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3"/>
  </p:notesMasterIdLst>
  <p:sldIdLst>
    <p:sldId id="259" r:id="rId3"/>
    <p:sldId id="462" r:id="rId4"/>
    <p:sldId id="463" r:id="rId5"/>
    <p:sldId id="464" r:id="rId6"/>
    <p:sldId id="465" r:id="rId7"/>
    <p:sldId id="468" r:id="rId8"/>
    <p:sldId id="290" r:id="rId9"/>
    <p:sldId id="467" r:id="rId10"/>
    <p:sldId id="466" r:id="rId11"/>
    <p:sldId id="469" r:id="rId12"/>
    <p:sldId id="470" r:id="rId13"/>
    <p:sldId id="471" r:id="rId14"/>
    <p:sldId id="472" r:id="rId15"/>
    <p:sldId id="474" r:id="rId16"/>
    <p:sldId id="476" r:id="rId17"/>
    <p:sldId id="475" r:id="rId18"/>
    <p:sldId id="364" r:id="rId19"/>
    <p:sldId id="473" r:id="rId20"/>
    <p:sldId id="477" r:id="rId21"/>
    <p:sldId id="478" r:id="rId22"/>
    <p:sldId id="480" r:id="rId23"/>
    <p:sldId id="481" r:id="rId24"/>
    <p:sldId id="482" r:id="rId25"/>
    <p:sldId id="484" r:id="rId26"/>
    <p:sldId id="483" r:id="rId27"/>
    <p:sldId id="479" r:id="rId28"/>
    <p:sldId id="485" r:id="rId29"/>
    <p:sldId id="486" r:id="rId30"/>
    <p:sldId id="487" r:id="rId31"/>
    <p:sldId id="281" r:id="rId3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F93BFF-A1C9-4DDE-9FBC-809C110FACBC}" v="39" dt="2022-11-08T01:24:17.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57" autoAdjust="0"/>
    <p:restoredTop sz="94660"/>
  </p:normalViewPr>
  <p:slideViewPr>
    <p:cSldViewPr snapToGrid="0">
      <p:cViewPr varScale="1">
        <p:scale>
          <a:sx n="67" d="100"/>
          <a:sy n="67" d="100"/>
        </p:scale>
        <p:origin x="48"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901780-D32F-450C-8D6C-291AE9D248C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8347B616-2974-48C0-B8FB-1792EAF3F0AB}">
      <dgm:prSet phldrT="[Texto]" custT="1"/>
      <dgm:spPr/>
      <dgm:t>
        <a:bodyPr/>
        <a:lstStyle/>
        <a:p>
          <a:r>
            <a:rPr lang="es-ES" sz="2400" dirty="0"/>
            <a:t>Expediente de Contratación aprobado</a:t>
          </a:r>
        </a:p>
      </dgm:t>
    </dgm:pt>
    <dgm:pt modelId="{BD072755-A67C-4F79-93C6-A18181A3FB58}" type="parTrans" cxnId="{2ADF5A49-E45B-4BD1-A102-BFE131671A40}">
      <dgm:prSet/>
      <dgm:spPr/>
      <dgm:t>
        <a:bodyPr/>
        <a:lstStyle/>
        <a:p>
          <a:endParaRPr lang="es-ES"/>
        </a:p>
      </dgm:t>
    </dgm:pt>
    <dgm:pt modelId="{BB113627-1D0E-4618-9D7C-109637B611D9}" type="sibTrans" cxnId="{2ADF5A49-E45B-4BD1-A102-BFE131671A40}">
      <dgm:prSet/>
      <dgm:spPr/>
      <dgm:t>
        <a:bodyPr/>
        <a:lstStyle/>
        <a:p>
          <a:endParaRPr lang="es-ES"/>
        </a:p>
      </dgm:t>
    </dgm:pt>
    <dgm:pt modelId="{94E90A5E-F04E-4ECF-8FBD-511B9B063B19}">
      <dgm:prSet phldrT="[Texto]" custT="1"/>
      <dgm:spPr/>
      <dgm:t>
        <a:bodyPr/>
        <a:lstStyle/>
        <a:p>
          <a:r>
            <a:rPr lang="es-ES" sz="2400" dirty="0"/>
            <a:t>Estar incluido en el PAC</a:t>
          </a:r>
        </a:p>
      </dgm:t>
    </dgm:pt>
    <dgm:pt modelId="{BFAEEC83-0BB8-40D9-B53B-DAF8A4AECC1A}" type="parTrans" cxnId="{70931F43-02C5-42FC-A297-E345D1EB9731}">
      <dgm:prSet/>
      <dgm:spPr/>
      <dgm:t>
        <a:bodyPr/>
        <a:lstStyle/>
        <a:p>
          <a:endParaRPr lang="es-ES"/>
        </a:p>
      </dgm:t>
    </dgm:pt>
    <dgm:pt modelId="{EF8BF19F-D17D-4106-9E81-AA7CC015DA13}" type="sibTrans" cxnId="{70931F43-02C5-42FC-A297-E345D1EB9731}">
      <dgm:prSet/>
      <dgm:spPr/>
      <dgm:t>
        <a:bodyPr/>
        <a:lstStyle/>
        <a:p>
          <a:endParaRPr lang="es-ES"/>
        </a:p>
      </dgm:t>
    </dgm:pt>
    <dgm:pt modelId="{D47ADC52-1BD6-4606-B099-138C41A50BA6}">
      <dgm:prSet phldrT="[Texto]" custT="1"/>
      <dgm:spPr/>
      <dgm:t>
        <a:bodyPr/>
        <a:lstStyle/>
        <a:p>
          <a:r>
            <a:rPr lang="es-ES" sz="2400" dirty="0"/>
            <a:t>Designación de Comité de Selección</a:t>
          </a:r>
        </a:p>
      </dgm:t>
    </dgm:pt>
    <dgm:pt modelId="{F3A79C9F-958D-48B1-82AE-B872AF215DF1}" type="parTrans" cxnId="{EF1C0CDC-F178-4882-98C3-FABC77B0CD6C}">
      <dgm:prSet/>
      <dgm:spPr/>
      <dgm:t>
        <a:bodyPr/>
        <a:lstStyle/>
        <a:p>
          <a:endParaRPr lang="es-ES"/>
        </a:p>
      </dgm:t>
    </dgm:pt>
    <dgm:pt modelId="{C2054D2F-7F5B-44E9-A8E8-C35EF60B0CEF}" type="sibTrans" cxnId="{EF1C0CDC-F178-4882-98C3-FABC77B0CD6C}">
      <dgm:prSet/>
      <dgm:spPr/>
      <dgm:t>
        <a:bodyPr/>
        <a:lstStyle/>
        <a:p>
          <a:endParaRPr lang="es-ES"/>
        </a:p>
      </dgm:t>
    </dgm:pt>
    <dgm:pt modelId="{2107C909-88C5-4E2B-9695-050F5D92DDDF}">
      <dgm:prSet phldrT="[Texto]" custT="1"/>
      <dgm:spPr/>
      <dgm:t>
        <a:bodyPr/>
        <a:lstStyle/>
        <a:p>
          <a:r>
            <a:rPr lang="es-ES" sz="2400" dirty="0"/>
            <a:t>Documentos de selección aprobados</a:t>
          </a:r>
        </a:p>
      </dgm:t>
    </dgm:pt>
    <dgm:pt modelId="{BBAFD8B3-37E8-4502-881C-D2E0AA42C9E1}" type="parTrans" cxnId="{DCCC6206-1FB2-474D-84E3-26B05F63F76F}">
      <dgm:prSet/>
      <dgm:spPr/>
      <dgm:t>
        <a:bodyPr/>
        <a:lstStyle/>
        <a:p>
          <a:endParaRPr lang="es-ES"/>
        </a:p>
      </dgm:t>
    </dgm:pt>
    <dgm:pt modelId="{47617DE8-26EF-45D3-B5FB-1C769604243F}" type="sibTrans" cxnId="{DCCC6206-1FB2-474D-84E3-26B05F63F76F}">
      <dgm:prSet/>
      <dgm:spPr/>
      <dgm:t>
        <a:bodyPr/>
        <a:lstStyle/>
        <a:p>
          <a:endParaRPr lang="es-ES"/>
        </a:p>
      </dgm:t>
    </dgm:pt>
    <dgm:pt modelId="{30139D81-3665-4605-ABBF-04B9143D06C4}">
      <dgm:prSet phldrT="[Texto]" custT="1">
        <dgm:style>
          <a:lnRef idx="3">
            <a:schemeClr val="lt1"/>
          </a:lnRef>
          <a:fillRef idx="1">
            <a:schemeClr val="accent2"/>
          </a:fillRef>
          <a:effectRef idx="1">
            <a:schemeClr val="accent2"/>
          </a:effectRef>
          <a:fontRef idx="minor">
            <a:schemeClr val="lt1"/>
          </a:fontRef>
        </dgm:style>
      </dgm:prSet>
      <dgm:spPr/>
      <dgm:t>
        <a:bodyPr/>
        <a:lstStyle/>
        <a:p>
          <a:r>
            <a:rPr lang="es-ES" sz="2400" dirty="0"/>
            <a:t>Expediente Técnico de Obra + Disponibilidad física del terreno</a:t>
          </a:r>
        </a:p>
      </dgm:t>
    </dgm:pt>
    <dgm:pt modelId="{600E2D37-CC5B-42C8-9F32-102C920A3294}" type="parTrans" cxnId="{6818FCDD-B054-462B-8E06-8F8FA6568CCE}">
      <dgm:prSet/>
      <dgm:spPr/>
      <dgm:t>
        <a:bodyPr/>
        <a:lstStyle/>
        <a:p>
          <a:endParaRPr lang="es-ES"/>
        </a:p>
      </dgm:t>
    </dgm:pt>
    <dgm:pt modelId="{E9A3A533-ACA9-49B7-88BE-0AF46032DDF6}" type="sibTrans" cxnId="{6818FCDD-B054-462B-8E06-8F8FA6568CCE}">
      <dgm:prSet/>
      <dgm:spPr/>
      <dgm:t>
        <a:bodyPr/>
        <a:lstStyle/>
        <a:p>
          <a:endParaRPr lang="es-ES"/>
        </a:p>
      </dgm:t>
    </dgm:pt>
    <dgm:pt modelId="{5093CA63-1172-4EFD-ACBC-59529210D053}" type="pres">
      <dgm:prSet presAssocID="{C0901780-D32F-450C-8D6C-291AE9D248C9}" presName="diagram" presStyleCnt="0">
        <dgm:presLayoutVars>
          <dgm:dir/>
          <dgm:resizeHandles val="exact"/>
        </dgm:presLayoutVars>
      </dgm:prSet>
      <dgm:spPr/>
    </dgm:pt>
    <dgm:pt modelId="{CA3990DF-2C44-4DA6-8EE4-5833FD9C4D7D}" type="pres">
      <dgm:prSet presAssocID="{8347B616-2974-48C0-B8FB-1792EAF3F0AB}" presName="node" presStyleLbl="node1" presStyleIdx="0" presStyleCnt="5">
        <dgm:presLayoutVars>
          <dgm:bulletEnabled val="1"/>
        </dgm:presLayoutVars>
      </dgm:prSet>
      <dgm:spPr/>
    </dgm:pt>
    <dgm:pt modelId="{CE800020-AF4B-41AE-8EEB-EC1832F66484}" type="pres">
      <dgm:prSet presAssocID="{BB113627-1D0E-4618-9D7C-109637B611D9}" presName="sibTrans" presStyleCnt="0"/>
      <dgm:spPr/>
    </dgm:pt>
    <dgm:pt modelId="{8257B4EB-4A02-4488-9465-55D1A9BDE069}" type="pres">
      <dgm:prSet presAssocID="{94E90A5E-F04E-4ECF-8FBD-511B9B063B19}" presName="node" presStyleLbl="node1" presStyleIdx="1" presStyleCnt="5">
        <dgm:presLayoutVars>
          <dgm:bulletEnabled val="1"/>
        </dgm:presLayoutVars>
      </dgm:prSet>
      <dgm:spPr/>
    </dgm:pt>
    <dgm:pt modelId="{17D0621F-D433-4D41-8664-FACD145340CC}" type="pres">
      <dgm:prSet presAssocID="{EF8BF19F-D17D-4106-9E81-AA7CC015DA13}" presName="sibTrans" presStyleCnt="0"/>
      <dgm:spPr/>
    </dgm:pt>
    <dgm:pt modelId="{89E0189E-99B7-453F-9678-D207182D3A39}" type="pres">
      <dgm:prSet presAssocID="{D47ADC52-1BD6-4606-B099-138C41A50BA6}" presName="node" presStyleLbl="node1" presStyleIdx="2" presStyleCnt="5">
        <dgm:presLayoutVars>
          <dgm:bulletEnabled val="1"/>
        </dgm:presLayoutVars>
      </dgm:prSet>
      <dgm:spPr/>
    </dgm:pt>
    <dgm:pt modelId="{12DBB3AA-EC16-4B80-8888-D1F59E663C77}" type="pres">
      <dgm:prSet presAssocID="{C2054D2F-7F5B-44E9-A8E8-C35EF60B0CEF}" presName="sibTrans" presStyleCnt="0"/>
      <dgm:spPr/>
    </dgm:pt>
    <dgm:pt modelId="{1A4555B6-0984-4788-B5B4-94241DF9E6FA}" type="pres">
      <dgm:prSet presAssocID="{2107C909-88C5-4E2B-9695-050F5D92DDDF}" presName="node" presStyleLbl="node1" presStyleIdx="3" presStyleCnt="5">
        <dgm:presLayoutVars>
          <dgm:bulletEnabled val="1"/>
        </dgm:presLayoutVars>
      </dgm:prSet>
      <dgm:spPr/>
    </dgm:pt>
    <dgm:pt modelId="{6EBE06D4-1713-43C5-A6E0-B5053097A74D}" type="pres">
      <dgm:prSet presAssocID="{47617DE8-26EF-45D3-B5FB-1C769604243F}" presName="sibTrans" presStyleCnt="0"/>
      <dgm:spPr/>
    </dgm:pt>
    <dgm:pt modelId="{B2ACD75F-D7E7-4B59-A846-94774EE2E9F7}" type="pres">
      <dgm:prSet presAssocID="{30139D81-3665-4605-ABBF-04B9143D06C4}" presName="node" presStyleLbl="node1" presStyleIdx="4" presStyleCnt="5">
        <dgm:presLayoutVars>
          <dgm:bulletEnabled val="1"/>
        </dgm:presLayoutVars>
      </dgm:prSet>
      <dgm:spPr/>
    </dgm:pt>
  </dgm:ptLst>
  <dgm:cxnLst>
    <dgm:cxn modelId="{DCCC6206-1FB2-474D-84E3-26B05F63F76F}" srcId="{C0901780-D32F-450C-8D6C-291AE9D248C9}" destId="{2107C909-88C5-4E2B-9695-050F5D92DDDF}" srcOrd="3" destOrd="0" parTransId="{BBAFD8B3-37E8-4502-881C-D2E0AA42C9E1}" sibTransId="{47617DE8-26EF-45D3-B5FB-1C769604243F}"/>
    <dgm:cxn modelId="{2AAC821E-8ECF-4C97-8D43-34F6B303E04F}" type="presOf" srcId="{30139D81-3665-4605-ABBF-04B9143D06C4}" destId="{B2ACD75F-D7E7-4B59-A846-94774EE2E9F7}" srcOrd="0" destOrd="0" presId="urn:microsoft.com/office/officeart/2005/8/layout/default"/>
    <dgm:cxn modelId="{70931F43-02C5-42FC-A297-E345D1EB9731}" srcId="{C0901780-D32F-450C-8D6C-291AE9D248C9}" destId="{94E90A5E-F04E-4ECF-8FBD-511B9B063B19}" srcOrd="1" destOrd="0" parTransId="{BFAEEC83-0BB8-40D9-B53B-DAF8A4AECC1A}" sibTransId="{EF8BF19F-D17D-4106-9E81-AA7CC015DA13}"/>
    <dgm:cxn modelId="{A4C97467-2B11-4A84-BC17-777D56512854}" type="presOf" srcId="{94E90A5E-F04E-4ECF-8FBD-511B9B063B19}" destId="{8257B4EB-4A02-4488-9465-55D1A9BDE069}" srcOrd="0" destOrd="0" presId="urn:microsoft.com/office/officeart/2005/8/layout/default"/>
    <dgm:cxn modelId="{2ADF5A49-E45B-4BD1-A102-BFE131671A40}" srcId="{C0901780-D32F-450C-8D6C-291AE9D248C9}" destId="{8347B616-2974-48C0-B8FB-1792EAF3F0AB}" srcOrd="0" destOrd="0" parTransId="{BD072755-A67C-4F79-93C6-A18181A3FB58}" sibTransId="{BB113627-1D0E-4618-9D7C-109637B611D9}"/>
    <dgm:cxn modelId="{EF1C0CDC-F178-4882-98C3-FABC77B0CD6C}" srcId="{C0901780-D32F-450C-8D6C-291AE9D248C9}" destId="{D47ADC52-1BD6-4606-B099-138C41A50BA6}" srcOrd="2" destOrd="0" parTransId="{F3A79C9F-958D-48B1-82AE-B872AF215DF1}" sibTransId="{C2054D2F-7F5B-44E9-A8E8-C35EF60B0CEF}"/>
    <dgm:cxn modelId="{6818FCDD-B054-462B-8E06-8F8FA6568CCE}" srcId="{C0901780-D32F-450C-8D6C-291AE9D248C9}" destId="{30139D81-3665-4605-ABBF-04B9143D06C4}" srcOrd="4" destOrd="0" parTransId="{600E2D37-CC5B-42C8-9F32-102C920A3294}" sibTransId="{E9A3A533-ACA9-49B7-88BE-0AF46032DDF6}"/>
    <dgm:cxn modelId="{111407E5-F7E5-4589-9207-9130BAFC4DFF}" type="presOf" srcId="{D47ADC52-1BD6-4606-B099-138C41A50BA6}" destId="{89E0189E-99B7-453F-9678-D207182D3A39}" srcOrd="0" destOrd="0" presId="urn:microsoft.com/office/officeart/2005/8/layout/default"/>
    <dgm:cxn modelId="{07A536E8-2CE2-4575-A186-954E9F08882E}" type="presOf" srcId="{8347B616-2974-48C0-B8FB-1792EAF3F0AB}" destId="{CA3990DF-2C44-4DA6-8EE4-5833FD9C4D7D}" srcOrd="0" destOrd="0" presId="urn:microsoft.com/office/officeart/2005/8/layout/default"/>
    <dgm:cxn modelId="{0C805CF7-FFDE-415B-91F7-23588E948B85}" type="presOf" srcId="{C0901780-D32F-450C-8D6C-291AE9D248C9}" destId="{5093CA63-1172-4EFD-ACBC-59529210D053}" srcOrd="0" destOrd="0" presId="urn:microsoft.com/office/officeart/2005/8/layout/default"/>
    <dgm:cxn modelId="{EC5D5CFD-4831-433C-9C64-DD33BD87783D}" type="presOf" srcId="{2107C909-88C5-4E2B-9695-050F5D92DDDF}" destId="{1A4555B6-0984-4788-B5B4-94241DF9E6FA}" srcOrd="0" destOrd="0" presId="urn:microsoft.com/office/officeart/2005/8/layout/default"/>
    <dgm:cxn modelId="{89ADD5AF-6351-4D34-AAEA-FC7517C21D9A}" type="presParOf" srcId="{5093CA63-1172-4EFD-ACBC-59529210D053}" destId="{CA3990DF-2C44-4DA6-8EE4-5833FD9C4D7D}" srcOrd="0" destOrd="0" presId="urn:microsoft.com/office/officeart/2005/8/layout/default"/>
    <dgm:cxn modelId="{8EDD43DC-FE71-4622-8911-9D24BDBD2F19}" type="presParOf" srcId="{5093CA63-1172-4EFD-ACBC-59529210D053}" destId="{CE800020-AF4B-41AE-8EEB-EC1832F66484}" srcOrd="1" destOrd="0" presId="urn:microsoft.com/office/officeart/2005/8/layout/default"/>
    <dgm:cxn modelId="{8662B3CE-B1AF-4DB1-B699-14FB83393643}" type="presParOf" srcId="{5093CA63-1172-4EFD-ACBC-59529210D053}" destId="{8257B4EB-4A02-4488-9465-55D1A9BDE069}" srcOrd="2" destOrd="0" presId="urn:microsoft.com/office/officeart/2005/8/layout/default"/>
    <dgm:cxn modelId="{6BBD8E77-FC70-43CD-B6D6-DD45EC31A133}" type="presParOf" srcId="{5093CA63-1172-4EFD-ACBC-59529210D053}" destId="{17D0621F-D433-4D41-8664-FACD145340CC}" srcOrd="3" destOrd="0" presId="urn:microsoft.com/office/officeart/2005/8/layout/default"/>
    <dgm:cxn modelId="{E1BEB28C-8516-405E-950B-E7EDB37C14E0}" type="presParOf" srcId="{5093CA63-1172-4EFD-ACBC-59529210D053}" destId="{89E0189E-99B7-453F-9678-D207182D3A39}" srcOrd="4" destOrd="0" presId="urn:microsoft.com/office/officeart/2005/8/layout/default"/>
    <dgm:cxn modelId="{F18867AA-DBD3-48EF-9E81-A1D8E38BF6E0}" type="presParOf" srcId="{5093CA63-1172-4EFD-ACBC-59529210D053}" destId="{12DBB3AA-EC16-4B80-8888-D1F59E663C77}" srcOrd="5" destOrd="0" presId="urn:microsoft.com/office/officeart/2005/8/layout/default"/>
    <dgm:cxn modelId="{5AA9323E-E741-4D5B-9E10-E925EFFD9028}" type="presParOf" srcId="{5093CA63-1172-4EFD-ACBC-59529210D053}" destId="{1A4555B6-0984-4788-B5B4-94241DF9E6FA}" srcOrd="6" destOrd="0" presId="urn:microsoft.com/office/officeart/2005/8/layout/default"/>
    <dgm:cxn modelId="{1C84BC1E-4AA0-46BA-A9C2-15AAA0F653C0}" type="presParOf" srcId="{5093CA63-1172-4EFD-ACBC-59529210D053}" destId="{6EBE06D4-1713-43C5-A6E0-B5053097A74D}" srcOrd="7" destOrd="0" presId="urn:microsoft.com/office/officeart/2005/8/layout/default"/>
    <dgm:cxn modelId="{E6192F8A-4570-4397-9AC2-B26841AB0360}" type="presParOf" srcId="{5093CA63-1172-4EFD-ACBC-59529210D053}" destId="{B2ACD75F-D7E7-4B59-A846-94774EE2E9F7}"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990DF-2C44-4DA6-8EE4-5833FD9C4D7D}">
      <dsp:nvSpPr>
        <dsp:cNvPr id="0" name=""/>
        <dsp:cNvSpPr/>
      </dsp:nvSpPr>
      <dsp:spPr>
        <a:xfrm>
          <a:off x="0" y="461595"/>
          <a:ext cx="2494160" cy="149649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Expediente de Contratación aprobado</a:t>
          </a:r>
        </a:p>
      </dsp:txBody>
      <dsp:txXfrm>
        <a:off x="0" y="461595"/>
        <a:ext cx="2494160" cy="1496496"/>
      </dsp:txXfrm>
    </dsp:sp>
    <dsp:sp modelId="{8257B4EB-4A02-4488-9465-55D1A9BDE069}">
      <dsp:nvSpPr>
        <dsp:cNvPr id="0" name=""/>
        <dsp:cNvSpPr/>
      </dsp:nvSpPr>
      <dsp:spPr>
        <a:xfrm>
          <a:off x="2743577" y="461595"/>
          <a:ext cx="2494160" cy="149649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Estar incluido en el PAC</a:t>
          </a:r>
        </a:p>
      </dsp:txBody>
      <dsp:txXfrm>
        <a:off x="2743577" y="461595"/>
        <a:ext cx="2494160" cy="1496496"/>
      </dsp:txXfrm>
    </dsp:sp>
    <dsp:sp modelId="{89E0189E-99B7-453F-9678-D207182D3A39}">
      <dsp:nvSpPr>
        <dsp:cNvPr id="0" name=""/>
        <dsp:cNvSpPr/>
      </dsp:nvSpPr>
      <dsp:spPr>
        <a:xfrm>
          <a:off x="5487154" y="461595"/>
          <a:ext cx="2494160" cy="149649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Designación de Comité de Selección</a:t>
          </a:r>
        </a:p>
      </dsp:txBody>
      <dsp:txXfrm>
        <a:off x="5487154" y="461595"/>
        <a:ext cx="2494160" cy="1496496"/>
      </dsp:txXfrm>
    </dsp:sp>
    <dsp:sp modelId="{1A4555B6-0984-4788-B5B4-94241DF9E6FA}">
      <dsp:nvSpPr>
        <dsp:cNvPr id="0" name=""/>
        <dsp:cNvSpPr/>
      </dsp:nvSpPr>
      <dsp:spPr>
        <a:xfrm>
          <a:off x="1371788" y="2207508"/>
          <a:ext cx="2494160" cy="149649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Documentos de selección aprobados</a:t>
          </a:r>
        </a:p>
      </dsp:txBody>
      <dsp:txXfrm>
        <a:off x="1371788" y="2207508"/>
        <a:ext cx="2494160" cy="1496496"/>
      </dsp:txXfrm>
    </dsp:sp>
    <dsp:sp modelId="{B2ACD75F-D7E7-4B59-A846-94774EE2E9F7}">
      <dsp:nvSpPr>
        <dsp:cNvPr id="0" name=""/>
        <dsp:cNvSpPr/>
      </dsp:nvSpPr>
      <dsp:spPr>
        <a:xfrm>
          <a:off x="4115365" y="2207508"/>
          <a:ext cx="2494160" cy="1496496"/>
        </a:xfrm>
        <a:prstGeom prst="rect">
          <a:avLst/>
        </a:prstGeom>
        <a:solidFill>
          <a:schemeClr val="accent2"/>
        </a:solidFill>
        <a:ln w="25400" cap="flat"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Expediente Técnico de Obra + Disponibilidad física del terreno</a:t>
          </a:r>
        </a:p>
      </dsp:txBody>
      <dsp:txXfrm>
        <a:off x="4115365" y="2207508"/>
        <a:ext cx="2494160" cy="14964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C6C6B-32F9-430D-997E-8422D205F11D}" type="datetimeFigureOut">
              <a:rPr lang="es-PE" smtClean="0"/>
              <a:t>8/11/2022</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342B0-8B53-4C21-BC79-09AEFBD8638F}" type="slidenum">
              <a:rPr lang="es-PE" smtClean="0"/>
              <a:t>‹Nº›</a:t>
            </a:fld>
            <a:endParaRPr lang="es-PE"/>
          </a:p>
        </p:txBody>
      </p:sp>
    </p:spTree>
    <p:extLst>
      <p:ext uri="{BB962C8B-B14F-4D97-AF65-F5344CB8AC3E}">
        <p14:creationId xmlns:p14="http://schemas.microsoft.com/office/powerpoint/2010/main" val="3179322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234826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234826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886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91FB22-17A2-417B-A412-2D1C8353205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B03832C-A2FC-4CC2-B446-B4C413CFE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92E1E71E-081C-4D2B-955E-577A2DA81799}"/>
              </a:ext>
            </a:extLst>
          </p:cNvPr>
          <p:cNvSpPr>
            <a:spLocks noGrp="1"/>
          </p:cNvSpPr>
          <p:nvPr>
            <p:ph type="dt" sz="half" idx="10"/>
          </p:nvPr>
        </p:nvSpPr>
        <p:spPr/>
        <p:txBody>
          <a:bodyPr/>
          <a:lstStyle/>
          <a:p>
            <a:fld id="{9C70D11C-841E-48A2-800C-E45519E378FC}" type="datetimeFigureOut">
              <a:rPr lang="es-PE" smtClean="0"/>
              <a:t>8/11/2022</a:t>
            </a:fld>
            <a:endParaRPr lang="es-PE"/>
          </a:p>
        </p:txBody>
      </p:sp>
      <p:sp>
        <p:nvSpPr>
          <p:cNvPr id="5" name="Marcador de pie de página 4">
            <a:extLst>
              <a:ext uri="{FF2B5EF4-FFF2-40B4-BE49-F238E27FC236}">
                <a16:creationId xmlns:a16="http://schemas.microsoft.com/office/drawing/2014/main" id="{AD1548FA-86EA-4004-B822-ADDED9E5A63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ED3E067-7011-46D4-8D5B-D6140BB1D57A}"/>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228911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200A6B-B415-43FF-A810-17486994AAE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745D0496-9842-431D-A69B-48945457733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935911D-3984-4D63-BE06-FB554F3661B6}"/>
              </a:ext>
            </a:extLst>
          </p:cNvPr>
          <p:cNvSpPr>
            <a:spLocks noGrp="1"/>
          </p:cNvSpPr>
          <p:nvPr>
            <p:ph type="dt" sz="half" idx="10"/>
          </p:nvPr>
        </p:nvSpPr>
        <p:spPr/>
        <p:txBody>
          <a:bodyPr/>
          <a:lstStyle/>
          <a:p>
            <a:fld id="{9C70D11C-841E-48A2-800C-E45519E378FC}" type="datetimeFigureOut">
              <a:rPr lang="es-PE" smtClean="0"/>
              <a:t>8/11/2022</a:t>
            </a:fld>
            <a:endParaRPr lang="es-PE"/>
          </a:p>
        </p:txBody>
      </p:sp>
      <p:sp>
        <p:nvSpPr>
          <p:cNvPr id="5" name="Marcador de pie de página 4">
            <a:extLst>
              <a:ext uri="{FF2B5EF4-FFF2-40B4-BE49-F238E27FC236}">
                <a16:creationId xmlns:a16="http://schemas.microsoft.com/office/drawing/2014/main" id="{B5D1A9D9-FC54-4E62-93B2-6A5814FA767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5C6CF23-480A-4403-8932-B796234AA22D}"/>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354066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DF30B9-4030-4589-9077-68767279F0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3F8BC74A-7DBE-40F6-B917-1897EBD6B91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2EB5021-45A8-49E0-A6CE-54677FE8D8D0}"/>
              </a:ext>
            </a:extLst>
          </p:cNvPr>
          <p:cNvSpPr>
            <a:spLocks noGrp="1"/>
          </p:cNvSpPr>
          <p:nvPr>
            <p:ph type="dt" sz="half" idx="10"/>
          </p:nvPr>
        </p:nvSpPr>
        <p:spPr/>
        <p:txBody>
          <a:bodyPr/>
          <a:lstStyle/>
          <a:p>
            <a:fld id="{9C70D11C-841E-48A2-800C-E45519E378FC}" type="datetimeFigureOut">
              <a:rPr lang="es-PE" smtClean="0"/>
              <a:t>8/11/2022</a:t>
            </a:fld>
            <a:endParaRPr lang="es-PE"/>
          </a:p>
        </p:txBody>
      </p:sp>
      <p:sp>
        <p:nvSpPr>
          <p:cNvPr id="5" name="Marcador de pie de página 4">
            <a:extLst>
              <a:ext uri="{FF2B5EF4-FFF2-40B4-BE49-F238E27FC236}">
                <a16:creationId xmlns:a16="http://schemas.microsoft.com/office/drawing/2014/main" id="{A0364F85-9444-4688-B021-CC795BCE721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F62268E-F23E-4943-A0CE-7D5749AD7A0D}"/>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410558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000000"/>
        </a:solidFill>
        <a:effectLst/>
      </p:bgPr>
    </p:bg>
    <p:spTree>
      <p:nvGrpSpPr>
        <p:cNvPr id="1" name="Shape 21"/>
        <p:cNvGrpSpPr/>
        <p:nvPr/>
      </p:nvGrpSpPr>
      <p:grpSpPr>
        <a:xfrm>
          <a:off x="0" y="0"/>
          <a:ext cx="0" cy="0"/>
          <a:chOff x="0" y="0"/>
          <a:chExt cx="0" cy="0"/>
        </a:xfrm>
      </p:grpSpPr>
      <p:sp>
        <p:nvSpPr>
          <p:cNvPr id="22" name="Google Shape;22;p3"/>
          <p:cNvSpPr/>
          <p:nvPr/>
        </p:nvSpPr>
        <p:spPr>
          <a:xfrm>
            <a:off x="2123200" y="-543800"/>
            <a:ext cx="7945600" cy="7945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 name="Google Shape;23;p3"/>
          <p:cNvGrpSpPr/>
          <p:nvPr/>
        </p:nvGrpSpPr>
        <p:grpSpPr>
          <a:xfrm>
            <a:off x="8570225" y="3336844"/>
            <a:ext cx="3099600" cy="3099600"/>
            <a:chOff x="-474900" y="321200"/>
            <a:chExt cx="2324700" cy="2324700"/>
          </a:xfrm>
        </p:grpSpPr>
        <p:sp>
          <p:nvSpPr>
            <p:cNvPr id="24" name="Google Shape;24;p3"/>
            <p:cNvSpPr/>
            <p:nvPr/>
          </p:nvSpPr>
          <p:spPr>
            <a:xfrm>
              <a:off x="-474900" y="321200"/>
              <a:ext cx="2324700" cy="23247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120725" y="916825"/>
              <a:ext cx="1133400" cy="11334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137125" y="658975"/>
              <a:ext cx="1649100" cy="16491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13650" y="1109750"/>
              <a:ext cx="747600" cy="7476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28;p3"/>
          <p:cNvSpPr txBox="1">
            <a:spLocks noGrp="1"/>
          </p:cNvSpPr>
          <p:nvPr>
            <p:ph type="ctrTitle"/>
          </p:nvPr>
        </p:nvSpPr>
        <p:spPr>
          <a:xfrm>
            <a:off x="3426400" y="2982400"/>
            <a:ext cx="5339200" cy="127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200"/>
              <a:buNone/>
              <a:defRPr sz="6933">
                <a:solidFill>
                  <a:srgbClr val="000000"/>
                </a:solidFill>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endParaRPr/>
          </a:p>
        </p:txBody>
      </p:sp>
      <p:sp>
        <p:nvSpPr>
          <p:cNvPr id="29" name="Google Shape;29;p3"/>
          <p:cNvSpPr txBox="1">
            <a:spLocks noGrp="1"/>
          </p:cNvSpPr>
          <p:nvPr>
            <p:ph type="subTitle" idx="1"/>
          </p:nvPr>
        </p:nvSpPr>
        <p:spPr>
          <a:xfrm>
            <a:off x="3426400" y="4251601"/>
            <a:ext cx="53392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None/>
              <a:defRPr sz="1867">
                <a:solidFill>
                  <a:srgbClr val="000000"/>
                </a:solidFill>
              </a:defRPr>
            </a:lvl1pPr>
            <a:lvl2pPr lvl="1" algn="ctr" rtl="0">
              <a:spcBef>
                <a:spcPts val="0"/>
              </a:spcBef>
              <a:spcAft>
                <a:spcPts val="0"/>
              </a:spcAft>
              <a:buClr>
                <a:srgbClr val="000000"/>
              </a:buClr>
              <a:buSzPts val="1400"/>
              <a:buNone/>
              <a:defRPr sz="1867">
                <a:solidFill>
                  <a:srgbClr val="000000"/>
                </a:solidFill>
              </a:defRPr>
            </a:lvl2pPr>
            <a:lvl3pPr lvl="2" algn="ctr" rtl="0">
              <a:spcBef>
                <a:spcPts val="0"/>
              </a:spcBef>
              <a:spcAft>
                <a:spcPts val="0"/>
              </a:spcAft>
              <a:buClr>
                <a:srgbClr val="000000"/>
              </a:buClr>
              <a:buSzPts val="1400"/>
              <a:buNone/>
              <a:defRPr sz="1867">
                <a:solidFill>
                  <a:srgbClr val="000000"/>
                </a:solidFill>
              </a:defRPr>
            </a:lvl3pPr>
            <a:lvl4pPr lvl="3" algn="ctr" rtl="0">
              <a:spcBef>
                <a:spcPts val="0"/>
              </a:spcBef>
              <a:spcAft>
                <a:spcPts val="0"/>
              </a:spcAft>
              <a:buClr>
                <a:srgbClr val="000000"/>
              </a:buClr>
              <a:buSzPts val="1400"/>
              <a:buNone/>
              <a:defRPr sz="1867">
                <a:solidFill>
                  <a:srgbClr val="000000"/>
                </a:solidFill>
              </a:defRPr>
            </a:lvl4pPr>
            <a:lvl5pPr lvl="4" algn="ctr" rtl="0">
              <a:spcBef>
                <a:spcPts val="0"/>
              </a:spcBef>
              <a:spcAft>
                <a:spcPts val="0"/>
              </a:spcAft>
              <a:buClr>
                <a:srgbClr val="000000"/>
              </a:buClr>
              <a:buSzPts val="1400"/>
              <a:buNone/>
              <a:defRPr sz="1867">
                <a:solidFill>
                  <a:srgbClr val="000000"/>
                </a:solidFill>
              </a:defRPr>
            </a:lvl5pPr>
            <a:lvl6pPr lvl="5" algn="ctr" rtl="0">
              <a:spcBef>
                <a:spcPts val="0"/>
              </a:spcBef>
              <a:spcAft>
                <a:spcPts val="0"/>
              </a:spcAft>
              <a:buClr>
                <a:srgbClr val="000000"/>
              </a:buClr>
              <a:buSzPts val="1400"/>
              <a:buNone/>
              <a:defRPr sz="1867">
                <a:solidFill>
                  <a:srgbClr val="000000"/>
                </a:solidFill>
              </a:defRPr>
            </a:lvl6pPr>
            <a:lvl7pPr lvl="6" algn="ctr" rtl="0">
              <a:spcBef>
                <a:spcPts val="0"/>
              </a:spcBef>
              <a:spcAft>
                <a:spcPts val="0"/>
              </a:spcAft>
              <a:buClr>
                <a:srgbClr val="000000"/>
              </a:buClr>
              <a:buSzPts val="1400"/>
              <a:buNone/>
              <a:defRPr sz="1867">
                <a:solidFill>
                  <a:srgbClr val="000000"/>
                </a:solidFill>
              </a:defRPr>
            </a:lvl7pPr>
            <a:lvl8pPr lvl="7" algn="ctr" rtl="0">
              <a:spcBef>
                <a:spcPts val="0"/>
              </a:spcBef>
              <a:spcAft>
                <a:spcPts val="0"/>
              </a:spcAft>
              <a:buClr>
                <a:srgbClr val="000000"/>
              </a:buClr>
              <a:buSzPts val="1400"/>
              <a:buNone/>
              <a:defRPr sz="1867">
                <a:solidFill>
                  <a:srgbClr val="000000"/>
                </a:solidFill>
              </a:defRPr>
            </a:lvl8pPr>
            <a:lvl9pPr lvl="8" algn="ctr" rtl="0">
              <a:spcBef>
                <a:spcPts val="0"/>
              </a:spcBef>
              <a:spcAft>
                <a:spcPts val="0"/>
              </a:spcAft>
              <a:buClr>
                <a:srgbClr val="000000"/>
              </a:buClr>
              <a:buSzPts val="1400"/>
              <a:buNone/>
              <a:defRPr sz="1867">
                <a:solidFill>
                  <a:srgbClr val="000000"/>
                </a:solidFill>
              </a:defRPr>
            </a:lvl9pPr>
          </a:lstStyle>
          <a:p>
            <a:endParaRPr/>
          </a:p>
        </p:txBody>
      </p:sp>
      <p:grpSp>
        <p:nvGrpSpPr>
          <p:cNvPr id="30" name="Google Shape;30;p3"/>
          <p:cNvGrpSpPr/>
          <p:nvPr/>
        </p:nvGrpSpPr>
        <p:grpSpPr>
          <a:xfrm>
            <a:off x="1019767" y="585833"/>
            <a:ext cx="2566000" cy="2566000"/>
            <a:chOff x="6680825" y="2549350"/>
            <a:chExt cx="1539600" cy="1539600"/>
          </a:xfrm>
        </p:grpSpPr>
        <p:sp>
          <p:nvSpPr>
            <p:cNvPr id="31" name="Google Shape;31;p3"/>
            <p:cNvSpPr/>
            <p:nvPr/>
          </p:nvSpPr>
          <p:spPr>
            <a:xfrm>
              <a:off x="6825669" y="2694194"/>
              <a:ext cx="1249800" cy="12498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6894850" y="2763375"/>
              <a:ext cx="1111200" cy="11112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6680825" y="2549350"/>
              <a:ext cx="1539600" cy="1539600"/>
            </a:xfrm>
            <a:prstGeom prst="donut">
              <a:avLst>
                <a:gd name="adj" fmla="val 495"/>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38376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32339306-7048-406E-B827-320C7514BF4D}" type="datetimeFigureOut">
              <a:rPr lang="es-PE" smtClean="0"/>
              <a:t>8/11/2022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5A7055A-8130-4833-9C0F-093D70E36E31}" type="slidenum">
              <a:rPr lang="es-PE" smtClean="0"/>
              <a:t>‹Nº›</a:t>
            </a:fld>
            <a:endParaRPr lang="es-P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898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2339306-7048-406E-B827-320C7514BF4D}" type="datetimeFigureOut">
              <a:rPr lang="es-PE" smtClean="0"/>
              <a:t>8/11/2022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5A7055A-8130-4833-9C0F-093D70E36E31}" type="slidenum">
              <a:rPr lang="es-PE" smtClean="0"/>
              <a:t>‹Nº›</a:t>
            </a:fld>
            <a:endParaRPr lang="es-PE"/>
          </a:p>
        </p:txBody>
      </p:sp>
    </p:spTree>
    <p:extLst>
      <p:ext uri="{BB962C8B-B14F-4D97-AF65-F5344CB8AC3E}">
        <p14:creationId xmlns:p14="http://schemas.microsoft.com/office/powerpoint/2010/main" val="2190544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2339306-7048-406E-B827-320C7514BF4D}" type="datetimeFigureOut">
              <a:rPr lang="es-PE" smtClean="0"/>
              <a:t>8/11/2022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5A7055A-8130-4833-9C0F-093D70E36E31}" type="slidenum">
              <a:rPr lang="es-PE" smtClean="0"/>
              <a:t>‹Nº›</a:t>
            </a:fld>
            <a:endParaRPr lang="es-P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683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2339306-7048-406E-B827-320C7514BF4D}" type="datetimeFigureOut">
              <a:rPr lang="es-PE" smtClean="0"/>
              <a:t>8/11/2022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C5A7055A-8130-4833-9C0F-093D70E36E31}" type="slidenum">
              <a:rPr lang="es-PE" smtClean="0"/>
              <a:t>‹Nº›</a:t>
            </a:fld>
            <a:endParaRPr lang="es-PE"/>
          </a:p>
        </p:txBody>
      </p:sp>
    </p:spTree>
    <p:extLst>
      <p:ext uri="{BB962C8B-B14F-4D97-AF65-F5344CB8AC3E}">
        <p14:creationId xmlns:p14="http://schemas.microsoft.com/office/powerpoint/2010/main" val="1366828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2339306-7048-406E-B827-320C7514BF4D}" type="datetimeFigureOut">
              <a:rPr lang="es-PE" smtClean="0"/>
              <a:t>8/11/2022</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C5A7055A-8130-4833-9C0F-093D70E36E31}" type="slidenum">
              <a:rPr lang="es-PE" smtClean="0"/>
              <a:t>‹Nº›</a:t>
            </a:fld>
            <a:endParaRPr lang="es-PE"/>
          </a:p>
        </p:txBody>
      </p:sp>
    </p:spTree>
    <p:extLst>
      <p:ext uri="{BB962C8B-B14F-4D97-AF65-F5344CB8AC3E}">
        <p14:creationId xmlns:p14="http://schemas.microsoft.com/office/powerpoint/2010/main" val="2882343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2339306-7048-406E-B827-320C7514BF4D}" type="datetimeFigureOut">
              <a:rPr lang="es-PE" smtClean="0"/>
              <a:t>8/11/2022</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C5A7055A-8130-4833-9C0F-093D70E36E31}" type="slidenum">
              <a:rPr lang="es-PE" smtClean="0"/>
              <a:t>‹Nº›</a:t>
            </a:fld>
            <a:endParaRPr lang="es-PE"/>
          </a:p>
        </p:txBody>
      </p:sp>
    </p:spTree>
    <p:extLst>
      <p:ext uri="{BB962C8B-B14F-4D97-AF65-F5344CB8AC3E}">
        <p14:creationId xmlns:p14="http://schemas.microsoft.com/office/powerpoint/2010/main" val="528609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2339306-7048-406E-B827-320C7514BF4D}" type="datetimeFigureOut">
              <a:rPr lang="es-PE" smtClean="0"/>
              <a:t>8/11/2022</a:t>
            </a:fld>
            <a:endParaRPr lang="es-P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PE"/>
          </a:p>
        </p:txBody>
      </p:sp>
      <p:sp>
        <p:nvSpPr>
          <p:cNvPr id="9" name="Slide Number Placeholder 8"/>
          <p:cNvSpPr>
            <a:spLocks noGrp="1"/>
          </p:cNvSpPr>
          <p:nvPr>
            <p:ph type="sldNum" sz="quarter" idx="12"/>
          </p:nvPr>
        </p:nvSpPr>
        <p:spPr/>
        <p:txBody>
          <a:bodyPr/>
          <a:lstStyle/>
          <a:p>
            <a:fld id="{C5A7055A-8130-4833-9C0F-093D70E36E31}" type="slidenum">
              <a:rPr lang="es-PE" smtClean="0"/>
              <a:t>‹Nº›</a:t>
            </a:fld>
            <a:endParaRPr lang="es-PE"/>
          </a:p>
        </p:txBody>
      </p:sp>
    </p:spTree>
    <p:extLst>
      <p:ext uri="{BB962C8B-B14F-4D97-AF65-F5344CB8AC3E}">
        <p14:creationId xmlns:p14="http://schemas.microsoft.com/office/powerpoint/2010/main" val="241110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9AFA5-299E-4F5C-BC68-5C431D2DA37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3A252AB-9168-4F9D-92F0-435A712A7D4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596C0E1-1025-4EC2-9D5D-9948C00DC9D5}"/>
              </a:ext>
            </a:extLst>
          </p:cNvPr>
          <p:cNvSpPr>
            <a:spLocks noGrp="1"/>
          </p:cNvSpPr>
          <p:nvPr>
            <p:ph type="dt" sz="half" idx="10"/>
          </p:nvPr>
        </p:nvSpPr>
        <p:spPr/>
        <p:txBody>
          <a:bodyPr/>
          <a:lstStyle/>
          <a:p>
            <a:fld id="{9C70D11C-841E-48A2-800C-E45519E378FC}" type="datetimeFigureOut">
              <a:rPr lang="es-PE" smtClean="0"/>
              <a:t>8/11/2022</a:t>
            </a:fld>
            <a:endParaRPr lang="es-PE"/>
          </a:p>
        </p:txBody>
      </p:sp>
      <p:sp>
        <p:nvSpPr>
          <p:cNvPr id="5" name="Marcador de pie de página 4">
            <a:extLst>
              <a:ext uri="{FF2B5EF4-FFF2-40B4-BE49-F238E27FC236}">
                <a16:creationId xmlns:a16="http://schemas.microsoft.com/office/drawing/2014/main" id="{B23A8551-537F-4C25-BFCC-6BDD8BE4320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B6F8936-5803-475F-868B-A3A09CAD5A2B}"/>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498406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339306-7048-406E-B827-320C7514BF4D}" type="datetimeFigureOut">
              <a:rPr lang="es-PE" smtClean="0"/>
              <a:t>8/11/2022</a:t>
            </a:fld>
            <a:endParaRPr lang="es-P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P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5A7055A-8130-4833-9C0F-093D70E36E31}" type="slidenum">
              <a:rPr lang="es-PE" smtClean="0"/>
              <a:t>‹Nº›</a:t>
            </a:fld>
            <a:endParaRPr lang="es-PE"/>
          </a:p>
        </p:txBody>
      </p:sp>
    </p:spTree>
    <p:extLst>
      <p:ext uri="{BB962C8B-B14F-4D97-AF65-F5344CB8AC3E}">
        <p14:creationId xmlns:p14="http://schemas.microsoft.com/office/powerpoint/2010/main" val="2279936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32339306-7048-406E-B827-320C7514BF4D}" type="datetimeFigureOut">
              <a:rPr lang="es-PE" smtClean="0"/>
              <a:t>8/11/2022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C5A7055A-8130-4833-9C0F-093D70E36E31}" type="slidenum">
              <a:rPr lang="es-PE" smtClean="0"/>
              <a:t>‹Nº›</a:t>
            </a:fld>
            <a:endParaRPr lang="es-PE"/>
          </a:p>
        </p:txBody>
      </p:sp>
    </p:spTree>
    <p:extLst>
      <p:ext uri="{BB962C8B-B14F-4D97-AF65-F5344CB8AC3E}">
        <p14:creationId xmlns:p14="http://schemas.microsoft.com/office/powerpoint/2010/main" val="1532808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2339306-7048-406E-B827-320C7514BF4D}" type="datetimeFigureOut">
              <a:rPr lang="es-PE" smtClean="0"/>
              <a:t>8/11/2022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5A7055A-8130-4833-9C0F-093D70E36E31}" type="slidenum">
              <a:rPr lang="es-PE" smtClean="0"/>
              <a:t>‹Nº›</a:t>
            </a:fld>
            <a:endParaRPr lang="es-PE"/>
          </a:p>
        </p:txBody>
      </p:sp>
    </p:spTree>
    <p:extLst>
      <p:ext uri="{BB962C8B-B14F-4D97-AF65-F5344CB8AC3E}">
        <p14:creationId xmlns:p14="http://schemas.microsoft.com/office/powerpoint/2010/main" val="1600572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2339306-7048-406E-B827-320C7514BF4D}" type="datetimeFigureOut">
              <a:rPr lang="es-PE" smtClean="0"/>
              <a:t>8/11/2022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5A7055A-8130-4833-9C0F-093D70E36E31}" type="slidenum">
              <a:rPr lang="es-PE" smtClean="0"/>
              <a:t>‹Nº›</a:t>
            </a:fld>
            <a:endParaRPr lang="es-PE"/>
          </a:p>
        </p:txBody>
      </p:sp>
    </p:spTree>
    <p:extLst>
      <p:ext uri="{BB962C8B-B14F-4D97-AF65-F5344CB8AC3E}">
        <p14:creationId xmlns:p14="http://schemas.microsoft.com/office/powerpoint/2010/main" val="841284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63" b="1" i="0">
                <a:solidFill>
                  <a:srgbClr val="E10717"/>
                </a:solidFill>
                <a:latin typeface="Calibri"/>
                <a:cs typeface="Calibri"/>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50" b="0" i="0">
                <a:solidFill>
                  <a:srgbClr val="1D1D1B"/>
                </a:solidFill>
                <a:latin typeface="Calibri"/>
                <a:cs typeface="Calibri"/>
              </a:defRPr>
            </a:lvl1pPr>
          </a:lstStyle>
          <a:p>
            <a:pPr marL="9525">
              <a:lnSpc>
                <a:spcPts val="1103"/>
              </a:lnSpc>
            </a:pPr>
            <a:r>
              <a:rPr lang="es-PE" spc="86"/>
              <a:t>Proyectos </a:t>
            </a:r>
            <a:r>
              <a:rPr lang="es-PE" spc="105"/>
              <a:t>de </a:t>
            </a:r>
            <a:r>
              <a:rPr lang="es-PE" spc="45"/>
              <a:t>ley: </a:t>
            </a:r>
            <a:r>
              <a:rPr lang="es-PE" spc="90"/>
              <a:t>Fomento </a:t>
            </a:r>
            <a:r>
              <a:rPr lang="es-PE" spc="105"/>
              <a:t>de </a:t>
            </a:r>
            <a:r>
              <a:rPr lang="es-PE" spc="38"/>
              <a:t>la </a:t>
            </a:r>
            <a:r>
              <a:rPr lang="es-PE" spc="53"/>
              <a:t>Inversión </a:t>
            </a:r>
            <a:r>
              <a:rPr lang="es-PE" spc="79"/>
              <a:t>para </a:t>
            </a:r>
            <a:r>
              <a:rPr lang="es-PE" spc="41"/>
              <a:t>el </a:t>
            </a:r>
            <a:r>
              <a:rPr lang="es-PE" spc="56"/>
              <a:t>cierre </a:t>
            </a:r>
            <a:r>
              <a:rPr lang="es-PE" spc="105"/>
              <a:t>de </a:t>
            </a:r>
            <a:r>
              <a:rPr lang="es-PE" spc="86"/>
              <a:t>brechas </a:t>
            </a:r>
            <a:r>
              <a:rPr lang="es-PE" spc="105"/>
              <a:t>de</a:t>
            </a:r>
            <a:r>
              <a:rPr lang="es-PE" spc="15"/>
              <a:t> </a:t>
            </a:r>
            <a:r>
              <a:rPr lang="es-PE" spc="53"/>
              <a:t>Infraestructura</a:t>
            </a:r>
            <a:endParaRPr lang="es-PE" spc="53"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78960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CF6201-7E72-4806-93DE-4AC1C01162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17B2DDD-F038-491C-B9B2-16AAD4DDE2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8BEE54E-ECAE-47A6-8C2F-073D706BB217}"/>
              </a:ext>
            </a:extLst>
          </p:cNvPr>
          <p:cNvSpPr>
            <a:spLocks noGrp="1"/>
          </p:cNvSpPr>
          <p:nvPr>
            <p:ph type="dt" sz="half" idx="10"/>
          </p:nvPr>
        </p:nvSpPr>
        <p:spPr/>
        <p:txBody>
          <a:bodyPr/>
          <a:lstStyle/>
          <a:p>
            <a:fld id="{9C70D11C-841E-48A2-800C-E45519E378FC}" type="datetimeFigureOut">
              <a:rPr lang="es-PE" smtClean="0"/>
              <a:t>8/11/2022</a:t>
            </a:fld>
            <a:endParaRPr lang="es-PE"/>
          </a:p>
        </p:txBody>
      </p:sp>
      <p:sp>
        <p:nvSpPr>
          <p:cNvPr id="5" name="Marcador de pie de página 4">
            <a:extLst>
              <a:ext uri="{FF2B5EF4-FFF2-40B4-BE49-F238E27FC236}">
                <a16:creationId xmlns:a16="http://schemas.microsoft.com/office/drawing/2014/main" id="{4B2A505A-E2F6-49FE-99A2-C98CBCD19E8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A4529AF-0C06-4D73-938F-22FA7413E5F4}"/>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394426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3E960-3DB1-44DF-9C7D-BC6CB3C4028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A415607-ED3C-424A-96F0-3A1B4F41F24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A2E1962F-0348-4A71-8B80-D9F05D4B03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35D113A1-A78C-4782-B301-9B4EA05718BD}"/>
              </a:ext>
            </a:extLst>
          </p:cNvPr>
          <p:cNvSpPr>
            <a:spLocks noGrp="1"/>
          </p:cNvSpPr>
          <p:nvPr>
            <p:ph type="dt" sz="half" idx="10"/>
          </p:nvPr>
        </p:nvSpPr>
        <p:spPr/>
        <p:txBody>
          <a:bodyPr/>
          <a:lstStyle/>
          <a:p>
            <a:fld id="{9C70D11C-841E-48A2-800C-E45519E378FC}" type="datetimeFigureOut">
              <a:rPr lang="es-PE" smtClean="0"/>
              <a:t>8/11/2022</a:t>
            </a:fld>
            <a:endParaRPr lang="es-PE"/>
          </a:p>
        </p:txBody>
      </p:sp>
      <p:sp>
        <p:nvSpPr>
          <p:cNvPr id="6" name="Marcador de pie de página 5">
            <a:extLst>
              <a:ext uri="{FF2B5EF4-FFF2-40B4-BE49-F238E27FC236}">
                <a16:creationId xmlns:a16="http://schemas.microsoft.com/office/drawing/2014/main" id="{B9A9EB53-EC86-4F34-8B2C-595B130FB3DF}"/>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22EC725-04C8-4361-90C3-797B7D992271}"/>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415732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F8F61-11E2-42F7-8EC3-2D80BA68CE0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6F0A6A0-1E4D-4A68-ACB4-26DC182241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8496FF4-5658-47D9-B580-78E1DC6FFE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8D361DCF-8DA4-4012-99D2-CD2C753082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9AD25D0-80A8-468A-BA74-4FC0C98050E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F400D2B4-45C0-4551-B9D8-FB486A2D8B79}"/>
              </a:ext>
            </a:extLst>
          </p:cNvPr>
          <p:cNvSpPr>
            <a:spLocks noGrp="1"/>
          </p:cNvSpPr>
          <p:nvPr>
            <p:ph type="dt" sz="half" idx="10"/>
          </p:nvPr>
        </p:nvSpPr>
        <p:spPr/>
        <p:txBody>
          <a:bodyPr/>
          <a:lstStyle/>
          <a:p>
            <a:fld id="{9C70D11C-841E-48A2-800C-E45519E378FC}" type="datetimeFigureOut">
              <a:rPr lang="es-PE" smtClean="0"/>
              <a:t>8/11/2022</a:t>
            </a:fld>
            <a:endParaRPr lang="es-PE"/>
          </a:p>
        </p:txBody>
      </p:sp>
      <p:sp>
        <p:nvSpPr>
          <p:cNvPr id="8" name="Marcador de pie de página 7">
            <a:extLst>
              <a:ext uri="{FF2B5EF4-FFF2-40B4-BE49-F238E27FC236}">
                <a16:creationId xmlns:a16="http://schemas.microsoft.com/office/drawing/2014/main" id="{9D5110FD-4386-4595-9C41-E8D02CB287BA}"/>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150ED738-80D4-4DD1-B2E2-DE3D07EA3E3E}"/>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280923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09474-4B41-44D8-9568-00AD0AE4F70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240A3EBE-55EA-4732-B49A-8229D3F5AA28}"/>
              </a:ext>
            </a:extLst>
          </p:cNvPr>
          <p:cNvSpPr>
            <a:spLocks noGrp="1"/>
          </p:cNvSpPr>
          <p:nvPr>
            <p:ph type="dt" sz="half" idx="10"/>
          </p:nvPr>
        </p:nvSpPr>
        <p:spPr/>
        <p:txBody>
          <a:bodyPr/>
          <a:lstStyle/>
          <a:p>
            <a:fld id="{9C70D11C-841E-48A2-800C-E45519E378FC}" type="datetimeFigureOut">
              <a:rPr lang="es-PE" smtClean="0"/>
              <a:t>8/11/2022</a:t>
            </a:fld>
            <a:endParaRPr lang="es-PE"/>
          </a:p>
        </p:txBody>
      </p:sp>
      <p:sp>
        <p:nvSpPr>
          <p:cNvPr id="4" name="Marcador de pie de página 3">
            <a:extLst>
              <a:ext uri="{FF2B5EF4-FFF2-40B4-BE49-F238E27FC236}">
                <a16:creationId xmlns:a16="http://schemas.microsoft.com/office/drawing/2014/main" id="{D15F032F-37BC-476A-A883-24AD63F00913}"/>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C2CC4180-A51F-4E52-A3D5-B964F090D80D}"/>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348430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4342F7C-9D0C-4D05-8792-ABB13CAE94F8}"/>
              </a:ext>
            </a:extLst>
          </p:cNvPr>
          <p:cNvSpPr>
            <a:spLocks noGrp="1"/>
          </p:cNvSpPr>
          <p:nvPr>
            <p:ph type="dt" sz="half" idx="10"/>
          </p:nvPr>
        </p:nvSpPr>
        <p:spPr/>
        <p:txBody>
          <a:bodyPr/>
          <a:lstStyle/>
          <a:p>
            <a:fld id="{9C70D11C-841E-48A2-800C-E45519E378FC}" type="datetimeFigureOut">
              <a:rPr lang="es-PE" smtClean="0"/>
              <a:t>8/11/2022</a:t>
            </a:fld>
            <a:endParaRPr lang="es-PE"/>
          </a:p>
        </p:txBody>
      </p:sp>
      <p:sp>
        <p:nvSpPr>
          <p:cNvPr id="3" name="Marcador de pie de página 2">
            <a:extLst>
              <a:ext uri="{FF2B5EF4-FFF2-40B4-BE49-F238E27FC236}">
                <a16:creationId xmlns:a16="http://schemas.microsoft.com/office/drawing/2014/main" id="{E9FE8C1C-C363-46B2-865D-A21F7E45283A}"/>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3CB6D0E6-F8E4-405F-8AB2-8E1EC089E08C}"/>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192007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117267-0CEE-44B0-9061-74C0DCEB78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D0016858-9675-4015-A7F5-8733395B9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0B1B20B9-A1EA-49E4-8ECD-C9EC07B35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315F5E-481B-4729-A1F7-97AA06D17ED7}"/>
              </a:ext>
            </a:extLst>
          </p:cNvPr>
          <p:cNvSpPr>
            <a:spLocks noGrp="1"/>
          </p:cNvSpPr>
          <p:nvPr>
            <p:ph type="dt" sz="half" idx="10"/>
          </p:nvPr>
        </p:nvSpPr>
        <p:spPr/>
        <p:txBody>
          <a:bodyPr/>
          <a:lstStyle/>
          <a:p>
            <a:fld id="{9C70D11C-841E-48A2-800C-E45519E378FC}" type="datetimeFigureOut">
              <a:rPr lang="es-PE" smtClean="0"/>
              <a:t>8/11/2022</a:t>
            </a:fld>
            <a:endParaRPr lang="es-PE"/>
          </a:p>
        </p:txBody>
      </p:sp>
      <p:sp>
        <p:nvSpPr>
          <p:cNvPr id="6" name="Marcador de pie de página 5">
            <a:extLst>
              <a:ext uri="{FF2B5EF4-FFF2-40B4-BE49-F238E27FC236}">
                <a16:creationId xmlns:a16="http://schemas.microsoft.com/office/drawing/2014/main" id="{2C00D4A7-2816-464B-B1DD-8A33CE7743B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BF4F90D-89EE-43D6-84EA-04A88AB37F04}"/>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207328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4E8C7A-9550-4CAD-BF17-96D5903373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B2AC09FA-AFEC-4B20-BB4C-2D2AEA3884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7BBD9F9D-F248-4CD9-AE28-1735BA27B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0936B4F-BF74-40EA-B854-69C6B6C0C959}"/>
              </a:ext>
            </a:extLst>
          </p:cNvPr>
          <p:cNvSpPr>
            <a:spLocks noGrp="1"/>
          </p:cNvSpPr>
          <p:nvPr>
            <p:ph type="dt" sz="half" idx="10"/>
          </p:nvPr>
        </p:nvSpPr>
        <p:spPr/>
        <p:txBody>
          <a:bodyPr/>
          <a:lstStyle/>
          <a:p>
            <a:fld id="{9C70D11C-841E-48A2-800C-E45519E378FC}" type="datetimeFigureOut">
              <a:rPr lang="es-PE" smtClean="0"/>
              <a:t>8/11/2022</a:t>
            </a:fld>
            <a:endParaRPr lang="es-PE"/>
          </a:p>
        </p:txBody>
      </p:sp>
      <p:sp>
        <p:nvSpPr>
          <p:cNvPr id="6" name="Marcador de pie de página 5">
            <a:extLst>
              <a:ext uri="{FF2B5EF4-FFF2-40B4-BE49-F238E27FC236}">
                <a16:creationId xmlns:a16="http://schemas.microsoft.com/office/drawing/2014/main" id="{8A8281C0-15F3-4DE1-B056-3078E740D8C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1BAE2889-E49E-4B17-A329-EF504B0D547D}"/>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2647079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989C99F-0337-4D77-9B36-C5172D718D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4E17655B-BFF7-4B2F-8493-C62A0D9E76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2855066-2F0B-4A70-B76A-B702A93A0D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0D11C-841E-48A2-800C-E45519E378FC}" type="datetimeFigureOut">
              <a:rPr lang="es-PE" smtClean="0"/>
              <a:t>8/11/2022</a:t>
            </a:fld>
            <a:endParaRPr lang="es-PE"/>
          </a:p>
        </p:txBody>
      </p:sp>
      <p:sp>
        <p:nvSpPr>
          <p:cNvPr id="5" name="Marcador de pie de página 4">
            <a:extLst>
              <a:ext uri="{FF2B5EF4-FFF2-40B4-BE49-F238E27FC236}">
                <a16:creationId xmlns:a16="http://schemas.microsoft.com/office/drawing/2014/main" id="{68599CB8-7E3D-4529-9D4F-4A8C00176F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D428AF8B-08AF-443F-A23F-0CD0151015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9A7FA-BE49-418A-A7BF-0DDF5972E955}" type="slidenum">
              <a:rPr lang="es-PE" smtClean="0"/>
              <a:t>‹Nº›</a:t>
            </a:fld>
            <a:endParaRPr lang="es-PE"/>
          </a:p>
        </p:txBody>
      </p:sp>
    </p:spTree>
    <p:extLst>
      <p:ext uri="{BB962C8B-B14F-4D97-AF65-F5344CB8AC3E}">
        <p14:creationId xmlns:p14="http://schemas.microsoft.com/office/powerpoint/2010/main" val="96263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2339306-7048-406E-B827-320C7514BF4D}" type="datetimeFigureOut">
              <a:rPr lang="es-PE" smtClean="0"/>
              <a:t>8/11/2022</a:t>
            </a:fld>
            <a:endParaRPr lang="es-P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P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5A7055A-8130-4833-9C0F-093D70E36E31}" type="slidenum">
              <a:rPr lang="es-PE" smtClean="0"/>
              <a:t>‹Nº›</a:t>
            </a:fld>
            <a:endParaRPr lang="es-P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1711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4.xml"/><Relationship Id="rId5" Type="http://schemas.openxmlformats.org/officeDocument/2006/relationships/image" Target="../media/image9.jp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4.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4.xml"/><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4.xm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4.xm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82514" y="2898172"/>
            <a:ext cx="3114173" cy="581493"/>
          </a:xfrm>
        </p:spPr>
        <p:txBody>
          <a:bodyPr>
            <a:noAutofit/>
          </a:bodyPr>
          <a:lstStyle/>
          <a:p>
            <a:pPr algn="l"/>
            <a:r>
              <a:rPr lang="es-ES" sz="3600" dirty="0">
                <a:solidFill>
                  <a:schemeClr val="bg1"/>
                </a:solidFill>
                <a:latin typeface="Roboto Bk" pitchFamily="2" charset="0"/>
                <a:ea typeface="Roboto Bk" pitchFamily="2" charset="0"/>
              </a:rPr>
              <a:t>Obras públicas</a:t>
            </a:r>
            <a:endParaRPr lang="en-US" sz="2400" dirty="0">
              <a:solidFill>
                <a:schemeClr val="bg1"/>
              </a:solidFill>
              <a:latin typeface="Roboto Bk" pitchFamily="2" charset="0"/>
              <a:ea typeface="Roboto Bk" pitchFamily="2" charset="0"/>
            </a:endParaRPr>
          </a:p>
        </p:txBody>
      </p:sp>
      <p:sp>
        <p:nvSpPr>
          <p:cNvPr id="3" name="Subtítulo 2"/>
          <p:cNvSpPr>
            <a:spLocks noGrp="1"/>
          </p:cNvSpPr>
          <p:nvPr>
            <p:ph type="subTitle" idx="1"/>
          </p:nvPr>
        </p:nvSpPr>
        <p:spPr>
          <a:xfrm>
            <a:off x="4404343" y="1565526"/>
            <a:ext cx="549967" cy="542580"/>
          </a:xfrm>
        </p:spPr>
        <p:txBody>
          <a:bodyPr>
            <a:normAutofit/>
          </a:bodyPr>
          <a:lstStyle/>
          <a:p>
            <a:pPr algn="l"/>
            <a:r>
              <a:rPr lang="es-ES" sz="2800" dirty="0">
                <a:solidFill>
                  <a:schemeClr val="bg1"/>
                </a:solidFill>
              </a:rPr>
              <a:t>01</a:t>
            </a:r>
            <a:endParaRPr lang="en-US" dirty="0">
              <a:solidFill>
                <a:schemeClr val="bg1"/>
              </a:solidFill>
            </a:endParaRPr>
          </a:p>
        </p:txBody>
      </p:sp>
      <p:sp>
        <p:nvSpPr>
          <p:cNvPr id="8" name="Elipse 7"/>
          <p:cNvSpPr/>
          <p:nvPr/>
        </p:nvSpPr>
        <p:spPr>
          <a:xfrm>
            <a:off x="4319860" y="1438869"/>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ítulo 2"/>
          <p:cNvSpPr txBox="1">
            <a:spLocks/>
          </p:cNvSpPr>
          <p:nvPr/>
        </p:nvSpPr>
        <p:spPr>
          <a:xfrm>
            <a:off x="4404343" y="2646339"/>
            <a:ext cx="549967" cy="54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800" dirty="0">
                <a:solidFill>
                  <a:schemeClr val="bg1"/>
                </a:solidFill>
              </a:rPr>
              <a:t>02</a:t>
            </a:r>
            <a:endParaRPr lang="en-US" dirty="0">
              <a:solidFill>
                <a:schemeClr val="bg1"/>
              </a:solidFill>
            </a:endParaRPr>
          </a:p>
        </p:txBody>
      </p:sp>
      <p:sp>
        <p:nvSpPr>
          <p:cNvPr id="10" name="Elipse 9"/>
          <p:cNvSpPr/>
          <p:nvPr/>
        </p:nvSpPr>
        <p:spPr>
          <a:xfrm>
            <a:off x="4319860" y="2519682"/>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Conector recto 12"/>
          <p:cNvCxnSpPr>
            <a:cxnSpLocks/>
          </p:cNvCxnSpPr>
          <p:nvPr/>
        </p:nvCxnSpPr>
        <p:spPr>
          <a:xfrm>
            <a:off x="5469642" y="1054558"/>
            <a:ext cx="0" cy="474255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ítulo 2"/>
          <p:cNvSpPr txBox="1">
            <a:spLocks/>
          </p:cNvSpPr>
          <p:nvPr/>
        </p:nvSpPr>
        <p:spPr>
          <a:xfrm>
            <a:off x="5772629" y="1595343"/>
            <a:ext cx="4874349" cy="54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500" dirty="0">
                <a:solidFill>
                  <a:schemeClr val="bg1"/>
                </a:solidFill>
              </a:rPr>
              <a:t>El ciclo del invierte.pe</a:t>
            </a:r>
          </a:p>
        </p:txBody>
      </p:sp>
      <p:sp>
        <p:nvSpPr>
          <p:cNvPr id="15" name="Subtítulo 2"/>
          <p:cNvSpPr txBox="1">
            <a:spLocks/>
          </p:cNvSpPr>
          <p:nvPr/>
        </p:nvSpPr>
        <p:spPr>
          <a:xfrm>
            <a:off x="4404343" y="3727152"/>
            <a:ext cx="549967" cy="54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800" dirty="0">
                <a:solidFill>
                  <a:schemeClr val="bg1"/>
                </a:solidFill>
              </a:rPr>
              <a:t>03</a:t>
            </a:r>
            <a:endParaRPr lang="en-US" dirty="0">
              <a:solidFill>
                <a:schemeClr val="bg1"/>
              </a:solidFill>
            </a:endParaRPr>
          </a:p>
        </p:txBody>
      </p:sp>
      <p:sp>
        <p:nvSpPr>
          <p:cNvPr id="16" name="Elipse 15"/>
          <p:cNvSpPr/>
          <p:nvPr/>
        </p:nvSpPr>
        <p:spPr>
          <a:xfrm>
            <a:off x="4319860" y="3600495"/>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ítulo 2"/>
          <p:cNvSpPr txBox="1">
            <a:spLocks/>
          </p:cNvSpPr>
          <p:nvPr/>
        </p:nvSpPr>
        <p:spPr>
          <a:xfrm>
            <a:off x="5772629" y="2640143"/>
            <a:ext cx="5486914" cy="4172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500" dirty="0">
                <a:solidFill>
                  <a:schemeClr val="bg1"/>
                </a:solidFill>
              </a:rPr>
              <a:t>Actos preparatorios</a:t>
            </a:r>
          </a:p>
        </p:txBody>
      </p:sp>
      <p:sp>
        <p:nvSpPr>
          <p:cNvPr id="18" name="Subtítulo 2"/>
          <p:cNvSpPr txBox="1">
            <a:spLocks/>
          </p:cNvSpPr>
          <p:nvPr/>
        </p:nvSpPr>
        <p:spPr>
          <a:xfrm>
            <a:off x="4434160" y="4807965"/>
            <a:ext cx="549967" cy="54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800" dirty="0">
                <a:solidFill>
                  <a:schemeClr val="bg1"/>
                </a:solidFill>
              </a:rPr>
              <a:t>04</a:t>
            </a:r>
            <a:endParaRPr lang="en-US" dirty="0">
              <a:solidFill>
                <a:schemeClr val="bg1"/>
              </a:solidFill>
            </a:endParaRPr>
          </a:p>
        </p:txBody>
      </p:sp>
      <p:sp>
        <p:nvSpPr>
          <p:cNvPr id="19" name="Elipse 18"/>
          <p:cNvSpPr/>
          <p:nvPr/>
        </p:nvSpPr>
        <p:spPr>
          <a:xfrm>
            <a:off x="4349677" y="4681308"/>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ubtítulo 2"/>
          <p:cNvSpPr txBox="1">
            <a:spLocks/>
          </p:cNvSpPr>
          <p:nvPr/>
        </p:nvSpPr>
        <p:spPr>
          <a:xfrm>
            <a:off x="5772629" y="3726659"/>
            <a:ext cx="4696460" cy="5082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500" dirty="0">
                <a:solidFill>
                  <a:schemeClr val="bg1"/>
                </a:solidFill>
              </a:rPr>
              <a:t>Procedimiento de selección</a:t>
            </a:r>
          </a:p>
        </p:txBody>
      </p:sp>
      <p:sp>
        <p:nvSpPr>
          <p:cNvPr id="4" name="Rectángulo 3"/>
          <p:cNvSpPr/>
          <p:nvPr/>
        </p:nvSpPr>
        <p:spPr>
          <a:xfrm>
            <a:off x="5772629" y="4792308"/>
            <a:ext cx="3761336" cy="477054"/>
          </a:xfrm>
          <a:prstGeom prst="rect">
            <a:avLst/>
          </a:prstGeom>
        </p:spPr>
        <p:txBody>
          <a:bodyPr wrap="square">
            <a:spAutoFit/>
          </a:bodyPr>
          <a:lstStyle/>
          <a:p>
            <a:r>
              <a:rPr lang="es-ES" sz="2500" dirty="0">
                <a:solidFill>
                  <a:schemeClr val="bg1"/>
                </a:solidFill>
              </a:rPr>
              <a:t>Ejecución Contractual</a:t>
            </a:r>
          </a:p>
        </p:txBody>
      </p:sp>
      <p:sp>
        <p:nvSpPr>
          <p:cNvPr id="31" name="Triángulo isósceles 30"/>
          <p:cNvSpPr/>
          <p:nvPr/>
        </p:nvSpPr>
        <p:spPr>
          <a:xfrm>
            <a:off x="7250589" y="3218735"/>
            <a:ext cx="10427807" cy="3635411"/>
          </a:xfrm>
          <a:prstGeom prst="triangle">
            <a:avLst>
              <a:gd name="adj" fmla="val 472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Imagen 20">
            <a:extLst>
              <a:ext uri="{FF2B5EF4-FFF2-40B4-BE49-F238E27FC236}">
                <a16:creationId xmlns:a16="http://schemas.microsoft.com/office/drawing/2014/main" id="{84AB06CC-DB21-4A34-8B7D-6BFF43F274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044163" y="5529848"/>
            <a:ext cx="3113971" cy="1229791"/>
          </a:xfrm>
          <a:prstGeom prst="rect">
            <a:avLst/>
          </a:prstGeom>
          <a:noFill/>
          <a:ln>
            <a:noFill/>
          </a:ln>
        </p:spPr>
      </p:pic>
    </p:spTree>
    <p:extLst>
      <p:ext uri="{BB962C8B-B14F-4D97-AF65-F5344CB8AC3E}">
        <p14:creationId xmlns:p14="http://schemas.microsoft.com/office/powerpoint/2010/main" val="3364466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BD71ED3-689B-8F9A-5928-532EC20AFFCB}"/>
              </a:ext>
            </a:extLst>
          </p:cNvPr>
          <p:cNvSpPr>
            <a:spLocks noGrp="1"/>
          </p:cNvSpPr>
          <p:nvPr>
            <p:ph sz="half" idx="3"/>
          </p:nvPr>
        </p:nvSpPr>
        <p:spPr/>
        <p:txBody>
          <a:bodyPr/>
          <a:lstStyle/>
          <a:p>
            <a:endParaRPr lang="es-PE"/>
          </a:p>
        </p:txBody>
      </p:sp>
      <p:pic>
        <p:nvPicPr>
          <p:cNvPr id="7" name="Picture 2" descr="Identidad visual &amp;quot;Siempre con el pueblo&amp;quot; | INSTITUTO NACIONAL DE SALUD">
            <a:extLst>
              <a:ext uri="{FF2B5EF4-FFF2-40B4-BE49-F238E27FC236}">
                <a16:creationId xmlns:a16="http://schemas.microsoft.com/office/drawing/2014/main" id="{A0AB5846-353F-311A-F060-6730B196F2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93C50EF-AFFD-02CF-08CB-DD949EEEF1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9" name="Título 1">
            <a:extLst>
              <a:ext uri="{FF2B5EF4-FFF2-40B4-BE49-F238E27FC236}">
                <a16:creationId xmlns:a16="http://schemas.microsoft.com/office/drawing/2014/main" id="{D98C7ECF-A3DF-A407-D9FB-4A2A7E1B0218}"/>
              </a:ext>
            </a:extLst>
          </p:cNvPr>
          <p:cNvSpPr>
            <a:spLocks noGrp="1"/>
          </p:cNvSpPr>
          <p:nvPr>
            <p:ph type="title"/>
          </p:nvPr>
        </p:nvSpPr>
        <p:spPr>
          <a:xfrm>
            <a:off x="1097280" y="286603"/>
            <a:ext cx="10058400" cy="1450757"/>
          </a:xfrm>
        </p:spPr>
        <p:txBody>
          <a:bodyPr>
            <a:normAutofit/>
          </a:bodyPr>
          <a:lstStyle/>
          <a:p>
            <a:r>
              <a:rPr lang="es-PE" sz="6000" b="1" dirty="0">
                <a:solidFill>
                  <a:srgbClr val="C00000"/>
                </a:solidFill>
              </a:rPr>
              <a:t>Expediente Técnico de Obra</a:t>
            </a:r>
          </a:p>
        </p:txBody>
      </p:sp>
      <p:sp>
        <p:nvSpPr>
          <p:cNvPr id="10" name="Marcador de contenido 2">
            <a:extLst>
              <a:ext uri="{FF2B5EF4-FFF2-40B4-BE49-F238E27FC236}">
                <a16:creationId xmlns:a16="http://schemas.microsoft.com/office/drawing/2014/main" id="{FE7EC834-F477-80DB-B97A-5852521DE509}"/>
              </a:ext>
            </a:extLst>
          </p:cNvPr>
          <p:cNvSpPr txBox="1">
            <a:spLocks/>
          </p:cNvSpPr>
          <p:nvPr/>
        </p:nvSpPr>
        <p:spPr>
          <a:xfrm>
            <a:off x="1097280" y="2150918"/>
            <a:ext cx="10058400" cy="74930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Font typeface="Calibri" panose="020F0502020204030204" pitchFamily="34" charset="0"/>
              <a:buNone/>
            </a:pPr>
            <a:r>
              <a:rPr lang="es-PE" sz="2100"/>
              <a:t>Es el conjunto de documentos de carácter técnico y/o económico que permiten la adecuada ejecución de una obra, y comprende:</a:t>
            </a:r>
            <a:endParaRPr lang="es-PE" sz="2100" dirty="0"/>
          </a:p>
        </p:txBody>
      </p:sp>
      <p:sp>
        <p:nvSpPr>
          <p:cNvPr id="11" name="Marcador de contenido 2">
            <a:extLst>
              <a:ext uri="{FF2B5EF4-FFF2-40B4-BE49-F238E27FC236}">
                <a16:creationId xmlns:a16="http://schemas.microsoft.com/office/drawing/2014/main" id="{B965FEB7-5501-24AC-A22D-FD18BEC0FC5F}"/>
              </a:ext>
            </a:extLst>
          </p:cNvPr>
          <p:cNvSpPr txBox="1">
            <a:spLocks/>
          </p:cNvSpPr>
          <p:nvPr/>
        </p:nvSpPr>
        <p:spPr>
          <a:xfrm>
            <a:off x="1097280" y="3094182"/>
            <a:ext cx="10058400" cy="2789381"/>
          </a:xfrm>
          <a:prstGeom prst="rect">
            <a:avLst/>
          </a:prstGeom>
        </p:spPr>
        <p:txBody>
          <a:bodyPr vert="horz" lIns="0" tIns="45720" rIns="0" bIns="45720" numCol="2"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60363" indent="-360363" algn="just">
              <a:buFont typeface="Wingdings" panose="05000000000000000000" pitchFamily="2" charset="2"/>
              <a:buChar char="q"/>
            </a:pPr>
            <a:r>
              <a:rPr lang="es-PE" sz="1400" dirty="0"/>
              <a:t> </a:t>
            </a:r>
            <a:r>
              <a:rPr lang="es-PE" sz="1600" dirty="0"/>
              <a:t>Memoria Descriptiva</a:t>
            </a:r>
          </a:p>
          <a:p>
            <a:pPr marL="360363" indent="-360363" algn="just">
              <a:buFont typeface="Wingdings" panose="05000000000000000000" pitchFamily="2" charset="2"/>
              <a:buChar char="q"/>
            </a:pPr>
            <a:r>
              <a:rPr lang="es-PE" sz="1600" dirty="0"/>
              <a:t> Especificaciones Técnicas</a:t>
            </a:r>
          </a:p>
          <a:p>
            <a:pPr marL="360363" indent="-360363" algn="just">
              <a:buFont typeface="Wingdings" panose="05000000000000000000" pitchFamily="2" charset="2"/>
              <a:buChar char="q"/>
            </a:pPr>
            <a:r>
              <a:rPr lang="es-PE" sz="1600" dirty="0"/>
              <a:t> Planos de Ejecución de Obra</a:t>
            </a:r>
          </a:p>
          <a:p>
            <a:pPr marL="360363" indent="-360363" algn="just">
              <a:buFont typeface="Wingdings" panose="05000000000000000000" pitchFamily="2" charset="2"/>
              <a:buChar char="q"/>
            </a:pPr>
            <a:r>
              <a:rPr lang="es-PE" sz="1600" dirty="0"/>
              <a:t> Metrados</a:t>
            </a:r>
          </a:p>
          <a:p>
            <a:pPr marL="360363" indent="-360363" algn="just">
              <a:buFont typeface="Wingdings" panose="05000000000000000000" pitchFamily="2" charset="2"/>
              <a:buChar char="q"/>
            </a:pPr>
            <a:r>
              <a:rPr lang="es-PE" sz="1600" dirty="0"/>
              <a:t> Presupuesto de Obra</a:t>
            </a:r>
          </a:p>
          <a:p>
            <a:pPr marL="360363" indent="-360363" algn="just">
              <a:buFont typeface="Wingdings" panose="05000000000000000000" pitchFamily="2" charset="2"/>
              <a:buChar char="q"/>
            </a:pPr>
            <a:r>
              <a:rPr lang="es-PE" sz="1600" dirty="0"/>
              <a:t> Análisis de Precios</a:t>
            </a:r>
          </a:p>
          <a:p>
            <a:pPr marL="360363" indent="-360363" algn="just">
              <a:buFont typeface="Wingdings" panose="05000000000000000000" pitchFamily="2" charset="2"/>
              <a:buChar char="q"/>
            </a:pPr>
            <a:r>
              <a:rPr lang="es-PE" sz="1600" dirty="0"/>
              <a:t> Calendario de Avance de Obra Valorizado</a:t>
            </a:r>
          </a:p>
          <a:p>
            <a:pPr marL="360363" indent="-360363" algn="just">
              <a:buFont typeface="Wingdings" panose="05000000000000000000" pitchFamily="2" charset="2"/>
              <a:buChar char="q"/>
            </a:pPr>
            <a:r>
              <a:rPr lang="es-PE" sz="1600" dirty="0"/>
              <a:t> Fórmulas Polinómicas</a:t>
            </a:r>
          </a:p>
          <a:p>
            <a:pPr marL="360363" indent="-360363" algn="just">
              <a:buFont typeface="Wingdings" panose="05000000000000000000" pitchFamily="2" charset="2"/>
              <a:buChar char="q"/>
            </a:pPr>
            <a:r>
              <a:rPr lang="es-PE" sz="1600" dirty="0"/>
              <a:t> Fecha de determinación del Presupuesto</a:t>
            </a:r>
          </a:p>
          <a:p>
            <a:pPr marL="360363" indent="-360363" algn="just">
              <a:buNone/>
            </a:pPr>
            <a:endParaRPr lang="es-PE" sz="1600" dirty="0"/>
          </a:p>
          <a:p>
            <a:pPr marL="360363" indent="-360363" algn="just">
              <a:buFont typeface="Wingdings" panose="05000000000000000000" pitchFamily="2" charset="2"/>
              <a:buChar char="q"/>
            </a:pPr>
            <a:r>
              <a:rPr lang="es-PE" sz="1600" dirty="0"/>
              <a:t>Estudios Básicos y/o Específicos</a:t>
            </a:r>
          </a:p>
          <a:p>
            <a:pPr marL="360363" indent="-360363" algn="just">
              <a:buFont typeface="Wingdings" panose="05000000000000000000" pitchFamily="2" charset="2"/>
              <a:buChar char="q"/>
            </a:pPr>
            <a:r>
              <a:rPr lang="es-PE" sz="1600" dirty="0"/>
              <a:t> Estudio de Impacto Ambiental</a:t>
            </a:r>
          </a:p>
          <a:p>
            <a:pPr marL="360363" indent="-360363" algn="just">
              <a:buFont typeface="Wingdings" panose="05000000000000000000" pitchFamily="2" charset="2"/>
              <a:buChar char="q"/>
            </a:pPr>
            <a:r>
              <a:rPr lang="es-PE" sz="1600" dirty="0"/>
              <a:t> Otros estudios complementarios </a:t>
            </a:r>
          </a:p>
        </p:txBody>
      </p:sp>
    </p:spTree>
    <p:extLst>
      <p:ext uri="{BB962C8B-B14F-4D97-AF65-F5344CB8AC3E}">
        <p14:creationId xmlns:p14="http://schemas.microsoft.com/office/powerpoint/2010/main" val="3287780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BD71ED3-689B-8F9A-5928-532EC20AFFCB}"/>
              </a:ext>
            </a:extLst>
          </p:cNvPr>
          <p:cNvSpPr>
            <a:spLocks noGrp="1"/>
          </p:cNvSpPr>
          <p:nvPr>
            <p:ph sz="half" idx="3"/>
          </p:nvPr>
        </p:nvSpPr>
        <p:spPr/>
        <p:txBody>
          <a:bodyPr/>
          <a:lstStyle/>
          <a:p>
            <a:endParaRPr lang="es-PE"/>
          </a:p>
        </p:txBody>
      </p:sp>
      <p:pic>
        <p:nvPicPr>
          <p:cNvPr id="7" name="Picture 2" descr="Identidad visual &amp;quot;Siempre con el pueblo&amp;quot; | INSTITUTO NACIONAL DE SALUD">
            <a:extLst>
              <a:ext uri="{FF2B5EF4-FFF2-40B4-BE49-F238E27FC236}">
                <a16:creationId xmlns:a16="http://schemas.microsoft.com/office/drawing/2014/main" id="{A0AB5846-353F-311A-F060-6730B196F2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93C50EF-AFFD-02CF-08CB-DD949EEEF1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Título 2">
            <a:extLst>
              <a:ext uri="{FF2B5EF4-FFF2-40B4-BE49-F238E27FC236}">
                <a16:creationId xmlns:a16="http://schemas.microsoft.com/office/drawing/2014/main" id="{3AFA9621-F143-56CA-694F-5D37EA38E7D7}"/>
              </a:ext>
            </a:extLst>
          </p:cNvPr>
          <p:cNvSpPr>
            <a:spLocks noGrp="1"/>
          </p:cNvSpPr>
          <p:nvPr>
            <p:ph type="title"/>
          </p:nvPr>
        </p:nvSpPr>
        <p:spPr/>
        <p:txBody>
          <a:bodyPr/>
          <a:lstStyle/>
          <a:p>
            <a:endParaRPr lang="es-PE"/>
          </a:p>
        </p:txBody>
      </p:sp>
      <p:sp>
        <p:nvSpPr>
          <p:cNvPr id="12" name="Título 1">
            <a:extLst>
              <a:ext uri="{FF2B5EF4-FFF2-40B4-BE49-F238E27FC236}">
                <a16:creationId xmlns:a16="http://schemas.microsoft.com/office/drawing/2014/main" id="{4DABE9D3-2CA1-AA73-C763-70D33D6ADB81}"/>
              </a:ext>
            </a:extLst>
          </p:cNvPr>
          <p:cNvSpPr txBox="1">
            <a:spLocks/>
          </p:cNvSpPr>
          <p:nvPr/>
        </p:nvSpPr>
        <p:spPr>
          <a:xfrm>
            <a:off x="1097280" y="286603"/>
            <a:ext cx="10058400" cy="1450757"/>
          </a:xfrm>
          <a:prstGeom prst="rect">
            <a:avLst/>
          </a:prstGeom>
        </p:spPr>
        <p:txBody>
          <a:bodyPr vert="horz" lIns="0" tIns="0" rIns="0" bIns="0" rtlCol="0" anchor="b">
            <a:normAutofit/>
          </a:bodyPr>
          <a:lstStyle>
            <a:lvl1pPr algn="l" defTabSz="914400" rtl="0" eaLnBrk="1" latinLnBrk="0" hangingPunct="1">
              <a:lnSpc>
                <a:spcPct val="85000"/>
              </a:lnSpc>
              <a:spcBef>
                <a:spcPct val="0"/>
              </a:spcBef>
              <a:buNone/>
              <a:defRPr sz="2963" b="1" i="0" kern="1200" spc="-50" baseline="0">
                <a:solidFill>
                  <a:srgbClr val="E10717"/>
                </a:solidFill>
                <a:latin typeface="Calibri"/>
                <a:ea typeface="+mj-ea"/>
                <a:cs typeface="Calibri"/>
              </a:defRPr>
            </a:lvl1pPr>
          </a:lstStyle>
          <a:p>
            <a:r>
              <a:rPr lang="es-PE" sz="6000" dirty="0">
                <a:solidFill>
                  <a:srgbClr val="C00000"/>
                </a:solidFill>
              </a:rPr>
              <a:t>Expediente Técnico de Obra</a:t>
            </a:r>
          </a:p>
        </p:txBody>
      </p:sp>
      <p:sp>
        <p:nvSpPr>
          <p:cNvPr id="13" name="Marcador de contenido 2">
            <a:extLst>
              <a:ext uri="{FF2B5EF4-FFF2-40B4-BE49-F238E27FC236}">
                <a16:creationId xmlns:a16="http://schemas.microsoft.com/office/drawing/2014/main" id="{F144C956-3EA3-087C-5EF8-932C5301A054}"/>
              </a:ext>
            </a:extLst>
          </p:cNvPr>
          <p:cNvSpPr txBox="1">
            <a:spLocks/>
          </p:cNvSpPr>
          <p:nvPr/>
        </p:nvSpPr>
        <p:spPr>
          <a:xfrm>
            <a:off x="1097280" y="2150918"/>
            <a:ext cx="10058400" cy="3788064"/>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00000"/>
              </a:lnSpc>
              <a:spcBef>
                <a:spcPts val="0"/>
              </a:spcBef>
              <a:spcAft>
                <a:spcPts val="0"/>
              </a:spcAft>
              <a:buFont typeface="Calibri" panose="020F0502020204030204" pitchFamily="34" charset="0"/>
              <a:buNone/>
            </a:pPr>
            <a:r>
              <a:rPr lang="es-PE" sz="2200"/>
              <a:t>Es </a:t>
            </a:r>
            <a:r>
              <a:rPr lang="es-PE" sz="2200" b="1" i="1">
                <a:solidFill>
                  <a:srgbClr val="C00000"/>
                </a:solidFill>
              </a:rPr>
              <a:t>elaborado por un consultor de obras </a:t>
            </a:r>
            <a:r>
              <a:rPr lang="es-PE" sz="2200"/>
              <a:t>–de la especialidad o especialidades que correspondan a las exigencias de cada proyecto en particular-, </a:t>
            </a:r>
            <a:r>
              <a:rPr lang="es-PE" sz="2200" b="1" i="1">
                <a:solidFill>
                  <a:srgbClr val="C00000"/>
                </a:solidFill>
              </a:rPr>
              <a:t>por la propia Entidad </a:t>
            </a:r>
            <a:r>
              <a:rPr lang="es-PE" sz="2200"/>
              <a:t>o </a:t>
            </a:r>
            <a:r>
              <a:rPr lang="es-PE" sz="2200" b="1" i="1">
                <a:solidFill>
                  <a:srgbClr val="C00000"/>
                </a:solidFill>
              </a:rPr>
              <a:t>por el ejecutor de la obra </a:t>
            </a:r>
            <a:r>
              <a:rPr lang="es-PE" sz="2200"/>
              <a:t>(en caso de obras ejecutadas bajo las modalidades de llave en mano o concurso oferta).</a:t>
            </a:r>
          </a:p>
          <a:p>
            <a:pPr marL="0" indent="0" algn="just">
              <a:lnSpc>
                <a:spcPct val="100000"/>
              </a:lnSpc>
              <a:spcBef>
                <a:spcPts val="0"/>
              </a:spcBef>
              <a:spcAft>
                <a:spcPts val="0"/>
              </a:spcAft>
              <a:buFont typeface="Calibri" panose="020F0502020204030204" pitchFamily="34" charset="0"/>
              <a:buNone/>
            </a:pPr>
            <a:endParaRPr lang="es-PE" sz="2200"/>
          </a:p>
          <a:p>
            <a:pPr marL="0" indent="0" algn="just">
              <a:lnSpc>
                <a:spcPct val="100000"/>
              </a:lnSpc>
              <a:spcBef>
                <a:spcPts val="0"/>
              </a:spcBef>
              <a:spcAft>
                <a:spcPts val="0"/>
              </a:spcAft>
              <a:buFont typeface="Calibri" panose="020F0502020204030204" pitchFamily="34" charset="0"/>
              <a:buNone/>
            </a:pPr>
            <a:r>
              <a:rPr lang="es-PE" sz="2200"/>
              <a:t>El </a:t>
            </a:r>
            <a:r>
              <a:rPr lang="es-PE" sz="2200" b="1" i="1">
                <a:solidFill>
                  <a:srgbClr val="C00000"/>
                </a:solidFill>
              </a:rPr>
              <a:t>consultor de obra contratado o proyectista es el único responsable ante la Entidad por la calidad del Expediente Técnico</a:t>
            </a:r>
            <a:r>
              <a:rPr lang="es-PE" sz="2200"/>
              <a:t>.</a:t>
            </a:r>
          </a:p>
          <a:p>
            <a:pPr marL="0" indent="0" algn="just">
              <a:lnSpc>
                <a:spcPct val="100000"/>
              </a:lnSpc>
              <a:spcBef>
                <a:spcPts val="0"/>
              </a:spcBef>
              <a:spcAft>
                <a:spcPts val="0"/>
              </a:spcAft>
              <a:buFont typeface="Calibri" panose="020F0502020204030204" pitchFamily="34" charset="0"/>
              <a:buNone/>
            </a:pPr>
            <a:endParaRPr lang="es-PE" sz="2200"/>
          </a:p>
          <a:p>
            <a:pPr marL="0" indent="0" algn="just">
              <a:lnSpc>
                <a:spcPct val="100000"/>
              </a:lnSpc>
              <a:spcBef>
                <a:spcPts val="0"/>
              </a:spcBef>
              <a:spcAft>
                <a:spcPts val="0"/>
              </a:spcAft>
              <a:buFont typeface="Calibri" panose="020F0502020204030204" pitchFamily="34" charset="0"/>
              <a:buNone/>
            </a:pPr>
            <a:r>
              <a:rPr lang="es-PE" sz="1600"/>
              <a:t>Opinión N° 028-2011/DTN: </a:t>
            </a:r>
            <a:r>
              <a:rPr lang="es-PE" sz="1600" i="1"/>
              <a:t>“en las obras ejecutadas por concurso oferta o llave en mano que impliquen la elaboración del Expediente Técnico, no podrán aprobarse adicionales de obra por defectos o deficiencias del mismo, en virtud a que el ejecutor de obra es el responsable de su elaboración y, en consecuencia, de los defectos que pudiera presentar.”</a:t>
            </a:r>
            <a:endParaRPr lang="es-PE" sz="1600" dirty="0"/>
          </a:p>
        </p:txBody>
      </p:sp>
    </p:spTree>
    <p:extLst>
      <p:ext uri="{BB962C8B-B14F-4D97-AF65-F5344CB8AC3E}">
        <p14:creationId xmlns:p14="http://schemas.microsoft.com/office/powerpoint/2010/main" val="1132913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BD71ED3-689B-8F9A-5928-532EC20AFFCB}"/>
              </a:ext>
            </a:extLst>
          </p:cNvPr>
          <p:cNvSpPr>
            <a:spLocks noGrp="1"/>
          </p:cNvSpPr>
          <p:nvPr>
            <p:ph sz="half" idx="3"/>
          </p:nvPr>
        </p:nvSpPr>
        <p:spPr/>
        <p:txBody>
          <a:bodyPr/>
          <a:lstStyle/>
          <a:p>
            <a:endParaRPr lang="es-PE"/>
          </a:p>
        </p:txBody>
      </p:sp>
      <p:pic>
        <p:nvPicPr>
          <p:cNvPr id="7" name="Picture 2" descr="Identidad visual &amp;quot;Siempre con el pueblo&amp;quot; | INSTITUTO NACIONAL DE SALUD">
            <a:extLst>
              <a:ext uri="{FF2B5EF4-FFF2-40B4-BE49-F238E27FC236}">
                <a16:creationId xmlns:a16="http://schemas.microsoft.com/office/drawing/2014/main" id="{A0AB5846-353F-311A-F060-6730B196F2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93C50EF-AFFD-02CF-08CB-DD949EEEF1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Título 2">
            <a:extLst>
              <a:ext uri="{FF2B5EF4-FFF2-40B4-BE49-F238E27FC236}">
                <a16:creationId xmlns:a16="http://schemas.microsoft.com/office/drawing/2014/main" id="{3AFA9621-F143-56CA-694F-5D37EA38E7D7}"/>
              </a:ext>
            </a:extLst>
          </p:cNvPr>
          <p:cNvSpPr>
            <a:spLocks noGrp="1"/>
          </p:cNvSpPr>
          <p:nvPr>
            <p:ph type="title"/>
          </p:nvPr>
        </p:nvSpPr>
        <p:spPr/>
        <p:txBody>
          <a:bodyPr/>
          <a:lstStyle/>
          <a:p>
            <a:endParaRPr lang="es-PE"/>
          </a:p>
        </p:txBody>
      </p:sp>
      <p:sp>
        <p:nvSpPr>
          <p:cNvPr id="2" name="Título 1">
            <a:extLst>
              <a:ext uri="{FF2B5EF4-FFF2-40B4-BE49-F238E27FC236}">
                <a16:creationId xmlns:a16="http://schemas.microsoft.com/office/drawing/2014/main" id="{7280334B-6815-A91C-0C82-BCCDFA1FB1B1}"/>
              </a:ext>
            </a:extLst>
          </p:cNvPr>
          <p:cNvSpPr txBox="1">
            <a:spLocks/>
          </p:cNvSpPr>
          <p:nvPr/>
        </p:nvSpPr>
        <p:spPr>
          <a:xfrm>
            <a:off x="1097280" y="286603"/>
            <a:ext cx="10058400" cy="1450757"/>
          </a:xfrm>
          <a:prstGeom prst="rect">
            <a:avLst/>
          </a:prstGeom>
        </p:spPr>
        <p:txBody>
          <a:bodyPr vert="horz" lIns="0" tIns="0" rIns="0" bIns="0" rtlCol="0" anchor="b">
            <a:normAutofit/>
          </a:bodyPr>
          <a:lstStyle>
            <a:lvl1pPr algn="l" defTabSz="914400" rtl="0" eaLnBrk="1" latinLnBrk="0" hangingPunct="1">
              <a:lnSpc>
                <a:spcPct val="85000"/>
              </a:lnSpc>
              <a:spcBef>
                <a:spcPct val="0"/>
              </a:spcBef>
              <a:buNone/>
              <a:defRPr sz="2963" b="1" i="0" kern="1200" spc="-50" baseline="0">
                <a:solidFill>
                  <a:srgbClr val="E10717"/>
                </a:solidFill>
                <a:latin typeface="Calibri"/>
                <a:ea typeface="+mj-ea"/>
                <a:cs typeface="Calibri"/>
              </a:defRPr>
            </a:lvl1pPr>
          </a:lstStyle>
          <a:p>
            <a:r>
              <a:rPr lang="es-PE" sz="6000">
                <a:solidFill>
                  <a:srgbClr val="C00000"/>
                </a:solidFill>
              </a:rPr>
              <a:t>Actos Preparatorios</a:t>
            </a:r>
            <a:endParaRPr lang="es-PE" sz="6000" dirty="0">
              <a:solidFill>
                <a:srgbClr val="C00000"/>
              </a:solidFill>
            </a:endParaRPr>
          </a:p>
        </p:txBody>
      </p:sp>
      <p:sp>
        <p:nvSpPr>
          <p:cNvPr id="5" name="Marcador de contenido 2">
            <a:extLst>
              <a:ext uri="{FF2B5EF4-FFF2-40B4-BE49-F238E27FC236}">
                <a16:creationId xmlns:a16="http://schemas.microsoft.com/office/drawing/2014/main" id="{12F528CF-B9F8-F84E-0522-0DE938BEBA51}"/>
              </a:ext>
            </a:extLst>
          </p:cNvPr>
          <p:cNvSpPr txBox="1">
            <a:spLocks/>
          </p:cNvSpPr>
          <p:nvPr/>
        </p:nvSpPr>
        <p:spPr>
          <a:xfrm>
            <a:off x="1097280" y="2133600"/>
            <a:ext cx="10058400" cy="5334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00000"/>
              </a:lnSpc>
              <a:spcBef>
                <a:spcPts val="0"/>
              </a:spcBef>
              <a:spcAft>
                <a:spcPts val="0"/>
              </a:spcAft>
              <a:buFont typeface="Calibri" panose="020F0502020204030204" pitchFamily="34" charset="0"/>
              <a:buNone/>
            </a:pPr>
            <a:r>
              <a:rPr lang="es-PE" sz="2400"/>
              <a:t>Puede usarse la </a:t>
            </a:r>
            <a:r>
              <a:rPr lang="es-PE" sz="2400" b="1">
                <a:solidFill>
                  <a:srgbClr val="C00000"/>
                </a:solidFill>
              </a:rPr>
              <a:t>modalidad de ejecución de llave en mano</a:t>
            </a:r>
            <a:r>
              <a:rPr lang="es-PE" sz="2400">
                <a:solidFill>
                  <a:schemeClr val="tx1"/>
                </a:solidFill>
              </a:rPr>
              <a:t>.</a:t>
            </a:r>
            <a:endParaRPr lang="es-PE" sz="2400" dirty="0">
              <a:solidFill>
                <a:schemeClr val="tx1"/>
              </a:solidFill>
            </a:endParaRPr>
          </a:p>
        </p:txBody>
      </p:sp>
      <p:pic>
        <p:nvPicPr>
          <p:cNvPr id="6" name="Imagen 5">
            <a:extLst>
              <a:ext uri="{FF2B5EF4-FFF2-40B4-BE49-F238E27FC236}">
                <a16:creationId xmlns:a16="http://schemas.microsoft.com/office/drawing/2014/main" id="{719A54FF-5713-E18E-E05B-F616110231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0925" y="2723612"/>
            <a:ext cx="6944755" cy="3397788"/>
          </a:xfrm>
          <a:prstGeom prst="rect">
            <a:avLst/>
          </a:prstGeom>
        </p:spPr>
      </p:pic>
      <p:sp>
        <p:nvSpPr>
          <p:cNvPr id="9" name="Marcador de contenido 2">
            <a:extLst>
              <a:ext uri="{FF2B5EF4-FFF2-40B4-BE49-F238E27FC236}">
                <a16:creationId xmlns:a16="http://schemas.microsoft.com/office/drawing/2014/main" id="{8290B4CE-06FD-74B8-C10B-40A05FDE1653}"/>
              </a:ext>
            </a:extLst>
          </p:cNvPr>
          <p:cNvSpPr txBox="1">
            <a:spLocks/>
          </p:cNvSpPr>
          <p:nvPr/>
        </p:nvSpPr>
        <p:spPr>
          <a:xfrm>
            <a:off x="1097280" y="2723613"/>
            <a:ext cx="2636520" cy="38608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00000"/>
              </a:lnSpc>
              <a:spcBef>
                <a:spcPts val="0"/>
              </a:spcBef>
              <a:spcAft>
                <a:spcPts val="0"/>
              </a:spcAft>
              <a:buFont typeface="Calibri" panose="020F0502020204030204" pitchFamily="34" charset="0"/>
              <a:buNone/>
            </a:pPr>
            <a:r>
              <a:rPr lang="es-PE" dirty="0">
                <a:solidFill>
                  <a:schemeClr val="tx1"/>
                </a:solidFill>
              </a:rPr>
              <a:t>Cuando el postor debe ofertar en conjunto la </a:t>
            </a:r>
            <a:r>
              <a:rPr lang="es-PE" b="1" i="1" dirty="0">
                <a:solidFill>
                  <a:schemeClr val="tx1"/>
                </a:solidFill>
              </a:rPr>
              <a:t>construcción</a:t>
            </a:r>
            <a:r>
              <a:rPr lang="es-PE" dirty="0">
                <a:solidFill>
                  <a:schemeClr val="tx1"/>
                </a:solidFill>
              </a:rPr>
              <a:t>, </a:t>
            </a:r>
            <a:r>
              <a:rPr lang="es-PE" b="1" i="1" dirty="0">
                <a:solidFill>
                  <a:schemeClr val="tx1"/>
                </a:solidFill>
              </a:rPr>
              <a:t>equipamiento </a:t>
            </a:r>
            <a:r>
              <a:rPr lang="es-PE" dirty="0">
                <a:solidFill>
                  <a:schemeClr val="tx1"/>
                </a:solidFill>
              </a:rPr>
              <a:t>y </a:t>
            </a:r>
            <a:r>
              <a:rPr lang="es-PE" b="1" i="1" dirty="0">
                <a:solidFill>
                  <a:schemeClr val="tx1"/>
                </a:solidFill>
              </a:rPr>
              <a:t>montaje</a:t>
            </a:r>
            <a:r>
              <a:rPr lang="es-PE" dirty="0">
                <a:solidFill>
                  <a:schemeClr val="tx1"/>
                </a:solidFill>
              </a:rPr>
              <a:t> hasta la </a:t>
            </a:r>
            <a:r>
              <a:rPr lang="es-PE" b="1" i="1" dirty="0">
                <a:solidFill>
                  <a:schemeClr val="tx1"/>
                </a:solidFill>
              </a:rPr>
              <a:t>puesta en servicio</a:t>
            </a:r>
            <a:r>
              <a:rPr lang="es-PE" dirty="0">
                <a:solidFill>
                  <a:schemeClr val="tx1"/>
                </a:solidFill>
              </a:rPr>
              <a:t> de determinada obra y, de ser el caso, la operación asistida de la obra.</a:t>
            </a:r>
          </a:p>
        </p:txBody>
      </p:sp>
    </p:spTree>
    <p:extLst>
      <p:ext uri="{BB962C8B-B14F-4D97-AF65-F5344CB8AC3E}">
        <p14:creationId xmlns:p14="http://schemas.microsoft.com/office/powerpoint/2010/main" val="2662050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BD71ED3-689B-8F9A-5928-532EC20AFFCB}"/>
              </a:ext>
            </a:extLst>
          </p:cNvPr>
          <p:cNvSpPr>
            <a:spLocks noGrp="1"/>
          </p:cNvSpPr>
          <p:nvPr>
            <p:ph sz="half" idx="3"/>
          </p:nvPr>
        </p:nvSpPr>
        <p:spPr/>
        <p:txBody>
          <a:bodyPr/>
          <a:lstStyle/>
          <a:p>
            <a:endParaRPr lang="es-PE"/>
          </a:p>
        </p:txBody>
      </p:sp>
      <p:pic>
        <p:nvPicPr>
          <p:cNvPr id="7" name="Picture 2" descr="Identidad visual &amp;quot;Siempre con el pueblo&amp;quot; | INSTITUTO NACIONAL DE SALUD">
            <a:extLst>
              <a:ext uri="{FF2B5EF4-FFF2-40B4-BE49-F238E27FC236}">
                <a16:creationId xmlns:a16="http://schemas.microsoft.com/office/drawing/2014/main" id="{A0AB5846-353F-311A-F060-6730B196F2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93C50EF-AFFD-02CF-08CB-DD949EEEF1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Título 2">
            <a:extLst>
              <a:ext uri="{FF2B5EF4-FFF2-40B4-BE49-F238E27FC236}">
                <a16:creationId xmlns:a16="http://schemas.microsoft.com/office/drawing/2014/main" id="{3AFA9621-F143-56CA-694F-5D37EA38E7D7}"/>
              </a:ext>
            </a:extLst>
          </p:cNvPr>
          <p:cNvSpPr>
            <a:spLocks noGrp="1"/>
          </p:cNvSpPr>
          <p:nvPr>
            <p:ph type="title"/>
          </p:nvPr>
        </p:nvSpPr>
        <p:spPr/>
        <p:txBody>
          <a:bodyPr/>
          <a:lstStyle/>
          <a:p>
            <a:endParaRPr lang="es-PE"/>
          </a:p>
        </p:txBody>
      </p:sp>
      <p:sp>
        <p:nvSpPr>
          <p:cNvPr id="2" name="Título 1">
            <a:extLst>
              <a:ext uri="{FF2B5EF4-FFF2-40B4-BE49-F238E27FC236}">
                <a16:creationId xmlns:a16="http://schemas.microsoft.com/office/drawing/2014/main" id="{FEC19967-59B5-E027-D6EB-FCBAECBCED22}"/>
              </a:ext>
            </a:extLst>
          </p:cNvPr>
          <p:cNvSpPr txBox="1">
            <a:spLocks/>
          </p:cNvSpPr>
          <p:nvPr/>
        </p:nvSpPr>
        <p:spPr>
          <a:xfrm>
            <a:off x="1097280" y="286603"/>
            <a:ext cx="10058400" cy="1450757"/>
          </a:xfrm>
          <a:prstGeom prst="rect">
            <a:avLst/>
          </a:prstGeom>
        </p:spPr>
        <p:txBody>
          <a:bodyPr vert="horz" lIns="0" tIns="0" rIns="0" bIns="0" rtlCol="0" anchor="b">
            <a:normAutofit/>
          </a:bodyPr>
          <a:lstStyle>
            <a:lvl1pPr algn="l" defTabSz="914400" rtl="0" eaLnBrk="1" latinLnBrk="0" hangingPunct="1">
              <a:lnSpc>
                <a:spcPct val="85000"/>
              </a:lnSpc>
              <a:spcBef>
                <a:spcPct val="0"/>
              </a:spcBef>
              <a:buNone/>
              <a:defRPr sz="2963" b="1" i="0" kern="1200" spc="-50" baseline="0">
                <a:solidFill>
                  <a:srgbClr val="E10717"/>
                </a:solidFill>
                <a:latin typeface="Calibri"/>
                <a:ea typeface="+mj-ea"/>
                <a:cs typeface="Calibri"/>
              </a:defRPr>
            </a:lvl1pPr>
          </a:lstStyle>
          <a:p>
            <a:r>
              <a:rPr lang="es-PE" sz="6000" dirty="0">
                <a:solidFill>
                  <a:srgbClr val="C00000"/>
                </a:solidFill>
              </a:rPr>
              <a:t>Actos Preparatorios</a:t>
            </a:r>
          </a:p>
        </p:txBody>
      </p:sp>
      <p:sp>
        <p:nvSpPr>
          <p:cNvPr id="5" name="Marcador de contenido 2">
            <a:extLst>
              <a:ext uri="{FF2B5EF4-FFF2-40B4-BE49-F238E27FC236}">
                <a16:creationId xmlns:a16="http://schemas.microsoft.com/office/drawing/2014/main" id="{146CCD95-9D09-0E28-D37E-BBD034CC5B12}"/>
              </a:ext>
            </a:extLst>
          </p:cNvPr>
          <p:cNvSpPr txBox="1">
            <a:spLocks/>
          </p:cNvSpPr>
          <p:nvPr/>
        </p:nvSpPr>
        <p:spPr>
          <a:xfrm>
            <a:off x="1097280" y="2146300"/>
            <a:ext cx="10058400" cy="38481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00000"/>
              </a:lnSpc>
              <a:spcBef>
                <a:spcPts val="0"/>
              </a:spcBef>
              <a:spcAft>
                <a:spcPts val="0"/>
              </a:spcAft>
              <a:buFont typeface="Calibri" panose="020F0502020204030204" pitchFamily="34" charset="0"/>
              <a:buNone/>
            </a:pPr>
            <a:r>
              <a:rPr lang="es-PE" sz="2400"/>
              <a:t>Puede efectuarse </a:t>
            </a:r>
            <a:r>
              <a:rPr lang="es-PE" sz="2400" b="1">
                <a:solidFill>
                  <a:srgbClr val="C00000"/>
                </a:solidFill>
              </a:rPr>
              <a:t>contratación por paquete</a:t>
            </a:r>
            <a:r>
              <a:rPr lang="es-PE" sz="2400"/>
              <a:t>.</a:t>
            </a:r>
          </a:p>
          <a:p>
            <a:pPr marL="0" indent="0" algn="just">
              <a:lnSpc>
                <a:spcPct val="100000"/>
              </a:lnSpc>
              <a:spcBef>
                <a:spcPts val="0"/>
              </a:spcBef>
              <a:spcAft>
                <a:spcPts val="0"/>
              </a:spcAft>
              <a:buFont typeface="Calibri" panose="020F0502020204030204" pitchFamily="34" charset="0"/>
              <a:buNone/>
            </a:pPr>
            <a:r>
              <a:rPr lang="es-PE"/>
              <a:t>Agrupando la ejecución de obras de similar naturaleza cuya contratación en conjunto resulte más eficiente para el Estado en términos de calidad, precio y tiempo frente a la contratación independiente. Se suscribe un contrato por cada obra incluida en el paquete.</a:t>
            </a:r>
            <a:endParaRPr lang="es-PE" dirty="0"/>
          </a:p>
        </p:txBody>
      </p:sp>
      <p:pic>
        <p:nvPicPr>
          <p:cNvPr id="6" name="Imagen 5">
            <a:extLst>
              <a:ext uri="{FF2B5EF4-FFF2-40B4-BE49-F238E27FC236}">
                <a16:creationId xmlns:a16="http://schemas.microsoft.com/office/drawing/2014/main" id="{81ABFA26-2B83-77DA-5E58-D088E21C9D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9780" y="3912218"/>
            <a:ext cx="3576320" cy="2208564"/>
          </a:xfrm>
          <a:prstGeom prst="rect">
            <a:avLst/>
          </a:prstGeom>
        </p:spPr>
      </p:pic>
      <p:sp>
        <p:nvSpPr>
          <p:cNvPr id="9" name="Cruz 8">
            <a:extLst>
              <a:ext uri="{FF2B5EF4-FFF2-40B4-BE49-F238E27FC236}">
                <a16:creationId xmlns:a16="http://schemas.microsoft.com/office/drawing/2014/main" id="{F779D27F-D664-F3BE-329D-053D17D6D8C2}"/>
              </a:ext>
            </a:extLst>
          </p:cNvPr>
          <p:cNvSpPr/>
          <p:nvPr/>
        </p:nvSpPr>
        <p:spPr>
          <a:xfrm>
            <a:off x="5542280" y="4470400"/>
            <a:ext cx="426720" cy="3937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0" name="Imagen 9">
            <a:extLst>
              <a:ext uri="{FF2B5EF4-FFF2-40B4-BE49-F238E27FC236}">
                <a16:creationId xmlns:a16="http://schemas.microsoft.com/office/drawing/2014/main" id="{4CDA8C76-EDAA-C9B6-3A1E-B60CC648D4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280" y="4038600"/>
            <a:ext cx="4445000" cy="1955800"/>
          </a:xfrm>
          <a:prstGeom prst="rect">
            <a:avLst/>
          </a:prstGeom>
        </p:spPr>
      </p:pic>
    </p:spTree>
    <p:extLst>
      <p:ext uri="{BB962C8B-B14F-4D97-AF65-F5344CB8AC3E}">
        <p14:creationId xmlns:p14="http://schemas.microsoft.com/office/powerpoint/2010/main" val="1328001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BD71ED3-689B-8F9A-5928-532EC20AFFCB}"/>
              </a:ext>
            </a:extLst>
          </p:cNvPr>
          <p:cNvSpPr>
            <a:spLocks noGrp="1"/>
          </p:cNvSpPr>
          <p:nvPr>
            <p:ph sz="half" idx="3"/>
          </p:nvPr>
        </p:nvSpPr>
        <p:spPr/>
        <p:txBody>
          <a:bodyPr/>
          <a:lstStyle/>
          <a:p>
            <a:endParaRPr lang="es-PE"/>
          </a:p>
        </p:txBody>
      </p:sp>
      <p:pic>
        <p:nvPicPr>
          <p:cNvPr id="7" name="Picture 2" descr="Identidad visual &amp;quot;Siempre con el pueblo&amp;quot; | INSTITUTO NACIONAL DE SALUD">
            <a:extLst>
              <a:ext uri="{FF2B5EF4-FFF2-40B4-BE49-F238E27FC236}">
                <a16:creationId xmlns:a16="http://schemas.microsoft.com/office/drawing/2014/main" id="{A0AB5846-353F-311A-F060-6730B196F2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93C50EF-AFFD-02CF-08CB-DD949EEEF1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Título 2">
            <a:extLst>
              <a:ext uri="{FF2B5EF4-FFF2-40B4-BE49-F238E27FC236}">
                <a16:creationId xmlns:a16="http://schemas.microsoft.com/office/drawing/2014/main" id="{3AFA9621-F143-56CA-694F-5D37EA38E7D7}"/>
              </a:ext>
            </a:extLst>
          </p:cNvPr>
          <p:cNvSpPr>
            <a:spLocks noGrp="1"/>
          </p:cNvSpPr>
          <p:nvPr>
            <p:ph type="title"/>
          </p:nvPr>
        </p:nvSpPr>
        <p:spPr/>
        <p:txBody>
          <a:bodyPr/>
          <a:lstStyle/>
          <a:p>
            <a:endParaRPr lang="es-PE"/>
          </a:p>
        </p:txBody>
      </p:sp>
      <p:sp>
        <p:nvSpPr>
          <p:cNvPr id="2" name="Título 1">
            <a:extLst>
              <a:ext uri="{FF2B5EF4-FFF2-40B4-BE49-F238E27FC236}">
                <a16:creationId xmlns:a16="http://schemas.microsoft.com/office/drawing/2014/main" id="{9BA116F8-0305-C16A-F0F4-17021E987D1F}"/>
              </a:ext>
            </a:extLst>
          </p:cNvPr>
          <p:cNvSpPr txBox="1">
            <a:spLocks/>
          </p:cNvSpPr>
          <p:nvPr/>
        </p:nvSpPr>
        <p:spPr>
          <a:xfrm>
            <a:off x="1097280" y="286603"/>
            <a:ext cx="10058400" cy="1450757"/>
          </a:xfrm>
          <a:prstGeom prst="rect">
            <a:avLst/>
          </a:prstGeom>
        </p:spPr>
        <p:txBody>
          <a:bodyPr vert="horz" lIns="0" tIns="0" rIns="0" bIns="0" rtlCol="0" anchor="b">
            <a:normAutofit/>
          </a:bodyPr>
          <a:lstStyle>
            <a:lvl1pPr algn="l" defTabSz="914400" rtl="0" eaLnBrk="1" latinLnBrk="0" hangingPunct="1">
              <a:lnSpc>
                <a:spcPct val="85000"/>
              </a:lnSpc>
              <a:spcBef>
                <a:spcPct val="0"/>
              </a:spcBef>
              <a:buNone/>
              <a:defRPr sz="2963" b="1" i="0" kern="1200" spc="-50" baseline="0">
                <a:solidFill>
                  <a:srgbClr val="E10717"/>
                </a:solidFill>
                <a:latin typeface="Calibri"/>
                <a:ea typeface="+mj-ea"/>
                <a:cs typeface="Calibri"/>
              </a:defRPr>
            </a:lvl1pPr>
          </a:lstStyle>
          <a:p>
            <a:r>
              <a:rPr lang="es-PE" sz="6000">
                <a:solidFill>
                  <a:srgbClr val="C00000"/>
                </a:solidFill>
              </a:rPr>
              <a:t>Actos Preparatorios</a:t>
            </a:r>
            <a:endParaRPr lang="es-PE" sz="6000" dirty="0">
              <a:solidFill>
                <a:srgbClr val="C00000"/>
              </a:solidFill>
            </a:endParaRPr>
          </a:p>
        </p:txBody>
      </p:sp>
      <p:sp>
        <p:nvSpPr>
          <p:cNvPr id="5" name="Marcador de contenido 2">
            <a:extLst>
              <a:ext uri="{FF2B5EF4-FFF2-40B4-BE49-F238E27FC236}">
                <a16:creationId xmlns:a16="http://schemas.microsoft.com/office/drawing/2014/main" id="{09B51082-B84B-B8B1-018E-2FBE89883A99}"/>
              </a:ext>
            </a:extLst>
          </p:cNvPr>
          <p:cNvSpPr txBox="1">
            <a:spLocks/>
          </p:cNvSpPr>
          <p:nvPr/>
        </p:nvSpPr>
        <p:spPr>
          <a:xfrm>
            <a:off x="1097280" y="2273300"/>
            <a:ext cx="5659120" cy="787400"/>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00000"/>
              </a:lnSpc>
              <a:spcBef>
                <a:spcPts val="0"/>
              </a:spcBef>
              <a:spcAft>
                <a:spcPts val="0"/>
              </a:spcAft>
              <a:buFont typeface="Calibri" panose="020F0502020204030204" pitchFamily="34" charset="0"/>
              <a:buNone/>
            </a:pPr>
            <a:r>
              <a:rPr lang="es-PE" sz="2400"/>
              <a:t>Puede efectuarse </a:t>
            </a:r>
            <a:r>
              <a:rPr lang="es-PE" sz="2400" b="1">
                <a:solidFill>
                  <a:srgbClr val="C00000"/>
                </a:solidFill>
              </a:rPr>
              <a:t>contratación por ítems, lotes o  tramos</a:t>
            </a:r>
            <a:r>
              <a:rPr lang="es-PE" sz="2400"/>
              <a:t>.</a:t>
            </a:r>
            <a:endParaRPr lang="es-PE" sz="2400" dirty="0"/>
          </a:p>
        </p:txBody>
      </p:sp>
      <p:sp>
        <p:nvSpPr>
          <p:cNvPr id="6" name="Marcador de contenido 2">
            <a:extLst>
              <a:ext uri="{FF2B5EF4-FFF2-40B4-BE49-F238E27FC236}">
                <a16:creationId xmlns:a16="http://schemas.microsoft.com/office/drawing/2014/main" id="{10151492-F2FD-16C2-F927-2717A48378CF}"/>
              </a:ext>
            </a:extLst>
          </p:cNvPr>
          <p:cNvSpPr txBox="1">
            <a:spLocks/>
          </p:cNvSpPr>
          <p:nvPr/>
        </p:nvSpPr>
        <p:spPr>
          <a:xfrm>
            <a:off x="1097280" y="3241040"/>
            <a:ext cx="5659120" cy="26416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00000"/>
              </a:lnSpc>
              <a:spcBef>
                <a:spcPts val="0"/>
              </a:spcBef>
              <a:spcAft>
                <a:spcPts val="0"/>
              </a:spcAft>
              <a:buFont typeface="Calibri" panose="020F0502020204030204" pitchFamily="34" charset="0"/>
              <a:buNone/>
            </a:pPr>
            <a:r>
              <a:rPr lang="es-PE" dirty="0"/>
              <a:t>Para contratar bienes, servicios en general, consultorías u obras distintas pero vinculadas entre sí con montos individuales superiores a ocho Unidades Impositivas Tributarias (8UIT), siempre que el OEC determine la viabilidad económica, técnica y/o administrativa de dicha posibilidad.</a:t>
            </a:r>
          </a:p>
          <a:p>
            <a:pPr marL="0" indent="0" algn="just">
              <a:lnSpc>
                <a:spcPct val="100000"/>
              </a:lnSpc>
              <a:spcBef>
                <a:spcPts val="0"/>
              </a:spcBef>
              <a:spcAft>
                <a:spcPts val="0"/>
              </a:spcAft>
              <a:buFont typeface="Calibri" panose="020F0502020204030204" pitchFamily="34" charset="0"/>
              <a:buNone/>
            </a:pPr>
            <a:r>
              <a:rPr lang="es-PE" dirty="0"/>
              <a:t>Cada ítem, lote o tramo constituye un procedimiento independiente dentro de un procedimiento principal.</a:t>
            </a:r>
          </a:p>
        </p:txBody>
      </p:sp>
      <p:pic>
        <p:nvPicPr>
          <p:cNvPr id="9" name="Imagen 8">
            <a:extLst>
              <a:ext uri="{FF2B5EF4-FFF2-40B4-BE49-F238E27FC236}">
                <a16:creationId xmlns:a16="http://schemas.microsoft.com/office/drawing/2014/main" id="{969B5655-31BF-3D5A-4611-085C5886AD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3370" y="1549400"/>
            <a:ext cx="3902310" cy="4622800"/>
          </a:xfrm>
          <a:prstGeom prst="rect">
            <a:avLst/>
          </a:prstGeom>
        </p:spPr>
      </p:pic>
    </p:spTree>
    <p:extLst>
      <p:ext uri="{BB962C8B-B14F-4D97-AF65-F5344CB8AC3E}">
        <p14:creationId xmlns:p14="http://schemas.microsoft.com/office/powerpoint/2010/main" val="3765548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BD71ED3-689B-8F9A-5928-532EC20AFFCB}"/>
              </a:ext>
            </a:extLst>
          </p:cNvPr>
          <p:cNvSpPr>
            <a:spLocks noGrp="1"/>
          </p:cNvSpPr>
          <p:nvPr>
            <p:ph sz="half" idx="3"/>
          </p:nvPr>
        </p:nvSpPr>
        <p:spPr/>
        <p:txBody>
          <a:bodyPr/>
          <a:lstStyle/>
          <a:p>
            <a:endParaRPr lang="es-PE"/>
          </a:p>
        </p:txBody>
      </p:sp>
      <p:pic>
        <p:nvPicPr>
          <p:cNvPr id="7" name="Picture 2" descr="Identidad visual &amp;quot;Siempre con el pueblo&amp;quot; | INSTITUTO NACIONAL DE SALUD">
            <a:extLst>
              <a:ext uri="{FF2B5EF4-FFF2-40B4-BE49-F238E27FC236}">
                <a16:creationId xmlns:a16="http://schemas.microsoft.com/office/drawing/2014/main" id="{A0AB5846-353F-311A-F060-6730B196F2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93C50EF-AFFD-02CF-08CB-DD949EEEF1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Título 2">
            <a:extLst>
              <a:ext uri="{FF2B5EF4-FFF2-40B4-BE49-F238E27FC236}">
                <a16:creationId xmlns:a16="http://schemas.microsoft.com/office/drawing/2014/main" id="{3AFA9621-F143-56CA-694F-5D37EA38E7D7}"/>
              </a:ext>
            </a:extLst>
          </p:cNvPr>
          <p:cNvSpPr>
            <a:spLocks noGrp="1"/>
          </p:cNvSpPr>
          <p:nvPr>
            <p:ph type="title"/>
          </p:nvPr>
        </p:nvSpPr>
        <p:spPr/>
        <p:txBody>
          <a:bodyPr/>
          <a:lstStyle/>
          <a:p>
            <a:endParaRPr lang="es-PE"/>
          </a:p>
        </p:txBody>
      </p:sp>
      <p:sp>
        <p:nvSpPr>
          <p:cNvPr id="2" name="Título 1">
            <a:extLst>
              <a:ext uri="{FF2B5EF4-FFF2-40B4-BE49-F238E27FC236}">
                <a16:creationId xmlns:a16="http://schemas.microsoft.com/office/drawing/2014/main" id="{E0CBAEB9-4C33-6B7E-801F-931F92ACD54C}"/>
              </a:ext>
            </a:extLst>
          </p:cNvPr>
          <p:cNvSpPr txBox="1">
            <a:spLocks/>
          </p:cNvSpPr>
          <p:nvPr/>
        </p:nvSpPr>
        <p:spPr>
          <a:xfrm>
            <a:off x="1097280" y="286603"/>
            <a:ext cx="10058400" cy="1450757"/>
          </a:xfrm>
          <a:prstGeom prst="rect">
            <a:avLst/>
          </a:prstGeom>
        </p:spPr>
        <p:txBody>
          <a:bodyPr vert="horz" lIns="0" tIns="0" rIns="0" bIns="0" rtlCol="0" anchor="b">
            <a:normAutofit/>
          </a:bodyPr>
          <a:lstStyle>
            <a:lvl1pPr algn="l" defTabSz="914400" rtl="0" eaLnBrk="1" latinLnBrk="0" hangingPunct="1">
              <a:lnSpc>
                <a:spcPct val="85000"/>
              </a:lnSpc>
              <a:spcBef>
                <a:spcPct val="0"/>
              </a:spcBef>
              <a:buNone/>
              <a:defRPr sz="2963" b="1" i="0" kern="1200" spc="-50" baseline="0">
                <a:solidFill>
                  <a:srgbClr val="E10717"/>
                </a:solidFill>
                <a:latin typeface="Calibri"/>
                <a:ea typeface="+mj-ea"/>
                <a:cs typeface="Calibri"/>
              </a:defRPr>
            </a:lvl1pPr>
          </a:lstStyle>
          <a:p>
            <a:r>
              <a:rPr lang="es-PE" sz="6000">
                <a:solidFill>
                  <a:srgbClr val="C00000"/>
                </a:solidFill>
              </a:rPr>
              <a:t>Requisitos p/convocar</a:t>
            </a:r>
            <a:endParaRPr lang="es-PE" sz="6000" dirty="0">
              <a:solidFill>
                <a:srgbClr val="C00000"/>
              </a:solidFill>
            </a:endParaRPr>
          </a:p>
        </p:txBody>
      </p:sp>
      <p:graphicFrame>
        <p:nvGraphicFramePr>
          <p:cNvPr id="5" name="Diagrama 4">
            <a:extLst>
              <a:ext uri="{FF2B5EF4-FFF2-40B4-BE49-F238E27FC236}">
                <a16:creationId xmlns:a16="http://schemas.microsoft.com/office/drawing/2014/main" id="{A15AC4E9-E23C-827B-DB1B-06688BACA669}"/>
              </a:ext>
            </a:extLst>
          </p:cNvPr>
          <p:cNvGraphicFramePr/>
          <p:nvPr>
            <p:extLst>
              <p:ext uri="{D42A27DB-BD31-4B8C-83A1-F6EECF244321}">
                <p14:modId xmlns:p14="http://schemas.microsoft.com/office/powerpoint/2010/main" val="1819853282"/>
              </p:ext>
            </p:extLst>
          </p:nvPr>
        </p:nvGraphicFramePr>
        <p:xfrm>
          <a:off x="2135822" y="1955800"/>
          <a:ext cx="7981315" cy="416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4382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BD71ED3-689B-8F9A-5928-532EC20AFFCB}"/>
              </a:ext>
            </a:extLst>
          </p:cNvPr>
          <p:cNvSpPr>
            <a:spLocks noGrp="1"/>
          </p:cNvSpPr>
          <p:nvPr>
            <p:ph sz="half" idx="3"/>
          </p:nvPr>
        </p:nvSpPr>
        <p:spPr/>
        <p:txBody>
          <a:bodyPr/>
          <a:lstStyle/>
          <a:p>
            <a:endParaRPr lang="es-PE"/>
          </a:p>
        </p:txBody>
      </p:sp>
      <p:pic>
        <p:nvPicPr>
          <p:cNvPr id="7" name="Picture 2" descr="Identidad visual &amp;quot;Siempre con el pueblo&amp;quot; | INSTITUTO NACIONAL DE SALUD">
            <a:extLst>
              <a:ext uri="{FF2B5EF4-FFF2-40B4-BE49-F238E27FC236}">
                <a16:creationId xmlns:a16="http://schemas.microsoft.com/office/drawing/2014/main" id="{A0AB5846-353F-311A-F060-6730B196F2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93C50EF-AFFD-02CF-08CB-DD949EEEF1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Título 2">
            <a:extLst>
              <a:ext uri="{FF2B5EF4-FFF2-40B4-BE49-F238E27FC236}">
                <a16:creationId xmlns:a16="http://schemas.microsoft.com/office/drawing/2014/main" id="{3AFA9621-F143-56CA-694F-5D37EA38E7D7}"/>
              </a:ext>
            </a:extLst>
          </p:cNvPr>
          <p:cNvSpPr>
            <a:spLocks noGrp="1"/>
          </p:cNvSpPr>
          <p:nvPr>
            <p:ph type="title"/>
          </p:nvPr>
        </p:nvSpPr>
        <p:spPr/>
        <p:txBody>
          <a:bodyPr/>
          <a:lstStyle/>
          <a:p>
            <a:endParaRPr lang="es-PE"/>
          </a:p>
        </p:txBody>
      </p:sp>
      <p:sp>
        <p:nvSpPr>
          <p:cNvPr id="2" name="Marcador de contenido 2">
            <a:extLst>
              <a:ext uri="{FF2B5EF4-FFF2-40B4-BE49-F238E27FC236}">
                <a16:creationId xmlns:a16="http://schemas.microsoft.com/office/drawing/2014/main" id="{D50B37AB-DD4F-A21E-B6BE-3E749FCDFDC1}"/>
              </a:ext>
            </a:extLst>
          </p:cNvPr>
          <p:cNvSpPr txBox="1">
            <a:spLocks/>
          </p:cNvSpPr>
          <p:nvPr/>
        </p:nvSpPr>
        <p:spPr>
          <a:xfrm>
            <a:off x="1097280" y="2649682"/>
            <a:ext cx="10058400" cy="321941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s-PE" sz="6500" b="1">
                <a:solidFill>
                  <a:srgbClr val="C00000"/>
                </a:solidFill>
              </a:rPr>
              <a:t>ETAPA</a:t>
            </a:r>
          </a:p>
          <a:p>
            <a:pPr algn="ctr"/>
            <a:r>
              <a:rPr lang="es-PE" sz="6500" b="1">
                <a:solidFill>
                  <a:srgbClr val="C00000"/>
                </a:solidFill>
              </a:rPr>
              <a:t>SELECCIÓN</a:t>
            </a:r>
            <a:endParaRPr lang="es-PE" sz="6500" b="1" dirty="0">
              <a:solidFill>
                <a:srgbClr val="C00000"/>
              </a:solidFill>
            </a:endParaRPr>
          </a:p>
        </p:txBody>
      </p:sp>
    </p:spTree>
    <p:extLst>
      <p:ext uri="{BB962C8B-B14F-4D97-AF65-F5344CB8AC3E}">
        <p14:creationId xmlns:p14="http://schemas.microsoft.com/office/powerpoint/2010/main" val="2680033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6C05AD7-8889-92CF-8705-0AFF62AAEFA4}"/>
              </a:ext>
            </a:extLst>
          </p:cNvPr>
          <p:cNvPicPr>
            <a:picLocks noChangeAspect="1"/>
          </p:cNvPicPr>
          <p:nvPr/>
        </p:nvPicPr>
        <p:blipFill rotWithShape="1">
          <a:blip r:embed="rId2"/>
          <a:srcRect l="18333" t="18815" r="22917" b="8444"/>
          <a:stretch/>
        </p:blipFill>
        <p:spPr>
          <a:xfrm>
            <a:off x="111760" y="294640"/>
            <a:ext cx="11877040" cy="5984240"/>
          </a:xfrm>
          <a:prstGeom prst="rect">
            <a:avLst/>
          </a:prstGeom>
        </p:spPr>
      </p:pic>
    </p:spTree>
    <p:extLst>
      <p:ext uri="{BB962C8B-B14F-4D97-AF65-F5344CB8AC3E}">
        <p14:creationId xmlns:p14="http://schemas.microsoft.com/office/powerpoint/2010/main" val="1494711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BD71ED3-689B-8F9A-5928-532EC20AFFCB}"/>
              </a:ext>
            </a:extLst>
          </p:cNvPr>
          <p:cNvSpPr>
            <a:spLocks noGrp="1"/>
          </p:cNvSpPr>
          <p:nvPr>
            <p:ph sz="half" idx="3"/>
          </p:nvPr>
        </p:nvSpPr>
        <p:spPr/>
        <p:txBody>
          <a:bodyPr/>
          <a:lstStyle/>
          <a:p>
            <a:endParaRPr lang="es-PE"/>
          </a:p>
        </p:txBody>
      </p:sp>
      <p:pic>
        <p:nvPicPr>
          <p:cNvPr id="7" name="Picture 2" descr="Identidad visual &amp;quot;Siempre con el pueblo&amp;quot; | INSTITUTO NACIONAL DE SALUD">
            <a:extLst>
              <a:ext uri="{FF2B5EF4-FFF2-40B4-BE49-F238E27FC236}">
                <a16:creationId xmlns:a16="http://schemas.microsoft.com/office/drawing/2014/main" id="{A0AB5846-353F-311A-F060-6730B196F2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93C50EF-AFFD-02CF-08CB-DD949EEEF1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Título 2">
            <a:extLst>
              <a:ext uri="{FF2B5EF4-FFF2-40B4-BE49-F238E27FC236}">
                <a16:creationId xmlns:a16="http://schemas.microsoft.com/office/drawing/2014/main" id="{3AFA9621-F143-56CA-694F-5D37EA38E7D7}"/>
              </a:ext>
            </a:extLst>
          </p:cNvPr>
          <p:cNvSpPr>
            <a:spLocks noGrp="1"/>
          </p:cNvSpPr>
          <p:nvPr>
            <p:ph type="title"/>
          </p:nvPr>
        </p:nvSpPr>
        <p:spPr/>
        <p:txBody>
          <a:bodyPr/>
          <a:lstStyle/>
          <a:p>
            <a:endParaRPr lang="es-PE"/>
          </a:p>
        </p:txBody>
      </p:sp>
      <p:sp>
        <p:nvSpPr>
          <p:cNvPr id="2" name="Título 1">
            <a:extLst>
              <a:ext uri="{FF2B5EF4-FFF2-40B4-BE49-F238E27FC236}">
                <a16:creationId xmlns:a16="http://schemas.microsoft.com/office/drawing/2014/main" id="{61F638F3-038D-05A6-CB37-5FAE13CBF74E}"/>
              </a:ext>
            </a:extLst>
          </p:cNvPr>
          <p:cNvSpPr txBox="1">
            <a:spLocks/>
          </p:cNvSpPr>
          <p:nvPr/>
        </p:nvSpPr>
        <p:spPr>
          <a:xfrm>
            <a:off x="1097279" y="286603"/>
            <a:ext cx="16419109" cy="1450757"/>
          </a:xfrm>
          <a:prstGeom prst="rect">
            <a:avLst/>
          </a:prstGeom>
        </p:spPr>
        <p:txBody>
          <a:bodyPr vert="horz" lIns="0" tIns="0" rIns="0" bIns="0" rtlCol="0" anchor="b">
            <a:normAutofit/>
          </a:bodyPr>
          <a:lstStyle>
            <a:lvl1pPr algn="l" defTabSz="914400" rtl="0" eaLnBrk="1" latinLnBrk="0" hangingPunct="1">
              <a:lnSpc>
                <a:spcPct val="85000"/>
              </a:lnSpc>
              <a:spcBef>
                <a:spcPct val="0"/>
              </a:spcBef>
              <a:buNone/>
              <a:defRPr sz="2963" b="1" i="0" kern="1200" spc="-50" baseline="0">
                <a:solidFill>
                  <a:srgbClr val="E10717"/>
                </a:solidFill>
                <a:latin typeface="Calibri"/>
                <a:ea typeface="+mj-ea"/>
                <a:cs typeface="Calibri"/>
              </a:defRPr>
            </a:lvl1pPr>
          </a:lstStyle>
          <a:p>
            <a:r>
              <a:rPr lang="es-PE" sz="6000">
                <a:solidFill>
                  <a:srgbClr val="C00000"/>
                </a:solidFill>
              </a:rPr>
              <a:t>Licitación Pública</a:t>
            </a:r>
            <a:endParaRPr lang="es-PE" sz="6000" dirty="0">
              <a:solidFill>
                <a:srgbClr val="C00000"/>
              </a:solidFill>
            </a:endParaRPr>
          </a:p>
        </p:txBody>
      </p:sp>
      <p:sp>
        <p:nvSpPr>
          <p:cNvPr id="5" name="Rectángulo: esquinas redondeadas 4">
            <a:extLst>
              <a:ext uri="{FF2B5EF4-FFF2-40B4-BE49-F238E27FC236}">
                <a16:creationId xmlns:a16="http://schemas.microsoft.com/office/drawing/2014/main" id="{A37AE86E-E8E1-6A08-7B77-1AA009AFCED3}"/>
              </a:ext>
            </a:extLst>
          </p:cNvPr>
          <p:cNvSpPr/>
          <p:nvPr/>
        </p:nvSpPr>
        <p:spPr>
          <a:xfrm>
            <a:off x="1097280" y="2032000"/>
            <a:ext cx="10058400" cy="3982027"/>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268288"/>
            <a:r>
              <a:rPr lang="es-PE" sz="2100" b="1" dirty="0"/>
              <a:t>ETAPAS:</a:t>
            </a:r>
          </a:p>
          <a:p>
            <a:pPr marL="268288"/>
            <a:endParaRPr lang="es-PE" sz="2100" b="1" dirty="0"/>
          </a:p>
          <a:p>
            <a:pPr marL="285750" indent="-285750" algn="just">
              <a:buFontTx/>
              <a:buChar char="-"/>
            </a:pPr>
            <a:r>
              <a:rPr lang="es-PE" sz="2100" dirty="0"/>
              <a:t>Convocatoria.</a:t>
            </a:r>
          </a:p>
          <a:p>
            <a:pPr marL="285750" indent="-285750" algn="just">
              <a:buFontTx/>
              <a:buChar char="-"/>
            </a:pPr>
            <a:r>
              <a:rPr lang="es-PE" sz="2100" dirty="0"/>
              <a:t>Registro de participantes.</a:t>
            </a:r>
          </a:p>
          <a:p>
            <a:pPr marL="285750" indent="-285750" algn="just">
              <a:buFontTx/>
              <a:buChar char="-"/>
            </a:pPr>
            <a:r>
              <a:rPr lang="es-PE" sz="2100" dirty="0"/>
              <a:t>Formulación de consultas y observaciones.</a:t>
            </a:r>
          </a:p>
          <a:p>
            <a:pPr marL="285750" indent="-285750" algn="just">
              <a:buFontTx/>
              <a:buChar char="-"/>
            </a:pPr>
            <a:r>
              <a:rPr lang="es-PE" sz="2100" dirty="0"/>
              <a:t>Absolución de consultas y observaciones.</a:t>
            </a:r>
          </a:p>
          <a:p>
            <a:pPr marL="285750" indent="-285750" algn="just">
              <a:buFontTx/>
              <a:buChar char="-"/>
            </a:pPr>
            <a:r>
              <a:rPr lang="es-PE" sz="2100" dirty="0"/>
              <a:t>Integración de bases.</a:t>
            </a:r>
          </a:p>
          <a:p>
            <a:pPr marL="285750" indent="-285750" algn="just">
              <a:buFontTx/>
              <a:buChar char="-"/>
            </a:pPr>
            <a:r>
              <a:rPr lang="es-PE" sz="2100" dirty="0"/>
              <a:t>Presentación de ofertas.</a:t>
            </a:r>
          </a:p>
          <a:p>
            <a:pPr marL="285750" indent="-285750" algn="just">
              <a:buFontTx/>
              <a:buChar char="-"/>
            </a:pPr>
            <a:r>
              <a:rPr lang="es-PE" sz="2100" dirty="0"/>
              <a:t>Evaluación de ofertas.</a:t>
            </a:r>
          </a:p>
          <a:p>
            <a:pPr marL="285750" indent="-285750" algn="just">
              <a:buFontTx/>
              <a:buChar char="-"/>
            </a:pPr>
            <a:r>
              <a:rPr lang="es-PE" sz="2100" dirty="0"/>
              <a:t>Calificación de ofertas.</a:t>
            </a:r>
          </a:p>
          <a:p>
            <a:pPr marL="285750" indent="-285750" algn="just">
              <a:buFontTx/>
              <a:buChar char="-"/>
            </a:pPr>
            <a:r>
              <a:rPr lang="es-PE" sz="2100" dirty="0"/>
              <a:t>Otorgamiento de la buena pro.</a:t>
            </a:r>
          </a:p>
        </p:txBody>
      </p:sp>
    </p:spTree>
    <p:extLst>
      <p:ext uri="{BB962C8B-B14F-4D97-AF65-F5344CB8AC3E}">
        <p14:creationId xmlns:p14="http://schemas.microsoft.com/office/powerpoint/2010/main" val="407437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BD71ED3-689B-8F9A-5928-532EC20AFFCB}"/>
              </a:ext>
            </a:extLst>
          </p:cNvPr>
          <p:cNvSpPr>
            <a:spLocks noGrp="1"/>
          </p:cNvSpPr>
          <p:nvPr>
            <p:ph sz="half" idx="3"/>
          </p:nvPr>
        </p:nvSpPr>
        <p:spPr/>
        <p:txBody>
          <a:bodyPr/>
          <a:lstStyle/>
          <a:p>
            <a:endParaRPr lang="es-PE"/>
          </a:p>
        </p:txBody>
      </p:sp>
      <p:pic>
        <p:nvPicPr>
          <p:cNvPr id="7" name="Picture 2" descr="Identidad visual &amp;quot;Siempre con el pueblo&amp;quot; | INSTITUTO NACIONAL DE SALUD">
            <a:extLst>
              <a:ext uri="{FF2B5EF4-FFF2-40B4-BE49-F238E27FC236}">
                <a16:creationId xmlns:a16="http://schemas.microsoft.com/office/drawing/2014/main" id="{A0AB5846-353F-311A-F060-6730B196F2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93C50EF-AFFD-02CF-08CB-DD949EEEF1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Título 2">
            <a:extLst>
              <a:ext uri="{FF2B5EF4-FFF2-40B4-BE49-F238E27FC236}">
                <a16:creationId xmlns:a16="http://schemas.microsoft.com/office/drawing/2014/main" id="{3AFA9621-F143-56CA-694F-5D37EA38E7D7}"/>
              </a:ext>
            </a:extLst>
          </p:cNvPr>
          <p:cNvSpPr>
            <a:spLocks noGrp="1"/>
          </p:cNvSpPr>
          <p:nvPr>
            <p:ph type="title"/>
          </p:nvPr>
        </p:nvSpPr>
        <p:spPr/>
        <p:txBody>
          <a:bodyPr/>
          <a:lstStyle/>
          <a:p>
            <a:r>
              <a:rPr lang="es-PE" dirty="0"/>
              <a:t>LICITACION PUBLICA</a:t>
            </a:r>
          </a:p>
        </p:txBody>
      </p:sp>
      <p:sp>
        <p:nvSpPr>
          <p:cNvPr id="2" name="Rectángulo 1">
            <a:extLst>
              <a:ext uri="{FF2B5EF4-FFF2-40B4-BE49-F238E27FC236}">
                <a16:creationId xmlns:a16="http://schemas.microsoft.com/office/drawing/2014/main" id="{5C926E26-98D3-4829-9569-41CA37C47364}"/>
              </a:ext>
            </a:extLst>
          </p:cNvPr>
          <p:cNvSpPr/>
          <p:nvPr/>
        </p:nvSpPr>
        <p:spPr>
          <a:xfrm>
            <a:off x="1106981" y="2583411"/>
            <a:ext cx="1625600" cy="6742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PE" sz="1400" b="1" dirty="0">
                <a:solidFill>
                  <a:srgbClr val="C00000"/>
                </a:solidFill>
              </a:rPr>
              <a:t>CONVOCATORIA</a:t>
            </a:r>
          </a:p>
        </p:txBody>
      </p:sp>
      <p:sp>
        <p:nvSpPr>
          <p:cNvPr id="5" name="Rectángulo 4">
            <a:extLst>
              <a:ext uri="{FF2B5EF4-FFF2-40B4-BE49-F238E27FC236}">
                <a16:creationId xmlns:a16="http://schemas.microsoft.com/office/drawing/2014/main" id="{B24B4F83-76BC-3B43-9EB4-7E420010A2E4}"/>
              </a:ext>
            </a:extLst>
          </p:cNvPr>
          <p:cNvSpPr/>
          <p:nvPr/>
        </p:nvSpPr>
        <p:spPr>
          <a:xfrm>
            <a:off x="3525520" y="2583411"/>
            <a:ext cx="1625600" cy="6742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PE" sz="1400" b="1" dirty="0">
                <a:solidFill>
                  <a:srgbClr val="C00000"/>
                </a:solidFill>
              </a:rPr>
              <a:t>REGISTRO DE PARTICIPANTES</a:t>
            </a:r>
          </a:p>
        </p:txBody>
      </p:sp>
      <p:sp>
        <p:nvSpPr>
          <p:cNvPr id="6" name="Rectángulo 5">
            <a:extLst>
              <a:ext uri="{FF2B5EF4-FFF2-40B4-BE49-F238E27FC236}">
                <a16:creationId xmlns:a16="http://schemas.microsoft.com/office/drawing/2014/main" id="{20EEA322-5007-36AF-1C8C-E445F5A0EAA0}"/>
              </a:ext>
            </a:extLst>
          </p:cNvPr>
          <p:cNvSpPr/>
          <p:nvPr/>
        </p:nvSpPr>
        <p:spPr>
          <a:xfrm>
            <a:off x="5944059" y="2583411"/>
            <a:ext cx="1625600" cy="6742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PE" sz="1400" b="1" dirty="0">
                <a:solidFill>
                  <a:srgbClr val="C00000"/>
                </a:solidFill>
              </a:rPr>
              <a:t>FORMULACIÓN DE CONSULTAS y OBSERVACIONES</a:t>
            </a:r>
          </a:p>
        </p:txBody>
      </p:sp>
      <p:sp>
        <p:nvSpPr>
          <p:cNvPr id="9" name="Rectángulo 8">
            <a:extLst>
              <a:ext uri="{FF2B5EF4-FFF2-40B4-BE49-F238E27FC236}">
                <a16:creationId xmlns:a16="http://schemas.microsoft.com/office/drawing/2014/main" id="{0EBE5A26-3199-5689-B766-68C7F06FD409}"/>
              </a:ext>
            </a:extLst>
          </p:cNvPr>
          <p:cNvSpPr/>
          <p:nvPr/>
        </p:nvSpPr>
        <p:spPr>
          <a:xfrm>
            <a:off x="5953760" y="3944851"/>
            <a:ext cx="1625600" cy="6742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PE" sz="1400" b="1" dirty="0">
                <a:solidFill>
                  <a:srgbClr val="C00000"/>
                </a:solidFill>
              </a:rPr>
              <a:t>ABSOLUCIÓN DE CONSULTAS y OBSERVACIONES</a:t>
            </a:r>
          </a:p>
        </p:txBody>
      </p:sp>
      <p:sp>
        <p:nvSpPr>
          <p:cNvPr id="10" name="Rectángulo 9">
            <a:extLst>
              <a:ext uri="{FF2B5EF4-FFF2-40B4-BE49-F238E27FC236}">
                <a16:creationId xmlns:a16="http://schemas.microsoft.com/office/drawing/2014/main" id="{D669D3E3-FFF8-6FD5-8942-3C88A48F1B55}"/>
              </a:ext>
            </a:extLst>
          </p:cNvPr>
          <p:cNvSpPr/>
          <p:nvPr/>
        </p:nvSpPr>
        <p:spPr>
          <a:xfrm>
            <a:off x="3525520" y="3944851"/>
            <a:ext cx="1625600" cy="6742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PE" sz="1400" b="1" dirty="0">
                <a:solidFill>
                  <a:srgbClr val="C00000"/>
                </a:solidFill>
              </a:rPr>
              <a:t>INTEGRACIÓN</a:t>
            </a:r>
          </a:p>
        </p:txBody>
      </p:sp>
      <p:sp>
        <p:nvSpPr>
          <p:cNvPr id="11" name="Rectángulo 10">
            <a:extLst>
              <a:ext uri="{FF2B5EF4-FFF2-40B4-BE49-F238E27FC236}">
                <a16:creationId xmlns:a16="http://schemas.microsoft.com/office/drawing/2014/main" id="{F5786B10-AEBA-F9E4-1EC2-2C419D38ECE3}"/>
              </a:ext>
            </a:extLst>
          </p:cNvPr>
          <p:cNvSpPr/>
          <p:nvPr/>
        </p:nvSpPr>
        <p:spPr>
          <a:xfrm>
            <a:off x="1097280" y="3935615"/>
            <a:ext cx="1625600" cy="6742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PE" sz="1400" b="1" dirty="0">
                <a:solidFill>
                  <a:srgbClr val="C00000"/>
                </a:solidFill>
              </a:rPr>
              <a:t>PRESENTACIÓN DE OFERTAS</a:t>
            </a:r>
          </a:p>
          <a:p>
            <a:pPr algn="ctr"/>
            <a:r>
              <a:rPr lang="es-PE" sz="1400" b="1" dirty="0">
                <a:solidFill>
                  <a:schemeClr val="tx1"/>
                </a:solidFill>
              </a:rPr>
              <a:t>-Acto Público-</a:t>
            </a:r>
          </a:p>
        </p:txBody>
      </p:sp>
      <p:sp>
        <p:nvSpPr>
          <p:cNvPr id="12" name="Rectángulo 11">
            <a:extLst>
              <a:ext uri="{FF2B5EF4-FFF2-40B4-BE49-F238E27FC236}">
                <a16:creationId xmlns:a16="http://schemas.microsoft.com/office/drawing/2014/main" id="{B1258AA6-5D2E-5030-3945-26CFD07E9493}"/>
              </a:ext>
            </a:extLst>
          </p:cNvPr>
          <p:cNvSpPr/>
          <p:nvPr/>
        </p:nvSpPr>
        <p:spPr>
          <a:xfrm>
            <a:off x="1097280" y="5306291"/>
            <a:ext cx="1625600" cy="6742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PE" sz="1400" b="1" dirty="0">
                <a:solidFill>
                  <a:srgbClr val="C00000"/>
                </a:solidFill>
              </a:rPr>
              <a:t>EVALUACIÓN DE OFERTAS</a:t>
            </a:r>
          </a:p>
        </p:txBody>
      </p:sp>
      <p:sp>
        <p:nvSpPr>
          <p:cNvPr id="13" name="Rectángulo 12">
            <a:extLst>
              <a:ext uri="{FF2B5EF4-FFF2-40B4-BE49-F238E27FC236}">
                <a16:creationId xmlns:a16="http://schemas.microsoft.com/office/drawing/2014/main" id="{89F43521-CC4E-B4BF-28F2-BF871ADBCB07}"/>
              </a:ext>
            </a:extLst>
          </p:cNvPr>
          <p:cNvSpPr/>
          <p:nvPr/>
        </p:nvSpPr>
        <p:spPr>
          <a:xfrm>
            <a:off x="3525520" y="5306291"/>
            <a:ext cx="1625600" cy="6742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PE" sz="1400" b="1" dirty="0">
                <a:solidFill>
                  <a:srgbClr val="C00000"/>
                </a:solidFill>
              </a:rPr>
              <a:t>CALIFICACIÓN DE OFERTAS</a:t>
            </a:r>
          </a:p>
        </p:txBody>
      </p:sp>
      <p:sp>
        <p:nvSpPr>
          <p:cNvPr id="14" name="Rectángulo 13">
            <a:extLst>
              <a:ext uri="{FF2B5EF4-FFF2-40B4-BE49-F238E27FC236}">
                <a16:creationId xmlns:a16="http://schemas.microsoft.com/office/drawing/2014/main" id="{72E2ED0E-2F8E-5D8D-6C94-3DF2B79704CE}"/>
              </a:ext>
            </a:extLst>
          </p:cNvPr>
          <p:cNvSpPr/>
          <p:nvPr/>
        </p:nvSpPr>
        <p:spPr>
          <a:xfrm>
            <a:off x="5953760" y="5306291"/>
            <a:ext cx="1625600" cy="6742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PE" sz="1400" b="1" dirty="0">
                <a:solidFill>
                  <a:srgbClr val="C00000"/>
                </a:solidFill>
              </a:rPr>
              <a:t>OTORGAMIENTO DE LA BUENA PRO</a:t>
            </a:r>
          </a:p>
          <a:p>
            <a:pPr algn="ctr"/>
            <a:r>
              <a:rPr lang="es-PE" sz="1400" b="1" dirty="0">
                <a:solidFill>
                  <a:schemeClr val="tx1"/>
                </a:solidFill>
              </a:rPr>
              <a:t>-Acto Privado-</a:t>
            </a:r>
          </a:p>
        </p:txBody>
      </p:sp>
      <p:sp>
        <p:nvSpPr>
          <p:cNvPr id="15" name="Flecha: a la derecha 14">
            <a:extLst>
              <a:ext uri="{FF2B5EF4-FFF2-40B4-BE49-F238E27FC236}">
                <a16:creationId xmlns:a16="http://schemas.microsoft.com/office/drawing/2014/main" id="{7FD2712D-CCD6-8B8C-9ADF-A13A4985D872}"/>
              </a:ext>
            </a:extLst>
          </p:cNvPr>
          <p:cNvSpPr/>
          <p:nvPr/>
        </p:nvSpPr>
        <p:spPr>
          <a:xfrm>
            <a:off x="2930235" y="2763520"/>
            <a:ext cx="387927" cy="3140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16" name="Flecha: a la derecha 15">
            <a:extLst>
              <a:ext uri="{FF2B5EF4-FFF2-40B4-BE49-F238E27FC236}">
                <a16:creationId xmlns:a16="http://schemas.microsoft.com/office/drawing/2014/main" id="{8F739829-5632-9F51-745B-ECDC6CBFB5F7}"/>
              </a:ext>
            </a:extLst>
          </p:cNvPr>
          <p:cNvSpPr/>
          <p:nvPr/>
        </p:nvSpPr>
        <p:spPr>
          <a:xfrm>
            <a:off x="5345084" y="2763520"/>
            <a:ext cx="387927" cy="3140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17" name="Flecha: a la derecha 16">
            <a:extLst>
              <a:ext uri="{FF2B5EF4-FFF2-40B4-BE49-F238E27FC236}">
                <a16:creationId xmlns:a16="http://schemas.microsoft.com/office/drawing/2014/main" id="{9B048A0D-7E1E-033D-7B85-5FE095AE3AC9}"/>
              </a:ext>
            </a:extLst>
          </p:cNvPr>
          <p:cNvSpPr/>
          <p:nvPr/>
        </p:nvSpPr>
        <p:spPr>
          <a:xfrm>
            <a:off x="5353626" y="5486400"/>
            <a:ext cx="387927" cy="3140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18" name="Flecha: a la derecha 17">
            <a:extLst>
              <a:ext uri="{FF2B5EF4-FFF2-40B4-BE49-F238E27FC236}">
                <a16:creationId xmlns:a16="http://schemas.microsoft.com/office/drawing/2014/main" id="{A9E7EC88-5C40-0D7B-1FA5-DAF310C73CC4}"/>
              </a:ext>
            </a:extLst>
          </p:cNvPr>
          <p:cNvSpPr/>
          <p:nvPr/>
        </p:nvSpPr>
        <p:spPr>
          <a:xfrm>
            <a:off x="2930235" y="5486400"/>
            <a:ext cx="387927" cy="3140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19" name="Flecha: a la derecha 18">
            <a:extLst>
              <a:ext uri="{FF2B5EF4-FFF2-40B4-BE49-F238E27FC236}">
                <a16:creationId xmlns:a16="http://schemas.microsoft.com/office/drawing/2014/main" id="{F5A9E8C1-43E8-69A1-E29F-816F0543FE80}"/>
              </a:ext>
            </a:extLst>
          </p:cNvPr>
          <p:cNvSpPr/>
          <p:nvPr/>
        </p:nvSpPr>
        <p:spPr>
          <a:xfrm rot="10800000">
            <a:off x="2943628" y="4127269"/>
            <a:ext cx="387927" cy="3140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0" name="Flecha: a la derecha 19">
            <a:extLst>
              <a:ext uri="{FF2B5EF4-FFF2-40B4-BE49-F238E27FC236}">
                <a16:creationId xmlns:a16="http://schemas.microsoft.com/office/drawing/2014/main" id="{851E4288-C893-1A55-335F-1EBB50651EA6}"/>
              </a:ext>
            </a:extLst>
          </p:cNvPr>
          <p:cNvSpPr/>
          <p:nvPr/>
        </p:nvSpPr>
        <p:spPr>
          <a:xfrm rot="10800000">
            <a:off x="5345085" y="4124960"/>
            <a:ext cx="387927" cy="3140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1" name="Flecha: a la derecha 20">
            <a:extLst>
              <a:ext uri="{FF2B5EF4-FFF2-40B4-BE49-F238E27FC236}">
                <a16:creationId xmlns:a16="http://schemas.microsoft.com/office/drawing/2014/main" id="{780AA2DE-3695-766A-539F-E26D5090B366}"/>
              </a:ext>
            </a:extLst>
          </p:cNvPr>
          <p:cNvSpPr/>
          <p:nvPr/>
        </p:nvSpPr>
        <p:spPr>
          <a:xfrm rot="5400000">
            <a:off x="1716116" y="4801063"/>
            <a:ext cx="387927" cy="3140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2" name="Flecha: a la derecha 21">
            <a:extLst>
              <a:ext uri="{FF2B5EF4-FFF2-40B4-BE49-F238E27FC236}">
                <a16:creationId xmlns:a16="http://schemas.microsoft.com/office/drawing/2014/main" id="{71BC6BB8-965E-A8CE-2306-AA25420E8B38}"/>
              </a:ext>
            </a:extLst>
          </p:cNvPr>
          <p:cNvSpPr/>
          <p:nvPr/>
        </p:nvSpPr>
        <p:spPr>
          <a:xfrm rot="5400000">
            <a:off x="6572596" y="3442278"/>
            <a:ext cx="387927" cy="3140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cxnSp>
        <p:nvCxnSpPr>
          <p:cNvPr id="23" name="Conector recto de flecha 22">
            <a:extLst>
              <a:ext uri="{FF2B5EF4-FFF2-40B4-BE49-F238E27FC236}">
                <a16:creationId xmlns:a16="http://schemas.microsoft.com/office/drawing/2014/main" id="{26736BB8-09FE-F800-AF97-56526140B648}"/>
              </a:ext>
            </a:extLst>
          </p:cNvPr>
          <p:cNvCxnSpPr/>
          <p:nvPr/>
        </p:nvCxnSpPr>
        <p:spPr>
          <a:xfrm>
            <a:off x="1919781" y="3405332"/>
            <a:ext cx="0" cy="38792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4" name="Rectángulo 23">
            <a:extLst>
              <a:ext uri="{FF2B5EF4-FFF2-40B4-BE49-F238E27FC236}">
                <a16:creationId xmlns:a16="http://schemas.microsoft.com/office/drawing/2014/main" id="{7FCDC8F5-B6DB-304D-534F-AC5F3AEA71BC}"/>
              </a:ext>
            </a:extLst>
          </p:cNvPr>
          <p:cNvSpPr/>
          <p:nvPr/>
        </p:nvSpPr>
        <p:spPr>
          <a:xfrm>
            <a:off x="1956261" y="3393440"/>
            <a:ext cx="1181330" cy="387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a:solidFill>
                  <a:schemeClr val="tx1"/>
                </a:solidFill>
              </a:rPr>
              <a:t>Min. 22 dh.</a:t>
            </a:r>
          </a:p>
        </p:txBody>
      </p:sp>
      <p:sp>
        <p:nvSpPr>
          <p:cNvPr id="25" name="Rectángulo 24">
            <a:extLst>
              <a:ext uri="{FF2B5EF4-FFF2-40B4-BE49-F238E27FC236}">
                <a16:creationId xmlns:a16="http://schemas.microsoft.com/office/drawing/2014/main" id="{E7994441-9136-B0FE-3DC2-29E4DB64CAB8}"/>
              </a:ext>
            </a:extLst>
          </p:cNvPr>
          <p:cNvSpPr/>
          <p:nvPr/>
        </p:nvSpPr>
        <p:spPr>
          <a:xfrm>
            <a:off x="2533533" y="4682836"/>
            <a:ext cx="1181330" cy="387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a:solidFill>
                  <a:schemeClr val="tx1"/>
                </a:solidFill>
              </a:rPr>
              <a:t>Min. 7 dh.</a:t>
            </a:r>
          </a:p>
        </p:txBody>
      </p:sp>
      <p:sp>
        <p:nvSpPr>
          <p:cNvPr id="26" name="Rectángulo 25">
            <a:extLst>
              <a:ext uri="{FF2B5EF4-FFF2-40B4-BE49-F238E27FC236}">
                <a16:creationId xmlns:a16="http://schemas.microsoft.com/office/drawing/2014/main" id="{60793A18-5A55-9F67-51A1-2D0BB7361974}"/>
              </a:ext>
            </a:extLst>
          </p:cNvPr>
          <p:cNvSpPr/>
          <p:nvPr/>
        </p:nvSpPr>
        <p:spPr>
          <a:xfrm>
            <a:off x="3747655" y="2012142"/>
            <a:ext cx="1181330" cy="387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a:solidFill>
                  <a:schemeClr val="tx1"/>
                </a:solidFill>
              </a:rPr>
              <a:t>Min. 10 dh.</a:t>
            </a:r>
          </a:p>
        </p:txBody>
      </p:sp>
      <p:cxnSp>
        <p:nvCxnSpPr>
          <p:cNvPr id="27" name="Conector recto 26">
            <a:extLst>
              <a:ext uri="{FF2B5EF4-FFF2-40B4-BE49-F238E27FC236}">
                <a16:creationId xmlns:a16="http://schemas.microsoft.com/office/drawing/2014/main" id="{EEA04963-62EB-CD57-4C71-791F48A2881D}"/>
              </a:ext>
            </a:extLst>
          </p:cNvPr>
          <p:cNvCxnSpPr>
            <a:cxnSpLocks/>
          </p:cNvCxnSpPr>
          <p:nvPr/>
        </p:nvCxnSpPr>
        <p:spPr>
          <a:xfrm>
            <a:off x="1910079" y="2400070"/>
            <a:ext cx="4856480"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8" name="Rectángulo 27">
            <a:extLst>
              <a:ext uri="{FF2B5EF4-FFF2-40B4-BE49-F238E27FC236}">
                <a16:creationId xmlns:a16="http://schemas.microsoft.com/office/drawing/2014/main" id="{EC63028C-3985-5689-18F0-D6531EA9C630}"/>
              </a:ext>
            </a:extLst>
          </p:cNvPr>
          <p:cNvSpPr/>
          <p:nvPr/>
        </p:nvSpPr>
        <p:spPr>
          <a:xfrm>
            <a:off x="5428211" y="3405332"/>
            <a:ext cx="1181330" cy="387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a:solidFill>
                  <a:schemeClr val="tx1"/>
                </a:solidFill>
              </a:rPr>
              <a:t>Máx. 5 dh.</a:t>
            </a:r>
          </a:p>
        </p:txBody>
      </p:sp>
      <p:sp>
        <p:nvSpPr>
          <p:cNvPr id="29" name="Flecha: a la derecha 28">
            <a:extLst>
              <a:ext uri="{FF2B5EF4-FFF2-40B4-BE49-F238E27FC236}">
                <a16:creationId xmlns:a16="http://schemas.microsoft.com/office/drawing/2014/main" id="{49B92334-B788-FA3B-DC5D-B500E96B7060}"/>
              </a:ext>
            </a:extLst>
          </p:cNvPr>
          <p:cNvSpPr/>
          <p:nvPr/>
        </p:nvSpPr>
        <p:spPr>
          <a:xfrm>
            <a:off x="7806869" y="4115724"/>
            <a:ext cx="387927" cy="31403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a:p>
        </p:txBody>
      </p:sp>
      <p:sp>
        <p:nvSpPr>
          <p:cNvPr id="30" name="Rectángulo 29">
            <a:extLst>
              <a:ext uri="{FF2B5EF4-FFF2-40B4-BE49-F238E27FC236}">
                <a16:creationId xmlns:a16="http://schemas.microsoft.com/office/drawing/2014/main" id="{D2291CC9-42C2-1571-1C50-BF9BF8CF871D}"/>
              </a:ext>
            </a:extLst>
          </p:cNvPr>
          <p:cNvSpPr/>
          <p:nvPr/>
        </p:nvSpPr>
        <p:spPr>
          <a:xfrm>
            <a:off x="8422304" y="3935615"/>
            <a:ext cx="2550495" cy="6834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sz="1400" b="1" dirty="0">
                <a:solidFill>
                  <a:schemeClr val="accent6"/>
                </a:solidFill>
              </a:rPr>
              <a:t>ELEVACIÓN DE CUESTIONAMIENTOS AL PLIEGO ABSOLUTORIO</a:t>
            </a:r>
          </a:p>
        </p:txBody>
      </p:sp>
      <p:sp>
        <p:nvSpPr>
          <p:cNvPr id="31" name="Rectángulo 30">
            <a:extLst>
              <a:ext uri="{FF2B5EF4-FFF2-40B4-BE49-F238E27FC236}">
                <a16:creationId xmlns:a16="http://schemas.microsoft.com/office/drawing/2014/main" id="{D2D89568-5AC1-E4F7-4786-EB8266874CDB}"/>
              </a:ext>
            </a:extLst>
          </p:cNvPr>
          <p:cNvSpPr/>
          <p:nvPr/>
        </p:nvSpPr>
        <p:spPr>
          <a:xfrm>
            <a:off x="8382000" y="5306291"/>
            <a:ext cx="2550495" cy="6834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sz="1400" b="1" dirty="0">
                <a:solidFill>
                  <a:schemeClr val="accent6"/>
                </a:solidFill>
              </a:rPr>
              <a:t>PRONUNCIAMIENTO DE OSCE</a:t>
            </a:r>
          </a:p>
        </p:txBody>
      </p:sp>
      <p:sp>
        <p:nvSpPr>
          <p:cNvPr id="32" name="Flecha: a la derecha 31">
            <a:extLst>
              <a:ext uri="{FF2B5EF4-FFF2-40B4-BE49-F238E27FC236}">
                <a16:creationId xmlns:a16="http://schemas.microsoft.com/office/drawing/2014/main" id="{6DE63DDA-2410-EBEF-7C0A-B9CE186A0069}"/>
              </a:ext>
            </a:extLst>
          </p:cNvPr>
          <p:cNvSpPr/>
          <p:nvPr/>
        </p:nvSpPr>
        <p:spPr>
          <a:xfrm rot="5400000">
            <a:off x="9503587" y="4801064"/>
            <a:ext cx="387927" cy="31403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a:p>
        </p:txBody>
      </p:sp>
      <p:cxnSp>
        <p:nvCxnSpPr>
          <p:cNvPr id="33" name="Conector recto de flecha 32">
            <a:extLst>
              <a:ext uri="{FF2B5EF4-FFF2-40B4-BE49-F238E27FC236}">
                <a16:creationId xmlns:a16="http://schemas.microsoft.com/office/drawing/2014/main" id="{CDAFABB6-B14E-ED17-1802-54DA837C6472}"/>
              </a:ext>
            </a:extLst>
          </p:cNvPr>
          <p:cNvCxnSpPr>
            <a:stCxn id="31" idx="0"/>
          </p:cNvCxnSpPr>
          <p:nvPr/>
        </p:nvCxnSpPr>
        <p:spPr>
          <a:xfrm flipH="1" flipV="1">
            <a:off x="5428211" y="4609869"/>
            <a:ext cx="4229037" cy="69642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4" name="Rectángulo 33">
            <a:extLst>
              <a:ext uri="{FF2B5EF4-FFF2-40B4-BE49-F238E27FC236}">
                <a16:creationId xmlns:a16="http://schemas.microsoft.com/office/drawing/2014/main" id="{E0176FD2-C1CB-6CD0-03FC-056B6891D261}"/>
              </a:ext>
            </a:extLst>
          </p:cNvPr>
          <p:cNvSpPr/>
          <p:nvPr/>
        </p:nvSpPr>
        <p:spPr>
          <a:xfrm>
            <a:off x="9854569" y="4773350"/>
            <a:ext cx="1181330" cy="387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a:solidFill>
                  <a:schemeClr val="tx1"/>
                </a:solidFill>
              </a:rPr>
              <a:t>Máx. 7 dh.</a:t>
            </a:r>
          </a:p>
        </p:txBody>
      </p:sp>
      <p:sp>
        <p:nvSpPr>
          <p:cNvPr id="35" name="Rectángulo 34">
            <a:extLst>
              <a:ext uri="{FF2B5EF4-FFF2-40B4-BE49-F238E27FC236}">
                <a16:creationId xmlns:a16="http://schemas.microsoft.com/office/drawing/2014/main" id="{56B092E2-93A8-C6B9-F857-B4D1D1911C2B}"/>
              </a:ext>
            </a:extLst>
          </p:cNvPr>
          <p:cNvSpPr/>
          <p:nvPr/>
        </p:nvSpPr>
        <p:spPr>
          <a:xfrm>
            <a:off x="7410167" y="3392977"/>
            <a:ext cx="1181330" cy="387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a:solidFill>
                  <a:schemeClr val="tx1"/>
                </a:solidFill>
              </a:rPr>
              <a:t>Máx. 3 dh.</a:t>
            </a:r>
          </a:p>
        </p:txBody>
      </p:sp>
    </p:spTree>
    <p:extLst>
      <p:ext uri="{BB962C8B-B14F-4D97-AF65-F5344CB8AC3E}">
        <p14:creationId xmlns:p14="http://schemas.microsoft.com/office/powerpoint/2010/main" val="1167601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457"/>
        <p:cNvGrpSpPr/>
        <p:nvPr/>
      </p:nvGrpSpPr>
      <p:grpSpPr>
        <a:xfrm>
          <a:off x="0" y="0"/>
          <a:ext cx="0" cy="0"/>
          <a:chOff x="0" y="0"/>
          <a:chExt cx="0" cy="0"/>
        </a:xfrm>
      </p:grpSpPr>
      <p:sp>
        <p:nvSpPr>
          <p:cNvPr id="458" name="Google Shape;458;p39"/>
          <p:cNvSpPr txBox="1">
            <a:spLocks noGrp="1"/>
          </p:cNvSpPr>
          <p:nvPr>
            <p:ph type="ctrTitle"/>
          </p:nvPr>
        </p:nvSpPr>
        <p:spPr>
          <a:xfrm>
            <a:off x="3426400" y="2190096"/>
            <a:ext cx="5339200" cy="1275600"/>
          </a:xfrm>
          <a:prstGeom prst="rect">
            <a:avLst/>
          </a:prstGeom>
        </p:spPr>
        <p:txBody>
          <a:bodyPr spcFirstLastPara="1" vert="horz" wrap="square" lIns="121900" tIns="121900" rIns="121900" bIns="121900" rtlCol="0" anchor="b" anchorCtr="0">
            <a:noAutofit/>
          </a:bodyPr>
          <a:lstStyle/>
          <a:p>
            <a:r>
              <a:rPr lang="en" sz="4400" b="1" dirty="0">
                <a:latin typeface="Poppins" panose="020B0604020202020204" charset="0"/>
                <a:cs typeface="Poppins" panose="020B0604020202020204" charset="0"/>
              </a:rPr>
              <a:t>Obras Públicas</a:t>
            </a:r>
            <a:endParaRPr sz="4400" b="1" dirty="0">
              <a:latin typeface="Poppins" panose="020B0604020202020204" charset="0"/>
              <a:cs typeface="Poppins" panose="020B0604020202020204" charset="0"/>
            </a:endParaRPr>
          </a:p>
        </p:txBody>
      </p:sp>
      <p:sp>
        <p:nvSpPr>
          <p:cNvPr id="459" name="Google Shape;459;p39"/>
          <p:cNvSpPr txBox="1">
            <a:spLocks noGrp="1"/>
          </p:cNvSpPr>
          <p:nvPr>
            <p:ph type="subTitle" idx="1"/>
          </p:nvPr>
        </p:nvSpPr>
        <p:spPr>
          <a:xfrm>
            <a:off x="3426400" y="4913752"/>
            <a:ext cx="5339200" cy="1046400"/>
          </a:xfrm>
          <a:prstGeom prst="rect">
            <a:avLst/>
          </a:prstGeom>
        </p:spPr>
        <p:txBody>
          <a:bodyPr spcFirstLastPara="1" vert="horz" wrap="square" lIns="121900" tIns="121900" rIns="121900" bIns="121900" rtlCol="0" anchor="t" anchorCtr="0">
            <a:noAutofit/>
          </a:bodyPr>
          <a:lstStyle/>
          <a:p>
            <a:pPr marL="0" indent="0"/>
            <a:r>
              <a:rPr lang="en" sz="1800" b="1" dirty="0">
                <a:latin typeface="Poppins" panose="020B0604020202020204" charset="0"/>
                <a:cs typeface="Poppins" panose="020B0604020202020204" charset="0"/>
              </a:rPr>
              <a:t>Las etapas de contratación de la obra pública</a:t>
            </a:r>
            <a:endParaRPr sz="1800" b="1" dirty="0">
              <a:latin typeface="Poppins" panose="020B0604020202020204" charset="0"/>
              <a:cs typeface="Poppins" panose="020B0604020202020204" charset="0"/>
            </a:endParaRPr>
          </a:p>
        </p:txBody>
      </p:sp>
      <p:sp>
        <p:nvSpPr>
          <p:cNvPr id="460" name="Google Shape;460;p39"/>
          <p:cNvSpPr txBox="1"/>
          <p:nvPr/>
        </p:nvSpPr>
        <p:spPr>
          <a:xfrm>
            <a:off x="1374567" y="947333"/>
            <a:ext cx="1856800" cy="1854400"/>
          </a:xfrm>
          <a:prstGeom prst="rect">
            <a:avLst/>
          </a:prstGeom>
          <a:noFill/>
          <a:ln>
            <a:noFill/>
          </a:ln>
        </p:spPr>
        <p:txBody>
          <a:bodyPr spcFirstLastPara="1" wrap="square" lIns="121900" tIns="121900" rIns="121900" bIns="121900" anchor="ctr" anchorCtr="0">
            <a:noAutofit/>
          </a:bodyPr>
          <a:lstStyle/>
          <a:p>
            <a:pPr algn="ctr">
              <a:buClr>
                <a:schemeClr val="dk1"/>
              </a:buClr>
              <a:buSzPts val="1100"/>
            </a:pPr>
            <a:r>
              <a:rPr lang="en" sz="8000" b="1" dirty="0">
                <a:solidFill>
                  <a:srgbClr val="FFFFFF"/>
                </a:solidFill>
                <a:latin typeface="Poppins"/>
                <a:ea typeface="Poppins"/>
                <a:cs typeface="Poppins"/>
                <a:sym typeface="Poppins"/>
              </a:rPr>
              <a:t>1</a:t>
            </a:r>
            <a:endParaRPr sz="8000" dirty="0">
              <a:solidFill>
                <a:srgbClr val="FFFFFF"/>
              </a:solidFill>
            </a:endParaRPr>
          </a:p>
        </p:txBody>
      </p:sp>
      <p:cxnSp>
        <p:nvCxnSpPr>
          <p:cNvPr id="3" name="Conector recto 2"/>
          <p:cNvCxnSpPr/>
          <p:nvPr/>
        </p:nvCxnSpPr>
        <p:spPr>
          <a:xfrm>
            <a:off x="4193628" y="4667904"/>
            <a:ext cx="37206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517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BD71ED3-689B-8F9A-5928-532EC20AFFCB}"/>
              </a:ext>
            </a:extLst>
          </p:cNvPr>
          <p:cNvSpPr>
            <a:spLocks noGrp="1"/>
          </p:cNvSpPr>
          <p:nvPr>
            <p:ph sz="half" idx="3"/>
          </p:nvPr>
        </p:nvSpPr>
        <p:spPr/>
        <p:txBody>
          <a:bodyPr/>
          <a:lstStyle/>
          <a:p>
            <a:endParaRPr lang="es-PE"/>
          </a:p>
        </p:txBody>
      </p:sp>
      <p:pic>
        <p:nvPicPr>
          <p:cNvPr id="7" name="Picture 2" descr="Identidad visual &amp;quot;Siempre con el pueblo&amp;quot; | INSTITUTO NACIONAL DE SALUD">
            <a:extLst>
              <a:ext uri="{FF2B5EF4-FFF2-40B4-BE49-F238E27FC236}">
                <a16:creationId xmlns:a16="http://schemas.microsoft.com/office/drawing/2014/main" id="{A0AB5846-353F-311A-F060-6730B196F2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93C50EF-AFFD-02CF-08CB-DD949EEEF1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Título 2">
            <a:extLst>
              <a:ext uri="{FF2B5EF4-FFF2-40B4-BE49-F238E27FC236}">
                <a16:creationId xmlns:a16="http://schemas.microsoft.com/office/drawing/2014/main" id="{3AFA9621-F143-56CA-694F-5D37EA38E7D7}"/>
              </a:ext>
            </a:extLst>
          </p:cNvPr>
          <p:cNvSpPr>
            <a:spLocks noGrp="1"/>
          </p:cNvSpPr>
          <p:nvPr>
            <p:ph type="title"/>
          </p:nvPr>
        </p:nvSpPr>
        <p:spPr/>
        <p:txBody>
          <a:bodyPr/>
          <a:lstStyle/>
          <a:p>
            <a:endParaRPr lang="es-PE"/>
          </a:p>
        </p:txBody>
      </p:sp>
      <p:sp>
        <p:nvSpPr>
          <p:cNvPr id="2" name="Marcador de contenido 2">
            <a:extLst>
              <a:ext uri="{FF2B5EF4-FFF2-40B4-BE49-F238E27FC236}">
                <a16:creationId xmlns:a16="http://schemas.microsoft.com/office/drawing/2014/main" id="{09552EEB-1D82-F6BD-A1CF-41494F378D44}"/>
              </a:ext>
            </a:extLst>
          </p:cNvPr>
          <p:cNvSpPr txBox="1">
            <a:spLocks/>
          </p:cNvSpPr>
          <p:nvPr/>
        </p:nvSpPr>
        <p:spPr>
          <a:xfrm>
            <a:off x="1097280" y="2649682"/>
            <a:ext cx="10058400" cy="321941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s-PE" sz="5600" b="1">
                <a:solidFill>
                  <a:srgbClr val="C00000"/>
                </a:solidFill>
              </a:rPr>
              <a:t>ETAPA</a:t>
            </a:r>
          </a:p>
          <a:p>
            <a:pPr algn="ctr"/>
            <a:r>
              <a:rPr lang="es-PE" sz="5600" b="1">
                <a:solidFill>
                  <a:srgbClr val="C00000"/>
                </a:solidFill>
              </a:rPr>
              <a:t>EJECUCIÓN CONTRACTUAL</a:t>
            </a:r>
            <a:endParaRPr lang="es-PE" sz="5600" b="1" dirty="0">
              <a:solidFill>
                <a:srgbClr val="C00000"/>
              </a:solidFill>
            </a:endParaRPr>
          </a:p>
        </p:txBody>
      </p:sp>
    </p:spTree>
    <p:extLst>
      <p:ext uri="{BB962C8B-B14F-4D97-AF65-F5344CB8AC3E}">
        <p14:creationId xmlns:p14="http://schemas.microsoft.com/office/powerpoint/2010/main" val="98951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BD71ED3-689B-8F9A-5928-532EC20AFFCB}"/>
              </a:ext>
            </a:extLst>
          </p:cNvPr>
          <p:cNvSpPr>
            <a:spLocks noGrp="1"/>
          </p:cNvSpPr>
          <p:nvPr>
            <p:ph sz="half" idx="3"/>
          </p:nvPr>
        </p:nvSpPr>
        <p:spPr/>
        <p:txBody>
          <a:bodyPr/>
          <a:lstStyle/>
          <a:p>
            <a:endParaRPr lang="es-PE"/>
          </a:p>
        </p:txBody>
      </p:sp>
      <p:pic>
        <p:nvPicPr>
          <p:cNvPr id="7" name="Picture 2" descr="Identidad visual &amp;quot;Siempre con el pueblo&amp;quot; | INSTITUTO NACIONAL DE SALUD">
            <a:extLst>
              <a:ext uri="{FF2B5EF4-FFF2-40B4-BE49-F238E27FC236}">
                <a16:creationId xmlns:a16="http://schemas.microsoft.com/office/drawing/2014/main" id="{A0AB5846-353F-311A-F060-6730B196F2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93C50EF-AFFD-02CF-08CB-DD949EEEF1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Título 2">
            <a:extLst>
              <a:ext uri="{FF2B5EF4-FFF2-40B4-BE49-F238E27FC236}">
                <a16:creationId xmlns:a16="http://schemas.microsoft.com/office/drawing/2014/main" id="{3AFA9621-F143-56CA-694F-5D37EA38E7D7}"/>
              </a:ext>
            </a:extLst>
          </p:cNvPr>
          <p:cNvSpPr>
            <a:spLocks noGrp="1"/>
          </p:cNvSpPr>
          <p:nvPr>
            <p:ph type="title"/>
          </p:nvPr>
        </p:nvSpPr>
        <p:spPr/>
        <p:txBody>
          <a:bodyPr/>
          <a:lstStyle/>
          <a:p>
            <a:endParaRPr lang="es-PE"/>
          </a:p>
        </p:txBody>
      </p:sp>
      <p:sp>
        <p:nvSpPr>
          <p:cNvPr id="2" name="Título 1">
            <a:extLst>
              <a:ext uri="{FF2B5EF4-FFF2-40B4-BE49-F238E27FC236}">
                <a16:creationId xmlns:a16="http://schemas.microsoft.com/office/drawing/2014/main" id="{F306393F-B565-01DE-A5EC-3A8797B3DD06}"/>
              </a:ext>
            </a:extLst>
          </p:cNvPr>
          <p:cNvSpPr txBox="1">
            <a:spLocks/>
          </p:cNvSpPr>
          <p:nvPr/>
        </p:nvSpPr>
        <p:spPr>
          <a:xfrm>
            <a:off x="1097280" y="286603"/>
            <a:ext cx="10058400" cy="1450757"/>
          </a:xfrm>
          <a:prstGeom prst="rect">
            <a:avLst/>
          </a:prstGeom>
        </p:spPr>
        <p:txBody>
          <a:bodyPr vert="horz" lIns="0" tIns="0" rIns="0" bIns="0" rtlCol="0" anchor="b">
            <a:normAutofit/>
          </a:bodyPr>
          <a:lstStyle>
            <a:lvl1pPr algn="l" defTabSz="914400" rtl="0" eaLnBrk="1" latinLnBrk="0" hangingPunct="1">
              <a:lnSpc>
                <a:spcPct val="85000"/>
              </a:lnSpc>
              <a:spcBef>
                <a:spcPct val="0"/>
              </a:spcBef>
              <a:buNone/>
              <a:defRPr sz="2963" b="1" i="0" kern="1200" spc="-50" baseline="0">
                <a:solidFill>
                  <a:srgbClr val="E10717"/>
                </a:solidFill>
                <a:latin typeface="Calibri"/>
                <a:ea typeface="+mj-ea"/>
                <a:cs typeface="Calibri"/>
              </a:defRPr>
            </a:lvl1pPr>
          </a:lstStyle>
          <a:p>
            <a:r>
              <a:rPr lang="es-PE" sz="5000">
                <a:solidFill>
                  <a:srgbClr val="C00000"/>
                </a:solidFill>
              </a:rPr>
              <a:t>Inicio del Plazo de Ejecución de Obra (1)</a:t>
            </a:r>
            <a:endParaRPr lang="es-PE" sz="5000" dirty="0">
              <a:solidFill>
                <a:srgbClr val="C00000"/>
              </a:solidFill>
            </a:endParaRPr>
          </a:p>
        </p:txBody>
      </p:sp>
      <p:sp>
        <p:nvSpPr>
          <p:cNvPr id="5" name="Marcador de contenido 2">
            <a:extLst>
              <a:ext uri="{FF2B5EF4-FFF2-40B4-BE49-F238E27FC236}">
                <a16:creationId xmlns:a16="http://schemas.microsoft.com/office/drawing/2014/main" id="{A34588D0-1C98-7BCF-8705-A356D5BF740E}"/>
              </a:ext>
            </a:extLst>
          </p:cNvPr>
          <p:cNvSpPr txBox="1">
            <a:spLocks/>
          </p:cNvSpPr>
          <p:nvPr/>
        </p:nvSpPr>
        <p:spPr>
          <a:xfrm>
            <a:off x="1097280" y="2161309"/>
            <a:ext cx="10058400" cy="385156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Font typeface="+mj-lt"/>
              <a:buAutoNum type="arabicParenR"/>
            </a:pPr>
            <a:r>
              <a:rPr lang="es-PE" sz="1800"/>
              <a:t>Comienza a regir desde el día siguiente de que se cumplan las siguientes </a:t>
            </a:r>
            <a:r>
              <a:rPr lang="es-PE" sz="1800" b="1">
                <a:solidFill>
                  <a:srgbClr val="C00000"/>
                </a:solidFill>
              </a:rPr>
              <a:t>condiciones</a:t>
            </a:r>
            <a:r>
              <a:rPr lang="es-PE" sz="1800"/>
              <a:t>:</a:t>
            </a:r>
          </a:p>
          <a:p>
            <a:pPr marL="457200" indent="-457200" algn="just">
              <a:buFont typeface="+mj-lt"/>
              <a:buAutoNum type="arabicParenR"/>
            </a:pPr>
            <a:endParaRPr lang="es-PE" sz="1800"/>
          </a:p>
          <a:p>
            <a:pPr marL="728663" indent="-285750" algn="just">
              <a:buFont typeface="Wingdings" panose="05000000000000000000" pitchFamily="2" charset="2"/>
              <a:buChar char="v"/>
            </a:pPr>
            <a:r>
              <a:rPr lang="es-PE" sz="1800"/>
              <a:t>Notificar al contratista quién es el inspector o supervisor de obra, según corresponda.</a:t>
            </a:r>
          </a:p>
          <a:p>
            <a:pPr marL="728663" indent="-285750" algn="just">
              <a:buFont typeface="Wingdings" panose="05000000000000000000" pitchFamily="2" charset="2"/>
              <a:buChar char="v"/>
            </a:pPr>
            <a:r>
              <a:rPr lang="es-PE" sz="1800"/>
              <a:t>Entrega total o parcial del terreno o lugar donde se ejecutará la obra.</a:t>
            </a:r>
          </a:p>
          <a:p>
            <a:pPr marL="728663" indent="-285750" algn="just">
              <a:buFont typeface="Wingdings" panose="05000000000000000000" pitchFamily="2" charset="2"/>
              <a:buChar char="v"/>
            </a:pPr>
            <a:r>
              <a:rPr lang="es-PE" sz="1800"/>
              <a:t>Remisión del Calendario de Entrega de Materiales e Insumos, si hubiera sido fijada como obligación.</a:t>
            </a:r>
          </a:p>
          <a:p>
            <a:pPr marL="728663" indent="-285750" algn="just">
              <a:buFont typeface="Wingdings" panose="05000000000000000000" pitchFamily="2" charset="2"/>
              <a:buChar char="v"/>
            </a:pPr>
            <a:r>
              <a:rPr lang="es-PE" sz="1800"/>
              <a:t>Entrega del Expediente Técnico de Obra completo.</a:t>
            </a:r>
          </a:p>
          <a:p>
            <a:pPr marL="728663" indent="-285750" algn="just">
              <a:buFont typeface="Wingdings" panose="05000000000000000000" pitchFamily="2" charset="2"/>
              <a:buChar char="v"/>
            </a:pPr>
            <a:r>
              <a:rPr lang="es-PE" sz="1800"/>
              <a:t>Otorgamiento del Adelanto Directo.</a:t>
            </a:r>
            <a:endParaRPr lang="es-PE" sz="1800" dirty="0"/>
          </a:p>
        </p:txBody>
      </p:sp>
    </p:spTree>
    <p:extLst>
      <p:ext uri="{BB962C8B-B14F-4D97-AF65-F5344CB8AC3E}">
        <p14:creationId xmlns:p14="http://schemas.microsoft.com/office/powerpoint/2010/main" val="716805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BD71ED3-689B-8F9A-5928-532EC20AFFCB}"/>
              </a:ext>
            </a:extLst>
          </p:cNvPr>
          <p:cNvSpPr>
            <a:spLocks noGrp="1"/>
          </p:cNvSpPr>
          <p:nvPr>
            <p:ph sz="half" idx="3"/>
          </p:nvPr>
        </p:nvSpPr>
        <p:spPr/>
        <p:txBody>
          <a:bodyPr/>
          <a:lstStyle/>
          <a:p>
            <a:endParaRPr lang="es-PE"/>
          </a:p>
        </p:txBody>
      </p:sp>
      <p:pic>
        <p:nvPicPr>
          <p:cNvPr id="7" name="Picture 2" descr="Identidad visual &amp;quot;Siempre con el pueblo&amp;quot; | INSTITUTO NACIONAL DE SALUD">
            <a:extLst>
              <a:ext uri="{FF2B5EF4-FFF2-40B4-BE49-F238E27FC236}">
                <a16:creationId xmlns:a16="http://schemas.microsoft.com/office/drawing/2014/main" id="{A0AB5846-353F-311A-F060-6730B196F2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93C50EF-AFFD-02CF-08CB-DD949EEEF1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Título 2">
            <a:extLst>
              <a:ext uri="{FF2B5EF4-FFF2-40B4-BE49-F238E27FC236}">
                <a16:creationId xmlns:a16="http://schemas.microsoft.com/office/drawing/2014/main" id="{3AFA9621-F143-56CA-694F-5D37EA38E7D7}"/>
              </a:ext>
            </a:extLst>
          </p:cNvPr>
          <p:cNvSpPr>
            <a:spLocks noGrp="1"/>
          </p:cNvSpPr>
          <p:nvPr>
            <p:ph type="title"/>
          </p:nvPr>
        </p:nvSpPr>
        <p:spPr/>
        <p:txBody>
          <a:bodyPr/>
          <a:lstStyle/>
          <a:p>
            <a:endParaRPr lang="es-PE"/>
          </a:p>
        </p:txBody>
      </p:sp>
      <p:sp>
        <p:nvSpPr>
          <p:cNvPr id="2" name="Título 1">
            <a:extLst>
              <a:ext uri="{FF2B5EF4-FFF2-40B4-BE49-F238E27FC236}">
                <a16:creationId xmlns:a16="http://schemas.microsoft.com/office/drawing/2014/main" id="{279FB1CD-2FA2-CE8C-F489-E6BF6BD1C05E}"/>
              </a:ext>
            </a:extLst>
          </p:cNvPr>
          <p:cNvSpPr txBox="1">
            <a:spLocks/>
          </p:cNvSpPr>
          <p:nvPr/>
        </p:nvSpPr>
        <p:spPr>
          <a:xfrm>
            <a:off x="1097280" y="286603"/>
            <a:ext cx="10058400" cy="1450757"/>
          </a:xfrm>
          <a:prstGeom prst="rect">
            <a:avLst/>
          </a:prstGeom>
        </p:spPr>
        <p:txBody>
          <a:bodyPr vert="horz" lIns="0" tIns="0" rIns="0" bIns="0" rtlCol="0" anchor="b">
            <a:normAutofit/>
          </a:bodyPr>
          <a:lstStyle>
            <a:lvl1pPr algn="l" defTabSz="914400" rtl="0" eaLnBrk="1" latinLnBrk="0" hangingPunct="1">
              <a:lnSpc>
                <a:spcPct val="85000"/>
              </a:lnSpc>
              <a:spcBef>
                <a:spcPct val="0"/>
              </a:spcBef>
              <a:buNone/>
              <a:defRPr sz="2963" b="1" i="0" kern="1200" spc="-50" baseline="0">
                <a:solidFill>
                  <a:srgbClr val="E10717"/>
                </a:solidFill>
                <a:latin typeface="Calibri"/>
                <a:ea typeface="+mj-ea"/>
                <a:cs typeface="Calibri"/>
              </a:defRPr>
            </a:lvl1pPr>
          </a:lstStyle>
          <a:p>
            <a:r>
              <a:rPr lang="es-PE" sz="6000" dirty="0">
                <a:solidFill>
                  <a:srgbClr val="C00000"/>
                </a:solidFill>
              </a:rPr>
              <a:t>Residente de Obra</a:t>
            </a:r>
          </a:p>
        </p:txBody>
      </p:sp>
      <p:sp>
        <p:nvSpPr>
          <p:cNvPr id="5" name="Marcador de contenido 2">
            <a:extLst>
              <a:ext uri="{FF2B5EF4-FFF2-40B4-BE49-F238E27FC236}">
                <a16:creationId xmlns:a16="http://schemas.microsoft.com/office/drawing/2014/main" id="{6E0B3A74-C12A-0764-B887-2928A8B896D0}"/>
              </a:ext>
            </a:extLst>
          </p:cNvPr>
          <p:cNvSpPr txBox="1">
            <a:spLocks/>
          </p:cNvSpPr>
          <p:nvPr/>
        </p:nvSpPr>
        <p:spPr>
          <a:xfrm>
            <a:off x="1097280" y="2150918"/>
            <a:ext cx="6254865" cy="386195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Font typeface="+mj-lt"/>
              <a:buAutoNum type="arabicParenR"/>
            </a:pPr>
            <a:r>
              <a:rPr lang="es-PE" sz="1800"/>
              <a:t>Profesional en Ingeniería o Arquitectura, colegiado, habilitado y especializado designado por el contratista, previa conformidad de la Entidad, con no menos de 2 años de experiencia en la especialidad, en función de la naturaleza, envergadura y complejidad de la obra.</a:t>
            </a:r>
          </a:p>
          <a:p>
            <a:pPr marL="457200" indent="-457200" algn="just">
              <a:buFont typeface="+mj-lt"/>
              <a:buAutoNum type="arabicParenR"/>
            </a:pPr>
            <a:r>
              <a:rPr lang="es-PE" sz="1800"/>
              <a:t>Presencia permanente y directa.</a:t>
            </a:r>
          </a:p>
          <a:p>
            <a:pPr marL="457200" indent="-457200" algn="just">
              <a:buFont typeface="+mj-lt"/>
              <a:buAutoNum type="arabicParenR"/>
            </a:pPr>
            <a:r>
              <a:rPr lang="es-PE" sz="1800"/>
              <a:t>El Residente representa al contratista como Responsable Técnico de la obra, no estando autorizado a pactar modificaciones al contrato.</a:t>
            </a:r>
          </a:p>
          <a:p>
            <a:pPr marL="457200" indent="-457200" algn="just">
              <a:buFont typeface="+mj-lt"/>
              <a:buAutoNum type="arabicParenR"/>
            </a:pPr>
            <a:r>
              <a:rPr lang="es-PE" sz="1800"/>
              <a:t>No podrá prestar servicios en más de una obra a la vez, salvo obras convocadas por paquete, teniendo en consideración la complejidad y magnitud de las obras a ejecutar.</a:t>
            </a:r>
            <a:endParaRPr lang="es-PE" sz="1800" dirty="0"/>
          </a:p>
        </p:txBody>
      </p:sp>
      <p:pic>
        <p:nvPicPr>
          <p:cNvPr id="6" name="Imagen 5">
            <a:extLst>
              <a:ext uri="{FF2B5EF4-FFF2-40B4-BE49-F238E27FC236}">
                <a16:creationId xmlns:a16="http://schemas.microsoft.com/office/drawing/2014/main" id="{73B3DAA8-C0E5-2BC8-E3EA-B601E46308FB}"/>
              </a:ext>
            </a:extLst>
          </p:cNvPr>
          <p:cNvPicPr>
            <a:picLocks noChangeAspect="1"/>
          </p:cNvPicPr>
          <p:nvPr/>
        </p:nvPicPr>
        <p:blipFill rotWithShape="1">
          <a:blip r:embed="rId4">
            <a:extLst>
              <a:ext uri="{28A0092B-C50C-407E-A947-70E740481C1C}">
                <a14:useLocalDpi xmlns:a14="http://schemas.microsoft.com/office/drawing/2010/main" val="0"/>
              </a:ext>
            </a:extLst>
          </a:blip>
          <a:srcRect l="7867" t="33851" r="65025" b="35168"/>
          <a:stretch/>
        </p:blipFill>
        <p:spPr>
          <a:xfrm>
            <a:off x="8349674" y="2675908"/>
            <a:ext cx="2281382" cy="2607294"/>
          </a:xfrm>
          <a:prstGeom prst="rect">
            <a:avLst/>
          </a:prstGeom>
        </p:spPr>
      </p:pic>
    </p:spTree>
    <p:extLst>
      <p:ext uri="{BB962C8B-B14F-4D97-AF65-F5344CB8AC3E}">
        <p14:creationId xmlns:p14="http://schemas.microsoft.com/office/powerpoint/2010/main" val="2035099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BD71ED3-689B-8F9A-5928-532EC20AFFCB}"/>
              </a:ext>
            </a:extLst>
          </p:cNvPr>
          <p:cNvSpPr>
            <a:spLocks noGrp="1"/>
          </p:cNvSpPr>
          <p:nvPr>
            <p:ph sz="half" idx="3"/>
          </p:nvPr>
        </p:nvSpPr>
        <p:spPr/>
        <p:txBody>
          <a:bodyPr/>
          <a:lstStyle/>
          <a:p>
            <a:endParaRPr lang="es-PE"/>
          </a:p>
        </p:txBody>
      </p:sp>
      <p:pic>
        <p:nvPicPr>
          <p:cNvPr id="7" name="Picture 2" descr="Identidad visual &amp;quot;Siempre con el pueblo&amp;quot; | INSTITUTO NACIONAL DE SALUD">
            <a:extLst>
              <a:ext uri="{FF2B5EF4-FFF2-40B4-BE49-F238E27FC236}">
                <a16:creationId xmlns:a16="http://schemas.microsoft.com/office/drawing/2014/main" id="{A0AB5846-353F-311A-F060-6730B196F2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93C50EF-AFFD-02CF-08CB-DD949EEEF1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Título 2">
            <a:extLst>
              <a:ext uri="{FF2B5EF4-FFF2-40B4-BE49-F238E27FC236}">
                <a16:creationId xmlns:a16="http://schemas.microsoft.com/office/drawing/2014/main" id="{3AFA9621-F143-56CA-694F-5D37EA38E7D7}"/>
              </a:ext>
            </a:extLst>
          </p:cNvPr>
          <p:cNvSpPr>
            <a:spLocks noGrp="1"/>
          </p:cNvSpPr>
          <p:nvPr>
            <p:ph type="title"/>
          </p:nvPr>
        </p:nvSpPr>
        <p:spPr/>
        <p:txBody>
          <a:bodyPr/>
          <a:lstStyle/>
          <a:p>
            <a:endParaRPr lang="es-PE"/>
          </a:p>
        </p:txBody>
      </p:sp>
      <p:sp>
        <p:nvSpPr>
          <p:cNvPr id="2" name="Título 1">
            <a:extLst>
              <a:ext uri="{FF2B5EF4-FFF2-40B4-BE49-F238E27FC236}">
                <a16:creationId xmlns:a16="http://schemas.microsoft.com/office/drawing/2014/main" id="{27D36881-A2CC-351B-0AE4-2547410FA256}"/>
              </a:ext>
            </a:extLst>
          </p:cNvPr>
          <p:cNvSpPr txBox="1">
            <a:spLocks/>
          </p:cNvSpPr>
          <p:nvPr/>
        </p:nvSpPr>
        <p:spPr>
          <a:xfrm>
            <a:off x="1097280" y="286603"/>
            <a:ext cx="10058400" cy="1450757"/>
          </a:xfrm>
          <a:prstGeom prst="rect">
            <a:avLst/>
          </a:prstGeom>
        </p:spPr>
        <p:txBody>
          <a:bodyPr vert="horz" lIns="0" tIns="0" rIns="0" bIns="0" rtlCol="0" anchor="b">
            <a:normAutofit fontScale="97500" lnSpcReduction="10000"/>
          </a:bodyPr>
          <a:lstStyle>
            <a:lvl1pPr algn="l" defTabSz="914400" rtl="0" eaLnBrk="1" latinLnBrk="0" hangingPunct="1">
              <a:lnSpc>
                <a:spcPct val="85000"/>
              </a:lnSpc>
              <a:spcBef>
                <a:spcPct val="0"/>
              </a:spcBef>
              <a:buNone/>
              <a:defRPr sz="2963" b="1" i="0" kern="1200" spc="-50" baseline="0">
                <a:solidFill>
                  <a:srgbClr val="E10717"/>
                </a:solidFill>
                <a:latin typeface="Calibri"/>
                <a:ea typeface="+mj-ea"/>
                <a:cs typeface="Calibri"/>
              </a:defRPr>
            </a:lvl1pPr>
          </a:lstStyle>
          <a:p>
            <a:r>
              <a:rPr lang="es-PE" sz="6000">
                <a:solidFill>
                  <a:srgbClr val="C00000"/>
                </a:solidFill>
              </a:rPr>
              <a:t>Inspector o Supervisor de Obra (1)</a:t>
            </a:r>
            <a:endParaRPr lang="es-PE" sz="6000" dirty="0">
              <a:solidFill>
                <a:srgbClr val="C00000"/>
              </a:solidFill>
            </a:endParaRPr>
          </a:p>
        </p:txBody>
      </p:sp>
      <p:sp>
        <p:nvSpPr>
          <p:cNvPr id="5" name="Marcador de contenido 2">
            <a:extLst>
              <a:ext uri="{FF2B5EF4-FFF2-40B4-BE49-F238E27FC236}">
                <a16:creationId xmlns:a16="http://schemas.microsoft.com/office/drawing/2014/main" id="{2F7C7CA5-F420-6BF4-5A16-9B32AB17A5E6}"/>
              </a:ext>
            </a:extLst>
          </p:cNvPr>
          <p:cNvSpPr txBox="1">
            <a:spLocks/>
          </p:cNvSpPr>
          <p:nvPr/>
        </p:nvSpPr>
        <p:spPr>
          <a:xfrm>
            <a:off x="1097280" y="2150918"/>
            <a:ext cx="6254865" cy="3861955"/>
          </a:xfrm>
          <a:prstGeom prst="rect">
            <a:avLst/>
          </a:prstGeom>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Font typeface="+mj-lt"/>
              <a:buAutoNum type="arabicParenR"/>
            </a:pPr>
            <a:r>
              <a:rPr lang="es-PE" sz="1600" b="1">
                <a:solidFill>
                  <a:srgbClr val="C00000"/>
                </a:solidFill>
              </a:rPr>
              <a:t>Inspector</a:t>
            </a:r>
            <a:r>
              <a:rPr lang="es-PE" sz="1600"/>
              <a:t>: profesional, funcionario o servidor de la Entidad, expresamente designado por esta.</a:t>
            </a:r>
          </a:p>
          <a:p>
            <a:pPr marL="457200" indent="-457200" algn="just">
              <a:buFont typeface="+mj-lt"/>
              <a:buAutoNum type="arabicParenR"/>
            </a:pPr>
            <a:r>
              <a:rPr lang="es-PE" sz="1600" b="1">
                <a:solidFill>
                  <a:srgbClr val="C00000"/>
                </a:solidFill>
              </a:rPr>
              <a:t>Supervisor</a:t>
            </a:r>
            <a:r>
              <a:rPr lang="es-PE" sz="1600"/>
              <a:t>: persona natural o jurídica especialmente contratada para dicho fin. En caso de persona jurídica, esta designa a un persona natural.</a:t>
            </a:r>
          </a:p>
          <a:p>
            <a:pPr marL="457200" indent="-457200" algn="just">
              <a:buFont typeface="+mj-lt"/>
              <a:buAutoNum type="arabicParenR"/>
            </a:pPr>
            <a:r>
              <a:rPr lang="es-PE" sz="1600"/>
              <a:t>Presencia permanente y directa.</a:t>
            </a:r>
          </a:p>
          <a:p>
            <a:pPr marL="457200" indent="-457200" algn="just">
              <a:buFont typeface="+mj-lt"/>
              <a:buAutoNum type="arabicParenR"/>
            </a:pPr>
            <a:r>
              <a:rPr lang="es-PE" sz="1600"/>
              <a:t>Prohibición de existencia de ambos (residente y supervisor) en una misma obra.</a:t>
            </a:r>
          </a:p>
          <a:p>
            <a:pPr marL="457200" indent="-457200" algn="just">
              <a:buFont typeface="+mj-lt"/>
              <a:buAutoNum type="arabicParenR"/>
            </a:pPr>
            <a:r>
              <a:rPr lang="es-PE" sz="1600"/>
              <a:t>Deben cumplir con la misma experiencia y calificaciones profesionales establecidas para el Residente de Obra.</a:t>
            </a:r>
          </a:p>
          <a:p>
            <a:pPr marL="457200" indent="-457200" algn="just">
              <a:buFont typeface="+mj-lt"/>
              <a:buAutoNum type="arabicParenR"/>
            </a:pPr>
            <a:r>
              <a:rPr lang="es-PE" sz="1600" b="1"/>
              <a:t>Contratación obligatoria del supervisor </a:t>
            </a:r>
            <a:r>
              <a:rPr lang="es-PE" sz="1600"/>
              <a:t>cuando el VR de la obra sea igual o mayor a S/.4´300,000.00</a:t>
            </a:r>
          </a:p>
          <a:p>
            <a:pPr marL="457200" indent="-457200" algn="just">
              <a:buFont typeface="+mj-lt"/>
              <a:buAutoNum type="arabicParenR"/>
            </a:pPr>
            <a:r>
              <a:rPr lang="es-PE" sz="1600"/>
              <a:t>Supervisor o Jefe de Supervisión no podrá prestar servicios en más de una obra a la vez, salvo obras convocadas por paquete, teniendo en consideración la complejidad y magnitud de las obras a ejecutar</a:t>
            </a:r>
            <a:endParaRPr lang="es-PE" sz="1600" dirty="0"/>
          </a:p>
        </p:txBody>
      </p:sp>
      <p:pic>
        <p:nvPicPr>
          <p:cNvPr id="6" name="Imagen 5">
            <a:extLst>
              <a:ext uri="{FF2B5EF4-FFF2-40B4-BE49-F238E27FC236}">
                <a16:creationId xmlns:a16="http://schemas.microsoft.com/office/drawing/2014/main" id="{50F4DDBB-D4FB-7C1D-41AE-54BECDC66D3F}"/>
              </a:ext>
            </a:extLst>
          </p:cNvPr>
          <p:cNvPicPr>
            <a:picLocks noChangeAspect="1"/>
          </p:cNvPicPr>
          <p:nvPr/>
        </p:nvPicPr>
        <p:blipFill rotWithShape="1">
          <a:blip r:embed="rId4">
            <a:extLst>
              <a:ext uri="{28A0092B-C50C-407E-A947-70E740481C1C}">
                <a14:useLocalDpi xmlns:a14="http://schemas.microsoft.com/office/drawing/2010/main" val="0"/>
              </a:ext>
            </a:extLst>
          </a:blip>
          <a:srcRect l="8021" t="10151" r="66885" b="64445"/>
          <a:stretch/>
        </p:blipFill>
        <p:spPr>
          <a:xfrm>
            <a:off x="8289748" y="2873413"/>
            <a:ext cx="2387488" cy="2416963"/>
          </a:xfrm>
          <a:prstGeom prst="rect">
            <a:avLst/>
          </a:prstGeom>
        </p:spPr>
      </p:pic>
    </p:spTree>
    <p:extLst>
      <p:ext uri="{BB962C8B-B14F-4D97-AF65-F5344CB8AC3E}">
        <p14:creationId xmlns:p14="http://schemas.microsoft.com/office/powerpoint/2010/main" val="4019166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BD71ED3-689B-8F9A-5928-532EC20AFFCB}"/>
              </a:ext>
            </a:extLst>
          </p:cNvPr>
          <p:cNvSpPr>
            <a:spLocks noGrp="1"/>
          </p:cNvSpPr>
          <p:nvPr>
            <p:ph sz="half" idx="3"/>
          </p:nvPr>
        </p:nvSpPr>
        <p:spPr/>
        <p:txBody>
          <a:bodyPr/>
          <a:lstStyle/>
          <a:p>
            <a:endParaRPr lang="es-PE"/>
          </a:p>
        </p:txBody>
      </p:sp>
      <p:pic>
        <p:nvPicPr>
          <p:cNvPr id="7" name="Picture 2" descr="Identidad visual &amp;quot;Siempre con el pueblo&amp;quot; | INSTITUTO NACIONAL DE SALUD">
            <a:extLst>
              <a:ext uri="{FF2B5EF4-FFF2-40B4-BE49-F238E27FC236}">
                <a16:creationId xmlns:a16="http://schemas.microsoft.com/office/drawing/2014/main" id="{A0AB5846-353F-311A-F060-6730B196F2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93C50EF-AFFD-02CF-08CB-DD949EEEF1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Título 2">
            <a:extLst>
              <a:ext uri="{FF2B5EF4-FFF2-40B4-BE49-F238E27FC236}">
                <a16:creationId xmlns:a16="http://schemas.microsoft.com/office/drawing/2014/main" id="{3AFA9621-F143-56CA-694F-5D37EA38E7D7}"/>
              </a:ext>
            </a:extLst>
          </p:cNvPr>
          <p:cNvSpPr>
            <a:spLocks noGrp="1"/>
          </p:cNvSpPr>
          <p:nvPr>
            <p:ph type="title"/>
          </p:nvPr>
        </p:nvSpPr>
        <p:spPr/>
        <p:txBody>
          <a:bodyPr/>
          <a:lstStyle/>
          <a:p>
            <a:endParaRPr lang="es-PE"/>
          </a:p>
        </p:txBody>
      </p:sp>
      <p:sp>
        <p:nvSpPr>
          <p:cNvPr id="2" name="Título 1">
            <a:extLst>
              <a:ext uri="{FF2B5EF4-FFF2-40B4-BE49-F238E27FC236}">
                <a16:creationId xmlns:a16="http://schemas.microsoft.com/office/drawing/2014/main" id="{C4C8F71E-1605-092D-1128-E005FC0B9C05}"/>
              </a:ext>
            </a:extLst>
          </p:cNvPr>
          <p:cNvSpPr txBox="1">
            <a:spLocks/>
          </p:cNvSpPr>
          <p:nvPr/>
        </p:nvSpPr>
        <p:spPr>
          <a:xfrm>
            <a:off x="1097280" y="286603"/>
            <a:ext cx="10058400" cy="1450757"/>
          </a:xfrm>
          <a:prstGeom prst="rect">
            <a:avLst/>
          </a:prstGeom>
        </p:spPr>
        <p:txBody>
          <a:bodyPr vert="horz" lIns="0" tIns="0" rIns="0" bIns="0" rtlCol="0" anchor="b">
            <a:normAutofit fontScale="97500" lnSpcReduction="10000"/>
          </a:bodyPr>
          <a:lstStyle>
            <a:lvl1pPr algn="l" defTabSz="914400" rtl="0" eaLnBrk="1" latinLnBrk="0" hangingPunct="1">
              <a:lnSpc>
                <a:spcPct val="85000"/>
              </a:lnSpc>
              <a:spcBef>
                <a:spcPct val="0"/>
              </a:spcBef>
              <a:buNone/>
              <a:defRPr sz="2963" b="1" i="0" kern="1200" spc="-50" baseline="0">
                <a:solidFill>
                  <a:srgbClr val="E10717"/>
                </a:solidFill>
                <a:latin typeface="Calibri"/>
                <a:ea typeface="+mj-ea"/>
                <a:cs typeface="Calibri"/>
              </a:defRPr>
            </a:lvl1pPr>
          </a:lstStyle>
          <a:p>
            <a:r>
              <a:rPr lang="es-PE" sz="6000">
                <a:solidFill>
                  <a:srgbClr val="C00000"/>
                </a:solidFill>
              </a:rPr>
              <a:t>Inspector o Supervisor de Obra (1)</a:t>
            </a:r>
            <a:endParaRPr lang="es-PE" sz="6000" dirty="0">
              <a:solidFill>
                <a:srgbClr val="C00000"/>
              </a:solidFill>
            </a:endParaRPr>
          </a:p>
        </p:txBody>
      </p:sp>
      <p:sp>
        <p:nvSpPr>
          <p:cNvPr id="5" name="Marcador de contenido 2">
            <a:extLst>
              <a:ext uri="{FF2B5EF4-FFF2-40B4-BE49-F238E27FC236}">
                <a16:creationId xmlns:a16="http://schemas.microsoft.com/office/drawing/2014/main" id="{F9131021-EB03-B634-CC48-97CDC70D7AF8}"/>
              </a:ext>
            </a:extLst>
          </p:cNvPr>
          <p:cNvSpPr txBox="1">
            <a:spLocks/>
          </p:cNvSpPr>
          <p:nvPr/>
        </p:nvSpPr>
        <p:spPr>
          <a:xfrm>
            <a:off x="1097280" y="2150918"/>
            <a:ext cx="6254865" cy="3861955"/>
          </a:xfrm>
          <a:prstGeom prst="rect">
            <a:avLst/>
          </a:prstGeom>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Font typeface="+mj-lt"/>
              <a:buAutoNum type="arabicParenR"/>
            </a:pPr>
            <a:r>
              <a:rPr lang="es-PE" sz="1600" b="1">
                <a:solidFill>
                  <a:srgbClr val="C00000"/>
                </a:solidFill>
              </a:rPr>
              <a:t>Funciones:</a:t>
            </a:r>
          </a:p>
          <a:p>
            <a:pPr marL="728663" indent="-285750" algn="just">
              <a:buFont typeface="Wingdings" panose="05000000000000000000" pitchFamily="2" charset="2"/>
              <a:buChar char="v"/>
            </a:pPr>
            <a:r>
              <a:rPr lang="es-PE" sz="1600">
                <a:solidFill>
                  <a:schemeClr val="tx1"/>
                </a:solidFill>
              </a:rPr>
              <a:t>Controla los trabajados efectuados por el contratista.</a:t>
            </a:r>
          </a:p>
          <a:p>
            <a:pPr marL="728663" indent="-285750" algn="just">
              <a:buFont typeface="Wingdings" panose="05000000000000000000" pitchFamily="2" charset="2"/>
              <a:buChar char="v"/>
            </a:pPr>
            <a:r>
              <a:rPr lang="es-PE" sz="1600">
                <a:solidFill>
                  <a:schemeClr val="tx1"/>
                </a:solidFill>
              </a:rPr>
              <a:t>Vela por la correcta ejecución técnica, económica y administrativa de la obra y del cumplimiento del contrato.</a:t>
            </a:r>
          </a:p>
          <a:p>
            <a:pPr marL="728663" indent="-285750" algn="just">
              <a:buFont typeface="Wingdings" panose="05000000000000000000" pitchFamily="2" charset="2"/>
              <a:buChar char="v"/>
            </a:pPr>
            <a:r>
              <a:rPr lang="es-PE" sz="1600">
                <a:solidFill>
                  <a:schemeClr val="tx1"/>
                </a:solidFill>
              </a:rPr>
              <a:t>Vela por la debida y oportuna administración de riesgos durante todo el plazo de obra.</a:t>
            </a:r>
          </a:p>
          <a:p>
            <a:pPr marL="728663" indent="-285750" algn="just">
              <a:buFont typeface="Wingdings" panose="05000000000000000000" pitchFamily="2" charset="2"/>
              <a:buChar char="v"/>
            </a:pPr>
            <a:r>
              <a:rPr lang="es-PE" sz="1600">
                <a:solidFill>
                  <a:schemeClr val="tx1"/>
                </a:solidFill>
              </a:rPr>
              <a:t>Absuelve las consultas que formule el contratista.</a:t>
            </a:r>
          </a:p>
          <a:p>
            <a:pPr marL="728663" indent="-285750" algn="just">
              <a:buFont typeface="Wingdings" panose="05000000000000000000" pitchFamily="2" charset="2"/>
              <a:buChar char="v"/>
            </a:pPr>
            <a:r>
              <a:rPr lang="es-PE" sz="1600">
                <a:solidFill>
                  <a:schemeClr val="tx1"/>
                </a:solidFill>
              </a:rPr>
              <a:t>Facultados para ordenar el retiro de cualquier subcontratista o trabajador por incapacidad o incorreciones que, a su juicio, perjudiquen la buena marcha de la obra.</a:t>
            </a:r>
          </a:p>
          <a:p>
            <a:pPr marL="728663" indent="-285750" algn="just">
              <a:buFont typeface="Wingdings" panose="05000000000000000000" pitchFamily="2" charset="2"/>
              <a:buChar char="v"/>
            </a:pPr>
            <a:r>
              <a:rPr lang="es-PE" sz="1600">
                <a:solidFill>
                  <a:schemeClr val="tx1"/>
                </a:solidFill>
              </a:rPr>
              <a:t>Facultados para rechazar y ordenar el retiro de materiales o equipos por mala calidad o por el incumplimiento de especificaciones técnicas y para disponer cualquier medida generada por una emergencia.</a:t>
            </a:r>
            <a:endParaRPr lang="es-PE" sz="1600" dirty="0">
              <a:solidFill>
                <a:schemeClr val="tx1"/>
              </a:solidFill>
            </a:endParaRPr>
          </a:p>
        </p:txBody>
      </p:sp>
      <p:pic>
        <p:nvPicPr>
          <p:cNvPr id="6" name="Imagen 5">
            <a:extLst>
              <a:ext uri="{FF2B5EF4-FFF2-40B4-BE49-F238E27FC236}">
                <a16:creationId xmlns:a16="http://schemas.microsoft.com/office/drawing/2014/main" id="{0B65EDF9-ABAE-CA63-DF23-89F20EEA6743}"/>
              </a:ext>
            </a:extLst>
          </p:cNvPr>
          <p:cNvPicPr>
            <a:picLocks noChangeAspect="1"/>
          </p:cNvPicPr>
          <p:nvPr/>
        </p:nvPicPr>
        <p:blipFill rotWithShape="1">
          <a:blip r:embed="rId4">
            <a:extLst>
              <a:ext uri="{28A0092B-C50C-407E-A947-70E740481C1C}">
                <a14:useLocalDpi xmlns:a14="http://schemas.microsoft.com/office/drawing/2010/main" val="0"/>
              </a:ext>
            </a:extLst>
          </a:blip>
          <a:srcRect l="35284" t="35555" r="36213" b="36872"/>
          <a:stretch/>
        </p:blipFill>
        <p:spPr>
          <a:xfrm>
            <a:off x="8352244" y="3011055"/>
            <a:ext cx="2204920" cy="2133021"/>
          </a:xfrm>
          <a:prstGeom prst="rect">
            <a:avLst/>
          </a:prstGeom>
        </p:spPr>
      </p:pic>
    </p:spTree>
    <p:extLst>
      <p:ext uri="{BB962C8B-B14F-4D97-AF65-F5344CB8AC3E}">
        <p14:creationId xmlns:p14="http://schemas.microsoft.com/office/powerpoint/2010/main" val="4160652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BD71ED3-689B-8F9A-5928-532EC20AFFCB}"/>
              </a:ext>
            </a:extLst>
          </p:cNvPr>
          <p:cNvSpPr>
            <a:spLocks noGrp="1"/>
          </p:cNvSpPr>
          <p:nvPr>
            <p:ph sz="half" idx="3"/>
          </p:nvPr>
        </p:nvSpPr>
        <p:spPr/>
        <p:txBody>
          <a:bodyPr/>
          <a:lstStyle/>
          <a:p>
            <a:endParaRPr lang="es-PE"/>
          </a:p>
        </p:txBody>
      </p:sp>
      <p:pic>
        <p:nvPicPr>
          <p:cNvPr id="7" name="Picture 2" descr="Identidad visual &amp;quot;Siempre con el pueblo&amp;quot; | INSTITUTO NACIONAL DE SALUD">
            <a:extLst>
              <a:ext uri="{FF2B5EF4-FFF2-40B4-BE49-F238E27FC236}">
                <a16:creationId xmlns:a16="http://schemas.microsoft.com/office/drawing/2014/main" id="{A0AB5846-353F-311A-F060-6730B196F2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93C50EF-AFFD-02CF-08CB-DD949EEEF1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Título 2">
            <a:extLst>
              <a:ext uri="{FF2B5EF4-FFF2-40B4-BE49-F238E27FC236}">
                <a16:creationId xmlns:a16="http://schemas.microsoft.com/office/drawing/2014/main" id="{3AFA9621-F143-56CA-694F-5D37EA38E7D7}"/>
              </a:ext>
            </a:extLst>
          </p:cNvPr>
          <p:cNvSpPr>
            <a:spLocks noGrp="1"/>
          </p:cNvSpPr>
          <p:nvPr>
            <p:ph type="title"/>
          </p:nvPr>
        </p:nvSpPr>
        <p:spPr/>
        <p:txBody>
          <a:bodyPr/>
          <a:lstStyle/>
          <a:p>
            <a:endParaRPr lang="es-PE"/>
          </a:p>
        </p:txBody>
      </p:sp>
      <p:sp>
        <p:nvSpPr>
          <p:cNvPr id="5" name="Título 1">
            <a:extLst>
              <a:ext uri="{FF2B5EF4-FFF2-40B4-BE49-F238E27FC236}">
                <a16:creationId xmlns:a16="http://schemas.microsoft.com/office/drawing/2014/main" id="{FFFDA337-7024-5EE9-0205-A6995A0EF658}"/>
              </a:ext>
            </a:extLst>
          </p:cNvPr>
          <p:cNvSpPr txBox="1">
            <a:spLocks/>
          </p:cNvSpPr>
          <p:nvPr/>
        </p:nvSpPr>
        <p:spPr>
          <a:xfrm>
            <a:off x="1097280" y="286603"/>
            <a:ext cx="10058400" cy="1450757"/>
          </a:xfrm>
          <a:prstGeom prst="rect">
            <a:avLst/>
          </a:prstGeom>
        </p:spPr>
        <p:txBody>
          <a:bodyPr vert="horz" lIns="0" tIns="0" rIns="0" bIns="0" rtlCol="0" anchor="b">
            <a:normAutofit/>
          </a:bodyPr>
          <a:lstStyle>
            <a:lvl1pPr algn="l" defTabSz="914400" rtl="0" eaLnBrk="1" latinLnBrk="0" hangingPunct="1">
              <a:lnSpc>
                <a:spcPct val="85000"/>
              </a:lnSpc>
              <a:spcBef>
                <a:spcPct val="0"/>
              </a:spcBef>
              <a:buNone/>
              <a:defRPr sz="2963" b="1" i="0" kern="1200" spc="-50" baseline="0">
                <a:solidFill>
                  <a:srgbClr val="E10717"/>
                </a:solidFill>
                <a:latin typeface="Calibri"/>
                <a:ea typeface="+mj-ea"/>
                <a:cs typeface="Calibri"/>
              </a:defRPr>
            </a:lvl1pPr>
          </a:lstStyle>
          <a:p>
            <a:r>
              <a:rPr lang="es-PE" sz="6000">
                <a:solidFill>
                  <a:srgbClr val="C00000"/>
                </a:solidFill>
              </a:rPr>
              <a:t>Cuaderno de Obra</a:t>
            </a:r>
            <a:endParaRPr lang="es-PE" sz="6000" dirty="0">
              <a:solidFill>
                <a:srgbClr val="C00000"/>
              </a:solidFill>
            </a:endParaRPr>
          </a:p>
        </p:txBody>
      </p:sp>
      <p:sp>
        <p:nvSpPr>
          <p:cNvPr id="6" name="Marcador de contenido 2">
            <a:extLst>
              <a:ext uri="{FF2B5EF4-FFF2-40B4-BE49-F238E27FC236}">
                <a16:creationId xmlns:a16="http://schemas.microsoft.com/office/drawing/2014/main" id="{7675FA6D-4F1E-0D3E-ABBA-9988CC16AB14}"/>
              </a:ext>
            </a:extLst>
          </p:cNvPr>
          <p:cNvSpPr txBox="1">
            <a:spLocks/>
          </p:cNvSpPr>
          <p:nvPr/>
        </p:nvSpPr>
        <p:spPr>
          <a:xfrm>
            <a:off x="1097280" y="2150918"/>
            <a:ext cx="6476538" cy="386195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Font typeface="+mj-lt"/>
              <a:buAutoNum type="arabicParenR"/>
            </a:pPr>
            <a:r>
              <a:rPr lang="es-PE" sz="1600"/>
              <a:t>Se entrega y abre en la fecha de entrega del terreno, debiendo encontrarse legalizado y firmado en todas sus páginas por el Inspector o Supervisor y por el Residente, a fin de evitar su adulteración.</a:t>
            </a:r>
          </a:p>
          <a:p>
            <a:pPr marL="457200" indent="-457200" algn="just">
              <a:buFont typeface="+mj-lt"/>
              <a:buAutoNum type="arabicParenR"/>
            </a:pPr>
            <a:r>
              <a:rPr lang="es-PE" sz="1600"/>
              <a:t>Los mencionados profesionales son los únicos autorizados para hacer anotaciones en el Cuaderno de Obra, salvo en los casos de ausencias excepcionales debidamente autorizadas por la Entidad.</a:t>
            </a:r>
          </a:p>
          <a:p>
            <a:pPr marL="457200" indent="-457200" algn="just">
              <a:buFont typeface="+mj-lt"/>
              <a:buAutoNum type="arabicParenR"/>
            </a:pPr>
            <a:r>
              <a:rPr lang="es-PE" sz="1600"/>
              <a:t>Consta de una hoja original en 3 copias desglosables: 1 para la Entidad, 1 al contratista y 1 al Inspector o Supervisor.</a:t>
            </a:r>
          </a:p>
          <a:p>
            <a:pPr marL="457200" indent="-457200" algn="just">
              <a:buFont typeface="+mj-lt"/>
              <a:buAutoNum type="arabicParenR"/>
            </a:pPr>
            <a:r>
              <a:rPr lang="es-PE" sz="1600"/>
              <a:t>El original del Cuaderno de Obra debe permanecer en obra, bajo custodia del Residente, no pudiendo impedirse el acceso al mismo.</a:t>
            </a:r>
          </a:p>
          <a:p>
            <a:pPr marL="457200" indent="-457200" algn="just">
              <a:buFont typeface="+mj-lt"/>
              <a:buAutoNum type="arabicParenR"/>
            </a:pPr>
            <a:r>
              <a:rPr lang="es-PE" sz="1600"/>
              <a:t>Concluida la ejecución y recepcionada la obra, el original del Cuaderno de Obra queda en poder de la Entidad.</a:t>
            </a:r>
            <a:endParaRPr lang="es-PE" sz="1600" dirty="0"/>
          </a:p>
        </p:txBody>
      </p:sp>
      <p:pic>
        <p:nvPicPr>
          <p:cNvPr id="9" name="Imagen 8">
            <a:extLst>
              <a:ext uri="{FF2B5EF4-FFF2-40B4-BE49-F238E27FC236}">
                <a16:creationId xmlns:a16="http://schemas.microsoft.com/office/drawing/2014/main" id="{2C49A48B-799C-B627-20B7-9CCCBA5BC307}"/>
              </a:ext>
            </a:extLst>
          </p:cNvPr>
          <p:cNvPicPr>
            <a:picLocks noChangeAspect="1"/>
          </p:cNvPicPr>
          <p:nvPr/>
        </p:nvPicPr>
        <p:blipFill rotWithShape="1">
          <a:blip r:embed="rId4">
            <a:extLst>
              <a:ext uri="{28A0092B-C50C-407E-A947-70E740481C1C}">
                <a14:useLocalDpi xmlns:a14="http://schemas.microsoft.com/office/drawing/2010/main" val="0"/>
              </a:ext>
            </a:extLst>
          </a:blip>
          <a:srcRect l="16130" r="15818"/>
          <a:stretch/>
        </p:blipFill>
        <p:spPr>
          <a:xfrm>
            <a:off x="8514637" y="2723572"/>
            <a:ext cx="2641043" cy="2716645"/>
          </a:xfrm>
          <a:prstGeom prst="rect">
            <a:avLst/>
          </a:prstGeom>
        </p:spPr>
      </p:pic>
    </p:spTree>
    <p:extLst>
      <p:ext uri="{BB962C8B-B14F-4D97-AF65-F5344CB8AC3E}">
        <p14:creationId xmlns:p14="http://schemas.microsoft.com/office/powerpoint/2010/main" val="2414118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BD71ED3-689B-8F9A-5928-532EC20AFFCB}"/>
              </a:ext>
            </a:extLst>
          </p:cNvPr>
          <p:cNvSpPr>
            <a:spLocks noGrp="1"/>
          </p:cNvSpPr>
          <p:nvPr>
            <p:ph sz="half" idx="3"/>
          </p:nvPr>
        </p:nvSpPr>
        <p:spPr/>
        <p:txBody>
          <a:bodyPr/>
          <a:lstStyle/>
          <a:p>
            <a:endParaRPr lang="es-PE"/>
          </a:p>
        </p:txBody>
      </p:sp>
      <p:pic>
        <p:nvPicPr>
          <p:cNvPr id="7" name="Picture 2" descr="Identidad visual &amp;quot;Siempre con el pueblo&amp;quot; | INSTITUTO NACIONAL DE SALUD">
            <a:extLst>
              <a:ext uri="{FF2B5EF4-FFF2-40B4-BE49-F238E27FC236}">
                <a16:creationId xmlns:a16="http://schemas.microsoft.com/office/drawing/2014/main" id="{A0AB5846-353F-311A-F060-6730B196F2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93C50EF-AFFD-02CF-08CB-DD949EEEF1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Título 2">
            <a:extLst>
              <a:ext uri="{FF2B5EF4-FFF2-40B4-BE49-F238E27FC236}">
                <a16:creationId xmlns:a16="http://schemas.microsoft.com/office/drawing/2014/main" id="{3AFA9621-F143-56CA-694F-5D37EA38E7D7}"/>
              </a:ext>
            </a:extLst>
          </p:cNvPr>
          <p:cNvSpPr>
            <a:spLocks noGrp="1"/>
          </p:cNvSpPr>
          <p:nvPr>
            <p:ph type="title"/>
          </p:nvPr>
        </p:nvSpPr>
        <p:spPr/>
        <p:txBody>
          <a:bodyPr/>
          <a:lstStyle/>
          <a:p>
            <a:endParaRPr lang="es-PE"/>
          </a:p>
        </p:txBody>
      </p:sp>
      <p:sp>
        <p:nvSpPr>
          <p:cNvPr id="2" name="Título 1">
            <a:extLst>
              <a:ext uri="{FF2B5EF4-FFF2-40B4-BE49-F238E27FC236}">
                <a16:creationId xmlns:a16="http://schemas.microsoft.com/office/drawing/2014/main" id="{C2ECDED0-E6E7-7125-EAFB-C8E243FD966C}"/>
              </a:ext>
            </a:extLst>
          </p:cNvPr>
          <p:cNvSpPr txBox="1">
            <a:spLocks/>
          </p:cNvSpPr>
          <p:nvPr/>
        </p:nvSpPr>
        <p:spPr>
          <a:xfrm>
            <a:off x="1097280" y="286603"/>
            <a:ext cx="10058400" cy="1450757"/>
          </a:xfrm>
          <a:prstGeom prst="rect">
            <a:avLst/>
          </a:prstGeom>
        </p:spPr>
        <p:txBody>
          <a:bodyPr vert="horz" lIns="0" tIns="0" rIns="0" bIns="0" rtlCol="0" anchor="b">
            <a:normAutofit/>
          </a:bodyPr>
          <a:lstStyle>
            <a:lvl1pPr algn="l" defTabSz="914400" rtl="0" eaLnBrk="1" latinLnBrk="0" hangingPunct="1">
              <a:lnSpc>
                <a:spcPct val="85000"/>
              </a:lnSpc>
              <a:spcBef>
                <a:spcPct val="0"/>
              </a:spcBef>
              <a:buNone/>
              <a:defRPr sz="2963" b="1" i="0" kern="1200" spc="-50" baseline="0">
                <a:solidFill>
                  <a:srgbClr val="E10717"/>
                </a:solidFill>
                <a:latin typeface="Calibri"/>
                <a:ea typeface="+mj-ea"/>
                <a:cs typeface="Calibri"/>
              </a:defRPr>
            </a:lvl1pPr>
          </a:lstStyle>
          <a:p>
            <a:r>
              <a:rPr lang="es-PE" sz="6000">
                <a:solidFill>
                  <a:srgbClr val="C00000"/>
                </a:solidFill>
              </a:rPr>
              <a:t>Valorizaciones y Metrados</a:t>
            </a:r>
            <a:endParaRPr lang="es-PE" sz="6000" dirty="0">
              <a:solidFill>
                <a:srgbClr val="C00000"/>
              </a:solidFill>
            </a:endParaRPr>
          </a:p>
        </p:txBody>
      </p:sp>
      <p:sp>
        <p:nvSpPr>
          <p:cNvPr id="5" name="Marcador de contenido 2">
            <a:extLst>
              <a:ext uri="{FF2B5EF4-FFF2-40B4-BE49-F238E27FC236}">
                <a16:creationId xmlns:a16="http://schemas.microsoft.com/office/drawing/2014/main" id="{AA6BFD74-FA42-DF03-CFB8-C03EBBED04D4}"/>
              </a:ext>
            </a:extLst>
          </p:cNvPr>
          <p:cNvSpPr txBox="1">
            <a:spLocks/>
          </p:cNvSpPr>
          <p:nvPr/>
        </p:nvSpPr>
        <p:spPr>
          <a:xfrm>
            <a:off x="1097280" y="2150918"/>
            <a:ext cx="10058400" cy="3861955"/>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Font typeface="+mj-lt"/>
              <a:buAutoNum type="arabicParenR"/>
            </a:pPr>
            <a:r>
              <a:rPr lang="es-PE" sz="1400"/>
              <a:t>Las valorizaciones tienen el carácter de pagos a cuenta y son elaboradas el último día de cada período previsto en las bases, por el inspector o supervisor y el contratista.</a:t>
            </a:r>
          </a:p>
          <a:p>
            <a:pPr marL="457200" indent="-457200" algn="just">
              <a:buFont typeface="+mj-lt"/>
              <a:buAutoNum type="arabicParenR"/>
            </a:pPr>
            <a:r>
              <a:rPr lang="es-PE" sz="1400"/>
              <a:t>Plazo máximo de aprobación y remisión a la Entidad: 5 días calendario, contados a partir del primer día hábil del mes siguiente al de la valorización respectiva.</a:t>
            </a:r>
          </a:p>
          <a:p>
            <a:pPr marL="457200" indent="-457200" algn="just">
              <a:buFont typeface="+mj-lt"/>
              <a:buAutoNum type="arabicParenR"/>
            </a:pPr>
            <a:r>
              <a:rPr lang="es-PE" sz="1400"/>
              <a:t>Plazo máximo de cancelación de la valorización: último día del mes siguiente al de la valorización respectiva.</a:t>
            </a:r>
          </a:p>
          <a:p>
            <a:pPr marL="457200" indent="-457200" algn="just">
              <a:buFont typeface="+mj-lt"/>
              <a:buAutoNum type="arabicParenR"/>
            </a:pPr>
            <a:r>
              <a:rPr lang="es-PE" sz="1400"/>
              <a:t>Cuando las valorizaciones se refieran a período distinto, las bases deben establecer el tratamiento correspondiente.</a:t>
            </a:r>
          </a:p>
          <a:p>
            <a:pPr marL="457200" indent="-457200" algn="just">
              <a:buFont typeface="+mj-lt"/>
              <a:buAutoNum type="arabicParenR"/>
            </a:pPr>
            <a:r>
              <a:rPr lang="es-PE" sz="1400"/>
              <a:t>El retraso en el pago genera el derecho del contratista de solicitar los intereses legales efectivos.</a:t>
            </a:r>
          </a:p>
          <a:p>
            <a:pPr marL="457200" indent="-457200" algn="just">
              <a:buFont typeface="+mj-lt"/>
              <a:buAutoNum type="arabicParenR"/>
            </a:pPr>
            <a:r>
              <a:rPr lang="es-PE" sz="1400"/>
              <a:t>Cálculo en sistema de precios unitarios: (metrados ejecutados –en función a precios unitarios ofertados- + % de gastos generales + % de utilidad) + % IGV.</a:t>
            </a:r>
          </a:p>
          <a:p>
            <a:pPr marL="457200" indent="-457200" algn="just">
              <a:buFont typeface="+mj-lt"/>
              <a:buAutoNum type="arabicParenR"/>
            </a:pPr>
            <a:r>
              <a:rPr lang="es-PE" sz="1400"/>
              <a:t>Cálculo en sistema de suma alzada: (metrados ejecutados contratados –en función a precios unitarios del VR- + % de gastos generales + % de utilidad). Dicho subtotal se multiplica por el factor de relación, calculado hasta la quinta cifra decimal. A este monto se le agrega el % de IGV.</a:t>
            </a:r>
          </a:p>
          <a:p>
            <a:pPr marL="457200" indent="-457200" algn="just">
              <a:buFont typeface="+mj-lt"/>
              <a:buAutoNum type="arabicParenR"/>
            </a:pPr>
            <a:r>
              <a:rPr lang="es-PE" sz="1400"/>
              <a:t>En sistema de precios unitarios se valoriza hasta el total de los metrados realmente ejecutados, en tanto que en sistema de suma alzada se valoriza hasta el total de los metrados del presupuesto de obra.</a:t>
            </a:r>
            <a:endParaRPr lang="es-PE" sz="1400" dirty="0"/>
          </a:p>
        </p:txBody>
      </p:sp>
    </p:spTree>
    <p:extLst>
      <p:ext uri="{BB962C8B-B14F-4D97-AF65-F5344CB8AC3E}">
        <p14:creationId xmlns:p14="http://schemas.microsoft.com/office/powerpoint/2010/main" val="2798819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BD71ED3-689B-8F9A-5928-532EC20AFFCB}"/>
              </a:ext>
            </a:extLst>
          </p:cNvPr>
          <p:cNvSpPr>
            <a:spLocks noGrp="1"/>
          </p:cNvSpPr>
          <p:nvPr>
            <p:ph sz="half" idx="3"/>
          </p:nvPr>
        </p:nvSpPr>
        <p:spPr/>
        <p:txBody>
          <a:bodyPr/>
          <a:lstStyle/>
          <a:p>
            <a:endParaRPr lang="es-PE"/>
          </a:p>
        </p:txBody>
      </p:sp>
      <p:pic>
        <p:nvPicPr>
          <p:cNvPr id="7" name="Picture 2" descr="Identidad visual &amp;quot;Siempre con el pueblo&amp;quot; | INSTITUTO NACIONAL DE SALUD">
            <a:extLst>
              <a:ext uri="{FF2B5EF4-FFF2-40B4-BE49-F238E27FC236}">
                <a16:creationId xmlns:a16="http://schemas.microsoft.com/office/drawing/2014/main" id="{A0AB5846-353F-311A-F060-6730B196F2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93C50EF-AFFD-02CF-08CB-DD949EEEF1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6" name="Título 1">
            <a:extLst>
              <a:ext uri="{FF2B5EF4-FFF2-40B4-BE49-F238E27FC236}">
                <a16:creationId xmlns:a16="http://schemas.microsoft.com/office/drawing/2014/main" id="{C3217990-DA99-A8F8-C480-7C7621878241}"/>
              </a:ext>
            </a:extLst>
          </p:cNvPr>
          <p:cNvSpPr txBox="1">
            <a:spLocks/>
          </p:cNvSpPr>
          <p:nvPr/>
        </p:nvSpPr>
        <p:spPr>
          <a:xfrm>
            <a:off x="1249680" y="701734"/>
            <a:ext cx="10058400" cy="782716"/>
          </a:xfrm>
          <a:prstGeom prst="rect">
            <a:avLst/>
          </a:prstGeom>
        </p:spPr>
        <p:txBody>
          <a:bodyPr vert="horz" lIns="0" tIns="0" rIns="0" bIns="0" rtlCol="0" anchor="b">
            <a:normAutofit/>
          </a:bodyPr>
          <a:lstStyle>
            <a:lvl1pPr algn="l" defTabSz="914400" rtl="0" eaLnBrk="1" latinLnBrk="0" hangingPunct="1">
              <a:lnSpc>
                <a:spcPct val="85000"/>
              </a:lnSpc>
              <a:spcBef>
                <a:spcPct val="0"/>
              </a:spcBef>
              <a:buNone/>
              <a:defRPr sz="2963" b="1" i="0" kern="1200" spc="-50" baseline="0">
                <a:solidFill>
                  <a:srgbClr val="E10717"/>
                </a:solidFill>
                <a:latin typeface="Calibri"/>
                <a:ea typeface="+mj-ea"/>
                <a:cs typeface="Calibri"/>
              </a:defRPr>
            </a:lvl1pPr>
          </a:lstStyle>
          <a:p>
            <a:pPr algn="just"/>
            <a:r>
              <a:rPr lang="es-PE" sz="4000" dirty="0">
                <a:solidFill>
                  <a:srgbClr val="C00000"/>
                </a:solidFill>
              </a:rPr>
              <a:t>Contratación de Prestaciones Adicionales</a:t>
            </a:r>
          </a:p>
        </p:txBody>
      </p:sp>
      <p:sp>
        <p:nvSpPr>
          <p:cNvPr id="9" name="Marcador de contenido 2">
            <a:extLst>
              <a:ext uri="{FF2B5EF4-FFF2-40B4-BE49-F238E27FC236}">
                <a16:creationId xmlns:a16="http://schemas.microsoft.com/office/drawing/2014/main" id="{3D0DEB12-134C-4737-15FD-E2A5568FBA65}"/>
              </a:ext>
            </a:extLst>
          </p:cNvPr>
          <p:cNvSpPr txBox="1">
            <a:spLocks/>
          </p:cNvSpPr>
          <p:nvPr/>
        </p:nvSpPr>
        <p:spPr>
          <a:xfrm>
            <a:off x="1097280" y="2150918"/>
            <a:ext cx="10058400" cy="386195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Font typeface="+mj-lt"/>
              <a:buAutoNum type="arabicParenR"/>
            </a:pPr>
            <a:r>
              <a:rPr lang="es-PE" sz="1800" b="1" dirty="0">
                <a:solidFill>
                  <a:srgbClr val="C00000"/>
                </a:solidFill>
              </a:rPr>
              <a:t>Prestación Adicional</a:t>
            </a:r>
            <a:r>
              <a:rPr lang="es-PE" sz="1800" dirty="0"/>
              <a:t>: aquella entrega de obra que no estaba originalmente considerada en el contrato, en las bases o en la propuesta presentada.</a:t>
            </a:r>
          </a:p>
          <a:p>
            <a:pPr marL="457200" indent="-457200" algn="just">
              <a:buFont typeface="+mj-lt"/>
              <a:buAutoNum type="arabicParenR"/>
            </a:pPr>
            <a:r>
              <a:rPr lang="es-PE" sz="1800" dirty="0"/>
              <a:t>Las prestaciones adicionales se aprueban únicamente si son indispensables para alcanzar la finalidad del contrato; es decir, solamente en el supuesto que sin ellas el contrato no pueda ejecutarse.</a:t>
            </a:r>
          </a:p>
          <a:p>
            <a:pPr marL="457200" indent="-457200" algn="just">
              <a:buFont typeface="+mj-lt"/>
              <a:buAutoNum type="arabicParenR"/>
            </a:pPr>
            <a:r>
              <a:rPr lang="es-PE" sz="1800" dirty="0"/>
              <a:t>Toda contratación de prestaciones adicionales conlleva a la ampliación de la garantía de fiel cumplimiento que se hubiere otorgado.</a:t>
            </a:r>
          </a:p>
          <a:p>
            <a:pPr marL="457200" indent="-457200" algn="just">
              <a:buFont typeface="+mj-lt"/>
              <a:buAutoNum type="arabicParenR"/>
            </a:pPr>
            <a:r>
              <a:rPr lang="es-PE" sz="1800" dirty="0"/>
              <a:t>Los pagos de los presupuestos adicionales se realizan mediante valorizaciones adicionales.</a:t>
            </a:r>
          </a:p>
          <a:p>
            <a:pPr marL="457200" indent="-457200" algn="just">
              <a:buFont typeface="+mj-lt"/>
              <a:buAutoNum type="arabicParenR"/>
            </a:pPr>
            <a:r>
              <a:rPr lang="es-PE" sz="1800" dirty="0"/>
              <a:t>Es obligación de la Entidad comunicar a la autoridad competente del Sistema Nacional de Programación Multianual y Gestión de Inversiones acerca de los adicionales, reducción y menores o mayores </a:t>
            </a:r>
            <a:r>
              <a:rPr lang="es-PE" sz="1800" dirty="0" err="1"/>
              <a:t>Metrados</a:t>
            </a:r>
            <a:r>
              <a:rPr lang="es-PE" sz="1800" dirty="0"/>
              <a:t> que se produzcan durante la ejecución de proyectos de inversión pública.</a:t>
            </a:r>
          </a:p>
        </p:txBody>
      </p:sp>
    </p:spTree>
    <p:extLst>
      <p:ext uri="{BB962C8B-B14F-4D97-AF65-F5344CB8AC3E}">
        <p14:creationId xmlns:p14="http://schemas.microsoft.com/office/powerpoint/2010/main" val="3977945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BD71ED3-689B-8F9A-5928-532EC20AFFCB}"/>
              </a:ext>
            </a:extLst>
          </p:cNvPr>
          <p:cNvSpPr>
            <a:spLocks noGrp="1"/>
          </p:cNvSpPr>
          <p:nvPr>
            <p:ph sz="half" idx="3"/>
          </p:nvPr>
        </p:nvSpPr>
        <p:spPr/>
        <p:txBody>
          <a:bodyPr/>
          <a:lstStyle/>
          <a:p>
            <a:endParaRPr lang="es-PE"/>
          </a:p>
        </p:txBody>
      </p:sp>
      <p:pic>
        <p:nvPicPr>
          <p:cNvPr id="7" name="Picture 2" descr="Identidad visual &amp;quot;Siempre con el pueblo&amp;quot; | INSTITUTO NACIONAL DE SALUD">
            <a:extLst>
              <a:ext uri="{FF2B5EF4-FFF2-40B4-BE49-F238E27FC236}">
                <a16:creationId xmlns:a16="http://schemas.microsoft.com/office/drawing/2014/main" id="{A0AB5846-353F-311A-F060-6730B196F2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93C50EF-AFFD-02CF-08CB-DD949EEEF1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Título 2">
            <a:extLst>
              <a:ext uri="{FF2B5EF4-FFF2-40B4-BE49-F238E27FC236}">
                <a16:creationId xmlns:a16="http://schemas.microsoft.com/office/drawing/2014/main" id="{3AFA9621-F143-56CA-694F-5D37EA38E7D7}"/>
              </a:ext>
            </a:extLst>
          </p:cNvPr>
          <p:cNvSpPr>
            <a:spLocks noGrp="1"/>
          </p:cNvSpPr>
          <p:nvPr>
            <p:ph type="title"/>
          </p:nvPr>
        </p:nvSpPr>
        <p:spPr/>
        <p:txBody>
          <a:bodyPr/>
          <a:lstStyle/>
          <a:p>
            <a:endParaRPr lang="es-PE"/>
          </a:p>
        </p:txBody>
      </p:sp>
      <p:sp>
        <p:nvSpPr>
          <p:cNvPr id="6" name="Título 1">
            <a:extLst>
              <a:ext uri="{FF2B5EF4-FFF2-40B4-BE49-F238E27FC236}">
                <a16:creationId xmlns:a16="http://schemas.microsoft.com/office/drawing/2014/main" id="{D36BBF91-D524-7A25-CA80-91C6C2F3C84D}"/>
              </a:ext>
            </a:extLst>
          </p:cNvPr>
          <p:cNvSpPr txBox="1">
            <a:spLocks/>
          </p:cNvSpPr>
          <p:nvPr/>
        </p:nvSpPr>
        <p:spPr>
          <a:xfrm>
            <a:off x="1097280" y="286603"/>
            <a:ext cx="10058400" cy="1450757"/>
          </a:xfrm>
          <a:prstGeom prst="rect">
            <a:avLst/>
          </a:prstGeom>
        </p:spPr>
        <p:txBody>
          <a:bodyPr vert="horz" lIns="0" tIns="0" rIns="0" bIns="0" rtlCol="0" anchor="b">
            <a:normAutofit/>
          </a:bodyPr>
          <a:lstStyle>
            <a:lvl1pPr algn="l" defTabSz="914400" rtl="0" eaLnBrk="1" latinLnBrk="0" hangingPunct="1">
              <a:lnSpc>
                <a:spcPct val="85000"/>
              </a:lnSpc>
              <a:spcBef>
                <a:spcPct val="0"/>
              </a:spcBef>
              <a:buNone/>
              <a:defRPr sz="2963" b="1" i="0" kern="1200" spc="-50" baseline="0">
                <a:solidFill>
                  <a:srgbClr val="E10717"/>
                </a:solidFill>
                <a:latin typeface="Calibri"/>
                <a:ea typeface="+mj-ea"/>
                <a:cs typeface="Calibri"/>
              </a:defRPr>
            </a:lvl1pPr>
          </a:lstStyle>
          <a:p>
            <a:pPr algn="just"/>
            <a:r>
              <a:rPr lang="es-PE" sz="4000">
                <a:solidFill>
                  <a:srgbClr val="C00000"/>
                </a:solidFill>
              </a:rPr>
              <a:t>Contratación de Prestaciones Adicionales Menores o Iguales al 15% (1)</a:t>
            </a:r>
            <a:endParaRPr lang="es-PE" sz="4000" dirty="0">
              <a:solidFill>
                <a:srgbClr val="C00000"/>
              </a:solidFill>
            </a:endParaRPr>
          </a:p>
        </p:txBody>
      </p:sp>
      <p:sp>
        <p:nvSpPr>
          <p:cNvPr id="9" name="Marcador de contenido 2">
            <a:extLst>
              <a:ext uri="{FF2B5EF4-FFF2-40B4-BE49-F238E27FC236}">
                <a16:creationId xmlns:a16="http://schemas.microsoft.com/office/drawing/2014/main" id="{605A911D-9984-43B3-614A-3D6656D3DEA0}"/>
              </a:ext>
            </a:extLst>
          </p:cNvPr>
          <p:cNvSpPr txBox="1">
            <a:spLocks/>
          </p:cNvSpPr>
          <p:nvPr/>
        </p:nvSpPr>
        <p:spPr>
          <a:xfrm>
            <a:off x="1097280" y="2150918"/>
            <a:ext cx="10058400" cy="3861955"/>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Font typeface="+mj-lt"/>
              <a:buAutoNum type="arabicParenR"/>
            </a:pPr>
            <a:r>
              <a:rPr lang="es-PE" sz="1800"/>
              <a:t>Solo procede la ejecución de prestaciones adicionales de obra cuando, previamente: (i) se cuente con certificación de crédito presupuestario o previsión presupuestal, y (ii) con la resolución del Titular de la Entidad, y en los casos en que sus montos, restándole los presupuestos deductivos vinculados, no excedan el 15% del monto del contrato original.</a:t>
            </a:r>
          </a:p>
          <a:p>
            <a:pPr marL="457200" indent="-457200" algn="just">
              <a:buFont typeface="+mj-lt"/>
              <a:buAutoNum type="arabicParenR"/>
            </a:pPr>
            <a:r>
              <a:rPr lang="es-PE" sz="1800"/>
              <a:t>La necesidad de ejecutar una prestación adicional de obra debe ser anotada en el Cuaderno de Obra, sea por el contratista, a través de su Residente, o por el Inspector o Supervisor, según corresponda. En el plazo máximo de 5 días calendarios posteriores a la anotación, el Inspector o Supervisor debe comunicar a la Entidad, adjuntando un Informe Técnico de su posición y el detalle o sustento de la deficiencia del Expediente Técnico o del riesgo que haya generado la necesidad de ejecutar la prestación adicional.</a:t>
            </a:r>
          </a:p>
          <a:p>
            <a:pPr marL="457200" indent="-457200" algn="just">
              <a:buFont typeface="+mj-lt"/>
              <a:buAutoNum type="arabicParenR"/>
            </a:pPr>
            <a:r>
              <a:rPr lang="es-PE" sz="1800"/>
              <a:t>La Entidad debe definir si la elaboración del Expediente Técnico de la prestación adicional estará a u cargo, a cargo de un consultor externo o a cargo del Inspector o Supervisor. Concluida la elaboración de dicho expediente por parte de la Entidad o del consultor externo, el Inspector o Supervisor cuenta con un plazo de 5 días hábiles para remitir el informe sobre la viabilidad de la solución técnica propuesta.</a:t>
            </a:r>
            <a:endParaRPr lang="es-PE" sz="1800" dirty="0"/>
          </a:p>
        </p:txBody>
      </p:sp>
    </p:spTree>
    <p:extLst>
      <p:ext uri="{BB962C8B-B14F-4D97-AF65-F5344CB8AC3E}">
        <p14:creationId xmlns:p14="http://schemas.microsoft.com/office/powerpoint/2010/main" val="1290127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BD71ED3-689B-8F9A-5928-532EC20AFFCB}"/>
              </a:ext>
            </a:extLst>
          </p:cNvPr>
          <p:cNvSpPr>
            <a:spLocks noGrp="1"/>
          </p:cNvSpPr>
          <p:nvPr>
            <p:ph sz="half" idx="3"/>
          </p:nvPr>
        </p:nvSpPr>
        <p:spPr/>
        <p:txBody>
          <a:bodyPr/>
          <a:lstStyle/>
          <a:p>
            <a:endParaRPr lang="es-PE"/>
          </a:p>
        </p:txBody>
      </p:sp>
      <p:pic>
        <p:nvPicPr>
          <p:cNvPr id="7" name="Picture 2" descr="Identidad visual &amp;quot;Siempre con el pueblo&amp;quot; | INSTITUTO NACIONAL DE SALUD">
            <a:extLst>
              <a:ext uri="{FF2B5EF4-FFF2-40B4-BE49-F238E27FC236}">
                <a16:creationId xmlns:a16="http://schemas.microsoft.com/office/drawing/2014/main" id="{A0AB5846-353F-311A-F060-6730B196F2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93C50EF-AFFD-02CF-08CB-DD949EEEF1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6" name="Título 1">
            <a:extLst>
              <a:ext uri="{FF2B5EF4-FFF2-40B4-BE49-F238E27FC236}">
                <a16:creationId xmlns:a16="http://schemas.microsoft.com/office/drawing/2014/main" id="{C6005476-2503-7AB3-0E63-64215C325AD3}"/>
              </a:ext>
            </a:extLst>
          </p:cNvPr>
          <p:cNvSpPr>
            <a:spLocks noGrp="1"/>
          </p:cNvSpPr>
          <p:nvPr>
            <p:ph type="title"/>
          </p:nvPr>
        </p:nvSpPr>
        <p:spPr>
          <a:xfrm>
            <a:off x="1097280" y="286603"/>
            <a:ext cx="10058400" cy="1450757"/>
          </a:xfrm>
        </p:spPr>
        <p:txBody>
          <a:bodyPr>
            <a:normAutofit/>
          </a:bodyPr>
          <a:lstStyle/>
          <a:p>
            <a:r>
              <a:rPr lang="es-PE" sz="5400" b="1" dirty="0">
                <a:solidFill>
                  <a:srgbClr val="C00000"/>
                </a:solidFill>
              </a:rPr>
              <a:t>Intervención Económica de la Obra</a:t>
            </a:r>
          </a:p>
        </p:txBody>
      </p:sp>
      <p:sp>
        <p:nvSpPr>
          <p:cNvPr id="9" name="Marcador de contenido 2">
            <a:extLst>
              <a:ext uri="{FF2B5EF4-FFF2-40B4-BE49-F238E27FC236}">
                <a16:creationId xmlns:a16="http://schemas.microsoft.com/office/drawing/2014/main" id="{470B1E70-40E0-C865-488F-18907F977454}"/>
              </a:ext>
            </a:extLst>
          </p:cNvPr>
          <p:cNvSpPr txBox="1">
            <a:spLocks/>
          </p:cNvSpPr>
          <p:nvPr/>
        </p:nvSpPr>
        <p:spPr>
          <a:xfrm>
            <a:off x="1097280" y="2150918"/>
            <a:ext cx="10058400" cy="3861955"/>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Font typeface="+mj-lt"/>
              <a:buAutoNum type="arabicParenR"/>
            </a:pPr>
            <a:r>
              <a:rPr lang="es-PE" sz="1800"/>
              <a:t>La Entidad puede, de oficio o a solicitud de parte, intervenir económicamente la obra en caso fortuito, fuerza mayor o por incumplimiento de las estipulaciones contractuales que, a su juicio, no permitan la terminación de los trabajos, tales como:</a:t>
            </a:r>
          </a:p>
          <a:p>
            <a:pPr marL="720725" lvl="1" indent="-277813" algn="just">
              <a:buFont typeface="Wingdings" panose="05000000000000000000" pitchFamily="2" charset="2"/>
              <a:buChar char="v"/>
            </a:pPr>
            <a:endParaRPr lang="es-PE" sz="1400"/>
          </a:p>
          <a:p>
            <a:pPr marL="720725" lvl="1" indent="-277813" algn="just">
              <a:buFont typeface="Wingdings" panose="05000000000000000000" pitchFamily="2" charset="2"/>
              <a:buChar char="v"/>
            </a:pPr>
            <a:r>
              <a:rPr lang="es-PE" sz="1400"/>
              <a:t>Incumplimiento en la presentación del Calendario de Avance de Obra Acelerado.</a:t>
            </a:r>
          </a:p>
          <a:p>
            <a:pPr marL="720725" lvl="1" indent="-277813" algn="just">
              <a:buFont typeface="Wingdings" panose="05000000000000000000" pitchFamily="2" charset="2"/>
              <a:buChar char="v"/>
            </a:pPr>
            <a:r>
              <a:rPr lang="es-PE" sz="1400"/>
              <a:t>Si el monto de la valorización acumulada resulta menor que el 80% del monto de la valorización acumulada programada.</a:t>
            </a:r>
          </a:p>
          <a:p>
            <a:pPr marL="457200" indent="-457200" algn="just">
              <a:buFont typeface="+mj-lt"/>
              <a:buAutoNum type="arabicParenR"/>
            </a:pPr>
            <a:r>
              <a:rPr lang="es-PE" sz="1800"/>
              <a:t>Es una medida que se adopta por consideraciones de orden técnico y económico, con la finalidad de culminar la ejecución de los trabajos, sin llegar a resolver el contrato.</a:t>
            </a:r>
          </a:p>
          <a:p>
            <a:pPr marL="457200" indent="-457200" algn="just">
              <a:buFont typeface="+mj-lt"/>
              <a:buAutoNum type="arabicParenR"/>
            </a:pPr>
            <a:r>
              <a:rPr lang="es-PE" sz="1800"/>
              <a:t>La intervención económica no deja al contratista al margen de su participación contractual, y sus obligaciones correspondientes, perdiendo el derecho al reconocimiento de mayores gastos generales, indemnización o cualquier otro reclamo, cuando la intervención sea consecuencia del incumplimiento del contratista.</a:t>
            </a:r>
          </a:p>
          <a:p>
            <a:pPr marL="457200" indent="-457200" algn="just">
              <a:buFont typeface="+mj-lt"/>
              <a:buAutoNum type="arabicParenR"/>
            </a:pPr>
            <a:r>
              <a:rPr lang="es-PE" sz="1800"/>
              <a:t>Si el contratista rechaza la intervención económica, el contrato es resuelto por incumplimiento, sin necesidad de apercibimiento previo.</a:t>
            </a:r>
          </a:p>
          <a:p>
            <a:pPr marL="457200" indent="-457200" algn="just">
              <a:buFont typeface="+mj-lt"/>
              <a:buAutoNum type="arabicParenR"/>
            </a:pPr>
            <a:endParaRPr lang="es-PE" sz="1800" dirty="0"/>
          </a:p>
        </p:txBody>
      </p:sp>
    </p:spTree>
    <p:extLst>
      <p:ext uri="{BB962C8B-B14F-4D97-AF65-F5344CB8AC3E}">
        <p14:creationId xmlns:p14="http://schemas.microsoft.com/office/powerpoint/2010/main" val="2249394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B06380-F30B-4114-9F77-566922C90D5D}"/>
              </a:ext>
            </a:extLst>
          </p:cNvPr>
          <p:cNvSpPr>
            <a:spLocks noGrp="1"/>
          </p:cNvSpPr>
          <p:nvPr>
            <p:ph type="title"/>
          </p:nvPr>
        </p:nvSpPr>
        <p:spPr>
          <a:xfrm>
            <a:off x="536359" y="907879"/>
            <a:ext cx="10515600" cy="859140"/>
          </a:xfrm>
        </p:spPr>
        <p:txBody>
          <a:bodyPr>
            <a:normAutofit/>
          </a:bodyPr>
          <a:lstStyle/>
          <a:p>
            <a:pPr algn="ctr">
              <a:lnSpc>
                <a:spcPct val="107000"/>
              </a:lnSpc>
              <a:spcAft>
                <a:spcPts val="800"/>
              </a:spcAft>
            </a:pPr>
            <a:r>
              <a:rPr lang="es-PE" sz="1800" b="1" dirty="0">
                <a:latin typeface="Arial" panose="020B0604020202020204" pitchFamily="34" charset="0"/>
                <a:ea typeface="Arial" panose="020B0604020202020204" pitchFamily="34" charset="0"/>
                <a:cs typeface="Calibri" panose="020F0502020204030204" pitchFamily="34" charset="0"/>
              </a:rPr>
              <a:t>LA TRANSVERSALIDAD DE LAS CONTRATACIONES PÚBLICAS EN EL MARCO DEL INVIERTE.PE</a:t>
            </a:r>
            <a:endParaRPr lang="es-PE" sz="18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4" name="Conector recto 3">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3" name="Marcador de contenido 2">
            <a:extLst>
              <a:ext uri="{FF2B5EF4-FFF2-40B4-BE49-F238E27FC236}">
                <a16:creationId xmlns:a16="http://schemas.microsoft.com/office/drawing/2014/main" id="{E1FE4E0E-3CCB-48BD-D036-F6F2A9AA4B2B}"/>
              </a:ext>
            </a:extLst>
          </p:cNvPr>
          <p:cNvPicPr>
            <a:picLocks noGrp="1" noChangeAspect="1"/>
          </p:cNvPicPr>
          <p:nvPr>
            <p:ph sz="half" idx="1"/>
          </p:nvPr>
        </p:nvPicPr>
        <p:blipFill>
          <a:blip r:embed="rId4"/>
          <a:stretch>
            <a:fillRect/>
          </a:stretch>
        </p:blipFill>
        <p:spPr>
          <a:xfrm>
            <a:off x="436179" y="1767020"/>
            <a:ext cx="11294329" cy="4452026"/>
          </a:xfrm>
          <a:prstGeom prst="rect">
            <a:avLst/>
          </a:prstGeom>
        </p:spPr>
      </p:pic>
    </p:spTree>
    <p:extLst>
      <p:ext uri="{BB962C8B-B14F-4D97-AF65-F5344CB8AC3E}">
        <p14:creationId xmlns:p14="http://schemas.microsoft.com/office/powerpoint/2010/main" val="1854923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a:spLocks noChangeArrowheads="1"/>
          </p:cNvSpPr>
          <p:nvPr/>
        </p:nvSpPr>
        <p:spPr bwMode="auto">
          <a:xfrm>
            <a:off x="4046693" y="3549053"/>
            <a:ext cx="37444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Tx/>
              <a:buNone/>
            </a:pPr>
            <a:r>
              <a:rPr lang="es-PE" altLang="es-PE" b="1" dirty="0">
                <a:solidFill>
                  <a:schemeClr val="bg2">
                    <a:lumMod val="25000"/>
                  </a:schemeClr>
                </a:solidFill>
                <a:latin typeface="Arial" panose="020B0604020202020204" pitchFamily="34" charset="0"/>
              </a:rPr>
              <a:t>MUCHAS GRACIAS </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5589" y="2350265"/>
            <a:ext cx="1866624" cy="1089262"/>
          </a:xfrm>
          <a:prstGeom prst="rect">
            <a:avLst/>
          </a:prstGeom>
        </p:spPr>
      </p:pic>
      <p:cxnSp>
        <p:nvCxnSpPr>
          <p:cNvPr id="6" name="Conector recto 5"/>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338328" y="6161255"/>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084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0175ADD7-E740-4ED7-96B6-C774DD38E714}"/>
              </a:ext>
            </a:extLst>
          </p:cNvPr>
          <p:cNvSpPr>
            <a:spLocks noGrp="1"/>
          </p:cNvSpPr>
          <p:nvPr>
            <p:ph sz="half" idx="2"/>
          </p:nvPr>
        </p:nvSpPr>
        <p:spPr>
          <a:xfrm>
            <a:off x="5870359" y="1692460"/>
            <a:ext cx="5181600" cy="4351338"/>
          </a:xfrm>
        </p:spPr>
        <p:txBody>
          <a:bodyPr/>
          <a:lstStyle/>
          <a:p>
            <a:pPr marL="0" indent="0">
              <a:buNone/>
            </a:pPr>
            <a:r>
              <a:rPr lang="es-MX" dirty="0"/>
              <a:t>(imagen)</a:t>
            </a:r>
          </a:p>
        </p:txBody>
      </p:sp>
      <p:sp>
        <p:nvSpPr>
          <p:cNvPr id="5" name="Título 1">
            <a:extLst>
              <a:ext uri="{FF2B5EF4-FFF2-40B4-BE49-F238E27FC236}">
                <a16:creationId xmlns:a16="http://schemas.microsoft.com/office/drawing/2014/main" id="{93C373A7-0DCA-416A-AA86-B8B58D874654}"/>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2800" b="1" dirty="0"/>
              <a:t>MARCO NORMATIVO APLICABLE A LAS INVERSIONES DE  OBRAS PÚBLICA</a:t>
            </a:r>
            <a:endParaRPr lang="es-PE" sz="2800" dirty="0"/>
          </a:p>
        </p:txBody>
      </p:sp>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2" name="Marcador de contenido 1">
            <a:extLst>
              <a:ext uri="{FF2B5EF4-FFF2-40B4-BE49-F238E27FC236}">
                <a16:creationId xmlns:a16="http://schemas.microsoft.com/office/drawing/2014/main" id="{4A254054-9C3A-91FA-3A7D-1677FD219D7B}"/>
              </a:ext>
            </a:extLst>
          </p:cNvPr>
          <p:cNvPicPr>
            <a:picLocks noGrp="1" noChangeAspect="1"/>
          </p:cNvPicPr>
          <p:nvPr>
            <p:ph sz="half" idx="1"/>
          </p:nvPr>
        </p:nvPicPr>
        <p:blipFill>
          <a:blip r:embed="rId4"/>
          <a:stretch>
            <a:fillRect/>
          </a:stretch>
        </p:blipFill>
        <p:spPr>
          <a:xfrm>
            <a:off x="536574" y="1692460"/>
            <a:ext cx="11193933" cy="4987089"/>
          </a:xfrm>
          <a:prstGeom prst="rect">
            <a:avLst/>
          </a:prstGeom>
        </p:spPr>
      </p:pic>
    </p:spTree>
    <p:extLst>
      <p:ext uri="{BB962C8B-B14F-4D97-AF65-F5344CB8AC3E}">
        <p14:creationId xmlns:p14="http://schemas.microsoft.com/office/powerpoint/2010/main" val="3023753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0150" y="823776"/>
            <a:ext cx="6502718" cy="455959"/>
          </a:xfrm>
          <a:prstGeom prst="rect">
            <a:avLst/>
          </a:prstGeom>
        </p:spPr>
        <p:txBody>
          <a:bodyPr vert="horz" wrap="square" lIns="0" tIns="0" rIns="0" bIns="0" rtlCol="0" anchor="ctr">
            <a:spAutoFit/>
          </a:bodyPr>
          <a:lstStyle/>
          <a:p>
            <a:pPr marL="9525">
              <a:lnSpc>
                <a:spcPct val="100000"/>
              </a:lnSpc>
            </a:pPr>
            <a:r>
              <a:rPr spc="270" dirty="0" err="1">
                <a:solidFill>
                  <a:schemeClr val="tx1"/>
                </a:solidFill>
              </a:rPr>
              <a:t>Obra</a:t>
            </a:r>
            <a:r>
              <a:rPr spc="270" dirty="0">
                <a:solidFill>
                  <a:schemeClr val="tx1"/>
                </a:solidFill>
              </a:rPr>
              <a:t> </a:t>
            </a:r>
            <a:r>
              <a:rPr spc="184" dirty="0">
                <a:solidFill>
                  <a:schemeClr val="tx1"/>
                </a:solidFill>
              </a:rPr>
              <a:t>pública: </a:t>
            </a:r>
            <a:r>
              <a:rPr spc="195" dirty="0">
                <a:solidFill>
                  <a:schemeClr val="tx1"/>
                </a:solidFill>
              </a:rPr>
              <a:t>Principales</a:t>
            </a:r>
            <a:r>
              <a:rPr spc="-368" dirty="0">
                <a:solidFill>
                  <a:schemeClr val="tx1"/>
                </a:solidFill>
              </a:rPr>
              <a:t> </a:t>
            </a:r>
            <a:r>
              <a:rPr spc="251" dirty="0">
                <a:solidFill>
                  <a:schemeClr val="tx1"/>
                </a:solidFill>
              </a:rPr>
              <a:t>cambios</a:t>
            </a:r>
          </a:p>
        </p:txBody>
      </p:sp>
      <p:sp>
        <p:nvSpPr>
          <p:cNvPr id="3" name="object 3"/>
          <p:cNvSpPr/>
          <p:nvPr/>
        </p:nvSpPr>
        <p:spPr>
          <a:xfrm>
            <a:off x="0" y="6395171"/>
            <a:ext cx="12192000" cy="0"/>
          </a:xfrm>
          <a:custGeom>
            <a:avLst/>
            <a:gdLst/>
            <a:ahLst/>
            <a:cxnLst/>
            <a:rect l="l" t="t" r="r" b="b"/>
            <a:pathLst>
              <a:path w="16256000">
                <a:moveTo>
                  <a:pt x="0" y="0"/>
                </a:moveTo>
                <a:lnTo>
                  <a:pt x="16256000" y="0"/>
                </a:lnTo>
              </a:path>
            </a:pathLst>
          </a:custGeom>
          <a:ln w="6350">
            <a:solidFill>
              <a:srgbClr val="1D1D1B"/>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object 4"/>
          <p:cNvSpPr txBox="1"/>
          <p:nvPr/>
        </p:nvSpPr>
        <p:spPr>
          <a:xfrm>
            <a:off x="8437455" y="583873"/>
            <a:ext cx="3323749" cy="532838"/>
          </a:xfrm>
          <a:prstGeom prst="rect">
            <a:avLst/>
          </a:prstGeom>
          <a:solidFill>
            <a:srgbClr val="E5E5E5"/>
          </a:solidFill>
        </p:spPr>
        <p:txBody>
          <a:bodyPr vert="horz" wrap="square" lIns="0" tIns="1905" rIns="0" bIns="0" rtlCol="0">
            <a:spAutoFit/>
          </a:bodyPr>
          <a:lstStyle/>
          <a:p>
            <a:pPr marL="0" marR="0" lvl="0" indent="0" algn="l" defTabSz="457200" rtl="0" eaLnBrk="1" fontAlgn="auto" latinLnBrk="0" hangingPunct="1">
              <a:lnSpc>
                <a:spcPct val="100000"/>
              </a:lnSpc>
              <a:spcBef>
                <a:spcPts val="15"/>
              </a:spcBef>
              <a:spcAft>
                <a:spcPts val="0"/>
              </a:spcAft>
              <a:buClrTx/>
              <a:buSzTx/>
              <a:buFontTx/>
              <a:buNone/>
              <a:tabLst/>
              <a:defRPr/>
            </a:pPr>
            <a:endParaRPr kumimoji="0" sz="1050" b="0" i="0" u="none" strike="noStrike" kern="1200" cap="none" spc="0" normalizeH="0" baseline="0" noProof="0" dirty="0">
              <a:ln>
                <a:noFill/>
              </a:ln>
              <a:solidFill>
                <a:srgbClr val="000000"/>
              </a:solidFill>
              <a:effectLst/>
              <a:uLnTx/>
              <a:uFillTx/>
              <a:latin typeface="Times New Roman"/>
              <a:ea typeface="+mn-ea"/>
              <a:cs typeface="Times New Roman"/>
            </a:endParaRPr>
          </a:p>
          <a:p>
            <a:pPr marL="289084" marR="511016" lvl="0" indent="0" algn="l" defTabSz="457200" rtl="0" eaLnBrk="1" fontAlgn="auto" latinLnBrk="0" hangingPunct="1">
              <a:lnSpc>
                <a:spcPct val="100000"/>
              </a:lnSpc>
              <a:spcBef>
                <a:spcPts val="0"/>
              </a:spcBef>
              <a:spcAft>
                <a:spcPts val="0"/>
              </a:spcAft>
              <a:buClrTx/>
              <a:buSzTx/>
              <a:buFontTx/>
              <a:buNone/>
              <a:tabLst/>
              <a:defRPr/>
            </a:pPr>
            <a:r>
              <a:rPr kumimoji="0" sz="1200" b="1" i="0" u="none" strike="noStrike" kern="1200" cap="none" spc="75" normalizeH="0" baseline="0" noProof="0" dirty="0">
                <a:ln>
                  <a:noFill/>
                </a:ln>
                <a:solidFill>
                  <a:srgbClr val="7F7F7F"/>
                </a:solidFill>
                <a:effectLst/>
                <a:uLnTx/>
                <a:uFillTx/>
                <a:latin typeface="Calibri"/>
                <a:ea typeface="+mn-ea"/>
                <a:cs typeface="Calibri"/>
              </a:rPr>
              <a:t>Objetivo: </a:t>
            </a:r>
            <a:r>
              <a:rPr kumimoji="0" sz="1200" b="1" i="0" u="none" strike="noStrike" kern="1200" cap="none" spc="90" normalizeH="0" baseline="0" noProof="0" dirty="0">
                <a:ln>
                  <a:noFill/>
                </a:ln>
                <a:solidFill>
                  <a:srgbClr val="7F7F7F"/>
                </a:solidFill>
                <a:effectLst/>
                <a:uLnTx/>
                <a:uFillTx/>
                <a:latin typeface="Calibri"/>
                <a:ea typeface="+mn-ea"/>
                <a:cs typeface="Calibri"/>
              </a:rPr>
              <a:t>Formulación </a:t>
            </a:r>
            <a:r>
              <a:rPr kumimoji="0" sz="1200" b="1" i="0" u="none" strike="noStrike" kern="1200" cap="none" spc="79" normalizeH="0" baseline="0" noProof="0" dirty="0">
                <a:ln>
                  <a:noFill/>
                </a:ln>
                <a:solidFill>
                  <a:srgbClr val="7F7F7F"/>
                </a:solidFill>
                <a:effectLst/>
                <a:uLnTx/>
                <a:uFillTx/>
                <a:latin typeface="Calibri"/>
                <a:ea typeface="+mn-ea"/>
                <a:cs typeface="Calibri"/>
              </a:rPr>
              <a:t>orientada</a:t>
            </a:r>
            <a:r>
              <a:rPr kumimoji="0" sz="1200" b="1" i="0" u="none" strike="noStrike" kern="1200" cap="none" spc="-101" normalizeH="0" baseline="0" noProof="0" dirty="0">
                <a:ln>
                  <a:noFill/>
                </a:ln>
                <a:solidFill>
                  <a:srgbClr val="7F7F7F"/>
                </a:solidFill>
                <a:effectLst/>
                <a:uLnTx/>
                <a:uFillTx/>
                <a:latin typeface="Calibri"/>
                <a:ea typeface="+mn-ea"/>
                <a:cs typeface="Calibri"/>
              </a:rPr>
              <a:t> </a:t>
            </a:r>
            <a:r>
              <a:rPr kumimoji="0" sz="1200" b="1" i="0" u="none" strike="noStrike" kern="1200" cap="none" spc="101" normalizeH="0" baseline="0" noProof="0" dirty="0">
                <a:ln>
                  <a:noFill/>
                </a:ln>
                <a:solidFill>
                  <a:srgbClr val="7F7F7F"/>
                </a:solidFill>
                <a:effectLst/>
                <a:uLnTx/>
                <a:uFillTx/>
                <a:latin typeface="Calibri"/>
                <a:ea typeface="+mn-ea"/>
                <a:cs typeface="Calibri"/>
              </a:rPr>
              <a:t>a  </a:t>
            </a:r>
            <a:r>
              <a:rPr kumimoji="0" sz="1200" b="1" i="0" u="none" strike="noStrike" kern="1200" cap="none" spc="98" normalizeH="0" baseline="0" noProof="0" dirty="0">
                <a:ln>
                  <a:noFill/>
                </a:ln>
                <a:solidFill>
                  <a:srgbClr val="7F7F7F"/>
                </a:solidFill>
                <a:effectLst/>
                <a:uLnTx/>
                <a:uFillTx/>
                <a:latin typeface="Calibri"/>
                <a:ea typeface="+mn-ea"/>
                <a:cs typeface="Calibri"/>
              </a:rPr>
              <a:t>brechas </a:t>
            </a:r>
            <a:r>
              <a:rPr kumimoji="0" sz="1200" b="1" i="0" u="none" strike="noStrike" kern="1200" cap="none" spc="150" normalizeH="0" baseline="0" noProof="0" dirty="0">
                <a:ln>
                  <a:noFill/>
                </a:ln>
                <a:solidFill>
                  <a:srgbClr val="7F7F7F"/>
                </a:solidFill>
                <a:effectLst/>
                <a:uLnTx/>
                <a:uFillTx/>
                <a:latin typeface="Calibri"/>
                <a:ea typeface="+mn-ea"/>
                <a:cs typeface="Calibri"/>
              </a:rPr>
              <a:t>y </a:t>
            </a:r>
            <a:r>
              <a:rPr kumimoji="0" sz="1200" b="1" i="0" u="none" strike="noStrike" kern="1200" cap="none" spc="75" normalizeH="0" baseline="0" noProof="0" dirty="0">
                <a:ln>
                  <a:noFill/>
                </a:ln>
                <a:solidFill>
                  <a:srgbClr val="7F7F7F"/>
                </a:solidFill>
                <a:effectLst/>
                <a:uLnTx/>
                <a:uFillTx/>
                <a:latin typeface="Calibri"/>
                <a:ea typeface="+mn-ea"/>
                <a:cs typeface="Calibri"/>
              </a:rPr>
              <a:t>simplificación</a:t>
            </a:r>
            <a:r>
              <a:rPr kumimoji="0" sz="1200" b="1" i="0" u="none" strike="noStrike" kern="1200" cap="none" spc="-143" normalizeH="0" baseline="0" noProof="0" dirty="0">
                <a:ln>
                  <a:noFill/>
                </a:ln>
                <a:solidFill>
                  <a:srgbClr val="7F7F7F"/>
                </a:solidFill>
                <a:effectLst/>
                <a:uLnTx/>
                <a:uFillTx/>
                <a:latin typeface="Calibri"/>
                <a:ea typeface="+mn-ea"/>
                <a:cs typeface="Calibri"/>
              </a:rPr>
              <a:t> </a:t>
            </a:r>
            <a:r>
              <a:rPr kumimoji="0" sz="1200" b="1" i="0" u="none" strike="noStrike" kern="1200" cap="none" spc="90" normalizeH="0" baseline="0" noProof="0" dirty="0">
                <a:ln>
                  <a:noFill/>
                </a:ln>
                <a:solidFill>
                  <a:srgbClr val="7F7F7F"/>
                </a:solidFill>
                <a:effectLst/>
                <a:uLnTx/>
                <a:uFillTx/>
                <a:latin typeface="Calibri"/>
                <a:ea typeface="+mn-ea"/>
                <a:cs typeface="Calibri"/>
              </a:rPr>
              <a:t>procesos.</a:t>
            </a:r>
            <a:endParaRPr kumimoji="0" sz="12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5" name="object 5"/>
          <p:cNvSpPr txBox="1"/>
          <p:nvPr/>
        </p:nvSpPr>
        <p:spPr>
          <a:xfrm>
            <a:off x="820150" y="1910410"/>
            <a:ext cx="2622785" cy="291426"/>
          </a:xfrm>
          <a:prstGeom prst="rect">
            <a:avLst/>
          </a:prstGeom>
          <a:solidFill>
            <a:srgbClr val="000000"/>
          </a:solidFill>
        </p:spPr>
        <p:txBody>
          <a:bodyPr vert="horz" wrap="square" lIns="0" tIns="37148" rIns="0" bIns="0" rtlCol="0">
            <a:spAutoFit/>
          </a:bodyPr>
          <a:lstStyle/>
          <a:p>
            <a:pPr marL="10001" marR="0" lvl="0" indent="0" algn="l" defTabSz="457200" rtl="0" eaLnBrk="1" fontAlgn="auto" latinLnBrk="0" hangingPunct="1">
              <a:lnSpc>
                <a:spcPct val="100000"/>
              </a:lnSpc>
              <a:spcBef>
                <a:spcPts val="293"/>
              </a:spcBef>
              <a:spcAft>
                <a:spcPts val="0"/>
              </a:spcAft>
              <a:buClrTx/>
              <a:buSzTx/>
              <a:buFontTx/>
              <a:buNone/>
              <a:tabLst/>
              <a:defRPr/>
            </a:pPr>
            <a:r>
              <a:rPr kumimoji="0" sz="1650" b="1" i="0" u="none" strike="noStrike" kern="1200" cap="none" spc="143" normalizeH="0" baseline="0" noProof="0" dirty="0" err="1">
                <a:ln>
                  <a:noFill/>
                </a:ln>
                <a:solidFill>
                  <a:srgbClr val="FFFFFF"/>
                </a:solidFill>
                <a:effectLst/>
                <a:uLnTx/>
                <a:uFillTx/>
                <a:latin typeface="Calibri"/>
                <a:ea typeface="+mn-ea"/>
                <a:cs typeface="Calibri"/>
              </a:rPr>
              <a:t>Proceso</a:t>
            </a:r>
            <a:r>
              <a:rPr kumimoji="0" sz="1650" b="1" i="0" u="none" strike="noStrike" kern="1200" cap="none" spc="143" normalizeH="0" baseline="0" noProof="0" dirty="0">
                <a:ln>
                  <a:noFill/>
                </a:ln>
                <a:solidFill>
                  <a:srgbClr val="FFFFFF"/>
                </a:solidFill>
                <a:effectLst/>
                <a:uLnTx/>
                <a:uFillTx/>
                <a:latin typeface="Calibri"/>
                <a:ea typeface="+mn-ea"/>
                <a:cs typeface="Calibri"/>
              </a:rPr>
              <a:t> </a:t>
            </a:r>
            <a:r>
              <a:rPr kumimoji="0" lang="es-ES" sz="1650" b="1" i="0" u="none" strike="noStrike" kern="1200" cap="none" spc="109" normalizeH="0" baseline="0" noProof="0" dirty="0">
                <a:ln>
                  <a:noFill/>
                </a:ln>
                <a:solidFill>
                  <a:srgbClr val="FFFFFF"/>
                </a:solidFill>
                <a:effectLst/>
                <a:uLnTx/>
                <a:uFillTx/>
                <a:latin typeface="Calibri"/>
                <a:ea typeface="+mn-ea"/>
                <a:cs typeface="Calibri"/>
              </a:rPr>
              <a:t>anterior</a:t>
            </a:r>
            <a:r>
              <a:rPr kumimoji="0" sz="1650" b="1" i="0" u="none" strike="noStrike" kern="1200" cap="none" spc="-79" normalizeH="0" baseline="0" noProof="0" dirty="0">
                <a:ln>
                  <a:noFill/>
                </a:ln>
                <a:solidFill>
                  <a:srgbClr val="FFFFFF"/>
                </a:solidFill>
                <a:effectLst/>
                <a:uLnTx/>
                <a:uFillTx/>
                <a:latin typeface="Calibri"/>
                <a:ea typeface="+mn-ea"/>
                <a:cs typeface="Calibri"/>
              </a:rPr>
              <a:t> </a:t>
            </a:r>
            <a:r>
              <a:rPr kumimoji="0" sz="1650" b="1" i="0" u="none" strike="noStrike" kern="1200" cap="none" spc="135" normalizeH="0" baseline="0" noProof="0" dirty="0">
                <a:ln>
                  <a:noFill/>
                </a:ln>
                <a:solidFill>
                  <a:srgbClr val="FFFFFF"/>
                </a:solidFill>
                <a:effectLst/>
                <a:uLnTx/>
                <a:uFillTx/>
                <a:latin typeface="Calibri"/>
                <a:ea typeface="+mn-ea"/>
                <a:cs typeface="Calibri"/>
              </a:rPr>
              <a:t>(SNIP)</a:t>
            </a:r>
            <a:endParaRPr kumimoji="0" sz="165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object 6"/>
          <p:cNvSpPr txBox="1"/>
          <p:nvPr/>
        </p:nvSpPr>
        <p:spPr>
          <a:xfrm>
            <a:off x="820159" y="3780568"/>
            <a:ext cx="3346133" cy="291426"/>
          </a:xfrm>
          <a:prstGeom prst="rect">
            <a:avLst/>
          </a:prstGeom>
          <a:solidFill>
            <a:srgbClr val="E10717"/>
          </a:solidFill>
        </p:spPr>
        <p:txBody>
          <a:bodyPr vert="horz" wrap="square" lIns="0" tIns="37148" rIns="0" bIns="0" rtlCol="0">
            <a:spAutoFit/>
          </a:bodyPr>
          <a:lstStyle/>
          <a:p>
            <a:pPr marL="10001" marR="0" lvl="0" indent="0" algn="l" defTabSz="457200" rtl="0" eaLnBrk="1" fontAlgn="auto" latinLnBrk="0" hangingPunct="1">
              <a:lnSpc>
                <a:spcPct val="100000"/>
              </a:lnSpc>
              <a:spcBef>
                <a:spcPts val="293"/>
              </a:spcBef>
              <a:spcAft>
                <a:spcPts val="0"/>
              </a:spcAft>
              <a:buClrTx/>
              <a:buSzTx/>
              <a:buFontTx/>
              <a:buNone/>
              <a:tabLst/>
              <a:defRPr/>
            </a:pPr>
            <a:r>
              <a:rPr kumimoji="0" sz="1650" b="1" i="0" u="none" strike="noStrike" kern="1200" cap="none" spc="143" normalizeH="0" baseline="0" noProof="0" dirty="0" err="1">
                <a:ln>
                  <a:noFill/>
                </a:ln>
                <a:solidFill>
                  <a:srgbClr val="FFFFFF"/>
                </a:solidFill>
                <a:effectLst/>
                <a:uLnTx/>
                <a:uFillTx/>
                <a:latin typeface="Calibri"/>
                <a:ea typeface="+mn-ea"/>
                <a:cs typeface="Calibri"/>
              </a:rPr>
              <a:t>Proceso</a:t>
            </a:r>
            <a:r>
              <a:rPr kumimoji="0" sz="1650" b="1" i="0" u="none" strike="noStrike" kern="1200" cap="none" spc="143" normalizeH="0" baseline="0" noProof="0" dirty="0">
                <a:ln>
                  <a:noFill/>
                </a:ln>
                <a:solidFill>
                  <a:srgbClr val="FFFFFF"/>
                </a:solidFill>
                <a:effectLst/>
                <a:uLnTx/>
                <a:uFillTx/>
                <a:latin typeface="Calibri"/>
                <a:ea typeface="+mn-ea"/>
                <a:cs typeface="Calibri"/>
              </a:rPr>
              <a:t> </a:t>
            </a:r>
            <a:r>
              <a:rPr kumimoji="0" lang="es-PE" sz="1650" b="1" i="0" u="none" strike="noStrike" kern="1200" cap="none" spc="127" normalizeH="0" baseline="0" noProof="0" dirty="0">
                <a:ln>
                  <a:noFill/>
                </a:ln>
                <a:solidFill>
                  <a:srgbClr val="FFFFFF"/>
                </a:solidFill>
                <a:effectLst/>
                <a:uLnTx/>
                <a:uFillTx/>
                <a:latin typeface="Calibri"/>
                <a:ea typeface="+mn-ea"/>
                <a:cs typeface="Calibri"/>
              </a:rPr>
              <a:t>con el </a:t>
            </a:r>
            <a:r>
              <a:rPr kumimoji="0" sz="1650" b="1" i="0" u="none" strike="noStrike" kern="1200" cap="none" spc="94" normalizeH="0" baseline="0" noProof="0" dirty="0">
                <a:ln>
                  <a:noFill/>
                </a:ln>
                <a:solidFill>
                  <a:srgbClr val="FFFFFF"/>
                </a:solidFill>
                <a:effectLst/>
                <a:uLnTx/>
                <a:uFillTx/>
                <a:latin typeface="Calibri"/>
                <a:ea typeface="+mn-ea"/>
                <a:cs typeface="Calibri"/>
              </a:rPr>
              <a:t>Invierte.pe</a:t>
            </a:r>
            <a:endParaRPr kumimoji="0" sz="165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7" name="object 7"/>
          <p:cNvSpPr/>
          <p:nvPr/>
        </p:nvSpPr>
        <p:spPr>
          <a:xfrm>
            <a:off x="3524250" y="3366763"/>
            <a:ext cx="8236907" cy="116358"/>
          </a:xfrm>
          <a:custGeom>
            <a:avLst/>
            <a:gdLst/>
            <a:ahLst/>
            <a:cxnLst/>
            <a:rect l="l" t="t" r="r" b="b"/>
            <a:pathLst>
              <a:path w="14573885">
                <a:moveTo>
                  <a:pt x="0" y="0"/>
                </a:moveTo>
                <a:lnTo>
                  <a:pt x="14573758" y="0"/>
                </a:lnTo>
              </a:path>
            </a:pathLst>
          </a:custGeom>
          <a:ln w="12700">
            <a:solidFill>
              <a:srgbClr val="666666"/>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object 12"/>
          <p:cNvSpPr/>
          <p:nvPr/>
        </p:nvSpPr>
        <p:spPr>
          <a:xfrm>
            <a:off x="3560140" y="2416016"/>
            <a:ext cx="4064660" cy="555660"/>
          </a:xfrm>
          <a:custGeom>
            <a:avLst/>
            <a:gdLst/>
            <a:ahLst/>
            <a:cxnLst/>
            <a:rect l="l" t="t" r="r" b="b"/>
            <a:pathLst>
              <a:path w="2992120" h="743585">
                <a:moveTo>
                  <a:pt x="2992132" y="743229"/>
                </a:moveTo>
                <a:lnTo>
                  <a:pt x="0" y="743229"/>
                </a:lnTo>
                <a:lnTo>
                  <a:pt x="0" y="0"/>
                </a:lnTo>
                <a:lnTo>
                  <a:pt x="2992132" y="0"/>
                </a:lnTo>
                <a:lnTo>
                  <a:pt x="2992132" y="743229"/>
                </a:lnTo>
                <a:close/>
              </a:path>
            </a:pathLst>
          </a:custGeom>
          <a:solidFill>
            <a:srgbClr val="595959"/>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object 13"/>
          <p:cNvSpPr txBox="1"/>
          <p:nvPr/>
        </p:nvSpPr>
        <p:spPr>
          <a:xfrm>
            <a:off x="5948981" y="2766059"/>
            <a:ext cx="1015365" cy="230832"/>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500" b="1" i="1" u="none" strike="noStrike" kern="1200" cap="none" spc="203" normalizeH="0" baseline="0" noProof="0" dirty="0">
                <a:ln>
                  <a:noFill/>
                </a:ln>
                <a:solidFill>
                  <a:srgbClr val="FFFFFF"/>
                </a:solidFill>
                <a:effectLst/>
                <a:uLnTx/>
                <a:uFillTx/>
                <a:latin typeface="Calibri"/>
                <a:ea typeface="+mn-ea"/>
                <a:cs typeface="Calibri"/>
              </a:rPr>
              <a:t>E</a:t>
            </a:r>
            <a:r>
              <a:rPr kumimoji="0" sz="1500" b="1" i="1" u="none" strike="noStrike" kern="1200" cap="none" spc="143" normalizeH="0" baseline="0" noProof="0" dirty="0">
                <a:ln>
                  <a:noFill/>
                </a:ln>
                <a:solidFill>
                  <a:srgbClr val="FFFFFF"/>
                </a:solidFill>
                <a:effectLst/>
                <a:uLnTx/>
                <a:uFillTx/>
                <a:latin typeface="Calibri"/>
                <a:ea typeface="+mn-ea"/>
                <a:cs typeface="Calibri"/>
              </a:rPr>
              <a:t>v</a:t>
            </a:r>
            <a:r>
              <a:rPr kumimoji="0" sz="1500" b="1" i="1" u="none" strike="noStrike" kern="1200" cap="none" spc="98" normalizeH="0" baseline="0" noProof="0" dirty="0">
                <a:ln>
                  <a:noFill/>
                </a:ln>
                <a:solidFill>
                  <a:srgbClr val="FFFFFF"/>
                </a:solidFill>
                <a:effectLst/>
                <a:uLnTx/>
                <a:uFillTx/>
                <a:latin typeface="Calibri"/>
                <a:ea typeface="+mn-ea"/>
                <a:cs typeface="Calibri"/>
              </a:rPr>
              <a:t>aluación</a:t>
            </a:r>
            <a:endParaRPr kumimoji="0" sz="1500" b="0" i="1" u="none" strike="noStrike" kern="1200" cap="none" spc="0" normalizeH="0" baseline="0" noProof="0" dirty="0">
              <a:ln>
                <a:noFill/>
              </a:ln>
              <a:solidFill>
                <a:srgbClr val="000000"/>
              </a:solidFill>
              <a:effectLst/>
              <a:uLnTx/>
              <a:uFillTx/>
              <a:latin typeface="Calibri"/>
              <a:ea typeface="+mn-ea"/>
              <a:cs typeface="Calibri"/>
            </a:endParaRPr>
          </a:p>
        </p:txBody>
      </p:sp>
      <p:sp>
        <p:nvSpPr>
          <p:cNvPr id="14" name="object 14"/>
          <p:cNvSpPr/>
          <p:nvPr/>
        </p:nvSpPr>
        <p:spPr>
          <a:xfrm>
            <a:off x="3560139" y="4242969"/>
            <a:ext cx="2908144" cy="557689"/>
          </a:xfrm>
          <a:custGeom>
            <a:avLst/>
            <a:gdLst/>
            <a:ahLst/>
            <a:cxnLst/>
            <a:rect l="l" t="t" r="r" b="b"/>
            <a:pathLst>
              <a:path w="3653790" h="743585">
                <a:moveTo>
                  <a:pt x="3653307" y="743229"/>
                </a:moveTo>
                <a:lnTo>
                  <a:pt x="0" y="743229"/>
                </a:lnTo>
                <a:lnTo>
                  <a:pt x="0" y="0"/>
                </a:lnTo>
                <a:lnTo>
                  <a:pt x="3653307" y="0"/>
                </a:lnTo>
                <a:lnTo>
                  <a:pt x="3653307" y="743229"/>
                </a:lnTo>
                <a:close/>
              </a:path>
            </a:pathLst>
          </a:custGeom>
          <a:solidFill>
            <a:srgbClr val="595959"/>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bject 15"/>
          <p:cNvSpPr txBox="1"/>
          <p:nvPr/>
        </p:nvSpPr>
        <p:spPr>
          <a:xfrm>
            <a:off x="4263390" y="4308453"/>
            <a:ext cx="1333500" cy="436017"/>
          </a:xfrm>
          <a:prstGeom prst="rect">
            <a:avLst/>
          </a:prstGeom>
        </p:spPr>
        <p:txBody>
          <a:bodyPr vert="horz" wrap="square" lIns="0" tIns="0" rIns="0" bIns="0" rtlCol="0">
            <a:spAutoFit/>
          </a:bodyPr>
          <a:lstStyle/>
          <a:p>
            <a:pPr marL="167164" marR="3810" lvl="0" indent="-158115" algn="l" defTabSz="457200" rtl="0" eaLnBrk="1" fontAlgn="auto" latinLnBrk="0" hangingPunct="1">
              <a:lnSpc>
                <a:spcPts val="1650"/>
              </a:lnSpc>
              <a:spcBef>
                <a:spcPts val="0"/>
              </a:spcBef>
              <a:spcAft>
                <a:spcPts val="0"/>
              </a:spcAft>
              <a:buClrTx/>
              <a:buSzTx/>
              <a:buFontTx/>
              <a:buNone/>
              <a:tabLst/>
              <a:defRPr/>
            </a:pPr>
            <a:r>
              <a:rPr kumimoji="0" sz="1500" b="1" i="0" u="none" strike="noStrike" kern="1200" cap="none" spc="116" normalizeH="0" baseline="0" noProof="0" dirty="0">
                <a:ln>
                  <a:noFill/>
                </a:ln>
                <a:solidFill>
                  <a:srgbClr val="FFFFFF"/>
                </a:solidFill>
                <a:effectLst/>
                <a:uLnTx/>
                <a:uFillTx/>
                <a:latin typeface="Calibri"/>
                <a:ea typeface="+mn-ea"/>
                <a:cs typeface="Calibri"/>
              </a:rPr>
              <a:t>Formulación</a:t>
            </a:r>
            <a:r>
              <a:rPr kumimoji="0" sz="1500" b="1" i="0" u="none" strike="noStrike" kern="1200" cap="none" spc="-11" normalizeH="0" baseline="0" noProof="0" dirty="0">
                <a:ln>
                  <a:noFill/>
                </a:ln>
                <a:solidFill>
                  <a:srgbClr val="FFFFFF"/>
                </a:solidFill>
                <a:effectLst/>
                <a:uLnTx/>
                <a:uFillTx/>
                <a:latin typeface="Calibri"/>
                <a:ea typeface="+mn-ea"/>
                <a:cs typeface="Calibri"/>
              </a:rPr>
              <a:t> </a:t>
            </a:r>
            <a:r>
              <a:rPr kumimoji="0" sz="1500" b="1" i="0" u="none" strike="noStrike" kern="1200" cap="none" spc="188" normalizeH="0" baseline="0" noProof="0" dirty="0">
                <a:ln>
                  <a:noFill/>
                </a:ln>
                <a:solidFill>
                  <a:srgbClr val="FFFFFF"/>
                </a:solidFill>
                <a:effectLst/>
                <a:uLnTx/>
                <a:uFillTx/>
                <a:latin typeface="Calibri"/>
                <a:ea typeface="+mn-ea"/>
                <a:cs typeface="Calibri"/>
              </a:rPr>
              <a:t>y  </a:t>
            </a:r>
            <a:r>
              <a:rPr kumimoji="0" sz="1500" b="1" i="0" u="none" strike="noStrike" kern="1200" cap="none" spc="113" normalizeH="0" baseline="0" noProof="0" dirty="0">
                <a:ln>
                  <a:noFill/>
                </a:ln>
                <a:solidFill>
                  <a:srgbClr val="FFFFFF"/>
                </a:solidFill>
                <a:effectLst/>
                <a:uLnTx/>
                <a:uFillTx/>
                <a:latin typeface="Calibri"/>
                <a:ea typeface="+mn-ea"/>
                <a:cs typeface="Calibri"/>
              </a:rPr>
              <a:t>Evaluación</a:t>
            </a:r>
            <a:endParaRPr kumimoji="0" sz="15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16" name="object 16"/>
          <p:cNvSpPr/>
          <p:nvPr/>
        </p:nvSpPr>
        <p:spPr>
          <a:xfrm>
            <a:off x="6468284" y="4242968"/>
            <a:ext cx="2572178" cy="557565"/>
          </a:xfrm>
          <a:custGeom>
            <a:avLst/>
            <a:gdLst/>
            <a:ahLst/>
            <a:cxnLst/>
            <a:rect l="l" t="t" r="r" b="b"/>
            <a:pathLst>
              <a:path w="3653790" h="730250">
                <a:moveTo>
                  <a:pt x="3653307" y="730059"/>
                </a:moveTo>
                <a:lnTo>
                  <a:pt x="0" y="730059"/>
                </a:lnTo>
                <a:lnTo>
                  <a:pt x="0" y="0"/>
                </a:lnTo>
                <a:lnTo>
                  <a:pt x="3653307" y="0"/>
                </a:lnTo>
                <a:lnTo>
                  <a:pt x="3653307" y="730059"/>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object 17"/>
          <p:cNvSpPr txBox="1"/>
          <p:nvPr/>
        </p:nvSpPr>
        <p:spPr>
          <a:xfrm>
            <a:off x="7173011" y="4388168"/>
            <a:ext cx="992505" cy="253916"/>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650" b="1" i="0" u="none" strike="noStrike" kern="1200" cap="none" spc="124" normalizeH="0" baseline="0" noProof="0" dirty="0">
                <a:ln>
                  <a:noFill/>
                </a:ln>
                <a:solidFill>
                  <a:srgbClr val="FFFFFF"/>
                </a:solidFill>
                <a:effectLst/>
                <a:uLnTx/>
                <a:uFillTx/>
                <a:latin typeface="Calibri"/>
                <a:ea typeface="+mn-ea"/>
                <a:cs typeface="Calibri"/>
              </a:rPr>
              <a:t>Ejecución</a:t>
            </a:r>
            <a:endParaRPr kumimoji="0" sz="1650" b="0" i="0" u="none" strike="noStrike" kern="1200" cap="none" spc="0" normalizeH="0" baseline="0" noProof="0">
              <a:ln>
                <a:noFill/>
              </a:ln>
              <a:solidFill>
                <a:srgbClr val="000000"/>
              </a:solidFill>
              <a:effectLst/>
              <a:uLnTx/>
              <a:uFillTx/>
              <a:latin typeface="Calibri"/>
              <a:ea typeface="+mn-ea"/>
              <a:cs typeface="Calibri"/>
            </a:endParaRPr>
          </a:p>
        </p:txBody>
      </p:sp>
      <p:sp>
        <p:nvSpPr>
          <p:cNvPr id="18" name="object 18"/>
          <p:cNvSpPr txBox="1"/>
          <p:nvPr/>
        </p:nvSpPr>
        <p:spPr>
          <a:xfrm>
            <a:off x="9040062" y="4242968"/>
            <a:ext cx="2757832" cy="566181"/>
          </a:xfrm>
          <a:prstGeom prst="rect">
            <a:avLst/>
          </a:prstGeom>
          <a:solidFill>
            <a:srgbClr val="E10717"/>
          </a:solidFill>
        </p:spPr>
        <p:txBody>
          <a:bodyPr vert="horz" wrap="square" lIns="0" tIns="135255" rIns="0" bIns="0" rtlCol="0">
            <a:spAutoFit/>
          </a:bodyPr>
          <a:lstStyle/>
          <a:p>
            <a:pPr marL="551021" marR="0" lvl="0" indent="0" algn="l" defTabSz="457200" rtl="0" eaLnBrk="1" fontAlgn="auto" latinLnBrk="0" hangingPunct="1">
              <a:lnSpc>
                <a:spcPct val="100000"/>
              </a:lnSpc>
              <a:spcBef>
                <a:spcPts val="1065"/>
              </a:spcBef>
              <a:spcAft>
                <a:spcPts val="0"/>
              </a:spcAft>
              <a:buClrTx/>
              <a:buSzTx/>
              <a:buFontTx/>
              <a:buNone/>
              <a:tabLst/>
              <a:defRPr/>
            </a:pPr>
            <a:r>
              <a:rPr kumimoji="0" sz="1650" b="1" i="0" u="none" strike="noStrike" kern="1200" cap="none" spc="120" normalizeH="0" baseline="0" noProof="0" dirty="0" err="1">
                <a:ln>
                  <a:noFill/>
                </a:ln>
                <a:solidFill>
                  <a:srgbClr val="FFFFFF"/>
                </a:solidFill>
                <a:effectLst/>
                <a:uLnTx/>
                <a:uFillTx/>
                <a:latin typeface="Calibri"/>
                <a:ea typeface="+mn-ea"/>
                <a:cs typeface="Calibri"/>
              </a:rPr>
              <a:t>Funcionamiento</a:t>
            </a:r>
            <a:endParaRPr kumimoji="0" lang="es-MX" sz="1650" b="0" i="0" u="none" strike="noStrike" kern="1200" cap="none" spc="0" normalizeH="0" baseline="0" noProof="0" dirty="0">
              <a:ln>
                <a:noFill/>
              </a:ln>
              <a:solidFill>
                <a:srgbClr val="000000"/>
              </a:solidFill>
              <a:effectLst/>
              <a:uLnTx/>
              <a:uFillTx/>
              <a:latin typeface="Calibri"/>
              <a:ea typeface="+mn-ea"/>
              <a:cs typeface="Calibri"/>
            </a:endParaRPr>
          </a:p>
          <a:p>
            <a:pPr marL="551021" marR="0" lvl="0" indent="0" algn="l" defTabSz="457200" rtl="0" eaLnBrk="1" fontAlgn="auto" latinLnBrk="0" hangingPunct="1">
              <a:lnSpc>
                <a:spcPct val="100000"/>
              </a:lnSpc>
              <a:spcBef>
                <a:spcPts val="1065"/>
              </a:spcBef>
              <a:spcAft>
                <a:spcPts val="0"/>
              </a:spcAft>
              <a:buClrTx/>
              <a:buSzTx/>
              <a:buFontTx/>
              <a:buNone/>
              <a:tabLst/>
              <a:defRPr/>
            </a:pPr>
            <a:endParaRPr kumimoji="0" lang="es-MX" sz="225" b="1" i="0" u="none" strike="noStrike" kern="1200" cap="none" spc="120" normalizeH="0" baseline="0" noProof="0" dirty="0">
              <a:ln>
                <a:noFill/>
              </a:ln>
              <a:solidFill>
                <a:srgbClr val="FFFFFF"/>
              </a:solidFill>
              <a:effectLst/>
              <a:uLnTx/>
              <a:uFillTx/>
              <a:latin typeface="Calibri"/>
              <a:ea typeface="+mn-ea"/>
              <a:cs typeface="Calibri"/>
            </a:endParaRPr>
          </a:p>
        </p:txBody>
      </p:sp>
      <p:sp>
        <p:nvSpPr>
          <p:cNvPr id="19" name="object 19"/>
          <p:cNvSpPr/>
          <p:nvPr/>
        </p:nvSpPr>
        <p:spPr>
          <a:xfrm>
            <a:off x="7613797" y="2408539"/>
            <a:ext cx="2076926" cy="557689"/>
          </a:xfrm>
          <a:custGeom>
            <a:avLst/>
            <a:gdLst/>
            <a:ahLst/>
            <a:cxnLst/>
            <a:rect l="l" t="t" r="r" b="b"/>
            <a:pathLst>
              <a:path w="2769234" h="743585">
                <a:moveTo>
                  <a:pt x="2769082" y="743229"/>
                </a:moveTo>
                <a:lnTo>
                  <a:pt x="0" y="743229"/>
                </a:lnTo>
                <a:lnTo>
                  <a:pt x="0" y="0"/>
                </a:lnTo>
                <a:lnTo>
                  <a:pt x="2769082" y="0"/>
                </a:lnTo>
                <a:lnTo>
                  <a:pt x="2769082" y="743229"/>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object 20"/>
          <p:cNvSpPr txBox="1"/>
          <p:nvPr/>
        </p:nvSpPr>
        <p:spPr>
          <a:xfrm>
            <a:off x="8167763" y="2548794"/>
            <a:ext cx="992505" cy="253916"/>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lang="es-PE" sz="1650" b="1" i="0" u="none" strike="noStrike" kern="1200" cap="none" spc="124" normalizeH="0" baseline="0" noProof="0" dirty="0">
                <a:ln>
                  <a:noFill/>
                </a:ln>
                <a:solidFill>
                  <a:srgbClr val="FFFFFF"/>
                </a:solidFill>
                <a:effectLst/>
                <a:uLnTx/>
                <a:uFillTx/>
                <a:latin typeface="Calibri"/>
                <a:ea typeface="+mn-ea"/>
                <a:cs typeface="Calibri"/>
              </a:rPr>
              <a:t>Inversión</a:t>
            </a:r>
            <a:endParaRPr kumimoji="0" sz="165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21" name="object 21"/>
          <p:cNvSpPr/>
          <p:nvPr/>
        </p:nvSpPr>
        <p:spPr>
          <a:xfrm>
            <a:off x="9690532" y="2408539"/>
            <a:ext cx="2057925" cy="557689"/>
          </a:xfrm>
          <a:custGeom>
            <a:avLst/>
            <a:gdLst/>
            <a:ahLst/>
            <a:cxnLst/>
            <a:rect l="l" t="t" r="r" b="b"/>
            <a:pathLst>
              <a:path w="2769234" h="730250">
                <a:moveTo>
                  <a:pt x="2769082" y="730059"/>
                </a:moveTo>
                <a:lnTo>
                  <a:pt x="0" y="730059"/>
                </a:lnTo>
                <a:lnTo>
                  <a:pt x="0" y="0"/>
                </a:lnTo>
                <a:lnTo>
                  <a:pt x="2769082" y="0"/>
                </a:lnTo>
                <a:lnTo>
                  <a:pt x="2769082" y="730059"/>
                </a:lnTo>
                <a:close/>
              </a:path>
            </a:pathLst>
          </a:custGeom>
          <a:solidFill>
            <a:srgbClr val="E1071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object 22"/>
          <p:cNvSpPr txBox="1"/>
          <p:nvPr/>
        </p:nvSpPr>
        <p:spPr>
          <a:xfrm>
            <a:off x="9925050" y="2546435"/>
            <a:ext cx="1529564" cy="253916"/>
          </a:xfrm>
          <a:prstGeom prst="rect">
            <a:avLst/>
          </a:prstGeom>
        </p:spPr>
        <p:txBody>
          <a:bodyPr vert="horz" wrap="square" lIns="0" tIns="0" rIns="0" bIns="0" rtlCol="0">
            <a:spAutoFit/>
          </a:bodyPr>
          <a:lstStyle/>
          <a:p>
            <a:pPr marL="9525" marR="3810" lvl="0" indent="174784" algn="l" defTabSz="457200" rtl="0" eaLnBrk="1" fontAlgn="auto" latinLnBrk="0" hangingPunct="1">
              <a:lnSpc>
                <a:spcPct val="100000"/>
              </a:lnSpc>
              <a:spcBef>
                <a:spcPts val="0"/>
              </a:spcBef>
              <a:spcAft>
                <a:spcPts val="0"/>
              </a:spcAft>
              <a:buClrTx/>
              <a:buSzTx/>
              <a:buFontTx/>
              <a:buNone/>
              <a:tabLst/>
              <a:defRPr/>
            </a:pPr>
            <a:r>
              <a:rPr kumimoji="0" lang="es-PE" sz="1650" b="1" i="0" u="none" strike="noStrike" kern="1200" cap="none" spc="68" normalizeH="0" baseline="0" noProof="0" dirty="0">
                <a:ln>
                  <a:noFill/>
                </a:ln>
                <a:solidFill>
                  <a:srgbClr val="FFFFFF"/>
                </a:solidFill>
                <a:effectLst/>
                <a:uLnTx/>
                <a:uFillTx/>
                <a:latin typeface="Calibri"/>
                <a:ea typeface="+mn-ea"/>
                <a:cs typeface="Calibri"/>
              </a:rPr>
              <a:t>Post inversión</a:t>
            </a:r>
            <a:endParaRPr kumimoji="0" sz="165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23" name="object 23"/>
          <p:cNvSpPr txBox="1"/>
          <p:nvPr/>
        </p:nvSpPr>
        <p:spPr>
          <a:xfrm>
            <a:off x="4801552" y="3390901"/>
            <a:ext cx="1180148" cy="173124"/>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125" b="0" i="0" u="none" strike="noStrike" kern="1200" cap="none" spc="-4" normalizeH="0" baseline="0" noProof="0" dirty="0">
                <a:ln>
                  <a:noFill/>
                </a:ln>
                <a:solidFill>
                  <a:srgbClr val="E10717"/>
                </a:solidFill>
                <a:effectLst/>
                <a:uLnTx/>
                <a:uFillTx/>
                <a:latin typeface="Century Gothic"/>
                <a:ea typeface="+mn-ea"/>
                <a:cs typeface="Century Gothic"/>
              </a:rPr>
              <a:t>Múltiples</a:t>
            </a:r>
            <a:r>
              <a:rPr kumimoji="0" sz="1125" b="0" i="0" u="none" strike="noStrike" kern="1200" cap="none" spc="-75" normalizeH="0" baseline="0" noProof="0" dirty="0">
                <a:ln>
                  <a:noFill/>
                </a:ln>
                <a:solidFill>
                  <a:srgbClr val="E10717"/>
                </a:solidFill>
                <a:effectLst/>
                <a:uLnTx/>
                <a:uFillTx/>
                <a:latin typeface="Century Gothic"/>
                <a:ea typeface="+mn-ea"/>
                <a:cs typeface="Century Gothic"/>
              </a:rPr>
              <a:t> </a:t>
            </a:r>
            <a:r>
              <a:rPr kumimoji="0" sz="1125" b="0" i="0" u="none" strike="noStrike" kern="1200" cap="none" spc="-8" normalizeH="0" baseline="0" noProof="0" dirty="0">
                <a:ln>
                  <a:noFill/>
                </a:ln>
                <a:solidFill>
                  <a:srgbClr val="E10717"/>
                </a:solidFill>
                <a:effectLst/>
                <a:uLnTx/>
                <a:uFillTx/>
                <a:latin typeface="Century Gothic"/>
                <a:ea typeface="+mn-ea"/>
                <a:cs typeface="Century Gothic"/>
              </a:rPr>
              <a:t>Actores</a:t>
            </a:r>
            <a:endParaRPr kumimoji="0" sz="1125" b="0" i="0" u="none" strike="noStrike" kern="1200" cap="none" spc="0" normalizeH="0" baseline="0" noProof="0" dirty="0">
              <a:ln>
                <a:noFill/>
              </a:ln>
              <a:solidFill>
                <a:srgbClr val="000000"/>
              </a:solidFill>
              <a:effectLst/>
              <a:uLnTx/>
              <a:uFillTx/>
              <a:latin typeface="Century Gothic"/>
              <a:ea typeface="+mn-ea"/>
              <a:cs typeface="Century Gothic"/>
            </a:endParaRPr>
          </a:p>
        </p:txBody>
      </p:sp>
      <p:sp>
        <p:nvSpPr>
          <p:cNvPr id="24" name="object 24"/>
          <p:cNvSpPr txBox="1"/>
          <p:nvPr/>
        </p:nvSpPr>
        <p:spPr>
          <a:xfrm>
            <a:off x="10267950" y="3371850"/>
            <a:ext cx="1083945" cy="173124"/>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125" b="0" i="0" u="none" strike="noStrike" kern="1200" cap="none" spc="49" normalizeH="0" baseline="0" noProof="0" dirty="0">
                <a:ln>
                  <a:noFill/>
                </a:ln>
                <a:solidFill>
                  <a:srgbClr val="E10717"/>
                </a:solidFill>
                <a:effectLst/>
                <a:uLnTx/>
                <a:uFillTx/>
                <a:latin typeface="Century Gothic"/>
                <a:ea typeface="+mn-ea"/>
                <a:cs typeface="Century Gothic"/>
              </a:rPr>
              <a:t>Sin</a:t>
            </a:r>
            <a:r>
              <a:rPr kumimoji="0" sz="1125" b="0" i="0" u="none" strike="noStrike" kern="1200" cap="none" spc="-83" normalizeH="0" baseline="0" noProof="0" dirty="0">
                <a:ln>
                  <a:noFill/>
                </a:ln>
                <a:solidFill>
                  <a:srgbClr val="E10717"/>
                </a:solidFill>
                <a:effectLst/>
                <a:uLnTx/>
                <a:uFillTx/>
                <a:latin typeface="Century Gothic"/>
                <a:ea typeface="+mn-ea"/>
                <a:cs typeface="Century Gothic"/>
              </a:rPr>
              <a:t> </a:t>
            </a:r>
            <a:r>
              <a:rPr kumimoji="0" sz="1125" b="0" i="0" u="none" strike="noStrike" kern="1200" cap="none" spc="-19" normalizeH="0" baseline="0" noProof="0" dirty="0">
                <a:ln>
                  <a:noFill/>
                </a:ln>
                <a:solidFill>
                  <a:srgbClr val="E10717"/>
                </a:solidFill>
                <a:effectLst/>
                <a:uLnTx/>
                <a:uFillTx/>
                <a:latin typeface="Century Gothic"/>
                <a:ea typeface="+mn-ea"/>
                <a:cs typeface="Century Gothic"/>
              </a:rPr>
              <a:t>seguimiento</a:t>
            </a:r>
            <a:endParaRPr kumimoji="0" sz="1125" b="0" i="0" u="none" strike="noStrike" kern="1200" cap="none" spc="0" normalizeH="0" baseline="0" noProof="0" dirty="0">
              <a:ln>
                <a:noFill/>
              </a:ln>
              <a:solidFill>
                <a:srgbClr val="000000"/>
              </a:solidFill>
              <a:effectLst/>
              <a:uLnTx/>
              <a:uFillTx/>
              <a:latin typeface="Century Gothic"/>
              <a:ea typeface="+mn-ea"/>
              <a:cs typeface="Century Gothic"/>
            </a:endParaRPr>
          </a:p>
        </p:txBody>
      </p:sp>
      <p:sp>
        <p:nvSpPr>
          <p:cNvPr id="25" name="object 25"/>
          <p:cNvSpPr txBox="1"/>
          <p:nvPr/>
        </p:nvSpPr>
        <p:spPr>
          <a:xfrm>
            <a:off x="1903732" y="4857703"/>
            <a:ext cx="591818" cy="230832"/>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500" b="1" i="0" u="none" strike="noStrike" kern="1200" cap="none" spc="-34" normalizeH="0" baseline="0" noProof="0" dirty="0">
                <a:ln>
                  <a:noFill/>
                </a:ln>
                <a:solidFill>
                  <a:srgbClr val="000000"/>
                </a:solidFill>
                <a:effectLst/>
                <a:uLnTx/>
                <a:uFillTx/>
                <a:latin typeface="Lucida Sans"/>
                <a:ea typeface="+mn-ea"/>
                <a:cs typeface="Lucida Sans"/>
              </a:rPr>
              <a:t>OP</a:t>
            </a:r>
            <a:r>
              <a:rPr kumimoji="0" lang="es-MX" sz="1500" b="1" i="0" u="none" strike="noStrike" kern="1200" cap="none" spc="-34" normalizeH="0" baseline="0" noProof="0" dirty="0">
                <a:ln>
                  <a:noFill/>
                </a:ln>
                <a:solidFill>
                  <a:srgbClr val="000000"/>
                </a:solidFill>
                <a:effectLst/>
                <a:uLnTx/>
                <a:uFillTx/>
                <a:latin typeface="Lucida Sans"/>
                <a:ea typeface="+mn-ea"/>
                <a:cs typeface="Lucida Sans"/>
              </a:rPr>
              <a:t>M</a:t>
            </a:r>
            <a:r>
              <a:rPr kumimoji="0" sz="1500" b="1" i="0" u="none" strike="noStrike" kern="1200" cap="none" spc="-34" normalizeH="0" baseline="0" noProof="0" dirty="0">
                <a:ln>
                  <a:noFill/>
                </a:ln>
                <a:solidFill>
                  <a:srgbClr val="000000"/>
                </a:solidFill>
                <a:effectLst/>
                <a:uLnTx/>
                <a:uFillTx/>
                <a:latin typeface="Lucida Sans"/>
                <a:ea typeface="+mn-ea"/>
                <a:cs typeface="Lucida Sans"/>
              </a:rPr>
              <a:t>I</a:t>
            </a:r>
            <a:endParaRPr kumimoji="0" sz="1500" b="0" i="0" u="none" strike="noStrike" kern="1200" cap="none" spc="0" normalizeH="0" baseline="0" noProof="0" dirty="0">
              <a:ln>
                <a:noFill/>
              </a:ln>
              <a:solidFill>
                <a:srgbClr val="000000"/>
              </a:solidFill>
              <a:effectLst/>
              <a:uLnTx/>
              <a:uFillTx/>
              <a:latin typeface="Lucida Sans"/>
              <a:ea typeface="+mn-ea"/>
              <a:cs typeface="Lucida Sans"/>
            </a:endParaRPr>
          </a:p>
        </p:txBody>
      </p:sp>
      <p:sp>
        <p:nvSpPr>
          <p:cNvPr id="27" name="object 27"/>
          <p:cNvSpPr txBox="1"/>
          <p:nvPr/>
        </p:nvSpPr>
        <p:spPr>
          <a:xfrm>
            <a:off x="3686016" y="2959101"/>
            <a:ext cx="1565434" cy="219291"/>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425" b="0" i="0" u="none" strike="noStrike" kern="1200" cap="none" spc="146" normalizeH="0" baseline="0" noProof="0" dirty="0">
                <a:ln>
                  <a:noFill/>
                </a:ln>
                <a:solidFill>
                  <a:srgbClr val="000000"/>
                </a:solidFill>
                <a:effectLst/>
                <a:uLnTx/>
                <a:uFillTx/>
                <a:latin typeface="Calibri"/>
                <a:ea typeface="+mn-ea"/>
                <a:cs typeface="Calibri"/>
              </a:rPr>
              <a:t>UF </a:t>
            </a:r>
            <a:r>
              <a:rPr kumimoji="0" sz="1425" b="0" i="0" u="none" strike="noStrike" kern="1200" cap="none" spc="64" normalizeH="0" baseline="0" noProof="0" dirty="0">
                <a:ln>
                  <a:noFill/>
                </a:ln>
                <a:solidFill>
                  <a:srgbClr val="000000"/>
                </a:solidFill>
                <a:effectLst/>
                <a:uLnTx/>
                <a:uFillTx/>
                <a:latin typeface="Calibri"/>
                <a:ea typeface="+mn-ea"/>
                <a:cs typeface="Calibri"/>
              </a:rPr>
              <a:t>elabora</a:t>
            </a:r>
            <a:r>
              <a:rPr kumimoji="0" sz="1425" b="0" i="0" u="none" strike="noStrike" kern="1200" cap="none" spc="-139" normalizeH="0" baseline="0" noProof="0" dirty="0">
                <a:ln>
                  <a:noFill/>
                </a:ln>
                <a:solidFill>
                  <a:srgbClr val="000000"/>
                </a:solidFill>
                <a:effectLst/>
                <a:uLnTx/>
                <a:uFillTx/>
                <a:latin typeface="Calibri"/>
                <a:ea typeface="+mn-ea"/>
                <a:cs typeface="Calibri"/>
              </a:rPr>
              <a:t> </a:t>
            </a:r>
            <a:r>
              <a:rPr kumimoji="0" sz="1425" b="0" i="0" u="none" strike="noStrike" kern="1200" cap="none" spc="56" normalizeH="0" baseline="0" noProof="0" dirty="0">
                <a:ln>
                  <a:noFill/>
                </a:ln>
                <a:solidFill>
                  <a:srgbClr val="000000"/>
                </a:solidFill>
                <a:effectLst/>
                <a:uLnTx/>
                <a:uFillTx/>
                <a:latin typeface="Calibri"/>
                <a:ea typeface="+mn-ea"/>
                <a:cs typeface="Calibri"/>
              </a:rPr>
              <a:t>estudio</a:t>
            </a:r>
            <a:endParaRPr kumimoji="0" sz="1425"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28" name="object 28"/>
          <p:cNvSpPr txBox="1"/>
          <p:nvPr/>
        </p:nvSpPr>
        <p:spPr>
          <a:xfrm>
            <a:off x="5494497" y="2938617"/>
            <a:ext cx="2087404" cy="438582"/>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425" b="0" i="0" u="none" strike="noStrike" kern="1200" cap="none" spc="86" normalizeH="0" baseline="0" noProof="0" dirty="0">
                <a:ln>
                  <a:noFill/>
                </a:ln>
                <a:solidFill>
                  <a:srgbClr val="000000"/>
                </a:solidFill>
                <a:effectLst/>
                <a:uLnTx/>
                <a:uFillTx/>
                <a:latin typeface="Calibri"/>
                <a:ea typeface="+mn-ea"/>
                <a:cs typeface="Calibri"/>
              </a:rPr>
              <a:t>OPI </a:t>
            </a:r>
            <a:r>
              <a:rPr kumimoji="0" sz="1425" b="0" i="0" u="none" strike="noStrike" kern="1200" cap="none" spc="56" normalizeH="0" baseline="0" noProof="0" dirty="0">
                <a:ln>
                  <a:noFill/>
                </a:ln>
                <a:solidFill>
                  <a:srgbClr val="000000"/>
                </a:solidFill>
                <a:effectLst/>
                <a:uLnTx/>
                <a:uFillTx/>
                <a:latin typeface="Calibri"/>
                <a:ea typeface="+mn-ea"/>
                <a:cs typeface="Calibri"/>
              </a:rPr>
              <a:t>evalúa </a:t>
            </a:r>
            <a:r>
              <a:rPr kumimoji="0" sz="1425" b="0" i="0" u="none" strike="noStrike" kern="1200" cap="none" spc="184" normalizeH="0" baseline="0" noProof="0" dirty="0">
                <a:ln>
                  <a:noFill/>
                </a:ln>
                <a:solidFill>
                  <a:srgbClr val="000000"/>
                </a:solidFill>
                <a:effectLst/>
                <a:uLnTx/>
                <a:uFillTx/>
                <a:latin typeface="Calibri"/>
                <a:ea typeface="+mn-ea"/>
                <a:cs typeface="Calibri"/>
              </a:rPr>
              <a:t>y</a:t>
            </a:r>
            <a:r>
              <a:rPr kumimoji="0" sz="1425" b="0" i="0" u="none" strike="noStrike" kern="1200" cap="none" spc="-199" normalizeH="0" baseline="0" noProof="0" dirty="0">
                <a:ln>
                  <a:noFill/>
                </a:ln>
                <a:solidFill>
                  <a:srgbClr val="000000"/>
                </a:solidFill>
                <a:effectLst/>
                <a:uLnTx/>
                <a:uFillTx/>
                <a:latin typeface="Calibri"/>
                <a:ea typeface="+mn-ea"/>
                <a:cs typeface="Calibri"/>
              </a:rPr>
              <a:t> </a:t>
            </a:r>
            <a:r>
              <a:rPr kumimoji="0" sz="1425" b="0" i="0" u="none" strike="noStrike" kern="1200" cap="none" spc="116" normalizeH="0" baseline="0" noProof="0" dirty="0">
                <a:ln>
                  <a:noFill/>
                </a:ln>
                <a:solidFill>
                  <a:srgbClr val="000000"/>
                </a:solidFill>
                <a:effectLst/>
                <a:uLnTx/>
                <a:uFillTx/>
                <a:latin typeface="Calibri"/>
                <a:ea typeface="+mn-ea"/>
                <a:cs typeface="Calibri"/>
              </a:rPr>
              <a:t>da </a:t>
            </a:r>
            <a:r>
              <a:rPr kumimoji="0" sz="1425" b="0" i="0" u="none" strike="noStrike" kern="1200" cap="none" spc="34" normalizeH="0" baseline="0" noProof="0" dirty="0" err="1">
                <a:ln>
                  <a:noFill/>
                </a:ln>
                <a:solidFill>
                  <a:srgbClr val="000000"/>
                </a:solidFill>
                <a:effectLst/>
                <a:uLnTx/>
                <a:uFillTx/>
                <a:latin typeface="Calibri"/>
                <a:ea typeface="+mn-ea"/>
                <a:cs typeface="Calibri"/>
              </a:rPr>
              <a:t>viabilidad</a:t>
            </a:r>
            <a:endParaRPr kumimoji="0" lang="es-ES" sz="1425" b="0" i="0" u="none" strike="noStrike" kern="1200" cap="none" spc="34" normalizeH="0" baseline="0" noProof="0" dirty="0">
              <a:ln>
                <a:noFill/>
              </a:ln>
              <a:solidFill>
                <a:srgbClr val="000000"/>
              </a:solidFill>
              <a:effectLst/>
              <a:uLnTx/>
              <a:uFillTx/>
              <a:latin typeface="Calibri"/>
              <a:ea typeface="+mn-ea"/>
              <a:cs typeface="Calibri"/>
            </a:endParaRPr>
          </a:p>
          <a:p>
            <a:pPr marL="9525" marR="0" lvl="0" indent="0" algn="l" defTabSz="457200" rtl="0" eaLnBrk="1" fontAlgn="auto" latinLnBrk="0" hangingPunct="1">
              <a:lnSpc>
                <a:spcPct val="100000"/>
              </a:lnSpc>
              <a:spcBef>
                <a:spcPts val="0"/>
              </a:spcBef>
              <a:spcAft>
                <a:spcPts val="0"/>
              </a:spcAft>
              <a:buClrTx/>
              <a:buSzTx/>
              <a:buFontTx/>
              <a:buNone/>
              <a:tabLst/>
              <a:defRPr/>
            </a:pPr>
            <a:r>
              <a:rPr kumimoji="0" lang="es-ES" sz="1425" b="0" i="0" u="none" strike="noStrike" kern="1200" cap="none" spc="34" normalizeH="0" baseline="0" noProof="0" dirty="0">
                <a:ln>
                  <a:noFill/>
                </a:ln>
                <a:solidFill>
                  <a:srgbClr val="000000"/>
                </a:solidFill>
                <a:effectLst/>
                <a:uLnTx/>
                <a:uFillTx/>
                <a:latin typeface="Calibri"/>
                <a:ea typeface="+mn-ea"/>
                <a:cs typeface="Calibri"/>
              </a:rPr>
              <a:t>DGIP (endeudamiento)</a:t>
            </a:r>
            <a:endParaRPr kumimoji="0" sz="1425"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29" name="object 29"/>
          <p:cNvSpPr txBox="1"/>
          <p:nvPr/>
        </p:nvSpPr>
        <p:spPr>
          <a:xfrm>
            <a:off x="7970358" y="2944330"/>
            <a:ext cx="1384935" cy="438582"/>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425" b="0" i="0" u="none" strike="noStrike" kern="1200" cap="none" spc="131" normalizeH="0" baseline="0" noProof="0" dirty="0">
                <a:ln>
                  <a:noFill/>
                </a:ln>
                <a:solidFill>
                  <a:srgbClr val="000000"/>
                </a:solidFill>
                <a:effectLst/>
                <a:uLnTx/>
                <a:uFillTx/>
                <a:latin typeface="Calibri"/>
                <a:ea typeface="+mn-ea"/>
                <a:cs typeface="Calibri"/>
              </a:rPr>
              <a:t>UE </a:t>
            </a:r>
            <a:r>
              <a:rPr kumimoji="0" sz="1425" b="0" i="0" u="none" strike="noStrike" kern="1200" cap="none" spc="56" normalizeH="0" baseline="0" noProof="0" dirty="0">
                <a:ln>
                  <a:noFill/>
                </a:ln>
                <a:solidFill>
                  <a:srgbClr val="000000"/>
                </a:solidFill>
                <a:effectLst/>
                <a:uLnTx/>
                <a:uFillTx/>
                <a:latin typeface="Calibri"/>
                <a:ea typeface="+mn-ea"/>
                <a:cs typeface="Calibri"/>
              </a:rPr>
              <a:t>ejecuta </a:t>
            </a:r>
            <a:r>
              <a:rPr kumimoji="0" sz="1425" b="0" i="0" u="none" strike="noStrike" kern="1200" cap="none" spc="38" normalizeH="0" baseline="0" noProof="0" dirty="0">
                <a:ln>
                  <a:noFill/>
                </a:ln>
                <a:solidFill>
                  <a:srgbClr val="000000"/>
                </a:solidFill>
                <a:effectLst/>
                <a:uLnTx/>
                <a:uFillTx/>
                <a:latin typeface="Calibri"/>
                <a:ea typeface="+mn-ea"/>
                <a:cs typeface="Calibri"/>
              </a:rPr>
              <a:t>el</a:t>
            </a:r>
            <a:r>
              <a:rPr kumimoji="0" sz="1425" b="0" i="0" u="none" strike="noStrike" kern="1200" cap="none" spc="-169" normalizeH="0" baseline="0" noProof="0" dirty="0">
                <a:ln>
                  <a:noFill/>
                </a:ln>
                <a:solidFill>
                  <a:srgbClr val="000000"/>
                </a:solidFill>
                <a:effectLst/>
                <a:uLnTx/>
                <a:uFillTx/>
                <a:latin typeface="Calibri"/>
                <a:ea typeface="+mn-ea"/>
                <a:cs typeface="Calibri"/>
              </a:rPr>
              <a:t> </a:t>
            </a:r>
            <a:r>
              <a:rPr kumimoji="0" sz="1425" b="0" i="0" u="none" strike="noStrike" kern="1200" cap="none" spc="64" normalizeH="0" baseline="0" noProof="0" dirty="0">
                <a:ln>
                  <a:noFill/>
                </a:ln>
                <a:solidFill>
                  <a:srgbClr val="000000"/>
                </a:solidFill>
                <a:effectLst/>
                <a:uLnTx/>
                <a:uFillTx/>
                <a:latin typeface="Calibri"/>
                <a:ea typeface="+mn-ea"/>
                <a:cs typeface="Calibri"/>
              </a:rPr>
              <a:t>PIP</a:t>
            </a:r>
            <a:endParaRPr kumimoji="0" lang="es-ES" sz="1425" b="0" i="0" u="none" strike="noStrike" kern="1200" cap="none" spc="64" normalizeH="0" baseline="0" noProof="0" dirty="0">
              <a:ln>
                <a:noFill/>
              </a:ln>
              <a:solidFill>
                <a:srgbClr val="000000"/>
              </a:solidFill>
              <a:effectLst/>
              <a:uLnTx/>
              <a:uFillTx/>
              <a:latin typeface="Calibri"/>
              <a:ea typeface="+mn-ea"/>
              <a:cs typeface="Calibri"/>
            </a:endParaRPr>
          </a:p>
          <a:p>
            <a:pPr marL="9525" marR="0" lvl="0" indent="0" algn="l" defTabSz="457200" rtl="0" eaLnBrk="1" fontAlgn="auto" latinLnBrk="0" hangingPunct="1">
              <a:lnSpc>
                <a:spcPct val="100000"/>
              </a:lnSpc>
              <a:spcBef>
                <a:spcPts val="0"/>
              </a:spcBef>
              <a:spcAft>
                <a:spcPts val="0"/>
              </a:spcAft>
              <a:buClrTx/>
              <a:buSzTx/>
              <a:buFontTx/>
              <a:buNone/>
              <a:tabLst/>
              <a:defRPr/>
            </a:pPr>
            <a:r>
              <a:rPr kumimoji="0" lang="es-ES" sz="1425" b="0" i="0" u="none" strike="noStrike" kern="1200" cap="none" spc="64" normalizeH="0" baseline="0" noProof="0" dirty="0">
                <a:ln>
                  <a:noFill/>
                </a:ln>
                <a:solidFill>
                  <a:srgbClr val="000000"/>
                </a:solidFill>
                <a:effectLst/>
                <a:uLnTx/>
                <a:uFillTx/>
                <a:latin typeface="Calibri"/>
                <a:ea typeface="+mn-ea"/>
                <a:cs typeface="Calibri"/>
              </a:rPr>
              <a:t>OPI y DGIP</a:t>
            </a:r>
            <a:endParaRPr kumimoji="0" sz="1425"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30" name="object 30"/>
          <p:cNvSpPr/>
          <p:nvPr/>
        </p:nvSpPr>
        <p:spPr>
          <a:xfrm>
            <a:off x="2125561" y="5162255"/>
            <a:ext cx="129540" cy="128111"/>
          </a:xfrm>
          <a:custGeom>
            <a:avLst/>
            <a:gdLst/>
            <a:ahLst/>
            <a:cxnLst/>
            <a:rect l="l" t="t" r="r" b="b"/>
            <a:pathLst>
              <a:path w="172719" h="170815">
                <a:moveTo>
                  <a:pt x="4470" y="927"/>
                </a:moveTo>
                <a:lnTo>
                  <a:pt x="0" y="927"/>
                </a:lnTo>
                <a:lnTo>
                  <a:pt x="86093" y="170814"/>
                </a:lnTo>
                <a:lnTo>
                  <a:pt x="124239" y="95186"/>
                </a:lnTo>
                <a:lnTo>
                  <a:pt x="86017" y="95186"/>
                </a:lnTo>
                <a:lnTo>
                  <a:pt x="54381" y="30289"/>
                </a:lnTo>
                <a:lnTo>
                  <a:pt x="44353" y="12764"/>
                </a:lnTo>
                <a:lnTo>
                  <a:pt x="34893" y="4063"/>
                </a:lnTo>
                <a:lnTo>
                  <a:pt x="22698" y="1135"/>
                </a:lnTo>
                <a:lnTo>
                  <a:pt x="4470" y="927"/>
                </a:lnTo>
                <a:close/>
              </a:path>
              <a:path w="172719" h="170815">
                <a:moveTo>
                  <a:pt x="172250" y="0"/>
                </a:moveTo>
                <a:lnTo>
                  <a:pt x="165595" y="0"/>
                </a:lnTo>
                <a:lnTo>
                  <a:pt x="156696" y="254"/>
                </a:lnTo>
                <a:lnTo>
                  <a:pt x="144695" y="2036"/>
                </a:lnTo>
                <a:lnTo>
                  <a:pt x="132892" y="6874"/>
                </a:lnTo>
                <a:lnTo>
                  <a:pt x="124587" y="16294"/>
                </a:lnTo>
                <a:lnTo>
                  <a:pt x="115133" y="36205"/>
                </a:lnTo>
                <a:lnTo>
                  <a:pt x="105925" y="55002"/>
                </a:lnTo>
                <a:lnTo>
                  <a:pt x="86017" y="95186"/>
                </a:lnTo>
                <a:lnTo>
                  <a:pt x="124239" y="95186"/>
                </a:lnTo>
                <a:lnTo>
                  <a:pt x="172250" y="0"/>
                </a:lnTo>
                <a:close/>
              </a:path>
            </a:pathLst>
          </a:custGeom>
          <a:solidFill>
            <a:srgbClr val="E1071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 name="object 31"/>
          <p:cNvSpPr txBox="1"/>
          <p:nvPr/>
        </p:nvSpPr>
        <p:spPr>
          <a:xfrm>
            <a:off x="949767" y="5369652"/>
            <a:ext cx="2493169" cy="654025"/>
          </a:xfrm>
          <a:prstGeom prst="rect">
            <a:avLst/>
          </a:prstGeom>
        </p:spPr>
        <p:txBody>
          <a:bodyPr vert="horz" wrap="square" lIns="0" tIns="0" rIns="0" bIns="0" rtlCol="0">
            <a:spAutoFit/>
          </a:bodyPr>
          <a:lstStyle/>
          <a:p>
            <a:pPr marL="9049" marR="3810" lvl="0" indent="0" algn="ctr" defTabSz="457200" rtl="0" eaLnBrk="1" fontAlgn="auto" latinLnBrk="0" hangingPunct="1">
              <a:lnSpc>
                <a:spcPts val="1650"/>
              </a:lnSpc>
              <a:spcBef>
                <a:spcPts val="0"/>
              </a:spcBef>
              <a:spcAft>
                <a:spcPts val="0"/>
              </a:spcAft>
              <a:buClrTx/>
              <a:buSzTx/>
              <a:buFontTx/>
              <a:buNone/>
              <a:tabLst/>
              <a:defRPr/>
            </a:pPr>
            <a:r>
              <a:rPr kumimoji="0" sz="1425" b="0" i="0" u="none" strike="noStrike" kern="1200" cap="none" spc="68" normalizeH="0" baseline="0" noProof="0" dirty="0">
                <a:ln>
                  <a:noFill/>
                </a:ln>
                <a:solidFill>
                  <a:srgbClr val="000000"/>
                </a:solidFill>
                <a:effectLst/>
                <a:uLnTx/>
                <a:uFillTx/>
                <a:latin typeface="Calibri"/>
                <a:ea typeface="+mn-ea"/>
                <a:cs typeface="Calibri"/>
              </a:rPr>
              <a:t>Énfasis</a:t>
            </a:r>
            <a:r>
              <a:rPr kumimoji="0" sz="1425" b="0" i="0" u="none" strike="noStrike" kern="1200" cap="none" spc="11" normalizeH="0" baseline="0" noProof="0" dirty="0">
                <a:ln>
                  <a:noFill/>
                </a:ln>
                <a:solidFill>
                  <a:srgbClr val="000000"/>
                </a:solidFill>
                <a:effectLst/>
                <a:uLnTx/>
                <a:uFillTx/>
                <a:latin typeface="Calibri"/>
                <a:ea typeface="+mn-ea"/>
                <a:cs typeface="Calibri"/>
              </a:rPr>
              <a:t> </a:t>
            </a:r>
            <a:r>
              <a:rPr kumimoji="0" sz="1425" b="0" i="0" u="none" strike="noStrike" kern="1200" cap="none" spc="86" normalizeH="0" baseline="0" noProof="0" dirty="0">
                <a:ln>
                  <a:noFill/>
                </a:ln>
                <a:solidFill>
                  <a:srgbClr val="000000"/>
                </a:solidFill>
                <a:effectLst/>
                <a:uLnTx/>
                <a:uFillTx/>
                <a:latin typeface="Calibri"/>
                <a:ea typeface="+mn-ea"/>
                <a:cs typeface="Calibri"/>
              </a:rPr>
              <a:t>en</a:t>
            </a:r>
            <a:r>
              <a:rPr kumimoji="0" sz="1425" b="0" i="0" u="none" strike="noStrike" kern="1200" cap="none" spc="11" normalizeH="0" baseline="0" noProof="0" dirty="0">
                <a:ln>
                  <a:noFill/>
                </a:ln>
                <a:solidFill>
                  <a:srgbClr val="000000"/>
                </a:solidFill>
                <a:effectLst/>
                <a:uLnTx/>
                <a:uFillTx/>
                <a:latin typeface="Calibri"/>
                <a:ea typeface="+mn-ea"/>
                <a:cs typeface="Calibri"/>
              </a:rPr>
              <a:t> </a:t>
            </a:r>
            <a:r>
              <a:rPr kumimoji="0" sz="1425" b="1" i="0" u="none" strike="noStrike" kern="1200" cap="none" spc="64" normalizeH="0" baseline="0" noProof="0" dirty="0">
                <a:ln>
                  <a:noFill/>
                </a:ln>
                <a:solidFill>
                  <a:srgbClr val="000000"/>
                </a:solidFill>
                <a:effectLst/>
                <a:uLnTx/>
                <a:uFillTx/>
                <a:latin typeface="Calibri"/>
                <a:ea typeface="+mn-ea"/>
                <a:cs typeface="Calibri"/>
              </a:rPr>
              <a:t>cierre</a:t>
            </a:r>
            <a:r>
              <a:rPr kumimoji="0" sz="1425" b="1" i="0" u="none" strike="noStrike" kern="1200" cap="none" spc="0" normalizeH="0" baseline="0" noProof="0" dirty="0">
                <a:ln>
                  <a:noFill/>
                </a:ln>
                <a:solidFill>
                  <a:srgbClr val="000000"/>
                </a:solidFill>
                <a:effectLst/>
                <a:uLnTx/>
                <a:uFillTx/>
                <a:latin typeface="Calibri"/>
                <a:ea typeface="+mn-ea"/>
                <a:cs typeface="Calibri"/>
              </a:rPr>
              <a:t> </a:t>
            </a:r>
            <a:r>
              <a:rPr kumimoji="0" sz="1425" b="1" i="0" u="none" strike="noStrike" kern="1200" cap="none" spc="127" normalizeH="0" baseline="0" noProof="0" dirty="0">
                <a:ln>
                  <a:noFill/>
                </a:ln>
                <a:solidFill>
                  <a:srgbClr val="000000"/>
                </a:solidFill>
                <a:effectLst/>
                <a:uLnTx/>
                <a:uFillTx/>
                <a:latin typeface="Calibri"/>
                <a:ea typeface="+mn-ea"/>
                <a:cs typeface="Calibri"/>
              </a:rPr>
              <a:t>de</a:t>
            </a:r>
            <a:r>
              <a:rPr kumimoji="0" sz="1425" b="1" i="0" u="none" strike="noStrike" kern="1200" cap="none" spc="0" normalizeH="0" baseline="0" noProof="0" dirty="0">
                <a:ln>
                  <a:noFill/>
                </a:ln>
                <a:solidFill>
                  <a:srgbClr val="000000"/>
                </a:solidFill>
                <a:effectLst/>
                <a:uLnTx/>
                <a:uFillTx/>
                <a:latin typeface="Calibri"/>
                <a:ea typeface="+mn-ea"/>
                <a:cs typeface="Calibri"/>
              </a:rPr>
              <a:t> </a:t>
            </a:r>
            <a:r>
              <a:rPr kumimoji="0" sz="1425" b="1" i="0" u="none" strike="noStrike" kern="1200" cap="none" spc="94" normalizeH="0" baseline="0" noProof="0" dirty="0">
                <a:ln>
                  <a:noFill/>
                </a:ln>
                <a:solidFill>
                  <a:srgbClr val="000000"/>
                </a:solidFill>
                <a:effectLst/>
                <a:uLnTx/>
                <a:uFillTx/>
                <a:latin typeface="Calibri"/>
                <a:ea typeface="+mn-ea"/>
                <a:cs typeface="Calibri"/>
              </a:rPr>
              <a:t>brechas</a:t>
            </a:r>
            <a:r>
              <a:rPr kumimoji="0" sz="1425" b="1" i="0" u="none" strike="noStrike" kern="1200" cap="none" spc="11" normalizeH="0" baseline="0" noProof="0" dirty="0">
                <a:ln>
                  <a:noFill/>
                </a:ln>
                <a:solidFill>
                  <a:srgbClr val="000000"/>
                </a:solidFill>
                <a:effectLst/>
                <a:uLnTx/>
                <a:uFillTx/>
                <a:latin typeface="Calibri"/>
                <a:ea typeface="+mn-ea"/>
                <a:cs typeface="Calibri"/>
              </a:rPr>
              <a:t> </a:t>
            </a:r>
            <a:r>
              <a:rPr kumimoji="0" sz="1425" b="0" i="0" u="none" strike="noStrike" kern="1200" cap="none" spc="124" normalizeH="0" baseline="0" noProof="0" dirty="0">
                <a:ln>
                  <a:noFill/>
                </a:ln>
                <a:solidFill>
                  <a:srgbClr val="000000"/>
                </a:solidFill>
                <a:effectLst/>
                <a:uLnTx/>
                <a:uFillTx/>
                <a:latin typeface="Calibri"/>
                <a:ea typeface="+mn-ea"/>
                <a:cs typeface="Calibri"/>
              </a:rPr>
              <a:t>a  </a:t>
            </a:r>
            <a:r>
              <a:rPr kumimoji="0" sz="1425" b="0" i="0" u="none" strike="noStrike" kern="1200" cap="none" spc="68" normalizeH="0" baseline="0" noProof="0" dirty="0">
                <a:ln>
                  <a:noFill/>
                </a:ln>
                <a:solidFill>
                  <a:srgbClr val="000000"/>
                </a:solidFill>
                <a:effectLst/>
                <a:uLnTx/>
                <a:uFillTx/>
                <a:latin typeface="Calibri"/>
                <a:ea typeface="+mn-ea"/>
                <a:cs typeface="Calibri"/>
              </a:rPr>
              <a:t>través </a:t>
            </a:r>
            <a:r>
              <a:rPr kumimoji="0" sz="1425" b="0" i="0" u="none" strike="noStrike" kern="1200" cap="none" spc="124" normalizeH="0" baseline="0" noProof="0" dirty="0">
                <a:ln>
                  <a:noFill/>
                </a:ln>
                <a:solidFill>
                  <a:srgbClr val="000000"/>
                </a:solidFill>
                <a:effectLst/>
                <a:uLnTx/>
                <a:uFillTx/>
                <a:latin typeface="Calibri"/>
                <a:ea typeface="+mn-ea"/>
                <a:cs typeface="Calibri"/>
              </a:rPr>
              <a:t>de </a:t>
            </a:r>
            <a:r>
              <a:rPr kumimoji="0" sz="1425" b="0" i="0" u="none" strike="noStrike" kern="1200" cap="none" spc="86" normalizeH="0" baseline="0" noProof="0" dirty="0">
                <a:ln>
                  <a:noFill/>
                </a:ln>
                <a:solidFill>
                  <a:srgbClr val="000000"/>
                </a:solidFill>
                <a:effectLst/>
                <a:uLnTx/>
                <a:uFillTx/>
                <a:latin typeface="Calibri"/>
                <a:ea typeface="+mn-ea"/>
                <a:cs typeface="Calibri"/>
              </a:rPr>
              <a:t>Programa</a:t>
            </a:r>
            <a:r>
              <a:rPr kumimoji="0" sz="1425" b="0" i="0" u="none" strike="noStrike" kern="1200" cap="none" spc="-176" normalizeH="0" baseline="0" noProof="0" dirty="0">
                <a:ln>
                  <a:noFill/>
                </a:ln>
                <a:solidFill>
                  <a:srgbClr val="000000"/>
                </a:solidFill>
                <a:effectLst/>
                <a:uLnTx/>
                <a:uFillTx/>
                <a:latin typeface="Calibri"/>
                <a:ea typeface="+mn-ea"/>
                <a:cs typeface="Calibri"/>
              </a:rPr>
              <a:t> </a:t>
            </a:r>
            <a:r>
              <a:rPr kumimoji="0" sz="1425" b="0" i="0" u="none" strike="noStrike" kern="1200" cap="none" spc="4" normalizeH="0" baseline="0" noProof="0" dirty="0">
                <a:ln>
                  <a:noFill/>
                </a:ln>
                <a:solidFill>
                  <a:srgbClr val="000000"/>
                </a:solidFill>
                <a:effectLst/>
                <a:uLnTx/>
                <a:uFillTx/>
                <a:latin typeface="Calibri"/>
                <a:ea typeface="+mn-ea"/>
                <a:cs typeface="Calibri"/>
              </a:rPr>
              <a:t>Multianual  </a:t>
            </a:r>
            <a:r>
              <a:rPr kumimoji="0" sz="1425" b="0" i="0" u="none" strike="noStrike" kern="1200" cap="none" spc="124" normalizeH="0" baseline="0" noProof="0" dirty="0">
                <a:ln>
                  <a:noFill/>
                </a:ln>
                <a:solidFill>
                  <a:srgbClr val="000000"/>
                </a:solidFill>
                <a:effectLst/>
                <a:uLnTx/>
                <a:uFillTx/>
                <a:latin typeface="Calibri"/>
                <a:ea typeface="+mn-ea"/>
                <a:cs typeface="Calibri"/>
              </a:rPr>
              <a:t>de</a:t>
            </a:r>
            <a:r>
              <a:rPr kumimoji="0" sz="1425" b="0" i="0" u="none" strike="noStrike" kern="1200" cap="none" spc="-41" normalizeH="0" baseline="0" noProof="0" dirty="0">
                <a:ln>
                  <a:noFill/>
                </a:ln>
                <a:solidFill>
                  <a:srgbClr val="000000"/>
                </a:solidFill>
                <a:effectLst/>
                <a:uLnTx/>
                <a:uFillTx/>
                <a:latin typeface="Calibri"/>
                <a:ea typeface="+mn-ea"/>
                <a:cs typeface="Calibri"/>
              </a:rPr>
              <a:t> </a:t>
            </a:r>
            <a:r>
              <a:rPr kumimoji="0" sz="1425" b="0" i="0" u="none" strike="noStrike" kern="1200" cap="none" spc="38" normalizeH="0" baseline="0" noProof="0" dirty="0">
                <a:ln>
                  <a:noFill/>
                </a:ln>
                <a:solidFill>
                  <a:srgbClr val="000000"/>
                </a:solidFill>
                <a:effectLst/>
                <a:uLnTx/>
                <a:uFillTx/>
                <a:latin typeface="Calibri"/>
                <a:ea typeface="+mn-ea"/>
                <a:cs typeface="Calibri"/>
              </a:rPr>
              <a:t>Inversiones.</a:t>
            </a:r>
            <a:endParaRPr kumimoji="0" sz="1425" b="0" i="0" u="none" strike="noStrike" kern="1200" cap="none" spc="0" normalizeH="0" baseline="0" noProof="0">
              <a:ln>
                <a:noFill/>
              </a:ln>
              <a:solidFill>
                <a:srgbClr val="000000"/>
              </a:solidFill>
              <a:effectLst/>
              <a:uLnTx/>
              <a:uFillTx/>
              <a:latin typeface="Calibri"/>
              <a:ea typeface="+mn-ea"/>
              <a:cs typeface="Calibri"/>
            </a:endParaRPr>
          </a:p>
        </p:txBody>
      </p:sp>
      <p:sp>
        <p:nvSpPr>
          <p:cNvPr id="32" name="object 32"/>
          <p:cNvSpPr txBox="1"/>
          <p:nvPr/>
        </p:nvSpPr>
        <p:spPr>
          <a:xfrm>
            <a:off x="10096500" y="4857703"/>
            <a:ext cx="609028" cy="230832"/>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500" b="1" i="0" u="none" strike="noStrike" kern="1200" cap="none" spc="-34" normalizeH="0" baseline="0" noProof="0" dirty="0">
                <a:ln>
                  <a:noFill/>
                </a:ln>
                <a:solidFill>
                  <a:srgbClr val="000000"/>
                </a:solidFill>
                <a:effectLst/>
                <a:uLnTx/>
                <a:uFillTx/>
                <a:latin typeface="Lucida Sans"/>
                <a:ea typeface="+mn-ea"/>
                <a:cs typeface="Lucida Sans"/>
              </a:rPr>
              <a:t>OP</a:t>
            </a:r>
            <a:r>
              <a:rPr kumimoji="0" lang="es-MX" sz="1500" b="1" i="0" u="none" strike="noStrike" kern="1200" cap="none" spc="-34" normalizeH="0" baseline="0" noProof="0" dirty="0">
                <a:ln>
                  <a:noFill/>
                </a:ln>
                <a:solidFill>
                  <a:srgbClr val="000000"/>
                </a:solidFill>
                <a:effectLst/>
                <a:uLnTx/>
                <a:uFillTx/>
                <a:latin typeface="Lucida Sans"/>
                <a:ea typeface="+mn-ea"/>
                <a:cs typeface="Lucida Sans"/>
              </a:rPr>
              <a:t>M</a:t>
            </a:r>
            <a:r>
              <a:rPr kumimoji="0" sz="1500" b="1" i="0" u="none" strike="noStrike" kern="1200" cap="none" spc="-34" normalizeH="0" baseline="0" noProof="0" dirty="0">
                <a:ln>
                  <a:noFill/>
                </a:ln>
                <a:solidFill>
                  <a:srgbClr val="000000"/>
                </a:solidFill>
                <a:effectLst/>
                <a:uLnTx/>
                <a:uFillTx/>
                <a:latin typeface="Lucida Sans"/>
                <a:ea typeface="+mn-ea"/>
                <a:cs typeface="Lucida Sans"/>
              </a:rPr>
              <a:t>I</a:t>
            </a:r>
            <a:endParaRPr kumimoji="0" sz="1500" b="0" i="0" u="none" strike="noStrike" kern="1200" cap="none" spc="0" normalizeH="0" baseline="0" noProof="0" dirty="0">
              <a:ln>
                <a:noFill/>
              </a:ln>
              <a:solidFill>
                <a:srgbClr val="000000"/>
              </a:solidFill>
              <a:effectLst/>
              <a:uLnTx/>
              <a:uFillTx/>
              <a:latin typeface="Lucida Sans"/>
              <a:ea typeface="+mn-ea"/>
              <a:cs typeface="Lucida Sans"/>
            </a:endParaRPr>
          </a:p>
        </p:txBody>
      </p:sp>
      <p:sp>
        <p:nvSpPr>
          <p:cNvPr id="33" name="object 33"/>
          <p:cNvSpPr/>
          <p:nvPr/>
        </p:nvSpPr>
        <p:spPr>
          <a:xfrm>
            <a:off x="10344911" y="5162255"/>
            <a:ext cx="129540" cy="128111"/>
          </a:xfrm>
          <a:custGeom>
            <a:avLst/>
            <a:gdLst/>
            <a:ahLst/>
            <a:cxnLst/>
            <a:rect l="l" t="t" r="r" b="b"/>
            <a:pathLst>
              <a:path w="172719" h="170815">
                <a:moveTo>
                  <a:pt x="4470" y="927"/>
                </a:moveTo>
                <a:lnTo>
                  <a:pt x="0" y="927"/>
                </a:lnTo>
                <a:lnTo>
                  <a:pt x="86093" y="170814"/>
                </a:lnTo>
                <a:lnTo>
                  <a:pt x="124239" y="95186"/>
                </a:lnTo>
                <a:lnTo>
                  <a:pt x="86017" y="95186"/>
                </a:lnTo>
                <a:lnTo>
                  <a:pt x="54381" y="30289"/>
                </a:lnTo>
                <a:lnTo>
                  <a:pt x="44353" y="12764"/>
                </a:lnTo>
                <a:lnTo>
                  <a:pt x="34893" y="4063"/>
                </a:lnTo>
                <a:lnTo>
                  <a:pt x="22698" y="1135"/>
                </a:lnTo>
                <a:lnTo>
                  <a:pt x="4470" y="927"/>
                </a:lnTo>
                <a:close/>
              </a:path>
              <a:path w="172719" h="170815">
                <a:moveTo>
                  <a:pt x="172250" y="0"/>
                </a:moveTo>
                <a:lnTo>
                  <a:pt x="165595" y="0"/>
                </a:lnTo>
                <a:lnTo>
                  <a:pt x="156696" y="254"/>
                </a:lnTo>
                <a:lnTo>
                  <a:pt x="144695" y="2036"/>
                </a:lnTo>
                <a:lnTo>
                  <a:pt x="132892" y="6874"/>
                </a:lnTo>
                <a:lnTo>
                  <a:pt x="124586" y="16294"/>
                </a:lnTo>
                <a:lnTo>
                  <a:pt x="115133" y="36205"/>
                </a:lnTo>
                <a:lnTo>
                  <a:pt x="105925" y="55002"/>
                </a:lnTo>
                <a:lnTo>
                  <a:pt x="86017" y="95186"/>
                </a:lnTo>
                <a:lnTo>
                  <a:pt x="124239" y="95186"/>
                </a:lnTo>
                <a:lnTo>
                  <a:pt x="172250" y="0"/>
                </a:lnTo>
                <a:close/>
              </a:path>
            </a:pathLst>
          </a:custGeom>
          <a:solidFill>
            <a:srgbClr val="E1071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 name="object 34"/>
          <p:cNvSpPr txBox="1"/>
          <p:nvPr/>
        </p:nvSpPr>
        <p:spPr>
          <a:xfrm>
            <a:off x="9426902" y="5356317"/>
            <a:ext cx="1973104" cy="436017"/>
          </a:xfrm>
          <a:prstGeom prst="rect">
            <a:avLst/>
          </a:prstGeom>
        </p:spPr>
        <p:txBody>
          <a:bodyPr vert="horz" wrap="square" lIns="0" tIns="0" rIns="0" bIns="0" rtlCol="0">
            <a:spAutoFit/>
          </a:bodyPr>
          <a:lstStyle/>
          <a:p>
            <a:pPr marL="0" marR="0" lvl="0" indent="0" algn="ctr" defTabSz="457200" rtl="0" eaLnBrk="1" fontAlgn="auto" latinLnBrk="0" hangingPunct="1">
              <a:lnSpc>
                <a:spcPts val="1680"/>
              </a:lnSpc>
              <a:spcBef>
                <a:spcPts val="0"/>
              </a:spcBef>
              <a:spcAft>
                <a:spcPts val="0"/>
              </a:spcAft>
              <a:buClrTx/>
              <a:buSzTx/>
              <a:buFontTx/>
              <a:buNone/>
              <a:tabLst/>
              <a:defRPr/>
            </a:pPr>
            <a:r>
              <a:rPr kumimoji="0" sz="1425" b="1" i="0" u="none" strike="noStrike" kern="1200" cap="none" spc="75" normalizeH="0" baseline="0" noProof="0" dirty="0">
                <a:ln>
                  <a:noFill/>
                </a:ln>
                <a:solidFill>
                  <a:srgbClr val="000000"/>
                </a:solidFill>
                <a:effectLst/>
                <a:uLnTx/>
                <a:uFillTx/>
                <a:latin typeface="Calibri"/>
                <a:ea typeface="+mn-ea"/>
                <a:cs typeface="Calibri"/>
              </a:rPr>
              <a:t>Evaluación </a:t>
            </a:r>
            <a:r>
              <a:rPr kumimoji="0" sz="1425" b="1" i="0" u="none" strike="noStrike" kern="1200" cap="none" spc="127" normalizeH="0" baseline="0" noProof="0" dirty="0">
                <a:ln>
                  <a:noFill/>
                </a:ln>
                <a:solidFill>
                  <a:srgbClr val="000000"/>
                </a:solidFill>
                <a:effectLst/>
                <a:uLnTx/>
                <a:uFillTx/>
                <a:latin typeface="Calibri"/>
                <a:ea typeface="+mn-ea"/>
                <a:cs typeface="Calibri"/>
              </a:rPr>
              <a:t>e</a:t>
            </a:r>
            <a:r>
              <a:rPr kumimoji="0" sz="1425" b="1" i="0" u="none" strike="noStrike" kern="1200" cap="none" spc="-98" normalizeH="0" baseline="0" noProof="0" dirty="0">
                <a:ln>
                  <a:noFill/>
                </a:ln>
                <a:solidFill>
                  <a:srgbClr val="000000"/>
                </a:solidFill>
                <a:effectLst/>
                <a:uLnTx/>
                <a:uFillTx/>
                <a:latin typeface="Calibri"/>
                <a:ea typeface="+mn-ea"/>
                <a:cs typeface="Calibri"/>
              </a:rPr>
              <a:t> </a:t>
            </a:r>
            <a:r>
              <a:rPr kumimoji="0" sz="1425" b="1" i="0" u="none" strike="noStrike" kern="1200" cap="none" spc="64" normalizeH="0" baseline="0" noProof="0" dirty="0">
                <a:ln>
                  <a:noFill/>
                </a:ln>
                <a:solidFill>
                  <a:srgbClr val="000000"/>
                </a:solidFill>
                <a:effectLst/>
                <a:uLnTx/>
                <a:uFillTx/>
                <a:latin typeface="Calibri"/>
                <a:ea typeface="+mn-ea"/>
                <a:cs typeface="Calibri"/>
              </a:rPr>
              <a:t>incentivos</a:t>
            </a:r>
            <a:endParaRPr kumimoji="0" sz="1425" b="0" i="0" u="none" strike="noStrike" kern="1200" cap="none" spc="0" normalizeH="0" baseline="0" noProof="0">
              <a:ln>
                <a:noFill/>
              </a:ln>
              <a:solidFill>
                <a:srgbClr val="000000"/>
              </a:solidFill>
              <a:effectLst/>
              <a:uLnTx/>
              <a:uFillTx/>
              <a:latin typeface="Calibri"/>
              <a:ea typeface="+mn-ea"/>
              <a:cs typeface="Calibri"/>
            </a:endParaRPr>
          </a:p>
          <a:p>
            <a:pPr marL="0" marR="0" lvl="0" indent="0" algn="ctr" defTabSz="457200" rtl="0" eaLnBrk="1" fontAlgn="auto" latinLnBrk="0" hangingPunct="1">
              <a:lnSpc>
                <a:spcPts val="1680"/>
              </a:lnSpc>
              <a:spcBef>
                <a:spcPts val="0"/>
              </a:spcBef>
              <a:spcAft>
                <a:spcPts val="0"/>
              </a:spcAft>
              <a:buClrTx/>
              <a:buSzTx/>
              <a:buFontTx/>
              <a:buNone/>
              <a:tabLst/>
              <a:defRPr/>
            </a:pPr>
            <a:r>
              <a:rPr kumimoji="0" sz="1425" b="0" i="0" u="none" strike="noStrike" kern="1200" cap="none" spc="30" normalizeH="0" baseline="0" noProof="0" dirty="0">
                <a:ln>
                  <a:noFill/>
                </a:ln>
                <a:solidFill>
                  <a:srgbClr val="000000"/>
                </a:solidFill>
                <a:effectLst/>
                <a:uLnTx/>
                <a:uFillTx/>
                <a:latin typeface="Calibri"/>
                <a:ea typeface="+mn-ea"/>
                <a:cs typeface="Calibri"/>
              </a:rPr>
              <a:t>al </a:t>
            </a:r>
            <a:r>
              <a:rPr kumimoji="0" sz="1425" b="0" i="0" u="none" strike="noStrike" kern="1200" cap="none" spc="49" normalizeH="0" baseline="0" noProof="0" dirty="0">
                <a:ln>
                  <a:noFill/>
                </a:ln>
                <a:solidFill>
                  <a:srgbClr val="000000"/>
                </a:solidFill>
                <a:effectLst/>
                <a:uLnTx/>
                <a:uFillTx/>
                <a:latin typeface="Calibri"/>
                <a:ea typeface="+mn-ea"/>
                <a:cs typeface="Calibri"/>
              </a:rPr>
              <a:t>cierre </a:t>
            </a:r>
            <a:r>
              <a:rPr kumimoji="0" sz="1425" b="0" i="0" u="none" strike="noStrike" kern="1200" cap="none" spc="124" normalizeH="0" baseline="0" noProof="0" dirty="0">
                <a:ln>
                  <a:noFill/>
                </a:ln>
                <a:solidFill>
                  <a:srgbClr val="000000"/>
                </a:solidFill>
                <a:effectLst/>
                <a:uLnTx/>
                <a:uFillTx/>
                <a:latin typeface="Calibri"/>
                <a:ea typeface="+mn-ea"/>
                <a:cs typeface="Calibri"/>
              </a:rPr>
              <a:t>de</a:t>
            </a:r>
            <a:r>
              <a:rPr kumimoji="0" sz="1425" b="0" i="0" u="none" strike="noStrike" kern="1200" cap="none" spc="-68" normalizeH="0" baseline="0" noProof="0" dirty="0">
                <a:ln>
                  <a:noFill/>
                </a:ln>
                <a:solidFill>
                  <a:srgbClr val="000000"/>
                </a:solidFill>
                <a:effectLst/>
                <a:uLnTx/>
                <a:uFillTx/>
                <a:latin typeface="Calibri"/>
                <a:ea typeface="+mn-ea"/>
                <a:cs typeface="Calibri"/>
              </a:rPr>
              <a:t> </a:t>
            </a:r>
            <a:r>
              <a:rPr kumimoji="0" sz="1425" b="0" i="0" u="none" strike="noStrike" kern="1200" cap="none" spc="60" normalizeH="0" baseline="0" noProof="0" dirty="0">
                <a:ln>
                  <a:noFill/>
                </a:ln>
                <a:solidFill>
                  <a:srgbClr val="000000"/>
                </a:solidFill>
                <a:effectLst/>
                <a:uLnTx/>
                <a:uFillTx/>
                <a:latin typeface="Calibri"/>
                <a:ea typeface="+mn-ea"/>
                <a:cs typeface="Calibri"/>
              </a:rPr>
              <a:t>brechas.</a:t>
            </a:r>
            <a:endParaRPr kumimoji="0" sz="1425" b="0" i="0" u="none" strike="noStrike" kern="1200" cap="none" spc="0" normalizeH="0" baseline="0" noProof="0">
              <a:ln>
                <a:noFill/>
              </a:ln>
              <a:solidFill>
                <a:srgbClr val="000000"/>
              </a:solidFill>
              <a:effectLst/>
              <a:uLnTx/>
              <a:uFillTx/>
              <a:latin typeface="Calibri"/>
              <a:ea typeface="+mn-ea"/>
              <a:cs typeface="Calibri"/>
            </a:endParaRPr>
          </a:p>
        </p:txBody>
      </p:sp>
      <p:sp>
        <p:nvSpPr>
          <p:cNvPr id="35" name="object 35"/>
          <p:cNvSpPr txBox="1"/>
          <p:nvPr/>
        </p:nvSpPr>
        <p:spPr>
          <a:xfrm>
            <a:off x="4789885" y="4857702"/>
            <a:ext cx="276701" cy="230832"/>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500" b="1" i="0" u="none" strike="noStrike" kern="1200" cap="none" spc="30" normalizeH="0" baseline="0" noProof="0" dirty="0">
                <a:ln>
                  <a:noFill/>
                </a:ln>
                <a:solidFill>
                  <a:srgbClr val="000000"/>
                </a:solidFill>
                <a:effectLst/>
                <a:uLnTx/>
                <a:uFillTx/>
                <a:latin typeface="Lucida Sans"/>
                <a:ea typeface="+mn-ea"/>
                <a:cs typeface="Lucida Sans"/>
              </a:rPr>
              <a:t>UF</a:t>
            </a:r>
            <a:endParaRPr kumimoji="0" sz="1500" b="0" i="0" u="none" strike="noStrike" kern="1200" cap="none" spc="0" normalizeH="0" baseline="0" noProof="0">
              <a:ln>
                <a:noFill/>
              </a:ln>
              <a:solidFill>
                <a:srgbClr val="000000"/>
              </a:solidFill>
              <a:effectLst/>
              <a:uLnTx/>
              <a:uFillTx/>
              <a:latin typeface="Lucida Sans"/>
              <a:ea typeface="+mn-ea"/>
              <a:cs typeface="Lucida Sans"/>
            </a:endParaRPr>
          </a:p>
        </p:txBody>
      </p:sp>
      <p:sp>
        <p:nvSpPr>
          <p:cNvPr id="36" name="object 36"/>
          <p:cNvSpPr/>
          <p:nvPr/>
        </p:nvSpPr>
        <p:spPr>
          <a:xfrm>
            <a:off x="4863494" y="5162255"/>
            <a:ext cx="129540" cy="128111"/>
          </a:xfrm>
          <a:custGeom>
            <a:avLst/>
            <a:gdLst/>
            <a:ahLst/>
            <a:cxnLst/>
            <a:rect l="l" t="t" r="r" b="b"/>
            <a:pathLst>
              <a:path w="172720" h="170815">
                <a:moveTo>
                  <a:pt x="4470" y="927"/>
                </a:moveTo>
                <a:lnTo>
                  <a:pt x="0" y="927"/>
                </a:lnTo>
                <a:lnTo>
                  <a:pt x="86093" y="170814"/>
                </a:lnTo>
                <a:lnTo>
                  <a:pt x="124239" y="95186"/>
                </a:lnTo>
                <a:lnTo>
                  <a:pt x="86017" y="95186"/>
                </a:lnTo>
                <a:lnTo>
                  <a:pt x="54381" y="30289"/>
                </a:lnTo>
                <a:lnTo>
                  <a:pt x="44353" y="12764"/>
                </a:lnTo>
                <a:lnTo>
                  <a:pt x="34893" y="4063"/>
                </a:lnTo>
                <a:lnTo>
                  <a:pt x="22698" y="1135"/>
                </a:lnTo>
                <a:lnTo>
                  <a:pt x="4470" y="927"/>
                </a:lnTo>
                <a:close/>
              </a:path>
              <a:path w="172720" h="170815">
                <a:moveTo>
                  <a:pt x="172250" y="0"/>
                </a:moveTo>
                <a:lnTo>
                  <a:pt x="165595" y="0"/>
                </a:lnTo>
                <a:lnTo>
                  <a:pt x="156696" y="254"/>
                </a:lnTo>
                <a:lnTo>
                  <a:pt x="144695" y="2036"/>
                </a:lnTo>
                <a:lnTo>
                  <a:pt x="132892" y="6874"/>
                </a:lnTo>
                <a:lnTo>
                  <a:pt x="124587" y="16294"/>
                </a:lnTo>
                <a:lnTo>
                  <a:pt x="115133" y="36205"/>
                </a:lnTo>
                <a:lnTo>
                  <a:pt x="105925" y="55002"/>
                </a:lnTo>
                <a:lnTo>
                  <a:pt x="86017" y="95186"/>
                </a:lnTo>
                <a:lnTo>
                  <a:pt x="124239" y="95186"/>
                </a:lnTo>
                <a:lnTo>
                  <a:pt x="172250" y="0"/>
                </a:lnTo>
                <a:close/>
              </a:path>
            </a:pathLst>
          </a:custGeom>
          <a:solidFill>
            <a:srgbClr val="E1071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 name="object 37"/>
          <p:cNvSpPr txBox="1"/>
          <p:nvPr/>
        </p:nvSpPr>
        <p:spPr>
          <a:xfrm>
            <a:off x="3767871" y="5369652"/>
            <a:ext cx="2328386" cy="654025"/>
          </a:xfrm>
          <a:prstGeom prst="rect">
            <a:avLst/>
          </a:prstGeom>
        </p:spPr>
        <p:txBody>
          <a:bodyPr vert="horz" wrap="square" lIns="0" tIns="0" rIns="0" bIns="0" rtlCol="0">
            <a:spAutoFit/>
          </a:bodyPr>
          <a:lstStyle/>
          <a:p>
            <a:pPr marL="9525" marR="3810" lvl="0" indent="4286" algn="ctr" defTabSz="457200" rtl="0" eaLnBrk="1" fontAlgn="auto" latinLnBrk="0" hangingPunct="1">
              <a:lnSpc>
                <a:spcPts val="1650"/>
              </a:lnSpc>
              <a:spcBef>
                <a:spcPts val="0"/>
              </a:spcBef>
              <a:spcAft>
                <a:spcPts val="0"/>
              </a:spcAft>
              <a:buClrTx/>
              <a:buSzTx/>
              <a:buFontTx/>
              <a:buNone/>
              <a:tabLst/>
              <a:defRPr/>
            </a:pPr>
            <a:r>
              <a:rPr kumimoji="0" sz="1425" b="0" i="0" u="none" strike="noStrike" kern="1200" cap="none" spc="146" normalizeH="0" baseline="0" noProof="0" dirty="0">
                <a:ln>
                  <a:noFill/>
                </a:ln>
                <a:solidFill>
                  <a:srgbClr val="000000"/>
                </a:solidFill>
                <a:effectLst/>
                <a:uLnTx/>
                <a:uFillTx/>
                <a:latin typeface="Calibri"/>
                <a:ea typeface="+mn-ea"/>
                <a:cs typeface="Calibri"/>
              </a:rPr>
              <a:t>UF </a:t>
            </a:r>
            <a:r>
              <a:rPr kumimoji="0" sz="1425" b="1" i="0" u="none" strike="noStrike" kern="1200" cap="none" spc="79" normalizeH="0" baseline="0" noProof="0" dirty="0">
                <a:ln>
                  <a:noFill/>
                </a:ln>
                <a:solidFill>
                  <a:srgbClr val="000000"/>
                </a:solidFill>
                <a:effectLst/>
                <a:uLnTx/>
                <a:uFillTx/>
                <a:latin typeface="Calibri"/>
                <a:ea typeface="+mn-ea"/>
                <a:cs typeface="Calibri"/>
              </a:rPr>
              <a:t>declaran </a:t>
            </a:r>
            <a:r>
              <a:rPr kumimoji="0" sz="1425" b="1" i="0" u="none" strike="noStrike" kern="1200" cap="none" spc="60" normalizeH="0" baseline="0" noProof="0" dirty="0">
                <a:ln>
                  <a:noFill/>
                </a:ln>
                <a:solidFill>
                  <a:srgbClr val="000000"/>
                </a:solidFill>
                <a:effectLst/>
                <a:uLnTx/>
                <a:uFillTx/>
                <a:latin typeface="Calibri"/>
                <a:ea typeface="+mn-ea"/>
                <a:cs typeface="Calibri"/>
              </a:rPr>
              <a:t>viabilidad </a:t>
            </a:r>
            <a:r>
              <a:rPr kumimoji="0" sz="1425" b="0" i="0" u="none" strike="noStrike" kern="1200" cap="none" spc="184" normalizeH="0" baseline="0" noProof="0" dirty="0">
                <a:ln>
                  <a:noFill/>
                </a:ln>
                <a:solidFill>
                  <a:srgbClr val="000000"/>
                </a:solidFill>
                <a:effectLst/>
                <a:uLnTx/>
                <a:uFillTx/>
                <a:latin typeface="Calibri"/>
                <a:ea typeface="+mn-ea"/>
                <a:cs typeface="Calibri"/>
              </a:rPr>
              <a:t>y  </a:t>
            </a:r>
            <a:r>
              <a:rPr kumimoji="0" sz="1425" b="1" i="0" u="none" strike="noStrike" kern="1200" cap="none" spc="90" normalizeH="0" baseline="0" noProof="0" dirty="0">
                <a:ln>
                  <a:noFill/>
                </a:ln>
                <a:solidFill>
                  <a:srgbClr val="000000"/>
                </a:solidFill>
                <a:effectLst/>
                <a:uLnTx/>
                <a:uFillTx/>
                <a:latin typeface="Calibri"/>
                <a:ea typeface="+mn-ea"/>
                <a:cs typeface="Calibri"/>
              </a:rPr>
              <a:t>asumen </a:t>
            </a:r>
            <a:r>
              <a:rPr kumimoji="0" sz="1425" b="1" i="0" u="none" strike="noStrike" kern="1200" cap="none" spc="75" normalizeH="0" baseline="0" noProof="0" dirty="0">
                <a:ln>
                  <a:noFill/>
                </a:ln>
                <a:solidFill>
                  <a:srgbClr val="000000"/>
                </a:solidFill>
                <a:effectLst/>
                <a:uLnTx/>
                <a:uFillTx/>
                <a:latin typeface="Calibri"/>
                <a:ea typeface="+mn-ea"/>
                <a:cs typeface="Calibri"/>
              </a:rPr>
              <a:t>responsabilidad</a:t>
            </a:r>
            <a:r>
              <a:rPr kumimoji="0" sz="1425" b="1" i="0" u="none" strike="noStrike" kern="1200" cap="none" spc="-120" normalizeH="0" baseline="0" noProof="0" dirty="0">
                <a:ln>
                  <a:noFill/>
                </a:ln>
                <a:solidFill>
                  <a:srgbClr val="000000"/>
                </a:solidFill>
                <a:effectLst/>
                <a:uLnTx/>
                <a:uFillTx/>
                <a:latin typeface="Calibri"/>
                <a:ea typeface="+mn-ea"/>
                <a:cs typeface="Calibri"/>
              </a:rPr>
              <a:t> </a:t>
            </a:r>
            <a:r>
              <a:rPr kumimoji="0" sz="1425" b="1" i="0" u="none" strike="noStrike" kern="1200" cap="none" spc="109" normalizeH="0" baseline="0" noProof="0" dirty="0">
                <a:ln>
                  <a:noFill/>
                </a:ln>
                <a:solidFill>
                  <a:srgbClr val="000000"/>
                </a:solidFill>
                <a:effectLst/>
                <a:uLnTx/>
                <a:uFillTx/>
                <a:latin typeface="Calibri"/>
                <a:ea typeface="+mn-ea"/>
                <a:cs typeface="Calibri"/>
              </a:rPr>
              <a:t>de  </a:t>
            </a:r>
            <a:r>
              <a:rPr kumimoji="0" sz="1425" b="1" i="0" u="none" strike="noStrike" kern="1200" cap="none" spc="83" normalizeH="0" baseline="0" noProof="0" dirty="0">
                <a:ln>
                  <a:noFill/>
                </a:ln>
                <a:solidFill>
                  <a:srgbClr val="000000"/>
                </a:solidFill>
                <a:effectLst/>
                <a:uLnTx/>
                <a:uFillTx/>
                <a:latin typeface="Calibri"/>
                <a:ea typeface="+mn-ea"/>
                <a:cs typeface="Calibri"/>
              </a:rPr>
              <a:t>diseño </a:t>
            </a:r>
            <a:r>
              <a:rPr kumimoji="0" sz="1425" b="1" i="0" u="none" strike="noStrike" kern="1200" cap="none" spc="176" normalizeH="0" baseline="0" noProof="0" dirty="0">
                <a:ln>
                  <a:noFill/>
                </a:ln>
                <a:solidFill>
                  <a:srgbClr val="000000"/>
                </a:solidFill>
                <a:effectLst/>
                <a:uLnTx/>
                <a:uFillTx/>
                <a:latin typeface="Calibri"/>
                <a:ea typeface="+mn-ea"/>
                <a:cs typeface="Calibri"/>
              </a:rPr>
              <a:t>y</a:t>
            </a:r>
            <a:r>
              <a:rPr kumimoji="0" sz="1425" b="1" i="0" u="none" strike="noStrike" kern="1200" cap="none" spc="-124" normalizeH="0" baseline="0" noProof="0" dirty="0">
                <a:ln>
                  <a:noFill/>
                </a:ln>
                <a:solidFill>
                  <a:srgbClr val="000000"/>
                </a:solidFill>
                <a:effectLst/>
                <a:uLnTx/>
                <a:uFillTx/>
                <a:latin typeface="Calibri"/>
                <a:ea typeface="+mn-ea"/>
                <a:cs typeface="Calibri"/>
              </a:rPr>
              <a:t> </a:t>
            </a:r>
            <a:r>
              <a:rPr kumimoji="0" sz="1425" b="1" i="0" u="none" strike="noStrike" kern="1200" cap="none" spc="75" normalizeH="0" baseline="0" noProof="0" dirty="0">
                <a:ln>
                  <a:noFill/>
                </a:ln>
                <a:solidFill>
                  <a:srgbClr val="000000"/>
                </a:solidFill>
                <a:effectLst/>
                <a:uLnTx/>
                <a:uFillTx/>
                <a:latin typeface="Calibri"/>
                <a:ea typeface="+mn-ea"/>
                <a:cs typeface="Calibri"/>
              </a:rPr>
              <a:t>costos.</a:t>
            </a:r>
            <a:endParaRPr kumimoji="0" sz="1425"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38" name="object 38"/>
          <p:cNvSpPr txBox="1"/>
          <p:nvPr/>
        </p:nvSpPr>
        <p:spPr>
          <a:xfrm>
            <a:off x="7353300" y="4885754"/>
            <a:ext cx="449323" cy="230832"/>
          </a:xfrm>
          <a:prstGeom prst="rect">
            <a:avLst/>
          </a:prstGeom>
        </p:spPr>
        <p:txBody>
          <a:bodyPr vert="horz" wrap="square" lIns="0" tIns="0" rIns="0" bIns="0" rtlCol="0">
            <a:spAutoFit/>
          </a:bodyPr>
          <a:lstStyle/>
          <a:p>
            <a:pPr marL="9525" marR="0" lvl="0" indent="0" algn="ctr" defTabSz="457200" rtl="0" eaLnBrk="1" fontAlgn="auto" latinLnBrk="0" hangingPunct="1">
              <a:lnSpc>
                <a:spcPct val="100000"/>
              </a:lnSpc>
              <a:spcBef>
                <a:spcPts val="0"/>
              </a:spcBef>
              <a:spcAft>
                <a:spcPts val="0"/>
              </a:spcAft>
              <a:buClrTx/>
              <a:buSzTx/>
              <a:buFontTx/>
              <a:buNone/>
              <a:tabLst/>
              <a:defRPr/>
            </a:pPr>
            <a:r>
              <a:rPr kumimoji="0" sz="1500" b="1" i="0" u="none" strike="noStrike" kern="1200" cap="none" spc="11" normalizeH="0" baseline="0" noProof="0" dirty="0">
                <a:ln>
                  <a:noFill/>
                </a:ln>
                <a:solidFill>
                  <a:srgbClr val="000000"/>
                </a:solidFill>
                <a:effectLst/>
                <a:uLnTx/>
                <a:uFillTx/>
                <a:latin typeface="Lucida Sans"/>
                <a:ea typeface="+mn-ea"/>
                <a:cs typeface="Lucida Sans"/>
              </a:rPr>
              <a:t>UE</a:t>
            </a:r>
            <a:endParaRPr kumimoji="0" sz="1500" b="0" i="0" u="none" strike="noStrike" kern="1200" cap="none" spc="0" normalizeH="0" baseline="0" noProof="0" dirty="0">
              <a:ln>
                <a:noFill/>
              </a:ln>
              <a:solidFill>
                <a:srgbClr val="000000"/>
              </a:solidFill>
              <a:effectLst/>
              <a:uLnTx/>
              <a:uFillTx/>
              <a:latin typeface="Lucida Sans"/>
              <a:ea typeface="+mn-ea"/>
              <a:cs typeface="Lucida Sans"/>
            </a:endParaRPr>
          </a:p>
        </p:txBody>
      </p:sp>
      <p:sp>
        <p:nvSpPr>
          <p:cNvPr id="39" name="object 39"/>
          <p:cNvSpPr/>
          <p:nvPr/>
        </p:nvSpPr>
        <p:spPr>
          <a:xfrm>
            <a:off x="7524750" y="5200651"/>
            <a:ext cx="129540" cy="128111"/>
          </a:xfrm>
          <a:custGeom>
            <a:avLst/>
            <a:gdLst/>
            <a:ahLst/>
            <a:cxnLst/>
            <a:rect l="l" t="t" r="r" b="b"/>
            <a:pathLst>
              <a:path w="172720" h="170815">
                <a:moveTo>
                  <a:pt x="4470" y="927"/>
                </a:moveTo>
                <a:lnTo>
                  <a:pt x="0" y="927"/>
                </a:lnTo>
                <a:lnTo>
                  <a:pt x="86093" y="170814"/>
                </a:lnTo>
                <a:lnTo>
                  <a:pt x="124239" y="95186"/>
                </a:lnTo>
                <a:lnTo>
                  <a:pt x="86017" y="95186"/>
                </a:lnTo>
                <a:lnTo>
                  <a:pt x="54381" y="30289"/>
                </a:lnTo>
                <a:lnTo>
                  <a:pt x="44353" y="12764"/>
                </a:lnTo>
                <a:lnTo>
                  <a:pt x="34893" y="4063"/>
                </a:lnTo>
                <a:lnTo>
                  <a:pt x="22698" y="1135"/>
                </a:lnTo>
                <a:lnTo>
                  <a:pt x="4470" y="927"/>
                </a:lnTo>
                <a:close/>
              </a:path>
              <a:path w="172720" h="170815">
                <a:moveTo>
                  <a:pt x="172250" y="0"/>
                </a:moveTo>
                <a:lnTo>
                  <a:pt x="165595" y="0"/>
                </a:lnTo>
                <a:lnTo>
                  <a:pt x="156696" y="254"/>
                </a:lnTo>
                <a:lnTo>
                  <a:pt x="144695" y="2036"/>
                </a:lnTo>
                <a:lnTo>
                  <a:pt x="132892" y="6874"/>
                </a:lnTo>
                <a:lnTo>
                  <a:pt x="124586" y="16294"/>
                </a:lnTo>
                <a:lnTo>
                  <a:pt x="115133" y="36205"/>
                </a:lnTo>
                <a:lnTo>
                  <a:pt x="105925" y="55002"/>
                </a:lnTo>
                <a:lnTo>
                  <a:pt x="86017" y="95186"/>
                </a:lnTo>
                <a:lnTo>
                  <a:pt x="124239" y="95186"/>
                </a:lnTo>
                <a:lnTo>
                  <a:pt x="172250" y="0"/>
                </a:lnTo>
                <a:close/>
              </a:path>
            </a:pathLst>
          </a:custGeom>
          <a:solidFill>
            <a:srgbClr val="E1071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 name="object 40"/>
          <p:cNvSpPr txBox="1"/>
          <p:nvPr/>
        </p:nvSpPr>
        <p:spPr>
          <a:xfrm>
            <a:off x="6891813" y="5356318"/>
            <a:ext cx="2148249" cy="219291"/>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425" b="1" i="0" u="none" strike="noStrike" kern="1200" cap="none" spc="83" normalizeH="0" baseline="0" noProof="0" dirty="0">
                <a:ln>
                  <a:noFill/>
                </a:ln>
                <a:solidFill>
                  <a:srgbClr val="000000"/>
                </a:solidFill>
                <a:effectLst/>
                <a:uLnTx/>
                <a:uFillTx/>
                <a:latin typeface="Calibri"/>
                <a:ea typeface="+mn-ea"/>
                <a:cs typeface="Calibri"/>
              </a:rPr>
              <a:t>Ejecución </a:t>
            </a:r>
            <a:r>
              <a:rPr kumimoji="0" sz="1425" b="0" i="0" u="none" strike="noStrike" kern="1200" cap="none" spc="124" normalizeH="0" baseline="0" noProof="0" dirty="0">
                <a:ln>
                  <a:noFill/>
                </a:ln>
                <a:solidFill>
                  <a:srgbClr val="000000"/>
                </a:solidFill>
                <a:effectLst/>
                <a:uLnTx/>
                <a:uFillTx/>
                <a:latin typeface="Calibri"/>
                <a:ea typeface="+mn-ea"/>
                <a:cs typeface="Calibri"/>
              </a:rPr>
              <a:t>de</a:t>
            </a:r>
            <a:r>
              <a:rPr kumimoji="0" sz="1425" b="0" i="0" u="none" strike="noStrike" kern="1200" cap="none" spc="-105" normalizeH="0" baseline="0" noProof="0" dirty="0">
                <a:ln>
                  <a:noFill/>
                </a:ln>
                <a:solidFill>
                  <a:srgbClr val="000000"/>
                </a:solidFill>
                <a:effectLst/>
                <a:uLnTx/>
                <a:uFillTx/>
                <a:latin typeface="Calibri"/>
                <a:ea typeface="+mn-ea"/>
                <a:cs typeface="Calibri"/>
              </a:rPr>
              <a:t> </a:t>
            </a:r>
            <a:r>
              <a:rPr kumimoji="0" lang="es-PE" sz="1425" b="0" i="0" u="none" strike="noStrike" kern="1200" cap="none" spc="49" normalizeH="0" baseline="0" noProof="0" dirty="0">
                <a:ln>
                  <a:noFill/>
                </a:ln>
                <a:solidFill>
                  <a:srgbClr val="000000"/>
                </a:solidFill>
                <a:effectLst/>
                <a:uLnTx/>
                <a:uFillTx/>
                <a:latin typeface="Calibri"/>
                <a:ea typeface="+mn-ea"/>
                <a:cs typeface="Calibri"/>
              </a:rPr>
              <a:t>inversiones</a:t>
            </a:r>
            <a:r>
              <a:rPr kumimoji="0" sz="1425" b="0" i="0" u="none" strike="noStrike" kern="1200" cap="none" spc="49" normalizeH="0" baseline="0" noProof="0" dirty="0">
                <a:ln>
                  <a:noFill/>
                </a:ln>
                <a:solidFill>
                  <a:srgbClr val="000000"/>
                </a:solidFill>
                <a:effectLst/>
                <a:uLnTx/>
                <a:uFillTx/>
                <a:latin typeface="Calibri"/>
                <a:ea typeface="+mn-ea"/>
                <a:cs typeface="Calibri"/>
              </a:rPr>
              <a:t>.</a:t>
            </a:r>
            <a:endParaRPr kumimoji="0" sz="1425"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41" name="object 41"/>
          <p:cNvSpPr txBox="1"/>
          <p:nvPr/>
        </p:nvSpPr>
        <p:spPr>
          <a:xfrm>
            <a:off x="9872471" y="1525876"/>
            <a:ext cx="1800225" cy="654025"/>
          </a:xfrm>
          <a:prstGeom prst="rect">
            <a:avLst/>
          </a:prstGeom>
        </p:spPr>
        <p:txBody>
          <a:bodyPr vert="horz" wrap="square" lIns="0" tIns="0" rIns="0" bIns="0" rtlCol="0">
            <a:spAutoFit/>
          </a:bodyPr>
          <a:lstStyle/>
          <a:p>
            <a:pPr marL="9525" marR="3810" lvl="0" indent="0" algn="ctr" defTabSz="457200" rtl="0" eaLnBrk="1" fontAlgn="auto" latinLnBrk="0" hangingPunct="1">
              <a:lnSpc>
                <a:spcPts val="1650"/>
              </a:lnSpc>
              <a:spcBef>
                <a:spcPts val="0"/>
              </a:spcBef>
              <a:spcAft>
                <a:spcPts val="0"/>
              </a:spcAft>
              <a:buClrTx/>
              <a:buSzTx/>
              <a:buFontTx/>
              <a:buNone/>
              <a:tabLst/>
              <a:defRPr/>
            </a:pPr>
            <a:r>
              <a:rPr kumimoji="0" sz="1500" b="1" i="0" u="none" strike="noStrike" kern="1200" cap="none" spc="11" normalizeH="0" baseline="0" noProof="0" dirty="0">
                <a:ln>
                  <a:noFill/>
                </a:ln>
                <a:solidFill>
                  <a:srgbClr val="000000"/>
                </a:solidFill>
                <a:effectLst/>
                <a:uLnTx/>
                <a:uFillTx/>
                <a:latin typeface="Lucida Sans"/>
                <a:ea typeface="+mn-ea"/>
                <a:cs typeface="Lucida Sans"/>
              </a:rPr>
              <a:t>MEF</a:t>
            </a:r>
            <a:r>
              <a:rPr kumimoji="0" sz="1500" b="1" i="0" u="none" strike="noStrike" kern="1200" cap="none" spc="-158" normalizeH="0" baseline="0" noProof="0" dirty="0">
                <a:ln>
                  <a:noFill/>
                </a:ln>
                <a:solidFill>
                  <a:srgbClr val="000000"/>
                </a:solidFill>
                <a:effectLst/>
                <a:uLnTx/>
                <a:uFillTx/>
                <a:latin typeface="Lucida Sans"/>
                <a:ea typeface="+mn-ea"/>
                <a:cs typeface="Lucida Sans"/>
              </a:rPr>
              <a:t> </a:t>
            </a:r>
            <a:r>
              <a:rPr kumimoji="0" sz="1500" b="1" i="0" u="none" strike="noStrike" kern="1200" cap="none" spc="-19" normalizeH="0" baseline="0" noProof="0" dirty="0">
                <a:ln>
                  <a:noFill/>
                </a:ln>
                <a:solidFill>
                  <a:srgbClr val="000000"/>
                </a:solidFill>
                <a:effectLst/>
                <a:uLnTx/>
                <a:uFillTx/>
                <a:latin typeface="Lucida Sans"/>
                <a:ea typeface="+mn-ea"/>
                <a:cs typeface="Lucida Sans"/>
              </a:rPr>
              <a:t>(DGIP)</a:t>
            </a:r>
            <a:r>
              <a:rPr kumimoji="0" sz="1500" b="1" i="0" u="none" strike="noStrike" kern="1200" cap="none" spc="-158" normalizeH="0" baseline="0" noProof="0" dirty="0">
                <a:ln>
                  <a:noFill/>
                </a:ln>
                <a:solidFill>
                  <a:srgbClr val="000000"/>
                </a:solidFill>
                <a:effectLst/>
                <a:uLnTx/>
                <a:uFillTx/>
                <a:latin typeface="Lucida Sans"/>
                <a:ea typeface="+mn-ea"/>
                <a:cs typeface="Lucida Sans"/>
              </a:rPr>
              <a:t> </a:t>
            </a:r>
            <a:r>
              <a:rPr kumimoji="0" sz="1500" b="1" i="0" u="none" strike="noStrike" kern="1200" cap="none" spc="-75" normalizeH="0" baseline="0" noProof="0" dirty="0">
                <a:ln>
                  <a:noFill/>
                </a:ln>
                <a:solidFill>
                  <a:srgbClr val="000000"/>
                </a:solidFill>
                <a:effectLst/>
                <a:uLnTx/>
                <a:uFillTx/>
                <a:latin typeface="Lucida Sans"/>
                <a:ea typeface="+mn-ea"/>
                <a:cs typeface="Lucida Sans"/>
              </a:rPr>
              <a:t>registra </a:t>
            </a:r>
            <a:r>
              <a:rPr kumimoji="0" sz="1500" b="1" i="0" u="none" strike="noStrike" kern="1200" cap="none" spc="-60" normalizeH="0" baseline="0" noProof="0" dirty="0">
                <a:ln>
                  <a:noFill/>
                </a:ln>
                <a:solidFill>
                  <a:srgbClr val="000000"/>
                </a:solidFill>
                <a:effectLst/>
                <a:uLnTx/>
                <a:uFillTx/>
                <a:latin typeface="Lucida Sans"/>
                <a:ea typeface="+mn-ea"/>
                <a:cs typeface="Lucida Sans"/>
              </a:rPr>
              <a:t> Verificación </a:t>
            </a:r>
            <a:r>
              <a:rPr kumimoji="0" sz="1500" b="1" i="0" u="none" strike="noStrike" kern="1200" cap="none" spc="-30" normalizeH="0" baseline="0" noProof="0" dirty="0">
                <a:ln>
                  <a:noFill/>
                </a:ln>
                <a:solidFill>
                  <a:srgbClr val="000000"/>
                </a:solidFill>
                <a:effectLst/>
                <a:uLnTx/>
                <a:uFillTx/>
                <a:latin typeface="Lucida Sans"/>
                <a:ea typeface="+mn-ea"/>
                <a:cs typeface="Lucida Sans"/>
              </a:rPr>
              <a:t>de  </a:t>
            </a:r>
            <a:r>
              <a:rPr kumimoji="0" sz="1500" b="1" i="0" u="none" strike="noStrike" kern="1200" cap="none" spc="-56" normalizeH="0" baseline="0" noProof="0" dirty="0">
                <a:ln>
                  <a:noFill/>
                </a:ln>
                <a:solidFill>
                  <a:srgbClr val="000000"/>
                </a:solidFill>
                <a:effectLst/>
                <a:uLnTx/>
                <a:uFillTx/>
                <a:latin typeface="Lucida Sans"/>
                <a:ea typeface="+mn-ea"/>
                <a:cs typeface="Lucida Sans"/>
              </a:rPr>
              <a:t>viabilidad</a:t>
            </a:r>
            <a:endParaRPr kumimoji="0" sz="1500" b="0" i="0" u="none" strike="noStrike" kern="1200" cap="none" spc="0" normalizeH="0" baseline="0" noProof="0" dirty="0">
              <a:ln>
                <a:noFill/>
              </a:ln>
              <a:solidFill>
                <a:srgbClr val="000000"/>
              </a:solidFill>
              <a:effectLst/>
              <a:uLnTx/>
              <a:uFillTx/>
              <a:latin typeface="Lucida Sans"/>
              <a:ea typeface="+mn-ea"/>
              <a:cs typeface="Lucida Sans"/>
            </a:endParaRPr>
          </a:p>
        </p:txBody>
      </p:sp>
      <p:sp>
        <p:nvSpPr>
          <p:cNvPr id="42" name="object 42"/>
          <p:cNvSpPr/>
          <p:nvPr/>
        </p:nvSpPr>
        <p:spPr>
          <a:xfrm>
            <a:off x="6182668" y="1788328"/>
            <a:ext cx="461010" cy="374809"/>
          </a:xfrm>
          <a:custGeom>
            <a:avLst/>
            <a:gdLst/>
            <a:ahLst/>
            <a:cxnLst/>
            <a:rect l="l" t="t" r="r" b="b"/>
            <a:pathLst>
              <a:path w="614679" h="499744">
                <a:moveTo>
                  <a:pt x="314921" y="0"/>
                </a:moveTo>
                <a:lnTo>
                  <a:pt x="0" y="499287"/>
                </a:lnTo>
                <a:lnTo>
                  <a:pt x="614578" y="499287"/>
                </a:lnTo>
                <a:lnTo>
                  <a:pt x="314921" y="0"/>
                </a:lnTo>
                <a:close/>
              </a:path>
            </a:pathLst>
          </a:custGeom>
          <a:solidFill>
            <a:srgbClr val="F9AE4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3" name="object 43"/>
          <p:cNvSpPr txBox="1"/>
          <p:nvPr/>
        </p:nvSpPr>
        <p:spPr>
          <a:xfrm>
            <a:off x="6362081" y="1843401"/>
            <a:ext cx="106204" cy="329001"/>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2138" b="1" i="0" u="none" strike="noStrike" kern="1200" cap="none" spc="153" normalizeH="0" baseline="0" noProof="0" dirty="0">
                <a:ln>
                  <a:noFill/>
                </a:ln>
                <a:solidFill>
                  <a:srgbClr val="000000"/>
                </a:solidFill>
                <a:effectLst/>
                <a:uLnTx/>
                <a:uFillTx/>
                <a:latin typeface="Lucida Sans"/>
                <a:ea typeface="+mn-ea"/>
                <a:cs typeface="Lucida Sans"/>
              </a:rPr>
              <a:t>!</a:t>
            </a:r>
            <a:endParaRPr kumimoji="0" sz="2138" b="0" i="0" u="none" strike="noStrike" kern="1200" cap="none" spc="0" normalizeH="0" baseline="0" noProof="0">
              <a:ln>
                <a:noFill/>
              </a:ln>
              <a:solidFill>
                <a:srgbClr val="000000"/>
              </a:solidFill>
              <a:effectLst/>
              <a:uLnTx/>
              <a:uFillTx/>
              <a:latin typeface="Lucida Sans"/>
              <a:ea typeface="+mn-ea"/>
              <a:cs typeface="Lucida Sans"/>
            </a:endParaRPr>
          </a:p>
        </p:txBody>
      </p:sp>
      <p:sp>
        <p:nvSpPr>
          <p:cNvPr id="44" name="object 44"/>
          <p:cNvSpPr/>
          <p:nvPr/>
        </p:nvSpPr>
        <p:spPr>
          <a:xfrm>
            <a:off x="8687543" y="1520447"/>
            <a:ext cx="421481" cy="342424"/>
          </a:xfrm>
          <a:custGeom>
            <a:avLst/>
            <a:gdLst/>
            <a:ahLst/>
            <a:cxnLst/>
            <a:rect l="l" t="t" r="r" b="b"/>
            <a:pathLst>
              <a:path w="561975" h="456564">
                <a:moveTo>
                  <a:pt x="287807" y="0"/>
                </a:moveTo>
                <a:lnTo>
                  <a:pt x="0" y="456310"/>
                </a:lnTo>
                <a:lnTo>
                  <a:pt x="561670" y="456310"/>
                </a:lnTo>
                <a:lnTo>
                  <a:pt x="287807" y="0"/>
                </a:lnTo>
                <a:close/>
              </a:path>
            </a:pathLst>
          </a:custGeom>
          <a:solidFill>
            <a:srgbClr val="F9AE4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5" name="object 45"/>
          <p:cNvSpPr txBox="1"/>
          <p:nvPr/>
        </p:nvSpPr>
        <p:spPr>
          <a:xfrm>
            <a:off x="8850687" y="1571224"/>
            <a:ext cx="98584" cy="300082"/>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950" b="1" i="0" u="none" strike="noStrike" kern="1200" cap="none" spc="139" normalizeH="0" baseline="0" noProof="0" dirty="0">
                <a:ln>
                  <a:noFill/>
                </a:ln>
                <a:solidFill>
                  <a:srgbClr val="000000"/>
                </a:solidFill>
                <a:effectLst/>
                <a:uLnTx/>
                <a:uFillTx/>
                <a:latin typeface="Lucida Sans"/>
                <a:ea typeface="+mn-ea"/>
                <a:cs typeface="Lucida Sans"/>
              </a:rPr>
              <a:t>!</a:t>
            </a:r>
            <a:endParaRPr kumimoji="0" sz="1950" b="0" i="0" u="none" strike="noStrike" kern="1200" cap="none" spc="0" normalizeH="0" baseline="0" noProof="0">
              <a:ln>
                <a:noFill/>
              </a:ln>
              <a:solidFill>
                <a:srgbClr val="000000"/>
              </a:solidFill>
              <a:effectLst/>
              <a:uLnTx/>
              <a:uFillTx/>
              <a:latin typeface="Lucida Sans"/>
              <a:ea typeface="+mn-ea"/>
              <a:cs typeface="Lucida Sans"/>
            </a:endParaRPr>
          </a:p>
        </p:txBody>
      </p:sp>
      <p:sp>
        <p:nvSpPr>
          <p:cNvPr id="46" name="object 46"/>
          <p:cNvSpPr/>
          <p:nvPr/>
        </p:nvSpPr>
        <p:spPr>
          <a:xfrm>
            <a:off x="6191725" y="1901951"/>
            <a:ext cx="75248" cy="75248"/>
          </a:xfrm>
          <a:custGeom>
            <a:avLst/>
            <a:gdLst/>
            <a:ahLst/>
            <a:cxnLst/>
            <a:rect l="l" t="t" r="r" b="b"/>
            <a:pathLst>
              <a:path w="100329" h="100330">
                <a:moveTo>
                  <a:pt x="50025" y="0"/>
                </a:moveTo>
                <a:lnTo>
                  <a:pt x="30555" y="3932"/>
                </a:lnTo>
                <a:lnTo>
                  <a:pt x="14654" y="14654"/>
                </a:lnTo>
                <a:lnTo>
                  <a:pt x="3932" y="30555"/>
                </a:lnTo>
                <a:lnTo>
                  <a:pt x="0" y="50025"/>
                </a:lnTo>
                <a:lnTo>
                  <a:pt x="3932" y="69494"/>
                </a:lnTo>
                <a:lnTo>
                  <a:pt x="14654" y="85396"/>
                </a:lnTo>
                <a:lnTo>
                  <a:pt x="30555" y="96118"/>
                </a:lnTo>
                <a:lnTo>
                  <a:pt x="50025" y="100050"/>
                </a:lnTo>
                <a:lnTo>
                  <a:pt x="69494" y="96118"/>
                </a:lnTo>
                <a:lnTo>
                  <a:pt x="85396" y="85396"/>
                </a:lnTo>
                <a:lnTo>
                  <a:pt x="96118" y="69494"/>
                </a:lnTo>
                <a:lnTo>
                  <a:pt x="100050" y="50025"/>
                </a:lnTo>
                <a:lnTo>
                  <a:pt x="96118" y="30555"/>
                </a:lnTo>
                <a:lnTo>
                  <a:pt x="85396" y="14654"/>
                </a:lnTo>
                <a:lnTo>
                  <a:pt x="69494" y="3932"/>
                </a:lnTo>
                <a:lnTo>
                  <a:pt x="50025" y="0"/>
                </a:lnTo>
                <a:close/>
              </a:path>
            </a:pathLst>
          </a:custGeom>
          <a:solidFill>
            <a:srgbClr val="E1071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7" name="object 47"/>
          <p:cNvSpPr/>
          <p:nvPr/>
        </p:nvSpPr>
        <p:spPr>
          <a:xfrm>
            <a:off x="4434478" y="1901951"/>
            <a:ext cx="75248" cy="75248"/>
          </a:xfrm>
          <a:custGeom>
            <a:avLst/>
            <a:gdLst/>
            <a:ahLst/>
            <a:cxnLst/>
            <a:rect l="l" t="t" r="r" b="b"/>
            <a:pathLst>
              <a:path w="100329" h="100330">
                <a:moveTo>
                  <a:pt x="50025" y="0"/>
                </a:moveTo>
                <a:lnTo>
                  <a:pt x="30555" y="3932"/>
                </a:lnTo>
                <a:lnTo>
                  <a:pt x="14654" y="14654"/>
                </a:lnTo>
                <a:lnTo>
                  <a:pt x="3932" y="30555"/>
                </a:lnTo>
                <a:lnTo>
                  <a:pt x="0" y="50025"/>
                </a:lnTo>
                <a:lnTo>
                  <a:pt x="3932" y="69494"/>
                </a:lnTo>
                <a:lnTo>
                  <a:pt x="14654" y="85396"/>
                </a:lnTo>
                <a:lnTo>
                  <a:pt x="30555" y="96118"/>
                </a:lnTo>
                <a:lnTo>
                  <a:pt x="50025" y="100050"/>
                </a:lnTo>
                <a:lnTo>
                  <a:pt x="69494" y="96118"/>
                </a:lnTo>
                <a:lnTo>
                  <a:pt x="85396" y="85396"/>
                </a:lnTo>
                <a:lnTo>
                  <a:pt x="96118" y="69494"/>
                </a:lnTo>
                <a:lnTo>
                  <a:pt x="100050" y="50025"/>
                </a:lnTo>
                <a:lnTo>
                  <a:pt x="96118" y="30555"/>
                </a:lnTo>
                <a:lnTo>
                  <a:pt x="85396" y="14654"/>
                </a:lnTo>
                <a:lnTo>
                  <a:pt x="69494" y="3932"/>
                </a:lnTo>
                <a:lnTo>
                  <a:pt x="50025" y="0"/>
                </a:lnTo>
                <a:close/>
              </a:path>
            </a:pathLst>
          </a:custGeom>
          <a:solidFill>
            <a:srgbClr val="E1071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8" name="object 48"/>
          <p:cNvSpPr/>
          <p:nvPr/>
        </p:nvSpPr>
        <p:spPr>
          <a:xfrm>
            <a:off x="4529185" y="1939471"/>
            <a:ext cx="1700213" cy="0"/>
          </a:xfrm>
          <a:custGeom>
            <a:avLst/>
            <a:gdLst/>
            <a:ahLst/>
            <a:cxnLst/>
            <a:rect l="l" t="t" r="r" b="b"/>
            <a:pathLst>
              <a:path w="2266950">
                <a:moveTo>
                  <a:pt x="2266746" y="0"/>
                </a:moveTo>
                <a:lnTo>
                  <a:pt x="0" y="0"/>
                </a:lnTo>
              </a:path>
            </a:pathLst>
          </a:custGeom>
          <a:ln w="12700">
            <a:solidFill>
              <a:srgbClr val="E10717"/>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9" name="object 49"/>
          <p:cNvSpPr/>
          <p:nvPr/>
        </p:nvSpPr>
        <p:spPr>
          <a:xfrm>
            <a:off x="4471997" y="1879501"/>
            <a:ext cx="94773" cy="120968"/>
          </a:xfrm>
          <a:custGeom>
            <a:avLst/>
            <a:gdLst/>
            <a:ahLst/>
            <a:cxnLst/>
            <a:rect l="l" t="t" r="r" b="b"/>
            <a:pathLst>
              <a:path w="126364" h="161289">
                <a:moveTo>
                  <a:pt x="126199" y="0"/>
                </a:moveTo>
                <a:lnTo>
                  <a:pt x="0" y="79959"/>
                </a:lnTo>
                <a:lnTo>
                  <a:pt x="126199" y="161010"/>
                </a:lnTo>
                <a:lnTo>
                  <a:pt x="126199" y="0"/>
                </a:lnTo>
                <a:close/>
              </a:path>
            </a:pathLst>
          </a:custGeom>
          <a:solidFill>
            <a:srgbClr val="E1071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0" name="object 50"/>
          <p:cNvSpPr/>
          <p:nvPr/>
        </p:nvSpPr>
        <p:spPr>
          <a:xfrm>
            <a:off x="8627344" y="1582807"/>
            <a:ext cx="75248" cy="75248"/>
          </a:xfrm>
          <a:custGeom>
            <a:avLst/>
            <a:gdLst/>
            <a:ahLst/>
            <a:cxnLst/>
            <a:rect l="l" t="t" r="r" b="b"/>
            <a:pathLst>
              <a:path w="100329" h="100330">
                <a:moveTo>
                  <a:pt x="50025" y="0"/>
                </a:moveTo>
                <a:lnTo>
                  <a:pt x="30555" y="3932"/>
                </a:lnTo>
                <a:lnTo>
                  <a:pt x="14654" y="14654"/>
                </a:lnTo>
                <a:lnTo>
                  <a:pt x="3932" y="30555"/>
                </a:lnTo>
                <a:lnTo>
                  <a:pt x="0" y="50025"/>
                </a:lnTo>
                <a:lnTo>
                  <a:pt x="3932" y="69494"/>
                </a:lnTo>
                <a:lnTo>
                  <a:pt x="14654" y="85396"/>
                </a:lnTo>
                <a:lnTo>
                  <a:pt x="30555" y="96118"/>
                </a:lnTo>
                <a:lnTo>
                  <a:pt x="50025" y="100050"/>
                </a:lnTo>
                <a:lnTo>
                  <a:pt x="69494" y="96118"/>
                </a:lnTo>
                <a:lnTo>
                  <a:pt x="85396" y="85396"/>
                </a:lnTo>
                <a:lnTo>
                  <a:pt x="96118" y="69494"/>
                </a:lnTo>
                <a:lnTo>
                  <a:pt x="100050" y="50025"/>
                </a:lnTo>
                <a:lnTo>
                  <a:pt x="96118" y="30555"/>
                </a:lnTo>
                <a:lnTo>
                  <a:pt x="85396" y="14654"/>
                </a:lnTo>
                <a:lnTo>
                  <a:pt x="69494" y="3932"/>
                </a:lnTo>
                <a:lnTo>
                  <a:pt x="50025" y="0"/>
                </a:lnTo>
                <a:close/>
              </a:path>
            </a:pathLst>
          </a:custGeom>
          <a:solidFill>
            <a:srgbClr val="E1071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1" name="object 51"/>
          <p:cNvSpPr/>
          <p:nvPr/>
        </p:nvSpPr>
        <p:spPr>
          <a:xfrm>
            <a:off x="6200679" y="1582807"/>
            <a:ext cx="75248" cy="75248"/>
          </a:xfrm>
          <a:custGeom>
            <a:avLst/>
            <a:gdLst/>
            <a:ahLst/>
            <a:cxnLst/>
            <a:rect l="l" t="t" r="r" b="b"/>
            <a:pathLst>
              <a:path w="100329" h="100330">
                <a:moveTo>
                  <a:pt x="50025" y="0"/>
                </a:moveTo>
                <a:lnTo>
                  <a:pt x="30555" y="3932"/>
                </a:lnTo>
                <a:lnTo>
                  <a:pt x="14654" y="14654"/>
                </a:lnTo>
                <a:lnTo>
                  <a:pt x="3932" y="30555"/>
                </a:lnTo>
                <a:lnTo>
                  <a:pt x="0" y="50025"/>
                </a:lnTo>
                <a:lnTo>
                  <a:pt x="3932" y="69494"/>
                </a:lnTo>
                <a:lnTo>
                  <a:pt x="14654" y="85396"/>
                </a:lnTo>
                <a:lnTo>
                  <a:pt x="30555" y="96118"/>
                </a:lnTo>
                <a:lnTo>
                  <a:pt x="50025" y="100050"/>
                </a:lnTo>
                <a:lnTo>
                  <a:pt x="69500" y="96118"/>
                </a:lnTo>
                <a:lnTo>
                  <a:pt x="85401" y="85396"/>
                </a:lnTo>
                <a:lnTo>
                  <a:pt x="96120" y="69494"/>
                </a:lnTo>
                <a:lnTo>
                  <a:pt x="100050" y="50025"/>
                </a:lnTo>
                <a:lnTo>
                  <a:pt x="96120" y="30555"/>
                </a:lnTo>
                <a:lnTo>
                  <a:pt x="85401" y="14654"/>
                </a:lnTo>
                <a:lnTo>
                  <a:pt x="69500" y="3932"/>
                </a:lnTo>
                <a:lnTo>
                  <a:pt x="50025" y="0"/>
                </a:lnTo>
                <a:close/>
              </a:path>
            </a:pathLst>
          </a:custGeom>
          <a:solidFill>
            <a:srgbClr val="E1071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2" name="object 52"/>
          <p:cNvSpPr/>
          <p:nvPr/>
        </p:nvSpPr>
        <p:spPr>
          <a:xfrm>
            <a:off x="6295397" y="1620326"/>
            <a:ext cx="2369820" cy="0"/>
          </a:xfrm>
          <a:custGeom>
            <a:avLst/>
            <a:gdLst/>
            <a:ahLst/>
            <a:cxnLst/>
            <a:rect l="l" t="t" r="r" b="b"/>
            <a:pathLst>
              <a:path w="3159759">
                <a:moveTo>
                  <a:pt x="3159302" y="0"/>
                </a:moveTo>
                <a:lnTo>
                  <a:pt x="0" y="0"/>
                </a:lnTo>
              </a:path>
            </a:pathLst>
          </a:custGeom>
          <a:ln w="12700">
            <a:solidFill>
              <a:srgbClr val="E10717"/>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3" name="object 53"/>
          <p:cNvSpPr/>
          <p:nvPr/>
        </p:nvSpPr>
        <p:spPr>
          <a:xfrm>
            <a:off x="6238199" y="1560366"/>
            <a:ext cx="94773" cy="120968"/>
          </a:xfrm>
          <a:custGeom>
            <a:avLst/>
            <a:gdLst/>
            <a:ahLst/>
            <a:cxnLst/>
            <a:rect l="l" t="t" r="r" b="b"/>
            <a:pathLst>
              <a:path w="126365" h="161289">
                <a:moveTo>
                  <a:pt x="126199" y="0"/>
                </a:moveTo>
                <a:lnTo>
                  <a:pt x="0" y="79959"/>
                </a:lnTo>
                <a:lnTo>
                  <a:pt x="126199" y="161010"/>
                </a:lnTo>
                <a:lnTo>
                  <a:pt x="126199" y="0"/>
                </a:lnTo>
                <a:close/>
              </a:path>
            </a:pathLst>
          </a:custGeom>
          <a:solidFill>
            <a:srgbClr val="E1071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4" name="object 54"/>
          <p:cNvSpPr/>
          <p:nvPr/>
        </p:nvSpPr>
        <p:spPr>
          <a:xfrm>
            <a:off x="7828893" y="1924783"/>
            <a:ext cx="353854" cy="353854"/>
          </a:xfrm>
          <a:custGeom>
            <a:avLst/>
            <a:gdLst/>
            <a:ahLst/>
            <a:cxnLst/>
            <a:rect l="l" t="t" r="r" b="b"/>
            <a:pathLst>
              <a:path w="471804" h="471805">
                <a:moveTo>
                  <a:pt x="471563" y="471563"/>
                </a:moveTo>
                <a:lnTo>
                  <a:pt x="0" y="471563"/>
                </a:lnTo>
                <a:lnTo>
                  <a:pt x="0" y="0"/>
                </a:lnTo>
                <a:lnTo>
                  <a:pt x="471563" y="0"/>
                </a:lnTo>
                <a:lnTo>
                  <a:pt x="471563" y="471563"/>
                </a:lnTo>
                <a:close/>
              </a:path>
            </a:pathLst>
          </a:custGeom>
          <a:solidFill>
            <a:srgbClr val="E1071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5" name="object 55"/>
          <p:cNvSpPr/>
          <p:nvPr/>
        </p:nvSpPr>
        <p:spPr>
          <a:xfrm>
            <a:off x="9147181" y="1924783"/>
            <a:ext cx="353854" cy="353854"/>
          </a:xfrm>
          <a:custGeom>
            <a:avLst/>
            <a:gdLst/>
            <a:ahLst/>
            <a:cxnLst/>
            <a:rect l="l" t="t" r="r" b="b"/>
            <a:pathLst>
              <a:path w="471804" h="471805">
                <a:moveTo>
                  <a:pt x="471563" y="471563"/>
                </a:moveTo>
                <a:lnTo>
                  <a:pt x="0" y="471563"/>
                </a:lnTo>
                <a:lnTo>
                  <a:pt x="0" y="0"/>
                </a:lnTo>
                <a:lnTo>
                  <a:pt x="471563" y="0"/>
                </a:lnTo>
                <a:lnTo>
                  <a:pt x="471563" y="471563"/>
                </a:lnTo>
                <a:close/>
              </a:path>
            </a:pathLst>
          </a:custGeom>
          <a:solidFill>
            <a:srgbClr val="E1071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6" name="object 56"/>
          <p:cNvSpPr/>
          <p:nvPr/>
        </p:nvSpPr>
        <p:spPr>
          <a:xfrm>
            <a:off x="8222857" y="1924783"/>
            <a:ext cx="421481" cy="353854"/>
          </a:xfrm>
          <a:custGeom>
            <a:avLst/>
            <a:gdLst/>
            <a:ahLst/>
            <a:cxnLst/>
            <a:rect l="l" t="t" r="r" b="b"/>
            <a:pathLst>
              <a:path w="561975" h="471805">
                <a:moveTo>
                  <a:pt x="561670" y="471563"/>
                </a:moveTo>
                <a:lnTo>
                  <a:pt x="0" y="471563"/>
                </a:lnTo>
                <a:lnTo>
                  <a:pt x="0" y="0"/>
                </a:lnTo>
                <a:lnTo>
                  <a:pt x="561670" y="0"/>
                </a:lnTo>
                <a:lnTo>
                  <a:pt x="561670" y="471563"/>
                </a:lnTo>
                <a:close/>
              </a:path>
            </a:pathLst>
          </a:custGeom>
          <a:solidFill>
            <a:srgbClr val="E1071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7" name="object 57"/>
          <p:cNvSpPr txBox="1"/>
          <p:nvPr/>
        </p:nvSpPr>
        <p:spPr>
          <a:xfrm>
            <a:off x="7913636" y="2004784"/>
            <a:ext cx="699135" cy="161583"/>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tab pos="350044" algn="l"/>
              </a:tabLst>
              <a:defRPr/>
            </a:pPr>
            <a:r>
              <a:rPr kumimoji="0" sz="1050" b="1" i="0" u="none" strike="noStrike" kern="1200" cap="none" spc="-30" normalizeH="0" baseline="0" noProof="0" dirty="0">
                <a:ln>
                  <a:noFill/>
                </a:ln>
                <a:solidFill>
                  <a:srgbClr val="FFFFFF"/>
                </a:solidFill>
                <a:effectLst/>
                <a:uLnTx/>
                <a:uFillTx/>
                <a:latin typeface="Lucida Sans"/>
                <a:ea typeface="+mn-ea"/>
                <a:cs typeface="Lucida Sans"/>
              </a:rPr>
              <a:t>E</a:t>
            </a:r>
            <a:r>
              <a:rPr kumimoji="0" sz="1050" b="1" i="0" u="none" strike="noStrike" kern="1200" cap="none" spc="-4" normalizeH="0" baseline="0" noProof="0" dirty="0">
                <a:ln>
                  <a:noFill/>
                </a:ln>
                <a:solidFill>
                  <a:srgbClr val="FFFFFF"/>
                </a:solidFill>
                <a:effectLst/>
                <a:uLnTx/>
                <a:uFillTx/>
                <a:latin typeface="Lucida Sans"/>
                <a:ea typeface="+mn-ea"/>
                <a:cs typeface="Lucida Sans"/>
              </a:rPr>
              <a:t>T</a:t>
            </a:r>
            <a:r>
              <a:rPr kumimoji="0" sz="1050" b="1" i="0" u="none" strike="noStrike" kern="1200" cap="none" spc="0" normalizeH="0" baseline="0" noProof="0" dirty="0">
                <a:ln>
                  <a:noFill/>
                </a:ln>
                <a:solidFill>
                  <a:srgbClr val="FFFFFF"/>
                </a:solidFill>
                <a:effectLst/>
                <a:uLnTx/>
                <a:uFillTx/>
                <a:latin typeface="Lucida Sans"/>
                <a:ea typeface="+mn-ea"/>
                <a:cs typeface="Lucida Sans"/>
              </a:rPr>
              <a:t>	</a:t>
            </a:r>
            <a:r>
              <a:rPr kumimoji="0" sz="1050" b="1" i="0" u="none" strike="noStrike" kern="1200" cap="none" spc="-26" normalizeH="0" baseline="0" noProof="0" dirty="0">
                <a:ln>
                  <a:noFill/>
                </a:ln>
                <a:solidFill>
                  <a:srgbClr val="FFFFFF"/>
                </a:solidFill>
                <a:effectLst/>
                <a:uLnTx/>
                <a:uFillTx/>
                <a:latin typeface="Lucida Sans"/>
                <a:ea typeface="+mn-ea"/>
                <a:cs typeface="Lucida Sans"/>
              </a:rPr>
              <a:t>Cont.</a:t>
            </a:r>
            <a:endParaRPr kumimoji="0" sz="1050" b="0" i="0" u="none" strike="noStrike" kern="1200" cap="none" spc="0" normalizeH="0" baseline="0" noProof="0">
              <a:ln>
                <a:noFill/>
              </a:ln>
              <a:solidFill>
                <a:srgbClr val="000000"/>
              </a:solidFill>
              <a:effectLst/>
              <a:uLnTx/>
              <a:uFillTx/>
              <a:latin typeface="Lucida Sans"/>
              <a:ea typeface="+mn-ea"/>
              <a:cs typeface="Lucida Sans"/>
            </a:endParaRPr>
          </a:p>
        </p:txBody>
      </p:sp>
      <p:sp>
        <p:nvSpPr>
          <p:cNvPr id="58" name="object 58"/>
          <p:cNvSpPr/>
          <p:nvPr/>
        </p:nvSpPr>
        <p:spPr>
          <a:xfrm>
            <a:off x="8687543" y="1924783"/>
            <a:ext cx="421481" cy="353854"/>
          </a:xfrm>
          <a:custGeom>
            <a:avLst/>
            <a:gdLst/>
            <a:ahLst/>
            <a:cxnLst/>
            <a:rect l="l" t="t" r="r" b="b"/>
            <a:pathLst>
              <a:path w="561975" h="471805">
                <a:moveTo>
                  <a:pt x="561670" y="471563"/>
                </a:moveTo>
                <a:lnTo>
                  <a:pt x="0" y="471563"/>
                </a:lnTo>
                <a:lnTo>
                  <a:pt x="0" y="0"/>
                </a:lnTo>
                <a:lnTo>
                  <a:pt x="561670" y="0"/>
                </a:lnTo>
                <a:lnTo>
                  <a:pt x="561670" y="471563"/>
                </a:lnTo>
                <a:close/>
              </a:path>
            </a:pathLst>
          </a:custGeom>
          <a:solidFill>
            <a:srgbClr val="E1071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9" name="object 59"/>
          <p:cNvSpPr txBox="1"/>
          <p:nvPr/>
        </p:nvSpPr>
        <p:spPr>
          <a:xfrm>
            <a:off x="8780002" y="2004784"/>
            <a:ext cx="631031" cy="161583"/>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tab pos="466249" algn="l"/>
              </a:tabLst>
              <a:defRPr/>
            </a:pPr>
            <a:r>
              <a:rPr kumimoji="0" sz="1050" b="1" i="0" u="none" strike="noStrike" kern="1200" cap="none" spc="-15" normalizeH="0" baseline="0" noProof="0" dirty="0">
                <a:ln>
                  <a:noFill/>
                </a:ln>
                <a:solidFill>
                  <a:srgbClr val="FFFFFF"/>
                </a:solidFill>
                <a:effectLst/>
                <a:uLnTx/>
                <a:uFillTx/>
                <a:latin typeface="Lucida Sans"/>
                <a:ea typeface="+mn-ea"/>
                <a:cs typeface="Lucida Sans"/>
              </a:rPr>
              <a:t>Lic</a:t>
            </a:r>
            <a:r>
              <a:rPr kumimoji="0" sz="1050" b="1" i="0" u="none" strike="noStrike" kern="1200" cap="none" spc="4" normalizeH="0" baseline="0" noProof="0" dirty="0">
                <a:ln>
                  <a:noFill/>
                </a:ln>
                <a:solidFill>
                  <a:srgbClr val="FFFFFF"/>
                </a:solidFill>
                <a:effectLst/>
                <a:uLnTx/>
                <a:uFillTx/>
                <a:latin typeface="Lucida Sans"/>
                <a:ea typeface="+mn-ea"/>
                <a:cs typeface="Lucida Sans"/>
              </a:rPr>
              <a:t>.</a:t>
            </a:r>
            <a:r>
              <a:rPr kumimoji="0" sz="1050" b="1" i="0" u="none" strike="noStrike" kern="1200" cap="none" spc="0" normalizeH="0" baseline="0" noProof="0" dirty="0">
                <a:ln>
                  <a:noFill/>
                </a:ln>
                <a:solidFill>
                  <a:srgbClr val="FFFFFF"/>
                </a:solidFill>
                <a:effectLst/>
                <a:uLnTx/>
                <a:uFillTx/>
                <a:latin typeface="Lucida Sans"/>
                <a:ea typeface="+mn-ea"/>
                <a:cs typeface="Lucida Sans"/>
              </a:rPr>
              <a:t>	</a:t>
            </a:r>
            <a:r>
              <a:rPr kumimoji="0" sz="1050" b="1" i="0" u="none" strike="noStrike" kern="1200" cap="none" spc="-8" normalizeH="0" baseline="0" noProof="0" dirty="0">
                <a:ln>
                  <a:noFill/>
                </a:ln>
                <a:solidFill>
                  <a:srgbClr val="FFFFFF"/>
                </a:solidFill>
                <a:effectLst/>
                <a:uLnTx/>
                <a:uFillTx/>
                <a:latin typeface="Lucida Sans"/>
                <a:ea typeface="+mn-ea"/>
                <a:cs typeface="Lucida Sans"/>
              </a:rPr>
              <a:t>Ej.</a:t>
            </a:r>
            <a:endParaRPr kumimoji="0" sz="1050" b="0" i="0" u="none" strike="noStrike" kern="1200" cap="none" spc="0" normalizeH="0" baseline="0" noProof="0">
              <a:ln>
                <a:noFill/>
              </a:ln>
              <a:solidFill>
                <a:srgbClr val="000000"/>
              </a:solidFill>
              <a:effectLst/>
              <a:uLnTx/>
              <a:uFillTx/>
              <a:latin typeface="Lucida Sans"/>
              <a:ea typeface="+mn-ea"/>
              <a:cs typeface="Lucida Sans"/>
            </a:endParaRPr>
          </a:p>
        </p:txBody>
      </p:sp>
      <p:sp>
        <p:nvSpPr>
          <p:cNvPr id="60" name="object 60"/>
          <p:cNvSpPr txBox="1"/>
          <p:nvPr/>
        </p:nvSpPr>
        <p:spPr>
          <a:xfrm>
            <a:off x="5633189" y="1287580"/>
            <a:ext cx="1112520" cy="230832"/>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500" b="0" i="0" u="none" strike="noStrike" kern="1200" cap="none" spc="-11" normalizeH="0" baseline="0" noProof="0" dirty="0">
                <a:ln>
                  <a:noFill/>
                </a:ln>
                <a:solidFill>
                  <a:srgbClr val="E10717"/>
                </a:solidFill>
                <a:effectLst/>
                <a:uLnTx/>
                <a:uFillTx/>
                <a:latin typeface="Lucida Sans"/>
                <a:ea typeface="+mn-ea"/>
                <a:cs typeface="Lucida Sans"/>
              </a:rPr>
              <a:t>Re-p</a:t>
            </a:r>
            <a:r>
              <a:rPr kumimoji="0" sz="1500" b="0" i="0" u="none" strike="noStrike" kern="1200" cap="none" spc="-45" normalizeH="0" baseline="0" noProof="0" dirty="0">
                <a:ln>
                  <a:noFill/>
                </a:ln>
                <a:solidFill>
                  <a:srgbClr val="E10717"/>
                </a:solidFill>
                <a:effectLst/>
                <a:uLnTx/>
                <a:uFillTx/>
                <a:latin typeface="Lucida Sans"/>
                <a:ea typeface="+mn-ea"/>
                <a:cs typeface="Lucida Sans"/>
              </a:rPr>
              <a:t>r</a:t>
            </a:r>
            <a:r>
              <a:rPr kumimoji="0" sz="1500" b="0" i="0" u="none" strike="noStrike" kern="1200" cap="none" spc="-23" normalizeH="0" baseline="0" noProof="0" dirty="0">
                <a:ln>
                  <a:noFill/>
                </a:ln>
                <a:solidFill>
                  <a:srgbClr val="E10717"/>
                </a:solidFill>
                <a:effectLst/>
                <a:uLnTx/>
                <a:uFillTx/>
                <a:latin typeface="Lucida Sans"/>
                <a:ea typeface="+mn-ea"/>
                <a:cs typeface="Lucida Sans"/>
              </a:rPr>
              <a:t>ocesos</a:t>
            </a:r>
            <a:endParaRPr kumimoji="0" sz="1500" b="0" i="0" u="none" strike="noStrike" kern="1200" cap="none" spc="0" normalizeH="0" baseline="0" noProof="0">
              <a:ln>
                <a:noFill/>
              </a:ln>
              <a:solidFill>
                <a:srgbClr val="000000"/>
              </a:solidFill>
              <a:effectLst/>
              <a:uLnTx/>
              <a:uFillTx/>
              <a:latin typeface="Lucida Sans"/>
              <a:ea typeface="+mn-ea"/>
              <a:cs typeface="Lucida Sans"/>
            </a:endParaRPr>
          </a:p>
        </p:txBody>
      </p:sp>
      <p:sp>
        <p:nvSpPr>
          <p:cNvPr id="61" name="object 61"/>
          <p:cNvSpPr/>
          <p:nvPr/>
        </p:nvSpPr>
        <p:spPr>
          <a:xfrm>
            <a:off x="11581609" y="6587712"/>
            <a:ext cx="104775" cy="138589"/>
          </a:xfrm>
          <a:custGeom>
            <a:avLst/>
            <a:gdLst/>
            <a:ahLst/>
            <a:cxnLst/>
            <a:rect l="l" t="t" r="r" b="b"/>
            <a:pathLst>
              <a:path w="139700" h="184784">
                <a:moveTo>
                  <a:pt x="31127" y="3479"/>
                </a:moveTo>
                <a:lnTo>
                  <a:pt x="0" y="3479"/>
                </a:lnTo>
                <a:lnTo>
                  <a:pt x="0" y="184569"/>
                </a:lnTo>
                <a:lnTo>
                  <a:pt x="12712" y="181995"/>
                </a:lnTo>
                <a:lnTo>
                  <a:pt x="22540" y="175326"/>
                </a:lnTo>
                <a:lnTo>
                  <a:pt x="28880" y="166138"/>
                </a:lnTo>
                <a:lnTo>
                  <a:pt x="31127" y="156006"/>
                </a:lnTo>
                <a:lnTo>
                  <a:pt x="31127" y="118757"/>
                </a:lnTo>
                <a:lnTo>
                  <a:pt x="118957" y="118757"/>
                </a:lnTo>
                <a:lnTo>
                  <a:pt x="125466" y="109283"/>
                </a:lnTo>
                <a:lnTo>
                  <a:pt x="69278" y="109283"/>
                </a:lnTo>
                <a:lnTo>
                  <a:pt x="53411" y="106078"/>
                </a:lnTo>
                <a:lnTo>
                  <a:pt x="40525" y="97369"/>
                </a:lnTo>
                <a:lnTo>
                  <a:pt x="31888" y="84428"/>
                </a:lnTo>
                <a:lnTo>
                  <a:pt x="28765" y="68529"/>
                </a:lnTo>
                <a:lnTo>
                  <a:pt x="32025" y="52698"/>
                </a:lnTo>
                <a:lnTo>
                  <a:pt x="40825" y="39847"/>
                </a:lnTo>
                <a:lnTo>
                  <a:pt x="53838" y="31276"/>
                </a:lnTo>
                <a:lnTo>
                  <a:pt x="69735" y="28282"/>
                </a:lnTo>
                <a:lnTo>
                  <a:pt x="126170" y="28282"/>
                </a:lnTo>
                <a:lnTo>
                  <a:pt x="122732" y="22225"/>
                </a:lnTo>
                <a:lnTo>
                  <a:pt x="119082" y="18808"/>
                </a:lnTo>
                <a:lnTo>
                  <a:pt x="31127" y="18808"/>
                </a:lnTo>
                <a:lnTo>
                  <a:pt x="31127" y="3479"/>
                </a:lnTo>
                <a:close/>
              </a:path>
              <a:path w="139700" h="184784">
                <a:moveTo>
                  <a:pt x="118957" y="118757"/>
                </a:moveTo>
                <a:lnTo>
                  <a:pt x="31127" y="118757"/>
                </a:lnTo>
                <a:lnTo>
                  <a:pt x="52006" y="133500"/>
                </a:lnTo>
                <a:lnTo>
                  <a:pt x="76098" y="137237"/>
                </a:lnTo>
                <a:lnTo>
                  <a:pt x="99332" y="132214"/>
                </a:lnTo>
                <a:lnTo>
                  <a:pt x="117640" y="120675"/>
                </a:lnTo>
                <a:lnTo>
                  <a:pt x="118957" y="118757"/>
                </a:lnTo>
                <a:close/>
              </a:path>
              <a:path w="139700" h="184784">
                <a:moveTo>
                  <a:pt x="126170" y="28282"/>
                </a:moveTo>
                <a:lnTo>
                  <a:pt x="69735" y="28282"/>
                </a:lnTo>
                <a:lnTo>
                  <a:pt x="85171" y="31557"/>
                </a:lnTo>
                <a:lnTo>
                  <a:pt x="97369" y="40219"/>
                </a:lnTo>
                <a:lnTo>
                  <a:pt x="105345" y="53212"/>
                </a:lnTo>
                <a:lnTo>
                  <a:pt x="108115" y="69481"/>
                </a:lnTo>
                <a:lnTo>
                  <a:pt x="105013" y="85194"/>
                </a:lnTo>
                <a:lnTo>
                  <a:pt x="96759" y="97831"/>
                </a:lnTo>
                <a:lnTo>
                  <a:pt x="84474" y="106243"/>
                </a:lnTo>
                <a:lnTo>
                  <a:pt x="69278" y="109283"/>
                </a:lnTo>
                <a:lnTo>
                  <a:pt x="125466" y="109283"/>
                </a:lnTo>
                <a:lnTo>
                  <a:pt x="133071" y="98213"/>
                </a:lnTo>
                <a:lnTo>
                  <a:pt x="139241" y="71926"/>
                </a:lnTo>
                <a:lnTo>
                  <a:pt x="135883" y="45401"/>
                </a:lnTo>
                <a:lnTo>
                  <a:pt x="126170" y="28282"/>
                </a:lnTo>
                <a:close/>
              </a:path>
              <a:path w="139700" h="184784">
                <a:moveTo>
                  <a:pt x="76022" y="0"/>
                </a:moveTo>
                <a:lnTo>
                  <a:pt x="63562" y="565"/>
                </a:lnTo>
                <a:lnTo>
                  <a:pt x="51684" y="3417"/>
                </a:lnTo>
                <a:lnTo>
                  <a:pt x="40751" y="9263"/>
                </a:lnTo>
                <a:lnTo>
                  <a:pt x="31127" y="18808"/>
                </a:lnTo>
                <a:lnTo>
                  <a:pt x="119082" y="18808"/>
                </a:lnTo>
                <a:lnTo>
                  <a:pt x="112778" y="12908"/>
                </a:lnTo>
                <a:lnTo>
                  <a:pt x="101677" y="6045"/>
                </a:lnTo>
                <a:lnTo>
                  <a:pt x="89426" y="1715"/>
                </a:lnTo>
                <a:lnTo>
                  <a:pt x="76022" y="0"/>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2" name="object 62"/>
          <p:cNvSpPr/>
          <p:nvPr/>
        </p:nvSpPr>
        <p:spPr>
          <a:xfrm>
            <a:off x="11160482" y="6586967"/>
            <a:ext cx="100489" cy="104775"/>
          </a:xfrm>
          <a:custGeom>
            <a:avLst/>
            <a:gdLst/>
            <a:ahLst/>
            <a:cxnLst/>
            <a:rect l="l" t="t" r="r" b="b"/>
            <a:pathLst>
              <a:path w="133984" h="139700">
                <a:moveTo>
                  <a:pt x="73153" y="0"/>
                </a:moveTo>
                <a:lnTo>
                  <a:pt x="22286" y="18855"/>
                </a:lnTo>
                <a:lnTo>
                  <a:pt x="2339" y="51404"/>
                </a:lnTo>
                <a:lnTo>
                  <a:pt x="0" y="69689"/>
                </a:lnTo>
                <a:lnTo>
                  <a:pt x="2881" y="89277"/>
                </a:lnTo>
                <a:lnTo>
                  <a:pt x="36829" y="130173"/>
                </a:lnTo>
                <a:lnTo>
                  <a:pt x="71459" y="139119"/>
                </a:lnTo>
                <a:lnTo>
                  <a:pt x="90490" y="136670"/>
                </a:lnTo>
                <a:lnTo>
                  <a:pt x="108680" y="129073"/>
                </a:lnTo>
                <a:lnTo>
                  <a:pt x="125093" y="116137"/>
                </a:lnTo>
                <a:lnTo>
                  <a:pt x="120236" y="112131"/>
                </a:lnTo>
                <a:lnTo>
                  <a:pt x="71964" y="112131"/>
                </a:lnTo>
                <a:lnTo>
                  <a:pt x="61605" y="111135"/>
                </a:lnTo>
                <a:lnTo>
                  <a:pt x="32154" y="77771"/>
                </a:lnTo>
                <a:lnTo>
                  <a:pt x="132408" y="77771"/>
                </a:lnTo>
                <a:lnTo>
                  <a:pt x="133599" y="55228"/>
                </a:lnTo>
                <a:lnTo>
                  <a:pt x="33348" y="55228"/>
                </a:lnTo>
                <a:lnTo>
                  <a:pt x="36771" y="44667"/>
                </a:lnTo>
                <a:lnTo>
                  <a:pt x="43759" y="35458"/>
                </a:lnTo>
                <a:lnTo>
                  <a:pt x="54190" y="28939"/>
                </a:lnTo>
                <a:lnTo>
                  <a:pt x="67943" y="26450"/>
                </a:lnTo>
                <a:lnTo>
                  <a:pt x="121265" y="26450"/>
                </a:lnTo>
                <a:lnTo>
                  <a:pt x="112077" y="15136"/>
                </a:lnTo>
                <a:lnTo>
                  <a:pt x="92238" y="3946"/>
                </a:lnTo>
                <a:lnTo>
                  <a:pt x="73153" y="0"/>
                </a:lnTo>
                <a:close/>
              </a:path>
              <a:path w="133984" h="139700">
                <a:moveTo>
                  <a:pt x="101463" y="105913"/>
                </a:moveTo>
                <a:lnTo>
                  <a:pt x="91997" y="107806"/>
                </a:lnTo>
                <a:lnTo>
                  <a:pt x="82058" y="110916"/>
                </a:lnTo>
                <a:lnTo>
                  <a:pt x="71964" y="112131"/>
                </a:lnTo>
                <a:lnTo>
                  <a:pt x="120236" y="112131"/>
                </a:lnTo>
                <a:lnTo>
                  <a:pt x="118719" y="110880"/>
                </a:lnTo>
                <a:lnTo>
                  <a:pt x="110607" y="107205"/>
                </a:lnTo>
                <a:lnTo>
                  <a:pt x="101463" y="105913"/>
                </a:lnTo>
                <a:close/>
              </a:path>
              <a:path w="133984" h="139700">
                <a:moveTo>
                  <a:pt x="121265" y="26450"/>
                </a:moveTo>
                <a:lnTo>
                  <a:pt x="67943" y="26450"/>
                </a:lnTo>
                <a:lnTo>
                  <a:pt x="80024" y="28784"/>
                </a:lnTo>
                <a:lnTo>
                  <a:pt x="90506" y="35100"/>
                </a:lnTo>
                <a:lnTo>
                  <a:pt x="98123" y="44286"/>
                </a:lnTo>
                <a:lnTo>
                  <a:pt x="101610" y="55228"/>
                </a:lnTo>
                <a:lnTo>
                  <a:pt x="133599" y="55228"/>
                </a:lnTo>
                <a:lnTo>
                  <a:pt x="133643" y="54400"/>
                </a:lnTo>
                <a:lnTo>
                  <a:pt x="126372" y="32738"/>
                </a:lnTo>
                <a:lnTo>
                  <a:pt x="121265" y="26450"/>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3" name="object 63"/>
          <p:cNvSpPr/>
          <p:nvPr/>
        </p:nvSpPr>
        <p:spPr>
          <a:xfrm>
            <a:off x="11417657" y="6586967"/>
            <a:ext cx="100489" cy="104775"/>
          </a:xfrm>
          <a:custGeom>
            <a:avLst/>
            <a:gdLst/>
            <a:ahLst/>
            <a:cxnLst/>
            <a:rect l="l" t="t" r="r" b="b"/>
            <a:pathLst>
              <a:path w="133984" h="139700">
                <a:moveTo>
                  <a:pt x="73153" y="0"/>
                </a:moveTo>
                <a:lnTo>
                  <a:pt x="22286" y="18855"/>
                </a:lnTo>
                <a:lnTo>
                  <a:pt x="2339" y="51404"/>
                </a:lnTo>
                <a:lnTo>
                  <a:pt x="0" y="69689"/>
                </a:lnTo>
                <a:lnTo>
                  <a:pt x="2881" y="89277"/>
                </a:lnTo>
                <a:lnTo>
                  <a:pt x="36829" y="130173"/>
                </a:lnTo>
                <a:lnTo>
                  <a:pt x="71459" y="139119"/>
                </a:lnTo>
                <a:lnTo>
                  <a:pt x="90490" y="136670"/>
                </a:lnTo>
                <a:lnTo>
                  <a:pt x="108680" y="129073"/>
                </a:lnTo>
                <a:lnTo>
                  <a:pt x="125093" y="116137"/>
                </a:lnTo>
                <a:lnTo>
                  <a:pt x="120474" y="112335"/>
                </a:lnTo>
                <a:lnTo>
                  <a:pt x="72050" y="112335"/>
                </a:lnTo>
                <a:lnTo>
                  <a:pt x="61637" y="111212"/>
                </a:lnTo>
                <a:lnTo>
                  <a:pt x="32154" y="77771"/>
                </a:lnTo>
                <a:lnTo>
                  <a:pt x="132408" y="77771"/>
                </a:lnTo>
                <a:lnTo>
                  <a:pt x="133599" y="55228"/>
                </a:lnTo>
                <a:lnTo>
                  <a:pt x="33348" y="55228"/>
                </a:lnTo>
                <a:lnTo>
                  <a:pt x="36771" y="44667"/>
                </a:lnTo>
                <a:lnTo>
                  <a:pt x="43759" y="35458"/>
                </a:lnTo>
                <a:lnTo>
                  <a:pt x="54190" y="28939"/>
                </a:lnTo>
                <a:lnTo>
                  <a:pt x="67943" y="26450"/>
                </a:lnTo>
                <a:lnTo>
                  <a:pt x="121265" y="26450"/>
                </a:lnTo>
                <a:lnTo>
                  <a:pt x="112077" y="15136"/>
                </a:lnTo>
                <a:lnTo>
                  <a:pt x="92238" y="3946"/>
                </a:lnTo>
                <a:lnTo>
                  <a:pt x="73153" y="0"/>
                </a:lnTo>
                <a:close/>
              </a:path>
              <a:path w="133984" h="139700">
                <a:moveTo>
                  <a:pt x="101683" y="105793"/>
                </a:moveTo>
                <a:lnTo>
                  <a:pt x="91997" y="107806"/>
                </a:lnTo>
                <a:lnTo>
                  <a:pt x="82155" y="111147"/>
                </a:lnTo>
                <a:lnTo>
                  <a:pt x="72050" y="112335"/>
                </a:lnTo>
                <a:lnTo>
                  <a:pt x="120474" y="112335"/>
                </a:lnTo>
                <a:lnTo>
                  <a:pt x="119207" y="111292"/>
                </a:lnTo>
                <a:lnTo>
                  <a:pt x="111078" y="107400"/>
                </a:lnTo>
                <a:lnTo>
                  <a:pt x="101683" y="105793"/>
                </a:lnTo>
                <a:close/>
              </a:path>
              <a:path w="133984" h="139700">
                <a:moveTo>
                  <a:pt x="121265" y="26450"/>
                </a:moveTo>
                <a:lnTo>
                  <a:pt x="67943" y="26450"/>
                </a:lnTo>
                <a:lnTo>
                  <a:pt x="80022" y="28784"/>
                </a:lnTo>
                <a:lnTo>
                  <a:pt x="90501" y="35100"/>
                </a:lnTo>
                <a:lnTo>
                  <a:pt x="98118" y="44286"/>
                </a:lnTo>
                <a:lnTo>
                  <a:pt x="101610" y="55228"/>
                </a:lnTo>
                <a:lnTo>
                  <a:pt x="133599" y="55228"/>
                </a:lnTo>
                <a:lnTo>
                  <a:pt x="133643" y="54400"/>
                </a:lnTo>
                <a:lnTo>
                  <a:pt x="126372" y="32738"/>
                </a:lnTo>
                <a:lnTo>
                  <a:pt x="121265" y="26450"/>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4" name="object 64"/>
          <p:cNvSpPr/>
          <p:nvPr/>
        </p:nvSpPr>
        <p:spPr>
          <a:xfrm>
            <a:off x="11697406" y="6586967"/>
            <a:ext cx="100489" cy="104775"/>
          </a:xfrm>
          <a:custGeom>
            <a:avLst/>
            <a:gdLst/>
            <a:ahLst/>
            <a:cxnLst/>
            <a:rect l="l" t="t" r="r" b="b"/>
            <a:pathLst>
              <a:path w="133984" h="139700">
                <a:moveTo>
                  <a:pt x="73153" y="0"/>
                </a:moveTo>
                <a:lnTo>
                  <a:pt x="22286" y="18855"/>
                </a:lnTo>
                <a:lnTo>
                  <a:pt x="2339" y="51404"/>
                </a:lnTo>
                <a:lnTo>
                  <a:pt x="0" y="69689"/>
                </a:lnTo>
                <a:lnTo>
                  <a:pt x="2881" y="89277"/>
                </a:lnTo>
                <a:lnTo>
                  <a:pt x="36829" y="130173"/>
                </a:lnTo>
                <a:lnTo>
                  <a:pt x="71459" y="139119"/>
                </a:lnTo>
                <a:lnTo>
                  <a:pt x="90490" y="136670"/>
                </a:lnTo>
                <a:lnTo>
                  <a:pt x="108680" y="129073"/>
                </a:lnTo>
                <a:lnTo>
                  <a:pt x="125093" y="116137"/>
                </a:lnTo>
                <a:lnTo>
                  <a:pt x="120474" y="112335"/>
                </a:lnTo>
                <a:lnTo>
                  <a:pt x="72050" y="112335"/>
                </a:lnTo>
                <a:lnTo>
                  <a:pt x="61637" y="111212"/>
                </a:lnTo>
                <a:lnTo>
                  <a:pt x="32154" y="77771"/>
                </a:lnTo>
                <a:lnTo>
                  <a:pt x="132408" y="77771"/>
                </a:lnTo>
                <a:lnTo>
                  <a:pt x="133599" y="55228"/>
                </a:lnTo>
                <a:lnTo>
                  <a:pt x="33348" y="55228"/>
                </a:lnTo>
                <a:lnTo>
                  <a:pt x="36771" y="44667"/>
                </a:lnTo>
                <a:lnTo>
                  <a:pt x="43759" y="35458"/>
                </a:lnTo>
                <a:lnTo>
                  <a:pt x="54190" y="28939"/>
                </a:lnTo>
                <a:lnTo>
                  <a:pt x="67943" y="26450"/>
                </a:lnTo>
                <a:lnTo>
                  <a:pt x="121265" y="26450"/>
                </a:lnTo>
                <a:lnTo>
                  <a:pt x="112077" y="15136"/>
                </a:lnTo>
                <a:lnTo>
                  <a:pt x="92238" y="3946"/>
                </a:lnTo>
                <a:lnTo>
                  <a:pt x="73153" y="0"/>
                </a:lnTo>
                <a:close/>
              </a:path>
              <a:path w="133984" h="139700">
                <a:moveTo>
                  <a:pt x="101683" y="105793"/>
                </a:moveTo>
                <a:lnTo>
                  <a:pt x="91997" y="107806"/>
                </a:lnTo>
                <a:lnTo>
                  <a:pt x="82155" y="111147"/>
                </a:lnTo>
                <a:lnTo>
                  <a:pt x="72050" y="112335"/>
                </a:lnTo>
                <a:lnTo>
                  <a:pt x="120474" y="112335"/>
                </a:lnTo>
                <a:lnTo>
                  <a:pt x="119207" y="111292"/>
                </a:lnTo>
                <a:lnTo>
                  <a:pt x="111078" y="107400"/>
                </a:lnTo>
                <a:lnTo>
                  <a:pt x="101683" y="105793"/>
                </a:lnTo>
                <a:close/>
              </a:path>
              <a:path w="133984" h="139700">
                <a:moveTo>
                  <a:pt x="121265" y="26450"/>
                </a:moveTo>
                <a:lnTo>
                  <a:pt x="67943" y="26450"/>
                </a:lnTo>
                <a:lnTo>
                  <a:pt x="80024" y="28784"/>
                </a:lnTo>
                <a:lnTo>
                  <a:pt x="90506" y="35100"/>
                </a:lnTo>
                <a:lnTo>
                  <a:pt x="98123" y="44286"/>
                </a:lnTo>
                <a:lnTo>
                  <a:pt x="101610" y="55228"/>
                </a:lnTo>
                <a:lnTo>
                  <a:pt x="133599" y="55228"/>
                </a:lnTo>
                <a:lnTo>
                  <a:pt x="133643" y="54400"/>
                </a:lnTo>
                <a:lnTo>
                  <a:pt x="126372" y="32738"/>
                </a:lnTo>
                <a:lnTo>
                  <a:pt x="121265" y="26450"/>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5" name="object 65"/>
          <p:cNvSpPr/>
          <p:nvPr/>
        </p:nvSpPr>
        <p:spPr>
          <a:xfrm>
            <a:off x="11350466" y="6552309"/>
            <a:ext cx="60960" cy="136684"/>
          </a:xfrm>
          <a:custGeom>
            <a:avLst/>
            <a:gdLst/>
            <a:ahLst/>
            <a:cxnLst/>
            <a:rect l="l" t="t" r="r" b="b"/>
            <a:pathLst>
              <a:path w="81280" h="182245">
                <a:moveTo>
                  <a:pt x="52260" y="78333"/>
                </a:moveTo>
                <a:lnTo>
                  <a:pt x="20459" y="78333"/>
                </a:lnTo>
                <a:lnTo>
                  <a:pt x="20459" y="153136"/>
                </a:lnTo>
                <a:lnTo>
                  <a:pt x="46347" y="181911"/>
                </a:lnTo>
                <a:lnTo>
                  <a:pt x="53754" y="182044"/>
                </a:lnTo>
                <a:lnTo>
                  <a:pt x="61252" y="180251"/>
                </a:lnTo>
                <a:lnTo>
                  <a:pt x="68443" y="176331"/>
                </a:lnTo>
                <a:lnTo>
                  <a:pt x="73966" y="170965"/>
                </a:lnTo>
                <a:lnTo>
                  <a:pt x="77777" y="164568"/>
                </a:lnTo>
                <a:lnTo>
                  <a:pt x="79296" y="159383"/>
                </a:lnTo>
                <a:lnTo>
                  <a:pt x="67487" y="159383"/>
                </a:lnTo>
                <a:lnTo>
                  <a:pt x="58902" y="155430"/>
                </a:lnTo>
                <a:lnTo>
                  <a:pt x="53889" y="148660"/>
                </a:lnTo>
                <a:lnTo>
                  <a:pt x="52260" y="142036"/>
                </a:lnTo>
                <a:lnTo>
                  <a:pt x="52260" y="78333"/>
                </a:lnTo>
                <a:close/>
              </a:path>
              <a:path w="81280" h="182245">
                <a:moveTo>
                  <a:pt x="79832" y="157556"/>
                </a:moveTo>
                <a:lnTo>
                  <a:pt x="67487" y="159383"/>
                </a:lnTo>
                <a:lnTo>
                  <a:pt x="79296" y="159383"/>
                </a:lnTo>
                <a:lnTo>
                  <a:pt x="79832" y="157556"/>
                </a:lnTo>
                <a:close/>
              </a:path>
              <a:path w="81280" h="182245">
                <a:moveTo>
                  <a:pt x="80683" y="49885"/>
                </a:moveTo>
                <a:lnTo>
                  <a:pt x="0" y="49885"/>
                </a:lnTo>
                <a:lnTo>
                  <a:pt x="0" y="78333"/>
                </a:lnTo>
                <a:lnTo>
                  <a:pt x="80683" y="78333"/>
                </a:lnTo>
                <a:lnTo>
                  <a:pt x="80683" y="49885"/>
                </a:lnTo>
                <a:close/>
              </a:path>
              <a:path w="81280" h="182245">
                <a:moveTo>
                  <a:pt x="52120" y="0"/>
                </a:moveTo>
                <a:lnTo>
                  <a:pt x="20319" y="0"/>
                </a:lnTo>
                <a:lnTo>
                  <a:pt x="20319" y="49885"/>
                </a:lnTo>
                <a:lnTo>
                  <a:pt x="52120" y="49885"/>
                </a:lnTo>
                <a:lnTo>
                  <a:pt x="52120" y="0"/>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6" name="object 66"/>
          <p:cNvSpPr/>
          <p:nvPr/>
        </p:nvSpPr>
        <p:spPr>
          <a:xfrm>
            <a:off x="11280362" y="6588274"/>
            <a:ext cx="59055" cy="100489"/>
          </a:xfrm>
          <a:custGeom>
            <a:avLst/>
            <a:gdLst/>
            <a:ahLst/>
            <a:cxnLst/>
            <a:rect l="l" t="t" r="r" b="b"/>
            <a:pathLst>
              <a:path w="78740" h="133984">
                <a:moveTo>
                  <a:pt x="0" y="452"/>
                </a:moveTo>
                <a:lnTo>
                  <a:pt x="0" y="133611"/>
                </a:lnTo>
                <a:lnTo>
                  <a:pt x="30518" y="133611"/>
                </a:lnTo>
                <a:lnTo>
                  <a:pt x="30518" y="63380"/>
                </a:lnTo>
                <a:lnTo>
                  <a:pt x="32480" y="52387"/>
                </a:lnTo>
                <a:lnTo>
                  <a:pt x="37836" y="42636"/>
                </a:lnTo>
                <a:lnTo>
                  <a:pt x="45787" y="35164"/>
                </a:lnTo>
                <a:lnTo>
                  <a:pt x="55537" y="31008"/>
                </a:lnTo>
                <a:lnTo>
                  <a:pt x="62966" y="29471"/>
                </a:lnTo>
                <a:lnTo>
                  <a:pt x="70700" y="29471"/>
                </a:lnTo>
                <a:lnTo>
                  <a:pt x="78625" y="28747"/>
                </a:lnTo>
                <a:lnTo>
                  <a:pt x="78625" y="19286"/>
                </a:lnTo>
                <a:lnTo>
                  <a:pt x="30670" y="19286"/>
                </a:lnTo>
                <a:lnTo>
                  <a:pt x="24097" y="10417"/>
                </a:lnTo>
                <a:lnTo>
                  <a:pt x="16321" y="4601"/>
                </a:lnTo>
                <a:lnTo>
                  <a:pt x="8051" y="1419"/>
                </a:lnTo>
                <a:lnTo>
                  <a:pt x="0" y="452"/>
                </a:lnTo>
                <a:close/>
              </a:path>
              <a:path w="78740" h="133984">
                <a:moveTo>
                  <a:pt x="65530" y="0"/>
                </a:moveTo>
                <a:lnTo>
                  <a:pt x="53090" y="2819"/>
                </a:lnTo>
                <a:lnTo>
                  <a:pt x="41429" y="9131"/>
                </a:lnTo>
                <a:lnTo>
                  <a:pt x="30670" y="19286"/>
                </a:lnTo>
                <a:lnTo>
                  <a:pt x="78625" y="19286"/>
                </a:lnTo>
                <a:lnTo>
                  <a:pt x="78625" y="325"/>
                </a:lnTo>
                <a:lnTo>
                  <a:pt x="65530" y="0"/>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7" name="object 67"/>
          <p:cNvSpPr/>
          <p:nvPr/>
        </p:nvSpPr>
        <p:spPr>
          <a:xfrm>
            <a:off x="11535088" y="6663676"/>
            <a:ext cx="27623" cy="26670"/>
          </a:xfrm>
          <a:custGeom>
            <a:avLst/>
            <a:gdLst/>
            <a:ahLst/>
            <a:cxnLst/>
            <a:rect l="l" t="t" r="r" b="b"/>
            <a:pathLst>
              <a:path w="36830" h="35559">
                <a:moveTo>
                  <a:pt x="28511" y="0"/>
                </a:moveTo>
                <a:lnTo>
                  <a:pt x="0" y="18338"/>
                </a:lnTo>
                <a:lnTo>
                  <a:pt x="1672" y="24979"/>
                </a:lnTo>
                <a:lnTo>
                  <a:pt x="5776" y="30456"/>
                </a:lnTo>
                <a:lnTo>
                  <a:pt x="11660" y="34163"/>
                </a:lnTo>
                <a:lnTo>
                  <a:pt x="18668" y="35496"/>
                </a:lnTo>
                <a:lnTo>
                  <a:pt x="28384" y="35420"/>
                </a:lnTo>
                <a:lnTo>
                  <a:pt x="36207" y="27406"/>
                </a:lnTo>
                <a:lnTo>
                  <a:pt x="36220" y="7556"/>
                </a:lnTo>
                <a:lnTo>
                  <a:pt x="28511" y="0"/>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8" name="object 68"/>
          <p:cNvSpPr/>
          <p:nvPr/>
        </p:nvSpPr>
        <p:spPr>
          <a:xfrm>
            <a:off x="10896886" y="6586545"/>
            <a:ext cx="90488" cy="102394"/>
          </a:xfrm>
          <a:custGeom>
            <a:avLst/>
            <a:gdLst/>
            <a:ahLst/>
            <a:cxnLst/>
            <a:rect l="l" t="t" r="r" b="b"/>
            <a:pathLst>
              <a:path w="120650" h="136525">
                <a:moveTo>
                  <a:pt x="30657" y="5373"/>
                </a:moveTo>
                <a:lnTo>
                  <a:pt x="0" y="5373"/>
                </a:lnTo>
                <a:lnTo>
                  <a:pt x="0" y="135916"/>
                </a:lnTo>
                <a:lnTo>
                  <a:pt x="30657" y="135916"/>
                </a:lnTo>
                <a:lnTo>
                  <a:pt x="30657" y="62472"/>
                </a:lnTo>
                <a:lnTo>
                  <a:pt x="32350" y="52970"/>
                </a:lnTo>
                <a:lnTo>
                  <a:pt x="37806" y="42447"/>
                </a:lnTo>
                <a:lnTo>
                  <a:pt x="47593" y="33786"/>
                </a:lnTo>
                <a:lnTo>
                  <a:pt x="62280" y="29871"/>
                </a:lnTo>
                <a:lnTo>
                  <a:pt x="117193" y="29871"/>
                </a:lnTo>
                <a:lnTo>
                  <a:pt x="111804" y="20270"/>
                </a:lnTo>
                <a:lnTo>
                  <a:pt x="30657" y="20270"/>
                </a:lnTo>
                <a:lnTo>
                  <a:pt x="30657" y="5373"/>
                </a:lnTo>
                <a:close/>
              </a:path>
              <a:path w="120650" h="136525">
                <a:moveTo>
                  <a:pt x="117193" y="29871"/>
                </a:moveTo>
                <a:lnTo>
                  <a:pt x="62280" y="29871"/>
                </a:lnTo>
                <a:lnTo>
                  <a:pt x="73799" y="31989"/>
                </a:lnTo>
                <a:lnTo>
                  <a:pt x="82499" y="38174"/>
                </a:lnTo>
                <a:lnTo>
                  <a:pt x="87998" y="46916"/>
                </a:lnTo>
                <a:lnTo>
                  <a:pt x="89915" y="56706"/>
                </a:lnTo>
                <a:lnTo>
                  <a:pt x="89915" y="106528"/>
                </a:lnTo>
                <a:lnTo>
                  <a:pt x="91966" y="116610"/>
                </a:lnTo>
                <a:lnTo>
                  <a:pt x="97928" y="126097"/>
                </a:lnTo>
                <a:lnTo>
                  <a:pt x="107516" y="133144"/>
                </a:lnTo>
                <a:lnTo>
                  <a:pt x="120446" y="135903"/>
                </a:lnTo>
                <a:lnTo>
                  <a:pt x="120446" y="48299"/>
                </a:lnTo>
                <a:lnTo>
                  <a:pt x="117716" y="30802"/>
                </a:lnTo>
                <a:lnTo>
                  <a:pt x="117193" y="29871"/>
                </a:lnTo>
                <a:close/>
              </a:path>
              <a:path w="120650" h="136525">
                <a:moveTo>
                  <a:pt x="62561" y="0"/>
                </a:moveTo>
                <a:lnTo>
                  <a:pt x="49815" y="744"/>
                </a:lnTo>
                <a:lnTo>
                  <a:pt x="40851" y="6965"/>
                </a:lnTo>
                <a:lnTo>
                  <a:pt x="30657" y="20270"/>
                </a:lnTo>
                <a:lnTo>
                  <a:pt x="111804" y="20270"/>
                </a:lnTo>
                <a:lnTo>
                  <a:pt x="110135" y="17297"/>
                </a:lnTo>
                <a:lnTo>
                  <a:pt x="98624" y="7999"/>
                </a:lnTo>
                <a:lnTo>
                  <a:pt x="84099" y="3125"/>
                </a:lnTo>
                <a:lnTo>
                  <a:pt x="62561" y="0"/>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9" name="object 69"/>
          <p:cNvSpPr/>
          <p:nvPr/>
        </p:nvSpPr>
        <p:spPr>
          <a:xfrm>
            <a:off x="10994898" y="6590549"/>
            <a:ext cx="106204" cy="104775"/>
          </a:xfrm>
          <a:custGeom>
            <a:avLst/>
            <a:gdLst/>
            <a:ahLst/>
            <a:cxnLst/>
            <a:rect l="l" t="t" r="r" b="b"/>
            <a:pathLst>
              <a:path w="141605" h="139700">
                <a:moveTo>
                  <a:pt x="23469" y="0"/>
                </a:moveTo>
                <a:lnTo>
                  <a:pt x="0" y="0"/>
                </a:lnTo>
                <a:lnTo>
                  <a:pt x="70713" y="139534"/>
                </a:lnTo>
                <a:lnTo>
                  <a:pt x="102215" y="77419"/>
                </a:lnTo>
                <a:lnTo>
                  <a:pt x="70650" y="77419"/>
                </a:lnTo>
                <a:lnTo>
                  <a:pt x="57461" y="51128"/>
                </a:lnTo>
                <a:lnTo>
                  <a:pt x="46625" y="29418"/>
                </a:lnTo>
                <a:lnTo>
                  <a:pt x="37985" y="11912"/>
                </a:lnTo>
                <a:lnTo>
                  <a:pt x="32677" y="2501"/>
                </a:lnTo>
                <a:lnTo>
                  <a:pt x="23469" y="0"/>
                </a:lnTo>
                <a:close/>
              </a:path>
              <a:path w="141605" h="139700">
                <a:moveTo>
                  <a:pt x="141478" y="0"/>
                </a:moveTo>
                <a:lnTo>
                  <a:pt x="116166" y="0"/>
                </a:lnTo>
                <a:lnTo>
                  <a:pt x="106921" y="3848"/>
                </a:lnTo>
                <a:lnTo>
                  <a:pt x="102323" y="12611"/>
                </a:lnTo>
                <a:lnTo>
                  <a:pt x="95813" y="26539"/>
                </a:lnTo>
                <a:lnTo>
                  <a:pt x="90344" y="37933"/>
                </a:lnTo>
                <a:lnTo>
                  <a:pt x="82946" y="52867"/>
                </a:lnTo>
                <a:lnTo>
                  <a:pt x="70650" y="77419"/>
                </a:lnTo>
                <a:lnTo>
                  <a:pt x="102215" y="77419"/>
                </a:lnTo>
                <a:lnTo>
                  <a:pt x="141478" y="0"/>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0" name="object 70"/>
          <p:cNvSpPr/>
          <p:nvPr/>
        </p:nvSpPr>
        <p:spPr>
          <a:xfrm>
            <a:off x="10994898" y="6473708"/>
            <a:ext cx="106204" cy="104775"/>
          </a:xfrm>
          <a:custGeom>
            <a:avLst/>
            <a:gdLst/>
            <a:ahLst/>
            <a:cxnLst/>
            <a:rect l="l" t="t" r="r" b="b"/>
            <a:pathLst>
              <a:path w="141605" h="139700">
                <a:moveTo>
                  <a:pt x="70764" y="0"/>
                </a:moveTo>
                <a:lnTo>
                  <a:pt x="0" y="139534"/>
                </a:lnTo>
                <a:lnTo>
                  <a:pt x="25311" y="139534"/>
                </a:lnTo>
                <a:lnTo>
                  <a:pt x="34556" y="135686"/>
                </a:lnTo>
                <a:lnTo>
                  <a:pt x="39154" y="126923"/>
                </a:lnTo>
                <a:lnTo>
                  <a:pt x="45664" y="112995"/>
                </a:lnTo>
                <a:lnTo>
                  <a:pt x="51133" y="101601"/>
                </a:lnTo>
                <a:lnTo>
                  <a:pt x="58531" y="86666"/>
                </a:lnTo>
                <a:lnTo>
                  <a:pt x="70827" y="62115"/>
                </a:lnTo>
                <a:lnTo>
                  <a:pt x="102243" y="62115"/>
                </a:lnTo>
                <a:lnTo>
                  <a:pt x="70764" y="0"/>
                </a:lnTo>
                <a:close/>
              </a:path>
              <a:path w="141605" h="139700">
                <a:moveTo>
                  <a:pt x="102243" y="62115"/>
                </a:moveTo>
                <a:lnTo>
                  <a:pt x="70827" y="62115"/>
                </a:lnTo>
                <a:lnTo>
                  <a:pt x="84016" y="88406"/>
                </a:lnTo>
                <a:lnTo>
                  <a:pt x="94852" y="110116"/>
                </a:lnTo>
                <a:lnTo>
                  <a:pt x="103492" y="127622"/>
                </a:lnTo>
                <a:lnTo>
                  <a:pt x="108800" y="137032"/>
                </a:lnTo>
                <a:lnTo>
                  <a:pt x="118008" y="139534"/>
                </a:lnTo>
                <a:lnTo>
                  <a:pt x="141478" y="139534"/>
                </a:lnTo>
                <a:lnTo>
                  <a:pt x="102243" y="62115"/>
                </a:lnTo>
                <a:close/>
              </a:path>
            </a:pathLst>
          </a:custGeom>
          <a:solidFill>
            <a:srgbClr val="E1071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1" name="object 71"/>
          <p:cNvSpPr/>
          <p:nvPr/>
        </p:nvSpPr>
        <p:spPr>
          <a:xfrm>
            <a:off x="11126762" y="6590557"/>
            <a:ext cx="0" cy="98108"/>
          </a:xfrm>
          <a:custGeom>
            <a:avLst/>
            <a:gdLst/>
            <a:ahLst/>
            <a:cxnLst/>
            <a:rect l="l" t="t" r="r" b="b"/>
            <a:pathLst>
              <a:path h="130809">
                <a:moveTo>
                  <a:pt x="0" y="0"/>
                </a:moveTo>
                <a:lnTo>
                  <a:pt x="0" y="130416"/>
                </a:lnTo>
              </a:path>
            </a:pathLst>
          </a:custGeom>
          <a:ln w="30632">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2" name="object 72"/>
          <p:cNvSpPr/>
          <p:nvPr/>
        </p:nvSpPr>
        <p:spPr>
          <a:xfrm>
            <a:off x="10860204" y="6590195"/>
            <a:ext cx="0" cy="98584"/>
          </a:xfrm>
          <a:custGeom>
            <a:avLst/>
            <a:gdLst/>
            <a:ahLst/>
            <a:cxnLst/>
            <a:rect l="l" t="t" r="r" b="b"/>
            <a:pathLst>
              <a:path h="131445">
                <a:moveTo>
                  <a:pt x="0" y="0"/>
                </a:moveTo>
                <a:lnTo>
                  <a:pt x="0" y="131076"/>
                </a:lnTo>
              </a:path>
            </a:pathLst>
          </a:custGeom>
          <a:ln w="30200">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3" name="object 73"/>
          <p:cNvSpPr/>
          <p:nvPr/>
        </p:nvSpPr>
        <p:spPr>
          <a:xfrm>
            <a:off x="11112912" y="6550559"/>
            <a:ext cx="28099" cy="28099"/>
          </a:xfrm>
          <a:custGeom>
            <a:avLst/>
            <a:gdLst/>
            <a:ahLst/>
            <a:cxnLst/>
            <a:rect l="l" t="t" r="r" b="b"/>
            <a:pathLst>
              <a:path w="37465" h="37465">
                <a:moveTo>
                  <a:pt x="18592" y="0"/>
                </a:moveTo>
                <a:lnTo>
                  <a:pt x="11271" y="1416"/>
                </a:lnTo>
                <a:lnTo>
                  <a:pt x="5386" y="5237"/>
                </a:lnTo>
                <a:lnTo>
                  <a:pt x="1456" y="10960"/>
                </a:lnTo>
                <a:lnTo>
                  <a:pt x="0" y="18084"/>
                </a:lnTo>
                <a:lnTo>
                  <a:pt x="1365" y="25332"/>
                </a:lnTo>
                <a:lnTo>
                  <a:pt x="5187" y="31276"/>
                </a:lnTo>
                <a:lnTo>
                  <a:pt x="10915" y="35340"/>
                </a:lnTo>
                <a:lnTo>
                  <a:pt x="17995" y="36944"/>
                </a:lnTo>
                <a:lnTo>
                  <a:pt x="25429" y="35570"/>
                </a:lnTo>
                <a:lnTo>
                  <a:pt x="31586" y="31524"/>
                </a:lnTo>
                <a:lnTo>
                  <a:pt x="35764" y="25492"/>
                </a:lnTo>
                <a:lnTo>
                  <a:pt x="37261" y="18160"/>
                </a:lnTo>
                <a:lnTo>
                  <a:pt x="35739" y="11051"/>
                </a:lnTo>
                <a:lnTo>
                  <a:pt x="31723" y="5270"/>
                </a:lnTo>
                <a:lnTo>
                  <a:pt x="25808" y="1394"/>
                </a:lnTo>
                <a:lnTo>
                  <a:pt x="18592" y="0"/>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4" name="object 74"/>
          <p:cNvSpPr/>
          <p:nvPr/>
        </p:nvSpPr>
        <p:spPr>
          <a:xfrm>
            <a:off x="10846403" y="6550565"/>
            <a:ext cx="28099" cy="28099"/>
          </a:xfrm>
          <a:custGeom>
            <a:avLst/>
            <a:gdLst/>
            <a:ahLst/>
            <a:cxnLst/>
            <a:rect l="l" t="t" r="r" b="b"/>
            <a:pathLst>
              <a:path w="37465" h="37465">
                <a:moveTo>
                  <a:pt x="18402" y="0"/>
                </a:moveTo>
                <a:lnTo>
                  <a:pt x="11085" y="1476"/>
                </a:lnTo>
                <a:lnTo>
                  <a:pt x="5243" y="5348"/>
                </a:lnTo>
                <a:lnTo>
                  <a:pt x="1380" y="11117"/>
                </a:lnTo>
                <a:lnTo>
                  <a:pt x="0" y="18288"/>
                </a:lnTo>
                <a:lnTo>
                  <a:pt x="1445" y="25503"/>
                </a:lnTo>
                <a:lnTo>
                  <a:pt x="5345" y="31407"/>
                </a:lnTo>
                <a:lnTo>
                  <a:pt x="11128" y="35415"/>
                </a:lnTo>
                <a:lnTo>
                  <a:pt x="18224" y="36944"/>
                </a:lnTo>
                <a:lnTo>
                  <a:pt x="25642" y="35479"/>
                </a:lnTo>
                <a:lnTo>
                  <a:pt x="31753" y="31359"/>
                </a:lnTo>
                <a:lnTo>
                  <a:pt x="35858" y="25282"/>
                </a:lnTo>
                <a:lnTo>
                  <a:pt x="37261" y="17945"/>
                </a:lnTo>
                <a:lnTo>
                  <a:pt x="35654" y="10844"/>
                </a:lnTo>
                <a:lnTo>
                  <a:pt x="31584" y="5114"/>
                </a:lnTo>
                <a:lnTo>
                  <a:pt x="25638" y="1314"/>
                </a:lnTo>
                <a:lnTo>
                  <a:pt x="18402" y="0"/>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object 11"/>
          <p:cNvSpPr txBox="1"/>
          <p:nvPr/>
        </p:nvSpPr>
        <p:spPr>
          <a:xfrm>
            <a:off x="3899535" y="2766059"/>
            <a:ext cx="1167765" cy="230832"/>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sz="1500" b="1" i="1" u="none" strike="noStrike" kern="1200" cap="none" spc="113" normalizeH="0" baseline="0" noProof="0" dirty="0">
                <a:ln>
                  <a:noFill/>
                </a:ln>
                <a:solidFill>
                  <a:srgbClr val="FFFFFF"/>
                </a:solidFill>
                <a:effectLst/>
                <a:uLnTx/>
                <a:uFillTx/>
                <a:latin typeface="Calibri"/>
                <a:ea typeface="+mn-ea"/>
                <a:cs typeface="Calibri"/>
              </a:rPr>
              <a:t>Formulación</a:t>
            </a:r>
            <a:endParaRPr kumimoji="0" sz="1500" b="0" i="1" u="none" strike="noStrike" kern="1200" cap="none" spc="0" normalizeH="0" baseline="0" noProof="0" dirty="0">
              <a:ln>
                <a:noFill/>
              </a:ln>
              <a:solidFill>
                <a:srgbClr val="000000"/>
              </a:solidFill>
              <a:effectLst/>
              <a:uLnTx/>
              <a:uFillTx/>
              <a:latin typeface="Calibri"/>
              <a:ea typeface="+mn-ea"/>
              <a:cs typeface="Calibri"/>
            </a:endParaRPr>
          </a:p>
        </p:txBody>
      </p:sp>
      <p:sp>
        <p:nvSpPr>
          <p:cNvPr id="76" name="object 13"/>
          <p:cNvSpPr txBox="1"/>
          <p:nvPr/>
        </p:nvSpPr>
        <p:spPr>
          <a:xfrm>
            <a:off x="4953000" y="2499360"/>
            <a:ext cx="1690678" cy="253916"/>
          </a:xfrm>
          <a:prstGeom prst="rect">
            <a:avLst/>
          </a:prstGeom>
        </p:spPr>
        <p:txBody>
          <a:bodyPr vert="horz" wrap="square" lIns="0" tIns="0" rIns="0" bIns="0" rtlCol="0">
            <a:spAutoFit/>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kumimoji="0" lang="es-PE" sz="1650" b="1" i="0" u="none" strike="noStrike" kern="1200" cap="none" spc="203" normalizeH="0" baseline="0" noProof="0" dirty="0">
                <a:ln>
                  <a:noFill/>
                </a:ln>
                <a:solidFill>
                  <a:srgbClr val="FFFFFF"/>
                </a:solidFill>
                <a:effectLst/>
                <a:uLnTx/>
                <a:uFillTx/>
                <a:latin typeface="Calibri"/>
                <a:ea typeface="+mn-ea"/>
                <a:cs typeface="Calibri"/>
              </a:rPr>
              <a:t>Pre-inversión</a:t>
            </a:r>
            <a:endParaRPr kumimoji="0" sz="165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78" name="object 14"/>
          <p:cNvSpPr/>
          <p:nvPr/>
        </p:nvSpPr>
        <p:spPr>
          <a:xfrm>
            <a:off x="647700" y="4241800"/>
            <a:ext cx="2908144" cy="557689"/>
          </a:xfrm>
          <a:custGeom>
            <a:avLst/>
            <a:gdLst/>
            <a:ahLst/>
            <a:cxnLst/>
            <a:rect l="l" t="t" r="r" b="b"/>
            <a:pathLst>
              <a:path w="3653790" h="743585">
                <a:moveTo>
                  <a:pt x="3653307" y="743229"/>
                </a:moveTo>
                <a:lnTo>
                  <a:pt x="0" y="743229"/>
                </a:lnTo>
                <a:lnTo>
                  <a:pt x="0" y="0"/>
                </a:lnTo>
                <a:lnTo>
                  <a:pt x="3653307" y="0"/>
                </a:lnTo>
                <a:lnTo>
                  <a:pt x="3653307" y="743229"/>
                </a:lnTo>
                <a:close/>
              </a:path>
            </a:pathLst>
          </a:custGeom>
          <a:solidFill>
            <a:schemeClr val="bg1">
              <a:lumMod val="75000"/>
            </a:scheme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9" name="object 15"/>
          <p:cNvSpPr txBox="1"/>
          <p:nvPr/>
        </p:nvSpPr>
        <p:spPr>
          <a:xfrm>
            <a:off x="895350" y="4318001"/>
            <a:ext cx="2586137" cy="436017"/>
          </a:xfrm>
          <a:prstGeom prst="rect">
            <a:avLst/>
          </a:prstGeom>
        </p:spPr>
        <p:txBody>
          <a:bodyPr vert="horz" wrap="square" lIns="0" tIns="0" rIns="0" bIns="0" rtlCol="0">
            <a:spAutoFit/>
          </a:bodyPr>
          <a:lstStyle/>
          <a:p>
            <a:pPr marL="167164" marR="3810" lvl="0" indent="-158115" algn="l" defTabSz="457200" rtl="0" eaLnBrk="1" fontAlgn="auto" latinLnBrk="0" hangingPunct="1">
              <a:lnSpc>
                <a:spcPts val="1650"/>
              </a:lnSpc>
              <a:spcBef>
                <a:spcPts val="0"/>
              </a:spcBef>
              <a:spcAft>
                <a:spcPts val="0"/>
              </a:spcAft>
              <a:buClrTx/>
              <a:buSzTx/>
              <a:buFontTx/>
              <a:buNone/>
              <a:tabLst/>
              <a:defRPr/>
            </a:pPr>
            <a:r>
              <a:rPr kumimoji="0" lang="es-PE" sz="1500" b="1" i="0" u="none" strike="noStrike" kern="1200" cap="none" spc="116" normalizeH="0" baseline="0" noProof="0" dirty="0">
                <a:ln>
                  <a:noFill/>
                </a:ln>
                <a:solidFill>
                  <a:srgbClr val="FFFFFF"/>
                </a:solidFill>
                <a:effectLst/>
                <a:uLnTx/>
                <a:uFillTx/>
                <a:latin typeface="Calibri"/>
                <a:ea typeface="+mn-ea"/>
                <a:cs typeface="Calibri"/>
              </a:rPr>
              <a:t>Programación Multianual de Inversiones</a:t>
            </a:r>
            <a:endParaRPr kumimoji="0" sz="1500" b="0" i="0" u="none" strike="noStrike" kern="1200" cap="none" spc="0" normalizeH="0" baseline="0" noProof="0" dirty="0">
              <a:ln>
                <a:noFill/>
              </a:ln>
              <a:solidFill>
                <a:srgbClr val="000000"/>
              </a:solidFill>
              <a:effectLst/>
              <a:uLnTx/>
              <a:uFillTx/>
              <a:latin typeface="Calibri"/>
              <a:ea typeface="+mn-ea"/>
              <a:cs typeface="Calibri"/>
            </a:endParaRPr>
          </a:p>
        </p:txBody>
      </p:sp>
      <p:pic>
        <p:nvPicPr>
          <p:cNvPr id="8" name="Imagen 7">
            <a:extLst>
              <a:ext uri="{FF2B5EF4-FFF2-40B4-BE49-F238E27FC236}">
                <a16:creationId xmlns:a16="http://schemas.microsoft.com/office/drawing/2014/main" id="{19FB7AFA-0DD7-0906-1010-AAEED1E47D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9" name="Picture 2" descr="Identidad visual &amp;quot;Siempre con el pueblo&amp;quot; | INSTITUTO NACIONAL DE SALUD">
            <a:extLst>
              <a:ext uri="{FF2B5EF4-FFF2-40B4-BE49-F238E27FC236}">
                <a16:creationId xmlns:a16="http://schemas.microsoft.com/office/drawing/2014/main" id="{7D004A2D-98E2-D540-CD1D-A11592FCF71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378136" y="-9410"/>
            <a:ext cx="1665180" cy="668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358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767BA-C443-4A7A-3EB6-6405EEB947DC}"/>
              </a:ext>
            </a:extLst>
          </p:cNvPr>
          <p:cNvSpPr>
            <a:spLocks noGrp="1"/>
          </p:cNvSpPr>
          <p:nvPr>
            <p:ph type="title"/>
          </p:nvPr>
        </p:nvSpPr>
        <p:spPr>
          <a:xfrm>
            <a:off x="838200" y="977755"/>
            <a:ext cx="10515600" cy="612630"/>
          </a:xfrm>
        </p:spPr>
        <p:txBody>
          <a:bodyPr>
            <a:normAutofit fontScale="90000"/>
          </a:bodyPr>
          <a:lstStyle/>
          <a:p>
            <a:endParaRPr lang="es-PE" dirty="0"/>
          </a:p>
        </p:txBody>
      </p:sp>
      <p:sp>
        <p:nvSpPr>
          <p:cNvPr id="3" name="Marcador de contenido 2">
            <a:extLst>
              <a:ext uri="{FF2B5EF4-FFF2-40B4-BE49-F238E27FC236}">
                <a16:creationId xmlns:a16="http://schemas.microsoft.com/office/drawing/2014/main" id="{55DE01F4-81A2-8B5A-F663-E1889DB52B8D}"/>
              </a:ext>
            </a:extLst>
          </p:cNvPr>
          <p:cNvSpPr>
            <a:spLocks noGrp="1"/>
          </p:cNvSpPr>
          <p:nvPr>
            <p:ph idx="1"/>
          </p:nvPr>
        </p:nvSpPr>
        <p:spPr/>
        <p:txBody>
          <a:bodyPr/>
          <a:lstStyle/>
          <a:p>
            <a:endParaRPr lang="es-PE" dirty="0"/>
          </a:p>
        </p:txBody>
      </p:sp>
      <p:sp>
        <p:nvSpPr>
          <p:cNvPr id="4" name="Título 1">
            <a:extLst>
              <a:ext uri="{FF2B5EF4-FFF2-40B4-BE49-F238E27FC236}">
                <a16:creationId xmlns:a16="http://schemas.microsoft.com/office/drawing/2014/main" id="{0B5E6D64-CCBB-B31F-A7A8-D7410FCE282F}"/>
              </a:ext>
            </a:extLst>
          </p:cNvPr>
          <p:cNvSpPr txBox="1">
            <a:spLocks/>
          </p:cNvSpPr>
          <p:nvPr/>
        </p:nvSpPr>
        <p:spPr>
          <a:xfrm>
            <a:off x="1097280" y="582541"/>
            <a:ext cx="10058400" cy="14507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6000" b="1" dirty="0">
                <a:solidFill>
                  <a:srgbClr val="C00000"/>
                </a:solidFill>
              </a:rPr>
              <a:t>Definición de Obra</a:t>
            </a:r>
          </a:p>
        </p:txBody>
      </p:sp>
      <p:sp>
        <p:nvSpPr>
          <p:cNvPr id="5" name="Marcador de contenido 2">
            <a:extLst>
              <a:ext uri="{FF2B5EF4-FFF2-40B4-BE49-F238E27FC236}">
                <a16:creationId xmlns:a16="http://schemas.microsoft.com/office/drawing/2014/main" id="{EB9CFDEE-0997-3D9C-B488-6CF681ED3452}"/>
              </a:ext>
            </a:extLst>
          </p:cNvPr>
          <p:cNvSpPr txBox="1">
            <a:spLocks/>
          </p:cNvSpPr>
          <p:nvPr/>
        </p:nvSpPr>
        <p:spPr>
          <a:xfrm>
            <a:off x="6223000" y="2150918"/>
            <a:ext cx="4932680" cy="40339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PE" sz="2300" b="1" dirty="0"/>
              <a:t>Anexo Único - Anexo de Definiciones RLCE</a:t>
            </a:r>
          </a:p>
          <a:p>
            <a:pPr algn="just"/>
            <a:r>
              <a:rPr lang="es-PE" sz="2300" dirty="0"/>
              <a:t>Construcción, reconstrucción, remodelación, mejoramiento, demolición, renovación, ampliación y habilitación de bienes inmuebles, tales como edificaciones, estructuras, excavaciones, perforaciones, carreteras, puentes, entre otros, </a:t>
            </a:r>
            <a:r>
              <a:rPr lang="es-PE" sz="2300" b="1" i="1" dirty="0">
                <a:solidFill>
                  <a:srgbClr val="C00000"/>
                </a:solidFill>
              </a:rPr>
              <a:t>que requieren dirección técnica, expediente técnico, mano de obra, materiales y/o equipos</a:t>
            </a:r>
            <a:r>
              <a:rPr lang="es-PE" sz="2300" dirty="0"/>
              <a:t>.</a:t>
            </a:r>
          </a:p>
        </p:txBody>
      </p:sp>
      <p:pic>
        <p:nvPicPr>
          <p:cNvPr id="6" name="Imagen 5">
            <a:extLst>
              <a:ext uri="{FF2B5EF4-FFF2-40B4-BE49-F238E27FC236}">
                <a16:creationId xmlns:a16="http://schemas.microsoft.com/office/drawing/2014/main" id="{D6820AEF-F9C8-1F73-16E6-27C92E9A5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2392218"/>
            <a:ext cx="4590671" cy="2611582"/>
          </a:xfrm>
          <a:prstGeom prst="rect">
            <a:avLst/>
          </a:prstGeom>
        </p:spPr>
      </p:pic>
      <p:pic>
        <p:nvPicPr>
          <p:cNvPr id="7" name="Picture 2" descr="Identidad visual &amp;quot;Siempre con el pueblo&amp;quot; | INSTITUTO NACIONAL DE SALUD">
            <a:extLst>
              <a:ext uri="{FF2B5EF4-FFF2-40B4-BE49-F238E27FC236}">
                <a16:creationId xmlns:a16="http://schemas.microsoft.com/office/drawing/2014/main" id="{2B09F95B-2C21-84CC-8930-55B1771634B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C65F976A-1905-4552-54F0-C1D90D5C1E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Tree>
    <p:extLst>
      <p:ext uri="{BB962C8B-B14F-4D97-AF65-F5344CB8AC3E}">
        <p14:creationId xmlns:p14="http://schemas.microsoft.com/office/powerpoint/2010/main" val="3315895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2680855"/>
            <a:ext cx="10058400" cy="3188238"/>
          </a:xfrm>
        </p:spPr>
        <p:txBody>
          <a:bodyPr>
            <a:normAutofit/>
          </a:bodyPr>
          <a:lstStyle/>
          <a:p>
            <a:pPr marL="0" indent="0" algn="ctr">
              <a:buNone/>
            </a:pPr>
            <a:r>
              <a:rPr lang="es-PE" sz="6500" b="1" dirty="0">
                <a:solidFill>
                  <a:srgbClr val="C00000"/>
                </a:solidFill>
              </a:rPr>
              <a:t>ETAPA</a:t>
            </a:r>
          </a:p>
          <a:p>
            <a:pPr algn="ctr"/>
            <a:r>
              <a:rPr lang="es-PE" sz="6500" b="1" dirty="0">
                <a:solidFill>
                  <a:srgbClr val="C00000"/>
                </a:solidFill>
              </a:rPr>
              <a:t>ACTOS PREPARATORIOS</a:t>
            </a:r>
          </a:p>
        </p:txBody>
      </p:sp>
    </p:spTree>
    <p:extLst>
      <p:ext uri="{BB962C8B-B14F-4D97-AF65-F5344CB8AC3E}">
        <p14:creationId xmlns:p14="http://schemas.microsoft.com/office/powerpoint/2010/main" val="1474226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EC57E2-43DA-A8C6-03CC-565C920A0AF3}"/>
              </a:ext>
            </a:extLst>
          </p:cNvPr>
          <p:cNvSpPr>
            <a:spLocks noGrp="1"/>
          </p:cNvSpPr>
          <p:nvPr>
            <p:ph type="title"/>
          </p:nvPr>
        </p:nvSpPr>
        <p:spPr/>
        <p:txBody>
          <a:bodyPr/>
          <a:lstStyle/>
          <a:p>
            <a:endParaRPr lang="es-PE" dirty="0"/>
          </a:p>
        </p:txBody>
      </p:sp>
      <p:sp>
        <p:nvSpPr>
          <p:cNvPr id="3" name="Marcador de contenido 2">
            <a:extLst>
              <a:ext uri="{FF2B5EF4-FFF2-40B4-BE49-F238E27FC236}">
                <a16:creationId xmlns:a16="http://schemas.microsoft.com/office/drawing/2014/main" id="{0BC558C1-3264-D34D-B534-F88A17CC1A5C}"/>
              </a:ext>
            </a:extLst>
          </p:cNvPr>
          <p:cNvSpPr>
            <a:spLocks noGrp="1"/>
          </p:cNvSpPr>
          <p:nvPr>
            <p:ph sz="half" idx="1"/>
          </p:nvPr>
        </p:nvSpPr>
        <p:spPr/>
        <p:txBody>
          <a:bodyPr/>
          <a:lstStyle/>
          <a:p>
            <a:endParaRPr lang="es-PE" dirty="0"/>
          </a:p>
        </p:txBody>
      </p:sp>
      <p:sp>
        <p:nvSpPr>
          <p:cNvPr id="4" name="Marcador de contenido 3">
            <a:extLst>
              <a:ext uri="{FF2B5EF4-FFF2-40B4-BE49-F238E27FC236}">
                <a16:creationId xmlns:a16="http://schemas.microsoft.com/office/drawing/2014/main" id="{1522BE96-9A6E-3014-77BE-8B407BB8BCC5}"/>
              </a:ext>
            </a:extLst>
          </p:cNvPr>
          <p:cNvSpPr>
            <a:spLocks noGrp="1"/>
          </p:cNvSpPr>
          <p:nvPr>
            <p:ph sz="half" idx="2"/>
          </p:nvPr>
        </p:nvSpPr>
        <p:spPr/>
        <p:txBody>
          <a:bodyPr/>
          <a:lstStyle/>
          <a:p>
            <a:endParaRPr lang="es-PE"/>
          </a:p>
        </p:txBody>
      </p:sp>
      <p:sp>
        <p:nvSpPr>
          <p:cNvPr id="5" name="4 CuadroTexto">
            <a:extLst>
              <a:ext uri="{FF2B5EF4-FFF2-40B4-BE49-F238E27FC236}">
                <a16:creationId xmlns:a16="http://schemas.microsoft.com/office/drawing/2014/main" id="{74B06503-D1EC-652B-A05E-82985858EBC9}"/>
              </a:ext>
            </a:extLst>
          </p:cNvPr>
          <p:cNvSpPr txBox="1"/>
          <p:nvPr/>
        </p:nvSpPr>
        <p:spPr>
          <a:xfrm>
            <a:off x="1710373" y="960233"/>
            <a:ext cx="6642738" cy="425550"/>
          </a:xfrm>
          <a:prstGeom prst="rect">
            <a:avLst/>
          </a:prstGeom>
          <a:ln>
            <a:noFill/>
          </a:ln>
        </p:spPr>
        <p:txBody>
          <a:bodyPr vert="horz" lIns="68580" tIns="34290" rIns="68580" bIns="34290" rtlCol="0" anchor="b">
            <a:noAutofit/>
          </a:bodyPr>
          <a:lstStyle>
            <a:defPPr>
              <a:defRPr lang="en-US"/>
            </a:defPPr>
            <a:lvl1pPr defTabSz="914400">
              <a:lnSpc>
                <a:spcPct val="85000"/>
              </a:lnSpc>
              <a:spcBef>
                <a:spcPct val="0"/>
              </a:spcBef>
              <a:defRPr sz="3600" b="1" spc="-50">
                <a:solidFill>
                  <a:srgbClr val="0070C0"/>
                </a:solidFill>
                <a:ea typeface="+mj-ea"/>
                <a:cs typeface="+mj-cs"/>
              </a:defRPr>
            </a:lvl1pPr>
          </a:lstStyle>
          <a:p>
            <a:pPr algn="l" hangingPunct="1"/>
            <a:r>
              <a:rPr lang="es-PE" sz="4000" dirty="0"/>
              <a:t>Formulación del PAC</a:t>
            </a:r>
          </a:p>
        </p:txBody>
      </p:sp>
      <p:sp>
        <p:nvSpPr>
          <p:cNvPr id="6" name="6 CuadroTexto">
            <a:extLst>
              <a:ext uri="{FF2B5EF4-FFF2-40B4-BE49-F238E27FC236}">
                <a16:creationId xmlns:a16="http://schemas.microsoft.com/office/drawing/2014/main" id="{37AA8DA2-3124-72CA-778F-AD76EF972DB0}"/>
              </a:ext>
            </a:extLst>
          </p:cNvPr>
          <p:cNvSpPr txBox="1"/>
          <p:nvPr/>
        </p:nvSpPr>
        <p:spPr>
          <a:xfrm>
            <a:off x="1766219" y="1855330"/>
            <a:ext cx="1060291" cy="507831"/>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defTabSz="342898"/>
            <a:r>
              <a:rPr lang="es-PE" sz="1350" dirty="0">
                <a:solidFill>
                  <a:prstClr val="black"/>
                </a:solidFill>
                <a:ea typeface="DotumChe" pitchFamily="49" charset="-127"/>
              </a:rPr>
              <a:t>Proyecto del POI</a:t>
            </a:r>
            <a:endParaRPr lang="es-PE" sz="1350" dirty="0">
              <a:solidFill>
                <a:prstClr val="black"/>
              </a:solidFill>
            </a:endParaRPr>
          </a:p>
        </p:txBody>
      </p:sp>
      <p:sp>
        <p:nvSpPr>
          <p:cNvPr id="7" name="8 CuadroTexto">
            <a:extLst>
              <a:ext uri="{FF2B5EF4-FFF2-40B4-BE49-F238E27FC236}">
                <a16:creationId xmlns:a16="http://schemas.microsoft.com/office/drawing/2014/main" id="{08100EF3-6A7B-42C5-0B29-6956BD812B04}"/>
              </a:ext>
            </a:extLst>
          </p:cNvPr>
          <p:cNvSpPr txBox="1"/>
          <p:nvPr/>
        </p:nvSpPr>
        <p:spPr>
          <a:xfrm>
            <a:off x="3232688" y="1845438"/>
            <a:ext cx="1945537" cy="715581"/>
          </a:xfrm>
          <a:prstGeom prst="rect">
            <a:avLst/>
          </a:prstGeom>
          <a:ln w="9525"/>
        </p:spPr>
        <p:style>
          <a:lnRef idx="2">
            <a:schemeClr val="accent6"/>
          </a:lnRef>
          <a:fillRef idx="1">
            <a:schemeClr val="lt1"/>
          </a:fillRef>
          <a:effectRef idx="0">
            <a:schemeClr val="accent6"/>
          </a:effectRef>
          <a:fontRef idx="minor">
            <a:schemeClr val="dk1"/>
          </a:fontRef>
        </p:style>
        <p:txBody>
          <a:bodyPr wrap="square" rtlCol="0">
            <a:spAutoFit/>
          </a:bodyPr>
          <a:lstStyle/>
          <a:p>
            <a:pPr defTabSz="342898"/>
            <a:r>
              <a:rPr lang="es-PE" sz="1350" dirty="0">
                <a:solidFill>
                  <a:prstClr val="black"/>
                </a:solidFill>
              </a:rPr>
              <a:t>Usuario presentan requerimientos (Cuadro de Necesidades).</a:t>
            </a:r>
          </a:p>
        </p:txBody>
      </p:sp>
      <p:sp>
        <p:nvSpPr>
          <p:cNvPr id="8" name="7 CuadroTexto">
            <a:extLst>
              <a:ext uri="{FF2B5EF4-FFF2-40B4-BE49-F238E27FC236}">
                <a16:creationId xmlns:a16="http://schemas.microsoft.com/office/drawing/2014/main" id="{D8BB4E54-094D-E385-C66E-853E1EACAA7D}"/>
              </a:ext>
            </a:extLst>
          </p:cNvPr>
          <p:cNvSpPr txBox="1"/>
          <p:nvPr/>
        </p:nvSpPr>
        <p:spPr>
          <a:xfrm>
            <a:off x="5692665" y="1862054"/>
            <a:ext cx="4430138" cy="715581"/>
          </a:xfrm>
          <a:prstGeom prst="rect">
            <a:avLst/>
          </a:prstGeom>
          <a:ln w="9525"/>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342898"/>
            <a:r>
              <a:rPr lang="es-PE" sz="1350" dirty="0">
                <a:solidFill>
                  <a:prstClr val="black"/>
                </a:solidFill>
              </a:rPr>
              <a:t>Logística, en </a:t>
            </a:r>
            <a:r>
              <a:rPr lang="es-PE" sz="1350" u="sng" dirty="0">
                <a:solidFill>
                  <a:prstClr val="black"/>
                </a:solidFill>
              </a:rPr>
              <a:t>coordinación con el usuario</a:t>
            </a:r>
            <a:r>
              <a:rPr lang="es-PE" sz="1350" dirty="0">
                <a:solidFill>
                  <a:prstClr val="black"/>
                </a:solidFill>
              </a:rPr>
              <a:t>, consolida y </a:t>
            </a:r>
            <a:r>
              <a:rPr lang="es-PE" sz="1350" u="sng" dirty="0">
                <a:solidFill>
                  <a:prstClr val="black"/>
                </a:solidFill>
              </a:rPr>
              <a:t>valoriza</a:t>
            </a:r>
            <a:r>
              <a:rPr lang="es-PE" sz="1350" dirty="0">
                <a:solidFill>
                  <a:prstClr val="black"/>
                </a:solidFill>
              </a:rPr>
              <a:t> y presentan el Cuadro Consolidado de Necesidades a Presupuesto para que se incluya en el proyecto de PIA</a:t>
            </a:r>
          </a:p>
        </p:txBody>
      </p:sp>
      <p:sp>
        <p:nvSpPr>
          <p:cNvPr id="9" name="9 CuadroTexto">
            <a:extLst>
              <a:ext uri="{FF2B5EF4-FFF2-40B4-BE49-F238E27FC236}">
                <a16:creationId xmlns:a16="http://schemas.microsoft.com/office/drawing/2014/main" id="{0BD56509-AF79-BA49-EF53-87AC1FC69689}"/>
              </a:ext>
            </a:extLst>
          </p:cNvPr>
          <p:cNvSpPr txBox="1"/>
          <p:nvPr/>
        </p:nvSpPr>
        <p:spPr>
          <a:xfrm>
            <a:off x="5823991" y="2939205"/>
            <a:ext cx="4167487" cy="507831"/>
          </a:xfrm>
          <a:prstGeom prst="rect">
            <a:avLst/>
          </a:prstGeom>
          <a:ln w="9525"/>
        </p:spPr>
        <p:style>
          <a:lnRef idx="2">
            <a:schemeClr val="accent4"/>
          </a:lnRef>
          <a:fillRef idx="1">
            <a:schemeClr val="lt1"/>
          </a:fillRef>
          <a:effectRef idx="0">
            <a:schemeClr val="accent4"/>
          </a:effectRef>
          <a:fontRef idx="minor">
            <a:schemeClr val="dk1"/>
          </a:fontRef>
        </p:style>
        <p:txBody>
          <a:bodyPr wrap="square" rtlCol="0">
            <a:spAutoFit/>
          </a:bodyPr>
          <a:lstStyle/>
          <a:p>
            <a:pPr algn="just" defTabSz="342898"/>
            <a:r>
              <a:rPr lang="es-PE" sz="1350" dirty="0">
                <a:solidFill>
                  <a:prstClr val="black"/>
                </a:solidFill>
              </a:rPr>
              <a:t>El proyecto de PIA se informa a usuarios para que prioricen, de acuerdo con las actividades y metas</a:t>
            </a:r>
          </a:p>
        </p:txBody>
      </p:sp>
      <p:sp>
        <p:nvSpPr>
          <p:cNvPr id="10" name="Rectángulo 9">
            <a:extLst>
              <a:ext uri="{FF2B5EF4-FFF2-40B4-BE49-F238E27FC236}">
                <a16:creationId xmlns:a16="http://schemas.microsoft.com/office/drawing/2014/main" id="{3D6BE4ED-BE90-3EBC-25DD-B448B5D0EE85}"/>
              </a:ext>
            </a:extLst>
          </p:cNvPr>
          <p:cNvSpPr/>
          <p:nvPr/>
        </p:nvSpPr>
        <p:spPr>
          <a:xfrm>
            <a:off x="6032489" y="3750444"/>
            <a:ext cx="3835696" cy="507831"/>
          </a:xfrm>
          <a:prstGeom prst="rect">
            <a:avLst/>
          </a:prstGeom>
          <a:ln w="9525"/>
        </p:spPr>
        <p:style>
          <a:lnRef idx="2">
            <a:schemeClr val="accent3"/>
          </a:lnRef>
          <a:fillRef idx="1">
            <a:schemeClr val="lt1"/>
          </a:fillRef>
          <a:effectRef idx="0">
            <a:schemeClr val="accent3"/>
          </a:effectRef>
          <a:fontRef idx="minor">
            <a:schemeClr val="dk1"/>
          </a:fontRef>
        </p:style>
        <p:txBody>
          <a:bodyPr wrap="square">
            <a:spAutoFit/>
          </a:bodyPr>
          <a:lstStyle/>
          <a:p>
            <a:pPr algn="just" defTabSz="342898"/>
            <a:r>
              <a:rPr lang="es-PE" sz="1350" dirty="0">
                <a:solidFill>
                  <a:prstClr val="black"/>
                </a:solidFill>
              </a:rPr>
              <a:t>Logística en coordinación con el usuario determinan el monto estimado</a:t>
            </a:r>
          </a:p>
        </p:txBody>
      </p:sp>
      <p:sp>
        <p:nvSpPr>
          <p:cNvPr id="11" name="Rectángulo 10">
            <a:extLst>
              <a:ext uri="{FF2B5EF4-FFF2-40B4-BE49-F238E27FC236}">
                <a16:creationId xmlns:a16="http://schemas.microsoft.com/office/drawing/2014/main" id="{898A6E1C-605F-72B1-184D-4A692E665DCD}"/>
              </a:ext>
            </a:extLst>
          </p:cNvPr>
          <p:cNvSpPr/>
          <p:nvPr/>
        </p:nvSpPr>
        <p:spPr>
          <a:xfrm>
            <a:off x="6279695" y="4593256"/>
            <a:ext cx="3588489" cy="300082"/>
          </a:xfrm>
          <a:prstGeom prst="rect">
            <a:avLst/>
          </a:prstGeom>
          <a:ln w="9525"/>
        </p:spPr>
        <p:style>
          <a:lnRef idx="2">
            <a:schemeClr val="accent4"/>
          </a:lnRef>
          <a:fillRef idx="1">
            <a:schemeClr val="lt1"/>
          </a:fillRef>
          <a:effectRef idx="0">
            <a:schemeClr val="accent4"/>
          </a:effectRef>
          <a:fontRef idx="minor">
            <a:schemeClr val="dk1"/>
          </a:fontRef>
        </p:style>
        <p:txBody>
          <a:bodyPr wrap="square">
            <a:spAutoFit/>
          </a:bodyPr>
          <a:lstStyle/>
          <a:p>
            <a:pPr algn="just" defTabSz="342898">
              <a:spcBef>
                <a:spcPts val="900"/>
              </a:spcBef>
              <a:spcAft>
                <a:spcPts val="900"/>
              </a:spcAft>
            </a:pPr>
            <a:r>
              <a:rPr lang="es-PE" sz="1350" dirty="0">
                <a:solidFill>
                  <a:prstClr val="black"/>
                </a:solidFill>
              </a:rPr>
              <a:t>Se aprueba el PIA y se ajusta los requerimientos</a:t>
            </a:r>
          </a:p>
        </p:txBody>
      </p:sp>
      <p:sp>
        <p:nvSpPr>
          <p:cNvPr id="12" name="Rectángulo 11">
            <a:extLst>
              <a:ext uri="{FF2B5EF4-FFF2-40B4-BE49-F238E27FC236}">
                <a16:creationId xmlns:a16="http://schemas.microsoft.com/office/drawing/2014/main" id="{7BC0E7E3-5395-F6EA-82E6-8A462CE26425}"/>
              </a:ext>
            </a:extLst>
          </p:cNvPr>
          <p:cNvSpPr/>
          <p:nvPr/>
        </p:nvSpPr>
        <p:spPr>
          <a:xfrm>
            <a:off x="6995042" y="5303273"/>
            <a:ext cx="1597681" cy="300082"/>
          </a:xfrm>
          <a:prstGeom prst="rect">
            <a:avLst/>
          </a:prstGeom>
          <a:ln w="9525"/>
        </p:spPr>
        <p:style>
          <a:lnRef idx="2">
            <a:schemeClr val="accent6"/>
          </a:lnRef>
          <a:fillRef idx="1">
            <a:schemeClr val="lt1"/>
          </a:fillRef>
          <a:effectRef idx="0">
            <a:schemeClr val="accent6"/>
          </a:effectRef>
          <a:fontRef idx="minor">
            <a:schemeClr val="dk1"/>
          </a:fontRef>
        </p:style>
        <p:txBody>
          <a:bodyPr wrap="none">
            <a:spAutoFit/>
          </a:bodyPr>
          <a:lstStyle/>
          <a:p>
            <a:pPr defTabSz="342898"/>
            <a:r>
              <a:rPr lang="es-PE" sz="1350" dirty="0">
                <a:solidFill>
                  <a:prstClr val="black"/>
                </a:solidFill>
              </a:rPr>
              <a:t>Aprobación  del PAC</a:t>
            </a:r>
          </a:p>
        </p:txBody>
      </p:sp>
      <p:sp>
        <p:nvSpPr>
          <p:cNvPr id="13" name="Flecha: a la derecha 12">
            <a:extLst>
              <a:ext uri="{FF2B5EF4-FFF2-40B4-BE49-F238E27FC236}">
                <a16:creationId xmlns:a16="http://schemas.microsoft.com/office/drawing/2014/main" id="{76D96715-EA36-0E65-5107-6B94BC1BF26A}"/>
              </a:ext>
            </a:extLst>
          </p:cNvPr>
          <p:cNvSpPr/>
          <p:nvPr/>
        </p:nvSpPr>
        <p:spPr>
          <a:xfrm>
            <a:off x="2897280" y="2028520"/>
            <a:ext cx="302837" cy="27412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898"/>
            <a:endParaRPr lang="es-PE" sz="1350">
              <a:solidFill>
                <a:prstClr val="white"/>
              </a:solidFill>
            </a:endParaRPr>
          </a:p>
        </p:txBody>
      </p:sp>
      <p:sp>
        <p:nvSpPr>
          <p:cNvPr id="14" name="Flecha: a la derecha 13">
            <a:extLst>
              <a:ext uri="{FF2B5EF4-FFF2-40B4-BE49-F238E27FC236}">
                <a16:creationId xmlns:a16="http://schemas.microsoft.com/office/drawing/2014/main" id="{20C67B7B-6666-8ED2-F7A3-8AD6262A4FD2}"/>
              </a:ext>
            </a:extLst>
          </p:cNvPr>
          <p:cNvSpPr/>
          <p:nvPr/>
        </p:nvSpPr>
        <p:spPr>
          <a:xfrm>
            <a:off x="5248760" y="2065957"/>
            <a:ext cx="302837" cy="27412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898"/>
            <a:endParaRPr lang="es-PE" sz="1350">
              <a:solidFill>
                <a:prstClr val="white"/>
              </a:solidFill>
            </a:endParaRPr>
          </a:p>
        </p:txBody>
      </p:sp>
      <p:sp>
        <p:nvSpPr>
          <p:cNvPr id="15" name="Flecha: a la derecha 14">
            <a:extLst>
              <a:ext uri="{FF2B5EF4-FFF2-40B4-BE49-F238E27FC236}">
                <a16:creationId xmlns:a16="http://schemas.microsoft.com/office/drawing/2014/main" id="{A88AF87F-FD05-79D0-E71B-097880A88B99}"/>
              </a:ext>
            </a:extLst>
          </p:cNvPr>
          <p:cNvSpPr/>
          <p:nvPr/>
        </p:nvSpPr>
        <p:spPr>
          <a:xfrm rot="5400000">
            <a:off x="7641462" y="2622758"/>
            <a:ext cx="302837" cy="27412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898"/>
            <a:endParaRPr lang="es-PE" sz="1350">
              <a:solidFill>
                <a:prstClr val="white"/>
              </a:solidFill>
            </a:endParaRPr>
          </a:p>
        </p:txBody>
      </p:sp>
      <p:sp>
        <p:nvSpPr>
          <p:cNvPr id="16" name="Flecha: a la derecha 15">
            <a:extLst>
              <a:ext uri="{FF2B5EF4-FFF2-40B4-BE49-F238E27FC236}">
                <a16:creationId xmlns:a16="http://schemas.microsoft.com/office/drawing/2014/main" id="{F93FE539-1356-37D7-570A-881B0625F187}"/>
              </a:ext>
            </a:extLst>
          </p:cNvPr>
          <p:cNvSpPr/>
          <p:nvPr/>
        </p:nvSpPr>
        <p:spPr>
          <a:xfrm rot="5400000">
            <a:off x="7641462" y="3472466"/>
            <a:ext cx="302837" cy="27412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898"/>
            <a:endParaRPr lang="es-PE" sz="1350" dirty="0">
              <a:solidFill>
                <a:prstClr val="white"/>
              </a:solidFill>
            </a:endParaRPr>
          </a:p>
        </p:txBody>
      </p:sp>
      <p:sp>
        <p:nvSpPr>
          <p:cNvPr id="17" name="Flecha: a la derecha 16">
            <a:extLst>
              <a:ext uri="{FF2B5EF4-FFF2-40B4-BE49-F238E27FC236}">
                <a16:creationId xmlns:a16="http://schemas.microsoft.com/office/drawing/2014/main" id="{7929AD98-0164-05F2-9762-3B9BC046F4DA}"/>
              </a:ext>
            </a:extLst>
          </p:cNvPr>
          <p:cNvSpPr/>
          <p:nvPr/>
        </p:nvSpPr>
        <p:spPr>
          <a:xfrm rot="5400000">
            <a:off x="7634744" y="4283704"/>
            <a:ext cx="302837" cy="27412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898"/>
            <a:endParaRPr lang="es-PE" sz="1350">
              <a:solidFill>
                <a:prstClr val="white"/>
              </a:solidFill>
            </a:endParaRPr>
          </a:p>
        </p:txBody>
      </p:sp>
      <p:sp>
        <p:nvSpPr>
          <p:cNvPr id="18" name="Flecha: a la derecha 17">
            <a:extLst>
              <a:ext uri="{FF2B5EF4-FFF2-40B4-BE49-F238E27FC236}">
                <a16:creationId xmlns:a16="http://schemas.microsoft.com/office/drawing/2014/main" id="{84503126-6324-FE3C-72D2-08937218DD6E}"/>
              </a:ext>
            </a:extLst>
          </p:cNvPr>
          <p:cNvSpPr/>
          <p:nvPr/>
        </p:nvSpPr>
        <p:spPr>
          <a:xfrm rot="5400000">
            <a:off x="7642719" y="4964375"/>
            <a:ext cx="302837" cy="27412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898"/>
            <a:endParaRPr lang="es-PE" sz="1350">
              <a:solidFill>
                <a:prstClr val="white"/>
              </a:solidFill>
            </a:endParaRPr>
          </a:p>
        </p:txBody>
      </p:sp>
      <p:pic>
        <p:nvPicPr>
          <p:cNvPr id="19" name="Picture 2" descr="Identidad visual &amp;quot;Siempre con el pueblo&amp;quot; | INSTITUTO NACIONAL DE SALUD">
            <a:extLst>
              <a:ext uri="{FF2B5EF4-FFF2-40B4-BE49-F238E27FC236}">
                <a16:creationId xmlns:a16="http://schemas.microsoft.com/office/drawing/2014/main" id="{D44E56D3-4E6C-260D-4388-EB4D96B00C8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a:extLst>
              <a:ext uri="{FF2B5EF4-FFF2-40B4-BE49-F238E27FC236}">
                <a16:creationId xmlns:a16="http://schemas.microsoft.com/office/drawing/2014/main" id="{1193370A-6D84-D211-3439-1D24D2788C3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Tree>
    <p:extLst>
      <p:ext uri="{BB962C8B-B14F-4D97-AF65-F5344CB8AC3E}">
        <p14:creationId xmlns:p14="http://schemas.microsoft.com/office/powerpoint/2010/main" val="2429851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0DF145-3856-0A63-7345-A50618694EA4}"/>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46B8B072-EA06-E726-A6E3-5E4E1C52510E}"/>
              </a:ext>
            </a:extLst>
          </p:cNvPr>
          <p:cNvSpPr>
            <a:spLocks noGrp="1"/>
          </p:cNvSpPr>
          <p:nvPr>
            <p:ph sz="half" idx="2"/>
          </p:nvPr>
        </p:nvSpPr>
        <p:spPr/>
        <p:txBody>
          <a:bodyPr/>
          <a:lstStyle/>
          <a:p>
            <a:endParaRPr lang="es-PE"/>
          </a:p>
        </p:txBody>
      </p:sp>
      <p:sp>
        <p:nvSpPr>
          <p:cNvPr id="4" name="Marcador de contenido 3">
            <a:extLst>
              <a:ext uri="{FF2B5EF4-FFF2-40B4-BE49-F238E27FC236}">
                <a16:creationId xmlns:a16="http://schemas.microsoft.com/office/drawing/2014/main" id="{6BD71ED3-689B-8F9A-5928-532EC20AFFCB}"/>
              </a:ext>
            </a:extLst>
          </p:cNvPr>
          <p:cNvSpPr>
            <a:spLocks noGrp="1"/>
          </p:cNvSpPr>
          <p:nvPr>
            <p:ph sz="half" idx="3"/>
          </p:nvPr>
        </p:nvSpPr>
        <p:spPr/>
        <p:txBody>
          <a:bodyPr/>
          <a:lstStyle/>
          <a:p>
            <a:endParaRPr lang="es-PE"/>
          </a:p>
        </p:txBody>
      </p:sp>
      <p:sp>
        <p:nvSpPr>
          <p:cNvPr id="5" name="Título 1">
            <a:extLst>
              <a:ext uri="{FF2B5EF4-FFF2-40B4-BE49-F238E27FC236}">
                <a16:creationId xmlns:a16="http://schemas.microsoft.com/office/drawing/2014/main" id="{6746CFC5-3BD7-BB27-8474-B3A43ADC4C2E}"/>
              </a:ext>
            </a:extLst>
          </p:cNvPr>
          <p:cNvSpPr txBox="1">
            <a:spLocks/>
          </p:cNvSpPr>
          <p:nvPr/>
        </p:nvSpPr>
        <p:spPr>
          <a:xfrm>
            <a:off x="1097280" y="286603"/>
            <a:ext cx="10058400" cy="1450757"/>
          </a:xfrm>
          <a:prstGeom prst="rect">
            <a:avLst/>
          </a:prstGeom>
        </p:spPr>
        <p:txBody>
          <a:bodyPr vert="horz" lIns="0" tIns="0" rIns="0" bIns="0" rtlCol="0" anchor="b">
            <a:normAutofit/>
          </a:bodyPr>
          <a:lstStyle>
            <a:lvl1pPr algn="l" defTabSz="914400" rtl="0" eaLnBrk="1" latinLnBrk="0" hangingPunct="1">
              <a:lnSpc>
                <a:spcPct val="85000"/>
              </a:lnSpc>
              <a:spcBef>
                <a:spcPct val="0"/>
              </a:spcBef>
              <a:buNone/>
              <a:defRPr sz="2963" b="1" i="0" kern="1200" spc="-50" baseline="0">
                <a:solidFill>
                  <a:srgbClr val="E10717"/>
                </a:solidFill>
                <a:latin typeface="Calibri"/>
                <a:ea typeface="+mj-ea"/>
                <a:cs typeface="Calibri"/>
              </a:defRPr>
            </a:lvl1pPr>
          </a:lstStyle>
          <a:p>
            <a:r>
              <a:rPr lang="es-PE" sz="6000">
                <a:solidFill>
                  <a:srgbClr val="C00000"/>
                </a:solidFill>
              </a:rPr>
              <a:t>Actos Preparatorios</a:t>
            </a:r>
            <a:endParaRPr lang="es-PE" sz="6000" dirty="0">
              <a:solidFill>
                <a:srgbClr val="C00000"/>
              </a:solidFill>
            </a:endParaRPr>
          </a:p>
        </p:txBody>
      </p:sp>
      <p:sp>
        <p:nvSpPr>
          <p:cNvPr id="6" name="Marcador de contenido 2">
            <a:extLst>
              <a:ext uri="{FF2B5EF4-FFF2-40B4-BE49-F238E27FC236}">
                <a16:creationId xmlns:a16="http://schemas.microsoft.com/office/drawing/2014/main" id="{D7DD8A0F-58FB-B10C-3150-E1D79EFD2932}"/>
              </a:ext>
            </a:extLst>
          </p:cNvPr>
          <p:cNvSpPr txBox="1">
            <a:spLocks/>
          </p:cNvSpPr>
          <p:nvPr/>
        </p:nvSpPr>
        <p:spPr>
          <a:xfrm>
            <a:off x="1097280" y="2150917"/>
            <a:ext cx="10058400" cy="376959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00000"/>
              </a:lnSpc>
              <a:spcBef>
                <a:spcPts val="0"/>
              </a:spcBef>
              <a:spcAft>
                <a:spcPts val="0"/>
              </a:spcAft>
              <a:buFont typeface="Calibri" panose="020F0502020204030204" pitchFamily="34" charset="0"/>
              <a:buNone/>
            </a:pPr>
            <a:r>
              <a:rPr lang="es-PE" b="1" i="1" dirty="0">
                <a:solidFill>
                  <a:srgbClr val="C00000"/>
                </a:solidFill>
              </a:rPr>
              <a:t>Área usuaria es responsable de la elaboración del Expediente Técnico de Obra</a:t>
            </a:r>
            <a:r>
              <a:rPr lang="es-PE" dirty="0"/>
              <a:t>.</a:t>
            </a:r>
          </a:p>
          <a:p>
            <a:pPr marL="0" indent="0" algn="just">
              <a:lnSpc>
                <a:spcPct val="100000"/>
              </a:lnSpc>
              <a:spcBef>
                <a:spcPts val="0"/>
              </a:spcBef>
              <a:spcAft>
                <a:spcPts val="0"/>
              </a:spcAft>
              <a:buFont typeface="Calibri" panose="020F0502020204030204" pitchFamily="34" charset="0"/>
              <a:buNone/>
            </a:pPr>
            <a:endParaRPr lang="es-PE" dirty="0"/>
          </a:p>
          <a:p>
            <a:pPr marL="0" indent="0" algn="just">
              <a:lnSpc>
                <a:spcPct val="100000"/>
              </a:lnSpc>
              <a:spcBef>
                <a:spcPts val="0"/>
              </a:spcBef>
              <a:spcAft>
                <a:spcPts val="0"/>
              </a:spcAft>
              <a:buFont typeface="Calibri" panose="020F0502020204030204" pitchFamily="34" charset="0"/>
              <a:buNone/>
            </a:pPr>
            <a:r>
              <a:rPr lang="es-PE" dirty="0"/>
              <a:t>El requerimiento debe incluir:</a:t>
            </a:r>
          </a:p>
          <a:p>
            <a:pPr marL="0" indent="0" algn="just">
              <a:lnSpc>
                <a:spcPct val="100000"/>
              </a:lnSpc>
              <a:spcBef>
                <a:spcPts val="0"/>
              </a:spcBef>
              <a:spcAft>
                <a:spcPts val="0"/>
              </a:spcAft>
              <a:buFont typeface="Calibri" panose="020F0502020204030204" pitchFamily="34" charset="0"/>
              <a:buNone/>
            </a:pPr>
            <a:endParaRPr lang="es-PE" dirty="0"/>
          </a:p>
          <a:p>
            <a:pPr marL="360363" indent="-360363" algn="just">
              <a:lnSpc>
                <a:spcPct val="100000"/>
              </a:lnSpc>
              <a:spcBef>
                <a:spcPts val="0"/>
              </a:spcBef>
              <a:spcAft>
                <a:spcPts val="0"/>
              </a:spcAft>
              <a:buFont typeface="Wingdings" panose="05000000000000000000" pitchFamily="2" charset="2"/>
              <a:buChar char="q"/>
            </a:pPr>
            <a:r>
              <a:rPr lang="es-PE" sz="1800" dirty="0"/>
              <a:t>Exigencias previstas en </a:t>
            </a:r>
            <a:r>
              <a:rPr lang="es-PE" sz="1800" b="1" i="1" dirty="0"/>
              <a:t>leyes, reglamentos técnicos, normas metrológicas y/o sanitarias y demás normas </a:t>
            </a:r>
            <a:r>
              <a:rPr lang="es-PE" sz="1800" dirty="0"/>
              <a:t>que regulan el objeto de la contratación con carácter obligatorio. Ej.: Reglamento Nacional de Edificaciones, Reglamento Nacional de Edificaciones de Salud, Especificaciones Técnicas Generales para la Conservación de Carreteras, Reglamento Nacional de Gestión de Infraestructura Vial, Manual de Diseño de Puentes, entre otros.</a:t>
            </a:r>
            <a:endParaRPr lang="es-PE" sz="1600" dirty="0"/>
          </a:p>
          <a:p>
            <a:pPr marL="360363" indent="-360363" algn="just">
              <a:lnSpc>
                <a:spcPct val="100000"/>
              </a:lnSpc>
              <a:spcBef>
                <a:spcPts val="0"/>
              </a:spcBef>
              <a:spcAft>
                <a:spcPts val="0"/>
              </a:spcAft>
              <a:buFont typeface="Wingdings" panose="05000000000000000000" pitchFamily="2" charset="2"/>
              <a:buChar char="q"/>
            </a:pPr>
            <a:endParaRPr lang="es-PE" sz="1800" dirty="0"/>
          </a:p>
          <a:p>
            <a:pPr marL="360363" indent="-360363" algn="just">
              <a:lnSpc>
                <a:spcPct val="100000"/>
              </a:lnSpc>
              <a:spcBef>
                <a:spcPts val="0"/>
              </a:spcBef>
              <a:spcAft>
                <a:spcPts val="0"/>
              </a:spcAft>
              <a:buFont typeface="Wingdings" panose="05000000000000000000" pitchFamily="2" charset="2"/>
              <a:buChar char="q"/>
            </a:pPr>
            <a:r>
              <a:rPr lang="es-PE" sz="1800" b="1" i="1" dirty="0"/>
              <a:t>Identificación y asignación de riesgos previsibles de ocurrir </a:t>
            </a:r>
            <a:r>
              <a:rPr lang="es-PE" sz="1800" dirty="0"/>
              <a:t>durante la ejecución de la obra.</a:t>
            </a:r>
          </a:p>
          <a:p>
            <a:pPr marL="360363" indent="-360363" algn="just">
              <a:lnSpc>
                <a:spcPct val="100000"/>
              </a:lnSpc>
              <a:spcBef>
                <a:spcPts val="0"/>
              </a:spcBef>
              <a:spcAft>
                <a:spcPts val="0"/>
              </a:spcAft>
              <a:buFont typeface="Wingdings" panose="05000000000000000000" pitchFamily="2" charset="2"/>
              <a:buChar char="q"/>
            </a:pPr>
            <a:endParaRPr lang="es-PE" sz="1800" dirty="0"/>
          </a:p>
          <a:p>
            <a:pPr marL="360363" indent="-360363" algn="just">
              <a:lnSpc>
                <a:spcPct val="100000"/>
              </a:lnSpc>
              <a:spcBef>
                <a:spcPts val="0"/>
              </a:spcBef>
              <a:spcAft>
                <a:spcPts val="0"/>
              </a:spcAft>
              <a:buFont typeface="Wingdings" panose="05000000000000000000" pitchFamily="2" charset="2"/>
              <a:buChar char="q"/>
            </a:pPr>
            <a:r>
              <a:rPr lang="es-PE" sz="1800" b="1" i="1" dirty="0"/>
              <a:t>Acciones y planes de intervención para reducirlas o mitigar </a:t>
            </a:r>
            <a:r>
              <a:rPr lang="es-PE" sz="1800" dirty="0"/>
              <a:t>los riesgos previsible de ocurrir.</a:t>
            </a:r>
          </a:p>
        </p:txBody>
      </p:sp>
      <p:pic>
        <p:nvPicPr>
          <p:cNvPr id="7" name="Picture 2" descr="Identidad visual &amp;quot;Siempre con el pueblo&amp;quot; | INSTITUTO NACIONAL DE SALUD">
            <a:extLst>
              <a:ext uri="{FF2B5EF4-FFF2-40B4-BE49-F238E27FC236}">
                <a16:creationId xmlns:a16="http://schemas.microsoft.com/office/drawing/2014/main" id="{A0AB5846-353F-311A-F060-6730B196F2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93C50EF-AFFD-02CF-08CB-DD949EEEF1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Tree>
    <p:extLst>
      <p:ext uri="{BB962C8B-B14F-4D97-AF65-F5344CB8AC3E}">
        <p14:creationId xmlns:p14="http://schemas.microsoft.com/office/powerpoint/2010/main" val="31973482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2407</Words>
  <Application>Microsoft Office PowerPoint</Application>
  <PresentationFormat>Panorámica</PresentationFormat>
  <Paragraphs>210</Paragraphs>
  <Slides>30</Slides>
  <Notes>1</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30</vt:i4>
      </vt:variant>
    </vt:vector>
  </HeadingPairs>
  <TitlesOfParts>
    <vt:vector size="41" baseType="lpstr">
      <vt:lpstr>Arial</vt:lpstr>
      <vt:lpstr>Calibri</vt:lpstr>
      <vt:lpstr>Calibri Light</vt:lpstr>
      <vt:lpstr>Century Gothic</vt:lpstr>
      <vt:lpstr>Lucida Sans</vt:lpstr>
      <vt:lpstr>Poppins</vt:lpstr>
      <vt:lpstr>Roboto Bk</vt:lpstr>
      <vt:lpstr>Times New Roman</vt:lpstr>
      <vt:lpstr>Wingdings</vt:lpstr>
      <vt:lpstr>Tema de Office</vt:lpstr>
      <vt:lpstr>Retrospección</vt:lpstr>
      <vt:lpstr>Obras públicas</vt:lpstr>
      <vt:lpstr>Obras Públicas</vt:lpstr>
      <vt:lpstr>LA TRANSVERSALIDAD DE LAS CONTRATACIONES PÚBLICAS EN EL MARCO DEL INVIERTE.PE</vt:lpstr>
      <vt:lpstr>Presentación de PowerPoint</vt:lpstr>
      <vt:lpstr>Obra pública: Principales cambios</vt:lpstr>
      <vt:lpstr>Presentación de PowerPoint</vt:lpstr>
      <vt:lpstr>Presentación de PowerPoint</vt:lpstr>
      <vt:lpstr>Presentación de PowerPoint</vt:lpstr>
      <vt:lpstr>Presentación de PowerPoint</vt:lpstr>
      <vt:lpstr>Expediente Técnico de Obra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LICITACION PUBLICA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Intervención Económica de la Obra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Planeamiento Institucional</dc:title>
  <dc:creator>gg</dc:creator>
  <cp:lastModifiedBy>Ramon Herrera Salazar</cp:lastModifiedBy>
  <cp:revision>109</cp:revision>
  <dcterms:created xsi:type="dcterms:W3CDTF">2021-09-24T16:56:48Z</dcterms:created>
  <dcterms:modified xsi:type="dcterms:W3CDTF">2022-11-08T15:36:18Z</dcterms:modified>
</cp:coreProperties>
</file>