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94" r:id="rId4"/>
    <p:sldId id="295" r:id="rId5"/>
    <p:sldId id="296" r:id="rId6"/>
    <p:sldId id="297" r:id="rId7"/>
    <p:sldId id="298" r:id="rId8"/>
    <p:sldId id="288" r:id="rId9"/>
    <p:sldId id="276" r:id="rId10"/>
    <p:sldId id="277" r:id="rId11"/>
    <p:sldId id="257" r:id="rId12"/>
    <p:sldId id="267" r:id="rId13"/>
    <p:sldId id="258" r:id="rId14"/>
    <p:sldId id="259" r:id="rId15"/>
    <p:sldId id="260" r:id="rId16"/>
    <p:sldId id="261" r:id="rId17"/>
    <p:sldId id="262" r:id="rId18"/>
    <p:sldId id="263" r:id="rId19"/>
    <p:sldId id="265" r:id="rId20"/>
    <p:sldId id="266" r:id="rId21"/>
    <p:sldId id="269" r:id="rId22"/>
    <p:sldId id="271" r:id="rId23"/>
    <p:sldId id="299" r:id="rId24"/>
    <p:sldId id="280" r:id="rId25"/>
    <p:sldId id="279" r:id="rId26"/>
    <p:sldId id="281" r:id="rId27"/>
    <p:sldId id="300" r:id="rId28"/>
    <p:sldId id="304" r:id="rId29"/>
    <p:sldId id="272" r:id="rId30"/>
    <p:sldId id="302" r:id="rId31"/>
    <p:sldId id="303" r:id="rId32"/>
    <p:sldId id="305" r:id="rId33"/>
    <p:sldId id="306" r:id="rId34"/>
    <p:sldId id="308" r:id="rId35"/>
    <p:sldId id="307" r:id="rId36"/>
    <p:sldId id="309" r:id="rId37"/>
    <p:sldId id="312" r:id="rId38"/>
    <p:sldId id="313" r:id="rId39"/>
    <p:sldId id="315" r:id="rId40"/>
    <p:sldId id="314" r:id="rId41"/>
    <p:sldId id="317" r:id="rId42"/>
    <p:sldId id="318" r:id="rId43"/>
    <p:sldId id="319" r:id="rId44"/>
    <p:sldId id="320" r:id="rId45"/>
    <p:sldId id="321" r:id="rId46"/>
    <p:sldId id="322" r:id="rId47"/>
    <p:sldId id="316" r:id="rId48"/>
    <p:sldId id="323" r:id="rId49"/>
    <p:sldId id="324" r:id="rId50"/>
    <p:sldId id="325" r:id="rId51"/>
    <p:sldId id="326" r:id="rId52"/>
    <p:sldId id="327" r:id="rId53"/>
    <p:sldId id="329" r:id="rId54"/>
    <p:sldId id="328" r:id="rId55"/>
    <p:sldId id="330" r:id="rId56"/>
    <p:sldId id="331" r:id="rId57"/>
    <p:sldId id="333" r:id="rId58"/>
    <p:sldId id="334" r:id="rId59"/>
    <p:sldId id="332" r:id="rId60"/>
    <p:sldId id="335" r:id="rId61"/>
    <p:sldId id="336" r:id="rId62"/>
    <p:sldId id="337" r:id="rId6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D3C317B-BFD5-4D80-A8AE-EBDE7C8AF69A}" type="datetimeFigureOut">
              <a:rPr lang="es-PE" smtClean="0"/>
              <a:t>5/06/2024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AE3BEA-3906-43CD-9F03-AFC8C4C334F5}" type="slidenum">
              <a:rPr lang="es-PE" smtClean="0"/>
              <a:t>‹Nº›</a:t>
            </a:fld>
            <a:endParaRPr lang="es-P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D3C317B-BFD5-4D80-A8AE-EBDE7C8AF69A}" type="datetimeFigureOut">
              <a:rPr lang="es-PE" smtClean="0"/>
              <a:t>5/06/2024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AE3BEA-3906-43CD-9F03-AFC8C4C334F5}"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3C317B-BFD5-4D80-A8AE-EBDE7C8AF69A}" type="datetimeFigureOut">
              <a:rPr lang="es-PE" smtClean="0"/>
              <a:t>5/06/2024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AE3BEA-3906-43CD-9F03-AFC8C4C334F5}"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3C317B-BFD5-4D80-A8AE-EBDE7C8AF69A}" type="datetimeFigureOut">
              <a:rPr lang="es-PE" smtClean="0"/>
              <a:t>5/06/2024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AE3BEA-3906-43CD-9F03-AFC8C4C334F5}" type="slidenum">
              <a:rPr lang="es-PE" smtClean="0"/>
              <a:t>‹Nº›</a:t>
            </a:fld>
            <a:endParaRPr lang="es-PE"/>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D3C317B-BFD5-4D80-A8AE-EBDE7C8AF69A}" type="datetimeFigureOut">
              <a:rPr lang="es-PE" smtClean="0"/>
              <a:t>5/06/2024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6AE3BEA-3906-43CD-9F03-AFC8C4C334F5}"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3C317B-BFD5-4D80-A8AE-EBDE7C8AF69A}" type="datetimeFigureOut">
              <a:rPr lang="es-PE" smtClean="0"/>
              <a:t>5/06/2024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6AE3BEA-3906-43CD-9F03-AFC8C4C334F5}" type="slidenum">
              <a:rPr lang="es-PE" smtClean="0"/>
              <a:t>‹Nº›</a:t>
            </a:fld>
            <a:endParaRPr lang="es-PE"/>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D3C317B-BFD5-4D80-A8AE-EBDE7C8AF69A}" type="datetimeFigureOut">
              <a:rPr lang="es-PE" smtClean="0"/>
              <a:t>5/06/2024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C6AE3BEA-3906-43CD-9F03-AFC8C4C334F5}" type="slidenum">
              <a:rPr lang="es-PE" smtClean="0"/>
              <a:t>‹Nº›</a:t>
            </a:fld>
            <a:endParaRPr lang="es-PE"/>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3C317B-BFD5-4D80-A8AE-EBDE7C8AF69A}" type="datetimeFigureOut">
              <a:rPr lang="es-PE" smtClean="0"/>
              <a:t>5/06/2024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C6AE3BEA-3906-43CD-9F03-AFC8C4C334F5}"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C317B-BFD5-4D80-A8AE-EBDE7C8AF69A}" type="datetimeFigureOut">
              <a:rPr lang="es-PE" smtClean="0"/>
              <a:t>5/06/2024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C6AE3BEA-3906-43CD-9F03-AFC8C4C334F5}"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D3C317B-BFD5-4D80-A8AE-EBDE7C8AF69A}" type="datetimeFigureOut">
              <a:rPr lang="es-PE" smtClean="0"/>
              <a:t>5/06/2024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6AE3BEA-3906-43CD-9F03-AFC8C4C334F5}"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D3C317B-BFD5-4D80-A8AE-EBDE7C8AF69A}" type="datetimeFigureOut">
              <a:rPr lang="es-PE" smtClean="0"/>
              <a:t>5/06/2024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6AE3BEA-3906-43CD-9F03-AFC8C4C334F5}" type="slidenum">
              <a:rPr lang="es-PE" smtClean="0"/>
              <a:t>‹Nº›</a:t>
            </a:fld>
            <a:endParaRPr lang="es-P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D3C317B-BFD5-4D80-A8AE-EBDE7C8AF69A}" type="datetimeFigureOut">
              <a:rPr lang="es-PE" smtClean="0"/>
              <a:t>5/06/2024</a:t>
            </a:fld>
            <a:endParaRPr lang="es-P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P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6AE3BEA-3906-43CD-9F03-AFC8C4C334F5}"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lpderecho.pe/tag/personas-juridica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PE" dirty="0"/>
          </a:p>
        </p:txBody>
      </p:sp>
      <p:sp>
        <p:nvSpPr>
          <p:cNvPr id="2" name="1 Título"/>
          <p:cNvSpPr>
            <a:spLocks noGrp="1"/>
          </p:cNvSpPr>
          <p:nvPr>
            <p:ph type="ctrTitle"/>
          </p:nvPr>
        </p:nvSpPr>
        <p:spPr/>
        <p:txBody>
          <a:bodyPr/>
          <a:lstStyle/>
          <a:p>
            <a:endParaRPr lang="es-PE"/>
          </a:p>
        </p:txBody>
      </p:sp>
      <p:sp>
        <p:nvSpPr>
          <p:cNvPr id="4" name="AutoShape 2" descr="Ministerio Público - Fiscalía de la Nación del Perú - ▻ E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4" descr="Ministerio Público - Fiscalía de la Nación del Perú - ▻ E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7" descr="Descubre el logo del Ministerio Público Peru! - CeficPeru.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7937"/>
            <a:ext cx="91154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 y="5109664"/>
            <a:ext cx="913942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761894" y="3789040"/>
            <a:ext cx="7919665" cy="2422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bg1"/>
                </a:solidFill>
                <a:latin typeface="Arial" pitchFamily="34" charset="0"/>
                <a:cs typeface="Arial" pitchFamily="34" charset="0"/>
              </a:rPr>
              <a:t>FISCALIA ESPECIALIZADA EN DELITOS DE CORRUPCIÓN DE FUNCIONARIOS DE AREQUIPA</a:t>
            </a:r>
          </a:p>
          <a:p>
            <a:pPr algn="ctr"/>
            <a:r>
              <a:rPr lang="es-PE" b="1" dirty="0">
                <a:solidFill>
                  <a:schemeClr val="bg1"/>
                </a:solidFill>
                <a:latin typeface="Arial" pitchFamily="34" charset="0"/>
                <a:cs typeface="Arial" pitchFamily="34" charset="0"/>
              </a:rPr>
              <a:t>TERCER DESPACHO</a:t>
            </a:r>
          </a:p>
          <a:p>
            <a:pPr algn="ctr"/>
            <a:endParaRPr lang="es-PE" b="1" dirty="0">
              <a:solidFill>
                <a:schemeClr val="bg1"/>
              </a:solidFill>
              <a:latin typeface="Arial" pitchFamily="34" charset="0"/>
              <a:cs typeface="Arial" pitchFamily="34" charset="0"/>
            </a:endParaRPr>
          </a:p>
          <a:p>
            <a:pPr algn="ctr"/>
            <a:endParaRPr lang="es-PE" b="1" dirty="0">
              <a:solidFill>
                <a:schemeClr val="bg1"/>
              </a:solidFill>
              <a:latin typeface="Arial" pitchFamily="34" charset="0"/>
              <a:cs typeface="Arial" pitchFamily="34" charset="0"/>
            </a:endParaRPr>
          </a:p>
          <a:p>
            <a:pPr algn="ctr"/>
            <a:r>
              <a:rPr lang="es-PE" sz="1700" b="1" dirty="0">
                <a:solidFill>
                  <a:schemeClr val="bg1"/>
                </a:solidFill>
                <a:latin typeface="Arial" pitchFamily="34" charset="0"/>
                <a:cs typeface="Arial" pitchFamily="34" charset="0"/>
              </a:rPr>
              <a:t>ROXANA LEIVA-FISCAL ADJUNTO AL PROVINCIAL</a:t>
            </a:r>
          </a:p>
        </p:txBody>
      </p:sp>
    </p:spTree>
    <p:extLst>
      <p:ext uri="{BB962C8B-B14F-4D97-AF65-F5344CB8AC3E}">
        <p14:creationId xmlns:p14="http://schemas.microsoft.com/office/powerpoint/2010/main" val="220537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TIPOS PENALES</a:t>
            </a:r>
          </a:p>
        </p:txBody>
      </p:sp>
      <p:sp>
        <p:nvSpPr>
          <p:cNvPr id="9" name="8 Rectángulo"/>
          <p:cNvSpPr/>
          <p:nvPr/>
        </p:nvSpPr>
        <p:spPr>
          <a:xfrm>
            <a:off x="2378161" y="1988840"/>
            <a:ext cx="6413827" cy="38164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PE" sz="1600" b="1" dirty="0">
              <a:solidFill>
                <a:schemeClr val="tx1"/>
              </a:solidFill>
              <a:latin typeface="Arial" pitchFamily="34" charset="0"/>
              <a:cs typeface="Arial" pitchFamily="34" charset="0"/>
            </a:endParaRPr>
          </a:p>
          <a:p>
            <a:pPr algn="just"/>
            <a:r>
              <a:rPr lang="es-PE" sz="1600" b="1" i="1" dirty="0">
                <a:solidFill>
                  <a:srgbClr val="FF0000"/>
                </a:solidFill>
                <a:latin typeface="Arial" pitchFamily="34" charset="0"/>
                <a:cs typeface="Arial" pitchFamily="34" charset="0"/>
              </a:rPr>
              <a:t>Artículo 394.- </a:t>
            </a:r>
            <a:r>
              <a:rPr lang="es-PE" sz="1600" b="1" i="1" dirty="0">
                <a:solidFill>
                  <a:schemeClr val="tx1"/>
                </a:solidFill>
                <a:latin typeface="Arial" pitchFamily="34" charset="0"/>
                <a:cs typeface="Arial" pitchFamily="34" charset="0"/>
              </a:rPr>
              <a:t>Cohecho pasivo impropio </a:t>
            </a:r>
          </a:p>
          <a:p>
            <a:pPr algn="just"/>
            <a:r>
              <a:rPr lang="es-PE" sz="1600" b="1" i="1" dirty="0">
                <a:solidFill>
                  <a:srgbClr val="FF0000"/>
                </a:solidFill>
                <a:latin typeface="Arial" pitchFamily="34" charset="0"/>
                <a:cs typeface="Arial" pitchFamily="34" charset="0"/>
              </a:rPr>
              <a:t>Artículo 395.- </a:t>
            </a:r>
            <a:r>
              <a:rPr lang="es-PE" sz="1600" b="1" i="1" dirty="0">
                <a:solidFill>
                  <a:schemeClr val="tx1"/>
                </a:solidFill>
                <a:latin typeface="Arial" pitchFamily="34" charset="0"/>
                <a:cs typeface="Arial" pitchFamily="34" charset="0"/>
              </a:rPr>
              <a:t>Cohecho pasivo específico</a:t>
            </a:r>
          </a:p>
          <a:p>
            <a:pPr algn="just"/>
            <a:r>
              <a:rPr lang="es-PE" sz="1600" b="1" i="1" dirty="0">
                <a:solidFill>
                  <a:srgbClr val="FF0000"/>
                </a:solidFill>
                <a:latin typeface="Arial" pitchFamily="34" charset="0"/>
                <a:cs typeface="Arial" pitchFamily="34" charset="0"/>
              </a:rPr>
              <a:t>Artículo 395-A.- </a:t>
            </a:r>
            <a:r>
              <a:rPr lang="es-PE" sz="1600" b="1" i="1" dirty="0">
                <a:solidFill>
                  <a:schemeClr val="tx1"/>
                </a:solidFill>
                <a:latin typeface="Arial" pitchFamily="34" charset="0"/>
                <a:cs typeface="Arial" pitchFamily="34" charset="0"/>
              </a:rPr>
              <a:t>Cohecho pasivo propio en el ejercicio de la función policial</a:t>
            </a:r>
          </a:p>
          <a:p>
            <a:r>
              <a:rPr lang="es-PE" sz="1600" b="1" i="1" dirty="0">
                <a:solidFill>
                  <a:schemeClr val="tx1"/>
                </a:solidFill>
                <a:latin typeface="Arial" pitchFamily="34" charset="0"/>
                <a:cs typeface="Arial" pitchFamily="34" charset="0"/>
              </a:rPr>
              <a:t> </a:t>
            </a:r>
            <a:r>
              <a:rPr lang="es-PE" sz="1600" b="1" i="1" dirty="0">
                <a:solidFill>
                  <a:srgbClr val="FF0000"/>
                </a:solidFill>
                <a:latin typeface="Arial" pitchFamily="34" charset="0"/>
                <a:cs typeface="Arial" pitchFamily="34" charset="0"/>
              </a:rPr>
              <a:t>Artículo 396.- </a:t>
            </a:r>
            <a:r>
              <a:rPr lang="es-PE" sz="1600" b="1" i="1" dirty="0">
                <a:solidFill>
                  <a:schemeClr val="tx1"/>
                </a:solidFill>
                <a:latin typeface="Arial" pitchFamily="34" charset="0"/>
                <a:cs typeface="Arial" pitchFamily="34" charset="0"/>
              </a:rPr>
              <a:t>Corrupción pasiva de auxiliares jurisdiccionales</a:t>
            </a:r>
          </a:p>
          <a:p>
            <a:r>
              <a:rPr lang="es-PE" sz="1600" b="1" i="1" dirty="0">
                <a:solidFill>
                  <a:srgbClr val="FF0000"/>
                </a:solidFill>
                <a:highlight>
                  <a:srgbClr val="FFFF00"/>
                </a:highlight>
                <a:latin typeface="Arial" pitchFamily="34" charset="0"/>
                <a:cs typeface="Arial" pitchFamily="34" charset="0"/>
              </a:rPr>
              <a:t>Artículo 397.- </a:t>
            </a:r>
            <a:r>
              <a:rPr lang="es-PE" sz="1600" b="1" i="1" dirty="0">
                <a:solidFill>
                  <a:schemeClr val="tx1"/>
                </a:solidFill>
                <a:highlight>
                  <a:srgbClr val="FFFF00"/>
                </a:highlight>
                <a:latin typeface="Arial" pitchFamily="34" charset="0"/>
                <a:cs typeface="Arial" pitchFamily="34" charset="0"/>
              </a:rPr>
              <a:t>Cohecho activo genérico </a:t>
            </a:r>
          </a:p>
          <a:p>
            <a:r>
              <a:rPr lang="es-PE" sz="1600" b="1" i="1" dirty="0">
                <a:solidFill>
                  <a:srgbClr val="FF0000"/>
                </a:solidFill>
                <a:latin typeface="Arial" pitchFamily="34" charset="0"/>
                <a:cs typeface="Arial" pitchFamily="34" charset="0"/>
              </a:rPr>
              <a:t>Artículo 397- A.- </a:t>
            </a:r>
            <a:r>
              <a:rPr lang="es-PE" sz="1600" b="1" i="1" dirty="0">
                <a:solidFill>
                  <a:schemeClr val="tx1"/>
                </a:solidFill>
                <a:latin typeface="Arial" pitchFamily="34" charset="0"/>
                <a:cs typeface="Arial" pitchFamily="34" charset="0"/>
              </a:rPr>
              <a:t>Cohecho activo transnacional </a:t>
            </a:r>
          </a:p>
          <a:p>
            <a:r>
              <a:rPr lang="es-PE" sz="1600" b="1" i="1" dirty="0">
                <a:solidFill>
                  <a:srgbClr val="FF0000"/>
                </a:solidFill>
                <a:latin typeface="Arial" pitchFamily="34" charset="0"/>
                <a:cs typeface="Arial" pitchFamily="34" charset="0"/>
              </a:rPr>
              <a:t>Artículo 398.- </a:t>
            </a:r>
            <a:r>
              <a:rPr lang="es-PE" sz="1600" b="1" i="1" dirty="0">
                <a:solidFill>
                  <a:schemeClr val="tx1"/>
                </a:solidFill>
                <a:latin typeface="Arial" pitchFamily="34" charset="0"/>
                <a:cs typeface="Arial" pitchFamily="34" charset="0"/>
              </a:rPr>
              <a:t>Cohecho activo específico </a:t>
            </a:r>
          </a:p>
          <a:p>
            <a:pPr algn="just"/>
            <a:r>
              <a:rPr lang="es-PE" sz="1600" b="1" i="1" dirty="0">
                <a:solidFill>
                  <a:srgbClr val="FF0000"/>
                </a:solidFill>
                <a:latin typeface="Arial" pitchFamily="34" charset="0"/>
                <a:cs typeface="Arial" pitchFamily="34" charset="0"/>
              </a:rPr>
              <a:t>Artículo 398-A.- </a:t>
            </a:r>
            <a:r>
              <a:rPr lang="es-PE" sz="1600" b="1" i="1" dirty="0">
                <a:solidFill>
                  <a:schemeClr val="tx1"/>
                </a:solidFill>
                <a:latin typeface="Arial" pitchFamily="34" charset="0"/>
                <a:cs typeface="Arial" pitchFamily="34" charset="0"/>
              </a:rPr>
              <a:t>Cohecho activo en el ámbito de la función policial</a:t>
            </a:r>
          </a:p>
          <a:p>
            <a:pPr algn="just"/>
            <a:r>
              <a:rPr lang="es-PE" sz="1600" b="1" i="1" dirty="0">
                <a:solidFill>
                  <a:srgbClr val="FF0000"/>
                </a:solidFill>
                <a:latin typeface="Arial" pitchFamily="34" charset="0"/>
                <a:cs typeface="Arial" pitchFamily="34" charset="0"/>
              </a:rPr>
              <a:t>Artículo 398-B.- </a:t>
            </a:r>
            <a:r>
              <a:rPr lang="es-PE" sz="1600" b="1" i="1" dirty="0">
                <a:solidFill>
                  <a:schemeClr val="tx1"/>
                </a:solidFill>
                <a:latin typeface="Arial" pitchFamily="34" charset="0"/>
                <a:cs typeface="Arial" pitchFamily="34" charset="0"/>
              </a:rPr>
              <a:t>Inhabilitación</a:t>
            </a:r>
          </a:p>
          <a:p>
            <a:pPr algn="just"/>
            <a:r>
              <a:rPr lang="es-PE" sz="1600" b="1" i="1" dirty="0">
                <a:solidFill>
                  <a:srgbClr val="FF0000"/>
                </a:solidFill>
                <a:latin typeface="Arial" pitchFamily="34" charset="0"/>
                <a:cs typeface="Arial" pitchFamily="34" charset="0"/>
              </a:rPr>
              <a:t>Artículo 399.- </a:t>
            </a:r>
            <a:r>
              <a:rPr lang="es-PE" sz="1600" b="1" i="1" dirty="0">
                <a:solidFill>
                  <a:schemeClr val="tx1"/>
                </a:solidFill>
                <a:latin typeface="Arial" pitchFamily="34" charset="0"/>
                <a:cs typeface="Arial" pitchFamily="34" charset="0"/>
              </a:rPr>
              <a:t>Negociación incompatible o aprovechamiento indebido de cargo </a:t>
            </a:r>
          </a:p>
          <a:p>
            <a:pPr algn="just"/>
            <a:r>
              <a:rPr lang="es-PE" sz="1600" b="1" i="1" dirty="0">
                <a:solidFill>
                  <a:srgbClr val="FF0000"/>
                </a:solidFill>
                <a:highlight>
                  <a:srgbClr val="FFFF00"/>
                </a:highlight>
                <a:latin typeface="Arial" pitchFamily="34" charset="0"/>
                <a:cs typeface="Arial" pitchFamily="34" charset="0"/>
              </a:rPr>
              <a:t>Artículo 400.-</a:t>
            </a:r>
            <a:r>
              <a:rPr lang="es-PE" sz="1600" b="1" i="1" dirty="0">
                <a:solidFill>
                  <a:schemeClr val="tx1"/>
                </a:solidFill>
                <a:highlight>
                  <a:srgbClr val="FFFF00"/>
                </a:highlight>
                <a:latin typeface="Arial" pitchFamily="34" charset="0"/>
                <a:cs typeface="Arial" pitchFamily="34" charset="0"/>
              </a:rPr>
              <a:t> Tráfico de influencias</a:t>
            </a:r>
          </a:p>
          <a:p>
            <a:pPr algn="just"/>
            <a:r>
              <a:rPr lang="es-PE" sz="1600" b="1" i="1" dirty="0">
                <a:solidFill>
                  <a:srgbClr val="FF0000"/>
                </a:solidFill>
                <a:latin typeface="Arial" pitchFamily="34" charset="0"/>
                <a:cs typeface="Arial" pitchFamily="34" charset="0"/>
              </a:rPr>
              <a:t>Artículo 401.- </a:t>
            </a:r>
            <a:r>
              <a:rPr lang="es-PE" sz="1600" b="1" i="1" dirty="0">
                <a:solidFill>
                  <a:schemeClr val="tx1"/>
                </a:solidFill>
                <a:latin typeface="Arial" pitchFamily="34" charset="0"/>
                <a:cs typeface="Arial" pitchFamily="34" charset="0"/>
              </a:rPr>
              <a:t>Enriquecimiento ilícito</a:t>
            </a:r>
          </a:p>
          <a:p>
            <a:pPr algn="just"/>
            <a:endParaRPr lang="es-PE" sz="1600" b="1" dirty="0">
              <a:solidFill>
                <a:schemeClr val="tx1"/>
              </a:solidFill>
              <a:latin typeface="Arial" pitchFamily="34" charset="0"/>
              <a:cs typeface="Arial" pitchFamily="34" charset="0"/>
            </a:endParaRPr>
          </a:p>
          <a:p>
            <a:pPr algn="just"/>
            <a:endParaRPr lang="es-PE" sz="1400" b="1" i="1" dirty="0">
              <a:solidFill>
                <a:schemeClr val="tx1"/>
              </a:solidFill>
              <a:latin typeface="Arial" pitchFamily="34" charset="0"/>
              <a:cs typeface="Arial" pitchFamily="34" charset="0"/>
            </a:endParaRPr>
          </a:p>
        </p:txBody>
      </p:sp>
      <p:sp>
        <p:nvSpPr>
          <p:cNvPr id="6" name="5 Flecha derecha"/>
          <p:cNvSpPr/>
          <p:nvPr/>
        </p:nvSpPr>
        <p:spPr>
          <a:xfrm>
            <a:off x="21882" y="3336744"/>
            <a:ext cx="1646564" cy="976599"/>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a:t>TIPOS PENALES</a:t>
            </a:r>
            <a:endParaRPr lang="es-PE" dirty="0"/>
          </a:p>
        </p:txBody>
      </p:sp>
      <p:sp>
        <p:nvSpPr>
          <p:cNvPr id="7" name="6 Abrir llave"/>
          <p:cNvSpPr/>
          <p:nvPr/>
        </p:nvSpPr>
        <p:spPr>
          <a:xfrm>
            <a:off x="1782858" y="1916832"/>
            <a:ext cx="792088" cy="381642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Tree>
    <p:extLst>
      <p:ext uri="{BB962C8B-B14F-4D97-AF65-F5344CB8AC3E}">
        <p14:creationId xmlns:p14="http://schemas.microsoft.com/office/powerpoint/2010/main" val="288580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PECULADO</a:t>
            </a:r>
          </a:p>
        </p:txBody>
      </p:sp>
      <p:sp>
        <p:nvSpPr>
          <p:cNvPr id="8" name="7 Rectángulo"/>
          <p:cNvSpPr/>
          <p:nvPr/>
        </p:nvSpPr>
        <p:spPr>
          <a:xfrm>
            <a:off x="21882" y="3140968"/>
            <a:ext cx="216024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solidFill>
                  <a:schemeClr val="tx1"/>
                </a:solidFill>
              </a:rPr>
              <a:t>PECULADO DOLOSO</a:t>
            </a:r>
          </a:p>
          <a:p>
            <a:pPr algn="ctr"/>
            <a:r>
              <a:rPr lang="es-PE" dirty="0">
                <a:solidFill>
                  <a:schemeClr val="tx1"/>
                </a:solidFill>
              </a:rPr>
              <a:t>ART. 387 DEL C.P</a:t>
            </a:r>
            <a:r>
              <a:rPr lang="es-PE" dirty="0"/>
              <a:t>.</a:t>
            </a:r>
          </a:p>
        </p:txBody>
      </p:sp>
      <p:sp>
        <p:nvSpPr>
          <p:cNvPr id="9" name="8 Rectángulo"/>
          <p:cNvSpPr/>
          <p:nvPr/>
        </p:nvSpPr>
        <p:spPr>
          <a:xfrm>
            <a:off x="3347864" y="2564904"/>
            <a:ext cx="5542772" cy="23762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PE" sz="1600" b="1" i="1" dirty="0">
                <a:solidFill>
                  <a:schemeClr val="tx1"/>
                </a:solidFill>
                <a:latin typeface="Arial" pitchFamily="34" charset="0"/>
                <a:cs typeface="Arial" pitchFamily="34" charset="0"/>
              </a:rPr>
              <a:t>«El funcionario o servidor público que se apropia o utiliza, en cualquier forma, para sí o para otro, caudales o efectos cuya percepción, administración o custodia le estén confiados por razón de su cargo, será reprimido con pena privativa de libertad no menor de cuatro ni mayor de ocho años; inhabilitación a que se refieren los incisos 1, 2 y 8 del artículo 36, de cinco a veinte años, y, con ciento ochenta a trescientos sesenta y cinco días-multa</a:t>
            </a:r>
            <a:r>
              <a:rPr lang="es-PE" sz="1600" i="1" dirty="0">
                <a:latin typeface="Arial" pitchFamily="34" charset="0"/>
                <a:cs typeface="Arial" pitchFamily="34" charset="0"/>
              </a:rPr>
              <a:t>».</a:t>
            </a:r>
          </a:p>
        </p:txBody>
      </p:sp>
      <p:sp>
        <p:nvSpPr>
          <p:cNvPr id="6" name="5 Flecha derecha"/>
          <p:cNvSpPr/>
          <p:nvPr/>
        </p:nvSpPr>
        <p:spPr>
          <a:xfrm>
            <a:off x="2411760" y="3388505"/>
            <a:ext cx="864096" cy="688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PE" dirty="0"/>
          </a:p>
        </p:txBody>
      </p:sp>
      <p:pic>
        <p:nvPicPr>
          <p:cNvPr id="4098" name="Picture 2" descr="Siete aspectos básicos sobre el delito de peculado | Juris.pe">
            <a:extLst>
              <a:ext uri="{FF2B5EF4-FFF2-40B4-BE49-F238E27FC236}">
                <a16:creationId xmlns:a16="http://schemas.microsoft.com/office/drawing/2014/main" id="{633112A4-B513-43DB-882E-4B1BAF4AF2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947"/>
          <a:stretch/>
        </p:blipFill>
        <p:spPr bwMode="auto">
          <a:xfrm>
            <a:off x="356881" y="4487360"/>
            <a:ext cx="2408112" cy="22477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Alcances generales sobre el delito de peculado impropio y el rehusamiento  de entrega de bienes a la autoridad | Freddy Rojas - IUS 360">
            <a:extLst>
              <a:ext uri="{FF2B5EF4-FFF2-40B4-BE49-F238E27FC236}">
                <a16:creationId xmlns:a16="http://schemas.microsoft.com/office/drawing/2014/main" id="{ABB0616B-7490-4011-AE83-6F0D06B64D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4" b="14027"/>
          <a:stretch/>
        </p:blipFill>
        <p:spPr bwMode="auto">
          <a:xfrm>
            <a:off x="253364" y="1547042"/>
            <a:ext cx="2408113" cy="123388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40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PECULADO</a:t>
            </a:r>
          </a:p>
        </p:txBody>
      </p:sp>
      <p:sp>
        <p:nvSpPr>
          <p:cNvPr id="8" name="7 Rectángulo"/>
          <p:cNvSpPr/>
          <p:nvPr/>
        </p:nvSpPr>
        <p:spPr>
          <a:xfrm>
            <a:off x="224879" y="3356992"/>
            <a:ext cx="216024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solidFill>
                  <a:schemeClr val="tx1"/>
                </a:solidFill>
              </a:rPr>
              <a:t>PECULADO </a:t>
            </a:r>
          </a:p>
          <a:p>
            <a:pPr algn="ctr"/>
            <a:r>
              <a:rPr lang="es-PE" dirty="0">
                <a:solidFill>
                  <a:schemeClr val="tx1"/>
                </a:solidFill>
              </a:rPr>
              <a:t>ART. 387 DEL C.P</a:t>
            </a:r>
          </a:p>
          <a:p>
            <a:pPr algn="ctr"/>
            <a:r>
              <a:rPr lang="es-PE" dirty="0">
                <a:solidFill>
                  <a:schemeClr val="tx1"/>
                </a:solidFill>
              </a:rPr>
              <a:t>AGRAVANTE</a:t>
            </a:r>
            <a:r>
              <a:rPr lang="es-PE" dirty="0"/>
              <a:t>.</a:t>
            </a:r>
          </a:p>
        </p:txBody>
      </p:sp>
      <p:sp>
        <p:nvSpPr>
          <p:cNvPr id="10" name="9 Rectángulo"/>
          <p:cNvSpPr/>
          <p:nvPr/>
        </p:nvSpPr>
        <p:spPr>
          <a:xfrm>
            <a:off x="3742037" y="1845001"/>
            <a:ext cx="5040560" cy="439248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gn="just">
              <a:buFont typeface="Arial" panose="020B0604020202020204" pitchFamily="34" charset="0"/>
              <a:buChar char="•"/>
            </a:pPr>
            <a:r>
              <a:rPr lang="es-PE" sz="1500" b="1" i="1" dirty="0">
                <a:solidFill>
                  <a:schemeClr val="tx1"/>
                </a:solidFill>
                <a:latin typeface="Arial" pitchFamily="34" charset="0"/>
                <a:cs typeface="Arial" pitchFamily="34" charset="0"/>
              </a:rPr>
              <a:t>La pena será privativa de libertad no menor de ocho ni mayor de quince años; inhabilitación a que se refieren los incisos 1, 2 y 8 del artículo 36, de naturaleza perpetua, y, con trescientos sesenta y cinco a setecientos treinta días-multa, cuando ocurra cualquiera de los siguientes supuestos:</a:t>
            </a:r>
            <a:br>
              <a:rPr lang="es-PE" sz="1500" b="1" i="1" dirty="0">
                <a:solidFill>
                  <a:schemeClr val="tx1"/>
                </a:solidFill>
                <a:latin typeface="Arial" pitchFamily="34" charset="0"/>
                <a:cs typeface="Arial" pitchFamily="34" charset="0"/>
              </a:rPr>
            </a:br>
            <a:endParaRPr lang="es-PE" sz="1500" b="1" i="1" dirty="0">
              <a:solidFill>
                <a:schemeClr val="tx1"/>
              </a:solidFill>
              <a:latin typeface="Arial" pitchFamily="34" charset="0"/>
              <a:cs typeface="Arial" pitchFamily="34" charset="0"/>
            </a:endParaRPr>
          </a:p>
          <a:p>
            <a:pPr algn="just"/>
            <a:r>
              <a:rPr lang="es-PE" sz="1500" b="1" i="1" dirty="0">
                <a:solidFill>
                  <a:schemeClr val="tx1"/>
                </a:solidFill>
                <a:latin typeface="Arial" pitchFamily="34" charset="0"/>
                <a:cs typeface="Arial" pitchFamily="34" charset="0"/>
              </a:rPr>
              <a:t>     1. El agente actúe como integrante de una organización criminal, como persona vinculada o actúe por encargo de ella.</a:t>
            </a:r>
          </a:p>
          <a:p>
            <a:pPr algn="just"/>
            <a:r>
              <a:rPr lang="es-PE" sz="1500" b="1" i="1" dirty="0">
                <a:solidFill>
                  <a:schemeClr val="tx1"/>
                </a:solidFill>
                <a:latin typeface="Arial" pitchFamily="34" charset="0"/>
                <a:cs typeface="Arial" pitchFamily="34" charset="0"/>
              </a:rPr>
              <a:t>     2. Los caudales o efectos estuvieran destinados a fines asistenciales o a programas de apoyo o inclusión social o de desarrollo.</a:t>
            </a:r>
          </a:p>
          <a:p>
            <a:pPr algn="just"/>
            <a:r>
              <a:rPr lang="es-PE" sz="1500" b="1" i="1" dirty="0">
                <a:solidFill>
                  <a:schemeClr val="tx1"/>
                </a:solidFill>
                <a:latin typeface="Arial" pitchFamily="34" charset="0"/>
                <a:cs typeface="Arial" pitchFamily="34" charset="0"/>
              </a:rPr>
              <a:t>     3. El agente se aproveche de una situación de calamidad pública o emergencia sanitaria, o la comisión del delito comprometa la defensa, seguridad o soberanía nacional.</a:t>
            </a:r>
          </a:p>
          <a:p>
            <a:pPr algn="just"/>
            <a:r>
              <a:rPr lang="es-PE" sz="1500" b="1" i="1" dirty="0">
                <a:solidFill>
                  <a:schemeClr val="tx1"/>
                </a:solidFill>
                <a:latin typeface="Arial" pitchFamily="34" charset="0"/>
                <a:cs typeface="Arial" pitchFamily="34" charset="0"/>
              </a:rPr>
              <a:t>     4. El valor de lo apropiado o utilizado sobrepase diez unidades impositivas tributarias</a:t>
            </a:r>
            <a:r>
              <a:rPr lang="es-PE" sz="1500" i="1" dirty="0">
                <a:solidFill>
                  <a:schemeClr val="tx1"/>
                </a:solidFill>
                <a:latin typeface="Arial" pitchFamily="34" charset="0"/>
                <a:cs typeface="Arial" pitchFamily="34" charset="0"/>
              </a:rPr>
              <a:t>.</a:t>
            </a:r>
          </a:p>
        </p:txBody>
      </p:sp>
      <p:sp>
        <p:nvSpPr>
          <p:cNvPr id="6" name="5 Flecha derecha"/>
          <p:cNvSpPr/>
          <p:nvPr/>
        </p:nvSpPr>
        <p:spPr>
          <a:xfrm>
            <a:off x="2631530" y="3604529"/>
            <a:ext cx="864096" cy="688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PE" dirty="0"/>
          </a:p>
        </p:txBody>
      </p:sp>
      <p:pic>
        <p:nvPicPr>
          <p:cNvPr id="5122" name="Picture 2" descr="Cuál es el objeto del delito de peculado? | La Ley - El Ángulo Legal de la  Noticia">
            <a:extLst>
              <a:ext uri="{FF2B5EF4-FFF2-40B4-BE49-F238E27FC236}">
                <a16:creationId xmlns:a16="http://schemas.microsoft.com/office/drawing/2014/main" id="{21F39BFA-AD3C-4B90-9669-10E42488E5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403" y="4783096"/>
            <a:ext cx="3039781" cy="159113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4" name="Picture 4" descr="Jurisprudencia del artículo 387 del Código Penal.- Peculado doloso y  culposo | LP">
            <a:extLst>
              <a:ext uri="{FF2B5EF4-FFF2-40B4-BE49-F238E27FC236}">
                <a16:creationId xmlns:a16="http://schemas.microsoft.com/office/drawing/2014/main" id="{0BD079E5-9D9C-461B-ABDC-EF1061F06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79" y="1617091"/>
            <a:ext cx="3039781" cy="15958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5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PECULADO</a:t>
            </a:r>
          </a:p>
        </p:txBody>
      </p:sp>
      <p:sp>
        <p:nvSpPr>
          <p:cNvPr id="8" name="7 Abrir llave"/>
          <p:cNvSpPr/>
          <p:nvPr/>
        </p:nvSpPr>
        <p:spPr>
          <a:xfrm>
            <a:off x="2124352" y="1808819"/>
            <a:ext cx="792088" cy="381642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
        <p:nvSpPr>
          <p:cNvPr id="9" name="8 Rectángulo"/>
          <p:cNvSpPr/>
          <p:nvPr/>
        </p:nvSpPr>
        <p:spPr>
          <a:xfrm>
            <a:off x="3419872" y="1808819"/>
            <a:ext cx="5304332" cy="61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FUNCIONARIO PÚBLICO /SERVIDOR PÚBLICO</a:t>
            </a:r>
            <a:r>
              <a:rPr lang="es-PE" sz="1600" i="1" dirty="0">
                <a:latin typeface="Arial" pitchFamily="34" charset="0"/>
                <a:cs typeface="Arial" pitchFamily="34" charset="0"/>
              </a:rPr>
              <a:t>».</a:t>
            </a:r>
          </a:p>
        </p:txBody>
      </p:sp>
      <p:sp>
        <p:nvSpPr>
          <p:cNvPr id="10" name="9 Rectángulo"/>
          <p:cNvSpPr/>
          <p:nvPr/>
        </p:nvSpPr>
        <p:spPr>
          <a:xfrm>
            <a:off x="3654330" y="2411760"/>
            <a:ext cx="4896544" cy="691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SE APROPIA/UTILIZA (EN CUALQUIER FORMA)</a:t>
            </a:r>
            <a:r>
              <a:rPr lang="es-PE" sz="1600" i="1" dirty="0">
                <a:latin typeface="Arial" pitchFamily="34" charset="0"/>
                <a:cs typeface="Arial" pitchFamily="34" charset="0"/>
              </a:rPr>
              <a:t>.</a:t>
            </a:r>
          </a:p>
        </p:txBody>
      </p:sp>
      <p:sp>
        <p:nvSpPr>
          <p:cNvPr id="11" name="10 Rectángulo"/>
          <p:cNvSpPr/>
          <p:nvPr/>
        </p:nvSpPr>
        <p:spPr>
          <a:xfrm>
            <a:off x="3401483" y="3018514"/>
            <a:ext cx="4608512" cy="74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CAUDALES O EFECTOS DEL ESTADO</a:t>
            </a:r>
            <a:r>
              <a:rPr lang="es-PE" sz="1600" i="1" dirty="0">
                <a:latin typeface="Arial" pitchFamily="34" charset="0"/>
                <a:cs typeface="Arial" pitchFamily="34" charset="0"/>
              </a:rPr>
              <a:t>».</a:t>
            </a:r>
          </a:p>
        </p:txBody>
      </p:sp>
      <p:sp>
        <p:nvSpPr>
          <p:cNvPr id="12" name="11 Rectángulo"/>
          <p:cNvSpPr/>
          <p:nvPr/>
        </p:nvSpPr>
        <p:spPr>
          <a:xfrm>
            <a:off x="3006019" y="3573016"/>
            <a:ext cx="3864145" cy="85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PARA SÍ O PARA OTRO</a:t>
            </a:r>
            <a:r>
              <a:rPr lang="es-PE" sz="1600" i="1" dirty="0">
                <a:latin typeface="Arial" pitchFamily="34" charset="0"/>
                <a:cs typeface="Arial" pitchFamily="34" charset="0"/>
              </a:rPr>
              <a:t>.</a:t>
            </a:r>
          </a:p>
        </p:txBody>
      </p:sp>
      <p:sp>
        <p:nvSpPr>
          <p:cNvPr id="13" name="12 Rectángulo"/>
          <p:cNvSpPr/>
          <p:nvPr/>
        </p:nvSpPr>
        <p:spPr>
          <a:xfrm>
            <a:off x="3339124" y="4479791"/>
            <a:ext cx="4608512" cy="85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rPr>
              <a:t>Ejercer PERCERPCIÓN, ADMINISTRACIÓN O CUSTODIA del CAUDAL O EFECTO, ello CONFORME A SU CARGO</a:t>
            </a:r>
            <a:endParaRPr lang="es-PE" sz="1600" b="1" i="1" dirty="0">
              <a:solidFill>
                <a:schemeClr val="tx1"/>
              </a:solidFill>
              <a:latin typeface="Arial" pitchFamily="34" charset="0"/>
              <a:cs typeface="Arial" pitchFamily="34" charset="0"/>
            </a:endParaRPr>
          </a:p>
        </p:txBody>
      </p:sp>
      <p:sp>
        <p:nvSpPr>
          <p:cNvPr id="14" name="13 Flecha derecha"/>
          <p:cNvSpPr/>
          <p:nvPr/>
        </p:nvSpPr>
        <p:spPr>
          <a:xfrm>
            <a:off x="2916440" y="1916832"/>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a:off x="2953514" y="2608027"/>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Flecha derecha"/>
          <p:cNvSpPr/>
          <p:nvPr/>
        </p:nvSpPr>
        <p:spPr>
          <a:xfrm>
            <a:off x="2953514" y="3212976"/>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17 Flecha derecha"/>
          <p:cNvSpPr/>
          <p:nvPr/>
        </p:nvSpPr>
        <p:spPr>
          <a:xfrm>
            <a:off x="2969285" y="3819254"/>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Flecha derecha"/>
          <p:cNvSpPr/>
          <p:nvPr/>
        </p:nvSpPr>
        <p:spPr>
          <a:xfrm>
            <a:off x="2953514" y="4575169"/>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Rectángulo"/>
          <p:cNvSpPr/>
          <p:nvPr/>
        </p:nvSpPr>
        <p:spPr>
          <a:xfrm>
            <a:off x="107504" y="3109243"/>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PRESUPUESTOS</a:t>
            </a:r>
            <a:r>
              <a:rPr lang="es-PE" dirty="0"/>
              <a:t>.</a:t>
            </a:r>
          </a:p>
        </p:txBody>
      </p:sp>
    </p:spTree>
    <p:extLst>
      <p:ext uri="{BB962C8B-B14F-4D97-AF65-F5344CB8AC3E}">
        <p14:creationId xmlns:p14="http://schemas.microsoft.com/office/powerpoint/2010/main" val="246695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PECULADO</a:t>
            </a:r>
          </a:p>
        </p:txBody>
      </p:sp>
      <p:sp>
        <p:nvSpPr>
          <p:cNvPr id="8" name="7 Rectángulo"/>
          <p:cNvSpPr/>
          <p:nvPr/>
        </p:nvSpPr>
        <p:spPr>
          <a:xfrm>
            <a:off x="207531" y="3140966"/>
            <a:ext cx="2160240" cy="115212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s-PE" dirty="0">
                <a:solidFill>
                  <a:schemeClr val="tx1"/>
                </a:solidFill>
              </a:rPr>
              <a:t>PECULADO CULPOSO</a:t>
            </a:r>
          </a:p>
          <a:p>
            <a:pPr algn="ctr"/>
            <a:r>
              <a:rPr lang="es-PE" dirty="0">
                <a:solidFill>
                  <a:schemeClr val="tx1"/>
                </a:solidFill>
              </a:rPr>
              <a:t>ART. 387 DEL C.P</a:t>
            </a:r>
            <a:r>
              <a:rPr lang="es-PE" dirty="0"/>
              <a:t>.</a:t>
            </a:r>
          </a:p>
        </p:txBody>
      </p:sp>
      <p:sp>
        <p:nvSpPr>
          <p:cNvPr id="9" name="8 Rectángulo"/>
          <p:cNvSpPr/>
          <p:nvPr/>
        </p:nvSpPr>
        <p:spPr>
          <a:xfrm>
            <a:off x="3421716" y="2204864"/>
            <a:ext cx="5542772" cy="33843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PE" b="1" i="1" dirty="0">
                <a:solidFill>
                  <a:schemeClr val="tx1"/>
                </a:solidFill>
                <a:latin typeface="Arial" pitchFamily="34" charset="0"/>
                <a:cs typeface="Arial" pitchFamily="34" charset="0"/>
              </a:rPr>
              <a:t>«</a:t>
            </a:r>
            <a:r>
              <a:rPr lang="es-PE" b="1" i="1" dirty="0">
                <a:solidFill>
                  <a:schemeClr val="tx1"/>
                </a:solidFill>
              </a:rPr>
              <a:t>Si el agente, por culpa, da ocasión a que se efectúe por otra persona la sustracción de caudales o efectos, será reprimido con pena privativa de libertad no mayor de dos años y con prestación de servicios comunitarios de veinte a cuarenta jornadas. Constituye circunstancia agravante si los caudales o efectos estuvieran destinados a fines asistenciales o a programas de apoyo o inclusión social. En estos casos, la pena privativa de libertad será no menor de tres ni mayor de cinco años y con ciento cincuenta a doscientos treinta días-multa.»</a:t>
            </a:r>
            <a:endParaRPr lang="es-PE" b="1" i="1" dirty="0">
              <a:latin typeface="Arial" pitchFamily="34" charset="0"/>
              <a:cs typeface="Arial" pitchFamily="34" charset="0"/>
            </a:endParaRPr>
          </a:p>
        </p:txBody>
      </p:sp>
      <p:sp>
        <p:nvSpPr>
          <p:cNvPr id="6" name="5 Flecha derecha"/>
          <p:cNvSpPr/>
          <p:nvPr/>
        </p:nvSpPr>
        <p:spPr>
          <a:xfrm>
            <a:off x="2385120" y="3372747"/>
            <a:ext cx="864096" cy="688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PE" dirty="0"/>
          </a:p>
        </p:txBody>
      </p:sp>
      <p:pic>
        <p:nvPicPr>
          <p:cNvPr id="6146" name="Picture 2" descr="Definición de Peculado - Qué es y Concepto">
            <a:extLst>
              <a:ext uri="{FF2B5EF4-FFF2-40B4-BE49-F238E27FC236}">
                <a16:creationId xmlns:a16="http://schemas.microsoft.com/office/drawing/2014/main" id="{BC8FD13C-26A6-458D-939C-D37BFE1EF9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836" y="4567102"/>
            <a:ext cx="1833129" cy="214203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1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PECULADO</a:t>
            </a:r>
          </a:p>
        </p:txBody>
      </p:sp>
      <p:sp>
        <p:nvSpPr>
          <p:cNvPr id="8" name="7 Abrir llave"/>
          <p:cNvSpPr/>
          <p:nvPr/>
        </p:nvSpPr>
        <p:spPr>
          <a:xfrm>
            <a:off x="2124352" y="1808819"/>
            <a:ext cx="792088" cy="381642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
        <p:nvSpPr>
          <p:cNvPr id="9" name="8 Rectángulo"/>
          <p:cNvSpPr/>
          <p:nvPr/>
        </p:nvSpPr>
        <p:spPr>
          <a:xfrm>
            <a:off x="3419872" y="1808819"/>
            <a:ext cx="5304332" cy="61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FUNCIONARIO PÚBLICO /SERVIDOR PÚBLICO</a:t>
            </a:r>
            <a:r>
              <a:rPr lang="es-PE" sz="1600" i="1" dirty="0">
                <a:latin typeface="Arial" pitchFamily="34" charset="0"/>
                <a:cs typeface="Arial" pitchFamily="34" charset="0"/>
              </a:rPr>
              <a:t>».</a:t>
            </a:r>
          </a:p>
        </p:txBody>
      </p:sp>
      <p:sp>
        <p:nvSpPr>
          <p:cNvPr id="10" name="9 Rectángulo"/>
          <p:cNvSpPr/>
          <p:nvPr/>
        </p:nvSpPr>
        <p:spPr>
          <a:xfrm>
            <a:off x="3654330" y="2411760"/>
            <a:ext cx="4896544" cy="691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i="1" dirty="0">
                <a:solidFill>
                  <a:schemeClr val="tx1"/>
                </a:solidFill>
                <a:latin typeface="Arial" pitchFamily="34" charset="0"/>
                <a:cs typeface="Arial" pitchFamily="34" charset="0"/>
              </a:rPr>
              <a:t>Por CULPA:  (NEGLIGENCIA, IMPERICIA, IMPRUDENCIA)</a:t>
            </a:r>
          </a:p>
        </p:txBody>
      </p:sp>
      <p:sp>
        <p:nvSpPr>
          <p:cNvPr id="11" name="10 Rectángulo"/>
          <p:cNvSpPr/>
          <p:nvPr/>
        </p:nvSpPr>
        <p:spPr>
          <a:xfrm>
            <a:off x="3221001" y="3068514"/>
            <a:ext cx="4608512" cy="74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OCASIONA QUE OTRA PERSONA</a:t>
            </a:r>
            <a:r>
              <a:rPr lang="es-PE" sz="1600" i="1" dirty="0">
                <a:latin typeface="Arial" pitchFamily="34" charset="0"/>
                <a:cs typeface="Arial" pitchFamily="34" charset="0"/>
              </a:rPr>
              <a:t>».</a:t>
            </a:r>
          </a:p>
        </p:txBody>
      </p:sp>
      <p:sp>
        <p:nvSpPr>
          <p:cNvPr id="12" name="11 Rectángulo"/>
          <p:cNvSpPr/>
          <p:nvPr/>
        </p:nvSpPr>
        <p:spPr>
          <a:xfrm>
            <a:off x="3006019" y="3573016"/>
            <a:ext cx="5003976" cy="85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SUSTRAIGA CAUDALES O EFECTOS</a:t>
            </a:r>
            <a:r>
              <a:rPr lang="es-PE" sz="1600" i="1" dirty="0">
                <a:latin typeface="Arial" pitchFamily="34" charset="0"/>
                <a:cs typeface="Arial" pitchFamily="34" charset="0"/>
              </a:rPr>
              <a:t>.</a:t>
            </a:r>
          </a:p>
        </p:txBody>
      </p:sp>
      <p:sp>
        <p:nvSpPr>
          <p:cNvPr id="13" name="12 Rectángulo"/>
          <p:cNvSpPr/>
          <p:nvPr/>
        </p:nvSpPr>
        <p:spPr>
          <a:xfrm>
            <a:off x="3499179" y="4425533"/>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INFRACCIÓN DEL DEBER: PERCERPCIÓN, ADMINISTRACIÓN O CUSTODIA del CAUDAL O EFECTO sustraído, CONDICIÓN DE GARANTE</a:t>
            </a:r>
          </a:p>
        </p:txBody>
      </p:sp>
      <p:sp>
        <p:nvSpPr>
          <p:cNvPr id="14" name="13 Flecha derecha"/>
          <p:cNvSpPr/>
          <p:nvPr/>
        </p:nvSpPr>
        <p:spPr>
          <a:xfrm>
            <a:off x="2916440" y="1916832"/>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a:off x="2953514" y="2608027"/>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Flecha derecha"/>
          <p:cNvSpPr/>
          <p:nvPr/>
        </p:nvSpPr>
        <p:spPr>
          <a:xfrm>
            <a:off x="2953514" y="3212976"/>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17 Flecha derecha"/>
          <p:cNvSpPr/>
          <p:nvPr/>
        </p:nvSpPr>
        <p:spPr>
          <a:xfrm>
            <a:off x="2969285" y="3819254"/>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Flecha derecha"/>
          <p:cNvSpPr/>
          <p:nvPr/>
        </p:nvSpPr>
        <p:spPr>
          <a:xfrm>
            <a:off x="2953514" y="4575169"/>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Rectángulo"/>
          <p:cNvSpPr/>
          <p:nvPr/>
        </p:nvSpPr>
        <p:spPr>
          <a:xfrm>
            <a:off x="107504" y="3140967"/>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PRESUPUESTOS</a:t>
            </a:r>
            <a:r>
              <a:rPr lang="es-PE" dirty="0"/>
              <a:t>.</a:t>
            </a:r>
          </a:p>
        </p:txBody>
      </p:sp>
    </p:spTree>
    <p:extLst>
      <p:ext uri="{BB962C8B-B14F-4D97-AF65-F5344CB8AC3E}">
        <p14:creationId xmlns:p14="http://schemas.microsoft.com/office/powerpoint/2010/main" val="165171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NEGOCIACIÓN INCOMPATIBLE</a:t>
            </a:r>
          </a:p>
        </p:txBody>
      </p:sp>
      <p:sp>
        <p:nvSpPr>
          <p:cNvPr id="8" name="7 Rectángulo"/>
          <p:cNvSpPr/>
          <p:nvPr/>
        </p:nvSpPr>
        <p:spPr>
          <a:xfrm>
            <a:off x="217921" y="3140967"/>
            <a:ext cx="216024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solidFill>
                  <a:schemeClr val="tx1"/>
                </a:solidFill>
              </a:rPr>
              <a:t>NEGOCIACIÓN INCOMPATIBLE</a:t>
            </a:r>
          </a:p>
          <a:p>
            <a:pPr algn="ctr"/>
            <a:r>
              <a:rPr lang="es-PE" dirty="0">
                <a:solidFill>
                  <a:schemeClr val="tx1"/>
                </a:solidFill>
              </a:rPr>
              <a:t>ART. 399 DEL C.P</a:t>
            </a:r>
            <a:r>
              <a:rPr lang="es-PE" dirty="0"/>
              <a:t>.</a:t>
            </a:r>
          </a:p>
        </p:txBody>
      </p:sp>
      <p:sp>
        <p:nvSpPr>
          <p:cNvPr id="9" name="8 Rectángulo"/>
          <p:cNvSpPr/>
          <p:nvPr/>
        </p:nvSpPr>
        <p:spPr>
          <a:xfrm>
            <a:off x="3383307" y="2204864"/>
            <a:ext cx="5542772" cy="33843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PE" i="1" dirty="0">
                <a:solidFill>
                  <a:schemeClr val="tx1"/>
                </a:solidFill>
                <a:latin typeface="Arial" pitchFamily="34" charset="0"/>
                <a:cs typeface="Arial" pitchFamily="34" charset="0"/>
              </a:rPr>
              <a:t>«</a:t>
            </a:r>
            <a:r>
              <a:rPr lang="es-PE" i="1" dirty="0">
                <a:solidFill>
                  <a:schemeClr val="tx1"/>
                </a:solidFill>
              </a:rPr>
              <a:t>El funcionario o servidor público que indebidamente en forma directa o indirecta o por acto simulado se interesa, en provecho propio o de tercero, por cualquier contrato u operación en que interviene por razón de su cargo, será reprimido con pena privativa de libertad no menor de cuatro ni mayor de seis años e inhabilitación conforme a los incisos 1 y 2 del artículo 36 del Código Penal y con ciento ochenta a trescientos sesenta y cinco días-multa.»</a:t>
            </a:r>
            <a:endParaRPr lang="es-PE" i="1" dirty="0">
              <a:solidFill>
                <a:schemeClr val="tx1"/>
              </a:solidFill>
              <a:latin typeface="Arial" pitchFamily="34" charset="0"/>
              <a:cs typeface="Arial" pitchFamily="34" charset="0"/>
            </a:endParaRPr>
          </a:p>
        </p:txBody>
      </p:sp>
      <p:sp>
        <p:nvSpPr>
          <p:cNvPr id="6" name="5 Flecha derecha"/>
          <p:cNvSpPr/>
          <p:nvPr/>
        </p:nvSpPr>
        <p:spPr>
          <a:xfrm>
            <a:off x="2483768" y="3372747"/>
            <a:ext cx="864096" cy="688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PE" dirty="0"/>
          </a:p>
        </p:txBody>
      </p:sp>
      <p:pic>
        <p:nvPicPr>
          <p:cNvPr id="7170" name="Picture 2" descr="Talent Premium Group |">
            <a:extLst>
              <a:ext uri="{FF2B5EF4-FFF2-40B4-BE49-F238E27FC236}">
                <a16:creationId xmlns:a16="http://schemas.microsoft.com/office/drawing/2014/main" id="{C034B89C-F9EB-4269-AD32-8C5EA1CE6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59" y="4722464"/>
            <a:ext cx="2638425" cy="17335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172" name="Picture 4" descr="Negociación y Manejo de Conflictos (Programa en Línea) | Tec de Monterrey">
            <a:extLst>
              <a:ext uri="{FF2B5EF4-FFF2-40B4-BE49-F238E27FC236}">
                <a16:creationId xmlns:a16="http://schemas.microsoft.com/office/drawing/2014/main" id="{4E6A4860-9CC2-4DD9-AF61-DA611A654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96" y="1568084"/>
            <a:ext cx="2638425" cy="13873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2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NEGOCIACIÓN INCOMPATIBLE</a:t>
            </a:r>
          </a:p>
        </p:txBody>
      </p:sp>
      <p:sp>
        <p:nvSpPr>
          <p:cNvPr id="7" name="6 Rectángulo"/>
          <p:cNvSpPr/>
          <p:nvPr/>
        </p:nvSpPr>
        <p:spPr>
          <a:xfrm>
            <a:off x="229041" y="3140967"/>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PRESUPUESTOS</a:t>
            </a:r>
            <a:r>
              <a:rPr lang="es-PE" dirty="0"/>
              <a:t>.</a:t>
            </a:r>
          </a:p>
        </p:txBody>
      </p:sp>
      <p:sp>
        <p:nvSpPr>
          <p:cNvPr id="8" name="7 Abrir llave"/>
          <p:cNvSpPr/>
          <p:nvPr/>
        </p:nvSpPr>
        <p:spPr>
          <a:xfrm>
            <a:off x="2124352" y="1808819"/>
            <a:ext cx="792088" cy="381642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
        <p:nvSpPr>
          <p:cNvPr id="9" name="8 Rectángulo"/>
          <p:cNvSpPr/>
          <p:nvPr/>
        </p:nvSpPr>
        <p:spPr>
          <a:xfrm>
            <a:off x="3419872" y="1808819"/>
            <a:ext cx="5304332" cy="61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FUNCIONARIO PÚBLICO /SERVIDOR PÚBLICO</a:t>
            </a:r>
            <a:r>
              <a:rPr lang="es-PE" sz="1600" i="1" dirty="0">
                <a:latin typeface="Arial" pitchFamily="34" charset="0"/>
                <a:cs typeface="Arial" pitchFamily="34" charset="0"/>
              </a:rPr>
              <a:t>».</a:t>
            </a:r>
          </a:p>
        </p:txBody>
      </p:sp>
      <p:sp>
        <p:nvSpPr>
          <p:cNvPr id="10" name="9 Rectángulo"/>
          <p:cNvSpPr/>
          <p:nvPr/>
        </p:nvSpPr>
        <p:spPr>
          <a:xfrm>
            <a:off x="3654330" y="2411760"/>
            <a:ext cx="4896544" cy="691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i="1" dirty="0">
                <a:solidFill>
                  <a:schemeClr val="tx1"/>
                </a:solidFill>
                <a:latin typeface="Arial" pitchFamily="34" charset="0"/>
                <a:cs typeface="Arial" pitchFamily="34" charset="0"/>
              </a:rPr>
              <a:t>De forma DIRECTA / INDIRECTA / POR ACTO SIMULADO</a:t>
            </a:r>
          </a:p>
        </p:txBody>
      </p:sp>
      <p:sp>
        <p:nvSpPr>
          <p:cNvPr id="11" name="10 Rectángulo"/>
          <p:cNvSpPr/>
          <p:nvPr/>
        </p:nvSpPr>
        <p:spPr>
          <a:xfrm>
            <a:off x="3221001" y="3068514"/>
            <a:ext cx="4608512" cy="74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SE INTERESA INDEBIDAMENTE</a:t>
            </a:r>
            <a:r>
              <a:rPr lang="es-PE" sz="1600" i="1" dirty="0">
                <a:latin typeface="Arial" pitchFamily="34" charset="0"/>
                <a:cs typeface="Arial" pitchFamily="34" charset="0"/>
              </a:rPr>
              <a:t>».</a:t>
            </a:r>
          </a:p>
        </p:txBody>
      </p:sp>
      <p:sp>
        <p:nvSpPr>
          <p:cNvPr id="12" name="11 Rectángulo"/>
          <p:cNvSpPr/>
          <p:nvPr/>
        </p:nvSpPr>
        <p:spPr>
          <a:xfrm>
            <a:off x="3168156" y="3557705"/>
            <a:ext cx="4158075" cy="852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CONTRATO U OPERACIÓN</a:t>
            </a:r>
            <a:r>
              <a:rPr lang="es-PE" sz="1600" i="1" dirty="0">
                <a:latin typeface="Arial" pitchFamily="34" charset="0"/>
                <a:cs typeface="Arial" pitchFamily="34" charset="0"/>
              </a:rPr>
              <a:t>.</a:t>
            </a:r>
          </a:p>
        </p:txBody>
      </p:sp>
      <p:sp>
        <p:nvSpPr>
          <p:cNvPr id="13" name="12 Rectángulo"/>
          <p:cNvSpPr/>
          <p:nvPr/>
        </p:nvSpPr>
        <p:spPr>
          <a:xfrm>
            <a:off x="3388359" y="4211479"/>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EN QUE INTERVIENE POR RAZÓN DE SU CARGO</a:t>
            </a:r>
          </a:p>
        </p:txBody>
      </p:sp>
      <p:sp>
        <p:nvSpPr>
          <p:cNvPr id="14" name="13 Flecha derecha"/>
          <p:cNvSpPr/>
          <p:nvPr/>
        </p:nvSpPr>
        <p:spPr>
          <a:xfrm>
            <a:off x="2916440" y="1916832"/>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a:off x="2953514" y="2608027"/>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Flecha derecha"/>
          <p:cNvSpPr/>
          <p:nvPr/>
        </p:nvSpPr>
        <p:spPr>
          <a:xfrm>
            <a:off x="2953514" y="3212976"/>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17 Flecha derecha"/>
          <p:cNvSpPr/>
          <p:nvPr/>
        </p:nvSpPr>
        <p:spPr>
          <a:xfrm>
            <a:off x="2969285" y="3819254"/>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Flecha derecha"/>
          <p:cNvSpPr/>
          <p:nvPr/>
        </p:nvSpPr>
        <p:spPr>
          <a:xfrm>
            <a:off x="2975782" y="4410221"/>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Flecha derecha"/>
          <p:cNvSpPr/>
          <p:nvPr/>
        </p:nvSpPr>
        <p:spPr>
          <a:xfrm>
            <a:off x="2975782" y="5091574"/>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20 Rectángulo"/>
          <p:cNvSpPr/>
          <p:nvPr/>
        </p:nvSpPr>
        <p:spPr>
          <a:xfrm>
            <a:off x="3093965" y="4790893"/>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EN PROVECHO PROPIO/ TERCERO</a:t>
            </a:r>
          </a:p>
        </p:txBody>
      </p:sp>
    </p:spTree>
    <p:extLst>
      <p:ext uri="{BB962C8B-B14F-4D97-AF65-F5344CB8AC3E}">
        <p14:creationId xmlns:p14="http://schemas.microsoft.com/office/powerpoint/2010/main" val="113118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COLUSIÓN</a:t>
            </a:r>
          </a:p>
        </p:txBody>
      </p:sp>
      <p:sp>
        <p:nvSpPr>
          <p:cNvPr id="8" name="7 Rectángulo"/>
          <p:cNvSpPr/>
          <p:nvPr/>
        </p:nvSpPr>
        <p:spPr>
          <a:xfrm>
            <a:off x="107504" y="3140967"/>
            <a:ext cx="216024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solidFill>
                  <a:schemeClr val="tx1"/>
                </a:solidFill>
              </a:rPr>
              <a:t>COLUSIÓN SIMPLE</a:t>
            </a:r>
          </a:p>
          <a:p>
            <a:pPr algn="ctr"/>
            <a:r>
              <a:rPr lang="es-PE" dirty="0">
                <a:solidFill>
                  <a:schemeClr val="tx1"/>
                </a:solidFill>
              </a:rPr>
              <a:t>ART. 384 DEL C.P</a:t>
            </a:r>
            <a:r>
              <a:rPr lang="es-PE" dirty="0"/>
              <a:t>.</a:t>
            </a:r>
          </a:p>
        </p:txBody>
      </p:sp>
      <p:sp>
        <p:nvSpPr>
          <p:cNvPr id="9" name="8 Rectángulo"/>
          <p:cNvSpPr/>
          <p:nvPr/>
        </p:nvSpPr>
        <p:spPr>
          <a:xfrm>
            <a:off x="3249216" y="1988840"/>
            <a:ext cx="5542772" cy="417646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PE" b="1" i="1" dirty="0">
                <a:solidFill>
                  <a:schemeClr val="tx1"/>
                </a:solidFill>
                <a:latin typeface="Arial" pitchFamily="34" charset="0"/>
                <a:cs typeface="Arial" pitchFamily="34" charset="0"/>
              </a:rPr>
              <a:t>«El funcionario o servidor público que, interviniendo directa o indirectamente, por razón de su cargo, en cualquier etapa de las modalidades de adquisición o contratación pública de bienes, obras o servicios, concesiones o cualquier operación a cargo del Estado concierta con los interesados para defraudar al Estado o entidad u organismo del Estado, según ley, será reprimido con pena privativa de libertad no menor de tres ni mayor de seis años; inhabilitación a que se refieren los incisos 1, 2 y 8 del artículo 36, de cinco a veinte años; y, con ciento ochenta a trescientos sesenta y cinco días-multa.»</a:t>
            </a:r>
          </a:p>
        </p:txBody>
      </p:sp>
      <p:sp>
        <p:nvSpPr>
          <p:cNvPr id="6" name="5 Flecha derecha"/>
          <p:cNvSpPr/>
          <p:nvPr/>
        </p:nvSpPr>
        <p:spPr>
          <a:xfrm>
            <a:off x="2339752" y="3372747"/>
            <a:ext cx="864096" cy="68856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PE"/>
          </a:p>
        </p:txBody>
      </p:sp>
      <p:pic>
        <p:nvPicPr>
          <p:cNvPr id="8194" name="Picture 2" descr="Qué es el delito de colusión?">
            <a:extLst>
              <a:ext uri="{FF2B5EF4-FFF2-40B4-BE49-F238E27FC236}">
                <a16:creationId xmlns:a16="http://schemas.microsoft.com/office/drawing/2014/main" id="{8D84DEAB-C42F-4665-8CF5-BE920507F8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685248"/>
            <a:ext cx="2688557" cy="15683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196" name="Picture 4" descr="Delitos de colusión: audios, videos y declaraciones de colaboradores  configuran posibles pruebas en procesos">
            <a:extLst>
              <a:ext uri="{FF2B5EF4-FFF2-40B4-BE49-F238E27FC236}">
                <a16:creationId xmlns:a16="http://schemas.microsoft.com/office/drawing/2014/main" id="{1E9D0041-BA9D-4CE9-B879-9B25C63B0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1625215"/>
            <a:ext cx="2616549" cy="13196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7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COLUSIÓN</a:t>
            </a:r>
          </a:p>
        </p:txBody>
      </p:sp>
      <p:sp>
        <p:nvSpPr>
          <p:cNvPr id="8" name="7 Abrir llave"/>
          <p:cNvSpPr/>
          <p:nvPr/>
        </p:nvSpPr>
        <p:spPr>
          <a:xfrm>
            <a:off x="2124352" y="1808819"/>
            <a:ext cx="792088" cy="381642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
        <p:nvSpPr>
          <p:cNvPr id="9" name="8 Rectángulo"/>
          <p:cNvSpPr/>
          <p:nvPr/>
        </p:nvSpPr>
        <p:spPr>
          <a:xfrm>
            <a:off x="3419872" y="1808819"/>
            <a:ext cx="5304332" cy="61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FUNCIONARIO PÚBLICO /SERVIDOR PÚBLICO</a:t>
            </a:r>
            <a:r>
              <a:rPr lang="es-PE" sz="1600" i="1" dirty="0">
                <a:latin typeface="Arial" pitchFamily="34" charset="0"/>
                <a:cs typeface="Arial" pitchFamily="34" charset="0"/>
              </a:rPr>
              <a:t>».</a:t>
            </a:r>
          </a:p>
        </p:txBody>
      </p:sp>
      <p:sp>
        <p:nvSpPr>
          <p:cNvPr id="10" name="9 Rectángulo"/>
          <p:cNvSpPr/>
          <p:nvPr/>
        </p:nvSpPr>
        <p:spPr>
          <a:xfrm>
            <a:off x="3654330" y="2411760"/>
            <a:ext cx="4896544" cy="691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i="1" dirty="0">
                <a:solidFill>
                  <a:schemeClr val="tx1"/>
                </a:solidFill>
                <a:latin typeface="Arial" pitchFamily="34" charset="0"/>
                <a:cs typeface="Arial" pitchFamily="34" charset="0"/>
              </a:rPr>
              <a:t>INTERVINIENDO DIRECTA O INDIRECTAMENTE POR RAZÓN DE SU CARGO. </a:t>
            </a:r>
          </a:p>
        </p:txBody>
      </p:sp>
      <p:sp>
        <p:nvSpPr>
          <p:cNvPr id="11" name="10 Rectángulo"/>
          <p:cNvSpPr/>
          <p:nvPr/>
        </p:nvSpPr>
        <p:spPr>
          <a:xfrm>
            <a:off x="3597380" y="3197646"/>
            <a:ext cx="5329873" cy="111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EN CUALQUIER ETAPA DE LAS MODALIDADES DE:  ADQUISICIONES DE: BIENES, OBRAS, SERVICIOS; CONCESIONES; O CUALQUIER OPERACIÓN A CARGO DEL ESTADO</a:t>
            </a:r>
          </a:p>
        </p:txBody>
      </p:sp>
      <p:sp>
        <p:nvSpPr>
          <p:cNvPr id="13" name="12 Rectángulo"/>
          <p:cNvSpPr/>
          <p:nvPr/>
        </p:nvSpPr>
        <p:spPr>
          <a:xfrm>
            <a:off x="3663846" y="4122226"/>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i="1" dirty="0">
                <a:solidFill>
                  <a:schemeClr val="tx1"/>
                </a:solidFill>
                <a:latin typeface="Arial" pitchFamily="34" charset="0"/>
                <a:cs typeface="Arial" pitchFamily="34" charset="0"/>
              </a:rPr>
              <a:t>CONCERTACIÓN CON LOS INTERESADOS</a:t>
            </a:r>
          </a:p>
        </p:txBody>
      </p:sp>
      <p:sp>
        <p:nvSpPr>
          <p:cNvPr id="14" name="13 Flecha derecha"/>
          <p:cNvSpPr/>
          <p:nvPr/>
        </p:nvSpPr>
        <p:spPr>
          <a:xfrm>
            <a:off x="2916440" y="1916832"/>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a:off x="2953514" y="2608027"/>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Flecha derecha"/>
          <p:cNvSpPr/>
          <p:nvPr/>
        </p:nvSpPr>
        <p:spPr>
          <a:xfrm>
            <a:off x="2975171" y="3573016"/>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Flecha derecha"/>
          <p:cNvSpPr/>
          <p:nvPr/>
        </p:nvSpPr>
        <p:spPr>
          <a:xfrm>
            <a:off x="2975782" y="4410221"/>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Flecha derecha"/>
          <p:cNvSpPr/>
          <p:nvPr/>
        </p:nvSpPr>
        <p:spPr>
          <a:xfrm>
            <a:off x="2975782" y="5091574"/>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20 Rectángulo"/>
          <p:cNvSpPr/>
          <p:nvPr/>
        </p:nvSpPr>
        <p:spPr>
          <a:xfrm>
            <a:off x="3619396" y="4953237"/>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PARA DEFRAUDAR  AL ESTADO/ENTIDAD U ORGANISMO DEL ESTADO </a:t>
            </a:r>
          </a:p>
          <a:p>
            <a:pPr algn="ctr"/>
            <a:endParaRPr lang="es-PE" sz="1600" b="1" i="1" dirty="0">
              <a:solidFill>
                <a:schemeClr val="tx1"/>
              </a:solidFill>
              <a:latin typeface="Arial" pitchFamily="34" charset="0"/>
              <a:cs typeface="Arial" pitchFamily="34" charset="0"/>
            </a:endParaRPr>
          </a:p>
        </p:txBody>
      </p:sp>
      <p:sp>
        <p:nvSpPr>
          <p:cNvPr id="22" name="21 Rectángulo"/>
          <p:cNvSpPr/>
          <p:nvPr/>
        </p:nvSpPr>
        <p:spPr>
          <a:xfrm>
            <a:off x="50838" y="3102956"/>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PRESUPUESTOS</a:t>
            </a:r>
            <a:r>
              <a:rPr lang="es-PE" dirty="0"/>
              <a:t>.</a:t>
            </a:r>
          </a:p>
        </p:txBody>
      </p:sp>
    </p:spTree>
    <p:extLst>
      <p:ext uri="{BB962C8B-B14F-4D97-AF65-F5344CB8AC3E}">
        <p14:creationId xmlns:p14="http://schemas.microsoft.com/office/powerpoint/2010/main" val="342981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9" name="8 Rectángulo"/>
          <p:cNvSpPr/>
          <p:nvPr/>
        </p:nvSpPr>
        <p:spPr>
          <a:xfrm>
            <a:off x="2378161" y="2132856"/>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400" b="1" i="1" dirty="0">
              <a:solidFill>
                <a:schemeClr val="tx1"/>
              </a:solidFill>
              <a:latin typeface="Arial" pitchFamily="34" charset="0"/>
              <a:cs typeface="Arial" pitchFamily="34" charset="0"/>
            </a:endParaRPr>
          </a:p>
        </p:txBody>
      </p:sp>
      <p:sp>
        <p:nvSpPr>
          <p:cNvPr id="2" name="CuadroTexto 1">
            <a:extLst>
              <a:ext uri="{FF2B5EF4-FFF2-40B4-BE49-F238E27FC236}">
                <a16:creationId xmlns:a16="http://schemas.microsoft.com/office/drawing/2014/main" id="{94C25743-1A01-4B06-84DB-F53B3AA0DF9D}"/>
              </a:ext>
            </a:extLst>
          </p:cNvPr>
          <p:cNvSpPr txBox="1"/>
          <p:nvPr/>
        </p:nvSpPr>
        <p:spPr>
          <a:xfrm>
            <a:off x="447165" y="2120483"/>
            <a:ext cx="4720370" cy="3693319"/>
          </a:xfrm>
          <a:prstGeom prst="rect">
            <a:avLst/>
          </a:prstGeom>
          <a:noFill/>
        </p:spPr>
        <p:txBody>
          <a:bodyPr wrap="square" rtlCol="0">
            <a:spAutoFit/>
          </a:bodyPr>
          <a:lstStyle/>
          <a:p>
            <a:pPr algn="just"/>
            <a:r>
              <a:rPr lang="es-PE" b="1" dirty="0"/>
              <a:t>“</a:t>
            </a:r>
            <a:r>
              <a:rPr lang="es-PE" b="1" i="1" dirty="0">
                <a:latin typeface="Arial Narrow" panose="020B0606020202030204" pitchFamily="34" charset="0"/>
              </a:rPr>
              <a:t>Cuando adviertas que para producir necesitas obtener autorización de quienes no producen nada; cuando compruebes que el dinero fluye hacia quienes no trafican con bienes sino con favores; cuando percibas que muchos se hacen ricos por sobornos y por influencias más que por su trabajo, y que las leyes no te protegen contra ellos sino, por el contrario, son ellos los que están protegidos contra ti; cuando descubras que la corrupción es recompensada y la honradez se convierte en un </a:t>
            </a:r>
            <a:r>
              <a:rPr lang="es-PE" b="1" i="1" dirty="0" err="1">
                <a:latin typeface="Arial Narrow" panose="020B0606020202030204" pitchFamily="34" charset="0"/>
              </a:rPr>
              <a:t>auto-sacrificio</a:t>
            </a:r>
            <a:r>
              <a:rPr lang="es-PE" b="1" i="1" dirty="0">
                <a:latin typeface="Arial Narrow" panose="020B0606020202030204" pitchFamily="34" charset="0"/>
              </a:rPr>
              <a:t>, entonces, podrás afirmar, sin temor a equivocarte, que tu sociedad está condenada</a:t>
            </a:r>
            <a:r>
              <a:rPr lang="es-PE" b="1" dirty="0"/>
              <a:t>.” (Ayn Rand, 1950)</a:t>
            </a:r>
          </a:p>
        </p:txBody>
      </p:sp>
      <p:pic>
        <p:nvPicPr>
          <p:cNvPr id="1026" name="Picture 2" descr="Ayn Rand: la filósofa que revolucionó el concepto de egoísmo">
            <a:extLst>
              <a:ext uri="{FF2B5EF4-FFF2-40B4-BE49-F238E27FC236}">
                <a16:creationId xmlns:a16="http://schemas.microsoft.com/office/drawing/2014/main" id="{13599F80-22CB-4D69-9B9F-9493F6A30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40" t="-4418" r="4241" b="4418"/>
          <a:stretch/>
        </p:blipFill>
        <p:spPr bwMode="auto">
          <a:xfrm>
            <a:off x="5408321" y="1914134"/>
            <a:ext cx="3500928" cy="41071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7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COLUSIÓN</a:t>
            </a:r>
          </a:p>
        </p:txBody>
      </p:sp>
      <p:sp>
        <p:nvSpPr>
          <p:cNvPr id="8" name="7 Rectángulo"/>
          <p:cNvSpPr/>
          <p:nvPr/>
        </p:nvSpPr>
        <p:spPr>
          <a:xfrm>
            <a:off x="107504" y="3140967"/>
            <a:ext cx="216024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solidFill>
                  <a:schemeClr val="tx1"/>
                </a:solidFill>
              </a:rPr>
              <a:t>COLUSIÓN AGRAVADA</a:t>
            </a:r>
          </a:p>
          <a:p>
            <a:pPr algn="ctr"/>
            <a:r>
              <a:rPr lang="es-PE" dirty="0">
                <a:solidFill>
                  <a:schemeClr val="tx1"/>
                </a:solidFill>
              </a:rPr>
              <a:t>ART. 384 DEL C.P</a:t>
            </a:r>
            <a:r>
              <a:rPr lang="es-PE" dirty="0"/>
              <a:t>.</a:t>
            </a:r>
          </a:p>
        </p:txBody>
      </p:sp>
      <p:sp>
        <p:nvSpPr>
          <p:cNvPr id="9" name="8 Rectángulo"/>
          <p:cNvSpPr/>
          <p:nvPr/>
        </p:nvSpPr>
        <p:spPr>
          <a:xfrm>
            <a:off x="3421716" y="1988840"/>
            <a:ext cx="5542772" cy="417646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PE" b="1" i="1" dirty="0">
                <a:solidFill>
                  <a:schemeClr val="tx1"/>
                </a:solidFill>
                <a:latin typeface="Arial" pitchFamily="34" charset="0"/>
                <a:cs typeface="Arial" pitchFamily="34" charset="0"/>
              </a:rPr>
              <a:t>«El funcionario o servidor público que, interviniendo directa o indirectamente, por razón de su cargo, en las contrataciones y adquisiciones de bienes, obras o servicios, concesiones o cualquier operación a cargo del Estado mediante concertación con los interesados, defraudare patrimonialmente al Estado o entidad u organismo del Estado, según ley, será reprimido con pena privativa de libertad no menor de seis ni mayor de quince años; inhabilitación a que se refieren los incisos 1, 2 y 8 del artículo 36, de cinco a veinte años; y, con trescientos sesenta y cinco a setecientos treinta días-multa»</a:t>
            </a:r>
          </a:p>
        </p:txBody>
      </p:sp>
      <p:sp>
        <p:nvSpPr>
          <p:cNvPr id="6" name="5 Flecha derecha"/>
          <p:cNvSpPr/>
          <p:nvPr/>
        </p:nvSpPr>
        <p:spPr>
          <a:xfrm>
            <a:off x="2385120" y="3372747"/>
            <a:ext cx="864096" cy="68856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PE"/>
          </a:p>
        </p:txBody>
      </p:sp>
      <p:pic>
        <p:nvPicPr>
          <p:cNvPr id="9218" name="Picture 2" descr="Cuál es la diferencia entre colusión simple y colusión agravada? [Queja  NCPP 408-2021, Lima Sur] | LP">
            <a:extLst>
              <a:ext uri="{FF2B5EF4-FFF2-40B4-BE49-F238E27FC236}">
                <a16:creationId xmlns:a16="http://schemas.microsoft.com/office/drawing/2014/main" id="{62D1A0F6-5D13-4F0E-96E8-22FF6D67F8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985"/>
          <a:stretch/>
        </p:blipFill>
        <p:spPr bwMode="auto">
          <a:xfrm>
            <a:off x="146848" y="1511344"/>
            <a:ext cx="2555776" cy="14906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220" name="Picture 4" descr="Qué es el delito de colusión?">
            <a:extLst>
              <a:ext uri="{FF2B5EF4-FFF2-40B4-BE49-F238E27FC236}">
                <a16:creationId xmlns:a16="http://schemas.microsoft.com/office/drawing/2014/main" id="{E2327990-723C-47A0-AE8E-1871E1C1F2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30" y="4708388"/>
            <a:ext cx="2736304" cy="15961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8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COLUSIÓN</a:t>
            </a:r>
          </a:p>
        </p:txBody>
      </p:sp>
      <p:sp>
        <p:nvSpPr>
          <p:cNvPr id="8" name="7 Rectángulo"/>
          <p:cNvSpPr/>
          <p:nvPr/>
        </p:nvSpPr>
        <p:spPr>
          <a:xfrm>
            <a:off x="78703" y="3140966"/>
            <a:ext cx="2160240" cy="115212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COLUSIÓN </a:t>
            </a:r>
          </a:p>
          <a:p>
            <a:pPr algn="ctr"/>
            <a:r>
              <a:rPr lang="es-PE" dirty="0">
                <a:solidFill>
                  <a:schemeClr val="tx1"/>
                </a:solidFill>
              </a:rPr>
              <a:t>ART. 384 DEL C.P</a:t>
            </a:r>
            <a:r>
              <a:rPr lang="es-PE" dirty="0"/>
              <a:t>.</a:t>
            </a:r>
          </a:p>
          <a:p>
            <a:pPr algn="ctr"/>
            <a:r>
              <a:rPr lang="es-PE" b="1" dirty="0">
                <a:solidFill>
                  <a:schemeClr val="tx1"/>
                </a:solidFill>
              </a:rPr>
              <a:t>AGRAVANTE</a:t>
            </a:r>
          </a:p>
        </p:txBody>
      </p:sp>
      <p:sp>
        <p:nvSpPr>
          <p:cNvPr id="9" name="8 Rectángulo"/>
          <p:cNvSpPr/>
          <p:nvPr/>
        </p:nvSpPr>
        <p:spPr>
          <a:xfrm>
            <a:off x="3093965" y="1988840"/>
            <a:ext cx="5698023" cy="417646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PE" sz="1400" b="1" i="1" dirty="0">
                <a:solidFill>
                  <a:schemeClr val="tx1"/>
                </a:solidFill>
              </a:rPr>
              <a:t>La pena será privativa de libertad no menor de quince ni mayor de veinte años; inhabilitación a que se refieren los incisos 1, 2 y 8 del artículo 36, de naturaleza perpetua, y, con trescientos sesenta y cinco a setecientos treinta días-multa, cuando ocurra cualquiera de los siguientes supuestos:</a:t>
            </a:r>
            <a:br>
              <a:rPr lang="es-PE" sz="1400" b="1" i="1" dirty="0">
                <a:solidFill>
                  <a:schemeClr val="tx1"/>
                </a:solidFill>
              </a:rPr>
            </a:br>
            <a:endParaRPr lang="es-PE" sz="1400" b="1" i="1" dirty="0">
              <a:solidFill>
                <a:schemeClr val="tx1"/>
              </a:solidFill>
            </a:endParaRPr>
          </a:p>
          <a:p>
            <a:pPr algn="just"/>
            <a:r>
              <a:rPr lang="es-PE" sz="1400" b="1" i="1" dirty="0">
                <a:solidFill>
                  <a:schemeClr val="tx1"/>
                </a:solidFill>
              </a:rPr>
              <a:t>     1. El agente actúe como integrante de una organización criminal, como persona vinculada o actúe por encargo de ella.</a:t>
            </a:r>
            <a:br>
              <a:rPr lang="es-PE" sz="1400" b="1" i="1" dirty="0">
                <a:solidFill>
                  <a:schemeClr val="tx1"/>
                </a:solidFill>
              </a:rPr>
            </a:br>
            <a:endParaRPr lang="es-PE" sz="1400" b="1" i="1" dirty="0">
              <a:solidFill>
                <a:schemeClr val="tx1"/>
              </a:solidFill>
            </a:endParaRPr>
          </a:p>
          <a:p>
            <a:pPr algn="just"/>
            <a:r>
              <a:rPr lang="es-PE" sz="1400" b="1" i="1" dirty="0">
                <a:solidFill>
                  <a:schemeClr val="tx1"/>
                </a:solidFill>
              </a:rPr>
              <a:t>     2. La conducta recaiga sobre programas con fines asistenciales, de apoyo o inclusión social o de desarrollo, siempre que el valor del dinero, bienes, efectos o ganancias involucrados supere las diez unidades impositivas tributarias.</a:t>
            </a:r>
            <a:br>
              <a:rPr lang="es-PE" sz="1400" b="1" i="1" dirty="0">
                <a:solidFill>
                  <a:schemeClr val="tx1"/>
                </a:solidFill>
              </a:rPr>
            </a:br>
            <a:endParaRPr lang="es-PE" sz="1400" b="1" i="1" dirty="0">
              <a:solidFill>
                <a:schemeClr val="tx1"/>
              </a:solidFill>
            </a:endParaRPr>
          </a:p>
          <a:p>
            <a:pPr algn="just"/>
            <a:r>
              <a:rPr lang="es-PE" sz="1400" b="1" i="1" dirty="0">
                <a:solidFill>
                  <a:schemeClr val="tx1"/>
                </a:solidFill>
              </a:rPr>
              <a:t>     3. El agente se aproveche de una situación de calamidad pública o emergencia sanitaria, o la comisión del delito comprometa la </a:t>
            </a:r>
            <a:r>
              <a:rPr lang="es-PE" sz="1400" b="1" i="1" dirty="0">
                <a:solidFill>
                  <a:schemeClr val="tx1"/>
                </a:solidFill>
                <a:latin typeface="Arial" pitchFamily="34" charset="0"/>
                <a:cs typeface="Arial" pitchFamily="34" charset="0"/>
              </a:rPr>
              <a:t>defensa, seguridad o soberanía nacional»</a:t>
            </a:r>
          </a:p>
        </p:txBody>
      </p:sp>
      <p:sp>
        <p:nvSpPr>
          <p:cNvPr id="6" name="5 Flecha derecha"/>
          <p:cNvSpPr/>
          <p:nvPr/>
        </p:nvSpPr>
        <p:spPr>
          <a:xfrm>
            <a:off x="2331846" y="3416192"/>
            <a:ext cx="669215" cy="60167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dirty="0"/>
          </a:p>
        </p:txBody>
      </p:sp>
      <p:pic>
        <p:nvPicPr>
          <p:cNvPr id="10242" name="Picture 2" descr="Lo que debes saber sobre el delito de colusión (artículo 397 del CP) | LP">
            <a:extLst>
              <a:ext uri="{FF2B5EF4-FFF2-40B4-BE49-F238E27FC236}">
                <a16:creationId xmlns:a16="http://schemas.microsoft.com/office/drawing/2014/main" id="{460C4518-F481-4A06-9AF1-9EB5FFBA10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99" y="4847521"/>
            <a:ext cx="2703287" cy="14192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44" name="Picture 4" descr="CeCo | EE.UU: Primera sanción para caso de colusión laboral">
            <a:extLst>
              <a:ext uri="{FF2B5EF4-FFF2-40B4-BE49-F238E27FC236}">
                <a16:creationId xmlns:a16="http://schemas.microsoft.com/office/drawing/2014/main" id="{05207C9A-287A-4E91-9E1E-EACB8D89C7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25" y="1657683"/>
            <a:ext cx="2550434" cy="12060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2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DELITOS CONTRA LA ADMINISTRACIÓN PÚBLICA</a:t>
            </a:r>
          </a:p>
          <a:p>
            <a:pPr algn="ctr"/>
            <a:r>
              <a:rPr lang="es-PE" dirty="0">
                <a:solidFill>
                  <a:schemeClr val="tx1"/>
                </a:solidFill>
              </a:rPr>
              <a:t> </a:t>
            </a:r>
          </a:p>
          <a:p>
            <a:pPr algn="ctr"/>
            <a:r>
              <a:rPr lang="es-PE" dirty="0">
                <a:solidFill>
                  <a:schemeClr val="tx1"/>
                </a:solidFill>
              </a:rPr>
              <a:t> </a:t>
            </a:r>
            <a:r>
              <a:rPr lang="es-PE" sz="2400" b="1" dirty="0">
                <a:solidFill>
                  <a:schemeClr val="tx1"/>
                </a:solidFill>
                <a:latin typeface="Arial" pitchFamily="34" charset="0"/>
                <a:cs typeface="Arial" pitchFamily="34" charset="0"/>
              </a:rPr>
              <a:t>COLUSIÓN</a:t>
            </a:r>
          </a:p>
        </p:txBody>
      </p:sp>
      <p:sp>
        <p:nvSpPr>
          <p:cNvPr id="8" name="7 Abrir llave"/>
          <p:cNvSpPr/>
          <p:nvPr/>
        </p:nvSpPr>
        <p:spPr>
          <a:xfrm>
            <a:off x="2124352" y="1808819"/>
            <a:ext cx="792088" cy="381642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
        <p:nvSpPr>
          <p:cNvPr id="9" name="8 Rectángulo"/>
          <p:cNvSpPr/>
          <p:nvPr/>
        </p:nvSpPr>
        <p:spPr>
          <a:xfrm>
            <a:off x="3419872" y="1808819"/>
            <a:ext cx="5304332" cy="61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FUNCIONARIO PÚBLICO /SERVIDOR PÚBLICO</a:t>
            </a:r>
            <a:r>
              <a:rPr lang="es-PE" sz="1600" i="1" dirty="0">
                <a:latin typeface="Arial" pitchFamily="34" charset="0"/>
                <a:cs typeface="Arial" pitchFamily="34" charset="0"/>
              </a:rPr>
              <a:t>».</a:t>
            </a:r>
          </a:p>
        </p:txBody>
      </p:sp>
      <p:sp>
        <p:nvSpPr>
          <p:cNvPr id="10" name="9 Rectángulo"/>
          <p:cNvSpPr/>
          <p:nvPr/>
        </p:nvSpPr>
        <p:spPr>
          <a:xfrm>
            <a:off x="3654330" y="2411760"/>
            <a:ext cx="4896544" cy="691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i="1" dirty="0">
                <a:solidFill>
                  <a:schemeClr val="tx1"/>
                </a:solidFill>
                <a:latin typeface="Arial" pitchFamily="34" charset="0"/>
                <a:cs typeface="Arial" pitchFamily="34" charset="0"/>
              </a:rPr>
              <a:t>INTERVINIENDO DIRECTA O INDIRECTAMENTE POR RAZÓN DE SU CARGO. </a:t>
            </a:r>
          </a:p>
        </p:txBody>
      </p:sp>
      <p:sp>
        <p:nvSpPr>
          <p:cNvPr id="11" name="10 Rectángulo"/>
          <p:cNvSpPr/>
          <p:nvPr/>
        </p:nvSpPr>
        <p:spPr>
          <a:xfrm>
            <a:off x="3597380" y="3197646"/>
            <a:ext cx="5329873" cy="111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EN CUALQUIER ETAPA DE LAS MODALIDADES DE:  ADQUISICIONES DE: BIENES, OBRAS, SERVICIOS; CONCESIONES; O CUALQUIER OPERACIÓN A CARGO DEL ESTADO</a:t>
            </a:r>
          </a:p>
        </p:txBody>
      </p:sp>
      <p:sp>
        <p:nvSpPr>
          <p:cNvPr id="13" name="12 Rectángulo"/>
          <p:cNvSpPr/>
          <p:nvPr/>
        </p:nvSpPr>
        <p:spPr>
          <a:xfrm>
            <a:off x="3663846" y="4122226"/>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i="1" dirty="0">
                <a:solidFill>
                  <a:schemeClr val="tx1"/>
                </a:solidFill>
                <a:latin typeface="Arial" pitchFamily="34" charset="0"/>
                <a:cs typeface="Arial" pitchFamily="34" charset="0"/>
              </a:rPr>
              <a:t>CONCERTACIÓN CON LOS INTERESADOS</a:t>
            </a:r>
          </a:p>
        </p:txBody>
      </p:sp>
      <p:sp>
        <p:nvSpPr>
          <p:cNvPr id="14" name="13 Flecha derecha"/>
          <p:cNvSpPr/>
          <p:nvPr/>
        </p:nvSpPr>
        <p:spPr>
          <a:xfrm>
            <a:off x="2916440" y="1916832"/>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a:off x="2953514" y="2608027"/>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Flecha derecha"/>
          <p:cNvSpPr/>
          <p:nvPr/>
        </p:nvSpPr>
        <p:spPr>
          <a:xfrm>
            <a:off x="2975171" y="3573016"/>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Flecha derecha"/>
          <p:cNvSpPr/>
          <p:nvPr/>
        </p:nvSpPr>
        <p:spPr>
          <a:xfrm>
            <a:off x="2975782" y="4410221"/>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Flecha derecha"/>
          <p:cNvSpPr/>
          <p:nvPr/>
        </p:nvSpPr>
        <p:spPr>
          <a:xfrm>
            <a:off x="2975782" y="5091574"/>
            <a:ext cx="5034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20 Rectángulo"/>
          <p:cNvSpPr/>
          <p:nvPr/>
        </p:nvSpPr>
        <p:spPr>
          <a:xfrm>
            <a:off x="3619396" y="4953237"/>
            <a:ext cx="4905284" cy="996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i="1" dirty="0">
                <a:solidFill>
                  <a:schemeClr val="tx1"/>
                </a:solidFill>
                <a:latin typeface="Arial" pitchFamily="34" charset="0"/>
                <a:cs typeface="Arial" pitchFamily="34" charset="0"/>
              </a:rPr>
              <a:t>DEFRAUDACIÓN AL ESTADO/ENTIDAD U ORGANISMO DEL ESTADO </a:t>
            </a:r>
          </a:p>
          <a:p>
            <a:pPr algn="ctr"/>
            <a:endParaRPr lang="es-PE" sz="1600" b="1" i="1" dirty="0">
              <a:solidFill>
                <a:schemeClr val="tx1"/>
              </a:solidFill>
              <a:latin typeface="Arial" pitchFamily="34" charset="0"/>
              <a:cs typeface="Arial" pitchFamily="34" charset="0"/>
            </a:endParaRPr>
          </a:p>
        </p:txBody>
      </p:sp>
      <p:sp>
        <p:nvSpPr>
          <p:cNvPr id="18" name="17 Rectángulo"/>
          <p:cNvSpPr/>
          <p:nvPr/>
        </p:nvSpPr>
        <p:spPr>
          <a:xfrm>
            <a:off x="31691" y="3102956"/>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Arial" pitchFamily="34" charset="0"/>
                <a:cs typeface="Arial" pitchFamily="34" charset="0"/>
              </a:rPr>
              <a:t>PRESUPUESTOS</a:t>
            </a:r>
            <a:r>
              <a:rPr lang="es-PE" dirty="0"/>
              <a:t>.</a:t>
            </a:r>
          </a:p>
        </p:txBody>
      </p:sp>
    </p:spTree>
    <p:extLst>
      <p:ext uri="{BB962C8B-B14F-4D97-AF65-F5344CB8AC3E}">
        <p14:creationId xmlns:p14="http://schemas.microsoft.com/office/powerpoint/2010/main" val="269917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084772-7F40-436E-B22F-EA5767337C56}"/>
              </a:ext>
            </a:extLst>
          </p:cNvPr>
          <p:cNvSpPr>
            <a:spLocks noGrp="1"/>
          </p:cNvSpPr>
          <p:nvPr>
            <p:ph type="title"/>
          </p:nvPr>
        </p:nvSpPr>
        <p:spPr>
          <a:xfrm>
            <a:off x="1143000" y="332656"/>
            <a:ext cx="6512511" cy="1143000"/>
          </a:xfrm>
        </p:spPr>
        <p:txBody>
          <a:bodyPr/>
          <a:lstStyle/>
          <a:p>
            <a:pPr marL="0" indent="0">
              <a:buNone/>
            </a:pPr>
            <a:r>
              <a:rPr lang="es-PE" dirty="0"/>
              <a:t>ELEMENTOS COMUNES</a:t>
            </a:r>
          </a:p>
        </p:txBody>
      </p:sp>
      <p:sp>
        <p:nvSpPr>
          <p:cNvPr id="3" name="Marcador de contenido 2">
            <a:extLst>
              <a:ext uri="{FF2B5EF4-FFF2-40B4-BE49-F238E27FC236}">
                <a16:creationId xmlns:a16="http://schemas.microsoft.com/office/drawing/2014/main" id="{7B5A5C0B-3E26-4B2C-A1F8-2F471F4F1F98}"/>
              </a:ext>
            </a:extLst>
          </p:cNvPr>
          <p:cNvSpPr>
            <a:spLocks noGrp="1"/>
          </p:cNvSpPr>
          <p:nvPr>
            <p:ph sz="quarter" idx="13"/>
          </p:nvPr>
        </p:nvSpPr>
        <p:spPr>
          <a:xfrm>
            <a:off x="1371600" y="3030072"/>
            <a:ext cx="6400800" cy="3474720"/>
          </a:xfrm>
        </p:spPr>
        <p:txBody>
          <a:bodyPr>
            <a:normAutofit fontScale="47500" lnSpcReduction="20000"/>
          </a:bodyPr>
          <a:lstStyle/>
          <a:p>
            <a:pPr marL="45720" indent="0" algn="just">
              <a:buNone/>
            </a:pPr>
            <a:endParaRPr lang="es-PE" dirty="0"/>
          </a:p>
          <a:p>
            <a:pPr marL="45720" indent="0" algn="just">
              <a:buNone/>
            </a:pPr>
            <a:endParaRPr lang="es-PE" dirty="0"/>
          </a:p>
          <a:p>
            <a:pPr marL="45720" indent="0" algn="just">
              <a:buNone/>
            </a:pPr>
            <a:r>
              <a:rPr lang="es-PE" dirty="0"/>
              <a:t>El punto de partida dogmático está dado por la categoría de estos delitos: de infracción de deber. Actualmente, en la doctrina y la jurisprudencia se ha definido que existen tipos legales que requieren un dominio del autor para su construcción, como por ejemplo los delitos de robo agravado, homicidio calificado, estafa, tráfico ilícito de drogas, entre otros -denominados delitos de dominio-. Sin embargo, también existen tipos legales que excluyen el dominio para su configuración y se forman a partir de la infracción de un deber especial que le corresponde a la órbita del autor -característica intrínseca de los delitos cometidos por los funcionarios y servidores públicos-. El autor del delito -de infracción de deber- no puede ser cualquier persona, sino sólo aquél funcionario o servidor público que ocupa un status especial y mantiene una vinculación exclusiva con el injusto sobre la plataforma del deber que ostenta. La infracción del mismo lo convierte en autor, con independencia del dominio de la situación fáctica que no tiene ninguna trascendencia jurídica, pues el fundamento está construido por la posición que domina en relación al deber estatal que le corresponde: conducirse correctamente con lealtad y probidad en el ejercicio de la Administración Pública y con los bienes que se encuentran bajo su ámbito. En este espacio, por ejemplo, deberá disponer correctamente del patrimonio estatal que administra. (Fundamento 9 del ACUERDO PLENARIO N° 2-2011/CJ-116)</a:t>
            </a:r>
          </a:p>
          <a:p>
            <a:pPr marL="45720" indent="0" algn="just">
              <a:buNone/>
            </a:pPr>
            <a:endParaRPr lang="es-PE" dirty="0"/>
          </a:p>
          <a:p>
            <a:pPr marL="45720" indent="0" algn="just">
              <a:buNone/>
            </a:pPr>
            <a:r>
              <a:rPr lang="es-PE" dirty="0"/>
              <a:t>El sujeto activo: Servidor y funcionario público de los delitos funcionariales, tiene su propia definición prevista en el Artículo 425 del Código Penal.</a:t>
            </a:r>
          </a:p>
          <a:p>
            <a:pPr marL="45720" indent="0" algn="just">
              <a:buNone/>
            </a:pPr>
            <a:endParaRPr lang="es-PE" dirty="0"/>
          </a:p>
          <a:p>
            <a:pPr marL="45720" indent="0" algn="just">
              <a:buNone/>
            </a:pPr>
            <a:endParaRPr lang="es-PE" b="1" dirty="0">
              <a:solidFill>
                <a:srgbClr val="000000"/>
              </a:solidFill>
              <a:latin typeface="Roboto" panose="02000000000000000000" pitchFamily="2" charset="0"/>
            </a:endParaRPr>
          </a:p>
          <a:p>
            <a:pPr algn="just">
              <a:buFont typeface="Wingdings" panose="05000000000000000000" pitchFamily="2" charset="2"/>
              <a:buChar char="Ø"/>
            </a:pPr>
            <a:endParaRPr lang="es-PE" b="1" dirty="0">
              <a:solidFill>
                <a:srgbClr val="000000"/>
              </a:solidFill>
              <a:latin typeface="Roboto" panose="02000000000000000000" pitchFamily="2" charset="0"/>
            </a:endParaRPr>
          </a:p>
          <a:p>
            <a:pPr algn="just">
              <a:buFont typeface="Wingdings" panose="05000000000000000000" pitchFamily="2" charset="2"/>
              <a:buChar char="Ø"/>
            </a:pPr>
            <a:endParaRPr lang="es-PE" b="1" i="0" dirty="0">
              <a:solidFill>
                <a:srgbClr val="000000"/>
              </a:solidFill>
              <a:effectLst/>
              <a:latin typeface="Roboto" panose="02000000000000000000" pitchFamily="2" charset="0"/>
            </a:endParaRPr>
          </a:p>
          <a:p>
            <a:pPr marL="45720" indent="0" algn="just">
              <a:buNone/>
            </a:pPr>
            <a:endParaRPr lang="es-PE" b="0" i="0" dirty="0">
              <a:solidFill>
                <a:srgbClr val="000000"/>
              </a:solidFill>
              <a:effectLst/>
              <a:latin typeface="Roboto" panose="02000000000000000000" pitchFamily="2" charset="0"/>
            </a:endParaRPr>
          </a:p>
          <a:p>
            <a:pPr algn="just"/>
            <a:endParaRPr lang="es-PE" b="1" dirty="0"/>
          </a:p>
        </p:txBody>
      </p:sp>
      <p:sp>
        <p:nvSpPr>
          <p:cNvPr id="4" name="Rectángulo: esquinas redondeadas 3">
            <a:extLst>
              <a:ext uri="{FF2B5EF4-FFF2-40B4-BE49-F238E27FC236}">
                <a16:creationId xmlns:a16="http://schemas.microsoft.com/office/drawing/2014/main" id="{C6025F99-7385-4788-95D2-AD09723E0A0F}"/>
              </a:ext>
            </a:extLst>
          </p:cNvPr>
          <p:cNvSpPr/>
          <p:nvPr/>
        </p:nvSpPr>
        <p:spPr>
          <a:xfrm>
            <a:off x="1404720" y="2259813"/>
            <a:ext cx="5698023" cy="83927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a:solidFill>
                  <a:schemeClr val="tx1"/>
                </a:solidFill>
              </a:rPr>
              <a:t>1.- SON DELITOS ESPECIALES PROPIOS</a:t>
            </a:r>
            <a:endParaRPr lang="es-PE" b="1" dirty="0">
              <a:solidFill>
                <a:schemeClr val="tx1"/>
              </a:solidFill>
            </a:endParaRPr>
          </a:p>
        </p:txBody>
      </p:sp>
      <p:pic>
        <p:nvPicPr>
          <p:cNvPr id="5" name="Picture 3">
            <a:extLst>
              <a:ext uri="{FF2B5EF4-FFF2-40B4-BE49-F238E27FC236}">
                <a16:creationId xmlns:a16="http://schemas.microsoft.com/office/drawing/2014/main" id="{34683332-08B2-4511-B3B7-C1E26C8F0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54399" y="0"/>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C4F68C9F-40F2-4C1B-B544-422538264A28}"/>
              </a:ext>
            </a:extLst>
          </p:cNvPr>
          <p:cNvSpPr txBox="1"/>
          <p:nvPr/>
        </p:nvSpPr>
        <p:spPr>
          <a:xfrm>
            <a:off x="3851920" y="379504"/>
            <a:ext cx="4626864" cy="646331"/>
          </a:xfrm>
          <a:prstGeom prst="rect">
            <a:avLst/>
          </a:prstGeom>
          <a:noFill/>
        </p:spPr>
        <p:txBody>
          <a:bodyPr wrap="square">
            <a:spAutoFit/>
          </a:bodyPr>
          <a:lstStyle/>
          <a:p>
            <a:r>
              <a:rPr lang="es-PE" dirty="0"/>
              <a:t>TEORIA GENERAL DE LOS DELITOS DE CORRUPCION DE FUNCIONARIOS</a:t>
            </a:r>
          </a:p>
        </p:txBody>
      </p:sp>
    </p:spTree>
    <p:extLst>
      <p:ext uri="{BB962C8B-B14F-4D97-AF65-F5344CB8AC3E}">
        <p14:creationId xmlns:p14="http://schemas.microsoft.com/office/powerpoint/2010/main" val="98048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8" name="7 Rectángulo"/>
          <p:cNvSpPr/>
          <p:nvPr/>
        </p:nvSpPr>
        <p:spPr>
          <a:xfrm>
            <a:off x="352012" y="2276872"/>
            <a:ext cx="8574068" cy="3805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PE" sz="5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¿QUIÉN ES UN FUNCIONARIO O SERVIDOR PÚBLICO?</a:t>
            </a:r>
          </a:p>
          <a:p>
            <a:pPr algn="ctr"/>
            <a:endParaRPr lang="es-PE" b="1" dirty="0">
              <a:ln/>
              <a:solidFill>
                <a:schemeClr val="accent4"/>
              </a:solidFill>
            </a:endParaRPr>
          </a:p>
        </p:txBody>
      </p:sp>
      <p:sp>
        <p:nvSpPr>
          <p:cNvPr id="9" name="8 Rectángulo"/>
          <p:cNvSpPr/>
          <p:nvPr/>
        </p:nvSpPr>
        <p:spPr>
          <a:xfrm>
            <a:off x="2378161" y="2132856"/>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1943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8" name="7 Rectángulo"/>
          <p:cNvSpPr/>
          <p:nvPr/>
        </p:nvSpPr>
        <p:spPr>
          <a:xfrm>
            <a:off x="318413" y="3230609"/>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t>
            </a:r>
          </a:p>
          <a:p>
            <a:pPr algn="ctr"/>
            <a:endParaRPr lang="es-PE" b="1" dirty="0">
              <a:solidFill>
                <a:schemeClr val="tx1"/>
              </a:solidFill>
            </a:endParaRPr>
          </a:p>
        </p:txBody>
      </p:sp>
      <p:sp>
        <p:nvSpPr>
          <p:cNvPr id="9" name="8 Rectángulo"/>
          <p:cNvSpPr/>
          <p:nvPr/>
        </p:nvSpPr>
        <p:spPr>
          <a:xfrm>
            <a:off x="2478653" y="2222498"/>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id="{1138DE6D-3655-469B-ABBA-C6CEFAF63575}"/>
              </a:ext>
            </a:extLst>
          </p:cNvPr>
          <p:cNvSpPr/>
          <p:nvPr/>
        </p:nvSpPr>
        <p:spPr>
          <a:xfrm>
            <a:off x="3203848" y="1784261"/>
            <a:ext cx="5698023" cy="83927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a:t>1.- Los que están comprendidos en la carrera administrativa.</a:t>
            </a:r>
            <a:endParaRPr lang="es-PE" b="1" dirty="0"/>
          </a:p>
        </p:txBody>
      </p:sp>
      <p:sp>
        <p:nvSpPr>
          <p:cNvPr id="11" name="Rectángulo: esquinas redondeadas 10">
            <a:extLst>
              <a:ext uri="{FF2B5EF4-FFF2-40B4-BE49-F238E27FC236}">
                <a16:creationId xmlns:a16="http://schemas.microsoft.com/office/drawing/2014/main" id="{847D86C5-1D72-4DEA-BD7E-CC917FE517B2}"/>
              </a:ext>
            </a:extLst>
          </p:cNvPr>
          <p:cNvSpPr/>
          <p:nvPr/>
        </p:nvSpPr>
        <p:spPr>
          <a:xfrm>
            <a:off x="2555776" y="2972496"/>
            <a:ext cx="5870523" cy="83927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t>2.- Los que desempeñan cargos políticos o de confianza, incluso si emanan de elección popular.</a:t>
            </a:r>
            <a:endParaRPr lang="es-PE" b="1" dirty="0"/>
          </a:p>
        </p:txBody>
      </p:sp>
      <p:sp>
        <p:nvSpPr>
          <p:cNvPr id="12" name="Rectángulo: esquinas redondeadas 11">
            <a:extLst>
              <a:ext uri="{FF2B5EF4-FFF2-40B4-BE49-F238E27FC236}">
                <a16:creationId xmlns:a16="http://schemas.microsoft.com/office/drawing/2014/main" id="{EA65678E-3BF6-45F9-ABB5-9E62D585D736}"/>
              </a:ext>
            </a:extLst>
          </p:cNvPr>
          <p:cNvSpPr/>
          <p:nvPr/>
        </p:nvSpPr>
        <p:spPr>
          <a:xfrm>
            <a:off x="107504" y="4160731"/>
            <a:ext cx="7234399" cy="222059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just"/>
            <a:r>
              <a:rPr lang="es-PE" b="1" dirty="0"/>
              <a:t>3.- Todo aquel que, independientemente del régimen laboral en que se encuentre, mantiene vínculo laboral o contractual de cualquier naturaleza con entidades u organismos del Estado, incluidas las empresas del Estado o sociedades de economía mixta comprendidas en la actividad empresarial del Estado, y que en virtud de ello ejerce funciones en dichas entidades u organismos.</a:t>
            </a:r>
          </a:p>
        </p:txBody>
      </p:sp>
      <p:pic>
        <p:nvPicPr>
          <p:cNvPr id="1026" name="Picture 2" descr="Día del Servidor Público! - Noticias - Municipalidad Distrital de Los  Olivos - Plataforma del Estado Peruano">
            <a:extLst>
              <a:ext uri="{FF2B5EF4-FFF2-40B4-BE49-F238E27FC236}">
                <a16:creationId xmlns:a16="http://schemas.microsoft.com/office/drawing/2014/main" id="{FEB00F70-B197-4021-80C0-0CA85C87E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7" r="4432"/>
          <a:stretch/>
        </p:blipFill>
        <p:spPr bwMode="auto">
          <a:xfrm>
            <a:off x="174625" y="1783496"/>
            <a:ext cx="2391981" cy="202827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32" name="Picture 8" descr="Ministerio Público sur X : &quot;Características de un buen servidor público  (con leche de vaca) ✓ y las de un mal servidor público (¿Con otra “leche”?)  ❎ #ViernesDeMeme https://t.co/qH3aPrUhaG&quot; / X">
            <a:extLst>
              <a:ext uri="{FF2B5EF4-FFF2-40B4-BE49-F238E27FC236}">
                <a16:creationId xmlns:a16="http://schemas.microsoft.com/office/drawing/2014/main" id="{0C3EEBC9-AACC-4114-A6C9-6CD8B2B996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60" t="23120" r="35238"/>
          <a:stretch/>
        </p:blipFill>
        <p:spPr bwMode="auto">
          <a:xfrm>
            <a:off x="7447063" y="3960951"/>
            <a:ext cx="1483684" cy="27481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1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ELIZ DÍA DEL SERVIDOR PÚBLICO! | Municipalidad de Pucayacu">
            <a:extLst>
              <a:ext uri="{FF2B5EF4-FFF2-40B4-BE49-F238E27FC236}">
                <a16:creationId xmlns:a16="http://schemas.microsoft.com/office/drawing/2014/main" id="{B33E42A3-CB8C-40C1-BC6A-9A40BBC95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77"/>
          <a:stretch/>
        </p:blipFill>
        <p:spPr bwMode="auto">
          <a:xfrm>
            <a:off x="6438697" y="4950863"/>
            <a:ext cx="2672116" cy="18871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Perfil del servidor público camino al bicentenario">
            <a:extLst>
              <a:ext uri="{FF2B5EF4-FFF2-40B4-BE49-F238E27FC236}">
                <a16:creationId xmlns:a16="http://schemas.microsoft.com/office/drawing/2014/main" id="{8F666BE7-D7E8-4374-8203-1A49E7C84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0" r="15839"/>
          <a:stretch/>
        </p:blipFill>
        <p:spPr bwMode="auto">
          <a:xfrm>
            <a:off x="97426" y="1508844"/>
            <a:ext cx="2691022" cy="19201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9" name="8 Rectángulo"/>
          <p:cNvSpPr/>
          <p:nvPr/>
        </p:nvSpPr>
        <p:spPr>
          <a:xfrm>
            <a:off x="2622669" y="2662828"/>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id="{C5AE77DC-DC6A-487D-B603-FFE8C88C16F1}"/>
              </a:ext>
            </a:extLst>
          </p:cNvPr>
          <p:cNvSpPr/>
          <p:nvPr/>
        </p:nvSpPr>
        <p:spPr>
          <a:xfrm>
            <a:off x="2788448" y="1916832"/>
            <a:ext cx="6082271"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4.- Los administradores y depositarios de caudales embargados o depositados por autoridad competente, aunque pertenezcan a particulares.</a:t>
            </a:r>
            <a:endParaRPr lang="es-PE" b="1" dirty="0"/>
          </a:p>
        </p:txBody>
      </p:sp>
      <p:sp>
        <p:nvSpPr>
          <p:cNvPr id="10" name="Rectángulo: esquinas redondeadas 9">
            <a:extLst>
              <a:ext uri="{FF2B5EF4-FFF2-40B4-BE49-F238E27FC236}">
                <a16:creationId xmlns:a16="http://schemas.microsoft.com/office/drawing/2014/main" id="{D5CC6E25-ED50-4BE5-A316-1E934303441E}"/>
              </a:ext>
            </a:extLst>
          </p:cNvPr>
          <p:cNvSpPr/>
          <p:nvPr/>
        </p:nvSpPr>
        <p:spPr>
          <a:xfrm>
            <a:off x="2018121" y="3068960"/>
            <a:ext cx="6082271"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5.- Los miembros de las Fuerzas Armadas y Policía Nacional.</a:t>
            </a:r>
            <a:endParaRPr lang="es-PE" b="1" dirty="0"/>
          </a:p>
        </p:txBody>
      </p:sp>
      <p:sp>
        <p:nvSpPr>
          <p:cNvPr id="11" name="Rectángulo: esquinas redondeadas 10">
            <a:extLst>
              <a:ext uri="{FF2B5EF4-FFF2-40B4-BE49-F238E27FC236}">
                <a16:creationId xmlns:a16="http://schemas.microsoft.com/office/drawing/2014/main" id="{68D5F8F6-142D-4779-9304-B42E913127AF}"/>
              </a:ext>
            </a:extLst>
          </p:cNvPr>
          <p:cNvSpPr/>
          <p:nvPr/>
        </p:nvSpPr>
        <p:spPr>
          <a:xfrm>
            <a:off x="971600" y="4140696"/>
            <a:ext cx="6564566" cy="9729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dirty="0"/>
              <a:t>6.- Los designados, elegidos o proclamados, por autoridad competente, para desempeñar actividades o funciones en nombre o al servicio del Estado o sus entidades</a:t>
            </a:r>
            <a:endParaRPr lang="es-PE" b="1" dirty="0"/>
          </a:p>
        </p:txBody>
      </p:sp>
      <p:sp>
        <p:nvSpPr>
          <p:cNvPr id="12" name="Rectángulo: esquinas redondeadas 11">
            <a:extLst>
              <a:ext uri="{FF2B5EF4-FFF2-40B4-BE49-F238E27FC236}">
                <a16:creationId xmlns:a16="http://schemas.microsoft.com/office/drawing/2014/main" id="{7080AAE5-788C-45DD-8F86-077C0B7B6D10}"/>
              </a:ext>
            </a:extLst>
          </p:cNvPr>
          <p:cNvSpPr/>
          <p:nvPr/>
        </p:nvSpPr>
        <p:spPr>
          <a:xfrm>
            <a:off x="395536" y="5399132"/>
            <a:ext cx="6082271"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t>7.- Los demás indicados por la Constitución Política y la ley.</a:t>
            </a:r>
            <a:endParaRPr lang="es-PE" b="1" dirty="0"/>
          </a:p>
        </p:txBody>
      </p:sp>
      <p:sp>
        <p:nvSpPr>
          <p:cNvPr id="5" name="AutoShape 4" descr="Funcionario Público PNG Imágenes con Fondo Transparente | Descarga Gratuita  en Lovepik.com">
            <a:extLst>
              <a:ext uri="{FF2B5EF4-FFF2-40B4-BE49-F238E27FC236}">
                <a16:creationId xmlns:a16="http://schemas.microsoft.com/office/drawing/2014/main" id="{DA5B8496-C8C5-4860-A723-5C458C4FFDB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429572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ELIZ DÍA DEL SERVIDOR PÚBLICO! | Municipalidad de Pucayacu">
            <a:extLst>
              <a:ext uri="{FF2B5EF4-FFF2-40B4-BE49-F238E27FC236}">
                <a16:creationId xmlns:a16="http://schemas.microsoft.com/office/drawing/2014/main" id="{B33E42A3-CB8C-40C1-BC6A-9A40BBC95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77"/>
          <a:stretch/>
        </p:blipFill>
        <p:spPr bwMode="auto">
          <a:xfrm>
            <a:off x="6438697" y="4950863"/>
            <a:ext cx="2672116" cy="18871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Perfil del servidor público camino al bicentenario">
            <a:extLst>
              <a:ext uri="{FF2B5EF4-FFF2-40B4-BE49-F238E27FC236}">
                <a16:creationId xmlns:a16="http://schemas.microsoft.com/office/drawing/2014/main" id="{8F666BE7-D7E8-4374-8203-1A49E7C84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0" r="15839"/>
          <a:stretch/>
        </p:blipFill>
        <p:spPr bwMode="auto">
          <a:xfrm>
            <a:off x="97426" y="1508844"/>
            <a:ext cx="2691022" cy="19201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9" name="8 Rectángulo"/>
          <p:cNvSpPr/>
          <p:nvPr/>
        </p:nvSpPr>
        <p:spPr>
          <a:xfrm>
            <a:off x="2622669" y="2662828"/>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id="{C5AE77DC-DC6A-487D-B603-FFE8C88C16F1}"/>
              </a:ext>
            </a:extLst>
          </p:cNvPr>
          <p:cNvSpPr/>
          <p:nvPr/>
        </p:nvSpPr>
        <p:spPr>
          <a:xfrm>
            <a:off x="2788448" y="1916832"/>
            <a:ext cx="6082271"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4.- Los administradores y depositarios de caudales embargados o depositados por autoridad competente, aunque pertenezcan a particulares.</a:t>
            </a:r>
            <a:endParaRPr lang="es-PE" b="1" dirty="0"/>
          </a:p>
        </p:txBody>
      </p:sp>
      <p:sp>
        <p:nvSpPr>
          <p:cNvPr id="10" name="Rectángulo: esquinas redondeadas 9">
            <a:extLst>
              <a:ext uri="{FF2B5EF4-FFF2-40B4-BE49-F238E27FC236}">
                <a16:creationId xmlns:a16="http://schemas.microsoft.com/office/drawing/2014/main" id="{D5CC6E25-ED50-4BE5-A316-1E934303441E}"/>
              </a:ext>
            </a:extLst>
          </p:cNvPr>
          <p:cNvSpPr/>
          <p:nvPr/>
        </p:nvSpPr>
        <p:spPr>
          <a:xfrm>
            <a:off x="2018121" y="3068960"/>
            <a:ext cx="6082271"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5.- Los miembros de las Fuerzas Armadas y Policía Nacional.</a:t>
            </a:r>
            <a:endParaRPr lang="es-PE" b="1" dirty="0"/>
          </a:p>
        </p:txBody>
      </p:sp>
      <p:sp>
        <p:nvSpPr>
          <p:cNvPr id="11" name="Rectángulo: esquinas redondeadas 10">
            <a:extLst>
              <a:ext uri="{FF2B5EF4-FFF2-40B4-BE49-F238E27FC236}">
                <a16:creationId xmlns:a16="http://schemas.microsoft.com/office/drawing/2014/main" id="{68D5F8F6-142D-4779-9304-B42E913127AF}"/>
              </a:ext>
            </a:extLst>
          </p:cNvPr>
          <p:cNvSpPr/>
          <p:nvPr/>
        </p:nvSpPr>
        <p:spPr>
          <a:xfrm>
            <a:off x="971600" y="4140696"/>
            <a:ext cx="6564566" cy="9729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dirty="0"/>
              <a:t>6.- Los designados, elegidos o proclamados, por autoridad competente, para desempeñar actividades o funciones en nombre o al servicio del Estado o sus entidades</a:t>
            </a:r>
            <a:endParaRPr lang="es-PE" b="1" dirty="0"/>
          </a:p>
        </p:txBody>
      </p:sp>
      <p:sp>
        <p:nvSpPr>
          <p:cNvPr id="12" name="Rectángulo: esquinas redondeadas 11">
            <a:extLst>
              <a:ext uri="{FF2B5EF4-FFF2-40B4-BE49-F238E27FC236}">
                <a16:creationId xmlns:a16="http://schemas.microsoft.com/office/drawing/2014/main" id="{7080AAE5-788C-45DD-8F86-077C0B7B6D10}"/>
              </a:ext>
            </a:extLst>
          </p:cNvPr>
          <p:cNvSpPr/>
          <p:nvPr/>
        </p:nvSpPr>
        <p:spPr>
          <a:xfrm>
            <a:off x="395536" y="5399132"/>
            <a:ext cx="6082271"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t>7.- Los demás indicados por la Constitución Política y la ley.</a:t>
            </a:r>
            <a:endParaRPr lang="es-PE" b="1" dirty="0"/>
          </a:p>
        </p:txBody>
      </p:sp>
      <p:sp>
        <p:nvSpPr>
          <p:cNvPr id="5" name="AutoShape 4" descr="Funcionario Público PNG Imágenes con Fondo Transparente | Descarga Gratuita  en Lovepik.com">
            <a:extLst>
              <a:ext uri="{FF2B5EF4-FFF2-40B4-BE49-F238E27FC236}">
                <a16:creationId xmlns:a16="http://schemas.microsoft.com/office/drawing/2014/main" id="{DA5B8496-C8C5-4860-A723-5C458C4FFDB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7699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ELIZ DÍA DEL SERVIDOR PÚBLICO! | Municipalidad de Pucayacu">
            <a:extLst>
              <a:ext uri="{FF2B5EF4-FFF2-40B4-BE49-F238E27FC236}">
                <a16:creationId xmlns:a16="http://schemas.microsoft.com/office/drawing/2014/main" id="{B33E42A3-CB8C-40C1-BC6A-9A40BBC95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77"/>
          <a:stretch/>
        </p:blipFill>
        <p:spPr bwMode="auto">
          <a:xfrm>
            <a:off x="6438697" y="4950863"/>
            <a:ext cx="2672116" cy="18871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Perfil del servidor público camino al bicentenario">
            <a:extLst>
              <a:ext uri="{FF2B5EF4-FFF2-40B4-BE49-F238E27FC236}">
                <a16:creationId xmlns:a16="http://schemas.microsoft.com/office/drawing/2014/main" id="{8F666BE7-D7E8-4374-8203-1A49E7C84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0" r="15839"/>
          <a:stretch/>
        </p:blipFill>
        <p:spPr bwMode="auto">
          <a:xfrm>
            <a:off x="97426" y="1508844"/>
            <a:ext cx="2691022" cy="19201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9" name="8 Rectángulo"/>
          <p:cNvSpPr/>
          <p:nvPr/>
        </p:nvSpPr>
        <p:spPr>
          <a:xfrm>
            <a:off x="2622669" y="2662828"/>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
        <p:nvSpPr>
          <p:cNvPr id="2" name="Rectángulo: esquinas redondeadas 1">
            <a:extLst>
              <a:ext uri="{FF2B5EF4-FFF2-40B4-BE49-F238E27FC236}">
                <a16:creationId xmlns:a16="http://schemas.microsoft.com/office/drawing/2014/main" id="{C5AE77DC-DC6A-487D-B603-FFE8C88C16F1}"/>
              </a:ext>
            </a:extLst>
          </p:cNvPr>
          <p:cNvSpPr/>
          <p:nvPr/>
        </p:nvSpPr>
        <p:spPr>
          <a:xfrm>
            <a:off x="2788448" y="1916832"/>
            <a:ext cx="6082271"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8.-Funcionario de hecho: </a:t>
            </a:r>
            <a:r>
              <a:rPr lang="es-PE" sz="1000" b="1" dirty="0"/>
              <a:t>(i) El cargo deber tener existencia legal; (</a:t>
            </a:r>
            <a:r>
              <a:rPr lang="es-PE" sz="1000" b="1" dirty="0" err="1"/>
              <a:t>ii</a:t>
            </a:r>
            <a:r>
              <a:rPr lang="es-PE" sz="1000" b="1" dirty="0"/>
              <a:t>) debe concurrir la posesión del cargo; y (</a:t>
            </a:r>
            <a:r>
              <a:rPr lang="es-PE" sz="1000" b="1" dirty="0" err="1"/>
              <a:t>iii</a:t>
            </a:r>
            <a:r>
              <a:rPr lang="es-PE" sz="1000" b="1" dirty="0"/>
              <a:t>) Apariencia de legitimidad del título o nombramiento. (CASACIÓN 442-2017, ICA)</a:t>
            </a:r>
          </a:p>
        </p:txBody>
      </p:sp>
      <p:sp>
        <p:nvSpPr>
          <p:cNvPr id="5" name="AutoShape 4" descr="Funcionario Público PNG Imágenes con Fondo Transparente | Descarga Gratuita  en Lovepik.com">
            <a:extLst>
              <a:ext uri="{FF2B5EF4-FFF2-40B4-BE49-F238E27FC236}">
                <a16:creationId xmlns:a16="http://schemas.microsoft.com/office/drawing/2014/main" id="{DA5B8496-C8C5-4860-A723-5C458C4FFDB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382834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851920" y="260648"/>
            <a:ext cx="51125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solidFill>
                  <a:schemeClr val="tx1"/>
                </a:solidFill>
              </a:rPr>
              <a:t>ELMENTOS COMUNES EN LOS TIPOS PENALES DE CORRUPCION DE FUNCIONARIOS</a:t>
            </a:r>
          </a:p>
          <a:p>
            <a:pPr algn="ctr"/>
            <a:r>
              <a:rPr lang="es-PE" dirty="0">
                <a:solidFill>
                  <a:schemeClr val="tx1"/>
                </a:solidFill>
              </a:rPr>
              <a:t> </a:t>
            </a:r>
          </a:p>
        </p:txBody>
      </p:sp>
      <p:sp>
        <p:nvSpPr>
          <p:cNvPr id="6" name="5 Rectángulo"/>
          <p:cNvSpPr/>
          <p:nvPr/>
        </p:nvSpPr>
        <p:spPr>
          <a:xfrm>
            <a:off x="1404720" y="3368974"/>
            <a:ext cx="5329873" cy="111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i="1" dirty="0">
              <a:solidFill>
                <a:schemeClr val="tx1"/>
              </a:solidFill>
              <a:latin typeface="Arial" pitchFamily="34" charset="0"/>
              <a:cs typeface="Arial" pitchFamily="34" charset="0"/>
            </a:endParaRPr>
          </a:p>
        </p:txBody>
      </p:sp>
      <p:sp>
        <p:nvSpPr>
          <p:cNvPr id="7" name="Rectángulo: esquinas redondeadas 6">
            <a:extLst>
              <a:ext uri="{FF2B5EF4-FFF2-40B4-BE49-F238E27FC236}">
                <a16:creationId xmlns:a16="http://schemas.microsoft.com/office/drawing/2014/main" id="{17914AC4-7EC6-4FA2-8F31-F247FC8E3C88}"/>
              </a:ext>
            </a:extLst>
          </p:cNvPr>
          <p:cNvSpPr/>
          <p:nvPr/>
        </p:nvSpPr>
        <p:spPr>
          <a:xfrm>
            <a:off x="1428736" y="2276872"/>
            <a:ext cx="5698023" cy="83927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a:solidFill>
                  <a:schemeClr val="tx1"/>
                </a:solidFill>
              </a:rPr>
              <a:t>2.- EL SUJETO PASIVO: ES EL ESTADO</a:t>
            </a:r>
            <a:endParaRPr lang="es-PE" b="1" dirty="0">
              <a:solidFill>
                <a:schemeClr val="tx1"/>
              </a:solidFill>
            </a:endParaRPr>
          </a:p>
        </p:txBody>
      </p:sp>
      <p:sp>
        <p:nvSpPr>
          <p:cNvPr id="8" name="CuadroTexto 7">
            <a:extLst>
              <a:ext uri="{FF2B5EF4-FFF2-40B4-BE49-F238E27FC236}">
                <a16:creationId xmlns:a16="http://schemas.microsoft.com/office/drawing/2014/main" id="{BEF7139B-BD32-4B0D-BA8A-21E7BE121C5E}"/>
              </a:ext>
            </a:extLst>
          </p:cNvPr>
          <p:cNvSpPr txBox="1"/>
          <p:nvPr/>
        </p:nvSpPr>
        <p:spPr>
          <a:xfrm>
            <a:off x="1428735" y="3368974"/>
            <a:ext cx="5698023" cy="3139321"/>
          </a:xfrm>
          <a:prstGeom prst="rect">
            <a:avLst/>
          </a:prstGeom>
          <a:noFill/>
        </p:spPr>
        <p:txBody>
          <a:bodyPr wrap="square">
            <a:spAutoFit/>
          </a:bodyPr>
          <a:lstStyle/>
          <a:p>
            <a:pPr algn="just"/>
            <a:r>
              <a:rPr lang="es-PE" dirty="0"/>
              <a:t>En su condición de titular de todas las actuaciones que toman lugar en los diversos estamentos de la administración pública; por lo que, no se debe considerar como tal a los particulares </a:t>
            </a:r>
            <a:r>
              <a:rPr lang="es-PE" dirty="0">
                <a:solidFill>
                  <a:srgbClr val="C00000"/>
                </a:solidFill>
              </a:rPr>
              <a:t>(</a:t>
            </a:r>
            <a:r>
              <a:rPr lang="pt-BR" dirty="0">
                <a:solidFill>
                  <a:srgbClr val="C00000"/>
                </a:solidFill>
              </a:rPr>
              <a:t>Recurso de </a:t>
            </a:r>
            <a:r>
              <a:rPr lang="pt-BR" dirty="0" err="1">
                <a:solidFill>
                  <a:srgbClr val="C00000"/>
                </a:solidFill>
              </a:rPr>
              <a:t>Nulidad</a:t>
            </a:r>
            <a:r>
              <a:rPr lang="pt-BR" dirty="0">
                <a:solidFill>
                  <a:srgbClr val="C00000"/>
                </a:solidFill>
              </a:rPr>
              <a:t> N° 2081- 2012-Lima Norte</a:t>
            </a:r>
            <a:r>
              <a:rPr lang="es-PE" dirty="0">
                <a:solidFill>
                  <a:srgbClr val="C00000"/>
                </a:solidFill>
              </a:rPr>
              <a:t>)</a:t>
            </a:r>
            <a:r>
              <a:rPr lang="es-PE" dirty="0"/>
              <a:t>. La defensa de sus intereses le corresponde a la Procuraduría Pública Especializada en Delitos de Corrupción de Funcionarios, de conformidad con el primer párrafo del artículo 46 del Decreto Supremo N° 017-2008-JUS “Reglamento del Sistema Judicial del Estado”, y el Principio de Especialidad</a:t>
            </a:r>
          </a:p>
        </p:txBody>
      </p:sp>
    </p:spTree>
    <p:extLst>
      <p:ext uri="{BB962C8B-B14F-4D97-AF65-F5344CB8AC3E}">
        <p14:creationId xmlns:p14="http://schemas.microsoft.com/office/powerpoint/2010/main" val="274469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36D50F-2F50-4671-A8E8-1A02119EFE41}"/>
              </a:ext>
            </a:extLst>
          </p:cNvPr>
          <p:cNvSpPr>
            <a:spLocks noGrp="1"/>
          </p:cNvSpPr>
          <p:nvPr>
            <p:ph sz="quarter" idx="13"/>
          </p:nvPr>
        </p:nvSpPr>
        <p:spPr/>
        <p:txBody>
          <a:bodyPr>
            <a:normAutofit fontScale="70000" lnSpcReduction="20000"/>
          </a:bodyPr>
          <a:lstStyle/>
          <a:p>
            <a:pPr marL="45720" indent="0">
              <a:buNone/>
            </a:pPr>
            <a:endParaRPr lang="es-PE" sz="5400" dirty="0">
              <a:solidFill>
                <a:schemeClr val="tx2">
                  <a:lumMod val="75000"/>
                </a:schemeClr>
              </a:solidFill>
              <a:latin typeface="Bahnschrift SemiBold" panose="020B0502040204020203" pitchFamily="34" charset="0"/>
            </a:endParaRPr>
          </a:p>
          <a:p>
            <a:pPr marL="45720" indent="0">
              <a:buNone/>
            </a:pPr>
            <a:r>
              <a:rPr lang="es-PE" sz="5400" dirty="0">
                <a:solidFill>
                  <a:schemeClr val="tx2">
                    <a:lumMod val="75000"/>
                  </a:schemeClr>
                </a:solidFill>
                <a:latin typeface="Bahnschrift SemiBold" panose="020B0502040204020203" pitchFamily="34" charset="0"/>
              </a:rPr>
              <a:t>LOS DELITOS DE CORRUPCCIÓN DE FUNCIONARIOS: ASPECTOS GENERALES</a:t>
            </a:r>
          </a:p>
          <a:p>
            <a:pPr marL="45720" indent="0">
              <a:buNone/>
            </a:pPr>
            <a:r>
              <a:rPr lang="es-PE" sz="5400" dirty="0"/>
              <a:t> </a:t>
            </a:r>
          </a:p>
        </p:txBody>
      </p:sp>
      <p:pic>
        <p:nvPicPr>
          <p:cNvPr id="6" name="Imagen 5">
            <a:extLst>
              <a:ext uri="{FF2B5EF4-FFF2-40B4-BE49-F238E27FC236}">
                <a16:creationId xmlns:a16="http://schemas.microsoft.com/office/drawing/2014/main" id="{50E30059-B5A7-4B0A-8FC9-127194DCA3E6}"/>
              </a:ext>
            </a:extLst>
          </p:cNvPr>
          <p:cNvPicPr>
            <a:picLocks noChangeAspect="1"/>
          </p:cNvPicPr>
          <p:nvPr/>
        </p:nvPicPr>
        <p:blipFill>
          <a:blip r:embed="rId2"/>
          <a:stretch>
            <a:fillRect/>
          </a:stretch>
        </p:blipFill>
        <p:spPr>
          <a:xfrm>
            <a:off x="1352100" y="3429000"/>
            <a:ext cx="6439799" cy="2343477"/>
          </a:xfrm>
          <a:prstGeom prst="rect">
            <a:avLst/>
          </a:prstGeom>
        </p:spPr>
      </p:pic>
      <p:pic>
        <p:nvPicPr>
          <p:cNvPr id="7" name="Imagen 6">
            <a:extLst>
              <a:ext uri="{FF2B5EF4-FFF2-40B4-BE49-F238E27FC236}">
                <a16:creationId xmlns:a16="http://schemas.microsoft.com/office/drawing/2014/main" id="{AF4DE959-101F-429A-8649-48E1A736A2F2}"/>
              </a:ext>
            </a:extLst>
          </p:cNvPr>
          <p:cNvPicPr/>
          <p:nvPr/>
        </p:nvPicPr>
        <p:blipFill>
          <a:blip r:embed="rId3"/>
          <a:srcRect/>
          <a:stretch>
            <a:fillRect/>
          </a:stretch>
        </p:blipFill>
        <p:spPr bwMode="auto">
          <a:xfrm>
            <a:off x="-11432" y="0"/>
            <a:ext cx="2000885" cy="86233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91595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851920" y="260648"/>
            <a:ext cx="51125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solidFill>
                  <a:schemeClr val="tx1"/>
                </a:solidFill>
              </a:rPr>
              <a:t>ELMENTOS COMUNES EN LOS TIPOS PENALES DE CORRUPCION DE FUNCIONARIOS</a:t>
            </a:r>
          </a:p>
          <a:p>
            <a:pPr algn="ctr"/>
            <a:r>
              <a:rPr lang="es-PE" dirty="0">
                <a:solidFill>
                  <a:schemeClr val="tx1"/>
                </a:solidFill>
              </a:rPr>
              <a:t> </a:t>
            </a:r>
          </a:p>
        </p:txBody>
      </p:sp>
      <p:sp>
        <p:nvSpPr>
          <p:cNvPr id="6" name="5 Rectángulo"/>
          <p:cNvSpPr/>
          <p:nvPr/>
        </p:nvSpPr>
        <p:spPr>
          <a:xfrm>
            <a:off x="1404720" y="3368974"/>
            <a:ext cx="5329873" cy="111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i="1" dirty="0">
              <a:solidFill>
                <a:schemeClr val="tx1"/>
              </a:solidFill>
              <a:latin typeface="Arial" pitchFamily="34" charset="0"/>
              <a:cs typeface="Arial" pitchFamily="34" charset="0"/>
            </a:endParaRPr>
          </a:p>
        </p:txBody>
      </p:sp>
      <p:sp>
        <p:nvSpPr>
          <p:cNvPr id="7" name="Rectángulo: esquinas redondeadas 6">
            <a:extLst>
              <a:ext uri="{FF2B5EF4-FFF2-40B4-BE49-F238E27FC236}">
                <a16:creationId xmlns:a16="http://schemas.microsoft.com/office/drawing/2014/main" id="{17914AC4-7EC6-4FA2-8F31-F247FC8E3C88}"/>
              </a:ext>
            </a:extLst>
          </p:cNvPr>
          <p:cNvSpPr/>
          <p:nvPr/>
        </p:nvSpPr>
        <p:spPr>
          <a:xfrm>
            <a:off x="1385264" y="2339932"/>
            <a:ext cx="5698023" cy="83927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a:solidFill>
                  <a:schemeClr val="tx1"/>
                </a:solidFill>
              </a:rPr>
              <a:t>3.- EL BIEN JURIDICO PROTEGIDO ES ESCENCIALMENTE EL CORRECTO FUNCIONAMIENTO DE LA ADMINISTRACIÓN PÚBLICA </a:t>
            </a:r>
            <a:endParaRPr lang="es-PE" b="1" dirty="0">
              <a:solidFill>
                <a:schemeClr val="tx1"/>
              </a:solidFill>
            </a:endParaRPr>
          </a:p>
        </p:txBody>
      </p:sp>
      <p:sp>
        <p:nvSpPr>
          <p:cNvPr id="8" name="CuadroTexto 7">
            <a:extLst>
              <a:ext uri="{FF2B5EF4-FFF2-40B4-BE49-F238E27FC236}">
                <a16:creationId xmlns:a16="http://schemas.microsoft.com/office/drawing/2014/main" id="{BEF7139B-BD32-4B0D-BA8A-21E7BE121C5E}"/>
              </a:ext>
            </a:extLst>
          </p:cNvPr>
          <p:cNvSpPr txBox="1"/>
          <p:nvPr/>
        </p:nvSpPr>
        <p:spPr>
          <a:xfrm>
            <a:off x="1428735" y="3368974"/>
            <a:ext cx="5698023" cy="1200329"/>
          </a:xfrm>
          <a:prstGeom prst="rect">
            <a:avLst/>
          </a:prstGeom>
          <a:noFill/>
        </p:spPr>
        <p:txBody>
          <a:bodyPr wrap="square">
            <a:spAutoFit/>
          </a:bodyPr>
          <a:lstStyle/>
          <a:p>
            <a:pPr algn="just"/>
            <a:r>
              <a:rPr lang="es-PE" dirty="0"/>
              <a:t>Conforme se enarbola en la sentencia No. 00017-2011-AI/TC, no obstante, además de ella, en algunos de ellos es el patrimonio del Estado, como es el caso del delito de colusión agravada. </a:t>
            </a:r>
          </a:p>
        </p:txBody>
      </p:sp>
    </p:spTree>
    <p:extLst>
      <p:ext uri="{BB962C8B-B14F-4D97-AF65-F5344CB8AC3E}">
        <p14:creationId xmlns:p14="http://schemas.microsoft.com/office/powerpoint/2010/main" val="147383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851920" y="260648"/>
            <a:ext cx="51125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solidFill>
                  <a:schemeClr val="tx1"/>
                </a:solidFill>
              </a:rPr>
              <a:t>ELMENTOS COMUNES EN LOS TIPOS PENALES DE CORRUPCION DE FUNCIONARIOS</a:t>
            </a:r>
          </a:p>
          <a:p>
            <a:pPr algn="ctr"/>
            <a:r>
              <a:rPr lang="es-PE" dirty="0">
                <a:solidFill>
                  <a:schemeClr val="tx1"/>
                </a:solidFill>
              </a:rPr>
              <a:t> </a:t>
            </a:r>
          </a:p>
        </p:txBody>
      </p:sp>
      <p:sp>
        <p:nvSpPr>
          <p:cNvPr id="6" name="5 Rectángulo"/>
          <p:cNvSpPr/>
          <p:nvPr/>
        </p:nvSpPr>
        <p:spPr>
          <a:xfrm>
            <a:off x="1404720" y="3368974"/>
            <a:ext cx="5329873" cy="111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i="1" dirty="0">
              <a:solidFill>
                <a:schemeClr val="tx1"/>
              </a:solidFill>
              <a:latin typeface="Arial" pitchFamily="34" charset="0"/>
              <a:cs typeface="Arial" pitchFamily="34" charset="0"/>
            </a:endParaRPr>
          </a:p>
        </p:txBody>
      </p:sp>
      <p:sp>
        <p:nvSpPr>
          <p:cNvPr id="7" name="Rectángulo: esquinas redondeadas 6">
            <a:extLst>
              <a:ext uri="{FF2B5EF4-FFF2-40B4-BE49-F238E27FC236}">
                <a16:creationId xmlns:a16="http://schemas.microsoft.com/office/drawing/2014/main" id="{17914AC4-7EC6-4FA2-8F31-F247FC8E3C88}"/>
              </a:ext>
            </a:extLst>
          </p:cNvPr>
          <p:cNvSpPr/>
          <p:nvPr/>
        </p:nvSpPr>
        <p:spPr>
          <a:xfrm>
            <a:off x="1385264" y="2339932"/>
            <a:ext cx="5698023" cy="83927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a:solidFill>
                  <a:schemeClr val="tx1"/>
                </a:solidFill>
              </a:rPr>
              <a:t>4.- EL ELEMENTO TIPICO NUCLEAR ES EL VINCULO FUNCIONARIAL QUE POSEE EL AUTOR CON EL OBJETO DEL DELITO</a:t>
            </a:r>
            <a:endParaRPr lang="es-PE" b="1" dirty="0">
              <a:solidFill>
                <a:schemeClr val="tx1"/>
              </a:solidFill>
            </a:endParaRPr>
          </a:p>
        </p:txBody>
      </p:sp>
      <p:sp>
        <p:nvSpPr>
          <p:cNvPr id="8" name="CuadroTexto 7">
            <a:extLst>
              <a:ext uri="{FF2B5EF4-FFF2-40B4-BE49-F238E27FC236}">
                <a16:creationId xmlns:a16="http://schemas.microsoft.com/office/drawing/2014/main" id="{BEF7139B-BD32-4B0D-BA8A-21E7BE121C5E}"/>
              </a:ext>
            </a:extLst>
          </p:cNvPr>
          <p:cNvSpPr txBox="1"/>
          <p:nvPr/>
        </p:nvSpPr>
        <p:spPr>
          <a:xfrm>
            <a:off x="1428735" y="3368974"/>
            <a:ext cx="5698023" cy="2031325"/>
          </a:xfrm>
          <a:prstGeom prst="rect">
            <a:avLst/>
          </a:prstGeom>
          <a:noFill/>
        </p:spPr>
        <p:txBody>
          <a:bodyPr wrap="square">
            <a:spAutoFit/>
          </a:bodyPr>
          <a:lstStyle/>
          <a:p>
            <a:pPr algn="just"/>
            <a:r>
              <a:rPr lang="es-PE" dirty="0"/>
              <a:t>No todo funcionario público –por su sola condición- podrá ser sujeto activo del delito de peculado, porque si en un hecho concreto, este elemento de la “relación funcional” no se corrobora, el hecho no se puede subsumir en el tipo penal, por más que se cometa el verbo rector.</a:t>
            </a:r>
          </a:p>
          <a:p>
            <a:pPr algn="just"/>
            <a:endParaRPr lang="es-PE" dirty="0"/>
          </a:p>
        </p:txBody>
      </p:sp>
    </p:spTree>
    <p:extLst>
      <p:ext uri="{BB962C8B-B14F-4D97-AF65-F5344CB8AC3E}">
        <p14:creationId xmlns:p14="http://schemas.microsoft.com/office/powerpoint/2010/main" val="355505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ELIZ DÍA DEL SERVIDOR PÚBLICO! | Municipalidad de Pucayacu">
            <a:extLst>
              <a:ext uri="{FF2B5EF4-FFF2-40B4-BE49-F238E27FC236}">
                <a16:creationId xmlns:a16="http://schemas.microsoft.com/office/drawing/2014/main" id="{B33E42A3-CB8C-40C1-BC6A-9A40BBC95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77"/>
          <a:stretch/>
        </p:blipFill>
        <p:spPr bwMode="auto">
          <a:xfrm>
            <a:off x="6438697" y="4950863"/>
            <a:ext cx="2672116" cy="18871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Perfil del servidor público camino al bicentenario">
            <a:extLst>
              <a:ext uri="{FF2B5EF4-FFF2-40B4-BE49-F238E27FC236}">
                <a16:creationId xmlns:a16="http://schemas.microsoft.com/office/drawing/2014/main" id="{8F666BE7-D7E8-4374-8203-1A49E7C84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0" r="15839"/>
          <a:stretch/>
        </p:blipFill>
        <p:spPr bwMode="auto">
          <a:xfrm>
            <a:off x="97426" y="1508844"/>
            <a:ext cx="2691022" cy="19201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ELEMENTOS COMUNES EN LOS TIPOS PENALES DE CORRUPCION DE FUNCIONARIOS</a:t>
            </a:r>
          </a:p>
        </p:txBody>
      </p:sp>
      <p:sp>
        <p:nvSpPr>
          <p:cNvPr id="9" name="8 Rectángulo"/>
          <p:cNvSpPr/>
          <p:nvPr/>
        </p:nvSpPr>
        <p:spPr>
          <a:xfrm>
            <a:off x="2622669" y="2662828"/>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id="{D5CC6E25-ED50-4BE5-A316-1E934303441E}"/>
              </a:ext>
            </a:extLst>
          </p:cNvPr>
          <p:cNvSpPr/>
          <p:nvPr/>
        </p:nvSpPr>
        <p:spPr>
          <a:xfrm>
            <a:off x="2018121" y="2244703"/>
            <a:ext cx="6082271" cy="16883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200" b="1" dirty="0"/>
              <a:t>5.- Existen tipos funcionariales de mera actividad, los cuales son: Los cohechos en la modalidad de solicitar </a:t>
            </a:r>
            <a:r>
              <a:rPr lang="es-ES" sz="1200" b="1" dirty="0">
                <a:solidFill>
                  <a:srgbClr val="C00000"/>
                </a:solidFill>
              </a:rPr>
              <a:t>[RN 1406-2007, Callao], </a:t>
            </a:r>
            <a:r>
              <a:rPr lang="es-ES" sz="1200" b="1" dirty="0"/>
              <a:t>el delito de concusión en su modalidad de prometer </a:t>
            </a:r>
            <a:r>
              <a:rPr lang="es-PE" sz="1200" b="1" dirty="0">
                <a:solidFill>
                  <a:srgbClr val="C00000"/>
                </a:solidFill>
              </a:rPr>
              <a:t>(Casación 1743-2019, Junín, fundamento decimocuarto)</a:t>
            </a:r>
            <a:r>
              <a:rPr lang="es-ES" sz="1200" b="1" dirty="0"/>
              <a:t>, el delito de negociación incompatible </a:t>
            </a:r>
            <a:r>
              <a:rPr lang="es-ES" sz="1200" b="1" dirty="0">
                <a:solidFill>
                  <a:srgbClr val="C00000"/>
                </a:solidFill>
              </a:rPr>
              <a:t>(</a:t>
            </a:r>
            <a:r>
              <a:rPr lang="pt-BR" sz="1200" b="1" dirty="0">
                <a:solidFill>
                  <a:srgbClr val="C00000"/>
                </a:solidFill>
              </a:rPr>
              <a:t>R.N. N° 2464-2014- LIMA)</a:t>
            </a:r>
            <a:r>
              <a:rPr lang="es-ES" sz="1200" b="1" dirty="0"/>
              <a:t>, el delito de tráfico de influencias (Salinas S. (2019) Delitos contra la Administración Pública.  Lima Editorial IUSTITIA) y el delito de colusión en su modalidad simple </a:t>
            </a:r>
            <a:r>
              <a:rPr lang="es-ES" sz="1200" b="1" dirty="0">
                <a:solidFill>
                  <a:srgbClr val="C00000"/>
                </a:solidFill>
              </a:rPr>
              <a:t>[RN 5315-2008, Puno]</a:t>
            </a:r>
            <a:r>
              <a:rPr lang="es-ES" sz="1200" b="1" dirty="0"/>
              <a:t>, los cuales no admiten su comisión en grado de tentativa.</a:t>
            </a:r>
            <a:endParaRPr lang="es-PE" sz="1200" b="1" dirty="0"/>
          </a:p>
        </p:txBody>
      </p:sp>
      <p:sp>
        <p:nvSpPr>
          <p:cNvPr id="5" name="AutoShape 4" descr="Funcionario Público PNG Imágenes con Fondo Transparente | Descarga Gratuita  en Lovepik.com">
            <a:extLst>
              <a:ext uri="{FF2B5EF4-FFF2-40B4-BE49-F238E27FC236}">
                <a16:creationId xmlns:a16="http://schemas.microsoft.com/office/drawing/2014/main" id="{DA5B8496-C8C5-4860-A723-5C458C4FFDB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3" name="CuadroTexto 12">
            <a:extLst>
              <a:ext uri="{FF2B5EF4-FFF2-40B4-BE49-F238E27FC236}">
                <a16:creationId xmlns:a16="http://schemas.microsoft.com/office/drawing/2014/main" id="{4235D59A-65EB-4A9A-AC44-912DE3B1F36B}"/>
              </a:ext>
            </a:extLst>
          </p:cNvPr>
          <p:cNvSpPr txBox="1"/>
          <p:nvPr/>
        </p:nvSpPr>
        <p:spPr>
          <a:xfrm>
            <a:off x="683568" y="4016464"/>
            <a:ext cx="530691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PE" b="1" i="0" dirty="0">
                <a:solidFill>
                  <a:schemeClr val="tx1"/>
                </a:solidFill>
                <a:effectLst/>
                <a:latin typeface="Arial" panose="020B0604020202020204" pitchFamily="34" charset="0"/>
                <a:cs typeface="Arial" panose="020B0604020202020204" pitchFamily="34" charset="0"/>
              </a:rPr>
              <a:t>6. </a:t>
            </a:r>
            <a:r>
              <a:rPr lang="es-PE" i="0" dirty="0">
                <a:solidFill>
                  <a:schemeClr val="tx1"/>
                </a:solidFill>
                <a:effectLst/>
                <a:latin typeface="Trebuchet MS" panose="020B0603020202020204" pitchFamily="34" charset="0"/>
                <a:cs typeface="Arial" panose="020B0604020202020204" pitchFamily="34" charset="0"/>
              </a:rPr>
              <a:t>En virtud del Artículo 92 del código penal la reparación civil, </a:t>
            </a:r>
            <a:r>
              <a:rPr lang="es-PE" dirty="0">
                <a:solidFill>
                  <a:schemeClr val="tx1"/>
                </a:solidFill>
                <a:latin typeface="Trebuchet MS" panose="020B0603020202020204" pitchFamily="34" charset="0"/>
                <a:cs typeface="Arial" panose="020B0604020202020204" pitchFamily="34" charset="0"/>
              </a:rPr>
              <a:t>la reparación civil es una consecuencia jurídica de los delitos funcionariales. </a:t>
            </a:r>
            <a:r>
              <a:rPr lang="es-PE" i="0" dirty="0">
                <a:solidFill>
                  <a:schemeClr val="tx1"/>
                </a:solidFill>
                <a:effectLst/>
                <a:latin typeface="Trebuchet MS" panose="020B0603020202020204" pitchFamily="34" charset="0"/>
                <a:cs typeface="Arial" panose="020B0604020202020204" pitchFamily="34" charset="0"/>
              </a:rPr>
              <a:t>La referida norma prescribe</a:t>
            </a:r>
            <a:r>
              <a:rPr lang="es-PE" dirty="0">
                <a:solidFill>
                  <a:schemeClr val="tx1"/>
                </a:solidFill>
                <a:latin typeface="Trebuchet MS" panose="020B0603020202020204" pitchFamily="34" charset="0"/>
                <a:cs typeface="Arial" panose="020B0604020202020204" pitchFamily="34" charset="0"/>
              </a:rPr>
              <a:t> que </a:t>
            </a:r>
            <a:r>
              <a:rPr lang="es-PE" b="0" i="0" dirty="0">
                <a:solidFill>
                  <a:schemeClr val="tx1"/>
                </a:solidFill>
                <a:effectLst/>
                <a:latin typeface="Trebuchet MS" panose="020B0603020202020204" pitchFamily="34" charset="0"/>
                <a:cs typeface="Arial" panose="020B0604020202020204" pitchFamily="34" charset="0"/>
              </a:rPr>
              <a:t>la reparación civil se determina conjuntamente con la pena y es un derecho de la víctima que debe efectivizarse durante el tiempo que dure la condena. El juez garantiza su cumplimiento</a:t>
            </a:r>
            <a:r>
              <a:rPr lang="es-PE" dirty="0">
                <a:solidFill>
                  <a:schemeClr val="tx1"/>
                </a:solidFill>
                <a:latin typeface="Trebuchet MS" panose="020B0603020202020204" pitchFamily="34" charset="0"/>
                <a:cs typeface="Arial" panose="020B0604020202020204" pitchFamily="34" charset="0"/>
              </a:rPr>
              <a:t>.</a:t>
            </a:r>
            <a:endParaRPr lang="es-PE" b="0" i="0" dirty="0">
              <a:solidFill>
                <a:schemeClr val="tx1"/>
              </a:solidFill>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68315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ELIZ DÍA DEL SERVIDOR PÚBLICO! | Municipalidad de Pucayacu">
            <a:extLst>
              <a:ext uri="{FF2B5EF4-FFF2-40B4-BE49-F238E27FC236}">
                <a16:creationId xmlns:a16="http://schemas.microsoft.com/office/drawing/2014/main" id="{B33E42A3-CB8C-40C1-BC6A-9A40BBC95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77"/>
          <a:stretch/>
        </p:blipFill>
        <p:spPr bwMode="auto">
          <a:xfrm>
            <a:off x="6438697" y="4950863"/>
            <a:ext cx="2672116" cy="18871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Perfil del servidor público camino al bicentenario">
            <a:extLst>
              <a:ext uri="{FF2B5EF4-FFF2-40B4-BE49-F238E27FC236}">
                <a16:creationId xmlns:a16="http://schemas.microsoft.com/office/drawing/2014/main" id="{8F666BE7-D7E8-4374-8203-1A49E7C84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0" r="15839"/>
          <a:stretch/>
        </p:blipFill>
        <p:spPr bwMode="auto">
          <a:xfrm>
            <a:off x="97426" y="1508844"/>
            <a:ext cx="2691022" cy="19201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endParaRPr lang="es-PE" sz="1600" b="1" dirty="0">
              <a:solidFill>
                <a:schemeClr val="tx1"/>
              </a:solidFill>
              <a:latin typeface="Arial" pitchFamily="34" charset="0"/>
              <a:cs typeface="Arial" pitchFamily="34" charset="0"/>
            </a:endParaRPr>
          </a:p>
        </p:txBody>
      </p:sp>
      <p:sp>
        <p:nvSpPr>
          <p:cNvPr id="9" name="8 Rectángulo"/>
          <p:cNvSpPr/>
          <p:nvPr/>
        </p:nvSpPr>
        <p:spPr>
          <a:xfrm>
            <a:off x="2622669" y="2662828"/>
            <a:ext cx="6413827"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schemeClr val="tx1"/>
                </a:solidFill>
                <a:latin typeface="Arial" panose="020B0604020202020204" pitchFamily="34" charset="0"/>
                <a:cs typeface="Arial" panose="020B0604020202020204" pitchFamily="34" charset="0"/>
              </a:rPr>
              <a:t> </a:t>
            </a:r>
          </a:p>
        </p:txBody>
      </p:sp>
      <p:sp>
        <p:nvSpPr>
          <p:cNvPr id="10" name="Rectángulo: esquinas redondeadas 9">
            <a:extLst>
              <a:ext uri="{FF2B5EF4-FFF2-40B4-BE49-F238E27FC236}">
                <a16:creationId xmlns:a16="http://schemas.microsoft.com/office/drawing/2014/main" id="{D5CC6E25-ED50-4BE5-A316-1E934303441E}"/>
              </a:ext>
            </a:extLst>
          </p:cNvPr>
          <p:cNvSpPr/>
          <p:nvPr/>
        </p:nvSpPr>
        <p:spPr>
          <a:xfrm>
            <a:off x="2018121" y="2244703"/>
            <a:ext cx="6082271" cy="16883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200" b="1" dirty="0"/>
              <a:t>5.- Existen tipos funcionariales de mera actividad, los cuales son: Los cohechos en la modalidad de solicitar </a:t>
            </a:r>
            <a:r>
              <a:rPr lang="es-ES" sz="1200" b="1" dirty="0">
                <a:solidFill>
                  <a:srgbClr val="C00000"/>
                </a:solidFill>
              </a:rPr>
              <a:t>[RN 1406-2007, Callao], </a:t>
            </a:r>
            <a:r>
              <a:rPr lang="es-ES" sz="1200" b="1" dirty="0"/>
              <a:t>el delito de concusión en su modalidad de prometer </a:t>
            </a:r>
            <a:r>
              <a:rPr lang="es-PE" sz="1200" b="1" dirty="0">
                <a:solidFill>
                  <a:srgbClr val="C00000"/>
                </a:solidFill>
              </a:rPr>
              <a:t>(Casación 1743-2019, Junín, fundamento decimocuarto)</a:t>
            </a:r>
            <a:r>
              <a:rPr lang="es-ES" sz="1200" b="1" dirty="0"/>
              <a:t>, el delito de negociación incompatible </a:t>
            </a:r>
            <a:r>
              <a:rPr lang="es-ES" sz="1200" b="1" dirty="0">
                <a:solidFill>
                  <a:srgbClr val="C00000"/>
                </a:solidFill>
              </a:rPr>
              <a:t>(</a:t>
            </a:r>
            <a:r>
              <a:rPr lang="pt-BR" sz="1200" b="1" dirty="0">
                <a:solidFill>
                  <a:srgbClr val="C00000"/>
                </a:solidFill>
              </a:rPr>
              <a:t>R.N. N° 2464-2014- LIMA)</a:t>
            </a:r>
            <a:r>
              <a:rPr lang="es-ES" sz="1200" b="1" dirty="0"/>
              <a:t>, el delito de tráfico de influencias (Salinas S. (2019) Delitos contra la Administración Pública.  Lima Editorial IUSTITIA) y el delito de colusión en su modalidad simple </a:t>
            </a:r>
            <a:r>
              <a:rPr lang="es-ES" sz="1200" b="1" dirty="0">
                <a:solidFill>
                  <a:srgbClr val="C00000"/>
                </a:solidFill>
              </a:rPr>
              <a:t>[RN 5315-2008, Puno]</a:t>
            </a:r>
            <a:r>
              <a:rPr lang="es-ES" sz="1200" b="1" dirty="0"/>
              <a:t>, los cuales no admiten su comisión en grado de tentativa.</a:t>
            </a:r>
            <a:endParaRPr lang="es-PE" sz="1200" b="1" dirty="0"/>
          </a:p>
        </p:txBody>
      </p:sp>
      <p:sp>
        <p:nvSpPr>
          <p:cNvPr id="5" name="AutoShape 4" descr="Funcionario Público PNG Imágenes con Fondo Transparente | Descarga Gratuita  en Lovepik.com">
            <a:extLst>
              <a:ext uri="{FF2B5EF4-FFF2-40B4-BE49-F238E27FC236}">
                <a16:creationId xmlns:a16="http://schemas.microsoft.com/office/drawing/2014/main" id="{DA5B8496-C8C5-4860-A723-5C458C4FFDB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1" name="CuadroTexto 10">
            <a:extLst>
              <a:ext uri="{FF2B5EF4-FFF2-40B4-BE49-F238E27FC236}">
                <a16:creationId xmlns:a16="http://schemas.microsoft.com/office/drawing/2014/main" id="{6A9891BF-5ABE-4A4B-B916-B91F120ECF9C}"/>
              </a:ext>
            </a:extLst>
          </p:cNvPr>
          <p:cNvSpPr txBox="1"/>
          <p:nvPr/>
        </p:nvSpPr>
        <p:spPr>
          <a:xfrm>
            <a:off x="3779912" y="368645"/>
            <a:ext cx="4736592" cy="646331"/>
          </a:xfrm>
          <a:prstGeom prst="rect">
            <a:avLst/>
          </a:prstGeom>
          <a:noFill/>
        </p:spPr>
        <p:txBody>
          <a:bodyPr wrap="square">
            <a:spAutoFit/>
          </a:bodyPr>
          <a:lstStyle/>
          <a:p>
            <a:r>
              <a:rPr lang="es-PE" b="1" dirty="0"/>
              <a:t>La persona jurídica “Estado” como titular de derechos y pasible de reparación</a:t>
            </a:r>
          </a:p>
        </p:txBody>
      </p:sp>
    </p:spTree>
    <p:extLst>
      <p:ext uri="{BB962C8B-B14F-4D97-AF65-F5344CB8AC3E}">
        <p14:creationId xmlns:p14="http://schemas.microsoft.com/office/powerpoint/2010/main" val="43132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D110D-32A8-4642-A459-D99CAACF8FDC}"/>
              </a:ext>
            </a:extLst>
          </p:cNvPr>
          <p:cNvSpPr>
            <a:spLocks noGrp="1"/>
          </p:cNvSpPr>
          <p:nvPr>
            <p:ph type="title"/>
          </p:nvPr>
        </p:nvSpPr>
        <p:spPr>
          <a:xfrm>
            <a:off x="827584" y="3429000"/>
            <a:ext cx="7448615" cy="2232248"/>
          </a:xfrm>
        </p:spPr>
        <p:txBody>
          <a:bodyPr/>
          <a:lstStyle/>
          <a:p>
            <a:pPr marL="0" indent="0">
              <a:buNone/>
            </a:pPr>
            <a:br>
              <a:rPr lang="es-PE" sz="2000" dirty="0"/>
            </a:br>
            <a:endParaRPr lang="es-PE" sz="2000" dirty="0"/>
          </a:p>
        </p:txBody>
      </p:sp>
      <p:pic>
        <p:nvPicPr>
          <p:cNvPr id="5" name="Imagen 4">
            <a:extLst>
              <a:ext uri="{FF2B5EF4-FFF2-40B4-BE49-F238E27FC236}">
                <a16:creationId xmlns:a16="http://schemas.microsoft.com/office/drawing/2014/main" id="{37C35939-7EEA-4B92-A929-8E3CD103D6FF}"/>
              </a:ext>
            </a:extLst>
          </p:cNvPr>
          <p:cNvPicPr>
            <a:picLocks noChangeAspect="1"/>
          </p:cNvPicPr>
          <p:nvPr/>
        </p:nvPicPr>
        <p:blipFill>
          <a:blip r:embed="rId2"/>
          <a:stretch>
            <a:fillRect/>
          </a:stretch>
        </p:blipFill>
        <p:spPr>
          <a:xfrm>
            <a:off x="3563888" y="1196752"/>
            <a:ext cx="2896004" cy="1657581"/>
          </a:xfrm>
          <a:prstGeom prst="rect">
            <a:avLst/>
          </a:prstGeom>
        </p:spPr>
      </p:pic>
      <p:sp>
        <p:nvSpPr>
          <p:cNvPr id="6" name="Título 1">
            <a:extLst>
              <a:ext uri="{FF2B5EF4-FFF2-40B4-BE49-F238E27FC236}">
                <a16:creationId xmlns:a16="http://schemas.microsoft.com/office/drawing/2014/main" id="{836E84B1-BC71-421B-88C1-4FC3C2FBC63C}"/>
              </a:ext>
            </a:extLst>
          </p:cNvPr>
          <p:cNvSpPr txBox="1">
            <a:spLocks/>
          </p:cNvSpPr>
          <p:nvPr/>
        </p:nvSpPr>
        <p:spPr>
          <a:xfrm>
            <a:off x="1763688" y="3212976"/>
            <a:ext cx="6712640" cy="352839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PE" dirty="0"/>
              <a:t>LA RESPONSABILIDAD CIVIL POR DAÑO AL ESTADO DERIVADO DE LOS DELITOS DE CORRUPCIÓN</a:t>
            </a:r>
          </a:p>
        </p:txBody>
      </p:sp>
    </p:spTree>
    <p:extLst>
      <p:ext uri="{BB962C8B-B14F-4D97-AF65-F5344CB8AC3E}">
        <p14:creationId xmlns:p14="http://schemas.microsoft.com/office/powerpoint/2010/main" val="411239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ACF91-A76A-42B1-A789-EC5FA885182A}"/>
              </a:ext>
            </a:extLst>
          </p:cNvPr>
          <p:cNvSpPr>
            <a:spLocks noGrp="1"/>
          </p:cNvSpPr>
          <p:nvPr>
            <p:ph type="title"/>
          </p:nvPr>
        </p:nvSpPr>
        <p:spPr>
          <a:xfrm>
            <a:off x="1619672" y="678924"/>
            <a:ext cx="6512511" cy="1381924"/>
          </a:xfrm>
        </p:spPr>
        <p:txBody>
          <a:bodyPr/>
          <a:lstStyle/>
          <a:p>
            <a:pPr marL="0" indent="0">
              <a:buNone/>
            </a:pPr>
            <a:r>
              <a:rPr lang="es-PE" dirty="0"/>
              <a:t>EL ESTADO COMO TITULAR DE DERECHOS</a:t>
            </a:r>
          </a:p>
        </p:txBody>
      </p:sp>
      <p:sp>
        <p:nvSpPr>
          <p:cNvPr id="3" name="Marcador de contenido 2">
            <a:extLst>
              <a:ext uri="{FF2B5EF4-FFF2-40B4-BE49-F238E27FC236}">
                <a16:creationId xmlns:a16="http://schemas.microsoft.com/office/drawing/2014/main" id="{05313692-F2E7-4760-A346-B823665C10C3}"/>
              </a:ext>
            </a:extLst>
          </p:cNvPr>
          <p:cNvSpPr>
            <a:spLocks noGrp="1"/>
          </p:cNvSpPr>
          <p:nvPr>
            <p:ph sz="quarter" idx="13"/>
          </p:nvPr>
        </p:nvSpPr>
        <p:spPr>
          <a:xfrm>
            <a:off x="611560" y="2086016"/>
            <a:ext cx="4248472" cy="4558755"/>
          </a:xfrm>
        </p:spPr>
        <p:txBody>
          <a:bodyPr>
            <a:noAutofit/>
          </a:bodyPr>
          <a:lstStyle/>
          <a:p>
            <a:pPr algn="just"/>
            <a:r>
              <a:rPr lang="es-PE" sz="1000" dirty="0">
                <a:latin typeface="Arial" panose="020B0604020202020204" pitchFamily="34" charset="0"/>
                <a:cs typeface="Arial" panose="020B0604020202020204" pitchFamily="34" charset="0"/>
              </a:rPr>
              <a:t>El Estado es una persona jurídica, </a:t>
            </a:r>
            <a:r>
              <a:rPr lang="es-PE" sz="1000" b="0" i="0" dirty="0">
                <a:solidFill>
                  <a:srgbClr val="000000"/>
                </a:solidFill>
                <a:effectLst/>
                <a:latin typeface="Arial" panose="020B0604020202020204" pitchFamily="34" charset="0"/>
                <a:cs typeface="Arial" panose="020B0604020202020204" pitchFamily="34" charset="0"/>
              </a:rPr>
              <a:t>el Tribunal Constitucional en el </a:t>
            </a:r>
            <a:r>
              <a:rPr lang="es-PE" sz="1000" b="1" i="0" dirty="0">
                <a:solidFill>
                  <a:schemeClr val="tx1"/>
                </a:solidFill>
                <a:effectLst/>
                <a:latin typeface="Arial" panose="020B0604020202020204" pitchFamily="34" charset="0"/>
                <a:cs typeface="Arial" panose="020B0604020202020204" pitchFamily="34" charset="0"/>
              </a:rPr>
              <a:t>Exp. 4972-2006-PA/TC </a:t>
            </a:r>
            <a:r>
              <a:rPr lang="es-PE" sz="1000" b="0" i="0" dirty="0">
                <a:solidFill>
                  <a:srgbClr val="000000"/>
                </a:solidFill>
                <a:effectLst/>
                <a:latin typeface="Arial" panose="020B0604020202020204" pitchFamily="34" charset="0"/>
                <a:cs typeface="Arial" panose="020B0604020202020204" pitchFamily="34" charset="0"/>
              </a:rPr>
              <a:t>(fundamento catorce) ha precisado que las personas jurídicas también pueden ser titulares de diversos derechos fundamentales. En una relación enunciativa y no taxativa, el Tribunal Constitucional de la época señalaba una serie de derechos en los que no están incluidos los señalados en el art. 2, inciso 7 de la Constitución Política del Perú.</a:t>
            </a:r>
          </a:p>
          <a:p>
            <a:pPr algn="just"/>
            <a:r>
              <a:rPr lang="es-PE" sz="1000" b="0" i="0" dirty="0">
                <a:solidFill>
                  <a:srgbClr val="000000"/>
                </a:solidFill>
                <a:effectLst/>
                <a:latin typeface="Arial" panose="020B0604020202020204" pitchFamily="34" charset="0"/>
                <a:cs typeface="Arial" panose="020B0604020202020204" pitchFamily="34" charset="0"/>
              </a:rPr>
              <a:t>Este reconocimiento por parte del Tribunal Constitucional también ha sido nuevamente expresado en la sentencia recaída en el </a:t>
            </a:r>
            <a:r>
              <a:rPr lang="es-PE" sz="1000" b="1" i="0" dirty="0">
                <a:solidFill>
                  <a:srgbClr val="000000"/>
                </a:solidFill>
                <a:effectLst/>
                <a:latin typeface="Arial" panose="020B0604020202020204" pitchFamily="34" charset="0"/>
                <a:cs typeface="Arial" panose="020B0604020202020204" pitchFamily="34" charset="0"/>
              </a:rPr>
              <a:t>Exp. 00009-2014-PI/TC</a:t>
            </a:r>
            <a:r>
              <a:rPr lang="es-PE" sz="1000" b="0" i="0" dirty="0">
                <a:solidFill>
                  <a:srgbClr val="000000"/>
                </a:solidFill>
                <a:effectLst/>
                <a:latin typeface="Arial" panose="020B0604020202020204" pitchFamily="34" charset="0"/>
                <a:cs typeface="Arial" panose="020B0604020202020204" pitchFamily="34" charset="0"/>
              </a:rPr>
              <a:t>, en la que reafirma la titularidad de derechos fundamentales y, en específico, que las </a:t>
            </a:r>
            <a:r>
              <a:rPr lang="es-PE" sz="1000" b="0" i="0" u="none" strike="noStrike" dirty="0">
                <a:solidFill>
                  <a:srgbClr val="0096ED"/>
                </a:solidFill>
                <a:effectLst/>
                <a:latin typeface="Arial" panose="020B0604020202020204" pitchFamily="34" charset="0"/>
                <a:cs typeface="Arial" panose="020B0604020202020204" pitchFamily="34" charset="0"/>
                <a:hlinkClick r:id="rId2"/>
              </a:rPr>
              <a:t>personas jurídicas</a:t>
            </a:r>
            <a:r>
              <a:rPr lang="es-PE" sz="1000" b="0" i="0" dirty="0">
                <a:solidFill>
                  <a:srgbClr val="000000"/>
                </a:solidFill>
                <a:effectLst/>
                <a:latin typeface="Arial" panose="020B0604020202020204" pitchFamily="34" charset="0"/>
                <a:cs typeface="Arial" panose="020B0604020202020204" pitchFamily="34" charset="0"/>
              </a:rPr>
              <a:t> tienen el derecho a la intimidad, al haberse en el caso concreto promulgado la Ley 29720 mediante la cual permitía que los estados financieros de las empresas que superen cierto margen de ventas, ingresos o activos por más de tres mil </a:t>
            </a:r>
            <a:r>
              <a:rPr lang="es-PE" sz="1000" b="0" i="0" dirty="0" err="1">
                <a:solidFill>
                  <a:srgbClr val="000000"/>
                </a:solidFill>
                <a:effectLst/>
                <a:latin typeface="Arial" panose="020B0604020202020204" pitchFamily="34" charset="0"/>
                <a:cs typeface="Arial" panose="020B0604020202020204" pitchFamily="34" charset="0"/>
              </a:rPr>
              <a:t>UITs</a:t>
            </a:r>
            <a:r>
              <a:rPr lang="es-PE" sz="1000" b="0" i="0" dirty="0">
                <a:solidFill>
                  <a:srgbClr val="000000"/>
                </a:solidFill>
                <a:effectLst/>
                <a:latin typeface="Arial" panose="020B0604020202020204" pitchFamily="34" charset="0"/>
                <a:cs typeface="Arial" panose="020B0604020202020204" pitchFamily="34" charset="0"/>
              </a:rPr>
              <a:t> (ajenas a la fiscalización de la </a:t>
            </a:r>
            <a:r>
              <a:rPr lang="es-PE" sz="1000" b="0" i="0" dirty="0" err="1">
                <a:solidFill>
                  <a:srgbClr val="000000"/>
                </a:solidFill>
                <a:effectLst/>
                <a:latin typeface="Arial" panose="020B0604020202020204" pitchFamily="34" charset="0"/>
                <a:cs typeface="Arial" panose="020B0604020202020204" pitchFamily="34" charset="0"/>
              </a:rPr>
              <a:t>Conasev</a:t>
            </a:r>
            <a:r>
              <a:rPr lang="es-PE" sz="1000" b="0" i="0" dirty="0">
                <a:solidFill>
                  <a:srgbClr val="000000"/>
                </a:solidFill>
                <a:effectLst/>
                <a:latin typeface="Arial" panose="020B0604020202020204" pitchFamily="34" charset="0"/>
                <a:cs typeface="Arial" panose="020B0604020202020204" pitchFamily="34" charset="0"/>
              </a:rPr>
              <a:t>) sean públicos, por lo que terminó por declararse su inconstitucionalidad.</a:t>
            </a:r>
          </a:p>
          <a:p>
            <a:pPr algn="just"/>
            <a:r>
              <a:rPr lang="es-PE" sz="1000" b="0" i="0" dirty="0">
                <a:solidFill>
                  <a:srgbClr val="000000"/>
                </a:solidFill>
                <a:effectLst/>
                <a:latin typeface="Arial" panose="020B0604020202020204" pitchFamily="34" charset="0"/>
                <a:cs typeface="Arial" panose="020B0604020202020204" pitchFamily="34" charset="0"/>
              </a:rPr>
              <a:t>En estos fundamentos se logra apreciar que se les está reconociendo a las personas jurídicas la calidad de titulares de ciertos derechos fundamentales, que en un inicio estaban pensadas exclusivamente para las personas naturales, como no el honor y la buena reputación son derechos innegables que el propio Tribunal Constitucional está reconociendo a las </a:t>
            </a:r>
            <a:r>
              <a:rPr lang="es-PE" sz="1000" b="0" i="0" u="none" strike="noStrike" dirty="0">
                <a:solidFill>
                  <a:srgbClr val="0096ED"/>
                </a:solidFill>
                <a:effectLst/>
                <a:latin typeface="Arial" panose="020B0604020202020204" pitchFamily="34" charset="0"/>
                <a:cs typeface="Arial" panose="020B0604020202020204" pitchFamily="34" charset="0"/>
                <a:hlinkClick r:id="rId2"/>
              </a:rPr>
              <a:t>personas jurídicas</a:t>
            </a:r>
            <a:r>
              <a:rPr lang="es-PE" sz="1000" b="0" i="0" dirty="0">
                <a:solidFill>
                  <a:srgbClr val="000000"/>
                </a:solidFill>
                <a:effectLst/>
                <a:latin typeface="Arial" panose="020B0604020202020204" pitchFamily="34" charset="0"/>
                <a:cs typeface="Arial" panose="020B0604020202020204" pitchFamily="34" charset="0"/>
              </a:rPr>
              <a:t>, por lo que su violación o perjuicio constituye sin lugar a dudas un daño que puede ser trasladado al plano civil, con la finalidad de que sea resarcible, por ende lograr una indemnización al respecto.</a:t>
            </a:r>
          </a:p>
          <a:p>
            <a:pPr algn="just"/>
            <a:r>
              <a:rPr lang="es-PE" sz="1000" b="0" i="0" dirty="0">
                <a:solidFill>
                  <a:srgbClr val="000000"/>
                </a:solidFill>
                <a:effectLst/>
                <a:latin typeface="Arial" panose="020B0604020202020204" pitchFamily="34" charset="0"/>
                <a:cs typeface="Arial" panose="020B0604020202020204" pitchFamily="34" charset="0"/>
              </a:rPr>
              <a:t>La reparación civil es un derecho de la víctima, la restitución y la indemnización.</a:t>
            </a:r>
          </a:p>
          <a:p>
            <a:pPr marL="45720" indent="0" algn="l">
              <a:buNone/>
            </a:pPr>
            <a:endParaRPr lang="es-PE" sz="1000" b="0" i="0" dirty="0">
              <a:solidFill>
                <a:srgbClr val="000000"/>
              </a:solidFill>
              <a:effectLst/>
              <a:latin typeface="Roboto" panose="02000000000000000000" pitchFamily="2" charset="0"/>
            </a:endParaRPr>
          </a:p>
          <a:p>
            <a:endParaRPr lang="es-PE" sz="1000" dirty="0"/>
          </a:p>
        </p:txBody>
      </p:sp>
      <p:pic>
        <p:nvPicPr>
          <p:cNvPr id="5" name="Imagen 4">
            <a:extLst>
              <a:ext uri="{FF2B5EF4-FFF2-40B4-BE49-F238E27FC236}">
                <a16:creationId xmlns:a16="http://schemas.microsoft.com/office/drawing/2014/main" id="{63A4A664-CFF2-4C43-8A3C-DE5E1C68BEEE}"/>
              </a:ext>
            </a:extLst>
          </p:cNvPr>
          <p:cNvPicPr>
            <a:picLocks noChangeAspect="1"/>
          </p:cNvPicPr>
          <p:nvPr/>
        </p:nvPicPr>
        <p:blipFill>
          <a:blip r:embed="rId3"/>
          <a:stretch>
            <a:fillRect/>
          </a:stretch>
        </p:blipFill>
        <p:spPr>
          <a:xfrm>
            <a:off x="5148064" y="2146576"/>
            <a:ext cx="3659795" cy="4498195"/>
          </a:xfrm>
          <a:prstGeom prst="rect">
            <a:avLst/>
          </a:prstGeom>
        </p:spPr>
      </p:pic>
    </p:spTree>
    <p:extLst>
      <p:ext uri="{BB962C8B-B14F-4D97-AF65-F5344CB8AC3E}">
        <p14:creationId xmlns:p14="http://schemas.microsoft.com/office/powerpoint/2010/main" val="376332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94043-BC5B-4BCF-B722-B606F7F8F337}"/>
              </a:ext>
            </a:extLst>
          </p:cNvPr>
          <p:cNvSpPr>
            <a:spLocks noGrp="1"/>
          </p:cNvSpPr>
          <p:nvPr>
            <p:ph type="title"/>
          </p:nvPr>
        </p:nvSpPr>
        <p:spPr>
          <a:xfrm>
            <a:off x="1198855" y="620688"/>
            <a:ext cx="7189569" cy="1368152"/>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s-PE" sz="2000" dirty="0">
                <a:latin typeface="Arial" panose="020B0604020202020204" pitchFamily="34" charset="0"/>
                <a:cs typeface="Arial" panose="020B0604020202020204" pitchFamily="34" charset="0"/>
              </a:rPr>
              <a:t>MARCO JURÍDICO QUE REGULA LA REPARACIÓN CIVIL EN EL MARCO DEL PROCESO PENAL:</a:t>
            </a:r>
            <a:br>
              <a:rPr lang="es-PE" sz="2000" dirty="0">
                <a:latin typeface="Arial" panose="020B0604020202020204" pitchFamily="34" charset="0"/>
                <a:cs typeface="Arial" panose="020B0604020202020204" pitchFamily="34" charset="0"/>
              </a:rPr>
            </a:br>
            <a:r>
              <a:rPr lang="es-PE" sz="2000" dirty="0">
                <a:latin typeface="Arial" panose="020B0604020202020204" pitchFamily="34" charset="0"/>
                <a:cs typeface="Arial" panose="020B0604020202020204" pitchFamily="34" charset="0"/>
              </a:rPr>
              <a:t>LA PRETENSIÓN CIVIL ES INDEPENDIENTE DE LA PRETENSIÓN PENAL</a:t>
            </a:r>
          </a:p>
        </p:txBody>
      </p:sp>
      <p:pic>
        <p:nvPicPr>
          <p:cNvPr id="5" name="Marcador de contenido 4">
            <a:extLst>
              <a:ext uri="{FF2B5EF4-FFF2-40B4-BE49-F238E27FC236}">
                <a16:creationId xmlns:a16="http://schemas.microsoft.com/office/drawing/2014/main" id="{DC240A72-3D88-4C18-A7D6-E0A7A222C9AE}"/>
              </a:ext>
            </a:extLst>
          </p:cNvPr>
          <p:cNvPicPr>
            <a:picLocks noGrp="1" noChangeAspect="1"/>
          </p:cNvPicPr>
          <p:nvPr>
            <p:ph sz="quarter" idx="13"/>
          </p:nvPr>
        </p:nvPicPr>
        <p:blipFill>
          <a:blip r:embed="rId2"/>
          <a:stretch>
            <a:fillRect/>
          </a:stretch>
        </p:blipFill>
        <p:spPr>
          <a:xfrm>
            <a:off x="3901351" y="2564904"/>
            <a:ext cx="4931991" cy="2740935"/>
          </a:xfrm>
        </p:spPr>
      </p:pic>
      <p:sp>
        <p:nvSpPr>
          <p:cNvPr id="6" name="Rectángulo: esquinas redondeadas 5">
            <a:extLst>
              <a:ext uri="{FF2B5EF4-FFF2-40B4-BE49-F238E27FC236}">
                <a16:creationId xmlns:a16="http://schemas.microsoft.com/office/drawing/2014/main" id="{703299F3-478C-4B46-BB1D-01D0248446DA}"/>
              </a:ext>
            </a:extLst>
          </p:cNvPr>
          <p:cNvSpPr/>
          <p:nvPr/>
        </p:nvSpPr>
        <p:spPr>
          <a:xfrm>
            <a:off x="539552" y="2708920"/>
            <a:ext cx="2952328" cy="24482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PE" dirty="0"/>
              <a:t>RECURSO CASACIÓN N.º 2325-2021/NACIONAL</a:t>
            </a:r>
          </a:p>
        </p:txBody>
      </p:sp>
      <p:pic>
        <p:nvPicPr>
          <p:cNvPr id="9" name="Imagen 8">
            <a:extLst>
              <a:ext uri="{FF2B5EF4-FFF2-40B4-BE49-F238E27FC236}">
                <a16:creationId xmlns:a16="http://schemas.microsoft.com/office/drawing/2014/main" id="{D74F14AD-CEDE-431D-B315-AB10B5F6C476}"/>
              </a:ext>
            </a:extLst>
          </p:cNvPr>
          <p:cNvPicPr>
            <a:picLocks noChangeAspect="1"/>
          </p:cNvPicPr>
          <p:nvPr/>
        </p:nvPicPr>
        <p:blipFill>
          <a:blip r:embed="rId3"/>
          <a:stretch>
            <a:fillRect/>
          </a:stretch>
        </p:blipFill>
        <p:spPr>
          <a:xfrm>
            <a:off x="323528" y="5517232"/>
            <a:ext cx="6716062" cy="828791"/>
          </a:xfrm>
          <a:prstGeom prst="rect">
            <a:avLst/>
          </a:prstGeom>
        </p:spPr>
      </p:pic>
    </p:spTree>
    <p:extLst>
      <p:ext uri="{BB962C8B-B14F-4D97-AF65-F5344CB8AC3E}">
        <p14:creationId xmlns:p14="http://schemas.microsoft.com/office/powerpoint/2010/main" val="182098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20FC0-A61D-4D78-9A3B-48EF9B6CBF24}"/>
              </a:ext>
            </a:extLst>
          </p:cNvPr>
          <p:cNvSpPr>
            <a:spLocks noGrp="1"/>
          </p:cNvSpPr>
          <p:nvPr>
            <p:ph type="title"/>
          </p:nvPr>
        </p:nvSpPr>
        <p:spPr>
          <a:xfrm>
            <a:off x="1315744" y="476672"/>
            <a:ext cx="6712640" cy="2160240"/>
          </a:xfrm>
        </p:spPr>
        <p:txBody>
          <a:bodyPr/>
          <a:lstStyle/>
          <a:p>
            <a:pPr marL="0" indent="0">
              <a:buNone/>
            </a:pPr>
            <a:r>
              <a:rPr lang="es-PE" dirty="0"/>
              <a:t>DIFERENCIAS ENTRE LA RESPONSABILIDAD PENAL Y CIVIL</a:t>
            </a:r>
          </a:p>
        </p:txBody>
      </p:sp>
      <p:pic>
        <p:nvPicPr>
          <p:cNvPr id="7" name="Marcador de contenido 6">
            <a:extLst>
              <a:ext uri="{FF2B5EF4-FFF2-40B4-BE49-F238E27FC236}">
                <a16:creationId xmlns:a16="http://schemas.microsoft.com/office/drawing/2014/main" id="{770044B2-F837-4FD6-9475-76D6BB4D99BA}"/>
              </a:ext>
            </a:extLst>
          </p:cNvPr>
          <p:cNvPicPr>
            <a:picLocks noGrp="1" noChangeAspect="1"/>
          </p:cNvPicPr>
          <p:nvPr>
            <p:ph sz="quarter" idx="13"/>
          </p:nvPr>
        </p:nvPicPr>
        <p:blipFill>
          <a:blip r:embed="rId2"/>
          <a:stretch>
            <a:fillRect/>
          </a:stretch>
        </p:blipFill>
        <p:spPr>
          <a:xfrm>
            <a:off x="1315744" y="3068960"/>
            <a:ext cx="6712640" cy="2448272"/>
          </a:xfrm>
        </p:spPr>
      </p:pic>
    </p:spTree>
    <p:extLst>
      <p:ext uri="{BB962C8B-B14F-4D97-AF65-F5344CB8AC3E}">
        <p14:creationId xmlns:p14="http://schemas.microsoft.com/office/powerpoint/2010/main" val="617504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3EB501F-E7E9-4BEA-95A0-35C68476DBE3}"/>
              </a:ext>
            </a:extLst>
          </p:cNvPr>
          <p:cNvPicPr>
            <a:picLocks noChangeAspect="1"/>
          </p:cNvPicPr>
          <p:nvPr/>
        </p:nvPicPr>
        <p:blipFill>
          <a:blip r:embed="rId2"/>
          <a:stretch>
            <a:fillRect/>
          </a:stretch>
        </p:blipFill>
        <p:spPr>
          <a:xfrm>
            <a:off x="1274673" y="494384"/>
            <a:ext cx="6750968" cy="5454896"/>
          </a:xfrm>
          <a:prstGeom prst="rect">
            <a:avLst/>
          </a:prstGeom>
        </p:spPr>
      </p:pic>
    </p:spTree>
    <p:extLst>
      <p:ext uri="{BB962C8B-B14F-4D97-AF65-F5344CB8AC3E}">
        <p14:creationId xmlns:p14="http://schemas.microsoft.com/office/powerpoint/2010/main" val="243892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DC98C-7556-44D2-B05E-6B9CD441B470}"/>
              </a:ext>
            </a:extLst>
          </p:cNvPr>
          <p:cNvSpPr>
            <a:spLocks noGrp="1"/>
          </p:cNvSpPr>
          <p:nvPr>
            <p:ph type="title"/>
          </p:nvPr>
        </p:nvSpPr>
        <p:spPr>
          <a:xfrm>
            <a:off x="1403648" y="548680"/>
            <a:ext cx="6512511" cy="1368152"/>
          </a:xfrm>
        </p:spPr>
        <p:txBody>
          <a:bodyPr/>
          <a:lstStyle/>
          <a:p>
            <a:pPr marL="0" indent="0">
              <a:buNone/>
            </a:pPr>
            <a:r>
              <a:rPr lang="es-PE" dirty="0"/>
              <a:t>DERECHOS DEL ACTOR CIVIL</a:t>
            </a:r>
          </a:p>
        </p:txBody>
      </p:sp>
      <p:sp>
        <p:nvSpPr>
          <p:cNvPr id="3" name="Marcador de contenido 2">
            <a:extLst>
              <a:ext uri="{FF2B5EF4-FFF2-40B4-BE49-F238E27FC236}">
                <a16:creationId xmlns:a16="http://schemas.microsoft.com/office/drawing/2014/main" id="{3A67C423-289B-4BA5-829A-CE7E2076BF5B}"/>
              </a:ext>
            </a:extLst>
          </p:cNvPr>
          <p:cNvSpPr>
            <a:spLocks noGrp="1"/>
          </p:cNvSpPr>
          <p:nvPr>
            <p:ph sz="quarter" idx="13"/>
          </p:nvPr>
        </p:nvSpPr>
        <p:spPr>
          <a:xfrm>
            <a:off x="1515359" y="2060848"/>
            <a:ext cx="6400800" cy="3474720"/>
          </a:xfrm>
        </p:spPr>
        <p:txBody>
          <a:bodyPr>
            <a:normAutofit fontScale="70000" lnSpcReduction="20000"/>
          </a:bodyPr>
          <a:lstStyle/>
          <a:p>
            <a:pPr marL="45720" indent="0" algn="just">
              <a:buNone/>
            </a:pPr>
            <a:r>
              <a:rPr lang="es-PE" dirty="0"/>
              <a:t>Se encuentran regulados en el artículo 104 del Código Procesal penal: </a:t>
            </a:r>
          </a:p>
          <a:p>
            <a:pPr marL="45720" indent="0" algn="just">
              <a:buNone/>
            </a:pPr>
            <a:r>
              <a:rPr lang="es-PE" dirty="0"/>
              <a:t>El actor civil tiene todos los derechos de una parte procesal está facultado para deducir nulidad de actuados, ofrecer medios de investigación y de prueba, participar en los actos de investigación y de prueba, intervenir en el juicio oral, interponer los recursos impugnatorios que la Ley prevé, intervenir -cuando corresponda- en el procedimiento para la imposición de medidas limitativas de derechos, y formular solicitudes en salvaguarda de su derecho.</a:t>
            </a:r>
          </a:p>
          <a:p>
            <a:pPr marL="45720" indent="0" algn="just">
              <a:buNone/>
            </a:pPr>
            <a:r>
              <a:rPr lang="es-PE" dirty="0"/>
              <a:t>Lo único que no puede es pedir medidas de coerción personal. </a:t>
            </a:r>
          </a:p>
          <a:p>
            <a:pPr marL="45720" indent="0" algn="just">
              <a:buNone/>
            </a:pPr>
            <a:r>
              <a:rPr lang="es-PE" dirty="0"/>
              <a:t>Si existe constitución de actor civil en el proceso penal, no puede ejercitar su pretensión civil en el fuero civil, por que de lo contrario se afectaría la garantía del non bis in </a:t>
            </a:r>
            <a:r>
              <a:rPr lang="es-PE" dirty="0" err="1"/>
              <a:t>idem</a:t>
            </a:r>
            <a:r>
              <a:rPr lang="es-PE" dirty="0"/>
              <a:t>, por que la constitución civil vincula al juez penal a pronunciarse, lo que significa que lo que resuelva ya es cosa juzgada. </a:t>
            </a:r>
          </a:p>
        </p:txBody>
      </p:sp>
    </p:spTree>
    <p:extLst>
      <p:ext uri="{BB962C8B-B14F-4D97-AF65-F5344CB8AC3E}">
        <p14:creationId xmlns:p14="http://schemas.microsoft.com/office/powerpoint/2010/main" val="375414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5E37E-08A9-4765-A9D2-FEE2E7DCA160}"/>
              </a:ext>
            </a:extLst>
          </p:cNvPr>
          <p:cNvSpPr>
            <a:spLocks noGrp="1"/>
          </p:cNvSpPr>
          <p:nvPr>
            <p:ph type="title"/>
          </p:nvPr>
        </p:nvSpPr>
        <p:spPr>
          <a:xfrm>
            <a:off x="899592" y="160020"/>
            <a:ext cx="6872551" cy="1828820"/>
          </a:xfrm>
        </p:spPr>
        <p:txBody>
          <a:bodyPr/>
          <a:lstStyle/>
          <a:p>
            <a:pPr marL="0" indent="0" algn="ctr">
              <a:buNone/>
            </a:pPr>
            <a:r>
              <a:rPr lang="es-PE" sz="4000" dirty="0"/>
              <a:t>LA LUCHA ANTICORRUPCCIÓN  EN LA NORMATIVA INTERNACIONAL</a:t>
            </a:r>
          </a:p>
        </p:txBody>
      </p:sp>
      <p:sp>
        <p:nvSpPr>
          <p:cNvPr id="3" name="Marcador de contenido 2">
            <a:extLst>
              <a:ext uri="{FF2B5EF4-FFF2-40B4-BE49-F238E27FC236}">
                <a16:creationId xmlns:a16="http://schemas.microsoft.com/office/drawing/2014/main" id="{E1C4B530-0364-4196-AABF-DE927CECB919}"/>
              </a:ext>
            </a:extLst>
          </p:cNvPr>
          <p:cNvSpPr>
            <a:spLocks noGrp="1"/>
          </p:cNvSpPr>
          <p:nvPr>
            <p:ph sz="quarter" idx="13"/>
          </p:nvPr>
        </p:nvSpPr>
        <p:spPr>
          <a:xfrm>
            <a:off x="1315487" y="1988840"/>
            <a:ext cx="6400800" cy="3474720"/>
          </a:xfrm>
        </p:spPr>
        <p:txBody>
          <a:bodyPr>
            <a:normAutofit fontScale="92500" lnSpcReduction="10000"/>
          </a:bodyPr>
          <a:lstStyle/>
          <a:p>
            <a:pPr marL="45720" indent="0" algn="just">
              <a:buNone/>
            </a:pPr>
            <a:r>
              <a:rPr lang="es-PE" dirty="0"/>
              <a:t>El Perú ha ratificado (2004) la Convención de las Naciones Unidas contra la Corrupción adoptada el 2003. </a:t>
            </a:r>
          </a:p>
          <a:p>
            <a:pPr marL="45720" indent="0" algn="just">
              <a:buNone/>
            </a:pPr>
            <a:r>
              <a:rPr lang="es-PE" dirty="0"/>
              <a:t>• La corrupción socava la legitimidad de las instituciones públicas, atenta contra la sociedad, el orden moral y la justicia, así como contra el desarrollo integral de los pueblos. </a:t>
            </a:r>
          </a:p>
          <a:p>
            <a:pPr marL="45720" indent="0" algn="just">
              <a:buNone/>
            </a:pPr>
            <a:r>
              <a:rPr lang="es-PE" dirty="0"/>
              <a:t>• La lucha contra la corrupción conlleva al fortalecimiento de las instituciones democráticas, evitando distorsiones de la economía y el deterioro de la moral social.</a:t>
            </a:r>
          </a:p>
        </p:txBody>
      </p:sp>
    </p:spTree>
    <p:extLst>
      <p:ext uri="{BB962C8B-B14F-4D97-AF65-F5344CB8AC3E}">
        <p14:creationId xmlns:p14="http://schemas.microsoft.com/office/powerpoint/2010/main" val="1734898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7F146-C495-49FA-AF85-2F228B7B1AE3}"/>
              </a:ext>
            </a:extLst>
          </p:cNvPr>
          <p:cNvSpPr>
            <a:spLocks noGrp="1"/>
          </p:cNvSpPr>
          <p:nvPr>
            <p:ph type="title"/>
          </p:nvPr>
        </p:nvSpPr>
        <p:spPr>
          <a:xfrm>
            <a:off x="827584" y="404664"/>
            <a:ext cx="6912768" cy="5184576"/>
          </a:xfrm>
        </p:spPr>
        <p:txBody>
          <a:bodyPr/>
          <a:lstStyle/>
          <a:p>
            <a:pPr marL="0" indent="0" algn="ctr">
              <a:buNone/>
            </a:pPr>
            <a:r>
              <a:rPr lang="es-PE" dirty="0"/>
              <a:t>ASPECTOS PROBLEMATICOS DE LOS DELITOS DE CORRUPCCION DE FUNCIONARIOS Y SU RELACIÓN EN LA DETERMINACIÓN DE LA RESPONSABILIDAD CIVIL</a:t>
            </a:r>
          </a:p>
        </p:txBody>
      </p:sp>
    </p:spTree>
    <p:extLst>
      <p:ext uri="{BB962C8B-B14F-4D97-AF65-F5344CB8AC3E}">
        <p14:creationId xmlns:p14="http://schemas.microsoft.com/office/powerpoint/2010/main" val="2205741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99683-8618-4A97-9F17-E41BE91BE16E}"/>
              </a:ext>
            </a:extLst>
          </p:cNvPr>
          <p:cNvSpPr>
            <a:spLocks noGrp="1"/>
          </p:cNvSpPr>
          <p:nvPr>
            <p:ph type="title"/>
          </p:nvPr>
        </p:nvSpPr>
        <p:spPr>
          <a:xfrm>
            <a:off x="467544" y="188640"/>
            <a:ext cx="7838257" cy="5614560"/>
          </a:xfrm>
        </p:spPr>
        <p:txBody>
          <a:bodyPr/>
          <a:lstStyle/>
          <a:p>
            <a:pPr marL="0" indent="0">
              <a:buNone/>
            </a:pPr>
            <a:r>
              <a:rPr lang="es-PE" dirty="0"/>
              <a:t>¿LA AUSENCIA DE TIPICIDAD DEL HECHO OBJETO DEL PROCESO PENAL IMPIDE LA ACREDITACIÓN DE LA LESIÓN AL BIEN JURIDICO COMO ELEMENTO DE LA RESPONSABILIDAD CIVIL?</a:t>
            </a:r>
            <a:br>
              <a:rPr lang="es-PE" dirty="0"/>
            </a:br>
            <a:endParaRPr lang="es-PE" dirty="0"/>
          </a:p>
        </p:txBody>
      </p:sp>
    </p:spTree>
    <p:extLst>
      <p:ext uri="{BB962C8B-B14F-4D97-AF65-F5344CB8AC3E}">
        <p14:creationId xmlns:p14="http://schemas.microsoft.com/office/powerpoint/2010/main" val="29878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5381E2-DC2F-44BB-8515-4DB66140BC54}"/>
              </a:ext>
            </a:extLst>
          </p:cNvPr>
          <p:cNvSpPr>
            <a:spLocks noGrp="1"/>
          </p:cNvSpPr>
          <p:nvPr>
            <p:ph sz="quarter" idx="13"/>
          </p:nvPr>
        </p:nvSpPr>
        <p:spPr>
          <a:xfrm>
            <a:off x="1143000" y="731520"/>
            <a:ext cx="6400800" cy="5289768"/>
          </a:xfrm>
        </p:spPr>
        <p:txBody>
          <a:bodyPr>
            <a:normAutofit fontScale="32500" lnSpcReduction="20000"/>
          </a:bodyPr>
          <a:lstStyle/>
          <a:p>
            <a:pPr marL="45720" indent="0">
              <a:buNone/>
            </a:pPr>
            <a:r>
              <a:rPr lang="es-PE" sz="6300" dirty="0"/>
              <a:t>CASO 1:</a:t>
            </a:r>
          </a:p>
          <a:p>
            <a:pPr marL="45720" indent="0" algn="just">
              <a:buNone/>
            </a:pPr>
            <a:r>
              <a:rPr lang="es-PE" sz="6300" dirty="0"/>
              <a:t>Juan Pérez, Gerente de seguridad ciudadana de la Municipalidad Distrital de Miramar uso los vehículos de Serenazgo, para poder trasladarse de su casa a su centro de trabajo y viceversa por el lapso de un año, sin que medie autorización para tal fin.</a:t>
            </a:r>
          </a:p>
          <a:p>
            <a:pPr marL="45720" indent="0" algn="just">
              <a:buNone/>
            </a:pPr>
            <a:r>
              <a:rPr lang="es-PE" sz="6300" dirty="0"/>
              <a:t>Este hecho fue calificado jurídicamente en el delito de peculado de uso, previsto en el artículo 388 del Código, cuyo texto normativo es el siguiente: “</a:t>
            </a:r>
            <a:r>
              <a:rPr lang="es-PE" sz="6300" b="0" i="1" dirty="0">
                <a:solidFill>
                  <a:srgbClr val="000000"/>
                </a:solidFill>
                <a:effectLst/>
                <a:latin typeface="Roboto" panose="02000000000000000000" pitchFamily="2" charset="0"/>
              </a:rPr>
              <a:t>El funcionario o servidor público que, para fines ajenos al servicio, usa o permite que otro use vehículos, máquinas o cualquier otro instrumento de trabajo pertenecientes a la administración pública o que se hallan bajo su guarda</a:t>
            </a:r>
            <a:r>
              <a:rPr lang="es-PE" sz="6300" dirty="0"/>
              <a:t>”</a:t>
            </a:r>
          </a:p>
          <a:p>
            <a:pPr marL="45720" indent="0" algn="just">
              <a:buNone/>
            </a:pPr>
            <a:r>
              <a:rPr lang="es-PE" sz="6300" dirty="0"/>
              <a:t>Realizado el respectivo juicio oral, el juzgado determino la atipicidad de la conducta, señalando que no se configuró el elemento: “Para fines ajenos al servicio”</a:t>
            </a:r>
          </a:p>
          <a:p>
            <a:pPr marL="45720" indent="0">
              <a:buNone/>
            </a:pPr>
            <a:endParaRPr lang="es-PE" dirty="0"/>
          </a:p>
        </p:txBody>
      </p:sp>
    </p:spTree>
    <p:extLst>
      <p:ext uri="{BB962C8B-B14F-4D97-AF65-F5344CB8AC3E}">
        <p14:creationId xmlns:p14="http://schemas.microsoft.com/office/powerpoint/2010/main" val="2119398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FBF2E-B530-4082-AD4F-06F9352EBF58}"/>
              </a:ext>
            </a:extLst>
          </p:cNvPr>
          <p:cNvSpPr>
            <a:spLocks noGrp="1"/>
          </p:cNvSpPr>
          <p:nvPr>
            <p:ph type="title"/>
          </p:nvPr>
        </p:nvSpPr>
        <p:spPr>
          <a:xfrm>
            <a:off x="1263496" y="160338"/>
            <a:ext cx="6512511" cy="1396454"/>
          </a:xfrm>
        </p:spPr>
        <p:txBody>
          <a:bodyPr/>
          <a:lstStyle/>
          <a:p>
            <a:pPr marL="0" indent="0" algn="just">
              <a:buNone/>
            </a:pPr>
            <a:r>
              <a:rPr lang="es-PE" sz="3000" dirty="0"/>
              <a:t>POSICIÓN DEL JUZGADO ESPECIALIZADO EN CORRUPCIÓN DE FUNCIONARIOS</a:t>
            </a:r>
          </a:p>
        </p:txBody>
      </p:sp>
      <p:pic>
        <p:nvPicPr>
          <p:cNvPr id="5" name="Marcador de contenido 4">
            <a:extLst>
              <a:ext uri="{FF2B5EF4-FFF2-40B4-BE49-F238E27FC236}">
                <a16:creationId xmlns:a16="http://schemas.microsoft.com/office/drawing/2014/main" id="{172C0B7A-B7CD-4F36-A73A-F1AD96C01D99}"/>
              </a:ext>
            </a:extLst>
          </p:cNvPr>
          <p:cNvPicPr>
            <a:picLocks noGrp="1" noChangeAspect="1"/>
          </p:cNvPicPr>
          <p:nvPr>
            <p:ph sz="quarter" idx="13"/>
          </p:nvPr>
        </p:nvPicPr>
        <p:blipFill>
          <a:blip r:embed="rId2"/>
          <a:stretch>
            <a:fillRect/>
          </a:stretch>
        </p:blipFill>
        <p:spPr>
          <a:xfrm>
            <a:off x="1475656" y="1691481"/>
            <a:ext cx="5950814" cy="4401815"/>
          </a:xfrm>
        </p:spPr>
      </p:pic>
    </p:spTree>
    <p:extLst>
      <p:ext uri="{BB962C8B-B14F-4D97-AF65-F5344CB8AC3E}">
        <p14:creationId xmlns:p14="http://schemas.microsoft.com/office/powerpoint/2010/main" val="1715101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292BB66-A557-4F30-9907-886D73877C6D}"/>
              </a:ext>
            </a:extLst>
          </p:cNvPr>
          <p:cNvSpPr>
            <a:spLocks noGrp="1"/>
          </p:cNvSpPr>
          <p:nvPr>
            <p:ph sz="quarter" idx="13"/>
          </p:nvPr>
        </p:nvSpPr>
        <p:spPr>
          <a:xfrm>
            <a:off x="1142999" y="731520"/>
            <a:ext cx="6635483" cy="5721816"/>
          </a:xfrm>
        </p:spPr>
        <p:txBody>
          <a:bodyPr>
            <a:normAutofit fontScale="70000" lnSpcReduction="20000"/>
          </a:bodyPr>
          <a:lstStyle/>
          <a:p>
            <a:pPr marL="45720" indent="0">
              <a:buNone/>
            </a:pPr>
            <a:r>
              <a:rPr lang="es-PE" sz="2900" b="1" dirty="0"/>
              <a:t>CASO 2: HECHO OBJETO DE LA CAUSA EXP. 11134-2018-16-0401-JR-PE-06</a:t>
            </a:r>
          </a:p>
          <a:p>
            <a:pPr marL="45720" indent="0">
              <a:buNone/>
            </a:pPr>
            <a:endParaRPr lang="es-PE" dirty="0"/>
          </a:p>
          <a:p>
            <a:pPr marL="45720" indent="0">
              <a:buNone/>
            </a:pPr>
            <a:endParaRPr lang="es-PE" dirty="0"/>
          </a:p>
          <a:p>
            <a:pPr marL="45720" indent="0">
              <a:buNone/>
            </a:pPr>
            <a:endParaRPr lang="es-PE" dirty="0"/>
          </a:p>
          <a:p>
            <a:pPr marL="45720" indent="0">
              <a:buNone/>
            </a:pPr>
            <a:endParaRPr lang="es-PE" dirty="0"/>
          </a:p>
          <a:p>
            <a:pPr marL="45720" indent="0">
              <a:buNone/>
            </a:pPr>
            <a:r>
              <a:rPr lang="es-PE" dirty="0"/>
              <a:t>Con toda la información descrita y contenida en la sentencia de primera instancia, n</a:t>
            </a:r>
            <a:r>
              <a:rPr lang="es-PE" sz="1900" dirty="0"/>
              <a:t>o podemos determinar una </a:t>
            </a:r>
          </a:p>
          <a:p>
            <a:pPr marL="45720" indent="0">
              <a:buNone/>
            </a:pPr>
            <a:endParaRPr lang="es-PE" sz="1900" dirty="0"/>
          </a:p>
          <a:p>
            <a:pPr marL="45720" indent="0">
              <a:buNone/>
            </a:pPr>
            <a:endParaRPr lang="es-PE" sz="1900" dirty="0"/>
          </a:p>
          <a:p>
            <a:pPr marL="45720" indent="0">
              <a:buNone/>
            </a:pPr>
            <a:endParaRPr lang="es-PE" sz="1900" dirty="0"/>
          </a:p>
          <a:p>
            <a:pPr marL="45720" indent="0" algn="just">
              <a:buNone/>
            </a:pPr>
            <a:endParaRPr lang="es-PE" sz="1900" dirty="0"/>
          </a:p>
          <a:p>
            <a:pPr marL="45720" indent="0" algn="just">
              <a:buNone/>
            </a:pPr>
            <a:r>
              <a:rPr lang="es-PE" sz="2600" dirty="0"/>
              <a:t>Estos hechos también fueron tipificados en el delito de peculado de uso. Realizado el respectivo juicio oral, el procesado fue condenado, sin embargo, en segunda instancia fue absuelto, por la falta de configuración del elemento relación funcional de acuerdo al siguiente argumento: “ (…) es claro que, pese a que Luis Gonzalo Valdivia Arrieta contaba con la calidad de gerente de seguridad ciudadana, no se encargaba de los vehículos, ya que no fueron asignados a su cargo. En todo caso, no hay material probatorio para afirmar que los vehículos se encontraban bajo el cuidado y guardia del acusado. </a:t>
            </a:r>
          </a:p>
        </p:txBody>
      </p:sp>
      <p:pic>
        <p:nvPicPr>
          <p:cNvPr id="7" name="Imagen 6">
            <a:extLst>
              <a:ext uri="{FF2B5EF4-FFF2-40B4-BE49-F238E27FC236}">
                <a16:creationId xmlns:a16="http://schemas.microsoft.com/office/drawing/2014/main" id="{FC9A1646-B6BC-4925-8D2A-7ABB82EA7124}"/>
              </a:ext>
            </a:extLst>
          </p:cNvPr>
          <p:cNvPicPr>
            <a:picLocks noChangeAspect="1"/>
          </p:cNvPicPr>
          <p:nvPr/>
        </p:nvPicPr>
        <p:blipFill>
          <a:blip r:embed="rId2"/>
          <a:stretch>
            <a:fillRect/>
          </a:stretch>
        </p:blipFill>
        <p:spPr>
          <a:xfrm>
            <a:off x="1116421" y="1268760"/>
            <a:ext cx="6662062" cy="2160240"/>
          </a:xfrm>
          <a:prstGeom prst="rect">
            <a:avLst/>
          </a:prstGeom>
        </p:spPr>
      </p:pic>
    </p:spTree>
    <p:extLst>
      <p:ext uri="{BB962C8B-B14F-4D97-AF65-F5344CB8AC3E}">
        <p14:creationId xmlns:p14="http://schemas.microsoft.com/office/powerpoint/2010/main" val="2949729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BF56A-AC1B-4D34-82B1-9F8CBDD75C35}"/>
              </a:ext>
            </a:extLst>
          </p:cNvPr>
          <p:cNvSpPr>
            <a:spLocks noGrp="1"/>
          </p:cNvSpPr>
          <p:nvPr>
            <p:ph type="title"/>
          </p:nvPr>
        </p:nvSpPr>
        <p:spPr>
          <a:xfrm>
            <a:off x="1143000" y="332656"/>
            <a:ext cx="6512511" cy="1143000"/>
          </a:xfrm>
        </p:spPr>
        <p:txBody>
          <a:bodyPr/>
          <a:lstStyle/>
          <a:p>
            <a:pPr marL="0" indent="0" algn="just">
              <a:buNone/>
            </a:pPr>
            <a:r>
              <a:rPr lang="es-PE" sz="2500" dirty="0"/>
              <a:t>POSICION DE LA SALA DE EXTINCIÓN DE DOMINIO </a:t>
            </a:r>
          </a:p>
        </p:txBody>
      </p:sp>
      <p:pic>
        <p:nvPicPr>
          <p:cNvPr id="5" name="Marcador de contenido 4">
            <a:extLst>
              <a:ext uri="{FF2B5EF4-FFF2-40B4-BE49-F238E27FC236}">
                <a16:creationId xmlns:a16="http://schemas.microsoft.com/office/drawing/2014/main" id="{A5C184A9-5F38-4407-B52C-35BFCEEE6397}"/>
              </a:ext>
            </a:extLst>
          </p:cNvPr>
          <p:cNvPicPr>
            <a:picLocks noGrp="1" noChangeAspect="1"/>
          </p:cNvPicPr>
          <p:nvPr>
            <p:ph sz="quarter" idx="13"/>
          </p:nvPr>
        </p:nvPicPr>
        <p:blipFill>
          <a:blip r:embed="rId2"/>
          <a:stretch>
            <a:fillRect/>
          </a:stretch>
        </p:blipFill>
        <p:spPr>
          <a:xfrm>
            <a:off x="1052420" y="1844824"/>
            <a:ext cx="6759939" cy="1844436"/>
          </a:xfrm>
        </p:spPr>
      </p:pic>
    </p:spTree>
    <p:extLst>
      <p:ext uri="{BB962C8B-B14F-4D97-AF65-F5344CB8AC3E}">
        <p14:creationId xmlns:p14="http://schemas.microsoft.com/office/powerpoint/2010/main" val="2332028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3DEF0-F079-45A5-8DEA-58BC89A74317}"/>
              </a:ext>
            </a:extLst>
          </p:cNvPr>
          <p:cNvSpPr>
            <a:spLocks noGrp="1"/>
          </p:cNvSpPr>
          <p:nvPr>
            <p:ph type="title"/>
          </p:nvPr>
        </p:nvSpPr>
        <p:spPr>
          <a:xfrm>
            <a:off x="1403648" y="731520"/>
            <a:ext cx="6512511" cy="1143000"/>
          </a:xfrm>
        </p:spPr>
        <p:txBody>
          <a:bodyPr/>
          <a:lstStyle/>
          <a:p>
            <a:pPr marL="0" indent="0" algn="l">
              <a:buNone/>
            </a:pPr>
            <a:r>
              <a:rPr lang="es-PE" dirty="0"/>
              <a:t>Posición personal</a:t>
            </a:r>
          </a:p>
        </p:txBody>
      </p:sp>
      <p:sp>
        <p:nvSpPr>
          <p:cNvPr id="3" name="Marcador de contenido 2">
            <a:extLst>
              <a:ext uri="{FF2B5EF4-FFF2-40B4-BE49-F238E27FC236}">
                <a16:creationId xmlns:a16="http://schemas.microsoft.com/office/drawing/2014/main" id="{157C8AD4-82FF-4688-942D-7CA12FDD4474}"/>
              </a:ext>
            </a:extLst>
          </p:cNvPr>
          <p:cNvSpPr>
            <a:spLocks noGrp="1"/>
          </p:cNvSpPr>
          <p:nvPr>
            <p:ph sz="quarter" idx="13"/>
          </p:nvPr>
        </p:nvSpPr>
        <p:spPr>
          <a:xfrm>
            <a:off x="1143000" y="1700808"/>
            <a:ext cx="6400800" cy="4248472"/>
          </a:xfrm>
        </p:spPr>
        <p:txBody>
          <a:bodyPr>
            <a:noAutofit/>
          </a:bodyPr>
          <a:lstStyle/>
          <a:p>
            <a:pPr marL="45720" indent="0" algn="just">
              <a:buNone/>
            </a:pPr>
            <a:r>
              <a:rPr lang="es-PE" sz="1600" dirty="0"/>
              <a:t>Depende del elemento del tipo penal que no se configura o no se ha acreditado, en algunos hechos atípicos jurídico-penales sí es apreciarse responsabilidad civil.</a:t>
            </a:r>
          </a:p>
          <a:p>
            <a:pPr marL="45720" indent="0" algn="just">
              <a:buNone/>
            </a:pPr>
            <a:r>
              <a:rPr lang="es-PE" sz="1600" dirty="0"/>
              <a:t>En la acumulación de pretensiones del juicio penal convergen dos antijuricidades: </a:t>
            </a:r>
            <a:r>
              <a:rPr lang="es-PE" sz="1600" b="1" dirty="0"/>
              <a:t>la antijuricidad penal</a:t>
            </a:r>
            <a:r>
              <a:rPr lang="es-PE" sz="1600" dirty="0"/>
              <a:t>, que afecta a un bien jurídico penal de interés público, y </a:t>
            </a:r>
            <a:r>
              <a:rPr lang="es-PE" sz="1600" b="1" dirty="0"/>
              <a:t>la antijuricidad civil</a:t>
            </a:r>
            <a:r>
              <a:rPr lang="es-PE" sz="1600" dirty="0"/>
              <a:t>, que afecta a un interés particular cuyos daños pueden ser de naturaleza patrimonial o extrapatrimonial. La equiparación de ambas antijuricidades convergen en la misma ley, aunque la antijuricidad civil tiene un alcance más amplio comprendiendo a actos contrarios al orden público o a la buena costumbre; la diferenciación, como lo dijimos en anteriores apartado.</a:t>
            </a:r>
          </a:p>
        </p:txBody>
      </p:sp>
    </p:spTree>
    <p:extLst>
      <p:ext uri="{BB962C8B-B14F-4D97-AF65-F5344CB8AC3E}">
        <p14:creationId xmlns:p14="http://schemas.microsoft.com/office/powerpoint/2010/main" val="617260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D125C-CB9D-449F-A00F-611C4B5DFFDC}"/>
              </a:ext>
            </a:extLst>
          </p:cNvPr>
          <p:cNvSpPr>
            <a:spLocks noGrp="1"/>
          </p:cNvSpPr>
          <p:nvPr>
            <p:ph type="title"/>
          </p:nvPr>
        </p:nvSpPr>
        <p:spPr>
          <a:xfrm>
            <a:off x="1143000" y="404664"/>
            <a:ext cx="6512511" cy="1143000"/>
          </a:xfrm>
        </p:spPr>
        <p:txBody>
          <a:bodyPr/>
          <a:lstStyle/>
          <a:p>
            <a:pPr marL="0" indent="0" algn="l">
              <a:buNone/>
            </a:pPr>
            <a:r>
              <a:rPr lang="es-PE" dirty="0"/>
              <a:t>¿PRESCRIBE EL EJERCICIO DE LA ACCIÓN CIVIL  CUANDO LA ACCIÓN PENAL HA PRESCRITO?</a:t>
            </a:r>
            <a:br>
              <a:rPr lang="es-PE" dirty="0"/>
            </a:br>
            <a:endParaRPr lang="es-PE" dirty="0"/>
          </a:p>
        </p:txBody>
      </p:sp>
    </p:spTree>
    <p:extLst>
      <p:ext uri="{BB962C8B-B14F-4D97-AF65-F5344CB8AC3E}">
        <p14:creationId xmlns:p14="http://schemas.microsoft.com/office/powerpoint/2010/main" val="2562807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0A5A08-5D3D-4E48-A2CF-0DCB786C2944}"/>
              </a:ext>
            </a:extLst>
          </p:cNvPr>
          <p:cNvSpPr>
            <a:spLocks noGrp="1"/>
          </p:cNvSpPr>
          <p:nvPr>
            <p:ph sz="quarter" idx="13"/>
          </p:nvPr>
        </p:nvSpPr>
        <p:spPr>
          <a:xfrm>
            <a:off x="251520" y="116632"/>
            <a:ext cx="8856984" cy="6408712"/>
          </a:xfrm>
        </p:spPr>
        <p:txBody>
          <a:bodyPr>
            <a:normAutofit fontScale="25000" lnSpcReduction="20000"/>
          </a:bodyPr>
          <a:lstStyle/>
          <a:p>
            <a:pPr marL="45720" indent="0" algn="just">
              <a:buNone/>
            </a:pPr>
            <a:endParaRPr lang="es-PE" sz="3600" dirty="0"/>
          </a:p>
          <a:p>
            <a:pPr marL="45720" indent="0" algn="just">
              <a:buNone/>
            </a:pPr>
            <a:endParaRPr lang="es-PE" sz="3600" dirty="0"/>
          </a:p>
          <a:p>
            <a:pPr marL="45720" indent="0" algn="just">
              <a:buNone/>
            </a:pPr>
            <a:endParaRPr lang="es-PE" sz="3600" dirty="0"/>
          </a:p>
          <a:p>
            <a:pPr marL="45720" indent="0" algn="just">
              <a:buNone/>
            </a:pPr>
            <a:endParaRPr lang="es-PE" sz="3600" dirty="0"/>
          </a:p>
          <a:p>
            <a:pPr marL="45720" indent="0" algn="just">
              <a:buNone/>
            </a:pPr>
            <a:endParaRPr lang="es-PE" sz="3600" dirty="0"/>
          </a:p>
          <a:p>
            <a:pPr marL="45720" indent="0" algn="just">
              <a:buNone/>
            </a:pPr>
            <a:endParaRPr lang="es-PE" sz="3600" dirty="0"/>
          </a:p>
          <a:p>
            <a:pPr marL="45720" indent="0" algn="just">
              <a:buNone/>
            </a:pPr>
            <a:endParaRPr lang="es-PE" sz="3600" dirty="0"/>
          </a:p>
          <a:p>
            <a:pPr marL="45720" indent="0" algn="just">
              <a:buNone/>
            </a:pPr>
            <a:r>
              <a:rPr lang="es-PE" sz="4000" dirty="0"/>
              <a:t>2.1 El 25 de mayo de 2023 se publicó en el diario oficial El Peruano la Ley N° 31751, que tiene por objeto modificar el plazo de suspensión de prescripción de la acción penal. Las modificaciones realizadas por el Congreso de la República, se han realizado sobre los artículos 84 del Código Penal y 339.1 del Código Procesal Penal. (…..) Conforme se advierte de dichas modificatorias, se establece en forma taxativa y clara, que el plazo de la suspensión de la acción penal como efecto de la emisión de una disposición de formalización e investigación preparatoria tiene como límite un año para todos los casos, esto es, para todos los delitos, que al ser una norma procesal el artículo 399 del Código Procesal Penal, su aplicación es inmediata al presente juicio oral, quiere decir, así se haya dictado en el presente proceso penal dicha disposición de formalización de investigación por el Ministerio Publico con fecha anterior al 25 de mayo de 2023, ello no es óbice, que la aplicación de la ley </a:t>
            </a:r>
            <a:r>
              <a:rPr lang="es-PE" sz="4000" dirty="0" err="1"/>
              <a:t>N.°</a:t>
            </a:r>
            <a:r>
              <a:rPr lang="es-PE" sz="4000" dirty="0"/>
              <a:t> 31751 deba aplicarse a este proceso penal, porque, este se encuentra en pleno tramite. Por otro lado, el artículo 84 del Código Penal, es una de naturaleza material y sustancial y si bien la aplicación en esta norma de dicha naturaleza es para el futuro esto es para hechos posteriores al 25 de mayo de 2023, pero su aplicación debe ser en forma retroactiva (…) entre otros en virtud, del articulo 103 de la Constitución Política del Perú.</a:t>
            </a:r>
          </a:p>
          <a:p>
            <a:pPr marL="45720" indent="0" algn="just">
              <a:buNone/>
            </a:pPr>
            <a:r>
              <a:rPr lang="es-PE" sz="4000" dirty="0"/>
              <a:t>(…)</a:t>
            </a:r>
          </a:p>
          <a:p>
            <a:pPr marL="45720" indent="0" algn="just">
              <a:buNone/>
            </a:pPr>
            <a:r>
              <a:rPr lang="es-PE" sz="4000" i="1" dirty="0"/>
              <a:t>4.6 Claro esta este extremo, es cuestionado por el Actor Civil, quien precisa, en el presente caso estamos ante una responsabilidad contractual y no extracontractual, y conforme a ley prescribe a los 04 años; tesis no compartida por el despacho judicial, porque el actor civil olvida, que su pretensión nació dentro de un proceso penal como consecuencia de la comisión de un presunto delito, esta comisión de delito no está sujeto a una relación contractual, como equívocamente afirma el actor civil, sino, estamos ante una responsabilidad extracontractual, por tanto no es amparable lo señalado por dicha parte; sin perjuicio de ello se debe considera lo siguiente: 4.18.1 En efecto, el artículo 12 del Código Procesal penal señala: La sentencia absolutoria o el auto de sobreseimiento no impedirán al órgano jurisdiccional pronunciarse sobre la acción civil derivada del hecho punible válidamente ejercida, cuando corresponda. 4.18.2 Conforme la descripción ahí señalada, precisa, “cuando corresponda” siendo así veamos; 4.18.2.1 Como inicio resalto, el artículo 2001.4 del Código Civil y precisa: “Prescriben, salvo disposición distinta de la ley… a los dos años, la acción de anulabilidad, la acción revocatoria, la acción indemnizatoria por responsabilidad extracontractual y la que corresponda contra los representantes de incapaces derivadas del ejercicio del cargo.” 4.18.2.2 De ello se advierte que los daños derivados de delitos – responsabilidad extracontractual - prescriben a los dos años; si seguimos en estricto este precepto legal, de forma literal dentro de un proceso penal, entonces existirá la posibilidad de un proceso penal sin acción civil, esto es, si la acción civil nunca se invocó dentro de dicho plazo – dos años - y la acción penal inicia recién pasando dicho plazo, entonces la acción civil derivada de una responsabilidad extracontractual habría prescrito, por tanto, solo se podría discutir en el proceso penal la acción penal, postura abiertamente contraria a lo que establece el artículo 100 del Código Penal, y conforme al principio de legalidad penal debe entenderse la misma, cuando se inicia la acción penal o se interrumpe la prescripción de la acción penal luego de trascurrido del plazo de dos años, está vigente también la acción civil, por cuanto este artículo es claro al señalar en forma expresa que La acción civil derivada del hecho punible no se extingue mientras subsista la acción penal, esto es, si bien el Ministerio Público inicia diligencias en una investigación con el cual interrumpe la prescripción de la acción penal, luego de trascurrido tres años, ello, no permite a las partes solicitar prescripción de la acción civil pese haber trascurrido más allá el plazo de los dos años permitido por el Código Civil, por cuanto, por el principio de legalidad penal, una vez instaurada el proceso penal existe unidad entre la acción penal y la acción civil; por tanto, la prescripción extintiva de la acción civil, no está regulado por el Código Civil, sino por el Código Penal – art 100 - siendo así, debe entenderse, que prescribe la acción civil siempre y cuando prescribe la acción penal y este es una excepción a lo dispuesto por el artículo 12 del Código Procesal Penal, cuando establece “la acción civil derivada del hecho punible válidamente ejercida, cuando corresponda” por tanto, procede la acción civil aún se haya dictado sentencia absolutoria o sobreseimiento, si el caso es atípico, si es por temas de insuficiencia de elementos de convicción o por insuficiencia probatoria, o si es por temas de duda razonable; es necesario recordar la atipicidad penal no desaparece a la tipicidad civil; respecto a la prueba penal esta se basa en la certeza para destruir el principio de presunción de inocencia, en cambio en tema civil solo basta la concurrencia del principio de probabilidad preponderante o prevalente, por eso, puede absolverse al acusado </a:t>
            </a:r>
            <a:r>
              <a:rPr lang="es-PE" sz="4000" dirty="0"/>
              <a:t>pero imponerse una reparación civil; también procede por temas de extinción de la acción penal por fallecimiento (sobre este tema el Código Penal también es expreso) , o de amnistía, o del derecho de gracia; por tanto, cuando concurra sobreseimiento o sentencia absolutoria por cosa juzgada, por sentencia civil o por prescripción de la acción penal, solo en estos supuestos procede prescribir la acción civil resarcitoria la luz del artículo 100 del Código Penal. 4.2 Siendo que, en el presente caso, ya opero la extinción de la acción penal, su consecuencia inmediata es que opero la extinción de la acción civil.</a:t>
            </a:r>
            <a:endParaRPr lang="es-PE" sz="4000" i="1" dirty="0"/>
          </a:p>
          <a:p>
            <a:pPr marL="45720" indent="0">
              <a:buNone/>
            </a:pPr>
            <a:endParaRPr lang="es-PE" dirty="0"/>
          </a:p>
        </p:txBody>
      </p:sp>
      <p:pic>
        <p:nvPicPr>
          <p:cNvPr id="5" name="Picture 3">
            <a:extLst>
              <a:ext uri="{FF2B5EF4-FFF2-40B4-BE49-F238E27FC236}">
                <a16:creationId xmlns:a16="http://schemas.microsoft.com/office/drawing/2014/main" id="{67A3FDF2-4F3F-4738-AA93-52CF36841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179512" y="-38017"/>
            <a:ext cx="8292835" cy="129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a:extLst>
              <a:ext uri="{FF2B5EF4-FFF2-40B4-BE49-F238E27FC236}">
                <a16:creationId xmlns:a16="http://schemas.microsoft.com/office/drawing/2014/main" id="{02A46C06-628A-4246-AB43-B03F9ABC5CD9}"/>
              </a:ext>
            </a:extLst>
          </p:cNvPr>
          <p:cNvSpPr txBox="1"/>
          <p:nvPr/>
        </p:nvSpPr>
        <p:spPr>
          <a:xfrm>
            <a:off x="3635896" y="145421"/>
            <a:ext cx="4572000" cy="923330"/>
          </a:xfrm>
          <a:prstGeom prst="rect">
            <a:avLst/>
          </a:prstGeom>
          <a:noFill/>
        </p:spPr>
        <p:txBody>
          <a:bodyPr wrap="square">
            <a:spAutoFit/>
          </a:bodyPr>
          <a:lstStyle/>
          <a:p>
            <a:pPr marL="45720" indent="0" algn="just">
              <a:buNone/>
            </a:pPr>
            <a:r>
              <a:rPr lang="es-PE" sz="1800" b="1" dirty="0"/>
              <a:t>CASO 1: </a:t>
            </a:r>
            <a:r>
              <a:rPr lang="pt-BR" sz="1800" b="1" dirty="0"/>
              <a:t>S E N T E N C I A N° 73 -2023, RECAÍDA EN EL </a:t>
            </a:r>
            <a:r>
              <a:rPr lang="es-PE" sz="1800" b="1" dirty="0"/>
              <a:t>EXP. 03670-2022-4-0401-JR-PE-06</a:t>
            </a:r>
          </a:p>
        </p:txBody>
      </p:sp>
    </p:spTree>
    <p:extLst>
      <p:ext uri="{BB962C8B-B14F-4D97-AF65-F5344CB8AC3E}">
        <p14:creationId xmlns:p14="http://schemas.microsoft.com/office/powerpoint/2010/main" val="2827533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5F33DD-E8C5-4C49-A316-494B66D74751}"/>
              </a:ext>
            </a:extLst>
          </p:cNvPr>
          <p:cNvSpPr>
            <a:spLocks noGrp="1"/>
          </p:cNvSpPr>
          <p:nvPr>
            <p:ph sz="quarter" idx="13"/>
          </p:nvPr>
        </p:nvSpPr>
        <p:spPr>
          <a:xfrm>
            <a:off x="179512" y="1916832"/>
            <a:ext cx="8424936" cy="4536504"/>
          </a:xfrm>
        </p:spPr>
        <p:txBody>
          <a:bodyPr>
            <a:normAutofit fontScale="62500" lnSpcReduction="20000"/>
          </a:bodyPr>
          <a:lstStyle/>
          <a:p>
            <a:pPr marL="45720" indent="0" algn="just">
              <a:buNone/>
            </a:pPr>
            <a:r>
              <a:rPr lang="es-PE" i="1" dirty="0"/>
              <a:t>1.9.2 De ello se advierte que los daños derivados de delitos – responsabilidad extracontractual - prescriben a los dos años; si seguimos en estricto este precepto legal, de forma literal dentro de un proceso penal, entonces existirá la posibilidad de un proceso penal sin acción civil, esto es, si la acción civil nunca se invocó dentro de dicho plazo – dos años - y la acción penal inicia recién pasando dicho plazo, entonces la acción civil derivada de una responsabilidad extracontractual habría prescrito, por tanto, solo se podría discutir en el proceso penal la acción penal, postura abiertamente contraria a lo que establece el artículo 100 del Código Penal, y conforme al principio de legalidad penal debe entenderse la misma, cuando se inicia la acción penal o se interrumpe la prescripción de la acción penal luego de trascurrido del plazo de dos años, está vigente también la acción civil, por cuanto este artículo es claro al señalar en forma expresa que La acción civil derivada del hecho punible no se extingue mientras subsista la acción penal, esto es, si bien el Ministerio Público inicia diligencias en una investigación con el cual interrumpe la prescripción de la acción penal, luego de trascurrido tres años, ello, no permite a las partes solicitar prescripción de la acción civil pese haber trascurrido más allá el plazo de los dos años permitido por el Código Civil, por cuanto, por el principio de legalidad penal, una vez instaurada el proceso penal existe unidad entre la acción penal y la acción civil; por tanto, la prescripción extintiva de la acción civil, no está regulado por el Código Civil, sino por el Código Penal – art 100 - siendo así, debe entenderse, que prescribe la acción civil siempre y cuando prescribe la acción penal y este es una excepción a lo dispuesto por el artículo 12 del Código Procesal Penal, cuando establece “la acción civil derivada del hecho punible válidamente ejercida, cuando corresponda” (…)</a:t>
            </a:r>
          </a:p>
          <a:p>
            <a:pPr marL="45720" indent="0" algn="just">
              <a:buNone/>
            </a:pPr>
            <a:r>
              <a:rPr lang="es-PE" b="1" i="1" dirty="0"/>
              <a:t>4.10. Siendo que en el presente caso, ya opero la extinción de la acción penal, su consecuencia inmediata es que opero la extinción de la acción civil. que opero la extinción de la acción civil.</a:t>
            </a:r>
          </a:p>
        </p:txBody>
      </p:sp>
      <p:pic>
        <p:nvPicPr>
          <p:cNvPr id="4" name="Picture 3">
            <a:extLst>
              <a:ext uri="{FF2B5EF4-FFF2-40B4-BE49-F238E27FC236}">
                <a16:creationId xmlns:a16="http://schemas.microsoft.com/office/drawing/2014/main" id="{41CB3010-19EE-4448-82E8-7F1932C77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8950" y="116632"/>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8364282F-7F7C-4201-A1F7-5A0CE8A8E834}"/>
              </a:ext>
            </a:extLst>
          </p:cNvPr>
          <p:cNvSpPr txBox="1"/>
          <p:nvPr/>
        </p:nvSpPr>
        <p:spPr>
          <a:xfrm>
            <a:off x="3707904" y="260648"/>
            <a:ext cx="4623238" cy="923330"/>
          </a:xfrm>
          <a:prstGeom prst="rect">
            <a:avLst/>
          </a:prstGeom>
          <a:noFill/>
        </p:spPr>
        <p:txBody>
          <a:bodyPr wrap="square">
            <a:spAutoFit/>
          </a:bodyPr>
          <a:lstStyle/>
          <a:p>
            <a:r>
              <a:rPr lang="pt-BR" dirty="0"/>
              <a:t>S E N T E N C I A N° 44, recaída </a:t>
            </a:r>
            <a:r>
              <a:rPr lang="pt-BR" dirty="0" err="1"/>
              <a:t>en</a:t>
            </a:r>
            <a:r>
              <a:rPr lang="pt-BR" dirty="0"/>
              <a:t> </a:t>
            </a:r>
            <a:r>
              <a:rPr lang="pt-BR" dirty="0" err="1"/>
              <a:t>el</a:t>
            </a:r>
            <a:r>
              <a:rPr lang="pt-BR" dirty="0"/>
              <a:t> Exp. </a:t>
            </a:r>
            <a:r>
              <a:rPr lang="es-PE" dirty="0"/>
              <a:t>04762-2017-70-0401-JR-PE-01 </a:t>
            </a:r>
          </a:p>
          <a:p>
            <a:r>
              <a:rPr lang="es-PE" dirty="0"/>
              <a:t>Delito negociación incompatible</a:t>
            </a:r>
          </a:p>
        </p:txBody>
      </p:sp>
    </p:spTree>
    <p:extLst>
      <p:ext uri="{BB962C8B-B14F-4D97-AF65-F5344CB8AC3E}">
        <p14:creationId xmlns:p14="http://schemas.microsoft.com/office/powerpoint/2010/main" val="153753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398E2-6475-4C50-8B7B-8FEB8E94BD99}"/>
              </a:ext>
            </a:extLst>
          </p:cNvPr>
          <p:cNvSpPr>
            <a:spLocks noGrp="1"/>
          </p:cNvSpPr>
          <p:nvPr>
            <p:ph type="title"/>
          </p:nvPr>
        </p:nvSpPr>
        <p:spPr>
          <a:xfrm>
            <a:off x="899592" y="260648"/>
            <a:ext cx="6512511" cy="1143000"/>
          </a:xfrm>
        </p:spPr>
        <p:txBody>
          <a:bodyPr/>
          <a:lstStyle/>
          <a:p>
            <a:pPr marL="0" indent="0">
              <a:buNone/>
            </a:pPr>
            <a:r>
              <a:rPr lang="es-PE" dirty="0"/>
              <a:t>STC 00017-2011-PI/TC</a:t>
            </a:r>
          </a:p>
        </p:txBody>
      </p:sp>
      <p:sp>
        <p:nvSpPr>
          <p:cNvPr id="3" name="Marcador de contenido 2">
            <a:extLst>
              <a:ext uri="{FF2B5EF4-FFF2-40B4-BE49-F238E27FC236}">
                <a16:creationId xmlns:a16="http://schemas.microsoft.com/office/drawing/2014/main" id="{162C33A0-C3D7-4F5F-89C3-CF22D5E12F16}"/>
              </a:ext>
            </a:extLst>
          </p:cNvPr>
          <p:cNvSpPr>
            <a:spLocks noGrp="1"/>
          </p:cNvSpPr>
          <p:nvPr>
            <p:ph sz="quarter" idx="13"/>
          </p:nvPr>
        </p:nvSpPr>
        <p:spPr>
          <a:xfrm>
            <a:off x="1011303" y="2060848"/>
            <a:ext cx="3416681" cy="3474720"/>
          </a:xfrm>
        </p:spPr>
        <p:txBody>
          <a:bodyPr>
            <a:normAutofit/>
          </a:bodyPr>
          <a:lstStyle/>
          <a:p>
            <a:pPr marL="45720" indent="0" algn="just">
              <a:buNone/>
            </a:pPr>
            <a:r>
              <a:rPr lang="es-PE" sz="1500" dirty="0"/>
              <a:t>“A su vez, no solo cabe considerar que el </a:t>
            </a:r>
            <a:r>
              <a:rPr lang="es-PE" sz="1500" b="1" dirty="0">
                <a:solidFill>
                  <a:schemeClr val="tx2">
                    <a:lumMod val="75000"/>
                  </a:schemeClr>
                </a:solidFill>
              </a:rPr>
              <a:t>buen funcionamiento de la Administración Pública</a:t>
            </a:r>
            <a:r>
              <a:rPr lang="es-PE" sz="1500" dirty="0"/>
              <a:t> constituye un bien de índole constitucional cuya protección podría justificar la intervención del Derecho penal, sino que el propio combate contra toda forma de corrupción goza también de protección constitucional, lo que este Tribunal ha deducido de los artículos 39º y 44º de la Constitución</a:t>
            </a:r>
          </a:p>
        </p:txBody>
      </p:sp>
      <p:pic>
        <p:nvPicPr>
          <p:cNvPr id="5" name="Imagen 4">
            <a:extLst>
              <a:ext uri="{FF2B5EF4-FFF2-40B4-BE49-F238E27FC236}">
                <a16:creationId xmlns:a16="http://schemas.microsoft.com/office/drawing/2014/main" id="{AB06DF06-CB99-4CD6-8C09-5D1E69DDD1FA}"/>
              </a:ext>
            </a:extLst>
          </p:cNvPr>
          <p:cNvPicPr>
            <a:picLocks noChangeAspect="1"/>
          </p:cNvPicPr>
          <p:nvPr/>
        </p:nvPicPr>
        <p:blipFill>
          <a:blip r:embed="rId2"/>
          <a:stretch>
            <a:fillRect/>
          </a:stretch>
        </p:blipFill>
        <p:spPr>
          <a:xfrm>
            <a:off x="4788024" y="1916832"/>
            <a:ext cx="4096322" cy="3982006"/>
          </a:xfrm>
          <a:prstGeom prst="rect">
            <a:avLst/>
          </a:prstGeom>
        </p:spPr>
      </p:pic>
    </p:spTree>
    <p:extLst>
      <p:ext uri="{BB962C8B-B14F-4D97-AF65-F5344CB8AC3E}">
        <p14:creationId xmlns:p14="http://schemas.microsoft.com/office/powerpoint/2010/main" val="71419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AF199F09-64FB-428D-87E3-7CFBFC26E79A}"/>
              </a:ext>
            </a:extLst>
          </p:cNvPr>
          <p:cNvPicPr>
            <a:picLocks noGrp="1" noChangeAspect="1"/>
          </p:cNvPicPr>
          <p:nvPr>
            <p:ph sz="quarter" idx="13"/>
          </p:nvPr>
        </p:nvPicPr>
        <p:blipFill>
          <a:blip r:embed="rId2"/>
          <a:stretch>
            <a:fillRect/>
          </a:stretch>
        </p:blipFill>
        <p:spPr>
          <a:xfrm>
            <a:off x="1547664" y="1557338"/>
            <a:ext cx="5976664" cy="4679974"/>
          </a:xfrm>
        </p:spPr>
      </p:pic>
      <p:pic>
        <p:nvPicPr>
          <p:cNvPr id="4" name="Picture 3">
            <a:extLst>
              <a:ext uri="{FF2B5EF4-FFF2-40B4-BE49-F238E27FC236}">
                <a16:creationId xmlns:a16="http://schemas.microsoft.com/office/drawing/2014/main" id="{AC8558EF-382A-4BC0-9DAB-314E0C2B0D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1"/>
          <a:stretch/>
        </p:blipFill>
        <p:spPr bwMode="auto">
          <a:xfrm>
            <a:off x="-8950" y="0"/>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E819DB27-EE69-43A5-B2C9-2C9D162FFB32}"/>
              </a:ext>
            </a:extLst>
          </p:cNvPr>
          <p:cNvSpPr txBox="1"/>
          <p:nvPr/>
        </p:nvSpPr>
        <p:spPr>
          <a:xfrm>
            <a:off x="3635896" y="103014"/>
            <a:ext cx="4623238" cy="1200329"/>
          </a:xfrm>
          <a:prstGeom prst="rect">
            <a:avLst/>
          </a:prstGeom>
          <a:noFill/>
        </p:spPr>
        <p:txBody>
          <a:bodyPr wrap="square">
            <a:spAutoFit/>
          </a:bodyPr>
          <a:lstStyle/>
          <a:p>
            <a:r>
              <a:rPr lang="es-PE" dirty="0"/>
              <a:t>RECURSO CASACIÓN N° 1803-2018/LAMBAYEQUE PONENTE: CESAR SAN MARTIN CASTRO </a:t>
            </a:r>
          </a:p>
          <a:p>
            <a:endParaRPr lang="es-PE" dirty="0"/>
          </a:p>
        </p:txBody>
      </p:sp>
    </p:spTree>
    <p:extLst>
      <p:ext uri="{BB962C8B-B14F-4D97-AF65-F5344CB8AC3E}">
        <p14:creationId xmlns:p14="http://schemas.microsoft.com/office/powerpoint/2010/main" val="1458102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24889-4805-4923-ABA3-0E0F68F083C0}"/>
              </a:ext>
            </a:extLst>
          </p:cNvPr>
          <p:cNvSpPr>
            <a:spLocks noGrp="1"/>
          </p:cNvSpPr>
          <p:nvPr>
            <p:ph type="title"/>
          </p:nvPr>
        </p:nvSpPr>
        <p:spPr>
          <a:xfrm>
            <a:off x="683568" y="188640"/>
            <a:ext cx="7622233" cy="5326528"/>
          </a:xfrm>
        </p:spPr>
        <p:txBody>
          <a:bodyPr/>
          <a:lstStyle/>
          <a:p>
            <a:pPr marL="0" indent="0">
              <a:buNone/>
            </a:pPr>
            <a:r>
              <a:rPr lang="es-PE" dirty="0"/>
              <a:t>¿PUEDE PRETENDERSE REPARACIÓN CIVIL EN LOS DELITOS DE PELIGRO O MERA ACTIVIDAD COMO LO ES EL DELITO DE TRAFICO DE INFLUENCIAS ?</a:t>
            </a:r>
          </a:p>
        </p:txBody>
      </p:sp>
    </p:spTree>
    <p:extLst>
      <p:ext uri="{BB962C8B-B14F-4D97-AF65-F5344CB8AC3E}">
        <p14:creationId xmlns:p14="http://schemas.microsoft.com/office/powerpoint/2010/main" val="958203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863ED0A6-04B1-433C-8276-9C91CE07B90F}"/>
              </a:ext>
            </a:extLst>
          </p:cNvPr>
          <p:cNvPicPr>
            <a:picLocks noGrp="1" noChangeAspect="1"/>
          </p:cNvPicPr>
          <p:nvPr>
            <p:ph sz="quarter" idx="13"/>
          </p:nvPr>
        </p:nvPicPr>
        <p:blipFill>
          <a:blip r:embed="rId2"/>
          <a:stretch>
            <a:fillRect/>
          </a:stretch>
        </p:blipFill>
        <p:spPr>
          <a:xfrm>
            <a:off x="827584" y="1535113"/>
            <a:ext cx="6840760" cy="4990231"/>
          </a:xfrm>
        </p:spPr>
      </p:pic>
      <p:pic>
        <p:nvPicPr>
          <p:cNvPr id="4" name="Picture 3">
            <a:extLst>
              <a:ext uri="{FF2B5EF4-FFF2-40B4-BE49-F238E27FC236}">
                <a16:creationId xmlns:a16="http://schemas.microsoft.com/office/drawing/2014/main" id="{70EEB125-A8D9-4041-AC7E-D9A1992AD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1"/>
          <a:stretch/>
        </p:blipFill>
        <p:spPr bwMode="auto">
          <a:xfrm>
            <a:off x="-16934" y="0"/>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B18B2F59-3EBC-47CB-B012-C33BDE747C2A}"/>
              </a:ext>
            </a:extLst>
          </p:cNvPr>
          <p:cNvSpPr txBox="1"/>
          <p:nvPr/>
        </p:nvSpPr>
        <p:spPr>
          <a:xfrm>
            <a:off x="3563888" y="247947"/>
            <a:ext cx="4623238" cy="923330"/>
          </a:xfrm>
          <a:prstGeom prst="rect">
            <a:avLst/>
          </a:prstGeom>
          <a:noFill/>
        </p:spPr>
        <p:txBody>
          <a:bodyPr wrap="square">
            <a:spAutoFit/>
          </a:bodyPr>
          <a:lstStyle/>
          <a:p>
            <a:r>
              <a:rPr lang="es-PE" dirty="0"/>
              <a:t>RECURSO CASACIÓN N° 997-2019/LAMBAYEQUE PONENTE: CESAR SAN MARTIN CASTRO</a:t>
            </a:r>
          </a:p>
        </p:txBody>
      </p:sp>
    </p:spTree>
    <p:extLst>
      <p:ext uri="{BB962C8B-B14F-4D97-AF65-F5344CB8AC3E}">
        <p14:creationId xmlns:p14="http://schemas.microsoft.com/office/powerpoint/2010/main" val="1500813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E49B3-069E-4B83-9D70-949FD5C95BE4}"/>
              </a:ext>
            </a:extLst>
          </p:cNvPr>
          <p:cNvSpPr>
            <a:spLocks noGrp="1"/>
          </p:cNvSpPr>
          <p:nvPr>
            <p:ph type="title"/>
          </p:nvPr>
        </p:nvSpPr>
        <p:spPr>
          <a:xfrm>
            <a:off x="1547665" y="0"/>
            <a:ext cx="6758136" cy="5515168"/>
          </a:xfrm>
        </p:spPr>
        <p:txBody>
          <a:bodyPr/>
          <a:lstStyle/>
          <a:p>
            <a:pPr marL="0" indent="0" algn="ctr">
              <a:buNone/>
            </a:pPr>
            <a:r>
              <a:rPr lang="es-PE" dirty="0"/>
              <a:t>NATURALEZA DE LA RESPONSABILIDAD CIVIL POR DAÑO AL ESTADO DERIVADO DE LOS DELITOS DE CORRUPCIÓN: ¿CONTRACTUAL O EXTRACONTRACTUAL?</a:t>
            </a:r>
            <a:br>
              <a:rPr lang="es-PE" dirty="0"/>
            </a:br>
            <a:endParaRPr lang="es-PE" dirty="0"/>
          </a:p>
        </p:txBody>
      </p:sp>
    </p:spTree>
    <p:extLst>
      <p:ext uri="{BB962C8B-B14F-4D97-AF65-F5344CB8AC3E}">
        <p14:creationId xmlns:p14="http://schemas.microsoft.com/office/powerpoint/2010/main" val="254790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6BFE43-6EE7-4AE3-B445-762C002BBC45}"/>
              </a:ext>
            </a:extLst>
          </p:cNvPr>
          <p:cNvSpPr>
            <a:spLocks noGrp="1"/>
          </p:cNvSpPr>
          <p:nvPr>
            <p:ph sz="quarter" idx="13"/>
          </p:nvPr>
        </p:nvSpPr>
        <p:spPr/>
        <p:txBody>
          <a:bodyPr/>
          <a:lstStyle/>
          <a:p>
            <a:pPr marL="45720" indent="0">
              <a:buNone/>
            </a:pPr>
            <a:endParaRPr lang="es-PE" dirty="0"/>
          </a:p>
          <a:p>
            <a:pPr marL="45720" indent="0">
              <a:buNone/>
            </a:pPr>
            <a:endParaRPr lang="es-PE" dirty="0"/>
          </a:p>
          <a:p>
            <a:pPr marL="45720" indent="0">
              <a:buNone/>
            </a:pPr>
            <a:endParaRPr lang="es-PE" dirty="0"/>
          </a:p>
          <a:p>
            <a:pPr marL="45720" indent="0">
              <a:buNone/>
            </a:pPr>
            <a:endParaRPr lang="es-PE" dirty="0"/>
          </a:p>
        </p:txBody>
      </p:sp>
      <p:pic>
        <p:nvPicPr>
          <p:cNvPr id="6" name="Picture 3">
            <a:extLst>
              <a:ext uri="{FF2B5EF4-FFF2-40B4-BE49-F238E27FC236}">
                <a16:creationId xmlns:a16="http://schemas.microsoft.com/office/drawing/2014/main" id="{71C2CEE5-DD17-4EF9-BDB3-928C56F06B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16934" y="0"/>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a:extLst>
              <a:ext uri="{FF2B5EF4-FFF2-40B4-BE49-F238E27FC236}">
                <a16:creationId xmlns:a16="http://schemas.microsoft.com/office/drawing/2014/main" id="{4C7F3D3A-F1BD-4D00-B8D4-1E8D4D9F43D2}"/>
              </a:ext>
            </a:extLst>
          </p:cNvPr>
          <p:cNvSpPr txBox="1"/>
          <p:nvPr/>
        </p:nvSpPr>
        <p:spPr>
          <a:xfrm>
            <a:off x="179512" y="1628800"/>
            <a:ext cx="8964488" cy="5339923"/>
          </a:xfrm>
          <a:prstGeom prst="rect">
            <a:avLst/>
          </a:prstGeom>
          <a:noFill/>
        </p:spPr>
        <p:txBody>
          <a:bodyPr wrap="square">
            <a:spAutoFit/>
          </a:bodyPr>
          <a:lstStyle/>
          <a:p>
            <a:pPr algn="just"/>
            <a:r>
              <a:rPr lang="es-PE" sz="1700" dirty="0"/>
              <a:t>Debe tenerse en cuenta la novena disposición final de la Ley Orgánica del Sistema Nacional de Control y de la Contraloría General de la República No. 27785, del 22 de julio del 2002, al definir el término responsabilidad civil, expresa que: “Es aquella en la que incurren los servidores y funcionarios públicos, que por su acción u omisión, en el ejercicio de sus funciones, hayan ocasionado un daño económico a su Entidad o al Estado. Es necesario que el daño económico sea ocasionado incumpliendo el funcionario o servidor público sus funciones, por dolo o culpa, sea ésta inexcusable o leve. La obligación del resarcimiento a la Entidad o al Estado es de carácter contractual y solidaria, y la acción correspondiente prescribe a los diez (10) años de ocurridos los hechos que generan el daño económico”.</a:t>
            </a:r>
          </a:p>
          <a:p>
            <a:pPr algn="just"/>
            <a:r>
              <a:rPr lang="es-PE" sz="1700" dirty="0"/>
              <a:t>En virtud de ello, además de la responsabilidad civil extracontractual, también es contractual; en efecto, si la lesión del bien proviene de un sujeto encuadrado de cualquier manera en la Administración Pública, ésta se debe considerar como efecto de un daño causado en violación de los deberes de oficio, que son los del público dependiente: fidelidad, lealtad, profesionalidad, diligencia en el cumplimiento de las funciones, obligaciones, todos, que se reclaman en la fórmula de juramento y a los cuales debe conformarse el comportamiento de los dependientes en servicio, que, y no sólo, inciden en la relación de confianza entre los ciudadanos y la Administración Pública; pero, repercuten, también, en la violación de los principios </a:t>
            </a:r>
          </a:p>
          <a:p>
            <a:pPr algn="just"/>
            <a:endParaRPr lang="es-PE" dirty="0"/>
          </a:p>
        </p:txBody>
      </p:sp>
    </p:spTree>
    <p:extLst>
      <p:ext uri="{BB962C8B-B14F-4D97-AF65-F5344CB8AC3E}">
        <p14:creationId xmlns:p14="http://schemas.microsoft.com/office/powerpoint/2010/main" val="322311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5D84B-8055-4814-8521-512DB47F8814}"/>
              </a:ext>
            </a:extLst>
          </p:cNvPr>
          <p:cNvSpPr>
            <a:spLocks noGrp="1"/>
          </p:cNvSpPr>
          <p:nvPr>
            <p:ph type="title"/>
          </p:nvPr>
        </p:nvSpPr>
        <p:spPr>
          <a:xfrm>
            <a:off x="827583" y="404664"/>
            <a:ext cx="7478217" cy="5110504"/>
          </a:xfrm>
        </p:spPr>
        <p:txBody>
          <a:bodyPr/>
          <a:lstStyle/>
          <a:p>
            <a:pPr marL="0" indent="0">
              <a:buNone/>
            </a:pPr>
            <a:r>
              <a:rPr lang="es-PE" dirty="0"/>
              <a:t>¿QUÉ CONSIDERACIONES SE DEBEN TENER EN CUENTA A EFECTOS DE DETERMINAR EL QUANTUM DEL DAÑO A LA PERSONA SI SE TRATA DEL ESTADO? </a:t>
            </a:r>
          </a:p>
        </p:txBody>
      </p:sp>
    </p:spTree>
    <p:extLst>
      <p:ext uri="{BB962C8B-B14F-4D97-AF65-F5344CB8AC3E}">
        <p14:creationId xmlns:p14="http://schemas.microsoft.com/office/powerpoint/2010/main" val="327558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C13DDD-48AF-401C-A145-24E5C8A515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0" y="202467"/>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a:extLst>
              <a:ext uri="{FF2B5EF4-FFF2-40B4-BE49-F238E27FC236}">
                <a16:creationId xmlns:a16="http://schemas.microsoft.com/office/drawing/2014/main" id="{64850576-EFC8-47E7-93FC-41B423151290}"/>
              </a:ext>
            </a:extLst>
          </p:cNvPr>
          <p:cNvSpPr txBox="1"/>
          <p:nvPr/>
        </p:nvSpPr>
        <p:spPr>
          <a:xfrm>
            <a:off x="3698224" y="696501"/>
            <a:ext cx="4640826" cy="646331"/>
          </a:xfrm>
          <a:prstGeom prst="rect">
            <a:avLst/>
          </a:prstGeom>
          <a:noFill/>
        </p:spPr>
        <p:txBody>
          <a:bodyPr wrap="square">
            <a:spAutoFit/>
          </a:bodyPr>
          <a:lstStyle/>
          <a:p>
            <a:pPr marL="45720" indent="0">
              <a:buNone/>
            </a:pPr>
            <a:r>
              <a:rPr lang="es-PE" dirty="0"/>
              <a:t>SALA PENAL TRANSITORIA CASACIÓN N.º 189-2019 LIMA NORTE</a:t>
            </a:r>
          </a:p>
        </p:txBody>
      </p:sp>
      <p:sp>
        <p:nvSpPr>
          <p:cNvPr id="10" name="Marcador de contenido 9">
            <a:extLst>
              <a:ext uri="{FF2B5EF4-FFF2-40B4-BE49-F238E27FC236}">
                <a16:creationId xmlns:a16="http://schemas.microsoft.com/office/drawing/2014/main" id="{F726BFEE-7441-4CC9-9332-4DD01BB3ABF7}"/>
              </a:ext>
            </a:extLst>
          </p:cNvPr>
          <p:cNvSpPr>
            <a:spLocks noGrp="1"/>
          </p:cNvSpPr>
          <p:nvPr>
            <p:ph sz="quarter" idx="13"/>
          </p:nvPr>
        </p:nvSpPr>
        <p:spPr>
          <a:xfrm>
            <a:off x="395536" y="1988840"/>
            <a:ext cx="7943514" cy="4392488"/>
          </a:xfrm>
        </p:spPr>
        <p:txBody>
          <a:bodyPr>
            <a:normAutofit fontScale="85000" lnSpcReduction="20000"/>
          </a:bodyPr>
          <a:lstStyle/>
          <a:p>
            <a:pPr marL="45720" indent="0" algn="just">
              <a:buNone/>
            </a:pPr>
            <a:endParaRPr lang="es-PE" dirty="0"/>
          </a:p>
          <a:p>
            <a:pPr marL="45720" indent="0" algn="just">
              <a:buNone/>
            </a:pPr>
            <a:r>
              <a:rPr lang="es-PE" dirty="0"/>
              <a:t>DECIMONOVENO. Para determinar el quantum resarcitorio por el daño extrapatrimonial causado a las entidades u organismos del Estado con las conductas dañosas desplegadas por los funcionarios, servidores públicos y particulares –a diferencia del daño patrimonial– no se requiere de una fórmula exacta o matemática sino de una medición con base en el principio de equidad, consagrado en el artículo 1332 del CC, conforme con el cual: “Si el resarcimiento del daño no pudiera ser probado en su monto preciso, deberá fijarlo el juez con valoración equitativa”. </a:t>
            </a:r>
          </a:p>
          <a:p>
            <a:pPr marL="45720" indent="0" algn="just">
              <a:buNone/>
            </a:pPr>
            <a:r>
              <a:rPr lang="es-PE" dirty="0"/>
              <a:t>Asimismo, con el principio de proporcionalidad, los que permiten al juez realizar una valoración equitativa o prudencial del daño13. De igual modo, debe considerarse lo dispuesto en el artículo 1984 del CC, el cual establece que el juez, en caso de daño moral, determina el monto indemnizatorio considerando su magnitud y el menoscabo producido en la víctima. </a:t>
            </a:r>
          </a:p>
        </p:txBody>
      </p:sp>
    </p:spTree>
    <p:extLst>
      <p:ext uri="{BB962C8B-B14F-4D97-AF65-F5344CB8AC3E}">
        <p14:creationId xmlns:p14="http://schemas.microsoft.com/office/powerpoint/2010/main" val="466918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201D80-DB51-49CA-ABDD-19D2ECB7D9C1}"/>
              </a:ext>
            </a:extLst>
          </p:cNvPr>
          <p:cNvSpPr>
            <a:spLocks noGrp="1"/>
          </p:cNvSpPr>
          <p:nvPr>
            <p:ph sz="quarter" idx="13"/>
          </p:nvPr>
        </p:nvSpPr>
        <p:spPr>
          <a:xfrm>
            <a:off x="107504" y="260648"/>
            <a:ext cx="9036496" cy="5760640"/>
          </a:xfrm>
        </p:spPr>
        <p:txBody>
          <a:bodyPr>
            <a:noAutofit/>
          </a:bodyPr>
          <a:lstStyle/>
          <a:p>
            <a:pPr algn="just"/>
            <a:r>
              <a:rPr lang="es-PE" sz="1500" dirty="0"/>
              <a:t>20.1</a:t>
            </a:r>
            <a:r>
              <a:rPr lang="es-PE" sz="1500" b="1" dirty="0"/>
              <a:t>. La gravedad del hecho ilícito vinculado con la naturaleza de los intereses jurídicos afectados y la importancia de los deberes infringidos</a:t>
            </a:r>
            <a:r>
              <a:rPr lang="es-PE" sz="1500" dirty="0"/>
              <a:t>. La gravedad del acto que ocasionó el daño es un criterio que permite graduar la reparación civil. Los actos de corrupción, como se anotó, pueden incidir en la vulneración de derechos fundamentales. </a:t>
            </a:r>
          </a:p>
          <a:p>
            <a:pPr algn="just"/>
            <a:r>
              <a:rPr lang="es-PE" sz="1500" b="1" dirty="0"/>
              <a:t>20.2. Las circunstancias de la comisión de la conducta antijurídica. </a:t>
            </a:r>
            <a:r>
              <a:rPr lang="es-PE" sz="1500" dirty="0"/>
              <a:t>Se tiene en cuenta el lugar, el contexto y la forma de realización del hecho ilícito. El acto de corrupción ejecutado en un lugar recóndito y de pobreza, al igual que si se comete en un periodo de crisis o catástrofe en la localidad afectada, son factores que pueden intensificar el resarcimiento pecuniario. </a:t>
            </a:r>
          </a:p>
          <a:p>
            <a:pPr algn="just"/>
            <a:r>
              <a:rPr lang="es-PE" sz="1500" b="1" dirty="0"/>
              <a:t>20.3. El aprovechamiento obtenido por los sujetos responsables. </a:t>
            </a:r>
            <a:r>
              <a:rPr lang="es-PE" sz="1500" dirty="0"/>
              <a:t>El grado de ventaja o ganancia conseguida es un factor a considerar, pues cuan mayor sea esta mayor debe ser el monto indemnizatorio. Desde una lógica preventiva con la reparación civil impuesta al responsable se debe desincentivar en el futuro conductas orientadas a obtener este provecho ilícito. El responsable no puede quedar en la misma situación anterior al provecho obtenido, pues, caso contrario, no encontraría inconveniente en reiterar su conducta. </a:t>
            </a:r>
          </a:p>
          <a:p>
            <a:pPr algn="just"/>
            <a:r>
              <a:rPr lang="es-PE" sz="1500" b="1" dirty="0"/>
              <a:t>20.4. El nivel de difusión pública del hecho ilícito referida a la trascendencia y extensión social o conocimiento público de la conducta ilícita (difundida por medios de comunicación). </a:t>
            </a:r>
            <a:r>
              <a:rPr lang="es-PE" sz="1500" dirty="0"/>
              <a:t>La defraudación de los deberes institucionales en el ejercicio de la función pública por parte de sus integrantes o particulares proyecta en la sociedad la imagen de un Estado corrupto e ineficaz.</a:t>
            </a:r>
          </a:p>
          <a:p>
            <a:pPr algn="just"/>
            <a:r>
              <a:rPr lang="es-PE" sz="1500" b="1" dirty="0"/>
              <a:t>20.5.</a:t>
            </a:r>
            <a:r>
              <a:rPr lang="es-PE" sz="1500" dirty="0"/>
              <a:t> La afectación o impacto social del hecho ilícito. La función pública tiene una naturaleza y relevancia social pues influye en las condiciones de vida de la población. La actividad estatal está estrechamente vinculada con la realización de servicios públicos indispensables para la calidad de vida de la ciudadanía.</a:t>
            </a:r>
          </a:p>
          <a:p>
            <a:pPr algn="just"/>
            <a:endParaRPr lang="es-PE" sz="1500" dirty="0"/>
          </a:p>
        </p:txBody>
      </p:sp>
    </p:spTree>
    <p:extLst>
      <p:ext uri="{BB962C8B-B14F-4D97-AF65-F5344CB8AC3E}">
        <p14:creationId xmlns:p14="http://schemas.microsoft.com/office/powerpoint/2010/main" val="1072219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023724-C670-4564-BDE8-10615304A416}"/>
              </a:ext>
            </a:extLst>
          </p:cNvPr>
          <p:cNvSpPr>
            <a:spLocks noGrp="1"/>
          </p:cNvSpPr>
          <p:nvPr>
            <p:ph sz="quarter" idx="13"/>
          </p:nvPr>
        </p:nvSpPr>
        <p:spPr>
          <a:xfrm>
            <a:off x="1143000" y="731520"/>
            <a:ext cx="6400800" cy="5433784"/>
          </a:xfrm>
        </p:spPr>
        <p:txBody>
          <a:bodyPr>
            <a:normAutofit fontScale="62500" lnSpcReduction="20000"/>
          </a:bodyPr>
          <a:lstStyle/>
          <a:p>
            <a:pPr algn="just"/>
            <a:r>
              <a:rPr lang="es-PE" sz="2700" dirty="0"/>
              <a:t>20.6. La naturaleza y el rol funcional de la entidad pública perjudicada. En conexión con el criterio anterior se debe identificar la función pública de la entidad estatal al interior de la cual se cometió el hecho ilícito. Por ejemplo, la corrupción dentro de una institución que ejerce función jurisdiccional representa un mayor desvalor, pues son los llamados a juzgar este tipo de actos. De igual manera, como se anotó en el fundamento anterior, si se trata de una entidad que presta servicios de salud tendrá mayor lesividad el acto ilícito cometido. </a:t>
            </a:r>
          </a:p>
          <a:p>
            <a:pPr algn="just"/>
            <a:r>
              <a:rPr lang="es-PE" sz="2700" dirty="0"/>
              <a:t>20.7. El alcance competencial de la entidad pública perjudicada. Es menester considerar si la institución pública agraviada tiene un alcance local, regional o nacional. El resarcimiento podrá ser mayor si se trata de un ministerio en referencia a una municipalidad distrital. </a:t>
            </a:r>
          </a:p>
          <a:p>
            <a:pPr algn="just"/>
            <a:r>
              <a:rPr lang="es-PE" sz="2700" dirty="0"/>
              <a:t>20.8. El cargo o posición de los funcionarios públicos. Hay que tener en cuenta la jerarquía del cargo que ocupaba el funcionario público. No es lo mismo que el hecho haya sido cometido por el titular de una entidad o que ocupa un cargo de dirección que un integrante que cumple una labor ordinaria. Asimismo, un punto a considerar es el número de sujetos públicos responsables, pues si se trata de una pluralidad de agentes el descrédito a la institución se acrecienta. </a:t>
            </a:r>
          </a:p>
          <a:p>
            <a:pPr algn="just"/>
            <a:endParaRPr lang="es-PE" dirty="0"/>
          </a:p>
        </p:txBody>
      </p:sp>
    </p:spTree>
    <p:extLst>
      <p:ext uri="{BB962C8B-B14F-4D97-AF65-F5344CB8AC3E}">
        <p14:creationId xmlns:p14="http://schemas.microsoft.com/office/powerpoint/2010/main" val="470886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51B01-BF6E-425D-8DB1-32B09E175A61}"/>
              </a:ext>
            </a:extLst>
          </p:cNvPr>
          <p:cNvSpPr>
            <a:spLocks noGrp="1"/>
          </p:cNvSpPr>
          <p:nvPr>
            <p:ph sz="quarter" idx="13"/>
          </p:nvPr>
        </p:nvSpPr>
        <p:spPr>
          <a:xfrm>
            <a:off x="1143000" y="731520"/>
            <a:ext cx="6400800" cy="5505792"/>
          </a:xfrm>
        </p:spPr>
        <p:txBody>
          <a:bodyPr>
            <a:normAutofit fontScale="62500" lnSpcReduction="20000"/>
          </a:bodyPr>
          <a:lstStyle/>
          <a:p>
            <a:pPr algn="just"/>
            <a:r>
              <a:rPr lang="es-PE" dirty="0"/>
              <a:t>DECIMOSEXTO. En los delitos contra la Administración Pública cometidos por funcionarios públicos, no solo se puede afectar el patrimonio del Estado sino también otros bienes jurídicos de relevancia constitucional o legal de mayor importancia que trascienden lo material o económico. El Estado, como persona jurídica y sujeto de derecho, es titular de derechos constitucionales y determinados derechos extrapatrimoniales. En ese aspecto, los ilícitos ya mencionados son idóneos para causar no solo un daño patrimonial sino también extrapatrimonial como el daño a la persona jurídica pública o daño moral al Estado, que tiene un contenido inmaterial. como el honor objetivo (reputación), prestigio, imagen institucional, credibilidad, entre otros. DECIMOSÉTIMO. El derecho a la buena reputación se encuentra consagrado en el inciso 7, artículo 2, de la Constitución, derecho que por vía interpretativa se ha extendido a las “personas jurídicas de derecho privado” conforme con la jurisprudencia del Tribunal Constitucional y que, a nuestro criterio, en virtud del principio de igualdad en la aplicación de la ley, también debe extenderse a las “personas jurídicas de derecho público o entidades u organismos del Estado”. La buena reputación como derecho de la personalidad constituye la percepción que proyecta la persona en sociedad en función a su desempeño diario. </a:t>
            </a:r>
          </a:p>
          <a:p>
            <a:pPr algn="just"/>
            <a:r>
              <a:rPr lang="es-PE" dirty="0"/>
              <a:t>DECIMOSÉTIMO. El derecho a la buena reputación se encuentra consagrado en el inciso 7, artículo 2, de la Constitución, derecho que por vía interpretativa se ha extendido a las “personas jurídicas de derecho privado” conforme con la jurisprudencia del Tribunal Constitucional y que, a nuestro criterio, en virtud del principio de igualdad en la aplicación de la ley, también debe extenderse a las “personas jurídicas de derecho público o entidades u organismos del Estado”. La buena reputación como derecho de la personalidad constituye la percepción que proyecta la persona en sociedad en función a su desempeño diario. DECIMOCTAVO. Los actos de corrupción afectan la imagen institucional de los organismos públicos pues menoscaban la credibilidad de los </a:t>
            </a:r>
          </a:p>
          <a:p>
            <a:endParaRPr lang="es-PE" dirty="0"/>
          </a:p>
        </p:txBody>
      </p:sp>
    </p:spTree>
    <p:extLst>
      <p:ext uri="{BB962C8B-B14F-4D97-AF65-F5344CB8AC3E}">
        <p14:creationId xmlns:p14="http://schemas.microsoft.com/office/powerpoint/2010/main" val="35489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33D9293-6FAF-4C18-98E9-BD11513B27A3}"/>
              </a:ext>
            </a:extLst>
          </p:cNvPr>
          <p:cNvPicPr>
            <a:picLocks noGrp="1" noChangeAspect="1"/>
          </p:cNvPicPr>
          <p:nvPr>
            <p:ph type="pic" idx="1"/>
          </p:nvPr>
        </p:nvPicPr>
        <p:blipFill rotWithShape="1">
          <a:blip r:embed="rId2"/>
          <a:srcRect t="2261" b="2261"/>
          <a:stretch/>
        </p:blipFill>
        <p:spPr>
          <a:xfrm>
            <a:off x="4716015" y="1988840"/>
            <a:ext cx="3168353" cy="4464496"/>
          </a:xfrm>
          <a:prstGeom prst="roundRect">
            <a:avLst>
              <a:gd name="adj" fmla="val 4230"/>
            </a:avLst>
          </a:prstGeom>
        </p:spPr>
      </p:pic>
      <p:sp>
        <p:nvSpPr>
          <p:cNvPr id="8" name="Marcador de texto 7">
            <a:extLst>
              <a:ext uri="{FF2B5EF4-FFF2-40B4-BE49-F238E27FC236}">
                <a16:creationId xmlns:a16="http://schemas.microsoft.com/office/drawing/2014/main" id="{39EE0A51-E9C6-4EB9-BB37-E7A6B730EC9B}"/>
              </a:ext>
            </a:extLst>
          </p:cNvPr>
          <p:cNvSpPr>
            <a:spLocks noGrp="1"/>
          </p:cNvSpPr>
          <p:nvPr>
            <p:ph type="body" sz="half" idx="2"/>
          </p:nvPr>
        </p:nvSpPr>
        <p:spPr>
          <a:xfrm>
            <a:off x="877886" y="2564904"/>
            <a:ext cx="3694114" cy="1368152"/>
          </a:xfrm>
        </p:spPr>
        <p:txBody>
          <a:bodyPr>
            <a:normAutofit/>
          </a:bodyPr>
          <a:lstStyle/>
          <a:p>
            <a:pPr marL="0" indent="0" algn="just">
              <a:buNone/>
            </a:pPr>
            <a:r>
              <a:rPr lang="es-PE" dirty="0"/>
              <a:t>Entre otros, es un efecto la pérdida de la confianza en las instituciones públicas. Además: afectación de los derechos humanos y el desvío de recursos cruciales para el desarrollo </a:t>
            </a:r>
          </a:p>
        </p:txBody>
      </p:sp>
      <p:sp>
        <p:nvSpPr>
          <p:cNvPr id="7" name="Título 6">
            <a:extLst>
              <a:ext uri="{FF2B5EF4-FFF2-40B4-BE49-F238E27FC236}">
                <a16:creationId xmlns:a16="http://schemas.microsoft.com/office/drawing/2014/main" id="{95EBF48C-7C51-4388-87F2-DA5D336F0158}"/>
              </a:ext>
            </a:extLst>
          </p:cNvPr>
          <p:cNvSpPr>
            <a:spLocks noGrp="1"/>
          </p:cNvSpPr>
          <p:nvPr>
            <p:ph type="title"/>
          </p:nvPr>
        </p:nvSpPr>
        <p:spPr>
          <a:xfrm>
            <a:off x="1187624" y="1129768"/>
            <a:ext cx="6383538" cy="1204101"/>
          </a:xfrm>
        </p:spPr>
        <p:txBody>
          <a:bodyPr/>
          <a:lstStyle/>
          <a:p>
            <a:pPr marL="0" indent="0" algn="l">
              <a:buNone/>
            </a:pPr>
            <a:r>
              <a:rPr lang="es-PE" dirty="0"/>
              <a:t>EFECTOS DE LA CORRUPCIÓN EN EL PERÚ</a:t>
            </a:r>
          </a:p>
        </p:txBody>
      </p:sp>
    </p:spTree>
    <p:extLst>
      <p:ext uri="{BB962C8B-B14F-4D97-AF65-F5344CB8AC3E}">
        <p14:creationId xmlns:p14="http://schemas.microsoft.com/office/powerpoint/2010/main" val="2308153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9E75273F-06A1-4495-B275-2A8B52C81A57}"/>
              </a:ext>
            </a:extLst>
          </p:cNvPr>
          <p:cNvPicPr>
            <a:picLocks noGrp="1" noChangeAspect="1"/>
          </p:cNvPicPr>
          <p:nvPr>
            <p:ph sz="quarter" idx="13"/>
          </p:nvPr>
        </p:nvPicPr>
        <p:blipFill>
          <a:blip r:embed="rId2"/>
          <a:stretch>
            <a:fillRect/>
          </a:stretch>
        </p:blipFill>
        <p:spPr>
          <a:xfrm>
            <a:off x="1403648" y="1469016"/>
            <a:ext cx="5544615" cy="5200343"/>
          </a:xfrm>
        </p:spPr>
      </p:pic>
      <p:pic>
        <p:nvPicPr>
          <p:cNvPr id="4" name="Picture 3">
            <a:extLst>
              <a:ext uri="{FF2B5EF4-FFF2-40B4-BE49-F238E27FC236}">
                <a16:creationId xmlns:a16="http://schemas.microsoft.com/office/drawing/2014/main" id="{ECB99D69-A404-4314-A649-EB433D5AE6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1"/>
          <a:stretch/>
        </p:blipFill>
        <p:spPr bwMode="auto">
          <a:xfrm>
            <a:off x="21882" y="-29497"/>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a:extLst>
              <a:ext uri="{FF2B5EF4-FFF2-40B4-BE49-F238E27FC236}">
                <a16:creationId xmlns:a16="http://schemas.microsoft.com/office/drawing/2014/main" id="{7A232620-5676-4DFA-8C57-F0F5F1C5A552}"/>
              </a:ext>
            </a:extLst>
          </p:cNvPr>
          <p:cNvSpPr txBox="1"/>
          <p:nvPr/>
        </p:nvSpPr>
        <p:spPr>
          <a:xfrm>
            <a:off x="3707904" y="213355"/>
            <a:ext cx="4640826" cy="1200329"/>
          </a:xfrm>
          <a:prstGeom prst="rect">
            <a:avLst/>
          </a:prstGeom>
          <a:noFill/>
        </p:spPr>
        <p:txBody>
          <a:bodyPr wrap="square">
            <a:spAutoFit/>
          </a:bodyPr>
          <a:lstStyle/>
          <a:p>
            <a:pPr algn="just"/>
            <a:r>
              <a:rPr lang="es-PE" b="1" dirty="0"/>
              <a:t>Manual de criterios para la determinación del monto de la reparación civil en los delitos de corrupción</a:t>
            </a:r>
          </a:p>
        </p:txBody>
      </p:sp>
    </p:spTree>
    <p:extLst>
      <p:ext uri="{BB962C8B-B14F-4D97-AF65-F5344CB8AC3E}">
        <p14:creationId xmlns:p14="http://schemas.microsoft.com/office/powerpoint/2010/main" val="910713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1C81911-272F-4B55-9ED0-547F21E647E4}"/>
              </a:ext>
            </a:extLst>
          </p:cNvPr>
          <p:cNvPicPr>
            <a:picLocks noGrp="1" noChangeAspect="1"/>
          </p:cNvPicPr>
          <p:nvPr>
            <p:ph sz="quarter" idx="13"/>
          </p:nvPr>
        </p:nvPicPr>
        <p:blipFill>
          <a:blip r:embed="rId2"/>
          <a:stretch>
            <a:fillRect/>
          </a:stretch>
        </p:blipFill>
        <p:spPr>
          <a:xfrm>
            <a:off x="251520" y="1844824"/>
            <a:ext cx="8599662" cy="4464496"/>
          </a:xfrm>
        </p:spPr>
      </p:pic>
    </p:spTree>
    <p:extLst>
      <p:ext uri="{BB962C8B-B14F-4D97-AF65-F5344CB8AC3E}">
        <p14:creationId xmlns:p14="http://schemas.microsoft.com/office/powerpoint/2010/main" val="3213551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68908-9474-472A-B3A4-2D715AF8AEF1}"/>
              </a:ext>
            </a:extLst>
          </p:cNvPr>
          <p:cNvSpPr>
            <a:spLocks noGrp="1"/>
          </p:cNvSpPr>
          <p:nvPr>
            <p:ph type="title"/>
          </p:nvPr>
        </p:nvSpPr>
        <p:spPr>
          <a:xfrm>
            <a:off x="1259633" y="2708920"/>
            <a:ext cx="7046168" cy="2806248"/>
          </a:xfrm>
        </p:spPr>
        <p:txBody>
          <a:bodyPr/>
          <a:lstStyle/>
          <a:p>
            <a:pPr marL="0" indent="0">
              <a:buNone/>
            </a:pPr>
            <a:r>
              <a:rPr lang="es-PE" dirty="0"/>
              <a:t>MUCHAS GRACIAS</a:t>
            </a:r>
          </a:p>
        </p:txBody>
      </p:sp>
    </p:spTree>
    <p:extLst>
      <p:ext uri="{BB962C8B-B14F-4D97-AF65-F5344CB8AC3E}">
        <p14:creationId xmlns:p14="http://schemas.microsoft.com/office/powerpoint/2010/main" val="381067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4FE9D-6912-443B-98F4-0313DE1DCC60}"/>
              </a:ext>
            </a:extLst>
          </p:cNvPr>
          <p:cNvSpPr>
            <a:spLocks noGrp="1"/>
          </p:cNvSpPr>
          <p:nvPr>
            <p:ph type="title"/>
          </p:nvPr>
        </p:nvSpPr>
        <p:spPr>
          <a:xfrm>
            <a:off x="1160135" y="260648"/>
            <a:ext cx="6580216" cy="1296144"/>
          </a:xfrm>
        </p:spPr>
        <p:txBody>
          <a:bodyPr/>
          <a:lstStyle/>
          <a:p>
            <a:pPr marL="0" indent="0" algn="ctr">
              <a:buNone/>
            </a:pPr>
            <a:r>
              <a:rPr lang="es-PE" sz="4000" dirty="0"/>
              <a:t>LOS DELITOS CONTRA LA ADMINISTRACIÓN PÚBLICA</a:t>
            </a:r>
          </a:p>
        </p:txBody>
      </p:sp>
      <p:sp>
        <p:nvSpPr>
          <p:cNvPr id="3" name="Marcador de contenido 2">
            <a:extLst>
              <a:ext uri="{FF2B5EF4-FFF2-40B4-BE49-F238E27FC236}">
                <a16:creationId xmlns:a16="http://schemas.microsoft.com/office/drawing/2014/main" id="{0AAF28FD-2353-487F-BCCF-3A75B33AF0FE}"/>
              </a:ext>
            </a:extLst>
          </p:cNvPr>
          <p:cNvSpPr>
            <a:spLocks noGrp="1"/>
          </p:cNvSpPr>
          <p:nvPr>
            <p:ph sz="quarter" idx="13"/>
          </p:nvPr>
        </p:nvSpPr>
        <p:spPr>
          <a:xfrm>
            <a:off x="1160135" y="2204864"/>
            <a:ext cx="6580216" cy="2160240"/>
          </a:xfrm>
        </p:spPr>
        <p:txBody>
          <a:bodyPr>
            <a:normAutofit/>
          </a:bodyPr>
          <a:lstStyle/>
          <a:p>
            <a:pPr marL="45720" indent="0" algn="just">
              <a:buNone/>
            </a:pPr>
            <a:r>
              <a:rPr lang="es-PE" sz="1500" dirty="0"/>
              <a:t>los delitos contra la administración pública, se encuentran regulados en el Título XVIII del Libro Segundo del Código Penal.</a:t>
            </a:r>
          </a:p>
          <a:p>
            <a:pPr marL="45720" indent="0" algn="just">
              <a:buNone/>
            </a:pPr>
            <a:endParaRPr lang="es-PE" sz="1500" dirty="0"/>
          </a:p>
        </p:txBody>
      </p:sp>
      <p:graphicFrame>
        <p:nvGraphicFramePr>
          <p:cNvPr id="4" name="Tabla 4">
            <a:extLst>
              <a:ext uri="{FF2B5EF4-FFF2-40B4-BE49-F238E27FC236}">
                <a16:creationId xmlns:a16="http://schemas.microsoft.com/office/drawing/2014/main" id="{23CBF2B0-B4F0-4C9E-B281-35EB3EB4B2A1}"/>
              </a:ext>
            </a:extLst>
          </p:cNvPr>
          <p:cNvGraphicFramePr>
            <a:graphicFrameLocks noGrp="1"/>
          </p:cNvGraphicFramePr>
          <p:nvPr>
            <p:extLst>
              <p:ext uri="{D42A27DB-BD31-4B8C-83A1-F6EECF244321}">
                <p14:modId xmlns:p14="http://schemas.microsoft.com/office/powerpoint/2010/main" val="2825940181"/>
              </p:ext>
            </p:extLst>
          </p:nvPr>
        </p:nvGraphicFramePr>
        <p:xfrm>
          <a:off x="1043608" y="2924944"/>
          <a:ext cx="6408712" cy="3749040"/>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3224986398"/>
                    </a:ext>
                  </a:extLst>
                </a:gridCol>
                <a:gridCol w="3204356">
                  <a:extLst>
                    <a:ext uri="{9D8B030D-6E8A-4147-A177-3AD203B41FA5}">
                      <a16:colId xmlns:a16="http://schemas.microsoft.com/office/drawing/2014/main" val="3690001285"/>
                    </a:ext>
                  </a:extLst>
                </a:gridCol>
              </a:tblGrid>
              <a:tr h="524451">
                <a:tc>
                  <a:txBody>
                    <a:bodyPr/>
                    <a:lstStyle/>
                    <a:p>
                      <a:r>
                        <a:rPr lang="es-PE" sz="1500" dirty="0"/>
                        <a:t>DELITOS COMETIDOS POR PARTICULARES</a:t>
                      </a:r>
                    </a:p>
                  </a:txBody>
                  <a:tcPr>
                    <a:solidFill>
                      <a:schemeClr val="accent1">
                        <a:lumMod val="50000"/>
                      </a:schemeClr>
                    </a:solidFill>
                  </a:tcPr>
                </a:tc>
                <a:tc>
                  <a:txBody>
                    <a:bodyPr/>
                    <a:lstStyle/>
                    <a:p>
                      <a:r>
                        <a:rPr lang="es-PE" sz="1500" dirty="0"/>
                        <a:t>DELITOS DE COMETIDOS POR FUNCIONARIOS PUBLICOS</a:t>
                      </a:r>
                    </a:p>
                  </a:txBody>
                  <a:tcPr>
                    <a:solidFill>
                      <a:schemeClr val="accent1">
                        <a:lumMod val="75000"/>
                      </a:schemeClr>
                    </a:solidFill>
                  </a:tcPr>
                </a:tc>
                <a:extLst>
                  <a:ext uri="{0D108BD9-81ED-4DB2-BD59-A6C34878D82A}">
                    <a16:rowId xmlns:a16="http://schemas.microsoft.com/office/drawing/2014/main" val="2706913649"/>
                  </a:ext>
                </a:extLst>
              </a:tr>
              <a:tr h="303849">
                <a:tc>
                  <a:txBody>
                    <a:bodyPr/>
                    <a:lstStyle/>
                    <a:p>
                      <a:r>
                        <a:rPr lang="es-PE" sz="1500" dirty="0"/>
                        <a:t>Capitulo I</a:t>
                      </a:r>
                    </a:p>
                  </a:txBody>
                  <a:tcPr/>
                </a:tc>
                <a:tc>
                  <a:txBody>
                    <a:bodyPr/>
                    <a:lstStyle/>
                    <a:p>
                      <a:r>
                        <a:rPr lang="es-PE" sz="1500" dirty="0"/>
                        <a:t>Capitulo II</a:t>
                      </a:r>
                    </a:p>
                  </a:txBody>
                  <a:tcPr/>
                </a:tc>
                <a:extLst>
                  <a:ext uri="{0D108BD9-81ED-4DB2-BD59-A6C34878D82A}">
                    <a16:rowId xmlns:a16="http://schemas.microsoft.com/office/drawing/2014/main" val="1840190659"/>
                  </a:ext>
                </a:extLst>
              </a:tr>
              <a:tr h="749216">
                <a:tc>
                  <a:txBody>
                    <a:bodyPr/>
                    <a:lstStyle/>
                    <a:p>
                      <a:r>
                        <a:rPr lang="es-PE" sz="1500" dirty="0"/>
                        <a:t>Delitos de usurpación de autoridad, títulos y honores</a:t>
                      </a:r>
                    </a:p>
                    <a:p>
                      <a:r>
                        <a:rPr lang="es-PE" sz="1500" dirty="0"/>
                        <a:t>(Del Art. 361 al Art. 364)</a:t>
                      </a:r>
                    </a:p>
                  </a:txBody>
                  <a:tcPr/>
                </a:tc>
                <a:tc>
                  <a:txBody>
                    <a:bodyPr/>
                    <a:lstStyle/>
                    <a:p>
                      <a:r>
                        <a:rPr lang="es-PE" sz="1500" dirty="0"/>
                        <a:t>Delitos de abuso de autoridad</a:t>
                      </a:r>
                    </a:p>
                    <a:p>
                      <a:r>
                        <a:rPr lang="es-PE" sz="1500" dirty="0"/>
                        <a:t>(Del Art. 376 al 381)</a:t>
                      </a:r>
                    </a:p>
                  </a:txBody>
                  <a:tcPr/>
                </a:tc>
                <a:extLst>
                  <a:ext uri="{0D108BD9-81ED-4DB2-BD59-A6C34878D82A}">
                    <a16:rowId xmlns:a16="http://schemas.microsoft.com/office/drawing/2014/main" val="676604842"/>
                  </a:ext>
                </a:extLst>
              </a:tr>
              <a:tr h="749216">
                <a:tc>
                  <a:txBody>
                    <a:bodyPr/>
                    <a:lstStyle/>
                    <a:p>
                      <a:r>
                        <a:rPr lang="es-PE" sz="1500" dirty="0"/>
                        <a:t>Delitos de violencia y resistencia a la autoridad</a:t>
                      </a:r>
                    </a:p>
                    <a:p>
                      <a:r>
                        <a:rPr lang="es-PE" sz="1500" dirty="0"/>
                        <a:t>(Del Art. 365 al Art. 375)</a:t>
                      </a:r>
                    </a:p>
                  </a:txBody>
                  <a:tcPr/>
                </a:tc>
                <a:tc>
                  <a:txBody>
                    <a:bodyPr/>
                    <a:lstStyle/>
                    <a:p>
                      <a:r>
                        <a:rPr lang="es-PE" sz="1500" dirty="0"/>
                        <a:t>Delitos de concusión </a:t>
                      </a:r>
                    </a:p>
                    <a:p>
                      <a:r>
                        <a:rPr lang="es-PE" sz="1500" dirty="0"/>
                        <a:t>(Del Art. 382 al Art. 386)</a:t>
                      </a:r>
                    </a:p>
                  </a:txBody>
                  <a:tcPr/>
                </a:tc>
                <a:extLst>
                  <a:ext uri="{0D108BD9-81ED-4DB2-BD59-A6C34878D82A}">
                    <a16:rowId xmlns:a16="http://schemas.microsoft.com/office/drawing/2014/main" val="1981018481"/>
                  </a:ext>
                </a:extLst>
              </a:tr>
              <a:tr h="524451">
                <a:tc>
                  <a:txBody>
                    <a:bodyPr/>
                    <a:lstStyle/>
                    <a:p>
                      <a:endParaRPr lang="es-PE" sz="1500" dirty="0"/>
                    </a:p>
                  </a:txBody>
                  <a:tcPr/>
                </a:tc>
                <a:tc>
                  <a:txBody>
                    <a:bodyPr/>
                    <a:lstStyle/>
                    <a:p>
                      <a:r>
                        <a:rPr lang="es-PE" sz="1500" dirty="0"/>
                        <a:t>Delitos de peculado</a:t>
                      </a:r>
                    </a:p>
                    <a:p>
                      <a:r>
                        <a:rPr lang="es-PE" sz="1500" dirty="0"/>
                        <a:t>(Del Art. 387 al Art.392)</a:t>
                      </a:r>
                    </a:p>
                  </a:txBody>
                  <a:tcPr/>
                </a:tc>
                <a:extLst>
                  <a:ext uri="{0D108BD9-81ED-4DB2-BD59-A6C34878D82A}">
                    <a16:rowId xmlns:a16="http://schemas.microsoft.com/office/drawing/2014/main" val="1420780087"/>
                  </a:ext>
                </a:extLst>
              </a:tr>
              <a:tr h="749216">
                <a:tc>
                  <a:txBody>
                    <a:bodyPr/>
                    <a:lstStyle/>
                    <a:p>
                      <a:endParaRPr lang="es-PE" sz="1500" dirty="0"/>
                    </a:p>
                  </a:txBody>
                  <a:tcPr/>
                </a:tc>
                <a:tc>
                  <a:txBody>
                    <a:bodyPr/>
                    <a:lstStyle/>
                    <a:p>
                      <a:r>
                        <a:rPr lang="es-PE" sz="1500" dirty="0"/>
                        <a:t>Delitos de corrupción de funcionarios.</a:t>
                      </a:r>
                    </a:p>
                    <a:p>
                      <a:r>
                        <a:rPr lang="es-PE" sz="1500" dirty="0"/>
                        <a:t>(Del Art. 393 al Art. 401)</a:t>
                      </a:r>
                    </a:p>
                  </a:txBody>
                  <a:tcPr/>
                </a:tc>
                <a:extLst>
                  <a:ext uri="{0D108BD9-81ED-4DB2-BD59-A6C34878D82A}">
                    <a16:rowId xmlns:a16="http://schemas.microsoft.com/office/drawing/2014/main" val="1202107757"/>
                  </a:ext>
                </a:extLst>
              </a:tr>
            </a:tbl>
          </a:graphicData>
        </a:graphic>
      </p:graphicFrame>
    </p:spTree>
    <p:extLst>
      <p:ext uri="{BB962C8B-B14F-4D97-AF65-F5344CB8AC3E}">
        <p14:creationId xmlns:p14="http://schemas.microsoft.com/office/powerpoint/2010/main" val="145233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a:off x="352012" y="3375929"/>
            <a:ext cx="1606829" cy="688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PE"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COMPETENCIA</a:t>
            </a:r>
          </a:p>
        </p:txBody>
      </p:sp>
      <p:sp>
        <p:nvSpPr>
          <p:cNvPr id="8" name="7 Rectángulo"/>
          <p:cNvSpPr/>
          <p:nvPr/>
        </p:nvSpPr>
        <p:spPr>
          <a:xfrm>
            <a:off x="51193" y="3468184"/>
            <a:ext cx="21489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2">
                    <a:lumMod val="60000"/>
                    <a:lumOff val="40000"/>
                  </a:schemeClr>
                </a:solidFill>
              </a:rPr>
              <a:t>COMPETENCIA</a:t>
            </a:r>
          </a:p>
        </p:txBody>
      </p:sp>
      <p:sp>
        <p:nvSpPr>
          <p:cNvPr id="9" name="8 Rectángulo"/>
          <p:cNvSpPr/>
          <p:nvPr/>
        </p:nvSpPr>
        <p:spPr>
          <a:xfrm>
            <a:off x="2378161" y="2132856"/>
            <a:ext cx="6413827" cy="3600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s-PE" sz="1600" b="1" i="1" dirty="0">
                <a:solidFill>
                  <a:schemeClr val="tx1"/>
                </a:solidFill>
                <a:latin typeface="Arial" panose="020B0604020202020204" pitchFamily="34" charset="0"/>
                <a:cs typeface="Arial" panose="020B0604020202020204" pitchFamily="34" charset="0"/>
              </a:rPr>
              <a:t>De conformidad con lo establecido en el segundo párrafo del artículo 18° del Reglamento de las Fiscalías Especializadas en Delitos de Corrupción de Funcionarios Fiscalías Especializadas en Criminalidad Organizada y Fiscalías Especializadas en Lavado de Activos y Perdida de Dominio. Aprobado mediante resolución de Fiscalía de la Nación Nro. 1423-2015-MP-FN, de fecha 22 de abril del 2015, las Fiscalías Especializadas en Delitos de Corrupción de Funcionarios son competentes para conocer e investigar los delitos tipificados en las secciones II, III y IV, artículos 382° al 401° del Capítulo III del Título XVIII, Libro II de Código Penal, y en los supuestos de delitos conexos.</a:t>
            </a:r>
          </a:p>
        </p:txBody>
      </p:sp>
    </p:spTree>
    <p:extLst>
      <p:ext uri="{BB962C8B-B14F-4D97-AF65-F5344CB8AC3E}">
        <p14:creationId xmlns:p14="http://schemas.microsoft.com/office/powerpoint/2010/main" val="161454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61"/>
          <a:stretch/>
        </p:blipFill>
        <p:spPr bwMode="auto">
          <a:xfrm>
            <a:off x="21882" y="15311"/>
            <a:ext cx="912211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93965" y="148859"/>
            <a:ext cx="63367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b="1" dirty="0">
              <a:solidFill>
                <a:schemeClr val="tx1"/>
              </a:solidFill>
              <a:latin typeface="Arial" pitchFamily="34" charset="0"/>
              <a:cs typeface="Arial" pitchFamily="34" charset="0"/>
            </a:endParaRPr>
          </a:p>
          <a:p>
            <a:pPr algn="ctr"/>
            <a:r>
              <a:rPr lang="es-PE" sz="1600" b="1" dirty="0">
                <a:solidFill>
                  <a:schemeClr val="tx1"/>
                </a:solidFill>
                <a:latin typeface="Arial" pitchFamily="34" charset="0"/>
                <a:cs typeface="Arial" pitchFamily="34" charset="0"/>
              </a:rPr>
              <a:t>FISCALÍA ESPECIALIZADA EN DELITOS DE </a:t>
            </a:r>
          </a:p>
          <a:p>
            <a:pPr algn="ctr"/>
            <a:r>
              <a:rPr lang="es-PE" sz="1600" b="1" dirty="0">
                <a:solidFill>
                  <a:schemeClr val="tx1"/>
                </a:solidFill>
                <a:latin typeface="Arial" pitchFamily="34" charset="0"/>
                <a:cs typeface="Arial" pitchFamily="34" charset="0"/>
              </a:rPr>
              <a:t>CORRUPCIÓN DE FUNCIONARIOS</a:t>
            </a:r>
          </a:p>
          <a:p>
            <a:pPr algn="ctr"/>
            <a:r>
              <a:rPr lang="es-PE" sz="1600" b="1" dirty="0">
                <a:solidFill>
                  <a:schemeClr val="tx1"/>
                </a:solidFill>
                <a:latin typeface="Arial" pitchFamily="34" charset="0"/>
                <a:cs typeface="Arial" pitchFamily="34" charset="0"/>
              </a:rPr>
              <a:t>TIPOS PENALES</a:t>
            </a:r>
          </a:p>
        </p:txBody>
      </p:sp>
      <p:sp>
        <p:nvSpPr>
          <p:cNvPr id="9" name="8 Rectángulo"/>
          <p:cNvSpPr/>
          <p:nvPr/>
        </p:nvSpPr>
        <p:spPr>
          <a:xfrm>
            <a:off x="2669959" y="1907137"/>
            <a:ext cx="6413827" cy="407075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s-PE" sz="1600" b="1" i="1" dirty="0">
                <a:solidFill>
                  <a:srgbClr val="FF0000"/>
                </a:solidFill>
                <a:latin typeface="Arial" pitchFamily="34" charset="0"/>
                <a:cs typeface="Arial" pitchFamily="34" charset="0"/>
              </a:rPr>
              <a:t>Artículo 382.- </a:t>
            </a:r>
            <a:r>
              <a:rPr lang="es-PE" sz="1600" b="1" i="1" dirty="0">
                <a:solidFill>
                  <a:schemeClr val="tx1"/>
                </a:solidFill>
                <a:latin typeface="Arial" pitchFamily="34" charset="0"/>
                <a:cs typeface="Arial" pitchFamily="34" charset="0"/>
              </a:rPr>
              <a:t>Concusión </a:t>
            </a:r>
          </a:p>
          <a:p>
            <a:pPr algn="just"/>
            <a:r>
              <a:rPr lang="es-PE" sz="1600" b="1" i="1" dirty="0">
                <a:solidFill>
                  <a:srgbClr val="FF0000"/>
                </a:solidFill>
                <a:latin typeface="Arial" pitchFamily="34" charset="0"/>
                <a:cs typeface="Arial" pitchFamily="34" charset="0"/>
              </a:rPr>
              <a:t>Artículo 383.- </a:t>
            </a:r>
            <a:r>
              <a:rPr lang="es-PE" sz="1600" b="1" i="1" dirty="0">
                <a:solidFill>
                  <a:schemeClr val="tx1"/>
                </a:solidFill>
                <a:latin typeface="Arial" pitchFamily="34" charset="0"/>
                <a:cs typeface="Arial" pitchFamily="34" charset="0"/>
              </a:rPr>
              <a:t>Cobro indebido</a:t>
            </a:r>
          </a:p>
          <a:p>
            <a:pPr algn="just"/>
            <a:r>
              <a:rPr lang="es-PE" sz="1600" b="1" i="1" dirty="0">
                <a:solidFill>
                  <a:srgbClr val="FF0000"/>
                </a:solidFill>
                <a:latin typeface="Arial" pitchFamily="34" charset="0"/>
                <a:cs typeface="Arial" pitchFamily="34" charset="0"/>
              </a:rPr>
              <a:t>Artículo 384.- </a:t>
            </a:r>
            <a:r>
              <a:rPr lang="es-PE" sz="1600" b="1" i="1" dirty="0">
                <a:solidFill>
                  <a:schemeClr val="tx1"/>
                </a:solidFill>
                <a:latin typeface="Arial" pitchFamily="34" charset="0"/>
                <a:cs typeface="Arial" pitchFamily="34" charset="0"/>
              </a:rPr>
              <a:t>Colusión simple y agravada</a:t>
            </a:r>
          </a:p>
          <a:p>
            <a:pPr algn="just"/>
            <a:r>
              <a:rPr lang="es-PE" sz="1600" b="1" i="1" dirty="0">
                <a:solidFill>
                  <a:srgbClr val="FF0000"/>
                </a:solidFill>
                <a:latin typeface="Arial" pitchFamily="34" charset="0"/>
                <a:cs typeface="Arial" pitchFamily="34" charset="0"/>
              </a:rPr>
              <a:t>Artículo 385.- </a:t>
            </a:r>
            <a:r>
              <a:rPr lang="es-PE" sz="1600" b="1" i="1" dirty="0">
                <a:solidFill>
                  <a:schemeClr val="tx1"/>
                </a:solidFill>
                <a:latin typeface="Arial" pitchFamily="34" charset="0"/>
                <a:cs typeface="Arial" pitchFamily="34" charset="0"/>
              </a:rPr>
              <a:t>Patrocinio ilegal </a:t>
            </a:r>
          </a:p>
          <a:p>
            <a:pPr algn="just"/>
            <a:r>
              <a:rPr lang="es-PE" sz="1600" b="1" i="1" dirty="0">
                <a:solidFill>
                  <a:srgbClr val="FF0000"/>
                </a:solidFill>
                <a:latin typeface="Arial" pitchFamily="34" charset="0"/>
                <a:cs typeface="Arial" pitchFamily="34" charset="0"/>
              </a:rPr>
              <a:t>Artículo 386.- </a:t>
            </a:r>
            <a:r>
              <a:rPr lang="es-PE" sz="1600" b="1" i="1" dirty="0">
                <a:solidFill>
                  <a:schemeClr val="tx1"/>
                </a:solidFill>
                <a:latin typeface="Arial" pitchFamily="34" charset="0"/>
                <a:cs typeface="Arial" pitchFamily="34" charset="0"/>
              </a:rPr>
              <a:t>Responsabilidad de peritos, árbitros y contadores particulares </a:t>
            </a:r>
          </a:p>
          <a:p>
            <a:pPr algn="just"/>
            <a:r>
              <a:rPr lang="es-PE" sz="1600" b="1" i="1" dirty="0">
                <a:solidFill>
                  <a:srgbClr val="FF0000"/>
                </a:solidFill>
                <a:latin typeface="Arial" pitchFamily="34" charset="0"/>
                <a:cs typeface="Arial" pitchFamily="34" charset="0"/>
              </a:rPr>
              <a:t>Artículo 387.- </a:t>
            </a:r>
            <a:r>
              <a:rPr lang="es-PE" sz="1600" b="1" i="1" dirty="0">
                <a:solidFill>
                  <a:schemeClr val="tx1"/>
                </a:solidFill>
                <a:latin typeface="Arial" pitchFamily="34" charset="0"/>
                <a:cs typeface="Arial" pitchFamily="34" charset="0"/>
              </a:rPr>
              <a:t> Peculado doloso y culposo</a:t>
            </a:r>
          </a:p>
          <a:p>
            <a:pPr algn="just"/>
            <a:r>
              <a:rPr lang="es-PE" sz="1600" b="1" i="1" dirty="0">
                <a:solidFill>
                  <a:srgbClr val="FF0000"/>
                </a:solidFill>
                <a:latin typeface="Arial" pitchFamily="34" charset="0"/>
                <a:cs typeface="Arial" pitchFamily="34" charset="0"/>
              </a:rPr>
              <a:t>Artículo 388.- </a:t>
            </a:r>
            <a:r>
              <a:rPr lang="es-PE" sz="1600" b="1" i="1" dirty="0">
                <a:solidFill>
                  <a:schemeClr val="tx1"/>
                </a:solidFill>
                <a:latin typeface="Arial" pitchFamily="34" charset="0"/>
                <a:cs typeface="Arial" pitchFamily="34" charset="0"/>
              </a:rPr>
              <a:t>Peculado por uso </a:t>
            </a:r>
          </a:p>
          <a:p>
            <a:pPr algn="just"/>
            <a:r>
              <a:rPr lang="es-PE" sz="1600" b="1" i="1" dirty="0">
                <a:solidFill>
                  <a:srgbClr val="FF0000"/>
                </a:solidFill>
                <a:latin typeface="Arial" pitchFamily="34" charset="0"/>
                <a:cs typeface="Arial" pitchFamily="34" charset="0"/>
              </a:rPr>
              <a:t>Artículo 389.- </a:t>
            </a:r>
            <a:r>
              <a:rPr lang="es-PE" sz="1600" b="1" i="1" dirty="0">
                <a:solidFill>
                  <a:schemeClr val="tx1"/>
                </a:solidFill>
                <a:latin typeface="Arial" pitchFamily="34" charset="0"/>
                <a:cs typeface="Arial" pitchFamily="34" charset="0"/>
              </a:rPr>
              <a:t>Malversación</a:t>
            </a:r>
          </a:p>
          <a:p>
            <a:pPr algn="just"/>
            <a:r>
              <a:rPr lang="es-PE" sz="1600" b="1" i="1" dirty="0">
                <a:solidFill>
                  <a:srgbClr val="FF0000"/>
                </a:solidFill>
                <a:latin typeface="Arial" pitchFamily="34" charset="0"/>
                <a:cs typeface="Arial" pitchFamily="34" charset="0"/>
              </a:rPr>
              <a:t>Artículo 390.- </a:t>
            </a:r>
            <a:r>
              <a:rPr lang="es-PE" sz="1600" b="1" i="1" dirty="0">
                <a:solidFill>
                  <a:schemeClr val="tx1"/>
                </a:solidFill>
                <a:latin typeface="Arial" pitchFamily="34" charset="0"/>
                <a:cs typeface="Arial" pitchFamily="34" charset="0"/>
              </a:rPr>
              <a:t>Retardo injustificado de pago </a:t>
            </a:r>
          </a:p>
          <a:p>
            <a:pPr algn="just"/>
            <a:r>
              <a:rPr lang="es-PE" sz="1600" b="1" i="1" dirty="0">
                <a:solidFill>
                  <a:srgbClr val="FF0000"/>
                </a:solidFill>
                <a:latin typeface="Arial" pitchFamily="34" charset="0"/>
                <a:cs typeface="Arial" pitchFamily="34" charset="0"/>
              </a:rPr>
              <a:t>Artículo 391.- </a:t>
            </a:r>
            <a:r>
              <a:rPr lang="es-PE" sz="1600" b="1" i="1" dirty="0" err="1">
                <a:solidFill>
                  <a:schemeClr val="tx1"/>
                </a:solidFill>
                <a:latin typeface="Arial" pitchFamily="34" charset="0"/>
                <a:cs typeface="Arial" pitchFamily="34" charset="0"/>
              </a:rPr>
              <a:t>Rehusamiento</a:t>
            </a:r>
            <a:r>
              <a:rPr lang="es-PE" sz="1600" b="1" i="1" dirty="0">
                <a:solidFill>
                  <a:schemeClr val="tx1"/>
                </a:solidFill>
                <a:latin typeface="Arial" pitchFamily="34" charset="0"/>
                <a:cs typeface="Arial" pitchFamily="34" charset="0"/>
              </a:rPr>
              <a:t> a entrega de bienes depositados o puestos en custodia</a:t>
            </a:r>
          </a:p>
          <a:p>
            <a:pPr algn="just"/>
            <a:r>
              <a:rPr lang="es-PE" sz="1600" b="1" i="1" dirty="0">
                <a:solidFill>
                  <a:srgbClr val="FF0000"/>
                </a:solidFill>
                <a:latin typeface="Arial" pitchFamily="34" charset="0"/>
                <a:cs typeface="Arial" pitchFamily="34" charset="0"/>
              </a:rPr>
              <a:t>Artículo 392.- </a:t>
            </a:r>
            <a:r>
              <a:rPr lang="es-PE" sz="1600" b="1" i="1" dirty="0">
                <a:solidFill>
                  <a:schemeClr val="tx1"/>
                </a:solidFill>
                <a:latin typeface="Arial" pitchFamily="34" charset="0"/>
                <a:cs typeface="Arial" pitchFamily="34" charset="0"/>
              </a:rPr>
              <a:t>Extensión del tipo </a:t>
            </a:r>
          </a:p>
          <a:p>
            <a:pPr algn="just"/>
            <a:r>
              <a:rPr lang="es-PE" sz="1600" b="1" i="1" dirty="0">
                <a:solidFill>
                  <a:srgbClr val="FF0000"/>
                </a:solidFill>
                <a:latin typeface="Arial" pitchFamily="34" charset="0"/>
                <a:cs typeface="Arial" pitchFamily="34" charset="0"/>
              </a:rPr>
              <a:t>Artículo 393.- </a:t>
            </a:r>
            <a:r>
              <a:rPr lang="es-PE" sz="1600" b="1" i="1" dirty="0">
                <a:solidFill>
                  <a:schemeClr val="tx1"/>
                </a:solidFill>
                <a:latin typeface="Arial" pitchFamily="34" charset="0"/>
                <a:cs typeface="Arial" pitchFamily="34" charset="0"/>
              </a:rPr>
              <a:t>Cohecho pasivo propio </a:t>
            </a:r>
          </a:p>
          <a:p>
            <a:pPr algn="just"/>
            <a:r>
              <a:rPr lang="es-PE" sz="1600" b="1" dirty="0">
                <a:solidFill>
                  <a:srgbClr val="FF0000"/>
                </a:solidFill>
                <a:latin typeface="Arial" pitchFamily="34" charset="0"/>
                <a:cs typeface="Arial" pitchFamily="34" charset="0"/>
              </a:rPr>
              <a:t>Artículo 393-A.- </a:t>
            </a:r>
            <a:r>
              <a:rPr lang="es-PE" sz="1600" b="1" dirty="0">
                <a:solidFill>
                  <a:schemeClr val="tx1"/>
                </a:solidFill>
                <a:latin typeface="Arial" pitchFamily="34" charset="0"/>
                <a:cs typeface="Arial" pitchFamily="34" charset="0"/>
              </a:rPr>
              <a:t>Soborno internacional pasivo</a:t>
            </a:r>
            <a:endParaRPr lang="es-PE" sz="1600" b="1" i="1" dirty="0">
              <a:solidFill>
                <a:schemeClr val="tx1"/>
              </a:solidFill>
              <a:latin typeface="Arial" pitchFamily="34" charset="0"/>
              <a:cs typeface="Arial" pitchFamily="34" charset="0"/>
            </a:endParaRPr>
          </a:p>
        </p:txBody>
      </p:sp>
      <p:sp>
        <p:nvSpPr>
          <p:cNvPr id="6" name="5 Flecha derecha"/>
          <p:cNvSpPr/>
          <p:nvPr/>
        </p:nvSpPr>
        <p:spPr>
          <a:xfrm>
            <a:off x="179512" y="3392331"/>
            <a:ext cx="1469924" cy="110036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a:t>TIPOS PENALES</a:t>
            </a:r>
            <a:endParaRPr lang="es-PE" dirty="0"/>
          </a:p>
        </p:txBody>
      </p:sp>
      <p:sp>
        <p:nvSpPr>
          <p:cNvPr id="7" name="6 Abrir llave"/>
          <p:cNvSpPr/>
          <p:nvPr/>
        </p:nvSpPr>
        <p:spPr>
          <a:xfrm>
            <a:off x="1851957" y="1854283"/>
            <a:ext cx="792088" cy="4176464"/>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800" dirty="0"/>
          </a:p>
        </p:txBody>
      </p:sp>
    </p:spTree>
    <p:extLst>
      <p:ext uri="{BB962C8B-B14F-4D97-AF65-F5344CB8AC3E}">
        <p14:creationId xmlns:p14="http://schemas.microsoft.com/office/powerpoint/2010/main" val="3656270421"/>
      </p:ext>
    </p:extLst>
  </p:cSld>
  <p:clrMapOvr>
    <a:masterClrMapping/>
  </p:clrMapOvr>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1568</TotalTime>
  <Words>7297</Words>
  <Application>Microsoft Office PowerPoint</Application>
  <PresentationFormat>Presentación en pantalla (4:3)</PresentationFormat>
  <Paragraphs>327</Paragraphs>
  <Slides>62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62</vt:i4>
      </vt:variant>
    </vt:vector>
  </HeadingPairs>
  <TitlesOfParts>
    <vt:vector size="70" baseType="lpstr">
      <vt:lpstr>Arial</vt:lpstr>
      <vt:lpstr>Arial Narrow</vt:lpstr>
      <vt:lpstr>Bahnschrift SemiBold</vt:lpstr>
      <vt:lpstr>Georgia</vt:lpstr>
      <vt:lpstr>Roboto</vt:lpstr>
      <vt:lpstr>Trebuchet MS</vt:lpstr>
      <vt:lpstr>Wingdings</vt:lpstr>
      <vt:lpstr>Transmisión de listas</vt:lpstr>
      <vt:lpstr>Presentación de PowerPoint</vt:lpstr>
      <vt:lpstr>Presentación de PowerPoint</vt:lpstr>
      <vt:lpstr>Presentación de PowerPoint</vt:lpstr>
      <vt:lpstr>LA LUCHA ANTICORRUPCCIÓN  EN LA NORMATIVA INTERNACIONAL</vt:lpstr>
      <vt:lpstr>STC 00017-2011-PI/TC</vt:lpstr>
      <vt:lpstr>EFECTOS DE LA CORRUPCIÓN EN EL PERÚ</vt:lpstr>
      <vt:lpstr>LOS DELITOS CONTRA LA ADMINISTRACIÓN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COMUNES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EL ESTADO COMO TITULAR DE DERECHOS</vt:lpstr>
      <vt:lpstr>MARCO JURÍDICO QUE REGULA LA REPARACIÓN CIVIL EN EL MARCO DEL PROCESO PENAL: LA PRETENSIÓN CIVIL ES INDEPENDIENTE DE LA PRETENSIÓN PENAL</vt:lpstr>
      <vt:lpstr>DIFERENCIAS ENTRE LA RESPONSABILIDAD PENAL Y CIVIL</vt:lpstr>
      <vt:lpstr>Presentación de PowerPoint</vt:lpstr>
      <vt:lpstr>DERECHOS DEL ACTOR CIVIL</vt:lpstr>
      <vt:lpstr>ASPECTOS PROBLEMATICOS DE LOS DELITOS DE CORRUPCCION DE FUNCIONARIOS Y SU RELACIÓN EN LA DETERMINACIÓN DE LA RESPONSABILIDAD CIVIL</vt:lpstr>
      <vt:lpstr>¿LA AUSENCIA DE TIPICIDAD DEL HECHO OBJETO DEL PROCESO PENAL IMPIDE LA ACREDITACIÓN DE LA LESIÓN AL BIEN JURIDICO COMO ELEMENTO DE LA RESPONSABILIDAD CIVIL? </vt:lpstr>
      <vt:lpstr>Presentación de PowerPoint</vt:lpstr>
      <vt:lpstr>POSICIÓN DEL JUZGADO ESPECIALIZADO EN CORRUPCIÓN DE FUNCIONARIOS</vt:lpstr>
      <vt:lpstr>Presentación de PowerPoint</vt:lpstr>
      <vt:lpstr>POSICION DE LA SALA DE EXTINCIÓN DE DOMINIO </vt:lpstr>
      <vt:lpstr>Posición personal</vt:lpstr>
      <vt:lpstr>¿PRESCRIBE EL EJERCICIO DE LA ACCIÓN CIVIL  CUANDO LA ACCIÓN PENAL HA PRESCRITO? </vt:lpstr>
      <vt:lpstr>Presentación de PowerPoint</vt:lpstr>
      <vt:lpstr>Presentación de PowerPoint</vt:lpstr>
      <vt:lpstr>Presentación de PowerPoint</vt:lpstr>
      <vt:lpstr>¿PUEDE PRETENDERSE REPARACIÓN CIVIL EN LOS DELITOS DE PELIGRO O MERA ACTIVIDAD COMO LO ES EL DELITO DE TRAFICO DE INFLUENCIAS ?</vt:lpstr>
      <vt:lpstr>Presentación de PowerPoint</vt:lpstr>
      <vt:lpstr>NATURALEZA DE LA RESPONSABILIDAD CIVIL POR DAÑO AL ESTADO DERIVADO DE LOS DELITOS DE CORRUPCIÓN: ¿CONTRACTUAL O EXTRACONTRACTUAL? </vt:lpstr>
      <vt:lpstr>Presentación de PowerPoint</vt:lpstr>
      <vt:lpstr>¿QUÉ CONSIDERACIONES SE DEBEN TENER EN CUENTA A EFECTOS DE DETERMINAR EL QUANTUM DEL DAÑO A LA PERSONA SI SE TRATA DEL ESTADO? </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Tecnologias AREQUIPA</cp:lastModifiedBy>
  <cp:revision>58</cp:revision>
  <dcterms:created xsi:type="dcterms:W3CDTF">2023-07-25T15:59:08Z</dcterms:created>
  <dcterms:modified xsi:type="dcterms:W3CDTF">2024-06-06T13:40:13Z</dcterms:modified>
</cp:coreProperties>
</file>