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5"/>
  </p:notesMasterIdLst>
  <p:sldIdLst>
    <p:sldId id="280" r:id="rId2"/>
    <p:sldId id="338" r:id="rId3"/>
    <p:sldId id="257" r:id="rId4"/>
    <p:sldId id="313" r:id="rId5"/>
    <p:sldId id="335" r:id="rId6"/>
    <p:sldId id="334" r:id="rId7"/>
    <p:sldId id="336" r:id="rId8"/>
    <p:sldId id="314" r:id="rId9"/>
    <p:sldId id="285" r:id="rId10"/>
    <p:sldId id="306" r:id="rId11"/>
    <p:sldId id="319" r:id="rId12"/>
    <p:sldId id="299" r:id="rId13"/>
    <p:sldId id="301" r:id="rId14"/>
    <p:sldId id="311" r:id="rId15"/>
    <p:sldId id="333" r:id="rId16"/>
    <p:sldId id="317" r:id="rId17"/>
    <p:sldId id="312" r:id="rId18"/>
    <p:sldId id="323" r:id="rId19"/>
    <p:sldId id="321" r:id="rId20"/>
    <p:sldId id="322" r:id="rId21"/>
    <p:sldId id="307" r:id="rId22"/>
    <p:sldId id="326" r:id="rId23"/>
    <p:sldId id="28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39D6C63E-6A06-470B-AFF3-DADCCE5EB3F9}">
          <p14:sldIdLst>
            <p14:sldId id="280"/>
            <p14:sldId id="338"/>
            <p14:sldId id="257"/>
            <p14:sldId id="313"/>
            <p14:sldId id="335"/>
            <p14:sldId id="334"/>
            <p14:sldId id="336"/>
            <p14:sldId id="314"/>
            <p14:sldId id="285"/>
            <p14:sldId id="306"/>
            <p14:sldId id="319"/>
            <p14:sldId id="299"/>
            <p14:sldId id="301"/>
            <p14:sldId id="311"/>
            <p14:sldId id="333"/>
            <p14:sldId id="317"/>
            <p14:sldId id="312"/>
            <p14:sldId id="323"/>
            <p14:sldId id="321"/>
            <p14:sldId id="322"/>
          </p14:sldIdLst>
        </p14:section>
        <p14:section name="Sección sin título" id="{1806F950-AB64-457A-B013-E8E0E1702254}">
          <p14:sldIdLst>
            <p14:sldId id="307"/>
            <p14:sldId id="326"/>
            <p14:sldId id="28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 Romel Chumpitaz Chumpitaz" initials="VRCC" lastIdx="1" clrIdx="0">
    <p:extLst>
      <p:ext uri="{19B8F6BF-5375-455C-9EA6-DF929625EA0E}">
        <p15:presenceInfo xmlns:p15="http://schemas.microsoft.com/office/powerpoint/2012/main" userId="S-1-5-21-2366558092-202369826-3453714023-15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FFFCC"/>
    <a:srgbClr val="FFDB69"/>
    <a:srgbClr val="FFC1C1"/>
    <a:srgbClr val="FF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98" autoAdjust="0"/>
    <p:restoredTop sz="85194" autoAdjust="0"/>
  </p:normalViewPr>
  <p:slideViewPr>
    <p:cSldViewPr snapToGrid="0">
      <p:cViewPr varScale="1">
        <p:scale>
          <a:sx n="97" d="100"/>
          <a:sy n="97" d="100"/>
        </p:scale>
        <p:origin x="43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312144-0169-49E4-82EB-2BE77CEB2AF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s-PE"/>
        </a:p>
      </dgm:t>
    </dgm:pt>
    <dgm:pt modelId="{AB639858-4130-4201-9CA3-3144CC40C3B5}">
      <dgm:prSet phldrT="[Texto]" custT="1"/>
      <dgm:spPr>
        <a:solidFill>
          <a:srgbClr val="002060"/>
        </a:solidFill>
      </dgm:spPr>
      <dgm:t>
        <a:bodyPr/>
        <a:lstStyle/>
        <a:p>
          <a:r>
            <a:rPr lang="es-PE" sz="2000" dirty="0">
              <a:latin typeface="Arial" panose="020B0604020202020204" pitchFamily="34" charset="0"/>
              <a:cs typeface="Arial" panose="020B0604020202020204" pitchFamily="34" charset="0"/>
            </a:rPr>
            <a:t>ARBITRAJE Y CONTRATACIÓN PÚBLICA</a:t>
          </a:r>
        </a:p>
      </dgm:t>
    </dgm:pt>
    <dgm:pt modelId="{7F144EDD-A11C-4A54-BD48-702CCA09D289}" type="parTrans" cxnId="{A9D8D70D-0D1F-43E6-B6A4-761130A5A280}">
      <dgm:prSet/>
      <dgm:spPr/>
      <dgm:t>
        <a:bodyPr/>
        <a:lstStyle/>
        <a:p>
          <a:endParaRPr lang="es-PE"/>
        </a:p>
      </dgm:t>
    </dgm:pt>
    <dgm:pt modelId="{F782BFF2-1F7D-41A0-90C6-5B98A87AD983}" type="sibTrans" cxnId="{A9D8D70D-0D1F-43E6-B6A4-761130A5A280}">
      <dgm:prSet/>
      <dgm:spPr/>
      <dgm:t>
        <a:bodyPr/>
        <a:lstStyle/>
        <a:p>
          <a:endParaRPr lang="es-PE"/>
        </a:p>
      </dgm:t>
    </dgm:pt>
    <dgm:pt modelId="{F778434B-E51B-4257-884F-3CB5BA1A5A10}">
      <dgm:prSet phldrT="[Texto]" custT="1"/>
      <dgm:spPr>
        <a:solidFill>
          <a:srgbClr val="002060"/>
        </a:solidFill>
      </dgm:spPr>
      <dgm:t>
        <a:bodyPr/>
        <a:lstStyle/>
        <a:p>
          <a:pPr>
            <a:buNone/>
          </a:pPr>
          <a:r>
            <a:rPr lang="es-PE" sz="2000" dirty="0">
              <a:latin typeface="Arial" panose="020B0604020202020204" pitchFamily="34" charset="0"/>
              <a:cs typeface="Arial" panose="020B0604020202020204" pitchFamily="34" charset="0"/>
            </a:rPr>
            <a:t>PROCESOS ARBITRALES</a:t>
          </a:r>
        </a:p>
      </dgm:t>
    </dgm:pt>
    <dgm:pt modelId="{1AE60CDF-F955-41AF-9660-38F6CAFDC5B2}" type="parTrans" cxnId="{BC60FCDD-9D4F-4776-A084-877207845F35}">
      <dgm:prSet/>
      <dgm:spPr>
        <a:solidFill>
          <a:schemeClr val="accent5">
            <a:lumMod val="60000"/>
            <a:lumOff val="40000"/>
          </a:schemeClr>
        </a:solidFill>
      </dgm:spPr>
      <dgm:t>
        <a:bodyPr/>
        <a:lstStyle/>
        <a:p>
          <a:endParaRPr lang="es-PE"/>
        </a:p>
      </dgm:t>
    </dgm:pt>
    <dgm:pt modelId="{ADAA9BAA-78F8-4231-8CD7-D76D6CCBE2D7}" type="sibTrans" cxnId="{BC60FCDD-9D4F-4776-A084-877207845F35}">
      <dgm:prSet/>
      <dgm:spPr/>
      <dgm:t>
        <a:bodyPr/>
        <a:lstStyle/>
        <a:p>
          <a:endParaRPr lang="es-PE"/>
        </a:p>
      </dgm:t>
    </dgm:pt>
    <dgm:pt modelId="{451A4AFF-F97A-43A9-AEDA-52AB92FE078C}">
      <dgm:prSet phldrT="[Texto]" custT="1"/>
      <dgm:spPr>
        <a:solidFill>
          <a:srgbClr val="002060"/>
        </a:solidFill>
      </dgm:spPr>
      <dgm:t>
        <a:bodyPr/>
        <a:lstStyle/>
        <a:p>
          <a:r>
            <a:rPr lang="es-PE" sz="2000" dirty="0">
              <a:latin typeface="Arial" panose="020B0604020202020204" pitchFamily="34" charset="0"/>
              <a:cs typeface="Arial" panose="020B0604020202020204" pitchFamily="34" charset="0"/>
            </a:rPr>
            <a:t>CONCILIACIÓN</a:t>
          </a:r>
        </a:p>
      </dgm:t>
    </dgm:pt>
    <dgm:pt modelId="{B04096F5-72DD-4E59-9AB6-BED34D94E749}" type="parTrans" cxnId="{9955AADA-4FED-4234-A92C-8E621237F484}">
      <dgm:prSet/>
      <dgm:spPr>
        <a:solidFill>
          <a:schemeClr val="accent5">
            <a:lumMod val="60000"/>
            <a:lumOff val="40000"/>
          </a:schemeClr>
        </a:solidFill>
      </dgm:spPr>
      <dgm:t>
        <a:bodyPr/>
        <a:lstStyle/>
        <a:p>
          <a:endParaRPr lang="es-PE"/>
        </a:p>
      </dgm:t>
    </dgm:pt>
    <dgm:pt modelId="{3056C479-9867-4924-8A3D-854795F023B5}" type="sibTrans" cxnId="{9955AADA-4FED-4234-A92C-8E621237F484}">
      <dgm:prSet/>
      <dgm:spPr/>
      <dgm:t>
        <a:bodyPr/>
        <a:lstStyle/>
        <a:p>
          <a:endParaRPr lang="es-PE"/>
        </a:p>
      </dgm:t>
    </dgm:pt>
    <dgm:pt modelId="{15DCE0D1-39AF-4205-839E-C247780B4794}">
      <dgm:prSet phldrT="[Texto]"/>
      <dgm:spPr/>
      <dgm:t>
        <a:bodyPr/>
        <a:lstStyle/>
        <a:p>
          <a:endParaRPr lang="es-PE"/>
        </a:p>
      </dgm:t>
    </dgm:pt>
    <dgm:pt modelId="{860D4B75-5482-492C-B43D-8FC8DAF03DA9}" type="parTrans" cxnId="{81F8B5F7-D4D2-449E-A12B-756B9DCD6A7E}">
      <dgm:prSet/>
      <dgm:spPr/>
      <dgm:t>
        <a:bodyPr/>
        <a:lstStyle/>
        <a:p>
          <a:endParaRPr lang="es-PE"/>
        </a:p>
      </dgm:t>
    </dgm:pt>
    <dgm:pt modelId="{72A45C3D-96BF-447F-807D-B8AEF904D427}" type="sibTrans" cxnId="{81F8B5F7-D4D2-449E-A12B-756B9DCD6A7E}">
      <dgm:prSet/>
      <dgm:spPr/>
      <dgm:t>
        <a:bodyPr/>
        <a:lstStyle/>
        <a:p>
          <a:endParaRPr lang="es-PE"/>
        </a:p>
      </dgm:t>
    </dgm:pt>
    <dgm:pt modelId="{5BBCBAD0-C53C-47C8-8413-52AE2E92A82E}">
      <dgm:prSet/>
      <dgm:spPr/>
      <dgm:t>
        <a:bodyPr/>
        <a:lstStyle/>
        <a:p>
          <a:endParaRPr lang="es-PE"/>
        </a:p>
      </dgm:t>
    </dgm:pt>
    <dgm:pt modelId="{445BF8E4-B703-486A-8991-5B40DBC55E53}" type="parTrans" cxnId="{027654A3-E6DC-4FB4-9200-7D07C3FD5C5D}">
      <dgm:prSet/>
      <dgm:spPr/>
      <dgm:t>
        <a:bodyPr/>
        <a:lstStyle/>
        <a:p>
          <a:endParaRPr lang="es-PE"/>
        </a:p>
      </dgm:t>
    </dgm:pt>
    <dgm:pt modelId="{64F4C3C2-AF90-4207-8D36-847F457AB816}" type="sibTrans" cxnId="{027654A3-E6DC-4FB4-9200-7D07C3FD5C5D}">
      <dgm:prSet/>
      <dgm:spPr/>
      <dgm:t>
        <a:bodyPr/>
        <a:lstStyle/>
        <a:p>
          <a:endParaRPr lang="es-PE"/>
        </a:p>
      </dgm:t>
    </dgm:pt>
    <dgm:pt modelId="{723631B8-EBA4-4F76-9504-FC46546443A1}">
      <dgm:prSet custScaleX="93357" custScaleY="108141"/>
      <dgm:spPr/>
      <dgm:t>
        <a:bodyPr/>
        <a:lstStyle/>
        <a:p>
          <a:endParaRPr lang="es-PE"/>
        </a:p>
      </dgm:t>
    </dgm:pt>
    <dgm:pt modelId="{39708550-D209-4B76-B122-C24CC37C25A3}" type="parTrans" cxnId="{9CBCF21A-D699-4189-AADC-437182E7BD6B}">
      <dgm:prSet custLinFactNeighborX="3856" custLinFactNeighborY="7631"/>
      <dgm:spPr/>
      <dgm:t>
        <a:bodyPr/>
        <a:lstStyle/>
        <a:p>
          <a:endParaRPr lang="es-PE"/>
        </a:p>
      </dgm:t>
    </dgm:pt>
    <dgm:pt modelId="{4F259920-F086-40F7-9BEB-8A0058DDDE80}" type="sibTrans" cxnId="{9CBCF21A-D699-4189-AADC-437182E7BD6B}">
      <dgm:prSet/>
      <dgm:spPr/>
      <dgm:t>
        <a:bodyPr/>
        <a:lstStyle/>
        <a:p>
          <a:endParaRPr lang="es-PE"/>
        </a:p>
      </dgm:t>
    </dgm:pt>
    <dgm:pt modelId="{7CAEFD0A-CA87-4D25-9394-71CEB8453DF6}">
      <dgm:prSet custScaleX="93357" custScaleY="108141"/>
      <dgm:spPr/>
      <dgm:t>
        <a:bodyPr/>
        <a:lstStyle/>
        <a:p>
          <a:endParaRPr lang="es-PE"/>
        </a:p>
      </dgm:t>
    </dgm:pt>
    <dgm:pt modelId="{EF8E706F-652E-420F-8482-69F6B17DDC83}" type="parTrans" cxnId="{BBCDEC81-8D93-4602-BC4C-21FE1EA4FE4C}">
      <dgm:prSet custLinFactNeighborX="3856" custLinFactNeighborY="7631"/>
      <dgm:spPr/>
      <dgm:t>
        <a:bodyPr/>
        <a:lstStyle/>
        <a:p>
          <a:endParaRPr lang="es-PE"/>
        </a:p>
      </dgm:t>
    </dgm:pt>
    <dgm:pt modelId="{B626201C-7666-457B-8F72-2DB3857EA613}" type="sibTrans" cxnId="{BBCDEC81-8D93-4602-BC4C-21FE1EA4FE4C}">
      <dgm:prSet/>
      <dgm:spPr/>
      <dgm:t>
        <a:bodyPr/>
        <a:lstStyle/>
        <a:p>
          <a:endParaRPr lang="es-PE"/>
        </a:p>
      </dgm:t>
    </dgm:pt>
    <dgm:pt modelId="{829B6900-32C5-4B75-B561-E259AEE59CF7}">
      <dgm:prSet custScaleX="93357" custScaleY="108141"/>
      <dgm:spPr/>
      <dgm:t>
        <a:bodyPr/>
        <a:lstStyle/>
        <a:p>
          <a:endParaRPr lang="es-PE"/>
        </a:p>
      </dgm:t>
    </dgm:pt>
    <dgm:pt modelId="{F6A96EED-CB8C-46C9-913F-5F5649DD627E}" type="parTrans" cxnId="{196FD4F2-BBA2-4E82-9908-287EB941C234}">
      <dgm:prSet custLinFactNeighborX="3856" custLinFactNeighborY="7631"/>
      <dgm:spPr/>
      <dgm:t>
        <a:bodyPr/>
        <a:lstStyle/>
        <a:p>
          <a:endParaRPr lang="es-PE"/>
        </a:p>
      </dgm:t>
    </dgm:pt>
    <dgm:pt modelId="{31FE752B-A026-4EC2-9B58-008C04D03D63}" type="sibTrans" cxnId="{196FD4F2-BBA2-4E82-9908-287EB941C234}">
      <dgm:prSet/>
      <dgm:spPr/>
      <dgm:t>
        <a:bodyPr/>
        <a:lstStyle/>
        <a:p>
          <a:endParaRPr lang="es-PE"/>
        </a:p>
      </dgm:t>
    </dgm:pt>
    <dgm:pt modelId="{6B9B2B16-5F99-4213-A5B1-C3722DE3421F}" type="pres">
      <dgm:prSet presAssocID="{3B312144-0169-49E4-82EB-2BE77CEB2AF0}" presName="cycle" presStyleCnt="0">
        <dgm:presLayoutVars>
          <dgm:chMax val="1"/>
          <dgm:dir/>
          <dgm:animLvl val="ctr"/>
          <dgm:resizeHandles val="exact"/>
        </dgm:presLayoutVars>
      </dgm:prSet>
      <dgm:spPr/>
    </dgm:pt>
    <dgm:pt modelId="{7F905E00-5B90-478C-B9C7-32BFBBD3DCF2}" type="pres">
      <dgm:prSet presAssocID="{AB639858-4130-4201-9CA3-3144CC40C3B5}" presName="centerShape" presStyleLbl="node0" presStyleIdx="0" presStyleCnt="1" custScaleX="119514" custLinFactNeighborX="565" custLinFactNeighborY="-1490"/>
      <dgm:spPr/>
    </dgm:pt>
    <dgm:pt modelId="{524160C3-BEAD-47B5-8DB4-19E4069F8B32}" type="pres">
      <dgm:prSet presAssocID="{1AE60CDF-F955-41AF-9660-38F6CAFDC5B2}" presName="parTrans" presStyleLbl="bgSibTrans2D1" presStyleIdx="0" presStyleCnt="2" custLinFactNeighborX="33439" custLinFactNeighborY="-60459"/>
      <dgm:spPr/>
    </dgm:pt>
    <dgm:pt modelId="{AE9039D9-791B-415C-9B15-D1DB81234DA7}" type="pres">
      <dgm:prSet presAssocID="{F778434B-E51B-4257-884F-3CB5BA1A5A10}" presName="node" presStyleLbl="node1" presStyleIdx="0" presStyleCnt="2" custScaleX="97466" custScaleY="94408" custRadScaleRad="93996" custRadScaleInc="-6500">
        <dgm:presLayoutVars>
          <dgm:bulletEnabled val="1"/>
        </dgm:presLayoutVars>
      </dgm:prSet>
      <dgm:spPr/>
    </dgm:pt>
    <dgm:pt modelId="{E7F6722E-B3B1-4723-AD4C-45CC09E8E91B}" type="pres">
      <dgm:prSet presAssocID="{B04096F5-72DD-4E59-9AB6-BED34D94E749}" presName="parTrans" presStyleLbl="bgSibTrans2D1" presStyleIdx="1" presStyleCnt="2" custLinFactNeighborX="-36418" custLinFactNeighborY="-67024"/>
      <dgm:spPr/>
    </dgm:pt>
    <dgm:pt modelId="{00C518A0-1ADF-4134-BCA9-FB9BF69D66B3}" type="pres">
      <dgm:prSet presAssocID="{451A4AFF-F97A-43A9-AEDA-52AB92FE078C}" presName="node" presStyleLbl="node1" presStyleIdx="1" presStyleCnt="2" custRadScaleRad="105309" custRadScaleInc="11596">
        <dgm:presLayoutVars>
          <dgm:bulletEnabled val="1"/>
        </dgm:presLayoutVars>
      </dgm:prSet>
      <dgm:spPr/>
    </dgm:pt>
  </dgm:ptLst>
  <dgm:cxnLst>
    <dgm:cxn modelId="{A9D8D70D-0D1F-43E6-B6A4-761130A5A280}" srcId="{3B312144-0169-49E4-82EB-2BE77CEB2AF0}" destId="{AB639858-4130-4201-9CA3-3144CC40C3B5}" srcOrd="0" destOrd="0" parTransId="{7F144EDD-A11C-4A54-BD48-702CCA09D289}" sibTransId="{F782BFF2-1F7D-41A0-90C6-5B98A87AD983}"/>
    <dgm:cxn modelId="{9CBCF21A-D699-4189-AADC-437182E7BD6B}" srcId="{3B312144-0169-49E4-82EB-2BE77CEB2AF0}" destId="{723631B8-EBA4-4F76-9504-FC46546443A1}" srcOrd="3" destOrd="0" parTransId="{39708550-D209-4B76-B122-C24CC37C25A3}" sibTransId="{4F259920-F086-40F7-9BEB-8A0058DDDE80}"/>
    <dgm:cxn modelId="{CFF16320-57EF-4A31-8631-C65EC2841F67}" type="presOf" srcId="{F778434B-E51B-4257-884F-3CB5BA1A5A10}" destId="{AE9039D9-791B-415C-9B15-D1DB81234DA7}" srcOrd="0" destOrd="0" presId="urn:microsoft.com/office/officeart/2005/8/layout/radial4"/>
    <dgm:cxn modelId="{CEC64541-A522-4035-9782-F03CDAD3E9D1}" type="presOf" srcId="{3B312144-0169-49E4-82EB-2BE77CEB2AF0}" destId="{6B9B2B16-5F99-4213-A5B1-C3722DE3421F}" srcOrd="0" destOrd="0" presId="urn:microsoft.com/office/officeart/2005/8/layout/radial4"/>
    <dgm:cxn modelId="{B868814C-1053-495B-812D-C3BAB98DFB52}" type="presOf" srcId="{451A4AFF-F97A-43A9-AEDA-52AB92FE078C}" destId="{00C518A0-1ADF-4134-BCA9-FB9BF69D66B3}" srcOrd="0" destOrd="0" presId="urn:microsoft.com/office/officeart/2005/8/layout/radial4"/>
    <dgm:cxn modelId="{5FF2A06F-1B61-4026-A259-BE247A92CE3A}" type="presOf" srcId="{AB639858-4130-4201-9CA3-3144CC40C3B5}" destId="{7F905E00-5B90-478C-B9C7-32BFBBD3DCF2}" srcOrd="0" destOrd="0" presId="urn:microsoft.com/office/officeart/2005/8/layout/radial4"/>
    <dgm:cxn modelId="{38694573-2F02-46CE-8463-952D20CB0959}" type="presOf" srcId="{B04096F5-72DD-4E59-9AB6-BED34D94E749}" destId="{E7F6722E-B3B1-4723-AD4C-45CC09E8E91B}" srcOrd="0" destOrd="0" presId="urn:microsoft.com/office/officeart/2005/8/layout/radial4"/>
    <dgm:cxn modelId="{4C57AC7B-1EC7-4A74-9F3B-F4819FE4C7E7}" type="presOf" srcId="{1AE60CDF-F955-41AF-9660-38F6CAFDC5B2}" destId="{524160C3-BEAD-47B5-8DB4-19E4069F8B32}" srcOrd="0" destOrd="0" presId="urn:microsoft.com/office/officeart/2005/8/layout/radial4"/>
    <dgm:cxn modelId="{BBCDEC81-8D93-4602-BC4C-21FE1EA4FE4C}" srcId="{3B312144-0169-49E4-82EB-2BE77CEB2AF0}" destId="{7CAEFD0A-CA87-4D25-9394-71CEB8453DF6}" srcOrd="4" destOrd="0" parTransId="{EF8E706F-652E-420F-8482-69F6B17DDC83}" sibTransId="{B626201C-7666-457B-8F72-2DB3857EA613}"/>
    <dgm:cxn modelId="{027654A3-E6DC-4FB4-9200-7D07C3FD5C5D}" srcId="{3B312144-0169-49E4-82EB-2BE77CEB2AF0}" destId="{5BBCBAD0-C53C-47C8-8413-52AE2E92A82E}" srcOrd="2" destOrd="0" parTransId="{445BF8E4-B703-486A-8991-5B40DBC55E53}" sibTransId="{64F4C3C2-AF90-4207-8D36-847F457AB816}"/>
    <dgm:cxn modelId="{9955AADA-4FED-4234-A92C-8E621237F484}" srcId="{AB639858-4130-4201-9CA3-3144CC40C3B5}" destId="{451A4AFF-F97A-43A9-AEDA-52AB92FE078C}" srcOrd="1" destOrd="0" parTransId="{B04096F5-72DD-4E59-9AB6-BED34D94E749}" sibTransId="{3056C479-9867-4924-8A3D-854795F023B5}"/>
    <dgm:cxn modelId="{BC60FCDD-9D4F-4776-A084-877207845F35}" srcId="{AB639858-4130-4201-9CA3-3144CC40C3B5}" destId="{F778434B-E51B-4257-884F-3CB5BA1A5A10}" srcOrd="0" destOrd="0" parTransId="{1AE60CDF-F955-41AF-9660-38F6CAFDC5B2}" sibTransId="{ADAA9BAA-78F8-4231-8CD7-D76D6CCBE2D7}"/>
    <dgm:cxn modelId="{196FD4F2-BBA2-4E82-9908-287EB941C234}" srcId="{3B312144-0169-49E4-82EB-2BE77CEB2AF0}" destId="{829B6900-32C5-4B75-B561-E259AEE59CF7}" srcOrd="5" destOrd="0" parTransId="{F6A96EED-CB8C-46C9-913F-5F5649DD627E}" sibTransId="{31FE752B-A026-4EC2-9B58-008C04D03D63}"/>
    <dgm:cxn modelId="{81F8B5F7-D4D2-449E-A12B-756B9DCD6A7E}" srcId="{3B312144-0169-49E4-82EB-2BE77CEB2AF0}" destId="{15DCE0D1-39AF-4205-839E-C247780B4794}" srcOrd="1" destOrd="0" parTransId="{860D4B75-5482-492C-B43D-8FC8DAF03DA9}" sibTransId="{72A45C3D-96BF-447F-807D-B8AEF904D427}"/>
    <dgm:cxn modelId="{849A3763-9226-4F09-9BBA-DA7BEA181A62}" type="presParOf" srcId="{6B9B2B16-5F99-4213-A5B1-C3722DE3421F}" destId="{7F905E00-5B90-478C-B9C7-32BFBBD3DCF2}" srcOrd="0" destOrd="0" presId="urn:microsoft.com/office/officeart/2005/8/layout/radial4"/>
    <dgm:cxn modelId="{CF503BCA-9EC3-4AF6-9498-B8315791D452}" type="presParOf" srcId="{6B9B2B16-5F99-4213-A5B1-C3722DE3421F}" destId="{524160C3-BEAD-47B5-8DB4-19E4069F8B32}" srcOrd="1" destOrd="0" presId="urn:microsoft.com/office/officeart/2005/8/layout/radial4"/>
    <dgm:cxn modelId="{886FCA8C-DEF8-44A7-9DD5-827B0710E5D8}" type="presParOf" srcId="{6B9B2B16-5F99-4213-A5B1-C3722DE3421F}" destId="{AE9039D9-791B-415C-9B15-D1DB81234DA7}" srcOrd="2" destOrd="0" presId="urn:microsoft.com/office/officeart/2005/8/layout/radial4"/>
    <dgm:cxn modelId="{2B24CC44-1C43-4323-919F-1B8C993F9880}" type="presParOf" srcId="{6B9B2B16-5F99-4213-A5B1-C3722DE3421F}" destId="{E7F6722E-B3B1-4723-AD4C-45CC09E8E91B}" srcOrd="3" destOrd="0" presId="urn:microsoft.com/office/officeart/2005/8/layout/radial4"/>
    <dgm:cxn modelId="{13EB99DD-5D18-47C1-B850-9B6C902E4B63}" type="presParOf" srcId="{6B9B2B16-5F99-4213-A5B1-C3722DE3421F}" destId="{00C518A0-1ADF-4134-BCA9-FB9BF69D66B3}" srcOrd="4" destOrd="0" presId="urn:microsoft.com/office/officeart/2005/8/layout/radial4"/>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905E00-5B90-478C-B9C7-32BFBBD3DCF2}">
      <dsp:nvSpPr>
        <dsp:cNvPr id="0" name=""/>
        <dsp:cNvSpPr/>
      </dsp:nvSpPr>
      <dsp:spPr>
        <a:xfrm>
          <a:off x="2452259" y="1808716"/>
          <a:ext cx="2943082" cy="2462542"/>
        </a:xfrm>
        <a:prstGeom prst="ellipse">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PE" sz="2000" kern="1200" dirty="0">
              <a:latin typeface="Arial" panose="020B0604020202020204" pitchFamily="34" charset="0"/>
              <a:cs typeface="Arial" panose="020B0604020202020204" pitchFamily="34" charset="0"/>
            </a:rPr>
            <a:t>ARBITRAJE Y CONTRATACIÓN PÚBLICA</a:t>
          </a:r>
        </a:p>
      </dsp:txBody>
      <dsp:txXfrm>
        <a:off x="2883263" y="2169347"/>
        <a:ext cx="2081074" cy="1741280"/>
      </dsp:txXfrm>
    </dsp:sp>
    <dsp:sp modelId="{524160C3-BEAD-47B5-8DB4-19E4069F8B32}">
      <dsp:nvSpPr>
        <dsp:cNvPr id="0" name=""/>
        <dsp:cNvSpPr/>
      </dsp:nvSpPr>
      <dsp:spPr>
        <a:xfrm rot="12433155">
          <a:off x="1605895" y="1209479"/>
          <a:ext cx="1607689" cy="701824"/>
        </a:xfrm>
        <a:prstGeom prst="leftArrow">
          <a:avLst>
            <a:gd name="adj1" fmla="val 60000"/>
            <a:gd name="adj2" fmla="val 50000"/>
          </a:avLst>
        </a:prstGeom>
        <a:solidFill>
          <a:schemeClr val="accent5">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 modelId="{AE9039D9-791B-415C-9B15-D1DB81234DA7}">
      <dsp:nvSpPr>
        <dsp:cNvPr id="0" name=""/>
        <dsp:cNvSpPr/>
      </dsp:nvSpPr>
      <dsp:spPr>
        <a:xfrm>
          <a:off x="17248" y="733593"/>
          <a:ext cx="2280134" cy="1766876"/>
        </a:xfrm>
        <a:prstGeom prst="roundRect">
          <a:avLst>
            <a:gd name="adj" fmla="val 10000"/>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s-PE" sz="2000" kern="1200" dirty="0">
              <a:latin typeface="Arial" panose="020B0604020202020204" pitchFamily="34" charset="0"/>
              <a:cs typeface="Arial" panose="020B0604020202020204" pitchFamily="34" charset="0"/>
            </a:rPr>
            <a:t>PROCESOS ARBITRALES</a:t>
          </a:r>
        </a:p>
      </dsp:txBody>
      <dsp:txXfrm>
        <a:off x="68998" y="785343"/>
        <a:ext cx="2176634" cy="1663376"/>
      </dsp:txXfrm>
    </dsp:sp>
    <dsp:sp modelId="{E7F6722E-B3B1-4723-AD4C-45CC09E8E91B}">
      <dsp:nvSpPr>
        <dsp:cNvPr id="0" name=""/>
        <dsp:cNvSpPr/>
      </dsp:nvSpPr>
      <dsp:spPr>
        <a:xfrm rot="20004165">
          <a:off x="4628701" y="1204548"/>
          <a:ext cx="1528067" cy="701824"/>
        </a:xfrm>
        <a:prstGeom prst="leftArrow">
          <a:avLst>
            <a:gd name="adj1" fmla="val 60000"/>
            <a:gd name="adj2" fmla="val 50000"/>
          </a:avLst>
        </a:prstGeom>
        <a:solidFill>
          <a:schemeClr val="accent5">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 modelId="{00C518A0-1ADF-4134-BCA9-FB9BF69D66B3}">
      <dsp:nvSpPr>
        <dsp:cNvPr id="0" name=""/>
        <dsp:cNvSpPr/>
      </dsp:nvSpPr>
      <dsp:spPr>
        <a:xfrm>
          <a:off x="5462698" y="748015"/>
          <a:ext cx="2339415" cy="1871532"/>
        </a:xfrm>
        <a:prstGeom prst="roundRect">
          <a:avLst>
            <a:gd name="adj" fmla="val 10000"/>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s-PE" sz="2000" kern="1200" dirty="0">
              <a:latin typeface="Arial" panose="020B0604020202020204" pitchFamily="34" charset="0"/>
              <a:cs typeface="Arial" panose="020B0604020202020204" pitchFamily="34" charset="0"/>
            </a:rPr>
            <a:t>CONCILIACIÓN</a:t>
          </a:r>
        </a:p>
      </dsp:txBody>
      <dsp:txXfrm>
        <a:off x="5517513" y="802830"/>
        <a:ext cx="2229785" cy="176190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4C254E-4EE7-49C5-932A-90055F619EAC}" type="datetimeFigureOut">
              <a:rPr lang="en-US" smtClean="0"/>
              <a:t>6/4/2024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58690-976C-45B4-ABC3-5E102735E7A3}" type="slidenum">
              <a:rPr lang="en-US" smtClean="0"/>
              <a:t>‹Nº›</a:t>
            </a:fld>
            <a:endParaRPr lang="en-US"/>
          </a:p>
        </p:txBody>
      </p:sp>
    </p:spTree>
    <p:extLst>
      <p:ext uri="{BB962C8B-B14F-4D97-AF65-F5344CB8AC3E}">
        <p14:creationId xmlns:p14="http://schemas.microsoft.com/office/powerpoint/2010/main" val="1592320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BAD58690-976C-45B4-ABC3-5E102735E7A3}" type="slidenum">
              <a:rPr lang="en-US" smtClean="0"/>
              <a:t>1</a:t>
            </a:fld>
            <a:endParaRPr lang="en-US"/>
          </a:p>
        </p:txBody>
      </p:sp>
    </p:spTree>
    <p:extLst>
      <p:ext uri="{BB962C8B-B14F-4D97-AF65-F5344CB8AC3E}">
        <p14:creationId xmlns:p14="http://schemas.microsoft.com/office/powerpoint/2010/main" val="16809245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2678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08196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10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3943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78023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559230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70801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324459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98833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97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686708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a:extLst>
            <a:ext uri="{FF2B5EF4-FFF2-40B4-BE49-F238E27FC236}">
              <a16:creationId xmlns:a16="http://schemas.microsoft.com/office/drawing/2014/main" id="{CB332A4A-B47B-8F8E-9B96-E467A17A561B}"/>
            </a:ext>
          </a:extLst>
        </p:cNvPr>
        <p:cNvGrpSpPr/>
        <p:nvPr/>
      </p:nvGrpSpPr>
      <p:grpSpPr>
        <a:xfrm>
          <a:off x="0" y="0"/>
          <a:ext cx="0" cy="0"/>
          <a:chOff x="0" y="0"/>
          <a:chExt cx="0" cy="0"/>
        </a:xfrm>
      </p:grpSpPr>
      <p:sp>
        <p:nvSpPr>
          <p:cNvPr id="202" name="Google Shape;202;g35ed75ccf_015:notes">
            <a:extLst>
              <a:ext uri="{FF2B5EF4-FFF2-40B4-BE49-F238E27FC236}">
                <a16:creationId xmlns:a16="http://schemas.microsoft.com/office/drawing/2014/main" id="{B1EC6609-016C-8AA2-D290-78B80E4A2D6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a:extLst>
              <a:ext uri="{FF2B5EF4-FFF2-40B4-BE49-F238E27FC236}">
                <a16:creationId xmlns:a16="http://schemas.microsoft.com/office/drawing/2014/main" id="{2CC03F0D-2422-1CD3-6337-0CF735CF20B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04033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0039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a:extLst>
            <a:ext uri="{FF2B5EF4-FFF2-40B4-BE49-F238E27FC236}">
              <a16:creationId xmlns:a16="http://schemas.microsoft.com/office/drawing/2014/main" id="{A221E256-32FD-682D-348A-D38B28933A3C}"/>
            </a:ext>
          </a:extLst>
        </p:cNvPr>
        <p:cNvGrpSpPr/>
        <p:nvPr/>
      </p:nvGrpSpPr>
      <p:grpSpPr>
        <a:xfrm>
          <a:off x="0" y="0"/>
          <a:ext cx="0" cy="0"/>
          <a:chOff x="0" y="0"/>
          <a:chExt cx="0" cy="0"/>
        </a:xfrm>
      </p:grpSpPr>
      <p:sp>
        <p:nvSpPr>
          <p:cNvPr id="202" name="Google Shape;202;g35ed75ccf_015:notes">
            <a:extLst>
              <a:ext uri="{FF2B5EF4-FFF2-40B4-BE49-F238E27FC236}">
                <a16:creationId xmlns:a16="http://schemas.microsoft.com/office/drawing/2014/main" id="{32204781-4358-56F4-3A6B-825265F8B0D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a:extLst>
              <a:ext uri="{FF2B5EF4-FFF2-40B4-BE49-F238E27FC236}">
                <a16:creationId xmlns:a16="http://schemas.microsoft.com/office/drawing/2014/main" id="{9350D9F5-E111-132C-7130-ADB3E81E0CF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84960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1709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1011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7165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7786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7574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5978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0610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299733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69686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100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956264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134493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110776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0917F48F-465C-49A4-975D-F51D41B72336}" type="datetimeFigureOut">
              <a:rPr lang="en-US" smtClean="0"/>
              <a:t>6/4/2024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18373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0917F48F-465C-49A4-975D-F51D41B72336}" type="datetimeFigureOut">
              <a:rPr lang="en-US" smtClean="0"/>
              <a:t>6/4/2024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62376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0917F48F-465C-49A4-975D-F51D41B72336}" type="datetimeFigureOut">
              <a:rPr lang="en-US" smtClean="0"/>
              <a:t>6/4/2024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28330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917F48F-465C-49A4-975D-F51D41B72336}" type="datetimeFigureOut">
              <a:rPr lang="en-US" smtClean="0"/>
              <a:t>6/4/2024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27964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0917F48F-465C-49A4-975D-F51D41B72336}" type="datetimeFigureOut">
              <a:rPr lang="en-US" smtClean="0"/>
              <a:t>6/4/2024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595921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0917F48F-465C-49A4-975D-F51D41B72336}" type="datetimeFigureOut">
              <a:rPr lang="en-US" smtClean="0"/>
              <a:t>6/4/2024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71313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7F48F-465C-49A4-975D-F51D41B72336}" type="datetimeFigureOut">
              <a:rPr lang="en-US" smtClean="0"/>
              <a:t>6/4/2024</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4F4A-C13B-4CB1-BB4B-D1C52EA646EF}" type="slidenum">
              <a:rPr lang="en-US" smtClean="0"/>
              <a:t>‹Nº›</a:t>
            </a:fld>
            <a:endParaRPr lang="en-US"/>
          </a:p>
        </p:txBody>
      </p:sp>
    </p:spTree>
    <p:extLst>
      <p:ext uri="{BB962C8B-B14F-4D97-AF65-F5344CB8AC3E}">
        <p14:creationId xmlns:p14="http://schemas.microsoft.com/office/powerpoint/2010/main" val="193017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png"/><Relationship Id="rId7" Type="http://schemas.openxmlformats.org/officeDocument/2006/relationships/diagramLayout" Target="../diagrams/layout1.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Data" Target="../diagrams/data1.xml"/><Relationship Id="rId5" Type="http://schemas.openxmlformats.org/officeDocument/2006/relationships/image" Target="../media/image3.png"/><Relationship Id="rId10" Type="http://schemas.microsoft.com/office/2007/relationships/diagramDrawing" Target="../diagrams/drawing1.xml"/><Relationship Id="rId4" Type="http://schemas.openxmlformats.org/officeDocument/2006/relationships/image" Target="../media/image2.png"/><Relationship Id="rId9" Type="http://schemas.openxmlformats.org/officeDocument/2006/relationships/diagramColors" Target="../diagrams/colors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8" Type="http://schemas.openxmlformats.org/officeDocument/2006/relationships/hyperlink" Target="mailto:dajp21@pge.gob.pe" TargetMode="External"/><Relationship Id="rId3" Type="http://schemas.openxmlformats.org/officeDocument/2006/relationships/image" Target="../media/image1.png"/><Relationship Id="rId7" Type="http://schemas.openxmlformats.org/officeDocument/2006/relationships/hyperlink" Target="mailto:ghancco@pge.gog.pe"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hyperlink" Target="mailto:dajp23@pge.gob.pe" TargetMode="External"/><Relationship Id="rId11" Type="http://schemas.openxmlformats.org/officeDocument/2006/relationships/hyperlink" Target="mailto:whuaricapcha@pge.gob.pe" TargetMode="External"/><Relationship Id="rId5" Type="http://schemas.openxmlformats.org/officeDocument/2006/relationships/image" Target="../media/image3.png"/><Relationship Id="rId10" Type="http://schemas.openxmlformats.org/officeDocument/2006/relationships/hyperlink" Target="mailto:vchumpitaz@pge.gob.pe" TargetMode="External"/><Relationship Id="rId4" Type="http://schemas.openxmlformats.org/officeDocument/2006/relationships/image" Target="../media/image2.png"/><Relationship Id="rId9" Type="http://schemas.openxmlformats.org/officeDocument/2006/relationships/hyperlink" Target="mailto:dajp25@pge.gob.pe"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000"/>
          </a:schemeClr>
        </a:solidFill>
        <a:effectLst/>
      </p:bgPr>
    </p:bg>
    <p:spTree>
      <p:nvGrpSpPr>
        <p:cNvPr id="1" name=""/>
        <p:cNvGrpSpPr/>
        <p:nvPr/>
      </p:nvGrpSpPr>
      <p:grpSpPr>
        <a:xfrm>
          <a:off x="0" y="0"/>
          <a:ext cx="0" cy="0"/>
          <a:chOff x="0" y="0"/>
          <a:chExt cx="0" cy="0"/>
        </a:xfrm>
      </p:grpSpPr>
      <p:sp>
        <p:nvSpPr>
          <p:cNvPr id="8" name="Google Shape;239;p22">
            <a:extLst>
              <a:ext uri="{FF2B5EF4-FFF2-40B4-BE49-F238E27FC236}">
                <a16:creationId xmlns:a16="http://schemas.microsoft.com/office/drawing/2014/main" id="{A28627C9-85AA-A274-8BD4-0B1045A216A1}"/>
              </a:ext>
            </a:extLst>
          </p:cNvPr>
          <p:cNvSpPr txBox="1">
            <a:spLocks/>
          </p:cNvSpPr>
          <p:nvPr/>
        </p:nvSpPr>
        <p:spPr>
          <a:xfrm>
            <a:off x="852170" y="5269675"/>
            <a:ext cx="5371203" cy="999737"/>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ES" sz="2000" dirty="0">
                <a:latin typeface="Arial" panose="020B0604020202020204" pitchFamily="34" charset="0"/>
                <a:cs typeface="Arial" panose="020B0604020202020204" pitchFamily="34" charset="0"/>
              </a:rPr>
              <a:t>Experto procesal de la DAJP</a:t>
            </a:r>
          </a:p>
        </p:txBody>
      </p:sp>
      <p:sp>
        <p:nvSpPr>
          <p:cNvPr id="5" name="Google Shape;239;p22">
            <a:extLst>
              <a:ext uri="{FF2B5EF4-FFF2-40B4-BE49-F238E27FC236}">
                <a16:creationId xmlns:a16="http://schemas.microsoft.com/office/drawing/2014/main" id="{9A8F0D96-E8C2-AE01-78B8-7279D4C85089}"/>
              </a:ext>
            </a:extLst>
          </p:cNvPr>
          <p:cNvSpPr txBox="1">
            <a:spLocks/>
          </p:cNvSpPr>
          <p:nvPr/>
        </p:nvSpPr>
        <p:spPr>
          <a:xfrm>
            <a:off x="973090" y="4883446"/>
            <a:ext cx="5481300" cy="999737"/>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b="1" dirty="0">
                <a:latin typeface="Arial" panose="020B0604020202020204" pitchFamily="34" charset="0"/>
                <a:cs typeface="Arial" panose="020B0604020202020204" pitchFamily="34" charset="0"/>
              </a:rPr>
              <a:t>Abog. </a:t>
            </a:r>
            <a:r>
              <a:rPr lang="es-ES" sz="2000" b="1" dirty="0" err="1">
                <a:latin typeface="Arial" panose="020B0604020202020204" pitchFamily="34" charset="0"/>
                <a:cs typeface="Arial" panose="020B0604020202020204" pitchFamily="34" charset="0"/>
              </a:rPr>
              <a:t>Victor</a:t>
            </a:r>
            <a:r>
              <a:rPr lang="es-ES" sz="2000" b="1" dirty="0">
                <a:latin typeface="Arial" panose="020B0604020202020204" pitchFamily="34" charset="0"/>
                <a:cs typeface="Arial" panose="020B0604020202020204" pitchFamily="34" charset="0"/>
              </a:rPr>
              <a:t> Romel Chumpitaz </a:t>
            </a:r>
            <a:r>
              <a:rPr lang="es-ES" sz="2000" b="1" dirty="0" err="1">
                <a:latin typeface="Arial" panose="020B0604020202020204" pitchFamily="34" charset="0"/>
                <a:cs typeface="Arial" panose="020B0604020202020204" pitchFamily="34" charset="0"/>
              </a:rPr>
              <a:t>Chumpitaz</a:t>
            </a:r>
            <a:endParaRPr lang="es-ES" sz="2000" b="1" dirty="0">
              <a:latin typeface="Arial" panose="020B0604020202020204" pitchFamily="34" charset="0"/>
              <a:cs typeface="Arial" panose="020B0604020202020204" pitchFamily="34" charset="0"/>
            </a:endParaRPr>
          </a:p>
        </p:txBody>
      </p:sp>
      <p:sp>
        <p:nvSpPr>
          <p:cNvPr id="13" name="Elipse 12">
            <a:extLst>
              <a:ext uri="{FF2B5EF4-FFF2-40B4-BE49-F238E27FC236}">
                <a16:creationId xmlns:a16="http://schemas.microsoft.com/office/drawing/2014/main" id="{AFD97580-3A4A-4CE1-9C92-51D16EEBC703}"/>
              </a:ext>
            </a:extLst>
          </p:cNvPr>
          <p:cNvSpPr/>
          <p:nvPr/>
        </p:nvSpPr>
        <p:spPr>
          <a:xfrm>
            <a:off x="8071774" y="424688"/>
            <a:ext cx="6843076" cy="6843076"/>
          </a:xfrm>
          <a:prstGeom prst="ellipse">
            <a:avLst/>
          </a:prstGeom>
          <a:solidFill>
            <a:schemeClr val="bg2">
              <a:lumMod val="9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4" name="Google Shape;239;p22"/>
          <p:cNvSpPr txBox="1">
            <a:spLocks/>
          </p:cNvSpPr>
          <p:nvPr/>
        </p:nvSpPr>
        <p:spPr>
          <a:xfrm>
            <a:off x="633893" y="3830602"/>
            <a:ext cx="430020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ES" sz="2000" dirty="0">
              <a:latin typeface="Arial" panose="020B0604020202020204" pitchFamily="34" charset="0"/>
              <a:cs typeface="Arial" panose="020B0604020202020204" pitchFamily="34" charset="0"/>
            </a:endParaRPr>
          </a:p>
        </p:txBody>
      </p:sp>
      <p:sp>
        <p:nvSpPr>
          <p:cNvPr id="11" name="Elipse 10">
            <a:extLst>
              <a:ext uri="{FF2B5EF4-FFF2-40B4-BE49-F238E27FC236}">
                <a16:creationId xmlns:a16="http://schemas.microsoft.com/office/drawing/2014/main" id="{F86EE8D5-3674-44B8-8B9E-F6CC84D0D4C3}"/>
              </a:ext>
            </a:extLst>
          </p:cNvPr>
          <p:cNvSpPr/>
          <p:nvPr/>
        </p:nvSpPr>
        <p:spPr>
          <a:xfrm>
            <a:off x="8847643" y="1653348"/>
            <a:ext cx="4370832" cy="4370832"/>
          </a:xfrm>
          <a:prstGeom prst="ellipse">
            <a:avLst/>
          </a:prstGeom>
          <a:solidFill>
            <a:schemeClr val="bg1">
              <a:lumMod val="9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4" name="Imagen 13">
            <a:extLst>
              <a:ext uri="{FF2B5EF4-FFF2-40B4-BE49-F238E27FC236}">
                <a16:creationId xmlns:a16="http://schemas.microsoft.com/office/drawing/2014/main" id="{B2D7EB05-F3E9-4594-B1A1-E69D6B514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44506" y="434472"/>
            <a:ext cx="1781144" cy="435767"/>
          </a:xfrm>
          <a:prstGeom prst="rect">
            <a:avLst/>
          </a:prstGeom>
        </p:spPr>
      </p:pic>
      <p:pic>
        <p:nvPicPr>
          <p:cNvPr id="16" name="Imagen 15">
            <a:extLst>
              <a:ext uri="{FF2B5EF4-FFF2-40B4-BE49-F238E27FC236}">
                <a16:creationId xmlns:a16="http://schemas.microsoft.com/office/drawing/2014/main" id="{2F976F5C-52D8-4F81-934F-840469F620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9389" y="385173"/>
            <a:ext cx="1381977" cy="534365"/>
          </a:xfrm>
          <a:prstGeom prst="rect">
            <a:avLst/>
          </a:prstGeom>
        </p:spPr>
      </p:pic>
      <p:pic>
        <p:nvPicPr>
          <p:cNvPr id="18" name="Imagen 17">
            <a:extLst>
              <a:ext uri="{FF2B5EF4-FFF2-40B4-BE49-F238E27FC236}">
                <a16:creationId xmlns:a16="http://schemas.microsoft.com/office/drawing/2014/main" id="{1BAD1C45-0BC0-44EE-944C-103B1C89DC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7448" y="454829"/>
            <a:ext cx="2169953" cy="395053"/>
          </a:xfrm>
          <a:prstGeom prst="rect">
            <a:avLst/>
          </a:prstGeom>
        </p:spPr>
      </p:pic>
      <p:sp>
        <p:nvSpPr>
          <p:cNvPr id="21" name="Google Shape;239;p22">
            <a:extLst>
              <a:ext uri="{FF2B5EF4-FFF2-40B4-BE49-F238E27FC236}">
                <a16:creationId xmlns:a16="http://schemas.microsoft.com/office/drawing/2014/main" id="{3C57A1B3-C7F3-4084-9594-279F3B390DF5}"/>
              </a:ext>
            </a:extLst>
          </p:cNvPr>
          <p:cNvSpPr txBox="1">
            <a:spLocks/>
          </p:cNvSpPr>
          <p:nvPr/>
        </p:nvSpPr>
        <p:spPr>
          <a:xfrm>
            <a:off x="3433801" y="314825"/>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p:txBody>
      </p:sp>
      <p:cxnSp>
        <p:nvCxnSpPr>
          <p:cNvPr id="22" name="Conector recto 21">
            <a:extLst>
              <a:ext uri="{FF2B5EF4-FFF2-40B4-BE49-F238E27FC236}">
                <a16:creationId xmlns:a16="http://schemas.microsoft.com/office/drawing/2014/main" id="{9A0E4702-3C56-430F-AC55-2F8291288C8F}"/>
              </a:ext>
            </a:extLst>
          </p:cNvPr>
          <p:cNvCxnSpPr>
            <a:cxnSpLocks/>
          </p:cNvCxnSpPr>
          <p:nvPr/>
        </p:nvCxnSpPr>
        <p:spPr>
          <a:xfrm>
            <a:off x="3414751" y="388821"/>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Google Shape;269;p25"/>
          <p:cNvSpPr txBox="1">
            <a:spLocks/>
          </p:cNvSpPr>
          <p:nvPr/>
        </p:nvSpPr>
        <p:spPr>
          <a:xfrm>
            <a:off x="0" y="2078542"/>
            <a:ext cx="12191999" cy="1747777"/>
          </a:xfrm>
          <a:prstGeom prst="rect">
            <a:avLst/>
          </a:prstGeom>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s-ES" sz="3600" b="1" dirty="0">
                <a:latin typeface="Arial" panose="020B0604020202020204" pitchFamily="34" charset="0"/>
                <a:cs typeface="Arial" panose="020B0604020202020204" pitchFamily="34" charset="0"/>
              </a:rPr>
              <a:t>Dirección de Aplicación Jurídica Procesal </a:t>
            </a:r>
          </a:p>
          <a:p>
            <a:pPr algn="ctr">
              <a:spcBef>
                <a:spcPts val="0"/>
              </a:spcBef>
            </a:pPr>
            <a:r>
              <a:rPr lang="es-ES" sz="3600" b="1" dirty="0">
                <a:latin typeface="Arial" panose="020B0604020202020204" pitchFamily="34" charset="0"/>
                <a:cs typeface="Arial" panose="020B0604020202020204" pitchFamily="34" charset="0"/>
              </a:rPr>
              <a:t>(DAJP)</a:t>
            </a:r>
          </a:p>
          <a:p>
            <a:pPr algn="ctr">
              <a:spcBef>
                <a:spcPts val="0"/>
              </a:spcBef>
            </a:pPr>
            <a:endParaRPr lang="es-ES" sz="3600" b="1" dirty="0">
              <a:latin typeface="Poppins" panose="020B0604020202020204" charset="0"/>
              <a:cs typeface="Poppins" panose="020B0604020202020204" charset="0"/>
            </a:endParaRPr>
          </a:p>
        </p:txBody>
      </p:sp>
      <p:sp>
        <p:nvSpPr>
          <p:cNvPr id="2" name="Rectángulo 1">
            <a:extLst>
              <a:ext uri="{FF2B5EF4-FFF2-40B4-BE49-F238E27FC236}">
                <a16:creationId xmlns:a16="http://schemas.microsoft.com/office/drawing/2014/main" id="{3337D5D6-1E08-BB5B-0A61-FBAA7C48E225}"/>
              </a:ext>
            </a:extLst>
          </p:cNvPr>
          <p:cNvSpPr/>
          <p:nvPr/>
        </p:nvSpPr>
        <p:spPr>
          <a:xfrm>
            <a:off x="864287" y="3846227"/>
            <a:ext cx="368300" cy="297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Conector recto 9">
            <a:extLst>
              <a:ext uri="{FF2B5EF4-FFF2-40B4-BE49-F238E27FC236}">
                <a16:creationId xmlns:a16="http://schemas.microsoft.com/office/drawing/2014/main" id="{5A31483E-EE64-4097-B421-BD154B62FFC3}"/>
              </a:ext>
            </a:extLst>
          </p:cNvPr>
          <p:cNvCxnSpPr>
            <a:cxnSpLocks/>
          </p:cNvCxnSpPr>
          <p:nvPr/>
        </p:nvCxnSpPr>
        <p:spPr>
          <a:xfrm>
            <a:off x="883883" y="5040455"/>
            <a:ext cx="0" cy="99973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8053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038475" y="2966433"/>
            <a:ext cx="6115050" cy="1610343"/>
          </a:xfrm>
          <a:prstGeom prst="rect">
            <a:avLst/>
          </a:prstGeom>
        </p:spPr>
        <p:txBody>
          <a:bodyPr spcFirstLastPara="1" vert="horz" wrap="square" lIns="121900" tIns="121900" rIns="121900" bIns="121900" rtlCol="0" anchor="b" anchorCtr="0">
            <a:noAutofit/>
          </a:bodyPr>
          <a:lstStyle/>
          <a:p>
            <a:r>
              <a:rPr lang="en" sz="4000" b="1" dirty="0">
                <a:latin typeface="Arial" panose="020B0604020202020204" pitchFamily="34" charset="0"/>
                <a:cs typeface="Arial" panose="020B0604020202020204" pitchFamily="34" charset="0"/>
              </a:rPr>
              <a:t>Área de Derecho Constitucional</a:t>
            </a:r>
            <a:br>
              <a:rPr lang="en" sz="4000" b="1" dirty="0">
                <a:latin typeface="Arial" panose="020B0604020202020204" pitchFamily="34" charset="0"/>
                <a:cs typeface="Arial" panose="020B0604020202020204" pitchFamily="34" charset="0"/>
              </a:rPr>
            </a:br>
            <a:r>
              <a:rPr lang="en" sz="4000" b="1" dirty="0">
                <a:latin typeface="Arial" panose="020B0604020202020204" pitchFamily="34" charset="0"/>
                <a:cs typeface="Arial" panose="020B0604020202020204" pitchFamily="34" charset="0"/>
              </a:rPr>
              <a:t>y Procesal Constitucional</a:t>
            </a:r>
            <a:endParaRPr sz="4000" b="1" dirty="0">
              <a:latin typeface="Arial" panose="020B0604020202020204" pitchFamily="34" charset="0"/>
              <a:cs typeface="Arial" panose="020B0604020202020204" pitchFamily="34" charset="0"/>
            </a:endParaRPr>
          </a:p>
        </p:txBody>
      </p:sp>
      <p:cxnSp>
        <p:nvCxnSpPr>
          <p:cNvPr id="3" name="Conector recto 2"/>
          <p:cNvCxnSpPr/>
          <p:nvPr/>
        </p:nvCxnSpPr>
        <p:spPr>
          <a:xfrm>
            <a:off x="4371861" y="4576776"/>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77A68888-3137-422B-A9D8-3A9F0BC5E621}"/>
              </a:ext>
            </a:extLst>
          </p:cNvPr>
          <p:cNvSpPr txBox="1"/>
          <p:nvPr/>
        </p:nvSpPr>
        <p:spPr>
          <a:xfrm>
            <a:off x="1962364" y="1489753"/>
            <a:ext cx="811659" cy="707886"/>
          </a:xfrm>
          <a:prstGeom prst="rect">
            <a:avLst/>
          </a:prstGeom>
          <a:noFill/>
        </p:spPr>
        <p:txBody>
          <a:bodyPr wrap="square" rtlCol="0">
            <a:spAutoFit/>
          </a:bodyPr>
          <a:lstStyle/>
          <a:p>
            <a:r>
              <a:rPr lang="es-PE" sz="4000" b="1" dirty="0">
                <a:solidFill>
                  <a:schemeClr val="bg1"/>
                </a:solidFill>
                <a:latin typeface="Arial" panose="020B0604020202020204" pitchFamily="34" charset="0"/>
                <a:cs typeface="Arial" panose="020B0604020202020204" pitchFamily="34" charset="0"/>
              </a:rPr>
              <a:t>a)</a:t>
            </a:r>
          </a:p>
        </p:txBody>
      </p:sp>
    </p:spTree>
    <p:extLst>
      <p:ext uri="{BB962C8B-B14F-4D97-AF65-F5344CB8AC3E}">
        <p14:creationId xmlns:p14="http://schemas.microsoft.com/office/powerpoint/2010/main" val="3472693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11</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786834" y="1315548"/>
            <a:ext cx="10405037" cy="5170646"/>
          </a:xfrm>
          <a:prstGeom prst="rect">
            <a:avLst/>
          </a:prstGeom>
          <a:solidFill>
            <a:schemeClr val="bg1"/>
          </a:solidFill>
        </p:spPr>
        <p:txBody>
          <a:bodyPr wrap="square">
            <a:spAutoFit/>
          </a:bodyPr>
          <a:lstStyle/>
          <a:p>
            <a:pPr algn="ctr"/>
            <a:r>
              <a:rPr lang="en" sz="2000" b="1" dirty="0">
                <a:solidFill>
                  <a:srgbClr val="002060"/>
                </a:solidFill>
                <a:latin typeface="Arial" panose="020B0604020202020204" pitchFamily="34" charset="0"/>
                <a:cs typeface="Arial" panose="020B0604020202020204" pitchFamily="34" charset="0"/>
              </a:rPr>
              <a:t>FUNCIONES PRINCIPALES</a:t>
            </a:r>
            <a:r>
              <a:rPr lang="es-MX" sz="2000" dirty="0">
                <a:solidFill>
                  <a:srgbClr val="002060"/>
                </a:solidFill>
                <a:latin typeface="Arial" panose="020B0604020202020204" pitchFamily="34" charset="0"/>
                <a:cs typeface="Arial" panose="020B0604020202020204" pitchFamily="34" charset="0"/>
              </a:rPr>
              <a:t>:</a:t>
            </a:r>
            <a:br>
              <a:rPr kumimoji="0" lang="es-MX" sz="2000" b="1" i="0" u="sng"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br>
            <a:endParaRPr kumimoji="0" lang="es-MX" sz="2000" b="1" i="0" u="sng"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a:p>
            <a:pPr marL="357188" indent="-357188" algn="just">
              <a:spcAft>
                <a:spcPts val="600"/>
              </a:spcAf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Absolver consultas y brindar s</a:t>
            </a:r>
            <a:r>
              <a:rPr lang="es-MX" sz="2000" dirty="0">
                <a:latin typeface="Arial" panose="020B0604020202020204" pitchFamily="34" charset="0"/>
                <a:cs typeface="Arial" panose="020B0604020202020204" pitchFamily="34" charset="0"/>
              </a:rPr>
              <a:t>oporte jurídico procesal a los operadores del SADJE, </a:t>
            </a:r>
            <a:r>
              <a:rPr lang="es-MX" sz="2000" dirty="0">
                <a:solidFill>
                  <a:prstClr val="black"/>
                </a:solidFill>
                <a:latin typeface="Arial" panose="020B0604020202020204" pitchFamily="34" charset="0"/>
                <a:ea typeface="+mj-ea"/>
                <a:cs typeface="Arial" panose="020B0604020202020204" pitchFamily="34" charset="0"/>
              </a:rPr>
              <a:t>en materia de Derecho Constitucional y Derecho Procesal Constitucional, </a:t>
            </a:r>
            <a:r>
              <a:rPr lang="es-MX" sz="2000" dirty="0">
                <a:latin typeface="Arial" panose="020B0604020202020204" pitchFamily="34" charset="0"/>
                <a:cs typeface="Arial" panose="020B0604020202020204" pitchFamily="34" charset="0"/>
              </a:rPr>
              <a:t>a los procuradores [a través de las diversos canales de comunicación] </a:t>
            </a:r>
            <a:r>
              <a:rPr lang="es-MX" sz="2000" dirty="0">
                <a:solidFill>
                  <a:prstClr val="black"/>
                </a:solidFill>
                <a:latin typeface="Arial" panose="020B0604020202020204" pitchFamily="34" charset="0"/>
                <a:ea typeface="+mj-ea"/>
                <a:cs typeface="Arial" panose="020B0604020202020204" pitchFamily="34" charset="0"/>
              </a:rPr>
              <a:t>.</a:t>
            </a:r>
          </a:p>
          <a:p>
            <a:pPr marL="357188" indent="-357188" algn="just">
              <a:spcAft>
                <a:spcPts val="600"/>
              </a:spcAft>
              <a:buFont typeface="+mj-lt"/>
              <a:buAutoNum type="arabicPeriod"/>
            </a:pPr>
            <a:endParaRPr lang="es-MX" sz="2000" dirty="0">
              <a:solidFill>
                <a:prstClr val="black"/>
              </a:solidFill>
              <a:latin typeface="Arial" panose="020B0604020202020204" pitchFamily="34" charset="0"/>
              <a:ea typeface="+mj-ea"/>
              <a:cs typeface="Arial" panose="020B0604020202020204" pitchFamily="34" charset="0"/>
            </a:endParaRPr>
          </a:p>
          <a:p>
            <a:pPr marL="357188" indent="-357188" algn="just">
              <a:spcAft>
                <a:spcPts val="600"/>
              </a:spcAf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Emitir opiniones jurídicas respecto a conflictos de competencia entre las Procuradurías Publicas y Procuradurías Públicas Especializadas, para el ejercicio de la defensa del Estado, en procesos constitucionales.</a:t>
            </a:r>
          </a:p>
          <a:p>
            <a:pPr marL="357188" indent="-357188" algn="just">
              <a:spcAft>
                <a:spcPts val="600"/>
              </a:spcAft>
              <a:buFont typeface="+mj-lt"/>
              <a:buAutoNum type="arabicPeriod"/>
            </a:pPr>
            <a:endParaRPr lang="es-MX" sz="2000" dirty="0">
              <a:solidFill>
                <a:prstClr val="black"/>
              </a:solidFill>
              <a:latin typeface="Arial" panose="020B0604020202020204" pitchFamily="34" charset="0"/>
              <a:ea typeface="+mj-ea"/>
              <a:cs typeface="Arial" panose="020B0604020202020204" pitchFamily="34" charset="0"/>
            </a:endParaRPr>
          </a:p>
          <a:p>
            <a:pPr marL="357188" indent="-357188" algn="just">
              <a:spcAft>
                <a:spcPts val="600"/>
              </a:spcAf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Elaboración y análisis emitiendo informes de sustitución procesal, en los cuales el Poder Judicial es a la vez, parte demandante y demandada.</a:t>
            </a:r>
          </a:p>
          <a:p>
            <a:pPr marL="357188" indent="-357188" algn="just">
              <a:spcAft>
                <a:spcPts val="600"/>
              </a:spcAft>
              <a:buFont typeface="+mj-lt"/>
              <a:buAutoNum type="arabicPeriod"/>
            </a:pPr>
            <a:endParaRPr lang="es-MX" sz="2000" dirty="0">
              <a:latin typeface="Arial" panose="020B0604020202020204" pitchFamily="34" charset="0"/>
              <a:cs typeface="Arial" panose="020B0604020202020204" pitchFamily="34" charset="0"/>
            </a:endParaRPr>
          </a:p>
          <a:p>
            <a:pPr marL="357188" indent="-357188" algn="just">
              <a:spcAft>
                <a:spcPts val="600"/>
              </a:spcAft>
              <a:buFont typeface="+mj-lt"/>
              <a:buAutoNum type="arabicPeriod"/>
            </a:pPr>
            <a:r>
              <a:rPr lang="es-MX" sz="2000" dirty="0">
                <a:latin typeface="Arial" panose="020B0604020202020204" pitchFamily="34" charset="0"/>
                <a:cs typeface="Arial" panose="020B0604020202020204" pitchFamily="34" charset="0"/>
              </a:rPr>
              <a:t>Proponer uso</a:t>
            </a:r>
            <a:r>
              <a:rPr lang="es-MX" sz="2000" dirty="0">
                <a:solidFill>
                  <a:schemeClr val="tx1"/>
                </a:solidFill>
                <a:latin typeface="Arial" panose="020B0604020202020204" pitchFamily="34" charset="0"/>
                <a:cs typeface="Arial" panose="020B0604020202020204" pitchFamily="34" charset="0"/>
              </a:rPr>
              <a:t> de mecanismos alternativos de solución de conflictos, cuando estos se originan entre entidades públicas. </a:t>
            </a:r>
            <a:endParaRPr lang="es-MX" sz="2000" dirty="0">
              <a:solidFill>
                <a:prstClr val="black"/>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679682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2886223" y="2823410"/>
            <a:ext cx="6671387" cy="1669277"/>
          </a:xfrm>
          <a:prstGeom prst="rect">
            <a:avLst/>
          </a:prstGeom>
        </p:spPr>
        <p:txBody>
          <a:bodyPr spcFirstLastPara="1" vert="horz" wrap="square" lIns="121900" tIns="121900" rIns="121900" bIns="121900" rtlCol="0" anchor="b" anchorCtr="0">
            <a:noAutofit/>
          </a:bodyPr>
          <a:lstStyle/>
          <a:p>
            <a:r>
              <a:rPr lang="en" sz="4000" b="1" dirty="0">
                <a:latin typeface="Arial" panose="020B0604020202020204" pitchFamily="34" charset="0"/>
                <a:cs typeface="Arial" panose="020B0604020202020204" pitchFamily="34" charset="0"/>
              </a:rPr>
              <a:t>Área de</a:t>
            </a:r>
            <a:br>
              <a:rPr lang="en" sz="4000" b="1" dirty="0">
                <a:latin typeface="Arial" panose="020B0604020202020204" pitchFamily="34" charset="0"/>
                <a:cs typeface="Arial" panose="020B0604020202020204" pitchFamily="34" charset="0"/>
              </a:rPr>
            </a:br>
            <a:r>
              <a:rPr lang="en" sz="4000" b="1" dirty="0">
                <a:latin typeface="Arial" panose="020B0604020202020204" pitchFamily="34" charset="0"/>
                <a:cs typeface="Arial" panose="020B0604020202020204" pitchFamily="34" charset="0"/>
              </a:rPr>
              <a:t>Derecho Internacional</a:t>
            </a:r>
            <a:br>
              <a:rPr lang="en" sz="4000" b="1" dirty="0">
                <a:latin typeface="Arial" panose="020B0604020202020204" pitchFamily="34" charset="0"/>
                <a:cs typeface="Arial" panose="020B0604020202020204" pitchFamily="34" charset="0"/>
              </a:rPr>
            </a:br>
            <a:r>
              <a:rPr lang="en" sz="4000" b="1" dirty="0">
                <a:latin typeface="Arial" panose="020B0604020202020204" pitchFamily="34" charset="0"/>
                <a:cs typeface="Arial" panose="020B0604020202020204" pitchFamily="34" charset="0"/>
              </a:rPr>
              <a:t> de los Derechos Humanos</a:t>
            </a:r>
            <a:endParaRPr sz="4000" b="1" dirty="0">
              <a:latin typeface="Arial" panose="020B0604020202020204" pitchFamily="34" charset="0"/>
              <a:cs typeface="Arial" panose="020B0604020202020204" pitchFamily="34" charset="0"/>
            </a:endParaRPr>
          </a:p>
        </p:txBody>
      </p:sp>
      <p:cxnSp>
        <p:nvCxnSpPr>
          <p:cNvPr id="3" name="Conector recto 2"/>
          <p:cNvCxnSpPr/>
          <p:nvPr/>
        </p:nvCxnSpPr>
        <p:spPr>
          <a:xfrm>
            <a:off x="4361586" y="4499842"/>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4" name="CuadroTexto 3">
            <a:extLst>
              <a:ext uri="{FF2B5EF4-FFF2-40B4-BE49-F238E27FC236}">
                <a16:creationId xmlns:a16="http://schemas.microsoft.com/office/drawing/2014/main" id="{8DADEBAC-28D3-4127-8B4A-E1F2D5A49CEE}"/>
              </a:ext>
            </a:extLst>
          </p:cNvPr>
          <p:cNvSpPr txBox="1"/>
          <p:nvPr/>
        </p:nvSpPr>
        <p:spPr>
          <a:xfrm>
            <a:off x="1962364" y="1489753"/>
            <a:ext cx="811659" cy="707886"/>
          </a:xfrm>
          <a:prstGeom prst="rect">
            <a:avLst/>
          </a:prstGeom>
          <a:noFill/>
        </p:spPr>
        <p:txBody>
          <a:bodyPr wrap="square" rtlCol="0">
            <a:spAutoFit/>
          </a:bodyPr>
          <a:lstStyle/>
          <a:p>
            <a:r>
              <a:rPr lang="es-PE" sz="4000" b="1" dirty="0">
                <a:solidFill>
                  <a:schemeClr val="bg1"/>
                </a:solidFill>
                <a:latin typeface="Arial" panose="020B0604020202020204" pitchFamily="34" charset="0"/>
                <a:cs typeface="Arial" panose="020B0604020202020204" pitchFamily="34" charset="0"/>
              </a:rPr>
              <a:t>b)</a:t>
            </a:r>
          </a:p>
        </p:txBody>
      </p:sp>
    </p:spTree>
    <p:extLst>
      <p:ext uri="{BB962C8B-B14F-4D97-AF65-F5344CB8AC3E}">
        <p14:creationId xmlns:p14="http://schemas.microsoft.com/office/powerpoint/2010/main" val="3614803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13</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722471" y="5463136"/>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None/>
            </a:pPr>
            <a:endParaRPr lang="es-MX" sz="1200" dirty="0">
              <a:solidFill>
                <a:schemeClr val="tx1"/>
              </a:solidFill>
              <a:latin typeface="Arial" panose="020B0604020202020204" pitchFamily="34" charset="0"/>
              <a:cs typeface="Arial" panose="020B0604020202020204" pitchFamily="3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842409" y="1341552"/>
            <a:ext cx="10293888" cy="5016758"/>
          </a:xfrm>
          <a:prstGeom prst="rect">
            <a:avLst/>
          </a:prstGeom>
          <a:solidFill>
            <a:schemeClr val="bg1"/>
          </a:solidFill>
        </p:spPr>
        <p:txBody>
          <a:bodyPr wrap="square">
            <a:spAutoFit/>
          </a:bodyPr>
          <a:lstStyle/>
          <a:p>
            <a:pPr algn="ctr"/>
            <a:r>
              <a:rPr lang="en" sz="2000" b="1" dirty="0">
                <a:solidFill>
                  <a:srgbClr val="002060"/>
                </a:solidFill>
                <a:latin typeface="Arial" panose="020B0604020202020204" pitchFamily="34" charset="0"/>
                <a:cs typeface="Arial" panose="020B0604020202020204" pitchFamily="34" charset="0"/>
              </a:rPr>
              <a:t>FUNCIONES PRINCIPALES</a:t>
            </a:r>
            <a:r>
              <a:rPr lang="es-MX" sz="2000" dirty="0">
                <a:solidFill>
                  <a:srgbClr val="002060"/>
                </a:solidFill>
                <a:latin typeface="Arial" panose="020B0604020202020204" pitchFamily="34" charset="0"/>
                <a:cs typeface="Arial" panose="020B0604020202020204" pitchFamily="34" charset="0"/>
              </a:rPr>
              <a:t>:</a:t>
            </a:r>
            <a:br>
              <a:rPr kumimoji="0" lang="es-MX" sz="2000" b="1" i="0" u="sng"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br>
            <a:endParaRPr kumimoji="0" lang="es-MX" sz="2000" b="0"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endParaRPr>
          </a:p>
          <a:p>
            <a:pPr marL="360363" indent="-360363" algn="jus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Absolver consultas en materia de Derechos Internacional de Derechos Humanos y sobre el cumplimiento de sentencias supranacionales.</a:t>
            </a:r>
          </a:p>
          <a:p>
            <a:pPr marL="360363" indent="-360363" algn="just">
              <a:buFont typeface="+mj-lt"/>
              <a:buAutoNum type="arabicPeriod"/>
            </a:pPr>
            <a:endParaRPr lang="es-MX" sz="2000" dirty="0">
              <a:solidFill>
                <a:prstClr val="black"/>
              </a:solidFill>
              <a:latin typeface="Arial" panose="020B0604020202020204" pitchFamily="34" charset="0"/>
              <a:ea typeface="+mj-ea"/>
              <a:cs typeface="Arial" panose="020B0604020202020204" pitchFamily="34" charset="0"/>
            </a:endParaRPr>
          </a:p>
          <a:p>
            <a:pPr marL="360363" indent="-360363" algn="jus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Emitir informes con las propuestas finales de determinación de entidades responsables de la ejecución de sentencias supranacionales.</a:t>
            </a:r>
          </a:p>
          <a:p>
            <a:pPr marL="360363" indent="-360363" algn="just">
              <a:buFont typeface="+mj-lt"/>
              <a:buAutoNum type="arabicPeriod"/>
            </a:pPr>
            <a:endParaRPr lang="es-MX" sz="2000" dirty="0">
              <a:solidFill>
                <a:prstClr val="black"/>
              </a:solidFill>
              <a:latin typeface="Arial" panose="020B0604020202020204" pitchFamily="34" charset="0"/>
              <a:ea typeface="+mj-ea"/>
              <a:cs typeface="Arial" panose="020B0604020202020204" pitchFamily="34" charset="0"/>
            </a:endParaRPr>
          </a:p>
          <a:p>
            <a:pPr marL="360363" indent="-360363" algn="jus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Emitir informes con relación al pago del Fondo de Asistencia Legal de Víctimas (FALV) y/o publicación de sentencias supranacionales.</a:t>
            </a:r>
          </a:p>
          <a:p>
            <a:pPr marL="360363" indent="-360363" algn="just">
              <a:buFont typeface="+mj-lt"/>
              <a:buAutoNum type="arabicPeriod"/>
            </a:pPr>
            <a:endParaRPr lang="es-MX" sz="2000" dirty="0">
              <a:solidFill>
                <a:prstClr val="black"/>
              </a:solidFill>
              <a:latin typeface="Arial" panose="020B0604020202020204" pitchFamily="34" charset="0"/>
              <a:ea typeface="+mj-ea"/>
              <a:cs typeface="Arial" panose="020B0604020202020204" pitchFamily="34" charset="0"/>
            </a:endParaRPr>
          </a:p>
          <a:p>
            <a:pPr marL="360363" indent="-360363" algn="jus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Formular propuestas de documentos normativos (directivas, lineamientos, </a:t>
            </a:r>
            <a:r>
              <a:rPr lang="es-MX" sz="2000" dirty="0" err="1">
                <a:solidFill>
                  <a:prstClr val="black"/>
                </a:solidFill>
                <a:latin typeface="Arial" panose="020B0604020202020204" pitchFamily="34" charset="0"/>
                <a:ea typeface="+mj-ea"/>
                <a:cs typeface="Arial" panose="020B0604020202020204" pitchFamily="34" charset="0"/>
              </a:rPr>
              <a:t>etc</a:t>
            </a:r>
            <a:r>
              <a:rPr lang="es-MX" sz="2000" dirty="0">
                <a:solidFill>
                  <a:prstClr val="black"/>
                </a:solidFill>
                <a:latin typeface="Arial" panose="020B0604020202020204" pitchFamily="34" charset="0"/>
                <a:ea typeface="+mj-ea"/>
                <a:cs typeface="Arial" panose="020B0604020202020204" pitchFamily="34" charset="0"/>
              </a:rPr>
              <a:t>) sobre temas vinculados al Derechos Internacional de Derechos Humanos y la ejecución de sentencias supranacionales.</a:t>
            </a:r>
          </a:p>
          <a:p>
            <a:pPr marL="360363" indent="-360363" algn="just">
              <a:buFont typeface="+mj-lt"/>
              <a:buAutoNum type="arabicPeriod"/>
            </a:pPr>
            <a:endParaRPr lang="es-MX" sz="2000" dirty="0">
              <a:solidFill>
                <a:prstClr val="black"/>
              </a:solidFill>
              <a:latin typeface="Arial" panose="020B0604020202020204" pitchFamily="34" charset="0"/>
              <a:ea typeface="+mj-ea"/>
              <a:cs typeface="Arial" panose="020B0604020202020204" pitchFamily="34" charset="0"/>
            </a:endParaRPr>
          </a:p>
          <a:p>
            <a:pPr marL="360363" indent="-360363" algn="jus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Emitir informes de asesoramiento técnico jurídico a los órganos de Alta Dirección.</a:t>
            </a:r>
          </a:p>
        </p:txBody>
      </p:sp>
    </p:spTree>
    <p:extLst>
      <p:ext uri="{BB962C8B-B14F-4D97-AF65-F5344CB8AC3E}">
        <p14:creationId xmlns:p14="http://schemas.microsoft.com/office/powerpoint/2010/main" val="2224797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2886222" y="3549913"/>
            <a:ext cx="6671387" cy="1551939"/>
          </a:xfrm>
          <a:prstGeom prst="rect">
            <a:avLst/>
          </a:prstGeom>
        </p:spPr>
        <p:txBody>
          <a:bodyPr spcFirstLastPara="1" vert="horz" wrap="square" lIns="121900" tIns="121900" rIns="121900" bIns="121900" rtlCol="0" anchor="b" anchorCtr="0">
            <a:noAutofit/>
          </a:bodyPr>
          <a:lstStyle/>
          <a:p>
            <a:r>
              <a:rPr lang="en" sz="4000" b="1" dirty="0">
                <a:latin typeface="Arial" panose="020B0604020202020204" pitchFamily="34" charset="0"/>
                <a:cs typeface="Arial" panose="020B0604020202020204" pitchFamily="34" charset="0"/>
              </a:rPr>
              <a:t>Área de </a:t>
            </a:r>
            <a:br>
              <a:rPr lang="en" sz="4000" b="1" dirty="0">
                <a:latin typeface="Arial" panose="020B0604020202020204" pitchFamily="34" charset="0"/>
                <a:cs typeface="Arial" panose="020B0604020202020204" pitchFamily="34" charset="0"/>
              </a:rPr>
            </a:br>
            <a:r>
              <a:rPr lang="en" sz="4000" b="1" dirty="0">
                <a:latin typeface="Arial" panose="020B0604020202020204" pitchFamily="34" charset="0"/>
                <a:cs typeface="Arial" panose="020B0604020202020204" pitchFamily="34" charset="0"/>
              </a:rPr>
              <a:t>Derecho Laboral,  Procesal Laboral, Derecho Civil, Procesal Civil y C</a:t>
            </a:r>
            <a:r>
              <a:rPr lang="es-PE" sz="4000" b="1" dirty="0">
                <a:latin typeface="Arial" panose="020B0604020202020204" pitchFamily="34" charset="0"/>
                <a:cs typeface="Arial" panose="020B0604020202020204" pitchFamily="34" charset="0"/>
              </a:rPr>
              <a:t>o</a:t>
            </a:r>
            <a:r>
              <a:rPr lang="en" sz="4000" b="1" dirty="0">
                <a:latin typeface="Arial" panose="020B0604020202020204" pitchFamily="34" charset="0"/>
                <a:cs typeface="Arial" panose="020B0604020202020204" pitchFamily="34" charset="0"/>
              </a:rPr>
              <a:t>ntencioso Administrativo</a:t>
            </a:r>
            <a:endParaRPr sz="4000" b="1" dirty="0">
              <a:latin typeface="Arial" panose="020B0604020202020204" pitchFamily="34" charset="0"/>
              <a:cs typeface="Arial" panose="020B0604020202020204" pitchFamily="34" charset="0"/>
            </a:endParaRPr>
          </a:p>
        </p:txBody>
      </p:sp>
      <p:cxnSp>
        <p:nvCxnSpPr>
          <p:cNvPr id="3" name="Conector recto 2"/>
          <p:cNvCxnSpPr/>
          <p:nvPr/>
        </p:nvCxnSpPr>
        <p:spPr>
          <a:xfrm>
            <a:off x="4361585" y="5238830"/>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4" name="CuadroTexto 3">
            <a:extLst>
              <a:ext uri="{FF2B5EF4-FFF2-40B4-BE49-F238E27FC236}">
                <a16:creationId xmlns:a16="http://schemas.microsoft.com/office/drawing/2014/main" id="{C9AE4C10-3BC7-461B-94A3-A4C78A8102EC}"/>
              </a:ext>
            </a:extLst>
          </p:cNvPr>
          <p:cNvSpPr txBox="1"/>
          <p:nvPr/>
        </p:nvSpPr>
        <p:spPr>
          <a:xfrm>
            <a:off x="1962364" y="1489753"/>
            <a:ext cx="811659" cy="707886"/>
          </a:xfrm>
          <a:prstGeom prst="rect">
            <a:avLst/>
          </a:prstGeom>
          <a:noFill/>
        </p:spPr>
        <p:txBody>
          <a:bodyPr wrap="square" rtlCol="0">
            <a:spAutoFit/>
          </a:bodyPr>
          <a:lstStyle/>
          <a:p>
            <a:r>
              <a:rPr lang="es-PE" sz="4000" b="1" dirty="0">
                <a:solidFill>
                  <a:schemeClr val="bg1"/>
                </a:solidFill>
                <a:latin typeface="Arial" panose="020B0604020202020204" pitchFamily="34" charset="0"/>
                <a:cs typeface="Arial" panose="020B0604020202020204" pitchFamily="34" charset="0"/>
              </a:rPr>
              <a:t>c)</a:t>
            </a:r>
          </a:p>
        </p:txBody>
      </p:sp>
    </p:spTree>
    <p:extLst>
      <p:ext uri="{BB962C8B-B14F-4D97-AF65-F5344CB8AC3E}">
        <p14:creationId xmlns:p14="http://schemas.microsoft.com/office/powerpoint/2010/main" val="3437518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15</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786834" y="1704295"/>
            <a:ext cx="10405037" cy="4093428"/>
          </a:xfrm>
          <a:prstGeom prst="rect">
            <a:avLst/>
          </a:prstGeom>
          <a:solidFill>
            <a:schemeClr val="bg1"/>
          </a:solidFill>
        </p:spPr>
        <p:txBody>
          <a:bodyPr wrap="square">
            <a:spAutoFit/>
          </a:bodyPr>
          <a:lstStyle/>
          <a:p>
            <a:pPr algn="ctr"/>
            <a:r>
              <a:rPr lang="en" sz="2000" b="1" dirty="0">
                <a:solidFill>
                  <a:srgbClr val="002060"/>
                </a:solidFill>
                <a:latin typeface="Arial" panose="020B0604020202020204" pitchFamily="34" charset="0"/>
                <a:cs typeface="Arial" panose="020B0604020202020204" pitchFamily="34" charset="0"/>
              </a:rPr>
              <a:t>FUNCIONES PRINCIPALES</a:t>
            </a:r>
            <a:r>
              <a:rPr lang="es-MX" sz="2000" dirty="0">
                <a:solidFill>
                  <a:srgbClr val="002060"/>
                </a:solidFill>
                <a:latin typeface="Arial" panose="020B0604020202020204" pitchFamily="34" charset="0"/>
                <a:cs typeface="Arial" panose="020B0604020202020204" pitchFamily="34" charset="0"/>
              </a:rPr>
              <a:t>:</a:t>
            </a:r>
            <a:br>
              <a:rPr kumimoji="0" lang="es-MX" sz="2000" b="1" i="0" u="sng"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br>
            <a:endParaRPr kumimoji="0" lang="es-MX" sz="2000" b="1" i="0" u="sng"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endParaRPr>
          </a:p>
          <a:p>
            <a:pPr marL="357188" indent="-357188" algn="just">
              <a:spcAft>
                <a:spcPts val="600"/>
              </a:spcAf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Absolver consultas y brindar s</a:t>
            </a:r>
            <a:r>
              <a:rPr lang="es-MX" sz="2000" dirty="0">
                <a:latin typeface="Arial" panose="020B0604020202020204" pitchFamily="34" charset="0"/>
                <a:cs typeface="Arial" panose="020B0604020202020204" pitchFamily="34" charset="0"/>
              </a:rPr>
              <a:t>oporte jurídico procesal a los operadores del SADJE, </a:t>
            </a:r>
            <a:r>
              <a:rPr lang="es-MX" sz="2000" dirty="0">
                <a:solidFill>
                  <a:prstClr val="black"/>
                </a:solidFill>
                <a:latin typeface="Arial" panose="020B0604020202020204" pitchFamily="34" charset="0"/>
                <a:ea typeface="+mj-ea"/>
                <a:cs typeface="Arial" panose="020B0604020202020204" pitchFamily="34" charset="0"/>
              </a:rPr>
              <a:t>en materia de Derecho Laboral, </a:t>
            </a:r>
            <a:r>
              <a:rPr lang="en" sz="2000" dirty="0">
                <a:latin typeface="Arial" panose="020B0604020202020204" pitchFamily="34" charset="0"/>
                <a:cs typeface="Arial" panose="020B0604020202020204" pitchFamily="34" charset="0"/>
              </a:rPr>
              <a:t>Procesal Laboral, Derecho Civil, Procesal Civil y C</a:t>
            </a:r>
            <a:r>
              <a:rPr lang="es-PE" sz="2000" dirty="0">
                <a:latin typeface="Arial" panose="020B0604020202020204" pitchFamily="34" charset="0"/>
                <a:cs typeface="Arial" panose="020B0604020202020204" pitchFamily="34" charset="0"/>
              </a:rPr>
              <a:t>o</a:t>
            </a:r>
            <a:r>
              <a:rPr lang="en" sz="2000" dirty="0">
                <a:latin typeface="Arial" panose="020B0604020202020204" pitchFamily="34" charset="0"/>
                <a:cs typeface="Arial" panose="020B0604020202020204" pitchFamily="34" charset="0"/>
              </a:rPr>
              <a:t>ntencioso Administrativo </a:t>
            </a:r>
            <a:r>
              <a:rPr lang="es-MX" sz="2000" dirty="0">
                <a:latin typeface="Arial" panose="020B0604020202020204" pitchFamily="34" charset="0"/>
                <a:cs typeface="Arial" panose="020B0604020202020204" pitchFamily="34" charset="0"/>
              </a:rPr>
              <a:t>[a través de las diversos canales de comunicación] </a:t>
            </a:r>
            <a:r>
              <a:rPr lang="es-MX" sz="2000" dirty="0">
                <a:solidFill>
                  <a:prstClr val="black"/>
                </a:solidFill>
                <a:latin typeface="Arial" panose="020B0604020202020204" pitchFamily="34" charset="0"/>
                <a:ea typeface="+mj-ea"/>
                <a:cs typeface="Arial" panose="020B0604020202020204" pitchFamily="34" charset="0"/>
              </a:rPr>
              <a:t>.</a:t>
            </a:r>
          </a:p>
          <a:p>
            <a:pPr marL="357188" indent="-357188" algn="just">
              <a:spcAft>
                <a:spcPts val="600"/>
              </a:spcAft>
              <a:buFont typeface="+mj-lt"/>
              <a:buAutoNum type="arabicPeriod"/>
            </a:pPr>
            <a:endParaRPr lang="es-MX" sz="2000" dirty="0">
              <a:solidFill>
                <a:prstClr val="black"/>
              </a:solidFill>
              <a:latin typeface="Arial" panose="020B0604020202020204" pitchFamily="34" charset="0"/>
              <a:ea typeface="+mj-ea"/>
              <a:cs typeface="Arial" panose="020B0604020202020204" pitchFamily="34" charset="0"/>
            </a:endParaRPr>
          </a:p>
          <a:p>
            <a:pPr marL="357188" indent="-357188" algn="just">
              <a:spcAft>
                <a:spcPts val="600"/>
              </a:spcAft>
              <a:buFont typeface="+mj-lt"/>
              <a:buAutoNum type="arabicPeriod"/>
            </a:pPr>
            <a:r>
              <a:rPr lang="es-MX" sz="2000" dirty="0">
                <a:solidFill>
                  <a:prstClr val="black"/>
                </a:solidFill>
                <a:latin typeface="Arial" panose="020B0604020202020204" pitchFamily="34" charset="0"/>
                <a:ea typeface="+mj-ea"/>
                <a:cs typeface="Arial" panose="020B0604020202020204" pitchFamily="34" charset="0"/>
              </a:rPr>
              <a:t>Elaboración y análisis emitiendo informes de sustitución procesal, en los cuales las entidades públicas a través de los operadores del SADJE, son parte demandante y demandada.</a:t>
            </a:r>
          </a:p>
          <a:p>
            <a:pPr marL="357188" indent="-357188" algn="just">
              <a:spcAft>
                <a:spcPts val="600"/>
              </a:spcAft>
              <a:buFont typeface="+mj-lt"/>
              <a:buAutoNum type="arabicPeriod"/>
            </a:pPr>
            <a:endParaRPr lang="es-MX" sz="2000" dirty="0">
              <a:latin typeface="Arial" panose="020B0604020202020204" pitchFamily="34" charset="0"/>
              <a:cs typeface="Arial" panose="020B0604020202020204" pitchFamily="34" charset="0"/>
            </a:endParaRPr>
          </a:p>
          <a:p>
            <a:pPr marL="357188" indent="-357188" algn="just">
              <a:spcAft>
                <a:spcPts val="600"/>
              </a:spcAft>
              <a:buFont typeface="+mj-lt"/>
              <a:buAutoNum type="arabicPeriod"/>
            </a:pPr>
            <a:r>
              <a:rPr lang="es-MX" sz="2000" dirty="0">
                <a:latin typeface="Arial" panose="020B0604020202020204" pitchFamily="34" charset="0"/>
                <a:cs typeface="Arial" panose="020B0604020202020204" pitchFamily="34" charset="0"/>
              </a:rPr>
              <a:t>Brindar atención a los Procuradores frente a las entidades públicas para garantizar el ejercicio eficiente de la actividad de defensa jurídica del Estado.</a:t>
            </a:r>
            <a:endParaRPr lang="es-MX" sz="2000" dirty="0">
              <a:solidFill>
                <a:prstClr val="black"/>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429874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16</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722471" y="5463136"/>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6" name="Tabla 5">
            <a:extLst>
              <a:ext uri="{FF2B5EF4-FFF2-40B4-BE49-F238E27FC236}">
                <a16:creationId xmlns:a16="http://schemas.microsoft.com/office/drawing/2014/main" id="{D6CDCFDF-2BAF-4E20-AE22-B2CEC040A14F}"/>
              </a:ext>
            </a:extLst>
          </p:cNvPr>
          <p:cNvGraphicFramePr>
            <a:graphicFrameLocks noGrp="1"/>
          </p:cNvGraphicFramePr>
          <p:nvPr>
            <p:extLst>
              <p:ext uri="{D42A27DB-BD31-4B8C-83A1-F6EECF244321}">
                <p14:modId xmlns:p14="http://schemas.microsoft.com/office/powerpoint/2010/main" val="2526024191"/>
              </p:ext>
            </p:extLst>
          </p:nvPr>
        </p:nvGraphicFramePr>
        <p:xfrm>
          <a:off x="506929" y="1386829"/>
          <a:ext cx="11178073" cy="5062878"/>
        </p:xfrm>
        <a:graphic>
          <a:graphicData uri="http://schemas.openxmlformats.org/drawingml/2006/table">
            <a:tbl>
              <a:tblPr firstRow="1" firstCol="1" bandRow="1">
                <a:tableStyleId>{7DF18680-E054-41AD-8BC1-D1AEF772440D}</a:tableStyleId>
              </a:tblPr>
              <a:tblGrid>
                <a:gridCol w="3465443">
                  <a:extLst>
                    <a:ext uri="{9D8B030D-6E8A-4147-A177-3AD203B41FA5}">
                      <a16:colId xmlns:a16="http://schemas.microsoft.com/office/drawing/2014/main" val="1427408189"/>
                    </a:ext>
                  </a:extLst>
                </a:gridCol>
                <a:gridCol w="3945851">
                  <a:extLst>
                    <a:ext uri="{9D8B030D-6E8A-4147-A177-3AD203B41FA5}">
                      <a16:colId xmlns:a16="http://schemas.microsoft.com/office/drawing/2014/main" val="2359134637"/>
                    </a:ext>
                  </a:extLst>
                </a:gridCol>
                <a:gridCol w="3766779">
                  <a:extLst>
                    <a:ext uri="{9D8B030D-6E8A-4147-A177-3AD203B41FA5}">
                      <a16:colId xmlns:a16="http://schemas.microsoft.com/office/drawing/2014/main" val="3245246651"/>
                    </a:ext>
                  </a:extLst>
                </a:gridCol>
              </a:tblGrid>
              <a:tr h="969310">
                <a:tc>
                  <a:txBody>
                    <a:bodyPr/>
                    <a:lstStyle/>
                    <a:p>
                      <a:pPr algn="ctr">
                        <a:lnSpc>
                          <a:spcPct val="107000"/>
                        </a:lnSpc>
                        <a:spcAft>
                          <a:spcPts val="800"/>
                        </a:spcAft>
                      </a:pPr>
                      <a:r>
                        <a:rPr lang="es-MX" sz="2100" b="1" dirty="0">
                          <a:effectLst/>
                        </a:rPr>
                        <a:t>LABORAL Y PROCESAL LABORAL</a:t>
                      </a:r>
                      <a:endParaRPr lang="es-MX" sz="2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02060"/>
                    </a:solidFill>
                  </a:tcPr>
                </a:tc>
                <a:tc>
                  <a:txBody>
                    <a:bodyPr/>
                    <a:lstStyle/>
                    <a:p>
                      <a:pPr algn="ctr">
                        <a:lnSpc>
                          <a:spcPct val="107000"/>
                        </a:lnSpc>
                        <a:spcAft>
                          <a:spcPts val="800"/>
                        </a:spcAft>
                      </a:pPr>
                      <a:r>
                        <a:rPr lang="es-PE" sz="2100" b="1" dirty="0">
                          <a:effectLst/>
                        </a:rPr>
                        <a:t>CIVIL Y PROCESAL CIVIL</a:t>
                      </a:r>
                      <a:r>
                        <a:rPr lang="es-MX" sz="2100" b="1" dirty="0">
                          <a:effectLst/>
                        </a:rPr>
                        <a:t> </a:t>
                      </a:r>
                      <a:endParaRPr lang="es-MX" sz="2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02060"/>
                    </a:solidFill>
                  </a:tcPr>
                </a:tc>
                <a:tc>
                  <a:txBody>
                    <a:bodyPr/>
                    <a:lstStyle/>
                    <a:p>
                      <a:pPr algn="ctr">
                        <a:lnSpc>
                          <a:spcPct val="107000"/>
                        </a:lnSpc>
                        <a:spcAft>
                          <a:spcPts val="800"/>
                        </a:spcAft>
                      </a:pPr>
                      <a:r>
                        <a:rPr lang="es-ES_tradnl" sz="2100" b="1" dirty="0">
                          <a:effectLst/>
                        </a:rPr>
                        <a:t>ADMINISTRATIVO Y CONTENCIOSO ADMINISTRATIVO</a:t>
                      </a:r>
                      <a:endParaRPr lang="es-MX" sz="2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02060"/>
                    </a:solidFill>
                  </a:tcPr>
                </a:tc>
                <a:extLst>
                  <a:ext uri="{0D108BD9-81ED-4DB2-BD59-A6C34878D82A}">
                    <a16:rowId xmlns:a16="http://schemas.microsoft.com/office/drawing/2014/main" val="685496612"/>
                  </a:ext>
                </a:extLst>
              </a:tr>
              <a:tr h="4052783">
                <a:tc>
                  <a:txBody>
                    <a:bodyPr/>
                    <a:lstStyle/>
                    <a:p>
                      <a:pPr marL="342900" indent="-342900">
                        <a:lnSpc>
                          <a:spcPct val="107000"/>
                        </a:lnSpc>
                        <a:spcAft>
                          <a:spcPts val="800"/>
                        </a:spcAft>
                        <a:buAutoNum type="alphaLcPeriod"/>
                      </a:pPr>
                      <a:r>
                        <a:rPr lang="es-MX" sz="2100" b="0" dirty="0">
                          <a:effectLst/>
                        </a:rPr>
                        <a:t>Pago de beneficios laborales. </a:t>
                      </a:r>
                    </a:p>
                    <a:p>
                      <a:pPr marL="342900" indent="-342900">
                        <a:lnSpc>
                          <a:spcPct val="107000"/>
                        </a:lnSpc>
                        <a:spcAft>
                          <a:spcPts val="800"/>
                        </a:spcAft>
                        <a:buAutoNum type="alphaLcPeriod"/>
                      </a:pPr>
                      <a:r>
                        <a:rPr lang="es-MX" sz="2100" b="0" dirty="0">
                          <a:effectLst/>
                        </a:rPr>
                        <a:t>Procesos de reposiciones laborales. </a:t>
                      </a:r>
                    </a:p>
                    <a:p>
                      <a:pPr marL="342900" indent="-342900">
                        <a:lnSpc>
                          <a:spcPct val="107000"/>
                        </a:lnSpc>
                        <a:spcAft>
                          <a:spcPts val="800"/>
                        </a:spcAft>
                        <a:buAutoNum type="alphaLcPeriod"/>
                      </a:pPr>
                      <a:r>
                        <a:rPr lang="es-MX" sz="2100" b="0" dirty="0">
                          <a:effectLst/>
                        </a:rPr>
                        <a:t>Proceso de desnaturalización de contratos.</a:t>
                      </a:r>
                    </a:p>
                    <a:p>
                      <a:pPr marL="342900" indent="-342900">
                        <a:lnSpc>
                          <a:spcPct val="107000"/>
                        </a:lnSpc>
                        <a:spcAft>
                          <a:spcPts val="800"/>
                        </a:spcAft>
                        <a:buAutoNum type="alphaLcPeriod"/>
                      </a:pPr>
                      <a:r>
                        <a:rPr lang="es-MX" sz="2100" b="0" dirty="0">
                          <a:effectLst/>
                        </a:rPr>
                        <a:t>Hostilización laboral.</a:t>
                      </a:r>
                    </a:p>
                    <a:p>
                      <a:pPr marL="342900" indent="-342900">
                        <a:lnSpc>
                          <a:spcPct val="107000"/>
                        </a:lnSpc>
                        <a:spcAft>
                          <a:spcPts val="800"/>
                        </a:spcAft>
                        <a:buAutoNum type="alphaLcPeriod"/>
                      </a:pPr>
                      <a:r>
                        <a:rPr lang="es-MX" sz="2100" b="0" dirty="0">
                          <a:effectLst/>
                        </a:rPr>
                        <a:t>Consultas sobre negociaciones colectivas.</a:t>
                      </a:r>
                      <a:endParaRPr lang="es-MX" sz="2100" b="0" dirty="0">
                        <a:effectLst/>
                        <a:latin typeface="Arial" panose="020B0604020202020204" pitchFamily="34" charset="0"/>
                        <a:cs typeface="Arial" panose="020B0604020202020204" pitchFamily="34" charset="0"/>
                      </a:endParaRPr>
                    </a:p>
                  </a:txBody>
                  <a:tcPr marL="68580" marR="68580" marT="0" marB="0" anchor="ctr">
                    <a:solidFill>
                      <a:schemeClr val="accent5">
                        <a:lumMod val="75000"/>
                      </a:schemeClr>
                    </a:solidFill>
                  </a:tcPr>
                </a:tc>
                <a:tc>
                  <a:txBody>
                    <a:bodyPr/>
                    <a:lstStyle/>
                    <a:p>
                      <a:pPr marL="342900" indent="-342900" algn="just">
                        <a:lnSpc>
                          <a:spcPct val="107000"/>
                        </a:lnSpc>
                        <a:spcAft>
                          <a:spcPts val="800"/>
                        </a:spcAft>
                        <a:buAutoNum type="alphaLcPeriod"/>
                      </a:pPr>
                      <a:r>
                        <a:rPr lang="es-MX" sz="2100" b="0" dirty="0">
                          <a:effectLst/>
                        </a:rPr>
                        <a:t>Desalojo.</a:t>
                      </a:r>
                    </a:p>
                    <a:p>
                      <a:pPr marL="342900" indent="-342900" algn="just">
                        <a:lnSpc>
                          <a:spcPct val="107000"/>
                        </a:lnSpc>
                        <a:spcAft>
                          <a:spcPts val="800"/>
                        </a:spcAft>
                        <a:buAutoNum type="alphaLcPeriod"/>
                      </a:pPr>
                      <a:r>
                        <a:rPr lang="es-MX" sz="2100" b="0" dirty="0">
                          <a:effectLst/>
                        </a:rPr>
                        <a:t>Recuperaciones extrajudiciales en el marco de la Ley </a:t>
                      </a:r>
                      <a:r>
                        <a:rPr lang="es-MX" sz="2100" b="0" dirty="0" err="1">
                          <a:effectLst/>
                        </a:rPr>
                        <a:t>N°</a:t>
                      </a:r>
                      <a:r>
                        <a:rPr lang="es-MX" sz="2100" b="0" dirty="0">
                          <a:effectLst/>
                        </a:rPr>
                        <a:t> 30230. </a:t>
                      </a:r>
                    </a:p>
                    <a:p>
                      <a:pPr marL="342900" indent="-342900" algn="just">
                        <a:lnSpc>
                          <a:spcPct val="107000"/>
                        </a:lnSpc>
                        <a:spcAft>
                          <a:spcPts val="800"/>
                        </a:spcAft>
                        <a:buAutoNum type="alphaLcPeriod"/>
                      </a:pPr>
                      <a:r>
                        <a:rPr lang="es-MX" sz="2100" b="0" dirty="0">
                          <a:effectLst/>
                        </a:rPr>
                        <a:t>Obligación de dar suma de dinero. </a:t>
                      </a:r>
                    </a:p>
                    <a:p>
                      <a:pPr marL="342900" indent="-342900" algn="just">
                        <a:lnSpc>
                          <a:spcPct val="107000"/>
                        </a:lnSpc>
                        <a:spcAft>
                          <a:spcPts val="800"/>
                        </a:spcAft>
                        <a:buAutoNum type="alphaLcPeriod"/>
                      </a:pPr>
                      <a:r>
                        <a:rPr lang="es-MX" sz="2100" b="0" dirty="0">
                          <a:effectLst/>
                        </a:rPr>
                        <a:t>Indemnización.</a:t>
                      </a:r>
                    </a:p>
                    <a:p>
                      <a:pPr marL="342900" indent="-342900" algn="just">
                        <a:lnSpc>
                          <a:spcPct val="107000"/>
                        </a:lnSpc>
                        <a:spcAft>
                          <a:spcPts val="800"/>
                        </a:spcAft>
                        <a:buAutoNum type="alphaLcPeriod"/>
                      </a:pPr>
                      <a:endParaRPr lang="es-MX" sz="21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indent="-342900" algn="just">
                        <a:lnSpc>
                          <a:spcPct val="107000"/>
                        </a:lnSpc>
                        <a:spcAft>
                          <a:spcPts val="800"/>
                        </a:spcAft>
                        <a:buAutoNum type="alphaLcPeriod"/>
                      </a:pPr>
                      <a:r>
                        <a:rPr lang="es-MX" sz="2100" b="0" dirty="0">
                          <a:effectLst/>
                        </a:rPr>
                        <a:t>Nulidad de acto administrativo.</a:t>
                      </a:r>
                    </a:p>
                    <a:p>
                      <a:pPr marL="342900" indent="-342900" algn="just">
                        <a:lnSpc>
                          <a:spcPct val="107000"/>
                        </a:lnSpc>
                        <a:spcAft>
                          <a:spcPts val="800"/>
                        </a:spcAft>
                        <a:buAutoNum type="alphaLcPeriod"/>
                      </a:pPr>
                      <a:r>
                        <a:rPr lang="es-MX" sz="2100" b="0" dirty="0">
                          <a:effectLst/>
                        </a:rPr>
                        <a:t>Sustituciones y designaciones de procurador en casos específicos.</a:t>
                      </a:r>
                    </a:p>
                    <a:p>
                      <a:pPr marL="342900" indent="-342900" algn="just">
                        <a:lnSpc>
                          <a:spcPct val="107000"/>
                        </a:lnSpc>
                        <a:spcAft>
                          <a:spcPts val="800"/>
                        </a:spcAft>
                        <a:buAutoNum type="alphaLcPeriod"/>
                      </a:pPr>
                      <a:r>
                        <a:rPr lang="es-MX" sz="2100" b="0" dirty="0">
                          <a:effectLst/>
                        </a:rPr>
                        <a:t>Consultas derivadas del D.L. N°1326.</a:t>
                      </a:r>
                    </a:p>
                    <a:p>
                      <a:pPr marL="342900" indent="-342900" algn="just">
                        <a:lnSpc>
                          <a:spcPct val="107000"/>
                        </a:lnSpc>
                        <a:spcAft>
                          <a:spcPts val="800"/>
                        </a:spcAft>
                        <a:buAutoNum type="alphaLcPeriod"/>
                      </a:pPr>
                      <a:r>
                        <a:rPr lang="es-MX" sz="2100" b="0" dirty="0">
                          <a:effectLst/>
                        </a:rPr>
                        <a:t>Procesos Contenciosos Administrativos. </a:t>
                      </a:r>
                      <a:endParaRPr lang="es-MX" sz="21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87648534"/>
                  </a:ext>
                </a:extLst>
              </a:tr>
            </a:tbl>
          </a:graphicData>
        </a:graphic>
      </p:graphicFrame>
    </p:spTree>
    <p:extLst>
      <p:ext uri="{BB962C8B-B14F-4D97-AF65-F5344CB8AC3E}">
        <p14:creationId xmlns:p14="http://schemas.microsoft.com/office/powerpoint/2010/main" val="237961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2901825" y="2896771"/>
            <a:ext cx="6671387" cy="970145"/>
          </a:xfrm>
          <a:prstGeom prst="rect">
            <a:avLst/>
          </a:prstGeom>
        </p:spPr>
        <p:txBody>
          <a:bodyPr spcFirstLastPara="1" vert="horz" wrap="square" lIns="121900" tIns="121900" rIns="121900" bIns="121900" rtlCol="0" anchor="b" anchorCtr="0">
            <a:noAutofit/>
          </a:bodyPr>
          <a:lstStyle/>
          <a:p>
            <a:r>
              <a:rPr lang="en" sz="4000" b="1" dirty="0">
                <a:latin typeface="Arial" panose="020B0604020202020204" pitchFamily="34" charset="0"/>
                <a:cs typeface="Arial" panose="020B0604020202020204" pitchFamily="34" charset="0"/>
              </a:rPr>
              <a:t>Área de arbitraje</a:t>
            </a:r>
            <a:endParaRPr sz="4000" b="1" dirty="0">
              <a:latin typeface="Arial" panose="020B0604020202020204" pitchFamily="34" charset="0"/>
              <a:cs typeface="Arial" panose="020B0604020202020204" pitchFamily="34" charset="0"/>
            </a:endParaRPr>
          </a:p>
        </p:txBody>
      </p:sp>
      <p:cxnSp>
        <p:nvCxnSpPr>
          <p:cNvPr id="3" name="Conector recto 2"/>
          <p:cNvCxnSpPr/>
          <p:nvPr/>
        </p:nvCxnSpPr>
        <p:spPr>
          <a:xfrm>
            <a:off x="4361586" y="3857585"/>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4" name="CuadroTexto 3">
            <a:extLst>
              <a:ext uri="{FF2B5EF4-FFF2-40B4-BE49-F238E27FC236}">
                <a16:creationId xmlns:a16="http://schemas.microsoft.com/office/drawing/2014/main" id="{A57B98F3-BC0B-4343-854E-7587008E5465}"/>
              </a:ext>
            </a:extLst>
          </p:cNvPr>
          <p:cNvSpPr txBox="1"/>
          <p:nvPr/>
        </p:nvSpPr>
        <p:spPr>
          <a:xfrm>
            <a:off x="1962364" y="1489753"/>
            <a:ext cx="811659" cy="707886"/>
          </a:xfrm>
          <a:prstGeom prst="rect">
            <a:avLst/>
          </a:prstGeom>
          <a:noFill/>
        </p:spPr>
        <p:txBody>
          <a:bodyPr wrap="square" rtlCol="0">
            <a:spAutoFit/>
          </a:bodyPr>
          <a:lstStyle/>
          <a:p>
            <a:r>
              <a:rPr lang="es-PE" sz="4000" b="1" dirty="0">
                <a:solidFill>
                  <a:schemeClr val="bg1"/>
                </a:solidFill>
                <a:latin typeface="Arial" panose="020B0604020202020204" pitchFamily="34" charset="0"/>
                <a:cs typeface="Arial" panose="020B0604020202020204" pitchFamily="34" charset="0"/>
              </a:rPr>
              <a:t>d)</a:t>
            </a:r>
          </a:p>
        </p:txBody>
      </p:sp>
    </p:spTree>
    <p:extLst>
      <p:ext uri="{BB962C8B-B14F-4D97-AF65-F5344CB8AC3E}">
        <p14:creationId xmlns:p14="http://schemas.microsoft.com/office/powerpoint/2010/main" val="1048578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18</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454838" y="6254871"/>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CuadroTexto 14">
            <a:extLst>
              <a:ext uri="{FF2B5EF4-FFF2-40B4-BE49-F238E27FC236}">
                <a16:creationId xmlns:a16="http://schemas.microsoft.com/office/drawing/2014/main" id="{F8F885F9-62D8-4CBA-AB1C-53B9892B30FA}"/>
              </a:ext>
            </a:extLst>
          </p:cNvPr>
          <p:cNvSpPr txBox="1"/>
          <p:nvPr/>
        </p:nvSpPr>
        <p:spPr>
          <a:xfrm>
            <a:off x="1377260" y="1719986"/>
            <a:ext cx="9507894" cy="307777"/>
          </a:xfrm>
          <a:prstGeom prst="rect">
            <a:avLst/>
          </a:prstGeom>
          <a:solidFill>
            <a:schemeClr val="bg1"/>
          </a:solidFill>
        </p:spPr>
        <p:txBody>
          <a:bodyPr wrap="square">
            <a:spAutoFit/>
          </a:bodyPr>
          <a:lstStyle/>
          <a:p>
            <a:pPr algn="ctr"/>
            <a:r>
              <a:rPr lang="es-MX" sz="1400" dirty="0"/>
              <a:t> </a:t>
            </a:r>
          </a:p>
        </p:txBody>
      </p:sp>
      <p:graphicFrame>
        <p:nvGraphicFramePr>
          <p:cNvPr id="17" name="Diagrama 16">
            <a:extLst>
              <a:ext uri="{FF2B5EF4-FFF2-40B4-BE49-F238E27FC236}">
                <a16:creationId xmlns:a16="http://schemas.microsoft.com/office/drawing/2014/main" id="{D5D2D35B-AB80-48D8-BD13-E08C36432E71}"/>
              </a:ext>
            </a:extLst>
          </p:cNvPr>
          <p:cNvGraphicFramePr/>
          <p:nvPr>
            <p:extLst>
              <p:ext uri="{D42A27DB-BD31-4B8C-83A1-F6EECF244321}">
                <p14:modId xmlns:p14="http://schemas.microsoft.com/office/powerpoint/2010/main" val="2913756313"/>
              </p:ext>
            </p:extLst>
          </p:nvPr>
        </p:nvGraphicFramePr>
        <p:xfrm>
          <a:off x="1676342" y="810926"/>
          <a:ext cx="7802114" cy="466689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1" name="Flecha: hacia la izquierda 20">
            <a:extLst>
              <a:ext uri="{FF2B5EF4-FFF2-40B4-BE49-F238E27FC236}">
                <a16:creationId xmlns:a16="http://schemas.microsoft.com/office/drawing/2014/main" id="{BF512A29-0841-40E6-86FF-0C1CA53F26DC}"/>
              </a:ext>
            </a:extLst>
          </p:cNvPr>
          <p:cNvSpPr/>
          <p:nvPr/>
        </p:nvSpPr>
        <p:spPr>
          <a:xfrm rot="1257542">
            <a:off x="6490790" y="4880985"/>
            <a:ext cx="1210480" cy="717683"/>
          </a:xfrm>
          <a:prstGeom prst="leftArrow">
            <a:avLst/>
          </a:prstGeom>
          <a:solidFill>
            <a:schemeClr val="accent5">
              <a:lumMod val="60000"/>
              <a:lumOff val="40000"/>
            </a:schemeClr>
          </a:solidFill>
          <a:ln>
            <a:noFill/>
          </a:ln>
          <a:effectLst/>
        </p:spPr>
        <p:txBody>
          <a:bodyPr rtlCol="0" anchor="ctr"/>
          <a:lstStyle/>
          <a:p>
            <a:pPr algn="ctr"/>
            <a:endParaRPr lang="es-PE"/>
          </a:p>
        </p:txBody>
      </p:sp>
      <p:sp>
        <p:nvSpPr>
          <p:cNvPr id="28" name="Rectángulo: esquinas redondeadas 27">
            <a:extLst>
              <a:ext uri="{FF2B5EF4-FFF2-40B4-BE49-F238E27FC236}">
                <a16:creationId xmlns:a16="http://schemas.microsoft.com/office/drawing/2014/main" id="{1C8785EC-04D2-47B3-8894-D10DEBCBB77E}"/>
              </a:ext>
            </a:extLst>
          </p:cNvPr>
          <p:cNvSpPr/>
          <p:nvPr/>
        </p:nvSpPr>
        <p:spPr>
          <a:xfrm>
            <a:off x="7417773" y="4488230"/>
            <a:ext cx="2060683" cy="154313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latin typeface="Arial" panose="020B0604020202020204" pitchFamily="34" charset="0"/>
                <a:cs typeface="Arial" panose="020B0604020202020204" pitchFamily="34" charset="0"/>
              </a:rPr>
              <a:t>EJECUCIÓN DE LAUDOS </a:t>
            </a:r>
          </a:p>
        </p:txBody>
      </p:sp>
      <p:sp>
        <p:nvSpPr>
          <p:cNvPr id="29" name="Flecha: a la derecha 28">
            <a:extLst>
              <a:ext uri="{FF2B5EF4-FFF2-40B4-BE49-F238E27FC236}">
                <a16:creationId xmlns:a16="http://schemas.microsoft.com/office/drawing/2014/main" id="{D4477B48-72FB-41ED-A02A-0766B8F516CD}"/>
              </a:ext>
            </a:extLst>
          </p:cNvPr>
          <p:cNvSpPr/>
          <p:nvPr/>
        </p:nvSpPr>
        <p:spPr>
          <a:xfrm rot="20335749">
            <a:off x="3765781" y="4968725"/>
            <a:ext cx="1206084" cy="738476"/>
          </a:xfrm>
          <a:prstGeom prst="rightArrow">
            <a:avLst/>
          </a:prstGeom>
          <a:solidFill>
            <a:schemeClr val="accent5">
              <a:lumMod val="60000"/>
              <a:lumOff val="40000"/>
            </a:schemeClr>
          </a:solidFill>
          <a:ln>
            <a:noFill/>
          </a:ln>
          <a:effectLst/>
        </p:spPr>
        <p:txBody>
          <a:bodyPr rtlCol="0" anchor="ctr"/>
          <a:lstStyle/>
          <a:p>
            <a:pPr algn="ctr"/>
            <a:endParaRPr lang="es-PE"/>
          </a:p>
        </p:txBody>
      </p:sp>
      <p:sp>
        <p:nvSpPr>
          <p:cNvPr id="30" name="Rectángulo: esquinas redondeadas 29">
            <a:extLst>
              <a:ext uri="{FF2B5EF4-FFF2-40B4-BE49-F238E27FC236}">
                <a16:creationId xmlns:a16="http://schemas.microsoft.com/office/drawing/2014/main" id="{DEA4767D-A6ED-4859-9D6B-E52BE5CA5C26}"/>
              </a:ext>
            </a:extLst>
          </p:cNvPr>
          <p:cNvSpPr/>
          <p:nvPr/>
        </p:nvSpPr>
        <p:spPr>
          <a:xfrm>
            <a:off x="1722179" y="4494625"/>
            <a:ext cx="2373860" cy="154313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PE" sz="1800" dirty="0">
                <a:latin typeface="Arial" panose="020B0604020202020204" pitchFamily="34" charset="0"/>
                <a:cs typeface="Arial" panose="020B0604020202020204" pitchFamily="34" charset="0"/>
              </a:rPr>
              <a:t>RECURSOS DE ANULACIÓN DE LAUDO</a:t>
            </a:r>
          </a:p>
        </p:txBody>
      </p:sp>
    </p:spTree>
    <p:extLst>
      <p:ext uri="{BB962C8B-B14F-4D97-AF65-F5344CB8AC3E}">
        <p14:creationId xmlns:p14="http://schemas.microsoft.com/office/powerpoint/2010/main" val="1485294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2901825" y="2896771"/>
            <a:ext cx="6671387" cy="970145"/>
          </a:xfrm>
          <a:prstGeom prst="rect">
            <a:avLst/>
          </a:prstGeom>
        </p:spPr>
        <p:txBody>
          <a:bodyPr spcFirstLastPara="1" vert="horz" wrap="square" lIns="121900" tIns="121900" rIns="121900" bIns="121900" rtlCol="0" anchor="b" anchorCtr="0">
            <a:noAutofit/>
          </a:bodyPr>
          <a:lstStyle/>
          <a:p>
            <a:r>
              <a:rPr lang="en" sz="3600" b="1" dirty="0">
                <a:latin typeface="Arial" panose="020B0604020202020204" pitchFamily="34" charset="0"/>
                <a:cs typeface="Arial" panose="020B0604020202020204" pitchFamily="34" charset="0"/>
              </a:rPr>
              <a:t>Área de Derecho Procesal Penal y Reparaciones Civiles</a:t>
            </a:r>
            <a:endParaRPr sz="3600" b="1" dirty="0">
              <a:latin typeface="Arial" panose="020B0604020202020204" pitchFamily="34" charset="0"/>
              <a:cs typeface="Arial" panose="020B0604020202020204" pitchFamily="34" charset="0"/>
            </a:endParaRPr>
          </a:p>
        </p:txBody>
      </p:sp>
      <p:cxnSp>
        <p:nvCxnSpPr>
          <p:cNvPr id="3" name="Conector recto 2"/>
          <p:cNvCxnSpPr/>
          <p:nvPr/>
        </p:nvCxnSpPr>
        <p:spPr>
          <a:xfrm>
            <a:off x="4361586" y="3857585"/>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4" name="CuadroTexto 3">
            <a:extLst>
              <a:ext uri="{FF2B5EF4-FFF2-40B4-BE49-F238E27FC236}">
                <a16:creationId xmlns:a16="http://schemas.microsoft.com/office/drawing/2014/main" id="{309605B3-02FF-4328-B060-FB313C360CEF}"/>
              </a:ext>
            </a:extLst>
          </p:cNvPr>
          <p:cNvSpPr txBox="1"/>
          <p:nvPr/>
        </p:nvSpPr>
        <p:spPr>
          <a:xfrm>
            <a:off x="1921267" y="1489753"/>
            <a:ext cx="811659" cy="707886"/>
          </a:xfrm>
          <a:prstGeom prst="rect">
            <a:avLst/>
          </a:prstGeom>
          <a:noFill/>
        </p:spPr>
        <p:txBody>
          <a:bodyPr wrap="square" rtlCol="0">
            <a:spAutoFit/>
          </a:bodyPr>
          <a:lstStyle/>
          <a:p>
            <a:r>
              <a:rPr lang="es-PE" sz="4000" b="1" dirty="0">
                <a:solidFill>
                  <a:schemeClr val="bg1"/>
                </a:solidFill>
                <a:latin typeface="Arial" panose="020B0604020202020204" pitchFamily="34" charset="0"/>
                <a:cs typeface="Arial" panose="020B0604020202020204" pitchFamily="34" charset="0"/>
              </a:rPr>
              <a:t>e)</a:t>
            </a:r>
          </a:p>
        </p:txBody>
      </p:sp>
    </p:spTree>
    <p:extLst>
      <p:ext uri="{BB962C8B-B14F-4D97-AF65-F5344CB8AC3E}">
        <p14:creationId xmlns:p14="http://schemas.microsoft.com/office/powerpoint/2010/main" val="2649115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2</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Título 1">
            <a:extLst>
              <a:ext uri="{FF2B5EF4-FFF2-40B4-BE49-F238E27FC236}">
                <a16:creationId xmlns:a16="http://schemas.microsoft.com/office/drawing/2014/main" id="{D6D22D3E-EA18-FF02-ED2F-10338EDC6BFE}"/>
              </a:ext>
            </a:extLst>
          </p:cNvPr>
          <p:cNvSpPr txBox="1">
            <a:spLocks/>
          </p:cNvSpPr>
          <p:nvPr/>
        </p:nvSpPr>
        <p:spPr>
          <a:xfrm>
            <a:off x="935995" y="3349168"/>
            <a:ext cx="1501232" cy="61684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600" b="1" dirty="0">
                <a:latin typeface="Arial" panose="020B0604020202020204" pitchFamily="34" charset="0"/>
                <a:ea typeface="Roboto Bk" pitchFamily="2" charset="0"/>
                <a:cs typeface="Arial" panose="020B0604020202020204" pitchFamily="34" charset="0"/>
              </a:rPr>
              <a:t>DAJP</a:t>
            </a:r>
            <a:endParaRPr lang="en-US" sz="2400" b="1" dirty="0">
              <a:latin typeface="Arial" panose="020B0604020202020204" pitchFamily="34" charset="0"/>
              <a:ea typeface="Roboto Bk" pitchFamily="2" charset="0"/>
              <a:cs typeface="Arial" panose="020B0604020202020204" pitchFamily="34" charset="0"/>
            </a:endParaRPr>
          </a:p>
        </p:txBody>
      </p:sp>
      <p:sp>
        <p:nvSpPr>
          <p:cNvPr id="16" name="Subtítulo 2">
            <a:extLst>
              <a:ext uri="{FF2B5EF4-FFF2-40B4-BE49-F238E27FC236}">
                <a16:creationId xmlns:a16="http://schemas.microsoft.com/office/drawing/2014/main" id="{092550F8-7DE4-A367-0230-4088B19D73A7}"/>
              </a:ext>
            </a:extLst>
          </p:cNvPr>
          <p:cNvSpPr txBox="1">
            <a:spLocks/>
          </p:cNvSpPr>
          <p:nvPr/>
        </p:nvSpPr>
        <p:spPr>
          <a:xfrm>
            <a:off x="2911447" y="2096690"/>
            <a:ext cx="549967" cy="542580"/>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dirty="0">
                <a:latin typeface="Arial" panose="020B0604020202020204" pitchFamily="34" charset="0"/>
                <a:cs typeface="Arial" panose="020B0604020202020204" pitchFamily="34" charset="0"/>
              </a:rPr>
              <a:t>01</a:t>
            </a:r>
            <a:endParaRPr lang="en-US" dirty="0">
              <a:latin typeface="Arial" panose="020B0604020202020204" pitchFamily="34" charset="0"/>
              <a:cs typeface="Arial" panose="020B0604020202020204" pitchFamily="34" charset="0"/>
            </a:endParaRPr>
          </a:p>
        </p:txBody>
      </p:sp>
      <p:sp>
        <p:nvSpPr>
          <p:cNvPr id="21" name="Elipse 20">
            <a:extLst>
              <a:ext uri="{FF2B5EF4-FFF2-40B4-BE49-F238E27FC236}">
                <a16:creationId xmlns:a16="http://schemas.microsoft.com/office/drawing/2014/main" id="{915716D4-242F-E1BA-2B55-46873B28589A}"/>
              </a:ext>
            </a:extLst>
          </p:cNvPr>
          <p:cNvSpPr/>
          <p:nvPr/>
        </p:nvSpPr>
        <p:spPr>
          <a:xfrm>
            <a:off x="2825615" y="1917638"/>
            <a:ext cx="699054" cy="699054"/>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Subtítulo 2">
            <a:extLst>
              <a:ext uri="{FF2B5EF4-FFF2-40B4-BE49-F238E27FC236}">
                <a16:creationId xmlns:a16="http://schemas.microsoft.com/office/drawing/2014/main" id="{73260EDD-319C-F652-0A14-10762FD167DA}"/>
              </a:ext>
            </a:extLst>
          </p:cNvPr>
          <p:cNvSpPr txBox="1">
            <a:spLocks/>
          </p:cNvSpPr>
          <p:nvPr/>
        </p:nvSpPr>
        <p:spPr>
          <a:xfrm>
            <a:off x="2928056" y="3436215"/>
            <a:ext cx="549967" cy="542580"/>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latin typeface="Arial" panose="020B0604020202020204" pitchFamily="34" charset="0"/>
                <a:cs typeface="Arial" panose="020B0604020202020204" pitchFamily="34" charset="0"/>
              </a:rPr>
              <a:t>02</a:t>
            </a:r>
            <a:endParaRPr lang="en-US" dirty="0">
              <a:latin typeface="Arial" panose="020B0604020202020204" pitchFamily="34" charset="0"/>
              <a:cs typeface="Arial" panose="020B0604020202020204" pitchFamily="34" charset="0"/>
            </a:endParaRPr>
          </a:p>
        </p:txBody>
      </p:sp>
      <p:sp>
        <p:nvSpPr>
          <p:cNvPr id="29" name="Elipse 28">
            <a:extLst>
              <a:ext uri="{FF2B5EF4-FFF2-40B4-BE49-F238E27FC236}">
                <a16:creationId xmlns:a16="http://schemas.microsoft.com/office/drawing/2014/main" id="{2484EF77-D0BE-A3E6-2775-492ED7AFE211}"/>
              </a:ext>
            </a:extLst>
          </p:cNvPr>
          <p:cNvSpPr/>
          <p:nvPr/>
        </p:nvSpPr>
        <p:spPr>
          <a:xfrm>
            <a:off x="2853512" y="3231163"/>
            <a:ext cx="699054" cy="699054"/>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0" name="Conector recto 29">
            <a:extLst>
              <a:ext uri="{FF2B5EF4-FFF2-40B4-BE49-F238E27FC236}">
                <a16:creationId xmlns:a16="http://schemas.microsoft.com/office/drawing/2014/main" id="{2D69C922-58CD-2185-076A-194F73EDD18F}"/>
              </a:ext>
            </a:extLst>
          </p:cNvPr>
          <p:cNvCxnSpPr>
            <a:cxnSpLocks/>
          </p:cNvCxnSpPr>
          <p:nvPr/>
        </p:nvCxnSpPr>
        <p:spPr>
          <a:xfrm>
            <a:off x="3668419" y="1566301"/>
            <a:ext cx="0" cy="474218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1" name="Subtítulo 2">
            <a:extLst>
              <a:ext uri="{FF2B5EF4-FFF2-40B4-BE49-F238E27FC236}">
                <a16:creationId xmlns:a16="http://schemas.microsoft.com/office/drawing/2014/main" id="{FA85DD99-19BA-60CF-E5FB-3C4013B2B57B}"/>
              </a:ext>
            </a:extLst>
          </p:cNvPr>
          <p:cNvSpPr txBox="1">
            <a:spLocks/>
          </p:cNvSpPr>
          <p:nvPr/>
        </p:nvSpPr>
        <p:spPr>
          <a:xfrm>
            <a:off x="3971640" y="1993087"/>
            <a:ext cx="4864651" cy="5425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latin typeface="Arial" panose="020B0604020202020204" pitchFamily="34" charset="0"/>
                <a:cs typeface="Arial" panose="020B0604020202020204" pitchFamily="34" charset="0"/>
              </a:rPr>
              <a:t>Es un órgano de línea de la PGE  </a:t>
            </a:r>
          </a:p>
        </p:txBody>
      </p:sp>
      <p:sp>
        <p:nvSpPr>
          <p:cNvPr id="32" name="Subtítulo 2">
            <a:extLst>
              <a:ext uri="{FF2B5EF4-FFF2-40B4-BE49-F238E27FC236}">
                <a16:creationId xmlns:a16="http://schemas.microsoft.com/office/drawing/2014/main" id="{BEC19183-42B9-1161-27BF-8EFF62A4BDA2}"/>
              </a:ext>
            </a:extLst>
          </p:cNvPr>
          <p:cNvSpPr txBox="1">
            <a:spLocks/>
          </p:cNvSpPr>
          <p:nvPr/>
        </p:nvSpPr>
        <p:spPr>
          <a:xfrm>
            <a:off x="3971640" y="3128597"/>
            <a:ext cx="6530897" cy="78946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latin typeface="Arial" panose="020B0604020202020204" pitchFamily="34" charset="0"/>
                <a:cs typeface="Arial" panose="020B0604020202020204" pitchFamily="34" charset="0"/>
              </a:rPr>
              <a:t>Depende jerárquicamente de la Presidencia Ejecutiva de la PGE </a:t>
            </a:r>
          </a:p>
        </p:txBody>
      </p:sp>
      <p:sp>
        <p:nvSpPr>
          <p:cNvPr id="33" name="Elipse 32">
            <a:extLst>
              <a:ext uri="{FF2B5EF4-FFF2-40B4-BE49-F238E27FC236}">
                <a16:creationId xmlns:a16="http://schemas.microsoft.com/office/drawing/2014/main" id="{789AE03A-6FE1-B9C4-1376-58A34C807BB0}"/>
              </a:ext>
            </a:extLst>
          </p:cNvPr>
          <p:cNvSpPr/>
          <p:nvPr/>
        </p:nvSpPr>
        <p:spPr>
          <a:xfrm>
            <a:off x="2825613" y="4947561"/>
            <a:ext cx="699054" cy="699054"/>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Subtítulo 2">
            <a:extLst>
              <a:ext uri="{FF2B5EF4-FFF2-40B4-BE49-F238E27FC236}">
                <a16:creationId xmlns:a16="http://schemas.microsoft.com/office/drawing/2014/main" id="{CF0A77B9-036C-F500-80B8-3512E2926AB4}"/>
              </a:ext>
            </a:extLst>
          </p:cNvPr>
          <p:cNvSpPr txBox="1">
            <a:spLocks/>
          </p:cNvSpPr>
          <p:nvPr/>
        </p:nvSpPr>
        <p:spPr>
          <a:xfrm>
            <a:off x="2900157" y="5112912"/>
            <a:ext cx="549967" cy="542580"/>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latin typeface="Arial" panose="020B0604020202020204" pitchFamily="34" charset="0"/>
                <a:cs typeface="Arial" panose="020B0604020202020204" pitchFamily="34" charset="0"/>
              </a:rPr>
              <a:t>03</a:t>
            </a:r>
            <a:endParaRPr lang="en-US" dirty="0">
              <a:latin typeface="Arial" panose="020B0604020202020204" pitchFamily="34" charset="0"/>
              <a:cs typeface="Arial" panose="020B0604020202020204" pitchFamily="34" charset="0"/>
            </a:endParaRPr>
          </a:p>
        </p:txBody>
      </p:sp>
      <p:sp>
        <p:nvSpPr>
          <p:cNvPr id="35" name="Subtítulo 2">
            <a:extLst>
              <a:ext uri="{FF2B5EF4-FFF2-40B4-BE49-F238E27FC236}">
                <a16:creationId xmlns:a16="http://schemas.microsoft.com/office/drawing/2014/main" id="{54867709-F8B9-4217-F85C-A3E67C365CE6}"/>
              </a:ext>
            </a:extLst>
          </p:cNvPr>
          <p:cNvSpPr txBox="1">
            <a:spLocks/>
          </p:cNvSpPr>
          <p:nvPr/>
        </p:nvSpPr>
        <p:spPr>
          <a:xfrm>
            <a:off x="3971640" y="4390325"/>
            <a:ext cx="6530897" cy="125629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2500" dirty="0">
                <a:latin typeface="Arial" panose="020B0604020202020204" pitchFamily="34" charset="0"/>
                <a:cs typeface="Arial" panose="020B0604020202020204" pitchFamily="34" charset="0"/>
              </a:rPr>
              <a:t>Se diferencia de otros órganos de línea porque brinda un soporte técnico en relación a determinados casos donde el procurador público viene ejerciendo la defensa jurídica de los intereses del Estado.   </a:t>
            </a:r>
          </a:p>
        </p:txBody>
      </p:sp>
    </p:spTree>
    <p:extLst>
      <p:ext uri="{BB962C8B-B14F-4D97-AF65-F5344CB8AC3E}">
        <p14:creationId xmlns:p14="http://schemas.microsoft.com/office/powerpoint/2010/main" val="84665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a:extLst>
            <a:ext uri="{FF2B5EF4-FFF2-40B4-BE49-F238E27FC236}">
              <a16:creationId xmlns:a16="http://schemas.microsoft.com/office/drawing/2014/main" id="{75AE2844-186B-3457-D9CA-DF83598CB3FD}"/>
            </a:ext>
          </a:extLst>
        </p:cNvPr>
        <p:cNvGrpSpPr/>
        <p:nvPr/>
      </p:nvGrpSpPr>
      <p:grpSpPr>
        <a:xfrm>
          <a:off x="0" y="0"/>
          <a:ext cx="0" cy="0"/>
          <a:chOff x="0" y="0"/>
          <a:chExt cx="0" cy="0"/>
        </a:xfrm>
      </p:grpSpPr>
      <p:sp>
        <p:nvSpPr>
          <p:cNvPr id="2" name="Elipse 1">
            <a:extLst>
              <a:ext uri="{FF2B5EF4-FFF2-40B4-BE49-F238E27FC236}">
                <a16:creationId xmlns:a16="http://schemas.microsoft.com/office/drawing/2014/main" id="{E7377997-EE11-08E2-D4AA-180CB531A8AD}"/>
              </a:ext>
            </a:extLst>
          </p:cNvPr>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a:extLst>
              <a:ext uri="{FF2B5EF4-FFF2-40B4-BE49-F238E27FC236}">
                <a16:creationId xmlns:a16="http://schemas.microsoft.com/office/drawing/2014/main" id="{9F18FD5C-11EC-71C9-B24F-D244B5F3FCBE}"/>
              </a:ext>
            </a:extLst>
          </p:cNvPr>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20</a:t>
            </a:fld>
            <a:endParaRPr/>
          </a:p>
        </p:txBody>
      </p:sp>
      <p:sp>
        <p:nvSpPr>
          <p:cNvPr id="18" name="Elipse 17">
            <a:extLst>
              <a:ext uri="{FF2B5EF4-FFF2-40B4-BE49-F238E27FC236}">
                <a16:creationId xmlns:a16="http://schemas.microsoft.com/office/drawing/2014/main" id="{B14CA412-D3A5-6E2E-F369-D9AFECE20390}"/>
              </a:ext>
            </a:extLst>
          </p:cNvPr>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a:extLst>
              <a:ext uri="{FF2B5EF4-FFF2-40B4-BE49-F238E27FC236}">
                <a16:creationId xmlns:a16="http://schemas.microsoft.com/office/drawing/2014/main" id="{D529DF62-F4F9-9DD6-18E4-5048B2AA805E}"/>
              </a:ext>
            </a:extLst>
          </p:cNvPr>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a:extLst>
              <a:ext uri="{FF2B5EF4-FFF2-40B4-BE49-F238E27FC236}">
                <a16:creationId xmlns:a16="http://schemas.microsoft.com/office/drawing/2014/main" id="{2FDC3729-E350-0BD0-AAD5-BDB8ADAB8737}"/>
              </a:ext>
            </a:extLst>
          </p:cNvPr>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ángulo 21">
            <a:extLst>
              <a:ext uri="{FF2B5EF4-FFF2-40B4-BE49-F238E27FC236}">
                <a16:creationId xmlns:a16="http://schemas.microsoft.com/office/drawing/2014/main" id="{85ADAC68-4304-787F-602B-F0D680D63BAB}"/>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024C0221-33ED-AFC0-A8C1-2928736A73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61C5F2E2-700D-A10F-22C5-C2CE5876A4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002B08AF-8541-0AB6-9659-CA0DBD1612B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E71484C8-B286-E2C2-77F6-75B7BB67DF55}"/>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100" b="1" dirty="0">
                <a:latin typeface="Arial" panose="020B0604020202020204" pitchFamily="34" charset="0"/>
                <a:cs typeface="Arial" panose="020B0604020202020204" pitchFamily="34" charset="0"/>
              </a:rPr>
              <a:t>Dirección de Aplicación Jurídico Procesal</a:t>
            </a:r>
            <a:endParaRPr lang="es-ES" sz="1100" dirty="0">
              <a:latin typeface="Arial" panose="020B0604020202020204" pitchFamily="34" charset="0"/>
              <a:cs typeface="Arial" panose="020B0604020202020204" pitchFamily="34" charset="0"/>
            </a:endParaRPr>
          </a:p>
        </p:txBody>
      </p:sp>
      <p:cxnSp>
        <p:nvCxnSpPr>
          <p:cNvPr id="27" name="Conector recto 26">
            <a:extLst>
              <a:ext uri="{FF2B5EF4-FFF2-40B4-BE49-F238E27FC236}">
                <a16:creationId xmlns:a16="http://schemas.microsoft.com/office/drawing/2014/main" id="{4CC06A02-E494-5363-3FDD-5809A6573BBF}"/>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054E5958-D086-E320-8602-A3D7A6FD8D08}"/>
              </a:ext>
            </a:extLst>
          </p:cNvPr>
          <p:cNvSpPr txBox="1"/>
          <p:nvPr/>
        </p:nvSpPr>
        <p:spPr>
          <a:xfrm>
            <a:off x="1436914" y="1375102"/>
            <a:ext cx="9507894" cy="1200329"/>
          </a:xfrm>
          <a:prstGeom prst="rect">
            <a:avLst/>
          </a:prstGeom>
          <a:solidFill>
            <a:schemeClr val="bg1"/>
          </a:solidFill>
        </p:spPr>
        <p:txBody>
          <a:bodyPr wrap="square">
            <a:spAutoFit/>
          </a:bodyPr>
          <a:lstStyle/>
          <a:p>
            <a:pPr algn="ctr"/>
            <a:r>
              <a:rPr lang="en" sz="2400" b="1" dirty="0">
                <a:solidFill>
                  <a:srgbClr val="002060"/>
                </a:solidFill>
                <a:latin typeface="Arial" panose="020B0604020202020204" pitchFamily="34" charset="0"/>
                <a:cs typeface="Arial" panose="020B0604020202020204" pitchFamily="34" charset="0"/>
              </a:rPr>
              <a:t>FUNCIONES PRINCIPALES</a:t>
            </a:r>
            <a:r>
              <a:rPr lang="es-MX" sz="2400" dirty="0">
                <a:solidFill>
                  <a:srgbClr val="002060"/>
                </a:solidFill>
                <a:latin typeface="Arial" panose="020B0604020202020204" pitchFamily="34" charset="0"/>
                <a:cs typeface="Arial" panose="020B0604020202020204" pitchFamily="34" charset="0"/>
              </a:rPr>
              <a:t>:</a:t>
            </a:r>
            <a:br>
              <a:rPr kumimoji="0" lang="es-MX" sz="2400" b="1" i="0" u="sng"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br>
            <a:endParaRPr kumimoji="0" lang="es-MX" sz="2400" b="0"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endParaRPr>
          </a:p>
          <a:p>
            <a:pPr algn="ctr"/>
            <a:r>
              <a:rPr lang="es-MX" sz="2400" b="1" dirty="0">
                <a:solidFill>
                  <a:srgbClr val="002060"/>
                </a:solidFill>
                <a:latin typeface="Arial" panose="020B0604020202020204" pitchFamily="34" charset="0"/>
                <a:ea typeface="+mj-ea"/>
                <a:cs typeface="Arial" panose="020B0604020202020204" pitchFamily="34" charset="0"/>
              </a:rPr>
              <a:t> </a:t>
            </a:r>
          </a:p>
        </p:txBody>
      </p:sp>
      <p:sp>
        <p:nvSpPr>
          <p:cNvPr id="6" name="Rectangle 1">
            <a:extLst>
              <a:ext uri="{FF2B5EF4-FFF2-40B4-BE49-F238E27FC236}">
                <a16:creationId xmlns:a16="http://schemas.microsoft.com/office/drawing/2014/main" id="{C56CEB4E-02DF-24CE-25CA-28FAA2E84805}"/>
              </a:ext>
            </a:extLst>
          </p:cNvPr>
          <p:cNvSpPr>
            <a:spLocks noChangeArrowheads="1"/>
          </p:cNvSpPr>
          <p:nvPr/>
        </p:nvSpPr>
        <p:spPr bwMode="auto">
          <a:xfrm>
            <a:off x="4119563" y="3568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3" name="Rectángulo 2">
            <a:extLst>
              <a:ext uri="{FF2B5EF4-FFF2-40B4-BE49-F238E27FC236}">
                <a16:creationId xmlns:a16="http://schemas.microsoft.com/office/drawing/2014/main" id="{0B8DBFE2-111A-BA5A-DEB8-4E2D5AF8CD37}"/>
              </a:ext>
            </a:extLst>
          </p:cNvPr>
          <p:cNvSpPr/>
          <p:nvPr/>
        </p:nvSpPr>
        <p:spPr>
          <a:xfrm>
            <a:off x="979790" y="1952206"/>
            <a:ext cx="10232351" cy="4750942"/>
          </a:xfrm>
          <a:prstGeom prst="rect">
            <a:avLst/>
          </a:prstGeom>
          <a:ln w="19050">
            <a:noFill/>
          </a:ln>
        </p:spPr>
        <p:style>
          <a:lnRef idx="2">
            <a:schemeClr val="dk1"/>
          </a:lnRef>
          <a:fillRef idx="1">
            <a:schemeClr val="lt1"/>
          </a:fillRef>
          <a:effectRef idx="0">
            <a:schemeClr val="dk1"/>
          </a:effectRef>
          <a:fontRef idx="minor">
            <a:schemeClr val="dk1"/>
          </a:fontRef>
        </p:style>
        <p:txBody>
          <a:bodyPr rtlCol="0" anchor="ctr"/>
          <a:lstStyle/>
          <a:p>
            <a:pPr algn="just"/>
            <a:endParaRPr lang="es-ES" sz="12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s-ES"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s-ES"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es-ES"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dirty="0">
                <a:latin typeface="Arial" panose="020B0604020202020204" pitchFamily="34" charset="0"/>
                <a:cs typeface="Arial" panose="020B0604020202020204" pitchFamily="34" charset="0"/>
              </a:rPr>
              <a:t>Elaborar informes recomendando la determinación de la competencia de un procurador público para ejercer la defensa jurídica del Estado, en una investigación y/o proceso penal, en forma única o integral o, en forma colegiada.</a:t>
            </a:r>
          </a:p>
          <a:p>
            <a:pPr algn="just"/>
            <a:endParaRPr lang="es-ES"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dirty="0">
                <a:latin typeface="Arial" panose="020B0604020202020204" pitchFamily="34" charset="0"/>
                <a:cs typeface="Arial" panose="020B0604020202020204" pitchFamily="34" charset="0"/>
              </a:rPr>
              <a:t>Elaborar informes recomendando la sustitución procesal de un  procurador público, por otro procurador público, para que ejerza la defensa jurídica del Estado, en una investigación y/o proceso penal.  </a:t>
            </a:r>
          </a:p>
          <a:p>
            <a:pPr algn="just"/>
            <a:r>
              <a:rPr lang="es-ES" dirty="0">
                <a:latin typeface="Arial" panose="020B0604020202020204" pitchFamily="34" charset="0"/>
                <a:cs typeface="Arial" panose="020B0604020202020204" pitchFamily="34" charset="0"/>
              </a:rPr>
              <a:t>    </a:t>
            </a:r>
          </a:p>
          <a:p>
            <a:pPr marL="285750" indent="-285750" algn="just">
              <a:buFont typeface="Arial" panose="020B0604020202020204" pitchFamily="34" charset="0"/>
              <a:buChar char="•"/>
            </a:pPr>
            <a:r>
              <a:rPr lang="es-ES" dirty="0">
                <a:latin typeface="Arial" panose="020B0604020202020204" pitchFamily="34" charset="0"/>
                <a:cs typeface="Arial" panose="020B0604020202020204" pitchFamily="34" charset="0"/>
              </a:rPr>
              <a:t>Brindar</a:t>
            </a:r>
            <a:r>
              <a:rPr lang="es-ES" b="1"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soporte técnico procesal a solicitud de los operadores del SADJE, en materias vinculadas al derecho procesal penal en general y específicamente en lo concerniente a la constitución en actor civil, medidas cautelares reales, nulidad de transferencias, determinación del daño patrimonial y extrapatrimonial, cuantificación y estimación del daño patrimonial y extrapatrimonial, incorporación de pretensión indemnizatoria en etapa intermedia y, otras acciones relacionadas con el ejercicio de la acción civil derivada del hecho punible. </a:t>
            </a:r>
          </a:p>
          <a:p>
            <a:pPr marL="228600" indent="-228600" algn="just">
              <a:buFontTx/>
              <a:buAutoNum type="arabicPeriod"/>
            </a:pPr>
            <a:endParaRPr lang="es-ES" sz="1400" dirty="0">
              <a:latin typeface="Arial" panose="020B0604020202020204" pitchFamily="34" charset="0"/>
              <a:cs typeface="Arial" panose="020B0604020202020204" pitchFamily="34" charset="0"/>
            </a:endParaRPr>
          </a:p>
          <a:p>
            <a:pPr marL="228600" indent="-228600" algn="just">
              <a:buFontTx/>
              <a:buAutoNum type="arabicPeriod"/>
            </a:pPr>
            <a:endParaRPr lang="es-ES" sz="1400" dirty="0">
              <a:latin typeface="Arial" panose="020B0604020202020204" pitchFamily="34" charset="0"/>
              <a:cs typeface="Arial" panose="020B0604020202020204" pitchFamily="34" charset="0"/>
            </a:endParaRPr>
          </a:p>
          <a:p>
            <a:pPr marL="228600" indent="-228600" algn="just">
              <a:buFontTx/>
              <a:buAutoNum type="arabicPeriod"/>
            </a:pPr>
            <a:endParaRPr lang="es-ES" sz="1200" dirty="0">
              <a:latin typeface="Arial" panose="020B0604020202020204" pitchFamily="34" charset="0"/>
              <a:cs typeface="Arial" panose="020B0604020202020204" pitchFamily="34" charset="0"/>
            </a:endParaRPr>
          </a:p>
          <a:p>
            <a:pPr marL="228600" indent="-228600" algn="just">
              <a:buFontTx/>
              <a:buAutoNum type="arabicPeriod"/>
            </a:pPr>
            <a:endParaRPr lang="es-ES" sz="1200" dirty="0">
              <a:latin typeface="Arial" panose="020B0604020202020204" pitchFamily="34" charset="0"/>
              <a:cs typeface="Arial" panose="020B0604020202020204" pitchFamily="34" charset="0"/>
            </a:endParaRPr>
          </a:p>
          <a:p>
            <a:pPr marL="228600" indent="-228600" algn="just">
              <a:buFontTx/>
              <a:buAutoNum type="arabicPeriod"/>
            </a:pPr>
            <a:endParaRPr lang="es-ES" sz="1200" dirty="0">
              <a:latin typeface="Arial" panose="020B0604020202020204" pitchFamily="34" charset="0"/>
              <a:cs typeface="Arial" panose="020B0604020202020204" pitchFamily="34" charset="0"/>
            </a:endParaRPr>
          </a:p>
          <a:p>
            <a:pPr marL="228600" indent="-228600" algn="just">
              <a:buFontTx/>
              <a:buAutoNum type="arabicPeriod"/>
            </a:pPr>
            <a:endParaRPr lang="es-ES" sz="1200" dirty="0">
              <a:latin typeface="Arial" panose="020B0604020202020204" pitchFamily="34" charset="0"/>
              <a:cs typeface="Arial" panose="020B0604020202020204" pitchFamily="34" charset="0"/>
            </a:endParaRPr>
          </a:p>
          <a:p>
            <a:pPr marL="228600" indent="-228600" algn="just">
              <a:buAutoNum type="arabicPeriod"/>
            </a:pPr>
            <a:endParaRPr lang="es-E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8448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2901825" y="2896771"/>
            <a:ext cx="6671387" cy="970145"/>
          </a:xfrm>
          <a:prstGeom prst="rect">
            <a:avLst/>
          </a:prstGeom>
        </p:spPr>
        <p:txBody>
          <a:bodyPr spcFirstLastPara="1" vert="horz" wrap="square" lIns="121900" tIns="121900" rIns="121900" bIns="121900" rtlCol="0" anchor="b" anchorCtr="0">
            <a:noAutofit/>
          </a:bodyPr>
          <a:lstStyle/>
          <a:p>
            <a:r>
              <a:rPr lang="en" sz="4800" b="1" dirty="0">
                <a:latin typeface="Arial" panose="020B0604020202020204" pitchFamily="34" charset="0"/>
                <a:cs typeface="Arial" panose="020B0604020202020204" pitchFamily="34" charset="0"/>
              </a:rPr>
              <a:t>Área de encargaturas</a:t>
            </a:r>
            <a:endParaRPr sz="4800" b="1" dirty="0">
              <a:latin typeface="Arial" panose="020B0604020202020204" pitchFamily="34" charset="0"/>
              <a:cs typeface="Arial" panose="020B0604020202020204" pitchFamily="34" charset="0"/>
            </a:endParaRPr>
          </a:p>
        </p:txBody>
      </p:sp>
      <p:cxnSp>
        <p:nvCxnSpPr>
          <p:cNvPr id="3" name="Conector recto 2"/>
          <p:cNvCxnSpPr/>
          <p:nvPr/>
        </p:nvCxnSpPr>
        <p:spPr>
          <a:xfrm>
            <a:off x="4361586" y="3857585"/>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4" name="CuadroTexto 3">
            <a:extLst>
              <a:ext uri="{FF2B5EF4-FFF2-40B4-BE49-F238E27FC236}">
                <a16:creationId xmlns:a16="http://schemas.microsoft.com/office/drawing/2014/main" id="{82CC2F2A-03E5-46EB-8BE9-D54FCB0F097A}"/>
              </a:ext>
            </a:extLst>
          </p:cNvPr>
          <p:cNvSpPr txBox="1"/>
          <p:nvPr/>
        </p:nvSpPr>
        <p:spPr>
          <a:xfrm>
            <a:off x="1921267" y="1489753"/>
            <a:ext cx="811659" cy="707886"/>
          </a:xfrm>
          <a:prstGeom prst="rect">
            <a:avLst/>
          </a:prstGeom>
          <a:noFill/>
        </p:spPr>
        <p:txBody>
          <a:bodyPr wrap="square" rtlCol="0">
            <a:spAutoFit/>
          </a:bodyPr>
          <a:lstStyle/>
          <a:p>
            <a:r>
              <a:rPr lang="es-PE" sz="4000" b="1" dirty="0">
                <a:solidFill>
                  <a:schemeClr val="bg1"/>
                </a:solidFill>
                <a:latin typeface="Arial" panose="020B0604020202020204" pitchFamily="34" charset="0"/>
                <a:cs typeface="Arial" panose="020B0604020202020204" pitchFamily="34" charset="0"/>
              </a:rPr>
              <a:t>f)</a:t>
            </a:r>
          </a:p>
        </p:txBody>
      </p:sp>
    </p:spTree>
    <p:extLst>
      <p:ext uri="{BB962C8B-B14F-4D97-AF65-F5344CB8AC3E}">
        <p14:creationId xmlns:p14="http://schemas.microsoft.com/office/powerpoint/2010/main" val="4279240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a:extLst>
            <a:ext uri="{FF2B5EF4-FFF2-40B4-BE49-F238E27FC236}">
              <a16:creationId xmlns:a16="http://schemas.microsoft.com/office/drawing/2014/main" id="{5C8E3DC9-2668-976B-9747-91549BB342CF}"/>
            </a:ext>
          </a:extLst>
        </p:cNvPr>
        <p:cNvGrpSpPr/>
        <p:nvPr/>
      </p:nvGrpSpPr>
      <p:grpSpPr>
        <a:xfrm>
          <a:off x="0" y="0"/>
          <a:ext cx="0" cy="0"/>
          <a:chOff x="0" y="0"/>
          <a:chExt cx="0" cy="0"/>
        </a:xfrm>
      </p:grpSpPr>
      <p:sp>
        <p:nvSpPr>
          <p:cNvPr id="2" name="Elipse 1">
            <a:extLst>
              <a:ext uri="{FF2B5EF4-FFF2-40B4-BE49-F238E27FC236}">
                <a16:creationId xmlns:a16="http://schemas.microsoft.com/office/drawing/2014/main" id="{9C754F0F-E686-3BA3-C9A2-C49BD401A26A}"/>
              </a:ext>
            </a:extLst>
          </p:cNvPr>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a:extLst>
              <a:ext uri="{FF2B5EF4-FFF2-40B4-BE49-F238E27FC236}">
                <a16:creationId xmlns:a16="http://schemas.microsoft.com/office/drawing/2014/main" id="{FE67AB56-F11D-ECAD-0437-CE8E8F9AC1C0}"/>
              </a:ext>
            </a:extLst>
          </p:cNvPr>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22</a:t>
            </a:fld>
            <a:endParaRPr/>
          </a:p>
        </p:txBody>
      </p:sp>
      <p:sp>
        <p:nvSpPr>
          <p:cNvPr id="18" name="Elipse 17">
            <a:extLst>
              <a:ext uri="{FF2B5EF4-FFF2-40B4-BE49-F238E27FC236}">
                <a16:creationId xmlns:a16="http://schemas.microsoft.com/office/drawing/2014/main" id="{E4C1E329-27BF-F2E7-A8D7-716D224BE22C}"/>
              </a:ext>
            </a:extLst>
          </p:cNvPr>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a:extLst>
              <a:ext uri="{FF2B5EF4-FFF2-40B4-BE49-F238E27FC236}">
                <a16:creationId xmlns:a16="http://schemas.microsoft.com/office/drawing/2014/main" id="{00784FAB-6B81-D93C-917E-4F23E70EA948}"/>
              </a:ext>
            </a:extLst>
          </p:cNvPr>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a:extLst>
              <a:ext uri="{FF2B5EF4-FFF2-40B4-BE49-F238E27FC236}">
                <a16:creationId xmlns:a16="http://schemas.microsoft.com/office/drawing/2014/main" id="{F42787FF-B852-8C1E-FA8C-CB1213898F41}"/>
              </a:ext>
            </a:extLst>
          </p:cNvPr>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a:extLst>
              <a:ext uri="{FF2B5EF4-FFF2-40B4-BE49-F238E27FC236}">
                <a16:creationId xmlns:a16="http://schemas.microsoft.com/office/drawing/2014/main" id="{13D80E41-A789-348F-27B3-93CEAE5BEE76}"/>
              </a:ext>
            </a:extLst>
          </p:cNvPr>
          <p:cNvCxnSpPr/>
          <p:nvPr/>
        </p:nvCxnSpPr>
        <p:spPr>
          <a:xfrm>
            <a:off x="4722471" y="5463136"/>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5E282657-DD19-8E24-E9B6-FFF93CBE7768}"/>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B64EE1B5-DF6B-FB45-91E4-AE1A4326BA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E4B1DB29-8C37-3FA7-99BD-B768DB894F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3BA89E85-AC14-7494-47A0-E3846FC1312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3FA82784-454E-1797-F546-45054C4493FE}"/>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4C856861-27C0-269D-3EA2-1534BEDDF25A}"/>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3" name="Tabla 2">
            <a:extLst>
              <a:ext uri="{FF2B5EF4-FFF2-40B4-BE49-F238E27FC236}">
                <a16:creationId xmlns:a16="http://schemas.microsoft.com/office/drawing/2014/main" id="{B214C6D4-0698-0A35-2686-705DD9DD5570}"/>
              </a:ext>
            </a:extLst>
          </p:cNvPr>
          <p:cNvGraphicFramePr>
            <a:graphicFrameLocks noGrp="1"/>
          </p:cNvGraphicFramePr>
          <p:nvPr>
            <p:extLst>
              <p:ext uri="{D42A27DB-BD31-4B8C-83A1-F6EECF244321}">
                <p14:modId xmlns:p14="http://schemas.microsoft.com/office/powerpoint/2010/main" val="2443467722"/>
              </p:ext>
            </p:extLst>
          </p:nvPr>
        </p:nvGraphicFramePr>
        <p:xfrm>
          <a:off x="444491" y="1736866"/>
          <a:ext cx="11384982" cy="4560192"/>
        </p:xfrm>
        <a:graphic>
          <a:graphicData uri="http://schemas.openxmlformats.org/drawingml/2006/table">
            <a:tbl>
              <a:tblPr firstRow="1" bandRow="1">
                <a:tableStyleId>{7DF18680-E054-41AD-8BC1-D1AEF772440D}</a:tableStyleId>
              </a:tblPr>
              <a:tblGrid>
                <a:gridCol w="421005">
                  <a:extLst>
                    <a:ext uri="{9D8B030D-6E8A-4147-A177-3AD203B41FA5}">
                      <a16:colId xmlns:a16="http://schemas.microsoft.com/office/drawing/2014/main" val="3417377943"/>
                    </a:ext>
                  </a:extLst>
                </a:gridCol>
                <a:gridCol w="3166182">
                  <a:extLst>
                    <a:ext uri="{9D8B030D-6E8A-4147-A177-3AD203B41FA5}">
                      <a16:colId xmlns:a16="http://schemas.microsoft.com/office/drawing/2014/main" val="1442228799"/>
                    </a:ext>
                  </a:extLst>
                </a:gridCol>
                <a:gridCol w="3262452">
                  <a:extLst>
                    <a:ext uri="{9D8B030D-6E8A-4147-A177-3AD203B41FA5}">
                      <a16:colId xmlns:a16="http://schemas.microsoft.com/office/drawing/2014/main" val="2251038609"/>
                    </a:ext>
                  </a:extLst>
                </a:gridCol>
                <a:gridCol w="1690057">
                  <a:extLst>
                    <a:ext uri="{9D8B030D-6E8A-4147-A177-3AD203B41FA5}">
                      <a16:colId xmlns:a16="http://schemas.microsoft.com/office/drawing/2014/main" val="3936063088"/>
                    </a:ext>
                  </a:extLst>
                </a:gridCol>
                <a:gridCol w="2845286">
                  <a:extLst>
                    <a:ext uri="{9D8B030D-6E8A-4147-A177-3AD203B41FA5}">
                      <a16:colId xmlns:a16="http://schemas.microsoft.com/office/drawing/2014/main" val="1888440900"/>
                    </a:ext>
                  </a:extLst>
                </a:gridCol>
              </a:tblGrid>
              <a:tr h="319355">
                <a:tc>
                  <a:txBody>
                    <a:bodyPr/>
                    <a:lstStyle/>
                    <a:p>
                      <a:endParaRPr lang="es-PE" sz="1600" dirty="0">
                        <a:latin typeface="Arial" panose="020B0604020202020204" pitchFamily="34" charset="0"/>
                        <a:cs typeface="Arial" panose="020B0604020202020204" pitchFamily="34" charset="0"/>
                      </a:endParaRPr>
                    </a:p>
                  </a:txBody>
                  <a:tcPr anchor="ctr">
                    <a:solidFill>
                      <a:srgbClr val="002060"/>
                    </a:solidFill>
                  </a:tcPr>
                </a:tc>
                <a:tc>
                  <a:txBody>
                    <a:bodyPr/>
                    <a:lstStyle/>
                    <a:p>
                      <a:pPr algn="ctr"/>
                      <a:r>
                        <a:rPr lang="es-PE" sz="1600" dirty="0"/>
                        <a:t>Área</a:t>
                      </a:r>
                      <a:endParaRPr lang="es-PE" sz="1600" dirty="0">
                        <a:latin typeface="Arial" panose="020B0604020202020204" pitchFamily="34" charset="0"/>
                        <a:cs typeface="Arial" panose="020B0604020202020204" pitchFamily="34" charset="0"/>
                      </a:endParaRPr>
                    </a:p>
                  </a:txBody>
                  <a:tcPr anchor="ctr">
                    <a:solidFill>
                      <a:srgbClr val="002060"/>
                    </a:solidFill>
                  </a:tcPr>
                </a:tc>
                <a:tc>
                  <a:txBody>
                    <a:bodyPr/>
                    <a:lstStyle/>
                    <a:p>
                      <a:pPr algn="ctr"/>
                      <a:r>
                        <a:rPr lang="es-PE" sz="1600" dirty="0"/>
                        <a:t>Responsable</a:t>
                      </a:r>
                      <a:endParaRPr lang="es-PE" sz="1600" dirty="0">
                        <a:latin typeface="Arial" panose="020B0604020202020204" pitchFamily="34" charset="0"/>
                        <a:cs typeface="Arial" panose="020B0604020202020204" pitchFamily="34" charset="0"/>
                      </a:endParaRPr>
                    </a:p>
                  </a:txBody>
                  <a:tcPr anchor="ctr">
                    <a:solidFill>
                      <a:srgbClr val="002060"/>
                    </a:solidFill>
                  </a:tcPr>
                </a:tc>
                <a:tc>
                  <a:txBody>
                    <a:bodyPr/>
                    <a:lstStyle/>
                    <a:p>
                      <a:pPr algn="ctr"/>
                      <a:r>
                        <a:rPr lang="es-PE" sz="1600" dirty="0"/>
                        <a:t>Celular</a:t>
                      </a:r>
                      <a:endParaRPr lang="es-PE" sz="1600" dirty="0">
                        <a:latin typeface="Arial" panose="020B0604020202020204" pitchFamily="34" charset="0"/>
                        <a:cs typeface="Arial" panose="020B0604020202020204" pitchFamily="34" charset="0"/>
                      </a:endParaRPr>
                    </a:p>
                  </a:txBody>
                  <a:tcPr anchor="ctr">
                    <a:solidFill>
                      <a:srgbClr val="002060"/>
                    </a:solidFill>
                  </a:tcPr>
                </a:tc>
                <a:tc>
                  <a:txBody>
                    <a:bodyPr/>
                    <a:lstStyle/>
                    <a:p>
                      <a:pPr algn="ctr"/>
                      <a:r>
                        <a:rPr lang="es-PE" sz="1600" dirty="0"/>
                        <a:t>Correo</a:t>
                      </a:r>
                      <a:endParaRPr lang="es-PE" sz="1600" dirty="0">
                        <a:latin typeface="Arial" panose="020B0604020202020204" pitchFamily="34" charset="0"/>
                        <a:cs typeface="Arial" panose="020B0604020202020204" pitchFamily="34" charset="0"/>
                      </a:endParaRPr>
                    </a:p>
                  </a:txBody>
                  <a:tcPr anchor="ctr">
                    <a:solidFill>
                      <a:srgbClr val="002060"/>
                    </a:solidFill>
                  </a:tcPr>
                </a:tc>
                <a:extLst>
                  <a:ext uri="{0D108BD9-81ED-4DB2-BD59-A6C34878D82A}">
                    <a16:rowId xmlns:a16="http://schemas.microsoft.com/office/drawing/2014/main" val="1712985199"/>
                  </a:ext>
                </a:extLst>
              </a:tr>
              <a:tr h="551613">
                <a:tc>
                  <a:txBody>
                    <a:bodyPr/>
                    <a:lstStyle/>
                    <a:p>
                      <a:r>
                        <a:rPr lang="es-PE" sz="1600" b="1" dirty="0"/>
                        <a:t>a.</a:t>
                      </a:r>
                      <a:endParaRPr lang="es-PE" sz="1600" b="1"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Constitucional y Procesal Constitucional</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Yessica Yabar Ugarte</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sz="1600" dirty="0"/>
                        <a:t>972647562</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u="sng" dirty="0">
                          <a:hlinkClick r:id="rId6"/>
                        </a:rPr>
                        <a:t>dajp23@pge.gob.pe</a:t>
                      </a:r>
                      <a:r>
                        <a:rPr lang="es-PE" sz="1600" u="sng" dirty="0"/>
                        <a:t>  </a:t>
                      </a:r>
                      <a:endParaRPr lang="es-PE" sz="1600" u="sng"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339604193"/>
                  </a:ext>
                </a:extLst>
              </a:tr>
              <a:tr h="551613">
                <a:tc>
                  <a:txBody>
                    <a:bodyPr/>
                    <a:lstStyle/>
                    <a:p>
                      <a:r>
                        <a:rPr lang="es-PE" sz="1600" b="1" dirty="0"/>
                        <a:t>b.</a:t>
                      </a:r>
                      <a:endParaRPr lang="es-PE" sz="1600" b="1"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Derecho Internacional de los Derechos Humanos</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Gonzalo Hancco Suyo</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sz="1600" dirty="0"/>
                        <a:t>984769197</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u="none" dirty="0">
                          <a:hlinkClick r:id="rId7"/>
                        </a:rPr>
                        <a:t>ghancco@pge.gog.pe</a:t>
                      </a:r>
                      <a:endParaRPr lang="es-PE" sz="1600" u="none" dirty="0"/>
                    </a:p>
                    <a:p>
                      <a:r>
                        <a:rPr lang="es-PE" sz="1600" u="none" dirty="0"/>
                        <a:t> </a:t>
                      </a:r>
                      <a:endParaRPr lang="es-PE" sz="1600" u="none"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598219325"/>
                  </a:ext>
                </a:extLst>
              </a:tr>
              <a:tr h="551613">
                <a:tc>
                  <a:txBody>
                    <a:bodyPr/>
                    <a:lstStyle/>
                    <a:p>
                      <a:r>
                        <a:rPr lang="es-PE" sz="1600" b="1" dirty="0"/>
                        <a:t>c.</a:t>
                      </a:r>
                      <a:endParaRPr lang="es-PE" sz="1600" b="1"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Civil , Administrativo y Contencioso Administrativo</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Alexandra Vega Mogrovejo  </a:t>
                      </a:r>
                    </a:p>
                    <a:p>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sz="1600" dirty="0"/>
                        <a:t>993625466</a:t>
                      </a:r>
                    </a:p>
                    <a:p>
                      <a:pPr algn="ctr"/>
                      <a:endParaRPr lang="es-PE" sz="1600" dirty="0">
                        <a:latin typeface="Arial" panose="020B0604020202020204" pitchFamily="34" charset="0"/>
                        <a:cs typeface="Arial" panose="020B0604020202020204" pitchFamily="34" charset="0"/>
                      </a:endParaRPr>
                    </a:p>
                  </a:txBody>
                  <a:tcPr anchor="ctr"/>
                </a:tc>
                <a:tc>
                  <a:txBody>
                    <a:bodyPr/>
                    <a:lstStyle/>
                    <a:p>
                      <a:r>
                        <a:rPr lang="es-PE" sz="1600" u="none" dirty="0">
                          <a:hlinkClick r:id="rId8"/>
                        </a:rPr>
                        <a:t>dajp32@pge.gob.pe</a:t>
                      </a:r>
                      <a:endParaRPr lang="es-PE" sz="1600" u="none"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875144765"/>
                  </a:ext>
                </a:extLst>
              </a:tr>
              <a:tr h="319355">
                <a:tc>
                  <a:txBody>
                    <a:bodyPr/>
                    <a:lstStyle/>
                    <a:p>
                      <a:r>
                        <a:rPr lang="es-PE" sz="1600" b="1" dirty="0"/>
                        <a:t>d.</a:t>
                      </a:r>
                      <a:endParaRPr lang="es-PE" sz="1600" b="1" dirty="0">
                        <a:latin typeface="Arial" panose="020B0604020202020204" pitchFamily="34" charset="0"/>
                        <a:cs typeface="Arial" panose="020B0604020202020204" pitchFamily="34" charset="0"/>
                      </a:endParaRPr>
                    </a:p>
                  </a:txBody>
                  <a:tcPr anchor="ctr"/>
                </a:tc>
                <a:tc>
                  <a:txBody>
                    <a:bodyPr/>
                    <a:lstStyle/>
                    <a:p>
                      <a:r>
                        <a:rPr lang="es-PE" sz="1600" dirty="0"/>
                        <a:t>Arbitraje</a:t>
                      </a:r>
                      <a:endParaRPr lang="es-PE" sz="1600" dirty="0">
                        <a:latin typeface="Arial" panose="020B0604020202020204" pitchFamily="34" charset="0"/>
                        <a:cs typeface="Arial" panose="020B0604020202020204" pitchFamily="34" charset="0"/>
                      </a:endParaRPr>
                    </a:p>
                  </a:txBody>
                  <a:tcPr anchor="ctr"/>
                </a:tc>
                <a:tc>
                  <a:txBody>
                    <a:bodyPr/>
                    <a:lstStyle/>
                    <a:p>
                      <a:r>
                        <a:rPr lang="es-PE" sz="1600" dirty="0"/>
                        <a:t>Carol </a:t>
                      </a:r>
                      <a:r>
                        <a:rPr lang="es-PE" sz="1600" dirty="0" err="1"/>
                        <a:t>Prosopio</a:t>
                      </a:r>
                      <a:r>
                        <a:rPr lang="es-PE" sz="1600" dirty="0"/>
                        <a:t> Almonacid </a:t>
                      </a:r>
                      <a:endParaRPr lang="es-PE" sz="1600" dirty="0">
                        <a:latin typeface="Arial" panose="020B0604020202020204" pitchFamily="34" charset="0"/>
                        <a:cs typeface="Arial" panose="020B0604020202020204" pitchFamily="34" charset="0"/>
                      </a:endParaRPr>
                    </a:p>
                  </a:txBody>
                  <a:tcPr anchor="ctr"/>
                </a:tc>
                <a:tc>
                  <a:txBody>
                    <a:bodyPr/>
                    <a:lstStyle/>
                    <a:p>
                      <a:pPr algn="ctr"/>
                      <a:r>
                        <a:rPr lang="es-PE" sz="1600" dirty="0"/>
                        <a:t>910072538</a:t>
                      </a:r>
                      <a:endParaRPr lang="es-PE" sz="1600" dirty="0">
                        <a:latin typeface="Arial" panose="020B0604020202020204" pitchFamily="34" charset="0"/>
                        <a:cs typeface="Arial" panose="020B0604020202020204" pitchFamily="34" charset="0"/>
                      </a:endParaRPr>
                    </a:p>
                  </a:txBody>
                  <a:tcPr anchor="ctr"/>
                </a:tc>
                <a:tc>
                  <a:txBody>
                    <a:bodyPr/>
                    <a:lstStyle/>
                    <a:p>
                      <a:r>
                        <a:rPr lang="es-PE" sz="1600" u="none" dirty="0">
                          <a:hlinkClick r:id="rId9"/>
                        </a:rPr>
                        <a:t>dajp35@pge.gob.pe</a:t>
                      </a:r>
                      <a:r>
                        <a:rPr lang="es-PE" sz="1600" u="none" dirty="0"/>
                        <a:t> </a:t>
                      </a:r>
                      <a:endParaRPr lang="es-PE" sz="1600" u="none"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244981272"/>
                  </a:ext>
                </a:extLst>
              </a:tr>
              <a:tr h="551613">
                <a:tc>
                  <a:txBody>
                    <a:bodyPr/>
                    <a:lstStyle/>
                    <a:p>
                      <a:r>
                        <a:rPr lang="es-PE" sz="1600" b="1" dirty="0"/>
                        <a:t>e.</a:t>
                      </a:r>
                      <a:endParaRPr lang="es-PE" sz="1600" b="1"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Procesal Penal y Reparaciones Civiles</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Víctor Romel Chumpitaz Chumpitaz</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sz="1600" dirty="0"/>
                        <a:t>989099373</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u="none" dirty="0">
                          <a:hlinkClick r:id="rId10"/>
                        </a:rPr>
                        <a:t>vchumpitaz@pge.gob.pe</a:t>
                      </a:r>
                      <a:endParaRPr lang="es-PE" sz="1600" u="none"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4278167169"/>
                  </a:ext>
                </a:extLst>
              </a:tr>
              <a:tr h="1573152">
                <a:tc>
                  <a:txBody>
                    <a:bodyPr/>
                    <a:lstStyle/>
                    <a:p>
                      <a:r>
                        <a:rPr lang="es-PE" sz="1600" b="1" dirty="0"/>
                        <a:t>f.</a:t>
                      </a:r>
                    </a:p>
                    <a:p>
                      <a:endParaRPr lang="es-PE" sz="1600" b="1" dirty="0"/>
                    </a:p>
                    <a:p>
                      <a:endParaRPr lang="es-PE" sz="1600" b="1" dirty="0"/>
                    </a:p>
                    <a:p>
                      <a:r>
                        <a:rPr lang="es-PE" sz="1600" b="1" dirty="0"/>
                        <a:t>g.</a:t>
                      </a:r>
                      <a:endParaRPr lang="es-PE" sz="1600" b="1"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err="1"/>
                        <a:t>Encargaturas</a:t>
                      </a:r>
                      <a:endParaRPr lang="es-PE"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s-PE"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s-PE"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Laboral</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Williams Rubén </a:t>
                      </a:r>
                      <a:r>
                        <a:rPr lang="es-PE" sz="1600" dirty="0" err="1"/>
                        <a:t>Huaricapcha</a:t>
                      </a:r>
                      <a:r>
                        <a:rPr lang="es-PE" sz="1600" dirty="0"/>
                        <a:t> Alvino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PE"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s-PE" sz="1600" dirty="0"/>
                        <a:t>Ana Becerra Valdivieso</a:t>
                      </a:r>
                      <a:endParaRPr lang="es-PE" sz="1600" dirty="0">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sz="1600" dirty="0"/>
                        <a:t>937313374</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s-PE"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PE" sz="16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PE" sz="1600" dirty="0"/>
                        <a:t>998458671</a:t>
                      </a:r>
                    </a:p>
                    <a:p>
                      <a:pPr algn="ctr"/>
                      <a:endParaRPr lang="es-PE" sz="1600" dirty="0">
                        <a:latin typeface="Arial" panose="020B0604020202020204" pitchFamily="34" charset="0"/>
                        <a:cs typeface="Arial" panose="020B0604020202020204" pitchFamily="34" charset="0"/>
                      </a:endParaRPr>
                    </a:p>
                  </a:txBody>
                  <a:tcPr anchor="ctr"/>
                </a:tc>
                <a:tc>
                  <a:txBody>
                    <a:bodyPr/>
                    <a:lstStyle/>
                    <a:p>
                      <a:r>
                        <a:rPr lang="es-PE" sz="1800" b="0" u="none" kern="1200" dirty="0">
                          <a:solidFill>
                            <a:schemeClr val="dk1"/>
                          </a:solidFill>
                          <a:effectLst/>
                          <a:hlinkClick r:id="rId11"/>
                        </a:rPr>
                        <a:t>whuaricapcha@pge.gob.pe</a:t>
                      </a:r>
                      <a:endParaRPr lang="es-PE" sz="1800" b="0" u="none" kern="1200" dirty="0">
                        <a:solidFill>
                          <a:schemeClr val="dk1"/>
                        </a:solidFill>
                        <a:effectLst/>
                      </a:endParaRPr>
                    </a:p>
                    <a:p>
                      <a:endParaRPr lang="es-PE" sz="1800" b="0" u="none" kern="1200" dirty="0">
                        <a:solidFill>
                          <a:schemeClr val="dk1"/>
                        </a:solidFill>
                        <a:effectLst/>
                      </a:endParaRPr>
                    </a:p>
                    <a:p>
                      <a:r>
                        <a:rPr lang="es-PE" sz="1800" b="0" u="sng" kern="1200" dirty="0">
                          <a:solidFill>
                            <a:schemeClr val="accent1">
                              <a:lumMod val="75000"/>
                            </a:schemeClr>
                          </a:solidFill>
                          <a:effectLst/>
                        </a:rPr>
                        <a:t>abecerra@pge.gob.pe</a:t>
                      </a:r>
                      <a:endParaRPr lang="es-PE" sz="1800" b="0" i="0" u="sng" kern="1200" dirty="0">
                        <a:solidFill>
                          <a:schemeClr val="accent1">
                            <a:lumMod val="75000"/>
                          </a:schemeClr>
                        </a:solidFill>
                        <a:effectLst/>
                        <a:latin typeface="+mn-lt"/>
                        <a:ea typeface="+mn-ea"/>
                        <a:cs typeface="+mn-cs"/>
                      </a:endParaRPr>
                    </a:p>
                  </a:txBody>
                  <a:tcPr anchor="ctr"/>
                </a:tc>
                <a:extLst>
                  <a:ext uri="{0D108BD9-81ED-4DB2-BD59-A6C34878D82A}">
                    <a16:rowId xmlns:a16="http://schemas.microsoft.com/office/drawing/2014/main" val="2338877204"/>
                  </a:ext>
                </a:extLst>
              </a:tr>
            </a:tbl>
          </a:graphicData>
        </a:graphic>
      </p:graphicFrame>
      <p:sp>
        <p:nvSpPr>
          <p:cNvPr id="5" name="CuadroTexto 4">
            <a:extLst>
              <a:ext uri="{FF2B5EF4-FFF2-40B4-BE49-F238E27FC236}">
                <a16:creationId xmlns:a16="http://schemas.microsoft.com/office/drawing/2014/main" id="{A735DA05-B723-AC33-D681-61C038A96E97}"/>
              </a:ext>
            </a:extLst>
          </p:cNvPr>
          <p:cNvSpPr txBox="1"/>
          <p:nvPr/>
        </p:nvSpPr>
        <p:spPr>
          <a:xfrm>
            <a:off x="1377260" y="1146594"/>
            <a:ext cx="9507894" cy="461665"/>
          </a:xfrm>
          <a:prstGeom prst="rect">
            <a:avLst/>
          </a:prstGeom>
          <a:solidFill>
            <a:schemeClr val="bg1"/>
          </a:solidFill>
        </p:spPr>
        <p:txBody>
          <a:bodyPr wrap="square">
            <a:spAutoFit/>
          </a:bodyPr>
          <a:lstStyle/>
          <a:p>
            <a:pPr algn="ctr"/>
            <a:r>
              <a:rPr lang="es-MX" sz="2400" b="1" dirty="0">
                <a:solidFill>
                  <a:prstClr val="black"/>
                </a:solidFill>
                <a:latin typeface="Arial" panose="020B0604020202020204" pitchFamily="34" charset="0"/>
                <a:ea typeface="+mj-ea"/>
                <a:cs typeface="Arial" panose="020B0604020202020204" pitchFamily="34" charset="0"/>
              </a:rPr>
              <a:t>Personal de la DAJP</a:t>
            </a:r>
            <a:endParaRPr kumimoji="0" lang="es-MX"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859516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3677975" y="3571247"/>
            <a:ext cx="4836050" cy="844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sz="3600" b="1" dirty="0">
                <a:solidFill>
                  <a:schemeClr val="bg2">
                    <a:lumMod val="25000"/>
                  </a:schemeClr>
                </a:solidFill>
                <a:latin typeface="Arial" panose="020B0604020202020204" pitchFamily="34" charset="0"/>
                <a:cs typeface="Arial" panose="020B0604020202020204" pitchFamily="34" charset="0"/>
              </a:rPr>
              <a:t>Muchas gracias</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0808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1007454"/>
            <a:ext cx="5339200" cy="1626887"/>
          </a:xfrm>
          <a:prstGeom prst="rect">
            <a:avLst/>
          </a:prstGeom>
        </p:spPr>
        <p:txBody>
          <a:bodyPr spcFirstLastPara="1" vert="horz" wrap="square" lIns="121900" tIns="121900" rIns="121900" bIns="121900" rtlCol="0" anchor="b" anchorCtr="0">
            <a:noAutofit/>
          </a:bodyPr>
          <a:lstStyle/>
          <a:p>
            <a:r>
              <a:rPr lang="en" sz="4000" b="1" dirty="0">
                <a:latin typeface="Arial" panose="020B0604020202020204" pitchFamily="34" charset="0"/>
                <a:cs typeface="Arial" panose="020B0604020202020204" pitchFamily="34" charset="0"/>
              </a:rPr>
              <a:t>Funciones de la DAJP </a:t>
            </a:r>
            <a:endParaRPr sz="4000" b="1" dirty="0">
              <a:latin typeface="Arial" panose="020B0604020202020204" pitchFamily="34" charset="0"/>
              <a:cs typeface="Arial" panose="020B0604020202020204" pitchFamily="34" charset="0"/>
            </a:endParaRPr>
          </a:p>
        </p:txBody>
      </p:sp>
      <p:sp>
        <p:nvSpPr>
          <p:cNvPr id="459" name="Google Shape;459;p39"/>
          <p:cNvSpPr txBox="1">
            <a:spLocks noGrp="1"/>
          </p:cNvSpPr>
          <p:nvPr>
            <p:ph type="subTitle" idx="1"/>
          </p:nvPr>
        </p:nvSpPr>
        <p:spPr>
          <a:xfrm>
            <a:off x="3367828" y="3008378"/>
            <a:ext cx="5456343" cy="2282079"/>
          </a:xfrm>
          <a:prstGeom prst="rect">
            <a:avLst/>
          </a:prstGeom>
        </p:spPr>
        <p:txBody>
          <a:bodyPr spcFirstLastPara="1" vert="horz" wrap="square" lIns="121900" tIns="121900" rIns="121900" bIns="121900" rtlCol="0" anchor="t" anchorCtr="0">
            <a:noAutofit/>
          </a:bodyPr>
          <a:lstStyle/>
          <a:p>
            <a:pPr marL="0" indent="0"/>
            <a:r>
              <a:rPr lang="en" sz="2400" dirty="0">
                <a:latin typeface="Arial" panose="020B0604020202020204" pitchFamily="34" charset="0"/>
                <a:cs typeface="Arial" panose="020B0604020202020204" pitchFamily="34" charset="0"/>
              </a:rPr>
              <a:t>De acuerdo con el artículo 31 del Decreto Supremo N.° 009-2020-JUS, que aprueba la Sección Primera del ROF de la PGE, la DAJP tiene un total de 20 funciones (19 funciones nominadas y 1 abierta)</a:t>
            </a:r>
          </a:p>
          <a:p>
            <a:pPr marL="0" indent="0"/>
            <a:endParaRPr sz="1800" dirty="0">
              <a:latin typeface="Poppins" panose="020B0604020202020204" charset="0"/>
              <a:cs typeface="Poppins" panose="020B0604020202020204" charset="0"/>
            </a:endParaRPr>
          </a:p>
        </p:txBody>
      </p:sp>
      <p:sp>
        <p:nvSpPr>
          <p:cNvPr id="460" name="Google Shape;460;p39"/>
          <p:cNvSpPr txBox="1"/>
          <p:nvPr/>
        </p:nvSpPr>
        <p:spPr>
          <a:xfrm>
            <a:off x="1290591" y="948821"/>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Arial" panose="020B0604020202020204" pitchFamily="34" charset="0"/>
                <a:ea typeface="Poppins"/>
                <a:cs typeface="Arial" panose="020B0604020202020204" pitchFamily="34" charset="0"/>
                <a:sym typeface="Poppins"/>
              </a:rPr>
              <a:t>1</a:t>
            </a:r>
            <a:endParaRPr sz="8000" dirty="0">
              <a:solidFill>
                <a:srgbClr val="FFFFFF"/>
              </a:solidFill>
              <a:latin typeface="Arial" panose="020B0604020202020204" pitchFamily="34" charset="0"/>
              <a:cs typeface="Arial" panose="020B0604020202020204" pitchFamily="34" charset="0"/>
            </a:endParaRPr>
          </a:p>
        </p:txBody>
      </p:sp>
      <p:cxnSp>
        <p:nvCxnSpPr>
          <p:cNvPr id="3" name="Conector recto 2"/>
          <p:cNvCxnSpPr/>
          <p:nvPr/>
        </p:nvCxnSpPr>
        <p:spPr>
          <a:xfrm>
            <a:off x="4193628" y="2803221"/>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9341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308762"/>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4</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Rectángulo 2">
            <a:extLst>
              <a:ext uri="{FF2B5EF4-FFF2-40B4-BE49-F238E27FC236}">
                <a16:creationId xmlns:a16="http://schemas.microsoft.com/office/drawing/2014/main" id="{306FFB9D-DED7-4F4C-C12C-254EC3EA8311}"/>
              </a:ext>
            </a:extLst>
          </p:cNvPr>
          <p:cNvSpPr/>
          <p:nvPr/>
        </p:nvSpPr>
        <p:spPr>
          <a:xfrm>
            <a:off x="4639235" y="1456758"/>
            <a:ext cx="3173506" cy="1646033"/>
          </a:xfrm>
          <a:prstGeom prst="rect">
            <a:avLst/>
          </a:prstGeom>
          <a:solidFill>
            <a:srgbClr val="00206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es-PE" dirty="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1) Emitir informes respecto a la defensa jurídica del Estado a solicitud de los operadores del SADJE</a:t>
            </a:r>
          </a:p>
        </p:txBody>
      </p:sp>
      <p:sp>
        <p:nvSpPr>
          <p:cNvPr id="4" name="Rectángulo 3">
            <a:extLst>
              <a:ext uri="{FF2B5EF4-FFF2-40B4-BE49-F238E27FC236}">
                <a16:creationId xmlns:a16="http://schemas.microsoft.com/office/drawing/2014/main" id="{5FDDF4F9-EE4D-CC9F-F96A-AC65DFF2489D}"/>
              </a:ext>
            </a:extLst>
          </p:cNvPr>
          <p:cNvSpPr/>
          <p:nvPr/>
        </p:nvSpPr>
        <p:spPr>
          <a:xfrm>
            <a:off x="784100" y="4042832"/>
            <a:ext cx="3173506" cy="2007671"/>
          </a:xfrm>
          <a:prstGeom prst="rect">
            <a:avLst/>
          </a:prstGeom>
          <a:solidFill>
            <a:schemeClr val="accent5">
              <a:lumMod val="75000"/>
            </a:schemeClr>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es-PE" dirty="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Brindar soporte técnico jurídico a la Presidencia Ejecutiva en los casos específicos en los que se apersone</a:t>
            </a:r>
          </a:p>
        </p:txBody>
      </p:sp>
      <p:sp>
        <p:nvSpPr>
          <p:cNvPr id="5" name="Rectángulo 4">
            <a:extLst>
              <a:ext uri="{FF2B5EF4-FFF2-40B4-BE49-F238E27FC236}">
                <a16:creationId xmlns:a16="http://schemas.microsoft.com/office/drawing/2014/main" id="{7E4CC5DD-0488-6828-4C60-3C0F173DD0B1}"/>
              </a:ext>
            </a:extLst>
          </p:cNvPr>
          <p:cNvSpPr/>
          <p:nvPr/>
        </p:nvSpPr>
        <p:spPr>
          <a:xfrm>
            <a:off x="4627227" y="4066557"/>
            <a:ext cx="3173506" cy="2007672"/>
          </a:xfrm>
          <a:prstGeom prst="rect">
            <a:avLst/>
          </a:prstGeom>
          <a:solidFill>
            <a:schemeClr val="accent5">
              <a:lumMod val="60000"/>
              <a:lumOff val="40000"/>
            </a:schemeClr>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es-P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3) Emitir informes que recomienden la delimitación de las competencias funcionales de las procuradurías públicas</a:t>
            </a:r>
          </a:p>
        </p:txBody>
      </p:sp>
      <p:sp>
        <p:nvSpPr>
          <p:cNvPr id="6" name="Rectángulo 5">
            <a:extLst>
              <a:ext uri="{FF2B5EF4-FFF2-40B4-BE49-F238E27FC236}">
                <a16:creationId xmlns:a16="http://schemas.microsoft.com/office/drawing/2014/main" id="{0A8C8FEB-758D-5448-E03D-A98C22DAAC3E}"/>
              </a:ext>
            </a:extLst>
          </p:cNvPr>
          <p:cNvSpPr/>
          <p:nvPr/>
        </p:nvSpPr>
        <p:spPr>
          <a:xfrm>
            <a:off x="8372725" y="4042831"/>
            <a:ext cx="3173506" cy="2007672"/>
          </a:xfrm>
          <a:prstGeom prst="rect">
            <a:avLst/>
          </a:prstGeom>
          <a:solidFill>
            <a:schemeClr val="accent5">
              <a:lumMod val="20000"/>
              <a:lumOff val="80000"/>
            </a:schemeClr>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es-P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4) Emitir informe técnico respecto a defensa única, colegiada o sustitución de las competencias funcionales de las procuradurías públicas </a:t>
            </a:r>
          </a:p>
        </p:txBody>
      </p:sp>
      <p:cxnSp>
        <p:nvCxnSpPr>
          <p:cNvPr id="8" name="Conector recto 7">
            <a:extLst>
              <a:ext uri="{FF2B5EF4-FFF2-40B4-BE49-F238E27FC236}">
                <a16:creationId xmlns:a16="http://schemas.microsoft.com/office/drawing/2014/main" id="{10D73870-0945-1D67-A80E-59C2F1F3A1DD}"/>
              </a:ext>
            </a:extLst>
          </p:cNvPr>
          <p:cNvCxnSpPr/>
          <p:nvPr/>
        </p:nvCxnSpPr>
        <p:spPr>
          <a:xfrm>
            <a:off x="2245659" y="3485351"/>
            <a:ext cx="7745506" cy="0"/>
          </a:xfrm>
          <a:prstGeom prst="line">
            <a:avLst/>
          </a:prstGeom>
        </p:spPr>
        <p:style>
          <a:lnRef idx="1">
            <a:schemeClr val="dk1"/>
          </a:lnRef>
          <a:fillRef idx="0">
            <a:schemeClr val="dk1"/>
          </a:fillRef>
          <a:effectRef idx="0">
            <a:schemeClr val="dk1"/>
          </a:effectRef>
          <a:fontRef idx="minor">
            <a:schemeClr val="tx1"/>
          </a:fontRef>
        </p:style>
      </p:cxnSp>
      <p:cxnSp>
        <p:nvCxnSpPr>
          <p:cNvPr id="10" name="Conector recto 9">
            <a:extLst>
              <a:ext uri="{FF2B5EF4-FFF2-40B4-BE49-F238E27FC236}">
                <a16:creationId xmlns:a16="http://schemas.microsoft.com/office/drawing/2014/main" id="{807B5A23-8CA3-2097-F950-A9E52B513D25}"/>
              </a:ext>
            </a:extLst>
          </p:cNvPr>
          <p:cNvCxnSpPr>
            <a:cxnSpLocks/>
            <a:stCxn id="3" idx="2"/>
          </p:cNvCxnSpPr>
          <p:nvPr/>
        </p:nvCxnSpPr>
        <p:spPr>
          <a:xfrm>
            <a:off x="6225988" y="3102791"/>
            <a:ext cx="0" cy="371673"/>
          </a:xfrm>
          <a:prstGeom prst="line">
            <a:avLst/>
          </a:prstGeom>
        </p:spPr>
        <p:style>
          <a:lnRef idx="1">
            <a:schemeClr val="dk1"/>
          </a:lnRef>
          <a:fillRef idx="0">
            <a:schemeClr val="dk1"/>
          </a:fillRef>
          <a:effectRef idx="0">
            <a:schemeClr val="dk1"/>
          </a:effectRef>
          <a:fontRef idx="minor">
            <a:schemeClr val="tx1"/>
          </a:fontRef>
        </p:style>
      </p:cxnSp>
      <p:cxnSp>
        <p:nvCxnSpPr>
          <p:cNvPr id="13" name="Conector recto 12">
            <a:extLst>
              <a:ext uri="{FF2B5EF4-FFF2-40B4-BE49-F238E27FC236}">
                <a16:creationId xmlns:a16="http://schemas.microsoft.com/office/drawing/2014/main" id="{982153C3-AA61-1D7F-9DAA-1983D1B40800}"/>
              </a:ext>
            </a:extLst>
          </p:cNvPr>
          <p:cNvCxnSpPr>
            <a:cxnSpLocks/>
            <a:endCxn id="5" idx="0"/>
          </p:cNvCxnSpPr>
          <p:nvPr/>
        </p:nvCxnSpPr>
        <p:spPr>
          <a:xfrm flipH="1">
            <a:off x="6213980" y="3498501"/>
            <a:ext cx="12008" cy="568056"/>
          </a:xfrm>
          <a:prstGeom prst="line">
            <a:avLst/>
          </a:prstGeom>
        </p:spPr>
        <p:style>
          <a:lnRef idx="1">
            <a:schemeClr val="dk1"/>
          </a:lnRef>
          <a:fillRef idx="0">
            <a:schemeClr val="dk1"/>
          </a:fillRef>
          <a:effectRef idx="0">
            <a:schemeClr val="dk1"/>
          </a:effectRef>
          <a:fontRef idx="minor">
            <a:schemeClr val="tx1"/>
          </a:fontRef>
        </p:style>
      </p:cxnSp>
      <p:cxnSp>
        <p:nvCxnSpPr>
          <p:cNvPr id="30" name="Conector recto 29">
            <a:extLst>
              <a:ext uri="{FF2B5EF4-FFF2-40B4-BE49-F238E27FC236}">
                <a16:creationId xmlns:a16="http://schemas.microsoft.com/office/drawing/2014/main" id="{E693E26C-AE5E-A25F-3FC9-E339CD307EFE}"/>
              </a:ext>
            </a:extLst>
          </p:cNvPr>
          <p:cNvCxnSpPr/>
          <p:nvPr/>
        </p:nvCxnSpPr>
        <p:spPr>
          <a:xfrm>
            <a:off x="2245659" y="3474464"/>
            <a:ext cx="0" cy="568367"/>
          </a:xfrm>
          <a:prstGeom prst="line">
            <a:avLst/>
          </a:prstGeom>
        </p:spPr>
        <p:style>
          <a:lnRef idx="1">
            <a:schemeClr val="dk1"/>
          </a:lnRef>
          <a:fillRef idx="0">
            <a:schemeClr val="dk1"/>
          </a:fillRef>
          <a:effectRef idx="0">
            <a:schemeClr val="dk1"/>
          </a:effectRef>
          <a:fontRef idx="minor">
            <a:schemeClr val="tx1"/>
          </a:fontRef>
        </p:style>
      </p:cxnSp>
      <p:cxnSp>
        <p:nvCxnSpPr>
          <p:cNvPr id="192" name="Conector recto 191">
            <a:extLst>
              <a:ext uri="{FF2B5EF4-FFF2-40B4-BE49-F238E27FC236}">
                <a16:creationId xmlns:a16="http://schemas.microsoft.com/office/drawing/2014/main" id="{EA305CB1-A387-7920-D782-2B42C552501F}"/>
              </a:ext>
            </a:extLst>
          </p:cNvPr>
          <p:cNvCxnSpPr/>
          <p:nvPr/>
        </p:nvCxnSpPr>
        <p:spPr>
          <a:xfrm>
            <a:off x="9991165" y="3498501"/>
            <a:ext cx="0" cy="54433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4528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5</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722471" y="5463136"/>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764490" y="1477574"/>
            <a:ext cx="10449725" cy="4832092"/>
          </a:xfrm>
          <a:prstGeom prst="rect">
            <a:avLst/>
          </a:prstGeom>
          <a:solidFill>
            <a:schemeClr val="bg1"/>
          </a:solidFill>
        </p:spPr>
        <p:txBody>
          <a:bodyPr wrap="square">
            <a:spAutoFit/>
          </a:bodyPr>
          <a:lstStyle/>
          <a:p>
            <a:pPr marL="457200" indent="-457200" algn="just">
              <a:buAutoNum type="arabicParenR"/>
            </a:pPr>
            <a:r>
              <a:rPr lang="es-MX" sz="2400" b="1" dirty="0">
                <a:solidFill>
                  <a:srgbClr val="002060"/>
                </a:solidFill>
                <a:latin typeface="Arial" panose="020B0604020202020204" pitchFamily="34" charset="0"/>
                <a:cs typeface="Arial" panose="020B0604020202020204" pitchFamily="34" charset="0"/>
              </a:rPr>
              <a:t>Emitir informes respecto a la defensa jurídica del Estado, a solicitud de los operadores del SADJE</a:t>
            </a:r>
          </a:p>
          <a:p>
            <a:pPr algn="just"/>
            <a:endParaRPr kumimoji="0" lang="es-MX"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a:p>
            <a:pPr algn="just"/>
            <a:r>
              <a:rPr lang="es-MX" sz="2400" dirty="0">
                <a:solidFill>
                  <a:prstClr val="black"/>
                </a:solidFill>
                <a:latin typeface="Arial" panose="020B0604020202020204" pitchFamily="34" charset="0"/>
                <a:ea typeface="+mj-ea"/>
                <a:cs typeface="Arial" panose="020B0604020202020204" pitchFamily="34" charset="0"/>
              </a:rPr>
              <a:t>Absolución de consultas, asistencia técnica, apoyo u orientación en el desarrollo de estrategias para los procuradores públicos en materia de derecho constitucional, derechos humanos, arbitraje, derecho procesal penal, derecho laboral, derecho civil, derecho administrativo, derecho contencioso administrativo, entre otras materias.</a:t>
            </a:r>
          </a:p>
          <a:p>
            <a:pPr marL="457200" indent="-457200" algn="just">
              <a:buFont typeface="+mj-lt"/>
              <a:buAutoNum type="arabicPeriod"/>
            </a:pPr>
            <a:endParaRPr lang="es-MX" sz="2400" dirty="0">
              <a:solidFill>
                <a:prstClr val="black"/>
              </a:solidFill>
              <a:latin typeface="Arial" panose="020B0604020202020204" pitchFamily="34" charset="0"/>
              <a:ea typeface="+mj-ea"/>
              <a:cs typeface="Arial" panose="020B0604020202020204" pitchFamily="34" charset="0"/>
            </a:endParaRPr>
          </a:p>
          <a:p>
            <a:pPr marL="457200" indent="-457200" algn="just">
              <a:buAutoNum type="alphaLcPeriod"/>
            </a:pPr>
            <a:r>
              <a:rPr lang="es-MX" sz="2400" u="sng" dirty="0">
                <a:latin typeface="Arial" panose="020B0604020202020204" pitchFamily="34" charset="0"/>
                <a:cs typeface="Arial" panose="020B0604020202020204" pitchFamily="34" charset="0"/>
              </a:rPr>
              <a:t>Solicitud</a:t>
            </a:r>
            <a:r>
              <a:rPr lang="es-MX" sz="2400" dirty="0">
                <a:latin typeface="Arial" panose="020B0604020202020204" pitchFamily="34" charset="0"/>
                <a:cs typeface="Arial" panose="020B0604020202020204" pitchFamily="34" charset="0"/>
              </a:rPr>
              <a:t>: comunicación telefónica, por escrito  o de forma presencial.</a:t>
            </a:r>
          </a:p>
          <a:p>
            <a:pPr marL="457200" indent="-457200" algn="just">
              <a:buAutoNum type="alphaLcPeriod"/>
            </a:pPr>
            <a:r>
              <a:rPr lang="es-MX" sz="2400" u="sng" dirty="0">
                <a:latin typeface="Arial" panose="020B0604020202020204" pitchFamily="34" charset="0"/>
                <a:cs typeface="Arial" panose="020B0604020202020204" pitchFamily="34" charset="0"/>
              </a:rPr>
              <a:t>Respuesta</a:t>
            </a:r>
            <a:r>
              <a:rPr lang="es-MX" sz="2400" dirty="0">
                <a:latin typeface="Arial" panose="020B0604020202020204" pitchFamily="34" charset="0"/>
                <a:cs typeface="Arial" panose="020B0604020202020204" pitchFamily="34" charset="0"/>
              </a:rPr>
              <a:t>:  comunicación telefónica, reunión virtual, por escrito o de forma presencial. </a:t>
            </a:r>
          </a:p>
          <a:p>
            <a:pPr marL="457200" indent="-457200" algn="just">
              <a:buFont typeface="+mj-lt"/>
              <a:buAutoNum type="arabicPeriod"/>
            </a:pPr>
            <a:endParaRPr lang="es-MX" sz="2000" dirty="0">
              <a:solidFill>
                <a:prstClr val="black"/>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87113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6</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722471" y="5463136"/>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954710" y="1784980"/>
            <a:ext cx="10069285" cy="4462760"/>
          </a:xfrm>
          <a:prstGeom prst="rect">
            <a:avLst/>
          </a:prstGeom>
          <a:solidFill>
            <a:schemeClr val="bg1"/>
          </a:solidFill>
        </p:spPr>
        <p:txBody>
          <a:bodyPr wrap="square">
            <a:spAutoFit/>
          </a:bodyPr>
          <a:lstStyle/>
          <a:p>
            <a:pPr marL="360363" indent="-360363" algn="just"/>
            <a:r>
              <a:rPr lang="es-MX" sz="2400" b="1" dirty="0">
                <a:solidFill>
                  <a:srgbClr val="002060"/>
                </a:solidFill>
                <a:latin typeface="Arial" panose="020B0604020202020204" pitchFamily="34" charset="0"/>
                <a:cs typeface="Arial" panose="020B0604020202020204" pitchFamily="34" charset="0"/>
              </a:rPr>
              <a:t>2) Brindar soporte técnico jurídico a la Presidencia Ejecutiva en los casos específicos en los que se apersone.</a:t>
            </a:r>
          </a:p>
          <a:p>
            <a:pPr algn="ctr"/>
            <a:endParaRPr kumimoji="0" lang="es-MX"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a:p>
            <a:pPr algn="just"/>
            <a:r>
              <a:rPr kumimoji="0" lang="es-MX"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Art. 11, </a:t>
            </a:r>
            <a:r>
              <a:rPr kumimoji="0" lang="es-MX" sz="2400" b="0" i="0" u="none" strike="noStrike" kern="1200" cap="none" spc="0" normalizeH="0" baseline="0" noProof="0" dirty="0" err="1">
                <a:ln>
                  <a:noFill/>
                </a:ln>
                <a:solidFill>
                  <a:prstClr val="black"/>
                </a:solidFill>
                <a:effectLst/>
                <a:uLnTx/>
                <a:uFillTx/>
                <a:latin typeface="Arial" panose="020B0604020202020204" pitchFamily="34" charset="0"/>
                <a:ea typeface="+mj-ea"/>
                <a:cs typeface="Arial" panose="020B0604020202020204" pitchFamily="34" charset="0"/>
              </a:rPr>
              <a:t>num</a:t>
            </a:r>
            <a:r>
              <a:rPr kumimoji="0" lang="es-MX"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17 del D. S. </a:t>
            </a:r>
            <a:r>
              <a:rPr kumimoji="0" lang="es-MX" sz="2400" b="0" i="0" u="none" strike="noStrike" kern="1200" cap="none" spc="0" normalizeH="0" baseline="0" noProof="0" dirty="0" err="1">
                <a:ln>
                  <a:noFill/>
                </a:ln>
                <a:solidFill>
                  <a:prstClr val="black"/>
                </a:solidFill>
                <a:effectLst/>
                <a:uLnTx/>
                <a:uFillTx/>
                <a:latin typeface="Arial" panose="020B0604020202020204" pitchFamily="34" charset="0"/>
                <a:ea typeface="+mj-ea"/>
                <a:cs typeface="Arial" panose="020B0604020202020204" pitchFamily="34" charset="0"/>
              </a:rPr>
              <a:t>N°</a:t>
            </a:r>
            <a:r>
              <a:rPr kumimoji="0" lang="es-MX"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18-2019-JUS, establece como función de la PGE “Ejercer la defensa jurídica del Estado, apersonándose directamente en casos específicos, cuando así lo considere y de acuerdo con las normas del Sistema” </a:t>
            </a:r>
          </a:p>
          <a:p>
            <a:pPr marL="285750" indent="-285750" algn="just">
              <a:buFontTx/>
              <a:buChar char="-"/>
            </a:pPr>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La Dirección de Aplicación Jurídico Procesal cuenta con un área especializada en litigio, encargada de brindar soporte técnico jurídico a la Procuradora General del Estado </a:t>
            </a:r>
          </a:p>
          <a:p>
            <a:pPr marL="457200" indent="-457200" algn="just">
              <a:buFont typeface="+mj-lt"/>
              <a:buAutoNum type="arabicPeriod"/>
            </a:pPr>
            <a:endParaRPr lang="es-MX" sz="2000" dirty="0">
              <a:latin typeface="Poppins" panose="020B0604020202020204" charset="0"/>
              <a:cs typeface="Poppins" panose="020B0604020202020204" charset="0"/>
            </a:endParaRPr>
          </a:p>
        </p:txBody>
      </p:sp>
    </p:spTree>
    <p:extLst>
      <p:ext uri="{BB962C8B-B14F-4D97-AF65-F5344CB8AC3E}">
        <p14:creationId xmlns:p14="http://schemas.microsoft.com/office/powerpoint/2010/main" val="559006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7</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722471" y="6421078"/>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1005400" y="2086533"/>
            <a:ext cx="10181131" cy="3416320"/>
          </a:xfrm>
          <a:prstGeom prst="rect">
            <a:avLst/>
          </a:prstGeom>
          <a:solidFill>
            <a:schemeClr val="bg1"/>
          </a:solidFill>
        </p:spPr>
        <p:txBody>
          <a:bodyPr wrap="square">
            <a:spAutoFit/>
          </a:bodyPr>
          <a:lstStyle/>
          <a:p>
            <a:pPr marL="452438" indent="-452438" algn="just"/>
            <a:r>
              <a:rPr lang="es-MX" sz="2400" b="1" dirty="0">
                <a:solidFill>
                  <a:srgbClr val="002060"/>
                </a:solidFill>
                <a:latin typeface="Arial" panose="020B0604020202020204" pitchFamily="34" charset="0"/>
                <a:cs typeface="Arial" panose="020B0604020202020204" pitchFamily="34" charset="0"/>
              </a:rPr>
              <a:t>3) Emitir informes que recomienden la delimitación de las competencias funcionales de las procuradurías públicas.</a:t>
            </a:r>
            <a:endParaRPr lang="es-PE" sz="2400" dirty="0">
              <a:ln w="0"/>
              <a:solidFill>
                <a:srgbClr val="00206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452438" indent="-452438" algn="just"/>
            <a:endParaRPr kumimoji="0" lang="es-MX"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a:p>
            <a:pPr algn="just"/>
            <a:r>
              <a:rPr lang="es-MX" sz="2400" dirty="0">
                <a:solidFill>
                  <a:prstClr val="black"/>
                </a:solidFill>
                <a:latin typeface="Arial" panose="020B0604020202020204" pitchFamily="34" charset="0"/>
                <a:ea typeface="+mj-ea"/>
                <a:cs typeface="Arial" panose="020B0604020202020204" pitchFamily="34" charset="0"/>
              </a:rPr>
              <a:t>Conflictos de competencia positivo o negativo de procuradores públicos.</a:t>
            </a:r>
          </a:p>
          <a:p>
            <a:pPr algn="just"/>
            <a:endParaRPr lang="es-MX" sz="2400" dirty="0">
              <a:solidFill>
                <a:prstClr val="black"/>
              </a:solidFill>
              <a:latin typeface="Arial" panose="020B0604020202020204" pitchFamily="34" charset="0"/>
              <a:ea typeface="+mj-ea"/>
              <a:cs typeface="Arial" panose="020B0604020202020204" pitchFamily="34" charset="0"/>
            </a:endParaRPr>
          </a:p>
          <a:p>
            <a:pPr algn="just"/>
            <a:r>
              <a:rPr lang="es-MX" sz="2400" dirty="0">
                <a:solidFill>
                  <a:prstClr val="black"/>
                </a:solidFill>
                <a:latin typeface="Arial" panose="020B0604020202020204" pitchFamily="34" charset="0"/>
                <a:ea typeface="+mj-ea"/>
                <a:cs typeface="Arial" panose="020B0604020202020204" pitchFamily="34" charset="0"/>
              </a:rPr>
              <a:t>“Lineamientos sobre la intervención y determinación de las competencias de los/as procuradores/as públicos/as”, aprobado por Resolución del Procurador General del Estado </a:t>
            </a:r>
            <a:r>
              <a:rPr lang="es-MX" sz="2400" dirty="0" err="1">
                <a:solidFill>
                  <a:prstClr val="black"/>
                </a:solidFill>
                <a:latin typeface="Arial" panose="020B0604020202020204" pitchFamily="34" charset="0"/>
                <a:ea typeface="+mj-ea"/>
                <a:cs typeface="Arial" panose="020B0604020202020204" pitchFamily="34" charset="0"/>
              </a:rPr>
              <a:t>N°</a:t>
            </a:r>
            <a:r>
              <a:rPr lang="es-MX" sz="2400" dirty="0">
                <a:solidFill>
                  <a:prstClr val="black"/>
                </a:solidFill>
                <a:latin typeface="Arial" panose="020B0604020202020204" pitchFamily="34" charset="0"/>
                <a:ea typeface="+mj-ea"/>
                <a:cs typeface="Arial" panose="020B0604020202020204" pitchFamily="34" charset="0"/>
              </a:rPr>
              <a:t> 36-2021-PGE/PG de fecha 14 de abril de 2021.  </a:t>
            </a:r>
          </a:p>
        </p:txBody>
      </p:sp>
    </p:spTree>
    <p:extLst>
      <p:ext uri="{BB962C8B-B14F-4D97-AF65-F5344CB8AC3E}">
        <p14:creationId xmlns:p14="http://schemas.microsoft.com/office/powerpoint/2010/main" val="3760362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8</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722471" y="5463136"/>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856370" y="1607604"/>
            <a:ext cx="10265965" cy="4524315"/>
          </a:xfrm>
          <a:prstGeom prst="rect">
            <a:avLst/>
          </a:prstGeom>
          <a:solidFill>
            <a:schemeClr val="bg1"/>
          </a:solidFill>
        </p:spPr>
        <p:txBody>
          <a:bodyPr wrap="square">
            <a:spAutoFit/>
          </a:bodyPr>
          <a:lstStyle/>
          <a:p>
            <a:pPr marL="452438" indent="-452438" algn="just"/>
            <a:r>
              <a:rPr lang="es-MX" sz="2400" b="1" dirty="0">
                <a:solidFill>
                  <a:srgbClr val="002060"/>
                </a:solidFill>
                <a:latin typeface="Arial" panose="020B0604020202020204" pitchFamily="34" charset="0"/>
                <a:cs typeface="Arial" panose="020B0604020202020204" pitchFamily="34" charset="0"/>
              </a:rPr>
              <a:t>4) Emitir informe técnico respecto a la defensa única, colegiada o sustitución de las competencias funcionales de las procuradurías públicas</a:t>
            </a:r>
            <a:endParaRPr lang="es-PE" sz="2400" dirty="0">
              <a:ln w="0"/>
              <a:solidFill>
                <a:srgbClr val="002060"/>
              </a:solidFill>
              <a:effectLst>
                <a:outerShdw blurRad="38100" dist="19050" dir="2700000" algn="tl" rotWithShape="0">
                  <a:schemeClr val="dk1">
                    <a:alpha val="40000"/>
                  </a:schemeClr>
                </a:outerShdw>
              </a:effectLst>
            </a:endParaRPr>
          </a:p>
          <a:p>
            <a:pPr marL="452438" indent="-452438" algn="just"/>
            <a:endParaRPr kumimoji="0" lang="es-MX"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a:p>
            <a:pPr algn="just"/>
            <a:r>
              <a:rPr lang="es-MX" sz="2400" dirty="0">
                <a:solidFill>
                  <a:prstClr val="black"/>
                </a:solidFill>
                <a:latin typeface="Arial" panose="020B0604020202020204" pitchFamily="34" charset="0"/>
                <a:ea typeface="+mj-ea"/>
                <a:cs typeface="Arial" panose="020B0604020202020204" pitchFamily="34" charset="0"/>
              </a:rPr>
              <a:t>Sustitución procesal opera en salvaguarda de los principios rectores que rigen la defensa jurídica del Estado, siempre que exista motivo fundado y justificado para ello. </a:t>
            </a:r>
          </a:p>
          <a:p>
            <a:pPr algn="just"/>
            <a:endParaRPr lang="es-MX" sz="2400" dirty="0">
              <a:solidFill>
                <a:prstClr val="black"/>
              </a:solidFill>
              <a:latin typeface="Arial" panose="020B0604020202020204" pitchFamily="34" charset="0"/>
              <a:ea typeface="+mj-ea"/>
              <a:cs typeface="Arial" panose="020B0604020202020204" pitchFamily="34" charset="0"/>
            </a:endParaRPr>
          </a:p>
          <a:p>
            <a:pPr algn="just"/>
            <a:r>
              <a:rPr lang="es-MX" sz="2400" dirty="0">
                <a:solidFill>
                  <a:prstClr val="black"/>
                </a:solidFill>
                <a:latin typeface="Arial" panose="020B0604020202020204" pitchFamily="34" charset="0"/>
                <a:ea typeface="+mj-ea"/>
                <a:cs typeface="Arial" panose="020B0604020202020204" pitchFamily="34" charset="0"/>
              </a:rPr>
              <a:t>“Lineamientos sobre la intervención y determinación de las competencias de los/as procuradores/as públicos/as”, aprobado por Resolución del Procurador General del Estado </a:t>
            </a:r>
            <a:r>
              <a:rPr lang="es-MX" sz="2400" dirty="0" err="1">
                <a:solidFill>
                  <a:prstClr val="black"/>
                </a:solidFill>
                <a:latin typeface="Arial" panose="020B0604020202020204" pitchFamily="34" charset="0"/>
                <a:ea typeface="+mj-ea"/>
                <a:cs typeface="Arial" panose="020B0604020202020204" pitchFamily="34" charset="0"/>
              </a:rPr>
              <a:t>N°</a:t>
            </a:r>
            <a:r>
              <a:rPr lang="es-MX" sz="2400" dirty="0">
                <a:solidFill>
                  <a:prstClr val="black"/>
                </a:solidFill>
                <a:latin typeface="Arial" panose="020B0604020202020204" pitchFamily="34" charset="0"/>
                <a:ea typeface="+mj-ea"/>
                <a:cs typeface="Arial" panose="020B0604020202020204" pitchFamily="34" charset="0"/>
              </a:rPr>
              <a:t> 36-2021-PGE/PG de fecha 14 de abril de 2021.  </a:t>
            </a:r>
          </a:p>
        </p:txBody>
      </p:sp>
    </p:spTree>
    <p:extLst>
      <p:ext uri="{BB962C8B-B14F-4D97-AF65-F5344CB8AC3E}">
        <p14:creationId xmlns:p14="http://schemas.microsoft.com/office/powerpoint/2010/main" val="837857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890992" y="918480"/>
            <a:ext cx="4410015" cy="970145"/>
          </a:xfrm>
          <a:prstGeom prst="rect">
            <a:avLst/>
          </a:prstGeom>
        </p:spPr>
        <p:txBody>
          <a:bodyPr spcFirstLastPara="1" vert="horz" wrap="square" lIns="121900" tIns="121900" rIns="121900" bIns="121900" rtlCol="0" anchor="b" anchorCtr="0">
            <a:noAutofit/>
          </a:bodyPr>
          <a:lstStyle/>
          <a:p>
            <a:r>
              <a:rPr lang="en" sz="4000" b="1" dirty="0">
                <a:latin typeface="Arial" panose="020B0604020202020204" pitchFamily="34" charset="0"/>
                <a:cs typeface="Arial" panose="020B0604020202020204" pitchFamily="34" charset="0"/>
              </a:rPr>
              <a:t>Competencias por área</a:t>
            </a:r>
            <a:endParaRPr sz="4000" b="1" dirty="0">
              <a:latin typeface="Arial" panose="020B0604020202020204" pitchFamily="34" charset="0"/>
              <a:cs typeface="Arial" panose="020B0604020202020204" pitchFamily="34" charset="0"/>
            </a:endParaRPr>
          </a:p>
        </p:txBody>
      </p:sp>
      <p:sp>
        <p:nvSpPr>
          <p:cNvPr id="459" name="Google Shape;459;p39"/>
          <p:cNvSpPr txBox="1">
            <a:spLocks noGrp="1"/>
          </p:cNvSpPr>
          <p:nvPr>
            <p:ph type="subTitle" idx="1"/>
          </p:nvPr>
        </p:nvSpPr>
        <p:spPr>
          <a:xfrm>
            <a:off x="3426400" y="2134655"/>
            <a:ext cx="6185686" cy="1610032"/>
          </a:xfrm>
          <a:prstGeom prst="rect">
            <a:avLst/>
          </a:prstGeom>
        </p:spPr>
        <p:txBody>
          <a:bodyPr spcFirstLastPara="1" vert="horz" wrap="square" lIns="121900" tIns="121900" rIns="121900" bIns="121900" rtlCol="0" anchor="t" anchorCtr="0">
            <a:noAutofit/>
          </a:bodyPr>
          <a:lstStyle/>
          <a:p>
            <a:pPr marL="0" indent="0" algn="just"/>
            <a:r>
              <a:rPr lang="es-MX" sz="2000" dirty="0">
                <a:latin typeface="Arial" panose="020B0604020202020204" pitchFamily="34" charset="0"/>
                <a:cs typeface="Arial" panose="020B0604020202020204" pitchFamily="34" charset="0"/>
              </a:rPr>
              <a:t>La DAJP brinda asesoramiento técnico a los órganos de la Alta Dirección y brinda soporte procesal y absolución de consultas jurídicas a los procuradores públicos en materia de:</a:t>
            </a:r>
          </a:p>
          <a:p>
            <a:pPr marL="0" indent="0" algn="just"/>
            <a:endParaRPr lang="es-MX" sz="2000" dirty="0">
              <a:latin typeface="Arial" panose="020B0604020202020204" pitchFamily="34" charset="0"/>
              <a:cs typeface="Arial" panose="020B0604020202020204" pitchFamily="34" charset="0"/>
            </a:endParaRPr>
          </a:p>
          <a:p>
            <a:pPr marL="266700" indent="-266700" algn="l">
              <a:tabLst>
                <a:tab pos="534988" algn="l"/>
                <a:tab pos="627063" algn="l"/>
              </a:tabLst>
            </a:pPr>
            <a:r>
              <a:rPr lang="es-MX" sz="2000" b="1" dirty="0">
                <a:latin typeface="Arial" panose="020B0604020202020204" pitchFamily="34" charset="0"/>
                <a:cs typeface="Arial" panose="020B0604020202020204" pitchFamily="34" charset="0"/>
              </a:rPr>
              <a:t>a</a:t>
            </a:r>
            <a:r>
              <a:rPr lang="es-MX" sz="2000" dirty="0">
                <a:latin typeface="Arial" panose="020B0604020202020204" pitchFamily="34" charset="0"/>
                <a:cs typeface="Arial" panose="020B0604020202020204" pitchFamily="34" charset="0"/>
              </a:rPr>
              <a:t>. Derecho Constitucional y Procesal Constitucional</a:t>
            </a:r>
          </a:p>
          <a:p>
            <a:pPr marL="266700" indent="-266700" algn="l">
              <a:tabLst>
                <a:tab pos="534988" algn="l"/>
                <a:tab pos="627063" algn="l"/>
              </a:tabLst>
            </a:pPr>
            <a:r>
              <a:rPr lang="es-MX" sz="2000" b="1" dirty="0">
                <a:latin typeface="Arial" panose="020B0604020202020204" pitchFamily="34" charset="0"/>
                <a:cs typeface="Arial" panose="020B0604020202020204" pitchFamily="34" charset="0"/>
              </a:rPr>
              <a:t>b</a:t>
            </a:r>
            <a:r>
              <a:rPr lang="es-MX" sz="2000" dirty="0">
                <a:latin typeface="Arial" panose="020B0604020202020204" pitchFamily="34" charset="0"/>
                <a:cs typeface="Arial" panose="020B0604020202020204" pitchFamily="34" charset="0"/>
              </a:rPr>
              <a:t>. Derecho Internacional de los Derechos Humanos</a:t>
            </a:r>
          </a:p>
          <a:p>
            <a:pPr marL="266700" indent="-266700" algn="l">
              <a:tabLst>
                <a:tab pos="534988" algn="l"/>
                <a:tab pos="627063" algn="l"/>
              </a:tabLst>
            </a:pPr>
            <a:r>
              <a:rPr lang="es-MX" sz="2000" b="1" dirty="0">
                <a:latin typeface="Arial" panose="020B0604020202020204" pitchFamily="34" charset="0"/>
                <a:cs typeface="Arial" panose="020B0604020202020204" pitchFamily="34" charset="0"/>
              </a:rPr>
              <a:t>c</a:t>
            </a:r>
            <a:r>
              <a:rPr lang="es-MX" sz="2000" dirty="0">
                <a:latin typeface="Arial" panose="020B0604020202020204" pitchFamily="34" charset="0"/>
                <a:cs typeface="Arial" panose="020B0604020202020204" pitchFamily="34" charset="0"/>
              </a:rPr>
              <a:t>. Derecho laboral y Procesal Laboral</a:t>
            </a:r>
          </a:p>
          <a:p>
            <a:pPr marL="266700" indent="-266700" algn="l">
              <a:tabLst>
                <a:tab pos="534988" algn="l"/>
                <a:tab pos="627063" algn="l"/>
              </a:tabLst>
            </a:pPr>
            <a:r>
              <a:rPr lang="es-MX" sz="2000" b="1" dirty="0">
                <a:latin typeface="Arial" panose="020B0604020202020204" pitchFamily="34" charset="0"/>
                <a:cs typeface="Arial" panose="020B0604020202020204" pitchFamily="34" charset="0"/>
              </a:rPr>
              <a:t>d. </a:t>
            </a:r>
            <a:r>
              <a:rPr lang="es-MX" sz="2000" dirty="0">
                <a:latin typeface="Arial" panose="020B0604020202020204" pitchFamily="34" charset="0"/>
                <a:cs typeface="Arial" panose="020B0604020202020204" pitchFamily="34" charset="0"/>
              </a:rPr>
              <a:t>Derecho Civil, Derecho administrativo, Derecho Contencioso Administrativo</a:t>
            </a:r>
          </a:p>
          <a:p>
            <a:pPr marL="266700" indent="-266700" algn="l">
              <a:tabLst>
                <a:tab pos="534988" algn="l"/>
                <a:tab pos="627063" algn="l"/>
              </a:tabLst>
            </a:pPr>
            <a:r>
              <a:rPr lang="es-MX" sz="2000" b="1" dirty="0">
                <a:latin typeface="Arial" panose="020B0604020202020204" pitchFamily="34" charset="0"/>
                <a:cs typeface="Arial" panose="020B0604020202020204" pitchFamily="34" charset="0"/>
              </a:rPr>
              <a:t>e</a:t>
            </a:r>
            <a:r>
              <a:rPr lang="es-MX" sz="2000" dirty="0">
                <a:latin typeface="Arial" panose="020B0604020202020204" pitchFamily="34" charset="0"/>
                <a:cs typeface="Arial" panose="020B0604020202020204" pitchFamily="34" charset="0"/>
              </a:rPr>
              <a:t>. Arbitraje</a:t>
            </a:r>
          </a:p>
          <a:p>
            <a:pPr marL="266700" indent="-266700" algn="l">
              <a:tabLst>
                <a:tab pos="534988" algn="l"/>
                <a:tab pos="627063" algn="l"/>
              </a:tabLst>
            </a:pPr>
            <a:r>
              <a:rPr lang="es-MX" sz="2000" b="1" dirty="0">
                <a:latin typeface="Arial" panose="020B0604020202020204" pitchFamily="34" charset="0"/>
                <a:cs typeface="Arial" panose="020B0604020202020204" pitchFamily="34" charset="0"/>
              </a:rPr>
              <a:t>f</a:t>
            </a:r>
            <a:r>
              <a:rPr lang="es-MX" sz="2000" dirty="0">
                <a:latin typeface="Arial" panose="020B0604020202020204" pitchFamily="34" charset="0"/>
                <a:cs typeface="Arial" panose="020B0604020202020204" pitchFamily="34" charset="0"/>
              </a:rPr>
              <a:t>. Derecho Procesal Penal y Reparaciones Civiles</a:t>
            </a:r>
          </a:p>
          <a:p>
            <a:pPr marL="266700" indent="-266700" algn="l">
              <a:tabLst>
                <a:tab pos="534988" algn="l"/>
                <a:tab pos="627063" algn="l"/>
              </a:tabLst>
            </a:pPr>
            <a:r>
              <a:rPr lang="es-MX" sz="2000" b="1" dirty="0">
                <a:latin typeface="Arial" panose="020B0604020202020204" pitchFamily="34" charset="0"/>
                <a:cs typeface="Arial" panose="020B0604020202020204" pitchFamily="34" charset="0"/>
              </a:rPr>
              <a:t>g. </a:t>
            </a:r>
            <a:r>
              <a:rPr lang="es-MX" sz="2000" dirty="0">
                <a:latin typeface="Arial" panose="020B0604020202020204" pitchFamily="34" charset="0"/>
                <a:cs typeface="Arial" panose="020B0604020202020204" pitchFamily="34" charset="0"/>
              </a:rPr>
              <a:t>Encargaturas de procuradurías públicas</a:t>
            </a:r>
            <a:endParaRPr lang="es-MX" sz="2000" b="1" dirty="0">
              <a:latin typeface="Arial" panose="020B0604020202020204" pitchFamily="34" charset="0"/>
              <a:cs typeface="Arial" panose="020B0604020202020204" pitchFamily="34" charset="0"/>
            </a:endParaRPr>
          </a:p>
        </p:txBody>
      </p:sp>
      <p:sp>
        <p:nvSpPr>
          <p:cNvPr id="460" name="Google Shape;460;p39"/>
          <p:cNvSpPr txBox="1"/>
          <p:nvPr/>
        </p:nvSpPr>
        <p:spPr>
          <a:xfrm>
            <a:off x="1346575" y="914741"/>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Arial" panose="020B0604020202020204" pitchFamily="34" charset="0"/>
                <a:ea typeface="Poppins"/>
                <a:cs typeface="Arial" panose="020B0604020202020204" pitchFamily="34" charset="0"/>
                <a:sym typeface="Poppins"/>
              </a:rPr>
              <a:t>2</a:t>
            </a:r>
            <a:endParaRPr sz="8000" dirty="0">
              <a:solidFill>
                <a:srgbClr val="FFFFFF"/>
              </a:solidFill>
              <a:latin typeface="Arial" panose="020B0604020202020204" pitchFamily="34" charset="0"/>
              <a:cs typeface="Arial" panose="020B0604020202020204" pitchFamily="34" charset="0"/>
            </a:endParaRPr>
          </a:p>
        </p:txBody>
      </p:sp>
      <p:cxnSp>
        <p:nvCxnSpPr>
          <p:cNvPr id="3" name="Conector recto 2"/>
          <p:cNvCxnSpPr/>
          <p:nvPr/>
        </p:nvCxnSpPr>
        <p:spPr>
          <a:xfrm>
            <a:off x="4333587" y="2029802"/>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64117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2573</TotalTime>
  <Words>1485</Words>
  <Application>Microsoft Office PowerPoint</Application>
  <PresentationFormat>Panorámica</PresentationFormat>
  <Paragraphs>203</Paragraphs>
  <Slides>23</Slides>
  <Notes>22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Calibri</vt:lpstr>
      <vt:lpstr>Calibri Light</vt:lpstr>
      <vt:lpstr>Poppins</vt:lpstr>
      <vt:lpstr>Tema de Office</vt:lpstr>
      <vt:lpstr>Presentación de PowerPoint</vt:lpstr>
      <vt:lpstr>Presentación de PowerPoint</vt:lpstr>
      <vt:lpstr>Funciones de la DAJP </vt:lpstr>
      <vt:lpstr>Presentación de PowerPoint</vt:lpstr>
      <vt:lpstr>Presentación de PowerPoint</vt:lpstr>
      <vt:lpstr>Presentación de PowerPoint</vt:lpstr>
      <vt:lpstr>Presentación de PowerPoint</vt:lpstr>
      <vt:lpstr>Presentación de PowerPoint</vt:lpstr>
      <vt:lpstr>Competencias por área</vt:lpstr>
      <vt:lpstr>Área de Derecho Constitucional y Procesal Constitucional</vt:lpstr>
      <vt:lpstr>Presentación de PowerPoint</vt:lpstr>
      <vt:lpstr>Área de Derecho Internacional  de los Derechos Humanos</vt:lpstr>
      <vt:lpstr>Presentación de PowerPoint</vt:lpstr>
      <vt:lpstr>Área de  Derecho Laboral,  Procesal Laboral, Derecho Civil, Procesal Civil y Contencioso Administrativo</vt:lpstr>
      <vt:lpstr>Presentación de PowerPoint</vt:lpstr>
      <vt:lpstr>Presentación de PowerPoint</vt:lpstr>
      <vt:lpstr>Área de arbitraje</vt:lpstr>
      <vt:lpstr>Presentación de PowerPoint</vt:lpstr>
      <vt:lpstr>Área de Derecho Procesal Penal y Reparaciones Civiles</vt:lpstr>
      <vt:lpstr>Presentación de PowerPoint</vt:lpstr>
      <vt:lpstr>Área de encargaturas</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 - JORGE LUIS  CH�VEZ AGUILAR</dc:creator>
  <cp:lastModifiedBy>Victor Romel Chumpitaz Chumpitaz</cp:lastModifiedBy>
  <cp:revision>162</cp:revision>
  <dcterms:created xsi:type="dcterms:W3CDTF">2021-04-27T21:10:31Z</dcterms:created>
  <dcterms:modified xsi:type="dcterms:W3CDTF">2024-06-04T21:45:58Z</dcterms:modified>
</cp:coreProperties>
</file>