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717" r:id="rId2"/>
    <p:sldId id="341" r:id="rId3"/>
    <p:sldId id="1894" r:id="rId4"/>
    <p:sldId id="274" r:id="rId5"/>
    <p:sldId id="386" r:id="rId6"/>
    <p:sldId id="575" r:id="rId7"/>
    <p:sldId id="390" r:id="rId8"/>
    <p:sldId id="393" r:id="rId9"/>
    <p:sldId id="270" r:id="rId10"/>
    <p:sldId id="715" r:id="rId11"/>
    <p:sldId id="713" r:id="rId12"/>
    <p:sldId id="704" r:id="rId13"/>
    <p:sldId id="261" r:id="rId14"/>
    <p:sldId id="394" r:id="rId15"/>
    <p:sldId id="277" r:id="rId16"/>
    <p:sldId id="401" r:id="rId17"/>
    <p:sldId id="388" r:id="rId18"/>
    <p:sldId id="389" r:id="rId19"/>
    <p:sldId id="409" r:id="rId20"/>
    <p:sldId id="410" r:id="rId21"/>
    <p:sldId id="411"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9B6632-9B68-3E49-B261-F953F2E7B406}" v="55" dt="2024-05-21T04:00:38.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9" d="100"/>
          <a:sy n="109" d="100"/>
        </p:scale>
        <p:origin x="6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03A12-7C19-4B3B-979D-E599ED1915B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PE"/>
        </a:p>
      </dgm:t>
    </dgm:pt>
    <dgm:pt modelId="{2BB9DA12-8FCD-45CC-8639-C9E1FBA94A5D}">
      <dgm:prSet/>
      <dgm:spPr/>
      <dgm:t>
        <a:bodyPr/>
        <a:lstStyle/>
        <a:p>
          <a:r>
            <a:rPr lang="es-ES" dirty="0"/>
            <a:t>“Proceso</a:t>
          </a:r>
          <a:r>
            <a:rPr lang="es-ES" i="1" dirty="0"/>
            <a:t> </a:t>
          </a:r>
          <a:r>
            <a:rPr lang="es-ES" dirty="0"/>
            <a:t>para evaluar con mayor detalle la naturaleza y alcance del </a:t>
          </a:r>
          <a:r>
            <a:rPr lang="es-ES" i="1" dirty="0"/>
            <a:t>riesgo </a:t>
          </a:r>
          <a:r>
            <a:rPr lang="es-ES" dirty="0"/>
            <a:t>de soborno y para ayudar a las </a:t>
          </a:r>
          <a:r>
            <a:rPr lang="es-ES" i="1" dirty="0"/>
            <a:t>organizaciones </a:t>
          </a:r>
          <a:r>
            <a:rPr lang="es-ES" dirty="0"/>
            <a:t>a tomar decisiones en relación con operaciones, proyectos, actividades, </a:t>
          </a:r>
          <a:r>
            <a:rPr lang="es-ES" i="1" dirty="0"/>
            <a:t>socios de negocios </a:t>
          </a:r>
          <a:r>
            <a:rPr lang="es-ES" dirty="0"/>
            <a:t>y personal específicos”.  (NTP)</a:t>
          </a:r>
          <a:endParaRPr lang="es-PE" dirty="0"/>
        </a:p>
      </dgm:t>
    </dgm:pt>
    <dgm:pt modelId="{19370488-AF26-4CEB-BF04-746B4F044346}" type="parTrans" cxnId="{CA06B9B6-70CE-41A1-A2AA-266046A29164}">
      <dgm:prSet/>
      <dgm:spPr/>
      <dgm:t>
        <a:bodyPr/>
        <a:lstStyle/>
        <a:p>
          <a:endParaRPr lang="es-PE"/>
        </a:p>
      </dgm:t>
    </dgm:pt>
    <dgm:pt modelId="{CC68EC4C-A5A5-4335-AF8F-A31F56A0BBA6}" type="sibTrans" cxnId="{CA06B9B6-70CE-41A1-A2AA-266046A29164}">
      <dgm:prSet/>
      <dgm:spPr/>
      <dgm:t>
        <a:bodyPr/>
        <a:lstStyle/>
        <a:p>
          <a:endParaRPr lang="es-PE"/>
        </a:p>
      </dgm:t>
    </dgm:pt>
    <dgm:pt modelId="{0C1A67FC-CB5C-46AB-AB73-9E09AE493626}" type="pres">
      <dgm:prSet presAssocID="{DBD03A12-7C19-4B3B-979D-E599ED1915B3}" presName="linear" presStyleCnt="0">
        <dgm:presLayoutVars>
          <dgm:animLvl val="lvl"/>
          <dgm:resizeHandles val="exact"/>
        </dgm:presLayoutVars>
      </dgm:prSet>
      <dgm:spPr/>
    </dgm:pt>
    <dgm:pt modelId="{FDB9433F-CCF7-47C1-923B-19C0E5C41546}" type="pres">
      <dgm:prSet presAssocID="{2BB9DA12-8FCD-45CC-8639-C9E1FBA94A5D}" presName="parentText" presStyleLbl="node1" presStyleIdx="0" presStyleCnt="1">
        <dgm:presLayoutVars>
          <dgm:chMax val="0"/>
          <dgm:bulletEnabled val="1"/>
        </dgm:presLayoutVars>
      </dgm:prSet>
      <dgm:spPr/>
    </dgm:pt>
  </dgm:ptLst>
  <dgm:cxnLst>
    <dgm:cxn modelId="{775BB793-60AC-4E57-8A7B-BE095F4A0761}" type="presOf" srcId="{2BB9DA12-8FCD-45CC-8639-C9E1FBA94A5D}" destId="{FDB9433F-CCF7-47C1-923B-19C0E5C41546}" srcOrd="0" destOrd="0" presId="urn:microsoft.com/office/officeart/2005/8/layout/vList2"/>
    <dgm:cxn modelId="{8712DF9A-43E9-4530-B97A-94006C1C6850}" type="presOf" srcId="{DBD03A12-7C19-4B3B-979D-E599ED1915B3}" destId="{0C1A67FC-CB5C-46AB-AB73-9E09AE493626}" srcOrd="0" destOrd="0" presId="urn:microsoft.com/office/officeart/2005/8/layout/vList2"/>
    <dgm:cxn modelId="{CA06B9B6-70CE-41A1-A2AA-266046A29164}" srcId="{DBD03A12-7C19-4B3B-979D-E599ED1915B3}" destId="{2BB9DA12-8FCD-45CC-8639-C9E1FBA94A5D}" srcOrd="0" destOrd="0" parTransId="{19370488-AF26-4CEB-BF04-746B4F044346}" sibTransId="{CC68EC4C-A5A5-4335-AF8F-A31F56A0BBA6}"/>
    <dgm:cxn modelId="{DA741B32-22B9-44F5-8118-7B175FC3BD7C}" type="presParOf" srcId="{0C1A67FC-CB5C-46AB-AB73-9E09AE493626}" destId="{FDB9433F-CCF7-47C1-923B-19C0E5C415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33B1A-5BB2-4A5B-9480-91E2E9BB83A3}"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s-PE"/>
        </a:p>
      </dgm:t>
    </dgm:pt>
    <dgm:pt modelId="{1F1F8C32-1220-4144-8C6F-434FC9A8E9F1}">
      <dgm:prSet phldrT="[Texto]"/>
      <dgm:spPr>
        <a:ln w="28575">
          <a:solidFill>
            <a:srgbClr val="002E54"/>
          </a:solidFill>
        </a:ln>
        <a:effectLst>
          <a:outerShdw blurRad="50800" dist="38100" dir="2700000" algn="tl" rotWithShape="0">
            <a:prstClr val="black">
              <a:alpha val="40000"/>
            </a:prstClr>
          </a:outerShdw>
        </a:effectLst>
      </dgm:spPr>
      <dgm:t>
        <a:bodyPr/>
        <a:lstStyle/>
        <a:p>
          <a:r>
            <a:rPr lang="es-MX" b="0" i="0">
              <a:solidFill>
                <a:schemeClr val="tx2">
                  <a:lumMod val="50000"/>
                </a:schemeClr>
              </a:solidFill>
            </a:rPr>
            <a:t>Asegura a la dirección, inversores, socios de negocio, empleados, y otros grupos de interés que la organización ha tomado medidas razonables para prevenir el soborno.</a:t>
          </a:r>
          <a:endParaRPr lang="es-PE" b="0" i="0" dirty="0">
            <a:solidFill>
              <a:schemeClr val="tx2">
                <a:lumMod val="50000"/>
              </a:schemeClr>
            </a:solidFill>
          </a:endParaRPr>
        </a:p>
      </dgm:t>
    </dgm:pt>
    <dgm:pt modelId="{5D05FF13-C788-4D6A-86C0-8566F0C92F1A}" type="parTrans" cxnId="{503E7256-DB0C-4206-A765-089F5355F608}">
      <dgm:prSet/>
      <dgm:spPr/>
      <dgm:t>
        <a:bodyPr/>
        <a:lstStyle/>
        <a:p>
          <a:endParaRPr lang="es-PE" b="0" i="0">
            <a:solidFill>
              <a:schemeClr val="tx2">
                <a:lumMod val="50000"/>
              </a:schemeClr>
            </a:solidFill>
          </a:endParaRPr>
        </a:p>
      </dgm:t>
    </dgm:pt>
    <dgm:pt modelId="{7DC85685-361F-4DB1-A7B0-DC67648D5AA8}" type="sibTrans" cxnId="{503E7256-DB0C-4206-A765-089F5355F608}">
      <dgm:prSet/>
      <dgm:spPr/>
      <dgm:t>
        <a:bodyPr/>
        <a:lstStyle/>
        <a:p>
          <a:endParaRPr lang="es-PE" b="0" i="0">
            <a:solidFill>
              <a:schemeClr val="tx2">
                <a:lumMod val="50000"/>
              </a:schemeClr>
            </a:solidFill>
          </a:endParaRPr>
        </a:p>
      </dgm:t>
    </dgm:pt>
    <dgm:pt modelId="{2223C304-8DD3-4EE9-A1FE-0C3DC54B182D}">
      <dgm:prSet phldrT="[Texto]"/>
      <dgm:spPr>
        <a:ln w="28575">
          <a:solidFill>
            <a:srgbClr val="002E54"/>
          </a:solidFill>
        </a:ln>
        <a:effectLst>
          <a:outerShdw blurRad="50800" dist="38100" dir="2700000" algn="tl" rotWithShape="0">
            <a:prstClr val="black">
              <a:alpha val="40000"/>
            </a:prstClr>
          </a:outerShdw>
        </a:effectLst>
      </dgm:spPr>
      <dgm:t>
        <a:bodyPr/>
        <a:lstStyle/>
        <a:p>
          <a:r>
            <a:rPr lang="es-MX" b="0" i="0" dirty="0">
              <a:solidFill>
                <a:schemeClr val="tx2">
                  <a:lumMod val="50000"/>
                </a:schemeClr>
              </a:solidFill>
            </a:rPr>
            <a:t>Proporciona evidencias ante las autoridades judiciales de que se han establecido medidas proactivas y razonables para prevenir el soborno. </a:t>
          </a:r>
          <a:endParaRPr lang="es-PE" b="0" i="0" dirty="0">
            <a:solidFill>
              <a:schemeClr val="tx2">
                <a:lumMod val="50000"/>
              </a:schemeClr>
            </a:solidFill>
          </a:endParaRPr>
        </a:p>
      </dgm:t>
    </dgm:pt>
    <dgm:pt modelId="{BC89E179-326F-48E8-A13F-EDC0A478A8CF}" type="parTrans" cxnId="{CA8D7A13-0FAD-4DB7-9016-FF87984B2B9D}">
      <dgm:prSet/>
      <dgm:spPr/>
      <dgm:t>
        <a:bodyPr/>
        <a:lstStyle/>
        <a:p>
          <a:endParaRPr lang="es-PE" b="0" i="0">
            <a:solidFill>
              <a:schemeClr val="tx2">
                <a:lumMod val="50000"/>
              </a:schemeClr>
            </a:solidFill>
          </a:endParaRPr>
        </a:p>
      </dgm:t>
    </dgm:pt>
    <dgm:pt modelId="{67DE2142-5C25-4A5A-8F02-155C7FC90712}" type="sibTrans" cxnId="{CA8D7A13-0FAD-4DB7-9016-FF87984B2B9D}">
      <dgm:prSet/>
      <dgm:spPr/>
      <dgm:t>
        <a:bodyPr/>
        <a:lstStyle/>
        <a:p>
          <a:endParaRPr lang="es-PE" b="0" i="0">
            <a:solidFill>
              <a:schemeClr val="tx2">
                <a:lumMod val="50000"/>
              </a:schemeClr>
            </a:solidFill>
          </a:endParaRPr>
        </a:p>
      </dgm:t>
    </dgm:pt>
    <dgm:pt modelId="{326D36A8-DAC0-4B2D-A303-F22F277B4AC0}">
      <dgm:prSet phldrT="[Texto]" custT="1"/>
      <dgm:spPr>
        <a:ln w="28575">
          <a:solidFill>
            <a:srgbClr val="002E54"/>
          </a:solidFill>
        </a:ln>
        <a:effectLst>
          <a:outerShdw blurRad="50800" dist="38100" dir="2700000" algn="tl" rotWithShape="0">
            <a:prstClr val="black">
              <a:alpha val="40000"/>
            </a:prstClr>
          </a:outerShdw>
        </a:effectLst>
      </dgm:spPr>
      <dgm:t>
        <a:bodyPr/>
        <a:lstStyle/>
        <a:p>
          <a:r>
            <a:rPr lang="es-MX" sz="1600" b="0" i="0" dirty="0">
              <a:solidFill>
                <a:schemeClr val="tx2">
                  <a:lumMod val="50000"/>
                </a:schemeClr>
              </a:solidFill>
            </a:rPr>
            <a:t>Aporta al </a:t>
          </a:r>
          <a:r>
            <a:rPr lang="es-MX" sz="1600" b="0" i="0" dirty="0" err="1">
              <a:solidFill>
                <a:schemeClr val="tx2">
                  <a:lumMod val="50000"/>
                </a:schemeClr>
              </a:solidFill>
            </a:rPr>
            <a:t>Compliance</a:t>
          </a:r>
          <a:r>
            <a:rPr lang="es-MX" sz="1600" b="0" i="0" dirty="0">
              <a:solidFill>
                <a:schemeClr val="tx2">
                  <a:lumMod val="50000"/>
                </a:schemeClr>
              </a:solidFill>
            </a:rPr>
            <a:t> de la organización, entendiendo como tal al conjunto de medidas que las empresas pueden adoptar, la implementación de "Programas de Cumplimiento" o "Modelos de Prevención" a efectos de prevenir la comisión de delitos, minimizar su impacto o, incluso, liberar de responsabilidad administrativa a la organización. (Modelo de Integridad Público)</a:t>
          </a:r>
          <a:endParaRPr lang="es-PE" sz="1600" b="0" i="0" dirty="0">
            <a:solidFill>
              <a:schemeClr val="tx2">
                <a:lumMod val="50000"/>
              </a:schemeClr>
            </a:solidFill>
          </a:endParaRPr>
        </a:p>
      </dgm:t>
    </dgm:pt>
    <dgm:pt modelId="{5B033673-01DC-4E47-AB66-5C6B5FB5FC68}" type="parTrans" cxnId="{F217436A-1C5A-4895-9E71-EBFF0514B3B3}">
      <dgm:prSet/>
      <dgm:spPr/>
      <dgm:t>
        <a:bodyPr/>
        <a:lstStyle/>
        <a:p>
          <a:endParaRPr lang="es-PE" b="0" i="0">
            <a:solidFill>
              <a:schemeClr val="tx2">
                <a:lumMod val="50000"/>
              </a:schemeClr>
            </a:solidFill>
          </a:endParaRPr>
        </a:p>
      </dgm:t>
    </dgm:pt>
    <dgm:pt modelId="{C679D89C-2E7A-40A9-A31C-ADB446BC6162}" type="sibTrans" cxnId="{F217436A-1C5A-4895-9E71-EBFF0514B3B3}">
      <dgm:prSet/>
      <dgm:spPr/>
      <dgm:t>
        <a:bodyPr/>
        <a:lstStyle/>
        <a:p>
          <a:endParaRPr lang="es-PE" b="0" i="0">
            <a:solidFill>
              <a:schemeClr val="tx2">
                <a:lumMod val="50000"/>
              </a:schemeClr>
            </a:solidFill>
          </a:endParaRPr>
        </a:p>
      </dgm:t>
    </dgm:pt>
    <dgm:pt modelId="{8603A751-BB31-432C-AB57-2181796B8C62}">
      <dgm:prSet phldrT="[Texto]"/>
      <dgm:spPr>
        <a:ln w="28575">
          <a:solidFill>
            <a:srgbClr val="002E54"/>
          </a:solidFill>
        </a:ln>
        <a:effectLst>
          <a:outerShdw blurRad="50800" dist="38100" dir="2700000" algn="tl" rotWithShape="0">
            <a:prstClr val="black">
              <a:alpha val="40000"/>
            </a:prstClr>
          </a:outerShdw>
        </a:effectLst>
      </dgm:spPr>
      <dgm:t>
        <a:bodyPr/>
        <a:lstStyle/>
        <a:p>
          <a:r>
            <a:rPr lang="es-MX" b="0" i="0">
              <a:solidFill>
                <a:schemeClr val="tx2">
                  <a:lumMod val="50000"/>
                </a:schemeClr>
              </a:solidFill>
            </a:rPr>
            <a:t>Garantiza la intencionalidad de que soborno no ocurra, gestionando los riesgos de soborno y tomando medidas para prevenirlo. </a:t>
          </a:r>
          <a:endParaRPr lang="es-PE" b="0" i="0" dirty="0">
            <a:solidFill>
              <a:schemeClr val="tx2">
                <a:lumMod val="50000"/>
              </a:schemeClr>
            </a:solidFill>
          </a:endParaRPr>
        </a:p>
      </dgm:t>
    </dgm:pt>
    <dgm:pt modelId="{C0013AFB-2F40-4C2B-93FC-D512618FE2BE}" type="parTrans" cxnId="{7F04A994-A740-4961-B197-B5871EDF7E43}">
      <dgm:prSet/>
      <dgm:spPr/>
      <dgm:t>
        <a:bodyPr/>
        <a:lstStyle/>
        <a:p>
          <a:endParaRPr lang="es-PE" b="0" i="0">
            <a:solidFill>
              <a:schemeClr val="tx2">
                <a:lumMod val="50000"/>
              </a:schemeClr>
            </a:solidFill>
          </a:endParaRPr>
        </a:p>
      </dgm:t>
    </dgm:pt>
    <dgm:pt modelId="{EB04BCCE-147F-4513-AA7C-5F85C4696AF8}" type="sibTrans" cxnId="{7F04A994-A740-4961-B197-B5871EDF7E43}">
      <dgm:prSet/>
      <dgm:spPr/>
      <dgm:t>
        <a:bodyPr/>
        <a:lstStyle/>
        <a:p>
          <a:endParaRPr lang="es-PE" b="0" i="0">
            <a:solidFill>
              <a:schemeClr val="tx2">
                <a:lumMod val="50000"/>
              </a:schemeClr>
            </a:solidFill>
          </a:endParaRPr>
        </a:p>
      </dgm:t>
    </dgm:pt>
    <dgm:pt modelId="{907C26B9-0642-4F72-9088-51064CF8A215}">
      <dgm:prSet phldrT="[Texto]"/>
      <dgm:spPr>
        <a:ln w="28575">
          <a:solidFill>
            <a:srgbClr val="002E54"/>
          </a:solidFill>
        </a:ln>
        <a:effectLst>
          <a:outerShdw blurRad="50800" dist="38100" dir="2700000" algn="tl" rotWithShape="0">
            <a:prstClr val="black">
              <a:alpha val="40000"/>
            </a:prstClr>
          </a:outerShdw>
        </a:effectLst>
      </dgm:spPr>
      <dgm:t>
        <a:bodyPr/>
        <a:lstStyle/>
        <a:p>
          <a:r>
            <a:rPr lang="es-MX" b="0" i="0">
              <a:solidFill>
                <a:schemeClr val="tx2">
                  <a:lumMod val="50000"/>
                </a:schemeClr>
              </a:solidFill>
            </a:rPr>
            <a:t>Elimina los costes consecuencia de los sobornos.</a:t>
          </a:r>
          <a:endParaRPr lang="es-PE" b="0" i="0" dirty="0">
            <a:solidFill>
              <a:schemeClr val="tx2">
                <a:lumMod val="50000"/>
              </a:schemeClr>
            </a:solidFill>
          </a:endParaRPr>
        </a:p>
      </dgm:t>
    </dgm:pt>
    <dgm:pt modelId="{BDFA984B-C041-4DB7-B4B4-965CE48FC6C9}" type="parTrans" cxnId="{1C1E87DD-B13E-4806-BAE1-66441DEF20EE}">
      <dgm:prSet/>
      <dgm:spPr/>
      <dgm:t>
        <a:bodyPr/>
        <a:lstStyle/>
        <a:p>
          <a:endParaRPr lang="es-PE" b="0" i="0">
            <a:solidFill>
              <a:schemeClr val="tx2">
                <a:lumMod val="50000"/>
              </a:schemeClr>
            </a:solidFill>
          </a:endParaRPr>
        </a:p>
      </dgm:t>
    </dgm:pt>
    <dgm:pt modelId="{29D955BF-0A20-4422-A527-68C189B9CEB0}" type="sibTrans" cxnId="{1C1E87DD-B13E-4806-BAE1-66441DEF20EE}">
      <dgm:prSet/>
      <dgm:spPr/>
      <dgm:t>
        <a:bodyPr/>
        <a:lstStyle/>
        <a:p>
          <a:endParaRPr lang="es-PE" b="0" i="0">
            <a:solidFill>
              <a:schemeClr val="tx2">
                <a:lumMod val="50000"/>
              </a:schemeClr>
            </a:solidFill>
          </a:endParaRPr>
        </a:p>
      </dgm:t>
    </dgm:pt>
    <dgm:pt modelId="{167EC684-6F60-44B6-BFF9-53FDFE2329B1}">
      <dgm:prSet phldrT="[Texto]"/>
      <dgm:spPr>
        <a:ln w="28575">
          <a:solidFill>
            <a:srgbClr val="002E54"/>
          </a:solidFill>
        </a:ln>
        <a:effectLst>
          <a:outerShdw blurRad="50800" dist="38100" dir="2700000" algn="tl" rotWithShape="0">
            <a:prstClr val="black">
              <a:alpha val="40000"/>
            </a:prstClr>
          </a:outerShdw>
        </a:effectLst>
      </dgm:spPr>
      <dgm:t>
        <a:bodyPr/>
        <a:lstStyle/>
        <a:p>
          <a:r>
            <a:rPr lang="es-MX" b="0" i="0">
              <a:solidFill>
                <a:schemeClr val="tx2">
                  <a:lumMod val="50000"/>
                </a:schemeClr>
              </a:solidFill>
            </a:rPr>
            <a:t>Mejora de la imagen de la organización.</a:t>
          </a:r>
          <a:endParaRPr lang="es-PE" b="0" i="0" dirty="0">
            <a:solidFill>
              <a:schemeClr val="tx2">
                <a:lumMod val="50000"/>
              </a:schemeClr>
            </a:solidFill>
          </a:endParaRPr>
        </a:p>
      </dgm:t>
    </dgm:pt>
    <dgm:pt modelId="{9B002391-E768-40C8-B0F6-FA2360F59A89}" type="parTrans" cxnId="{C0BF6C66-5336-47E7-9705-C9EFAECA7E59}">
      <dgm:prSet/>
      <dgm:spPr/>
      <dgm:t>
        <a:bodyPr/>
        <a:lstStyle/>
        <a:p>
          <a:endParaRPr lang="es-PE" b="0" i="0">
            <a:solidFill>
              <a:schemeClr val="tx2">
                <a:lumMod val="50000"/>
              </a:schemeClr>
            </a:solidFill>
          </a:endParaRPr>
        </a:p>
      </dgm:t>
    </dgm:pt>
    <dgm:pt modelId="{C3832387-F415-4714-960C-3B20A7FB67FF}" type="sibTrans" cxnId="{C0BF6C66-5336-47E7-9705-C9EFAECA7E59}">
      <dgm:prSet/>
      <dgm:spPr/>
      <dgm:t>
        <a:bodyPr/>
        <a:lstStyle/>
        <a:p>
          <a:endParaRPr lang="es-PE" b="0" i="0">
            <a:solidFill>
              <a:schemeClr val="tx2">
                <a:lumMod val="50000"/>
              </a:schemeClr>
            </a:solidFill>
          </a:endParaRPr>
        </a:p>
      </dgm:t>
    </dgm:pt>
    <dgm:pt modelId="{1E725FDC-40CD-4D08-8809-6FF065ABB4AE}">
      <dgm:prSet phldrT="[Texto]"/>
      <dgm:spPr>
        <a:ln w="28575">
          <a:solidFill>
            <a:srgbClr val="002E54"/>
          </a:solidFill>
        </a:ln>
        <a:effectLst>
          <a:outerShdw blurRad="50800" dist="38100" dir="2700000" algn="tl" rotWithShape="0">
            <a:prstClr val="black">
              <a:alpha val="40000"/>
            </a:prstClr>
          </a:outerShdw>
        </a:effectLst>
      </dgm:spPr>
      <dgm:t>
        <a:bodyPr/>
        <a:lstStyle/>
        <a:p>
          <a:r>
            <a:rPr lang="es-MX" b="0" i="0">
              <a:solidFill>
                <a:schemeClr val="tx2">
                  <a:lumMod val="50000"/>
                </a:schemeClr>
              </a:solidFill>
            </a:rPr>
            <a:t>Mejora la competitividad.</a:t>
          </a:r>
          <a:endParaRPr lang="es-PE" b="0" i="0" dirty="0">
            <a:solidFill>
              <a:schemeClr val="tx2">
                <a:lumMod val="50000"/>
              </a:schemeClr>
            </a:solidFill>
          </a:endParaRPr>
        </a:p>
      </dgm:t>
    </dgm:pt>
    <dgm:pt modelId="{FA9A79A6-BE2E-4193-90F2-83B5C4A43AFC}" type="parTrans" cxnId="{33E2FA0F-15C7-49C5-A2F9-C26C6EFF6056}">
      <dgm:prSet/>
      <dgm:spPr/>
      <dgm:t>
        <a:bodyPr/>
        <a:lstStyle/>
        <a:p>
          <a:endParaRPr lang="es-PE" b="0" i="0">
            <a:solidFill>
              <a:schemeClr val="tx2">
                <a:lumMod val="50000"/>
              </a:schemeClr>
            </a:solidFill>
          </a:endParaRPr>
        </a:p>
      </dgm:t>
    </dgm:pt>
    <dgm:pt modelId="{3C10DD71-679E-4C32-A95F-AC4793F8C3AD}" type="sibTrans" cxnId="{33E2FA0F-15C7-49C5-A2F9-C26C6EFF6056}">
      <dgm:prSet/>
      <dgm:spPr/>
      <dgm:t>
        <a:bodyPr/>
        <a:lstStyle/>
        <a:p>
          <a:endParaRPr lang="es-PE" b="0" i="0">
            <a:solidFill>
              <a:schemeClr val="tx2">
                <a:lumMod val="50000"/>
              </a:schemeClr>
            </a:solidFill>
          </a:endParaRPr>
        </a:p>
      </dgm:t>
    </dgm:pt>
    <dgm:pt modelId="{D44F5B93-6B69-42E2-864D-83F0F2C323DA}" type="pres">
      <dgm:prSet presAssocID="{82833B1A-5BB2-4A5B-9480-91E2E9BB83A3}" presName="diagram" presStyleCnt="0">
        <dgm:presLayoutVars>
          <dgm:dir/>
          <dgm:resizeHandles val="exact"/>
        </dgm:presLayoutVars>
      </dgm:prSet>
      <dgm:spPr/>
    </dgm:pt>
    <dgm:pt modelId="{40815942-B70E-42CC-806C-6D401DB83D72}" type="pres">
      <dgm:prSet presAssocID="{1F1F8C32-1220-4144-8C6F-434FC9A8E9F1}" presName="node" presStyleLbl="node1" presStyleIdx="0" presStyleCnt="7" custScaleX="117878" custScaleY="130216">
        <dgm:presLayoutVars>
          <dgm:bulletEnabled val="1"/>
        </dgm:presLayoutVars>
      </dgm:prSet>
      <dgm:spPr/>
    </dgm:pt>
    <dgm:pt modelId="{D5D63D15-9122-4128-B39A-8038611DA481}" type="pres">
      <dgm:prSet presAssocID="{7DC85685-361F-4DB1-A7B0-DC67648D5AA8}" presName="sibTrans" presStyleCnt="0"/>
      <dgm:spPr/>
    </dgm:pt>
    <dgm:pt modelId="{F1BA25F5-C723-4A37-9FE5-0AE801797B3C}" type="pres">
      <dgm:prSet presAssocID="{2223C304-8DD3-4EE9-A1FE-0C3DC54B182D}" presName="node" presStyleLbl="node1" presStyleIdx="1" presStyleCnt="7" custScaleX="102592" custScaleY="130216">
        <dgm:presLayoutVars>
          <dgm:bulletEnabled val="1"/>
        </dgm:presLayoutVars>
      </dgm:prSet>
      <dgm:spPr/>
    </dgm:pt>
    <dgm:pt modelId="{AB246E17-7412-47F2-99D6-9DA0BEC45F9C}" type="pres">
      <dgm:prSet presAssocID="{67DE2142-5C25-4A5A-8F02-155C7FC90712}" presName="sibTrans" presStyleCnt="0"/>
      <dgm:spPr/>
    </dgm:pt>
    <dgm:pt modelId="{E22DCD3D-F3F0-4342-8550-A14D1E9334EF}" type="pres">
      <dgm:prSet presAssocID="{326D36A8-DAC0-4B2D-A303-F22F277B4AC0}" presName="node" presStyleLbl="node1" presStyleIdx="2" presStyleCnt="7" custScaleX="187291" custScaleY="130216">
        <dgm:presLayoutVars>
          <dgm:bulletEnabled val="1"/>
        </dgm:presLayoutVars>
      </dgm:prSet>
      <dgm:spPr/>
    </dgm:pt>
    <dgm:pt modelId="{196CD4B3-A911-46CB-A134-5B67AB919809}" type="pres">
      <dgm:prSet presAssocID="{C679D89C-2E7A-40A9-A31C-ADB446BC6162}" presName="sibTrans" presStyleCnt="0"/>
      <dgm:spPr/>
    </dgm:pt>
    <dgm:pt modelId="{5DE031FB-68C7-434E-A935-3EAA1A27F0D4}" type="pres">
      <dgm:prSet presAssocID="{8603A751-BB31-432C-AB57-2181796B8C62}" presName="node" presStyleLbl="node1" presStyleIdx="3" presStyleCnt="7">
        <dgm:presLayoutVars>
          <dgm:bulletEnabled val="1"/>
        </dgm:presLayoutVars>
      </dgm:prSet>
      <dgm:spPr/>
    </dgm:pt>
    <dgm:pt modelId="{3088085B-13A5-497C-A8AB-90E809BF0D84}" type="pres">
      <dgm:prSet presAssocID="{EB04BCCE-147F-4513-AA7C-5F85C4696AF8}" presName="sibTrans" presStyleCnt="0"/>
      <dgm:spPr/>
    </dgm:pt>
    <dgm:pt modelId="{E05B1EBC-584F-4F46-AF7D-4F265113B01F}" type="pres">
      <dgm:prSet presAssocID="{907C26B9-0642-4F72-9088-51064CF8A215}" presName="node" presStyleLbl="node1" presStyleIdx="4" presStyleCnt="7">
        <dgm:presLayoutVars>
          <dgm:bulletEnabled val="1"/>
        </dgm:presLayoutVars>
      </dgm:prSet>
      <dgm:spPr/>
    </dgm:pt>
    <dgm:pt modelId="{35589406-C900-472B-9315-A29CD5F0FD6C}" type="pres">
      <dgm:prSet presAssocID="{29D955BF-0A20-4422-A527-68C189B9CEB0}" presName="sibTrans" presStyleCnt="0"/>
      <dgm:spPr/>
    </dgm:pt>
    <dgm:pt modelId="{28665F97-5F08-4369-8ED9-5E6084304103}" type="pres">
      <dgm:prSet presAssocID="{167EC684-6F60-44B6-BFF9-53FDFE2329B1}" presName="node" presStyleLbl="node1" presStyleIdx="5" presStyleCnt="7">
        <dgm:presLayoutVars>
          <dgm:bulletEnabled val="1"/>
        </dgm:presLayoutVars>
      </dgm:prSet>
      <dgm:spPr/>
    </dgm:pt>
    <dgm:pt modelId="{2176816D-5AFC-4DB6-B89F-60A97FC748A6}" type="pres">
      <dgm:prSet presAssocID="{C3832387-F415-4714-960C-3B20A7FB67FF}" presName="sibTrans" presStyleCnt="0"/>
      <dgm:spPr/>
    </dgm:pt>
    <dgm:pt modelId="{CF96AD27-7AAB-4CDC-A7E6-D99133DA2968}" type="pres">
      <dgm:prSet presAssocID="{1E725FDC-40CD-4D08-8809-6FF065ABB4AE}" presName="node" presStyleLbl="node1" presStyleIdx="6" presStyleCnt="7">
        <dgm:presLayoutVars>
          <dgm:bulletEnabled val="1"/>
        </dgm:presLayoutVars>
      </dgm:prSet>
      <dgm:spPr/>
    </dgm:pt>
  </dgm:ptLst>
  <dgm:cxnLst>
    <dgm:cxn modelId="{33E2FA0F-15C7-49C5-A2F9-C26C6EFF6056}" srcId="{82833B1A-5BB2-4A5B-9480-91E2E9BB83A3}" destId="{1E725FDC-40CD-4D08-8809-6FF065ABB4AE}" srcOrd="6" destOrd="0" parTransId="{FA9A79A6-BE2E-4193-90F2-83B5C4A43AFC}" sibTransId="{3C10DD71-679E-4C32-A95F-AC4793F8C3AD}"/>
    <dgm:cxn modelId="{CA8D7A13-0FAD-4DB7-9016-FF87984B2B9D}" srcId="{82833B1A-5BB2-4A5B-9480-91E2E9BB83A3}" destId="{2223C304-8DD3-4EE9-A1FE-0C3DC54B182D}" srcOrd="1" destOrd="0" parTransId="{BC89E179-326F-48E8-A13F-EDC0A478A8CF}" sibTransId="{67DE2142-5C25-4A5A-8F02-155C7FC90712}"/>
    <dgm:cxn modelId="{503E7256-DB0C-4206-A765-089F5355F608}" srcId="{82833B1A-5BB2-4A5B-9480-91E2E9BB83A3}" destId="{1F1F8C32-1220-4144-8C6F-434FC9A8E9F1}" srcOrd="0" destOrd="0" parTransId="{5D05FF13-C788-4D6A-86C0-8566F0C92F1A}" sibTransId="{7DC85685-361F-4DB1-A7B0-DC67648D5AA8}"/>
    <dgm:cxn modelId="{102F495C-2FDF-46FE-A6B0-CC8AFC57AA7D}" type="presOf" srcId="{1E725FDC-40CD-4D08-8809-6FF065ABB4AE}" destId="{CF96AD27-7AAB-4CDC-A7E6-D99133DA2968}" srcOrd="0" destOrd="0" presId="urn:microsoft.com/office/officeart/2005/8/layout/default"/>
    <dgm:cxn modelId="{C0BF6C66-5336-47E7-9705-C9EFAECA7E59}" srcId="{82833B1A-5BB2-4A5B-9480-91E2E9BB83A3}" destId="{167EC684-6F60-44B6-BFF9-53FDFE2329B1}" srcOrd="5" destOrd="0" parTransId="{9B002391-E768-40C8-B0F6-FA2360F59A89}" sibTransId="{C3832387-F415-4714-960C-3B20A7FB67FF}"/>
    <dgm:cxn modelId="{AC8D7D67-87FD-4115-8579-7241143B5C6B}" type="presOf" srcId="{907C26B9-0642-4F72-9088-51064CF8A215}" destId="{E05B1EBC-584F-4F46-AF7D-4F265113B01F}" srcOrd="0" destOrd="0" presId="urn:microsoft.com/office/officeart/2005/8/layout/default"/>
    <dgm:cxn modelId="{FEEDD667-5512-4E28-8690-5CB37664DE16}" type="presOf" srcId="{82833B1A-5BB2-4A5B-9480-91E2E9BB83A3}" destId="{D44F5B93-6B69-42E2-864D-83F0F2C323DA}" srcOrd="0" destOrd="0" presId="urn:microsoft.com/office/officeart/2005/8/layout/default"/>
    <dgm:cxn modelId="{F217436A-1C5A-4895-9E71-EBFF0514B3B3}" srcId="{82833B1A-5BB2-4A5B-9480-91E2E9BB83A3}" destId="{326D36A8-DAC0-4B2D-A303-F22F277B4AC0}" srcOrd="2" destOrd="0" parTransId="{5B033673-01DC-4E47-AB66-5C6B5FB5FC68}" sibTransId="{C679D89C-2E7A-40A9-A31C-ADB446BC6162}"/>
    <dgm:cxn modelId="{F567CD6A-48E5-4A43-8F9B-AFB40A201F9A}" type="presOf" srcId="{2223C304-8DD3-4EE9-A1FE-0C3DC54B182D}" destId="{F1BA25F5-C723-4A37-9FE5-0AE801797B3C}" srcOrd="0" destOrd="0" presId="urn:microsoft.com/office/officeart/2005/8/layout/default"/>
    <dgm:cxn modelId="{3EF0B27F-6D44-4836-A283-30DD9B638D2F}" type="presOf" srcId="{8603A751-BB31-432C-AB57-2181796B8C62}" destId="{5DE031FB-68C7-434E-A935-3EAA1A27F0D4}" srcOrd="0" destOrd="0" presId="urn:microsoft.com/office/officeart/2005/8/layout/default"/>
    <dgm:cxn modelId="{704BDF92-2CAD-4BC5-987E-4FA8B1C8D542}" type="presOf" srcId="{167EC684-6F60-44B6-BFF9-53FDFE2329B1}" destId="{28665F97-5F08-4369-8ED9-5E6084304103}" srcOrd="0" destOrd="0" presId="urn:microsoft.com/office/officeart/2005/8/layout/default"/>
    <dgm:cxn modelId="{7F04A994-A740-4961-B197-B5871EDF7E43}" srcId="{82833B1A-5BB2-4A5B-9480-91E2E9BB83A3}" destId="{8603A751-BB31-432C-AB57-2181796B8C62}" srcOrd="3" destOrd="0" parTransId="{C0013AFB-2F40-4C2B-93FC-D512618FE2BE}" sibTransId="{EB04BCCE-147F-4513-AA7C-5F85C4696AF8}"/>
    <dgm:cxn modelId="{D57463B9-BD24-4064-9C54-5EAFC7A79BCE}" type="presOf" srcId="{326D36A8-DAC0-4B2D-A303-F22F277B4AC0}" destId="{E22DCD3D-F3F0-4342-8550-A14D1E9334EF}" srcOrd="0" destOrd="0" presId="urn:microsoft.com/office/officeart/2005/8/layout/default"/>
    <dgm:cxn modelId="{F8DCFFC9-B09B-4964-93F9-274896286C3E}" type="presOf" srcId="{1F1F8C32-1220-4144-8C6F-434FC9A8E9F1}" destId="{40815942-B70E-42CC-806C-6D401DB83D72}" srcOrd="0" destOrd="0" presId="urn:microsoft.com/office/officeart/2005/8/layout/default"/>
    <dgm:cxn modelId="{1C1E87DD-B13E-4806-BAE1-66441DEF20EE}" srcId="{82833B1A-5BB2-4A5B-9480-91E2E9BB83A3}" destId="{907C26B9-0642-4F72-9088-51064CF8A215}" srcOrd="4" destOrd="0" parTransId="{BDFA984B-C041-4DB7-B4B4-965CE48FC6C9}" sibTransId="{29D955BF-0A20-4422-A527-68C189B9CEB0}"/>
    <dgm:cxn modelId="{7AA238BD-0EFE-47CA-BD62-8E3B9445106E}" type="presParOf" srcId="{D44F5B93-6B69-42E2-864D-83F0F2C323DA}" destId="{40815942-B70E-42CC-806C-6D401DB83D72}" srcOrd="0" destOrd="0" presId="urn:microsoft.com/office/officeart/2005/8/layout/default"/>
    <dgm:cxn modelId="{DB16D148-614C-46EB-9A07-7F2011CEFE64}" type="presParOf" srcId="{D44F5B93-6B69-42E2-864D-83F0F2C323DA}" destId="{D5D63D15-9122-4128-B39A-8038611DA481}" srcOrd="1" destOrd="0" presId="urn:microsoft.com/office/officeart/2005/8/layout/default"/>
    <dgm:cxn modelId="{E501B046-79CD-473D-BDFF-EFEA85E284E4}" type="presParOf" srcId="{D44F5B93-6B69-42E2-864D-83F0F2C323DA}" destId="{F1BA25F5-C723-4A37-9FE5-0AE801797B3C}" srcOrd="2" destOrd="0" presId="urn:microsoft.com/office/officeart/2005/8/layout/default"/>
    <dgm:cxn modelId="{05E3305D-7D5E-42E4-856D-6FD04AB4728F}" type="presParOf" srcId="{D44F5B93-6B69-42E2-864D-83F0F2C323DA}" destId="{AB246E17-7412-47F2-99D6-9DA0BEC45F9C}" srcOrd="3" destOrd="0" presId="urn:microsoft.com/office/officeart/2005/8/layout/default"/>
    <dgm:cxn modelId="{9B37D5BA-2D41-4D84-B455-6B9D46D46D38}" type="presParOf" srcId="{D44F5B93-6B69-42E2-864D-83F0F2C323DA}" destId="{E22DCD3D-F3F0-4342-8550-A14D1E9334EF}" srcOrd="4" destOrd="0" presId="urn:microsoft.com/office/officeart/2005/8/layout/default"/>
    <dgm:cxn modelId="{C67ECFB7-6D81-4040-B7F2-CF9AB84AF071}" type="presParOf" srcId="{D44F5B93-6B69-42E2-864D-83F0F2C323DA}" destId="{196CD4B3-A911-46CB-A134-5B67AB919809}" srcOrd="5" destOrd="0" presId="urn:microsoft.com/office/officeart/2005/8/layout/default"/>
    <dgm:cxn modelId="{34944700-0660-4C49-A010-96F829DE4DCE}" type="presParOf" srcId="{D44F5B93-6B69-42E2-864D-83F0F2C323DA}" destId="{5DE031FB-68C7-434E-A935-3EAA1A27F0D4}" srcOrd="6" destOrd="0" presId="urn:microsoft.com/office/officeart/2005/8/layout/default"/>
    <dgm:cxn modelId="{2CC019B6-985B-4C38-BB4A-3E26F0D79272}" type="presParOf" srcId="{D44F5B93-6B69-42E2-864D-83F0F2C323DA}" destId="{3088085B-13A5-497C-A8AB-90E809BF0D84}" srcOrd="7" destOrd="0" presId="urn:microsoft.com/office/officeart/2005/8/layout/default"/>
    <dgm:cxn modelId="{F16374DB-8261-4C9C-9EE1-81030DACF8A7}" type="presParOf" srcId="{D44F5B93-6B69-42E2-864D-83F0F2C323DA}" destId="{E05B1EBC-584F-4F46-AF7D-4F265113B01F}" srcOrd="8" destOrd="0" presId="urn:microsoft.com/office/officeart/2005/8/layout/default"/>
    <dgm:cxn modelId="{F26D5C6E-98E6-4C66-8B33-E23EE065637E}" type="presParOf" srcId="{D44F5B93-6B69-42E2-864D-83F0F2C323DA}" destId="{35589406-C900-472B-9315-A29CD5F0FD6C}" srcOrd="9" destOrd="0" presId="urn:microsoft.com/office/officeart/2005/8/layout/default"/>
    <dgm:cxn modelId="{BEA36321-F8C8-43A2-AB05-EC72B156000E}" type="presParOf" srcId="{D44F5B93-6B69-42E2-864D-83F0F2C323DA}" destId="{28665F97-5F08-4369-8ED9-5E6084304103}" srcOrd="10" destOrd="0" presId="urn:microsoft.com/office/officeart/2005/8/layout/default"/>
    <dgm:cxn modelId="{D43F87E3-2490-4CC0-8B1D-FDB54A8E8D9A}" type="presParOf" srcId="{D44F5B93-6B69-42E2-864D-83F0F2C323DA}" destId="{2176816D-5AFC-4DB6-B89F-60A97FC748A6}" srcOrd="11" destOrd="0" presId="urn:microsoft.com/office/officeart/2005/8/layout/default"/>
    <dgm:cxn modelId="{9A4EF54E-25CD-4994-9E1D-ACE32CAC4DD9}" type="presParOf" srcId="{D44F5B93-6B69-42E2-864D-83F0F2C323DA}" destId="{CF96AD27-7AAB-4CDC-A7E6-D99133DA2968}" srcOrd="12"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9433F-CCF7-47C1-923B-19C0E5C41546}">
      <dsp:nvSpPr>
        <dsp:cNvPr id="0" name=""/>
        <dsp:cNvSpPr/>
      </dsp:nvSpPr>
      <dsp:spPr>
        <a:xfrm>
          <a:off x="0" y="13509"/>
          <a:ext cx="10515600" cy="4324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s-ES" sz="4200" kern="1200" dirty="0"/>
            <a:t>“Proceso</a:t>
          </a:r>
          <a:r>
            <a:rPr lang="es-ES" sz="4200" i="1" kern="1200" dirty="0"/>
            <a:t> </a:t>
          </a:r>
          <a:r>
            <a:rPr lang="es-ES" sz="4200" kern="1200" dirty="0"/>
            <a:t>para evaluar con mayor detalle la naturaleza y alcance del </a:t>
          </a:r>
          <a:r>
            <a:rPr lang="es-ES" sz="4200" i="1" kern="1200" dirty="0"/>
            <a:t>riesgo </a:t>
          </a:r>
          <a:r>
            <a:rPr lang="es-ES" sz="4200" kern="1200" dirty="0"/>
            <a:t>de soborno y para ayudar a las </a:t>
          </a:r>
          <a:r>
            <a:rPr lang="es-ES" sz="4200" i="1" kern="1200" dirty="0"/>
            <a:t>organizaciones </a:t>
          </a:r>
          <a:r>
            <a:rPr lang="es-ES" sz="4200" kern="1200" dirty="0"/>
            <a:t>a tomar decisiones en relación con operaciones, proyectos, actividades, </a:t>
          </a:r>
          <a:r>
            <a:rPr lang="es-ES" sz="4200" i="1" kern="1200" dirty="0"/>
            <a:t>socios de negocios </a:t>
          </a:r>
          <a:r>
            <a:rPr lang="es-ES" sz="4200" kern="1200" dirty="0"/>
            <a:t>y personal específicos”.  (NTP)</a:t>
          </a:r>
          <a:endParaRPr lang="es-PE" sz="4200" kern="1200" dirty="0"/>
        </a:p>
      </dsp:txBody>
      <dsp:txXfrm>
        <a:off x="211096" y="224605"/>
        <a:ext cx="10093408" cy="3902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15942-B70E-42CC-806C-6D401DB83D72}">
      <dsp:nvSpPr>
        <dsp:cNvPr id="0" name=""/>
        <dsp:cNvSpPr/>
      </dsp:nvSpPr>
      <dsp:spPr>
        <a:xfrm>
          <a:off x="31886" y="575626"/>
          <a:ext cx="3017688" cy="200012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rgbClr val="002E54"/>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i="0" kern="1200">
              <a:solidFill>
                <a:schemeClr val="tx2">
                  <a:lumMod val="50000"/>
                </a:schemeClr>
              </a:solidFill>
            </a:rPr>
            <a:t>Asegura a la dirección, inversores, socios de negocio, empleados, y otros grupos de interés que la organización ha tomado medidas razonables para prevenir el soborno.</a:t>
          </a:r>
          <a:endParaRPr lang="es-PE" sz="1600" b="0" i="0" kern="1200" dirty="0">
            <a:solidFill>
              <a:schemeClr val="tx2">
                <a:lumMod val="50000"/>
              </a:schemeClr>
            </a:solidFill>
          </a:endParaRPr>
        </a:p>
      </dsp:txBody>
      <dsp:txXfrm>
        <a:off x="31886" y="575626"/>
        <a:ext cx="3017688" cy="2000125"/>
      </dsp:txXfrm>
    </dsp:sp>
    <dsp:sp modelId="{F1BA25F5-C723-4A37-9FE5-0AE801797B3C}">
      <dsp:nvSpPr>
        <dsp:cNvPr id="0" name=""/>
        <dsp:cNvSpPr/>
      </dsp:nvSpPr>
      <dsp:spPr>
        <a:xfrm>
          <a:off x="3305575" y="575626"/>
          <a:ext cx="2626365" cy="200012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rgbClr val="002E54"/>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i="0" kern="1200" dirty="0">
              <a:solidFill>
                <a:schemeClr val="tx2">
                  <a:lumMod val="50000"/>
                </a:schemeClr>
              </a:solidFill>
            </a:rPr>
            <a:t>Proporciona evidencias ante las autoridades judiciales de que se han establecido medidas proactivas y razonables para prevenir el soborno. </a:t>
          </a:r>
          <a:endParaRPr lang="es-PE" sz="1600" b="0" i="0" kern="1200" dirty="0">
            <a:solidFill>
              <a:schemeClr val="tx2">
                <a:lumMod val="50000"/>
              </a:schemeClr>
            </a:solidFill>
          </a:endParaRPr>
        </a:p>
      </dsp:txBody>
      <dsp:txXfrm>
        <a:off x="3305575" y="575626"/>
        <a:ext cx="2626365" cy="2000125"/>
      </dsp:txXfrm>
    </dsp:sp>
    <dsp:sp modelId="{E22DCD3D-F3F0-4342-8550-A14D1E9334EF}">
      <dsp:nvSpPr>
        <dsp:cNvPr id="0" name=""/>
        <dsp:cNvSpPr/>
      </dsp:nvSpPr>
      <dsp:spPr>
        <a:xfrm>
          <a:off x="6187941" y="575626"/>
          <a:ext cx="4794667" cy="200012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rgbClr val="002E54"/>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i="0" kern="1200" dirty="0">
              <a:solidFill>
                <a:schemeClr val="tx2">
                  <a:lumMod val="50000"/>
                </a:schemeClr>
              </a:solidFill>
            </a:rPr>
            <a:t>Aporta al </a:t>
          </a:r>
          <a:r>
            <a:rPr lang="es-MX" sz="1600" b="0" i="0" kern="1200" dirty="0" err="1">
              <a:solidFill>
                <a:schemeClr val="tx2">
                  <a:lumMod val="50000"/>
                </a:schemeClr>
              </a:solidFill>
            </a:rPr>
            <a:t>Compliance</a:t>
          </a:r>
          <a:r>
            <a:rPr lang="es-MX" sz="1600" b="0" i="0" kern="1200" dirty="0">
              <a:solidFill>
                <a:schemeClr val="tx2">
                  <a:lumMod val="50000"/>
                </a:schemeClr>
              </a:solidFill>
            </a:rPr>
            <a:t> de la organización, entendiendo como tal al conjunto de medidas que las empresas pueden adoptar, la implementación de "Programas de Cumplimiento" o "Modelos de Prevención" a efectos de prevenir la comisión de delitos, minimizar su impacto o, incluso, liberar de responsabilidad administrativa a la organización. (Modelo de Integridad Público)</a:t>
          </a:r>
          <a:endParaRPr lang="es-PE" sz="1600" b="0" i="0" kern="1200" dirty="0">
            <a:solidFill>
              <a:schemeClr val="tx2">
                <a:lumMod val="50000"/>
              </a:schemeClr>
            </a:solidFill>
          </a:endParaRPr>
        </a:p>
      </dsp:txBody>
      <dsp:txXfrm>
        <a:off x="6187941" y="575626"/>
        <a:ext cx="4794667" cy="2000125"/>
      </dsp:txXfrm>
    </dsp:sp>
    <dsp:sp modelId="{5DE031FB-68C7-434E-A935-3EAA1A27F0D4}">
      <dsp:nvSpPr>
        <dsp:cNvPr id="0" name=""/>
        <dsp:cNvSpPr/>
      </dsp:nvSpPr>
      <dsp:spPr>
        <a:xfrm>
          <a:off x="3226" y="2831752"/>
          <a:ext cx="2560009" cy="153600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rgbClr val="002E54"/>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i="0" kern="1200">
              <a:solidFill>
                <a:schemeClr val="tx2">
                  <a:lumMod val="50000"/>
                </a:schemeClr>
              </a:solidFill>
            </a:rPr>
            <a:t>Garantiza la intencionalidad de que soborno no ocurra, gestionando los riesgos de soborno y tomando medidas para prevenirlo. </a:t>
          </a:r>
          <a:endParaRPr lang="es-PE" sz="1600" b="0" i="0" kern="1200" dirty="0">
            <a:solidFill>
              <a:schemeClr val="tx2">
                <a:lumMod val="50000"/>
              </a:schemeClr>
            </a:solidFill>
          </a:endParaRPr>
        </a:p>
      </dsp:txBody>
      <dsp:txXfrm>
        <a:off x="3226" y="2831752"/>
        <a:ext cx="2560009" cy="1536005"/>
      </dsp:txXfrm>
    </dsp:sp>
    <dsp:sp modelId="{E05B1EBC-584F-4F46-AF7D-4F265113B01F}">
      <dsp:nvSpPr>
        <dsp:cNvPr id="0" name=""/>
        <dsp:cNvSpPr/>
      </dsp:nvSpPr>
      <dsp:spPr>
        <a:xfrm>
          <a:off x="2819237" y="2831752"/>
          <a:ext cx="2560009" cy="153600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rgbClr val="002E54"/>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i="0" kern="1200">
              <a:solidFill>
                <a:schemeClr val="tx2">
                  <a:lumMod val="50000"/>
                </a:schemeClr>
              </a:solidFill>
            </a:rPr>
            <a:t>Elimina los costes consecuencia de los sobornos.</a:t>
          </a:r>
          <a:endParaRPr lang="es-PE" sz="1600" b="0" i="0" kern="1200" dirty="0">
            <a:solidFill>
              <a:schemeClr val="tx2">
                <a:lumMod val="50000"/>
              </a:schemeClr>
            </a:solidFill>
          </a:endParaRPr>
        </a:p>
      </dsp:txBody>
      <dsp:txXfrm>
        <a:off x="2819237" y="2831752"/>
        <a:ext cx="2560009" cy="1536005"/>
      </dsp:txXfrm>
    </dsp:sp>
    <dsp:sp modelId="{28665F97-5F08-4369-8ED9-5E6084304103}">
      <dsp:nvSpPr>
        <dsp:cNvPr id="0" name=""/>
        <dsp:cNvSpPr/>
      </dsp:nvSpPr>
      <dsp:spPr>
        <a:xfrm>
          <a:off x="5635247" y="2831752"/>
          <a:ext cx="2560009" cy="153600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rgbClr val="002E54"/>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i="0" kern="1200">
              <a:solidFill>
                <a:schemeClr val="tx2">
                  <a:lumMod val="50000"/>
                </a:schemeClr>
              </a:solidFill>
            </a:rPr>
            <a:t>Mejora de la imagen de la organización.</a:t>
          </a:r>
          <a:endParaRPr lang="es-PE" sz="1600" b="0" i="0" kern="1200" dirty="0">
            <a:solidFill>
              <a:schemeClr val="tx2">
                <a:lumMod val="50000"/>
              </a:schemeClr>
            </a:solidFill>
          </a:endParaRPr>
        </a:p>
      </dsp:txBody>
      <dsp:txXfrm>
        <a:off x="5635247" y="2831752"/>
        <a:ext cx="2560009" cy="1536005"/>
      </dsp:txXfrm>
    </dsp:sp>
    <dsp:sp modelId="{CF96AD27-7AAB-4CDC-A7E6-D99133DA2968}">
      <dsp:nvSpPr>
        <dsp:cNvPr id="0" name=""/>
        <dsp:cNvSpPr/>
      </dsp:nvSpPr>
      <dsp:spPr>
        <a:xfrm>
          <a:off x="8451258" y="2831752"/>
          <a:ext cx="2560009" cy="153600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rgbClr val="002E54"/>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0" i="0" kern="1200">
              <a:solidFill>
                <a:schemeClr val="tx2">
                  <a:lumMod val="50000"/>
                </a:schemeClr>
              </a:solidFill>
            </a:rPr>
            <a:t>Mejora la competitividad.</a:t>
          </a:r>
          <a:endParaRPr lang="es-PE" sz="1600" b="0" i="0" kern="1200" dirty="0">
            <a:solidFill>
              <a:schemeClr val="tx2">
                <a:lumMod val="50000"/>
              </a:schemeClr>
            </a:solidFill>
          </a:endParaRPr>
        </a:p>
      </dsp:txBody>
      <dsp:txXfrm>
        <a:off x="8451258" y="2831752"/>
        <a:ext cx="2560009" cy="15360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E9C64-9059-4D9B-B38D-496733D22AF5}" type="datetimeFigureOut">
              <a:rPr lang="es-PE" smtClean="0"/>
              <a:t>20/05/24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D7C05-5D5F-4C6B-8A92-B2A15A364E8C}" type="slidenum">
              <a:rPr lang="es-PE" smtClean="0"/>
              <a:t>‹Nº›</a:t>
            </a:fld>
            <a:endParaRPr lang="es-PE"/>
          </a:p>
        </p:txBody>
      </p:sp>
    </p:spTree>
    <p:extLst>
      <p:ext uri="{BB962C8B-B14F-4D97-AF65-F5344CB8AC3E}">
        <p14:creationId xmlns:p14="http://schemas.microsoft.com/office/powerpoint/2010/main" val="280545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ba89d2623_0_10: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ba89d2623_0_10:notes"/>
          <p:cNvSpPr txBox="1">
            <a:spLocks noGrp="1"/>
          </p:cNvSpPr>
          <p:nvPr>
            <p:ph type="body" idx="1"/>
          </p:nvPr>
        </p:nvSpPr>
        <p:spPr>
          <a:xfrm>
            <a:off x="673788" y="5119543"/>
            <a:ext cx="5390305" cy="4850093"/>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160844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01CB57-3DD1-4955-84D4-05A799050F7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E381FC43-6EB5-4E31-9284-2AEC3B88A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09BCA3CF-E757-4C41-A8A0-8509BAD21393}"/>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5" name="Marcador de pie de página 4">
            <a:extLst>
              <a:ext uri="{FF2B5EF4-FFF2-40B4-BE49-F238E27FC236}">
                <a16:creationId xmlns:a16="http://schemas.microsoft.com/office/drawing/2014/main" id="{805B6930-54D0-4038-A68C-512CF924C6C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76A0157-B173-4800-AC86-4354F979DF5A}"/>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376848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DE90F-2E69-4F71-9210-F712ACD3339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2532A0C-66AB-40EB-BAB9-5F421F8DA77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C197CCD-4760-4DB5-A2AF-D4D60CF8813F}"/>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5" name="Marcador de pie de página 4">
            <a:extLst>
              <a:ext uri="{FF2B5EF4-FFF2-40B4-BE49-F238E27FC236}">
                <a16:creationId xmlns:a16="http://schemas.microsoft.com/office/drawing/2014/main" id="{ED3B90C7-BFDA-4276-9D1C-7ED3FD13DC1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E5D39E8-E7FF-4DBD-BA13-06E9DB771F78}"/>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273303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A3F7497-A77D-40DC-A684-6998580DF6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6BE71B7-4362-458D-A6BE-EA977E84E2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8C0F765-A3EB-4928-B759-560134246FCF}"/>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5" name="Marcador de pie de página 4">
            <a:extLst>
              <a:ext uri="{FF2B5EF4-FFF2-40B4-BE49-F238E27FC236}">
                <a16:creationId xmlns:a16="http://schemas.microsoft.com/office/drawing/2014/main" id="{89DABF6B-863A-4750-BC08-3F5D5F92B16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293ADE3-5834-466E-80D1-E52783B5A2CC}"/>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2883396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419" smtClean="0">
                <a:solidFill>
                  <a:prstClr val="black">
                    <a:tint val="75000"/>
                  </a:prstClr>
                </a:solidFill>
              </a:rPr>
              <a:pPr/>
              <a:t>‹Nº›</a:t>
            </a:fld>
            <a:endParaRPr lang="es-419">
              <a:solidFill>
                <a:prstClr val="black">
                  <a:tint val="75000"/>
                </a:prstClr>
              </a:solidFill>
            </a:endParaRPr>
          </a:p>
        </p:txBody>
      </p:sp>
    </p:spTree>
    <p:extLst>
      <p:ext uri="{BB962C8B-B14F-4D97-AF65-F5344CB8AC3E}">
        <p14:creationId xmlns:p14="http://schemas.microsoft.com/office/powerpoint/2010/main" val="150753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9B880-2F5E-41CE-8755-F14BA4EDB04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FDB9CC1-0148-4B49-B6AE-3B5211BF198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1600977-5B23-436E-A884-9B71204F7EB5}"/>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5" name="Marcador de pie de página 4">
            <a:extLst>
              <a:ext uri="{FF2B5EF4-FFF2-40B4-BE49-F238E27FC236}">
                <a16:creationId xmlns:a16="http://schemas.microsoft.com/office/drawing/2014/main" id="{1CE00D56-0574-4143-A5D9-533B1401D76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026EA2E-545D-4456-AEB1-1E38AEF0BC4D}"/>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251454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2377F-3E4D-437B-ABEB-BEBB1F063A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D03D16D-8956-4BF7-BD84-CA5CB6848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BC74943-D51D-45EF-B28A-F7D2C30E2644}"/>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5" name="Marcador de pie de página 4">
            <a:extLst>
              <a:ext uri="{FF2B5EF4-FFF2-40B4-BE49-F238E27FC236}">
                <a16:creationId xmlns:a16="http://schemas.microsoft.com/office/drawing/2014/main" id="{615F64D4-B56C-418C-83BE-422E2367760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8B2B31E-6525-4073-8384-767998A61E42}"/>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248634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EFD494-6DB5-4E15-8938-87EEFB8F221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629F072-596E-49CC-AB03-FD3F584D4C1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19AD7FFD-9714-4201-8B4A-9532B68B445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2881307-E296-4CDE-BD69-449D146EA5DF}"/>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6" name="Marcador de pie de página 5">
            <a:extLst>
              <a:ext uri="{FF2B5EF4-FFF2-40B4-BE49-F238E27FC236}">
                <a16:creationId xmlns:a16="http://schemas.microsoft.com/office/drawing/2014/main" id="{55FA6199-0384-41B5-A8C7-7EA26CDACA9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03C64A6-278E-4C39-816F-DE62F6C1F6AB}"/>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137179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C989E1-BB8D-45FB-A7C6-776B3E364F8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CE7B0F5-6629-43D5-B169-64E642158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7375C65-AD07-4191-8199-12C4E7F29F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43E0B40-7CA3-4AF5-B886-65E25BD5E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6545EA-9479-4206-A228-541E8DB3AA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16B60C60-14BF-4286-A27C-DF342F2C206A}"/>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8" name="Marcador de pie de página 7">
            <a:extLst>
              <a:ext uri="{FF2B5EF4-FFF2-40B4-BE49-F238E27FC236}">
                <a16:creationId xmlns:a16="http://schemas.microsoft.com/office/drawing/2014/main" id="{57770228-0D60-4F97-8035-ECE437723E8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C5C12A6-AA96-4CDF-BABA-AF2CE9822CD0}"/>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2439946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A7C51-0C3A-4931-8118-5F331A8EE6C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0CDC6B0-B69A-4A8A-B81C-4F58210A5793}"/>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4" name="Marcador de pie de página 3">
            <a:extLst>
              <a:ext uri="{FF2B5EF4-FFF2-40B4-BE49-F238E27FC236}">
                <a16:creationId xmlns:a16="http://schemas.microsoft.com/office/drawing/2014/main" id="{DEA71C9A-21C4-4361-A0D7-ED26B9F1D75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5B7B926C-441F-41DA-AE83-C09E16989637}"/>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56030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FEF463-1632-4AA9-B4FC-06E8DFA06EA7}"/>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3" name="Marcador de pie de página 2">
            <a:extLst>
              <a:ext uri="{FF2B5EF4-FFF2-40B4-BE49-F238E27FC236}">
                <a16:creationId xmlns:a16="http://schemas.microsoft.com/office/drawing/2014/main" id="{6503BA46-4860-4E73-BD4F-505CAAC7685B}"/>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7EDAF43-48B6-4545-A683-A32FEB6120D3}"/>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337112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127E3-F018-4781-BC18-66610A20EB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F30B9A7-7E00-48C9-BB96-24B46D1D4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61CBFC2-1EC0-4F0A-BC5A-7918DBAE8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325DE5-CA1C-429F-8574-3D0EFAEA4A88}"/>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6" name="Marcador de pie de página 5">
            <a:extLst>
              <a:ext uri="{FF2B5EF4-FFF2-40B4-BE49-F238E27FC236}">
                <a16:creationId xmlns:a16="http://schemas.microsoft.com/office/drawing/2014/main" id="{E697C739-A250-4B80-864A-2661E761174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A8C92C1-C995-4A2B-9B91-01F896601947}"/>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330138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F7804-4ABC-4245-B22D-D53B23DFF1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DB99A8F9-CB90-43C1-9BF0-6690764EA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A6F175B-D73F-4C00-839A-17BA325D9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55DC09D-736A-48B8-90AC-66E10458D581}"/>
              </a:ext>
            </a:extLst>
          </p:cNvPr>
          <p:cNvSpPr>
            <a:spLocks noGrp="1"/>
          </p:cNvSpPr>
          <p:nvPr>
            <p:ph type="dt" sz="half" idx="10"/>
          </p:nvPr>
        </p:nvSpPr>
        <p:spPr/>
        <p:txBody>
          <a:bodyPr/>
          <a:lstStyle/>
          <a:p>
            <a:fld id="{271991DD-54F2-4C23-B356-FA7C31FE5060}" type="datetimeFigureOut">
              <a:rPr lang="es-PE" smtClean="0"/>
              <a:t>20/05/24</a:t>
            </a:fld>
            <a:endParaRPr lang="es-PE"/>
          </a:p>
        </p:txBody>
      </p:sp>
      <p:sp>
        <p:nvSpPr>
          <p:cNvPr id="6" name="Marcador de pie de página 5">
            <a:extLst>
              <a:ext uri="{FF2B5EF4-FFF2-40B4-BE49-F238E27FC236}">
                <a16:creationId xmlns:a16="http://schemas.microsoft.com/office/drawing/2014/main" id="{091CB00C-6DE4-47EA-BF85-A9D8B360E08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2F2A431-F47B-4BF7-9AFF-38E7B2630231}"/>
              </a:ext>
            </a:extLst>
          </p:cNvPr>
          <p:cNvSpPr>
            <a:spLocks noGrp="1"/>
          </p:cNvSpPr>
          <p:nvPr>
            <p:ph type="sldNum" sz="quarter" idx="12"/>
          </p:nvPr>
        </p:nvSpPr>
        <p:spPr/>
        <p:txBody>
          <a:bodyPr/>
          <a:lstStyle/>
          <a:p>
            <a:fld id="{1D69FE33-A50C-4729-BF99-46F64DB8FE02}" type="slidenum">
              <a:rPr lang="es-PE" smtClean="0"/>
              <a:t>‹Nº›</a:t>
            </a:fld>
            <a:endParaRPr lang="es-PE"/>
          </a:p>
        </p:txBody>
      </p:sp>
    </p:spTree>
    <p:extLst>
      <p:ext uri="{BB962C8B-B14F-4D97-AF65-F5344CB8AC3E}">
        <p14:creationId xmlns:p14="http://schemas.microsoft.com/office/powerpoint/2010/main" val="85075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FBDD12-B13A-42D5-9EF2-5AA70951C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4108796-4F8C-4040-BB51-D07F8E86A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1FF74DD-EA07-4D32-A18E-C9C848134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991DD-54F2-4C23-B356-FA7C31FE5060}" type="datetimeFigureOut">
              <a:rPr lang="es-PE" smtClean="0"/>
              <a:t>20/05/24</a:t>
            </a:fld>
            <a:endParaRPr lang="es-PE"/>
          </a:p>
        </p:txBody>
      </p:sp>
      <p:sp>
        <p:nvSpPr>
          <p:cNvPr id="5" name="Marcador de pie de página 4">
            <a:extLst>
              <a:ext uri="{FF2B5EF4-FFF2-40B4-BE49-F238E27FC236}">
                <a16:creationId xmlns:a16="http://schemas.microsoft.com/office/drawing/2014/main" id="{A6FB1CC4-3024-4B81-AD66-94C1EB067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A649F530-BF3F-418D-81AA-31F3F1AEE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9FE33-A50C-4729-BF99-46F64DB8FE02}" type="slidenum">
              <a:rPr lang="es-PE" smtClean="0"/>
              <a:t>‹Nº›</a:t>
            </a:fld>
            <a:endParaRPr lang="es-PE"/>
          </a:p>
        </p:txBody>
      </p:sp>
    </p:spTree>
    <p:extLst>
      <p:ext uri="{BB962C8B-B14F-4D97-AF65-F5344CB8AC3E}">
        <p14:creationId xmlns:p14="http://schemas.microsoft.com/office/powerpoint/2010/main" val="427307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isósceles 5">
            <a:extLst>
              <a:ext uri="{FF2B5EF4-FFF2-40B4-BE49-F238E27FC236}">
                <a16:creationId xmlns:a16="http://schemas.microsoft.com/office/drawing/2014/main" id="{61028453-778D-4315-9816-9D7152BA80D2}"/>
              </a:ext>
            </a:extLst>
          </p:cNvPr>
          <p:cNvSpPr/>
          <p:nvPr/>
        </p:nvSpPr>
        <p:spPr>
          <a:xfrm>
            <a:off x="8723871" y="4130864"/>
            <a:ext cx="3496961" cy="2739493"/>
          </a:xfrm>
          <a:custGeom>
            <a:avLst/>
            <a:gdLst>
              <a:gd name="connsiteX0" fmla="*/ 0 w 3385751"/>
              <a:gd name="connsiteY0" fmla="*/ 2903838 h 2903838"/>
              <a:gd name="connsiteX1" fmla="*/ 1692876 w 3385751"/>
              <a:gd name="connsiteY1" fmla="*/ 0 h 2903838"/>
              <a:gd name="connsiteX2" fmla="*/ 3385751 w 3385751"/>
              <a:gd name="connsiteY2" fmla="*/ 2903838 h 2903838"/>
              <a:gd name="connsiteX3" fmla="*/ 0 w 3385751"/>
              <a:gd name="connsiteY3" fmla="*/ 2903838 h 2903838"/>
              <a:gd name="connsiteX0" fmla="*/ 0 w 4090087"/>
              <a:gd name="connsiteY0" fmla="*/ 2681416 h 2681416"/>
              <a:gd name="connsiteX1" fmla="*/ 4090087 w 4090087"/>
              <a:gd name="connsiteY1" fmla="*/ 0 h 2681416"/>
              <a:gd name="connsiteX2" fmla="*/ 3385751 w 4090087"/>
              <a:gd name="connsiteY2" fmla="*/ 2681416 h 2681416"/>
              <a:gd name="connsiteX3" fmla="*/ 0 w 4090087"/>
              <a:gd name="connsiteY3" fmla="*/ 2681416 h 2681416"/>
              <a:gd name="connsiteX0" fmla="*/ 0 w 3447535"/>
              <a:gd name="connsiteY0" fmla="*/ 2669059 h 2681416"/>
              <a:gd name="connsiteX1" fmla="*/ 3447535 w 3447535"/>
              <a:gd name="connsiteY1" fmla="*/ 0 h 2681416"/>
              <a:gd name="connsiteX2" fmla="*/ 2743199 w 3447535"/>
              <a:gd name="connsiteY2" fmla="*/ 2681416 h 2681416"/>
              <a:gd name="connsiteX3" fmla="*/ 0 w 3447535"/>
              <a:gd name="connsiteY3" fmla="*/ 2669059 h 2681416"/>
              <a:gd name="connsiteX0" fmla="*/ 0 w 3484605"/>
              <a:gd name="connsiteY0" fmla="*/ 2669059 h 2681416"/>
              <a:gd name="connsiteX1" fmla="*/ 3447535 w 3484605"/>
              <a:gd name="connsiteY1" fmla="*/ 0 h 2681416"/>
              <a:gd name="connsiteX2" fmla="*/ 3484605 w 3484605"/>
              <a:gd name="connsiteY2" fmla="*/ 2681416 h 2681416"/>
              <a:gd name="connsiteX3" fmla="*/ 0 w 3484605"/>
              <a:gd name="connsiteY3" fmla="*/ 2669059 h 2681416"/>
              <a:gd name="connsiteX0" fmla="*/ 0 w 3484605"/>
              <a:gd name="connsiteY0" fmla="*/ 2714778 h 2727135"/>
              <a:gd name="connsiteX1" fmla="*/ 3459891 w 3484605"/>
              <a:gd name="connsiteY1" fmla="*/ 0 h 2727135"/>
              <a:gd name="connsiteX2" fmla="*/ 3484605 w 3484605"/>
              <a:gd name="connsiteY2" fmla="*/ 2727135 h 2727135"/>
              <a:gd name="connsiteX3" fmla="*/ 0 w 3484605"/>
              <a:gd name="connsiteY3" fmla="*/ 2714778 h 2727135"/>
              <a:gd name="connsiteX0" fmla="*/ 0 w 3496961"/>
              <a:gd name="connsiteY0" fmla="*/ 2714778 h 2739493"/>
              <a:gd name="connsiteX1" fmla="*/ 3459891 w 3496961"/>
              <a:gd name="connsiteY1" fmla="*/ 0 h 2739493"/>
              <a:gd name="connsiteX2" fmla="*/ 3496961 w 3496961"/>
              <a:gd name="connsiteY2" fmla="*/ 2739493 h 2739493"/>
              <a:gd name="connsiteX3" fmla="*/ 0 w 3496961"/>
              <a:gd name="connsiteY3" fmla="*/ 2714778 h 2739493"/>
            </a:gdLst>
            <a:ahLst/>
            <a:cxnLst>
              <a:cxn ang="0">
                <a:pos x="connsiteX0" y="connsiteY0"/>
              </a:cxn>
              <a:cxn ang="0">
                <a:pos x="connsiteX1" y="connsiteY1"/>
              </a:cxn>
              <a:cxn ang="0">
                <a:pos x="connsiteX2" y="connsiteY2"/>
              </a:cxn>
              <a:cxn ang="0">
                <a:pos x="connsiteX3" y="connsiteY3"/>
              </a:cxn>
            </a:cxnLst>
            <a:rect l="l" t="t" r="r" b="b"/>
            <a:pathLst>
              <a:path w="3496961" h="2739493">
                <a:moveTo>
                  <a:pt x="0" y="2714778"/>
                </a:moveTo>
                <a:lnTo>
                  <a:pt x="3459891" y="0"/>
                </a:lnTo>
                <a:lnTo>
                  <a:pt x="3496961" y="2739493"/>
                </a:lnTo>
                <a:lnTo>
                  <a:pt x="0" y="271477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764B410D-B413-4A9A-8983-5C009366E9BF}"/>
              </a:ext>
            </a:extLst>
          </p:cNvPr>
          <p:cNvSpPr/>
          <p:nvPr/>
        </p:nvSpPr>
        <p:spPr>
          <a:xfrm>
            <a:off x="908222" y="710084"/>
            <a:ext cx="10375556" cy="5437832"/>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9" name="Imagen 18">
            <a:extLst>
              <a:ext uri="{FF2B5EF4-FFF2-40B4-BE49-F238E27FC236}">
                <a16:creationId xmlns:a16="http://schemas.microsoft.com/office/drawing/2014/main" id="{64ED18A8-D415-4BCF-B17D-18BEFEFAED21}"/>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10354" b="10354"/>
          <a:stretch/>
        </p:blipFill>
        <p:spPr>
          <a:xfrm>
            <a:off x="922638" y="720299"/>
            <a:ext cx="10375556" cy="5437833"/>
          </a:xfrm>
          <a:prstGeom prst="rect">
            <a:avLst/>
          </a:prstGeom>
          <a:ln>
            <a:noFill/>
          </a:ln>
          <a:effectLst>
            <a:outerShdw blurRad="292100" dist="139700" dir="2700000" algn="tl" rotWithShape="0">
              <a:srgbClr val="333333">
                <a:alpha val="65000"/>
              </a:srgbClr>
            </a:outerShdw>
          </a:effectLst>
        </p:spPr>
      </p:pic>
      <p:sp>
        <p:nvSpPr>
          <p:cNvPr id="21" name="Rectángulo 20">
            <a:extLst>
              <a:ext uri="{FF2B5EF4-FFF2-40B4-BE49-F238E27FC236}">
                <a16:creationId xmlns:a16="http://schemas.microsoft.com/office/drawing/2014/main" id="{118C2EAF-B2B4-40ED-8DC9-F296C313C2AC}"/>
              </a:ext>
            </a:extLst>
          </p:cNvPr>
          <p:cNvSpPr/>
          <p:nvPr/>
        </p:nvSpPr>
        <p:spPr>
          <a:xfrm>
            <a:off x="2607383" y="2156784"/>
            <a:ext cx="7014310" cy="2562507"/>
          </a:xfrm>
          <a:prstGeom prst="rect">
            <a:avLst/>
          </a:prstGeom>
          <a:solidFill>
            <a:schemeClr val="lt1">
              <a:alpha val="77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sp>
        <p:nvSpPr>
          <p:cNvPr id="25" name="CuadroTexto 24">
            <a:extLst>
              <a:ext uri="{FF2B5EF4-FFF2-40B4-BE49-F238E27FC236}">
                <a16:creationId xmlns:a16="http://schemas.microsoft.com/office/drawing/2014/main" id="{8727286B-074A-45FD-84B5-4EEFDCDD3287}"/>
              </a:ext>
            </a:extLst>
          </p:cNvPr>
          <p:cNvSpPr txBox="1"/>
          <p:nvPr/>
        </p:nvSpPr>
        <p:spPr>
          <a:xfrm>
            <a:off x="2592967" y="2579925"/>
            <a:ext cx="7014310" cy="1077218"/>
          </a:xfrm>
          <a:prstGeom prst="rect">
            <a:avLst/>
          </a:prstGeom>
          <a:noFill/>
        </p:spPr>
        <p:txBody>
          <a:bodyPr wrap="square" rtlCol="0">
            <a:spAutoFit/>
          </a:bodyPr>
          <a:lstStyle/>
          <a:p>
            <a:pPr algn="ctr"/>
            <a:r>
              <a:rPr lang="es-ES" sz="3200" dirty="0">
                <a:latin typeface="HelveticaNowDisplay Black" panose="020B0A04030202020204" pitchFamily="34" charset="0"/>
                <a:cs typeface="HelveticaNowDisplay Black" panose="020B0A04030202020204" pitchFamily="34" charset="0"/>
              </a:rPr>
              <a:t>INTEGRIDAD Y SISTEMA DE GESTIÓN ANTISOBORNO</a:t>
            </a:r>
            <a:endParaRPr lang="es-PE" sz="3200" dirty="0">
              <a:latin typeface="HelveticaNowDisplay Black" panose="020B0A04030202020204" pitchFamily="34" charset="0"/>
              <a:cs typeface="HelveticaNowDisplay Black" panose="020B0A04030202020204" pitchFamily="34" charset="0"/>
            </a:endParaRPr>
          </a:p>
        </p:txBody>
      </p:sp>
      <p:sp>
        <p:nvSpPr>
          <p:cNvPr id="26" name="Rectángulo 25">
            <a:extLst>
              <a:ext uri="{FF2B5EF4-FFF2-40B4-BE49-F238E27FC236}">
                <a16:creationId xmlns:a16="http://schemas.microsoft.com/office/drawing/2014/main" id="{6559E45C-EF71-4436-B950-5AD222650ECF}"/>
              </a:ext>
            </a:extLst>
          </p:cNvPr>
          <p:cNvSpPr/>
          <p:nvPr/>
        </p:nvSpPr>
        <p:spPr>
          <a:xfrm>
            <a:off x="3630635" y="4850147"/>
            <a:ext cx="4678516" cy="800436"/>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a:latin typeface="HelveticaNowDisplay Medium" panose="020B0604030202020204" pitchFamily="34" charset="0"/>
                <a:cs typeface="HelveticaNowDisplay Medium" panose="020B0604030202020204" pitchFamily="34" charset="0"/>
              </a:rPr>
              <a:t>Hacia una cultura de integridad</a:t>
            </a:r>
            <a:endParaRPr lang="es-PE" i="1" dirty="0">
              <a:latin typeface="HelveticaNowDisplay Medium" panose="020B0604030202020204" pitchFamily="34" charset="0"/>
              <a:cs typeface="HelveticaNowDisplay Medium" panose="020B0604030202020204" pitchFamily="34" charset="0"/>
            </a:endParaRPr>
          </a:p>
        </p:txBody>
      </p:sp>
    </p:spTree>
    <p:extLst>
      <p:ext uri="{BB962C8B-B14F-4D97-AF65-F5344CB8AC3E}">
        <p14:creationId xmlns:p14="http://schemas.microsoft.com/office/powerpoint/2010/main" val="173078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Rectángulo 3">
            <a:extLst>
              <a:ext uri="{FF2B5EF4-FFF2-40B4-BE49-F238E27FC236}">
                <a16:creationId xmlns:a16="http://schemas.microsoft.com/office/drawing/2014/main" id="{96513287-720A-4202-ACA3-9EE891E365C0}"/>
              </a:ext>
            </a:extLst>
          </p:cNvPr>
          <p:cNvSpPr/>
          <p:nvPr/>
        </p:nvSpPr>
        <p:spPr>
          <a:xfrm>
            <a:off x="673749" y="4610244"/>
            <a:ext cx="3649703" cy="17145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chemeClr val="tx1"/>
                </a:solidFill>
                <a:latin typeface="+mj-lt"/>
                <a:ea typeface="+mj-ea"/>
                <a:cs typeface="+mj-cs"/>
              </a:rPr>
              <a:t>¿Qué actores conforman el SGAS?</a:t>
            </a:r>
          </a:p>
        </p:txBody>
      </p:sp>
      <p:pic>
        <p:nvPicPr>
          <p:cNvPr id="7" name="Picture 2" descr="http://hakuyachaq-aula.minedu.gob.pe/app/upload/users/4/4760/my_files/jefe1.png">
            <a:extLst>
              <a:ext uri="{FF2B5EF4-FFF2-40B4-BE49-F238E27FC236}">
                <a16:creationId xmlns:a16="http://schemas.microsoft.com/office/drawing/2014/main" id="{F2D07E18-5664-482F-AA18-8E97DCE144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61"/>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hakuyachaq-aula.minedu.gob.pe/app/upload/users/3/3069/my_files/descubre4%20Que%20actores.PNG">
            <a:extLst>
              <a:ext uri="{FF2B5EF4-FFF2-40B4-BE49-F238E27FC236}">
                <a16:creationId xmlns:a16="http://schemas.microsoft.com/office/drawing/2014/main" id="{6FAE32C0-5D36-4835-A94C-B67AB65D53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97" b="-2"/>
          <a:stretch/>
        </p:blipFill>
        <p:spPr bwMode="auto">
          <a:xfrm>
            <a:off x="4719344" y="370320"/>
            <a:ext cx="6798905" cy="405101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418E3045-94CA-4FC2-AC95-D7546973D09A}"/>
              </a:ext>
            </a:extLst>
          </p:cNvPr>
          <p:cNvSpPr txBox="1"/>
          <p:nvPr/>
        </p:nvSpPr>
        <p:spPr>
          <a:xfrm>
            <a:off x="4547363" y="4309340"/>
            <a:ext cx="6725232" cy="49007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sym typeface="Wingdings" panose="05000000000000000000" pitchFamily="2" charset="2"/>
              </a:rPr>
              <a:t></a:t>
            </a:r>
            <a:r>
              <a:rPr lang="en-US" sz="1700" dirty="0"/>
              <a:t> </a:t>
            </a:r>
            <a:r>
              <a:rPr lang="en-US" sz="1700" dirty="0" err="1"/>
              <a:t>Jefatura</a:t>
            </a:r>
            <a:r>
              <a:rPr lang="en-US" sz="1700" dirty="0"/>
              <a:t> de </a:t>
            </a:r>
            <a:r>
              <a:rPr lang="en-US" sz="1700" dirty="0" err="1"/>
              <a:t>Oficina</a:t>
            </a:r>
            <a:r>
              <a:rPr lang="en-US" sz="1700" dirty="0"/>
              <a:t> de </a:t>
            </a:r>
            <a:r>
              <a:rPr lang="en-US" sz="1700" dirty="0" err="1"/>
              <a:t>Integridad</a:t>
            </a:r>
            <a:endParaRPr lang="en-US" sz="1700" dirty="0"/>
          </a:p>
        </p:txBody>
      </p:sp>
      <p:grpSp>
        <p:nvGrpSpPr>
          <p:cNvPr id="10" name="Grupo 9">
            <a:extLst>
              <a:ext uri="{FF2B5EF4-FFF2-40B4-BE49-F238E27FC236}">
                <a16:creationId xmlns:a16="http://schemas.microsoft.com/office/drawing/2014/main" id="{FD20ED2C-CFF3-4B38-8391-435F14B1BF97}"/>
              </a:ext>
            </a:extLst>
          </p:cNvPr>
          <p:cNvGrpSpPr/>
          <p:nvPr/>
        </p:nvGrpSpPr>
        <p:grpSpPr>
          <a:xfrm>
            <a:off x="-11905" y="-6318"/>
            <a:ext cx="1579779" cy="2690853"/>
            <a:chOff x="-11906" y="-14686"/>
            <a:chExt cx="1579779" cy="2690853"/>
          </a:xfrm>
          <a:solidFill>
            <a:schemeClr val="accent2">
              <a:lumMod val="75000"/>
            </a:schemeClr>
          </a:solidFill>
        </p:grpSpPr>
        <p:sp>
          <p:nvSpPr>
            <p:cNvPr id="11" name="Triángulo isósceles 11">
              <a:extLst>
                <a:ext uri="{FF2B5EF4-FFF2-40B4-BE49-F238E27FC236}">
                  <a16:creationId xmlns:a16="http://schemas.microsoft.com/office/drawing/2014/main" id="{7A67F05F-976D-4854-B9B1-CEC7109AA44D}"/>
                </a:ext>
              </a:extLst>
            </p:cNvPr>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redondeado 7">
              <a:extLst>
                <a:ext uri="{FF2B5EF4-FFF2-40B4-BE49-F238E27FC236}">
                  <a16:creationId xmlns:a16="http://schemas.microsoft.com/office/drawing/2014/main" id="{C1D5938E-7351-4D19-BB58-6B73C26C18D4}"/>
                </a:ext>
              </a:extLst>
            </p:cNvPr>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313809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0D42E-E919-4A2B-96B2-268E42478A55}"/>
              </a:ext>
            </a:extLst>
          </p:cNvPr>
          <p:cNvSpPr>
            <a:spLocks noGrp="1"/>
          </p:cNvSpPr>
          <p:nvPr>
            <p:ph type="title"/>
          </p:nvPr>
        </p:nvSpPr>
        <p:spPr/>
        <p:txBody>
          <a:bodyPr/>
          <a:lstStyle/>
          <a:p>
            <a:r>
              <a:rPr lang="es-PE" dirty="0"/>
              <a:t>DEBIDA DILIGENCIA</a:t>
            </a:r>
          </a:p>
        </p:txBody>
      </p:sp>
      <p:graphicFrame>
        <p:nvGraphicFramePr>
          <p:cNvPr id="4" name="Marcador de contenido 3">
            <a:extLst>
              <a:ext uri="{FF2B5EF4-FFF2-40B4-BE49-F238E27FC236}">
                <a16:creationId xmlns:a16="http://schemas.microsoft.com/office/drawing/2014/main" id="{1E5C2C9E-66CE-411A-BD44-BA86CA01042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upo 11">
            <a:extLst>
              <a:ext uri="{FF2B5EF4-FFF2-40B4-BE49-F238E27FC236}">
                <a16:creationId xmlns:a16="http://schemas.microsoft.com/office/drawing/2014/main" id="{9C11927D-02FE-43CC-BF8A-9AC36A99889A}"/>
              </a:ext>
            </a:extLst>
          </p:cNvPr>
          <p:cNvGrpSpPr/>
          <p:nvPr/>
        </p:nvGrpSpPr>
        <p:grpSpPr>
          <a:xfrm>
            <a:off x="-11905" y="-6318"/>
            <a:ext cx="1579779" cy="2690853"/>
            <a:chOff x="-11906" y="-14686"/>
            <a:chExt cx="1579779" cy="2690853"/>
          </a:xfrm>
          <a:solidFill>
            <a:schemeClr val="accent2">
              <a:lumMod val="75000"/>
            </a:schemeClr>
          </a:solidFill>
        </p:grpSpPr>
        <p:sp>
          <p:nvSpPr>
            <p:cNvPr id="14" name="Triángulo isósceles 11">
              <a:extLst>
                <a:ext uri="{FF2B5EF4-FFF2-40B4-BE49-F238E27FC236}">
                  <a16:creationId xmlns:a16="http://schemas.microsoft.com/office/drawing/2014/main" id="{68CF81DC-0B40-4283-91C9-0EA1CB5A098C}"/>
                </a:ext>
              </a:extLst>
            </p:cNvPr>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redondeado 7">
              <a:extLst>
                <a:ext uri="{FF2B5EF4-FFF2-40B4-BE49-F238E27FC236}">
                  <a16:creationId xmlns:a16="http://schemas.microsoft.com/office/drawing/2014/main" id="{660D9C83-4FD7-47AA-BC14-DE346AAF9894}"/>
                </a:ext>
              </a:extLst>
            </p:cNvPr>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7748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4850" y="268485"/>
            <a:ext cx="11144250" cy="689932"/>
          </a:xfrm>
          <a:prstGeom prst="rect">
            <a:avLst/>
          </a:prstGeom>
        </p:spPr>
        <p:txBody>
          <a:bodyPr vert="horz" wrap="square" lIns="0" tIns="12700" rIns="0" bIns="0" rtlCol="0" anchor="ctr">
            <a:spAutoFit/>
          </a:bodyPr>
          <a:lstStyle/>
          <a:p>
            <a:pPr marL="12700" algn="ctr">
              <a:lnSpc>
                <a:spcPct val="100000"/>
              </a:lnSpc>
              <a:spcBef>
                <a:spcPts val="100"/>
              </a:spcBef>
            </a:pPr>
            <a:r>
              <a:rPr spc="-5" dirty="0"/>
              <a:t>GESTIÓN DE RIESGOS</a:t>
            </a:r>
            <a:r>
              <a:rPr spc="-85" dirty="0"/>
              <a:t> </a:t>
            </a:r>
            <a:r>
              <a:rPr spc="-5" dirty="0"/>
              <a:t>ANTISOBORNO</a:t>
            </a:r>
          </a:p>
        </p:txBody>
      </p:sp>
      <p:grpSp>
        <p:nvGrpSpPr>
          <p:cNvPr id="3" name="object 3"/>
          <p:cNvGrpSpPr/>
          <p:nvPr/>
        </p:nvGrpSpPr>
        <p:grpSpPr>
          <a:xfrm>
            <a:off x="1991545" y="1297347"/>
            <a:ext cx="5241925" cy="4320540"/>
            <a:chOff x="467544" y="1268772"/>
            <a:chExt cx="5241925" cy="4320540"/>
          </a:xfrm>
        </p:grpSpPr>
        <p:sp>
          <p:nvSpPr>
            <p:cNvPr id="4" name="object 4"/>
            <p:cNvSpPr/>
            <p:nvPr/>
          </p:nvSpPr>
          <p:spPr>
            <a:xfrm>
              <a:off x="467544" y="1268772"/>
              <a:ext cx="4315721" cy="432046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25419" y="1431942"/>
              <a:ext cx="3005455" cy="617855"/>
            </a:xfrm>
            <a:custGeom>
              <a:avLst/>
              <a:gdLst/>
              <a:ahLst/>
              <a:cxnLst/>
              <a:rect l="l" t="t" r="r" b="b"/>
              <a:pathLst>
                <a:path w="3005454" h="617855">
                  <a:moveTo>
                    <a:pt x="0" y="617428"/>
                  </a:moveTo>
                  <a:lnTo>
                    <a:pt x="3005393" y="0"/>
                  </a:lnTo>
                </a:path>
              </a:pathLst>
            </a:custGeom>
            <a:ln w="15874">
              <a:solidFill>
                <a:srgbClr val="043F67"/>
              </a:solidFill>
            </a:ln>
          </p:spPr>
          <p:txBody>
            <a:bodyPr wrap="square" lIns="0" tIns="0" rIns="0" bIns="0" rtlCol="0"/>
            <a:lstStyle/>
            <a:p>
              <a:endParaRPr/>
            </a:p>
          </p:txBody>
        </p:sp>
        <p:sp>
          <p:nvSpPr>
            <p:cNvPr id="6" name="object 6"/>
            <p:cNvSpPr/>
            <p:nvPr/>
          </p:nvSpPr>
          <p:spPr>
            <a:xfrm>
              <a:off x="5617601" y="1398319"/>
              <a:ext cx="91724" cy="67242"/>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7248114" y="1153317"/>
            <a:ext cx="2808605" cy="728982"/>
          </a:xfrm>
          <a:prstGeom prst="rect">
            <a:avLst/>
          </a:prstGeom>
          <a:solidFill>
            <a:srgbClr val="FFFFFF"/>
          </a:solidFill>
          <a:ln w="22224">
            <a:solidFill>
              <a:srgbClr val="022D4B"/>
            </a:solidFill>
          </a:ln>
        </p:spPr>
        <p:txBody>
          <a:bodyPr vert="horz" wrap="square" lIns="0" tIns="81280" rIns="0" bIns="0" rtlCol="0">
            <a:spAutoFit/>
          </a:bodyPr>
          <a:lstStyle/>
          <a:p>
            <a:pPr marL="520700" marR="460375" indent="-52069">
              <a:lnSpc>
                <a:spcPts val="1650"/>
              </a:lnSpc>
              <a:spcBef>
                <a:spcPts val="640"/>
              </a:spcBef>
            </a:pPr>
            <a:r>
              <a:rPr sz="1400" spc="-5" dirty="0">
                <a:cs typeface="Times New Roman"/>
              </a:rPr>
              <a:t>Fortalezas,</a:t>
            </a:r>
            <a:r>
              <a:rPr sz="1400" spc="-85" dirty="0">
                <a:cs typeface="Times New Roman"/>
              </a:rPr>
              <a:t> </a:t>
            </a:r>
            <a:r>
              <a:rPr sz="1400" dirty="0">
                <a:cs typeface="Times New Roman"/>
              </a:rPr>
              <a:t>oportunidades,  </a:t>
            </a:r>
            <a:r>
              <a:rPr sz="1400" spc="-5" dirty="0">
                <a:cs typeface="Times New Roman"/>
              </a:rPr>
              <a:t>Debilidades </a:t>
            </a:r>
            <a:r>
              <a:rPr sz="1400" dirty="0">
                <a:cs typeface="Times New Roman"/>
              </a:rPr>
              <a:t>y</a:t>
            </a:r>
            <a:r>
              <a:rPr sz="1400" spc="-55" dirty="0">
                <a:cs typeface="Times New Roman"/>
              </a:rPr>
              <a:t> </a:t>
            </a:r>
            <a:r>
              <a:rPr sz="1400" spc="-5" dirty="0">
                <a:cs typeface="Times New Roman"/>
              </a:rPr>
              <a:t>Amenazas</a:t>
            </a:r>
            <a:endParaRPr sz="1400">
              <a:cs typeface="Times New Roman"/>
            </a:endParaRPr>
          </a:p>
        </p:txBody>
      </p:sp>
      <p:grpSp>
        <p:nvGrpSpPr>
          <p:cNvPr id="8" name="object 8"/>
          <p:cNvGrpSpPr/>
          <p:nvPr/>
        </p:nvGrpSpPr>
        <p:grpSpPr>
          <a:xfrm>
            <a:off x="4647907" y="2255446"/>
            <a:ext cx="2591435" cy="677545"/>
            <a:chOff x="3123906" y="2255445"/>
            <a:chExt cx="2591435" cy="677545"/>
          </a:xfrm>
        </p:grpSpPr>
        <p:sp>
          <p:nvSpPr>
            <p:cNvPr id="9" name="object 9"/>
            <p:cNvSpPr/>
            <p:nvPr/>
          </p:nvSpPr>
          <p:spPr>
            <a:xfrm>
              <a:off x="3131843" y="2288797"/>
              <a:ext cx="2505710" cy="636270"/>
            </a:xfrm>
            <a:custGeom>
              <a:avLst/>
              <a:gdLst/>
              <a:ahLst/>
              <a:cxnLst/>
              <a:rect l="l" t="t" r="r" b="b"/>
              <a:pathLst>
                <a:path w="2505710" h="636269">
                  <a:moveTo>
                    <a:pt x="0" y="636246"/>
                  </a:moveTo>
                  <a:lnTo>
                    <a:pt x="2505394" y="0"/>
                  </a:lnTo>
                </a:path>
              </a:pathLst>
            </a:custGeom>
            <a:ln w="15874">
              <a:solidFill>
                <a:srgbClr val="043F67"/>
              </a:solidFill>
            </a:ln>
          </p:spPr>
          <p:txBody>
            <a:bodyPr wrap="square" lIns="0" tIns="0" rIns="0" bIns="0" rtlCol="0"/>
            <a:lstStyle/>
            <a:p>
              <a:endParaRPr/>
            </a:p>
          </p:txBody>
        </p:sp>
        <p:sp>
          <p:nvSpPr>
            <p:cNvPr id="10" name="object 10"/>
            <p:cNvSpPr/>
            <p:nvPr/>
          </p:nvSpPr>
          <p:spPr>
            <a:xfrm>
              <a:off x="5622826" y="2255445"/>
              <a:ext cx="92174" cy="66704"/>
            </a:xfrm>
            <a:prstGeom prst="rect">
              <a:avLst/>
            </a:prstGeom>
            <a:blipFill>
              <a:blip r:embed="rId4" cstate="print"/>
              <a:stretch>
                <a:fillRect/>
              </a:stretch>
            </a:blipFill>
          </p:spPr>
          <p:txBody>
            <a:bodyPr wrap="square" lIns="0" tIns="0" rIns="0" bIns="0" rtlCol="0"/>
            <a:lstStyle/>
            <a:p>
              <a:endParaRPr/>
            </a:p>
          </p:txBody>
        </p:sp>
      </p:grpSp>
      <p:sp>
        <p:nvSpPr>
          <p:cNvPr id="11" name="object 11"/>
          <p:cNvSpPr txBox="1"/>
          <p:nvPr/>
        </p:nvSpPr>
        <p:spPr>
          <a:xfrm>
            <a:off x="7253539" y="2005895"/>
            <a:ext cx="2808605" cy="510974"/>
          </a:xfrm>
          <a:prstGeom prst="rect">
            <a:avLst/>
          </a:prstGeom>
          <a:solidFill>
            <a:srgbClr val="FFFFFF"/>
          </a:solidFill>
          <a:ln w="22224">
            <a:solidFill>
              <a:srgbClr val="022D4B"/>
            </a:solidFill>
          </a:ln>
        </p:spPr>
        <p:txBody>
          <a:bodyPr vert="horz" wrap="square" lIns="0" tIns="81280" rIns="0" bIns="0" rtlCol="0">
            <a:spAutoFit/>
          </a:bodyPr>
          <a:lstStyle/>
          <a:p>
            <a:pPr marL="236854" marR="128270" indent="-103505">
              <a:lnSpc>
                <a:spcPts val="1650"/>
              </a:lnSpc>
              <a:spcBef>
                <a:spcPts val="640"/>
              </a:spcBef>
            </a:pPr>
            <a:r>
              <a:rPr sz="1400" spc="-5" dirty="0">
                <a:cs typeface="Times New Roman"/>
              </a:rPr>
              <a:t>Encontrar, </a:t>
            </a:r>
            <a:r>
              <a:rPr sz="1400" dirty="0">
                <a:cs typeface="Times New Roman"/>
              </a:rPr>
              <a:t>reconocer y describir</a:t>
            </a:r>
            <a:r>
              <a:rPr sz="1400" spc="-95" dirty="0">
                <a:cs typeface="Times New Roman"/>
              </a:rPr>
              <a:t> </a:t>
            </a:r>
            <a:r>
              <a:rPr sz="1400" spc="-5" dirty="0">
                <a:cs typeface="Times New Roman"/>
              </a:rPr>
              <a:t>los  </a:t>
            </a:r>
            <a:r>
              <a:rPr sz="1400" dirty="0">
                <a:cs typeface="Times New Roman"/>
              </a:rPr>
              <a:t>riesgos (Riesgos,</a:t>
            </a:r>
            <a:r>
              <a:rPr sz="1400" spc="-45" dirty="0">
                <a:cs typeface="Times New Roman"/>
              </a:rPr>
              <a:t> </a:t>
            </a:r>
            <a:r>
              <a:rPr sz="1400" spc="-5" dirty="0">
                <a:cs typeface="Times New Roman"/>
              </a:rPr>
              <a:t>consecuencias)</a:t>
            </a:r>
            <a:endParaRPr sz="1400">
              <a:cs typeface="Times New Roman"/>
            </a:endParaRPr>
          </a:p>
        </p:txBody>
      </p:sp>
      <p:sp>
        <p:nvSpPr>
          <p:cNvPr id="12" name="object 12"/>
          <p:cNvSpPr txBox="1"/>
          <p:nvPr/>
        </p:nvSpPr>
        <p:spPr>
          <a:xfrm>
            <a:off x="7248114" y="2881494"/>
            <a:ext cx="2808605" cy="728982"/>
          </a:xfrm>
          <a:prstGeom prst="rect">
            <a:avLst/>
          </a:prstGeom>
          <a:solidFill>
            <a:srgbClr val="FFFFFF"/>
          </a:solidFill>
          <a:ln w="22224">
            <a:solidFill>
              <a:srgbClr val="022D4B"/>
            </a:solidFill>
          </a:ln>
        </p:spPr>
        <p:txBody>
          <a:bodyPr vert="horz" wrap="square" lIns="0" tIns="81280" rIns="0" bIns="0" rtlCol="0">
            <a:spAutoFit/>
          </a:bodyPr>
          <a:lstStyle/>
          <a:p>
            <a:pPr marL="1095375" marR="231140" indent="-861694">
              <a:lnSpc>
                <a:spcPts val="1650"/>
              </a:lnSpc>
              <a:spcBef>
                <a:spcPts val="640"/>
              </a:spcBef>
            </a:pPr>
            <a:r>
              <a:rPr sz="1400" spc="-5" dirty="0">
                <a:cs typeface="Times New Roman"/>
              </a:rPr>
              <a:t>Controles actuales,</a:t>
            </a:r>
            <a:r>
              <a:rPr sz="1400" spc="-90" dirty="0">
                <a:cs typeface="Times New Roman"/>
              </a:rPr>
              <a:t> </a:t>
            </a:r>
            <a:r>
              <a:rPr sz="1400" dirty="0">
                <a:cs typeface="Times New Roman"/>
              </a:rPr>
              <a:t>probabilidad,  </a:t>
            </a:r>
            <a:r>
              <a:rPr sz="1400" spc="-5" dirty="0">
                <a:cs typeface="Times New Roman"/>
              </a:rPr>
              <a:t>impacto.</a:t>
            </a:r>
            <a:endParaRPr sz="1400" dirty="0">
              <a:cs typeface="Times New Roman"/>
            </a:endParaRPr>
          </a:p>
        </p:txBody>
      </p:sp>
      <p:grpSp>
        <p:nvGrpSpPr>
          <p:cNvPr id="13" name="object 13"/>
          <p:cNvGrpSpPr/>
          <p:nvPr/>
        </p:nvGrpSpPr>
        <p:grpSpPr>
          <a:xfrm>
            <a:off x="4647907" y="3114831"/>
            <a:ext cx="2585085" cy="250190"/>
            <a:chOff x="3123906" y="3114831"/>
            <a:chExt cx="2585085" cy="250190"/>
          </a:xfrm>
        </p:grpSpPr>
        <p:sp>
          <p:nvSpPr>
            <p:cNvPr id="14" name="object 14"/>
            <p:cNvSpPr/>
            <p:nvPr/>
          </p:nvSpPr>
          <p:spPr>
            <a:xfrm>
              <a:off x="3131843" y="3148893"/>
              <a:ext cx="2497455" cy="208279"/>
            </a:xfrm>
            <a:custGeom>
              <a:avLst/>
              <a:gdLst/>
              <a:ahLst/>
              <a:cxnLst/>
              <a:rect l="l" t="t" r="r" b="b"/>
              <a:pathLst>
                <a:path w="2497454" h="208279">
                  <a:moveTo>
                    <a:pt x="0" y="208099"/>
                  </a:moveTo>
                  <a:lnTo>
                    <a:pt x="2497369" y="0"/>
                  </a:lnTo>
                </a:path>
              </a:pathLst>
            </a:custGeom>
            <a:ln w="15874">
              <a:solidFill>
                <a:srgbClr val="043F67"/>
              </a:solidFill>
            </a:ln>
          </p:spPr>
          <p:txBody>
            <a:bodyPr wrap="square" lIns="0" tIns="0" rIns="0" bIns="0" rtlCol="0"/>
            <a:lstStyle/>
            <a:p>
              <a:endParaRPr/>
            </a:p>
          </p:txBody>
        </p:sp>
        <p:sp>
          <p:nvSpPr>
            <p:cNvPr id="15" name="object 15"/>
            <p:cNvSpPr/>
            <p:nvPr/>
          </p:nvSpPr>
          <p:spPr>
            <a:xfrm>
              <a:off x="5619101" y="3114831"/>
              <a:ext cx="89824" cy="68124"/>
            </a:xfrm>
            <a:prstGeom prst="rect">
              <a:avLst/>
            </a:prstGeom>
            <a:blipFill>
              <a:blip r:embed="rId5" cstate="print"/>
              <a:stretch>
                <a:fillRect/>
              </a:stretch>
            </a:blipFill>
          </p:spPr>
          <p:txBody>
            <a:bodyPr wrap="square" lIns="0" tIns="0" rIns="0" bIns="0" rtlCol="0"/>
            <a:lstStyle/>
            <a:p>
              <a:endParaRPr/>
            </a:p>
          </p:txBody>
        </p:sp>
      </p:grpSp>
      <p:sp>
        <p:nvSpPr>
          <p:cNvPr id="16" name="object 16"/>
          <p:cNvSpPr txBox="1"/>
          <p:nvPr/>
        </p:nvSpPr>
        <p:spPr>
          <a:xfrm>
            <a:off x="7248114" y="3709592"/>
            <a:ext cx="2808605" cy="510974"/>
          </a:xfrm>
          <a:prstGeom prst="rect">
            <a:avLst/>
          </a:prstGeom>
          <a:solidFill>
            <a:srgbClr val="FFFFFF"/>
          </a:solidFill>
          <a:ln w="22224">
            <a:solidFill>
              <a:srgbClr val="022D4B"/>
            </a:solidFill>
          </a:ln>
        </p:spPr>
        <p:txBody>
          <a:bodyPr vert="horz" wrap="square" lIns="0" tIns="81280" rIns="0" bIns="0" rtlCol="0">
            <a:spAutoFit/>
          </a:bodyPr>
          <a:lstStyle/>
          <a:p>
            <a:pPr marL="1151890" marR="178435" indent="-967740">
              <a:lnSpc>
                <a:spcPts val="1650"/>
              </a:lnSpc>
              <a:spcBef>
                <a:spcPts val="640"/>
              </a:spcBef>
            </a:pPr>
            <a:r>
              <a:rPr sz="1400" spc="-5" dirty="0">
                <a:cs typeface="Times New Roman"/>
              </a:rPr>
              <a:t>Nivel </a:t>
            </a:r>
            <a:r>
              <a:rPr sz="1400" dirty="0">
                <a:cs typeface="Times New Roman"/>
              </a:rPr>
              <a:t>de </a:t>
            </a:r>
            <a:r>
              <a:rPr sz="1400" spc="-5" dirty="0">
                <a:cs typeface="Times New Roman"/>
              </a:rPr>
              <a:t>Riesgo </a:t>
            </a:r>
            <a:r>
              <a:rPr sz="1400" dirty="0">
                <a:cs typeface="Times New Roman"/>
              </a:rPr>
              <a:t>(ALTO,</a:t>
            </a:r>
            <a:r>
              <a:rPr sz="1400" spc="-85" dirty="0">
                <a:cs typeface="Times New Roman"/>
              </a:rPr>
              <a:t> </a:t>
            </a:r>
            <a:r>
              <a:rPr sz="1400" spc="-5" dirty="0">
                <a:cs typeface="Times New Roman"/>
              </a:rPr>
              <a:t>MEDIO,  BAJO)</a:t>
            </a:r>
            <a:endParaRPr sz="1400">
              <a:cs typeface="Times New Roman"/>
            </a:endParaRPr>
          </a:p>
        </p:txBody>
      </p:sp>
      <p:grpSp>
        <p:nvGrpSpPr>
          <p:cNvPr id="17" name="object 17"/>
          <p:cNvGrpSpPr/>
          <p:nvPr/>
        </p:nvGrpSpPr>
        <p:grpSpPr>
          <a:xfrm>
            <a:off x="4647907" y="3828604"/>
            <a:ext cx="2585085" cy="170180"/>
            <a:chOff x="3123906" y="3828604"/>
            <a:chExt cx="2585085" cy="170180"/>
          </a:xfrm>
        </p:grpSpPr>
        <p:sp>
          <p:nvSpPr>
            <p:cNvPr id="18" name="object 18"/>
            <p:cNvSpPr/>
            <p:nvPr/>
          </p:nvSpPr>
          <p:spPr>
            <a:xfrm>
              <a:off x="3131843" y="3836542"/>
              <a:ext cx="2497455" cy="128270"/>
            </a:xfrm>
            <a:custGeom>
              <a:avLst/>
              <a:gdLst/>
              <a:ahLst/>
              <a:cxnLst/>
              <a:rect l="l" t="t" r="r" b="b"/>
              <a:pathLst>
                <a:path w="2497454" h="128270">
                  <a:moveTo>
                    <a:pt x="0" y="0"/>
                  </a:moveTo>
                  <a:lnTo>
                    <a:pt x="2497169" y="127749"/>
                  </a:lnTo>
                </a:path>
              </a:pathLst>
            </a:custGeom>
            <a:ln w="15874">
              <a:solidFill>
                <a:srgbClr val="043F67"/>
              </a:solidFill>
            </a:ln>
          </p:spPr>
          <p:txBody>
            <a:bodyPr wrap="square" lIns="0" tIns="0" rIns="0" bIns="0" rtlCol="0"/>
            <a:lstStyle/>
            <a:p>
              <a:endParaRPr/>
            </a:p>
          </p:txBody>
        </p:sp>
        <p:sp>
          <p:nvSpPr>
            <p:cNvPr id="19" name="object 19"/>
            <p:cNvSpPr/>
            <p:nvPr/>
          </p:nvSpPr>
          <p:spPr>
            <a:xfrm>
              <a:off x="5619726" y="3930154"/>
              <a:ext cx="89149" cy="68249"/>
            </a:xfrm>
            <a:prstGeom prst="rect">
              <a:avLst/>
            </a:prstGeom>
            <a:blipFill>
              <a:blip r:embed="rId6" cstate="print"/>
              <a:stretch>
                <a:fillRect/>
              </a:stretch>
            </a:blipFill>
          </p:spPr>
          <p:txBody>
            <a:bodyPr wrap="square" lIns="0" tIns="0" rIns="0" bIns="0" rtlCol="0"/>
            <a:lstStyle/>
            <a:p>
              <a:endParaRPr/>
            </a:p>
          </p:txBody>
        </p:sp>
      </p:grpSp>
      <p:sp>
        <p:nvSpPr>
          <p:cNvPr id="20" name="object 20"/>
          <p:cNvSpPr txBox="1"/>
          <p:nvPr/>
        </p:nvSpPr>
        <p:spPr>
          <a:xfrm>
            <a:off x="7248114" y="4627691"/>
            <a:ext cx="2808605" cy="400751"/>
          </a:xfrm>
          <a:prstGeom prst="rect">
            <a:avLst/>
          </a:prstGeom>
          <a:solidFill>
            <a:srgbClr val="FFFFFF"/>
          </a:solidFill>
          <a:ln w="22224">
            <a:solidFill>
              <a:srgbClr val="022D4B"/>
            </a:solidFill>
          </a:ln>
        </p:spPr>
        <p:txBody>
          <a:bodyPr vert="horz" wrap="square" lIns="0" tIns="635" rIns="0" bIns="0" rtlCol="0">
            <a:spAutoFit/>
          </a:bodyPr>
          <a:lstStyle/>
          <a:p>
            <a:pPr>
              <a:spcBef>
                <a:spcPts val="5"/>
              </a:spcBef>
            </a:pPr>
            <a:endParaRPr sz="1200">
              <a:cs typeface="Times New Roman"/>
            </a:endParaRPr>
          </a:p>
          <a:p>
            <a:pPr marL="357505"/>
            <a:r>
              <a:rPr sz="1400" spc="-5" dirty="0">
                <a:cs typeface="Times New Roman"/>
              </a:rPr>
              <a:t>Establecimiento </a:t>
            </a:r>
            <a:r>
              <a:rPr sz="1400" dirty="0">
                <a:cs typeface="Times New Roman"/>
              </a:rPr>
              <a:t>de</a:t>
            </a:r>
            <a:r>
              <a:rPr sz="1400" spc="-20" dirty="0">
                <a:cs typeface="Times New Roman"/>
              </a:rPr>
              <a:t> </a:t>
            </a:r>
            <a:r>
              <a:rPr sz="1400" spc="-5" dirty="0">
                <a:cs typeface="Times New Roman"/>
              </a:rPr>
              <a:t>Controles</a:t>
            </a:r>
            <a:endParaRPr sz="1400">
              <a:cs typeface="Times New Roman"/>
            </a:endParaRPr>
          </a:p>
        </p:txBody>
      </p:sp>
      <p:grpSp>
        <p:nvGrpSpPr>
          <p:cNvPr id="21" name="object 21"/>
          <p:cNvGrpSpPr/>
          <p:nvPr/>
        </p:nvGrpSpPr>
        <p:grpSpPr>
          <a:xfrm>
            <a:off x="4141483" y="4555179"/>
            <a:ext cx="3091815" cy="356235"/>
            <a:chOff x="2617482" y="4555178"/>
            <a:chExt cx="3091815" cy="356235"/>
          </a:xfrm>
        </p:grpSpPr>
        <p:sp>
          <p:nvSpPr>
            <p:cNvPr id="22" name="object 22"/>
            <p:cNvSpPr/>
            <p:nvPr/>
          </p:nvSpPr>
          <p:spPr>
            <a:xfrm>
              <a:off x="2625419" y="4563115"/>
              <a:ext cx="3004185" cy="314325"/>
            </a:xfrm>
            <a:custGeom>
              <a:avLst/>
              <a:gdLst/>
              <a:ahLst/>
              <a:cxnLst/>
              <a:rect l="l" t="t" r="r" b="b"/>
              <a:pathLst>
                <a:path w="3004185" h="314325">
                  <a:moveTo>
                    <a:pt x="0" y="0"/>
                  </a:moveTo>
                  <a:lnTo>
                    <a:pt x="3003943" y="314099"/>
                  </a:lnTo>
                </a:path>
              </a:pathLst>
            </a:custGeom>
            <a:ln w="15874">
              <a:solidFill>
                <a:srgbClr val="043F67"/>
              </a:solidFill>
            </a:ln>
          </p:spPr>
          <p:txBody>
            <a:bodyPr wrap="square" lIns="0" tIns="0" rIns="0" bIns="0" rtlCol="0"/>
            <a:lstStyle/>
            <a:p>
              <a:endParaRPr/>
            </a:p>
          </p:txBody>
        </p:sp>
        <p:sp>
          <p:nvSpPr>
            <p:cNvPr id="23" name="object 23"/>
            <p:cNvSpPr/>
            <p:nvPr/>
          </p:nvSpPr>
          <p:spPr>
            <a:xfrm>
              <a:off x="5618701" y="4843202"/>
              <a:ext cx="90249" cy="68024"/>
            </a:xfrm>
            <a:prstGeom prst="rect">
              <a:avLst/>
            </a:prstGeom>
            <a:blipFill>
              <a:blip r:embed="rId7" cstate="print"/>
              <a:stretch>
                <a:fillRect/>
              </a:stretch>
            </a:blipFill>
          </p:spPr>
          <p:txBody>
            <a:bodyPr wrap="square" lIns="0" tIns="0" rIns="0" bIns="0" rtlCol="0"/>
            <a:lstStyle/>
            <a:p>
              <a:endParaRPr/>
            </a:p>
          </p:txBody>
        </p:sp>
      </p:grpSp>
      <p:grpSp>
        <p:nvGrpSpPr>
          <p:cNvPr id="24" name="Grupo 23">
            <a:extLst>
              <a:ext uri="{FF2B5EF4-FFF2-40B4-BE49-F238E27FC236}">
                <a16:creationId xmlns:a16="http://schemas.microsoft.com/office/drawing/2014/main" id="{B8573162-5768-4AD9-9A49-600386787E20}"/>
              </a:ext>
            </a:extLst>
          </p:cNvPr>
          <p:cNvGrpSpPr/>
          <p:nvPr/>
        </p:nvGrpSpPr>
        <p:grpSpPr>
          <a:xfrm>
            <a:off x="-11905" y="-6318"/>
            <a:ext cx="1579779" cy="2690853"/>
            <a:chOff x="-11906" y="-14686"/>
            <a:chExt cx="1579779" cy="2690853"/>
          </a:xfrm>
          <a:solidFill>
            <a:schemeClr val="accent2">
              <a:lumMod val="75000"/>
            </a:schemeClr>
          </a:solidFill>
        </p:grpSpPr>
        <p:sp>
          <p:nvSpPr>
            <p:cNvPr id="25" name="Triángulo isósceles 11">
              <a:extLst>
                <a:ext uri="{FF2B5EF4-FFF2-40B4-BE49-F238E27FC236}">
                  <a16:creationId xmlns:a16="http://schemas.microsoft.com/office/drawing/2014/main" id="{BC7A9650-A3AA-43EC-8721-7220F2388EE9}"/>
                </a:ext>
              </a:extLst>
            </p:cNvPr>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ángulo redondeado 7">
              <a:extLst>
                <a:ext uri="{FF2B5EF4-FFF2-40B4-BE49-F238E27FC236}">
                  <a16:creationId xmlns:a16="http://schemas.microsoft.com/office/drawing/2014/main" id="{DBCE4F02-FA9C-406A-84AA-36ABC58AB1BD}"/>
                </a:ext>
              </a:extLst>
            </p:cNvPr>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02919" y="1554480"/>
            <a:ext cx="9822180" cy="2844800"/>
            <a:chOff x="502919" y="1554480"/>
            <a:chExt cx="9822180" cy="2844800"/>
          </a:xfrm>
        </p:grpSpPr>
        <p:sp>
          <p:nvSpPr>
            <p:cNvPr id="3" name="object 3"/>
            <p:cNvSpPr/>
            <p:nvPr/>
          </p:nvSpPr>
          <p:spPr>
            <a:xfrm>
              <a:off x="967739" y="1554480"/>
              <a:ext cx="9357360" cy="2844800"/>
            </a:xfrm>
            <a:custGeom>
              <a:avLst/>
              <a:gdLst/>
              <a:ahLst/>
              <a:cxnLst/>
              <a:rect l="l" t="t" r="r" b="b"/>
              <a:pathLst>
                <a:path w="9357360" h="2844800">
                  <a:moveTo>
                    <a:pt x="7934959" y="0"/>
                  </a:moveTo>
                  <a:lnTo>
                    <a:pt x="7934959" y="711200"/>
                  </a:lnTo>
                  <a:lnTo>
                    <a:pt x="0" y="711200"/>
                  </a:lnTo>
                  <a:lnTo>
                    <a:pt x="0" y="2133600"/>
                  </a:lnTo>
                  <a:lnTo>
                    <a:pt x="7934959" y="2133600"/>
                  </a:lnTo>
                  <a:lnTo>
                    <a:pt x="7934959" y="2844800"/>
                  </a:lnTo>
                  <a:lnTo>
                    <a:pt x="9357360" y="1422400"/>
                  </a:lnTo>
                  <a:lnTo>
                    <a:pt x="7934959" y="0"/>
                  </a:lnTo>
                  <a:close/>
                </a:path>
              </a:pathLst>
            </a:custGeom>
            <a:solidFill>
              <a:srgbClr val="D2DEEE"/>
            </a:solidFill>
          </p:spPr>
          <p:txBody>
            <a:bodyPr wrap="square" lIns="0" tIns="0" rIns="0" bIns="0" rtlCol="0"/>
            <a:lstStyle/>
            <a:p>
              <a:endParaRPr/>
            </a:p>
          </p:txBody>
        </p:sp>
        <p:sp>
          <p:nvSpPr>
            <p:cNvPr id="4" name="object 4"/>
            <p:cNvSpPr/>
            <p:nvPr/>
          </p:nvSpPr>
          <p:spPr>
            <a:xfrm>
              <a:off x="509269" y="2409190"/>
              <a:ext cx="1612900" cy="1137920"/>
            </a:xfrm>
            <a:custGeom>
              <a:avLst/>
              <a:gdLst/>
              <a:ahLst/>
              <a:cxnLst/>
              <a:rect l="l" t="t" r="r" b="b"/>
              <a:pathLst>
                <a:path w="1612900" h="1137920">
                  <a:moveTo>
                    <a:pt x="0" y="189611"/>
                  </a:moveTo>
                  <a:lnTo>
                    <a:pt x="6774" y="139229"/>
                  </a:lnTo>
                  <a:lnTo>
                    <a:pt x="25893" y="93942"/>
                  </a:lnTo>
                  <a:lnTo>
                    <a:pt x="55549" y="55562"/>
                  </a:lnTo>
                  <a:lnTo>
                    <a:pt x="93934" y="25903"/>
                  </a:lnTo>
                  <a:lnTo>
                    <a:pt x="139241" y="6778"/>
                  </a:lnTo>
                  <a:lnTo>
                    <a:pt x="189661" y="0"/>
                  </a:lnTo>
                  <a:lnTo>
                    <a:pt x="1423289" y="0"/>
                  </a:lnTo>
                  <a:lnTo>
                    <a:pt x="1473670" y="6778"/>
                  </a:lnTo>
                  <a:lnTo>
                    <a:pt x="1518957" y="25903"/>
                  </a:lnTo>
                  <a:lnTo>
                    <a:pt x="1557337" y="55562"/>
                  </a:lnTo>
                  <a:lnTo>
                    <a:pt x="1586996" y="93942"/>
                  </a:lnTo>
                  <a:lnTo>
                    <a:pt x="1606121" y="139229"/>
                  </a:lnTo>
                  <a:lnTo>
                    <a:pt x="1612900" y="189611"/>
                  </a:lnTo>
                  <a:lnTo>
                    <a:pt x="1612900" y="948309"/>
                  </a:lnTo>
                  <a:lnTo>
                    <a:pt x="1606121" y="998690"/>
                  </a:lnTo>
                  <a:lnTo>
                    <a:pt x="1586996" y="1043977"/>
                  </a:lnTo>
                  <a:lnTo>
                    <a:pt x="1557337" y="1082357"/>
                  </a:lnTo>
                  <a:lnTo>
                    <a:pt x="1518957" y="1112016"/>
                  </a:lnTo>
                  <a:lnTo>
                    <a:pt x="1473670" y="1131141"/>
                  </a:lnTo>
                  <a:lnTo>
                    <a:pt x="1423289" y="1137920"/>
                  </a:lnTo>
                  <a:lnTo>
                    <a:pt x="189661" y="1137920"/>
                  </a:lnTo>
                  <a:lnTo>
                    <a:pt x="139241" y="1131141"/>
                  </a:lnTo>
                  <a:lnTo>
                    <a:pt x="93934" y="1112016"/>
                  </a:lnTo>
                  <a:lnTo>
                    <a:pt x="55549" y="1082357"/>
                  </a:lnTo>
                  <a:lnTo>
                    <a:pt x="25893" y="1043977"/>
                  </a:lnTo>
                  <a:lnTo>
                    <a:pt x="6774" y="998690"/>
                  </a:lnTo>
                  <a:lnTo>
                    <a:pt x="0" y="948309"/>
                  </a:lnTo>
                  <a:lnTo>
                    <a:pt x="0" y="189611"/>
                  </a:lnTo>
                  <a:close/>
                </a:path>
              </a:pathLst>
            </a:custGeom>
            <a:ln w="12700">
              <a:solidFill>
                <a:srgbClr val="AEABAB"/>
              </a:solidFill>
            </a:ln>
          </p:spPr>
          <p:txBody>
            <a:bodyPr wrap="square" lIns="0" tIns="0" rIns="0" bIns="0" rtlCol="0"/>
            <a:lstStyle/>
            <a:p>
              <a:endParaRPr/>
            </a:p>
          </p:txBody>
        </p:sp>
      </p:grpSp>
      <p:sp>
        <p:nvSpPr>
          <p:cNvPr id="5" name="object 5"/>
          <p:cNvSpPr txBox="1"/>
          <p:nvPr/>
        </p:nvSpPr>
        <p:spPr>
          <a:xfrm>
            <a:off x="769302" y="2529204"/>
            <a:ext cx="1089025" cy="334645"/>
          </a:xfrm>
          <a:prstGeom prst="rect">
            <a:avLst/>
          </a:prstGeom>
        </p:spPr>
        <p:txBody>
          <a:bodyPr vert="horz" wrap="square" lIns="0" tIns="29209" rIns="0" bIns="0" rtlCol="0">
            <a:spAutoFit/>
          </a:bodyPr>
          <a:lstStyle/>
          <a:p>
            <a:pPr marL="241300" marR="5080" indent="-229235">
              <a:lnSpc>
                <a:spcPts val="1160"/>
              </a:lnSpc>
              <a:spcBef>
                <a:spcPts val="229"/>
              </a:spcBef>
            </a:pPr>
            <a:r>
              <a:rPr sz="1050" b="1" dirty="0">
                <a:solidFill>
                  <a:srgbClr val="585858"/>
                </a:solidFill>
                <a:latin typeface="Carlito"/>
                <a:cs typeface="Carlito"/>
              </a:rPr>
              <a:t>ORGANIZACIÓN</a:t>
            </a:r>
            <a:r>
              <a:rPr sz="1050" b="1" spc="-110" dirty="0">
                <a:solidFill>
                  <a:srgbClr val="585858"/>
                </a:solidFill>
                <a:latin typeface="Carlito"/>
                <a:cs typeface="Carlito"/>
              </a:rPr>
              <a:t> </a:t>
            </a:r>
            <a:r>
              <a:rPr sz="1050" b="1" dirty="0">
                <a:solidFill>
                  <a:srgbClr val="585858"/>
                </a:solidFill>
                <a:latin typeface="Carlito"/>
                <a:cs typeface="Carlito"/>
              </a:rPr>
              <a:t>DE  </a:t>
            </a:r>
            <a:r>
              <a:rPr sz="1050" b="1" spc="5" dirty="0">
                <a:solidFill>
                  <a:srgbClr val="585858"/>
                </a:solidFill>
                <a:latin typeface="Carlito"/>
                <a:cs typeface="Carlito"/>
              </a:rPr>
              <a:t>PROYECTO</a:t>
            </a:r>
            <a:endParaRPr sz="1050">
              <a:latin typeface="Carlito"/>
              <a:cs typeface="Carlito"/>
            </a:endParaRPr>
          </a:p>
        </p:txBody>
      </p:sp>
      <p:sp>
        <p:nvSpPr>
          <p:cNvPr id="6" name="object 6"/>
          <p:cNvSpPr/>
          <p:nvPr/>
        </p:nvSpPr>
        <p:spPr>
          <a:xfrm>
            <a:off x="2388870" y="2409189"/>
            <a:ext cx="1610360" cy="1137920"/>
          </a:xfrm>
          <a:custGeom>
            <a:avLst/>
            <a:gdLst/>
            <a:ahLst/>
            <a:cxnLst/>
            <a:rect l="l" t="t" r="r" b="b"/>
            <a:pathLst>
              <a:path w="1610360" h="1137920">
                <a:moveTo>
                  <a:pt x="0" y="189611"/>
                </a:moveTo>
                <a:lnTo>
                  <a:pt x="6778" y="139229"/>
                </a:lnTo>
                <a:lnTo>
                  <a:pt x="25903" y="93942"/>
                </a:lnTo>
                <a:lnTo>
                  <a:pt x="55562" y="55562"/>
                </a:lnTo>
                <a:lnTo>
                  <a:pt x="93942" y="25903"/>
                </a:lnTo>
                <a:lnTo>
                  <a:pt x="139229" y="6778"/>
                </a:lnTo>
                <a:lnTo>
                  <a:pt x="189611" y="0"/>
                </a:lnTo>
                <a:lnTo>
                  <a:pt x="1420749" y="0"/>
                </a:lnTo>
                <a:lnTo>
                  <a:pt x="1471130" y="6778"/>
                </a:lnTo>
                <a:lnTo>
                  <a:pt x="1516417" y="25903"/>
                </a:lnTo>
                <a:lnTo>
                  <a:pt x="1554797" y="55562"/>
                </a:lnTo>
                <a:lnTo>
                  <a:pt x="1584456" y="93942"/>
                </a:lnTo>
                <a:lnTo>
                  <a:pt x="1603581" y="139229"/>
                </a:lnTo>
                <a:lnTo>
                  <a:pt x="1610359" y="189611"/>
                </a:lnTo>
                <a:lnTo>
                  <a:pt x="1610359" y="948309"/>
                </a:lnTo>
                <a:lnTo>
                  <a:pt x="1603581" y="998690"/>
                </a:lnTo>
                <a:lnTo>
                  <a:pt x="1584456" y="1043977"/>
                </a:lnTo>
                <a:lnTo>
                  <a:pt x="1554797" y="1082357"/>
                </a:lnTo>
                <a:lnTo>
                  <a:pt x="1516417" y="1112016"/>
                </a:lnTo>
                <a:lnTo>
                  <a:pt x="1471130" y="1131141"/>
                </a:lnTo>
                <a:lnTo>
                  <a:pt x="1420749" y="1137920"/>
                </a:lnTo>
                <a:lnTo>
                  <a:pt x="189611" y="1137920"/>
                </a:lnTo>
                <a:lnTo>
                  <a:pt x="139229" y="1131141"/>
                </a:lnTo>
                <a:lnTo>
                  <a:pt x="93942" y="1112016"/>
                </a:lnTo>
                <a:lnTo>
                  <a:pt x="55562" y="1082357"/>
                </a:lnTo>
                <a:lnTo>
                  <a:pt x="25903" y="1043977"/>
                </a:lnTo>
                <a:lnTo>
                  <a:pt x="6778" y="998690"/>
                </a:lnTo>
                <a:lnTo>
                  <a:pt x="0" y="948309"/>
                </a:lnTo>
                <a:lnTo>
                  <a:pt x="0" y="189611"/>
                </a:lnTo>
                <a:close/>
              </a:path>
            </a:pathLst>
          </a:custGeom>
          <a:ln w="12700">
            <a:solidFill>
              <a:srgbClr val="AEABAB"/>
            </a:solidFill>
          </a:ln>
        </p:spPr>
        <p:txBody>
          <a:bodyPr wrap="square" lIns="0" tIns="0" rIns="0" bIns="0" rtlCol="0"/>
          <a:lstStyle/>
          <a:p>
            <a:endParaRPr/>
          </a:p>
        </p:txBody>
      </p:sp>
      <p:sp>
        <p:nvSpPr>
          <p:cNvPr id="7" name="object 7"/>
          <p:cNvSpPr txBox="1"/>
          <p:nvPr/>
        </p:nvSpPr>
        <p:spPr>
          <a:xfrm>
            <a:off x="2687320" y="2529204"/>
            <a:ext cx="1012825" cy="334645"/>
          </a:xfrm>
          <a:prstGeom prst="rect">
            <a:avLst/>
          </a:prstGeom>
        </p:spPr>
        <p:txBody>
          <a:bodyPr vert="horz" wrap="square" lIns="0" tIns="29209" rIns="0" bIns="0" rtlCol="0">
            <a:spAutoFit/>
          </a:bodyPr>
          <a:lstStyle/>
          <a:p>
            <a:pPr marL="108585" marR="5080" indent="-96520">
              <a:lnSpc>
                <a:spcPts val="1160"/>
              </a:lnSpc>
              <a:spcBef>
                <a:spcPts val="229"/>
              </a:spcBef>
            </a:pPr>
            <a:r>
              <a:rPr sz="1050" b="1" dirty="0">
                <a:solidFill>
                  <a:srgbClr val="585858"/>
                </a:solidFill>
                <a:latin typeface="Carlito"/>
                <a:cs typeface="Carlito"/>
              </a:rPr>
              <a:t>ELABORACIÓN</a:t>
            </a:r>
            <a:r>
              <a:rPr sz="1050" b="1" spc="-105" dirty="0">
                <a:solidFill>
                  <a:srgbClr val="585858"/>
                </a:solidFill>
                <a:latin typeface="Carlito"/>
                <a:cs typeface="Carlito"/>
              </a:rPr>
              <a:t> </a:t>
            </a:r>
            <a:r>
              <a:rPr sz="1050" b="1" dirty="0">
                <a:solidFill>
                  <a:srgbClr val="585858"/>
                </a:solidFill>
                <a:latin typeface="Carlito"/>
                <a:cs typeface="Carlito"/>
              </a:rPr>
              <a:t>DE  DIAGNOSTICO</a:t>
            </a:r>
            <a:endParaRPr sz="1050">
              <a:latin typeface="Carlito"/>
              <a:cs typeface="Carlito"/>
            </a:endParaRPr>
          </a:p>
        </p:txBody>
      </p:sp>
      <p:sp>
        <p:nvSpPr>
          <p:cNvPr id="8" name="object 8"/>
          <p:cNvSpPr/>
          <p:nvPr/>
        </p:nvSpPr>
        <p:spPr>
          <a:xfrm>
            <a:off x="4268470" y="2409189"/>
            <a:ext cx="1610360" cy="1137920"/>
          </a:xfrm>
          <a:custGeom>
            <a:avLst/>
            <a:gdLst/>
            <a:ahLst/>
            <a:cxnLst/>
            <a:rect l="l" t="t" r="r" b="b"/>
            <a:pathLst>
              <a:path w="1610360" h="1137920">
                <a:moveTo>
                  <a:pt x="0" y="189611"/>
                </a:moveTo>
                <a:lnTo>
                  <a:pt x="6778" y="139229"/>
                </a:lnTo>
                <a:lnTo>
                  <a:pt x="25903" y="93942"/>
                </a:lnTo>
                <a:lnTo>
                  <a:pt x="55562" y="55562"/>
                </a:lnTo>
                <a:lnTo>
                  <a:pt x="93942" y="25903"/>
                </a:lnTo>
                <a:lnTo>
                  <a:pt x="139229" y="6778"/>
                </a:lnTo>
                <a:lnTo>
                  <a:pt x="189610" y="0"/>
                </a:lnTo>
                <a:lnTo>
                  <a:pt x="1420749" y="0"/>
                </a:lnTo>
                <a:lnTo>
                  <a:pt x="1471130" y="6778"/>
                </a:lnTo>
                <a:lnTo>
                  <a:pt x="1516417" y="25903"/>
                </a:lnTo>
                <a:lnTo>
                  <a:pt x="1554797" y="55562"/>
                </a:lnTo>
                <a:lnTo>
                  <a:pt x="1584456" y="93942"/>
                </a:lnTo>
                <a:lnTo>
                  <a:pt x="1603581" y="139229"/>
                </a:lnTo>
                <a:lnTo>
                  <a:pt x="1610359" y="189611"/>
                </a:lnTo>
                <a:lnTo>
                  <a:pt x="1610359" y="948309"/>
                </a:lnTo>
                <a:lnTo>
                  <a:pt x="1603581" y="998690"/>
                </a:lnTo>
                <a:lnTo>
                  <a:pt x="1584456" y="1043977"/>
                </a:lnTo>
                <a:lnTo>
                  <a:pt x="1554797" y="1082357"/>
                </a:lnTo>
                <a:lnTo>
                  <a:pt x="1516417" y="1112016"/>
                </a:lnTo>
                <a:lnTo>
                  <a:pt x="1471130" y="1131141"/>
                </a:lnTo>
                <a:lnTo>
                  <a:pt x="1420749" y="1137920"/>
                </a:lnTo>
                <a:lnTo>
                  <a:pt x="189610" y="1137920"/>
                </a:lnTo>
                <a:lnTo>
                  <a:pt x="139229" y="1131141"/>
                </a:lnTo>
                <a:lnTo>
                  <a:pt x="93942" y="1112016"/>
                </a:lnTo>
                <a:lnTo>
                  <a:pt x="55562" y="1082357"/>
                </a:lnTo>
                <a:lnTo>
                  <a:pt x="25903" y="1043977"/>
                </a:lnTo>
                <a:lnTo>
                  <a:pt x="6778" y="998690"/>
                </a:lnTo>
                <a:lnTo>
                  <a:pt x="0" y="948309"/>
                </a:lnTo>
                <a:lnTo>
                  <a:pt x="0" y="189611"/>
                </a:lnTo>
                <a:close/>
              </a:path>
            </a:pathLst>
          </a:custGeom>
          <a:ln w="12700">
            <a:solidFill>
              <a:srgbClr val="AEABAB"/>
            </a:solidFill>
          </a:ln>
        </p:spPr>
        <p:txBody>
          <a:bodyPr wrap="square" lIns="0" tIns="0" rIns="0" bIns="0" rtlCol="0"/>
          <a:lstStyle/>
          <a:p>
            <a:endParaRPr/>
          </a:p>
        </p:txBody>
      </p:sp>
      <p:sp>
        <p:nvSpPr>
          <p:cNvPr id="9" name="object 9"/>
          <p:cNvSpPr txBox="1"/>
          <p:nvPr/>
        </p:nvSpPr>
        <p:spPr>
          <a:xfrm>
            <a:off x="4353305" y="2489217"/>
            <a:ext cx="1257300" cy="420370"/>
          </a:xfrm>
          <a:prstGeom prst="rect">
            <a:avLst/>
          </a:prstGeom>
        </p:spPr>
        <p:txBody>
          <a:bodyPr vert="horz" wrap="square" lIns="0" tIns="66040" rIns="0" bIns="0" rtlCol="0">
            <a:spAutoFit/>
          </a:bodyPr>
          <a:lstStyle/>
          <a:p>
            <a:pPr marL="193040">
              <a:lnSpc>
                <a:spcPct val="100000"/>
              </a:lnSpc>
              <a:spcBef>
                <a:spcPts val="520"/>
              </a:spcBef>
            </a:pPr>
            <a:r>
              <a:rPr sz="1050" b="1" dirty="0">
                <a:solidFill>
                  <a:srgbClr val="585858"/>
                </a:solidFill>
                <a:latin typeface="Carlito"/>
                <a:cs typeface="Carlito"/>
              </a:rPr>
              <a:t>IMPLEMENTACIÓN</a:t>
            </a:r>
            <a:endParaRPr sz="1050">
              <a:latin typeface="Carlito"/>
              <a:cs typeface="Carlito"/>
            </a:endParaRPr>
          </a:p>
          <a:p>
            <a:pPr marL="12700">
              <a:lnSpc>
                <a:spcPct val="100000"/>
              </a:lnSpc>
              <a:spcBef>
                <a:spcPts val="350"/>
              </a:spcBef>
            </a:pPr>
            <a:r>
              <a:rPr sz="900" dirty="0">
                <a:solidFill>
                  <a:srgbClr val="585858"/>
                </a:solidFill>
                <a:latin typeface="Carlito"/>
                <a:cs typeface="Carlito"/>
              </a:rPr>
              <a:t>- </a:t>
            </a:r>
            <a:r>
              <a:rPr sz="900" spc="-5" dirty="0">
                <a:solidFill>
                  <a:srgbClr val="585858"/>
                </a:solidFill>
                <a:latin typeface="Carlito"/>
                <a:cs typeface="Carlito"/>
              </a:rPr>
              <a:t>Procesos</a:t>
            </a:r>
            <a:r>
              <a:rPr sz="900" spc="-45" dirty="0">
                <a:solidFill>
                  <a:srgbClr val="585858"/>
                </a:solidFill>
                <a:latin typeface="Carlito"/>
                <a:cs typeface="Carlito"/>
              </a:rPr>
              <a:t> </a:t>
            </a:r>
            <a:r>
              <a:rPr sz="900" dirty="0">
                <a:solidFill>
                  <a:srgbClr val="585858"/>
                </a:solidFill>
                <a:latin typeface="Carlito"/>
                <a:cs typeface="Carlito"/>
              </a:rPr>
              <a:t>documentados</a:t>
            </a:r>
            <a:endParaRPr sz="900">
              <a:latin typeface="Carlito"/>
              <a:cs typeface="Carlito"/>
            </a:endParaRPr>
          </a:p>
        </p:txBody>
      </p:sp>
      <p:sp>
        <p:nvSpPr>
          <p:cNvPr id="10" name="object 10"/>
          <p:cNvSpPr txBox="1"/>
          <p:nvPr/>
        </p:nvSpPr>
        <p:spPr>
          <a:xfrm>
            <a:off x="4353305" y="2883916"/>
            <a:ext cx="1282065" cy="501015"/>
          </a:xfrm>
          <a:prstGeom prst="rect">
            <a:avLst/>
          </a:prstGeom>
        </p:spPr>
        <p:txBody>
          <a:bodyPr vert="horz" wrap="square" lIns="0" tIns="50800" rIns="0" bIns="0" rtlCol="0">
            <a:spAutoFit/>
          </a:bodyPr>
          <a:lstStyle/>
          <a:p>
            <a:pPr marL="73660" indent="-60960">
              <a:lnSpc>
                <a:spcPct val="100000"/>
              </a:lnSpc>
              <a:spcBef>
                <a:spcPts val="400"/>
              </a:spcBef>
              <a:buChar char="-"/>
              <a:tabLst>
                <a:tab pos="73660" algn="l"/>
              </a:tabLst>
            </a:pPr>
            <a:r>
              <a:rPr sz="900" spc="-5" dirty="0">
                <a:solidFill>
                  <a:srgbClr val="585858"/>
                </a:solidFill>
                <a:latin typeface="Carlito"/>
                <a:cs typeface="Carlito"/>
              </a:rPr>
              <a:t>Capacitación del</a:t>
            </a:r>
            <a:r>
              <a:rPr sz="900" spc="-50" dirty="0">
                <a:solidFill>
                  <a:srgbClr val="585858"/>
                </a:solidFill>
                <a:latin typeface="Carlito"/>
                <a:cs typeface="Carlito"/>
              </a:rPr>
              <a:t> </a:t>
            </a:r>
            <a:r>
              <a:rPr sz="900" dirty="0">
                <a:solidFill>
                  <a:srgbClr val="585858"/>
                </a:solidFill>
                <a:latin typeface="Carlito"/>
                <a:cs typeface="Carlito"/>
              </a:rPr>
              <a:t>personal</a:t>
            </a:r>
            <a:endParaRPr sz="900" dirty="0">
              <a:latin typeface="Carlito"/>
              <a:cs typeface="Carlito"/>
            </a:endParaRPr>
          </a:p>
          <a:p>
            <a:pPr marL="12700" marR="5080">
              <a:lnSpc>
                <a:spcPts val="980"/>
              </a:lnSpc>
              <a:spcBef>
                <a:spcPts val="420"/>
              </a:spcBef>
              <a:buChar char="-"/>
              <a:tabLst>
                <a:tab pos="73660" algn="l"/>
              </a:tabLst>
            </a:pPr>
            <a:r>
              <a:rPr sz="900" dirty="0">
                <a:solidFill>
                  <a:srgbClr val="585858"/>
                </a:solidFill>
                <a:latin typeface="Carlito"/>
                <a:cs typeface="Carlito"/>
              </a:rPr>
              <a:t>Preparación </a:t>
            </a:r>
            <a:r>
              <a:rPr sz="900" spc="-5" dirty="0">
                <a:solidFill>
                  <a:srgbClr val="585858"/>
                </a:solidFill>
                <a:latin typeface="Carlito"/>
                <a:cs typeface="Carlito"/>
              </a:rPr>
              <a:t>Auditoria  Externa Certificación</a:t>
            </a:r>
            <a:r>
              <a:rPr sz="900" spc="-30" dirty="0">
                <a:solidFill>
                  <a:srgbClr val="585858"/>
                </a:solidFill>
                <a:latin typeface="Carlito"/>
                <a:cs typeface="Carlito"/>
              </a:rPr>
              <a:t> </a:t>
            </a:r>
            <a:r>
              <a:rPr sz="900" spc="-5" dirty="0">
                <a:solidFill>
                  <a:srgbClr val="585858"/>
                </a:solidFill>
                <a:latin typeface="Carlito"/>
                <a:cs typeface="Carlito"/>
              </a:rPr>
              <a:t>Inicial</a:t>
            </a:r>
            <a:endParaRPr sz="900" dirty="0">
              <a:latin typeface="Carlito"/>
              <a:cs typeface="Carlito"/>
            </a:endParaRPr>
          </a:p>
        </p:txBody>
      </p:sp>
      <p:sp>
        <p:nvSpPr>
          <p:cNvPr id="11" name="object 11"/>
          <p:cNvSpPr/>
          <p:nvPr/>
        </p:nvSpPr>
        <p:spPr>
          <a:xfrm>
            <a:off x="6148070" y="2409189"/>
            <a:ext cx="1610360" cy="1137920"/>
          </a:xfrm>
          <a:custGeom>
            <a:avLst/>
            <a:gdLst/>
            <a:ahLst/>
            <a:cxnLst/>
            <a:rect l="l" t="t" r="r" b="b"/>
            <a:pathLst>
              <a:path w="1610359" h="1137920">
                <a:moveTo>
                  <a:pt x="0" y="189611"/>
                </a:moveTo>
                <a:lnTo>
                  <a:pt x="6778" y="139229"/>
                </a:lnTo>
                <a:lnTo>
                  <a:pt x="25903" y="93942"/>
                </a:lnTo>
                <a:lnTo>
                  <a:pt x="55562" y="55562"/>
                </a:lnTo>
                <a:lnTo>
                  <a:pt x="93942" y="25903"/>
                </a:lnTo>
                <a:lnTo>
                  <a:pt x="139229" y="6778"/>
                </a:lnTo>
                <a:lnTo>
                  <a:pt x="189610" y="0"/>
                </a:lnTo>
                <a:lnTo>
                  <a:pt x="1420749" y="0"/>
                </a:lnTo>
                <a:lnTo>
                  <a:pt x="1471130" y="6778"/>
                </a:lnTo>
                <a:lnTo>
                  <a:pt x="1516417" y="25903"/>
                </a:lnTo>
                <a:lnTo>
                  <a:pt x="1554797" y="55562"/>
                </a:lnTo>
                <a:lnTo>
                  <a:pt x="1584456" y="93942"/>
                </a:lnTo>
                <a:lnTo>
                  <a:pt x="1603581" y="139229"/>
                </a:lnTo>
                <a:lnTo>
                  <a:pt x="1610359" y="189611"/>
                </a:lnTo>
                <a:lnTo>
                  <a:pt x="1610359" y="948309"/>
                </a:lnTo>
                <a:lnTo>
                  <a:pt x="1603581" y="998690"/>
                </a:lnTo>
                <a:lnTo>
                  <a:pt x="1584456" y="1043977"/>
                </a:lnTo>
                <a:lnTo>
                  <a:pt x="1554797" y="1082357"/>
                </a:lnTo>
                <a:lnTo>
                  <a:pt x="1516417" y="1112016"/>
                </a:lnTo>
                <a:lnTo>
                  <a:pt x="1471130" y="1131141"/>
                </a:lnTo>
                <a:lnTo>
                  <a:pt x="1420749" y="1137920"/>
                </a:lnTo>
                <a:lnTo>
                  <a:pt x="189610" y="1137920"/>
                </a:lnTo>
                <a:lnTo>
                  <a:pt x="139229" y="1131141"/>
                </a:lnTo>
                <a:lnTo>
                  <a:pt x="93942" y="1112016"/>
                </a:lnTo>
                <a:lnTo>
                  <a:pt x="55562" y="1082357"/>
                </a:lnTo>
                <a:lnTo>
                  <a:pt x="25903" y="1043977"/>
                </a:lnTo>
                <a:lnTo>
                  <a:pt x="6778" y="998690"/>
                </a:lnTo>
                <a:lnTo>
                  <a:pt x="0" y="948309"/>
                </a:lnTo>
                <a:lnTo>
                  <a:pt x="0" y="189611"/>
                </a:lnTo>
                <a:close/>
              </a:path>
            </a:pathLst>
          </a:custGeom>
          <a:ln w="12700">
            <a:solidFill>
              <a:srgbClr val="AEABAB"/>
            </a:solidFill>
          </a:ln>
        </p:spPr>
        <p:txBody>
          <a:bodyPr wrap="square" lIns="0" tIns="0" rIns="0" bIns="0" rtlCol="0"/>
          <a:lstStyle/>
          <a:p>
            <a:endParaRPr/>
          </a:p>
        </p:txBody>
      </p:sp>
      <p:sp>
        <p:nvSpPr>
          <p:cNvPr id="12" name="object 12"/>
          <p:cNvSpPr txBox="1"/>
          <p:nvPr/>
        </p:nvSpPr>
        <p:spPr>
          <a:xfrm>
            <a:off x="6354826" y="2604134"/>
            <a:ext cx="1194435" cy="187325"/>
          </a:xfrm>
          <a:prstGeom prst="rect">
            <a:avLst/>
          </a:prstGeom>
        </p:spPr>
        <p:txBody>
          <a:bodyPr vert="horz" wrap="square" lIns="0" tIns="13970" rIns="0" bIns="0" rtlCol="0">
            <a:spAutoFit/>
          </a:bodyPr>
          <a:lstStyle/>
          <a:p>
            <a:pPr marL="12700">
              <a:lnSpc>
                <a:spcPct val="100000"/>
              </a:lnSpc>
              <a:spcBef>
                <a:spcPts val="110"/>
              </a:spcBef>
            </a:pPr>
            <a:r>
              <a:rPr sz="1050" b="1" dirty="0">
                <a:solidFill>
                  <a:srgbClr val="585858"/>
                </a:solidFill>
                <a:latin typeface="Carlito"/>
                <a:cs typeface="Carlito"/>
              </a:rPr>
              <a:t>CERTIFICACIÓN</a:t>
            </a:r>
            <a:r>
              <a:rPr sz="1050" b="1" spc="-105" dirty="0">
                <a:solidFill>
                  <a:srgbClr val="585858"/>
                </a:solidFill>
                <a:latin typeface="Carlito"/>
                <a:cs typeface="Carlito"/>
              </a:rPr>
              <a:t> </a:t>
            </a:r>
            <a:r>
              <a:rPr sz="1050" b="1" spc="5" dirty="0">
                <a:solidFill>
                  <a:srgbClr val="585858"/>
                </a:solidFill>
                <a:latin typeface="Carlito"/>
                <a:cs typeface="Carlito"/>
              </a:rPr>
              <a:t>SGAS</a:t>
            </a:r>
            <a:endParaRPr sz="1050">
              <a:latin typeface="Carlito"/>
              <a:cs typeface="Carlito"/>
            </a:endParaRPr>
          </a:p>
        </p:txBody>
      </p:sp>
      <p:sp>
        <p:nvSpPr>
          <p:cNvPr id="13" name="object 13"/>
          <p:cNvSpPr txBox="1"/>
          <p:nvPr/>
        </p:nvSpPr>
        <p:spPr>
          <a:xfrm>
            <a:off x="6232778" y="2947034"/>
            <a:ext cx="904875" cy="375920"/>
          </a:xfrm>
          <a:prstGeom prst="rect">
            <a:avLst/>
          </a:prstGeom>
        </p:spPr>
        <p:txBody>
          <a:bodyPr vert="horz" wrap="square" lIns="0" tIns="50800" rIns="0" bIns="0" rtlCol="0">
            <a:spAutoFit/>
          </a:bodyPr>
          <a:lstStyle/>
          <a:p>
            <a:pPr marL="99060" indent="-86360">
              <a:lnSpc>
                <a:spcPct val="100000"/>
              </a:lnSpc>
              <a:spcBef>
                <a:spcPts val="400"/>
              </a:spcBef>
              <a:buChar char="-"/>
              <a:tabLst>
                <a:tab pos="99060" algn="l"/>
              </a:tabLst>
            </a:pPr>
            <a:r>
              <a:rPr sz="900" spc="-5" dirty="0">
                <a:solidFill>
                  <a:srgbClr val="585858"/>
                </a:solidFill>
                <a:latin typeface="Carlito"/>
                <a:cs typeface="Carlito"/>
              </a:rPr>
              <a:t>Auditoria</a:t>
            </a:r>
            <a:r>
              <a:rPr sz="900" spc="-50" dirty="0">
                <a:solidFill>
                  <a:srgbClr val="585858"/>
                </a:solidFill>
                <a:latin typeface="Carlito"/>
                <a:cs typeface="Carlito"/>
              </a:rPr>
              <a:t> </a:t>
            </a:r>
            <a:r>
              <a:rPr sz="900" spc="-5" dirty="0">
                <a:solidFill>
                  <a:srgbClr val="585858"/>
                </a:solidFill>
                <a:latin typeface="Carlito"/>
                <a:cs typeface="Carlito"/>
              </a:rPr>
              <a:t>interna</a:t>
            </a:r>
            <a:endParaRPr sz="900">
              <a:latin typeface="Carlito"/>
              <a:cs typeface="Carlito"/>
            </a:endParaRPr>
          </a:p>
          <a:p>
            <a:pPr marL="73660" indent="-60960">
              <a:lnSpc>
                <a:spcPct val="100000"/>
              </a:lnSpc>
              <a:spcBef>
                <a:spcPts val="300"/>
              </a:spcBef>
              <a:buChar char="-"/>
              <a:tabLst>
                <a:tab pos="73660" algn="l"/>
              </a:tabLst>
            </a:pPr>
            <a:r>
              <a:rPr sz="900" spc="-5" dirty="0">
                <a:solidFill>
                  <a:srgbClr val="585858"/>
                </a:solidFill>
                <a:latin typeface="Carlito"/>
                <a:cs typeface="Carlito"/>
              </a:rPr>
              <a:t>Auditoria</a:t>
            </a:r>
            <a:r>
              <a:rPr sz="900" spc="-60" dirty="0">
                <a:solidFill>
                  <a:srgbClr val="585858"/>
                </a:solidFill>
                <a:latin typeface="Carlito"/>
                <a:cs typeface="Carlito"/>
              </a:rPr>
              <a:t> </a:t>
            </a:r>
            <a:r>
              <a:rPr sz="900" spc="-5" dirty="0">
                <a:solidFill>
                  <a:srgbClr val="585858"/>
                </a:solidFill>
                <a:latin typeface="Carlito"/>
                <a:cs typeface="Carlito"/>
              </a:rPr>
              <a:t>Externa</a:t>
            </a:r>
            <a:endParaRPr sz="900">
              <a:latin typeface="Carlito"/>
              <a:cs typeface="Carlito"/>
            </a:endParaRPr>
          </a:p>
        </p:txBody>
      </p:sp>
      <p:sp>
        <p:nvSpPr>
          <p:cNvPr id="14" name="object 14"/>
          <p:cNvSpPr/>
          <p:nvPr/>
        </p:nvSpPr>
        <p:spPr>
          <a:xfrm>
            <a:off x="8027669" y="2409189"/>
            <a:ext cx="1610360" cy="1137920"/>
          </a:xfrm>
          <a:custGeom>
            <a:avLst/>
            <a:gdLst/>
            <a:ahLst/>
            <a:cxnLst/>
            <a:rect l="l" t="t" r="r" b="b"/>
            <a:pathLst>
              <a:path w="1610359" h="1137920">
                <a:moveTo>
                  <a:pt x="0" y="189611"/>
                </a:moveTo>
                <a:lnTo>
                  <a:pt x="6778" y="139229"/>
                </a:lnTo>
                <a:lnTo>
                  <a:pt x="25903" y="93942"/>
                </a:lnTo>
                <a:lnTo>
                  <a:pt x="55562" y="55562"/>
                </a:lnTo>
                <a:lnTo>
                  <a:pt x="93942" y="25903"/>
                </a:lnTo>
                <a:lnTo>
                  <a:pt x="139229" y="6778"/>
                </a:lnTo>
                <a:lnTo>
                  <a:pt x="189610" y="0"/>
                </a:lnTo>
                <a:lnTo>
                  <a:pt x="1420749" y="0"/>
                </a:lnTo>
                <a:lnTo>
                  <a:pt x="1471130" y="6778"/>
                </a:lnTo>
                <a:lnTo>
                  <a:pt x="1516417" y="25903"/>
                </a:lnTo>
                <a:lnTo>
                  <a:pt x="1554797" y="55562"/>
                </a:lnTo>
                <a:lnTo>
                  <a:pt x="1584456" y="93942"/>
                </a:lnTo>
                <a:lnTo>
                  <a:pt x="1603581" y="139229"/>
                </a:lnTo>
                <a:lnTo>
                  <a:pt x="1610359" y="189611"/>
                </a:lnTo>
                <a:lnTo>
                  <a:pt x="1610359" y="948309"/>
                </a:lnTo>
                <a:lnTo>
                  <a:pt x="1603581" y="998690"/>
                </a:lnTo>
                <a:lnTo>
                  <a:pt x="1584456" y="1043977"/>
                </a:lnTo>
                <a:lnTo>
                  <a:pt x="1554797" y="1082357"/>
                </a:lnTo>
                <a:lnTo>
                  <a:pt x="1516417" y="1112016"/>
                </a:lnTo>
                <a:lnTo>
                  <a:pt x="1471130" y="1131141"/>
                </a:lnTo>
                <a:lnTo>
                  <a:pt x="1420749" y="1137920"/>
                </a:lnTo>
                <a:lnTo>
                  <a:pt x="189610" y="1137920"/>
                </a:lnTo>
                <a:lnTo>
                  <a:pt x="139229" y="1131141"/>
                </a:lnTo>
                <a:lnTo>
                  <a:pt x="93942" y="1112016"/>
                </a:lnTo>
                <a:lnTo>
                  <a:pt x="55562" y="1082357"/>
                </a:lnTo>
                <a:lnTo>
                  <a:pt x="25903" y="1043977"/>
                </a:lnTo>
                <a:lnTo>
                  <a:pt x="6778" y="998690"/>
                </a:lnTo>
                <a:lnTo>
                  <a:pt x="0" y="948309"/>
                </a:lnTo>
                <a:lnTo>
                  <a:pt x="0" y="189611"/>
                </a:lnTo>
                <a:close/>
              </a:path>
            </a:pathLst>
          </a:custGeom>
          <a:ln w="12700">
            <a:solidFill>
              <a:srgbClr val="AEABAB"/>
            </a:solidFill>
          </a:ln>
        </p:spPr>
        <p:txBody>
          <a:bodyPr wrap="square" lIns="0" tIns="0" rIns="0" bIns="0" rtlCol="0"/>
          <a:lstStyle/>
          <a:p>
            <a:endParaRPr/>
          </a:p>
        </p:txBody>
      </p:sp>
      <p:sp>
        <p:nvSpPr>
          <p:cNvPr id="15" name="object 15"/>
          <p:cNvSpPr txBox="1"/>
          <p:nvPr/>
        </p:nvSpPr>
        <p:spPr>
          <a:xfrm>
            <a:off x="8269858" y="2617533"/>
            <a:ext cx="1123315" cy="332740"/>
          </a:xfrm>
          <a:prstGeom prst="rect">
            <a:avLst/>
          </a:prstGeom>
        </p:spPr>
        <p:txBody>
          <a:bodyPr vert="horz" wrap="square" lIns="0" tIns="13970" rIns="0" bIns="0" rtlCol="0">
            <a:spAutoFit/>
          </a:bodyPr>
          <a:lstStyle/>
          <a:p>
            <a:pPr algn="ctr">
              <a:lnSpc>
                <a:spcPts val="1200"/>
              </a:lnSpc>
              <a:spcBef>
                <a:spcPts val="110"/>
              </a:spcBef>
            </a:pPr>
            <a:r>
              <a:rPr sz="1050" b="1" spc="5" dirty="0">
                <a:solidFill>
                  <a:srgbClr val="585858"/>
                </a:solidFill>
                <a:latin typeface="Carlito"/>
                <a:cs typeface="Carlito"/>
              </a:rPr>
              <a:t>SEGUIMIENTO</a:t>
            </a:r>
            <a:r>
              <a:rPr sz="1050" b="1" spc="-80" dirty="0">
                <a:solidFill>
                  <a:srgbClr val="585858"/>
                </a:solidFill>
                <a:latin typeface="Carlito"/>
                <a:cs typeface="Carlito"/>
              </a:rPr>
              <a:t> </a:t>
            </a:r>
            <a:r>
              <a:rPr sz="1050" b="1" spc="5" dirty="0">
                <a:solidFill>
                  <a:srgbClr val="585858"/>
                </a:solidFill>
                <a:latin typeface="Carlito"/>
                <a:cs typeface="Carlito"/>
              </a:rPr>
              <a:t>Y</a:t>
            </a:r>
            <a:endParaRPr sz="1050">
              <a:latin typeface="Carlito"/>
              <a:cs typeface="Carlito"/>
            </a:endParaRPr>
          </a:p>
          <a:p>
            <a:pPr algn="ctr">
              <a:lnSpc>
                <a:spcPts val="1200"/>
              </a:lnSpc>
            </a:pPr>
            <a:r>
              <a:rPr sz="1050" b="1" dirty="0">
                <a:solidFill>
                  <a:srgbClr val="585858"/>
                </a:solidFill>
                <a:latin typeface="Carlito"/>
                <a:cs typeface="Carlito"/>
              </a:rPr>
              <a:t>CONTROL DEL</a:t>
            </a:r>
            <a:r>
              <a:rPr sz="1050" b="1" spc="-110" dirty="0">
                <a:solidFill>
                  <a:srgbClr val="585858"/>
                </a:solidFill>
                <a:latin typeface="Carlito"/>
                <a:cs typeface="Carlito"/>
              </a:rPr>
              <a:t> </a:t>
            </a:r>
            <a:r>
              <a:rPr sz="1050" b="1" spc="5" dirty="0">
                <a:solidFill>
                  <a:srgbClr val="585858"/>
                </a:solidFill>
                <a:latin typeface="Carlito"/>
                <a:cs typeface="Carlito"/>
              </a:rPr>
              <a:t>SGAS</a:t>
            </a:r>
            <a:endParaRPr sz="1050">
              <a:latin typeface="Carlito"/>
              <a:cs typeface="Carlito"/>
            </a:endParaRPr>
          </a:p>
        </p:txBody>
      </p:sp>
      <p:sp>
        <p:nvSpPr>
          <p:cNvPr id="16" name="object 16"/>
          <p:cNvSpPr/>
          <p:nvPr/>
        </p:nvSpPr>
        <p:spPr>
          <a:xfrm>
            <a:off x="9907269" y="2409189"/>
            <a:ext cx="1610360" cy="1137920"/>
          </a:xfrm>
          <a:custGeom>
            <a:avLst/>
            <a:gdLst/>
            <a:ahLst/>
            <a:cxnLst/>
            <a:rect l="l" t="t" r="r" b="b"/>
            <a:pathLst>
              <a:path w="1610359" h="1137920">
                <a:moveTo>
                  <a:pt x="0" y="189611"/>
                </a:moveTo>
                <a:lnTo>
                  <a:pt x="6778" y="139229"/>
                </a:lnTo>
                <a:lnTo>
                  <a:pt x="25903" y="93942"/>
                </a:lnTo>
                <a:lnTo>
                  <a:pt x="55562" y="55562"/>
                </a:lnTo>
                <a:lnTo>
                  <a:pt x="93942" y="25903"/>
                </a:lnTo>
                <a:lnTo>
                  <a:pt x="139229" y="6778"/>
                </a:lnTo>
                <a:lnTo>
                  <a:pt x="189610" y="0"/>
                </a:lnTo>
                <a:lnTo>
                  <a:pt x="1420749" y="0"/>
                </a:lnTo>
                <a:lnTo>
                  <a:pt x="1471130" y="6778"/>
                </a:lnTo>
                <a:lnTo>
                  <a:pt x="1516417" y="25903"/>
                </a:lnTo>
                <a:lnTo>
                  <a:pt x="1554797" y="55562"/>
                </a:lnTo>
                <a:lnTo>
                  <a:pt x="1584456" y="93942"/>
                </a:lnTo>
                <a:lnTo>
                  <a:pt x="1603581" y="139229"/>
                </a:lnTo>
                <a:lnTo>
                  <a:pt x="1610359" y="189611"/>
                </a:lnTo>
                <a:lnTo>
                  <a:pt x="1610359" y="948309"/>
                </a:lnTo>
                <a:lnTo>
                  <a:pt x="1603581" y="998690"/>
                </a:lnTo>
                <a:lnTo>
                  <a:pt x="1584456" y="1043977"/>
                </a:lnTo>
                <a:lnTo>
                  <a:pt x="1554797" y="1082357"/>
                </a:lnTo>
                <a:lnTo>
                  <a:pt x="1516417" y="1112016"/>
                </a:lnTo>
                <a:lnTo>
                  <a:pt x="1471130" y="1131141"/>
                </a:lnTo>
                <a:lnTo>
                  <a:pt x="1420749" y="1137920"/>
                </a:lnTo>
                <a:lnTo>
                  <a:pt x="189610" y="1137920"/>
                </a:lnTo>
                <a:lnTo>
                  <a:pt x="139229" y="1131141"/>
                </a:lnTo>
                <a:lnTo>
                  <a:pt x="93942" y="1112016"/>
                </a:lnTo>
                <a:lnTo>
                  <a:pt x="55562" y="1082357"/>
                </a:lnTo>
                <a:lnTo>
                  <a:pt x="25903" y="1043977"/>
                </a:lnTo>
                <a:lnTo>
                  <a:pt x="6778" y="998690"/>
                </a:lnTo>
                <a:lnTo>
                  <a:pt x="0" y="948309"/>
                </a:lnTo>
                <a:lnTo>
                  <a:pt x="0" y="189611"/>
                </a:lnTo>
                <a:close/>
              </a:path>
            </a:pathLst>
          </a:custGeom>
          <a:ln w="12700">
            <a:solidFill>
              <a:srgbClr val="AEABAB"/>
            </a:solidFill>
          </a:ln>
        </p:spPr>
        <p:txBody>
          <a:bodyPr wrap="square" lIns="0" tIns="0" rIns="0" bIns="0" rtlCol="0"/>
          <a:lstStyle/>
          <a:p>
            <a:endParaRPr/>
          </a:p>
        </p:txBody>
      </p:sp>
      <p:sp>
        <p:nvSpPr>
          <p:cNvPr id="17" name="object 17"/>
          <p:cNvSpPr txBox="1"/>
          <p:nvPr/>
        </p:nvSpPr>
        <p:spPr>
          <a:xfrm>
            <a:off x="10233406" y="2544826"/>
            <a:ext cx="954405" cy="479425"/>
          </a:xfrm>
          <a:prstGeom prst="rect">
            <a:avLst/>
          </a:prstGeom>
        </p:spPr>
        <p:txBody>
          <a:bodyPr vert="horz" wrap="square" lIns="0" tIns="27939" rIns="0" bIns="0" rtlCol="0">
            <a:spAutoFit/>
          </a:bodyPr>
          <a:lstStyle/>
          <a:p>
            <a:pPr marL="12700" marR="5080" indent="3175" algn="ctr">
              <a:lnSpc>
                <a:spcPct val="91300"/>
              </a:lnSpc>
              <a:spcBef>
                <a:spcPts val="219"/>
              </a:spcBef>
            </a:pPr>
            <a:r>
              <a:rPr sz="1050" b="1" dirty="0">
                <a:solidFill>
                  <a:srgbClr val="585858"/>
                </a:solidFill>
                <a:latin typeface="Carlito"/>
                <a:cs typeface="Carlito"/>
              </a:rPr>
              <a:t>AUDITORIA DE  </a:t>
            </a:r>
            <a:r>
              <a:rPr sz="1050" b="1" spc="5" dirty="0">
                <a:solidFill>
                  <a:srgbClr val="585858"/>
                </a:solidFill>
                <a:latin typeface="Carlito"/>
                <a:cs typeface="Carlito"/>
              </a:rPr>
              <a:t>SEGUIMIENTO</a:t>
            </a:r>
            <a:r>
              <a:rPr sz="1050" b="1" spc="85" dirty="0">
                <a:solidFill>
                  <a:srgbClr val="585858"/>
                </a:solidFill>
                <a:latin typeface="Carlito"/>
                <a:cs typeface="Carlito"/>
              </a:rPr>
              <a:t> </a:t>
            </a:r>
            <a:r>
              <a:rPr sz="1050" b="1" spc="5" dirty="0">
                <a:solidFill>
                  <a:srgbClr val="585858"/>
                </a:solidFill>
                <a:latin typeface="Carlito"/>
                <a:cs typeface="Carlito"/>
              </a:rPr>
              <a:t>Y </a:t>
            </a:r>
            <a:r>
              <a:rPr sz="1050" b="1" dirty="0">
                <a:solidFill>
                  <a:srgbClr val="585858"/>
                </a:solidFill>
                <a:latin typeface="Carlito"/>
                <a:cs typeface="Carlito"/>
              </a:rPr>
              <a:t> CERTIFICACIÓN</a:t>
            </a:r>
            <a:endParaRPr sz="1050">
              <a:latin typeface="Carlito"/>
              <a:cs typeface="Carlito"/>
            </a:endParaRPr>
          </a:p>
        </p:txBody>
      </p:sp>
      <p:sp>
        <p:nvSpPr>
          <p:cNvPr id="18" name="object 18"/>
          <p:cNvSpPr/>
          <p:nvPr/>
        </p:nvSpPr>
        <p:spPr>
          <a:xfrm>
            <a:off x="868680" y="3418840"/>
            <a:ext cx="812800" cy="673100"/>
          </a:xfrm>
          <a:custGeom>
            <a:avLst/>
            <a:gdLst/>
            <a:ahLst/>
            <a:cxnLst/>
            <a:rect l="l" t="t" r="r" b="b"/>
            <a:pathLst>
              <a:path w="812800" h="673100">
                <a:moveTo>
                  <a:pt x="406400" y="0"/>
                </a:moveTo>
                <a:lnTo>
                  <a:pt x="355422" y="2621"/>
                </a:lnTo>
                <a:lnTo>
                  <a:pt x="306334" y="10275"/>
                </a:lnTo>
                <a:lnTo>
                  <a:pt x="259516" y="22646"/>
                </a:lnTo>
                <a:lnTo>
                  <a:pt x="215349" y="39420"/>
                </a:lnTo>
                <a:lnTo>
                  <a:pt x="174215" y="60283"/>
                </a:lnTo>
                <a:lnTo>
                  <a:pt x="136494" y="84918"/>
                </a:lnTo>
                <a:lnTo>
                  <a:pt x="102566" y="113011"/>
                </a:lnTo>
                <a:lnTo>
                  <a:pt x="72813" y="144247"/>
                </a:lnTo>
                <a:lnTo>
                  <a:pt x="47616" y="178311"/>
                </a:lnTo>
                <a:lnTo>
                  <a:pt x="27355" y="214888"/>
                </a:lnTo>
                <a:lnTo>
                  <a:pt x="12411" y="253663"/>
                </a:lnTo>
                <a:lnTo>
                  <a:pt x="3166" y="294322"/>
                </a:lnTo>
                <a:lnTo>
                  <a:pt x="0" y="336550"/>
                </a:lnTo>
                <a:lnTo>
                  <a:pt x="3166" y="378777"/>
                </a:lnTo>
                <a:lnTo>
                  <a:pt x="12411" y="419436"/>
                </a:lnTo>
                <a:lnTo>
                  <a:pt x="27355" y="458211"/>
                </a:lnTo>
                <a:lnTo>
                  <a:pt x="47616" y="494788"/>
                </a:lnTo>
                <a:lnTo>
                  <a:pt x="72813" y="528852"/>
                </a:lnTo>
                <a:lnTo>
                  <a:pt x="102566" y="560088"/>
                </a:lnTo>
                <a:lnTo>
                  <a:pt x="136494" y="588181"/>
                </a:lnTo>
                <a:lnTo>
                  <a:pt x="174215" y="612816"/>
                </a:lnTo>
                <a:lnTo>
                  <a:pt x="215349" y="633679"/>
                </a:lnTo>
                <a:lnTo>
                  <a:pt x="259516" y="650453"/>
                </a:lnTo>
                <a:lnTo>
                  <a:pt x="306334" y="662824"/>
                </a:lnTo>
                <a:lnTo>
                  <a:pt x="355422" y="670478"/>
                </a:lnTo>
                <a:lnTo>
                  <a:pt x="406400" y="673100"/>
                </a:lnTo>
                <a:lnTo>
                  <a:pt x="457370" y="670478"/>
                </a:lnTo>
                <a:lnTo>
                  <a:pt x="506453" y="662824"/>
                </a:lnTo>
                <a:lnTo>
                  <a:pt x="553267" y="650453"/>
                </a:lnTo>
                <a:lnTo>
                  <a:pt x="597433" y="633679"/>
                </a:lnTo>
                <a:lnTo>
                  <a:pt x="638567" y="612816"/>
                </a:lnTo>
                <a:lnTo>
                  <a:pt x="676290" y="588181"/>
                </a:lnTo>
                <a:lnTo>
                  <a:pt x="710220" y="560088"/>
                </a:lnTo>
                <a:lnTo>
                  <a:pt x="739975" y="528852"/>
                </a:lnTo>
                <a:lnTo>
                  <a:pt x="765176" y="494788"/>
                </a:lnTo>
                <a:lnTo>
                  <a:pt x="785439" y="458211"/>
                </a:lnTo>
                <a:lnTo>
                  <a:pt x="800385" y="419436"/>
                </a:lnTo>
                <a:lnTo>
                  <a:pt x="809632" y="378777"/>
                </a:lnTo>
                <a:lnTo>
                  <a:pt x="812800" y="336550"/>
                </a:lnTo>
                <a:lnTo>
                  <a:pt x="809632" y="294322"/>
                </a:lnTo>
                <a:lnTo>
                  <a:pt x="800385" y="253663"/>
                </a:lnTo>
                <a:lnTo>
                  <a:pt x="785439" y="214888"/>
                </a:lnTo>
                <a:lnTo>
                  <a:pt x="765176" y="178311"/>
                </a:lnTo>
                <a:lnTo>
                  <a:pt x="739975" y="144247"/>
                </a:lnTo>
                <a:lnTo>
                  <a:pt x="710220" y="113011"/>
                </a:lnTo>
                <a:lnTo>
                  <a:pt x="676290" y="84918"/>
                </a:lnTo>
                <a:lnTo>
                  <a:pt x="638567" y="60283"/>
                </a:lnTo>
                <a:lnTo>
                  <a:pt x="597433" y="39420"/>
                </a:lnTo>
                <a:lnTo>
                  <a:pt x="553267" y="22646"/>
                </a:lnTo>
                <a:lnTo>
                  <a:pt x="506453" y="10275"/>
                </a:lnTo>
                <a:lnTo>
                  <a:pt x="457370" y="2621"/>
                </a:lnTo>
                <a:lnTo>
                  <a:pt x="406400" y="0"/>
                </a:lnTo>
                <a:close/>
              </a:path>
            </a:pathLst>
          </a:custGeom>
          <a:solidFill>
            <a:srgbClr val="538235"/>
          </a:solidFill>
        </p:spPr>
        <p:txBody>
          <a:bodyPr wrap="square" lIns="0" tIns="0" rIns="0" bIns="0" rtlCol="0"/>
          <a:lstStyle/>
          <a:p>
            <a:endParaRPr/>
          </a:p>
        </p:txBody>
      </p:sp>
      <p:sp>
        <p:nvSpPr>
          <p:cNvPr id="19" name="object 19"/>
          <p:cNvSpPr txBox="1"/>
          <p:nvPr/>
        </p:nvSpPr>
        <p:spPr>
          <a:xfrm>
            <a:off x="1069339" y="3573398"/>
            <a:ext cx="408940" cy="347345"/>
          </a:xfrm>
          <a:prstGeom prst="rect">
            <a:avLst/>
          </a:prstGeom>
        </p:spPr>
        <p:txBody>
          <a:bodyPr vert="horz" wrap="square" lIns="0" tIns="13970" rIns="0" bIns="0" rtlCol="0">
            <a:spAutoFit/>
          </a:bodyPr>
          <a:lstStyle/>
          <a:p>
            <a:pPr marL="67945" marR="5080" indent="-55880">
              <a:lnSpc>
                <a:spcPct val="100000"/>
              </a:lnSpc>
              <a:spcBef>
                <a:spcPts val="110"/>
              </a:spcBef>
            </a:pPr>
            <a:r>
              <a:rPr sz="1050" spc="10" dirty="0">
                <a:solidFill>
                  <a:srgbClr val="FFFFFF"/>
                </a:solidFill>
                <a:latin typeface="Carlito"/>
                <a:cs typeface="Carlito"/>
              </a:rPr>
              <a:t>A</a:t>
            </a:r>
            <a:r>
              <a:rPr sz="1050" spc="5" dirty="0">
                <a:solidFill>
                  <a:srgbClr val="FFFFFF"/>
                </a:solidFill>
                <a:latin typeface="Carlito"/>
                <a:cs typeface="Carlito"/>
              </a:rPr>
              <a:t>gos</a:t>
            </a:r>
            <a:r>
              <a:rPr sz="1050" dirty="0">
                <a:solidFill>
                  <a:srgbClr val="FFFFFF"/>
                </a:solidFill>
                <a:latin typeface="Carlito"/>
                <a:cs typeface="Carlito"/>
              </a:rPr>
              <a:t>to  </a:t>
            </a:r>
            <a:r>
              <a:rPr sz="1050" spc="5" dirty="0">
                <a:solidFill>
                  <a:srgbClr val="FFFFFF"/>
                </a:solidFill>
                <a:latin typeface="Carlito"/>
                <a:cs typeface="Carlito"/>
              </a:rPr>
              <a:t>20</a:t>
            </a:r>
            <a:r>
              <a:rPr lang="es-ES" sz="1050" spc="5" dirty="0">
                <a:solidFill>
                  <a:srgbClr val="FFFFFF"/>
                </a:solidFill>
                <a:latin typeface="Carlito"/>
                <a:cs typeface="Carlito"/>
              </a:rPr>
              <a:t>23</a:t>
            </a:r>
            <a:endParaRPr sz="1050" dirty="0">
              <a:latin typeface="Carlito"/>
              <a:cs typeface="Carlito"/>
            </a:endParaRPr>
          </a:p>
        </p:txBody>
      </p:sp>
      <p:sp>
        <p:nvSpPr>
          <p:cNvPr id="20" name="object 20"/>
          <p:cNvSpPr/>
          <p:nvPr/>
        </p:nvSpPr>
        <p:spPr>
          <a:xfrm>
            <a:off x="2827020" y="3418840"/>
            <a:ext cx="812800" cy="673100"/>
          </a:xfrm>
          <a:custGeom>
            <a:avLst/>
            <a:gdLst/>
            <a:ahLst/>
            <a:cxnLst/>
            <a:rect l="l" t="t" r="r" b="b"/>
            <a:pathLst>
              <a:path w="812800" h="673100">
                <a:moveTo>
                  <a:pt x="406400" y="0"/>
                </a:moveTo>
                <a:lnTo>
                  <a:pt x="355429" y="2621"/>
                </a:lnTo>
                <a:lnTo>
                  <a:pt x="306346" y="10275"/>
                </a:lnTo>
                <a:lnTo>
                  <a:pt x="259532" y="22646"/>
                </a:lnTo>
                <a:lnTo>
                  <a:pt x="215366" y="39420"/>
                </a:lnTo>
                <a:lnTo>
                  <a:pt x="174232" y="60283"/>
                </a:lnTo>
                <a:lnTo>
                  <a:pt x="136509" y="84918"/>
                </a:lnTo>
                <a:lnTo>
                  <a:pt x="102579" y="113011"/>
                </a:lnTo>
                <a:lnTo>
                  <a:pt x="72824" y="144247"/>
                </a:lnTo>
                <a:lnTo>
                  <a:pt x="47623" y="178311"/>
                </a:lnTo>
                <a:lnTo>
                  <a:pt x="27360" y="214888"/>
                </a:lnTo>
                <a:lnTo>
                  <a:pt x="12414" y="253663"/>
                </a:lnTo>
                <a:lnTo>
                  <a:pt x="3167" y="294322"/>
                </a:lnTo>
                <a:lnTo>
                  <a:pt x="0" y="336550"/>
                </a:lnTo>
                <a:lnTo>
                  <a:pt x="3167" y="378777"/>
                </a:lnTo>
                <a:lnTo>
                  <a:pt x="12414" y="419436"/>
                </a:lnTo>
                <a:lnTo>
                  <a:pt x="27360" y="458211"/>
                </a:lnTo>
                <a:lnTo>
                  <a:pt x="47623" y="494788"/>
                </a:lnTo>
                <a:lnTo>
                  <a:pt x="72824" y="528852"/>
                </a:lnTo>
                <a:lnTo>
                  <a:pt x="102579" y="560088"/>
                </a:lnTo>
                <a:lnTo>
                  <a:pt x="136509" y="588181"/>
                </a:lnTo>
                <a:lnTo>
                  <a:pt x="174232" y="612816"/>
                </a:lnTo>
                <a:lnTo>
                  <a:pt x="215366" y="633679"/>
                </a:lnTo>
                <a:lnTo>
                  <a:pt x="259532" y="650453"/>
                </a:lnTo>
                <a:lnTo>
                  <a:pt x="306346" y="662824"/>
                </a:lnTo>
                <a:lnTo>
                  <a:pt x="355429" y="670478"/>
                </a:lnTo>
                <a:lnTo>
                  <a:pt x="406400" y="673100"/>
                </a:lnTo>
                <a:lnTo>
                  <a:pt x="457370" y="670478"/>
                </a:lnTo>
                <a:lnTo>
                  <a:pt x="506453" y="662824"/>
                </a:lnTo>
                <a:lnTo>
                  <a:pt x="553267" y="650453"/>
                </a:lnTo>
                <a:lnTo>
                  <a:pt x="597433" y="633679"/>
                </a:lnTo>
                <a:lnTo>
                  <a:pt x="638567" y="612816"/>
                </a:lnTo>
                <a:lnTo>
                  <a:pt x="676290" y="588181"/>
                </a:lnTo>
                <a:lnTo>
                  <a:pt x="710220" y="560088"/>
                </a:lnTo>
                <a:lnTo>
                  <a:pt x="739975" y="528852"/>
                </a:lnTo>
                <a:lnTo>
                  <a:pt x="765176" y="494788"/>
                </a:lnTo>
                <a:lnTo>
                  <a:pt x="785439" y="458211"/>
                </a:lnTo>
                <a:lnTo>
                  <a:pt x="800385" y="419436"/>
                </a:lnTo>
                <a:lnTo>
                  <a:pt x="809632" y="378777"/>
                </a:lnTo>
                <a:lnTo>
                  <a:pt x="812800" y="336550"/>
                </a:lnTo>
                <a:lnTo>
                  <a:pt x="809632" y="294322"/>
                </a:lnTo>
                <a:lnTo>
                  <a:pt x="800385" y="253663"/>
                </a:lnTo>
                <a:lnTo>
                  <a:pt x="785439" y="214888"/>
                </a:lnTo>
                <a:lnTo>
                  <a:pt x="765176" y="178311"/>
                </a:lnTo>
                <a:lnTo>
                  <a:pt x="739975" y="144247"/>
                </a:lnTo>
                <a:lnTo>
                  <a:pt x="710220" y="113011"/>
                </a:lnTo>
                <a:lnTo>
                  <a:pt x="676290" y="84918"/>
                </a:lnTo>
                <a:lnTo>
                  <a:pt x="638567" y="60283"/>
                </a:lnTo>
                <a:lnTo>
                  <a:pt x="597433" y="39420"/>
                </a:lnTo>
                <a:lnTo>
                  <a:pt x="553267" y="22646"/>
                </a:lnTo>
                <a:lnTo>
                  <a:pt x="506453" y="10275"/>
                </a:lnTo>
                <a:lnTo>
                  <a:pt x="457370" y="2621"/>
                </a:lnTo>
                <a:lnTo>
                  <a:pt x="406400" y="0"/>
                </a:lnTo>
                <a:close/>
              </a:path>
            </a:pathLst>
          </a:custGeom>
          <a:solidFill>
            <a:srgbClr val="538235"/>
          </a:solidFill>
        </p:spPr>
        <p:txBody>
          <a:bodyPr wrap="square" lIns="0" tIns="0" rIns="0" bIns="0" rtlCol="0"/>
          <a:lstStyle/>
          <a:p>
            <a:endParaRPr/>
          </a:p>
        </p:txBody>
      </p:sp>
      <p:sp>
        <p:nvSpPr>
          <p:cNvPr id="21" name="object 21"/>
          <p:cNvSpPr txBox="1"/>
          <p:nvPr/>
        </p:nvSpPr>
        <p:spPr>
          <a:xfrm>
            <a:off x="3083941" y="3573398"/>
            <a:ext cx="299720" cy="347345"/>
          </a:xfrm>
          <a:prstGeom prst="rect">
            <a:avLst/>
          </a:prstGeom>
        </p:spPr>
        <p:txBody>
          <a:bodyPr vert="horz" wrap="square" lIns="0" tIns="13970" rIns="0" bIns="0" rtlCol="0">
            <a:spAutoFit/>
          </a:bodyPr>
          <a:lstStyle/>
          <a:p>
            <a:pPr marL="12700" marR="5080" indent="40005">
              <a:lnSpc>
                <a:spcPct val="100000"/>
              </a:lnSpc>
              <a:spcBef>
                <a:spcPts val="110"/>
              </a:spcBef>
            </a:pPr>
            <a:r>
              <a:rPr sz="1050" spc="-5" dirty="0">
                <a:solidFill>
                  <a:srgbClr val="FFFFFF"/>
                </a:solidFill>
                <a:latin typeface="Carlito"/>
                <a:cs typeface="Carlito"/>
              </a:rPr>
              <a:t>Oct  </a:t>
            </a:r>
            <a:r>
              <a:rPr sz="1050" spc="5" dirty="0">
                <a:solidFill>
                  <a:srgbClr val="FFFFFF"/>
                </a:solidFill>
                <a:latin typeface="Carlito"/>
                <a:cs typeface="Carlito"/>
              </a:rPr>
              <a:t>20</a:t>
            </a:r>
            <a:r>
              <a:rPr lang="es-ES" sz="1050" spc="5" dirty="0">
                <a:solidFill>
                  <a:srgbClr val="FFFFFF"/>
                </a:solidFill>
                <a:latin typeface="Carlito"/>
                <a:cs typeface="Carlito"/>
              </a:rPr>
              <a:t>23</a:t>
            </a:r>
            <a:endParaRPr sz="1050" dirty="0">
              <a:latin typeface="Carlito"/>
              <a:cs typeface="Carlito"/>
            </a:endParaRPr>
          </a:p>
        </p:txBody>
      </p:sp>
      <p:sp>
        <p:nvSpPr>
          <p:cNvPr id="22" name="object 22"/>
          <p:cNvSpPr/>
          <p:nvPr/>
        </p:nvSpPr>
        <p:spPr>
          <a:xfrm>
            <a:off x="6512559" y="3418840"/>
            <a:ext cx="810260" cy="673100"/>
          </a:xfrm>
          <a:custGeom>
            <a:avLst/>
            <a:gdLst/>
            <a:ahLst/>
            <a:cxnLst/>
            <a:rect l="l" t="t" r="r" b="b"/>
            <a:pathLst>
              <a:path w="810259" h="673100">
                <a:moveTo>
                  <a:pt x="405130" y="0"/>
                </a:moveTo>
                <a:lnTo>
                  <a:pt x="354306" y="2621"/>
                </a:lnTo>
                <a:lnTo>
                  <a:pt x="305367" y="10275"/>
                </a:lnTo>
                <a:lnTo>
                  <a:pt x="258693" y="22646"/>
                </a:lnTo>
                <a:lnTo>
                  <a:pt x="214664" y="39420"/>
                </a:lnTo>
                <a:lnTo>
                  <a:pt x="173658" y="60283"/>
                </a:lnTo>
                <a:lnTo>
                  <a:pt x="136056" y="84918"/>
                </a:lnTo>
                <a:lnTo>
                  <a:pt x="102236" y="113011"/>
                </a:lnTo>
                <a:lnTo>
                  <a:pt x="72578" y="144247"/>
                </a:lnTo>
                <a:lnTo>
                  <a:pt x="47462" y="178311"/>
                </a:lnTo>
                <a:lnTo>
                  <a:pt x="27266" y="214888"/>
                </a:lnTo>
                <a:lnTo>
                  <a:pt x="12371" y="253663"/>
                </a:lnTo>
                <a:lnTo>
                  <a:pt x="3156" y="294322"/>
                </a:lnTo>
                <a:lnTo>
                  <a:pt x="0" y="336550"/>
                </a:lnTo>
                <a:lnTo>
                  <a:pt x="3156" y="378777"/>
                </a:lnTo>
                <a:lnTo>
                  <a:pt x="12371" y="419436"/>
                </a:lnTo>
                <a:lnTo>
                  <a:pt x="27266" y="458211"/>
                </a:lnTo>
                <a:lnTo>
                  <a:pt x="47462" y="494788"/>
                </a:lnTo>
                <a:lnTo>
                  <a:pt x="72578" y="528852"/>
                </a:lnTo>
                <a:lnTo>
                  <a:pt x="102236" y="560088"/>
                </a:lnTo>
                <a:lnTo>
                  <a:pt x="136056" y="588181"/>
                </a:lnTo>
                <a:lnTo>
                  <a:pt x="173658" y="612816"/>
                </a:lnTo>
                <a:lnTo>
                  <a:pt x="214664" y="633679"/>
                </a:lnTo>
                <a:lnTo>
                  <a:pt x="258693" y="650453"/>
                </a:lnTo>
                <a:lnTo>
                  <a:pt x="305367" y="662824"/>
                </a:lnTo>
                <a:lnTo>
                  <a:pt x="354306" y="670478"/>
                </a:lnTo>
                <a:lnTo>
                  <a:pt x="405130" y="673100"/>
                </a:lnTo>
                <a:lnTo>
                  <a:pt x="455953" y="670478"/>
                </a:lnTo>
                <a:lnTo>
                  <a:pt x="504892" y="662824"/>
                </a:lnTo>
                <a:lnTo>
                  <a:pt x="551566" y="650453"/>
                </a:lnTo>
                <a:lnTo>
                  <a:pt x="595595" y="633679"/>
                </a:lnTo>
                <a:lnTo>
                  <a:pt x="636601" y="612816"/>
                </a:lnTo>
                <a:lnTo>
                  <a:pt x="674203" y="588181"/>
                </a:lnTo>
                <a:lnTo>
                  <a:pt x="708023" y="560088"/>
                </a:lnTo>
                <a:lnTo>
                  <a:pt x="737681" y="528852"/>
                </a:lnTo>
                <a:lnTo>
                  <a:pt x="762797" y="494788"/>
                </a:lnTo>
                <a:lnTo>
                  <a:pt x="782993" y="458211"/>
                </a:lnTo>
                <a:lnTo>
                  <a:pt x="797888" y="419436"/>
                </a:lnTo>
                <a:lnTo>
                  <a:pt x="807103" y="378777"/>
                </a:lnTo>
                <a:lnTo>
                  <a:pt x="810260" y="336550"/>
                </a:lnTo>
                <a:lnTo>
                  <a:pt x="807103" y="294322"/>
                </a:lnTo>
                <a:lnTo>
                  <a:pt x="797888" y="253663"/>
                </a:lnTo>
                <a:lnTo>
                  <a:pt x="782993" y="214888"/>
                </a:lnTo>
                <a:lnTo>
                  <a:pt x="762797" y="178311"/>
                </a:lnTo>
                <a:lnTo>
                  <a:pt x="737681" y="144247"/>
                </a:lnTo>
                <a:lnTo>
                  <a:pt x="708023" y="113011"/>
                </a:lnTo>
                <a:lnTo>
                  <a:pt x="674203" y="84918"/>
                </a:lnTo>
                <a:lnTo>
                  <a:pt x="636601" y="60283"/>
                </a:lnTo>
                <a:lnTo>
                  <a:pt x="595595" y="39420"/>
                </a:lnTo>
                <a:lnTo>
                  <a:pt x="551566" y="22646"/>
                </a:lnTo>
                <a:lnTo>
                  <a:pt x="504892" y="10275"/>
                </a:lnTo>
                <a:lnTo>
                  <a:pt x="455953" y="2621"/>
                </a:lnTo>
                <a:lnTo>
                  <a:pt x="405130" y="0"/>
                </a:lnTo>
                <a:close/>
              </a:path>
            </a:pathLst>
          </a:custGeom>
          <a:solidFill>
            <a:srgbClr val="538235"/>
          </a:solidFill>
        </p:spPr>
        <p:txBody>
          <a:bodyPr wrap="square" lIns="0" tIns="0" rIns="0" bIns="0" rtlCol="0"/>
          <a:lstStyle/>
          <a:p>
            <a:endParaRPr/>
          </a:p>
        </p:txBody>
      </p:sp>
      <p:sp>
        <p:nvSpPr>
          <p:cNvPr id="23" name="object 23"/>
          <p:cNvSpPr txBox="1"/>
          <p:nvPr/>
        </p:nvSpPr>
        <p:spPr>
          <a:xfrm>
            <a:off x="6723126" y="3413125"/>
            <a:ext cx="392430" cy="667385"/>
          </a:xfrm>
          <a:prstGeom prst="rect">
            <a:avLst/>
          </a:prstGeom>
        </p:spPr>
        <p:txBody>
          <a:bodyPr vert="horz" wrap="square" lIns="0" tIns="13970" rIns="0" bIns="0" rtlCol="0">
            <a:spAutoFit/>
          </a:bodyPr>
          <a:lstStyle/>
          <a:p>
            <a:pPr marL="12700" marR="5080" indent="96520">
              <a:lnSpc>
                <a:spcPct val="100000"/>
              </a:lnSpc>
              <a:spcBef>
                <a:spcPts val="110"/>
              </a:spcBef>
            </a:pPr>
            <a:r>
              <a:rPr sz="1050" spc="-5" dirty="0">
                <a:solidFill>
                  <a:srgbClr val="FFFFFF"/>
                </a:solidFill>
                <a:latin typeface="Carlito"/>
                <a:cs typeface="Carlito"/>
              </a:rPr>
              <a:t>Set  </a:t>
            </a:r>
            <a:r>
              <a:rPr sz="1050" spc="5" dirty="0">
                <a:solidFill>
                  <a:srgbClr val="FFFFFF"/>
                </a:solidFill>
                <a:latin typeface="Carlito"/>
                <a:cs typeface="Carlito"/>
              </a:rPr>
              <a:t>20</a:t>
            </a:r>
            <a:r>
              <a:rPr lang="es-ES" sz="1050" spc="5" dirty="0">
                <a:solidFill>
                  <a:srgbClr val="FFFFFF"/>
                </a:solidFill>
                <a:latin typeface="Carlito"/>
                <a:cs typeface="Carlito"/>
              </a:rPr>
              <a:t>24</a:t>
            </a:r>
            <a:r>
              <a:rPr sz="1050" spc="-105" dirty="0">
                <a:solidFill>
                  <a:srgbClr val="FFFFFF"/>
                </a:solidFill>
                <a:latin typeface="Carlito"/>
                <a:cs typeface="Carlito"/>
              </a:rPr>
              <a:t> </a:t>
            </a:r>
            <a:r>
              <a:rPr sz="1050" dirty="0">
                <a:solidFill>
                  <a:srgbClr val="FFFFFF"/>
                </a:solidFill>
                <a:latin typeface="Carlito"/>
                <a:cs typeface="Carlito"/>
              </a:rPr>
              <a:t>a</a:t>
            </a:r>
            <a:endParaRPr sz="1050" dirty="0">
              <a:latin typeface="Carlito"/>
              <a:cs typeface="Carlito"/>
            </a:endParaRPr>
          </a:p>
          <a:p>
            <a:pPr marL="57785" marR="51435" indent="35560">
              <a:lnSpc>
                <a:spcPct val="100000"/>
              </a:lnSpc>
            </a:pPr>
            <a:r>
              <a:rPr sz="1050" spc="5" dirty="0" err="1">
                <a:solidFill>
                  <a:srgbClr val="FFFFFF"/>
                </a:solidFill>
                <a:latin typeface="Carlito"/>
                <a:cs typeface="Carlito"/>
              </a:rPr>
              <a:t>Ene</a:t>
            </a:r>
            <a:r>
              <a:rPr sz="1050" spc="5" dirty="0">
                <a:solidFill>
                  <a:srgbClr val="FFFFFF"/>
                </a:solidFill>
                <a:latin typeface="Carlito"/>
                <a:cs typeface="Carlito"/>
              </a:rPr>
              <a:t>  202</a:t>
            </a:r>
            <a:r>
              <a:rPr lang="es-ES" sz="1050" spc="5" dirty="0">
                <a:solidFill>
                  <a:srgbClr val="FFFFFF"/>
                </a:solidFill>
                <a:latin typeface="Carlito"/>
                <a:cs typeface="Carlito"/>
              </a:rPr>
              <a:t>5</a:t>
            </a:r>
            <a:endParaRPr sz="1050" dirty="0">
              <a:latin typeface="Carlito"/>
              <a:cs typeface="Carlito"/>
            </a:endParaRPr>
          </a:p>
        </p:txBody>
      </p:sp>
      <p:grpSp>
        <p:nvGrpSpPr>
          <p:cNvPr id="24" name="object 24"/>
          <p:cNvGrpSpPr/>
          <p:nvPr/>
        </p:nvGrpSpPr>
        <p:grpSpPr>
          <a:xfrm>
            <a:off x="6024879" y="1259839"/>
            <a:ext cx="1852930" cy="4329430"/>
            <a:chOff x="6024879" y="1259839"/>
            <a:chExt cx="1852930" cy="4329430"/>
          </a:xfrm>
        </p:grpSpPr>
        <p:sp>
          <p:nvSpPr>
            <p:cNvPr id="25" name="object 25"/>
            <p:cNvSpPr/>
            <p:nvPr/>
          </p:nvSpPr>
          <p:spPr>
            <a:xfrm>
              <a:off x="7840979" y="1269999"/>
              <a:ext cx="26670" cy="4309110"/>
            </a:xfrm>
            <a:custGeom>
              <a:avLst/>
              <a:gdLst/>
              <a:ahLst/>
              <a:cxnLst/>
              <a:rect l="l" t="t" r="r" b="b"/>
              <a:pathLst>
                <a:path w="26670" h="4309110">
                  <a:moveTo>
                    <a:pt x="0" y="0"/>
                  </a:moveTo>
                  <a:lnTo>
                    <a:pt x="26543" y="4309110"/>
                  </a:lnTo>
                </a:path>
              </a:pathLst>
            </a:custGeom>
            <a:ln w="20320">
              <a:solidFill>
                <a:srgbClr val="5B9BD4"/>
              </a:solidFill>
              <a:prstDash val="lgDash"/>
            </a:ln>
          </p:spPr>
          <p:txBody>
            <a:bodyPr wrap="square" lIns="0" tIns="0" rIns="0" bIns="0" rtlCol="0"/>
            <a:lstStyle/>
            <a:p>
              <a:endParaRPr/>
            </a:p>
          </p:txBody>
        </p:sp>
        <p:sp>
          <p:nvSpPr>
            <p:cNvPr id="26" name="object 26"/>
            <p:cNvSpPr/>
            <p:nvPr/>
          </p:nvSpPr>
          <p:spPr>
            <a:xfrm>
              <a:off x="6024879" y="2171700"/>
              <a:ext cx="388620" cy="447040"/>
            </a:xfrm>
            <a:custGeom>
              <a:avLst/>
              <a:gdLst/>
              <a:ahLst/>
              <a:cxnLst/>
              <a:rect l="l" t="t" r="r" b="b"/>
              <a:pathLst>
                <a:path w="388620" h="447039">
                  <a:moveTo>
                    <a:pt x="194310" y="0"/>
                  </a:moveTo>
                  <a:lnTo>
                    <a:pt x="148462" y="170814"/>
                  </a:lnTo>
                  <a:lnTo>
                    <a:pt x="0" y="170814"/>
                  </a:lnTo>
                  <a:lnTo>
                    <a:pt x="120142" y="276225"/>
                  </a:lnTo>
                  <a:lnTo>
                    <a:pt x="74168" y="447039"/>
                  </a:lnTo>
                  <a:lnTo>
                    <a:pt x="194310" y="341502"/>
                  </a:lnTo>
                  <a:lnTo>
                    <a:pt x="314452" y="447039"/>
                  </a:lnTo>
                  <a:lnTo>
                    <a:pt x="268478" y="276225"/>
                  </a:lnTo>
                  <a:lnTo>
                    <a:pt x="388620" y="170814"/>
                  </a:lnTo>
                  <a:lnTo>
                    <a:pt x="240157" y="170814"/>
                  </a:lnTo>
                  <a:lnTo>
                    <a:pt x="194310" y="0"/>
                  </a:lnTo>
                  <a:close/>
                </a:path>
              </a:pathLst>
            </a:custGeom>
            <a:solidFill>
              <a:srgbClr val="E64977"/>
            </a:solidFill>
          </p:spPr>
          <p:txBody>
            <a:bodyPr wrap="square" lIns="0" tIns="0" rIns="0" bIns="0" rtlCol="0"/>
            <a:lstStyle/>
            <a:p>
              <a:endParaRPr/>
            </a:p>
          </p:txBody>
        </p:sp>
      </p:grpSp>
      <p:sp>
        <p:nvSpPr>
          <p:cNvPr id="27" name="object 27"/>
          <p:cNvSpPr txBox="1"/>
          <p:nvPr/>
        </p:nvSpPr>
        <p:spPr>
          <a:xfrm>
            <a:off x="6296025" y="2141220"/>
            <a:ext cx="1276350" cy="208279"/>
          </a:xfrm>
          <a:prstGeom prst="rect">
            <a:avLst/>
          </a:prstGeom>
        </p:spPr>
        <p:txBody>
          <a:bodyPr vert="horz" wrap="square" lIns="0" tIns="12700" rIns="0" bIns="0" rtlCol="0">
            <a:spAutoFit/>
          </a:bodyPr>
          <a:lstStyle/>
          <a:p>
            <a:pPr marL="12700">
              <a:lnSpc>
                <a:spcPct val="100000"/>
              </a:lnSpc>
              <a:spcBef>
                <a:spcPts val="100"/>
              </a:spcBef>
            </a:pPr>
            <a:r>
              <a:rPr sz="1200" spc="-75" dirty="0">
                <a:latin typeface="Arial"/>
                <a:cs typeface="Arial"/>
              </a:rPr>
              <a:t>Logro</a:t>
            </a:r>
            <a:r>
              <a:rPr sz="1200" spc="-170" dirty="0">
                <a:latin typeface="Arial"/>
                <a:cs typeface="Arial"/>
              </a:rPr>
              <a:t> </a:t>
            </a:r>
            <a:r>
              <a:rPr sz="1200" spc="-35" dirty="0">
                <a:latin typeface="Arial"/>
                <a:cs typeface="Arial"/>
              </a:rPr>
              <a:t>“Certificación”</a:t>
            </a:r>
            <a:endParaRPr sz="1200">
              <a:latin typeface="Arial"/>
              <a:cs typeface="Arial"/>
            </a:endParaRPr>
          </a:p>
        </p:txBody>
      </p:sp>
      <p:sp>
        <p:nvSpPr>
          <p:cNvPr id="28" name="object 28"/>
          <p:cNvSpPr/>
          <p:nvPr/>
        </p:nvSpPr>
        <p:spPr>
          <a:xfrm>
            <a:off x="508000" y="4572000"/>
            <a:ext cx="7139940" cy="480059"/>
          </a:xfrm>
          <a:custGeom>
            <a:avLst/>
            <a:gdLst/>
            <a:ahLst/>
            <a:cxnLst/>
            <a:rect l="l" t="t" r="r" b="b"/>
            <a:pathLst>
              <a:path w="7139940" h="480060">
                <a:moveTo>
                  <a:pt x="7059930" y="0"/>
                </a:moveTo>
                <a:lnTo>
                  <a:pt x="80009" y="0"/>
                </a:lnTo>
                <a:lnTo>
                  <a:pt x="48868" y="6286"/>
                </a:lnTo>
                <a:lnTo>
                  <a:pt x="23436" y="23431"/>
                </a:lnTo>
                <a:lnTo>
                  <a:pt x="6288" y="48863"/>
                </a:lnTo>
                <a:lnTo>
                  <a:pt x="0" y="80010"/>
                </a:lnTo>
                <a:lnTo>
                  <a:pt x="0" y="400050"/>
                </a:lnTo>
                <a:lnTo>
                  <a:pt x="6288" y="431196"/>
                </a:lnTo>
                <a:lnTo>
                  <a:pt x="23436" y="456628"/>
                </a:lnTo>
                <a:lnTo>
                  <a:pt x="48868" y="473773"/>
                </a:lnTo>
                <a:lnTo>
                  <a:pt x="80009" y="480060"/>
                </a:lnTo>
                <a:lnTo>
                  <a:pt x="7059930" y="480060"/>
                </a:lnTo>
                <a:lnTo>
                  <a:pt x="7091076" y="473773"/>
                </a:lnTo>
                <a:lnTo>
                  <a:pt x="7116508" y="456628"/>
                </a:lnTo>
                <a:lnTo>
                  <a:pt x="7133653" y="431196"/>
                </a:lnTo>
                <a:lnTo>
                  <a:pt x="7139940" y="400050"/>
                </a:lnTo>
                <a:lnTo>
                  <a:pt x="7139940" y="80010"/>
                </a:lnTo>
                <a:lnTo>
                  <a:pt x="7133653" y="48863"/>
                </a:lnTo>
                <a:lnTo>
                  <a:pt x="7116508" y="23431"/>
                </a:lnTo>
                <a:lnTo>
                  <a:pt x="7091076" y="6286"/>
                </a:lnTo>
                <a:lnTo>
                  <a:pt x="7059930" y="0"/>
                </a:lnTo>
                <a:close/>
              </a:path>
            </a:pathLst>
          </a:custGeom>
          <a:solidFill>
            <a:srgbClr val="538235"/>
          </a:solidFill>
        </p:spPr>
        <p:txBody>
          <a:bodyPr wrap="square" lIns="0" tIns="0" rIns="0" bIns="0" rtlCol="0"/>
          <a:lstStyle/>
          <a:p>
            <a:endParaRPr/>
          </a:p>
        </p:txBody>
      </p:sp>
      <p:sp>
        <p:nvSpPr>
          <p:cNvPr id="29" name="object 29"/>
          <p:cNvSpPr txBox="1"/>
          <p:nvPr/>
        </p:nvSpPr>
        <p:spPr>
          <a:xfrm>
            <a:off x="3020060" y="4648834"/>
            <a:ext cx="2113915"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FFFFFF"/>
                </a:solidFill>
                <a:latin typeface="Carlito"/>
                <a:cs typeface="Carlito"/>
              </a:rPr>
              <a:t>Etapa</a:t>
            </a:r>
            <a:r>
              <a:rPr sz="1800" spc="-40" dirty="0">
                <a:solidFill>
                  <a:srgbClr val="FFFFFF"/>
                </a:solidFill>
                <a:latin typeface="Carlito"/>
                <a:cs typeface="Carlito"/>
              </a:rPr>
              <a:t> </a:t>
            </a:r>
            <a:r>
              <a:rPr sz="1800" spc="-5" dirty="0">
                <a:solidFill>
                  <a:srgbClr val="FFFFFF"/>
                </a:solidFill>
                <a:latin typeface="Carlito"/>
                <a:cs typeface="Carlito"/>
              </a:rPr>
              <a:t>Implementación</a:t>
            </a:r>
            <a:endParaRPr sz="1800">
              <a:latin typeface="Carlito"/>
              <a:cs typeface="Carlito"/>
            </a:endParaRPr>
          </a:p>
        </p:txBody>
      </p:sp>
      <p:sp>
        <p:nvSpPr>
          <p:cNvPr id="30" name="object 30"/>
          <p:cNvSpPr/>
          <p:nvPr/>
        </p:nvSpPr>
        <p:spPr>
          <a:xfrm>
            <a:off x="8056880" y="4572000"/>
            <a:ext cx="3820160" cy="480059"/>
          </a:xfrm>
          <a:custGeom>
            <a:avLst/>
            <a:gdLst/>
            <a:ahLst/>
            <a:cxnLst/>
            <a:rect l="l" t="t" r="r" b="b"/>
            <a:pathLst>
              <a:path w="3820159" h="480060">
                <a:moveTo>
                  <a:pt x="3740150" y="0"/>
                </a:moveTo>
                <a:lnTo>
                  <a:pt x="80010" y="0"/>
                </a:lnTo>
                <a:lnTo>
                  <a:pt x="48863" y="6286"/>
                </a:lnTo>
                <a:lnTo>
                  <a:pt x="23431" y="23431"/>
                </a:lnTo>
                <a:lnTo>
                  <a:pt x="6286" y="48863"/>
                </a:lnTo>
                <a:lnTo>
                  <a:pt x="0" y="80010"/>
                </a:lnTo>
                <a:lnTo>
                  <a:pt x="0" y="400050"/>
                </a:lnTo>
                <a:lnTo>
                  <a:pt x="6286" y="431196"/>
                </a:lnTo>
                <a:lnTo>
                  <a:pt x="23431" y="456628"/>
                </a:lnTo>
                <a:lnTo>
                  <a:pt x="48863" y="473773"/>
                </a:lnTo>
                <a:lnTo>
                  <a:pt x="80010" y="480060"/>
                </a:lnTo>
                <a:lnTo>
                  <a:pt x="3740150" y="480060"/>
                </a:lnTo>
                <a:lnTo>
                  <a:pt x="3771296" y="473773"/>
                </a:lnTo>
                <a:lnTo>
                  <a:pt x="3796728" y="456628"/>
                </a:lnTo>
                <a:lnTo>
                  <a:pt x="3813873" y="431196"/>
                </a:lnTo>
                <a:lnTo>
                  <a:pt x="3820160" y="400050"/>
                </a:lnTo>
                <a:lnTo>
                  <a:pt x="3820160" y="80010"/>
                </a:lnTo>
                <a:lnTo>
                  <a:pt x="3813873" y="48863"/>
                </a:lnTo>
                <a:lnTo>
                  <a:pt x="3796728" y="23431"/>
                </a:lnTo>
                <a:lnTo>
                  <a:pt x="3771296" y="6286"/>
                </a:lnTo>
                <a:lnTo>
                  <a:pt x="3740150" y="0"/>
                </a:lnTo>
                <a:close/>
              </a:path>
            </a:pathLst>
          </a:custGeom>
          <a:solidFill>
            <a:srgbClr val="E64977"/>
          </a:solidFill>
        </p:spPr>
        <p:txBody>
          <a:bodyPr wrap="square" lIns="0" tIns="0" rIns="0" bIns="0" rtlCol="0"/>
          <a:lstStyle/>
          <a:p>
            <a:endParaRPr/>
          </a:p>
        </p:txBody>
      </p:sp>
      <p:sp>
        <p:nvSpPr>
          <p:cNvPr id="31" name="object 31"/>
          <p:cNvSpPr txBox="1"/>
          <p:nvPr/>
        </p:nvSpPr>
        <p:spPr>
          <a:xfrm>
            <a:off x="8927083" y="4648454"/>
            <a:ext cx="2086610" cy="299720"/>
          </a:xfrm>
          <a:prstGeom prst="rect">
            <a:avLst/>
          </a:prstGeom>
        </p:spPr>
        <p:txBody>
          <a:bodyPr vert="horz" wrap="square" lIns="0" tIns="12700" rIns="0" bIns="0" rtlCol="0">
            <a:spAutoFit/>
          </a:bodyPr>
          <a:lstStyle/>
          <a:p>
            <a:pPr marL="12700">
              <a:lnSpc>
                <a:spcPct val="100000"/>
              </a:lnSpc>
              <a:spcBef>
                <a:spcPts val="100"/>
              </a:spcBef>
            </a:pPr>
            <a:r>
              <a:rPr sz="1800" b="1" spc="-15" dirty="0">
                <a:solidFill>
                  <a:srgbClr val="FFFFFF"/>
                </a:solidFill>
                <a:latin typeface="Carlito"/>
                <a:cs typeface="Carlito"/>
              </a:rPr>
              <a:t>Etapa</a:t>
            </a:r>
            <a:r>
              <a:rPr sz="1800" b="1" spc="-20" dirty="0">
                <a:solidFill>
                  <a:srgbClr val="FFFFFF"/>
                </a:solidFill>
                <a:latin typeface="Carlito"/>
                <a:cs typeface="Carlito"/>
              </a:rPr>
              <a:t> </a:t>
            </a:r>
            <a:r>
              <a:rPr sz="1800" b="1" spc="-15" dirty="0">
                <a:solidFill>
                  <a:srgbClr val="FFFFFF"/>
                </a:solidFill>
                <a:latin typeface="Carlito"/>
                <a:cs typeface="Carlito"/>
              </a:rPr>
              <a:t>Mantenimiento</a:t>
            </a:r>
            <a:endParaRPr sz="1800">
              <a:latin typeface="Carlito"/>
              <a:cs typeface="Carlito"/>
            </a:endParaRPr>
          </a:p>
        </p:txBody>
      </p:sp>
      <p:sp>
        <p:nvSpPr>
          <p:cNvPr id="32" name="object 32"/>
          <p:cNvSpPr/>
          <p:nvPr/>
        </p:nvSpPr>
        <p:spPr>
          <a:xfrm>
            <a:off x="4668520" y="3418840"/>
            <a:ext cx="812800" cy="673100"/>
          </a:xfrm>
          <a:custGeom>
            <a:avLst/>
            <a:gdLst/>
            <a:ahLst/>
            <a:cxnLst/>
            <a:rect l="l" t="t" r="r" b="b"/>
            <a:pathLst>
              <a:path w="812800" h="673100">
                <a:moveTo>
                  <a:pt x="406400" y="0"/>
                </a:moveTo>
                <a:lnTo>
                  <a:pt x="355429" y="2621"/>
                </a:lnTo>
                <a:lnTo>
                  <a:pt x="306346" y="10275"/>
                </a:lnTo>
                <a:lnTo>
                  <a:pt x="259532" y="22646"/>
                </a:lnTo>
                <a:lnTo>
                  <a:pt x="215366" y="39420"/>
                </a:lnTo>
                <a:lnTo>
                  <a:pt x="174232" y="60283"/>
                </a:lnTo>
                <a:lnTo>
                  <a:pt x="136509" y="84918"/>
                </a:lnTo>
                <a:lnTo>
                  <a:pt x="102579" y="113011"/>
                </a:lnTo>
                <a:lnTo>
                  <a:pt x="72824" y="144247"/>
                </a:lnTo>
                <a:lnTo>
                  <a:pt x="47623" y="178311"/>
                </a:lnTo>
                <a:lnTo>
                  <a:pt x="27360" y="214888"/>
                </a:lnTo>
                <a:lnTo>
                  <a:pt x="12414" y="253663"/>
                </a:lnTo>
                <a:lnTo>
                  <a:pt x="3167" y="294322"/>
                </a:lnTo>
                <a:lnTo>
                  <a:pt x="0" y="336550"/>
                </a:lnTo>
                <a:lnTo>
                  <a:pt x="3167" y="378777"/>
                </a:lnTo>
                <a:lnTo>
                  <a:pt x="12414" y="419436"/>
                </a:lnTo>
                <a:lnTo>
                  <a:pt x="27360" y="458211"/>
                </a:lnTo>
                <a:lnTo>
                  <a:pt x="47623" y="494788"/>
                </a:lnTo>
                <a:lnTo>
                  <a:pt x="72824" y="528852"/>
                </a:lnTo>
                <a:lnTo>
                  <a:pt x="102579" y="560088"/>
                </a:lnTo>
                <a:lnTo>
                  <a:pt x="136509" y="588181"/>
                </a:lnTo>
                <a:lnTo>
                  <a:pt x="174232" y="612816"/>
                </a:lnTo>
                <a:lnTo>
                  <a:pt x="215366" y="633679"/>
                </a:lnTo>
                <a:lnTo>
                  <a:pt x="259532" y="650453"/>
                </a:lnTo>
                <a:lnTo>
                  <a:pt x="306346" y="662824"/>
                </a:lnTo>
                <a:lnTo>
                  <a:pt x="355429" y="670478"/>
                </a:lnTo>
                <a:lnTo>
                  <a:pt x="406400" y="673100"/>
                </a:lnTo>
                <a:lnTo>
                  <a:pt x="457370" y="670478"/>
                </a:lnTo>
                <a:lnTo>
                  <a:pt x="506453" y="662824"/>
                </a:lnTo>
                <a:lnTo>
                  <a:pt x="553267" y="650453"/>
                </a:lnTo>
                <a:lnTo>
                  <a:pt x="597433" y="633679"/>
                </a:lnTo>
                <a:lnTo>
                  <a:pt x="638567" y="612816"/>
                </a:lnTo>
                <a:lnTo>
                  <a:pt x="676290" y="588181"/>
                </a:lnTo>
                <a:lnTo>
                  <a:pt x="710220" y="560088"/>
                </a:lnTo>
                <a:lnTo>
                  <a:pt x="739975" y="528852"/>
                </a:lnTo>
                <a:lnTo>
                  <a:pt x="765176" y="494788"/>
                </a:lnTo>
                <a:lnTo>
                  <a:pt x="785439" y="458211"/>
                </a:lnTo>
                <a:lnTo>
                  <a:pt x="800385" y="419436"/>
                </a:lnTo>
                <a:lnTo>
                  <a:pt x="809632" y="378777"/>
                </a:lnTo>
                <a:lnTo>
                  <a:pt x="812800" y="336550"/>
                </a:lnTo>
                <a:lnTo>
                  <a:pt x="809632" y="294322"/>
                </a:lnTo>
                <a:lnTo>
                  <a:pt x="800385" y="253663"/>
                </a:lnTo>
                <a:lnTo>
                  <a:pt x="785439" y="214888"/>
                </a:lnTo>
                <a:lnTo>
                  <a:pt x="765176" y="178311"/>
                </a:lnTo>
                <a:lnTo>
                  <a:pt x="739975" y="144247"/>
                </a:lnTo>
                <a:lnTo>
                  <a:pt x="710220" y="113011"/>
                </a:lnTo>
                <a:lnTo>
                  <a:pt x="676290" y="84918"/>
                </a:lnTo>
                <a:lnTo>
                  <a:pt x="638567" y="60283"/>
                </a:lnTo>
                <a:lnTo>
                  <a:pt x="597433" y="39420"/>
                </a:lnTo>
                <a:lnTo>
                  <a:pt x="553267" y="22646"/>
                </a:lnTo>
                <a:lnTo>
                  <a:pt x="506453" y="10275"/>
                </a:lnTo>
                <a:lnTo>
                  <a:pt x="457370" y="2621"/>
                </a:lnTo>
                <a:lnTo>
                  <a:pt x="406400" y="0"/>
                </a:lnTo>
                <a:close/>
              </a:path>
            </a:pathLst>
          </a:custGeom>
          <a:solidFill>
            <a:srgbClr val="538235"/>
          </a:solidFill>
        </p:spPr>
        <p:txBody>
          <a:bodyPr wrap="square" lIns="0" tIns="0" rIns="0" bIns="0" rtlCol="0"/>
          <a:lstStyle/>
          <a:p>
            <a:endParaRPr/>
          </a:p>
        </p:txBody>
      </p:sp>
      <p:sp>
        <p:nvSpPr>
          <p:cNvPr id="33" name="object 33"/>
          <p:cNvSpPr txBox="1"/>
          <p:nvPr/>
        </p:nvSpPr>
        <p:spPr>
          <a:xfrm>
            <a:off x="4870450" y="3492817"/>
            <a:ext cx="408940" cy="508000"/>
          </a:xfrm>
          <a:prstGeom prst="rect">
            <a:avLst/>
          </a:prstGeom>
        </p:spPr>
        <p:txBody>
          <a:bodyPr vert="horz" wrap="square" lIns="0" tIns="13970" rIns="0" bIns="0" rtlCol="0">
            <a:spAutoFit/>
          </a:bodyPr>
          <a:lstStyle/>
          <a:p>
            <a:pPr marL="12700" marR="5080" indent="635" algn="ctr">
              <a:lnSpc>
                <a:spcPct val="100000"/>
              </a:lnSpc>
              <a:spcBef>
                <a:spcPts val="110"/>
              </a:spcBef>
            </a:pPr>
            <a:r>
              <a:rPr sz="1050" spc="-5" dirty="0">
                <a:solidFill>
                  <a:srgbClr val="FFFFFF"/>
                </a:solidFill>
                <a:latin typeface="Carlito"/>
                <a:cs typeface="Carlito"/>
              </a:rPr>
              <a:t>Feb </a:t>
            </a:r>
            <a:r>
              <a:rPr sz="1050" spc="5" dirty="0">
                <a:solidFill>
                  <a:srgbClr val="FFFFFF"/>
                </a:solidFill>
                <a:latin typeface="Carlito"/>
                <a:cs typeface="Carlito"/>
              </a:rPr>
              <a:t>a  </a:t>
            </a:r>
            <a:r>
              <a:rPr sz="1050" spc="10" dirty="0">
                <a:solidFill>
                  <a:srgbClr val="FFFFFF"/>
                </a:solidFill>
                <a:latin typeface="Carlito"/>
                <a:cs typeface="Carlito"/>
              </a:rPr>
              <a:t>A</a:t>
            </a:r>
            <a:r>
              <a:rPr sz="1050" spc="5" dirty="0">
                <a:solidFill>
                  <a:srgbClr val="FFFFFF"/>
                </a:solidFill>
                <a:latin typeface="Carlito"/>
                <a:cs typeface="Carlito"/>
              </a:rPr>
              <a:t>gos</a:t>
            </a:r>
            <a:r>
              <a:rPr sz="1050" dirty="0">
                <a:solidFill>
                  <a:srgbClr val="FFFFFF"/>
                </a:solidFill>
                <a:latin typeface="Carlito"/>
                <a:cs typeface="Carlito"/>
              </a:rPr>
              <a:t>to  </a:t>
            </a:r>
            <a:r>
              <a:rPr sz="1050" spc="5" dirty="0">
                <a:solidFill>
                  <a:srgbClr val="FFFFFF"/>
                </a:solidFill>
                <a:latin typeface="Carlito"/>
                <a:cs typeface="Carlito"/>
              </a:rPr>
              <a:t>20</a:t>
            </a:r>
            <a:r>
              <a:rPr lang="es-ES" sz="1050" spc="5" dirty="0">
                <a:solidFill>
                  <a:srgbClr val="FFFFFF"/>
                </a:solidFill>
                <a:latin typeface="Carlito"/>
                <a:cs typeface="Carlito"/>
              </a:rPr>
              <a:t>24</a:t>
            </a:r>
            <a:endParaRPr sz="1050" dirty="0">
              <a:latin typeface="Carlito"/>
              <a:cs typeface="Carlito"/>
            </a:endParaRPr>
          </a:p>
        </p:txBody>
      </p:sp>
      <p:sp>
        <p:nvSpPr>
          <p:cNvPr id="34" name="object 34"/>
          <p:cNvSpPr/>
          <p:nvPr/>
        </p:nvSpPr>
        <p:spPr>
          <a:xfrm>
            <a:off x="6860540" y="2921000"/>
            <a:ext cx="5189855" cy="2836545"/>
          </a:xfrm>
          <a:custGeom>
            <a:avLst/>
            <a:gdLst/>
            <a:ahLst/>
            <a:cxnLst/>
            <a:rect l="l" t="t" r="r" b="b"/>
            <a:pathLst>
              <a:path w="5189855" h="2836545">
                <a:moveTo>
                  <a:pt x="76200" y="1266952"/>
                </a:moveTo>
                <a:lnTo>
                  <a:pt x="38100" y="1266952"/>
                </a:lnTo>
                <a:lnTo>
                  <a:pt x="38100" y="2836456"/>
                </a:lnTo>
                <a:lnTo>
                  <a:pt x="5189728" y="2836456"/>
                </a:lnTo>
                <a:lnTo>
                  <a:pt x="5189728" y="2817406"/>
                </a:lnTo>
                <a:lnTo>
                  <a:pt x="76200" y="2817406"/>
                </a:lnTo>
                <a:lnTo>
                  <a:pt x="57150" y="2798356"/>
                </a:lnTo>
                <a:lnTo>
                  <a:pt x="76200" y="2798356"/>
                </a:lnTo>
                <a:lnTo>
                  <a:pt x="76200" y="1266952"/>
                </a:lnTo>
                <a:close/>
              </a:path>
              <a:path w="5189855" h="2836545">
                <a:moveTo>
                  <a:pt x="76200" y="2798356"/>
                </a:moveTo>
                <a:lnTo>
                  <a:pt x="57150" y="2798356"/>
                </a:lnTo>
                <a:lnTo>
                  <a:pt x="76200" y="2817406"/>
                </a:lnTo>
                <a:lnTo>
                  <a:pt x="76200" y="2798356"/>
                </a:lnTo>
                <a:close/>
              </a:path>
              <a:path w="5189855" h="2836545">
                <a:moveTo>
                  <a:pt x="5151628" y="2798356"/>
                </a:moveTo>
                <a:lnTo>
                  <a:pt x="76200" y="2798356"/>
                </a:lnTo>
                <a:lnTo>
                  <a:pt x="76200" y="2817406"/>
                </a:lnTo>
                <a:lnTo>
                  <a:pt x="5151628" y="2817406"/>
                </a:lnTo>
                <a:lnTo>
                  <a:pt x="5151628" y="2798356"/>
                </a:lnTo>
                <a:close/>
              </a:path>
              <a:path w="5189855" h="2836545">
                <a:moveTo>
                  <a:pt x="5151628" y="57150"/>
                </a:moveTo>
                <a:lnTo>
                  <a:pt x="5151628" y="2817406"/>
                </a:lnTo>
                <a:lnTo>
                  <a:pt x="5170678" y="2798356"/>
                </a:lnTo>
                <a:lnTo>
                  <a:pt x="5189728" y="2798356"/>
                </a:lnTo>
                <a:lnTo>
                  <a:pt x="5189728" y="76200"/>
                </a:lnTo>
                <a:lnTo>
                  <a:pt x="5170678" y="76200"/>
                </a:lnTo>
                <a:lnTo>
                  <a:pt x="5151628" y="57150"/>
                </a:lnTo>
                <a:close/>
              </a:path>
              <a:path w="5189855" h="2836545">
                <a:moveTo>
                  <a:pt x="5189728" y="2798356"/>
                </a:moveTo>
                <a:lnTo>
                  <a:pt x="5170678" y="2798356"/>
                </a:lnTo>
                <a:lnTo>
                  <a:pt x="5151628" y="2817406"/>
                </a:lnTo>
                <a:lnTo>
                  <a:pt x="5189728" y="2817406"/>
                </a:lnTo>
                <a:lnTo>
                  <a:pt x="5189728" y="2798356"/>
                </a:lnTo>
                <a:close/>
              </a:path>
              <a:path w="5189855" h="2836545">
                <a:moveTo>
                  <a:pt x="57150" y="1171702"/>
                </a:moveTo>
                <a:lnTo>
                  <a:pt x="0" y="1286002"/>
                </a:lnTo>
                <a:lnTo>
                  <a:pt x="38100" y="1286002"/>
                </a:lnTo>
                <a:lnTo>
                  <a:pt x="38100" y="1266952"/>
                </a:lnTo>
                <a:lnTo>
                  <a:pt x="104775" y="1266952"/>
                </a:lnTo>
                <a:lnTo>
                  <a:pt x="57150" y="1171702"/>
                </a:lnTo>
                <a:close/>
              </a:path>
              <a:path w="5189855" h="2836545">
                <a:moveTo>
                  <a:pt x="104775" y="1266952"/>
                </a:moveTo>
                <a:lnTo>
                  <a:pt x="76200" y="1266952"/>
                </a:lnTo>
                <a:lnTo>
                  <a:pt x="76200" y="1286002"/>
                </a:lnTo>
                <a:lnTo>
                  <a:pt x="114300" y="1286002"/>
                </a:lnTo>
                <a:lnTo>
                  <a:pt x="104775" y="1266952"/>
                </a:lnTo>
                <a:close/>
              </a:path>
              <a:path w="5189855" h="2836545">
                <a:moveTo>
                  <a:pt x="4770628" y="0"/>
                </a:moveTo>
                <a:lnTo>
                  <a:pt x="4656328" y="57150"/>
                </a:lnTo>
                <a:lnTo>
                  <a:pt x="4770628" y="114300"/>
                </a:lnTo>
                <a:lnTo>
                  <a:pt x="4770628" y="76200"/>
                </a:lnTo>
                <a:lnTo>
                  <a:pt x="4751578" y="76200"/>
                </a:lnTo>
                <a:lnTo>
                  <a:pt x="4751578" y="38100"/>
                </a:lnTo>
                <a:lnTo>
                  <a:pt x="4770628" y="38100"/>
                </a:lnTo>
                <a:lnTo>
                  <a:pt x="4770628" y="0"/>
                </a:lnTo>
                <a:close/>
              </a:path>
              <a:path w="5189855" h="2836545">
                <a:moveTo>
                  <a:pt x="4770628" y="38100"/>
                </a:moveTo>
                <a:lnTo>
                  <a:pt x="4751578" y="38100"/>
                </a:lnTo>
                <a:lnTo>
                  <a:pt x="4751578" y="76200"/>
                </a:lnTo>
                <a:lnTo>
                  <a:pt x="4770628" y="76200"/>
                </a:lnTo>
                <a:lnTo>
                  <a:pt x="4770628" y="38100"/>
                </a:lnTo>
                <a:close/>
              </a:path>
              <a:path w="5189855" h="2836545">
                <a:moveTo>
                  <a:pt x="5189728" y="38100"/>
                </a:moveTo>
                <a:lnTo>
                  <a:pt x="4770628" y="38100"/>
                </a:lnTo>
                <a:lnTo>
                  <a:pt x="4770628" y="76200"/>
                </a:lnTo>
                <a:lnTo>
                  <a:pt x="5151628" y="76200"/>
                </a:lnTo>
                <a:lnTo>
                  <a:pt x="5151628" y="57150"/>
                </a:lnTo>
                <a:lnTo>
                  <a:pt x="5189728" y="57149"/>
                </a:lnTo>
                <a:lnTo>
                  <a:pt x="5189728" y="38100"/>
                </a:lnTo>
                <a:close/>
              </a:path>
              <a:path w="5189855" h="2836545">
                <a:moveTo>
                  <a:pt x="5189728" y="57149"/>
                </a:moveTo>
                <a:lnTo>
                  <a:pt x="5151628" y="57150"/>
                </a:lnTo>
                <a:lnTo>
                  <a:pt x="5170678" y="76200"/>
                </a:lnTo>
                <a:lnTo>
                  <a:pt x="5189728" y="76200"/>
                </a:lnTo>
                <a:lnTo>
                  <a:pt x="5189728" y="57149"/>
                </a:lnTo>
                <a:close/>
              </a:path>
            </a:pathLst>
          </a:custGeom>
          <a:solidFill>
            <a:srgbClr val="B1B1B1"/>
          </a:solidFill>
        </p:spPr>
        <p:txBody>
          <a:bodyPr wrap="square" lIns="0" tIns="0" rIns="0" bIns="0" rtlCol="0"/>
          <a:lstStyle/>
          <a:p>
            <a:endParaRPr/>
          </a:p>
        </p:txBody>
      </p:sp>
      <p:sp>
        <p:nvSpPr>
          <p:cNvPr id="35" name="object 35"/>
          <p:cNvSpPr txBox="1"/>
          <p:nvPr/>
        </p:nvSpPr>
        <p:spPr>
          <a:xfrm>
            <a:off x="8550275" y="5755640"/>
            <a:ext cx="1590040"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Carlito"/>
                <a:cs typeface="Carlito"/>
              </a:rPr>
              <a:t>Mejora</a:t>
            </a:r>
            <a:r>
              <a:rPr sz="1800" b="1" spc="-50" dirty="0">
                <a:latin typeface="Carlito"/>
                <a:cs typeface="Carlito"/>
              </a:rPr>
              <a:t> </a:t>
            </a:r>
            <a:r>
              <a:rPr sz="1800" b="1" spc="-10" dirty="0">
                <a:latin typeface="Carlito"/>
                <a:cs typeface="Carlito"/>
              </a:rPr>
              <a:t>continua</a:t>
            </a:r>
            <a:endParaRPr sz="1800">
              <a:latin typeface="Carlito"/>
              <a:cs typeface="Carlito"/>
            </a:endParaRPr>
          </a:p>
        </p:txBody>
      </p:sp>
      <p:sp>
        <p:nvSpPr>
          <p:cNvPr id="36" name="object 36"/>
          <p:cNvSpPr/>
          <p:nvPr/>
        </p:nvSpPr>
        <p:spPr>
          <a:xfrm>
            <a:off x="8420100" y="3423920"/>
            <a:ext cx="909319" cy="490220"/>
          </a:xfrm>
          <a:custGeom>
            <a:avLst/>
            <a:gdLst/>
            <a:ahLst/>
            <a:cxnLst/>
            <a:rect l="l" t="t" r="r" b="b"/>
            <a:pathLst>
              <a:path w="909320" h="490220">
                <a:moveTo>
                  <a:pt x="827658" y="0"/>
                </a:moveTo>
                <a:lnTo>
                  <a:pt x="81660" y="0"/>
                </a:lnTo>
                <a:lnTo>
                  <a:pt x="49881" y="6419"/>
                </a:lnTo>
                <a:lnTo>
                  <a:pt x="23923" y="23923"/>
                </a:lnTo>
                <a:lnTo>
                  <a:pt x="6419" y="49881"/>
                </a:lnTo>
                <a:lnTo>
                  <a:pt x="0" y="81660"/>
                </a:lnTo>
                <a:lnTo>
                  <a:pt x="0" y="408558"/>
                </a:lnTo>
                <a:lnTo>
                  <a:pt x="6419" y="440338"/>
                </a:lnTo>
                <a:lnTo>
                  <a:pt x="23923" y="466296"/>
                </a:lnTo>
                <a:lnTo>
                  <a:pt x="49881" y="483800"/>
                </a:lnTo>
                <a:lnTo>
                  <a:pt x="81660" y="490219"/>
                </a:lnTo>
                <a:lnTo>
                  <a:pt x="827658" y="490219"/>
                </a:lnTo>
                <a:lnTo>
                  <a:pt x="859438" y="483800"/>
                </a:lnTo>
                <a:lnTo>
                  <a:pt x="885396" y="466296"/>
                </a:lnTo>
                <a:lnTo>
                  <a:pt x="902900" y="440338"/>
                </a:lnTo>
                <a:lnTo>
                  <a:pt x="909320" y="408558"/>
                </a:lnTo>
                <a:lnTo>
                  <a:pt x="909320" y="81660"/>
                </a:lnTo>
                <a:lnTo>
                  <a:pt x="902900" y="49881"/>
                </a:lnTo>
                <a:lnTo>
                  <a:pt x="885396" y="23923"/>
                </a:lnTo>
                <a:lnTo>
                  <a:pt x="859438" y="6419"/>
                </a:lnTo>
                <a:lnTo>
                  <a:pt x="827658" y="0"/>
                </a:lnTo>
                <a:close/>
              </a:path>
            </a:pathLst>
          </a:custGeom>
          <a:solidFill>
            <a:srgbClr val="E64977"/>
          </a:solidFill>
        </p:spPr>
        <p:txBody>
          <a:bodyPr wrap="square" lIns="0" tIns="0" rIns="0" bIns="0" rtlCol="0"/>
          <a:lstStyle/>
          <a:p>
            <a:endParaRPr/>
          </a:p>
        </p:txBody>
      </p:sp>
      <p:sp>
        <p:nvSpPr>
          <p:cNvPr id="37" name="object 37"/>
          <p:cNvSpPr txBox="1"/>
          <p:nvPr/>
        </p:nvSpPr>
        <p:spPr>
          <a:xfrm>
            <a:off x="8665209" y="3395979"/>
            <a:ext cx="422275" cy="528955"/>
          </a:xfrm>
          <a:prstGeom prst="rect">
            <a:avLst/>
          </a:prstGeom>
        </p:spPr>
        <p:txBody>
          <a:bodyPr vert="horz" wrap="square" lIns="0" tIns="12700" rIns="0" bIns="0" rtlCol="0">
            <a:spAutoFit/>
          </a:bodyPr>
          <a:lstStyle/>
          <a:p>
            <a:pPr marL="12700" marR="5080" indent="2540" algn="just">
              <a:lnSpc>
                <a:spcPct val="100000"/>
              </a:lnSpc>
              <a:spcBef>
                <a:spcPts val="100"/>
              </a:spcBef>
            </a:pPr>
            <a:r>
              <a:rPr sz="1100" dirty="0">
                <a:solidFill>
                  <a:srgbClr val="FFFFFF"/>
                </a:solidFill>
                <a:latin typeface="Carlito"/>
                <a:cs typeface="Carlito"/>
              </a:rPr>
              <a:t>Junio</a:t>
            </a:r>
            <a:r>
              <a:rPr sz="1100" spc="-120" dirty="0">
                <a:solidFill>
                  <a:srgbClr val="FFFFFF"/>
                </a:solidFill>
                <a:latin typeface="Carlito"/>
                <a:cs typeface="Carlito"/>
              </a:rPr>
              <a:t> </a:t>
            </a:r>
            <a:r>
              <a:rPr sz="1100" dirty="0">
                <a:solidFill>
                  <a:srgbClr val="FFFFFF"/>
                </a:solidFill>
                <a:latin typeface="Carlito"/>
                <a:cs typeface="Carlito"/>
              </a:rPr>
              <a:t>a  Ag</a:t>
            </a:r>
            <a:r>
              <a:rPr sz="1100" spc="-5" dirty="0">
                <a:solidFill>
                  <a:srgbClr val="FFFFFF"/>
                </a:solidFill>
                <a:latin typeface="Carlito"/>
                <a:cs typeface="Carlito"/>
              </a:rPr>
              <a:t>o</a:t>
            </a:r>
            <a:r>
              <a:rPr sz="1100" spc="5" dirty="0">
                <a:solidFill>
                  <a:srgbClr val="FFFFFF"/>
                </a:solidFill>
                <a:latin typeface="Carlito"/>
                <a:cs typeface="Carlito"/>
              </a:rPr>
              <a:t>s</a:t>
            </a:r>
            <a:r>
              <a:rPr sz="1100" spc="-10" dirty="0">
                <a:solidFill>
                  <a:srgbClr val="FFFFFF"/>
                </a:solidFill>
                <a:latin typeface="Carlito"/>
                <a:cs typeface="Carlito"/>
              </a:rPr>
              <a:t>t</a:t>
            </a:r>
            <a:r>
              <a:rPr sz="1100" dirty="0">
                <a:solidFill>
                  <a:srgbClr val="FFFFFF"/>
                </a:solidFill>
                <a:latin typeface="Carlito"/>
                <a:cs typeface="Carlito"/>
              </a:rPr>
              <a:t>o  202</a:t>
            </a:r>
            <a:r>
              <a:rPr lang="es-ES" sz="1100" dirty="0">
                <a:solidFill>
                  <a:srgbClr val="FFFFFF"/>
                </a:solidFill>
                <a:latin typeface="Carlito"/>
                <a:cs typeface="Carlito"/>
              </a:rPr>
              <a:t>5</a:t>
            </a:r>
            <a:endParaRPr sz="1100" dirty="0">
              <a:latin typeface="Carlito"/>
              <a:cs typeface="Carlito"/>
            </a:endParaRPr>
          </a:p>
        </p:txBody>
      </p:sp>
      <p:sp>
        <p:nvSpPr>
          <p:cNvPr id="38" name="object 38"/>
          <p:cNvSpPr/>
          <p:nvPr/>
        </p:nvSpPr>
        <p:spPr>
          <a:xfrm>
            <a:off x="10287000" y="3395979"/>
            <a:ext cx="909319" cy="492759"/>
          </a:xfrm>
          <a:custGeom>
            <a:avLst/>
            <a:gdLst/>
            <a:ahLst/>
            <a:cxnLst/>
            <a:rect l="l" t="t" r="r" b="b"/>
            <a:pathLst>
              <a:path w="909320" h="492760">
                <a:moveTo>
                  <a:pt x="827151" y="0"/>
                </a:moveTo>
                <a:lnTo>
                  <a:pt x="82169" y="0"/>
                </a:lnTo>
                <a:lnTo>
                  <a:pt x="50202" y="6463"/>
                </a:lnTo>
                <a:lnTo>
                  <a:pt x="24082" y="24082"/>
                </a:lnTo>
                <a:lnTo>
                  <a:pt x="6463" y="50202"/>
                </a:lnTo>
                <a:lnTo>
                  <a:pt x="0" y="82169"/>
                </a:lnTo>
                <a:lnTo>
                  <a:pt x="0" y="410591"/>
                </a:lnTo>
                <a:lnTo>
                  <a:pt x="6463" y="442557"/>
                </a:lnTo>
                <a:lnTo>
                  <a:pt x="24082" y="468677"/>
                </a:lnTo>
                <a:lnTo>
                  <a:pt x="50202" y="486296"/>
                </a:lnTo>
                <a:lnTo>
                  <a:pt x="82169" y="492760"/>
                </a:lnTo>
                <a:lnTo>
                  <a:pt x="827151" y="492760"/>
                </a:lnTo>
                <a:lnTo>
                  <a:pt x="859117" y="486296"/>
                </a:lnTo>
                <a:lnTo>
                  <a:pt x="885237" y="468677"/>
                </a:lnTo>
                <a:lnTo>
                  <a:pt x="902856" y="442557"/>
                </a:lnTo>
                <a:lnTo>
                  <a:pt x="909320" y="410591"/>
                </a:lnTo>
                <a:lnTo>
                  <a:pt x="909320" y="82169"/>
                </a:lnTo>
                <a:lnTo>
                  <a:pt x="902856" y="50202"/>
                </a:lnTo>
                <a:lnTo>
                  <a:pt x="885237" y="24082"/>
                </a:lnTo>
                <a:lnTo>
                  <a:pt x="859117" y="6463"/>
                </a:lnTo>
                <a:lnTo>
                  <a:pt x="827151" y="0"/>
                </a:lnTo>
                <a:close/>
              </a:path>
            </a:pathLst>
          </a:custGeom>
          <a:solidFill>
            <a:srgbClr val="E64977"/>
          </a:solidFill>
        </p:spPr>
        <p:txBody>
          <a:bodyPr wrap="square" lIns="0" tIns="0" rIns="0" bIns="0" rtlCol="0"/>
          <a:lstStyle/>
          <a:p>
            <a:endParaRPr/>
          </a:p>
        </p:txBody>
      </p:sp>
      <p:sp>
        <p:nvSpPr>
          <p:cNvPr id="39" name="object 39"/>
          <p:cNvSpPr txBox="1"/>
          <p:nvPr/>
        </p:nvSpPr>
        <p:spPr>
          <a:xfrm>
            <a:off x="10494009" y="3453129"/>
            <a:ext cx="500380" cy="360680"/>
          </a:xfrm>
          <a:prstGeom prst="rect">
            <a:avLst/>
          </a:prstGeom>
        </p:spPr>
        <p:txBody>
          <a:bodyPr vert="horz" wrap="square" lIns="0" tIns="12700" rIns="0" bIns="0" rtlCol="0">
            <a:spAutoFit/>
          </a:bodyPr>
          <a:lstStyle/>
          <a:p>
            <a:pPr marL="106680" marR="5080" indent="-93980">
              <a:lnSpc>
                <a:spcPct val="100000"/>
              </a:lnSpc>
              <a:spcBef>
                <a:spcPts val="100"/>
              </a:spcBef>
            </a:pPr>
            <a:r>
              <a:rPr sz="1100" spc="-5" dirty="0">
                <a:solidFill>
                  <a:srgbClr val="FFFFFF"/>
                </a:solidFill>
                <a:latin typeface="Carlito"/>
                <a:cs typeface="Carlito"/>
              </a:rPr>
              <a:t>Set </a:t>
            </a:r>
            <a:r>
              <a:rPr sz="1100" dirty="0">
                <a:solidFill>
                  <a:srgbClr val="FFFFFF"/>
                </a:solidFill>
                <a:latin typeface="Carlito"/>
                <a:cs typeface="Carlito"/>
              </a:rPr>
              <a:t>/</a:t>
            </a:r>
            <a:r>
              <a:rPr sz="1100" spc="-85" dirty="0">
                <a:solidFill>
                  <a:srgbClr val="FFFFFF"/>
                </a:solidFill>
                <a:latin typeface="Carlito"/>
                <a:cs typeface="Carlito"/>
              </a:rPr>
              <a:t> </a:t>
            </a:r>
            <a:r>
              <a:rPr sz="1100" dirty="0" err="1">
                <a:solidFill>
                  <a:srgbClr val="FFFFFF"/>
                </a:solidFill>
                <a:latin typeface="Carlito"/>
                <a:cs typeface="Carlito"/>
              </a:rPr>
              <a:t>Dic</a:t>
            </a:r>
            <a:r>
              <a:rPr sz="1100" dirty="0">
                <a:solidFill>
                  <a:srgbClr val="FFFFFF"/>
                </a:solidFill>
                <a:latin typeface="Carlito"/>
                <a:cs typeface="Carlito"/>
              </a:rPr>
              <a:t>  202</a:t>
            </a:r>
            <a:r>
              <a:rPr lang="es-ES" sz="1100" dirty="0">
                <a:solidFill>
                  <a:srgbClr val="FFFFFF"/>
                </a:solidFill>
                <a:latin typeface="Carlito"/>
                <a:cs typeface="Carlito"/>
              </a:rPr>
              <a:t>5</a:t>
            </a:r>
            <a:endParaRPr sz="1100" dirty="0">
              <a:latin typeface="Carlito"/>
              <a:cs typeface="Carlito"/>
            </a:endParaRPr>
          </a:p>
        </p:txBody>
      </p:sp>
      <p:sp>
        <p:nvSpPr>
          <p:cNvPr id="40" name="object 40"/>
          <p:cNvSpPr txBox="1">
            <a:spLocks noGrp="1"/>
          </p:cNvSpPr>
          <p:nvPr>
            <p:ph type="title"/>
          </p:nvPr>
        </p:nvSpPr>
        <p:spPr>
          <a:xfrm>
            <a:off x="1567874" y="205256"/>
            <a:ext cx="8339074" cy="689932"/>
          </a:xfrm>
          <a:prstGeom prst="rect">
            <a:avLst/>
          </a:prstGeom>
        </p:spPr>
        <p:txBody>
          <a:bodyPr vert="horz" wrap="square" lIns="0" tIns="12700" rIns="0" bIns="0" rtlCol="0">
            <a:spAutoFit/>
          </a:bodyPr>
          <a:lstStyle/>
          <a:p>
            <a:pPr marL="12700">
              <a:lnSpc>
                <a:spcPct val="100000"/>
              </a:lnSpc>
              <a:spcBef>
                <a:spcPts val="100"/>
              </a:spcBef>
            </a:pPr>
            <a:r>
              <a:rPr spc="-155" dirty="0"/>
              <a:t>Etapas </a:t>
            </a:r>
            <a:r>
              <a:rPr spc="-135" dirty="0"/>
              <a:t>de </a:t>
            </a:r>
            <a:r>
              <a:rPr spc="-175" dirty="0"/>
              <a:t>ejecución </a:t>
            </a:r>
            <a:r>
              <a:rPr spc="-165" dirty="0"/>
              <a:t>del</a:t>
            </a:r>
            <a:r>
              <a:rPr spc="-470" dirty="0"/>
              <a:t> </a:t>
            </a:r>
            <a:r>
              <a:rPr spc="-100" dirty="0"/>
              <a:t>SGAS</a:t>
            </a:r>
          </a:p>
        </p:txBody>
      </p:sp>
      <p:grpSp>
        <p:nvGrpSpPr>
          <p:cNvPr id="41" name="Grupo 40">
            <a:extLst>
              <a:ext uri="{FF2B5EF4-FFF2-40B4-BE49-F238E27FC236}">
                <a16:creationId xmlns:a16="http://schemas.microsoft.com/office/drawing/2014/main" id="{53BA87DC-20F2-4A67-B809-F260C16D25BD}"/>
              </a:ext>
            </a:extLst>
          </p:cNvPr>
          <p:cNvGrpSpPr/>
          <p:nvPr/>
        </p:nvGrpSpPr>
        <p:grpSpPr>
          <a:xfrm>
            <a:off x="-11905" y="-6318"/>
            <a:ext cx="1579779" cy="2690853"/>
            <a:chOff x="-11906" y="-14686"/>
            <a:chExt cx="1579779" cy="2690853"/>
          </a:xfrm>
          <a:solidFill>
            <a:schemeClr val="accent2">
              <a:lumMod val="75000"/>
            </a:schemeClr>
          </a:solidFill>
        </p:grpSpPr>
        <p:sp>
          <p:nvSpPr>
            <p:cNvPr id="42" name="Triángulo isósceles 11">
              <a:extLst>
                <a:ext uri="{FF2B5EF4-FFF2-40B4-BE49-F238E27FC236}">
                  <a16:creationId xmlns:a16="http://schemas.microsoft.com/office/drawing/2014/main" id="{BEC67DA8-8229-4C4B-B814-0645DDF68530}"/>
                </a:ext>
              </a:extLst>
            </p:cNvPr>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ángulo redondeado 7">
              <a:extLst>
                <a:ext uri="{FF2B5EF4-FFF2-40B4-BE49-F238E27FC236}">
                  <a16:creationId xmlns:a16="http://schemas.microsoft.com/office/drawing/2014/main" id="{FF96C042-8F31-4F0A-8744-EE58C77FEE28}"/>
                </a:ext>
              </a:extLst>
            </p:cNvPr>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5098" y="-41436"/>
            <a:ext cx="1567198" cy="269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riángulo isósceles 11"/>
          <p:cNvSpPr/>
          <p:nvPr/>
        </p:nvSpPr>
        <p:spPr>
          <a:xfrm rot="5400000">
            <a:off x="-509744" y="1318478"/>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redondeado 7"/>
          <p:cNvSpPr/>
          <p:nvPr/>
        </p:nvSpPr>
        <p:spPr>
          <a:xfrm>
            <a:off x="-17003" y="-41435"/>
            <a:ext cx="3892589" cy="1584715"/>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3" h="1352078">
                <a:moveTo>
                  <a:pt x="408629" y="1352078"/>
                </a:moveTo>
                <a:lnTo>
                  <a:pt x="5544" y="1066971"/>
                </a:lnTo>
                <a:lnTo>
                  <a:pt x="0" y="0"/>
                </a:lnTo>
                <a:lnTo>
                  <a:pt x="3097966" y="12191"/>
                </a:lnTo>
                <a:cubicBezTo>
                  <a:pt x="3221229" y="12191"/>
                  <a:pt x="3321153" y="112115"/>
                  <a:pt x="3321153" y="235378"/>
                </a:cubicBezTo>
                <a:lnTo>
                  <a:pt x="3321153" y="1128098"/>
                </a:lnTo>
                <a:cubicBezTo>
                  <a:pt x="3321153" y="1251361"/>
                  <a:pt x="3221229" y="1351285"/>
                  <a:pt x="3097966" y="1351285"/>
                </a:cubicBezTo>
                <a:lnTo>
                  <a:pt x="408629" y="1352078"/>
                </a:lnTo>
                <a:close/>
              </a:path>
            </a:pathLst>
          </a:custGeom>
          <a:solidFill>
            <a:srgbClr val="00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Calibri" panose="020F0502020204030204"/>
            </a:endParaRPr>
          </a:p>
        </p:txBody>
      </p:sp>
      <p:sp>
        <p:nvSpPr>
          <p:cNvPr id="14" name="Título 1"/>
          <p:cNvSpPr txBox="1">
            <a:spLocks/>
          </p:cNvSpPr>
          <p:nvPr/>
        </p:nvSpPr>
        <p:spPr>
          <a:xfrm>
            <a:off x="202239" y="149898"/>
            <a:ext cx="3685252" cy="1200784"/>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3600" b="1" dirty="0">
                <a:solidFill>
                  <a:prstClr val="white"/>
                </a:solidFill>
                <a:latin typeface="Calibri" panose="020F0502020204030204"/>
              </a:rPr>
              <a:t>Ejemplo:</a:t>
            </a:r>
          </a:p>
          <a:p>
            <a:pPr marL="0" marR="0" lvl="0" indent="0" algn="ctr" defTabSz="914400" rtl="0" eaLnBrk="1" fontAlgn="auto" latinLnBrk="0" hangingPunct="1">
              <a:lnSpc>
                <a:spcPct val="90000"/>
              </a:lnSpc>
              <a:spcBef>
                <a:spcPct val="0"/>
              </a:spcBef>
              <a:spcAft>
                <a:spcPts val="0"/>
              </a:spcAft>
              <a:buClrTx/>
              <a:buSzTx/>
              <a:buFontTx/>
              <a:buNone/>
              <a:tabLst/>
              <a:defRPr/>
            </a:pPr>
            <a:r>
              <a:rPr lang="es-ES" sz="3600" b="1" dirty="0">
                <a:solidFill>
                  <a:prstClr val="white"/>
                </a:solidFill>
                <a:latin typeface="Calibri" panose="020F0502020204030204"/>
              </a:rPr>
              <a:t>Política Antisoborno de JUSTICIA</a:t>
            </a:r>
            <a:endParaRPr kumimoji="0" lang="es-ES" sz="36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Título 3"/>
          <p:cNvSpPr txBox="1">
            <a:spLocks/>
          </p:cNvSpPr>
          <p:nvPr/>
        </p:nvSpPr>
        <p:spPr>
          <a:xfrm>
            <a:off x="877206" y="1538980"/>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solidFill>
                  <a:srgbClr val="002E54"/>
                </a:solidFill>
                <a:latin typeface="+mn-lt"/>
              </a:rPr>
              <a:t>OBJETIVO DE LA POLÍTICA </a:t>
            </a:r>
          </a:p>
        </p:txBody>
      </p:sp>
      <p:sp>
        <p:nvSpPr>
          <p:cNvPr id="18" name="Marcador de contenido 4"/>
          <p:cNvSpPr txBox="1">
            <a:spLocks/>
          </p:cNvSpPr>
          <p:nvPr/>
        </p:nvSpPr>
        <p:spPr>
          <a:xfrm>
            <a:off x="2052128" y="2952310"/>
            <a:ext cx="8165757" cy="34681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dirty="0">
                <a:solidFill>
                  <a:srgbClr val="5F5F5F"/>
                </a:solidFill>
              </a:rPr>
              <a:t>Fortalecer la lucha frontal contra todas las prácticas de corrupción con la finalidad de ofrecer al Perú mejores servicios de vivienda, construcción y saneamiento, impulsando el desarrollo de acciones que promuevan la transparencia en la gestión administrativa y técnica disuadiendo las conductas indebidas e incentivando el compromiso de todo servidor civil y contratista o quien tenga relación jurídica con la entidad contra el soborno</a:t>
            </a:r>
          </a:p>
          <a:p>
            <a:endParaRPr lang="es-ES" dirty="0"/>
          </a:p>
        </p:txBody>
      </p:sp>
      <p:sp>
        <p:nvSpPr>
          <p:cNvPr id="19" name="CuadroTexto 18"/>
          <p:cNvSpPr txBox="1"/>
          <p:nvPr/>
        </p:nvSpPr>
        <p:spPr>
          <a:xfrm>
            <a:off x="1524906" y="2579254"/>
            <a:ext cx="8979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6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20" name="CuadroTexto 19"/>
          <p:cNvSpPr txBox="1"/>
          <p:nvPr/>
        </p:nvSpPr>
        <p:spPr>
          <a:xfrm>
            <a:off x="9999581" y="5453084"/>
            <a:ext cx="8979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6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2" name="Rectángulo 1"/>
          <p:cNvSpPr/>
          <p:nvPr/>
        </p:nvSpPr>
        <p:spPr>
          <a:xfrm>
            <a:off x="4777122" y="334791"/>
            <a:ext cx="6120384" cy="830997"/>
          </a:xfrm>
          <a:prstGeom prst="rect">
            <a:avLst/>
          </a:prstGeom>
        </p:spPr>
        <p:txBody>
          <a:bodyPr wrap="square">
            <a:spAutoFit/>
          </a:bodyPr>
          <a:lstStyle/>
          <a:p>
            <a:pPr algn="just"/>
            <a:r>
              <a:rPr lang="es-ES" sz="2400" dirty="0">
                <a:solidFill>
                  <a:srgbClr val="5F5F5F"/>
                </a:solidFill>
              </a:rPr>
              <a:t>Resolución Ministerial </a:t>
            </a:r>
            <a:r>
              <a:rPr lang="es-ES" sz="2400" dirty="0" err="1">
                <a:solidFill>
                  <a:srgbClr val="5F5F5F"/>
                </a:solidFill>
              </a:rPr>
              <a:t>N°</a:t>
            </a:r>
            <a:r>
              <a:rPr lang="es-ES" sz="2400" dirty="0">
                <a:solidFill>
                  <a:srgbClr val="5F5F5F"/>
                </a:solidFill>
              </a:rPr>
              <a:t> 178-2023-JUSTICIA, del 29 de mayo de 2023</a:t>
            </a:r>
          </a:p>
        </p:txBody>
      </p:sp>
    </p:spTree>
    <p:extLst>
      <p:ext uri="{BB962C8B-B14F-4D97-AF65-F5344CB8AC3E}">
        <p14:creationId xmlns:p14="http://schemas.microsoft.com/office/powerpoint/2010/main" val="14517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8" grpId="0" build="p"/>
      <p:bldP spid="19" grpId="0"/>
      <p:bldP spid="2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4" name="Rectángulo 3"/>
          <p:cNvSpPr/>
          <p:nvPr/>
        </p:nvSpPr>
        <p:spPr>
          <a:xfrm>
            <a:off x="0" y="-6318"/>
            <a:ext cx="1632247" cy="1576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Google Shape;66;p15"/>
          <p:cNvSpPr txBox="1">
            <a:spLocks noGrp="1"/>
          </p:cNvSpPr>
          <p:nvPr>
            <p:ph type="title"/>
          </p:nvPr>
        </p:nvSpPr>
        <p:spPr>
          <a:xfrm>
            <a:off x="1265527" y="359935"/>
            <a:ext cx="11360800" cy="763600"/>
          </a:xfrm>
          <a:prstGeom prst="rect">
            <a:avLst/>
          </a:prstGeom>
        </p:spPr>
        <p:txBody>
          <a:bodyPr spcFirstLastPara="1" vert="horz" wrap="square" lIns="121900" tIns="121900" rIns="121900" bIns="121900" rtlCol="0" anchor="t" anchorCtr="0">
            <a:noAutofit/>
          </a:bodyPr>
          <a:lstStyle/>
          <a:p>
            <a:r>
              <a:rPr lang="es-419" sz="2800" b="1" dirty="0">
                <a:solidFill>
                  <a:srgbClr val="002E54"/>
                </a:solidFill>
                <a:latin typeface="+mn-lt"/>
              </a:rPr>
              <a:t>Ejemplo: </a:t>
            </a:r>
            <a:br>
              <a:rPr lang="es-419" sz="2800" b="1" dirty="0">
                <a:solidFill>
                  <a:srgbClr val="002E54"/>
                </a:solidFill>
                <a:latin typeface="+mn-lt"/>
              </a:rPr>
            </a:br>
            <a:r>
              <a:rPr lang="es-419" sz="2800" b="1" dirty="0">
                <a:solidFill>
                  <a:srgbClr val="002E54"/>
                </a:solidFill>
                <a:latin typeface="+mn-lt"/>
              </a:rPr>
              <a:t>Compromisos del MINJUS en la Política Antisoborno</a:t>
            </a:r>
            <a:endParaRPr sz="2800" b="1" dirty="0">
              <a:solidFill>
                <a:srgbClr val="002E54"/>
              </a:solidFill>
              <a:latin typeface="+mn-lt"/>
            </a:endParaRPr>
          </a:p>
        </p:txBody>
      </p:sp>
      <p:sp>
        <p:nvSpPr>
          <p:cNvPr id="67" name="Google Shape;67;p15"/>
          <p:cNvSpPr txBox="1">
            <a:spLocks noGrp="1"/>
          </p:cNvSpPr>
          <p:nvPr>
            <p:ph type="body" idx="1"/>
          </p:nvPr>
        </p:nvSpPr>
        <p:spPr>
          <a:xfrm>
            <a:off x="415600" y="1398122"/>
            <a:ext cx="11166800" cy="5027062"/>
          </a:xfrm>
          <a:prstGeom prst="rect">
            <a:avLst/>
          </a:prstGeom>
        </p:spPr>
        <p:txBody>
          <a:bodyPr spcFirstLastPara="1" vert="horz" wrap="square" lIns="121900" tIns="121900" rIns="121900" bIns="121900" rtlCol="0" anchor="t" anchorCtr="0">
            <a:noAutofit/>
          </a:bodyPr>
          <a:lstStyle/>
          <a:p>
            <a:pPr indent="-406390" algn="just">
              <a:lnSpc>
                <a:spcPct val="100000"/>
              </a:lnSpc>
              <a:buClr>
                <a:srgbClr val="005DA7"/>
              </a:buClr>
              <a:buSzPts val="1200"/>
            </a:pPr>
            <a:r>
              <a:rPr lang="es-419" sz="1900" b="1" dirty="0">
                <a:solidFill>
                  <a:schemeClr val="tx1">
                    <a:lumMod val="65000"/>
                    <a:lumOff val="35000"/>
                  </a:schemeClr>
                </a:solidFill>
                <a:cs typeface="Times New Roman" panose="02020603050405020304" pitchFamily="18" charset="0"/>
              </a:rPr>
              <a:t>Prohibir el soborno</a:t>
            </a:r>
            <a:r>
              <a:rPr lang="es-419" sz="1900" dirty="0">
                <a:solidFill>
                  <a:schemeClr val="tx1">
                    <a:lumMod val="65000"/>
                    <a:lumOff val="35000"/>
                  </a:schemeClr>
                </a:solidFill>
                <a:cs typeface="Times New Roman" panose="02020603050405020304" pitchFamily="18" charset="0"/>
              </a:rPr>
              <a:t>; asimismo, denuncia y sanciona todo tipo de corrupción en la entidad</a:t>
            </a:r>
            <a:r>
              <a:rPr lang="es-ES" sz="1900" dirty="0">
                <a:solidFill>
                  <a:schemeClr val="tx1">
                    <a:lumMod val="65000"/>
                    <a:lumOff val="35000"/>
                  </a:schemeClr>
                </a:solidFill>
                <a:cs typeface="Times New Roman" panose="02020603050405020304" pitchFamily="18" charset="0"/>
              </a:rPr>
              <a:t>.</a:t>
            </a:r>
            <a:endParaRPr sz="1900" dirty="0">
              <a:solidFill>
                <a:schemeClr val="tx1">
                  <a:lumMod val="65000"/>
                  <a:lumOff val="35000"/>
                </a:schemeClr>
              </a:solidFill>
              <a:cs typeface="Times New Roman" panose="02020603050405020304" pitchFamily="18" charset="0"/>
            </a:endParaRPr>
          </a:p>
          <a:p>
            <a:pPr indent="-406390" algn="just">
              <a:lnSpc>
                <a:spcPct val="100000"/>
              </a:lnSpc>
              <a:buClr>
                <a:srgbClr val="005DA7"/>
              </a:buClr>
              <a:buSzPts val="1200"/>
            </a:pPr>
            <a:r>
              <a:rPr lang="es-419" sz="1900" dirty="0">
                <a:solidFill>
                  <a:schemeClr val="tx1">
                    <a:lumMod val="65000"/>
                    <a:lumOff val="35000"/>
                  </a:schemeClr>
                </a:solidFill>
                <a:cs typeface="Times New Roman" panose="02020603050405020304" pitchFamily="18" charset="0"/>
              </a:rPr>
              <a:t>Cumplir los requisitos del sistema de gestión </a:t>
            </a:r>
            <a:r>
              <a:rPr lang="es-419" sz="1900" dirty="0" err="1">
                <a:solidFill>
                  <a:schemeClr val="tx1">
                    <a:lumMod val="65000"/>
                    <a:lumOff val="35000"/>
                  </a:schemeClr>
                </a:solidFill>
                <a:cs typeface="Times New Roman" panose="02020603050405020304" pitchFamily="18" charset="0"/>
              </a:rPr>
              <a:t>antisoborno</a:t>
            </a:r>
            <a:r>
              <a:rPr lang="es-419" sz="1900" dirty="0">
                <a:solidFill>
                  <a:schemeClr val="tx1">
                    <a:lumMod val="65000"/>
                    <a:lumOff val="35000"/>
                  </a:schemeClr>
                </a:solidFill>
                <a:cs typeface="Times New Roman" panose="02020603050405020304" pitchFamily="18" charset="0"/>
              </a:rPr>
              <a:t> (NTP ISO 37001:2017)</a:t>
            </a:r>
            <a:endParaRPr sz="1900" dirty="0">
              <a:solidFill>
                <a:schemeClr val="tx1">
                  <a:lumMod val="65000"/>
                  <a:lumOff val="35000"/>
                </a:schemeClr>
              </a:solidFill>
              <a:cs typeface="Times New Roman" panose="02020603050405020304" pitchFamily="18" charset="0"/>
            </a:endParaRPr>
          </a:p>
          <a:p>
            <a:pPr indent="-406390" algn="just">
              <a:lnSpc>
                <a:spcPct val="100000"/>
              </a:lnSpc>
              <a:buClr>
                <a:srgbClr val="005DA7"/>
              </a:buClr>
              <a:buSzPts val="1200"/>
            </a:pPr>
            <a:r>
              <a:rPr lang="es-419" sz="1900" dirty="0">
                <a:solidFill>
                  <a:schemeClr val="tx1">
                    <a:lumMod val="65000"/>
                    <a:lumOff val="35000"/>
                  </a:schemeClr>
                </a:solidFill>
                <a:cs typeface="Times New Roman" panose="02020603050405020304" pitchFamily="18" charset="0"/>
              </a:rPr>
              <a:t>Promover comportamientos éticos a través de la sensibilización y capacitación de los servidores civiles y partes interesadas, sobre la gestión de riesgos y sus controles, así como la importancia de su compromiso con el sistema de gestión </a:t>
            </a:r>
            <a:r>
              <a:rPr lang="es-419" sz="1900" dirty="0" err="1">
                <a:solidFill>
                  <a:schemeClr val="tx1">
                    <a:lumMod val="65000"/>
                    <a:lumOff val="35000"/>
                  </a:schemeClr>
                </a:solidFill>
                <a:cs typeface="Times New Roman" panose="02020603050405020304" pitchFamily="18" charset="0"/>
              </a:rPr>
              <a:t>antisoborno</a:t>
            </a:r>
            <a:r>
              <a:rPr lang="es-419" sz="1900" dirty="0">
                <a:solidFill>
                  <a:schemeClr val="tx1">
                    <a:lumMod val="65000"/>
                    <a:lumOff val="35000"/>
                  </a:schemeClr>
                </a:solidFill>
                <a:cs typeface="Times New Roman" panose="02020603050405020304" pitchFamily="18" charset="0"/>
              </a:rPr>
              <a:t>. </a:t>
            </a:r>
            <a:endParaRPr sz="1900" dirty="0">
              <a:solidFill>
                <a:schemeClr val="tx1">
                  <a:lumMod val="65000"/>
                  <a:lumOff val="35000"/>
                </a:schemeClr>
              </a:solidFill>
              <a:cs typeface="Times New Roman" panose="02020603050405020304" pitchFamily="18" charset="0"/>
            </a:endParaRPr>
          </a:p>
          <a:p>
            <a:pPr indent="-406390" algn="just">
              <a:lnSpc>
                <a:spcPct val="100000"/>
              </a:lnSpc>
              <a:buClr>
                <a:srgbClr val="005DA7"/>
              </a:buClr>
              <a:buSzPts val="1200"/>
            </a:pPr>
            <a:r>
              <a:rPr lang="es-419" sz="1900" b="1" dirty="0">
                <a:solidFill>
                  <a:schemeClr val="tx1">
                    <a:lumMod val="65000"/>
                    <a:lumOff val="35000"/>
                  </a:schemeClr>
                </a:solidFill>
                <a:cs typeface="Times New Roman" panose="02020603050405020304" pitchFamily="18" charset="0"/>
              </a:rPr>
              <a:t>Comprometer a todos los servidores civiles y contratistas</a:t>
            </a:r>
            <a:r>
              <a:rPr lang="es-419" sz="1900" dirty="0">
                <a:solidFill>
                  <a:schemeClr val="tx1">
                    <a:lumMod val="65000"/>
                    <a:lumOff val="35000"/>
                  </a:schemeClr>
                </a:solidFill>
                <a:cs typeface="Times New Roman" panose="02020603050405020304" pitchFamily="18" charset="0"/>
              </a:rPr>
              <a:t>, a cumplir con el marco legal contra cualquier práctica de soborno en el MINJUS. </a:t>
            </a:r>
            <a:endParaRPr sz="1900" dirty="0">
              <a:solidFill>
                <a:schemeClr val="tx1">
                  <a:lumMod val="65000"/>
                  <a:lumOff val="35000"/>
                </a:schemeClr>
              </a:solidFill>
              <a:cs typeface="Times New Roman" panose="02020603050405020304" pitchFamily="18" charset="0"/>
            </a:endParaRPr>
          </a:p>
          <a:p>
            <a:pPr indent="-406390" algn="just">
              <a:lnSpc>
                <a:spcPct val="100000"/>
              </a:lnSpc>
              <a:buClr>
                <a:srgbClr val="005DA7"/>
              </a:buClr>
              <a:buSzPts val="1200"/>
            </a:pPr>
            <a:r>
              <a:rPr lang="es-419" sz="1900" dirty="0">
                <a:solidFill>
                  <a:schemeClr val="tx1">
                    <a:lumMod val="65000"/>
                    <a:lumOff val="35000"/>
                  </a:schemeClr>
                </a:solidFill>
                <a:cs typeface="Times New Roman" panose="02020603050405020304" pitchFamily="18" charset="0"/>
              </a:rPr>
              <a:t>Evitar las prácticas de soborno a través de los socios de negocio del MINJUS. </a:t>
            </a:r>
            <a:endParaRPr sz="1900" dirty="0">
              <a:solidFill>
                <a:schemeClr val="tx1">
                  <a:lumMod val="65000"/>
                  <a:lumOff val="35000"/>
                </a:schemeClr>
              </a:solidFill>
              <a:cs typeface="Times New Roman" panose="02020603050405020304" pitchFamily="18" charset="0"/>
            </a:endParaRPr>
          </a:p>
          <a:p>
            <a:pPr indent="-406390" algn="just">
              <a:lnSpc>
                <a:spcPct val="100000"/>
              </a:lnSpc>
              <a:buClr>
                <a:srgbClr val="005DA7"/>
              </a:buClr>
              <a:buSzPts val="1200"/>
            </a:pPr>
            <a:r>
              <a:rPr lang="es-419" sz="1900" b="1" dirty="0">
                <a:solidFill>
                  <a:schemeClr val="tx1">
                    <a:lumMod val="65000"/>
                    <a:lumOff val="35000"/>
                  </a:schemeClr>
                </a:solidFill>
                <a:cs typeface="Times New Roman" panose="02020603050405020304" pitchFamily="18" charset="0"/>
              </a:rPr>
              <a:t>Prohibir la obtención de ventajas indebidas, así como la aceptación de regalos</a:t>
            </a:r>
            <a:r>
              <a:rPr lang="es-419" sz="1900" dirty="0">
                <a:solidFill>
                  <a:schemeClr val="tx1">
                    <a:lumMod val="65000"/>
                    <a:lumOff val="35000"/>
                  </a:schemeClr>
                </a:solidFill>
                <a:cs typeface="Times New Roman" panose="02020603050405020304" pitchFamily="18" charset="0"/>
              </a:rPr>
              <a:t>, obsequios, cortesías ni otros beneficios a los servidores civiles del MINJUS </a:t>
            </a:r>
            <a:endParaRPr sz="1900" dirty="0">
              <a:solidFill>
                <a:schemeClr val="tx1">
                  <a:lumMod val="65000"/>
                  <a:lumOff val="35000"/>
                </a:schemeClr>
              </a:solidFill>
              <a:cs typeface="Times New Roman" panose="02020603050405020304" pitchFamily="18" charset="0"/>
            </a:endParaRPr>
          </a:p>
          <a:p>
            <a:pPr indent="-406390" algn="just">
              <a:lnSpc>
                <a:spcPct val="100000"/>
              </a:lnSpc>
              <a:buClr>
                <a:srgbClr val="005DA7"/>
              </a:buClr>
              <a:buSzPts val="1200"/>
            </a:pPr>
            <a:r>
              <a:rPr lang="es-419" sz="1900" b="1" dirty="0">
                <a:solidFill>
                  <a:schemeClr val="tx1">
                    <a:lumMod val="65000"/>
                    <a:lumOff val="35000"/>
                  </a:schemeClr>
                </a:solidFill>
                <a:cs typeface="Times New Roman" panose="02020603050405020304" pitchFamily="18" charset="0"/>
              </a:rPr>
              <a:t>Generar conciencia entre los servidores civiles y contratistas del MINJUS </a:t>
            </a:r>
            <a:r>
              <a:rPr lang="es-419" sz="1900" dirty="0">
                <a:solidFill>
                  <a:schemeClr val="tx1">
                    <a:lumMod val="65000"/>
                    <a:lumOff val="35000"/>
                  </a:schemeClr>
                </a:solidFill>
                <a:cs typeface="Times New Roman" panose="02020603050405020304" pitchFamily="18" charset="0"/>
              </a:rPr>
              <a:t>sobre las consecuencias disciplinarias, civiles y penales por realizar o permitir realizar prácticas que constituyan soborno</a:t>
            </a:r>
            <a:endParaRPr sz="1900" dirty="0">
              <a:solidFill>
                <a:schemeClr val="tx1">
                  <a:lumMod val="65000"/>
                  <a:lumOff val="35000"/>
                </a:schemeClr>
              </a:solidFill>
              <a:cs typeface="Times New Roman" panose="02020603050405020304" pitchFamily="18" charset="0"/>
            </a:endParaRPr>
          </a:p>
          <a:p>
            <a:pPr indent="-406390" algn="just">
              <a:lnSpc>
                <a:spcPct val="100000"/>
              </a:lnSpc>
              <a:buClr>
                <a:srgbClr val="005DA7"/>
              </a:buClr>
              <a:buSzPts val="1200"/>
            </a:pPr>
            <a:r>
              <a:rPr lang="es-419" sz="1900" b="1" dirty="0">
                <a:solidFill>
                  <a:schemeClr val="tx1">
                    <a:lumMod val="65000"/>
                    <a:lumOff val="35000"/>
                  </a:schemeClr>
                </a:solidFill>
                <a:cs typeface="Times New Roman" panose="02020603050405020304" pitchFamily="18" charset="0"/>
              </a:rPr>
              <a:t>Asegurar que no exista represali</a:t>
            </a:r>
            <a:r>
              <a:rPr lang="es-419" sz="1900" dirty="0">
                <a:solidFill>
                  <a:schemeClr val="tx1">
                    <a:lumMod val="65000"/>
                    <a:lumOff val="35000"/>
                  </a:schemeClr>
                </a:solidFill>
                <a:cs typeface="Times New Roman" panose="02020603050405020304" pitchFamily="18" charset="0"/>
              </a:rPr>
              <a:t>a cuando se reporta una inquietud de soborno, protegiendo la identidad e integridad de las personas. </a:t>
            </a:r>
            <a:endParaRPr sz="1900" dirty="0">
              <a:solidFill>
                <a:schemeClr val="tx1">
                  <a:lumMod val="65000"/>
                  <a:lumOff val="35000"/>
                </a:schemeClr>
              </a:solidFill>
              <a:cs typeface="Times New Roman" panose="02020603050405020304" pitchFamily="18" charset="0"/>
            </a:endParaRPr>
          </a:p>
          <a:p>
            <a:pPr indent="-406390" algn="just">
              <a:lnSpc>
                <a:spcPct val="100000"/>
              </a:lnSpc>
              <a:buClr>
                <a:srgbClr val="005DA7"/>
              </a:buClr>
              <a:buSzPts val="1200"/>
            </a:pPr>
            <a:r>
              <a:rPr lang="es-419" sz="1900" b="1" dirty="0">
                <a:solidFill>
                  <a:schemeClr val="tx1">
                    <a:lumMod val="65000"/>
                    <a:lumOff val="35000"/>
                  </a:schemeClr>
                </a:solidFill>
                <a:cs typeface="Times New Roman" panose="02020603050405020304" pitchFamily="18" charset="0"/>
              </a:rPr>
              <a:t>Promover la mejora continua del sistema de gestión </a:t>
            </a:r>
            <a:r>
              <a:rPr lang="es-419" sz="1900" b="1" dirty="0" err="1">
                <a:solidFill>
                  <a:schemeClr val="tx1">
                    <a:lumMod val="65000"/>
                    <a:lumOff val="35000"/>
                  </a:schemeClr>
                </a:solidFill>
                <a:cs typeface="Times New Roman" panose="02020603050405020304" pitchFamily="18" charset="0"/>
              </a:rPr>
              <a:t>antisoborno</a:t>
            </a:r>
            <a:r>
              <a:rPr lang="es-419" sz="1900" b="1" dirty="0">
                <a:solidFill>
                  <a:schemeClr val="tx1">
                    <a:lumMod val="65000"/>
                    <a:lumOff val="35000"/>
                  </a:schemeClr>
                </a:solidFill>
                <a:cs typeface="Times New Roman" panose="02020603050405020304" pitchFamily="18" charset="0"/>
              </a:rPr>
              <a:t>,</a:t>
            </a:r>
            <a:r>
              <a:rPr lang="es-419" sz="1900" dirty="0">
                <a:solidFill>
                  <a:schemeClr val="tx1">
                    <a:lumMod val="65000"/>
                    <a:lumOff val="35000"/>
                  </a:schemeClr>
                </a:solidFill>
                <a:cs typeface="Times New Roman" panose="02020603050405020304" pitchFamily="18" charset="0"/>
              </a:rPr>
              <a:t> considerando a las personas como principales responsables de la gestión y mejora de sus procesos.</a:t>
            </a:r>
            <a:endParaRPr sz="1900" dirty="0">
              <a:solidFill>
                <a:schemeClr val="tx1">
                  <a:lumMod val="65000"/>
                  <a:lumOff val="35000"/>
                </a:schemeClr>
              </a:solidFill>
              <a:cs typeface="Times New Roman" panose="02020603050405020304" pitchFamily="18" charset="0"/>
            </a:endParaRPr>
          </a:p>
        </p:txBody>
      </p:sp>
      <p:grpSp>
        <p:nvGrpSpPr>
          <p:cNvPr id="8" name="Grupo 7"/>
          <p:cNvGrpSpPr/>
          <p:nvPr/>
        </p:nvGrpSpPr>
        <p:grpSpPr>
          <a:xfrm>
            <a:off x="0" y="0"/>
            <a:ext cx="1579779" cy="2690853"/>
            <a:chOff x="-11906" y="-14686"/>
            <a:chExt cx="1579779" cy="2690853"/>
          </a:xfrm>
          <a:solidFill>
            <a:schemeClr val="accent2">
              <a:lumMod val="75000"/>
            </a:schemeClr>
          </a:solidFill>
        </p:grpSpPr>
        <p:sp>
          <p:nvSpPr>
            <p:cNvPr id="9"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40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12" name="Marcador de contenido 11"/>
          <p:cNvGraphicFramePr>
            <a:graphicFrameLocks noGrp="1"/>
          </p:cNvGraphicFramePr>
          <p:nvPr>
            <p:ph idx="1"/>
            <p:extLst>
              <p:ext uri="{D42A27DB-BD31-4B8C-83A1-F6EECF244321}">
                <p14:modId xmlns:p14="http://schemas.microsoft.com/office/powerpoint/2010/main" val="3507522377"/>
              </p:ext>
            </p:extLst>
          </p:nvPr>
        </p:nvGraphicFramePr>
        <p:xfrm>
          <a:off x="648416" y="1325563"/>
          <a:ext cx="11014495" cy="4943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ítulo 3"/>
          <p:cNvSpPr txBox="1">
            <a:spLocks/>
          </p:cNvSpPr>
          <p:nvPr/>
        </p:nvSpPr>
        <p:spPr>
          <a:xfrm>
            <a:off x="-11905" y="244596"/>
            <a:ext cx="122039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dirty="0">
                <a:latin typeface="+mn-lt"/>
              </a:rPr>
              <a:t>Beneficios de la implementación de un SGAS </a:t>
            </a:r>
          </a:p>
        </p:txBody>
      </p:sp>
    </p:spTree>
    <p:extLst>
      <p:ext uri="{BB962C8B-B14F-4D97-AF65-F5344CB8AC3E}">
        <p14:creationId xmlns:p14="http://schemas.microsoft.com/office/powerpoint/2010/main" val="6715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ítulo 3"/>
          <p:cNvSpPr>
            <a:spLocks noGrp="1"/>
          </p:cNvSpPr>
          <p:nvPr>
            <p:ph type="title"/>
          </p:nvPr>
        </p:nvSpPr>
        <p:spPr>
          <a:xfrm>
            <a:off x="-11905" y="0"/>
            <a:ext cx="12203905" cy="1325563"/>
          </a:xfrm>
        </p:spPr>
        <p:txBody>
          <a:bodyPr vert="horz" lIns="91440" tIns="45720" rIns="91440" bIns="45720" rtlCol="0" anchor="ctr">
            <a:normAutofit/>
          </a:bodyPr>
          <a:lstStyle/>
          <a:p>
            <a:pPr algn="ctr"/>
            <a:r>
              <a:rPr lang="es-MX" sz="3600" b="1" dirty="0">
                <a:solidFill>
                  <a:srgbClr val="002E54"/>
                </a:solidFill>
                <a:latin typeface="+mn-lt"/>
              </a:rPr>
              <a:t>¿Cómo se conoce al soborno en el Perú?</a:t>
            </a:r>
          </a:p>
        </p:txBody>
      </p:sp>
      <p:sp>
        <p:nvSpPr>
          <p:cNvPr id="16" name="Google Shape;61;p14"/>
          <p:cNvSpPr txBox="1">
            <a:spLocks/>
          </p:cNvSpPr>
          <p:nvPr/>
        </p:nvSpPr>
        <p:spPr>
          <a:xfrm>
            <a:off x="1091534" y="2123322"/>
            <a:ext cx="10384186" cy="1106424"/>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buClr>
                <a:srgbClr val="005DA7"/>
              </a:buClr>
              <a:buSzPct val="84000"/>
              <a:buNone/>
            </a:pPr>
            <a:r>
              <a:rPr lang="es-MX" sz="2300" dirty="0">
                <a:solidFill>
                  <a:prstClr val="black">
                    <a:lumMod val="65000"/>
                    <a:lumOff val="35000"/>
                  </a:prstClr>
                </a:solidFill>
                <a:cs typeface="Times New Roman" panose="02020603050405020304" pitchFamily="18" charset="0"/>
              </a:rPr>
              <a:t>En el cohecho son dos partes las que intervienen en su comisión. Las conductas que se encuentran tipificadas en el Código Penal son cuatro: aceptar, recibir,  solicitar y condicionar.</a:t>
            </a:r>
            <a:endParaRPr lang="es-ES" sz="2400" dirty="0">
              <a:solidFill>
                <a:prstClr val="black">
                  <a:lumMod val="65000"/>
                  <a:lumOff val="35000"/>
                </a:prstClr>
              </a:solidFill>
              <a:cs typeface="Times New Roman" panose="02020603050405020304" pitchFamily="18" charset="0"/>
            </a:endParaRPr>
          </a:p>
          <a:p>
            <a:endParaRPr lang="es-ES" sz="2400" dirty="0"/>
          </a:p>
          <a:p>
            <a:endParaRPr lang="es-ES" sz="2400" dirty="0"/>
          </a:p>
          <a:p>
            <a:endParaRPr lang="es-ES" sz="2400" dirty="0"/>
          </a:p>
        </p:txBody>
      </p:sp>
      <p:sp>
        <p:nvSpPr>
          <p:cNvPr id="2" name="Rectángulo 1"/>
          <p:cNvSpPr/>
          <p:nvPr/>
        </p:nvSpPr>
        <p:spPr>
          <a:xfrm>
            <a:off x="3011165" y="1430847"/>
            <a:ext cx="6157764" cy="523220"/>
          </a:xfrm>
          <a:prstGeom prst="rect">
            <a:avLst/>
          </a:prstGeom>
        </p:spPr>
        <p:txBody>
          <a:bodyPr wrap="square">
            <a:spAutoFit/>
          </a:bodyPr>
          <a:lstStyle/>
          <a:p>
            <a:pPr marL="152396" indent="0">
              <a:buClr>
                <a:srgbClr val="005DA7"/>
              </a:buClr>
              <a:buSzPct val="84000"/>
              <a:buNone/>
            </a:pPr>
            <a:r>
              <a:rPr lang="es-MX" sz="2800" dirty="0">
                <a:solidFill>
                  <a:schemeClr val="bg2">
                    <a:lumMod val="50000"/>
                  </a:schemeClr>
                </a:solidFill>
                <a:cs typeface="Times New Roman" panose="02020603050405020304" pitchFamily="18" charset="0"/>
              </a:rPr>
              <a:t>Es conocido como el </a:t>
            </a:r>
            <a:r>
              <a:rPr lang="es-MX" sz="2800" b="1" dirty="0">
                <a:cs typeface="Times New Roman" panose="02020603050405020304" pitchFamily="18" charset="0"/>
              </a:rPr>
              <a:t>delito de cohecho</a:t>
            </a:r>
            <a:r>
              <a:rPr lang="es-MX" sz="2800" dirty="0">
                <a:solidFill>
                  <a:schemeClr val="bg2">
                    <a:lumMod val="50000"/>
                  </a:schemeClr>
                </a:solidFill>
                <a:cs typeface="Times New Roman" panose="02020603050405020304" pitchFamily="18" charset="0"/>
              </a:rPr>
              <a:t>. </a:t>
            </a:r>
          </a:p>
        </p:txBody>
      </p:sp>
      <p:sp>
        <p:nvSpPr>
          <p:cNvPr id="10" name="Google Shape;61;p14"/>
          <p:cNvSpPr txBox="1">
            <a:spLocks/>
          </p:cNvSpPr>
          <p:nvPr/>
        </p:nvSpPr>
        <p:spPr>
          <a:xfrm>
            <a:off x="909302" y="3298185"/>
            <a:ext cx="10566418" cy="2682926"/>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lgn="just">
              <a:buNone/>
            </a:pPr>
            <a:r>
              <a:rPr lang="es-PE" sz="2000" b="1" dirty="0">
                <a:solidFill>
                  <a:schemeClr val="bg2">
                    <a:lumMod val="25000"/>
                  </a:schemeClr>
                </a:solidFill>
              </a:rPr>
              <a:t>COHECHO PASIVO PROPIO (COIMA)</a:t>
            </a:r>
            <a:endParaRPr lang="es-PE" sz="2000" dirty="0">
              <a:solidFill>
                <a:schemeClr val="bg2">
                  <a:lumMod val="25000"/>
                </a:schemeClr>
              </a:solidFill>
            </a:endParaRPr>
          </a:p>
          <a:p>
            <a:pPr marL="152396" indent="0" algn="just">
              <a:buNone/>
            </a:pPr>
            <a:r>
              <a:rPr lang="es-PE" sz="2000" dirty="0">
                <a:solidFill>
                  <a:schemeClr val="bg2">
                    <a:lumMod val="25000"/>
                  </a:schemeClr>
                </a:solidFill>
              </a:rPr>
              <a:t>Se pone en tela de juicio la imparcialidad en el ejercicio de la función pública, puesto que el funcionario dejará de cumplir con el deber de neutralidad que se le exige para actuar de acuerdo a los intereses de un tercero.</a:t>
            </a:r>
          </a:p>
          <a:p>
            <a:pPr algn="just"/>
            <a:endParaRPr lang="es-PE" sz="2000" dirty="0">
              <a:solidFill>
                <a:schemeClr val="bg2">
                  <a:lumMod val="25000"/>
                </a:schemeClr>
              </a:solidFill>
            </a:endParaRPr>
          </a:p>
          <a:p>
            <a:pPr marL="152396" indent="0" algn="just">
              <a:buNone/>
            </a:pPr>
            <a:r>
              <a:rPr lang="es-PE" sz="2000" b="1" dirty="0">
                <a:solidFill>
                  <a:schemeClr val="bg2">
                    <a:lumMod val="25000"/>
                  </a:schemeClr>
                </a:solidFill>
              </a:rPr>
              <a:t>COHECHO PASIVO IMPROPIO</a:t>
            </a:r>
            <a:endParaRPr lang="es-PE" sz="2000" dirty="0">
              <a:solidFill>
                <a:schemeClr val="bg2">
                  <a:lumMod val="25000"/>
                </a:schemeClr>
              </a:solidFill>
            </a:endParaRPr>
          </a:p>
          <a:p>
            <a:pPr marL="152396" indent="0" algn="just">
              <a:buNone/>
            </a:pPr>
            <a:r>
              <a:rPr lang="es-PE" sz="2000" dirty="0">
                <a:solidFill>
                  <a:schemeClr val="bg2">
                    <a:lumMod val="25000"/>
                  </a:schemeClr>
                </a:solidFill>
              </a:rPr>
              <a:t>El bien jurídico tutelado por el delito de cohecho pasivo impropio será la gratuidad de la función pública, ya que el servidor público recibe un beneficio para cumplir con sus obligaciones, por las cuales el tercero no debería pagar para que se realicen</a:t>
            </a:r>
            <a:r>
              <a:rPr lang="es-PE" sz="2000" dirty="0"/>
              <a:t>.</a:t>
            </a:r>
          </a:p>
          <a:p>
            <a:pPr marL="152396" indent="0" algn="just">
              <a:buNone/>
            </a:pPr>
            <a:endParaRPr lang="es-PE" sz="2000" dirty="0"/>
          </a:p>
          <a:p>
            <a:pPr marL="152396" indent="0" algn="just">
              <a:buNone/>
            </a:pPr>
            <a:r>
              <a:rPr lang="es-PE" sz="2000" b="1" dirty="0">
                <a:solidFill>
                  <a:schemeClr val="bg2">
                    <a:lumMod val="25000"/>
                  </a:schemeClr>
                </a:solidFill>
              </a:rPr>
              <a:t>COHECHO ACTIVO GENÉRICO</a:t>
            </a:r>
            <a:endParaRPr lang="es-ES" sz="1800" dirty="0"/>
          </a:p>
          <a:p>
            <a:pPr algn="just"/>
            <a:endParaRPr lang="es-ES" sz="1800" dirty="0"/>
          </a:p>
        </p:txBody>
      </p:sp>
      <p:sp>
        <p:nvSpPr>
          <p:cNvPr id="11" name="Rectángulo redondeado 10"/>
          <p:cNvSpPr/>
          <p:nvPr/>
        </p:nvSpPr>
        <p:spPr>
          <a:xfrm>
            <a:off x="2843927" y="1303678"/>
            <a:ext cx="6492240" cy="777557"/>
          </a:xfrm>
          <a:prstGeom prst="roundRect">
            <a:avLst/>
          </a:prstGeom>
          <a:noFill/>
          <a:ln w="38100">
            <a:solidFill>
              <a:srgbClr val="002E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Cheurón 12"/>
          <p:cNvSpPr/>
          <p:nvPr/>
        </p:nvSpPr>
        <p:spPr>
          <a:xfrm>
            <a:off x="413147" y="3596340"/>
            <a:ext cx="530352" cy="530352"/>
          </a:xfrm>
          <a:prstGeom prst="chevron">
            <a:avLst/>
          </a:prstGeom>
          <a:solidFill>
            <a:srgbClr val="002E54"/>
          </a:solidFill>
          <a:ln>
            <a:solidFill>
              <a:srgbClr val="002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5" name="Cheurón 14"/>
          <p:cNvSpPr/>
          <p:nvPr/>
        </p:nvSpPr>
        <p:spPr>
          <a:xfrm>
            <a:off x="413147" y="4999172"/>
            <a:ext cx="530352" cy="530352"/>
          </a:xfrm>
          <a:prstGeom prst="chevron">
            <a:avLst/>
          </a:prstGeom>
          <a:solidFill>
            <a:srgbClr val="002E54"/>
          </a:solidFill>
          <a:ln>
            <a:solidFill>
              <a:srgbClr val="002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4" name="Cheurón 13"/>
          <p:cNvSpPr/>
          <p:nvPr/>
        </p:nvSpPr>
        <p:spPr>
          <a:xfrm>
            <a:off x="413147" y="5981111"/>
            <a:ext cx="530352" cy="530352"/>
          </a:xfrm>
          <a:prstGeom prst="chevron">
            <a:avLst/>
          </a:prstGeom>
          <a:solidFill>
            <a:srgbClr val="002E54"/>
          </a:solidFill>
          <a:ln>
            <a:solidFill>
              <a:srgbClr val="002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35716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0" grpId="0"/>
      <p:bldP spid="11" grpId="0" animBg="1"/>
      <p:bldP spid="13" grpId="0" animBg="1"/>
      <p:bldP spid="15"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ítulo 3"/>
          <p:cNvSpPr>
            <a:spLocks noGrp="1"/>
          </p:cNvSpPr>
          <p:nvPr>
            <p:ph type="title"/>
          </p:nvPr>
        </p:nvSpPr>
        <p:spPr>
          <a:xfrm>
            <a:off x="-11905" y="0"/>
            <a:ext cx="12203905" cy="1325563"/>
          </a:xfrm>
        </p:spPr>
        <p:txBody>
          <a:bodyPr vert="horz" lIns="91440" tIns="45720" rIns="91440" bIns="45720" rtlCol="0" anchor="ctr">
            <a:normAutofit/>
          </a:bodyPr>
          <a:lstStyle/>
          <a:p>
            <a:pPr algn="ctr"/>
            <a:r>
              <a:rPr lang="es-MX" sz="3600" b="1" dirty="0">
                <a:solidFill>
                  <a:srgbClr val="002E54"/>
                </a:solidFill>
                <a:latin typeface="+mn-lt"/>
              </a:rPr>
              <a:t>Ejemplos de cohecho pasivo</a:t>
            </a:r>
          </a:p>
        </p:txBody>
      </p:sp>
      <p:sp>
        <p:nvSpPr>
          <p:cNvPr id="16" name="Google Shape;61;p14"/>
          <p:cNvSpPr txBox="1">
            <a:spLocks/>
          </p:cNvSpPr>
          <p:nvPr/>
        </p:nvSpPr>
        <p:spPr>
          <a:xfrm>
            <a:off x="1091604" y="1527842"/>
            <a:ext cx="10384186" cy="1106424"/>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buClr>
                <a:srgbClr val="005DA7"/>
              </a:buClr>
              <a:buSzPct val="84000"/>
              <a:buNone/>
            </a:pPr>
            <a:r>
              <a:rPr lang="es-MX" sz="2300" dirty="0">
                <a:solidFill>
                  <a:prstClr val="black">
                    <a:lumMod val="65000"/>
                    <a:lumOff val="35000"/>
                  </a:prstClr>
                </a:solidFill>
                <a:cs typeface="Times New Roman" panose="02020603050405020304" pitchFamily="18" charset="0"/>
              </a:rPr>
              <a:t>Un policía de tránsito interviene a un conductor, y verifica que se encuentra circulando sin cinturón de seguridad. Esta falta debe ser multada: sin embargo, para evitar la sanción, el conductor le ofrece al policía unas entradas para un exclusivo espectáculo. El policía acepta el beneficio y deja ir al conductor sin imponer la sanción correspondiente. (En el ámbito o función policial)</a:t>
            </a:r>
          </a:p>
          <a:p>
            <a:endParaRPr lang="es-ES" sz="2400" dirty="0"/>
          </a:p>
          <a:p>
            <a:endParaRPr lang="es-ES" sz="2400" dirty="0"/>
          </a:p>
          <a:p>
            <a:endParaRPr lang="es-ES" sz="2400" dirty="0"/>
          </a:p>
        </p:txBody>
      </p:sp>
      <p:sp>
        <p:nvSpPr>
          <p:cNvPr id="11" name="Rectángulo redondeado 10"/>
          <p:cNvSpPr/>
          <p:nvPr/>
        </p:nvSpPr>
        <p:spPr>
          <a:xfrm>
            <a:off x="1091604" y="1495563"/>
            <a:ext cx="10384186" cy="1974260"/>
          </a:xfrm>
          <a:prstGeom prst="roundRect">
            <a:avLst/>
          </a:prstGeom>
          <a:noFill/>
          <a:ln w="38100">
            <a:solidFill>
              <a:srgbClr val="002E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Google Shape;61;p14"/>
          <p:cNvSpPr txBox="1">
            <a:spLocks/>
          </p:cNvSpPr>
          <p:nvPr/>
        </p:nvSpPr>
        <p:spPr>
          <a:xfrm>
            <a:off x="1091604" y="4036873"/>
            <a:ext cx="10384186" cy="1106424"/>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52396" indent="0">
              <a:buClr>
                <a:srgbClr val="005DA7"/>
              </a:buClr>
              <a:buSzPct val="84000"/>
              <a:buNone/>
            </a:pPr>
            <a:r>
              <a:rPr lang="es-MX" sz="2300" dirty="0">
                <a:solidFill>
                  <a:prstClr val="black">
                    <a:lumMod val="65000"/>
                    <a:lumOff val="35000"/>
                  </a:prstClr>
                </a:solidFill>
                <a:cs typeface="Times New Roman" panose="02020603050405020304" pitchFamily="18" charset="0"/>
              </a:rPr>
              <a:t>La Municipalidad requiere la contratación de una empresa para la fumigación en sus locales comunales. Se convoca el correspondiente proceso de selección, y un postor  interesado ganar el proceso, ofrece una interesante suma de dinero a uno de los servidores que integra el comité de selección para que lo ayude a ganar el concurso público. El servidor acepta, y el postor gana el proceso de selección. </a:t>
            </a:r>
            <a:endParaRPr lang="es-ES" sz="2400" dirty="0"/>
          </a:p>
          <a:p>
            <a:endParaRPr lang="es-ES" sz="2400" dirty="0"/>
          </a:p>
          <a:p>
            <a:endParaRPr lang="es-ES" sz="2400" dirty="0"/>
          </a:p>
        </p:txBody>
      </p:sp>
      <p:sp>
        <p:nvSpPr>
          <p:cNvPr id="17" name="Rectángulo redondeado 16"/>
          <p:cNvSpPr/>
          <p:nvPr/>
        </p:nvSpPr>
        <p:spPr>
          <a:xfrm>
            <a:off x="1091604" y="3881887"/>
            <a:ext cx="10384186" cy="2082795"/>
          </a:xfrm>
          <a:prstGeom prst="roundRect">
            <a:avLst/>
          </a:prstGeom>
          <a:noFill/>
          <a:ln w="38100">
            <a:solidFill>
              <a:srgbClr val="002E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CuadroTexto 17"/>
          <p:cNvSpPr txBox="1"/>
          <p:nvPr/>
        </p:nvSpPr>
        <p:spPr>
          <a:xfrm>
            <a:off x="637846" y="1530831"/>
            <a:ext cx="280416" cy="1938992"/>
          </a:xfrm>
          <a:prstGeom prst="rect">
            <a:avLst/>
          </a:prstGeom>
          <a:noFill/>
        </p:spPr>
        <p:txBody>
          <a:bodyPr wrap="square" rtlCol="0">
            <a:spAutoFit/>
          </a:bodyPr>
          <a:lstStyle/>
          <a:p>
            <a:r>
              <a:rPr lang="es-MX" sz="2000" b="1" dirty="0">
                <a:solidFill>
                  <a:srgbClr val="002E54"/>
                </a:solidFill>
              </a:rPr>
              <a:t>Propio</a:t>
            </a:r>
            <a:endParaRPr lang="es-PE" sz="2000" b="1" dirty="0">
              <a:solidFill>
                <a:srgbClr val="002E54"/>
              </a:solidFill>
            </a:endParaRPr>
          </a:p>
        </p:txBody>
      </p:sp>
      <p:sp>
        <p:nvSpPr>
          <p:cNvPr id="19" name="CuadroTexto 18"/>
          <p:cNvSpPr txBox="1"/>
          <p:nvPr/>
        </p:nvSpPr>
        <p:spPr>
          <a:xfrm>
            <a:off x="637846" y="3607231"/>
            <a:ext cx="280416" cy="2554545"/>
          </a:xfrm>
          <a:prstGeom prst="rect">
            <a:avLst/>
          </a:prstGeom>
          <a:noFill/>
        </p:spPr>
        <p:txBody>
          <a:bodyPr wrap="square" rtlCol="0">
            <a:spAutoFit/>
          </a:bodyPr>
          <a:lstStyle>
            <a:defPPr>
              <a:defRPr lang="es-PE"/>
            </a:defPPr>
            <a:lvl1pPr>
              <a:defRPr sz="2000" b="1">
                <a:solidFill>
                  <a:srgbClr val="005DA7"/>
                </a:solidFill>
              </a:defRPr>
            </a:lvl1pPr>
          </a:lstStyle>
          <a:p>
            <a:r>
              <a:rPr lang="es-MX" dirty="0">
                <a:solidFill>
                  <a:srgbClr val="002E54"/>
                </a:solidFill>
              </a:rPr>
              <a:t>Impropio</a:t>
            </a:r>
            <a:endParaRPr lang="es-PE" dirty="0">
              <a:solidFill>
                <a:srgbClr val="002E54"/>
              </a:solidFill>
            </a:endParaRPr>
          </a:p>
        </p:txBody>
      </p:sp>
    </p:spTree>
    <p:extLst>
      <p:ext uri="{BB962C8B-B14F-4D97-AF65-F5344CB8AC3E}">
        <p14:creationId xmlns:p14="http://schemas.microsoft.com/office/powerpoint/2010/main" val="112437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ítulo 1"/>
          <p:cNvSpPr>
            <a:spLocks noGrp="1"/>
          </p:cNvSpPr>
          <p:nvPr>
            <p:ph type="title"/>
          </p:nvPr>
        </p:nvSpPr>
        <p:spPr>
          <a:xfrm>
            <a:off x="885825" y="547940"/>
            <a:ext cx="10448925" cy="1171575"/>
          </a:xfrm>
        </p:spPr>
        <p:txBody>
          <a:bodyPr>
            <a:normAutofit/>
          </a:bodyPr>
          <a:lstStyle/>
          <a:p>
            <a:pPr lvl="0" algn="ctr"/>
            <a:r>
              <a:rPr lang="es-ES" sz="3600" b="1" dirty="0">
                <a:solidFill>
                  <a:srgbClr val="002E54"/>
                </a:solidFill>
                <a:latin typeface="+mn-lt"/>
              </a:rPr>
              <a:t>Medidas de protección al denunciante</a:t>
            </a:r>
            <a:endParaRPr lang="es-PE" sz="3600" b="1" dirty="0">
              <a:solidFill>
                <a:srgbClr val="002E54"/>
              </a:solidFill>
              <a:latin typeface="+mn-lt"/>
            </a:endParaRPr>
          </a:p>
        </p:txBody>
      </p:sp>
      <p:cxnSp>
        <p:nvCxnSpPr>
          <p:cNvPr id="3" name="Conector angular 2"/>
          <p:cNvCxnSpPr/>
          <p:nvPr/>
        </p:nvCxnSpPr>
        <p:spPr>
          <a:xfrm flipV="1">
            <a:off x="4627422" y="1704275"/>
            <a:ext cx="1482866" cy="1916492"/>
          </a:xfrm>
          <a:prstGeom prst="bentConnector2">
            <a:avLst/>
          </a:prstGeom>
          <a:ln>
            <a:solidFill>
              <a:srgbClr val="002E54"/>
            </a:solidFill>
          </a:ln>
        </p:spPr>
        <p:style>
          <a:lnRef idx="1">
            <a:schemeClr val="accent1"/>
          </a:lnRef>
          <a:fillRef idx="0">
            <a:schemeClr val="accent1"/>
          </a:fillRef>
          <a:effectRef idx="0">
            <a:schemeClr val="accent1"/>
          </a:effectRef>
          <a:fontRef idx="minor">
            <a:schemeClr val="tx1"/>
          </a:fontRef>
        </p:style>
      </p:cxnSp>
      <p:cxnSp>
        <p:nvCxnSpPr>
          <p:cNvPr id="11" name="Conector angular 10"/>
          <p:cNvCxnSpPr>
            <a:stCxn id="12" idx="1"/>
            <a:endCxn id="13" idx="2"/>
          </p:cNvCxnSpPr>
          <p:nvPr/>
        </p:nvCxnSpPr>
        <p:spPr>
          <a:xfrm rot="10800000">
            <a:off x="6110288" y="1719516"/>
            <a:ext cx="1584660" cy="1898085"/>
          </a:xfrm>
          <a:prstGeom prst="bentConnector2">
            <a:avLst/>
          </a:prstGeom>
          <a:ln>
            <a:solidFill>
              <a:srgbClr val="002E54"/>
            </a:solidFill>
          </a:ln>
        </p:spPr>
        <p:style>
          <a:lnRef idx="1">
            <a:schemeClr val="accent1"/>
          </a:lnRef>
          <a:fillRef idx="0">
            <a:schemeClr val="accent1"/>
          </a:fillRef>
          <a:effectRef idx="0">
            <a:schemeClr val="accent1"/>
          </a:effectRef>
          <a:fontRef idx="minor">
            <a:schemeClr val="tx1"/>
          </a:fontRef>
        </p:style>
      </p:cxnSp>
      <p:sp>
        <p:nvSpPr>
          <p:cNvPr id="19" name="Redondear rectángulo de esquina diagonal 18"/>
          <p:cNvSpPr/>
          <p:nvPr/>
        </p:nvSpPr>
        <p:spPr>
          <a:xfrm>
            <a:off x="7590589" y="2836936"/>
            <a:ext cx="2418519" cy="1569660"/>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dondear rectángulo de esquina diagonal 15"/>
          <p:cNvSpPr/>
          <p:nvPr/>
        </p:nvSpPr>
        <p:spPr>
          <a:xfrm>
            <a:off x="2306596" y="2836936"/>
            <a:ext cx="2418519" cy="1569660"/>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CuadroTexto 16"/>
          <p:cNvSpPr txBox="1"/>
          <p:nvPr/>
        </p:nvSpPr>
        <p:spPr>
          <a:xfrm>
            <a:off x="2404287" y="3097398"/>
            <a:ext cx="2223135" cy="1077218"/>
          </a:xfrm>
          <a:prstGeom prst="rect">
            <a:avLst/>
          </a:prstGeom>
          <a:noFill/>
        </p:spPr>
        <p:txBody>
          <a:bodyPr wrap="square" rtlCol="0">
            <a:spAutoFit/>
          </a:bodyPr>
          <a:lstStyle/>
          <a:p>
            <a:pPr lvl="0" algn="ctr">
              <a:buClr>
                <a:srgbClr val="002E54"/>
              </a:buClr>
              <a:buSzPct val="110000"/>
              <a:defRPr/>
            </a:pPr>
            <a:r>
              <a:rPr lang="es-MX" sz="3200" b="1" dirty="0">
                <a:solidFill>
                  <a:srgbClr val="002E54"/>
                </a:solidFill>
                <a:cs typeface="Times New Roman" panose="02020603050405020304" pitchFamily="18" charset="0"/>
              </a:rPr>
              <a:t>Reserva de identidad</a:t>
            </a:r>
          </a:p>
        </p:txBody>
      </p:sp>
      <p:sp>
        <p:nvSpPr>
          <p:cNvPr id="12" name="CuadroTexto 11"/>
          <p:cNvSpPr txBox="1"/>
          <p:nvPr/>
        </p:nvSpPr>
        <p:spPr>
          <a:xfrm>
            <a:off x="7694948" y="3078991"/>
            <a:ext cx="2209800" cy="1077218"/>
          </a:xfrm>
          <a:prstGeom prst="rect">
            <a:avLst/>
          </a:prstGeom>
          <a:noFill/>
        </p:spPr>
        <p:txBody>
          <a:bodyPr wrap="square" rtlCol="0">
            <a:spAutoFit/>
          </a:bodyPr>
          <a:lstStyle/>
          <a:p>
            <a:pPr lvl="0" algn="ctr">
              <a:buClr>
                <a:srgbClr val="002E54"/>
              </a:buClr>
              <a:buSzPct val="110000"/>
              <a:defRPr/>
            </a:pPr>
            <a:r>
              <a:rPr lang="es-MX" sz="3200" b="1" dirty="0">
                <a:solidFill>
                  <a:srgbClr val="002E54"/>
                </a:solidFill>
                <a:cs typeface="Times New Roman" panose="02020603050405020304" pitchFamily="18" charset="0"/>
              </a:rPr>
              <a:t>Protección laboral</a:t>
            </a:r>
          </a:p>
        </p:txBody>
      </p:sp>
    </p:spTree>
    <p:extLst>
      <p:ext uri="{BB962C8B-B14F-4D97-AF65-F5344CB8AC3E}">
        <p14:creationId xmlns:p14="http://schemas.microsoft.com/office/powerpoint/2010/main" val="220016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2BA11-F3AD-4105-A18F-7232BA4E29EE}"/>
              </a:ext>
            </a:extLst>
          </p:cNvPr>
          <p:cNvSpPr>
            <a:spLocks noGrp="1"/>
          </p:cNvSpPr>
          <p:nvPr>
            <p:ph type="title"/>
          </p:nvPr>
        </p:nvSpPr>
        <p:spPr>
          <a:xfrm>
            <a:off x="919480" y="730885"/>
            <a:ext cx="10515600" cy="1325563"/>
          </a:xfrm>
        </p:spPr>
        <p:txBody>
          <a:bodyPr vert="horz" lIns="91440" tIns="45720" rIns="91440" bIns="45720" rtlCol="0" anchor="ctr">
            <a:normAutofit fontScale="90000"/>
          </a:bodyPr>
          <a:lstStyle/>
          <a:p>
            <a:r>
              <a:rPr lang="es-ES" altLang="es-MX" sz="4000" b="1" dirty="0">
                <a:solidFill>
                  <a:srgbClr val="000000"/>
                </a:solidFill>
              </a:rPr>
              <a:t>Propuestas: enfoque de integridad pública  OCDE</a:t>
            </a:r>
            <a:br>
              <a:rPr lang="es-ES" altLang="es-MX" sz="4000" b="1" dirty="0">
                <a:solidFill>
                  <a:srgbClr val="000000"/>
                </a:solidFill>
              </a:rPr>
            </a:br>
            <a:endParaRPr lang="es-PE" sz="4000" b="1" dirty="0">
              <a:solidFill>
                <a:srgbClr val="000000"/>
              </a:solidFill>
            </a:endParaRPr>
          </a:p>
        </p:txBody>
      </p:sp>
      <p:sp>
        <p:nvSpPr>
          <p:cNvPr id="4" name="1 Rectángulo redondeado">
            <a:extLst>
              <a:ext uri="{FF2B5EF4-FFF2-40B4-BE49-F238E27FC236}">
                <a16:creationId xmlns:a16="http://schemas.microsoft.com/office/drawing/2014/main" id="{004348F7-3761-4225-96FF-5C6407169AAC}"/>
              </a:ext>
            </a:extLst>
          </p:cNvPr>
          <p:cNvSpPr/>
          <p:nvPr/>
        </p:nvSpPr>
        <p:spPr>
          <a:xfrm>
            <a:off x="1777106" y="1843088"/>
            <a:ext cx="8637788" cy="4384992"/>
          </a:xfrm>
          <a:prstGeom prst="roundRect">
            <a:avLst/>
          </a:prstGeom>
          <a:solidFill>
            <a:srgbClr val="FF00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4000" b="1" dirty="0">
                <a:solidFill>
                  <a:schemeClr val="bg1"/>
                </a:solidFill>
              </a:rPr>
              <a:t>«Integridad pública»</a:t>
            </a:r>
          </a:p>
          <a:p>
            <a:pPr algn="ctr"/>
            <a:endParaRPr lang="es-ES" dirty="0">
              <a:solidFill>
                <a:schemeClr val="bg1"/>
              </a:solidFill>
            </a:endParaRPr>
          </a:p>
          <a:p>
            <a:pPr algn="ctr"/>
            <a:r>
              <a:rPr lang="es-ES" sz="2400" dirty="0">
                <a:solidFill>
                  <a:schemeClr val="bg1"/>
                </a:solidFill>
              </a:rPr>
              <a:t>Posicionamiento consistente y la adhesión a valores éticos comunes, así como al conjunto de principios y normas destinadas a proteger, mantener y priorizar el interés público sobre los intereses privados.</a:t>
            </a:r>
          </a:p>
          <a:p>
            <a:pPr algn="ctr"/>
            <a:endParaRPr lang="es-ES" dirty="0">
              <a:solidFill>
                <a:schemeClr val="bg1"/>
              </a:solidFill>
            </a:endParaRPr>
          </a:p>
          <a:p>
            <a:pPr algn="ctr"/>
            <a:r>
              <a:rPr lang="es-ES" sz="2000" dirty="0">
                <a:solidFill>
                  <a:schemeClr val="bg1"/>
                </a:solidFill>
              </a:rPr>
              <a:t>(OCDE 2017, Recomendación del Consejo de la OCDE sobre Integridad Pública)</a:t>
            </a:r>
          </a:p>
        </p:txBody>
      </p:sp>
    </p:spTree>
    <p:extLst>
      <p:ext uri="{BB962C8B-B14F-4D97-AF65-F5344CB8AC3E}">
        <p14:creationId xmlns:p14="http://schemas.microsoft.com/office/powerpoint/2010/main" val="142289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solidFill>
              <a:srgbClr val="C3C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solidFill>
              <a:srgbClr val="002E5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ítulo 1"/>
          <p:cNvSpPr>
            <a:spLocks noGrp="1"/>
          </p:cNvSpPr>
          <p:nvPr>
            <p:ph type="title"/>
          </p:nvPr>
        </p:nvSpPr>
        <p:spPr>
          <a:xfrm>
            <a:off x="885825" y="595167"/>
            <a:ext cx="10448925" cy="1171575"/>
          </a:xfrm>
        </p:spPr>
        <p:txBody>
          <a:bodyPr>
            <a:normAutofit/>
          </a:bodyPr>
          <a:lstStyle/>
          <a:p>
            <a:pPr lvl="0" algn="ctr"/>
            <a:r>
              <a:rPr lang="es-ES" sz="3600" b="1" dirty="0">
                <a:solidFill>
                  <a:srgbClr val="002E54"/>
                </a:solidFill>
                <a:latin typeface="+mn-lt"/>
              </a:rPr>
              <a:t>Reserva de identidad</a:t>
            </a:r>
          </a:p>
        </p:txBody>
      </p:sp>
      <p:sp>
        <p:nvSpPr>
          <p:cNvPr id="17" name="CuadroTexto 16"/>
          <p:cNvSpPr txBox="1"/>
          <p:nvPr/>
        </p:nvSpPr>
        <p:spPr>
          <a:xfrm>
            <a:off x="885825" y="2299090"/>
            <a:ext cx="10448925" cy="2677656"/>
          </a:xfrm>
          <a:prstGeom prst="rect">
            <a:avLst/>
          </a:prstGeom>
          <a:noFill/>
        </p:spPr>
        <p:txBody>
          <a:bodyPr wrap="square" rtlCol="0">
            <a:spAutoFit/>
          </a:bodyPr>
          <a:lstStyle/>
          <a:p>
            <a:pPr lvl="0" algn="just">
              <a:buClr>
                <a:srgbClr val="002E54"/>
              </a:buClr>
              <a:buSzPct val="110000"/>
              <a:defRPr/>
            </a:pPr>
            <a:endParaRPr lang="es-MX" sz="2400" b="1" dirty="0">
              <a:solidFill>
                <a:srgbClr val="002E54"/>
              </a:solidFill>
              <a:cs typeface="Times New Roman" panose="02020603050405020304" pitchFamily="18" charset="0"/>
            </a:endParaRPr>
          </a:p>
          <a:p>
            <a:pPr lvl="0" algn="just">
              <a:buClr>
                <a:srgbClr val="002E54"/>
              </a:buClr>
              <a:buSzPct val="110000"/>
              <a:defRPr/>
            </a:pPr>
            <a:r>
              <a:rPr lang="es-MX" sz="2400" dirty="0">
                <a:solidFill>
                  <a:srgbClr val="E7E6E6">
                    <a:lumMod val="50000"/>
                  </a:srgbClr>
                </a:solidFill>
                <a:cs typeface="Times New Roman" panose="02020603050405020304" pitchFamily="18" charset="0"/>
              </a:rPr>
              <a:t>El denunciante tiene derecho a la reserva de su identidad a través de la asignación de un código cifrado. La protección de la identidad puede mantenerse, incluso con posterioridad a la culminación de los procesos de investigación y sanción de la falta contraria a la ética pública denunciada, siendo necesario identificar y motivar una causa que justifique dicha decisión. Dicha protección se extiende a la información brindada por el denunciante.</a:t>
            </a:r>
          </a:p>
        </p:txBody>
      </p:sp>
      <p:grpSp>
        <p:nvGrpSpPr>
          <p:cNvPr id="10" name="Grupo 9">
            <a:extLst>
              <a:ext uri="{FF2B5EF4-FFF2-40B4-BE49-F238E27FC236}">
                <a16:creationId xmlns:a16="http://schemas.microsoft.com/office/drawing/2014/main" id="{23715DB2-050B-452E-B324-A012823676AF}"/>
              </a:ext>
            </a:extLst>
          </p:cNvPr>
          <p:cNvGrpSpPr/>
          <p:nvPr/>
        </p:nvGrpSpPr>
        <p:grpSpPr>
          <a:xfrm>
            <a:off x="-11906" y="-6318"/>
            <a:ext cx="1579779" cy="2690853"/>
            <a:chOff x="-11906" y="-14686"/>
            <a:chExt cx="1579779" cy="2690853"/>
          </a:xfrm>
          <a:solidFill>
            <a:schemeClr val="accent2">
              <a:lumMod val="75000"/>
            </a:schemeClr>
          </a:solidFill>
        </p:grpSpPr>
        <p:sp>
          <p:nvSpPr>
            <p:cNvPr id="11" name="Triángulo isósceles 11">
              <a:extLst>
                <a:ext uri="{FF2B5EF4-FFF2-40B4-BE49-F238E27FC236}">
                  <a16:creationId xmlns:a16="http://schemas.microsoft.com/office/drawing/2014/main" id="{698B7E38-5AA7-4D45-A418-819411579761}"/>
                </a:ext>
              </a:extLst>
            </p:cNvPr>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ángulo redondeado 7">
              <a:extLst>
                <a:ext uri="{FF2B5EF4-FFF2-40B4-BE49-F238E27FC236}">
                  <a16:creationId xmlns:a16="http://schemas.microsoft.com/office/drawing/2014/main" id="{77EEA811-3C5A-4291-9E8E-A55FA162F07B}"/>
                </a:ext>
              </a:extLst>
            </p:cNvPr>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874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ítulo 1"/>
          <p:cNvSpPr>
            <a:spLocks noGrp="1"/>
          </p:cNvSpPr>
          <p:nvPr>
            <p:ph type="title"/>
          </p:nvPr>
        </p:nvSpPr>
        <p:spPr>
          <a:xfrm>
            <a:off x="885825" y="0"/>
            <a:ext cx="10448925" cy="1171575"/>
          </a:xfrm>
        </p:spPr>
        <p:txBody>
          <a:bodyPr>
            <a:normAutofit/>
          </a:bodyPr>
          <a:lstStyle/>
          <a:p>
            <a:pPr lvl="0" algn="ctr"/>
            <a:r>
              <a:rPr lang="es-ES" sz="3600" b="1" dirty="0">
                <a:solidFill>
                  <a:srgbClr val="002E54"/>
                </a:solidFill>
                <a:latin typeface="+mn-lt"/>
              </a:rPr>
              <a:t>Medidas de protección laboral</a:t>
            </a:r>
          </a:p>
        </p:txBody>
      </p:sp>
      <p:sp>
        <p:nvSpPr>
          <p:cNvPr id="12" name="CuadroTexto 11"/>
          <p:cNvSpPr txBox="1"/>
          <p:nvPr/>
        </p:nvSpPr>
        <p:spPr>
          <a:xfrm>
            <a:off x="677227" y="1171575"/>
            <a:ext cx="11027093" cy="5170646"/>
          </a:xfrm>
          <a:prstGeom prst="rect">
            <a:avLst/>
          </a:prstGeom>
          <a:noFill/>
        </p:spPr>
        <p:txBody>
          <a:bodyPr wrap="square" rtlCol="0">
            <a:spAutoFit/>
          </a:bodyPr>
          <a:lstStyle/>
          <a:p>
            <a:pPr lvl="0" algn="just">
              <a:buClr>
                <a:srgbClr val="002E54"/>
              </a:buClr>
              <a:buSzPct val="110000"/>
              <a:defRPr/>
            </a:pPr>
            <a:r>
              <a:rPr lang="es-MX" sz="2200" dirty="0">
                <a:solidFill>
                  <a:srgbClr val="E7E6E6">
                    <a:lumMod val="50000"/>
                  </a:srgbClr>
                </a:solidFill>
                <a:cs typeface="Times New Roman" panose="02020603050405020304" pitchFamily="18" charset="0"/>
              </a:rPr>
              <a:t>Para el caso de las medidas de protección laboral se debe considerar la existencia de una relación de subordinación entre el denunciante y el denunciado o de superioridad jerárquica. </a:t>
            </a:r>
          </a:p>
          <a:p>
            <a:pPr lvl="0" algn="just">
              <a:buClr>
                <a:srgbClr val="002E54"/>
              </a:buClr>
              <a:buSzPct val="110000"/>
              <a:defRPr/>
            </a:pPr>
            <a:r>
              <a:rPr lang="es-MX" sz="2200" dirty="0">
                <a:solidFill>
                  <a:srgbClr val="E7E6E6">
                    <a:lumMod val="50000"/>
                  </a:srgbClr>
                </a:solidFill>
                <a:cs typeface="Times New Roman" panose="02020603050405020304" pitchFamily="18" charset="0"/>
              </a:rPr>
              <a:t>La OILC puede otorgar las medidas de protección laboral que resulten necesarias y adecuadas al caso, entre ellas las siguientes:</a:t>
            </a:r>
          </a:p>
          <a:p>
            <a:pPr lvl="0" algn="just">
              <a:buClr>
                <a:srgbClr val="002E54"/>
              </a:buClr>
              <a:buSzPct val="110000"/>
              <a:defRPr/>
            </a:pPr>
            <a:r>
              <a:rPr lang="es-MX" sz="2200" dirty="0">
                <a:solidFill>
                  <a:srgbClr val="E7E6E6">
                    <a:lumMod val="50000"/>
                  </a:srgbClr>
                </a:solidFill>
                <a:cs typeface="Times New Roman" panose="02020603050405020304" pitchFamily="18" charset="0"/>
              </a:rPr>
              <a:t> </a:t>
            </a:r>
          </a:p>
          <a:p>
            <a:pPr marL="342900" lvl="0" indent="-342900" algn="just">
              <a:buClr>
                <a:srgbClr val="002E54"/>
              </a:buClr>
              <a:buSzPct val="110000"/>
              <a:buFont typeface="Arial" panose="020B0604020202020204" pitchFamily="34" charset="0"/>
              <a:buChar char="•"/>
              <a:defRPr/>
            </a:pPr>
            <a:r>
              <a:rPr lang="es-MX" sz="2200" dirty="0">
                <a:solidFill>
                  <a:srgbClr val="E7E6E6">
                    <a:lumMod val="50000"/>
                  </a:srgbClr>
                </a:solidFill>
                <a:cs typeface="Times New Roman" panose="02020603050405020304" pitchFamily="18" charset="0"/>
              </a:rPr>
              <a:t>Traslado temporal del denunciante o traslado temporal del denunciado a otra Unidad Orgánica, Órgano o Programa, sin afectar sus condiciones laborales o de servicio, ni el nivel del puesto.</a:t>
            </a:r>
          </a:p>
          <a:p>
            <a:pPr marL="342900" lvl="0" indent="-342900" algn="just">
              <a:buClr>
                <a:srgbClr val="002E54"/>
              </a:buClr>
              <a:buSzPct val="110000"/>
              <a:buFont typeface="Arial" panose="020B0604020202020204" pitchFamily="34" charset="0"/>
              <a:buChar char="•"/>
              <a:defRPr/>
            </a:pPr>
            <a:r>
              <a:rPr lang="es-MX" sz="2200" dirty="0">
                <a:solidFill>
                  <a:srgbClr val="E7E6E6">
                    <a:lumMod val="50000"/>
                  </a:srgbClr>
                </a:solidFill>
                <a:cs typeface="Times New Roman" panose="02020603050405020304" pitchFamily="18" charset="0"/>
              </a:rPr>
              <a:t>La renovación de la relación contractual, convenio de prácticas pre o profesionales o de voluntariado o similar, debido a una anunciada no-renovación.</a:t>
            </a:r>
          </a:p>
          <a:p>
            <a:pPr marL="342900" lvl="0" indent="-342900" algn="just">
              <a:buClr>
                <a:srgbClr val="002E54"/>
              </a:buClr>
              <a:buSzPct val="110000"/>
              <a:buFont typeface="Arial" panose="020B0604020202020204" pitchFamily="34" charset="0"/>
              <a:buChar char="•"/>
              <a:defRPr/>
            </a:pPr>
            <a:r>
              <a:rPr lang="es-MX" sz="2200" dirty="0">
                <a:solidFill>
                  <a:srgbClr val="E7E6E6">
                    <a:lumMod val="50000"/>
                  </a:srgbClr>
                </a:solidFill>
                <a:cs typeface="Times New Roman" panose="02020603050405020304" pitchFamily="18" charset="0"/>
              </a:rPr>
              <a:t>Licencia con goce de remuneraciones o exoneración de la obligación de asistir al centro de labores de la persona denunciada, en tanto su presencia constituya un riesgo cierto e inminente para la determinación de los hechos materia de denuncia.</a:t>
            </a:r>
          </a:p>
          <a:p>
            <a:pPr marL="342900" lvl="0" indent="-342900" algn="just">
              <a:buClr>
                <a:srgbClr val="002E54"/>
              </a:buClr>
              <a:buSzPct val="110000"/>
              <a:buFont typeface="Arial" panose="020B0604020202020204" pitchFamily="34" charset="0"/>
              <a:buChar char="•"/>
              <a:defRPr/>
            </a:pPr>
            <a:r>
              <a:rPr lang="es-MX" sz="2200" dirty="0">
                <a:solidFill>
                  <a:srgbClr val="E7E6E6">
                    <a:lumMod val="50000"/>
                  </a:srgbClr>
                </a:solidFill>
                <a:cs typeface="Times New Roman" panose="02020603050405020304" pitchFamily="18" charset="0"/>
              </a:rPr>
              <a:t>Cualquier otra que resulte conveniente a fin de proteger al denunciante, de acuerdo a lo recomendado por la OGGRH.</a:t>
            </a:r>
          </a:p>
        </p:txBody>
      </p:sp>
    </p:spTree>
    <p:extLst>
      <p:ext uri="{BB962C8B-B14F-4D97-AF65-F5344CB8AC3E}">
        <p14:creationId xmlns:p14="http://schemas.microsoft.com/office/powerpoint/2010/main" val="81459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1F4B659-D10E-B589-F7BF-AA847009E202}"/>
              </a:ext>
            </a:extLst>
          </p:cNvPr>
          <p:cNvPicPr>
            <a:picLocks noChangeAspect="1"/>
          </p:cNvPicPr>
          <p:nvPr/>
        </p:nvPicPr>
        <p:blipFill rotWithShape="1">
          <a:blip r:embed="rId2"/>
          <a:srcRect l="1760"/>
          <a:stretch/>
        </p:blipFill>
        <p:spPr>
          <a:xfrm>
            <a:off x="20" y="1282"/>
            <a:ext cx="12191980" cy="6856718"/>
          </a:xfrm>
          <a:prstGeom prst="rect">
            <a:avLst/>
          </a:prstGeom>
        </p:spPr>
      </p:pic>
    </p:spTree>
    <p:extLst>
      <p:ext uri="{BB962C8B-B14F-4D97-AF65-F5344CB8AC3E}">
        <p14:creationId xmlns:p14="http://schemas.microsoft.com/office/powerpoint/2010/main" val="2762037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571608" y="6669354"/>
            <a:ext cx="2357120" cy="0"/>
          </a:xfrm>
          <a:custGeom>
            <a:avLst/>
            <a:gdLst/>
            <a:ahLst/>
            <a:cxnLst/>
            <a:rect l="l" t="t" r="r" b="b"/>
            <a:pathLst>
              <a:path w="2357120">
                <a:moveTo>
                  <a:pt x="0" y="0"/>
                </a:moveTo>
                <a:lnTo>
                  <a:pt x="2356993" y="0"/>
                </a:lnTo>
              </a:path>
            </a:pathLst>
          </a:custGeom>
          <a:ln w="3175">
            <a:solidFill>
              <a:srgbClr val="000000"/>
            </a:solidFill>
          </a:ln>
        </p:spPr>
        <p:txBody>
          <a:bodyPr wrap="square" lIns="0" tIns="0" rIns="0" bIns="0" rtlCol="0"/>
          <a:lstStyle/>
          <a:p>
            <a:endParaRPr/>
          </a:p>
        </p:txBody>
      </p:sp>
      <p:sp>
        <p:nvSpPr>
          <p:cNvPr id="5" name="object 5"/>
          <p:cNvSpPr/>
          <p:nvPr/>
        </p:nvSpPr>
        <p:spPr>
          <a:xfrm>
            <a:off x="403859" y="266700"/>
            <a:ext cx="4070985" cy="558165"/>
          </a:xfrm>
          <a:custGeom>
            <a:avLst/>
            <a:gdLst/>
            <a:ahLst/>
            <a:cxnLst/>
            <a:rect l="l" t="t" r="r" b="b"/>
            <a:pathLst>
              <a:path w="4070985" h="558165">
                <a:moveTo>
                  <a:pt x="4070604" y="0"/>
                </a:moveTo>
                <a:lnTo>
                  <a:pt x="0" y="0"/>
                </a:lnTo>
                <a:lnTo>
                  <a:pt x="0" y="428244"/>
                </a:lnTo>
                <a:lnTo>
                  <a:pt x="2374519" y="428244"/>
                </a:lnTo>
                <a:lnTo>
                  <a:pt x="2963037" y="557911"/>
                </a:lnTo>
                <a:lnTo>
                  <a:pt x="3392169" y="428244"/>
                </a:lnTo>
                <a:lnTo>
                  <a:pt x="4070604" y="428244"/>
                </a:lnTo>
                <a:lnTo>
                  <a:pt x="4070604" y="0"/>
                </a:lnTo>
                <a:close/>
              </a:path>
            </a:pathLst>
          </a:custGeom>
          <a:solidFill>
            <a:srgbClr val="EDEAE1"/>
          </a:solidFill>
        </p:spPr>
        <p:txBody>
          <a:bodyPr wrap="square" lIns="0" tIns="0" rIns="0" bIns="0" rtlCol="0"/>
          <a:lstStyle/>
          <a:p>
            <a:endParaRPr/>
          </a:p>
        </p:txBody>
      </p:sp>
      <p:sp>
        <p:nvSpPr>
          <p:cNvPr id="6" name="object 6"/>
          <p:cNvSpPr txBox="1">
            <a:spLocks noGrp="1"/>
          </p:cNvSpPr>
          <p:nvPr>
            <p:ph type="title"/>
          </p:nvPr>
        </p:nvSpPr>
        <p:spPr>
          <a:xfrm>
            <a:off x="1773808" y="329817"/>
            <a:ext cx="387604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El modelo de integridad</a:t>
            </a:r>
            <a:r>
              <a:rPr sz="2000" spc="-130" dirty="0">
                <a:latin typeface="Arial"/>
                <a:cs typeface="Arial"/>
              </a:rPr>
              <a:t> </a:t>
            </a:r>
            <a:r>
              <a:rPr sz="2000" dirty="0">
                <a:latin typeface="Arial"/>
                <a:cs typeface="Arial"/>
              </a:rPr>
              <a:t>público</a:t>
            </a:r>
          </a:p>
        </p:txBody>
      </p:sp>
      <p:grpSp>
        <p:nvGrpSpPr>
          <p:cNvPr id="7" name="object 7"/>
          <p:cNvGrpSpPr/>
          <p:nvPr/>
        </p:nvGrpSpPr>
        <p:grpSpPr>
          <a:xfrm>
            <a:off x="3325367" y="858392"/>
            <a:ext cx="5525135" cy="5530850"/>
            <a:chOff x="3325367" y="858392"/>
            <a:chExt cx="5525135" cy="5530850"/>
          </a:xfrm>
        </p:grpSpPr>
        <p:sp>
          <p:nvSpPr>
            <p:cNvPr id="8" name="object 8"/>
            <p:cNvSpPr/>
            <p:nvPr/>
          </p:nvSpPr>
          <p:spPr>
            <a:xfrm>
              <a:off x="4968239" y="3671316"/>
              <a:ext cx="2239010" cy="2702560"/>
            </a:xfrm>
            <a:custGeom>
              <a:avLst/>
              <a:gdLst/>
              <a:ahLst/>
              <a:cxnLst/>
              <a:rect l="l" t="t" r="r" b="b"/>
              <a:pathLst>
                <a:path w="2239009" h="2702560">
                  <a:moveTo>
                    <a:pt x="1119377" y="0"/>
                  </a:moveTo>
                  <a:lnTo>
                    <a:pt x="0" y="2702051"/>
                  </a:lnTo>
                  <a:lnTo>
                    <a:pt x="2238756" y="2702051"/>
                  </a:lnTo>
                  <a:lnTo>
                    <a:pt x="1119377" y="0"/>
                  </a:lnTo>
                  <a:close/>
                </a:path>
              </a:pathLst>
            </a:custGeom>
            <a:solidFill>
              <a:srgbClr val="006FC0"/>
            </a:solidFill>
          </p:spPr>
          <p:txBody>
            <a:bodyPr wrap="square" lIns="0" tIns="0" rIns="0" bIns="0" rtlCol="0"/>
            <a:lstStyle/>
            <a:p>
              <a:endParaRPr/>
            </a:p>
          </p:txBody>
        </p:sp>
        <p:sp>
          <p:nvSpPr>
            <p:cNvPr id="9" name="object 9"/>
            <p:cNvSpPr/>
            <p:nvPr/>
          </p:nvSpPr>
          <p:spPr>
            <a:xfrm>
              <a:off x="3337559" y="3691254"/>
              <a:ext cx="2715260" cy="2698115"/>
            </a:xfrm>
            <a:custGeom>
              <a:avLst/>
              <a:gdLst/>
              <a:ahLst/>
              <a:cxnLst/>
              <a:rect l="l" t="t" r="r" b="b"/>
              <a:pathLst>
                <a:path w="2715260" h="2698115">
                  <a:moveTo>
                    <a:pt x="2715132" y="0"/>
                  </a:moveTo>
                  <a:lnTo>
                    <a:pt x="0" y="1094867"/>
                  </a:lnTo>
                  <a:lnTo>
                    <a:pt x="1578355" y="2697911"/>
                  </a:lnTo>
                  <a:lnTo>
                    <a:pt x="2715132" y="0"/>
                  </a:lnTo>
                  <a:close/>
                </a:path>
              </a:pathLst>
            </a:custGeom>
            <a:solidFill>
              <a:srgbClr val="005390"/>
            </a:solidFill>
          </p:spPr>
          <p:txBody>
            <a:bodyPr wrap="square" lIns="0" tIns="0" rIns="0" bIns="0" rtlCol="0"/>
            <a:lstStyle/>
            <a:p>
              <a:endParaRPr/>
            </a:p>
          </p:txBody>
        </p:sp>
        <p:sp>
          <p:nvSpPr>
            <p:cNvPr id="10" name="object 10"/>
            <p:cNvSpPr/>
            <p:nvPr/>
          </p:nvSpPr>
          <p:spPr>
            <a:xfrm>
              <a:off x="3325355" y="870203"/>
              <a:ext cx="3880485" cy="3881754"/>
            </a:xfrm>
            <a:custGeom>
              <a:avLst/>
              <a:gdLst/>
              <a:ahLst/>
              <a:cxnLst/>
              <a:rect l="l" t="t" r="r" b="b"/>
              <a:pathLst>
                <a:path w="3880484" h="3881754">
                  <a:moveTo>
                    <a:pt x="2703588" y="2763012"/>
                  </a:moveTo>
                  <a:lnTo>
                    <a:pt x="0" y="1644396"/>
                  </a:lnTo>
                  <a:lnTo>
                    <a:pt x="0" y="3881628"/>
                  </a:lnTo>
                  <a:lnTo>
                    <a:pt x="2703588" y="2763012"/>
                  </a:lnTo>
                  <a:close/>
                </a:path>
                <a:path w="3880484" h="3881754">
                  <a:moveTo>
                    <a:pt x="3880116" y="0"/>
                  </a:moveTo>
                  <a:lnTo>
                    <a:pt x="1641360" y="0"/>
                  </a:lnTo>
                  <a:lnTo>
                    <a:pt x="2760738" y="2702052"/>
                  </a:lnTo>
                  <a:lnTo>
                    <a:pt x="3880116" y="0"/>
                  </a:lnTo>
                  <a:close/>
                </a:path>
              </a:pathLst>
            </a:custGeom>
            <a:solidFill>
              <a:srgbClr val="006FC0"/>
            </a:solidFill>
          </p:spPr>
          <p:txBody>
            <a:bodyPr wrap="square" lIns="0" tIns="0" rIns="0" bIns="0" rtlCol="0"/>
            <a:lstStyle/>
            <a:p>
              <a:endParaRPr/>
            </a:p>
          </p:txBody>
        </p:sp>
        <p:sp>
          <p:nvSpPr>
            <p:cNvPr id="11" name="object 11"/>
            <p:cNvSpPr/>
            <p:nvPr/>
          </p:nvSpPr>
          <p:spPr>
            <a:xfrm>
              <a:off x="6144641" y="858392"/>
              <a:ext cx="2704465" cy="2701290"/>
            </a:xfrm>
            <a:custGeom>
              <a:avLst/>
              <a:gdLst/>
              <a:ahLst/>
              <a:cxnLst/>
              <a:rect l="l" t="t" r="r" b="b"/>
              <a:pathLst>
                <a:path w="2704465" h="2701290">
                  <a:moveTo>
                    <a:pt x="1124204" y="0"/>
                  </a:moveTo>
                  <a:lnTo>
                    <a:pt x="0" y="2700909"/>
                  </a:lnTo>
                  <a:lnTo>
                    <a:pt x="2704338" y="1585214"/>
                  </a:lnTo>
                  <a:lnTo>
                    <a:pt x="1124204" y="0"/>
                  </a:lnTo>
                  <a:close/>
                </a:path>
              </a:pathLst>
            </a:custGeom>
            <a:solidFill>
              <a:srgbClr val="00AFEF"/>
            </a:solidFill>
          </p:spPr>
          <p:txBody>
            <a:bodyPr wrap="square" lIns="0" tIns="0" rIns="0" bIns="0" rtlCol="0"/>
            <a:lstStyle/>
            <a:p>
              <a:endParaRPr/>
            </a:p>
          </p:txBody>
        </p:sp>
        <p:sp>
          <p:nvSpPr>
            <p:cNvPr id="12" name="object 12"/>
            <p:cNvSpPr/>
            <p:nvPr/>
          </p:nvSpPr>
          <p:spPr>
            <a:xfrm>
              <a:off x="6138672" y="2505455"/>
              <a:ext cx="2702560" cy="2239010"/>
            </a:xfrm>
            <a:custGeom>
              <a:avLst/>
              <a:gdLst/>
              <a:ahLst/>
              <a:cxnLst/>
              <a:rect l="l" t="t" r="r" b="b"/>
              <a:pathLst>
                <a:path w="2702559" h="2239010">
                  <a:moveTo>
                    <a:pt x="2702052" y="0"/>
                  </a:moveTo>
                  <a:lnTo>
                    <a:pt x="0" y="1119378"/>
                  </a:lnTo>
                  <a:lnTo>
                    <a:pt x="2702052" y="2238756"/>
                  </a:lnTo>
                  <a:lnTo>
                    <a:pt x="2702052" y="0"/>
                  </a:lnTo>
                  <a:close/>
                </a:path>
              </a:pathLst>
            </a:custGeom>
            <a:solidFill>
              <a:srgbClr val="006FC0"/>
            </a:solidFill>
          </p:spPr>
          <p:txBody>
            <a:bodyPr wrap="square" lIns="0" tIns="0" rIns="0" bIns="0" rtlCol="0"/>
            <a:lstStyle/>
            <a:p>
              <a:endParaRPr/>
            </a:p>
          </p:txBody>
        </p:sp>
        <p:sp>
          <p:nvSpPr>
            <p:cNvPr id="13" name="object 13"/>
            <p:cNvSpPr/>
            <p:nvPr/>
          </p:nvSpPr>
          <p:spPr>
            <a:xfrm>
              <a:off x="3341243" y="892301"/>
              <a:ext cx="5509260" cy="5483225"/>
            </a:xfrm>
            <a:custGeom>
              <a:avLst/>
              <a:gdLst/>
              <a:ahLst/>
              <a:cxnLst/>
              <a:rect l="l" t="t" r="r" b="b"/>
              <a:pathLst>
                <a:path w="5509259" h="5483225">
                  <a:moveTo>
                    <a:pt x="2702560" y="2702560"/>
                  </a:moveTo>
                  <a:lnTo>
                    <a:pt x="1582674" y="0"/>
                  </a:lnTo>
                  <a:lnTo>
                    <a:pt x="0" y="1582674"/>
                  </a:lnTo>
                  <a:lnTo>
                    <a:pt x="2702560" y="2702560"/>
                  </a:lnTo>
                  <a:close/>
                </a:path>
                <a:path w="5509259" h="5483225">
                  <a:moveTo>
                    <a:pt x="5508752" y="3917569"/>
                  </a:moveTo>
                  <a:lnTo>
                    <a:pt x="2818384" y="2768600"/>
                  </a:lnTo>
                  <a:lnTo>
                    <a:pt x="3909060" y="5483034"/>
                  </a:lnTo>
                  <a:lnTo>
                    <a:pt x="5508752" y="3917569"/>
                  </a:lnTo>
                  <a:close/>
                </a:path>
              </a:pathLst>
            </a:custGeom>
            <a:solidFill>
              <a:srgbClr val="005390"/>
            </a:solidFill>
          </p:spPr>
          <p:txBody>
            <a:bodyPr wrap="square" lIns="0" tIns="0" rIns="0" bIns="0" rtlCol="0"/>
            <a:lstStyle/>
            <a:p>
              <a:endParaRPr/>
            </a:p>
          </p:txBody>
        </p:sp>
      </p:grpSp>
      <p:sp>
        <p:nvSpPr>
          <p:cNvPr id="14" name="object 14"/>
          <p:cNvSpPr txBox="1"/>
          <p:nvPr/>
        </p:nvSpPr>
        <p:spPr>
          <a:xfrm>
            <a:off x="5528564" y="1469517"/>
            <a:ext cx="1176020" cy="756920"/>
          </a:xfrm>
          <a:prstGeom prst="rect">
            <a:avLst/>
          </a:prstGeom>
        </p:spPr>
        <p:txBody>
          <a:bodyPr vert="horz" wrap="square" lIns="0" tIns="12065" rIns="0" bIns="0" rtlCol="0">
            <a:spAutoFit/>
          </a:bodyPr>
          <a:lstStyle/>
          <a:p>
            <a:pPr marL="12700" marR="5080" algn="ctr">
              <a:lnSpc>
                <a:spcPct val="100000"/>
              </a:lnSpc>
              <a:spcBef>
                <a:spcPts val="95"/>
              </a:spcBef>
            </a:pPr>
            <a:r>
              <a:rPr sz="1600" spc="-5" dirty="0">
                <a:solidFill>
                  <a:srgbClr val="FFFFFF"/>
                </a:solidFill>
                <a:latin typeface="Arial"/>
                <a:cs typeface="Arial"/>
              </a:rPr>
              <a:t>Comprom</a:t>
            </a:r>
            <a:r>
              <a:rPr sz="1600" dirty="0">
                <a:solidFill>
                  <a:srgbClr val="FFFFFF"/>
                </a:solidFill>
                <a:latin typeface="Arial"/>
                <a:cs typeface="Arial"/>
              </a:rPr>
              <a:t>i</a:t>
            </a:r>
            <a:r>
              <a:rPr sz="1600" spc="-5" dirty="0">
                <a:solidFill>
                  <a:srgbClr val="FFFFFF"/>
                </a:solidFill>
                <a:latin typeface="Arial"/>
                <a:cs typeface="Arial"/>
              </a:rPr>
              <a:t>so  de Alta  Dirección</a:t>
            </a:r>
            <a:endParaRPr sz="1600">
              <a:latin typeface="Arial"/>
              <a:cs typeface="Arial"/>
            </a:endParaRPr>
          </a:p>
        </p:txBody>
      </p:sp>
      <p:sp>
        <p:nvSpPr>
          <p:cNvPr id="15" name="object 15"/>
          <p:cNvSpPr txBox="1"/>
          <p:nvPr/>
        </p:nvSpPr>
        <p:spPr>
          <a:xfrm>
            <a:off x="6789801" y="2175713"/>
            <a:ext cx="1008380" cy="513715"/>
          </a:xfrm>
          <a:prstGeom prst="rect">
            <a:avLst/>
          </a:prstGeom>
        </p:spPr>
        <p:txBody>
          <a:bodyPr vert="horz" wrap="square" lIns="0" tIns="12065" rIns="0" bIns="0" rtlCol="0">
            <a:spAutoFit/>
          </a:bodyPr>
          <a:lstStyle/>
          <a:p>
            <a:pPr algn="ctr">
              <a:lnSpc>
                <a:spcPct val="100000"/>
              </a:lnSpc>
              <a:spcBef>
                <a:spcPts val="95"/>
              </a:spcBef>
            </a:pPr>
            <a:r>
              <a:rPr sz="1600" spc="-5" dirty="0">
                <a:solidFill>
                  <a:srgbClr val="FFFFFF"/>
                </a:solidFill>
                <a:latin typeface="Arial"/>
                <a:cs typeface="Arial"/>
              </a:rPr>
              <a:t>Gestión</a:t>
            </a:r>
            <a:r>
              <a:rPr sz="1600" spc="-55" dirty="0">
                <a:solidFill>
                  <a:srgbClr val="FFFFFF"/>
                </a:solidFill>
                <a:latin typeface="Arial"/>
                <a:cs typeface="Arial"/>
              </a:rPr>
              <a:t> </a:t>
            </a:r>
            <a:r>
              <a:rPr sz="1600" spc="-5" dirty="0">
                <a:solidFill>
                  <a:srgbClr val="FFFFFF"/>
                </a:solidFill>
                <a:latin typeface="Arial"/>
                <a:cs typeface="Arial"/>
              </a:rPr>
              <a:t>de</a:t>
            </a:r>
            <a:endParaRPr sz="1600">
              <a:latin typeface="Arial"/>
              <a:cs typeface="Arial"/>
            </a:endParaRPr>
          </a:p>
          <a:p>
            <a:pPr marL="635" algn="ctr">
              <a:lnSpc>
                <a:spcPct val="100000"/>
              </a:lnSpc>
              <a:spcBef>
                <a:spcPts val="5"/>
              </a:spcBef>
            </a:pPr>
            <a:r>
              <a:rPr sz="1600" spc="-5" dirty="0">
                <a:solidFill>
                  <a:srgbClr val="FFFFFF"/>
                </a:solidFill>
                <a:latin typeface="Arial"/>
                <a:cs typeface="Arial"/>
              </a:rPr>
              <a:t>riesgos</a:t>
            </a:r>
            <a:endParaRPr sz="1600">
              <a:latin typeface="Arial"/>
              <a:cs typeface="Arial"/>
            </a:endParaRPr>
          </a:p>
        </p:txBody>
      </p:sp>
      <p:sp>
        <p:nvSpPr>
          <p:cNvPr id="16" name="object 16"/>
          <p:cNvSpPr txBox="1"/>
          <p:nvPr/>
        </p:nvSpPr>
        <p:spPr>
          <a:xfrm>
            <a:off x="7142733" y="3229432"/>
            <a:ext cx="1222375" cy="757555"/>
          </a:xfrm>
          <a:prstGeom prst="rect">
            <a:avLst/>
          </a:prstGeom>
        </p:spPr>
        <p:txBody>
          <a:bodyPr vert="horz" wrap="square" lIns="0" tIns="12065" rIns="0" bIns="0" rtlCol="0">
            <a:spAutoFit/>
          </a:bodyPr>
          <a:lstStyle/>
          <a:p>
            <a:pPr marL="12700" marR="5080" indent="-1270" algn="ctr">
              <a:lnSpc>
                <a:spcPct val="100000"/>
              </a:lnSpc>
              <a:spcBef>
                <a:spcPts val="95"/>
              </a:spcBef>
            </a:pPr>
            <a:r>
              <a:rPr sz="1600" spc="-5" dirty="0">
                <a:solidFill>
                  <a:srgbClr val="FFFFFF"/>
                </a:solidFill>
                <a:latin typeface="Arial"/>
                <a:cs typeface="Arial"/>
              </a:rPr>
              <a:t>Políticas de  comp</a:t>
            </a:r>
            <a:r>
              <a:rPr sz="1600" dirty="0">
                <a:solidFill>
                  <a:srgbClr val="FFFFFF"/>
                </a:solidFill>
                <a:latin typeface="Arial"/>
                <a:cs typeface="Arial"/>
              </a:rPr>
              <a:t>l</a:t>
            </a:r>
            <a:r>
              <a:rPr sz="1600" spc="-5" dirty="0">
                <a:solidFill>
                  <a:srgbClr val="FFFFFF"/>
                </a:solidFill>
                <a:latin typeface="Arial"/>
                <a:cs typeface="Arial"/>
              </a:rPr>
              <a:t>im</a:t>
            </a:r>
            <a:r>
              <a:rPr sz="1600" dirty="0">
                <a:solidFill>
                  <a:srgbClr val="FFFFFF"/>
                </a:solidFill>
                <a:latin typeface="Arial"/>
                <a:cs typeface="Arial"/>
              </a:rPr>
              <a:t>i</a:t>
            </a:r>
            <a:r>
              <a:rPr sz="1600" spc="-5" dirty="0">
                <a:solidFill>
                  <a:srgbClr val="FFFFFF"/>
                </a:solidFill>
                <a:latin typeface="Arial"/>
                <a:cs typeface="Arial"/>
              </a:rPr>
              <a:t>ento  e</a:t>
            </a:r>
            <a:r>
              <a:rPr sz="1600" spc="-35" dirty="0">
                <a:solidFill>
                  <a:srgbClr val="FFFFFF"/>
                </a:solidFill>
                <a:latin typeface="Arial"/>
                <a:cs typeface="Arial"/>
              </a:rPr>
              <a:t> </a:t>
            </a:r>
            <a:r>
              <a:rPr sz="1600" spc="-5" dirty="0">
                <a:solidFill>
                  <a:srgbClr val="FFFFFF"/>
                </a:solidFill>
                <a:latin typeface="Arial"/>
                <a:cs typeface="Arial"/>
              </a:rPr>
              <a:t>integridad</a:t>
            </a:r>
            <a:endParaRPr sz="1600">
              <a:latin typeface="Arial"/>
              <a:cs typeface="Arial"/>
            </a:endParaRPr>
          </a:p>
        </p:txBody>
      </p:sp>
      <p:sp>
        <p:nvSpPr>
          <p:cNvPr id="17" name="object 17"/>
          <p:cNvSpPr txBox="1"/>
          <p:nvPr/>
        </p:nvSpPr>
        <p:spPr>
          <a:xfrm>
            <a:off x="5649848" y="5171058"/>
            <a:ext cx="89281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Controles</a:t>
            </a:r>
            <a:endParaRPr sz="1600">
              <a:latin typeface="Arial"/>
              <a:cs typeface="Arial"/>
            </a:endParaRPr>
          </a:p>
        </p:txBody>
      </p:sp>
      <p:sp>
        <p:nvSpPr>
          <p:cNvPr id="18" name="object 18"/>
          <p:cNvSpPr txBox="1"/>
          <p:nvPr/>
        </p:nvSpPr>
        <p:spPr>
          <a:xfrm>
            <a:off x="4173092" y="4569078"/>
            <a:ext cx="131381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solidFill>
                  <a:srgbClr val="FFFFFF"/>
                </a:solidFill>
                <a:latin typeface="Arial"/>
                <a:cs typeface="Arial"/>
              </a:rPr>
              <a:t>Comun</a:t>
            </a:r>
            <a:r>
              <a:rPr sz="1600" dirty="0">
                <a:solidFill>
                  <a:srgbClr val="FFFFFF"/>
                </a:solidFill>
                <a:latin typeface="Arial"/>
                <a:cs typeface="Arial"/>
              </a:rPr>
              <a:t>i</a:t>
            </a:r>
            <a:r>
              <a:rPr sz="1600" spc="-5" dirty="0">
                <a:solidFill>
                  <a:srgbClr val="FFFFFF"/>
                </a:solidFill>
                <a:latin typeface="Arial"/>
                <a:cs typeface="Arial"/>
              </a:rPr>
              <a:t>cación  y</a:t>
            </a:r>
            <a:r>
              <a:rPr sz="1600" spc="-55" dirty="0">
                <a:solidFill>
                  <a:srgbClr val="FFFFFF"/>
                </a:solidFill>
                <a:latin typeface="Arial"/>
                <a:cs typeface="Arial"/>
              </a:rPr>
              <a:t> </a:t>
            </a:r>
            <a:r>
              <a:rPr sz="1600" spc="-5" dirty="0">
                <a:solidFill>
                  <a:srgbClr val="FFFFFF"/>
                </a:solidFill>
                <a:latin typeface="Arial"/>
                <a:cs typeface="Arial"/>
              </a:rPr>
              <a:t>capacitación</a:t>
            </a:r>
            <a:endParaRPr sz="1600">
              <a:latin typeface="Arial"/>
              <a:cs typeface="Arial"/>
            </a:endParaRPr>
          </a:p>
        </p:txBody>
      </p:sp>
      <p:sp>
        <p:nvSpPr>
          <p:cNvPr id="19" name="object 19"/>
          <p:cNvSpPr txBox="1"/>
          <p:nvPr/>
        </p:nvSpPr>
        <p:spPr>
          <a:xfrm>
            <a:off x="3824096" y="3378835"/>
            <a:ext cx="951230" cy="513080"/>
          </a:xfrm>
          <a:prstGeom prst="rect">
            <a:avLst/>
          </a:prstGeom>
        </p:spPr>
        <p:txBody>
          <a:bodyPr vert="horz" wrap="square" lIns="0" tIns="12065" rIns="0" bIns="0" rtlCol="0">
            <a:spAutoFit/>
          </a:bodyPr>
          <a:lstStyle/>
          <a:p>
            <a:pPr marL="12700" marR="5080" indent="57785">
              <a:lnSpc>
                <a:spcPct val="100000"/>
              </a:lnSpc>
              <a:spcBef>
                <a:spcPts val="95"/>
              </a:spcBef>
            </a:pPr>
            <a:r>
              <a:rPr sz="1600" spc="-5" dirty="0">
                <a:solidFill>
                  <a:srgbClr val="FFFFFF"/>
                </a:solidFill>
                <a:latin typeface="Arial"/>
                <a:cs typeface="Arial"/>
              </a:rPr>
              <a:t>Canal de  denun</a:t>
            </a:r>
            <a:r>
              <a:rPr sz="1600" dirty="0">
                <a:solidFill>
                  <a:srgbClr val="FFFFFF"/>
                </a:solidFill>
                <a:latin typeface="Arial"/>
                <a:cs typeface="Arial"/>
              </a:rPr>
              <a:t>c</a:t>
            </a:r>
            <a:r>
              <a:rPr sz="1600" spc="-5" dirty="0">
                <a:solidFill>
                  <a:srgbClr val="FFFFFF"/>
                </a:solidFill>
                <a:latin typeface="Arial"/>
                <a:cs typeface="Arial"/>
              </a:rPr>
              <a:t>ias</a:t>
            </a:r>
            <a:endParaRPr sz="1600">
              <a:latin typeface="Arial"/>
              <a:cs typeface="Arial"/>
            </a:endParaRPr>
          </a:p>
        </p:txBody>
      </p:sp>
      <p:sp>
        <p:nvSpPr>
          <p:cNvPr id="20" name="object 20"/>
          <p:cNvSpPr txBox="1"/>
          <p:nvPr/>
        </p:nvSpPr>
        <p:spPr>
          <a:xfrm>
            <a:off x="4211192" y="2142236"/>
            <a:ext cx="1088390" cy="51308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Supervisión</a:t>
            </a:r>
            <a:endParaRPr sz="1600">
              <a:latin typeface="Arial"/>
              <a:cs typeface="Arial"/>
            </a:endParaRPr>
          </a:p>
          <a:p>
            <a:pPr marL="13970">
              <a:lnSpc>
                <a:spcPct val="100000"/>
              </a:lnSpc>
            </a:pPr>
            <a:r>
              <a:rPr sz="1600" spc="-5" dirty="0">
                <a:solidFill>
                  <a:srgbClr val="FFFFFF"/>
                </a:solidFill>
                <a:latin typeface="Arial"/>
                <a:cs typeface="Arial"/>
              </a:rPr>
              <a:t>y</a:t>
            </a:r>
            <a:r>
              <a:rPr sz="1600" spc="-60" dirty="0">
                <a:solidFill>
                  <a:srgbClr val="FFFFFF"/>
                </a:solidFill>
                <a:latin typeface="Arial"/>
                <a:cs typeface="Arial"/>
              </a:rPr>
              <a:t> </a:t>
            </a:r>
            <a:r>
              <a:rPr sz="1600" spc="-5" dirty="0">
                <a:solidFill>
                  <a:srgbClr val="FFFFFF"/>
                </a:solidFill>
                <a:latin typeface="Arial"/>
                <a:cs typeface="Arial"/>
              </a:rPr>
              <a:t>monitoreo</a:t>
            </a:r>
            <a:endParaRPr sz="1600">
              <a:latin typeface="Arial"/>
              <a:cs typeface="Arial"/>
            </a:endParaRPr>
          </a:p>
        </p:txBody>
      </p:sp>
      <p:sp>
        <p:nvSpPr>
          <p:cNvPr id="21" name="object 21"/>
          <p:cNvSpPr/>
          <p:nvPr/>
        </p:nvSpPr>
        <p:spPr>
          <a:xfrm>
            <a:off x="390334" y="532130"/>
            <a:ext cx="8706167" cy="6159500"/>
          </a:xfrm>
          <a:prstGeom prst="rect">
            <a:avLst/>
          </a:prstGeom>
          <a:blipFill>
            <a:blip r:embed="rId2" cstate="print"/>
            <a:stretch>
              <a:fillRect/>
            </a:stretch>
          </a:blipFill>
        </p:spPr>
        <p:txBody>
          <a:bodyPr wrap="square" lIns="0" tIns="0" rIns="0" bIns="0" rtlCol="0"/>
          <a:lstStyle/>
          <a:p>
            <a:endParaRPr/>
          </a:p>
        </p:txBody>
      </p:sp>
      <p:sp>
        <p:nvSpPr>
          <p:cNvPr id="22" name="object 22"/>
          <p:cNvSpPr txBox="1"/>
          <p:nvPr/>
        </p:nvSpPr>
        <p:spPr>
          <a:xfrm>
            <a:off x="6186296" y="575259"/>
            <a:ext cx="3485515" cy="453390"/>
          </a:xfrm>
          <a:prstGeom prst="rect">
            <a:avLst/>
          </a:prstGeom>
        </p:spPr>
        <p:txBody>
          <a:bodyPr vert="horz" wrap="square" lIns="0" tIns="13335" rIns="0" bIns="0" rtlCol="0">
            <a:spAutoFit/>
          </a:bodyPr>
          <a:lstStyle/>
          <a:p>
            <a:pPr marL="12700">
              <a:lnSpc>
                <a:spcPct val="100000"/>
              </a:lnSpc>
              <a:spcBef>
                <a:spcPts val="105"/>
              </a:spcBef>
            </a:pPr>
            <a:r>
              <a:rPr sz="1400" spc="-5" dirty="0">
                <a:latin typeface="Arial"/>
                <a:cs typeface="Arial"/>
              </a:rPr>
              <a:t>Apoyo </a:t>
            </a:r>
            <a:r>
              <a:rPr sz="1400" dirty="0">
                <a:latin typeface="Arial"/>
                <a:cs typeface="Arial"/>
              </a:rPr>
              <a:t>absoluto, explícito y</a:t>
            </a:r>
            <a:r>
              <a:rPr sz="1400" spc="-80" dirty="0">
                <a:latin typeface="Arial"/>
                <a:cs typeface="Arial"/>
              </a:rPr>
              <a:t> </a:t>
            </a:r>
            <a:r>
              <a:rPr sz="1400" dirty="0">
                <a:latin typeface="Arial"/>
                <a:cs typeface="Arial"/>
              </a:rPr>
              <a:t>visible</a:t>
            </a:r>
            <a:endParaRPr sz="1400">
              <a:latin typeface="Arial"/>
              <a:cs typeface="Arial"/>
            </a:endParaRPr>
          </a:p>
          <a:p>
            <a:pPr marL="12700">
              <a:lnSpc>
                <a:spcPct val="100000"/>
              </a:lnSpc>
            </a:pPr>
            <a:r>
              <a:rPr sz="1400" dirty="0">
                <a:latin typeface="Arial"/>
                <a:cs typeface="Arial"/>
              </a:rPr>
              <a:t>Cultura organizacional </a:t>
            </a:r>
            <a:r>
              <a:rPr sz="1400" spc="-5" dirty="0">
                <a:latin typeface="Arial"/>
                <a:cs typeface="Arial"/>
              </a:rPr>
              <a:t>(valores </a:t>
            </a:r>
            <a:r>
              <a:rPr sz="1400" dirty="0">
                <a:latin typeface="Arial"/>
                <a:cs typeface="Arial"/>
              </a:rPr>
              <a:t>y</a:t>
            </a:r>
            <a:r>
              <a:rPr sz="1400" spc="-90" dirty="0">
                <a:latin typeface="Arial"/>
                <a:cs typeface="Arial"/>
              </a:rPr>
              <a:t> </a:t>
            </a:r>
            <a:r>
              <a:rPr sz="1400" dirty="0">
                <a:latin typeface="Arial"/>
                <a:cs typeface="Arial"/>
              </a:rPr>
              <a:t>creencias)</a:t>
            </a:r>
            <a:endParaRPr sz="1400">
              <a:latin typeface="Arial"/>
              <a:cs typeface="Arial"/>
            </a:endParaRPr>
          </a:p>
        </p:txBody>
      </p:sp>
      <p:sp>
        <p:nvSpPr>
          <p:cNvPr id="23" name="object 23"/>
          <p:cNvSpPr txBox="1"/>
          <p:nvPr/>
        </p:nvSpPr>
        <p:spPr>
          <a:xfrm>
            <a:off x="8131302" y="1555750"/>
            <a:ext cx="1794510" cy="66611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Arial"/>
                <a:cs typeface="Arial"/>
              </a:rPr>
              <a:t>Riesgos de</a:t>
            </a:r>
            <a:r>
              <a:rPr sz="1400" spc="-125" dirty="0">
                <a:latin typeface="Arial"/>
                <a:cs typeface="Arial"/>
              </a:rPr>
              <a:t> </a:t>
            </a:r>
            <a:r>
              <a:rPr sz="1400" dirty="0">
                <a:latin typeface="Arial"/>
                <a:cs typeface="Arial"/>
              </a:rPr>
              <a:t>corrupción  Proceso </a:t>
            </a:r>
            <a:r>
              <a:rPr sz="1400" spc="-5" dirty="0">
                <a:latin typeface="Arial"/>
                <a:cs typeface="Arial"/>
              </a:rPr>
              <a:t>participativo  </a:t>
            </a:r>
            <a:r>
              <a:rPr sz="1400" dirty="0">
                <a:latin typeface="Arial"/>
                <a:cs typeface="Arial"/>
              </a:rPr>
              <a:t>Metodología</a:t>
            </a:r>
            <a:endParaRPr sz="1400">
              <a:latin typeface="Arial"/>
              <a:cs typeface="Arial"/>
            </a:endParaRPr>
          </a:p>
        </p:txBody>
      </p:sp>
      <p:sp>
        <p:nvSpPr>
          <p:cNvPr id="24" name="object 24"/>
          <p:cNvSpPr txBox="1"/>
          <p:nvPr/>
        </p:nvSpPr>
        <p:spPr>
          <a:xfrm>
            <a:off x="8738107" y="2809494"/>
            <a:ext cx="2869565" cy="1092835"/>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Arial"/>
                <a:cs typeface="Arial"/>
              </a:rPr>
              <a:t>Conflicto </a:t>
            </a:r>
            <a:r>
              <a:rPr sz="1400" spc="-5" dirty="0">
                <a:latin typeface="Arial"/>
                <a:cs typeface="Arial"/>
              </a:rPr>
              <a:t>de </a:t>
            </a:r>
            <a:r>
              <a:rPr sz="1400" dirty="0">
                <a:latin typeface="Arial"/>
                <a:cs typeface="Arial"/>
              </a:rPr>
              <a:t>intereses, regalos, etc.  Gestión </a:t>
            </a:r>
            <a:r>
              <a:rPr sz="1400" spc="-5" dirty="0">
                <a:latin typeface="Arial"/>
                <a:cs typeface="Arial"/>
              </a:rPr>
              <a:t>de </a:t>
            </a:r>
            <a:r>
              <a:rPr sz="1400" dirty="0">
                <a:latin typeface="Arial"/>
                <a:cs typeface="Arial"/>
              </a:rPr>
              <a:t>intereses </a:t>
            </a:r>
            <a:r>
              <a:rPr sz="1400" spc="-5" dirty="0">
                <a:latin typeface="Arial"/>
                <a:cs typeface="Arial"/>
              </a:rPr>
              <a:t>(lobby)  </a:t>
            </a:r>
            <a:r>
              <a:rPr sz="1400" dirty="0">
                <a:latin typeface="Arial"/>
                <a:cs typeface="Arial"/>
              </a:rPr>
              <a:t>Política </a:t>
            </a:r>
            <a:r>
              <a:rPr sz="1400" spc="-5" dirty="0">
                <a:latin typeface="Arial"/>
                <a:cs typeface="Arial"/>
              </a:rPr>
              <a:t>de contratación de personal  </a:t>
            </a:r>
            <a:r>
              <a:rPr sz="1400" dirty="0">
                <a:latin typeface="Arial"/>
                <a:cs typeface="Arial"/>
              </a:rPr>
              <a:t>(filtros </a:t>
            </a:r>
            <a:r>
              <a:rPr sz="1400" spc="-5" dirty="0">
                <a:latin typeface="Arial"/>
                <a:cs typeface="Arial"/>
              </a:rPr>
              <a:t>en </a:t>
            </a:r>
            <a:r>
              <a:rPr sz="1400" dirty="0">
                <a:latin typeface="Arial"/>
                <a:cs typeface="Arial"/>
              </a:rPr>
              <a:t>áreas</a:t>
            </a:r>
            <a:r>
              <a:rPr sz="1400" spc="-85" dirty="0">
                <a:latin typeface="Arial"/>
                <a:cs typeface="Arial"/>
              </a:rPr>
              <a:t> </a:t>
            </a:r>
            <a:r>
              <a:rPr sz="1400" dirty="0">
                <a:latin typeface="Arial"/>
                <a:cs typeface="Arial"/>
              </a:rPr>
              <a:t>sensibles).</a:t>
            </a:r>
          </a:p>
          <a:p>
            <a:pPr marL="12700">
              <a:lnSpc>
                <a:spcPct val="100000"/>
              </a:lnSpc>
            </a:pPr>
            <a:r>
              <a:rPr sz="1400" dirty="0">
                <a:latin typeface="Arial"/>
                <a:cs typeface="Arial"/>
              </a:rPr>
              <a:t>Códigos </a:t>
            </a:r>
            <a:r>
              <a:rPr sz="1400" spc="-5" dirty="0">
                <a:latin typeface="Arial"/>
                <a:cs typeface="Arial"/>
              </a:rPr>
              <a:t>de</a:t>
            </a:r>
            <a:r>
              <a:rPr sz="1400" spc="-45" dirty="0">
                <a:latin typeface="Arial"/>
                <a:cs typeface="Arial"/>
              </a:rPr>
              <a:t> </a:t>
            </a:r>
            <a:r>
              <a:rPr sz="1400" dirty="0">
                <a:latin typeface="Arial"/>
                <a:cs typeface="Arial"/>
              </a:rPr>
              <a:t>conducta</a:t>
            </a:r>
          </a:p>
        </p:txBody>
      </p:sp>
      <p:sp>
        <p:nvSpPr>
          <p:cNvPr id="25" name="object 25"/>
          <p:cNvSpPr txBox="1"/>
          <p:nvPr/>
        </p:nvSpPr>
        <p:spPr>
          <a:xfrm>
            <a:off x="860247" y="5270372"/>
            <a:ext cx="3173730" cy="666750"/>
          </a:xfrm>
          <a:prstGeom prst="rect">
            <a:avLst/>
          </a:prstGeom>
        </p:spPr>
        <p:txBody>
          <a:bodyPr vert="horz" wrap="square" lIns="0" tIns="12700" rIns="0" bIns="0" rtlCol="0">
            <a:spAutoFit/>
          </a:bodyPr>
          <a:lstStyle/>
          <a:p>
            <a:pPr marL="12700" marR="5080" indent="484505" algn="r">
              <a:lnSpc>
                <a:spcPct val="100000"/>
              </a:lnSpc>
              <a:spcBef>
                <a:spcPts val="100"/>
              </a:spcBef>
            </a:pPr>
            <a:r>
              <a:rPr sz="1400" spc="-5" dirty="0">
                <a:latin typeface="Arial"/>
                <a:cs typeface="Arial"/>
              </a:rPr>
              <a:t>Capacitación </a:t>
            </a:r>
            <a:r>
              <a:rPr sz="1400" dirty="0">
                <a:latin typeface="Arial"/>
                <a:cs typeface="Arial"/>
              </a:rPr>
              <a:t>en integridad</a:t>
            </a:r>
            <a:r>
              <a:rPr sz="1400" spc="-114" dirty="0">
                <a:latin typeface="Arial"/>
                <a:cs typeface="Arial"/>
              </a:rPr>
              <a:t> </a:t>
            </a:r>
            <a:r>
              <a:rPr sz="1400" dirty="0">
                <a:latin typeface="Arial"/>
                <a:cs typeface="Arial"/>
              </a:rPr>
              <a:t>y</a:t>
            </a:r>
            <a:r>
              <a:rPr sz="1400" spc="-10" dirty="0">
                <a:latin typeface="Arial"/>
                <a:cs typeface="Arial"/>
              </a:rPr>
              <a:t> </a:t>
            </a:r>
            <a:r>
              <a:rPr sz="1400" dirty="0">
                <a:latin typeface="Arial"/>
                <a:cs typeface="Arial"/>
              </a:rPr>
              <a:t>ética  Política de comunicación</a:t>
            </a:r>
            <a:r>
              <a:rPr sz="1400" spc="-120" dirty="0">
                <a:latin typeface="Arial"/>
                <a:cs typeface="Arial"/>
              </a:rPr>
              <a:t> </a:t>
            </a:r>
            <a:r>
              <a:rPr sz="1400" dirty="0">
                <a:latin typeface="Arial"/>
                <a:cs typeface="Arial"/>
              </a:rPr>
              <a:t>a</a:t>
            </a:r>
            <a:r>
              <a:rPr sz="1400" spc="-15" dirty="0">
                <a:latin typeface="Arial"/>
                <a:cs typeface="Arial"/>
              </a:rPr>
              <a:t> </a:t>
            </a:r>
            <a:r>
              <a:rPr sz="1400" spc="-5" dirty="0">
                <a:latin typeface="Arial"/>
                <a:cs typeface="Arial"/>
              </a:rPr>
              <a:t>contrapartes </a:t>
            </a:r>
            <a:r>
              <a:rPr sz="1400" dirty="0">
                <a:latin typeface="Arial"/>
                <a:cs typeface="Arial"/>
              </a:rPr>
              <a:t> Comunicación interna y clima</a:t>
            </a:r>
            <a:r>
              <a:rPr sz="1400" spc="-185" dirty="0">
                <a:latin typeface="Arial"/>
                <a:cs typeface="Arial"/>
              </a:rPr>
              <a:t> </a:t>
            </a:r>
            <a:r>
              <a:rPr sz="1400" dirty="0">
                <a:latin typeface="Arial"/>
                <a:cs typeface="Arial"/>
              </a:rPr>
              <a:t>laboral</a:t>
            </a:r>
            <a:endParaRPr sz="1400">
              <a:latin typeface="Arial"/>
              <a:cs typeface="Arial"/>
            </a:endParaRPr>
          </a:p>
        </p:txBody>
      </p:sp>
      <p:sp>
        <p:nvSpPr>
          <p:cNvPr id="26" name="object 26"/>
          <p:cNvSpPr txBox="1"/>
          <p:nvPr/>
        </p:nvSpPr>
        <p:spPr>
          <a:xfrm>
            <a:off x="748385" y="2968879"/>
            <a:ext cx="2564765" cy="1306830"/>
          </a:xfrm>
          <a:prstGeom prst="rect">
            <a:avLst/>
          </a:prstGeom>
        </p:spPr>
        <p:txBody>
          <a:bodyPr vert="horz" wrap="square" lIns="0" tIns="13335" rIns="0" bIns="0" rtlCol="0">
            <a:spAutoFit/>
          </a:bodyPr>
          <a:lstStyle/>
          <a:p>
            <a:pPr marL="584200" marR="5080" indent="-572135" algn="r">
              <a:lnSpc>
                <a:spcPct val="100000"/>
              </a:lnSpc>
              <a:spcBef>
                <a:spcPts val="105"/>
              </a:spcBef>
            </a:pPr>
            <a:r>
              <a:rPr sz="1400" dirty="0">
                <a:latin typeface="Arial"/>
                <a:cs typeface="Arial"/>
              </a:rPr>
              <a:t>Mecanismos claros</a:t>
            </a:r>
            <a:r>
              <a:rPr sz="1400" spc="-135" dirty="0">
                <a:latin typeface="Arial"/>
                <a:cs typeface="Arial"/>
              </a:rPr>
              <a:t> </a:t>
            </a:r>
            <a:r>
              <a:rPr sz="1400" dirty="0">
                <a:latin typeface="Arial"/>
                <a:cs typeface="Arial"/>
              </a:rPr>
              <a:t>y</a:t>
            </a:r>
            <a:r>
              <a:rPr sz="1400" spc="-35" dirty="0">
                <a:latin typeface="Arial"/>
                <a:cs typeface="Arial"/>
              </a:rPr>
              <a:t> </a:t>
            </a:r>
            <a:r>
              <a:rPr sz="1400" dirty="0">
                <a:latin typeface="Arial"/>
                <a:cs typeface="Arial"/>
              </a:rPr>
              <a:t>accesibles  Medidas</a:t>
            </a:r>
            <a:r>
              <a:rPr sz="1400" spc="-75" dirty="0">
                <a:latin typeface="Arial"/>
                <a:cs typeface="Arial"/>
              </a:rPr>
              <a:t> </a:t>
            </a:r>
            <a:r>
              <a:rPr sz="1400" dirty="0">
                <a:latin typeface="Arial"/>
                <a:cs typeface="Arial"/>
              </a:rPr>
              <a:t>de</a:t>
            </a:r>
            <a:r>
              <a:rPr sz="1400" spc="-65" dirty="0">
                <a:latin typeface="Arial"/>
                <a:cs typeface="Arial"/>
              </a:rPr>
              <a:t> </a:t>
            </a:r>
            <a:r>
              <a:rPr sz="1400" dirty="0">
                <a:latin typeface="Arial"/>
                <a:cs typeface="Arial"/>
              </a:rPr>
              <a:t>protección  Posibilidad de</a:t>
            </a:r>
            <a:r>
              <a:rPr sz="1400" spc="-120" dirty="0">
                <a:latin typeface="Arial"/>
                <a:cs typeface="Arial"/>
              </a:rPr>
              <a:t> </a:t>
            </a:r>
            <a:r>
              <a:rPr sz="1400" dirty="0">
                <a:latin typeface="Arial"/>
                <a:cs typeface="Arial"/>
              </a:rPr>
              <a:t>denuncias</a:t>
            </a:r>
          </a:p>
          <a:p>
            <a:pPr marL="254635" marR="5080" indent="1524000" algn="r">
              <a:lnSpc>
                <a:spcPct val="100000"/>
              </a:lnSpc>
            </a:pPr>
            <a:r>
              <a:rPr sz="1400" dirty="0">
                <a:latin typeface="Arial"/>
                <a:cs typeface="Arial"/>
              </a:rPr>
              <a:t>anóni</a:t>
            </a:r>
            <a:r>
              <a:rPr sz="1400" spc="-10" dirty="0">
                <a:latin typeface="Arial"/>
                <a:cs typeface="Arial"/>
              </a:rPr>
              <a:t>m</a:t>
            </a:r>
            <a:r>
              <a:rPr sz="1400" dirty="0">
                <a:latin typeface="Arial"/>
                <a:cs typeface="Arial"/>
              </a:rPr>
              <a:t>as  Mecanismos de detección</a:t>
            </a:r>
            <a:r>
              <a:rPr sz="1400" spc="-195" dirty="0">
                <a:latin typeface="Arial"/>
                <a:cs typeface="Arial"/>
              </a:rPr>
              <a:t> </a:t>
            </a:r>
            <a:r>
              <a:rPr sz="1400" dirty="0">
                <a:latin typeface="Arial"/>
                <a:cs typeface="Arial"/>
              </a:rPr>
              <a:t>de</a:t>
            </a:r>
          </a:p>
          <a:p>
            <a:pPr marR="5080" algn="r">
              <a:lnSpc>
                <a:spcPct val="100000"/>
              </a:lnSpc>
            </a:pPr>
            <a:r>
              <a:rPr sz="1400" dirty="0">
                <a:latin typeface="Arial"/>
                <a:cs typeface="Arial"/>
              </a:rPr>
              <a:t>irregularid</a:t>
            </a:r>
            <a:r>
              <a:rPr sz="1400" spc="-20" dirty="0">
                <a:latin typeface="Arial"/>
                <a:cs typeface="Arial"/>
              </a:rPr>
              <a:t>a</a:t>
            </a:r>
            <a:r>
              <a:rPr sz="1400" dirty="0">
                <a:latin typeface="Arial"/>
                <a:cs typeface="Arial"/>
              </a:rPr>
              <a:t>d</a:t>
            </a:r>
            <a:r>
              <a:rPr sz="1400" spc="-15" dirty="0">
                <a:latin typeface="Arial"/>
                <a:cs typeface="Arial"/>
              </a:rPr>
              <a:t>e</a:t>
            </a:r>
            <a:r>
              <a:rPr sz="1400" dirty="0">
                <a:latin typeface="Arial"/>
                <a:cs typeface="Arial"/>
              </a:rPr>
              <a:t>s</a:t>
            </a:r>
          </a:p>
        </p:txBody>
      </p:sp>
      <p:sp>
        <p:nvSpPr>
          <p:cNvPr id="27" name="object 27"/>
          <p:cNvSpPr txBox="1"/>
          <p:nvPr/>
        </p:nvSpPr>
        <p:spPr>
          <a:xfrm>
            <a:off x="5486527" y="3424173"/>
            <a:ext cx="1141730" cy="514984"/>
          </a:xfrm>
          <a:prstGeom prst="rect">
            <a:avLst/>
          </a:prstGeom>
        </p:spPr>
        <p:txBody>
          <a:bodyPr vert="horz" wrap="square" lIns="0" tIns="71755" rIns="0" bIns="0" rtlCol="0">
            <a:spAutoFit/>
          </a:bodyPr>
          <a:lstStyle/>
          <a:p>
            <a:pPr marL="12700" marR="5080" indent="7620">
              <a:lnSpc>
                <a:spcPct val="78300"/>
              </a:lnSpc>
              <a:spcBef>
                <a:spcPts val="565"/>
              </a:spcBef>
            </a:pPr>
            <a:r>
              <a:rPr sz="1800" spc="-5" dirty="0">
                <a:latin typeface="Arial"/>
                <a:cs typeface="Arial"/>
              </a:rPr>
              <a:t>E</a:t>
            </a:r>
            <a:r>
              <a:rPr sz="1800" spc="-15" dirty="0">
                <a:latin typeface="Arial"/>
                <a:cs typeface="Arial"/>
              </a:rPr>
              <a:t>n</a:t>
            </a:r>
            <a:r>
              <a:rPr sz="1800" spc="-5" dirty="0">
                <a:latin typeface="Arial"/>
                <a:cs typeface="Arial"/>
              </a:rPr>
              <a:t>car</a:t>
            </a:r>
            <a:r>
              <a:rPr sz="1800" spc="-15" dirty="0">
                <a:latin typeface="Arial"/>
                <a:cs typeface="Arial"/>
              </a:rPr>
              <a:t>g</a:t>
            </a:r>
            <a:r>
              <a:rPr sz="1800" spc="-5" dirty="0">
                <a:latin typeface="Arial"/>
                <a:cs typeface="Arial"/>
              </a:rPr>
              <a:t>a</a:t>
            </a:r>
            <a:r>
              <a:rPr sz="1800" spc="-15" dirty="0">
                <a:latin typeface="Arial"/>
                <a:cs typeface="Arial"/>
              </a:rPr>
              <a:t>d</a:t>
            </a:r>
            <a:r>
              <a:rPr sz="1800" spc="-5" dirty="0">
                <a:latin typeface="Arial"/>
                <a:cs typeface="Arial"/>
              </a:rPr>
              <a:t>o  del</a:t>
            </a:r>
            <a:r>
              <a:rPr sz="1800" spc="-75" dirty="0">
                <a:latin typeface="Arial"/>
                <a:cs typeface="Arial"/>
              </a:rPr>
              <a:t> </a:t>
            </a:r>
            <a:r>
              <a:rPr sz="1800" spc="-5" dirty="0">
                <a:latin typeface="Arial"/>
                <a:cs typeface="Arial"/>
              </a:rPr>
              <a:t>Modelo</a:t>
            </a:r>
            <a:endParaRPr sz="1800">
              <a:latin typeface="Arial"/>
              <a:cs typeface="Arial"/>
            </a:endParaRPr>
          </a:p>
        </p:txBody>
      </p:sp>
      <p:sp>
        <p:nvSpPr>
          <p:cNvPr id="28" name="object 28"/>
          <p:cNvSpPr txBox="1"/>
          <p:nvPr/>
        </p:nvSpPr>
        <p:spPr>
          <a:xfrm>
            <a:off x="633780" y="1227582"/>
            <a:ext cx="2832100" cy="666750"/>
          </a:xfrm>
          <a:prstGeom prst="rect">
            <a:avLst/>
          </a:prstGeom>
        </p:spPr>
        <p:txBody>
          <a:bodyPr vert="horz" wrap="square" lIns="0" tIns="13335" rIns="0" bIns="0" rtlCol="0">
            <a:spAutoFit/>
          </a:bodyPr>
          <a:lstStyle/>
          <a:p>
            <a:pPr marL="422275" marR="5080" indent="-410209" algn="r">
              <a:lnSpc>
                <a:spcPct val="100000"/>
              </a:lnSpc>
              <a:spcBef>
                <a:spcPts val="105"/>
              </a:spcBef>
            </a:pPr>
            <a:r>
              <a:rPr sz="1400" dirty="0">
                <a:latin typeface="Arial"/>
                <a:cs typeface="Arial"/>
              </a:rPr>
              <a:t>Seguimiento,</a:t>
            </a:r>
            <a:r>
              <a:rPr sz="1400" spc="-80" dirty="0">
                <a:latin typeface="Arial"/>
                <a:cs typeface="Arial"/>
              </a:rPr>
              <a:t> </a:t>
            </a:r>
            <a:r>
              <a:rPr sz="1400" dirty="0">
                <a:latin typeface="Arial"/>
                <a:cs typeface="Arial"/>
              </a:rPr>
              <a:t>lecciones</a:t>
            </a:r>
            <a:r>
              <a:rPr sz="1400" spc="-70" dirty="0">
                <a:latin typeface="Arial"/>
                <a:cs typeface="Arial"/>
              </a:rPr>
              <a:t> </a:t>
            </a:r>
            <a:r>
              <a:rPr sz="1400" dirty="0">
                <a:latin typeface="Arial"/>
                <a:cs typeface="Arial"/>
              </a:rPr>
              <a:t>aprendidas,  </a:t>
            </a:r>
            <a:r>
              <a:rPr sz="1400" spc="-5" dirty="0">
                <a:latin typeface="Arial"/>
                <a:cs typeface="Arial"/>
              </a:rPr>
              <a:t>oportunidades </a:t>
            </a:r>
            <a:r>
              <a:rPr sz="1400" dirty="0">
                <a:latin typeface="Arial"/>
                <a:cs typeface="Arial"/>
              </a:rPr>
              <a:t>de mejora</a:t>
            </a:r>
            <a:r>
              <a:rPr sz="1400" spc="-95" dirty="0">
                <a:latin typeface="Arial"/>
                <a:cs typeface="Arial"/>
              </a:rPr>
              <a:t> </a:t>
            </a:r>
            <a:r>
              <a:rPr sz="1400" dirty="0">
                <a:latin typeface="Arial"/>
                <a:cs typeface="Arial"/>
              </a:rPr>
              <a:t>en</a:t>
            </a:r>
            <a:r>
              <a:rPr sz="1400" spc="-25" dirty="0">
                <a:latin typeface="Arial"/>
                <a:cs typeface="Arial"/>
              </a:rPr>
              <a:t> </a:t>
            </a:r>
            <a:r>
              <a:rPr sz="1400" dirty="0">
                <a:latin typeface="Arial"/>
                <a:cs typeface="Arial"/>
              </a:rPr>
              <a:t>la  aplicación del</a:t>
            </a:r>
            <a:r>
              <a:rPr sz="1400" spc="-114" dirty="0">
                <a:latin typeface="Arial"/>
                <a:cs typeface="Arial"/>
              </a:rPr>
              <a:t> </a:t>
            </a:r>
            <a:r>
              <a:rPr sz="1400" dirty="0">
                <a:latin typeface="Arial"/>
                <a:cs typeface="Arial"/>
              </a:rPr>
              <a:t>modelo</a:t>
            </a:r>
            <a:endParaRPr sz="1400">
              <a:latin typeface="Arial"/>
              <a:cs typeface="Arial"/>
            </a:endParaRPr>
          </a:p>
        </p:txBody>
      </p:sp>
      <p:sp>
        <p:nvSpPr>
          <p:cNvPr id="29" name="object 29"/>
          <p:cNvSpPr txBox="1"/>
          <p:nvPr/>
        </p:nvSpPr>
        <p:spPr>
          <a:xfrm>
            <a:off x="8051672" y="5592572"/>
            <a:ext cx="3026410" cy="666750"/>
          </a:xfrm>
          <a:prstGeom prst="rect">
            <a:avLst/>
          </a:prstGeom>
        </p:spPr>
        <p:txBody>
          <a:bodyPr vert="horz" wrap="square" lIns="0" tIns="13335" rIns="0" bIns="0" rtlCol="0">
            <a:spAutoFit/>
          </a:bodyPr>
          <a:lstStyle/>
          <a:p>
            <a:pPr marL="12700" marR="5080" algn="just">
              <a:lnSpc>
                <a:spcPct val="100000"/>
              </a:lnSpc>
              <a:spcBef>
                <a:spcPts val="105"/>
              </a:spcBef>
            </a:pPr>
            <a:r>
              <a:rPr sz="1400" spc="-5" dirty="0">
                <a:latin typeface="Arial"/>
                <a:cs typeface="Arial"/>
              </a:rPr>
              <a:t>Control interno, externo (CGR) </a:t>
            </a:r>
            <a:r>
              <a:rPr sz="1400" dirty="0">
                <a:latin typeface="Arial"/>
                <a:cs typeface="Arial"/>
              </a:rPr>
              <a:t>y  </a:t>
            </a:r>
            <a:r>
              <a:rPr sz="1400" spc="-5" dirty="0">
                <a:latin typeface="Arial"/>
                <a:cs typeface="Arial"/>
              </a:rPr>
              <a:t>auditorías. Buen uso </a:t>
            </a:r>
            <a:r>
              <a:rPr sz="1400" spc="-10" dirty="0">
                <a:latin typeface="Arial"/>
                <a:cs typeface="Arial"/>
              </a:rPr>
              <a:t>de </a:t>
            </a:r>
            <a:r>
              <a:rPr sz="1400" spc="-5" dirty="0">
                <a:latin typeface="Arial"/>
                <a:cs typeface="Arial"/>
              </a:rPr>
              <a:t>los </a:t>
            </a:r>
            <a:r>
              <a:rPr sz="1400" spc="-10" dirty="0">
                <a:latin typeface="Arial"/>
                <a:cs typeface="Arial"/>
              </a:rPr>
              <a:t>recursos  </a:t>
            </a:r>
            <a:r>
              <a:rPr sz="1400" dirty="0">
                <a:latin typeface="Arial"/>
                <a:cs typeface="Arial"/>
              </a:rPr>
              <a:t>públicos</a:t>
            </a:r>
            <a:r>
              <a:rPr sz="1400" spc="-40" dirty="0">
                <a:latin typeface="Arial"/>
                <a:cs typeface="Arial"/>
              </a:rPr>
              <a:t> </a:t>
            </a:r>
            <a:r>
              <a:rPr sz="1400" dirty="0">
                <a:latin typeface="Arial"/>
                <a:cs typeface="Arial"/>
              </a:rPr>
              <a:t>(eficiencia)</a:t>
            </a:r>
            <a:endParaRPr sz="1400">
              <a:latin typeface="Arial"/>
              <a:cs typeface="Arial"/>
            </a:endParaRPr>
          </a:p>
        </p:txBody>
      </p:sp>
      <p:sp>
        <p:nvSpPr>
          <p:cNvPr id="30" name="object 30"/>
          <p:cNvSpPr txBox="1"/>
          <p:nvPr/>
        </p:nvSpPr>
        <p:spPr>
          <a:xfrm>
            <a:off x="8831706" y="4277359"/>
            <a:ext cx="2868930" cy="239395"/>
          </a:xfrm>
          <a:prstGeom prst="rect">
            <a:avLst/>
          </a:prstGeom>
        </p:spPr>
        <p:txBody>
          <a:bodyPr vert="horz" wrap="square" lIns="0" tIns="12700" rIns="0" bIns="0" rtlCol="0">
            <a:spAutoFit/>
          </a:bodyPr>
          <a:lstStyle/>
          <a:p>
            <a:pPr marL="12700">
              <a:lnSpc>
                <a:spcPct val="100000"/>
              </a:lnSpc>
              <a:spcBef>
                <a:spcPts val="100"/>
              </a:spcBef>
              <a:tabLst>
                <a:tab pos="1144905" algn="l"/>
                <a:tab pos="1365885" algn="l"/>
                <a:tab pos="2385695" algn="l"/>
                <a:tab pos="2716530" algn="l"/>
              </a:tabLst>
            </a:pPr>
            <a:r>
              <a:rPr sz="1400" spc="-10" dirty="0">
                <a:latin typeface="Arial"/>
                <a:cs typeface="Arial"/>
              </a:rPr>
              <a:t>C</a:t>
            </a:r>
            <a:r>
              <a:rPr sz="1400" dirty="0">
                <a:latin typeface="Arial"/>
                <a:cs typeface="Arial"/>
              </a:rPr>
              <a:t>lasif</a:t>
            </a:r>
            <a:r>
              <a:rPr sz="1400" spc="-15" dirty="0">
                <a:latin typeface="Arial"/>
                <a:cs typeface="Arial"/>
              </a:rPr>
              <a:t>i</a:t>
            </a:r>
            <a:r>
              <a:rPr sz="1400" dirty="0">
                <a:latin typeface="Arial"/>
                <a:cs typeface="Arial"/>
              </a:rPr>
              <a:t>c</a:t>
            </a:r>
            <a:r>
              <a:rPr sz="1400" spc="-15" dirty="0">
                <a:latin typeface="Arial"/>
                <a:cs typeface="Arial"/>
              </a:rPr>
              <a:t>a</a:t>
            </a:r>
            <a:r>
              <a:rPr sz="1400" dirty="0">
                <a:latin typeface="Arial"/>
                <a:cs typeface="Arial"/>
              </a:rPr>
              <a:t>ci</a:t>
            </a:r>
            <a:r>
              <a:rPr sz="1400" spc="-15" dirty="0">
                <a:latin typeface="Arial"/>
                <a:cs typeface="Arial"/>
              </a:rPr>
              <a:t>ó</a:t>
            </a:r>
            <a:r>
              <a:rPr sz="1400" dirty="0">
                <a:latin typeface="Arial"/>
                <a:cs typeface="Arial"/>
              </a:rPr>
              <a:t>n	y	t</a:t>
            </a:r>
            <a:r>
              <a:rPr sz="1400" spc="-15" dirty="0">
                <a:latin typeface="Arial"/>
                <a:cs typeface="Arial"/>
              </a:rPr>
              <a:t>ra</a:t>
            </a:r>
            <a:r>
              <a:rPr sz="1400" dirty="0">
                <a:latin typeface="Arial"/>
                <a:cs typeface="Arial"/>
              </a:rPr>
              <a:t>ta</a:t>
            </a:r>
            <a:r>
              <a:rPr sz="1400" spc="-10" dirty="0">
                <a:latin typeface="Arial"/>
                <a:cs typeface="Arial"/>
              </a:rPr>
              <a:t>m</a:t>
            </a:r>
            <a:r>
              <a:rPr sz="1400" spc="-15" dirty="0">
                <a:latin typeface="Arial"/>
                <a:cs typeface="Arial"/>
              </a:rPr>
              <a:t>i</a:t>
            </a:r>
            <a:r>
              <a:rPr sz="1400" dirty="0">
                <a:latin typeface="Arial"/>
                <a:cs typeface="Arial"/>
              </a:rPr>
              <a:t>e</a:t>
            </a:r>
            <a:r>
              <a:rPr sz="1400" spc="-15" dirty="0">
                <a:latin typeface="Arial"/>
                <a:cs typeface="Arial"/>
              </a:rPr>
              <a:t>n</a:t>
            </a:r>
            <a:r>
              <a:rPr sz="1400" dirty="0">
                <a:latin typeface="Arial"/>
                <a:cs typeface="Arial"/>
              </a:rPr>
              <a:t>to	</a:t>
            </a:r>
            <a:r>
              <a:rPr sz="1400" spc="-5" dirty="0">
                <a:latin typeface="Arial"/>
                <a:cs typeface="Arial"/>
              </a:rPr>
              <a:t>d</a:t>
            </a:r>
            <a:r>
              <a:rPr sz="1400" dirty="0">
                <a:latin typeface="Arial"/>
                <a:cs typeface="Arial"/>
              </a:rPr>
              <a:t>e	la</a:t>
            </a:r>
            <a:endParaRPr sz="1400">
              <a:latin typeface="Arial"/>
              <a:cs typeface="Arial"/>
            </a:endParaRPr>
          </a:p>
        </p:txBody>
      </p:sp>
      <p:sp>
        <p:nvSpPr>
          <p:cNvPr id="31" name="object 31"/>
          <p:cNvSpPr txBox="1"/>
          <p:nvPr/>
        </p:nvSpPr>
        <p:spPr>
          <a:xfrm>
            <a:off x="8831706" y="4490720"/>
            <a:ext cx="2868930" cy="239395"/>
          </a:xfrm>
          <a:prstGeom prst="rect">
            <a:avLst/>
          </a:prstGeom>
        </p:spPr>
        <p:txBody>
          <a:bodyPr vert="horz" wrap="square" lIns="0" tIns="12700" rIns="0" bIns="0" rtlCol="0">
            <a:spAutoFit/>
          </a:bodyPr>
          <a:lstStyle/>
          <a:p>
            <a:pPr marL="12700">
              <a:lnSpc>
                <a:spcPct val="100000"/>
              </a:lnSpc>
              <a:spcBef>
                <a:spcPts val="100"/>
              </a:spcBef>
              <a:tabLst>
                <a:tab pos="1247140" algn="l"/>
                <a:tab pos="2245360" algn="l"/>
              </a:tabLst>
            </a:pPr>
            <a:r>
              <a:rPr sz="1400" dirty="0">
                <a:latin typeface="Arial"/>
                <a:cs typeface="Arial"/>
              </a:rPr>
              <a:t>in</a:t>
            </a:r>
            <a:r>
              <a:rPr sz="1400" spc="-10" dirty="0">
                <a:latin typeface="Arial"/>
                <a:cs typeface="Arial"/>
              </a:rPr>
              <a:t>f</a:t>
            </a:r>
            <a:r>
              <a:rPr sz="1400" dirty="0">
                <a:latin typeface="Arial"/>
                <a:cs typeface="Arial"/>
              </a:rPr>
              <a:t>or</a:t>
            </a:r>
            <a:r>
              <a:rPr sz="1400" spc="-20" dirty="0">
                <a:latin typeface="Arial"/>
                <a:cs typeface="Arial"/>
              </a:rPr>
              <a:t>m</a:t>
            </a:r>
            <a:r>
              <a:rPr sz="1400" dirty="0">
                <a:latin typeface="Arial"/>
                <a:cs typeface="Arial"/>
              </a:rPr>
              <a:t>ac</a:t>
            </a:r>
            <a:r>
              <a:rPr sz="1400" spc="-15" dirty="0">
                <a:latin typeface="Arial"/>
                <a:cs typeface="Arial"/>
              </a:rPr>
              <a:t>i</a:t>
            </a:r>
            <a:r>
              <a:rPr sz="1400" dirty="0">
                <a:latin typeface="Arial"/>
                <a:cs typeface="Arial"/>
              </a:rPr>
              <a:t>ó</a:t>
            </a:r>
            <a:r>
              <a:rPr sz="1400" spc="-15" dirty="0">
                <a:latin typeface="Arial"/>
                <a:cs typeface="Arial"/>
              </a:rPr>
              <a:t>n</a:t>
            </a:r>
            <a:r>
              <a:rPr sz="1400" dirty="0">
                <a:latin typeface="Arial"/>
                <a:cs typeface="Arial"/>
              </a:rPr>
              <a:t>,	G</a:t>
            </a:r>
            <a:r>
              <a:rPr sz="1400" spc="-15" dirty="0">
                <a:latin typeface="Arial"/>
                <a:cs typeface="Arial"/>
              </a:rPr>
              <a:t>o</a:t>
            </a:r>
            <a:r>
              <a:rPr sz="1400" dirty="0">
                <a:latin typeface="Arial"/>
                <a:cs typeface="Arial"/>
              </a:rPr>
              <a:t>bie</a:t>
            </a:r>
            <a:r>
              <a:rPr sz="1400" spc="-15" dirty="0">
                <a:latin typeface="Arial"/>
                <a:cs typeface="Arial"/>
              </a:rPr>
              <a:t>r</a:t>
            </a:r>
            <a:r>
              <a:rPr sz="1400" dirty="0">
                <a:latin typeface="Arial"/>
                <a:cs typeface="Arial"/>
              </a:rPr>
              <a:t>no	Ab</a:t>
            </a:r>
            <a:r>
              <a:rPr sz="1400" spc="-15" dirty="0">
                <a:latin typeface="Arial"/>
                <a:cs typeface="Arial"/>
              </a:rPr>
              <a:t>i</a:t>
            </a:r>
            <a:r>
              <a:rPr sz="1400" dirty="0">
                <a:latin typeface="Arial"/>
                <a:cs typeface="Arial"/>
              </a:rPr>
              <a:t>e</a:t>
            </a:r>
            <a:r>
              <a:rPr sz="1400" spc="-15" dirty="0">
                <a:latin typeface="Arial"/>
                <a:cs typeface="Arial"/>
              </a:rPr>
              <a:t>r</a:t>
            </a:r>
            <a:r>
              <a:rPr sz="1400" dirty="0">
                <a:latin typeface="Arial"/>
                <a:cs typeface="Arial"/>
              </a:rPr>
              <a:t>t</a:t>
            </a:r>
            <a:r>
              <a:rPr sz="1400" spc="-15" dirty="0">
                <a:latin typeface="Arial"/>
                <a:cs typeface="Arial"/>
              </a:rPr>
              <a:t>o</a:t>
            </a:r>
            <a:r>
              <a:rPr sz="1400" dirty="0">
                <a:latin typeface="Arial"/>
                <a:cs typeface="Arial"/>
              </a:rPr>
              <a:t>,</a:t>
            </a:r>
            <a:endParaRPr sz="1400">
              <a:latin typeface="Arial"/>
              <a:cs typeface="Arial"/>
            </a:endParaRPr>
          </a:p>
        </p:txBody>
      </p:sp>
      <p:sp>
        <p:nvSpPr>
          <p:cNvPr id="32" name="object 32"/>
          <p:cNvSpPr txBox="1"/>
          <p:nvPr/>
        </p:nvSpPr>
        <p:spPr>
          <a:xfrm>
            <a:off x="8831706" y="4704079"/>
            <a:ext cx="2869565" cy="453390"/>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Rendición de cuentas,</a:t>
            </a:r>
            <a:r>
              <a:rPr sz="1400" spc="145" dirty="0">
                <a:latin typeface="Arial"/>
                <a:cs typeface="Arial"/>
              </a:rPr>
              <a:t> </a:t>
            </a:r>
            <a:r>
              <a:rPr sz="1400" spc="-5" dirty="0">
                <a:latin typeface="Arial"/>
                <a:cs typeface="Arial"/>
              </a:rPr>
              <a:t>Participación</a:t>
            </a:r>
            <a:endParaRPr sz="1400">
              <a:latin typeface="Arial"/>
              <a:cs typeface="Arial"/>
            </a:endParaRPr>
          </a:p>
          <a:p>
            <a:pPr marL="12700">
              <a:lnSpc>
                <a:spcPct val="100000"/>
              </a:lnSpc>
              <a:spcBef>
                <a:spcPts val="5"/>
              </a:spcBef>
            </a:pPr>
            <a:r>
              <a:rPr sz="1400" dirty="0">
                <a:latin typeface="Arial"/>
                <a:cs typeface="Arial"/>
              </a:rPr>
              <a:t>ciudadana</a:t>
            </a:r>
            <a:endParaRPr sz="1400">
              <a:latin typeface="Arial"/>
              <a:cs typeface="Arial"/>
            </a:endParaRPr>
          </a:p>
        </p:txBody>
      </p:sp>
      <p:sp>
        <p:nvSpPr>
          <p:cNvPr id="33" name="object 33"/>
          <p:cNvSpPr txBox="1"/>
          <p:nvPr/>
        </p:nvSpPr>
        <p:spPr>
          <a:xfrm>
            <a:off x="6700266" y="4664455"/>
            <a:ext cx="1314450" cy="269240"/>
          </a:xfrm>
          <a:prstGeom prst="rect">
            <a:avLst/>
          </a:prstGeom>
        </p:spPr>
        <p:txBody>
          <a:bodyPr vert="horz" wrap="square" lIns="0" tIns="12065" rIns="0" bIns="0" rtlCol="0">
            <a:spAutoFit/>
          </a:bodyPr>
          <a:lstStyle/>
          <a:p>
            <a:pPr marL="12700">
              <a:lnSpc>
                <a:spcPct val="100000"/>
              </a:lnSpc>
              <a:spcBef>
                <a:spcPts val="95"/>
              </a:spcBef>
            </a:pPr>
            <a:r>
              <a:rPr sz="1600" spc="-10" dirty="0">
                <a:solidFill>
                  <a:srgbClr val="FFFFFF"/>
                </a:solidFill>
                <a:latin typeface="Arial"/>
                <a:cs typeface="Arial"/>
              </a:rPr>
              <a:t>Transparencia</a:t>
            </a:r>
            <a:endParaRPr sz="1600">
              <a:latin typeface="Arial"/>
              <a:cs typeface="Arial"/>
            </a:endParaRPr>
          </a:p>
        </p:txBody>
      </p:sp>
      <p:grpSp>
        <p:nvGrpSpPr>
          <p:cNvPr id="34" name="Grupo 33">
            <a:extLst>
              <a:ext uri="{FF2B5EF4-FFF2-40B4-BE49-F238E27FC236}">
                <a16:creationId xmlns:a16="http://schemas.microsoft.com/office/drawing/2014/main" id="{B9A3CA13-68C2-4CE0-9A60-3FFDBCBE368D}"/>
              </a:ext>
            </a:extLst>
          </p:cNvPr>
          <p:cNvGrpSpPr/>
          <p:nvPr/>
        </p:nvGrpSpPr>
        <p:grpSpPr>
          <a:xfrm>
            <a:off x="-11905" y="-6318"/>
            <a:ext cx="1579779" cy="2690853"/>
            <a:chOff x="-11906" y="-14686"/>
            <a:chExt cx="1579779" cy="2690853"/>
          </a:xfrm>
          <a:solidFill>
            <a:schemeClr val="accent2">
              <a:lumMod val="75000"/>
            </a:schemeClr>
          </a:solidFill>
        </p:grpSpPr>
        <p:sp>
          <p:nvSpPr>
            <p:cNvPr id="35" name="Triángulo isósceles 11">
              <a:extLst>
                <a:ext uri="{FF2B5EF4-FFF2-40B4-BE49-F238E27FC236}">
                  <a16:creationId xmlns:a16="http://schemas.microsoft.com/office/drawing/2014/main" id="{FDE20B75-FD4B-437F-AEAA-64EEFAC52238}"/>
                </a:ext>
              </a:extLst>
            </p:cNvPr>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ángulo redondeado 7">
              <a:extLst>
                <a:ext uri="{FF2B5EF4-FFF2-40B4-BE49-F238E27FC236}">
                  <a16:creationId xmlns:a16="http://schemas.microsoft.com/office/drawing/2014/main" id="{07C38541-794A-4F61-A38F-5955E476C7D2}"/>
                </a:ext>
              </a:extLst>
            </p:cNvPr>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ítulo 3"/>
          <p:cNvSpPr>
            <a:spLocks noGrp="1"/>
          </p:cNvSpPr>
          <p:nvPr>
            <p:ph type="title"/>
          </p:nvPr>
        </p:nvSpPr>
        <p:spPr>
          <a:xfrm>
            <a:off x="-11905" y="0"/>
            <a:ext cx="12203905" cy="1325563"/>
          </a:xfrm>
        </p:spPr>
        <p:txBody>
          <a:bodyPr vert="horz" lIns="91440" tIns="45720" rIns="91440" bIns="45720" rtlCol="0" anchor="ctr">
            <a:normAutofit/>
          </a:bodyPr>
          <a:lstStyle/>
          <a:p>
            <a:pPr algn="ctr"/>
            <a:r>
              <a:rPr lang="es-ES" sz="3600" b="1" dirty="0">
                <a:solidFill>
                  <a:srgbClr val="002E54"/>
                </a:solidFill>
                <a:latin typeface="+mn-lt"/>
              </a:rPr>
              <a:t>¿Qué es el soborno?</a:t>
            </a:r>
          </a:p>
        </p:txBody>
      </p:sp>
      <p:sp>
        <p:nvSpPr>
          <p:cNvPr id="20" name="CuadroTexto 19"/>
          <p:cNvSpPr txBox="1"/>
          <p:nvPr/>
        </p:nvSpPr>
        <p:spPr>
          <a:xfrm>
            <a:off x="699749" y="4059208"/>
            <a:ext cx="5524228" cy="2031325"/>
          </a:xfrm>
          <a:prstGeom prst="rect">
            <a:avLst/>
          </a:prstGeom>
          <a:noFill/>
        </p:spPr>
        <p:txBody>
          <a:bodyPr wrap="square" rtlCol="0">
            <a:spAutoFit/>
          </a:bodyPr>
          <a:lstStyle/>
          <a:p>
            <a:pPr lvl="0" algn="just">
              <a:buClr>
                <a:srgbClr val="FF0000"/>
              </a:buClr>
              <a:buSzPct val="110000"/>
              <a:defRPr/>
            </a:pPr>
            <a:r>
              <a:rPr lang="es-MX" dirty="0">
                <a:solidFill>
                  <a:srgbClr val="E7E6E6">
                    <a:lumMod val="50000"/>
                  </a:srgbClr>
                </a:solidFill>
                <a:cs typeface="Times New Roman" panose="02020603050405020304" pitchFamily="18" charset="0"/>
              </a:rPr>
              <a:t>“Oferta, promesa, entrega, aceptación o solicitud de una ventaja indebida de cualquier valor (que puede ser de naturaleza financiera o no financiera), directamente o indirectamente, y sea cual sea su ubicación, en violación de la ley aplicable, como incentivo o recompensa para una persona que actúe o deje de actuar en relación con el desempeño (3.16) de las obligaciones de esa persona”</a:t>
            </a:r>
          </a:p>
        </p:txBody>
      </p:sp>
      <p:sp>
        <p:nvSpPr>
          <p:cNvPr id="21" name="CuadroTexto 20"/>
          <p:cNvSpPr txBox="1"/>
          <p:nvPr/>
        </p:nvSpPr>
        <p:spPr>
          <a:xfrm>
            <a:off x="1128381" y="1618728"/>
            <a:ext cx="3713455" cy="954107"/>
          </a:xfrm>
          <a:prstGeom prst="rect">
            <a:avLst/>
          </a:prstGeom>
          <a:noFill/>
        </p:spPr>
        <p:txBody>
          <a:bodyPr wrap="square" rtlCol="0">
            <a:spAutoFit/>
          </a:bodyPr>
          <a:lstStyle>
            <a:defPPr>
              <a:defRPr lang="es-ES"/>
            </a:defPPr>
            <a:lvl1pPr>
              <a:defRPr sz="2800" b="1">
                <a:solidFill>
                  <a:srgbClr val="DA0214"/>
                </a:solidFill>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2E54"/>
                </a:solidFill>
                <a:effectLst/>
                <a:uLnTx/>
                <a:uFillTx/>
                <a:latin typeface="Calibri" panose="020F0502020204030204"/>
                <a:ea typeface="+mj-ea"/>
                <a:cs typeface="+mj-cs"/>
              </a:rPr>
              <a:t>Definición en la norma ISO 37001:2016</a:t>
            </a:r>
          </a:p>
        </p:txBody>
      </p:sp>
      <p:sp>
        <p:nvSpPr>
          <p:cNvPr id="22" name="CuadroTexto 21"/>
          <p:cNvSpPr txBox="1"/>
          <p:nvPr/>
        </p:nvSpPr>
        <p:spPr>
          <a:xfrm>
            <a:off x="6922466" y="3716674"/>
            <a:ext cx="4444214" cy="2031325"/>
          </a:xfrm>
          <a:prstGeom prst="rect">
            <a:avLst/>
          </a:prstGeom>
          <a:noFill/>
        </p:spPr>
        <p:txBody>
          <a:bodyPr wrap="square" rtlCol="0">
            <a:spAutoFit/>
          </a:bodyPr>
          <a:lstStyle/>
          <a:p>
            <a:pPr lvl="0" algn="just">
              <a:buClr>
                <a:srgbClr val="FF0000"/>
              </a:buClr>
              <a:buSzPct val="110000"/>
              <a:defRPr/>
            </a:pPr>
            <a:r>
              <a:rPr lang="es-MX" dirty="0">
                <a:solidFill>
                  <a:srgbClr val="E7E6E6">
                    <a:lumMod val="50000"/>
                  </a:srgbClr>
                </a:solidFill>
                <a:cs typeface="Times New Roman" panose="02020603050405020304" pitchFamily="18" charset="0"/>
              </a:rPr>
              <a:t>Es un acto de corrupción en el que se otorga o recibe una dádiva a cambio de una favor u omisión de las obligaciones a las que está sujeta el cargo. Esta dádiva puede adoptar formas diversas: dinero en efectivo, transferencia de acciones, favores sexuales o promesas diversas</a:t>
            </a:r>
          </a:p>
        </p:txBody>
      </p:sp>
      <p:sp>
        <p:nvSpPr>
          <p:cNvPr id="23" name="CuadroTexto 22"/>
          <p:cNvSpPr txBox="1"/>
          <p:nvPr/>
        </p:nvSpPr>
        <p:spPr>
          <a:xfrm>
            <a:off x="6942858" y="1618728"/>
            <a:ext cx="4403430" cy="1384995"/>
          </a:xfrm>
          <a:prstGeom prst="rect">
            <a:avLst/>
          </a:prstGeom>
          <a:noFill/>
        </p:spPr>
        <p:txBody>
          <a:bodyPr wrap="square" rtlCol="0">
            <a:spAutoFit/>
          </a:bodyPr>
          <a:lstStyle>
            <a:defPPr>
              <a:defRPr lang="es-ES"/>
            </a:defPPr>
            <a:lvl1pPr>
              <a:defRPr sz="2800" b="1">
                <a:solidFill>
                  <a:srgbClr val="DA0214"/>
                </a:solidFill>
                <a:ea typeface="+mj-ea"/>
                <a:cs typeface="+mj-cs"/>
              </a:defRPr>
            </a:lvl1pPr>
          </a:lstStyle>
          <a:p>
            <a:pPr algn="ctr">
              <a:defRPr/>
            </a:pPr>
            <a:r>
              <a:rPr lang="es-ES" dirty="0">
                <a:solidFill>
                  <a:srgbClr val="002E54"/>
                </a:solidFill>
                <a:latin typeface="Calibri" panose="020F0502020204030204"/>
              </a:rPr>
              <a:t>Definición en la Política Nacional de Integridad y Lucha Contra la Corrupción</a:t>
            </a:r>
          </a:p>
        </p:txBody>
      </p:sp>
      <p:cxnSp>
        <p:nvCxnSpPr>
          <p:cNvPr id="24" name="Conector recto 23"/>
          <p:cNvCxnSpPr/>
          <p:nvPr/>
        </p:nvCxnSpPr>
        <p:spPr>
          <a:xfrm>
            <a:off x="6505225" y="1399588"/>
            <a:ext cx="0" cy="4575048"/>
          </a:xfrm>
          <a:prstGeom prst="line">
            <a:avLst/>
          </a:prstGeom>
          <a:ln w="38100">
            <a:solidFill>
              <a:srgbClr val="002E54"/>
            </a:solidFill>
            <a:prstDash val="sysDash"/>
          </a:ln>
        </p:spPr>
        <p:style>
          <a:lnRef idx="1">
            <a:schemeClr val="accent1"/>
          </a:lnRef>
          <a:fillRef idx="0">
            <a:schemeClr val="accent1"/>
          </a:fillRef>
          <a:effectRef idx="0">
            <a:schemeClr val="accent1"/>
          </a:effectRef>
          <a:fontRef idx="minor">
            <a:schemeClr val="tx1"/>
          </a:fontRef>
        </p:style>
      </p:cxnSp>
      <p:sp>
        <p:nvSpPr>
          <p:cNvPr id="25" name="Rectángulo redondeado 24"/>
          <p:cNvSpPr/>
          <p:nvPr/>
        </p:nvSpPr>
        <p:spPr>
          <a:xfrm>
            <a:off x="1128382" y="1674061"/>
            <a:ext cx="3713455" cy="898773"/>
          </a:xfrm>
          <a:prstGeom prst="roundRect">
            <a:avLst/>
          </a:prstGeom>
          <a:noFill/>
          <a:ln>
            <a:solidFill>
              <a:srgbClr val="005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ángulo redondeado 25"/>
          <p:cNvSpPr/>
          <p:nvPr/>
        </p:nvSpPr>
        <p:spPr>
          <a:xfrm>
            <a:off x="6922466" y="1559209"/>
            <a:ext cx="4403430" cy="1464954"/>
          </a:xfrm>
          <a:prstGeom prst="roundRect">
            <a:avLst/>
          </a:prstGeom>
          <a:noFill/>
          <a:ln>
            <a:solidFill>
              <a:srgbClr val="005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ombinar 26"/>
          <p:cNvSpPr/>
          <p:nvPr/>
        </p:nvSpPr>
        <p:spPr>
          <a:xfrm>
            <a:off x="2685535" y="2572834"/>
            <a:ext cx="609600" cy="165051"/>
          </a:xfrm>
          <a:prstGeom prst="flowChartMerge">
            <a:avLst/>
          </a:prstGeom>
          <a:solidFill>
            <a:srgbClr val="277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ombinar 27"/>
          <p:cNvSpPr/>
          <p:nvPr/>
        </p:nvSpPr>
        <p:spPr>
          <a:xfrm>
            <a:off x="8854545" y="3029171"/>
            <a:ext cx="609600" cy="165051"/>
          </a:xfrm>
          <a:prstGeom prst="flowChartMerge">
            <a:avLst/>
          </a:prstGeom>
          <a:solidFill>
            <a:srgbClr val="277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ángulo 1"/>
          <p:cNvSpPr/>
          <p:nvPr/>
        </p:nvSpPr>
        <p:spPr>
          <a:xfrm>
            <a:off x="715199" y="3033034"/>
            <a:ext cx="5507395" cy="923330"/>
          </a:xfrm>
          <a:prstGeom prst="rect">
            <a:avLst/>
          </a:prstGeom>
          <a:noFill/>
        </p:spPr>
        <p:txBody>
          <a:bodyPr wrap="square" rtlCol="0">
            <a:spAutoFit/>
          </a:bodyPr>
          <a:lstStyle/>
          <a:p>
            <a:pPr algn="just">
              <a:buClr>
                <a:srgbClr val="FF0000"/>
              </a:buClr>
              <a:buSzPct val="110000"/>
            </a:pPr>
            <a:r>
              <a:rPr lang="es-ES" b="1" dirty="0">
                <a:solidFill>
                  <a:srgbClr val="E7E6E6">
                    <a:lumMod val="50000"/>
                  </a:srgbClr>
                </a:solidFill>
                <a:cs typeface="Times New Roman" panose="02020603050405020304" pitchFamily="18" charset="0"/>
              </a:rPr>
              <a:t>Toda actividad que la legislación establezca como ilegal, en cuanto a la aceptación de ventajas ilícitas, sean de tipo económicas o no, o directas o indirectas.</a:t>
            </a:r>
          </a:p>
        </p:txBody>
      </p:sp>
    </p:spTree>
    <p:extLst>
      <p:ext uri="{BB962C8B-B14F-4D97-AF65-F5344CB8AC3E}">
        <p14:creationId xmlns:p14="http://schemas.microsoft.com/office/powerpoint/2010/main" val="337968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ítulo 3"/>
          <p:cNvSpPr>
            <a:spLocks noGrp="1"/>
          </p:cNvSpPr>
          <p:nvPr>
            <p:ph type="title"/>
          </p:nvPr>
        </p:nvSpPr>
        <p:spPr>
          <a:xfrm>
            <a:off x="1546654" y="0"/>
            <a:ext cx="10645346" cy="1325563"/>
          </a:xfrm>
        </p:spPr>
        <p:txBody>
          <a:bodyPr vert="horz" lIns="91440" tIns="45720" rIns="91440" bIns="45720" rtlCol="0" anchor="ctr">
            <a:normAutofit/>
          </a:bodyPr>
          <a:lstStyle/>
          <a:p>
            <a:r>
              <a:rPr lang="es-ES" sz="3600" b="1" dirty="0">
                <a:solidFill>
                  <a:srgbClr val="002E54"/>
                </a:solidFill>
                <a:latin typeface="+mn-lt"/>
              </a:rPr>
              <a:t>Norma ISO 37001:2016 – ISO Antisoborno.</a:t>
            </a:r>
          </a:p>
        </p:txBody>
      </p:sp>
      <p:sp>
        <p:nvSpPr>
          <p:cNvPr id="2" name="Rectángulo redondeado 1"/>
          <p:cNvSpPr/>
          <p:nvPr/>
        </p:nvSpPr>
        <p:spPr>
          <a:xfrm>
            <a:off x="826295" y="1331564"/>
            <a:ext cx="10594561" cy="212975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redondeado 2"/>
          <p:cNvSpPr/>
          <p:nvPr/>
        </p:nvSpPr>
        <p:spPr>
          <a:xfrm>
            <a:off x="9711502" y="775031"/>
            <a:ext cx="1630393" cy="696359"/>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p:cNvSpPr txBox="1"/>
          <p:nvPr/>
        </p:nvSpPr>
        <p:spPr>
          <a:xfrm>
            <a:off x="9808751" y="848948"/>
            <a:ext cx="1600200" cy="523220"/>
          </a:xfrm>
          <a:prstGeom prst="rect">
            <a:avLst/>
          </a:prstGeom>
          <a:noFill/>
        </p:spPr>
        <p:txBody>
          <a:bodyPr wrap="square" rtlCol="0">
            <a:spAutoFit/>
          </a:bodyPr>
          <a:lstStyle/>
          <a:p>
            <a:r>
              <a:rPr lang="es-MX" sz="2800" b="1" dirty="0">
                <a:solidFill>
                  <a:prstClr val="black">
                    <a:lumMod val="65000"/>
                    <a:lumOff val="35000"/>
                  </a:prstClr>
                </a:solidFill>
                <a:cs typeface="Times New Roman" panose="02020603050405020304" pitchFamily="18" charset="0"/>
              </a:rPr>
              <a:t>¿Qué es?</a:t>
            </a:r>
            <a:endParaRPr lang="es-PE" sz="2800" b="1" dirty="0">
              <a:solidFill>
                <a:prstClr val="black">
                  <a:lumMod val="65000"/>
                  <a:lumOff val="35000"/>
                </a:prstClr>
              </a:solidFill>
              <a:cs typeface="Times New Roman" panose="02020603050405020304" pitchFamily="18" charset="0"/>
            </a:endParaRPr>
          </a:p>
        </p:txBody>
      </p:sp>
      <p:sp>
        <p:nvSpPr>
          <p:cNvPr id="5" name="Marcador de contenido 4"/>
          <p:cNvSpPr>
            <a:spLocks noGrp="1"/>
          </p:cNvSpPr>
          <p:nvPr>
            <p:ph idx="1"/>
          </p:nvPr>
        </p:nvSpPr>
        <p:spPr>
          <a:xfrm>
            <a:off x="1013891" y="1559584"/>
            <a:ext cx="10224086" cy="1874317"/>
          </a:xfrm>
        </p:spPr>
        <p:txBody>
          <a:bodyPr>
            <a:normAutofit fontScale="92500" lnSpcReduction="10000"/>
          </a:bodyPr>
          <a:lstStyle/>
          <a:p>
            <a:pPr marL="0" indent="0" algn="just">
              <a:spcBef>
                <a:spcPct val="0"/>
              </a:spcBef>
              <a:buNone/>
              <a:defRPr/>
            </a:pPr>
            <a:r>
              <a:rPr lang="es-ES" sz="2200" dirty="0">
                <a:solidFill>
                  <a:srgbClr val="002E54"/>
                </a:solidFill>
                <a:cs typeface="Times New Roman" panose="02020603050405020304" pitchFamily="18" charset="0"/>
              </a:rPr>
              <a:t>Es un estándar internacional que recoge una serie de requisitos para implementar un SGAS basado en buenas prácticas contra el soborno y que son reconocidas a nivel mundial. </a:t>
            </a:r>
            <a:br>
              <a:rPr lang="es-ES" sz="2200" dirty="0">
                <a:solidFill>
                  <a:srgbClr val="002E54"/>
                </a:solidFill>
                <a:cs typeface="Times New Roman" panose="02020603050405020304" pitchFamily="18" charset="0"/>
              </a:rPr>
            </a:br>
            <a:endParaRPr lang="es-ES" sz="2200" dirty="0">
              <a:solidFill>
                <a:srgbClr val="002E54"/>
              </a:solidFill>
              <a:cs typeface="Times New Roman" panose="02020603050405020304" pitchFamily="18" charset="0"/>
            </a:endParaRPr>
          </a:p>
          <a:p>
            <a:pPr marL="0" lvl="0" indent="0" algn="just">
              <a:spcBef>
                <a:spcPct val="0"/>
              </a:spcBef>
              <a:buNone/>
              <a:defRPr/>
            </a:pPr>
            <a:r>
              <a:rPr lang="es-ES" sz="2200" dirty="0">
                <a:solidFill>
                  <a:srgbClr val="002E54"/>
                </a:solidFill>
                <a:cs typeface="Times New Roman" panose="02020603050405020304" pitchFamily="18" charset="0"/>
              </a:rPr>
              <a:t>Es una herramienta de apoyo orientada a facilitar a las organizaciones a implementar y mantener medidas concretas que les permitan prevenir, detectar y enfrentar el soborno y las prácticas fraudulentas en sus actividades para instaurar una cultura de ética, transparencia, de integridad y cumplimiento.</a:t>
            </a:r>
          </a:p>
          <a:p>
            <a:pPr marL="0" lvl="0" indent="0" algn="just">
              <a:spcBef>
                <a:spcPct val="0"/>
              </a:spcBef>
              <a:buNone/>
              <a:defRPr/>
            </a:pPr>
            <a:endParaRPr lang="es-ES" sz="2200" dirty="0">
              <a:solidFill>
                <a:srgbClr val="002E54"/>
              </a:solidFill>
              <a:cs typeface="Times New Roman" panose="02020603050405020304" pitchFamily="18" charset="0"/>
            </a:endParaRPr>
          </a:p>
          <a:p>
            <a:pPr marL="0" indent="0" algn="just">
              <a:spcBef>
                <a:spcPct val="0"/>
              </a:spcBef>
              <a:buNone/>
              <a:defRPr/>
            </a:pPr>
            <a:endParaRPr lang="es-ES" sz="2200" dirty="0">
              <a:solidFill>
                <a:srgbClr val="002E54"/>
              </a:solidFill>
              <a:cs typeface="Times New Roman" panose="02020603050405020304" pitchFamily="18" charset="0"/>
            </a:endParaRPr>
          </a:p>
        </p:txBody>
      </p:sp>
      <p:sp>
        <p:nvSpPr>
          <p:cNvPr id="11" name="Rectángulo 10"/>
          <p:cNvSpPr/>
          <p:nvPr/>
        </p:nvSpPr>
        <p:spPr>
          <a:xfrm>
            <a:off x="630915" y="3649338"/>
            <a:ext cx="4124527" cy="369332"/>
          </a:xfrm>
          <a:prstGeom prst="rect">
            <a:avLst/>
          </a:prstGeom>
        </p:spPr>
        <p:txBody>
          <a:bodyPr wrap="none">
            <a:spAutoFit/>
          </a:bodyPr>
          <a:lstStyle/>
          <a:p>
            <a:pPr algn="just">
              <a:spcBef>
                <a:spcPct val="0"/>
              </a:spcBef>
              <a:defRPr/>
            </a:pPr>
            <a:r>
              <a:rPr lang="es-ES" dirty="0">
                <a:solidFill>
                  <a:prstClr val="black">
                    <a:lumMod val="65000"/>
                    <a:lumOff val="35000"/>
                  </a:prstClr>
                </a:solidFill>
                <a:cs typeface="Times New Roman" panose="02020603050405020304" pitchFamily="18" charset="0"/>
              </a:rPr>
              <a:t>Las prácticas fraudulentas pueden incluir: </a:t>
            </a:r>
          </a:p>
        </p:txBody>
      </p:sp>
      <p:sp>
        <p:nvSpPr>
          <p:cNvPr id="12" name="Rectángulo 11"/>
          <p:cNvSpPr/>
          <p:nvPr/>
        </p:nvSpPr>
        <p:spPr>
          <a:xfrm>
            <a:off x="869529" y="4106864"/>
            <a:ext cx="10699574" cy="1200329"/>
          </a:xfrm>
          <a:prstGeom prst="rect">
            <a:avLst/>
          </a:prstGeom>
        </p:spPr>
        <p:txBody>
          <a:bodyPr wrap="square">
            <a:spAutoFit/>
          </a:bodyPr>
          <a:lstStyle/>
          <a:p>
            <a:pPr marL="285750" lvl="0" indent="-285750">
              <a:buClr>
                <a:srgbClr val="2772AF"/>
              </a:buClr>
              <a:buFont typeface="Arial" panose="020B0604020202020204" pitchFamily="34" charset="0"/>
              <a:buChar char="•"/>
            </a:pPr>
            <a:r>
              <a:rPr lang="es-ES" dirty="0">
                <a:solidFill>
                  <a:schemeClr val="tx1">
                    <a:lumMod val="65000"/>
                    <a:lumOff val="35000"/>
                  </a:schemeClr>
                </a:solidFill>
              </a:rPr>
              <a:t>El soborno cometido por la organización, o por sus empleados o por sus socios de negocio actúen en nombre de la organización o en su beneficio.</a:t>
            </a:r>
          </a:p>
          <a:p>
            <a:pPr marL="285750" lvl="0" indent="-285750">
              <a:buClr>
                <a:srgbClr val="2772AF"/>
              </a:buClr>
              <a:buFont typeface="Arial" panose="020B0604020202020204" pitchFamily="34" charset="0"/>
              <a:buChar char="•"/>
            </a:pPr>
            <a:r>
              <a:rPr lang="es-ES" dirty="0">
                <a:solidFill>
                  <a:schemeClr val="tx1">
                    <a:lumMod val="65000"/>
                    <a:lumOff val="35000"/>
                  </a:schemeClr>
                </a:solidFill>
              </a:rPr>
              <a:t>El soborno a la organización, sus empleados o socios de negocio en relación con las actividades de la organización</a:t>
            </a:r>
          </a:p>
        </p:txBody>
      </p:sp>
      <p:cxnSp>
        <p:nvCxnSpPr>
          <p:cNvPr id="14" name="Conector angular 13"/>
          <p:cNvCxnSpPr/>
          <p:nvPr/>
        </p:nvCxnSpPr>
        <p:spPr>
          <a:xfrm rot="10800000">
            <a:off x="576072" y="4018670"/>
            <a:ext cx="293457" cy="793589"/>
          </a:xfrm>
          <a:prstGeom prst="bentConnector2">
            <a:avLst/>
          </a:prstGeom>
          <a:ln>
            <a:solidFill>
              <a:srgbClr val="002E54"/>
            </a:solidFill>
          </a:ln>
        </p:spPr>
        <p:style>
          <a:lnRef idx="1">
            <a:schemeClr val="accent1"/>
          </a:lnRef>
          <a:fillRef idx="0">
            <a:schemeClr val="accent1"/>
          </a:fillRef>
          <a:effectRef idx="0">
            <a:schemeClr val="accent1"/>
          </a:effectRef>
          <a:fontRef idx="minor">
            <a:schemeClr val="tx1"/>
          </a:fontRef>
        </p:style>
      </p:cxnSp>
      <p:cxnSp>
        <p:nvCxnSpPr>
          <p:cNvPr id="15" name="Conector angular 14"/>
          <p:cNvCxnSpPr/>
          <p:nvPr/>
        </p:nvCxnSpPr>
        <p:spPr>
          <a:xfrm rot="16200000" flipV="1">
            <a:off x="524402" y="3909780"/>
            <a:ext cx="396796" cy="293460"/>
          </a:xfrm>
          <a:prstGeom prst="bentConnector3">
            <a:avLst>
              <a:gd name="adj1" fmla="val -698"/>
            </a:avLst>
          </a:prstGeom>
          <a:ln>
            <a:solidFill>
              <a:srgbClr val="002E54"/>
            </a:solidFill>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495297" y="5479697"/>
            <a:ext cx="9440218" cy="1200329"/>
          </a:xfrm>
          <a:prstGeom prst="rect">
            <a:avLst/>
          </a:prstGeom>
          <a:noFill/>
        </p:spPr>
        <p:txBody>
          <a:bodyPr wrap="square" rtlCol="0">
            <a:spAutoFit/>
          </a:bodyPr>
          <a:lstStyle/>
          <a:p>
            <a:pPr marL="152396" indent="0" algn="just">
              <a:buNone/>
            </a:pPr>
            <a:r>
              <a:rPr lang="es-ES" dirty="0"/>
              <a:t>Su equivalente en el Perú es la Norma Técnica Peruana ISO 37001:2017 (NTP ISO 37001:2017 “Sistema de gestión </a:t>
            </a:r>
            <a:r>
              <a:rPr lang="es-ES" dirty="0" err="1"/>
              <a:t>antisoborno</a:t>
            </a:r>
            <a:r>
              <a:rPr lang="es-ES" dirty="0"/>
              <a:t>. Requisitos con orientación para su uso” fue aprobada con Resolución Directoral N° 012-2017-INACAL-DN) del Instituto Nacional de la Calidad.</a:t>
            </a:r>
          </a:p>
          <a:p>
            <a:pPr algn="just"/>
            <a:endParaRPr lang="es-PE" dirty="0"/>
          </a:p>
        </p:txBody>
      </p:sp>
      <p:sp>
        <p:nvSpPr>
          <p:cNvPr id="19" name="Triángulo isósceles 18"/>
          <p:cNvSpPr/>
          <p:nvPr/>
        </p:nvSpPr>
        <p:spPr>
          <a:xfrm rot="5400000">
            <a:off x="822800" y="5640656"/>
            <a:ext cx="677573" cy="584115"/>
          </a:xfrm>
          <a:prstGeom prst="triangle">
            <a:avLst/>
          </a:prstGeom>
          <a:solidFill>
            <a:srgbClr val="002E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0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par>
                          <p:cTn id="11" fill="hold">
                            <p:stCondLst>
                              <p:cond delay="25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50" fill="hold"/>
                                        <p:tgtEl>
                                          <p:spTgt spid="2"/>
                                        </p:tgtEl>
                                        <p:attrNameLst>
                                          <p:attrName>ppt_x</p:attrName>
                                        </p:attrNameLst>
                                      </p:cBhvr>
                                      <p:tavLst>
                                        <p:tav tm="0">
                                          <p:val>
                                            <p:strVal val="#ppt_x"/>
                                          </p:val>
                                        </p:tav>
                                        <p:tav tm="100000">
                                          <p:val>
                                            <p:strVal val="#ppt_x"/>
                                          </p:val>
                                        </p:tav>
                                      </p:tavLst>
                                    </p:anim>
                                    <p:anim calcmode="lin" valueType="num">
                                      <p:cBhvr additive="base">
                                        <p:cTn id="15" dur="25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2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750"/>
                            </p:stCondLst>
                            <p:childTnLst>
                              <p:par>
                                <p:cTn id="22" presetID="2" presetClass="entr" presetSubtype="4"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2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50"/>
                                        <p:tgtEl>
                                          <p:spTgt spid="1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500"/>
                                        <p:tgtEl>
                                          <p:spTgt spid="12"/>
                                        </p:tgtEl>
                                      </p:cBhvr>
                                    </p:animEffect>
                                  </p:childTnLst>
                                </p:cTn>
                              </p:par>
                              <p:par>
                                <p:cTn id="34" presetID="21" presetClass="entr" presetSubtype="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500"/>
                                        <p:tgtEl>
                                          <p:spTgt spid="14"/>
                                        </p:tgtEl>
                                      </p:cBhvr>
                                    </p:animEffect>
                                  </p:childTnLst>
                                </p:cTn>
                              </p:par>
                              <p:par>
                                <p:cTn id="37" presetID="21" presetClass="entr" presetSubtype="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0-#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0-#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p:bldP spid="5" grpId="0" build="p"/>
      <p:bldP spid="11" grpId="0"/>
      <p:bldP spid="12" grpId="0"/>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ítulo 3"/>
          <p:cNvSpPr>
            <a:spLocks noGrp="1"/>
          </p:cNvSpPr>
          <p:nvPr>
            <p:ph type="title"/>
          </p:nvPr>
        </p:nvSpPr>
        <p:spPr>
          <a:xfrm>
            <a:off x="0" y="377878"/>
            <a:ext cx="12203905" cy="1325563"/>
          </a:xfrm>
        </p:spPr>
        <p:txBody>
          <a:bodyPr vert="horz" lIns="91440" tIns="45720" rIns="91440" bIns="45720" rtlCol="0" anchor="ctr">
            <a:normAutofit/>
          </a:bodyPr>
          <a:lstStyle/>
          <a:p>
            <a:pPr algn="ctr"/>
            <a:r>
              <a:rPr lang="es-MX" sz="3600" b="1" dirty="0">
                <a:solidFill>
                  <a:srgbClr val="002E54"/>
                </a:solidFill>
                <a:latin typeface="+mn-lt"/>
              </a:rPr>
              <a:t>Objetivos de Sistema de Gestión </a:t>
            </a:r>
            <a:r>
              <a:rPr lang="es-MX" sz="3600" b="1" dirty="0" err="1">
                <a:solidFill>
                  <a:srgbClr val="002E54"/>
                </a:solidFill>
                <a:latin typeface="+mn-lt"/>
              </a:rPr>
              <a:t>Antisoborno</a:t>
            </a:r>
            <a:endParaRPr lang="es-MX" sz="3600" b="1" dirty="0">
              <a:solidFill>
                <a:srgbClr val="002E54"/>
              </a:solidFill>
              <a:latin typeface="+mn-lt"/>
            </a:endParaRPr>
          </a:p>
        </p:txBody>
      </p:sp>
      <p:sp>
        <p:nvSpPr>
          <p:cNvPr id="13" name="Google Shape;61;p14"/>
          <p:cNvSpPr txBox="1">
            <a:spLocks/>
          </p:cNvSpPr>
          <p:nvPr/>
        </p:nvSpPr>
        <p:spPr>
          <a:xfrm>
            <a:off x="1231391" y="2059350"/>
            <a:ext cx="10161321" cy="3768426"/>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lvl="0">
              <a:buClr>
                <a:srgbClr val="002E54"/>
              </a:buClr>
            </a:pPr>
            <a:r>
              <a:rPr lang="es-PE" sz="3200" dirty="0">
                <a:solidFill>
                  <a:prstClr val="black">
                    <a:lumMod val="65000"/>
                    <a:lumOff val="35000"/>
                  </a:prstClr>
                </a:solidFill>
                <a:cs typeface="Times New Roman" panose="02020603050405020304" pitchFamily="18" charset="0"/>
              </a:rPr>
              <a:t>Prevenir el soborno.</a:t>
            </a:r>
          </a:p>
          <a:p>
            <a:pPr lvl="0">
              <a:buClr>
                <a:srgbClr val="002E54"/>
              </a:buClr>
            </a:pPr>
            <a:r>
              <a:rPr lang="es-PE" sz="3200" dirty="0">
                <a:solidFill>
                  <a:prstClr val="black">
                    <a:lumMod val="65000"/>
                    <a:lumOff val="35000"/>
                  </a:prstClr>
                </a:solidFill>
                <a:cs typeface="Times New Roman" panose="02020603050405020304" pitchFamily="18" charset="0"/>
              </a:rPr>
              <a:t>Ayudar a acreditar la debida diligencia ante terceros (cliente, autoridades judiciales)</a:t>
            </a:r>
          </a:p>
          <a:p>
            <a:pPr lvl="0">
              <a:buClr>
                <a:srgbClr val="002E54"/>
              </a:buClr>
            </a:pPr>
            <a:r>
              <a:rPr lang="es-PE" sz="3200" dirty="0">
                <a:solidFill>
                  <a:prstClr val="black">
                    <a:lumMod val="65000"/>
                    <a:lumOff val="35000"/>
                  </a:prstClr>
                </a:solidFill>
                <a:cs typeface="Times New Roman" panose="02020603050405020304" pitchFamily="18" charset="0"/>
              </a:rPr>
              <a:t>Fomentar una cultura de prevención y lucha contra el soborno y a mejorar continuamente.</a:t>
            </a:r>
          </a:p>
          <a:p>
            <a:pPr lvl="0">
              <a:buClr>
                <a:srgbClr val="002E54"/>
              </a:buClr>
            </a:pPr>
            <a:r>
              <a:rPr lang="es-PE" sz="3200" dirty="0">
                <a:solidFill>
                  <a:prstClr val="black">
                    <a:lumMod val="65000"/>
                    <a:lumOff val="35000"/>
                  </a:prstClr>
                </a:solidFill>
                <a:cs typeface="Times New Roman" panose="02020603050405020304" pitchFamily="18" charset="0"/>
              </a:rPr>
              <a:t>Mejorar el riesgo penal y </a:t>
            </a:r>
            <a:r>
              <a:rPr lang="es-PE" sz="3200" dirty="0" err="1">
                <a:solidFill>
                  <a:prstClr val="black">
                    <a:lumMod val="65000"/>
                    <a:lumOff val="35000"/>
                  </a:prstClr>
                </a:solidFill>
                <a:cs typeface="Times New Roman" panose="02020603050405020304" pitchFamily="18" charset="0"/>
              </a:rPr>
              <a:t>reputacional</a:t>
            </a:r>
            <a:r>
              <a:rPr lang="es-PE" sz="3200" dirty="0">
                <a:solidFill>
                  <a:prstClr val="black">
                    <a:lumMod val="65000"/>
                    <a:lumOff val="35000"/>
                  </a:prstClr>
                </a:solidFill>
                <a:cs typeface="Times New Roman" panose="02020603050405020304" pitchFamily="18" charset="0"/>
              </a:rPr>
              <a:t>.</a:t>
            </a:r>
            <a:endParaRPr lang="es-PE" sz="3200" dirty="0"/>
          </a:p>
          <a:p>
            <a:pPr marL="152396" indent="0">
              <a:buNone/>
            </a:pPr>
            <a:endParaRPr lang="es-PE" sz="3200" dirty="0"/>
          </a:p>
          <a:p>
            <a:endParaRPr lang="es-PE" sz="3200" dirty="0"/>
          </a:p>
          <a:p>
            <a:pPr marL="152396" indent="0">
              <a:buNone/>
            </a:pPr>
            <a:endParaRPr lang="es-PE" sz="3200" dirty="0"/>
          </a:p>
          <a:p>
            <a:endParaRPr lang="es-PE" sz="3200" dirty="0"/>
          </a:p>
          <a:p>
            <a:pPr marL="152396" lvl="0" indent="0">
              <a:buNone/>
            </a:pPr>
            <a:endParaRPr lang="es-ES" sz="3200" dirty="0">
              <a:solidFill>
                <a:prstClr val="black">
                  <a:lumMod val="65000"/>
                  <a:lumOff val="35000"/>
                </a:prstClr>
              </a:solidFill>
              <a:cs typeface="Times New Roman" panose="02020603050405020304" pitchFamily="18" charset="0"/>
            </a:endParaRPr>
          </a:p>
          <a:p>
            <a:endParaRPr lang="es-ES" sz="3200" dirty="0"/>
          </a:p>
          <a:p>
            <a:endParaRPr lang="es-ES" sz="3200" dirty="0"/>
          </a:p>
          <a:p>
            <a:endParaRPr lang="es-ES" sz="3200" dirty="0"/>
          </a:p>
        </p:txBody>
      </p:sp>
    </p:spTree>
    <p:extLst>
      <p:ext uri="{BB962C8B-B14F-4D97-AF65-F5344CB8AC3E}">
        <p14:creationId xmlns:p14="http://schemas.microsoft.com/office/powerpoint/2010/main" val="20557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318"/>
            <a:ext cx="2306596" cy="193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upo 6"/>
          <p:cNvGrpSpPr/>
          <p:nvPr/>
        </p:nvGrpSpPr>
        <p:grpSpPr>
          <a:xfrm>
            <a:off x="-11905" y="-6318"/>
            <a:ext cx="1579779" cy="2690853"/>
            <a:chOff x="-11906" y="-14686"/>
            <a:chExt cx="1579779" cy="2690853"/>
          </a:xfrm>
          <a:solidFill>
            <a:schemeClr val="accent2">
              <a:lumMod val="75000"/>
            </a:schemeClr>
          </a:solidFill>
        </p:grpSpPr>
        <p:sp>
          <p:nvSpPr>
            <p:cNvPr id="8" name="Triángulo isósceles 11"/>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redondeado 7"/>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ítulo 3"/>
          <p:cNvSpPr>
            <a:spLocks noGrp="1"/>
          </p:cNvSpPr>
          <p:nvPr>
            <p:ph type="title"/>
          </p:nvPr>
        </p:nvSpPr>
        <p:spPr>
          <a:xfrm>
            <a:off x="-11905" y="0"/>
            <a:ext cx="12203905" cy="1325563"/>
          </a:xfrm>
        </p:spPr>
        <p:txBody>
          <a:bodyPr vert="horz" lIns="91440" tIns="45720" rIns="91440" bIns="45720" rtlCol="0" anchor="ctr">
            <a:normAutofit/>
          </a:bodyPr>
          <a:lstStyle/>
          <a:p>
            <a:pPr algn="ctr"/>
            <a:r>
              <a:rPr lang="es-MX" sz="3600" b="1" dirty="0">
                <a:solidFill>
                  <a:srgbClr val="002E54"/>
                </a:solidFill>
                <a:latin typeface="+mn-lt"/>
              </a:rPr>
              <a:t>Requisitos de la norma ISO 37001 para el SGAS</a:t>
            </a:r>
          </a:p>
        </p:txBody>
      </p:sp>
      <p:sp>
        <p:nvSpPr>
          <p:cNvPr id="13" name="Google Shape;61;p14"/>
          <p:cNvSpPr txBox="1">
            <a:spLocks/>
          </p:cNvSpPr>
          <p:nvPr/>
        </p:nvSpPr>
        <p:spPr>
          <a:xfrm>
            <a:off x="735067" y="1069530"/>
            <a:ext cx="10709960" cy="5526341"/>
          </a:xfrm>
          <a:prstGeom prst="rect">
            <a:avLst/>
          </a:prstGeom>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152396" lvl="0" indent="0">
              <a:buNone/>
            </a:pPr>
            <a:r>
              <a:rPr lang="es-MX" sz="2300" dirty="0">
                <a:solidFill>
                  <a:prstClr val="black">
                    <a:lumMod val="65000"/>
                    <a:lumOff val="35000"/>
                  </a:prstClr>
                </a:solidFill>
                <a:cs typeface="Times New Roman" panose="02020603050405020304" pitchFamily="18" charset="0"/>
              </a:rPr>
              <a:t>Un SGAS alcanza conformidad con la norma al cumplir con una serie de requisitos tales como:</a:t>
            </a:r>
          </a:p>
          <a:p>
            <a:pPr lvl="0">
              <a:buClr>
                <a:srgbClr val="002E54"/>
              </a:buClr>
            </a:pPr>
            <a:r>
              <a:rPr lang="es-MX" sz="2300" b="1" dirty="0">
                <a:solidFill>
                  <a:prstClr val="black">
                    <a:lumMod val="65000"/>
                    <a:lumOff val="35000"/>
                  </a:prstClr>
                </a:solidFill>
                <a:cs typeface="Times New Roman" panose="02020603050405020304" pitchFamily="18" charset="0"/>
              </a:rPr>
              <a:t>Una política </a:t>
            </a:r>
            <a:r>
              <a:rPr lang="es-MX" sz="2300" b="1" dirty="0" err="1">
                <a:solidFill>
                  <a:prstClr val="black">
                    <a:lumMod val="65000"/>
                    <a:lumOff val="35000"/>
                  </a:prstClr>
                </a:solidFill>
                <a:cs typeface="Times New Roman" panose="02020603050405020304" pitchFamily="18" charset="0"/>
              </a:rPr>
              <a:t>antisoborno</a:t>
            </a:r>
            <a:r>
              <a:rPr lang="es-MX" sz="2300" b="1" dirty="0">
                <a:solidFill>
                  <a:prstClr val="black">
                    <a:lumMod val="65000"/>
                    <a:lumOff val="35000"/>
                  </a:prstClr>
                </a:solidFill>
                <a:cs typeface="Times New Roman" panose="02020603050405020304" pitchFamily="18" charset="0"/>
              </a:rPr>
              <a:t> que prohíba el soborno.</a:t>
            </a:r>
          </a:p>
          <a:p>
            <a:pPr lvl="0">
              <a:buClr>
                <a:srgbClr val="002E54"/>
              </a:buClr>
            </a:pPr>
            <a:r>
              <a:rPr lang="es-MX" sz="2300" dirty="0">
                <a:solidFill>
                  <a:prstClr val="black">
                    <a:lumMod val="65000"/>
                    <a:lumOff val="35000"/>
                  </a:prstClr>
                </a:solidFill>
                <a:cs typeface="Times New Roman" panose="02020603050405020304" pitchFamily="18" charset="0"/>
              </a:rPr>
              <a:t>La expresión de liderazgo, compromiso y responsabilidad.</a:t>
            </a:r>
          </a:p>
          <a:p>
            <a:pPr lvl="0">
              <a:buClr>
                <a:srgbClr val="002E54"/>
              </a:buClr>
            </a:pPr>
            <a:r>
              <a:rPr lang="es-MX" sz="2300" dirty="0">
                <a:solidFill>
                  <a:prstClr val="black">
                    <a:lumMod val="65000"/>
                    <a:lumOff val="35000"/>
                  </a:prstClr>
                </a:solidFill>
                <a:cs typeface="Times New Roman" panose="02020603050405020304" pitchFamily="18" charset="0"/>
              </a:rPr>
              <a:t>Comunicación de la política a los empleados, los socios comerciales y otras partes interesadas.</a:t>
            </a:r>
          </a:p>
          <a:p>
            <a:pPr lvl="0">
              <a:buClr>
                <a:srgbClr val="002E54"/>
              </a:buClr>
            </a:pPr>
            <a:r>
              <a:rPr lang="es-MX" sz="2300" dirty="0">
                <a:solidFill>
                  <a:prstClr val="black">
                    <a:lumMod val="65000"/>
                    <a:lumOff val="35000"/>
                  </a:prstClr>
                </a:solidFill>
                <a:cs typeface="Times New Roman" panose="02020603050405020304" pitchFamily="18" charset="0"/>
              </a:rPr>
              <a:t>Nombramiento de un responsable para supervisar la implementación y operación del SGAS.</a:t>
            </a:r>
          </a:p>
          <a:p>
            <a:pPr lvl="0">
              <a:buClr>
                <a:srgbClr val="002E54"/>
              </a:buClr>
            </a:pPr>
            <a:r>
              <a:rPr lang="es-MX" sz="2300" dirty="0">
                <a:solidFill>
                  <a:prstClr val="black">
                    <a:lumMod val="65000"/>
                    <a:lumOff val="35000"/>
                  </a:prstClr>
                </a:solidFill>
                <a:cs typeface="Times New Roman" panose="02020603050405020304" pitchFamily="18" charset="0"/>
              </a:rPr>
              <a:t>Controles de personal y formación.</a:t>
            </a:r>
          </a:p>
          <a:p>
            <a:pPr lvl="0">
              <a:buClr>
                <a:srgbClr val="002E54"/>
              </a:buClr>
            </a:pPr>
            <a:r>
              <a:rPr lang="es-MX" sz="2300" dirty="0">
                <a:solidFill>
                  <a:prstClr val="black">
                    <a:lumMod val="65000"/>
                    <a:lumOff val="35000"/>
                  </a:prstClr>
                </a:solidFill>
                <a:cs typeface="Times New Roman" panose="02020603050405020304" pitchFamily="18" charset="0"/>
              </a:rPr>
              <a:t>Evaluaciones periódicas del riesgo de soborno al que está expuesta la organización.</a:t>
            </a:r>
          </a:p>
          <a:p>
            <a:pPr lvl="0">
              <a:buClr>
                <a:srgbClr val="002E54"/>
              </a:buClr>
            </a:pPr>
            <a:r>
              <a:rPr lang="es-MX" sz="2300" dirty="0">
                <a:solidFill>
                  <a:prstClr val="black">
                    <a:lumMod val="65000"/>
                    <a:lumOff val="35000"/>
                  </a:prstClr>
                </a:solidFill>
                <a:cs typeface="Times New Roman" panose="02020603050405020304" pitchFamily="18" charset="0"/>
              </a:rPr>
              <a:t>Evaluaciones de debida diligencia en proyectos, socios comerciales y proveedores. (A una operación, proyecto, actividad o relación especifica).</a:t>
            </a:r>
          </a:p>
          <a:p>
            <a:pPr lvl="0">
              <a:buClr>
                <a:srgbClr val="002E54"/>
              </a:buClr>
            </a:pPr>
            <a:r>
              <a:rPr lang="es-MX" sz="2300" dirty="0">
                <a:solidFill>
                  <a:prstClr val="black">
                    <a:lumMod val="65000"/>
                    <a:lumOff val="35000"/>
                  </a:prstClr>
                </a:solidFill>
                <a:cs typeface="Times New Roman" panose="02020603050405020304" pitchFamily="18" charset="0"/>
              </a:rPr>
              <a:t>Implementación de controles </a:t>
            </a:r>
            <a:r>
              <a:rPr lang="es-MX" sz="2300" dirty="0" err="1">
                <a:solidFill>
                  <a:prstClr val="black">
                    <a:lumMod val="65000"/>
                    <a:lumOff val="35000"/>
                  </a:prstClr>
                </a:solidFill>
                <a:cs typeface="Times New Roman" panose="02020603050405020304" pitchFamily="18" charset="0"/>
              </a:rPr>
              <a:t>antisoborno</a:t>
            </a:r>
            <a:r>
              <a:rPr lang="es-MX" sz="2300" dirty="0">
                <a:solidFill>
                  <a:prstClr val="black">
                    <a:lumMod val="65000"/>
                    <a:lumOff val="35000"/>
                  </a:prstClr>
                </a:solidFill>
                <a:cs typeface="Times New Roman" panose="02020603050405020304" pitchFamily="18" charset="0"/>
              </a:rPr>
              <a:t>.</a:t>
            </a:r>
          </a:p>
          <a:p>
            <a:pPr lvl="0">
              <a:buClr>
                <a:srgbClr val="002E54"/>
              </a:buClr>
            </a:pPr>
            <a:r>
              <a:rPr lang="es-MX" sz="2300" dirty="0">
                <a:solidFill>
                  <a:prstClr val="black">
                    <a:lumMod val="65000"/>
                    <a:lumOff val="35000"/>
                  </a:prstClr>
                </a:solidFill>
                <a:cs typeface="Times New Roman" panose="02020603050405020304" pitchFamily="18" charset="0"/>
              </a:rPr>
              <a:t>Implementación de controles financieros y no financieros apropiados para prevenir el riesgo de soborno.</a:t>
            </a:r>
          </a:p>
          <a:p>
            <a:pPr lvl="0">
              <a:buClr>
                <a:srgbClr val="002E54"/>
              </a:buClr>
            </a:pPr>
            <a:r>
              <a:rPr lang="es-MX" sz="2300" dirty="0">
                <a:solidFill>
                  <a:prstClr val="black">
                    <a:lumMod val="65000"/>
                    <a:lumOff val="35000"/>
                  </a:prstClr>
                </a:solidFill>
                <a:cs typeface="Times New Roman" panose="02020603050405020304" pitchFamily="18" charset="0"/>
              </a:rPr>
              <a:t>Informes, monitoreo, investigación y auditoría.</a:t>
            </a:r>
          </a:p>
          <a:p>
            <a:pPr lvl="0">
              <a:buClr>
                <a:srgbClr val="002E54"/>
              </a:buClr>
            </a:pPr>
            <a:r>
              <a:rPr lang="es-MX" sz="2300" dirty="0">
                <a:solidFill>
                  <a:prstClr val="black">
                    <a:lumMod val="65000"/>
                    <a:lumOff val="35000"/>
                  </a:prstClr>
                </a:solidFill>
                <a:cs typeface="Times New Roman" panose="02020603050405020304" pitchFamily="18" charset="0"/>
              </a:rPr>
              <a:t>Acción correctiva y mejora continúa.</a:t>
            </a:r>
          </a:p>
          <a:p>
            <a:pPr marL="152396" indent="0">
              <a:buNone/>
            </a:pPr>
            <a:endParaRPr lang="es-PE" sz="2300" dirty="0"/>
          </a:p>
          <a:p>
            <a:endParaRPr lang="es-PE" sz="2300" dirty="0"/>
          </a:p>
          <a:p>
            <a:pPr marL="152396" indent="0">
              <a:buNone/>
            </a:pPr>
            <a:endParaRPr lang="es-PE" sz="2300" dirty="0"/>
          </a:p>
          <a:p>
            <a:endParaRPr lang="es-PE" sz="2300" dirty="0"/>
          </a:p>
          <a:p>
            <a:pPr marL="152396" lvl="0" indent="0">
              <a:buNone/>
            </a:pPr>
            <a:endParaRPr lang="es-ES" sz="2300" dirty="0">
              <a:solidFill>
                <a:prstClr val="black">
                  <a:lumMod val="65000"/>
                  <a:lumOff val="35000"/>
                </a:prstClr>
              </a:solidFill>
              <a:cs typeface="Times New Roman" panose="02020603050405020304" pitchFamily="18" charset="0"/>
            </a:endParaRPr>
          </a:p>
          <a:p>
            <a:endParaRPr lang="es-ES" sz="2300" dirty="0"/>
          </a:p>
          <a:p>
            <a:endParaRPr lang="es-ES" sz="2300" dirty="0"/>
          </a:p>
          <a:p>
            <a:endParaRPr lang="es-ES" sz="2300" dirty="0"/>
          </a:p>
        </p:txBody>
      </p:sp>
    </p:spTree>
    <p:extLst>
      <p:ext uri="{BB962C8B-B14F-4D97-AF65-F5344CB8AC3E}">
        <p14:creationId xmlns:p14="http://schemas.microsoft.com/office/powerpoint/2010/main" val="15529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5522" y="312540"/>
            <a:ext cx="9859678" cy="628377"/>
          </a:xfrm>
          <a:prstGeom prst="rect">
            <a:avLst/>
          </a:prstGeom>
        </p:spPr>
        <p:txBody>
          <a:bodyPr vert="horz" wrap="square" lIns="0" tIns="12700" rIns="0" bIns="0" rtlCol="0" anchor="ctr">
            <a:spAutoFit/>
          </a:bodyPr>
          <a:lstStyle/>
          <a:p>
            <a:pPr marL="12700">
              <a:lnSpc>
                <a:spcPct val="100000"/>
              </a:lnSpc>
              <a:spcBef>
                <a:spcPts val="100"/>
              </a:spcBef>
            </a:pPr>
            <a:r>
              <a:rPr lang="es-PE" sz="4000" b="1" spc="-5" dirty="0"/>
              <a:t>MEJORA CONTINUA DEL SGAS</a:t>
            </a:r>
            <a:endParaRPr sz="4000" b="1" spc="-5" dirty="0"/>
          </a:p>
        </p:txBody>
      </p:sp>
      <p:sp>
        <p:nvSpPr>
          <p:cNvPr id="14" name="object 14"/>
          <p:cNvSpPr/>
          <p:nvPr/>
        </p:nvSpPr>
        <p:spPr>
          <a:xfrm>
            <a:off x="3381374" y="1253382"/>
            <a:ext cx="4962525" cy="4493094"/>
          </a:xfrm>
          <a:prstGeom prst="rect">
            <a:avLst/>
          </a:prstGeom>
          <a:blipFill>
            <a:blip r:embed="rId2" cstate="print"/>
            <a:stretch>
              <a:fillRect/>
            </a:stretch>
          </a:blipFill>
        </p:spPr>
        <p:txBody>
          <a:bodyPr wrap="square" lIns="0" tIns="0" rIns="0" bIns="0" rtlCol="0"/>
          <a:lstStyle/>
          <a:p>
            <a:endParaRPr/>
          </a:p>
        </p:txBody>
      </p:sp>
      <p:grpSp>
        <p:nvGrpSpPr>
          <p:cNvPr id="4" name="Grupo 3">
            <a:extLst>
              <a:ext uri="{FF2B5EF4-FFF2-40B4-BE49-F238E27FC236}">
                <a16:creationId xmlns:a16="http://schemas.microsoft.com/office/drawing/2014/main" id="{FBB8D9F9-53F1-43FC-A79C-78E8D6D9C65D}"/>
              </a:ext>
            </a:extLst>
          </p:cNvPr>
          <p:cNvGrpSpPr/>
          <p:nvPr/>
        </p:nvGrpSpPr>
        <p:grpSpPr>
          <a:xfrm>
            <a:off x="-11905" y="-6318"/>
            <a:ext cx="1579779" cy="2690853"/>
            <a:chOff x="-11906" y="-14686"/>
            <a:chExt cx="1579779" cy="2690853"/>
          </a:xfrm>
          <a:solidFill>
            <a:schemeClr val="accent2">
              <a:lumMod val="75000"/>
            </a:schemeClr>
          </a:solidFill>
        </p:grpSpPr>
        <p:sp>
          <p:nvSpPr>
            <p:cNvPr id="5" name="Triángulo isósceles 11">
              <a:extLst>
                <a:ext uri="{FF2B5EF4-FFF2-40B4-BE49-F238E27FC236}">
                  <a16:creationId xmlns:a16="http://schemas.microsoft.com/office/drawing/2014/main" id="{9F170E95-5E26-40A1-A06F-5F4318669541}"/>
                </a:ext>
              </a:extLst>
            </p:cNvPr>
            <p:cNvSpPr/>
            <p:nvPr/>
          </p:nvSpPr>
          <p:spPr>
            <a:xfrm rot="5400000">
              <a:off x="-504647" y="1345227"/>
              <a:ext cx="1835587" cy="826294"/>
            </a:xfrm>
            <a:custGeom>
              <a:avLst/>
              <a:gdLst>
                <a:gd name="connsiteX0" fmla="*/ 0 w 2416612"/>
                <a:gd name="connsiteY0" fmla="*/ 826294 h 826294"/>
                <a:gd name="connsiteX1" fmla="*/ 1208306 w 2416612"/>
                <a:gd name="connsiteY1" fmla="*/ 0 h 826294"/>
                <a:gd name="connsiteX2" fmla="*/ 2416612 w 2416612"/>
                <a:gd name="connsiteY2" fmla="*/ 826294 h 826294"/>
                <a:gd name="connsiteX3" fmla="*/ 0 w 2416612"/>
                <a:gd name="connsiteY3" fmla="*/ 826294 h 826294"/>
                <a:gd name="connsiteX0" fmla="*/ 0 w 1940362"/>
                <a:gd name="connsiteY0" fmla="*/ 826294 h 826294"/>
                <a:gd name="connsiteX1" fmla="*/ 732056 w 1940362"/>
                <a:gd name="connsiteY1" fmla="*/ 0 h 826294"/>
                <a:gd name="connsiteX2" fmla="*/ 1940362 w 1940362"/>
                <a:gd name="connsiteY2" fmla="*/ 826294 h 826294"/>
                <a:gd name="connsiteX3" fmla="*/ 0 w 1940362"/>
                <a:gd name="connsiteY3" fmla="*/ 826294 h 826294"/>
                <a:gd name="connsiteX0" fmla="*/ 0 w 1835587"/>
                <a:gd name="connsiteY0" fmla="*/ 826294 h 826294"/>
                <a:gd name="connsiteX1" fmla="*/ 627281 w 1835587"/>
                <a:gd name="connsiteY1" fmla="*/ 0 h 826294"/>
                <a:gd name="connsiteX2" fmla="*/ 1835587 w 1835587"/>
                <a:gd name="connsiteY2" fmla="*/ 826294 h 826294"/>
                <a:gd name="connsiteX3" fmla="*/ 0 w 1835587"/>
                <a:gd name="connsiteY3" fmla="*/ 826294 h 826294"/>
              </a:gdLst>
              <a:ahLst/>
              <a:cxnLst>
                <a:cxn ang="0">
                  <a:pos x="connsiteX0" y="connsiteY0"/>
                </a:cxn>
                <a:cxn ang="0">
                  <a:pos x="connsiteX1" y="connsiteY1"/>
                </a:cxn>
                <a:cxn ang="0">
                  <a:pos x="connsiteX2" y="connsiteY2"/>
                </a:cxn>
                <a:cxn ang="0">
                  <a:pos x="connsiteX3" y="connsiteY3"/>
                </a:cxn>
              </a:cxnLst>
              <a:rect l="l" t="t" r="r" b="b"/>
              <a:pathLst>
                <a:path w="1835587" h="826294">
                  <a:moveTo>
                    <a:pt x="0" y="826294"/>
                  </a:moveTo>
                  <a:lnTo>
                    <a:pt x="627281" y="0"/>
                  </a:lnTo>
                  <a:lnTo>
                    <a:pt x="1835587" y="826294"/>
                  </a:lnTo>
                  <a:lnTo>
                    <a:pt x="0" y="82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ángulo redondeado 7">
              <a:extLst>
                <a:ext uri="{FF2B5EF4-FFF2-40B4-BE49-F238E27FC236}">
                  <a16:creationId xmlns:a16="http://schemas.microsoft.com/office/drawing/2014/main" id="{4325AC0D-365D-4E5A-AEDE-929FA6113E67}"/>
                </a:ext>
              </a:extLst>
            </p:cNvPr>
            <p:cNvSpPr/>
            <p:nvPr/>
          </p:nvSpPr>
          <p:spPr>
            <a:xfrm>
              <a:off x="-11906" y="-14686"/>
              <a:ext cx="1579779" cy="1576477"/>
            </a:xfrm>
            <a:custGeom>
              <a:avLst/>
              <a:gdLst>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0 w 2019698"/>
                <a:gd name="connsiteY0" fmla="*/ 223187 h 1339094"/>
                <a:gd name="connsiteX1" fmla="*/ 223187 w 2019698"/>
                <a:gd name="connsiteY1" fmla="*/ 0 h 1339094"/>
                <a:gd name="connsiteX2" fmla="*/ 1796511 w 2019698"/>
                <a:gd name="connsiteY2" fmla="*/ 0 h 1339094"/>
                <a:gd name="connsiteX3" fmla="*/ 2019698 w 2019698"/>
                <a:gd name="connsiteY3" fmla="*/ 223187 h 1339094"/>
                <a:gd name="connsiteX4" fmla="*/ 2019698 w 2019698"/>
                <a:gd name="connsiteY4" fmla="*/ 1115907 h 1339094"/>
                <a:gd name="connsiteX5" fmla="*/ 1796511 w 2019698"/>
                <a:gd name="connsiteY5" fmla="*/ 1339094 h 1339094"/>
                <a:gd name="connsiteX6" fmla="*/ 223187 w 2019698"/>
                <a:gd name="connsiteY6" fmla="*/ 1339094 h 1339094"/>
                <a:gd name="connsiteX7" fmla="*/ 0 w 2019698"/>
                <a:gd name="connsiteY7" fmla="*/ 1115907 h 1339094"/>
                <a:gd name="connsiteX8" fmla="*/ 0 w 2019698"/>
                <a:gd name="connsiteY8" fmla="*/ 223187 h 1339094"/>
                <a:gd name="connsiteX0" fmla="*/ 8677 w 2028375"/>
                <a:gd name="connsiteY0" fmla="*/ 223187 h 1339094"/>
                <a:gd name="connsiteX1" fmla="*/ 231864 w 2028375"/>
                <a:gd name="connsiteY1" fmla="*/ 0 h 1339094"/>
                <a:gd name="connsiteX2" fmla="*/ 1805188 w 2028375"/>
                <a:gd name="connsiteY2" fmla="*/ 0 h 1339094"/>
                <a:gd name="connsiteX3" fmla="*/ 2028375 w 2028375"/>
                <a:gd name="connsiteY3" fmla="*/ 223187 h 1339094"/>
                <a:gd name="connsiteX4" fmla="*/ 2028375 w 2028375"/>
                <a:gd name="connsiteY4" fmla="*/ 1115907 h 1339094"/>
                <a:gd name="connsiteX5" fmla="*/ 1805188 w 2028375"/>
                <a:gd name="connsiteY5" fmla="*/ 1339094 h 1339094"/>
                <a:gd name="connsiteX6" fmla="*/ 231864 w 2028375"/>
                <a:gd name="connsiteY6" fmla="*/ 1339094 h 1339094"/>
                <a:gd name="connsiteX7" fmla="*/ 8677 w 2028375"/>
                <a:gd name="connsiteY7" fmla="*/ 223187 h 1339094"/>
                <a:gd name="connsiteX0" fmla="*/ 930341 w 2950039"/>
                <a:gd name="connsiteY0" fmla="*/ 223187 h 1339094"/>
                <a:gd name="connsiteX1" fmla="*/ 1153528 w 2950039"/>
                <a:gd name="connsiteY1" fmla="*/ 0 h 1339094"/>
                <a:gd name="connsiteX2" fmla="*/ 2726852 w 2950039"/>
                <a:gd name="connsiteY2" fmla="*/ 0 h 1339094"/>
                <a:gd name="connsiteX3" fmla="*/ 2950039 w 2950039"/>
                <a:gd name="connsiteY3" fmla="*/ 223187 h 1339094"/>
                <a:gd name="connsiteX4" fmla="*/ 2950039 w 2950039"/>
                <a:gd name="connsiteY4" fmla="*/ 1115907 h 1339094"/>
                <a:gd name="connsiteX5" fmla="*/ 2726852 w 2950039"/>
                <a:gd name="connsiteY5" fmla="*/ 1339094 h 1339094"/>
                <a:gd name="connsiteX6" fmla="*/ 48628 w 2950039"/>
                <a:gd name="connsiteY6" fmla="*/ 1326394 h 1339094"/>
                <a:gd name="connsiteX7" fmla="*/ 930341 w 2950039"/>
                <a:gd name="connsiteY7" fmla="*/ 223187 h 1339094"/>
                <a:gd name="connsiteX0" fmla="*/ 953521 w 2973219"/>
                <a:gd name="connsiteY0" fmla="*/ 223187 h 1339094"/>
                <a:gd name="connsiteX1" fmla="*/ 1176708 w 2973219"/>
                <a:gd name="connsiteY1" fmla="*/ 0 h 1339094"/>
                <a:gd name="connsiteX2" fmla="*/ 2750032 w 2973219"/>
                <a:gd name="connsiteY2" fmla="*/ 0 h 1339094"/>
                <a:gd name="connsiteX3" fmla="*/ 2973219 w 2973219"/>
                <a:gd name="connsiteY3" fmla="*/ 223187 h 1339094"/>
                <a:gd name="connsiteX4" fmla="*/ 2973219 w 2973219"/>
                <a:gd name="connsiteY4" fmla="*/ 1115907 h 1339094"/>
                <a:gd name="connsiteX5" fmla="*/ 2750032 w 2973219"/>
                <a:gd name="connsiteY5" fmla="*/ 1339094 h 1339094"/>
                <a:gd name="connsiteX6" fmla="*/ 71808 w 2973219"/>
                <a:gd name="connsiteY6" fmla="*/ 1326394 h 1339094"/>
                <a:gd name="connsiteX7" fmla="*/ 953521 w 2973219"/>
                <a:gd name="connsiteY7" fmla="*/ 223187 h 1339094"/>
                <a:gd name="connsiteX0" fmla="*/ 1151857 w 3171555"/>
                <a:gd name="connsiteY0" fmla="*/ 223187 h 1339094"/>
                <a:gd name="connsiteX1" fmla="*/ 1375044 w 3171555"/>
                <a:gd name="connsiteY1" fmla="*/ 0 h 1339094"/>
                <a:gd name="connsiteX2" fmla="*/ 2948368 w 3171555"/>
                <a:gd name="connsiteY2" fmla="*/ 0 h 1339094"/>
                <a:gd name="connsiteX3" fmla="*/ 3171555 w 3171555"/>
                <a:gd name="connsiteY3" fmla="*/ 223187 h 1339094"/>
                <a:gd name="connsiteX4" fmla="*/ 3171555 w 3171555"/>
                <a:gd name="connsiteY4" fmla="*/ 1115907 h 1339094"/>
                <a:gd name="connsiteX5" fmla="*/ 2948368 w 3171555"/>
                <a:gd name="connsiteY5" fmla="*/ 1339094 h 1339094"/>
                <a:gd name="connsiteX6" fmla="*/ 270144 w 3171555"/>
                <a:gd name="connsiteY6" fmla="*/ 1326394 h 1339094"/>
                <a:gd name="connsiteX7" fmla="*/ 1151857 w 3171555"/>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1713 w 2901411"/>
                <a:gd name="connsiteY0" fmla="*/ 223187 h 1339094"/>
                <a:gd name="connsiteX1" fmla="*/ 1104900 w 2901411"/>
                <a:gd name="connsiteY1" fmla="*/ 0 h 1339094"/>
                <a:gd name="connsiteX2" fmla="*/ 2678224 w 2901411"/>
                <a:gd name="connsiteY2" fmla="*/ 0 h 1339094"/>
                <a:gd name="connsiteX3" fmla="*/ 2901411 w 2901411"/>
                <a:gd name="connsiteY3" fmla="*/ 223187 h 1339094"/>
                <a:gd name="connsiteX4" fmla="*/ 2901411 w 2901411"/>
                <a:gd name="connsiteY4" fmla="*/ 1115907 h 1339094"/>
                <a:gd name="connsiteX5" fmla="*/ 2678224 w 2901411"/>
                <a:gd name="connsiteY5" fmla="*/ 1339094 h 1339094"/>
                <a:gd name="connsiteX6" fmla="*/ 0 w 2901411"/>
                <a:gd name="connsiteY6" fmla="*/ 1326394 h 1339094"/>
                <a:gd name="connsiteX7" fmla="*/ 881713 w 2901411"/>
                <a:gd name="connsiteY7" fmla="*/ 223187 h 1339094"/>
                <a:gd name="connsiteX0" fmla="*/ 884888 w 2904586"/>
                <a:gd name="connsiteY0" fmla="*/ 223187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7" fmla="*/ 884888 w 2904586"/>
                <a:gd name="connsiteY7" fmla="*/ 223187 h 1339094"/>
                <a:gd name="connsiteX0" fmla="*/ 0 w 2904586"/>
                <a:gd name="connsiteY0" fmla="*/ 1339094 h 1339094"/>
                <a:gd name="connsiteX1" fmla="*/ 1108075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4586"/>
                <a:gd name="connsiteY0" fmla="*/ 1339094 h 1339094"/>
                <a:gd name="connsiteX1" fmla="*/ 943769 w 2904586"/>
                <a:gd name="connsiteY1" fmla="*/ 0 h 1339094"/>
                <a:gd name="connsiteX2" fmla="*/ 2681399 w 2904586"/>
                <a:gd name="connsiteY2" fmla="*/ 0 h 1339094"/>
                <a:gd name="connsiteX3" fmla="*/ 2904586 w 2904586"/>
                <a:gd name="connsiteY3" fmla="*/ 223187 h 1339094"/>
                <a:gd name="connsiteX4" fmla="*/ 2904586 w 2904586"/>
                <a:gd name="connsiteY4" fmla="*/ 1115907 h 1339094"/>
                <a:gd name="connsiteX5" fmla="*/ 2681399 w 2904586"/>
                <a:gd name="connsiteY5" fmla="*/ 1339094 h 1339094"/>
                <a:gd name="connsiteX6" fmla="*/ 0 w 2904586"/>
                <a:gd name="connsiteY6" fmla="*/ 1339094 h 1339094"/>
                <a:gd name="connsiteX0" fmla="*/ 0 w 2902205"/>
                <a:gd name="connsiteY0" fmla="*/ 1339094 h 1339094"/>
                <a:gd name="connsiteX1" fmla="*/ 941388 w 2902205"/>
                <a:gd name="connsiteY1" fmla="*/ 0 h 1339094"/>
                <a:gd name="connsiteX2" fmla="*/ 2679018 w 2902205"/>
                <a:gd name="connsiteY2" fmla="*/ 0 h 1339094"/>
                <a:gd name="connsiteX3" fmla="*/ 2902205 w 2902205"/>
                <a:gd name="connsiteY3" fmla="*/ 223187 h 1339094"/>
                <a:gd name="connsiteX4" fmla="*/ 2902205 w 2902205"/>
                <a:gd name="connsiteY4" fmla="*/ 1115907 h 1339094"/>
                <a:gd name="connsiteX5" fmla="*/ 2679018 w 2902205"/>
                <a:gd name="connsiteY5" fmla="*/ 1339094 h 1339094"/>
                <a:gd name="connsiteX6" fmla="*/ 0 w 2902205"/>
                <a:gd name="connsiteY6" fmla="*/ 1339094 h 1339094"/>
                <a:gd name="connsiteX0" fmla="*/ 0 w 2909349"/>
                <a:gd name="connsiteY0" fmla="*/ 1336712 h 1339094"/>
                <a:gd name="connsiteX1" fmla="*/ 948532 w 2909349"/>
                <a:gd name="connsiteY1" fmla="*/ 0 h 1339094"/>
                <a:gd name="connsiteX2" fmla="*/ 2686162 w 2909349"/>
                <a:gd name="connsiteY2" fmla="*/ 0 h 1339094"/>
                <a:gd name="connsiteX3" fmla="*/ 2909349 w 2909349"/>
                <a:gd name="connsiteY3" fmla="*/ 223187 h 1339094"/>
                <a:gd name="connsiteX4" fmla="*/ 2909349 w 2909349"/>
                <a:gd name="connsiteY4" fmla="*/ 1115907 h 1339094"/>
                <a:gd name="connsiteX5" fmla="*/ 2686162 w 2909349"/>
                <a:gd name="connsiteY5" fmla="*/ 1339094 h 1339094"/>
                <a:gd name="connsiteX6" fmla="*/ 0 w 2909349"/>
                <a:gd name="connsiteY6" fmla="*/ 1336712 h 1339094"/>
                <a:gd name="connsiteX0" fmla="*/ 0 w 2912524"/>
                <a:gd name="connsiteY0" fmla="*/ 1339887 h 1339887"/>
                <a:gd name="connsiteX1" fmla="*/ 951707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948532 w 2912524"/>
                <a:gd name="connsiteY1" fmla="*/ 0 h 1339887"/>
                <a:gd name="connsiteX2" fmla="*/ 2689337 w 2912524"/>
                <a:gd name="connsiteY2" fmla="*/ 0 h 1339887"/>
                <a:gd name="connsiteX3" fmla="*/ 2912524 w 2912524"/>
                <a:gd name="connsiteY3" fmla="*/ 223187 h 1339887"/>
                <a:gd name="connsiteX4" fmla="*/ 2912524 w 2912524"/>
                <a:gd name="connsiteY4" fmla="*/ 1115907 h 1339887"/>
                <a:gd name="connsiteX5" fmla="*/ 2689337 w 2912524"/>
                <a:gd name="connsiteY5" fmla="*/ 1339094 h 1339887"/>
                <a:gd name="connsiteX6" fmla="*/ 0 w 2912524"/>
                <a:gd name="connsiteY6" fmla="*/ 1339887 h 1339887"/>
                <a:gd name="connsiteX0" fmla="*/ 0 w 2912524"/>
                <a:gd name="connsiteY0" fmla="*/ 1339887 h 1339887"/>
                <a:gd name="connsiteX1" fmla="*/ 251116 w 2912524"/>
                <a:gd name="connsiteY1" fmla="*/ 975545 h 1339887"/>
                <a:gd name="connsiteX2" fmla="*/ 948532 w 2912524"/>
                <a:gd name="connsiteY2" fmla="*/ 0 h 1339887"/>
                <a:gd name="connsiteX3" fmla="*/ 2689337 w 2912524"/>
                <a:gd name="connsiteY3" fmla="*/ 0 h 1339887"/>
                <a:gd name="connsiteX4" fmla="*/ 2912524 w 2912524"/>
                <a:gd name="connsiteY4" fmla="*/ 223187 h 1339887"/>
                <a:gd name="connsiteX5" fmla="*/ 2912524 w 2912524"/>
                <a:gd name="connsiteY5" fmla="*/ 1115907 h 1339887"/>
                <a:gd name="connsiteX6" fmla="*/ 2689337 w 2912524"/>
                <a:gd name="connsiteY6" fmla="*/ 1339094 h 1339887"/>
                <a:gd name="connsiteX7" fmla="*/ 0 w 2912524"/>
                <a:gd name="connsiteY7" fmla="*/ 1339887 h 1339887"/>
                <a:gd name="connsiteX0" fmla="*/ 403085 w 3315609"/>
                <a:gd name="connsiteY0" fmla="*/ 1339887 h 1339887"/>
                <a:gd name="connsiteX1" fmla="*/ 0 w 3315609"/>
                <a:gd name="connsiteY1" fmla="*/ 1054780 h 1339887"/>
                <a:gd name="connsiteX2" fmla="*/ 1351617 w 3315609"/>
                <a:gd name="connsiteY2" fmla="*/ 0 h 1339887"/>
                <a:gd name="connsiteX3" fmla="*/ 3092422 w 3315609"/>
                <a:gd name="connsiteY3" fmla="*/ 0 h 1339887"/>
                <a:gd name="connsiteX4" fmla="*/ 3315609 w 3315609"/>
                <a:gd name="connsiteY4" fmla="*/ 223187 h 1339887"/>
                <a:gd name="connsiteX5" fmla="*/ 3315609 w 3315609"/>
                <a:gd name="connsiteY5" fmla="*/ 1115907 h 1339887"/>
                <a:gd name="connsiteX6" fmla="*/ 3092422 w 3315609"/>
                <a:gd name="connsiteY6" fmla="*/ 1339094 h 1339887"/>
                <a:gd name="connsiteX7" fmla="*/ 403085 w 3315609"/>
                <a:gd name="connsiteY7" fmla="*/ 1339887 h 1339887"/>
                <a:gd name="connsiteX0" fmla="*/ 403085 w 3315609"/>
                <a:gd name="connsiteY0" fmla="*/ 1343951 h 1343951"/>
                <a:gd name="connsiteX1" fmla="*/ 0 w 3315609"/>
                <a:gd name="connsiteY1" fmla="*/ 1058844 h 1343951"/>
                <a:gd name="connsiteX2" fmla="*/ 10709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3085 w 3315609"/>
                <a:gd name="connsiteY0" fmla="*/ 1343951 h 1343951"/>
                <a:gd name="connsiteX1" fmla="*/ 0 w 3315609"/>
                <a:gd name="connsiteY1" fmla="*/ 1058844 h 1343951"/>
                <a:gd name="connsiteX2" fmla="*/ 2583 w 3315609"/>
                <a:gd name="connsiteY2" fmla="*/ 0 h 1343951"/>
                <a:gd name="connsiteX3" fmla="*/ 3092422 w 3315609"/>
                <a:gd name="connsiteY3" fmla="*/ 4064 h 1343951"/>
                <a:gd name="connsiteX4" fmla="*/ 3315609 w 3315609"/>
                <a:gd name="connsiteY4" fmla="*/ 227251 h 1343951"/>
                <a:gd name="connsiteX5" fmla="*/ 3315609 w 3315609"/>
                <a:gd name="connsiteY5" fmla="*/ 1119971 h 1343951"/>
                <a:gd name="connsiteX6" fmla="*/ 3092422 w 3315609"/>
                <a:gd name="connsiteY6" fmla="*/ 1343158 h 1343951"/>
                <a:gd name="connsiteX7" fmla="*/ 403085 w 3315609"/>
                <a:gd name="connsiteY7" fmla="*/ 1343951 h 1343951"/>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79359"/>
                <a:gd name="connsiteY0" fmla="*/ 1352078 h 1352078"/>
                <a:gd name="connsiteX1" fmla="*/ 5544 w 3379359"/>
                <a:gd name="connsiteY1" fmla="*/ 1066971 h 1352078"/>
                <a:gd name="connsiteX2" fmla="*/ 0 w 3379359"/>
                <a:gd name="connsiteY2" fmla="*/ 0 h 1352078"/>
                <a:gd name="connsiteX3" fmla="*/ 3097966 w 3379359"/>
                <a:gd name="connsiteY3" fmla="*/ 12191 h 1352078"/>
                <a:gd name="connsiteX4" fmla="*/ 3321153 w 3379359"/>
                <a:gd name="connsiteY4" fmla="*/ 235378 h 1352078"/>
                <a:gd name="connsiteX5" fmla="*/ 3321153 w 3379359"/>
                <a:gd name="connsiteY5" fmla="*/ 1128098 h 1352078"/>
                <a:gd name="connsiteX6" fmla="*/ 3097966 w 3379359"/>
                <a:gd name="connsiteY6" fmla="*/ 1351285 h 1352078"/>
                <a:gd name="connsiteX7" fmla="*/ 408629 w 3379359"/>
                <a:gd name="connsiteY7" fmla="*/ 1352078 h 1352078"/>
                <a:gd name="connsiteX0" fmla="*/ 408629 w 3355114"/>
                <a:gd name="connsiteY0" fmla="*/ 1352078 h 1352078"/>
                <a:gd name="connsiteX1" fmla="*/ 5544 w 3355114"/>
                <a:gd name="connsiteY1" fmla="*/ 1066971 h 1352078"/>
                <a:gd name="connsiteX2" fmla="*/ 0 w 3355114"/>
                <a:gd name="connsiteY2" fmla="*/ 0 h 1352078"/>
                <a:gd name="connsiteX3" fmla="*/ 3097966 w 3355114"/>
                <a:gd name="connsiteY3" fmla="*/ 12191 h 1352078"/>
                <a:gd name="connsiteX4" fmla="*/ 3321153 w 3355114"/>
                <a:gd name="connsiteY4" fmla="*/ 235378 h 1352078"/>
                <a:gd name="connsiteX5" fmla="*/ 3321153 w 3355114"/>
                <a:gd name="connsiteY5" fmla="*/ 1128098 h 1352078"/>
                <a:gd name="connsiteX6" fmla="*/ 3097966 w 3355114"/>
                <a:gd name="connsiteY6" fmla="*/ 1351285 h 1352078"/>
                <a:gd name="connsiteX7" fmla="*/ 408629 w 3355114"/>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2078 h 1352078"/>
                <a:gd name="connsiteX1" fmla="*/ 5544 w 3321153"/>
                <a:gd name="connsiteY1" fmla="*/ 1066971 h 1352078"/>
                <a:gd name="connsiteX2" fmla="*/ 0 w 3321153"/>
                <a:gd name="connsiteY2" fmla="*/ 0 h 1352078"/>
                <a:gd name="connsiteX3" fmla="*/ 3097966 w 3321153"/>
                <a:gd name="connsiteY3" fmla="*/ 12191 h 1352078"/>
                <a:gd name="connsiteX4" fmla="*/ 3321153 w 3321153"/>
                <a:gd name="connsiteY4" fmla="*/ 235378 h 1352078"/>
                <a:gd name="connsiteX5" fmla="*/ 3321153 w 3321153"/>
                <a:gd name="connsiteY5" fmla="*/ 1128098 h 1352078"/>
                <a:gd name="connsiteX6" fmla="*/ 3097966 w 3321153"/>
                <a:gd name="connsiteY6" fmla="*/ 1351285 h 1352078"/>
                <a:gd name="connsiteX7" fmla="*/ 408629 w 3321153"/>
                <a:gd name="connsiteY7" fmla="*/ 1352078 h 1352078"/>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3321153 w 3321153"/>
                <a:gd name="connsiteY5" fmla="*/ 1129964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408629 w 3321153"/>
                <a:gd name="connsiteY0" fmla="*/ 1353944 h 1353944"/>
                <a:gd name="connsiteX1" fmla="*/ 5544 w 3321153"/>
                <a:gd name="connsiteY1" fmla="*/ 1068837 h 1353944"/>
                <a:gd name="connsiteX2" fmla="*/ 0 w 3321153"/>
                <a:gd name="connsiteY2" fmla="*/ 1866 h 1353944"/>
                <a:gd name="connsiteX3" fmla="*/ 1319752 w 3321153"/>
                <a:gd name="connsiteY3" fmla="*/ 0 h 1353944"/>
                <a:gd name="connsiteX4" fmla="*/ 3321153 w 3321153"/>
                <a:gd name="connsiteY4" fmla="*/ 237244 h 1353944"/>
                <a:gd name="connsiteX5" fmla="*/ 2969727 w 3321153"/>
                <a:gd name="connsiteY5" fmla="*/ 1059678 h 1353944"/>
                <a:gd name="connsiteX6" fmla="*/ 3097966 w 3321153"/>
                <a:gd name="connsiteY6" fmla="*/ 1353151 h 1353944"/>
                <a:gd name="connsiteX7" fmla="*/ 408629 w 3321153"/>
                <a:gd name="connsiteY7" fmla="*/ 1353944 h 1353944"/>
                <a:gd name="connsiteX0" fmla="*/ 3097966 w 3321153"/>
                <a:gd name="connsiteY0" fmla="*/ 1353151 h 1353944"/>
                <a:gd name="connsiteX1" fmla="*/ 408629 w 3321153"/>
                <a:gd name="connsiteY1" fmla="*/ 1353944 h 1353944"/>
                <a:gd name="connsiteX2" fmla="*/ 5544 w 3321153"/>
                <a:gd name="connsiteY2" fmla="*/ 1068837 h 1353944"/>
                <a:gd name="connsiteX3" fmla="*/ 0 w 3321153"/>
                <a:gd name="connsiteY3" fmla="*/ 1866 h 1353944"/>
                <a:gd name="connsiteX4" fmla="*/ 1319752 w 3321153"/>
                <a:gd name="connsiteY4" fmla="*/ 0 h 1353944"/>
                <a:gd name="connsiteX5" fmla="*/ 3321153 w 3321153"/>
                <a:gd name="connsiteY5" fmla="*/ 237244 h 1353944"/>
                <a:gd name="connsiteX6" fmla="*/ 3047744 w 3321153"/>
                <a:gd name="connsiteY6"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5" fmla="*/ 3047744 w 3097966"/>
                <a:gd name="connsiteY5" fmla="*/ 1137695 h 1353944"/>
                <a:gd name="connsiteX0" fmla="*/ 3097966 w 3097966"/>
                <a:gd name="connsiteY0" fmla="*/ 1353151 h 1353944"/>
                <a:gd name="connsiteX1" fmla="*/ 408629 w 3097966"/>
                <a:gd name="connsiteY1" fmla="*/ 1353944 h 1353944"/>
                <a:gd name="connsiteX2" fmla="*/ 5544 w 3097966"/>
                <a:gd name="connsiteY2" fmla="*/ 1068837 h 1353944"/>
                <a:gd name="connsiteX3" fmla="*/ 0 w 3097966"/>
                <a:gd name="connsiteY3" fmla="*/ 1866 h 1353944"/>
                <a:gd name="connsiteX4" fmla="*/ 1319752 w 3097966"/>
                <a:gd name="connsiteY4" fmla="*/ 0 h 1353944"/>
                <a:gd name="connsiteX0" fmla="*/ 408629 w 1319752"/>
                <a:gd name="connsiteY0" fmla="*/ 1353944 h 1353944"/>
                <a:gd name="connsiteX1" fmla="*/ 5544 w 1319752"/>
                <a:gd name="connsiteY1" fmla="*/ 1068837 h 1353944"/>
                <a:gd name="connsiteX2" fmla="*/ 0 w 1319752"/>
                <a:gd name="connsiteY2" fmla="*/ 1866 h 1353944"/>
                <a:gd name="connsiteX3" fmla="*/ 1319752 w 1319752"/>
                <a:gd name="connsiteY3" fmla="*/ 0 h 1353944"/>
                <a:gd name="connsiteX0" fmla="*/ 373487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80516 w 1319752"/>
                <a:gd name="connsiteY0" fmla="*/ 1339887 h 1339887"/>
                <a:gd name="connsiteX1" fmla="*/ 5544 w 1319752"/>
                <a:gd name="connsiteY1" fmla="*/ 1068837 h 1339887"/>
                <a:gd name="connsiteX2" fmla="*/ 0 w 1319752"/>
                <a:gd name="connsiteY2" fmla="*/ 1866 h 1339887"/>
                <a:gd name="connsiteX3" fmla="*/ 1319752 w 1319752"/>
                <a:gd name="connsiteY3" fmla="*/ 0 h 1339887"/>
                <a:gd name="connsiteX0" fmla="*/ 394573 w 1319752"/>
                <a:gd name="connsiteY0" fmla="*/ 1346916 h 1346916"/>
                <a:gd name="connsiteX1" fmla="*/ 5544 w 1319752"/>
                <a:gd name="connsiteY1" fmla="*/ 1068837 h 1346916"/>
                <a:gd name="connsiteX2" fmla="*/ 0 w 1319752"/>
                <a:gd name="connsiteY2" fmla="*/ 1866 h 1346916"/>
                <a:gd name="connsiteX3" fmla="*/ 1319752 w 1319752"/>
                <a:gd name="connsiteY3" fmla="*/ 0 h 1346916"/>
                <a:gd name="connsiteX0" fmla="*/ 394573 w 1347866"/>
                <a:gd name="connsiteY0" fmla="*/ 1345050 h 1345050"/>
                <a:gd name="connsiteX1" fmla="*/ 5544 w 1347866"/>
                <a:gd name="connsiteY1" fmla="*/ 1066971 h 1345050"/>
                <a:gd name="connsiteX2" fmla="*/ 0 w 1347866"/>
                <a:gd name="connsiteY2" fmla="*/ 0 h 1345050"/>
                <a:gd name="connsiteX3" fmla="*/ 1347866 w 1347866"/>
                <a:gd name="connsiteY3" fmla="*/ 5163 h 1345050"/>
              </a:gdLst>
              <a:ahLst/>
              <a:cxnLst>
                <a:cxn ang="0">
                  <a:pos x="connsiteX0" y="connsiteY0"/>
                </a:cxn>
                <a:cxn ang="0">
                  <a:pos x="connsiteX1" y="connsiteY1"/>
                </a:cxn>
                <a:cxn ang="0">
                  <a:pos x="connsiteX2" y="connsiteY2"/>
                </a:cxn>
                <a:cxn ang="0">
                  <a:pos x="connsiteX3" y="connsiteY3"/>
                </a:cxn>
              </a:cxnLst>
              <a:rect l="l" t="t" r="r" b="b"/>
              <a:pathLst>
                <a:path w="1347866" h="1345050">
                  <a:moveTo>
                    <a:pt x="394573" y="1345050"/>
                  </a:moveTo>
                  <a:lnTo>
                    <a:pt x="5544" y="1066971"/>
                  </a:lnTo>
                  <a:lnTo>
                    <a:pt x="0" y="0"/>
                  </a:lnTo>
                  <a:lnTo>
                    <a:pt x="1347866" y="516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2017</Words>
  <Application>Microsoft Macintosh PowerPoint</Application>
  <PresentationFormat>Panorámica</PresentationFormat>
  <Paragraphs>171</Paragraphs>
  <Slides>21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21</vt:i4>
      </vt:variant>
    </vt:vector>
  </HeadingPairs>
  <TitlesOfParts>
    <vt:vector size="31" baseType="lpstr">
      <vt:lpstr>Arial</vt:lpstr>
      <vt:lpstr>Calibri</vt:lpstr>
      <vt:lpstr>Calibri Light</vt:lpstr>
      <vt:lpstr>Carlito</vt:lpstr>
      <vt:lpstr>HelveticaNowDisplay Black</vt:lpstr>
      <vt:lpstr>HelveticaNowDisplay Medium</vt:lpstr>
      <vt:lpstr>Times New Roman</vt:lpstr>
      <vt:lpstr>Tw Cen MT</vt:lpstr>
      <vt:lpstr>Wingdings</vt:lpstr>
      <vt:lpstr>Tema de Office</vt:lpstr>
      <vt:lpstr>Presentación de PowerPoint</vt:lpstr>
      <vt:lpstr>Propuestas: enfoque de integridad pública  OCDE </vt:lpstr>
      <vt:lpstr>Presentación de PowerPoint</vt:lpstr>
      <vt:lpstr>El modelo de integridad público</vt:lpstr>
      <vt:lpstr>¿Qué es el soborno?</vt:lpstr>
      <vt:lpstr>Norma ISO 37001:2016 – ISO Antisoborno.</vt:lpstr>
      <vt:lpstr>Objetivos de Sistema de Gestión Antisoborno</vt:lpstr>
      <vt:lpstr>Requisitos de la norma ISO 37001 para el SGAS</vt:lpstr>
      <vt:lpstr>MEJORA CONTINUA DEL SGAS</vt:lpstr>
      <vt:lpstr>Presentación de PowerPoint</vt:lpstr>
      <vt:lpstr>DEBIDA DILIGENCIA</vt:lpstr>
      <vt:lpstr>GESTIÓN DE RIESGOS ANTISOBORNO</vt:lpstr>
      <vt:lpstr>Etapas de ejecución del SGAS</vt:lpstr>
      <vt:lpstr>Presentación de PowerPoint</vt:lpstr>
      <vt:lpstr>Ejemplo:  Compromisos del MINJUS en la Política Antisoborno</vt:lpstr>
      <vt:lpstr>Presentación de PowerPoint</vt:lpstr>
      <vt:lpstr>¿Cómo se conoce al soborno en el Perú?</vt:lpstr>
      <vt:lpstr>Ejemplos de cohecho pasivo</vt:lpstr>
      <vt:lpstr>Medidas de protección al denunciante</vt:lpstr>
      <vt:lpstr>Reserva de identidad</vt:lpstr>
      <vt:lpstr>Medidas de protección laboral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integridad público</dc:title>
  <dc:creator>Carlos Velarde</dc:creator>
  <cp:lastModifiedBy>Carlo Mario Velarde Bazán</cp:lastModifiedBy>
  <cp:revision>6</cp:revision>
  <dcterms:created xsi:type="dcterms:W3CDTF">2021-03-18T03:56:47Z</dcterms:created>
  <dcterms:modified xsi:type="dcterms:W3CDTF">2024-05-21T04:01:25Z</dcterms:modified>
</cp:coreProperties>
</file>