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717" r:id="rId2"/>
    <p:sldId id="341" r:id="rId3"/>
    <p:sldId id="1894" r:id="rId4"/>
    <p:sldId id="274" r:id="rId5"/>
    <p:sldId id="386" r:id="rId6"/>
    <p:sldId id="575" r:id="rId7"/>
    <p:sldId id="390" r:id="rId8"/>
    <p:sldId id="393" r:id="rId9"/>
    <p:sldId id="270" r:id="rId10"/>
    <p:sldId id="715" r:id="rId11"/>
    <p:sldId id="713" r:id="rId12"/>
    <p:sldId id="704" r:id="rId13"/>
    <p:sldId id="261" r:id="rId14"/>
    <p:sldId id="394" r:id="rId15"/>
    <p:sldId id="277" r:id="rId16"/>
    <p:sldId id="401" r:id="rId17"/>
    <p:sldId id="388" r:id="rId18"/>
    <p:sldId id="389" r:id="rId19"/>
    <p:sldId id="409" r:id="rId20"/>
    <p:sldId id="410" r:id="rId21"/>
    <p:sldId id="411" r:id="rId22"/>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9B6632-9B68-3E49-B261-F953F2E7B406}" v="55" dt="2024-05-21T04:00:38.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109" d="100"/>
          <a:sy n="109" d="100"/>
        </p:scale>
        <p:origin x="62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D03A12-7C19-4B3B-979D-E599ED1915B3}"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s-PE"/>
        </a:p>
      </dgm:t>
    </dgm:pt>
    <dgm:pt modelId="{2BB9DA12-8FCD-45CC-8639-C9E1FBA94A5D}">
      <dgm:prSet/>
      <dgm:spPr/>
      <dgm:t>
        <a:bodyPr/>
        <a:lstStyle/>
        <a:p>
          <a:r>
            <a:rPr lang="es-ES" dirty="0"/>
            <a:t>“Proceso</a:t>
          </a:r>
          <a:r>
            <a:rPr lang="es-ES" i="1" dirty="0"/>
            <a:t> </a:t>
          </a:r>
          <a:r>
            <a:rPr lang="es-ES" dirty="0"/>
            <a:t>para evaluar con mayor detalle la naturaleza y alcance del </a:t>
          </a:r>
          <a:r>
            <a:rPr lang="es-ES" i="1" dirty="0"/>
            <a:t>riesgo </a:t>
          </a:r>
          <a:r>
            <a:rPr lang="es-ES" dirty="0"/>
            <a:t>de soborno y para ayudar a las </a:t>
          </a:r>
          <a:r>
            <a:rPr lang="es-ES" i="1" dirty="0"/>
            <a:t>organizaciones </a:t>
          </a:r>
          <a:r>
            <a:rPr lang="es-ES" dirty="0"/>
            <a:t>a tomar decisiones en relación con operaciones, proyectos, actividades, </a:t>
          </a:r>
          <a:r>
            <a:rPr lang="es-ES" i="1" dirty="0"/>
            <a:t>socios de negocios </a:t>
          </a:r>
          <a:r>
            <a:rPr lang="es-ES" dirty="0"/>
            <a:t>y personal específicos”.  (NTP)</a:t>
          </a:r>
          <a:endParaRPr lang="es-PE" dirty="0"/>
        </a:p>
      </dgm:t>
    </dgm:pt>
    <dgm:pt modelId="{19370488-AF26-4CEB-BF04-746B4F044346}" type="parTrans" cxnId="{CA06B9B6-70CE-41A1-A2AA-266046A29164}">
      <dgm:prSet/>
      <dgm:spPr/>
      <dgm:t>
        <a:bodyPr/>
        <a:lstStyle/>
        <a:p>
          <a:endParaRPr lang="es-PE"/>
        </a:p>
      </dgm:t>
    </dgm:pt>
    <dgm:pt modelId="{CC68EC4C-A5A5-4335-AF8F-A31F56A0BBA6}" type="sibTrans" cxnId="{CA06B9B6-70CE-41A1-A2AA-266046A29164}">
      <dgm:prSet/>
      <dgm:spPr/>
      <dgm:t>
        <a:bodyPr/>
        <a:lstStyle/>
        <a:p>
          <a:endParaRPr lang="es-PE"/>
        </a:p>
      </dgm:t>
    </dgm:pt>
    <dgm:pt modelId="{0C1A67FC-CB5C-46AB-AB73-9E09AE493626}" type="pres">
      <dgm:prSet presAssocID="{DBD03A12-7C19-4B3B-979D-E599ED1915B3}" presName="linear" presStyleCnt="0">
        <dgm:presLayoutVars>
          <dgm:animLvl val="lvl"/>
          <dgm:resizeHandles val="exact"/>
        </dgm:presLayoutVars>
      </dgm:prSet>
      <dgm:spPr/>
    </dgm:pt>
    <dgm:pt modelId="{FDB9433F-CCF7-47C1-923B-19C0E5C41546}" type="pres">
      <dgm:prSet presAssocID="{2BB9DA12-8FCD-45CC-8639-C9E1FBA94A5D}" presName="parentText" presStyleLbl="node1" presStyleIdx="0" presStyleCnt="1">
        <dgm:presLayoutVars>
          <dgm:chMax val="0"/>
          <dgm:bulletEnabled val="1"/>
        </dgm:presLayoutVars>
      </dgm:prSet>
      <dgm:spPr/>
    </dgm:pt>
  </dgm:ptLst>
  <dgm:cxnLst>
    <dgm:cxn modelId="{775BB793-60AC-4E57-8A7B-BE095F4A0761}" type="presOf" srcId="{2BB9DA12-8FCD-45CC-8639-C9E1FBA94A5D}" destId="{FDB9433F-CCF7-47C1-923B-19C0E5C41546}" srcOrd="0" destOrd="0" presId="urn:microsoft.com/office/officeart/2005/8/layout/vList2"/>
    <dgm:cxn modelId="{8712DF9A-43E9-4530-B97A-94006C1C6850}" type="presOf" srcId="{DBD03A12-7C19-4B3B-979D-E599ED1915B3}" destId="{0C1A67FC-CB5C-46AB-AB73-9E09AE493626}" srcOrd="0" destOrd="0" presId="urn:microsoft.com/office/officeart/2005/8/layout/vList2"/>
    <dgm:cxn modelId="{CA06B9B6-70CE-41A1-A2AA-266046A29164}" srcId="{DBD03A12-7C19-4B3B-979D-E599ED1915B3}" destId="{2BB9DA12-8FCD-45CC-8639-C9E1FBA94A5D}" srcOrd="0" destOrd="0" parTransId="{19370488-AF26-4CEB-BF04-746B4F044346}" sibTransId="{CC68EC4C-A5A5-4335-AF8F-A31F56A0BBA6}"/>
    <dgm:cxn modelId="{DA741B32-22B9-44F5-8118-7B175FC3BD7C}" type="presParOf" srcId="{0C1A67FC-CB5C-46AB-AB73-9E09AE493626}" destId="{FDB9433F-CCF7-47C1-923B-19C0E5C4154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833B1A-5BB2-4A5B-9480-91E2E9BB83A3}" type="doc">
      <dgm:prSet loTypeId="urn:microsoft.com/office/officeart/2005/8/layout/default" loCatId="list" qsTypeId="urn:microsoft.com/office/officeart/2005/8/quickstyle/simple3" qsCatId="simple" csTypeId="urn:microsoft.com/office/officeart/2005/8/colors/accent0_1" csCatId="mainScheme" phldr="1"/>
      <dgm:spPr/>
      <dgm:t>
        <a:bodyPr/>
        <a:lstStyle/>
        <a:p>
          <a:endParaRPr lang="es-PE"/>
        </a:p>
      </dgm:t>
    </dgm:pt>
    <dgm:pt modelId="{1F1F8C32-1220-4144-8C6F-434FC9A8E9F1}">
      <dgm:prSet phldrT="[Texto]"/>
      <dgm:spPr>
        <a:ln w="28575">
          <a:solidFill>
            <a:srgbClr val="002E54"/>
          </a:solidFill>
        </a:ln>
        <a:effectLst>
          <a:outerShdw blurRad="50800" dist="38100" dir="2700000" algn="tl" rotWithShape="0">
            <a:prstClr val="black">
              <a:alpha val="40000"/>
            </a:prstClr>
          </a:outerShdw>
        </a:effectLst>
      </dgm:spPr>
      <dgm:t>
        <a:bodyPr/>
        <a:lstStyle/>
        <a:p>
          <a:r>
            <a:rPr lang="es-MX" b="0" i="0">
              <a:solidFill>
                <a:schemeClr val="tx2">
                  <a:lumMod val="50000"/>
                </a:schemeClr>
              </a:solidFill>
            </a:rPr>
            <a:t>Asegura a la dirección, inversores, socios de negocio, empleados, y otros grupos de interés que la organización ha tomado medidas razonables para prevenir el soborno.</a:t>
          </a:r>
          <a:endParaRPr lang="es-PE" b="0" i="0" dirty="0">
            <a:solidFill>
              <a:schemeClr val="tx2">
                <a:lumMod val="50000"/>
              </a:schemeClr>
            </a:solidFill>
          </a:endParaRPr>
        </a:p>
      </dgm:t>
    </dgm:pt>
    <dgm:pt modelId="{5D05FF13-C788-4D6A-86C0-8566F0C92F1A}" type="parTrans" cxnId="{503E7256-DB0C-4206-A765-089F5355F608}">
      <dgm:prSet/>
      <dgm:spPr/>
      <dgm:t>
        <a:bodyPr/>
        <a:lstStyle/>
        <a:p>
          <a:endParaRPr lang="es-PE" b="0" i="0">
            <a:solidFill>
              <a:schemeClr val="tx2">
                <a:lumMod val="50000"/>
              </a:schemeClr>
            </a:solidFill>
          </a:endParaRPr>
        </a:p>
      </dgm:t>
    </dgm:pt>
    <dgm:pt modelId="{7DC85685-361F-4DB1-A7B0-DC67648D5AA8}" type="sibTrans" cxnId="{503E7256-DB0C-4206-A765-089F5355F608}">
      <dgm:prSet/>
      <dgm:spPr/>
      <dgm:t>
        <a:bodyPr/>
        <a:lstStyle/>
        <a:p>
          <a:endParaRPr lang="es-PE" b="0" i="0">
            <a:solidFill>
              <a:schemeClr val="tx2">
                <a:lumMod val="50000"/>
              </a:schemeClr>
            </a:solidFill>
          </a:endParaRPr>
        </a:p>
      </dgm:t>
    </dgm:pt>
    <dgm:pt modelId="{2223C304-8DD3-4EE9-A1FE-0C3DC54B182D}">
      <dgm:prSet phldrT="[Texto]"/>
      <dgm:spPr>
        <a:ln w="28575">
          <a:solidFill>
            <a:srgbClr val="002E54"/>
          </a:solidFill>
        </a:ln>
        <a:effectLst>
          <a:outerShdw blurRad="50800" dist="38100" dir="2700000" algn="tl" rotWithShape="0">
            <a:prstClr val="black">
              <a:alpha val="40000"/>
            </a:prstClr>
          </a:outerShdw>
        </a:effectLst>
      </dgm:spPr>
      <dgm:t>
        <a:bodyPr/>
        <a:lstStyle/>
        <a:p>
          <a:r>
            <a:rPr lang="es-MX" b="0" i="0" dirty="0">
              <a:solidFill>
                <a:schemeClr val="tx2">
                  <a:lumMod val="50000"/>
                </a:schemeClr>
              </a:solidFill>
            </a:rPr>
            <a:t>Proporciona evidencias ante las autoridades judiciales de que se han establecido medidas proactivas y razonables para prevenir el soborno. </a:t>
          </a:r>
          <a:endParaRPr lang="es-PE" b="0" i="0" dirty="0">
            <a:solidFill>
              <a:schemeClr val="tx2">
                <a:lumMod val="50000"/>
              </a:schemeClr>
            </a:solidFill>
          </a:endParaRPr>
        </a:p>
      </dgm:t>
    </dgm:pt>
    <dgm:pt modelId="{BC89E179-326F-48E8-A13F-EDC0A478A8CF}" type="parTrans" cxnId="{CA8D7A13-0FAD-4DB7-9016-FF87984B2B9D}">
      <dgm:prSet/>
      <dgm:spPr/>
      <dgm:t>
        <a:bodyPr/>
        <a:lstStyle/>
        <a:p>
          <a:endParaRPr lang="es-PE" b="0" i="0">
            <a:solidFill>
              <a:schemeClr val="tx2">
                <a:lumMod val="50000"/>
              </a:schemeClr>
            </a:solidFill>
          </a:endParaRPr>
        </a:p>
      </dgm:t>
    </dgm:pt>
    <dgm:pt modelId="{67DE2142-5C25-4A5A-8F02-155C7FC90712}" type="sibTrans" cxnId="{CA8D7A13-0FAD-4DB7-9016-FF87984B2B9D}">
      <dgm:prSet/>
      <dgm:spPr/>
      <dgm:t>
        <a:bodyPr/>
        <a:lstStyle/>
        <a:p>
          <a:endParaRPr lang="es-PE" b="0" i="0">
            <a:solidFill>
              <a:schemeClr val="tx2">
                <a:lumMod val="50000"/>
              </a:schemeClr>
            </a:solidFill>
          </a:endParaRPr>
        </a:p>
      </dgm:t>
    </dgm:pt>
    <dgm:pt modelId="{326D36A8-DAC0-4B2D-A303-F22F277B4AC0}">
      <dgm:prSet phldrT="[Texto]" custT="1"/>
      <dgm:spPr>
        <a:ln w="28575">
          <a:solidFill>
            <a:srgbClr val="002E54"/>
          </a:solidFill>
        </a:ln>
        <a:effectLst>
          <a:outerShdw blurRad="50800" dist="38100" dir="2700000" algn="tl" rotWithShape="0">
            <a:prstClr val="black">
              <a:alpha val="40000"/>
            </a:prstClr>
          </a:outerShdw>
        </a:effectLst>
      </dgm:spPr>
      <dgm:t>
        <a:bodyPr/>
        <a:lstStyle/>
        <a:p>
          <a:r>
            <a:rPr lang="es-MX" sz="1600" b="0" i="0" dirty="0">
              <a:solidFill>
                <a:schemeClr val="tx2">
                  <a:lumMod val="50000"/>
                </a:schemeClr>
              </a:solidFill>
            </a:rPr>
            <a:t>Aporta al </a:t>
          </a:r>
          <a:r>
            <a:rPr lang="es-MX" sz="1600" b="0" i="0" dirty="0" err="1">
              <a:solidFill>
                <a:schemeClr val="tx2">
                  <a:lumMod val="50000"/>
                </a:schemeClr>
              </a:solidFill>
            </a:rPr>
            <a:t>Compliance</a:t>
          </a:r>
          <a:r>
            <a:rPr lang="es-MX" sz="1600" b="0" i="0" dirty="0">
              <a:solidFill>
                <a:schemeClr val="tx2">
                  <a:lumMod val="50000"/>
                </a:schemeClr>
              </a:solidFill>
            </a:rPr>
            <a:t> de la organización, entendiendo como tal al conjunto de medidas que las empresas pueden adoptar, la implementación de "Programas de Cumplimiento" o "Modelos de Prevención" a efectos de prevenir la comisión de delitos, minimizar su impacto o, incluso, liberar de responsabilidad administrativa a la organización. (Modelo de Integridad Público)</a:t>
          </a:r>
          <a:endParaRPr lang="es-PE" sz="1600" b="0" i="0" dirty="0">
            <a:solidFill>
              <a:schemeClr val="tx2">
                <a:lumMod val="50000"/>
              </a:schemeClr>
            </a:solidFill>
          </a:endParaRPr>
        </a:p>
      </dgm:t>
    </dgm:pt>
    <dgm:pt modelId="{5B033673-01DC-4E47-AB66-5C6B5FB5FC68}" type="parTrans" cxnId="{F217436A-1C5A-4895-9E71-EBFF0514B3B3}">
      <dgm:prSet/>
      <dgm:spPr/>
      <dgm:t>
        <a:bodyPr/>
        <a:lstStyle/>
        <a:p>
          <a:endParaRPr lang="es-PE" b="0" i="0">
            <a:solidFill>
              <a:schemeClr val="tx2">
                <a:lumMod val="50000"/>
              </a:schemeClr>
            </a:solidFill>
          </a:endParaRPr>
        </a:p>
      </dgm:t>
    </dgm:pt>
    <dgm:pt modelId="{C679D89C-2E7A-40A9-A31C-ADB446BC6162}" type="sibTrans" cxnId="{F217436A-1C5A-4895-9E71-EBFF0514B3B3}">
      <dgm:prSet/>
      <dgm:spPr/>
      <dgm:t>
        <a:bodyPr/>
        <a:lstStyle/>
        <a:p>
          <a:endParaRPr lang="es-PE" b="0" i="0">
            <a:solidFill>
              <a:schemeClr val="tx2">
                <a:lumMod val="50000"/>
              </a:schemeClr>
            </a:solidFill>
          </a:endParaRPr>
        </a:p>
      </dgm:t>
    </dgm:pt>
    <dgm:pt modelId="{8603A751-BB31-432C-AB57-2181796B8C62}">
      <dgm:prSet phldrT="[Texto]"/>
      <dgm:spPr>
        <a:ln w="28575">
          <a:solidFill>
            <a:srgbClr val="002E54"/>
          </a:solidFill>
        </a:ln>
        <a:effectLst>
          <a:outerShdw blurRad="50800" dist="38100" dir="2700000" algn="tl" rotWithShape="0">
            <a:prstClr val="black">
              <a:alpha val="40000"/>
            </a:prstClr>
          </a:outerShdw>
        </a:effectLst>
      </dgm:spPr>
      <dgm:t>
        <a:bodyPr/>
        <a:lstStyle/>
        <a:p>
          <a:r>
            <a:rPr lang="es-MX" b="0" i="0">
              <a:solidFill>
                <a:schemeClr val="tx2">
                  <a:lumMod val="50000"/>
                </a:schemeClr>
              </a:solidFill>
            </a:rPr>
            <a:t>Garantiza la intencionalidad de que soborno no ocurra, gestionando los riesgos de soborno y tomando medidas para prevenirlo. </a:t>
          </a:r>
          <a:endParaRPr lang="es-PE" b="0" i="0" dirty="0">
            <a:solidFill>
              <a:schemeClr val="tx2">
                <a:lumMod val="50000"/>
              </a:schemeClr>
            </a:solidFill>
          </a:endParaRPr>
        </a:p>
      </dgm:t>
    </dgm:pt>
    <dgm:pt modelId="{C0013AFB-2F40-4C2B-93FC-D512618FE2BE}" type="parTrans" cxnId="{7F04A994-A740-4961-B197-B5871EDF7E43}">
      <dgm:prSet/>
      <dgm:spPr/>
      <dgm:t>
        <a:bodyPr/>
        <a:lstStyle/>
        <a:p>
          <a:endParaRPr lang="es-PE" b="0" i="0">
            <a:solidFill>
              <a:schemeClr val="tx2">
                <a:lumMod val="50000"/>
              </a:schemeClr>
            </a:solidFill>
          </a:endParaRPr>
        </a:p>
      </dgm:t>
    </dgm:pt>
    <dgm:pt modelId="{EB04BCCE-147F-4513-AA7C-5F85C4696AF8}" type="sibTrans" cxnId="{7F04A994-A740-4961-B197-B5871EDF7E43}">
      <dgm:prSet/>
      <dgm:spPr/>
      <dgm:t>
        <a:bodyPr/>
        <a:lstStyle/>
        <a:p>
          <a:endParaRPr lang="es-PE" b="0" i="0">
            <a:solidFill>
              <a:schemeClr val="tx2">
                <a:lumMod val="50000"/>
              </a:schemeClr>
            </a:solidFill>
          </a:endParaRPr>
        </a:p>
      </dgm:t>
    </dgm:pt>
    <dgm:pt modelId="{907C26B9-0642-4F72-9088-51064CF8A215}">
      <dgm:prSet phldrT="[Texto]"/>
      <dgm:spPr>
        <a:ln w="28575">
          <a:solidFill>
            <a:srgbClr val="002E54"/>
          </a:solidFill>
        </a:ln>
        <a:effectLst>
          <a:outerShdw blurRad="50800" dist="38100" dir="2700000" algn="tl" rotWithShape="0">
            <a:prstClr val="black">
              <a:alpha val="40000"/>
            </a:prstClr>
          </a:outerShdw>
        </a:effectLst>
      </dgm:spPr>
      <dgm:t>
        <a:bodyPr/>
        <a:lstStyle/>
        <a:p>
          <a:r>
            <a:rPr lang="es-MX" b="0" i="0">
              <a:solidFill>
                <a:schemeClr val="tx2">
                  <a:lumMod val="50000"/>
                </a:schemeClr>
              </a:solidFill>
            </a:rPr>
            <a:t>Elimina los costes consecuencia de los sobornos.</a:t>
          </a:r>
          <a:endParaRPr lang="es-PE" b="0" i="0" dirty="0">
            <a:solidFill>
              <a:schemeClr val="tx2">
                <a:lumMod val="50000"/>
              </a:schemeClr>
            </a:solidFill>
          </a:endParaRPr>
        </a:p>
      </dgm:t>
    </dgm:pt>
    <dgm:pt modelId="{BDFA984B-C041-4DB7-B4B4-965CE48FC6C9}" type="parTrans" cxnId="{1C1E87DD-B13E-4806-BAE1-66441DEF20EE}">
      <dgm:prSet/>
      <dgm:spPr/>
      <dgm:t>
        <a:bodyPr/>
        <a:lstStyle/>
        <a:p>
          <a:endParaRPr lang="es-PE" b="0" i="0">
            <a:solidFill>
              <a:schemeClr val="tx2">
                <a:lumMod val="50000"/>
              </a:schemeClr>
            </a:solidFill>
          </a:endParaRPr>
        </a:p>
      </dgm:t>
    </dgm:pt>
    <dgm:pt modelId="{29D955BF-0A20-4422-A527-68C189B9CEB0}" type="sibTrans" cxnId="{1C1E87DD-B13E-4806-BAE1-66441DEF20EE}">
      <dgm:prSet/>
      <dgm:spPr/>
      <dgm:t>
        <a:bodyPr/>
        <a:lstStyle/>
        <a:p>
          <a:endParaRPr lang="es-PE" b="0" i="0">
            <a:solidFill>
              <a:schemeClr val="tx2">
                <a:lumMod val="50000"/>
              </a:schemeClr>
            </a:solidFill>
          </a:endParaRPr>
        </a:p>
      </dgm:t>
    </dgm:pt>
    <dgm:pt modelId="{167EC684-6F60-44B6-BFF9-53FDFE2329B1}">
      <dgm:prSet phldrT="[Texto]"/>
      <dgm:spPr>
        <a:ln w="28575">
          <a:solidFill>
            <a:srgbClr val="002E54"/>
          </a:solidFill>
        </a:ln>
        <a:effectLst>
          <a:outerShdw blurRad="50800" dist="38100" dir="2700000" algn="tl" rotWithShape="0">
            <a:prstClr val="black">
              <a:alpha val="40000"/>
            </a:prstClr>
          </a:outerShdw>
        </a:effectLst>
      </dgm:spPr>
      <dgm:t>
        <a:bodyPr/>
        <a:lstStyle/>
        <a:p>
          <a:r>
            <a:rPr lang="es-MX" b="0" i="0">
              <a:solidFill>
                <a:schemeClr val="tx2">
                  <a:lumMod val="50000"/>
                </a:schemeClr>
              </a:solidFill>
            </a:rPr>
            <a:t>Mejora de la imagen de la organización.</a:t>
          </a:r>
          <a:endParaRPr lang="es-PE" b="0" i="0" dirty="0">
            <a:solidFill>
              <a:schemeClr val="tx2">
                <a:lumMod val="50000"/>
              </a:schemeClr>
            </a:solidFill>
          </a:endParaRPr>
        </a:p>
      </dgm:t>
    </dgm:pt>
    <dgm:pt modelId="{9B002391-E768-40C8-B0F6-FA2360F59A89}" type="parTrans" cxnId="{C0BF6C66-5336-47E7-9705-C9EFAECA7E59}">
      <dgm:prSet/>
      <dgm:spPr/>
      <dgm:t>
        <a:bodyPr/>
        <a:lstStyle/>
        <a:p>
          <a:endParaRPr lang="es-PE" b="0" i="0">
            <a:solidFill>
              <a:schemeClr val="tx2">
                <a:lumMod val="50000"/>
              </a:schemeClr>
            </a:solidFill>
          </a:endParaRPr>
        </a:p>
      </dgm:t>
    </dgm:pt>
    <dgm:pt modelId="{C3832387-F415-4714-960C-3B20A7FB67FF}" type="sibTrans" cxnId="{C0BF6C66-5336-47E7-9705-C9EFAECA7E59}">
      <dgm:prSet/>
      <dgm:spPr/>
      <dgm:t>
        <a:bodyPr/>
        <a:lstStyle/>
        <a:p>
          <a:endParaRPr lang="es-PE" b="0" i="0">
            <a:solidFill>
              <a:schemeClr val="tx2">
                <a:lumMod val="50000"/>
              </a:schemeClr>
            </a:solidFill>
          </a:endParaRPr>
        </a:p>
      </dgm:t>
    </dgm:pt>
    <dgm:pt modelId="{1E725FDC-40CD-4D08-8809-6FF065ABB4AE}">
      <dgm:prSet phldrT="[Texto]"/>
      <dgm:spPr>
        <a:ln w="28575">
          <a:solidFill>
            <a:srgbClr val="002E54"/>
          </a:solidFill>
        </a:ln>
        <a:effectLst>
          <a:outerShdw blurRad="50800" dist="38100" dir="2700000" algn="tl" rotWithShape="0">
            <a:prstClr val="black">
              <a:alpha val="40000"/>
            </a:prstClr>
          </a:outerShdw>
        </a:effectLst>
      </dgm:spPr>
      <dgm:t>
        <a:bodyPr/>
        <a:lstStyle/>
        <a:p>
          <a:r>
            <a:rPr lang="es-MX" b="0" i="0">
              <a:solidFill>
                <a:schemeClr val="tx2">
                  <a:lumMod val="50000"/>
                </a:schemeClr>
              </a:solidFill>
            </a:rPr>
            <a:t>Mejora la competitividad.</a:t>
          </a:r>
          <a:endParaRPr lang="es-PE" b="0" i="0" dirty="0">
            <a:solidFill>
              <a:schemeClr val="tx2">
                <a:lumMod val="50000"/>
              </a:schemeClr>
            </a:solidFill>
          </a:endParaRPr>
        </a:p>
      </dgm:t>
    </dgm:pt>
    <dgm:pt modelId="{FA9A79A6-BE2E-4193-90F2-83B5C4A43AFC}" type="parTrans" cxnId="{33E2FA0F-15C7-49C5-A2F9-C26C6EFF6056}">
      <dgm:prSet/>
      <dgm:spPr/>
      <dgm:t>
        <a:bodyPr/>
        <a:lstStyle/>
        <a:p>
          <a:endParaRPr lang="es-PE" b="0" i="0">
            <a:solidFill>
              <a:schemeClr val="tx2">
                <a:lumMod val="50000"/>
              </a:schemeClr>
            </a:solidFill>
          </a:endParaRPr>
        </a:p>
      </dgm:t>
    </dgm:pt>
    <dgm:pt modelId="{3C10DD71-679E-4C32-A95F-AC4793F8C3AD}" type="sibTrans" cxnId="{33E2FA0F-15C7-49C5-A2F9-C26C6EFF6056}">
      <dgm:prSet/>
      <dgm:spPr/>
      <dgm:t>
        <a:bodyPr/>
        <a:lstStyle/>
        <a:p>
          <a:endParaRPr lang="es-PE" b="0" i="0">
            <a:solidFill>
              <a:schemeClr val="tx2">
                <a:lumMod val="50000"/>
              </a:schemeClr>
            </a:solidFill>
          </a:endParaRPr>
        </a:p>
      </dgm:t>
    </dgm:pt>
    <dgm:pt modelId="{D44F5B93-6B69-42E2-864D-83F0F2C323DA}" type="pres">
      <dgm:prSet presAssocID="{82833B1A-5BB2-4A5B-9480-91E2E9BB83A3}" presName="diagram" presStyleCnt="0">
        <dgm:presLayoutVars>
          <dgm:dir/>
          <dgm:resizeHandles val="exact"/>
        </dgm:presLayoutVars>
      </dgm:prSet>
      <dgm:spPr/>
    </dgm:pt>
    <dgm:pt modelId="{40815942-B70E-42CC-806C-6D401DB83D72}" type="pres">
      <dgm:prSet presAssocID="{1F1F8C32-1220-4144-8C6F-434FC9A8E9F1}" presName="node" presStyleLbl="node1" presStyleIdx="0" presStyleCnt="7" custScaleX="117878" custScaleY="130216">
        <dgm:presLayoutVars>
          <dgm:bulletEnabled val="1"/>
        </dgm:presLayoutVars>
      </dgm:prSet>
      <dgm:spPr/>
    </dgm:pt>
    <dgm:pt modelId="{D5D63D15-9122-4128-B39A-8038611DA481}" type="pres">
      <dgm:prSet presAssocID="{7DC85685-361F-4DB1-A7B0-DC67648D5AA8}" presName="sibTrans" presStyleCnt="0"/>
      <dgm:spPr/>
    </dgm:pt>
    <dgm:pt modelId="{F1BA25F5-C723-4A37-9FE5-0AE801797B3C}" type="pres">
      <dgm:prSet presAssocID="{2223C304-8DD3-4EE9-A1FE-0C3DC54B182D}" presName="node" presStyleLbl="node1" presStyleIdx="1" presStyleCnt="7" custScaleX="102592" custScaleY="130216">
        <dgm:presLayoutVars>
          <dgm:bulletEnabled val="1"/>
        </dgm:presLayoutVars>
      </dgm:prSet>
      <dgm:spPr/>
    </dgm:pt>
    <dgm:pt modelId="{AB246E17-7412-47F2-99D6-9DA0BEC45F9C}" type="pres">
      <dgm:prSet presAssocID="{67DE2142-5C25-4A5A-8F02-155C7FC90712}" presName="sibTrans" presStyleCnt="0"/>
      <dgm:spPr/>
    </dgm:pt>
    <dgm:pt modelId="{E22DCD3D-F3F0-4342-8550-A14D1E9334EF}" type="pres">
      <dgm:prSet presAssocID="{326D36A8-DAC0-4B2D-A303-F22F277B4AC0}" presName="node" presStyleLbl="node1" presStyleIdx="2" presStyleCnt="7" custScaleX="187291" custScaleY="130216">
        <dgm:presLayoutVars>
          <dgm:bulletEnabled val="1"/>
        </dgm:presLayoutVars>
      </dgm:prSet>
      <dgm:spPr/>
    </dgm:pt>
    <dgm:pt modelId="{196CD4B3-A911-46CB-A134-5B67AB919809}" type="pres">
      <dgm:prSet presAssocID="{C679D89C-2E7A-40A9-A31C-ADB446BC6162}" presName="sibTrans" presStyleCnt="0"/>
      <dgm:spPr/>
    </dgm:pt>
    <dgm:pt modelId="{5DE031FB-68C7-434E-A935-3EAA1A27F0D4}" type="pres">
      <dgm:prSet presAssocID="{8603A751-BB31-432C-AB57-2181796B8C62}" presName="node" presStyleLbl="node1" presStyleIdx="3" presStyleCnt="7">
        <dgm:presLayoutVars>
          <dgm:bulletEnabled val="1"/>
        </dgm:presLayoutVars>
      </dgm:prSet>
      <dgm:spPr/>
    </dgm:pt>
    <dgm:pt modelId="{3088085B-13A5-497C-A8AB-90E809BF0D84}" type="pres">
      <dgm:prSet presAssocID="{EB04BCCE-147F-4513-AA7C-5F85C4696AF8}" presName="sibTrans" presStyleCnt="0"/>
      <dgm:spPr/>
    </dgm:pt>
    <dgm:pt modelId="{E05B1EBC-584F-4F46-AF7D-4F265113B01F}" type="pres">
      <dgm:prSet presAssocID="{907C26B9-0642-4F72-9088-51064CF8A215}" presName="node" presStyleLbl="node1" presStyleIdx="4" presStyleCnt="7">
        <dgm:presLayoutVars>
          <dgm:bulletEnabled val="1"/>
        </dgm:presLayoutVars>
      </dgm:prSet>
      <dgm:spPr/>
    </dgm:pt>
    <dgm:pt modelId="{35589406-C900-472B-9315-A29CD5F0FD6C}" type="pres">
      <dgm:prSet presAssocID="{29D955BF-0A20-4422-A527-68C189B9CEB0}" presName="sibTrans" presStyleCnt="0"/>
      <dgm:spPr/>
    </dgm:pt>
    <dgm:pt modelId="{28665F97-5F08-4369-8ED9-5E6084304103}" type="pres">
      <dgm:prSet presAssocID="{167EC684-6F60-44B6-BFF9-53FDFE2329B1}" presName="node" presStyleLbl="node1" presStyleIdx="5" presStyleCnt="7">
        <dgm:presLayoutVars>
          <dgm:bulletEnabled val="1"/>
        </dgm:presLayoutVars>
      </dgm:prSet>
      <dgm:spPr/>
    </dgm:pt>
    <dgm:pt modelId="{2176816D-5AFC-4DB6-B89F-60A97FC748A6}" type="pres">
      <dgm:prSet presAssocID="{C3832387-F415-4714-960C-3B20A7FB67FF}" presName="sibTrans" presStyleCnt="0"/>
      <dgm:spPr/>
    </dgm:pt>
    <dgm:pt modelId="{CF96AD27-7AAB-4CDC-A7E6-D99133DA2968}" type="pres">
      <dgm:prSet presAssocID="{1E725FDC-40CD-4D08-8809-6FF065ABB4AE}" presName="node" presStyleLbl="node1" presStyleIdx="6" presStyleCnt="7">
        <dgm:presLayoutVars>
          <dgm:bulletEnabled val="1"/>
        </dgm:presLayoutVars>
      </dgm:prSet>
      <dgm:spPr/>
    </dgm:pt>
  </dgm:ptLst>
  <dgm:cxnLst>
    <dgm:cxn modelId="{33E2FA0F-15C7-49C5-A2F9-C26C6EFF6056}" srcId="{82833B1A-5BB2-4A5B-9480-91E2E9BB83A3}" destId="{1E725FDC-40CD-4D08-8809-6FF065ABB4AE}" srcOrd="6" destOrd="0" parTransId="{FA9A79A6-BE2E-4193-90F2-83B5C4A43AFC}" sibTransId="{3C10DD71-679E-4C32-A95F-AC4793F8C3AD}"/>
    <dgm:cxn modelId="{CA8D7A13-0FAD-4DB7-9016-FF87984B2B9D}" srcId="{82833B1A-5BB2-4A5B-9480-91E2E9BB83A3}" destId="{2223C304-8DD3-4EE9-A1FE-0C3DC54B182D}" srcOrd="1" destOrd="0" parTransId="{BC89E179-326F-48E8-A13F-EDC0A478A8CF}" sibTransId="{67DE2142-5C25-4A5A-8F02-155C7FC90712}"/>
    <dgm:cxn modelId="{503E7256-DB0C-4206-A765-089F5355F608}" srcId="{82833B1A-5BB2-4A5B-9480-91E2E9BB83A3}" destId="{1F1F8C32-1220-4144-8C6F-434FC9A8E9F1}" srcOrd="0" destOrd="0" parTransId="{5D05FF13-C788-4D6A-86C0-8566F0C92F1A}" sibTransId="{7DC85685-361F-4DB1-A7B0-DC67648D5AA8}"/>
    <dgm:cxn modelId="{102F495C-2FDF-46FE-A6B0-CC8AFC57AA7D}" type="presOf" srcId="{1E725FDC-40CD-4D08-8809-6FF065ABB4AE}" destId="{CF96AD27-7AAB-4CDC-A7E6-D99133DA2968}" srcOrd="0" destOrd="0" presId="urn:microsoft.com/office/officeart/2005/8/layout/default"/>
    <dgm:cxn modelId="{C0BF6C66-5336-47E7-9705-C9EFAECA7E59}" srcId="{82833B1A-5BB2-4A5B-9480-91E2E9BB83A3}" destId="{167EC684-6F60-44B6-BFF9-53FDFE2329B1}" srcOrd="5" destOrd="0" parTransId="{9B002391-E768-40C8-B0F6-FA2360F59A89}" sibTransId="{C3832387-F415-4714-960C-3B20A7FB67FF}"/>
    <dgm:cxn modelId="{AC8D7D67-87FD-4115-8579-7241143B5C6B}" type="presOf" srcId="{907C26B9-0642-4F72-9088-51064CF8A215}" destId="{E05B1EBC-584F-4F46-AF7D-4F265113B01F}" srcOrd="0" destOrd="0" presId="urn:microsoft.com/office/officeart/2005/8/layout/default"/>
    <dgm:cxn modelId="{FEEDD667-5512-4E28-8690-5CB37664DE16}" type="presOf" srcId="{82833B1A-5BB2-4A5B-9480-91E2E9BB83A3}" destId="{D44F5B93-6B69-42E2-864D-83F0F2C323DA}" srcOrd="0" destOrd="0" presId="urn:microsoft.com/office/officeart/2005/8/layout/default"/>
    <dgm:cxn modelId="{F217436A-1C5A-4895-9E71-EBFF0514B3B3}" srcId="{82833B1A-5BB2-4A5B-9480-91E2E9BB83A3}" destId="{326D36A8-DAC0-4B2D-A303-F22F277B4AC0}" srcOrd="2" destOrd="0" parTransId="{5B033673-01DC-4E47-AB66-5C6B5FB5FC68}" sibTransId="{C679D89C-2E7A-40A9-A31C-ADB446BC6162}"/>
    <dgm:cxn modelId="{F567CD6A-48E5-4A43-8F9B-AFB40A201F9A}" type="presOf" srcId="{2223C304-8DD3-4EE9-A1FE-0C3DC54B182D}" destId="{F1BA25F5-C723-4A37-9FE5-0AE801797B3C}" srcOrd="0" destOrd="0" presId="urn:microsoft.com/office/officeart/2005/8/layout/default"/>
    <dgm:cxn modelId="{3EF0B27F-6D44-4836-A283-30DD9B638D2F}" type="presOf" srcId="{8603A751-BB31-432C-AB57-2181796B8C62}" destId="{5DE031FB-68C7-434E-A935-3EAA1A27F0D4}" srcOrd="0" destOrd="0" presId="urn:microsoft.com/office/officeart/2005/8/layout/default"/>
    <dgm:cxn modelId="{704BDF92-2CAD-4BC5-987E-4FA8B1C8D542}" type="presOf" srcId="{167EC684-6F60-44B6-BFF9-53FDFE2329B1}" destId="{28665F97-5F08-4369-8ED9-5E6084304103}" srcOrd="0" destOrd="0" presId="urn:microsoft.com/office/officeart/2005/8/layout/default"/>
    <dgm:cxn modelId="{7F04A994-A740-4961-B197-B5871EDF7E43}" srcId="{82833B1A-5BB2-4A5B-9480-91E2E9BB83A3}" destId="{8603A751-BB31-432C-AB57-2181796B8C62}" srcOrd="3" destOrd="0" parTransId="{C0013AFB-2F40-4C2B-93FC-D512618FE2BE}" sibTransId="{EB04BCCE-147F-4513-AA7C-5F85C4696AF8}"/>
    <dgm:cxn modelId="{D57463B9-BD24-4064-9C54-5EAFC7A79BCE}" type="presOf" srcId="{326D36A8-DAC0-4B2D-A303-F22F277B4AC0}" destId="{E22DCD3D-F3F0-4342-8550-A14D1E9334EF}" srcOrd="0" destOrd="0" presId="urn:microsoft.com/office/officeart/2005/8/layout/default"/>
    <dgm:cxn modelId="{F8DCFFC9-B09B-4964-93F9-274896286C3E}" type="presOf" srcId="{1F1F8C32-1220-4144-8C6F-434FC9A8E9F1}" destId="{40815942-B70E-42CC-806C-6D401DB83D72}" srcOrd="0" destOrd="0" presId="urn:microsoft.com/office/officeart/2005/8/layout/default"/>
    <dgm:cxn modelId="{1C1E87DD-B13E-4806-BAE1-66441DEF20EE}" srcId="{82833B1A-5BB2-4A5B-9480-91E2E9BB83A3}" destId="{907C26B9-0642-4F72-9088-51064CF8A215}" srcOrd="4" destOrd="0" parTransId="{BDFA984B-C041-4DB7-B4B4-965CE48FC6C9}" sibTransId="{29D955BF-0A20-4422-A527-68C189B9CEB0}"/>
    <dgm:cxn modelId="{7AA238BD-0EFE-47CA-BD62-8E3B9445106E}" type="presParOf" srcId="{D44F5B93-6B69-42E2-864D-83F0F2C323DA}" destId="{40815942-B70E-42CC-806C-6D401DB83D72}" srcOrd="0" destOrd="0" presId="urn:microsoft.com/office/officeart/2005/8/layout/default"/>
    <dgm:cxn modelId="{DB16D148-614C-46EB-9A07-7F2011CEFE64}" type="presParOf" srcId="{D44F5B93-6B69-42E2-864D-83F0F2C323DA}" destId="{D5D63D15-9122-4128-B39A-8038611DA481}" srcOrd="1" destOrd="0" presId="urn:microsoft.com/office/officeart/2005/8/layout/default"/>
    <dgm:cxn modelId="{E501B046-79CD-473D-BDFF-EFEA85E284E4}" type="presParOf" srcId="{D44F5B93-6B69-42E2-864D-83F0F2C323DA}" destId="{F1BA25F5-C723-4A37-9FE5-0AE801797B3C}" srcOrd="2" destOrd="0" presId="urn:microsoft.com/office/officeart/2005/8/layout/default"/>
    <dgm:cxn modelId="{05E3305D-7D5E-42E4-856D-6FD04AB4728F}" type="presParOf" srcId="{D44F5B93-6B69-42E2-864D-83F0F2C323DA}" destId="{AB246E17-7412-47F2-99D6-9DA0BEC45F9C}" srcOrd="3" destOrd="0" presId="urn:microsoft.com/office/officeart/2005/8/layout/default"/>
    <dgm:cxn modelId="{9B37D5BA-2D41-4D84-B455-6B9D46D46D38}" type="presParOf" srcId="{D44F5B93-6B69-42E2-864D-83F0F2C323DA}" destId="{E22DCD3D-F3F0-4342-8550-A14D1E9334EF}" srcOrd="4" destOrd="0" presId="urn:microsoft.com/office/officeart/2005/8/layout/default"/>
    <dgm:cxn modelId="{C67ECFB7-6D81-4040-B7F2-CF9AB84AF071}" type="presParOf" srcId="{D44F5B93-6B69-42E2-864D-83F0F2C323DA}" destId="{196CD4B3-A911-46CB-A134-5B67AB919809}" srcOrd="5" destOrd="0" presId="urn:microsoft.com/office/officeart/2005/8/layout/default"/>
    <dgm:cxn modelId="{34944700-0660-4C49-A010-96F829DE4DCE}" type="presParOf" srcId="{D44F5B93-6B69-42E2-864D-83F0F2C323DA}" destId="{5DE031FB-68C7-434E-A935-3EAA1A27F0D4}" srcOrd="6" destOrd="0" presId="urn:microsoft.com/office/officeart/2005/8/layout/default"/>
    <dgm:cxn modelId="{2CC019B6-985B-4C38-BB4A-3E26F0D79272}" type="presParOf" srcId="{D44F5B93-6B69-42E2-864D-83F0F2C323DA}" destId="{3088085B-13A5-497C-A8AB-90E809BF0D84}" srcOrd="7" destOrd="0" presId="urn:microsoft.com/office/officeart/2005/8/layout/default"/>
    <dgm:cxn modelId="{F16374DB-8261-4C9C-9EE1-81030DACF8A7}" type="presParOf" srcId="{D44F5B93-6B69-42E2-864D-83F0F2C323DA}" destId="{E05B1EBC-584F-4F46-AF7D-4F265113B01F}" srcOrd="8" destOrd="0" presId="urn:microsoft.com/office/officeart/2005/8/layout/default"/>
    <dgm:cxn modelId="{F26D5C6E-98E6-4C66-8B33-E23EE065637E}" type="presParOf" srcId="{D44F5B93-6B69-42E2-864D-83F0F2C323DA}" destId="{35589406-C900-472B-9315-A29CD5F0FD6C}" srcOrd="9" destOrd="0" presId="urn:microsoft.com/office/officeart/2005/8/layout/default"/>
    <dgm:cxn modelId="{BEA36321-F8C8-43A2-AB05-EC72B156000E}" type="presParOf" srcId="{D44F5B93-6B69-42E2-864D-83F0F2C323DA}" destId="{28665F97-5F08-4369-8ED9-5E6084304103}" srcOrd="10" destOrd="0" presId="urn:microsoft.com/office/officeart/2005/8/layout/default"/>
    <dgm:cxn modelId="{D43F87E3-2490-4CC0-8B1D-FDB54A8E8D9A}" type="presParOf" srcId="{D44F5B93-6B69-42E2-864D-83F0F2C323DA}" destId="{2176816D-5AFC-4DB6-B89F-60A97FC748A6}" srcOrd="11" destOrd="0" presId="urn:microsoft.com/office/officeart/2005/8/layout/default"/>
    <dgm:cxn modelId="{9A4EF54E-25CD-4994-9E1D-ACE32CAC4DD9}" type="presParOf" srcId="{D44F5B93-6B69-42E2-864D-83F0F2C323DA}" destId="{CF96AD27-7AAB-4CDC-A7E6-D99133DA2968}" srcOrd="12" destOrd="0" presId="urn:microsoft.com/office/officeart/2005/8/layout/defaul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B9433F-CCF7-47C1-923B-19C0E5C41546}">
      <dsp:nvSpPr>
        <dsp:cNvPr id="0" name=""/>
        <dsp:cNvSpPr/>
      </dsp:nvSpPr>
      <dsp:spPr>
        <a:xfrm>
          <a:off x="0" y="13509"/>
          <a:ext cx="10515600" cy="432432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s-ES" sz="4200" kern="1200" dirty="0"/>
            <a:t>“Proceso</a:t>
          </a:r>
          <a:r>
            <a:rPr lang="es-ES" sz="4200" i="1" kern="1200" dirty="0"/>
            <a:t> </a:t>
          </a:r>
          <a:r>
            <a:rPr lang="es-ES" sz="4200" kern="1200" dirty="0"/>
            <a:t>para evaluar con mayor detalle la naturaleza y alcance del </a:t>
          </a:r>
          <a:r>
            <a:rPr lang="es-ES" sz="4200" i="1" kern="1200" dirty="0"/>
            <a:t>riesgo </a:t>
          </a:r>
          <a:r>
            <a:rPr lang="es-ES" sz="4200" kern="1200" dirty="0"/>
            <a:t>de soborno y para ayudar a las </a:t>
          </a:r>
          <a:r>
            <a:rPr lang="es-ES" sz="4200" i="1" kern="1200" dirty="0"/>
            <a:t>organizaciones </a:t>
          </a:r>
          <a:r>
            <a:rPr lang="es-ES" sz="4200" kern="1200" dirty="0"/>
            <a:t>a tomar decisiones en relación con operaciones, proyectos, actividades, </a:t>
          </a:r>
          <a:r>
            <a:rPr lang="es-ES" sz="4200" i="1" kern="1200" dirty="0"/>
            <a:t>socios de negocios </a:t>
          </a:r>
          <a:r>
            <a:rPr lang="es-ES" sz="4200" kern="1200" dirty="0"/>
            <a:t>y personal específicos”.  (NTP)</a:t>
          </a:r>
          <a:endParaRPr lang="es-PE" sz="4200" kern="1200" dirty="0"/>
        </a:p>
      </dsp:txBody>
      <dsp:txXfrm>
        <a:off x="211096" y="224605"/>
        <a:ext cx="10093408" cy="3902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15942-B70E-42CC-806C-6D401DB83D72}">
      <dsp:nvSpPr>
        <dsp:cNvPr id="0" name=""/>
        <dsp:cNvSpPr/>
      </dsp:nvSpPr>
      <dsp:spPr>
        <a:xfrm>
          <a:off x="31886" y="575626"/>
          <a:ext cx="3017688" cy="200012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28575">
          <a:solidFill>
            <a:srgbClr val="002E54"/>
          </a:solid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0" i="0" kern="1200">
              <a:solidFill>
                <a:schemeClr val="tx2">
                  <a:lumMod val="50000"/>
                </a:schemeClr>
              </a:solidFill>
            </a:rPr>
            <a:t>Asegura a la dirección, inversores, socios de negocio, empleados, y otros grupos de interés que la organización ha tomado medidas razonables para prevenir el soborno.</a:t>
          </a:r>
          <a:endParaRPr lang="es-PE" sz="1600" b="0" i="0" kern="1200" dirty="0">
            <a:solidFill>
              <a:schemeClr val="tx2">
                <a:lumMod val="50000"/>
              </a:schemeClr>
            </a:solidFill>
          </a:endParaRPr>
        </a:p>
      </dsp:txBody>
      <dsp:txXfrm>
        <a:off x="31886" y="575626"/>
        <a:ext cx="3017688" cy="2000125"/>
      </dsp:txXfrm>
    </dsp:sp>
    <dsp:sp modelId="{F1BA25F5-C723-4A37-9FE5-0AE801797B3C}">
      <dsp:nvSpPr>
        <dsp:cNvPr id="0" name=""/>
        <dsp:cNvSpPr/>
      </dsp:nvSpPr>
      <dsp:spPr>
        <a:xfrm>
          <a:off x="3305575" y="575626"/>
          <a:ext cx="2626365" cy="200012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28575">
          <a:solidFill>
            <a:srgbClr val="002E54"/>
          </a:solid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0" i="0" kern="1200" dirty="0">
              <a:solidFill>
                <a:schemeClr val="tx2">
                  <a:lumMod val="50000"/>
                </a:schemeClr>
              </a:solidFill>
            </a:rPr>
            <a:t>Proporciona evidencias ante las autoridades judiciales de que se han establecido medidas proactivas y razonables para prevenir el soborno. </a:t>
          </a:r>
          <a:endParaRPr lang="es-PE" sz="1600" b="0" i="0" kern="1200" dirty="0">
            <a:solidFill>
              <a:schemeClr val="tx2">
                <a:lumMod val="50000"/>
              </a:schemeClr>
            </a:solidFill>
          </a:endParaRPr>
        </a:p>
      </dsp:txBody>
      <dsp:txXfrm>
        <a:off x="3305575" y="575626"/>
        <a:ext cx="2626365" cy="2000125"/>
      </dsp:txXfrm>
    </dsp:sp>
    <dsp:sp modelId="{E22DCD3D-F3F0-4342-8550-A14D1E9334EF}">
      <dsp:nvSpPr>
        <dsp:cNvPr id="0" name=""/>
        <dsp:cNvSpPr/>
      </dsp:nvSpPr>
      <dsp:spPr>
        <a:xfrm>
          <a:off x="6187941" y="575626"/>
          <a:ext cx="4794667" cy="200012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28575">
          <a:solidFill>
            <a:srgbClr val="002E54"/>
          </a:solid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0" i="0" kern="1200" dirty="0">
              <a:solidFill>
                <a:schemeClr val="tx2">
                  <a:lumMod val="50000"/>
                </a:schemeClr>
              </a:solidFill>
            </a:rPr>
            <a:t>Aporta al </a:t>
          </a:r>
          <a:r>
            <a:rPr lang="es-MX" sz="1600" b="0" i="0" kern="1200" dirty="0" err="1">
              <a:solidFill>
                <a:schemeClr val="tx2">
                  <a:lumMod val="50000"/>
                </a:schemeClr>
              </a:solidFill>
            </a:rPr>
            <a:t>Compliance</a:t>
          </a:r>
          <a:r>
            <a:rPr lang="es-MX" sz="1600" b="0" i="0" kern="1200" dirty="0">
              <a:solidFill>
                <a:schemeClr val="tx2">
                  <a:lumMod val="50000"/>
                </a:schemeClr>
              </a:solidFill>
            </a:rPr>
            <a:t> de la organización, entendiendo como tal al conjunto de medidas que las empresas pueden adoptar, la implementación de "Programas de Cumplimiento" o "Modelos de Prevención" a efectos de prevenir la comisión de delitos, minimizar su impacto o, incluso, liberar de responsabilidad administrativa a la organización. (Modelo de Integridad Público)</a:t>
          </a:r>
          <a:endParaRPr lang="es-PE" sz="1600" b="0" i="0" kern="1200" dirty="0">
            <a:solidFill>
              <a:schemeClr val="tx2">
                <a:lumMod val="50000"/>
              </a:schemeClr>
            </a:solidFill>
          </a:endParaRPr>
        </a:p>
      </dsp:txBody>
      <dsp:txXfrm>
        <a:off x="6187941" y="575626"/>
        <a:ext cx="4794667" cy="2000125"/>
      </dsp:txXfrm>
    </dsp:sp>
    <dsp:sp modelId="{5DE031FB-68C7-434E-A935-3EAA1A27F0D4}">
      <dsp:nvSpPr>
        <dsp:cNvPr id="0" name=""/>
        <dsp:cNvSpPr/>
      </dsp:nvSpPr>
      <dsp:spPr>
        <a:xfrm>
          <a:off x="3226" y="2831752"/>
          <a:ext cx="2560009" cy="153600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28575">
          <a:solidFill>
            <a:srgbClr val="002E54"/>
          </a:solid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0" i="0" kern="1200">
              <a:solidFill>
                <a:schemeClr val="tx2">
                  <a:lumMod val="50000"/>
                </a:schemeClr>
              </a:solidFill>
            </a:rPr>
            <a:t>Garantiza la intencionalidad de que soborno no ocurra, gestionando los riesgos de soborno y tomando medidas para prevenirlo. </a:t>
          </a:r>
          <a:endParaRPr lang="es-PE" sz="1600" b="0" i="0" kern="1200" dirty="0">
            <a:solidFill>
              <a:schemeClr val="tx2">
                <a:lumMod val="50000"/>
              </a:schemeClr>
            </a:solidFill>
          </a:endParaRPr>
        </a:p>
      </dsp:txBody>
      <dsp:txXfrm>
        <a:off x="3226" y="2831752"/>
        <a:ext cx="2560009" cy="1536005"/>
      </dsp:txXfrm>
    </dsp:sp>
    <dsp:sp modelId="{E05B1EBC-584F-4F46-AF7D-4F265113B01F}">
      <dsp:nvSpPr>
        <dsp:cNvPr id="0" name=""/>
        <dsp:cNvSpPr/>
      </dsp:nvSpPr>
      <dsp:spPr>
        <a:xfrm>
          <a:off x="2819237" y="2831752"/>
          <a:ext cx="2560009" cy="153600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28575">
          <a:solidFill>
            <a:srgbClr val="002E54"/>
          </a:solid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0" i="0" kern="1200">
              <a:solidFill>
                <a:schemeClr val="tx2">
                  <a:lumMod val="50000"/>
                </a:schemeClr>
              </a:solidFill>
            </a:rPr>
            <a:t>Elimina los costes consecuencia de los sobornos.</a:t>
          </a:r>
          <a:endParaRPr lang="es-PE" sz="1600" b="0" i="0" kern="1200" dirty="0">
            <a:solidFill>
              <a:schemeClr val="tx2">
                <a:lumMod val="50000"/>
              </a:schemeClr>
            </a:solidFill>
          </a:endParaRPr>
        </a:p>
      </dsp:txBody>
      <dsp:txXfrm>
        <a:off x="2819237" y="2831752"/>
        <a:ext cx="2560009" cy="1536005"/>
      </dsp:txXfrm>
    </dsp:sp>
    <dsp:sp modelId="{28665F97-5F08-4369-8ED9-5E6084304103}">
      <dsp:nvSpPr>
        <dsp:cNvPr id="0" name=""/>
        <dsp:cNvSpPr/>
      </dsp:nvSpPr>
      <dsp:spPr>
        <a:xfrm>
          <a:off x="5635247" y="2831752"/>
          <a:ext cx="2560009" cy="153600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28575">
          <a:solidFill>
            <a:srgbClr val="002E54"/>
          </a:solid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0" i="0" kern="1200">
              <a:solidFill>
                <a:schemeClr val="tx2">
                  <a:lumMod val="50000"/>
                </a:schemeClr>
              </a:solidFill>
            </a:rPr>
            <a:t>Mejora de la imagen de la organización.</a:t>
          </a:r>
          <a:endParaRPr lang="es-PE" sz="1600" b="0" i="0" kern="1200" dirty="0">
            <a:solidFill>
              <a:schemeClr val="tx2">
                <a:lumMod val="50000"/>
              </a:schemeClr>
            </a:solidFill>
          </a:endParaRPr>
        </a:p>
      </dsp:txBody>
      <dsp:txXfrm>
        <a:off x="5635247" y="2831752"/>
        <a:ext cx="2560009" cy="1536005"/>
      </dsp:txXfrm>
    </dsp:sp>
    <dsp:sp modelId="{CF96AD27-7AAB-4CDC-A7E6-D99133DA2968}">
      <dsp:nvSpPr>
        <dsp:cNvPr id="0" name=""/>
        <dsp:cNvSpPr/>
      </dsp:nvSpPr>
      <dsp:spPr>
        <a:xfrm>
          <a:off x="8451258" y="2831752"/>
          <a:ext cx="2560009" cy="153600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28575">
          <a:solidFill>
            <a:srgbClr val="002E54"/>
          </a:solid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0" i="0" kern="1200">
              <a:solidFill>
                <a:schemeClr val="tx2">
                  <a:lumMod val="50000"/>
                </a:schemeClr>
              </a:solidFill>
            </a:rPr>
            <a:t>Mejora la competitividad.</a:t>
          </a:r>
          <a:endParaRPr lang="es-PE" sz="1600" b="0" i="0" kern="1200" dirty="0">
            <a:solidFill>
              <a:schemeClr val="tx2">
                <a:lumMod val="50000"/>
              </a:schemeClr>
            </a:solidFill>
          </a:endParaRPr>
        </a:p>
      </dsp:txBody>
      <dsp:txXfrm>
        <a:off x="8451258" y="2831752"/>
        <a:ext cx="2560009" cy="153600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DE9C64-9059-4D9B-B38D-496733D22AF5}" type="datetimeFigureOut">
              <a:rPr lang="es-PE" smtClean="0"/>
              <a:t>20/05/24</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CD7C05-5D5F-4C6B-8A92-B2A15A364E8C}" type="slidenum">
              <a:rPr lang="es-PE" smtClean="0"/>
              <a:t>‹Nº›</a:t>
            </a:fld>
            <a:endParaRPr lang="es-PE"/>
          </a:p>
        </p:txBody>
      </p:sp>
    </p:spTree>
    <p:extLst>
      <p:ext uri="{BB962C8B-B14F-4D97-AF65-F5344CB8AC3E}">
        <p14:creationId xmlns:p14="http://schemas.microsoft.com/office/powerpoint/2010/main" val="2805453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5ba89d2623_0_10:notes"/>
          <p:cNvSpPr>
            <a:spLocks noGrp="1" noRot="1" noChangeAspect="1"/>
          </p:cNvSpPr>
          <p:nvPr>
            <p:ph type="sldImg" idx="2"/>
          </p:nvPr>
        </p:nvSpPr>
        <p:spPr>
          <a:xfrm>
            <a:off x="-223838" y="808038"/>
            <a:ext cx="7185026" cy="40417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5ba89d2623_0_10:notes"/>
          <p:cNvSpPr txBox="1">
            <a:spLocks noGrp="1"/>
          </p:cNvSpPr>
          <p:nvPr>
            <p:ph type="body" idx="1"/>
          </p:nvPr>
        </p:nvSpPr>
        <p:spPr>
          <a:xfrm>
            <a:off x="673788" y="5119543"/>
            <a:ext cx="5390305" cy="4850093"/>
          </a:xfrm>
          <a:prstGeom prst="rect">
            <a:avLst/>
          </a:prstGeom>
        </p:spPr>
        <p:txBody>
          <a:bodyPr spcFirstLastPara="1" wrap="square" lIns="93162" tIns="93162" rIns="93162" bIns="93162" anchor="t" anchorCtr="0">
            <a:noAutofit/>
          </a:bodyPr>
          <a:lstStyle/>
          <a:p>
            <a:endParaRPr/>
          </a:p>
        </p:txBody>
      </p:sp>
    </p:spTree>
    <p:extLst>
      <p:ext uri="{BB962C8B-B14F-4D97-AF65-F5344CB8AC3E}">
        <p14:creationId xmlns:p14="http://schemas.microsoft.com/office/powerpoint/2010/main" val="1608444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01CB57-3DD1-4955-84D4-05A799050F7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E381FC43-6EB5-4E31-9284-2AEC3B88A5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09BCA3CF-E757-4C41-A8A0-8509BAD21393}"/>
              </a:ext>
            </a:extLst>
          </p:cNvPr>
          <p:cNvSpPr>
            <a:spLocks noGrp="1"/>
          </p:cNvSpPr>
          <p:nvPr>
            <p:ph type="dt" sz="half" idx="10"/>
          </p:nvPr>
        </p:nvSpPr>
        <p:spPr/>
        <p:txBody>
          <a:bodyPr/>
          <a:lstStyle/>
          <a:p>
            <a:fld id="{271991DD-54F2-4C23-B356-FA7C31FE5060}" type="datetimeFigureOut">
              <a:rPr lang="es-PE" smtClean="0"/>
              <a:t>20/05/24</a:t>
            </a:fld>
            <a:endParaRPr lang="es-PE"/>
          </a:p>
        </p:txBody>
      </p:sp>
      <p:sp>
        <p:nvSpPr>
          <p:cNvPr id="5" name="Marcador de pie de página 4">
            <a:extLst>
              <a:ext uri="{FF2B5EF4-FFF2-40B4-BE49-F238E27FC236}">
                <a16:creationId xmlns:a16="http://schemas.microsoft.com/office/drawing/2014/main" id="{805B6930-54D0-4038-A68C-512CF924C6CF}"/>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376A0157-B173-4800-AC86-4354F979DF5A}"/>
              </a:ext>
            </a:extLst>
          </p:cNvPr>
          <p:cNvSpPr>
            <a:spLocks noGrp="1"/>
          </p:cNvSpPr>
          <p:nvPr>
            <p:ph type="sldNum" sz="quarter" idx="12"/>
          </p:nvPr>
        </p:nvSpPr>
        <p:spPr/>
        <p:txBody>
          <a:bodyPr/>
          <a:lstStyle/>
          <a:p>
            <a:fld id="{1D69FE33-A50C-4729-BF99-46F64DB8FE02}" type="slidenum">
              <a:rPr lang="es-PE" smtClean="0"/>
              <a:t>‹Nº›</a:t>
            </a:fld>
            <a:endParaRPr lang="es-PE"/>
          </a:p>
        </p:txBody>
      </p:sp>
    </p:spTree>
    <p:extLst>
      <p:ext uri="{BB962C8B-B14F-4D97-AF65-F5344CB8AC3E}">
        <p14:creationId xmlns:p14="http://schemas.microsoft.com/office/powerpoint/2010/main" val="3768484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5DE90F-2E69-4F71-9210-F712ACD3339D}"/>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D2532A0C-66AB-40EB-BAB9-5F421F8DA77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C197CCD-4760-4DB5-A2AF-D4D60CF8813F}"/>
              </a:ext>
            </a:extLst>
          </p:cNvPr>
          <p:cNvSpPr>
            <a:spLocks noGrp="1"/>
          </p:cNvSpPr>
          <p:nvPr>
            <p:ph type="dt" sz="half" idx="10"/>
          </p:nvPr>
        </p:nvSpPr>
        <p:spPr/>
        <p:txBody>
          <a:bodyPr/>
          <a:lstStyle/>
          <a:p>
            <a:fld id="{271991DD-54F2-4C23-B356-FA7C31FE5060}" type="datetimeFigureOut">
              <a:rPr lang="es-PE" smtClean="0"/>
              <a:t>20/05/24</a:t>
            </a:fld>
            <a:endParaRPr lang="es-PE"/>
          </a:p>
        </p:txBody>
      </p:sp>
      <p:sp>
        <p:nvSpPr>
          <p:cNvPr id="5" name="Marcador de pie de página 4">
            <a:extLst>
              <a:ext uri="{FF2B5EF4-FFF2-40B4-BE49-F238E27FC236}">
                <a16:creationId xmlns:a16="http://schemas.microsoft.com/office/drawing/2014/main" id="{ED3B90C7-BFDA-4276-9D1C-7ED3FD13DC11}"/>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E5D39E8-E7FF-4DBD-BA13-06E9DB771F78}"/>
              </a:ext>
            </a:extLst>
          </p:cNvPr>
          <p:cNvSpPr>
            <a:spLocks noGrp="1"/>
          </p:cNvSpPr>
          <p:nvPr>
            <p:ph type="sldNum" sz="quarter" idx="12"/>
          </p:nvPr>
        </p:nvSpPr>
        <p:spPr/>
        <p:txBody>
          <a:bodyPr/>
          <a:lstStyle/>
          <a:p>
            <a:fld id="{1D69FE33-A50C-4729-BF99-46F64DB8FE02}" type="slidenum">
              <a:rPr lang="es-PE" smtClean="0"/>
              <a:t>‹Nº›</a:t>
            </a:fld>
            <a:endParaRPr lang="es-PE"/>
          </a:p>
        </p:txBody>
      </p:sp>
    </p:spTree>
    <p:extLst>
      <p:ext uri="{BB962C8B-B14F-4D97-AF65-F5344CB8AC3E}">
        <p14:creationId xmlns:p14="http://schemas.microsoft.com/office/powerpoint/2010/main" val="2733031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A3F7497-A77D-40DC-A684-6998580DF6B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86BE71B7-4362-458D-A6BE-EA977E84E22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D8C0F765-A3EB-4928-B759-560134246FCF}"/>
              </a:ext>
            </a:extLst>
          </p:cNvPr>
          <p:cNvSpPr>
            <a:spLocks noGrp="1"/>
          </p:cNvSpPr>
          <p:nvPr>
            <p:ph type="dt" sz="half" idx="10"/>
          </p:nvPr>
        </p:nvSpPr>
        <p:spPr/>
        <p:txBody>
          <a:bodyPr/>
          <a:lstStyle/>
          <a:p>
            <a:fld id="{271991DD-54F2-4C23-B356-FA7C31FE5060}" type="datetimeFigureOut">
              <a:rPr lang="es-PE" smtClean="0"/>
              <a:t>20/05/24</a:t>
            </a:fld>
            <a:endParaRPr lang="es-PE"/>
          </a:p>
        </p:txBody>
      </p:sp>
      <p:sp>
        <p:nvSpPr>
          <p:cNvPr id="5" name="Marcador de pie de página 4">
            <a:extLst>
              <a:ext uri="{FF2B5EF4-FFF2-40B4-BE49-F238E27FC236}">
                <a16:creationId xmlns:a16="http://schemas.microsoft.com/office/drawing/2014/main" id="{89DABF6B-863A-4750-BC08-3F5D5F92B16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4293ADE3-5834-466E-80D1-E52783B5A2CC}"/>
              </a:ext>
            </a:extLst>
          </p:cNvPr>
          <p:cNvSpPr>
            <a:spLocks noGrp="1"/>
          </p:cNvSpPr>
          <p:nvPr>
            <p:ph type="sldNum" sz="quarter" idx="12"/>
          </p:nvPr>
        </p:nvSpPr>
        <p:spPr/>
        <p:txBody>
          <a:bodyPr/>
          <a:lstStyle/>
          <a:p>
            <a:fld id="{1D69FE33-A50C-4729-BF99-46F64DB8FE02}" type="slidenum">
              <a:rPr lang="es-PE" smtClean="0"/>
              <a:t>‹Nº›</a:t>
            </a:fld>
            <a:endParaRPr lang="es-PE"/>
          </a:p>
        </p:txBody>
      </p:sp>
    </p:spTree>
    <p:extLst>
      <p:ext uri="{BB962C8B-B14F-4D97-AF65-F5344CB8AC3E}">
        <p14:creationId xmlns:p14="http://schemas.microsoft.com/office/powerpoint/2010/main" val="28833967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419" smtClean="0">
                <a:solidFill>
                  <a:prstClr val="black">
                    <a:tint val="75000"/>
                  </a:prstClr>
                </a:solidFill>
              </a:rPr>
              <a:pPr/>
              <a:t>‹Nº›</a:t>
            </a:fld>
            <a:endParaRPr lang="es-419">
              <a:solidFill>
                <a:prstClr val="black">
                  <a:tint val="75000"/>
                </a:prstClr>
              </a:solidFill>
            </a:endParaRPr>
          </a:p>
        </p:txBody>
      </p:sp>
    </p:spTree>
    <p:extLst>
      <p:ext uri="{BB962C8B-B14F-4D97-AF65-F5344CB8AC3E}">
        <p14:creationId xmlns:p14="http://schemas.microsoft.com/office/powerpoint/2010/main" val="1507534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29B880-2F5E-41CE-8755-F14BA4EDB04C}"/>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EFDB9CC1-0148-4B49-B6AE-3B5211BF198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11600977-5B23-436E-A884-9B71204F7EB5}"/>
              </a:ext>
            </a:extLst>
          </p:cNvPr>
          <p:cNvSpPr>
            <a:spLocks noGrp="1"/>
          </p:cNvSpPr>
          <p:nvPr>
            <p:ph type="dt" sz="half" idx="10"/>
          </p:nvPr>
        </p:nvSpPr>
        <p:spPr/>
        <p:txBody>
          <a:bodyPr/>
          <a:lstStyle/>
          <a:p>
            <a:fld id="{271991DD-54F2-4C23-B356-FA7C31FE5060}" type="datetimeFigureOut">
              <a:rPr lang="es-PE" smtClean="0"/>
              <a:t>20/05/24</a:t>
            </a:fld>
            <a:endParaRPr lang="es-PE"/>
          </a:p>
        </p:txBody>
      </p:sp>
      <p:sp>
        <p:nvSpPr>
          <p:cNvPr id="5" name="Marcador de pie de página 4">
            <a:extLst>
              <a:ext uri="{FF2B5EF4-FFF2-40B4-BE49-F238E27FC236}">
                <a16:creationId xmlns:a16="http://schemas.microsoft.com/office/drawing/2014/main" id="{1CE00D56-0574-4143-A5D9-533B1401D76C}"/>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026EA2E-545D-4456-AEB1-1E38AEF0BC4D}"/>
              </a:ext>
            </a:extLst>
          </p:cNvPr>
          <p:cNvSpPr>
            <a:spLocks noGrp="1"/>
          </p:cNvSpPr>
          <p:nvPr>
            <p:ph type="sldNum" sz="quarter" idx="12"/>
          </p:nvPr>
        </p:nvSpPr>
        <p:spPr/>
        <p:txBody>
          <a:bodyPr/>
          <a:lstStyle/>
          <a:p>
            <a:fld id="{1D69FE33-A50C-4729-BF99-46F64DB8FE02}" type="slidenum">
              <a:rPr lang="es-PE" smtClean="0"/>
              <a:t>‹Nº›</a:t>
            </a:fld>
            <a:endParaRPr lang="es-PE"/>
          </a:p>
        </p:txBody>
      </p:sp>
    </p:spTree>
    <p:extLst>
      <p:ext uri="{BB962C8B-B14F-4D97-AF65-F5344CB8AC3E}">
        <p14:creationId xmlns:p14="http://schemas.microsoft.com/office/powerpoint/2010/main" val="2514543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92377F-3E4D-437B-ABEB-BEBB1F063A6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3D03D16D-8956-4BF7-BD84-CA5CB6848C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8BC74943-D51D-45EF-B28A-F7D2C30E2644}"/>
              </a:ext>
            </a:extLst>
          </p:cNvPr>
          <p:cNvSpPr>
            <a:spLocks noGrp="1"/>
          </p:cNvSpPr>
          <p:nvPr>
            <p:ph type="dt" sz="half" idx="10"/>
          </p:nvPr>
        </p:nvSpPr>
        <p:spPr/>
        <p:txBody>
          <a:bodyPr/>
          <a:lstStyle/>
          <a:p>
            <a:fld id="{271991DD-54F2-4C23-B356-FA7C31FE5060}" type="datetimeFigureOut">
              <a:rPr lang="es-PE" smtClean="0"/>
              <a:t>20/05/24</a:t>
            </a:fld>
            <a:endParaRPr lang="es-PE"/>
          </a:p>
        </p:txBody>
      </p:sp>
      <p:sp>
        <p:nvSpPr>
          <p:cNvPr id="5" name="Marcador de pie de página 4">
            <a:extLst>
              <a:ext uri="{FF2B5EF4-FFF2-40B4-BE49-F238E27FC236}">
                <a16:creationId xmlns:a16="http://schemas.microsoft.com/office/drawing/2014/main" id="{615F64D4-B56C-418C-83BE-422E2367760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E8B2B31E-6525-4073-8384-767998A61E42}"/>
              </a:ext>
            </a:extLst>
          </p:cNvPr>
          <p:cNvSpPr>
            <a:spLocks noGrp="1"/>
          </p:cNvSpPr>
          <p:nvPr>
            <p:ph type="sldNum" sz="quarter" idx="12"/>
          </p:nvPr>
        </p:nvSpPr>
        <p:spPr/>
        <p:txBody>
          <a:bodyPr/>
          <a:lstStyle/>
          <a:p>
            <a:fld id="{1D69FE33-A50C-4729-BF99-46F64DB8FE02}" type="slidenum">
              <a:rPr lang="es-PE" smtClean="0"/>
              <a:t>‹Nº›</a:t>
            </a:fld>
            <a:endParaRPr lang="es-PE"/>
          </a:p>
        </p:txBody>
      </p:sp>
    </p:spTree>
    <p:extLst>
      <p:ext uri="{BB962C8B-B14F-4D97-AF65-F5344CB8AC3E}">
        <p14:creationId xmlns:p14="http://schemas.microsoft.com/office/powerpoint/2010/main" val="2486346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EFD494-6DB5-4E15-8938-87EEFB8F2211}"/>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3629F072-596E-49CC-AB03-FD3F584D4C1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19AD7FFD-9714-4201-8B4A-9532B68B445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F2881307-E296-4CDE-BD69-449D146EA5DF}"/>
              </a:ext>
            </a:extLst>
          </p:cNvPr>
          <p:cNvSpPr>
            <a:spLocks noGrp="1"/>
          </p:cNvSpPr>
          <p:nvPr>
            <p:ph type="dt" sz="half" idx="10"/>
          </p:nvPr>
        </p:nvSpPr>
        <p:spPr/>
        <p:txBody>
          <a:bodyPr/>
          <a:lstStyle/>
          <a:p>
            <a:fld id="{271991DD-54F2-4C23-B356-FA7C31FE5060}" type="datetimeFigureOut">
              <a:rPr lang="es-PE" smtClean="0"/>
              <a:t>20/05/24</a:t>
            </a:fld>
            <a:endParaRPr lang="es-PE"/>
          </a:p>
        </p:txBody>
      </p:sp>
      <p:sp>
        <p:nvSpPr>
          <p:cNvPr id="6" name="Marcador de pie de página 5">
            <a:extLst>
              <a:ext uri="{FF2B5EF4-FFF2-40B4-BE49-F238E27FC236}">
                <a16:creationId xmlns:a16="http://schemas.microsoft.com/office/drawing/2014/main" id="{55FA6199-0384-41B5-A8C7-7EA26CDACA9A}"/>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903C64A6-278E-4C39-816F-DE62F6C1F6AB}"/>
              </a:ext>
            </a:extLst>
          </p:cNvPr>
          <p:cNvSpPr>
            <a:spLocks noGrp="1"/>
          </p:cNvSpPr>
          <p:nvPr>
            <p:ph type="sldNum" sz="quarter" idx="12"/>
          </p:nvPr>
        </p:nvSpPr>
        <p:spPr/>
        <p:txBody>
          <a:bodyPr/>
          <a:lstStyle/>
          <a:p>
            <a:fld id="{1D69FE33-A50C-4729-BF99-46F64DB8FE02}" type="slidenum">
              <a:rPr lang="es-PE" smtClean="0"/>
              <a:t>‹Nº›</a:t>
            </a:fld>
            <a:endParaRPr lang="es-PE"/>
          </a:p>
        </p:txBody>
      </p:sp>
    </p:spTree>
    <p:extLst>
      <p:ext uri="{BB962C8B-B14F-4D97-AF65-F5344CB8AC3E}">
        <p14:creationId xmlns:p14="http://schemas.microsoft.com/office/powerpoint/2010/main" val="1371798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C989E1-BB8D-45FB-A7C6-776B3E364F8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0CE7B0F5-6629-43D5-B169-64E6421582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7375C65-AD07-4191-8199-12C4E7F29FC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43E0B40-7CA3-4AF5-B886-65E25BD5E9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E6545EA-9479-4206-A228-541E8DB3AA3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16B60C60-14BF-4286-A27C-DF342F2C206A}"/>
              </a:ext>
            </a:extLst>
          </p:cNvPr>
          <p:cNvSpPr>
            <a:spLocks noGrp="1"/>
          </p:cNvSpPr>
          <p:nvPr>
            <p:ph type="dt" sz="half" idx="10"/>
          </p:nvPr>
        </p:nvSpPr>
        <p:spPr/>
        <p:txBody>
          <a:bodyPr/>
          <a:lstStyle/>
          <a:p>
            <a:fld id="{271991DD-54F2-4C23-B356-FA7C31FE5060}" type="datetimeFigureOut">
              <a:rPr lang="es-PE" smtClean="0"/>
              <a:t>20/05/24</a:t>
            </a:fld>
            <a:endParaRPr lang="es-PE"/>
          </a:p>
        </p:txBody>
      </p:sp>
      <p:sp>
        <p:nvSpPr>
          <p:cNvPr id="8" name="Marcador de pie de página 7">
            <a:extLst>
              <a:ext uri="{FF2B5EF4-FFF2-40B4-BE49-F238E27FC236}">
                <a16:creationId xmlns:a16="http://schemas.microsoft.com/office/drawing/2014/main" id="{57770228-0D60-4F97-8035-ECE437723E8A}"/>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FC5C12A6-AA96-4CDF-BABA-AF2CE9822CD0}"/>
              </a:ext>
            </a:extLst>
          </p:cNvPr>
          <p:cNvSpPr>
            <a:spLocks noGrp="1"/>
          </p:cNvSpPr>
          <p:nvPr>
            <p:ph type="sldNum" sz="quarter" idx="12"/>
          </p:nvPr>
        </p:nvSpPr>
        <p:spPr/>
        <p:txBody>
          <a:bodyPr/>
          <a:lstStyle/>
          <a:p>
            <a:fld id="{1D69FE33-A50C-4729-BF99-46F64DB8FE02}" type="slidenum">
              <a:rPr lang="es-PE" smtClean="0"/>
              <a:t>‹Nº›</a:t>
            </a:fld>
            <a:endParaRPr lang="es-PE"/>
          </a:p>
        </p:txBody>
      </p:sp>
    </p:spTree>
    <p:extLst>
      <p:ext uri="{BB962C8B-B14F-4D97-AF65-F5344CB8AC3E}">
        <p14:creationId xmlns:p14="http://schemas.microsoft.com/office/powerpoint/2010/main" val="2439946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DA7C51-0C3A-4931-8118-5F331A8EE6C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C0CDC6B0-B69A-4A8A-B81C-4F58210A5793}"/>
              </a:ext>
            </a:extLst>
          </p:cNvPr>
          <p:cNvSpPr>
            <a:spLocks noGrp="1"/>
          </p:cNvSpPr>
          <p:nvPr>
            <p:ph type="dt" sz="half" idx="10"/>
          </p:nvPr>
        </p:nvSpPr>
        <p:spPr/>
        <p:txBody>
          <a:bodyPr/>
          <a:lstStyle/>
          <a:p>
            <a:fld id="{271991DD-54F2-4C23-B356-FA7C31FE5060}" type="datetimeFigureOut">
              <a:rPr lang="es-PE" smtClean="0"/>
              <a:t>20/05/24</a:t>
            </a:fld>
            <a:endParaRPr lang="es-PE"/>
          </a:p>
        </p:txBody>
      </p:sp>
      <p:sp>
        <p:nvSpPr>
          <p:cNvPr id="4" name="Marcador de pie de página 3">
            <a:extLst>
              <a:ext uri="{FF2B5EF4-FFF2-40B4-BE49-F238E27FC236}">
                <a16:creationId xmlns:a16="http://schemas.microsoft.com/office/drawing/2014/main" id="{DEA71C9A-21C4-4361-A0D7-ED26B9F1D753}"/>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5B7B926C-441F-41DA-AE83-C09E16989637}"/>
              </a:ext>
            </a:extLst>
          </p:cNvPr>
          <p:cNvSpPr>
            <a:spLocks noGrp="1"/>
          </p:cNvSpPr>
          <p:nvPr>
            <p:ph type="sldNum" sz="quarter" idx="12"/>
          </p:nvPr>
        </p:nvSpPr>
        <p:spPr/>
        <p:txBody>
          <a:bodyPr/>
          <a:lstStyle/>
          <a:p>
            <a:fld id="{1D69FE33-A50C-4729-BF99-46F64DB8FE02}" type="slidenum">
              <a:rPr lang="es-PE" smtClean="0"/>
              <a:t>‹Nº›</a:t>
            </a:fld>
            <a:endParaRPr lang="es-PE"/>
          </a:p>
        </p:txBody>
      </p:sp>
    </p:spTree>
    <p:extLst>
      <p:ext uri="{BB962C8B-B14F-4D97-AF65-F5344CB8AC3E}">
        <p14:creationId xmlns:p14="http://schemas.microsoft.com/office/powerpoint/2010/main" val="560308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EFEF463-1632-4AA9-B4FC-06E8DFA06EA7}"/>
              </a:ext>
            </a:extLst>
          </p:cNvPr>
          <p:cNvSpPr>
            <a:spLocks noGrp="1"/>
          </p:cNvSpPr>
          <p:nvPr>
            <p:ph type="dt" sz="half" idx="10"/>
          </p:nvPr>
        </p:nvSpPr>
        <p:spPr/>
        <p:txBody>
          <a:bodyPr/>
          <a:lstStyle/>
          <a:p>
            <a:fld id="{271991DD-54F2-4C23-B356-FA7C31FE5060}" type="datetimeFigureOut">
              <a:rPr lang="es-PE" smtClean="0"/>
              <a:t>20/05/24</a:t>
            </a:fld>
            <a:endParaRPr lang="es-PE"/>
          </a:p>
        </p:txBody>
      </p:sp>
      <p:sp>
        <p:nvSpPr>
          <p:cNvPr id="3" name="Marcador de pie de página 2">
            <a:extLst>
              <a:ext uri="{FF2B5EF4-FFF2-40B4-BE49-F238E27FC236}">
                <a16:creationId xmlns:a16="http://schemas.microsoft.com/office/drawing/2014/main" id="{6503BA46-4860-4E73-BD4F-505CAAC7685B}"/>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27EDAF43-48B6-4545-A683-A32FEB6120D3}"/>
              </a:ext>
            </a:extLst>
          </p:cNvPr>
          <p:cNvSpPr>
            <a:spLocks noGrp="1"/>
          </p:cNvSpPr>
          <p:nvPr>
            <p:ph type="sldNum" sz="quarter" idx="12"/>
          </p:nvPr>
        </p:nvSpPr>
        <p:spPr/>
        <p:txBody>
          <a:bodyPr/>
          <a:lstStyle/>
          <a:p>
            <a:fld id="{1D69FE33-A50C-4729-BF99-46F64DB8FE02}" type="slidenum">
              <a:rPr lang="es-PE" smtClean="0"/>
              <a:t>‹Nº›</a:t>
            </a:fld>
            <a:endParaRPr lang="es-PE"/>
          </a:p>
        </p:txBody>
      </p:sp>
    </p:spTree>
    <p:extLst>
      <p:ext uri="{BB962C8B-B14F-4D97-AF65-F5344CB8AC3E}">
        <p14:creationId xmlns:p14="http://schemas.microsoft.com/office/powerpoint/2010/main" val="3371123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D127E3-F018-4781-BC18-66610A20EB8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F30B9A7-7E00-48C9-BB96-24B46D1D47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361CBFC2-1EC0-4F0A-BC5A-7918DBAE8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A325DE5-CA1C-429F-8574-3D0EFAEA4A88}"/>
              </a:ext>
            </a:extLst>
          </p:cNvPr>
          <p:cNvSpPr>
            <a:spLocks noGrp="1"/>
          </p:cNvSpPr>
          <p:nvPr>
            <p:ph type="dt" sz="half" idx="10"/>
          </p:nvPr>
        </p:nvSpPr>
        <p:spPr/>
        <p:txBody>
          <a:bodyPr/>
          <a:lstStyle/>
          <a:p>
            <a:fld id="{271991DD-54F2-4C23-B356-FA7C31FE5060}" type="datetimeFigureOut">
              <a:rPr lang="es-PE" smtClean="0"/>
              <a:t>20/05/24</a:t>
            </a:fld>
            <a:endParaRPr lang="es-PE"/>
          </a:p>
        </p:txBody>
      </p:sp>
      <p:sp>
        <p:nvSpPr>
          <p:cNvPr id="6" name="Marcador de pie de página 5">
            <a:extLst>
              <a:ext uri="{FF2B5EF4-FFF2-40B4-BE49-F238E27FC236}">
                <a16:creationId xmlns:a16="http://schemas.microsoft.com/office/drawing/2014/main" id="{E697C739-A250-4B80-864A-2661E7611747}"/>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7A8C92C1-C995-4A2B-9B91-01F896601947}"/>
              </a:ext>
            </a:extLst>
          </p:cNvPr>
          <p:cNvSpPr>
            <a:spLocks noGrp="1"/>
          </p:cNvSpPr>
          <p:nvPr>
            <p:ph type="sldNum" sz="quarter" idx="12"/>
          </p:nvPr>
        </p:nvSpPr>
        <p:spPr/>
        <p:txBody>
          <a:bodyPr/>
          <a:lstStyle/>
          <a:p>
            <a:fld id="{1D69FE33-A50C-4729-BF99-46F64DB8FE02}" type="slidenum">
              <a:rPr lang="es-PE" smtClean="0"/>
              <a:t>‹Nº›</a:t>
            </a:fld>
            <a:endParaRPr lang="es-PE"/>
          </a:p>
        </p:txBody>
      </p:sp>
    </p:spTree>
    <p:extLst>
      <p:ext uri="{BB962C8B-B14F-4D97-AF65-F5344CB8AC3E}">
        <p14:creationId xmlns:p14="http://schemas.microsoft.com/office/powerpoint/2010/main" val="3301388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F7804-4ABC-4245-B22D-D53B23DFF14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DB99A8F9-CB90-43C1-9BF0-6690764EAE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CA6F175B-D73F-4C00-839A-17BA325D98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55DC09D-736A-48B8-90AC-66E10458D581}"/>
              </a:ext>
            </a:extLst>
          </p:cNvPr>
          <p:cNvSpPr>
            <a:spLocks noGrp="1"/>
          </p:cNvSpPr>
          <p:nvPr>
            <p:ph type="dt" sz="half" idx="10"/>
          </p:nvPr>
        </p:nvSpPr>
        <p:spPr/>
        <p:txBody>
          <a:bodyPr/>
          <a:lstStyle/>
          <a:p>
            <a:fld id="{271991DD-54F2-4C23-B356-FA7C31FE5060}" type="datetimeFigureOut">
              <a:rPr lang="es-PE" smtClean="0"/>
              <a:t>20/05/24</a:t>
            </a:fld>
            <a:endParaRPr lang="es-PE"/>
          </a:p>
        </p:txBody>
      </p:sp>
      <p:sp>
        <p:nvSpPr>
          <p:cNvPr id="6" name="Marcador de pie de página 5">
            <a:extLst>
              <a:ext uri="{FF2B5EF4-FFF2-40B4-BE49-F238E27FC236}">
                <a16:creationId xmlns:a16="http://schemas.microsoft.com/office/drawing/2014/main" id="{091CB00C-6DE4-47EA-BF85-A9D8B360E089}"/>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C2F2A431-F47B-4BF7-9AFF-38E7B2630231}"/>
              </a:ext>
            </a:extLst>
          </p:cNvPr>
          <p:cNvSpPr>
            <a:spLocks noGrp="1"/>
          </p:cNvSpPr>
          <p:nvPr>
            <p:ph type="sldNum" sz="quarter" idx="12"/>
          </p:nvPr>
        </p:nvSpPr>
        <p:spPr/>
        <p:txBody>
          <a:bodyPr/>
          <a:lstStyle/>
          <a:p>
            <a:fld id="{1D69FE33-A50C-4729-BF99-46F64DB8FE02}" type="slidenum">
              <a:rPr lang="es-PE" smtClean="0"/>
              <a:t>‹Nº›</a:t>
            </a:fld>
            <a:endParaRPr lang="es-PE"/>
          </a:p>
        </p:txBody>
      </p:sp>
    </p:spTree>
    <p:extLst>
      <p:ext uri="{BB962C8B-B14F-4D97-AF65-F5344CB8AC3E}">
        <p14:creationId xmlns:p14="http://schemas.microsoft.com/office/powerpoint/2010/main" val="850756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CFBDD12-B13A-42D5-9EF2-5AA70951C1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4108796-4F8C-4040-BB51-D07F8E86AB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C1FF74DD-EA07-4D32-A18E-C9C8481347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1991DD-54F2-4C23-B356-FA7C31FE5060}" type="datetimeFigureOut">
              <a:rPr lang="es-PE" smtClean="0"/>
              <a:t>20/05/24</a:t>
            </a:fld>
            <a:endParaRPr lang="es-PE"/>
          </a:p>
        </p:txBody>
      </p:sp>
      <p:sp>
        <p:nvSpPr>
          <p:cNvPr id="5" name="Marcador de pie de página 4">
            <a:extLst>
              <a:ext uri="{FF2B5EF4-FFF2-40B4-BE49-F238E27FC236}">
                <a16:creationId xmlns:a16="http://schemas.microsoft.com/office/drawing/2014/main" id="{A6FB1CC4-3024-4B81-AD66-94C1EB0677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A649F530-BF3F-418D-81AA-31F3F1AEE9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69FE33-A50C-4729-BF99-46F64DB8FE02}" type="slidenum">
              <a:rPr lang="es-PE" smtClean="0"/>
              <a:t>‹Nº›</a:t>
            </a:fld>
            <a:endParaRPr lang="es-PE"/>
          </a:p>
        </p:txBody>
      </p:sp>
    </p:spTree>
    <p:extLst>
      <p:ext uri="{BB962C8B-B14F-4D97-AF65-F5344CB8AC3E}">
        <p14:creationId xmlns:p14="http://schemas.microsoft.com/office/powerpoint/2010/main" val="4273078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riángulo isósceles 5">
            <a:extLst>
              <a:ext uri="{FF2B5EF4-FFF2-40B4-BE49-F238E27FC236}">
                <a16:creationId xmlns:a16="http://schemas.microsoft.com/office/drawing/2014/main" id="{61028453-778D-4315-9816-9D7152BA80D2}"/>
              </a:ext>
            </a:extLst>
          </p:cNvPr>
          <p:cNvSpPr/>
          <p:nvPr/>
        </p:nvSpPr>
        <p:spPr>
          <a:xfrm>
            <a:off x="8723871" y="4130864"/>
            <a:ext cx="3496961" cy="2739493"/>
          </a:xfrm>
          <a:custGeom>
            <a:avLst/>
            <a:gdLst>
              <a:gd name="connsiteX0" fmla="*/ 0 w 3385751"/>
              <a:gd name="connsiteY0" fmla="*/ 2903838 h 2903838"/>
              <a:gd name="connsiteX1" fmla="*/ 1692876 w 3385751"/>
              <a:gd name="connsiteY1" fmla="*/ 0 h 2903838"/>
              <a:gd name="connsiteX2" fmla="*/ 3385751 w 3385751"/>
              <a:gd name="connsiteY2" fmla="*/ 2903838 h 2903838"/>
              <a:gd name="connsiteX3" fmla="*/ 0 w 3385751"/>
              <a:gd name="connsiteY3" fmla="*/ 2903838 h 2903838"/>
              <a:gd name="connsiteX0" fmla="*/ 0 w 4090087"/>
              <a:gd name="connsiteY0" fmla="*/ 2681416 h 2681416"/>
              <a:gd name="connsiteX1" fmla="*/ 4090087 w 4090087"/>
              <a:gd name="connsiteY1" fmla="*/ 0 h 2681416"/>
              <a:gd name="connsiteX2" fmla="*/ 3385751 w 4090087"/>
              <a:gd name="connsiteY2" fmla="*/ 2681416 h 2681416"/>
              <a:gd name="connsiteX3" fmla="*/ 0 w 4090087"/>
              <a:gd name="connsiteY3" fmla="*/ 2681416 h 2681416"/>
              <a:gd name="connsiteX0" fmla="*/ 0 w 3447535"/>
              <a:gd name="connsiteY0" fmla="*/ 2669059 h 2681416"/>
              <a:gd name="connsiteX1" fmla="*/ 3447535 w 3447535"/>
              <a:gd name="connsiteY1" fmla="*/ 0 h 2681416"/>
              <a:gd name="connsiteX2" fmla="*/ 2743199 w 3447535"/>
              <a:gd name="connsiteY2" fmla="*/ 2681416 h 2681416"/>
              <a:gd name="connsiteX3" fmla="*/ 0 w 3447535"/>
              <a:gd name="connsiteY3" fmla="*/ 2669059 h 2681416"/>
              <a:gd name="connsiteX0" fmla="*/ 0 w 3484605"/>
              <a:gd name="connsiteY0" fmla="*/ 2669059 h 2681416"/>
              <a:gd name="connsiteX1" fmla="*/ 3447535 w 3484605"/>
              <a:gd name="connsiteY1" fmla="*/ 0 h 2681416"/>
              <a:gd name="connsiteX2" fmla="*/ 3484605 w 3484605"/>
              <a:gd name="connsiteY2" fmla="*/ 2681416 h 2681416"/>
              <a:gd name="connsiteX3" fmla="*/ 0 w 3484605"/>
              <a:gd name="connsiteY3" fmla="*/ 2669059 h 2681416"/>
              <a:gd name="connsiteX0" fmla="*/ 0 w 3484605"/>
              <a:gd name="connsiteY0" fmla="*/ 2714778 h 2727135"/>
              <a:gd name="connsiteX1" fmla="*/ 3459891 w 3484605"/>
              <a:gd name="connsiteY1" fmla="*/ 0 h 2727135"/>
              <a:gd name="connsiteX2" fmla="*/ 3484605 w 3484605"/>
              <a:gd name="connsiteY2" fmla="*/ 2727135 h 2727135"/>
              <a:gd name="connsiteX3" fmla="*/ 0 w 3484605"/>
              <a:gd name="connsiteY3" fmla="*/ 2714778 h 2727135"/>
              <a:gd name="connsiteX0" fmla="*/ 0 w 3496961"/>
              <a:gd name="connsiteY0" fmla="*/ 2714778 h 2739493"/>
              <a:gd name="connsiteX1" fmla="*/ 3459891 w 3496961"/>
              <a:gd name="connsiteY1" fmla="*/ 0 h 2739493"/>
              <a:gd name="connsiteX2" fmla="*/ 3496961 w 3496961"/>
              <a:gd name="connsiteY2" fmla="*/ 2739493 h 2739493"/>
              <a:gd name="connsiteX3" fmla="*/ 0 w 3496961"/>
              <a:gd name="connsiteY3" fmla="*/ 2714778 h 2739493"/>
            </a:gdLst>
            <a:ahLst/>
            <a:cxnLst>
              <a:cxn ang="0">
                <a:pos x="connsiteX0" y="connsiteY0"/>
              </a:cxn>
              <a:cxn ang="0">
                <a:pos x="connsiteX1" y="connsiteY1"/>
              </a:cxn>
              <a:cxn ang="0">
                <a:pos x="connsiteX2" y="connsiteY2"/>
              </a:cxn>
              <a:cxn ang="0">
                <a:pos x="connsiteX3" y="connsiteY3"/>
              </a:cxn>
            </a:cxnLst>
            <a:rect l="l" t="t" r="r" b="b"/>
            <a:pathLst>
              <a:path w="3496961" h="2739493">
                <a:moveTo>
                  <a:pt x="0" y="2714778"/>
                </a:moveTo>
                <a:lnTo>
                  <a:pt x="3459891" y="0"/>
                </a:lnTo>
                <a:lnTo>
                  <a:pt x="3496961" y="2739493"/>
                </a:lnTo>
                <a:lnTo>
                  <a:pt x="0" y="2714778"/>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Rectángulo 7">
            <a:extLst>
              <a:ext uri="{FF2B5EF4-FFF2-40B4-BE49-F238E27FC236}">
                <a16:creationId xmlns:a16="http://schemas.microsoft.com/office/drawing/2014/main" id="{764B410D-B413-4A9A-8983-5C009366E9BF}"/>
              </a:ext>
            </a:extLst>
          </p:cNvPr>
          <p:cNvSpPr/>
          <p:nvPr/>
        </p:nvSpPr>
        <p:spPr>
          <a:xfrm>
            <a:off x="908222" y="710084"/>
            <a:ext cx="10375556" cy="5437832"/>
          </a:xfrm>
          <a:prstGeom prst="rect">
            <a:avLst/>
          </a:prstGeom>
          <a:solidFill>
            <a:srgbClr val="231F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19" name="Imagen 18">
            <a:extLst>
              <a:ext uri="{FF2B5EF4-FFF2-40B4-BE49-F238E27FC236}">
                <a16:creationId xmlns:a16="http://schemas.microsoft.com/office/drawing/2014/main" id="{64ED18A8-D415-4BCF-B17D-18BEFEFAED21}"/>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t="10354" b="10354"/>
          <a:stretch/>
        </p:blipFill>
        <p:spPr>
          <a:xfrm>
            <a:off x="922638" y="720299"/>
            <a:ext cx="10375556" cy="5437833"/>
          </a:xfrm>
          <a:prstGeom prst="rect">
            <a:avLst/>
          </a:prstGeom>
          <a:ln>
            <a:noFill/>
          </a:ln>
          <a:effectLst>
            <a:outerShdw blurRad="292100" dist="139700" dir="2700000" algn="tl" rotWithShape="0">
              <a:srgbClr val="333333">
                <a:alpha val="65000"/>
              </a:srgbClr>
            </a:outerShdw>
          </a:effectLst>
        </p:spPr>
      </p:pic>
      <p:sp>
        <p:nvSpPr>
          <p:cNvPr id="21" name="Rectángulo 20">
            <a:extLst>
              <a:ext uri="{FF2B5EF4-FFF2-40B4-BE49-F238E27FC236}">
                <a16:creationId xmlns:a16="http://schemas.microsoft.com/office/drawing/2014/main" id="{118C2EAF-B2B4-40ED-8DC9-F296C313C2AC}"/>
              </a:ext>
            </a:extLst>
          </p:cNvPr>
          <p:cNvSpPr/>
          <p:nvPr/>
        </p:nvSpPr>
        <p:spPr>
          <a:xfrm>
            <a:off x="2607383" y="2156784"/>
            <a:ext cx="7014310" cy="2562507"/>
          </a:xfrm>
          <a:prstGeom prst="rect">
            <a:avLst/>
          </a:prstGeom>
          <a:solidFill>
            <a:schemeClr val="lt1">
              <a:alpha val="77000"/>
            </a:schemeClr>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s-PE"/>
          </a:p>
        </p:txBody>
      </p:sp>
      <p:sp>
        <p:nvSpPr>
          <p:cNvPr id="25" name="CuadroTexto 24">
            <a:extLst>
              <a:ext uri="{FF2B5EF4-FFF2-40B4-BE49-F238E27FC236}">
                <a16:creationId xmlns:a16="http://schemas.microsoft.com/office/drawing/2014/main" id="{8727286B-074A-45FD-84B5-4EEFDCDD3287}"/>
              </a:ext>
            </a:extLst>
          </p:cNvPr>
          <p:cNvSpPr txBox="1"/>
          <p:nvPr/>
        </p:nvSpPr>
        <p:spPr>
          <a:xfrm>
            <a:off x="2592967" y="2579925"/>
            <a:ext cx="7014310" cy="1077218"/>
          </a:xfrm>
          <a:prstGeom prst="rect">
            <a:avLst/>
          </a:prstGeom>
          <a:noFill/>
        </p:spPr>
        <p:txBody>
          <a:bodyPr wrap="square" rtlCol="0">
            <a:spAutoFit/>
          </a:bodyPr>
          <a:lstStyle/>
          <a:p>
            <a:pPr algn="ctr"/>
            <a:r>
              <a:rPr lang="es-ES" sz="3200" dirty="0">
                <a:latin typeface="HelveticaNowDisplay Black" panose="020B0A04030202020204" pitchFamily="34" charset="0"/>
                <a:cs typeface="HelveticaNowDisplay Black" panose="020B0A04030202020204" pitchFamily="34" charset="0"/>
              </a:rPr>
              <a:t>INTEGRIDAD Y SISTEMA DE GESTIÓN ANTISOBORNO</a:t>
            </a:r>
            <a:endParaRPr lang="es-PE" sz="3200" dirty="0">
              <a:latin typeface="HelveticaNowDisplay Black" panose="020B0A04030202020204" pitchFamily="34" charset="0"/>
              <a:cs typeface="HelveticaNowDisplay Black" panose="020B0A04030202020204" pitchFamily="34" charset="0"/>
            </a:endParaRPr>
          </a:p>
        </p:txBody>
      </p:sp>
      <p:sp>
        <p:nvSpPr>
          <p:cNvPr id="26" name="Rectángulo 25">
            <a:extLst>
              <a:ext uri="{FF2B5EF4-FFF2-40B4-BE49-F238E27FC236}">
                <a16:creationId xmlns:a16="http://schemas.microsoft.com/office/drawing/2014/main" id="{6559E45C-EF71-4436-B950-5AD222650ECF}"/>
              </a:ext>
            </a:extLst>
          </p:cNvPr>
          <p:cNvSpPr/>
          <p:nvPr/>
        </p:nvSpPr>
        <p:spPr>
          <a:xfrm>
            <a:off x="3630635" y="4850147"/>
            <a:ext cx="4678516" cy="800436"/>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i="1" dirty="0">
                <a:latin typeface="HelveticaNowDisplay Medium" panose="020B0604030202020204" pitchFamily="34" charset="0"/>
                <a:cs typeface="HelveticaNowDisplay Medium" panose="020B0604030202020204" pitchFamily="34" charset="0"/>
              </a:rPr>
              <a:t>Hacia una cultura de integridad</a:t>
            </a:r>
            <a:endParaRPr lang="es-PE" i="1" dirty="0">
              <a:latin typeface="HelveticaNowDisplay Medium" panose="020B0604030202020204" pitchFamily="34" charset="0"/>
              <a:cs typeface="HelveticaNowDisplay Medium" panose="020B0604030202020204" pitchFamily="34" charset="0"/>
            </a:endParaRPr>
          </a:p>
        </p:txBody>
      </p:sp>
    </p:spTree>
    <p:extLst>
      <p:ext uri="{BB962C8B-B14F-4D97-AF65-F5344CB8AC3E}">
        <p14:creationId xmlns:p14="http://schemas.microsoft.com/office/powerpoint/2010/main" val="1730782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ABFE404-8D65-4573-A3EF-6DF477936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4" name="Rectángulo 3">
            <a:extLst>
              <a:ext uri="{FF2B5EF4-FFF2-40B4-BE49-F238E27FC236}">
                <a16:creationId xmlns:a16="http://schemas.microsoft.com/office/drawing/2014/main" id="{96513287-720A-4202-ACA3-9EE891E365C0}"/>
              </a:ext>
            </a:extLst>
          </p:cNvPr>
          <p:cNvSpPr/>
          <p:nvPr/>
        </p:nvSpPr>
        <p:spPr>
          <a:xfrm>
            <a:off x="673749" y="4610244"/>
            <a:ext cx="3649703" cy="17145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a:solidFill>
                  <a:schemeClr val="tx1"/>
                </a:solidFill>
                <a:latin typeface="+mj-lt"/>
                <a:ea typeface="+mj-ea"/>
                <a:cs typeface="+mj-cs"/>
              </a:rPr>
              <a:t>¿Qué actores conforman el SGAS?</a:t>
            </a:r>
          </a:p>
        </p:txBody>
      </p:sp>
      <p:pic>
        <p:nvPicPr>
          <p:cNvPr id="7" name="Picture 2" descr="http://hakuyachaq-aula.minedu.gob.pe/app/upload/users/4/4760/my_files/jefe1.png">
            <a:extLst>
              <a:ext uri="{FF2B5EF4-FFF2-40B4-BE49-F238E27FC236}">
                <a16:creationId xmlns:a16="http://schemas.microsoft.com/office/drawing/2014/main" id="{F2D07E18-5664-482F-AA18-8E97DCE1445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261"/>
          <a:stretch/>
        </p:blipFill>
        <p:spPr bwMode="auto">
          <a:xfrm>
            <a:off x="673749" y="370320"/>
            <a:ext cx="3716238" cy="40510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hakuyachaq-aula.minedu.gob.pe/app/upload/users/3/3069/my_files/descubre4%20Que%20actores.PNG">
            <a:extLst>
              <a:ext uri="{FF2B5EF4-FFF2-40B4-BE49-F238E27FC236}">
                <a16:creationId xmlns:a16="http://schemas.microsoft.com/office/drawing/2014/main" id="{6FAE32C0-5D36-4835-A94C-B67AB65D53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397" b="-2"/>
          <a:stretch/>
        </p:blipFill>
        <p:spPr bwMode="auto">
          <a:xfrm>
            <a:off x="4719344" y="370320"/>
            <a:ext cx="6798905" cy="4051011"/>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AF5191F1-A1C8-4AEE-8007-DF304E42B1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47363" y="4750763"/>
            <a:ext cx="0" cy="1371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uadroTexto 5">
            <a:extLst>
              <a:ext uri="{FF2B5EF4-FFF2-40B4-BE49-F238E27FC236}">
                <a16:creationId xmlns:a16="http://schemas.microsoft.com/office/drawing/2014/main" id="{418E3045-94CA-4FC2-AC95-D7546973D09A}"/>
              </a:ext>
            </a:extLst>
          </p:cNvPr>
          <p:cNvSpPr txBox="1"/>
          <p:nvPr/>
        </p:nvSpPr>
        <p:spPr>
          <a:xfrm>
            <a:off x="4547363" y="4309340"/>
            <a:ext cx="6725232" cy="490076"/>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700" dirty="0">
                <a:sym typeface="Wingdings" panose="05000000000000000000" pitchFamily="2" charset="2"/>
              </a:rPr>
              <a:t></a:t>
            </a:r>
            <a:r>
              <a:rPr lang="en-US" sz="1700" dirty="0"/>
              <a:t> </a:t>
            </a:r>
            <a:r>
              <a:rPr lang="en-US" sz="1700" dirty="0" err="1"/>
              <a:t>Jefatura</a:t>
            </a:r>
            <a:r>
              <a:rPr lang="en-US" sz="1700" dirty="0"/>
              <a:t> de </a:t>
            </a:r>
            <a:r>
              <a:rPr lang="en-US" sz="1700" dirty="0" err="1"/>
              <a:t>Oficina</a:t>
            </a:r>
            <a:r>
              <a:rPr lang="en-US" sz="1700" dirty="0"/>
              <a:t> de </a:t>
            </a:r>
            <a:r>
              <a:rPr lang="en-US" sz="1700" dirty="0" err="1"/>
              <a:t>Integridad</a:t>
            </a:r>
            <a:endParaRPr lang="en-US" sz="1700" dirty="0"/>
          </a:p>
        </p:txBody>
      </p:sp>
      <p:grpSp>
        <p:nvGrpSpPr>
          <p:cNvPr id="10" name="Grupo 9">
            <a:extLst>
              <a:ext uri="{FF2B5EF4-FFF2-40B4-BE49-F238E27FC236}">
                <a16:creationId xmlns:a16="http://schemas.microsoft.com/office/drawing/2014/main" id="{FD20ED2C-CFF3-4B38-8391-435F14B1BF97}"/>
              </a:ext>
            </a:extLst>
          </p:cNvPr>
          <p:cNvGrpSpPr/>
          <p:nvPr/>
        </p:nvGrpSpPr>
        <p:grpSpPr>
          <a:xfrm>
            <a:off x="-11905" y="-6318"/>
            <a:ext cx="1579779" cy="2690853"/>
            <a:chOff x="-11906" y="-14686"/>
            <a:chExt cx="1579779" cy="2690853"/>
          </a:xfrm>
          <a:solidFill>
            <a:schemeClr val="accent2">
              <a:lumMod val="75000"/>
            </a:schemeClr>
          </a:solidFill>
        </p:grpSpPr>
        <p:sp>
          <p:nvSpPr>
            <p:cNvPr id="11" name="Triángulo isósceles 11">
              <a:extLst>
                <a:ext uri="{FF2B5EF4-FFF2-40B4-BE49-F238E27FC236}">
                  <a16:creationId xmlns:a16="http://schemas.microsoft.com/office/drawing/2014/main" id="{7A67F05F-976D-4854-B9B1-CEC7109AA44D}"/>
                </a:ext>
              </a:extLst>
            </p:cNvPr>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ángulo redondeado 7">
              <a:extLst>
                <a:ext uri="{FF2B5EF4-FFF2-40B4-BE49-F238E27FC236}">
                  <a16:creationId xmlns:a16="http://schemas.microsoft.com/office/drawing/2014/main" id="{C1D5938E-7351-4D19-BB58-6B73C26C18D4}"/>
                </a:ext>
              </a:extLst>
            </p:cNvPr>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31380916"/>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80D42E-E919-4A2B-96B2-268E42478A55}"/>
              </a:ext>
            </a:extLst>
          </p:cNvPr>
          <p:cNvSpPr>
            <a:spLocks noGrp="1"/>
          </p:cNvSpPr>
          <p:nvPr>
            <p:ph type="title"/>
          </p:nvPr>
        </p:nvSpPr>
        <p:spPr/>
        <p:txBody>
          <a:bodyPr/>
          <a:lstStyle/>
          <a:p>
            <a:r>
              <a:rPr lang="es-PE" dirty="0"/>
              <a:t>DEBIDA DILIGENCIA</a:t>
            </a:r>
          </a:p>
        </p:txBody>
      </p:sp>
      <p:graphicFrame>
        <p:nvGraphicFramePr>
          <p:cNvPr id="4" name="Marcador de contenido 3">
            <a:extLst>
              <a:ext uri="{FF2B5EF4-FFF2-40B4-BE49-F238E27FC236}">
                <a16:creationId xmlns:a16="http://schemas.microsoft.com/office/drawing/2014/main" id="{1E5C2C9E-66CE-411A-BD44-BA86CA010424}"/>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2" name="Grupo 11">
            <a:extLst>
              <a:ext uri="{FF2B5EF4-FFF2-40B4-BE49-F238E27FC236}">
                <a16:creationId xmlns:a16="http://schemas.microsoft.com/office/drawing/2014/main" id="{9C11927D-02FE-43CC-BF8A-9AC36A99889A}"/>
              </a:ext>
            </a:extLst>
          </p:cNvPr>
          <p:cNvGrpSpPr/>
          <p:nvPr/>
        </p:nvGrpSpPr>
        <p:grpSpPr>
          <a:xfrm>
            <a:off x="-11905" y="-6318"/>
            <a:ext cx="1579779" cy="2690853"/>
            <a:chOff x="-11906" y="-14686"/>
            <a:chExt cx="1579779" cy="2690853"/>
          </a:xfrm>
          <a:solidFill>
            <a:schemeClr val="accent2">
              <a:lumMod val="75000"/>
            </a:schemeClr>
          </a:solidFill>
        </p:grpSpPr>
        <p:sp>
          <p:nvSpPr>
            <p:cNvPr id="14" name="Triángulo isósceles 11">
              <a:extLst>
                <a:ext uri="{FF2B5EF4-FFF2-40B4-BE49-F238E27FC236}">
                  <a16:creationId xmlns:a16="http://schemas.microsoft.com/office/drawing/2014/main" id="{68CF81DC-0B40-4283-91C9-0EA1CB5A098C}"/>
                </a:ext>
              </a:extLst>
            </p:cNvPr>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ángulo redondeado 7">
              <a:extLst>
                <a:ext uri="{FF2B5EF4-FFF2-40B4-BE49-F238E27FC236}">
                  <a16:creationId xmlns:a16="http://schemas.microsoft.com/office/drawing/2014/main" id="{660D9C83-4FD7-47AA-BC14-DE346AAF9894}"/>
                </a:ext>
              </a:extLst>
            </p:cNvPr>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277484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4850" y="268485"/>
            <a:ext cx="11144250" cy="689932"/>
          </a:xfrm>
          <a:prstGeom prst="rect">
            <a:avLst/>
          </a:prstGeom>
        </p:spPr>
        <p:txBody>
          <a:bodyPr vert="horz" wrap="square" lIns="0" tIns="12700" rIns="0" bIns="0" rtlCol="0" anchor="ctr">
            <a:spAutoFit/>
          </a:bodyPr>
          <a:lstStyle/>
          <a:p>
            <a:pPr marL="12700" algn="ctr">
              <a:lnSpc>
                <a:spcPct val="100000"/>
              </a:lnSpc>
              <a:spcBef>
                <a:spcPts val="100"/>
              </a:spcBef>
            </a:pPr>
            <a:r>
              <a:rPr spc="-5" dirty="0"/>
              <a:t>GESTIÓN DE RIESGOS</a:t>
            </a:r>
            <a:r>
              <a:rPr spc="-85" dirty="0"/>
              <a:t> </a:t>
            </a:r>
            <a:r>
              <a:rPr spc="-5" dirty="0"/>
              <a:t>ANTISOBORNO</a:t>
            </a:r>
          </a:p>
        </p:txBody>
      </p:sp>
      <p:grpSp>
        <p:nvGrpSpPr>
          <p:cNvPr id="3" name="object 3"/>
          <p:cNvGrpSpPr/>
          <p:nvPr/>
        </p:nvGrpSpPr>
        <p:grpSpPr>
          <a:xfrm>
            <a:off x="1991545" y="1297347"/>
            <a:ext cx="5241925" cy="4320540"/>
            <a:chOff x="467544" y="1268772"/>
            <a:chExt cx="5241925" cy="4320540"/>
          </a:xfrm>
        </p:grpSpPr>
        <p:sp>
          <p:nvSpPr>
            <p:cNvPr id="4" name="object 4"/>
            <p:cNvSpPr/>
            <p:nvPr/>
          </p:nvSpPr>
          <p:spPr>
            <a:xfrm>
              <a:off x="467544" y="1268772"/>
              <a:ext cx="4315721" cy="432046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2625419" y="1431942"/>
              <a:ext cx="3005455" cy="617855"/>
            </a:xfrm>
            <a:custGeom>
              <a:avLst/>
              <a:gdLst/>
              <a:ahLst/>
              <a:cxnLst/>
              <a:rect l="l" t="t" r="r" b="b"/>
              <a:pathLst>
                <a:path w="3005454" h="617855">
                  <a:moveTo>
                    <a:pt x="0" y="617428"/>
                  </a:moveTo>
                  <a:lnTo>
                    <a:pt x="3005393" y="0"/>
                  </a:lnTo>
                </a:path>
              </a:pathLst>
            </a:custGeom>
            <a:ln w="15874">
              <a:solidFill>
                <a:srgbClr val="043F67"/>
              </a:solidFill>
            </a:ln>
          </p:spPr>
          <p:txBody>
            <a:bodyPr wrap="square" lIns="0" tIns="0" rIns="0" bIns="0" rtlCol="0"/>
            <a:lstStyle/>
            <a:p>
              <a:endParaRPr/>
            </a:p>
          </p:txBody>
        </p:sp>
        <p:sp>
          <p:nvSpPr>
            <p:cNvPr id="6" name="object 6"/>
            <p:cNvSpPr/>
            <p:nvPr/>
          </p:nvSpPr>
          <p:spPr>
            <a:xfrm>
              <a:off x="5617601" y="1398319"/>
              <a:ext cx="91724" cy="67242"/>
            </a:xfrm>
            <a:prstGeom prst="rect">
              <a:avLst/>
            </a:prstGeom>
            <a:blipFill>
              <a:blip r:embed="rId3" cstate="print"/>
              <a:stretch>
                <a:fillRect/>
              </a:stretch>
            </a:blipFill>
          </p:spPr>
          <p:txBody>
            <a:bodyPr wrap="square" lIns="0" tIns="0" rIns="0" bIns="0" rtlCol="0"/>
            <a:lstStyle/>
            <a:p>
              <a:endParaRPr/>
            </a:p>
          </p:txBody>
        </p:sp>
      </p:grpSp>
      <p:sp>
        <p:nvSpPr>
          <p:cNvPr id="7" name="object 7"/>
          <p:cNvSpPr txBox="1"/>
          <p:nvPr/>
        </p:nvSpPr>
        <p:spPr>
          <a:xfrm>
            <a:off x="7248114" y="1153317"/>
            <a:ext cx="2808605" cy="728982"/>
          </a:xfrm>
          <a:prstGeom prst="rect">
            <a:avLst/>
          </a:prstGeom>
          <a:solidFill>
            <a:srgbClr val="FFFFFF"/>
          </a:solidFill>
          <a:ln w="22224">
            <a:solidFill>
              <a:srgbClr val="022D4B"/>
            </a:solidFill>
          </a:ln>
        </p:spPr>
        <p:txBody>
          <a:bodyPr vert="horz" wrap="square" lIns="0" tIns="81280" rIns="0" bIns="0" rtlCol="0">
            <a:spAutoFit/>
          </a:bodyPr>
          <a:lstStyle/>
          <a:p>
            <a:pPr marL="520700" marR="460375" indent="-52069">
              <a:lnSpc>
                <a:spcPts val="1650"/>
              </a:lnSpc>
              <a:spcBef>
                <a:spcPts val="640"/>
              </a:spcBef>
            </a:pPr>
            <a:r>
              <a:rPr sz="1400" spc="-5" dirty="0">
                <a:cs typeface="Times New Roman"/>
              </a:rPr>
              <a:t>Fortalezas,</a:t>
            </a:r>
            <a:r>
              <a:rPr sz="1400" spc="-85" dirty="0">
                <a:cs typeface="Times New Roman"/>
              </a:rPr>
              <a:t> </a:t>
            </a:r>
            <a:r>
              <a:rPr sz="1400" dirty="0">
                <a:cs typeface="Times New Roman"/>
              </a:rPr>
              <a:t>oportunidades,  </a:t>
            </a:r>
            <a:r>
              <a:rPr sz="1400" spc="-5" dirty="0">
                <a:cs typeface="Times New Roman"/>
              </a:rPr>
              <a:t>Debilidades </a:t>
            </a:r>
            <a:r>
              <a:rPr sz="1400" dirty="0">
                <a:cs typeface="Times New Roman"/>
              </a:rPr>
              <a:t>y</a:t>
            </a:r>
            <a:r>
              <a:rPr sz="1400" spc="-55" dirty="0">
                <a:cs typeface="Times New Roman"/>
              </a:rPr>
              <a:t> </a:t>
            </a:r>
            <a:r>
              <a:rPr sz="1400" spc="-5" dirty="0">
                <a:cs typeface="Times New Roman"/>
              </a:rPr>
              <a:t>Amenazas</a:t>
            </a:r>
            <a:endParaRPr sz="1400">
              <a:cs typeface="Times New Roman"/>
            </a:endParaRPr>
          </a:p>
        </p:txBody>
      </p:sp>
      <p:grpSp>
        <p:nvGrpSpPr>
          <p:cNvPr id="8" name="object 8"/>
          <p:cNvGrpSpPr/>
          <p:nvPr/>
        </p:nvGrpSpPr>
        <p:grpSpPr>
          <a:xfrm>
            <a:off x="4647907" y="2255446"/>
            <a:ext cx="2591435" cy="677545"/>
            <a:chOff x="3123906" y="2255445"/>
            <a:chExt cx="2591435" cy="677545"/>
          </a:xfrm>
        </p:grpSpPr>
        <p:sp>
          <p:nvSpPr>
            <p:cNvPr id="9" name="object 9"/>
            <p:cNvSpPr/>
            <p:nvPr/>
          </p:nvSpPr>
          <p:spPr>
            <a:xfrm>
              <a:off x="3131843" y="2288797"/>
              <a:ext cx="2505710" cy="636270"/>
            </a:xfrm>
            <a:custGeom>
              <a:avLst/>
              <a:gdLst/>
              <a:ahLst/>
              <a:cxnLst/>
              <a:rect l="l" t="t" r="r" b="b"/>
              <a:pathLst>
                <a:path w="2505710" h="636269">
                  <a:moveTo>
                    <a:pt x="0" y="636246"/>
                  </a:moveTo>
                  <a:lnTo>
                    <a:pt x="2505394" y="0"/>
                  </a:lnTo>
                </a:path>
              </a:pathLst>
            </a:custGeom>
            <a:ln w="15874">
              <a:solidFill>
                <a:srgbClr val="043F67"/>
              </a:solidFill>
            </a:ln>
          </p:spPr>
          <p:txBody>
            <a:bodyPr wrap="square" lIns="0" tIns="0" rIns="0" bIns="0" rtlCol="0"/>
            <a:lstStyle/>
            <a:p>
              <a:endParaRPr/>
            </a:p>
          </p:txBody>
        </p:sp>
        <p:sp>
          <p:nvSpPr>
            <p:cNvPr id="10" name="object 10"/>
            <p:cNvSpPr/>
            <p:nvPr/>
          </p:nvSpPr>
          <p:spPr>
            <a:xfrm>
              <a:off x="5622826" y="2255445"/>
              <a:ext cx="92174" cy="66704"/>
            </a:xfrm>
            <a:prstGeom prst="rect">
              <a:avLst/>
            </a:prstGeom>
            <a:blipFill>
              <a:blip r:embed="rId4" cstate="print"/>
              <a:stretch>
                <a:fillRect/>
              </a:stretch>
            </a:blipFill>
          </p:spPr>
          <p:txBody>
            <a:bodyPr wrap="square" lIns="0" tIns="0" rIns="0" bIns="0" rtlCol="0"/>
            <a:lstStyle/>
            <a:p>
              <a:endParaRPr/>
            </a:p>
          </p:txBody>
        </p:sp>
      </p:grpSp>
      <p:sp>
        <p:nvSpPr>
          <p:cNvPr id="11" name="object 11"/>
          <p:cNvSpPr txBox="1"/>
          <p:nvPr/>
        </p:nvSpPr>
        <p:spPr>
          <a:xfrm>
            <a:off x="7253539" y="2005895"/>
            <a:ext cx="2808605" cy="510974"/>
          </a:xfrm>
          <a:prstGeom prst="rect">
            <a:avLst/>
          </a:prstGeom>
          <a:solidFill>
            <a:srgbClr val="FFFFFF"/>
          </a:solidFill>
          <a:ln w="22224">
            <a:solidFill>
              <a:srgbClr val="022D4B"/>
            </a:solidFill>
          </a:ln>
        </p:spPr>
        <p:txBody>
          <a:bodyPr vert="horz" wrap="square" lIns="0" tIns="81280" rIns="0" bIns="0" rtlCol="0">
            <a:spAutoFit/>
          </a:bodyPr>
          <a:lstStyle/>
          <a:p>
            <a:pPr marL="236854" marR="128270" indent="-103505">
              <a:lnSpc>
                <a:spcPts val="1650"/>
              </a:lnSpc>
              <a:spcBef>
                <a:spcPts val="640"/>
              </a:spcBef>
            </a:pPr>
            <a:r>
              <a:rPr sz="1400" spc="-5" dirty="0">
                <a:cs typeface="Times New Roman"/>
              </a:rPr>
              <a:t>Encontrar, </a:t>
            </a:r>
            <a:r>
              <a:rPr sz="1400" dirty="0">
                <a:cs typeface="Times New Roman"/>
              </a:rPr>
              <a:t>reconocer y describir</a:t>
            </a:r>
            <a:r>
              <a:rPr sz="1400" spc="-95" dirty="0">
                <a:cs typeface="Times New Roman"/>
              </a:rPr>
              <a:t> </a:t>
            </a:r>
            <a:r>
              <a:rPr sz="1400" spc="-5" dirty="0">
                <a:cs typeface="Times New Roman"/>
              </a:rPr>
              <a:t>los  </a:t>
            </a:r>
            <a:r>
              <a:rPr sz="1400" dirty="0">
                <a:cs typeface="Times New Roman"/>
              </a:rPr>
              <a:t>riesgos (Riesgos,</a:t>
            </a:r>
            <a:r>
              <a:rPr sz="1400" spc="-45" dirty="0">
                <a:cs typeface="Times New Roman"/>
              </a:rPr>
              <a:t> </a:t>
            </a:r>
            <a:r>
              <a:rPr sz="1400" spc="-5" dirty="0">
                <a:cs typeface="Times New Roman"/>
              </a:rPr>
              <a:t>consecuencias)</a:t>
            </a:r>
            <a:endParaRPr sz="1400">
              <a:cs typeface="Times New Roman"/>
            </a:endParaRPr>
          </a:p>
        </p:txBody>
      </p:sp>
      <p:sp>
        <p:nvSpPr>
          <p:cNvPr id="12" name="object 12"/>
          <p:cNvSpPr txBox="1"/>
          <p:nvPr/>
        </p:nvSpPr>
        <p:spPr>
          <a:xfrm>
            <a:off x="7248114" y="2881494"/>
            <a:ext cx="2808605" cy="728982"/>
          </a:xfrm>
          <a:prstGeom prst="rect">
            <a:avLst/>
          </a:prstGeom>
          <a:solidFill>
            <a:srgbClr val="FFFFFF"/>
          </a:solidFill>
          <a:ln w="22224">
            <a:solidFill>
              <a:srgbClr val="022D4B"/>
            </a:solidFill>
          </a:ln>
        </p:spPr>
        <p:txBody>
          <a:bodyPr vert="horz" wrap="square" lIns="0" tIns="81280" rIns="0" bIns="0" rtlCol="0">
            <a:spAutoFit/>
          </a:bodyPr>
          <a:lstStyle/>
          <a:p>
            <a:pPr marL="1095375" marR="231140" indent="-861694">
              <a:lnSpc>
                <a:spcPts val="1650"/>
              </a:lnSpc>
              <a:spcBef>
                <a:spcPts val="640"/>
              </a:spcBef>
            </a:pPr>
            <a:r>
              <a:rPr sz="1400" spc="-5" dirty="0">
                <a:cs typeface="Times New Roman"/>
              </a:rPr>
              <a:t>Controles actuales,</a:t>
            </a:r>
            <a:r>
              <a:rPr sz="1400" spc="-90" dirty="0">
                <a:cs typeface="Times New Roman"/>
              </a:rPr>
              <a:t> </a:t>
            </a:r>
            <a:r>
              <a:rPr sz="1400" dirty="0">
                <a:cs typeface="Times New Roman"/>
              </a:rPr>
              <a:t>probabilidad,  </a:t>
            </a:r>
            <a:r>
              <a:rPr sz="1400" spc="-5" dirty="0">
                <a:cs typeface="Times New Roman"/>
              </a:rPr>
              <a:t>impacto.</a:t>
            </a:r>
            <a:endParaRPr sz="1400" dirty="0">
              <a:cs typeface="Times New Roman"/>
            </a:endParaRPr>
          </a:p>
        </p:txBody>
      </p:sp>
      <p:grpSp>
        <p:nvGrpSpPr>
          <p:cNvPr id="13" name="object 13"/>
          <p:cNvGrpSpPr/>
          <p:nvPr/>
        </p:nvGrpSpPr>
        <p:grpSpPr>
          <a:xfrm>
            <a:off x="4647907" y="3114831"/>
            <a:ext cx="2585085" cy="250190"/>
            <a:chOff x="3123906" y="3114831"/>
            <a:chExt cx="2585085" cy="250190"/>
          </a:xfrm>
        </p:grpSpPr>
        <p:sp>
          <p:nvSpPr>
            <p:cNvPr id="14" name="object 14"/>
            <p:cNvSpPr/>
            <p:nvPr/>
          </p:nvSpPr>
          <p:spPr>
            <a:xfrm>
              <a:off x="3131843" y="3148893"/>
              <a:ext cx="2497455" cy="208279"/>
            </a:xfrm>
            <a:custGeom>
              <a:avLst/>
              <a:gdLst/>
              <a:ahLst/>
              <a:cxnLst/>
              <a:rect l="l" t="t" r="r" b="b"/>
              <a:pathLst>
                <a:path w="2497454" h="208279">
                  <a:moveTo>
                    <a:pt x="0" y="208099"/>
                  </a:moveTo>
                  <a:lnTo>
                    <a:pt x="2497369" y="0"/>
                  </a:lnTo>
                </a:path>
              </a:pathLst>
            </a:custGeom>
            <a:ln w="15874">
              <a:solidFill>
                <a:srgbClr val="043F67"/>
              </a:solidFill>
            </a:ln>
          </p:spPr>
          <p:txBody>
            <a:bodyPr wrap="square" lIns="0" tIns="0" rIns="0" bIns="0" rtlCol="0"/>
            <a:lstStyle/>
            <a:p>
              <a:endParaRPr/>
            </a:p>
          </p:txBody>
        </p:sp>
        <p:sp>
          <p:nvSpPr>
            <p:cNvPr id="15" name="object 15"/>
            <p:cNvSpPr/>
            <p:nvPr/>
          </p:nvSpPr>
          <p:spPr>
            <a:xfrm>
              <a:off x="5619101" y="3114831"/>
              <a:ext cx="89824" cy="68124"/>
            </a:xfrm>
            <a:prstGeom prst="rect">
              <a:avLst/>
            </a:prstGeom>
            <a:blipFill>
              <a:blip r:embed="rId5" cstate="print"/>
              <a:stretch>
                <a:fillRect/>
              </a:stretch>
            </a:blipFill>
          </p:spPr>
          <p:txBody>
            <a:bodyPr wrap="square" lIns="0" tIns="0" rIns="0" bIns="0" rtlCol="0"/>
            <a:lstStyle/>
            <a:p>
              <a:endParaRPr/>
            </a:p>
          </p:txBody>
        </p:sp>
      </p:grpSp>
      <p:sp>
        <p:nvSpPr>
          <p:cNvPr id="16" name="object 16"/>
          <p:cNvSpPr txBox="1"/>
          <p:nvPr/>
        </p:nvSpPr>
        <p:spPr>
          <a:xfrm>
            <a:off x="7248114" y="3709592"/>
            <a:ext cx="2808605" cy="510974"/>
          </a:xfrm>
          <a:prstGeom prst="rect">
            <a:avLst/>
          </a:prstGeom>
          <a:solidFill>
            <a:srgbClr val="FFFFFF"/>
          </a:solidFill>
          <a:ln w="22224">
            <a:solidFill>
              <a:srgbClr val="022D4B"/>
            </a:solidFill>
          </a:ln>
        </p:spPr>
        <p:txBody>
          <a:bodyPr vert="horz" wrap="square" lIns="0" tIns="81280" rIns="0" bIns="0" rtlCol="0">
            <a:spAutoFit/>
          </a:bodyPr>
          <a:lstStyle/>
          <a:p>
            <a:pPr marL="1151890" marR="178435" indent="-967740">
              <a:lnSpc>
                <a:spcPts val="1650"/>
              </a:lnSpc>
              <a:spcBef>
                <a:spcPts val="640"/>
              </a:spcBef>
            </a:pPr>
            <a:r>
              <a:rPr sz="1400" spc="-5" dirty="0">
                <a:cs typeface="Times New Roman"/>
              </a:rPr>
              <a:t>Nivel </a:t>
            </a:r>
            <a:r>
              <a:rPr sz="1400" dirty="0">
                <a:cs typeface="Times New Roman"/>
              </a:rPr>
              <a:t>de </a:t>
            </a:r>
            <a:r>
              <a:rPr sz="1400" spc="-5" dirty="0">
                <a:cs typeface="Times New Roman"/>
              </a:rPr>
              <a:t>Riesgo </a:t>
            </a:r>
            <a:r>
              <a:rPr sz="1400" dirty="0">
                <a:cs typeface="Times New Roman"/>
              </a:rPr>
              <a:t>(ALTO,</a:t>
            </a:r>
            <a:r>
              <a:rPr sz="1400" spc="-85" dirty="0">
                <a:cs typeface="Times New Roman"/>
              </a:rPr>
              <a:t> </a:t>
            </a:r>
            <a:r>
              <a:rPr sz="1400" spc="-5" dirty="0">
                <a:cs typeface="Times New Roman"/>
              </a:rPr>
              <a:t>MEDIO,  BAJO)</a:t>
            </a:r>
            <a:endParaRPr sz="1400">
              <a:cs typeface="Times New Roman"/>
            </a:endParaRPr>
          </a:p>
        </p:txBody>
      </p:sp>
      <p:grpSp>
        <p:nvGrpSpPr>
          <p:cNvPr id="17" name="object 17"/>
          <p:cNvGrpSpPr/>
          <p:nvPr/>
        </p:nvGrpSpPr>
        <p:grpSpPr>
          <a:xfrm>
            <a:off x="4647907" y="3828604"/>
            <a:ext cx="2585085" cy="170180"/>
            <a:chOff x="3123906" y="3828604"/>
            <a:chExt cx="2585085" cy="170180"/>
          </a:xfrm>
        </p:grpSpPr>
        <p:sp>
          <p:nvSpPr>
            <p:cNvPr id="18" name="object 18"/>
            <p:cNvSpPr/>
            <p:nvPr/>
          </p:nvSpPr>
          <p:spPr>
            <a:xfrm>
              <a:off x="3131843" y="3836542"/>
              <a:ext cx="2497455" cy="128270"/>
            </a:xfrm>
            <a:custGeom>
              <a:avLst/>
              <a:gdLst/>
              <a:ahLst/>
              <a:cxnLst/>
              <a:rect l="l" t="t" r="r" b="b"/>
              <a:pathLst>
                <a:path w="2497454" h="128270">
                  <a:moveTo>
                    <a:pt x="0" y="0"/>
                  </a:moveTo>
                  <a:lnTo>
                    <a:pt x="2497169" y="127749"/>
                  </a:lnTo>
                </a:path>
              </a:pathLst>
            </a:custGeom>
            <a:ln w="15874">
              <a:solidFill>
                <a:srgbClr val="043F67"/>
              </a:solidFill>
            </a:ln>
          </p:spPr>
          <p:txBody>
            <a:bodyPr wrap="square" lIns="0" tIns="0" rIns="0" bIns="0" rtlCol="0"/>
            <a:lstStyle/>
            <a:p>
              <a:endParaRPr/>
            </a:p>
          </p:txBody>
        </p:sp>
        <p:sp>
          <p:nvSpPr>
            <p:cNvPr id="19" name="object 19"/>
            <p:cNvSpPr/>
            <p:nvPr/>
          </p:nvSpPr>
          <p:spPr>
            <a:xfrm>
              <a:off x="5619726" y="3930154"/>
              <a:ext cx="89149" cy="68249"/>
            </a:xfrm>
            <a:prstGeom prst="rect">
              <a:avLst/>
            </a:prstGeom>
            <a:blipFill>
              <a:blip r:embed="rId6" cstate="print"/>
              <a:stretch>
                <a:fillRect/>
              </a:stretch>
            </a:blipFill>
          </p:spPr>
          <p:txBody>
            <a:bodyPr wrap="square" lIns="0" tIns="0" rIns="0" bIns="0" rtlCol="0"/>
            <a:lstStyle/>
            <a:p>
              <a:endParaRPr/>
            </a:p>
          </p:txBody>
        </p:sp>
      </p:grpSp>
      <p:sp>
        <p:nvSpPr>
          <p:cNvPr id="20" name="object 20"/>
          <p:cNvSpPr txBox="1"/>
          <p:nvPr/>
        </p:nvSpPr>
        <p:spPr>
          <a:xfrm>
            <a:off x="7248114" y="4627691"/>
            <a:ext cx="2808605" cy="400751"/>
          </a:xfrm>
          <a:prstGeom prst="rect">
            <a:avLst/>
          </a:prstGeom>
          <a:solidFill>
            <a:srgbClr val="FFFFFF"/>
          </a:solidFill>
          <a:ln w="22224">
            <a:solidFill>
              <a:srgbClr val="022D4B"/>
            </a:solidFill>
          </a:ln>
        </p:spPr>
        <p:txBody>
          <a:bodyPr vert="horz" wrap="square" lIns="0" tIns="635" rIns="0" bIns="0" rtlCol="0">
            <a:spAutoFit/>
          </a:bodyPr>
          <a:lstStyle/>
          <a:p>
            <a:pPr>
              <a:spcBef>
                <a:spcPts val="5"/>
              </a:spcBef>
            </a:pPr>
            <a:endParaRPr sz="1200">
              <a:cs typeface="Times New Roman"/>
            </a:endParaRPr>
          </a:p>
          <a:p>
            <a:pPr marL="357505"/>
            <a:r>
              <a:rPr sz="1400" spc="-5" dirty="0">
                <a:cs typeface="Times New Roman"/>
              </a:rPr>
              <a:t>Establecimiento </a:t>
            </a:r>
            <a:r>
              <a:rPr sz="1400" dirty="0">
                <a:cs typeface="Times New Roman"/>
              </a:rPr>
              <a:t>de</a:t>
            </a:r>
            <a:r>
              <a:rPr sz="1400" spc="-20" dirty="0">
                <a:cs typeface="Times New Roman"/>
              </a:rPr>
              <a:t> </a:t>
            </a:r>
            <a:r>
              <a:rPr sz="1400" spc="-5" dirty="0">
                <a:cs typeface="Times New Roman"/>
              </a:rPr>
              <a:t>Controles</a:t>
            </a:r>
            <a:endParaRPr sz="1400">
              <a:cs typeface="Times New Roman"/>
            </a:endParaRPr>
          </a:p>
        </p:txBody>
      </p:sp>
      <p:grpSp>
        <p:nvGrpSpPr>
          <p:cNvPr id="21" name="object 21"/>
          <p:cNvGrpSpPr/>
          <p:nvPr/>
        </p:nvGrpSpPr>
        <p:grpSpPr>
          <a:xfrm>
            <a:off x="4141483" y="4555179"/>
            <a:ext cx="3091815" cy="356235"/>
            <a:chOff x="2617482" y="4555178"/>
            <a:chExt cx="3091815" cy="356235"/>
          </a:xfrm>
        </p:grpSpPr>
        <p:sp>
          <p:nvSpPr>
            <p:cNvPr id="22" name="object 22"/>
            <p:cNvSpPr/>
            <p:nvPr/>
          </p:nvSpPr>
          <p:spPr>
            <a:xfrm>
              <a:off x="2625419" y="4563115"/>
              <a:ext cx="3004185" cy="314325"/>
            </a:xfrm>
            <a:custGeom>
              <a:avLst/>
              <a:gdLst/>
              <a:ahLst/>
              <a:cxnLst/>
              <a:rect l="l" t="t" r="r" b="b"/>
              <a:pathLst>
                <a:path w="3004185" h="314325">
                  <a:moveTo>
                    <a:pt x="0" y="0"/>
                  </a:moveTo>
                  <a:lnTo>
                    <a:pt x="3003943" y="314099"/>
                  </a:lnTo>
                </a:path>
              </a:pathLst>
            </a:custGeom>
            <a:ln w="15874">
              <a:solidFill>
                <a:srgbClr val="043F67"/>
              </a:solidFill>
            </a:ln>
          </p:spPr>
          <p:txBody>
            <a:bodyPr wrap="square" lIns="0" tIns="0" rIns="0" bIns="0" rtlCol="0"/>
            <a:lstStyle/>
            <a:p>
              <a:endParaRPr/>
            </a:p>
          </p:txBody>
        </p:sp>
        <p:sp>
          <p:nvSpPr>
            <p:cNvPr id="23" name="object 23"/>
            <p:cNvSpPr/>
            <p:nvPr/>
          </p:nvSpPr>
          <p:spPr>
            <a:xfrm>
              <a:off x="5618701" y="4843202"/>
              <a:ext cx="90249" cy="68024"/>
            </a:xfrm>
            <a:prstGeom prst="rect">
              <a:avLst/>
            </a:prstGeom>
            <a:blipFill>
              <a:blip r:embed="rId7" cstate="print"/>
              <a:stretch>
                <a:fillRect/>
              </a:stretch>
            </a:blipFill>
          </p:spPr>
          <p:txBody>
            <a:bodyPr wrap="square" lIns="0" tIns="0" rIns="0" bIns="0" rtlCol="0"/>
            <a:lstStyle/>
            <a:p>
              <a:endParaRPr/>
            </a:p>
          </p:txBody>
        </p:sp>
      </p:grpSp>
      <p:grpSp>
        <p:nvGrpSpPr>
          <p:cNvPr id="24" name="Grupo 23">
            <a:extLst>
              <a:ext uri="{FF2B5EF4-FFF2-40B4-BE49-F238E27FC236}">
                <a16:creationId xmlns:a16="http://schemas.microsoft.com/office/drawing/2014/main" id="{B8573162-5768-4AD9-9A49-600386787E20}"/>
              </a:ext>
            </a:extLst>
          </p:cNvPr>
          <p:cNvGrpSpPr/>
          <p:nvPr/>
        </p:nvGrpSpPr>
        <p:grpSpPr>
          <a:xfrm>
            <a:off x="-11905" y="-6318"/>
            <a:ext cx="1579779" cy="2690853"/>
            <a:chOff x="-11906" y="-14686"/>
            <a:chExt cx="1579779" cy="2690853"/>
          </a:xfrm>
          <a:solidFill>
            <a:schemeClr val="accent2">
              <a:lumMod val="75000"/>
            </a:schemeClr>
          </a:solidFill>
        </p:grpSpPr>
        <p:sp>
          <p:nvSpPr>
            <p:cNvPr id="25" name="Triángulo isósceles 11">
              <a:extLst>
                <a:ext uri="{FF2B5EF4-FFF2-40B4-BE49-F238E27FC236}">
                  <a16:creationId xmlns:a16="http://schemas.microsoft.com/office/drawing/2014/main" id="{BC7A9650-A3AA-43EC-8721-7220F2388EE9}"/>
                </a:ext>
              </a:extLst>
            </p:cNvPr>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ángulo redondeado 7">
              <a:extLst>
                <a:ext uri="{FF2B5EF4-FFF2-40B4-BE49-F238E27FC236}">
                  <a16:creationId xmlns:a16="http://schemas.microsoft.com/office/drawing/2014/main" id="{DBCE4F02-FA9C-406A-84AA-36ABC58AB1BD}"/>
                </a:ext>
              </a:extLst>
            </p:cNvPr>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02919" y="1554480"/>
            <a:ext cx="9822180" cy="2844800"/>
            <a:chOff x="502919" y="1554480"/>
            <a:chExt cx="9822180" cy="2844800"/>
          </a:xfrm>
        </p:grpSpPr>
        <p:sp>
          <p:nvSpPr>
            <p:cNvPr id="3" name="object 3"/>
            <p:cNvSpPr/>
            <p:nvPr/>
          </p:nvSpPr>
          <p:spPr>
            <a:xfrm>
              <a:off x="967739" y="1554480"/>
              <a:ext cx="9357360" cy="2844800"/>
            </a:xfrm>
            <a:custGeom>
              <a:avLst/>
              <a:gdLst/>
              <a:ahLst/>
              <a:cxnLst/>
              <a:rect l="l" t="t" r="r" b="b"/>
              <a:pathLst>
                <a:path w="9357360" h="2844800">
                  <a:moveTo>
                    <a:pt x="7934959" y="0"/>
                  </a:moveTo>
                  <a:lnTo>
                    <a:pt x="7934959" y="711200"/>
                  </a:lnTo>
                  <a:lnTo>
                    <a:pt x="0" y="711200"/>
                  </a:lnTo>
                  <a:lnTo>
                    <a:pt x="0" y="2133600"/>
                  </a:lnTo>
                  <a:lnTo>
                    <a:pt x="7934959" y="2133600"/>
                  </a:lnTo>
                  <a:lnTo>
                    <a:pt x="7934959" y="2844800"/>
                  </a:lnTo>
                  <a:lnTo>
                    <a:pt x="9357360" y="1422400"/>
                  </a:lnTo>
                  <a:lnTo>
                    <a:pt x="7934959" y="0"/>
                  </a:lnTo>
                  <a:close/>
                </a:path>
              </a:pathLst>
            </a:custGeom>
            <a:solidFill>
              <a:srgbClr val="D2DEEE"/>
            </a:solidFill>
          </p:spPr>
          <p:txBody>
            <a:bodyPr wrap="square" lIns="0" tIns="0" rIns="0" bIns="0" rtlCol="0"/>
            <a:lstStyle/>
            <a:p>
              <a:endParaRPr/>
            </a:p>
          </p:txBody>
        </p:sp>
        <p:sp>
          <p:nvSpPr>
            <p:cNvPr id="4" name="object 4"/>
            <p:cNvSpPr/>
            <p:nvPr/>
          </p:nvSpPr>
          <p:spPr>
            <a:xfrm>
              <a:off x="509269" y="2409190"/>
              <a:ext cx="1612900" cy="1137920"/>
            </a:xfrm>
            <a:custGeom>
              <a:avLst/>
              <a:gdLst/>
              <a:ahLst/>
              <a:cxnLst/>
              <a:rect l="l" t="t" r="r" b="b"/>
              <a:pathLst>
                <a:path w="1612900" h="1137920">
                  <a:moveTo>
                    <a:pt x="0" y="189611"/>
                  </a:moveTo>
                  <a:lnTo>
                    <a:pt x="6774" y="139229"/>
                  </a:lnTo>
                  <a:lnTo>
                    <a:pt x="25893" y="93942"/>
                  </a:lnTo>
                  <a:lnTo>
                    <a:pt x="55549" y="55562"/>
                  </a:lnTo>
                  <a:lnTo>
                    <a:pt x="93934" y="25903"/>
                  </a:lnTo>
                  <a:lnTo>
                    <a:pt x="139241" y="6778"/>
                  </a:lnTo>
                  <a:lnTo>
                    <a:pt x="189661" y="0"/>
                  </a:lnTo>
                  <a:lnTo>
                    <a:pt x="1423289" y="0"/>
                  </a:lnTo>
                  <a:lnTo>
                    <a:pt x="1473670" y="6778"/>
                  </a:lnTo>
                  <a:lnTo>
                    <a:pt x="1518957" y="25903"/>
                  </a:lnTo>
                  <a:lnTo>
                    <a:pt x="1557337" y="55562"/>
                  </a:lnTo>
                  <a:lnTo>
                    <a:pt x="1586996" y="93942"/>
                  </a:lnTo>
                  <a:lnTo>
                    <a:pt x="1606121" y="139229"/>
                  </a:lnTo>
                  <a:lnTo>
                    <a:pt x="1612900" y="189611"/>
                  </a:lnTo>
                  <a:lnTo>
                    <a:pt x="1612900" y="948309"/>
                  </a:lnTo>
                  <a:lnTo>
                    <a:pt x="1606121" y="998690"/>
                  </a:lnTo>
                  <a:lnTo>
                    <a:pt x="1586996" y="1043977"/>
                  </a:lnTo>
                  <a:lnTo>
                    <a:pt x="1557337" y="1082357"/>
                  </a:lnTo>
                  <a:lnTo>
                    <a:pt x="1518957" y="1112016"/>
                  </a:lnTo>
                  <a:lnTo>
                    <a:pt x="1473670" y="1131141"/>
                  </a:lnTo>
                  <a:lnTo>
                    <a:pt x="1423289" y="1137920"/>
                  </a:lnTo>
                  <a:lnTo>
                    <a:pt x="189661" y="1137920"/>
                  </a:lnTo>
                  <a:lnTo>
                    <a:pt x="139241" y="1131141"/>
                  </a:lnTo>
                  <a:lnTo>
                    <a:pt x="93934" y="1112016"/>
                  </a:lnTo>
                  <a:lnTo>
                    <a:pt x="55549" y="1082357"/>
                  </a:lnTo>
                  <a:lnTo>
                    <a:pt x="25893" y="1043977"/>
                  </a:lnTo>
                  <a:lnTo>
                    <a:pt x="6774" y="998690"/>
                  </a:lnTo>
                  <a:lnTo>
                    <a:pt x="0" y="948309"/>
                  </a:lnTo>
                  <a:lnTo>
                    <a:pt x="0" y="189611"/>
                  </a:lnTo>
                  <a:close/>
                </a:path>
              </a:pathLst>
            </a:custGeom>
            <a:ln w="12700">
              <a:solidFill>
                <a:srgbClr val="AEABAB"/>
              </a:solidFill>
            </a:ln>
          </p:spPr>
          <p:txBody>
            <a:bodyPr wrap="square" lIns="0" tIns="0" rIns="0" bIns="0" rtlCol="0"/>
            <a:lstStyle/>
            <a:p>
              <a:endParaRPr/>
            </a:p>
          </p:txBody>
        </p:sp>
      </p:grpSp>
      <p:sp>
        <p:nvSpPr>
          <p:cNvPr id="5" name="object 5"/>
          <p:cNvSpPr txBox="1"/>
          <p:nvPr/>
        </p:nvSpPr>
        <p:spPr>
          <a:xfrm>
            <a:off x="769302" y="2529204"/>
            <a:ext cx="1089025" cy="334645"/>
          </a:xfrm>
          <a:prstGeom prst="rect">
            <a:avLst/>
          </a:prstGeom>
        </p:spPr>
        <p:txBody>
          <a:bodyPr vert="horz" wrap="square" lIns="0" tIns="29209" rIns="0" bIns="0" rtlCol="0">
            <a:spAutoFit/>
          </a:bodyPr>
          <a:lstStyle/>
          <a:p>
            <a:pPr marL="241300" marR="5080" indent="-229235">
              <a:lnSpc>
                <a:spcPts val="1160"/>
              </a:lnSpc>
              <a:spcBef>
                <a:spcPts val="229"/>
              </a:spcBef>
            </a:pPr>
            <a:r>
              <a:rPr sz="1050" b="1" dirty="0">
                <a:solidFill>
                  <a:srgbClr val="585858"/>
                </a:solidFill>
                <a:latin typeface="Carlito"/>
                <a:cs typeface="Carlito"/>
              </a:rPr>
              <a:t>ORGANIZACIÓN</a:t>
            </a:r>
            <a:r>
              <a:rPr sz="1050" b="1" spc="-110" dirty="0">
                <a:solidFill>
                  <a:srgbClr val="585858"/>
                </a:solidFill>
                <a:latin typeface="Carlito"/>
                <a:cs typeface="Carlito"/>
              </a:rPr>
              <a:t> </a:t>
            </a:r>
            <a:r>
              <a:rPr sz="1050" b="1" dirty="0">
                <a:solidFill>
                  <a:srgbClr val="585858"/>
                </a:solidFill>
                <a:latin typeface="Carlito"/>
                <a:cs typeface="Carlito"/>
              </a:rPr>
              <a:t>DE  </a:t>
            </a:r>
            <a:r>
              <a:rPr sz="1050" b="1" spc="5" dirty="0">
                <a:solidFill>
                  <a:srgbClr val="585858"/>
                </a:solidFill>
                <a:latin typeface="Carlito"/>
                <a:cs typeface="Carlito"/>
              </a:rPr>
              <a:t>PROYECTO</a:t>
            </a:r>
            <a:endParaRPr sz="1050">
              <a:latin typeface="Carlito"/>
              <a:cs typeface="Carlito"/>
            </a:endParaRPr>
          </a:p>
        </p:txBody>
      </p:sp>
      <p:sp>
        <p:nvSpPr>
          <p:cNvPr id="6" name="object 6"/>
          <p:cNvSpPr/>
          <p:nvPr/>
        </p:nvSpPr>
        <p:spPr>
          <a:xfrm>
            <a:off x="2388870" y="2409189"/>
            <a:ext cx="1610360" cy="1137920"/>
          </a:xfrm>
          <a:custGeom>
            <a:avLst/>
            <a:gdLst/>
            <a:ahLst/>
            <a:cxnLst/>
            <a:rect l="l" t="t" r="r" b="b"/>
            <a:pathLst>
              <a:path w="1610360" h="1137920">
                <a:moveTo>
                  <a:pt x="0" y="189611"/>
                </a:moveTo>
                <a:lnTo>
                  <a:pt x="6778" y="139229"/>
                </a:lnTo>
                <a:lnTo>
                  <a:pt x="25903" y="93942"/>
                </a:lnTo>
                <a:lnTo>
                  <a:pt x="55562" y="55562"/>
                </a:lnTo>
                <a:lnTo>
                  <a:pt x="93942" y="25903"/>
                </a:lnTo>
                <a:lnTo>
                  <a:pt x="139229" y="6778"/>
                </a:lnTo>
                <a:lnTo>
                  <a:pt x="189611" y="0"/>
                </a:lnTo>
                <a:lnTo>
                  <a:pt x="1420749" y="0"/>
                </a:lnTo>
                <a:lnTo>
                  <a:pt x="1471130" y="6778"/>
                </a:lnTo>
                <a:lnTo>
                  <a:pt x="1516417" y="25903"/>
                </a:lnTo>
                <a:lnTo>
                  <a:pt x="1554797" y="55562"/>
                </a:lnTo>
                <a:lnTo>
                  <a:pt x="1584456" y="93942"/>
                </a:lnTo>
                <a:lnTo>
                  <a:pt x="1603581" y="139229"/>
                </a:lnTo>
                <a:lnTo>
                  <a:pt x="1610359" y="189611"/>
                </a:lnTo>
                <a:lnTo>
                  <a:pt x="1610359" y="948309"/>
                </a:lnTo>
                <a:lnTo>
                  <a:pt x="1603581" y="998690"/>
                </a:lnTo>
                <a:lnTo>
                  <a:pt x="1584456" y="1043977"/>
                </a:lnTo>
                <a:lnTo>
                  <a:pt x="1554797" y="1082357"/>
                </a:lnTo>
                <a:lnTo>
                  <a:pt x="1516417" y="1112016"/>
                </a:lnTo>
                <a:lnTo>
                  <a:pt x="1471130" y="1131141"/>
                </a:lnTo>
                <a:lnTo>
                  <a:pt x="1420749" y="1137920"/>
                </a:lnTo>
                <a:lnTo>
                  <a:pt x="189611" y="1137920"/>
                </a:lnTo>
                <a:lnTo>
                  <a:pt x="139229" y="1131141"/>
                </a:lnTo>
                <a:lnTo>
                  <a:pt x="93942" y="1112016"/>
                </a:lnTo>
                <a:lnTo>
                  <a:pt x="55562" y="1082357"/>
                </a:lnTo>
                <a:lnTo>
                  <a:pt x="25903" y="1043977"/>
                </a:lnTo>
                <a:lnTo>
                  <a:pt x="6778" y="998690"/>
                </a:lnTo>
                <a:lnTo>
                  <a:pt x="0" y="948309"/>
                </a:lnTo>
                <a:lnTo>
                  <a:pt x="0" y="189611"/>
                </a:lnTo>
                <a:close/>
              </a:path>
            </a:pathLst>
          </a:custGeom>
          <a:ln w="12700">
            <a:solidFill>
              <a:srgbClr val="AEABAB"/>
            </a:solidFill>
          </a:ln>
        </p:spPr>
        <p:txBody>
          <a:bodyPr wrap="square" lIns="0" tIns="0" rIns="0" bIns="0" rtlCol="0"/>
          <a:lstStyle/>
          <a:p>
            <a:endParaRPr/>
          </a:p>
        </p:txBody>
      </p:sp>
      <p:sp>
        <p:nvSpPr>
          <p:cNvPr id="7" name="object 7"/>
          <p:cNvSpPr txBox="1"/>
          <p:nvPr/>
        </p:nvSpPr>
        <p:spPr>
          <a:xfrm>
            <a:off x="2687320" y="2529204"/>
            <a:ext cx="1012825" cy="334645"/>
          </a:xfrm>
          <a:prstGeom prst="rect">
            <a:avLst/>
          </a:prstGeom>
        </p:spPr>
        <p:txBody>
          <a:bodyPr vert="horz" wrap="square" lIns="0" tIns="29209" rIns="0" bIns="0" rtlCol="0">
            <a:spAutoFit/>
          </a:bodyPr>
          <a:lstStyle/>
          <a:p>
            <a:pPr marL="108585" marR="5080" indent="-96520">
              <a:lnSpc>
                <a:spcPts val="1160"/>
              </a:lnSpc>
              <a:spcBef>
                <a:spcPts val="229"/>
              </a:spcBef>
            </a:pPr>
            <a:r>
              <a:rPr sz="1050" b="1" dirty="0">
                <a:solidFill>
                  <a:srgbClr val="585858"/>
                </a:solidFill>
                <a:latin typeface="Carlito"/>
                <a:cs typeface="Carlito"/>
              </a:rPr>
              <a:t>ELABORACIÓN</a:t>
            </a:r>
            <a:r>
              <a:rPr sz="1050" b="1" spc="-105" dirty="0">
                <a:solidFill>
                  <a:srgbClr val="585858"/>
                </a:solidFill>
                <a:latin typeface="Carlito"/>
                <a:cs typeface="Carlito"/>
              </a:rPr>
              <a:t> </a:t>
            </a:r>
            <a:r>
              <a:rPr sz="1050" b="1" dirty="0">
                <a:solidFill>
                  <a:srgbClr val="585858"/>
                </a:solidFill>
                <a:latin typeface="Carlito"/>
                <a:cs typeface="Carlito"/>
              </a:rPr>
              <a:t>DE  DIAGNOSTICO</a:t>
            </a:r>
            <a:endParaRPr sz="1050">
              <a:latin typeface="Carlito"/>
              <a:cs typeface="Carlito"/>
            </a:endParaRPr>
          </a:p>
        </p:txBody>
      </p:sp>
      <p:sp>
        <p:nvSpPr>
          <p:cNvPr id="8" name="object 8"/>
          <p:cNvSpPr/>
          <p:nvPr/>
        </p:nvSpPr>
        <p:spPr>
          <a:xfrm>
            <a:off x="4268470" y="2409189"/>
            <a:ext cx="1610360" cy="1137920"/>
          </a:xfrm>
          <a:custGeom>
            <a:avLst/>
            <a:gdLst/>
            <a:ahLst/>
            <a:cxnLst/>
            <a:rect l="l" t="t" r="r" b="b"/>
            <a:pathLst>
              <a:path w="1610360" h="1137920">
                <a:moveTo>
                  <a:pt x="0" y="189611"/>
                </a:moveTo>
                <a:lnTo>
                  <a:pt x="6778" y="139229"/>
                </a:lnTo>
                <a:lnTo>
                  <a:pt x="25903" y="93942"/>
                </a:lnTo>
                <a:lnTo>
                  <a:pt x="55562" y="55562"/>
                </a:lnTo>
                <a:lnTo>
                  <a:pt x="93942" y="25903"/>
                </a:lnTo>
                <a:lnTo>
                  <a:pt x="139229" y="6778"/>
                </a:lnTo>
                <a:lnTo>
                  <a:pt x="189610" y="0"/>
                </a:lnTo>
                <a:lnTo>
                  <a:pt x="1420749" y="0"/>
                </a:lnTo>
                <a:lnTo>
                  <a:pt x="1471130" y="6778"/>
                </a:lnTo>
                <a:lnTo>
                  <a:pt x="1516417" y="25903"/>
                </a:lnTo>
                <a:lnTo>
                  <a:pt x="1554797" y="55562"/>
                </a:lnTo>
                <a:lnTo>
                  <a:pt x="1584456" y="93942"/>
                </a:lnTo>
                <a:lnTo>
                  <a:pt x="1603581" y="139229"/>
                </a:lnTo>
                <a:lnTo>
                  <a:pt x="1610359" y="189611"/>
                </a:lnTo>
                <a:lnTo>
                  <a:pt x="1610359" y="948309"/>
                </a:lnTo>
                <a:lnTo>
                  <a:pt x="1603581" y="998690"/>
                </a:lnTo>
                <a:lnTo>
                  <a:pt x="1584456" y="1043977"/>
                </a:lnTo>
                <a:lnTo>
                  <a:pt x="1554797" y="1082357"/>
                </a:lnTo>
                <a:lnTo>
                  <a:pt x="1516417" y="1112016"/>
                </a:lnTo>
                <a:lnTo>
                  <a:pt x="1471130" y="1131141"/>
                </a:lnTo>
                <a:lnTo>
                  <a:pt x="1420749" y="1137920"/>
                </a:lnTo>
                <a:lnTo>
                  <a:pt x="189610" y="1137920"/>
                </a:lnTo>
                <a:lnTo>
                  <a:pt x="139229" y="1131141"/>
                </a:lnTo>
                <a:lnTo>
                  <a:pt x="93942" y="1112016"/>
                </a:lnTo>
                <a:lnTo>
                  <a:pt x="55562" y="1082357"/>
                </a:lnTo>
                <a:lnTo>
                  <a:pt x="25903" y="1043977"/>
                </a:lnTo>
                <a:lnTo>
                  <a:pt x="6778" y="998690"/>
                </a:lnTo>
                <a:lnTo>
                  <a:pt x="0" y="948309"/>
                </a:lnTo>
                <a:lnTo>
                  <a:pt x="0" y="189611"/>
                </a:lnTo>
                <a:close/>
              </a:path>
            </a:pathLst>
          </a:custGeom>
          <a:ln w="12700">
            <a:solidFill>
              <a:srgbClr val="AEABAB"/>
            </a:solidFill>
          </a:ln>
        </p:spPr>
        <p:txBody>
          <a:bodyPr wrap="square" lIns="0" tIns="0" rIns="0" bIns="0" rtlCol="0"/>
          <a:lstStyle/>
          <a:p>
            <a:endParaRPr/>
          </a:p>
        </p:txBody>
      </p:sp>
      <p:sp>
        <p:nvSpPr>
          <p:cNvPr id="9" name="object 9"/>
          <p:cNvSpPr txBox="1"/>
          <p:nvPr/>
        </p:nvSpPr>
        <p:spPr>
          <a:xfrm>
            <a:off x="4353305" y="2489217"/>
            <a:ext cx="1257300" cy="420370"/>
          </a:xfrm>
          <a:prstGeom prst="rect">
            <a:avLst/>
          </a:prstGeom>
        </p:spPr>
        <p:txBody>
          <a:bodyPr vert="horz" wrap="square" lIns="0" tIns="66040" rIns="0" bIns="0" rtlCol="0">
            <a:spAutoFit/>
          </a:bodyPr>
          <a:lstStyle/>
          <a:p>
            <a:pPr marL="193040">
              <a:lnSpc>
                <a:spcPct val="100000"/>
              </a:lnSpc>
              <a:spcBef>
                <a:spcPts val="520"/>
              </a:spcBef>
            </a:pPr>
            <a:r>
              <a:rPr sz="1050" b="1" dirty="0">
                <a:solidFill>
                  <a:srgbClr val="585858"/>
                </a:solidFill>
                <a:latin typeface="Carlito"/>
                <a:cs typeface="Carlito"/>
              </a:rPr>
              <a:t>IMPLEMENTACIÓN</a:t>
            </a:r>
            <a:endParaRPr sz="1050">
              <a:latin typeface="Carlito"/>
              <a:cs typeface="Carlito"/>
            </a:endParaRPr>
          </a:p>
          <a:p>
            <a:pPr marL="12700">
              <a:lnSpc>
                <a:spcPct val="100000"/>
              </a:lnSpc>
              <a:spcBef>
                <a:spcPts val="350"/>
              </a:spcBef>
            </a:pPr>
            <a:r>
              <a:rPr sz="900" dirty="0">
                <a:solidFill>
                  <a:srgbClr val="585858"/>
                </a:solidFill>
                <a:latin typeface="Carlito"/>
                <a:cs typeface="Carlito"/>
              </a:rPr>
              <a:t>- </a:t>
            </a:r>
            <a:r>
              <a:rPr sz="900" spc="-5" dirty="0">
                <a:solidFill>
                  <a:srgbClr val="585858"/>
                </a:solidFill>
                <a:latin typeface="Carlito"/>
                <a:cs typeface="Carlito"/>
              </a:rPr>
              <a:t>Procesos</a:t>
            </a:r>
            <a:r>
              <a:rPr sz="900" spc="-45" dirty="0">
                <a:solidFill>
                  <a:srgbClr val="585858"/>
                </a:solidFill>
                <a:latin typeface="Carlito"/>
                <a:cs typeface="Carlito"/>
              </a:rPr>
              <a:t> </a:t>
            </a:r>
            <a:r>
              <a:rPr sz="900" dirty="0">
                <a:solidFill>
                  <a:srgbClr val="585858"/>
                </a:solidFill>
                <a:latin typeface="Carlito"/>
                <a:cs typeface="Carlito"/>
              </a:rPr>
              <a:t>documentados</a:t>
            </a:r>
            <a:endParaRPr sz="900">
              <a:latin typeface="Carlito"/>
              <a:cs typeface="Carlito"/>
            </a:endParaRPr>
          </a:p>
        </p:txBody>
      </p:sp>
      <p:sp>
        <p:nvSpPr>
          <p:cNvPr id="10" name="object 10"/>
          <p:cNvSpPr txBox="1"/>
          <p:nvPr/>
        </p:nvSpPr>
        <p:spPr>
          <a:xfrm>
            <a:off x="4353305" y="2883916"/>
            <a:ext cx="1282065" cy="501015"/>
          </a:xfrm>
          <a:prstGeom prst="rect">
            <a:avLst/>
          </a:prstGeom>
        </p:spPr>
        <p:txBody>
          <a:bodyPr vert="horz" wrap="square" lIns="0" tIns="50800" rIns="0" bIns="0" rtlCol="0">
            <a:spAutoFit/>
          </a:bodyPr>
          <a:lstStyle/>
          <a:p>
            <a:pPr marL="73660" indent="-60960">
              <a:lnSpc>
                <a:spcPct val="100000"/>
              </a:lnSpc>
              <a:spcBef>
                <a:spcPts val="400"/>
              </a:spcBef>
              <a:buChar char="-"/>
              <a:tabLst>
                <a:tab pos="73660" algn="l"/>
              </a:tabLst>
            </a:pPr>
            <a:r>
              <a:rPr sz="900" spc="-5" dirty="0">
                <a:solidFill>
                  <a:srgbClr val="585858"/>
                </a:solidFill>
                <a:latin typeface="Carlito"/>
                <a:cs typeface="Carlito"/>
              </a:rPr>
              <a:t>Capacitación del</a:t>
            </a:r>
            <a:r>
              <a:rPr sz="900" spc="-50" dirty="0">
                <a:solidFill>
                  <a:srgbClr val="585858"/>
                </a:solidFill>
                <a:latin typeface="Carlito"/>
                <a:cs typeface="Carlito"/>
              </a:rPr>
              <a:t> </a:t>
            </a:r>
            <a:r>
              <a:rPr sz="900" dirty="0">
                <a:solidFill>
                  <a:srgbClr val="585858"/>
                </a:solidFill>
                <a:latin typeface="Carlito"/>
                <a:cs typeface="Carlito"/>
              </a:rPr>
              <a:t>personal</a:t>
            </a:r>
            <a:endParaRPr sz="900" dirty="0">
              <a:latin typeface="Carlito"/>
              <a:cs typeface="Carlito"/>
            </a:endParaRPr>
          </a:p>
          <a:p>
            <a:pPr marL="12700" marR="5080">
              <a:lnSpc>
                <a:spcPts val="980"/>
              </a:lnSpc>
              <a:spcBef>
                <a:spcPts val="420"/>
              </a:spcBef>
              <a:buChar char="-"/>
              <a:tabLst>
                <a:tab pos="73660" algn="l"/>
              </a:tabLst>
            </a:pPr>
            <a:r>
              <a:rPr sz="900" dirty="0">
                <a:solidFill>
                  <a:srgbClr val="585858"/>
                </a:solidFill>
                <a:latin typeface="Carlito"/>
                <a:cs typeface="Carlito"/>
              </a:rPr>
              <a:t>Preparación </a:t>
            </a:r>
            <a:r>
              <a:rPr sz="900" spc="-5" dirty="0">
                <a:solidFill>
                  <a:srgbClr val="585858"/>
                </a:solidFill>
                <a:latin typeface="Carlito"/>
                <a:cs typeface="Carlito"/>
              </a:rPr>
              <a:t>Auditoria  Externa Certificación</a:t>
            </a:r>
            <a:r>
              <a:rPr sz="900" spc="-30" dirty="0">
                <a:solidFill>
                  <a:srgbClr val="585858"/>
                </a:solidFill>
                <a:latin typeface="Carlito"/>
                <a:cs typeface="Carlito"/>
              </a:rPr>
              <a:t> </a:t>
            </a:r>
            <a:r>
              <a:rPr sz="900" spc="-5" dirty="0">
                <a:solidFill>
                  <a:srgbClr val="585858"/>
                </a:solidFill>
                <a:latin typeface="Carlito"/>
                <a:cs typeface="Carlito"/>
              </a:rPr>
              <a:t>Inicial</a:t>
            </a:r>
            <a:endParaRPr sz="900" dirty="0">
              <a:latin typeface="Carlito"/>
              <a:cs typeface="Carlito"/>
            </a:endParaRPr>
          </a:p>
        </p:txBody>
      </p:sp>
      <p:sp>
        <p:nvSpPr>
          <p:cNvPr id="11" name="object 11"/>
          <p:cNvSpPr/>
          <p:nvPr/>
        </p:nvSpPr>
        <p:spPr>
          <a:xfrm>
            <a:off x="6148070" y="2409189"/>
            <a:ext cx="1610360" cy="1137920"/>
          </a:xfrm>
          <a:custGeom>
            <a:avLst/>
            <a:gdLst/>
            <a:ahLst/>
            <a:cxnLst/>
            <a:rect l="l" t="t" r="r" b="b"/>
            <a:pathLst>
              <a:path w="1610359" h="1137920">
                <a:moveTo>
                  <a:pt x="0" y="189611"/>
                </a:moveTo>
                <a:lnTo>
                  <a:pt x="6778" y="139229"/>
                </a:lnTo>
                <a:lnTo>
                  <a:pt x="25903" y="93942"/>
                </a:lnTo>
                <a:lnTo>
                  <a:pt x="55562" y="55562"/>
                </a:lnTo>
                <a:lnTo>
                  <a:pt x="93942" y="25903"/>
                </a:lnTo>
                <a:lnTo>
                  <a:pt x="139229" y="6778"/>
                </a:lnTo>
                <a:lnTo>
                  <a:pt x="189610" y="0"/>
                </a:lnTo>
                <a:lnTo>
                  <a:pt x="1420749" y="0"/>
                </a:lnTo>
                <a:lnTo>
                  <a:pt x="1471130" y="6778"/>
                </a:lnTo>
                <a:lnTo>
                  <a:pt x="1516417" y="25903"/>
                </a:lnTo>
                <a:lnTo>
                  <a:pt x="1554797" y="55562"/>
                </a:lnTo>
                <a:lnTo>
                  <a:pt x="1584456" y="93942"/>
                </a:lnTo>
                <a:lnTo>
                  <a:pt x="1603581" y="139229"/>
                </a:lnTo>
                <a:lnTo>
                  <a:pt x="1610359" y="189611"/>
                </a:lnTo>
                <a:lnTo>
                  <a:pt x="1610359" y="948309"/>
                </a:lnTo>
                <a:lnTo>
                  <a:pt x="1603581" y="998690"/>
                </a:lnTo>
                <a:lnTo>
                  <a:pt x="1584456" y="1043977"/>
                </a:lnTo>
                <a:lnTo>
                  <a:pt x="1554797" y="1082357"/>
                </a:lnTo>
                <a:lnTo>
                  <a:pt x="1516417" y="1112016"/>
                </a:lnTo>
                <a:lnTo>
                  <a:pt x="1471130" y="1131141"/>
                </a:lnTo>
                <a:lnTo>
                  <a:pt x="1420749" y="1137920"/>
                </a:lnTo>
                <a:lnTo>
                  <a:pt x="189610" y="1137920"/>
                </a:lnTo>
                <a:lnTo>
                  <a:pt x="139229" y="1131141"/>
                </a:lnTo>
                <a:lnTo>
                  <a:pt x="93942" y="1112016"/>
                </a:lnTo>
                <a:lnTo>
                  <a:pt x="55562" y="1082357"/>
                </a:lnTo>
                <a:lnTo>
                  <a:pt x="25903" y="1043977"/>
                </a:lnTo>
                <a:lnTo>
                  <a:pt x="6778" y="998690"/>
                </a:lnTo>
                <a:lnTo>
                  <a:pt x="0" y="948309"/>
                </a:lnTo>
                <a:lnTo>
                  <a:pt x="0" y="189611"/>
                </a:lnTo>
                <a:close/>
              </a:path>
            </a:pathLst>
          </a:custGeom>
          <a:ln w="12700">
            <a:solidFill>
              <a:srgbClr val="AEABAB"/>
            </a:solidFill>
          </a:ln>
        </p:spPr>
        <p:txBody>
          <a:bodyPr wrap="square" lIns="0" tIns="0" rIns="0" bIns="0" rtlCol="0"/>
          <a:lstStyle/>
          <a:p>
            <a:endParaRPr/>
          </a:p>
        </p:txBody>
      </p:sp>
      <p:sp>
        <p:nvSpPr>
          <p:cNvPr id="12" name="object 12"/>
          <p:cNvSpPr txBox="1"/>
          <p:nvPr/>
        </p:nvSpPr>
        <p:spPr>
          <a:xfrm>
            <a:off x="6354826" y="2604134"/>
            <a:ext cx="1194435" cy="187325"/>
          </a:xfrm>
          <a:prstGeom prst="rect">
            <a:avLst/>
          </a:prstGeom>
        </p:spPr>
        <p:txBody>
          <a:bodyPr vert="horz" wrap="square" lIns="0" tIns="13970" rIns="0" bIns="0" rtlCol="0">
            <a:spAutoFit/>
          </a:bodyPr>
          <a:lstStyle/>
          <a:p>
            <a:pPr marL="12700">
              <a:lnSpc>
                <a:spcPct val="100000"/>
              </a:lnSpc>
              <a:spcBef>
                <a:spcPts val="110"/>
              </a:spcBef>
            </a:pPr>
            <a:r>
              <a:rPr sz="1050" b="1" dirty="0">
                <a:solidFill>
                  <a:srgbClr val="585858"/>
                </a:solidFill>
                <a:latin typeface="Carlito"/>
                <a:cs typeface="Carlito"/>
              </a:rPr>
              <a:t>CERTIFICACIÓN</a:t>
            </a:r>
            <a:r>
              <a:rPr sz="1050" b="1" spc="-105" dirty="0">
                <a:solidFill>
                  <a:srgbClr val="585858"/>
                </a:solidFill>
                <a:latin typeface="Carlito"/>
                <a:cs typeface="Carlito"/>
              </a:rPr>
              <a:t> </a:t>
            </a:r>
            <a:r>
              <a:rPr sz="1050" b="1" spc="5" dirty="0">
                <a:solidFill>
                  <a:srgbClr val="585858"/>
                </a:solidFill>
                <a:latin typeface="Carlito"/>
                <a:cs typeface="Carlito"/>
              </a:rPr>
              <a:t>SGAS</a:t>
            </a:r>
            <a:endParaRPr sz="1050">
              <a:latin typeface="Carlito"/>
              <a:cs typeface="Carlito"/>
            </a:endParaRPr>
          </a:p>
        </p:txBody>
      </p:sp>
      <p:sp>
        <p:nvSpPr>
          <p:cNvPr id="13" name="object 13"/>
          <p:cNvSpPr txBox="1"/>
          <p:nvPr/>
        </p:nvSpPr>
        <p:spPr>
          <a:xfrm>
            <a:off x="6232778" y="2947034"/>
            <a:ext cx="904875" cy="375920"/>
          </a:xfrm>
          <a:prstGeom prst="rect">
            <a:avLst/>
          </a:prstGeom>
        </p:spPr>
        <p:txBody>
          <a:bodyPr vert="horz" wrap="square" lIns="0" tIns="50800" rIns="0" bIns="0" rtlCol="0">
            <a:spAutoFit/>
          </a:bodyPr>
          <a:lstStyle/>
          <a:p>
            <a:pPr marL="99060" indent="-86360">
              <a:lnSpc>
                <a:spcPct val="100000"/>
              </a:lnSpc>
              <a:spcBef>
                <a:spcPts val="400"/>
              </a:spcBef>
              <a:buChar char="-"/>
              <a:tabLst>
                <a:tab pos="99060" algn="l"/>
              </a:tabLst>
            </a:pPr>
            <a:r>
              <a:rPr sz="900" spc="-5" dirty="0">
                <a:solidFill>
                  <a:srgbClr val="585858"/>
                </a:solidFill>
                <a:latin typeface="Carlito"/>
                <a:cs typeface="Carlito"/>
              </a:rPr>
              <a:t>Auditoria</a:t>
            </a:r>
            <a:r>
              <a:rPr sz="900" spc="-50" dirty="0">
                <a:solidFill>
                  <a:srgbClr val="585858"/>
                </a:solidFill>
                <a:latin typeface="Carlito"/>
                <a:cs typeface="Carlito"/>
              </a:rPr>
              <a:t> </a:t>
            </a:r>
            <a:r>
              <a:rPr sz="900" spc="-5" dirty="0">
                <a:solidFill>
                  <a:srgbClr val="585858"/>
                </a:solidFill>
                <a:latin typeface="Carlito"/>
                <a:cs typeface="Carlito"/>
              </a:rPr>
              <a:t>interna</a:t>
            </a:r>
            <a:endParaRPr sz="900">
              <a:latin typeface="Carlito"/>
              <a:cs typeface="Carlito"/>
            </a:endParaRPr>
          </a:p>
          <a:p>
            <a:pPr marL="73660" indent="-60960">
              <a:lnSpc>
                <a:spcPct val="100000"/>
              </a:lnSpc>
              <a:spcBef>
                <a:spcPts val="300"/>
              </a:spcBef>
              <a:buChar char="-"/>
              <a:tabLst>
                <a:tab pos="73660" algn="l"/>
              </a:tabLst>
            </a:pPr>
            <a:r>
              <a:rPr sz="900" spc="-5" dirty="0">
                <a:solidFill>
                  <a:srgbClr val="585858"/>
                </a:solidFill>
                <a:latin typeface="Carlito"/>
                <a:cs typeface="Carlito"/>
              </a:rPr>
              <a:t>Auditoria</a:t>
            </a:r>
            <a:r>
              <a:rPr sz="900" spc="-60" dirty="0">
                <a:solidFill>
                  <a:srgbClr val="585858"/>
                </a:solidFill>
                <a:latin typeface="Carlito"/>
                <a:cs typeface="Carlito"/>
              </a:rPr>
              <a:t> </a:t>
            </a:r>
            <a:r>
              <a:rPr sz="900" spc="-5" dirty="0">
                <a:solidFill>
                  <a:srgbClr val="585858"/>
                </a:solidFill>
                <a:latin typeface="Carlito"/>
                <a:cs typeface="Carlito"/>
              </a:rPr>
              <a:t>Externa</a:t>
            </a:r>
            <a:endParaRPr sz="900">
              <a:latin typeface="Carlito"/>
              <a:cs typeface="Carlito"/>
            </a:endParaRPr>
          </a:p>
        </p:txBody>
      </p:sp>
      <p:sp>
        <p:nvSpPr>
          <p:cNvPr id="14" name="object 14"/>
          <p:cNvSpPr/>
          <p:nvPr/>
        </p:nvSpPr>
        <p:spPr>
          <a:xfrm>
            <a:off x="8027669" y="2409189"/>
            <a:ext cx="1610360" cy="1137920"/>
          </a:xfrm>
          <a:custGeom>
            <a:avLst/>
            <a:gdLst/>
            <a:ahLst/>
            <a:cxnLst/>
            <a:rect l="l" t="t" r="r" b="b"/>
            <a:pathLst>
              <a:path w="1610359" h="1137920">
                <a:moveTo>
                  <a:pt x="0" y="189611"/>
                </a:moveTo>
                <a:lnTo>
                  <a:pt x="6778" y="139229"/>
                </a:lnTo>
                <a:lnTo>
                  <a:pt x="25903" y="93942"/>
                </a:lnTo>
                <a:lnTo>
                  <a:pt x="55562" y="55562"/>
                </a:lnTo>
                <a:lnTo>
                  <a:pt x="93942" y="25903"/>
                </a:lnTo>
                <a:lnTo>
                  <a:pt x="139229" y="6778"/>
                </a:lnTo>
                <a:lnTo>
                  <a:pt x="189610" y="0"/>
                </a:lnTo>
                <a:lnTo>
                  <a:pt x="1420749" y="0"/>
                </a:lnTo>
                <a:lnTo>
                  <a:pt x="1471130" y="6778"/>
                </a:lnTo>
                <a:lnTo>
                  <a:pt x="1516417" y="25903"/>
                </a:lnTo>
                <a:lnTo>
                  <a:pt x="1554797" y="55562"/>
                </a:lnTo>
                <a:lnTo>
                  <a:pt x="1584456" y="93942"/>
                </a:lnTo>
                <a:lnTo>
                  <a:pt x="1603581" y="139229"/>
                </a:lnTo>
                <a:lnTo>
                  <a:pt x="1610359" y="189611"/>
                </a:lnTo>
                <a:lnTo>
                  <a:pt x="1610359" y="948309"/>
                </a:lnTo>
                <a:lnTo>
                  <a:pt x="1603581" y="998690"/>
                </a:lnTo>
                <a:lnTo>
                  <a:pt x="1584456" y="1043977"/>
                </a:lnTo>
                <a:lnTo>
                  <a:pt x="1554797" y="1082357"/>
                </a:lnTo>
                <a:lnTo>
                  <a:pt x="1516417" y="1112016"/>
                </a:lnTo>
                <a:lnTo>
                  <a:pt x="1471130" y="1131141"/>
                </a:lnTo>
                <a:lnTo>
                  <a:pt x="1420749" y="1137920"/>
                </a:lnTo>
                <a:lnTo>
                  <a:pt x="189610" y="1137920"/>
                </a:lnTo>
                <a:lnTo>
                  <a:pt x="139229" y="1131141"/>
                </a:lnTo>
                <a:lnTo>
                  <a:pt x="93942" y="1112016"/>
                </a:lnTo>
                <a:lnTo>
                  <a:pt x="55562" y="1082357"/>
                </a:lnTo>
                <a:lnTo>
                  <a:pt x="25903" y="1043977"/>
                </a:lnTo>
                <a:lnTo>
                  <a:pt x="6778" y="998690"/>
                </a:lnTo>
                <a:lnTo>
                  <a:pt x="0" y="948309"/>
                </a:lnTo>
                <a:lnTo>
                  <a:pt x="0" y="189611"/>
                </a:lnTo>
                <a:close/>
              </a:path>
            </a:pathLst>
          </a:custGeom>
          <a:ln w="12700">
            <a:solidFill>
              <a:srgbClr val="AEABAB"/>
            </a:solidFill>
          </a:ln>
        </p:spPr>
        <p:txBody>
          <a:bodyPr wrap="square" lIns="0" tIns="0" rIns="0" bIns="0" rtlCol="0"/>
          <a:lstStyle/>
          <a:p>
            <a:endParaRPr/>
          </a:p>
        </p:txBody>
      </p:sp>
      <p:sp>
        <p:nvSpPr>
          <p:cNvPr id="15" name="object 15"/>
          <p:cNvSpPr txBox="1"/>
          <p:nvPr/>
        </p:nvSpPr>
        <p:spPr>
          <a:xfrm>
            <a:off x="8269858" y="2617533"/>
            <a:ext cx="1123315" cy="332740"/>
          </a:xfrm>
          <a:prstGeom prst="rect">
            <a:avLst/>
          </a:prstGeom>
        </p:spPr>
        <p:txBody>
          <a:bodyPr vert="horz" wrap="square" lIns="0" tIns="13970" rIns="0" bIns="0" rtlCol="0">
            <a:spAutoFit/>
          </a:bodyPr>
          <a:lstStyle/>
          <a:p>
            <a:pPr algn="ctr">
              <a:lnSpc>
                <a:spcPts val="1200"/>
              </a:lnSpc>
              <a:spcBef>
                <a:spcPts val="110"/>
              </a:spcBef>
            </a:pPr>
            <a:r>
              <a:rPr sz="1050" b="1" spc="5" dirty="0">
                <a:solidFill>
                  <a:srgbClr val="585858"/>
                </a:solidFill>
                <a:latin typeface="Carlito"/>
                <a:cs typeface="Carlito"/>
              </a:rPr>
              <a:t>SEGUIMIENTO</a:t>
            </a:r>
            <a:r>
              <a:rPr sz="1050" b="1" spc="-80" dirty="0">
                <a:solidFill>
                  <a:srgbClr val="585858"/>
                </a:solidFill>
                <a:latin typeface="Carlito"/>
                <a:cs typeface="Carlito"/>
              </a:rPr>
              <a:t> </a:t>
            </a:r>
            <a:r>
              <a:rPr sz="1050" b="1" spc="5" dirty="0">
                <a:solidFill>
                  <a:srgbClr val="585858"/>
                </a:solidFill>
                <a:latin typeface="Carlito"/>
                <a:cs typeface="Carlito"/>
              </a:rPr>
              <a:t>Y</a:t>
            </a:r>
            <a:endParaRPr sz="1050">
              <a:latin typeface="Carlito"/>
              <a:cs typeface="Carlito"/>
            </a:endParaRPr>
          </a:p>
          <a:p>
            <a:pPr algn="ctr">
              <a:lnSpc>
                <a:spcPts val="1200"/>
              </a:lnSpc>
            </a:pPr>
            <a:r>
              <a:rPr sz="1050" b="1" dirty="0">
                <a:solidFill>
                  <a:srgbClr val="585858"/>
                </a:solidFill>
                <a:latin typeface="Carlito"/>
                <a:cs typeface="Carlito"/>
              </a:rPr>
              <a:t>CONTROL DEL</a:t>
            </a:r>
            <a:r>
              <a:rPr sz="1050" b="1" spc="-110" dirty="0">
                <a:solidFill>
                  <a:srgbClr val="585858"/>
                </a:solidFill>
                <a:latin typeface="Carlito"/>
                <a:cs typeface="Carlito"/>
              </a:rPr>
              <a:t> </a:t>
            </a:r>
            <a:r>
              <a:rPr sz="1050" b="1" spc="5" dirty="0">
                <a:solidFill>
                  <a:srgbClr val="585858"/>
                </a:solidFill>
                <a:latin typeface="Carlito"/>
                <a:cs typeface="Carlito"/>
              </a:rPr>
              <a:t>SGAS</a:t>
            </a:r>
            <a:endParaRPr sz="1050">
              <a:latin typeface="Carlito"/>
              <a:cs typeface="Carlito"/>
            </a:endParaRPr>
          </a:p>
        </p:txBody>
      </p:sp>
      <p:sp>
        <p:nvSpPr>
          <p:cNvPr id="16" name="object 16"/>
          <p:cNvSpPr/>
          <p:nvPr/>
        </p:nvSpPr>
        <p:spPr>
          <a:xfrm>
            <a:off x="9907269" y="2409189"/>
            <a:ext cx="1610360" cy="1137920"/>
          </a:xfrm>
          <a:custGeom>
            <a:avLst/>
            <a:gdLst/>
            <a:ahLst/>
            <a:cxnLst/>
            <a:rect l="l" t="t" r="r" b="b"/>
            <a:pathLst>
              <a:path w="1610359" h="1137920">
                <a:moveTo>
                  <a:pt x="0" y="189611"/>
                </a:moveTo>
                <a:lnTo>
                  <a:pt x="6778" y="139229"/>
                </a:lnTo>
                <a:lnTo>
                  <a:pt x="25903" y="93942"/>
                </a:lnTo>
                <a:lnTo>
                  <a:pt x="55562" y="55562"/>
                </a:lnTo>
                <a:lnTo>
                  <a:pt x="93942" y="25903"/>
                </a:lnTo>
                <a:lnTo>
                  <a:pt x="139229" y="6778"/>
                </a:lnTo>
                <a:lnTo>
                  <a:pt x="189610" y="0"/>
                </a:lnTo>
                <a:lnTo>
                  <a:pt x="1420749" y="0"/>
                </a:lnTo>
                <a:lnTo>
                  <a:pt x="1471130" y="6778"/>
                </a:lnTo>
                <a:lnTo>
                  <a:pt x="1516417" y="25903"/>
                </a:lnTo>
                <a:lnTo>
                  <a:pt x="1554797" y="55562"/>
                </a:lnTo>
                <a:lnTo>
                  <a:pt x="1584456" y="93942"/>
                </a:lnTo>
                <a:lnTo>
                  <a:pt x="1603581" y="139229"/>
                </a:lnTo>
                <a:lnTo>
                  <a:pt x="1610359" y="189611"/>
                </a:lnTo>
                <a:lnTo>
                  <a:pt x="1610359" y="948309"/>
                </a:lnTo>
                <a:lnTo>
                  <a:pt x="1603581" y="998690"/>
                </a:lnTo>
                <a:lnTo>
                  <a:pt x="1584456" y="1043977"/>
                </a:lnTo>
                <a:lnTo>
                  <a:pt x="1554797" y="1082357"/>
                </a:lnTo>
                <a:lnTo>
                  <a:pt x="1516417" y="1112016"/>
                </a:lnTo>
                <a:lnTo>
                  <a:pt x="1471130" y="1131141"/>
                </a:lnTo>
                <a:lnTo>
                  <a:pt x="1420749" y="1137920"/>
                </a:lnTo>
                <a:lnTo>
                  <a:pt x="189610" y="1137920"/>
                </a:lnTo>
                <a:lnTo>
                  <a:pt x="139229" y="1131141"/>
                </a:lnTo>
                <a:lnTo>
                  <a:pt x="93942" y="1112016"/>
                </a:lnTo>
                <a:lnTo>
                  <a:pt x="55562" y="1082357"/>
                </a:lnTo>
                <a:lnTo>
                  <a:pt x="25903" y="1043977"/>
                </a:lnTo>
                <a:lnTo>
                  <a:pt x="6778" y="998690"/>
                </a:lnTo>
                <a:lnTo>
                  <a:pt x="0" y="948309"/>
                </a:lnTo>
                <a:lnTo>
                  <a:pt x="0" y="189611"/>
                </a:lnTo>
                <a:close/>
              </a:path>
            </a:pathLst>
          </a:custGeom>
          <a:ln w="12700">
            <a:solidFill>
              <a:srgbClr val="AEABAB"/>
            </a:solidFill>
          </a:ln>
        </p:spPr>
        <p:txBody>
          <a:bodyPr wrap="square" lIns="0" tIns="0" rIns="0" bIns="0" rtlCol="0"/>
          <a:lstStyle/>
          <a:p>
            <a:endParaRPr/>
          </a:p>
        </p:txBody>
      </p:sp>
      <p:sp>
        <p:nvSpPr>
          <p:cNvPr id="17" name="object 17"/>
          <p:cNvSpPr txBox="1"/>
          <p:nvPr/>
        </p:nvSpPr>
        <p:spPr>
          <a:xfrm>
            <a:off x="10233406" y="2544826"/>
            <a:ext cx="954405" cy="479425"/>
          </a:xfrm>
          <a:prstGeom prst="rect">
            <a:avLst/>
          </a:prstGeom>
        </p:spPr>
        <p:txBody>
          <a:bodyPr vert="horz" wrap="square" lIns="0" tIns="27939" rIns="0" bIns="0" rtlCol="0">
            <a:spAutoFit/>
          </a:bodyPr>
          <a:lstStyle/>
          <a:p>
            <a:pPr marL="12700" marR="5080" indent="3175" algn="ctr">
              <a:lnSpc>
                <a:spcPct val="91300"/>
              </a:lnSpc>
              <a:spcBef>
                <a:spcPts val="219"/>
              </a:spcBef>
            </a:pPr>
            <a:r>
              <a:rPr sz="1050" b="1" dirty="0">
                <a:solidFill>
                  <a:srgbClr val="585858"/>
                </a:solidFill>
                <a:latin typeface="Carlito"/>
                <a:cs typeface="Carlito"/>
              </a:rPr>
              <a:t>AUDITORIA DE  </a:t>
            </a:r>
            <a:r>
              <a:rPr sz="1050" b="1" spc="5" dirty="0">
                <a:solidFill>
                  <a:srgbClr val="585858"/>
                </a:solidFill>
                <a:latin typeface="Carlito"/>
                <a:cs typeface="Carlito"/>
              </a:rPr>
              <a:t>SEGUIMIENTO</a:t>
            </a:r>
            <a:r>
              <a:rPr sz="1050" b="1" spc="85" dirty="0">
                <a:solidFill>
                  <a:srgbClr val="585858"/>
                </a:solidFill>
                <a:latin typeface="Carlito"/>
                <a:cs typeface="Carlito"/>
              </a:rPr>
              <a:t> </a:t>
            </a:r>
            <a:r>
              <a:rPr sz="1050" b="1" spc="5" dirty="0">
                <a:solidFill>
                  <a:srgbClr val="585858"/>
                </a:solidFill>
                <a:latin typeface="Carlito"/>
                <a:cs typeface="Carlito"/>
              </a:rPr>
              <a:t>Y </a:t>
            </a:r>
            <a:r>
              <a:rPr sz="1050" b="1" dirty="0">
                <a:solidFill>
                  <a:srgbClr val="585858"/>
                </a:solidFill>
                <a:latin typeface="Carlito"/>
                <a:cs typeface="Carlito"/>
              </a:rPr>
              <a:t> CERTIFICACIÓN</a:t>
            </a:r>
            <a:endParaRPr sz="1050">
              <a:latin typeface="Carlito"/>
              <a:cs typeface="Carlito"/>
            </a:endParaRPr>
          </a:p>
        </p:txBody>
      </p:sp>
      <p:sp>
        <p:nvSpPr>
          <p:cNvPr id="18" name="object 18"/>
          <p:cNvSpPr/>
          <p:nvPr/>
        </p:nvSpPr>
        <p:spPr>
          <a:xfrm>
            <a:off x="868680" y="3418840"/>
            <a:ext cx="812800" cy="673100"/>
          </a:xfrm>
          <a:custGeom>
            <a:avLst/>
            <a:gdLst/>
            <a:ahLst/>
            <a:cxnLst/>
            <a:rect l="l" t="t" r="r" b="b"/>
            <a:pathLst>
              <a:path w="812800" h="673100">
                <a:moveTo>
                  <a:pt x="406400" y="0"/>
                </a:moveTo>
                <a:lnTo>
                  <a:pt x="355422" y="2621"/>
                </a:lnTo>
                <a:lnTo>
                  <a:pt x="306334" y="10275"/>
                </a:lnTo>
                <a:lnTo>
                  <a:pt x="259516" y="22646"/>
                </a:lnTo>
                <a:lnTo>
                  <a:pt x="215349" y="39420"/>
                </a:lnTo>
                <a:lnTo>
                  <a:pt x="174215" y="60283"/>
                </a:lnTo>
                <a:lnTo>
                  <a:pt x="136494" y="84918"/>
                </a:lnTo>
                <a:lnTo>
                  <a:pt x="102566" y="113011"/>
                </a:lnTo>
                <a:lnTo>
                  <a:pt x="72813" y="144247"/>
                </a:lnTo>
                <a:lnTo>
                  <a:pt x="47616" y="178311"/>
                </a:lnTo>
                <a:lnTo>
                  <a:pt x="27355" y="214888"/>
                </a:lnTo>
                <a:lnTo>
                  <a:pt x="12411" y="253663"/>
                </a:lnTo>
                <a:lnTo>
                  <a:pt x="3166" y="294322"/>
                </a:lnTo>
                <a:lnTo>
                  <a:pt x="0" y="336550"/>
                </a:lnTo>
                <a:lnTo>
                  <a:pt x="3166" y="378777"/>
                </a:lnTo>
                <a:lnTo>
                  <a:pt x="12411" y="419436"/>
                </a:lnTo>
                <a:lnTo>
                  <a:pt x="27355" y="458211"/>
                </a:lnTo>
                <a:lnTo>
                  <a:pt x="47616" y="494788"/>
                </a:lnTo>
                <a:lnTo>
                  <a:pt x="72813" y="528852"/>
                </a:lnTo>
                <a:lnTo>
                  <a:pt x="102566" y="560088"/>
                </a:lnTo>
                <a:lnTo>
                  <a:pt x="136494" y="588181"/>
                </a:lnTo>
                <a:lnTo>
                  <a:pt x="174215" y="612816"/>
                </a:lnTo>
                <a:lnTo>
                  <a:pt x="215349" y="633679"/>
                </a:lnTo>
                <a:lnTo>
                  <a:pt x="259516" y="650453"/>
                </a:lnTo>
                <a:lnTo>
                  <a:pt x="306334" y="662824"/>
                </a:lnTo>
                <a:lnTo>
                  <a:pt x="355422" y="670478"/>
                </a:lnTo>
                <a:lnTo>
                  <a:pt x="406400" y="673100"/>
                </a:lnTo>
                <a:lnTo>
                  <a:pt x="457370" y="670478"/>
                </a:lnTo>
                <a:lnTo>
                  <a:pt x="506453" y="662824"/>
                </a:lnTo>
                <a:lnTo>
                  <a:pt x="553267" y="650453"/>
                </a:lnTo>
                <a:lnTo>
                  <a:pt x="597433" y="633679"/>
                </a:lnTo>
                <a:lnTo>
                  <a:pt x="638567" y="612816"/>
                </a:lnTo>
                <a:lnTo>
                  <a:pt x="676290" y="588181"/>
                </a:lnTo>
                <a:lnTo>
                  <a:pt x="710220" y="560088"/>
                </a:lnTo>
                <a:lnTo>
                  <a:pt x="739975" y="528852"/>
                </a:lnTo>
                <a:lnTo>
                  <a:pt x="765176" y="494788"/>
                </a:lnTo>
                <a:lnTo>
                  <a:pt x="785439" y="458211"/>
                </a:lnTo>
                <a:lnTo>
                  <a:pt x="800385" y="419436"/>
                </a:lnTo>
                <a:lnTo>
                  <a:pt x="809632" y="378777"/>
                </a:lnTo>
                <a:lnTo>
                  <a:pt x="812800" y="336550"/>
                </a:lnTo>
                <a:lnTo>
                  <a:pt x="809632" y="294322"/>
                </a:lnTo>
                <a:lnTo>
                  <a:pt x="800385" y="253663"/>
                </a:lnTo>
                <a:lnTo>
                  <a:pt x="785439" y="214888"/>
                </a:lnTo>
                <a:lnTo>
                  <a:pt x="765176" y="178311"/>
                </a:lnTo>
                <a:lnTo>
                  <a:pt x="739975" y="144247"/>
                </a:lnTo>
                <a:lnTo>
                  <a:pt x="710220" y="113011"/>
                </a:lnTo>
                <a:lnTo>
                  <a:pt x="676290" y="84918"/>
                </a:lnTo>
                <a:lnTo>
                  <a:pt x="638567" y="60283"/>
                </a:lnTo>
                <a:lnTo>
                  <a:pt x="597433" y="39420"/>
                </a:lnTo>
                <a:lnTo>
                  <a:pt x="553267" y="22646"/>
                </a:lnTo>
                <a:lnTo>
                  <a:pt x="506453" y="10275"/>
                </a:lnTo>
                <a:lnTo>
                  <a:pt x="457370" y="2621"/>
                </a:lnTo>
                <a:lnTo>
                  <a:pt x="406400" y="0"/>
                </a:lnTo>
                <a:close/>
              </a:path>
            </a:pathLst>
          </a:custGeom>
          <a:solidFill>
            <a:srgbClr val="538235"/>
          </a:solidFill>
        </p:spPr>
        <p:txBody>
          <a:bodyPr wrap="square" lIns="0" tIns="0" rIns="0" bIns="0" rtlCol="0"/>
          <a:lstStyle/>
          <a:p>
            <a:endParaRPr/>
          </a:p>
        </p:txBody>
      </p:sp>
      <p:sp>
        <p:nvSpPr>
          <p:cNvPr id="19" name="object 19"/>
          <p:cNvSpPr txBox="1"/>
          <p:nvPr/>
        </p:nvSpPr>
        <p:spPr>
          <a:xfrm>
            <a:off x="1069339" y="3573398"/>
            <a:ext cx="408940" cy="347345"/>
          </a:xfrm>
          <a:prstGeom prst="rect">
            <a:avLst/>
          </a:prstGeom>
        </p:spPr>
        <p:txBody>
          <a:bodyPr vert="horz" wrap="square" lIns="0" tIns="13970" rIns="0" bIns="0" rtlCol="0">
            <a:spAutoFit/>
          </a:bodyPr>
          <a:lstStyle/>
          <a:p>
            <a:pPr marL="67945" marR="5080" indent="-55880">
              <a:lnSpc>
                <a:spcPct val="100000"/>
              </a:lnSpc>
              <a:spcBef>
                <a:spcPts val="110"/>
              </a:spcBef>
            </a:pPr>
            <a:r>
              <a:rPr sz="1050" spc="10" dirty="0">
                <a:solidFill>
                  <a:srgbClr val="FFFFFF"/>
                </a:solidFill>
                <a:latin typeface="Carlito"/>
                <a:cs typeface="Carlito"/>
              </a:rPr>
              <a:t>A</a:t>
            </a:r>
            <a:r>
              <a:rPr sz="1050" spc="5" dirty="0">
                <a:solidFill>
                  <a:srgbClr val="FFFFFF"/>
                </a:solidFill>
                <a:latin typeface="Carlito"/>
                <a:cs typeface="Carlito"/>
              </a:rPr>
              <a:t>gos</a:t>
            </a:r>
            <a:r>
              <a:rPr sz="1050" dirty="0">
                <a:solidFill>
                  <a:srgbClr val="FFFFFF"/>
                </a:solidFill>
                <a:latin typeface="Carlito"/>
                <a:cs typeface="Carlito"/>
              </a:rPr>
              <a:t>to  </a:t>
            </a:r>
            <a:r>
              <a:rPr sz="1050" spc="5" dirty="0">
                <a:solidFill>
                  <a:srgbClr val="FFFFFF"/>
                </a:solidFill>
                <a:latin typeface="Carlito"/>
                <a:cs typeface="Carlito"/>
              </a:rPr>
              <a:t>20</a:t>
            </a:r>
            <a:r>
              <a:rPr lang="es-ES" sz="1050" spc="5" dirty="0">
                <a:solidFill>
                  <a:srgbClr val="FFFFFF"/>
                </a:solidFill>
                <a:latin typeface="Carlito"/>
                <a:cs typeface="Carlito"/>
              </a:rPr>
              <a:t>23</a:t>
            </a:r>
            <a:endParaRPr sz="1050" dirty="0">
              <a:latin typeface="Carlito"/>
              <a:cs typeface="Carlito"/>
            </a:endParaRPr>
          </a:p>
        </p:txBody>
      </p:sp>
      <p:sp>
        <p:nvSpPr>
          <p:cNvPr id="20" name="object 20"/>
          <p:cNvSpPr/>
          <p:nvPr/>
        </p:nvSpPr>
        <p:spPr>
          <a:xfrm>
            <a:off x="2827020" y="3418840"/>
            <a:ext cx="812800" cy="673100"/>
          </a:xfrm>
          <a:custGeom>
            <a:avLst/>
            <a:gdLst/>
            <a:ahLst/>
            <a:cxnLst/>
            <a:rect l="l" t="t" r="r" b="b"/>
            <a:pathLst>
              <a:path w="812800" h="673100">
                <a:moveTo>
                  <a:pt x="406400" y="0"/>
                </a:moveTo>
                <a:lnTo>
                  <a:pt x="355429" y="2621"/>
                </a:lnTo>
                <a:lnTo>
                  <a:pt x="306346" y="10275"/>
                </a:lnTo>
                <a:lnTo>
                  <a:pt x="259532" y="22646"/>
                </a:lnTo>
                <a:lnTo>
                  <a:pt x="215366" y="39420"/>
                </a:lnTo>
                <a:lnTo>
                  <a:pt x="174232" y="60283"/>
                </a:lnTo>
                <a:lnTo>
                  <a:pt x="136509" y="84918"/>
                </a:lnTo>
                <a:lnTo>
                  <a:pt x="102579" y="113011"/>
                </a:lnTo>
                <a:lnTo>
                  <a:pt x="72824" y="144247"/>
                </a:lnTo>
                <a:lnTo>
                  <a:pt x="47623" y="178311"/>
                </a:lnTo>
                <a:lnTo>
                  <a:pt x="27360" y="214888"/>
                </a:lnTo>
                <a:lnTo>
                  <a:pt x="12414" y="253663"/>
                </a:lnTo>
                <a:lnTo>
                  <a:pt x="3167" y="294322"/>
                </a:lnTo>
                <a:lnTo>
                  <a:pt x="0" y="336550"/>
                </a:lnTo>
                <a:lnTo>
                  <a:pt x="3167" y="378777"/>
                </a:lnTo>
                <a:lnTo>
                  <a:pt x="12414" y="419436"/>
                </a:lnTo>
                <a:lnTo>
                  <a:pt x="27360" y="458211"/>
                </a:lnTo>
                <a:lnTo>
                  <a:pt x="47623" y="494788"/>
                </a:lnTo>
                <a:lnTo>
                  <a:pt x="72824" y="528852"/>
                </a:lnTo>
                <a:lnTo>
                  <a:pt x="102579" y="560088"/>
                </a:lnTo>
                <a:lnTo>
                  <a:pt x="136509" y="588181"/>
                </a:lnTo>
                <a:lnTo>
                  <a:pt x="174232" y="612816"/>
                </a:lnTo>
                <a:lnTo>
                  <a:pt x="215366" y="633679"/>
                </a:lnTo>
                <a:lnTo>
                  <a:pt x="259532" y="650453"/>
                </a:lnTo>
                <a:lnTo>
                  <a:pt x="306346" y="662824"/>
                </a:lnTo>
                <a:lnTo>
                  <a:pt x="355429" y="670478"/>
                </a:lnTo>
                <a:lnTo>
                  <a:pt x="406400" y="673100"/>
                </a:lnTo>
                <a:lnTo>
                  <a:pt x="457370" y="670478"/>
                </a:lnTo>
                <a:lnTo>
                  <a:pt x="506453" y="662824"/>
                </a:lnTo>
                <a:lnTo>
                  <a:pt x="553267" y="650453"/>
                </a:lnTo>
                <a:lnTo>
                  <a:pt x="597433" y="633679"/>
                </a:lnTo>
                <a:lnTo>
                  <a:pt x="638567" y="612816"/>
                </a:lnTo>
                <a:lnTo>
                  <a:pt x="676290" y="588181"/>
                </a:lnTo>
                <a:lnTo>
                  <a:pt x="710220" y="560088"/>
                </a:lnTo>
                <a:lnTo>
                  <a:pt x="739975" y="528852"/>
                </a:lnTo>
                <a:lnTo>
                  <a:pt x="765176" y="494788"/>
                </a:lnTo>
                <a:lnTo>
                  <a:pt x="785439" y="458211"/>
                </a:lnTo>
                <a:lnTo>
                  <a:pt x="800385" y="419436"/>
                </a:lnTo>
                <a:lnTo>
                  <a:pt x="809632" y="378777"/>
                </a:lnTo>
                <a:lnTo>
                  <a:pt x="812800" y="336550"/>
                </a:lnTo>
                <a:lnTo>
                  <a:pt x="809632" y="294322"/>
                </a:lnTo>
                <a:lnTo>
                  <a:pt x="800385" y="253663"/>
                </a:lnTo>
                <a:lnTo>
                  <a:pt x="785439" y="214888"/>
                </a:lnTo>
                <a:lnTo>
                  <a:pt x="765176" y="178311"/>
                </a:lnTo>
                <a:lnTo>
                  <a:pt x="739975" y="144247"/>
                </a:lnTo>
                <a:lnTo>
                  <a:pt x="710220" y="113011"/>
                </a:lnTo>
                <a:lnTo>
                  <a:pt x="676290" y="84918"/>
                </a:lnTo>
                <a:lnTo>
                  <a:pt x="638567" y="60283"/>
                </a:lnTo>
                <a:lnTo>
                  <a:pt x="597433" y="39420"/>
                </a:lnTo>
                <a:lnTo>
                  <a:pt x="553267" y="22646"/>
                </a:lnTo>
                <a:lnTo>
                  <a:pt x="506453" y="10275"/>
                </a:lnTo>
                <a:lnTo>
                  <a:pt x="457370" y="2621"/>
                </a:lnTo>
                <a:lnTo>
                  <a:pt x="406400" y="0"/>
                </a:lnTo>
                <a:close/>
              </a:path>
            </a:pathLst>
          </a:custGeom>
          <a:solidFill>
            <a:srgbClr val="538235"/>
          </a:solidFill>
        </p:spPr>
        <p:txBody>
          <a:bodyPr wrap="square" lIns="0" tIns="0" rIns="0" bIns="0" rtlCol="0"/>
          <a:lstStyle/>
          <a:p>
            <a:endParaRPr/>
          </a:p>
        </p:txBody>
      </p:sp>
      <p:sp>
        <p:nvSpPr>
          <p:cNvPr id="21" name="object 21"/>
          <p:cNvSpPr txBox="1"/>
          <p:nvPr/>
        </p:nvSpPr>
        <p:spPr>
          <a:xfrm>
            <a:off x="3083941" y="3573398"/>
            <a:ext cx="299720" cy="347345"/>
          </a:xfrm>
          <a:prstGeom prst="rect">
            <a:avLst/>
          </a:prstGeom>
        </p:spPr>
        <p:txBody>
          <a:bodyPr vert="horz" wrap="square" lIns="0" tIns="13970" rIns="0" bIns="0" rtlCol="0">
            <a:spAutoFit/>
          </a:bodyPr>
          <a:lstStyle/>
          <a:p>
            <a:pPr marL="12700" marR="5080" indent="40005">
              <a:lnSpc>
                <a:spcPct val="100000"/>
              </a:lnSpc>
              <a:spcBef>
                <a:spcPts val="110"/>
              </a:spcBef>
            </a:pPr>
            <a:r>
              <a:rPr sz="1050" spc="-5" dirty="0">
                <a:solidFill>
                  <a:srgbClr val="FFFFFF"/>
                </a:solidFill>
                <a:latin typeface="Carlito"/>
                <a:cs typeface="Carlito"/>
              </a:rPr>
              <a:t>Oct  </a:t>
            </a:r>
            <a:r>
              <a:rPr sz="1050" spc="5" dirty="0">
                <a:solidFill>
                  <a:srgbClr val="FFFFFF"/>
                </a:solidFill>
                <a:latin typeface="Carlito"/>
                <a:cs typeface="Carlito"/>
              </a:rPr>
              <a:t>20</a:t>
            </a:r>
            <a:r>
              <a:rPr lang="es-ES" sz="1050" spc="5" dirty="0">
                <a:solidFill>
                  <a:srgbClr val="FFFFFF"/>
                </a:solidFill>
                <a:latin typeface="Carlito"/>
                <a:cs typeface="Carlito"/>
              </a:rPr>
              <a:t>23</a:t>
            </a:r>
            <a:endParaRPr sz="1050" dirty="0">
              <a:latin typeface="Carlito"/>
              <a:cs typeface="Carlito"/>
            </a:endParaRPr>
          </a:p>
        </p:txBody>
      </p:sp>
      <p:sp>
        <p:nvSpPr>
          <p:cNvPr id="22" name="object 22"/>
          <p:cNvSpPr/>
          <p:nvPr/>
        </p:nvSpPr>
        <p:spPr>
          <a:xfrm>
            <a:off x="6512559" y="3418840"/>
            <a:ext cx="810260" cy="673100"/>
          </a:xfrm>
          <a:custGeom>
            <a:avLst/>
            <a:gdLst/>
            <a:ahLst/>
            <a:cxnLst/>
            <a:rect l="l" t="t" r="r" b="b"/>
            <a:pathLst>
              <a:path w="810259" h="673100">
                <a:moveTo>
                  <a:pt x="405130" y="0"/>
                </a:moveTo>
                <a:lnTo>
                  <a:pt x="354306" y="2621"/>
                </a:lnTo>
                <a:lnTo>
                  <a:pt x="305367" y="10275"/>
                </a:lnTo>
                <a:lnTo>
                  <a:pt x="258693" y="22646"/>
                </a:lnTo>
                <a:lnTo>
                  <a:pt x="214664" y="39420"/>
                </a:lnTo>
                <a:lnTo>
                  <a:pt x="173658" y="60283"/>
                </a:lnTo>
                <a:lnTo>
                  <a:pt x="136056" y="84918"/>
                </a:lnTo>
                <a:lnTo>
                  <a:pt x="102236" y="113011"/>
                </a:lnTo>
                <a:lnTo>
                  <a:pt x="72578" y="144247"/>
                </a:lnTo>
                <a:lnTo>
                  <a:pt x="47462" y="178311"/>
                </a:lnTo>
                <a:lnTo>
                  <a:pt x="27266" y="214888"/>
                </a:lnTo>
                <a:lnTo>
                  <a:pt x="12371" y="253663"/>
                </a:lnTo>
                <a:lnTo>
                  <a:pt x="3156" y="294322"/>
                </a:lnTo>
                <a:lnTo>
                  <a:pt x="0" y="336550"/>
                </a:lnTo>
                <a:lnTo>
                  <a:pt x="3156" y="378777"/>
                </a:lnTo>
                <a:lnTo>
                  <a:pt x="12371" y="419436"/>
                </a:lnTo>
                <a:lnTo>
                  <a:pt x="27266" y="458211"/>
                </a:lnTo>
                <a:lnTo>
                  <a:pt x="47462" y="494788"/>
                </a:lnTo>
                <a:lnTo>
                  <a:pt x="72578" y="528852"/>
                </a:lnTo>
                <a:lnTo>
                  <a:pt x="102236" y="560088"/>
                </a:lnTo>
                <a:lnTo>
                  <a:pt x="136056" y="588181"/>
                </a:lnTo>
                <a:lnTo>
                  <a:pt x="173658" y="612816"/>
                </a:lnTo>
                <a:lnTo>
                  <a:pt x="214664" y="633679"/>
                </a:lnTo>
                <a:lnTo>
                  <a:pt x="258693" y="650453"/>
                </a:lnTo>
                <a:lnTo>
                  <a:pt x="305367" y="662824"/>
                </a:lnTo>
                <a:lnTo>
                  <a:pt x="354306" y="670478"/>
                </a:lnTo>
                <a:lnTo>
                  <a:pt x="405130" y="673100"/>
                </a:lnTo>
                <a:lnTo>
                  <a:pt x="455953" y="670478"/>
                </a:lnTo>
                <a:lnTo>
                  <a:pt x="504892" y="662824"/>
                </a:lnTo>
                <a:lnTo>
                  <a:pt x="551566" y="650453"/>
                </a:lnTo>
                <a:lnTo>
                  <a:pt x="595595" y="633679"/>
                </a:lnTo>
                <a:lnTo>
                  <a:pt x="636601" y="612816"/>
                </a:lnTo>
                <a:lnTo>
                  <a:pt x="674203" y="588181"/>
                </a:lnTo>
                <a:lnTo>
                  <a:pt x="708023" y="560088"/>
                </a:lnTo>
                <a:lnTo>
                  <a:pt x="737681" y="528852"/>
                </a:lnTo>
                <a:lnTo>
                  <a:pt x="762797" y="494788"/>
                </a:lnTo>
                <a:lnTo>
                  <a:pt x="782993" y="458211"/>
                </a:lnTo>
                <a:lnTo>
                  <a:pt x="797888" y="419436"/>
                </a:lnTo>
                <a:lnTo>
                  <a:pt x="807103" y="378777"/>
                </a:lnTo>
                <a:lnTo>
                  <a:pt x="810260" y="336550"/>
                </a:lnTo>
                <a:lnTo>
                  <a:pt x="807103" y="294322"/>
                </a:lnTo>
                <a:lnTo>
                  <a:pt x="797888" y="253663"/>
                </a:lnTo>
                <a:lnTo>
                  <a:pt x="782993" y="214888"/>
                </a:lnTo>
                <a:lnTo>
                  <a:pt x="762797" y="178311"/>
                </a:lnTo>
                <a:lnTo>
                  <a:pt x="737681" y="144247"/>
                </a:lnTo>
                <a:lnTo>
                  <a:pt x="708023" y="113011"/>
                </a:lnTo>
                <a:lnTo>
                  <a:pt x="674203" y="84918"/>
                </a:lnTo>
                <a:lnTo>
                  <a:pt x="636601" y="60283"/>
                </a:lnTo>
                <a:lnTo>
                  <a:pt x="595595" y="39420"/>
                </a:lnTo>
                <a:lnTo>
                  <a:pt x="551566" y="22646"/>
                </a:lnTo>
                <a:lnTo>
                  <a:pt x="504892" y="10275"/>
                </a:lnTo>
                <a:lnTo>
                  <a:pt x="455953" y="2621"/>
                </a:lnTo>
                <a:lnTo>
                  <a:pt x="405130" y="0"/>
                </a:lnTo>
                <a:close/>
              </a:path>
            </a:pathLst>
          </a:custGeom>
          <a:solidFill>
            <a:srgbClr val="538235"/>
          </a:solidFill>
        </p:spPr>
        <p:txBody>
          <a:bodyPr wrap="square" lIns="0" tIns="0" rIns="0" bIns="0" rtlCol="0"/>
          <a:lstStyle/>
          <a:p>
            <a:endParaRPr/>
          </a:p>
        </p:txBody>
      </p:sp>
      <p:sp>
        <p:nvSpPr>
          <p:cNvPr id="23" name="object 23"/>
          <p:cNvSpPr txBox="1"/>
          <p:nvPr/>
        </p:nvSpPr>
        <p:spPr>
          <a:xfrm>
            <a:off x="6723126" y="3413125"/>
            <a:ext cx="392430" cy="667385"/>
          </a:xfrm>
          <a:prstGeom prst="rect">
            <a:avLst/>
          </a:prstGeom>
        </p:spPr>
        <p:txBody>
          <a:bodyPr vert="horz" wrap="square" lIns="0" tIns="13970" rIns="0" bIns="0" rtlCol="0">
            <a:spAutoFit/>
          </a:bodyPr>
          <a:lstStyle/>
          <a:p>
            <a:pPr marL="12700" marR="5080" indent="96520">
              <a:lnSpc>
                <a:spcPct val="100000"/>
              </a:lnSpc>
              <a:spcBef>
                <a:spcPts val="110"/>
              </a:spcBef>
            </a:pPr>
            <a:r>
              <a:rPr sz="1050" spc="-5" dirty="0">
                <a:solidFill>
                  <a:srgbClr val="FFFFFF"/>
                </a:solidFill>
                <a:latin typeface="Carlito"/>
                <a:cs typeface="Carlito"/>
              </a:rPr>
              <a:t>Set  </a:t>
            </a:r>
            <a:r>
              <a:rPr sz="1050" spc="5" dirty="0">
                <a:solidFill>
                  <a:srgbClr val="FFFFFF"/>
                </a:solidFill>
                <a:latin typeface="Carlito"/>
                <a:cs typeface="Carlito"/>
              </a:rPr>
              <a:t>20</a:t>
            </a:r>
            <a:r>
              <a:rPr lang="es-ES" sz="1050" spc="5" dirty="0">
                <a:solidFill>
                  <a:srgbClr val="FFFFFF"/>
                </a:solidFill>
                <a:latin typeface="Carlito"/>
                <a:cs typeface="Carlito"/>
              </a:rPr>
              <a:t>24</a:t>
            </a:r>
            <a:r>
              <a:rPr sz="1050" spc="-105" dirty="0">
                <a:solidFill>
                  <a:srgbClr val="FFFFFF"/>
                </a:solidFill>
                <a:latin typeface="Carlito"/>
                <a:cs typeface="Carlito"/>
              </a:rPr>
              <a:t> </a:t>
            </a:r>
            <a:r>
              <a:rPr sz="1050" dirty="0">
                <a:solidFill>
                  <a:srgbClr val="FFFFFF"/>
                </a:solidFill>
                <a:latin typeface="Carlito"/>
                <a:cs typeface="Carlito"/>
              </a:rPr>
              <a:t>a</a:t>
            </a:r>
            <a:endParaRPr sz="1050" dirty="0">
              <a:latin typeface="Carlito"/>
              <a:cs typeface="Carlito"/>
            </a:endParaRPr>
          </a:p>
          <a:p>
            <a:pPr marL="57785" marR="51435" indent="35560">
              <a:lnSpc>
                <a:spcPct val="100000"/>
              </a:lnSpc>
            </a:pPr>
            <a:r>
              <a:rPr sz="1050" spc="5" dirty="0" err="1">
                <a:solidFill>
                  <a:srgbClr val="FFFFFF"/>
                </a:solidFill>
                <a:latin typeface="Carlito"/>
                <a:cs typeface="Carlito"/>
              </a:rPr>
              <a:t>Ene</a:t>
            </a:r>
            <a:r>
              <a:rPr sz="1050" spc="5" dirty="0">
                <a:solidFill>
                  <a:srgbClr val="FFFFFF"/>
                </a:solidFill>
                <a:latin typeface="Carlito"/>
                <a:cs typeface="Carlito"/>
              </a:rPr>
              <a:t>  202</a:t>
            </a:r>
            <a:r>
              <a:rPr lang="es-ES" sz="1050" spc="5" dirty="0">
                <a:solidFill>
                  <a:srgbClr val="FFFFFF"/>
                </a:solidFill>
                <a:latin typeface="Carlito"/>
                <a:cs typeface="Carlito"/>
              </a:rPr>
              <a:t>5</a:t>
            </a:r>
            <a:endParaRPr sz="1050" dirty="0">
              <a:latin typeface="Carlito"/>
              <a:cs typeface="Carlito"/>
            </a:endParaRPr>
          </a:p>
        </p:txBody>
      </p:sp>
      <p:grpSp>
        <p:nvGrpSpPr>
          <p:cNvPr id="24" name="object 24"/>
          <p:cNvGrpSpPr/>
          <p:nvPr/>
        </p:nvGrpSpPr>
        <p:grpSpPr>
          <a:xfrm>
            <a:off x="6024879" y="1259839"/>
            <a:ext cx="1852930" cy="4329430"/>
            <a:chOff x="6024879" y="1259839"/>
            <a:chExt cx="1852930" cy="4329430"/>
          </a:xfrm>
        </p:grpSpPr>
        <p:sp>
          <p:nvSpPr>
            <p:cNvPr id="25" name="object 25"/>
            <p:cNvSpPr/>
            <p:nvPr/>
          </p:nvSpPr>
          <p:spPr>
            <a:xfrm>
              <a:off x="7840979" y="1269999"/>
              <a:ext cx="26670" cy="4309110"/>
            </a:xfrm>
            <a:custGeom>
              <a:avLst/>
              <a:gdLst/>
              <a:ahLst/>
              <a:cxnLst/>
              <a:rect l="l" t="t" r="r" b="b"/>
              <a:pathLst>
                <a:path w="26670" h="4309110">
                  <a:moveTo>
                    <a:pt x="0" y="0"/>
                  </a:moveTo>
                  <a:lnTo>
                    <a:pt x="26543" y="4309110"/>
                  </a:lnTo>
                </a:path>
              </a:pathLst>
            </a:custGeom>
            <a:ln w="20320">
              <a:solidFill>
                <a:srgbClr val="5B9BD4"/>
              </a:solidFill>
              <a:prstDash val="lgDash"/>
            </a:ln>
          </p:spPr>
          <p:txBody>
            <a:bodyPr wrap="square" lIns="0" tIns="0" rIns="0" bIns="0" rtlCol="0"/>
            <a:lstStyle/>
            <a:p>
              <a:endParaRPr/>
            </a:p>
          </p:txBody>
        </p:sp>
        <p:sp>
          <p:nvSpPr>
            <p:cNvPr id="26" name="object 26"/>
            <p:cNvSpPr/>
            <p:nvPr/>
          </p:nvSpPr>
          <p:spPr>
            <a:xfrm>
              <a:off x="6024879" y="2171700"/>
              <a:ext cx="388620" cy="447040"/>
            </a:xfrm>
            <a:custGeom>
              <a:avLst/>
              <a:gdLst/>
              <a:ahLst/>
              <a:cxnLst/>
              <a:rect l="l" t="t" r="r" b="b"/>
              <a:pathLst>
                <a:path w="388620" h="447039">
                  <a:moveTo>
                    <a:pt x="194310" y="0"/>
                  </a:moveTo>
                  <a:lnTo>
                    <a:pt x="148462" y="170814"/>
                  </a:lnTo>
                  <a:lnTo>
                    <a:pt x="0" y="170814"/>
                  </a:lnTo>
                  <a:lnTo>
                    <a:pt x="120142" y="276225"/>
                  </a:lnTo>
                  <a:lnTo>
                    <a:pt x="74168" y="447039"/>
                  </a:lnTo>
                  <a:lnTo>
                    <a:pt x="194310" y="341502"/>
                  </a:lnTo>
                  <a:lnTo>
                    <a:pt x="314452" y="447039"/>
                  </a:lnTo>
                  <a:lnTo>
                    <a:pt x="268478" y="276225"/>
                  </a:lnTo>
                  <a:lnTo>
                    <a:pt x="388620" y="170814"/>
                  </a:lnTo>
                  <a:lnTo>
                    <a:pt x="240157" y="170814"/>
                  </a:lnTo>
                  <a:lnTo>
                    <a:pt x="194310" y="0"/>
                  </a:lnTo>
                  <a:close/>
                </a:path>
              </a:pathLst>
            </a:custGeom>
            <a:solidFill>
              <a:srgbClr val="E64977"/>
            </a:solidFill>
          </p:spPr>
          <p:txBody>
            <a:bodyPr wrap="square" lIns="0" tIns="0" rIns="0" bIns="0" rtlCol="0"/>
            <a:lstStyle/>
            <a:p>
              <a:endParaRPr/>
            </a:p>
          </p:txBody>
        </p:sp>
      </p:grpSp>
      <p:sp>
        <p:nvSpPr>
          <p:cNvPr id="27" name="object 27"/>
          <p:cNvSpPr txBox="1"/>
          <p:nvPr/>
        </p:nvSpPr>
        <p:spPr>
          <a:xfrm>
            <a:off x="6296025" y="2141220"/>
            <a:ext cx="1276350" cy="208279"/>
          </a:xfrm>
          <a:prstGeom prst="rect">
            <a:avLst/>
          </a:prstGeom>
        </p:spPr>
        <p:txBody>
          <a:bodyPr vert="horz" wrap="square" lIns="0" tIns="12700" rIns="0" bIns="0" rtlCol="0">
            <a:spAutoFit/>
          </a:bodyPr>
          <a:lstStyle/>
          <a:p>
            <a:pPr marL="12700">
              <a:lnSpc>
                <a:spcPct val="100000"/>
              </a:lnSpc>
              <a:spcBef>
                <a:spcPts val="100"/>
              </a:spcBef>
            </a:pPr>
            <a:r>
              <a:rPr sz="1200" spc="-75" dirty="0">
                <a:latin typeface="Arial"/>
                <a:cs typeface="Arial"/>
              </a:rPr>
              <a:t>Logro</a:t>
            </a:r>
            <a:r>
              <a:rPr sz="1200" spc="-170" dirty="0">
                <a:latin typeface="Arial"/>
                <a:cs typeface="Arial"/>
              </a:rPr>
              <a:t> </a:t>
            </a:r>
            <a:r>
              <a:rPr sz="1200" spc="-35" dirty="0">
                <a:latin typeface="Arial"/>
                <a:cs typeface="Arial"/>
              </a:rPr>
              <a:t>“Certificación”</a:t>
            </a:r>
            <a:endParaRPr sz="1200">
              <a:latin typeface="Arial"/>
              <a:cs typeface="Arial"/>
            </a:endParaRPr>
          </a:p>
        </p:txBody>
      </p:sp>
      <p:sp>
        <p:nvSpPr>
          <p:cNvPr id="28" name="object 28"/>
          <p:cNvSpPr/>
          <p:nvPr/>
        </p:nvSpPr>
        <p:spPr>
          <a:xfrm>
            <a:off x="508000" y="4572000"/>
            <a:ext cx="7139940" cy="480059"/>
          </a:xfrm>
          <a:custGeom>
            <a:avLst/>
            <a:gdLst/>
            <a:ahLst/>
            <a:cxnLst/>
            <a:rect l="l" t="t" r="r" b="b"/>
            <a:pathLst>
              <a:path w="7139940" h="480060">
                <a:moveTo>
                  <a:pt x="7059930" y="0"/>
                </a:moveTo>
                <a:lnTo>
                  <a:pt x="80009" y="0"/>
                </a:lnTo>
                <a:lnTo>
                  <a:pt x="48868" y="6286"/>
                </a:lnTo>
                <a:lnTo>
                  <a:pt x="23436" y="23431"/>
                </a:lnTo>
                <a:lnTo>
                  <a:pt x="6288" y="48863"/>
                </a:lnTo>
                <a:lnTo>
                  <a:pt x="0" y="80010"/>
                </a:lnTo>
                <a:lnTo>
                  <a:pt x="0" y="400050"/>
                </a:lnTo>
                <a:lnTo>
                  <a:pt x="6288" y="431196"/>
                </a:lnTo>
                <a:lnTo>
                  <a:pt x="23436" y="456628"/>
                </a:lnTo>
                <a:lnTo>
                  <a:pt x="48868" y="473773"/>
                </a:lnTo>
                <a:lnTo>
                  <a:pt x="80009" y="480060"/>
                </a:lnTo>
                <a:lnTo>
                  <a:pt x="7059930" y="480060"/>
                </a:lnTo>
                <a:lnTo>
                  <a:pt x="7091076" y="473773"/>
                </a:lnTo>
                <a:lnTo>
                  <a:pt x="7116508" y="456628"/>
                </a:lnTo>
                <a:lnTo>
                  <a:pt x="7133653" y="431196"/>
                </a:lnTo>
                <a:lnTo>
                  <a:pt x="7139940" y="400050"/>
                </a:lnTo>
                <a:lnTo>
                  <a:pt x="7139940" y="80010"/>
                </a:lnTo>
                <a:lnTo>
                  <a:pt x="7133653" y="48863"/>
                </a:lnTo>
                <a:lnTo>
                  <a:pt x="7116508" y="23431"/>
                </a:lnTo>
                <a:lnTo>
                  <a:pt x="7091076" y="6286"/>
                </a:lnTo>
                <a:lnTo>
                  <a:pt x="7059930" y="0"/>
                </a:lnTo>
                <a:close/>
              </a:path>
            </a:pathLst>
          </a:custGeom>
          <a:solidFill>
            <a:srgbClr val="538235"/>
          </a:solidFill>
        </p:spPr>
        <p:txBody>
          <a:bodyPr wrap="square" lIns="0" tIns="0" rIns="0" bIns="0" rtlCol="0"/>
          <a:lstStyle/>
          <a:p>
            <a:endParaRPr/>
          </a:p>
        </p:txBody>
      </p:sp>
      <p:sp>
        <p:nvSpPr>
          <p:cNvPr id="29" name="object 29"/>
          <p:cNvSpPr txBox="1"/>
          <p:nvPr/>
        </p:nvSpPr>
        <p:spPr>
          <a:xfrm>
            <a:off x="3020060" y="4648834"/>
            <a:ext cx="2113915" cy="299720"/>
          </a:xfrm>
          <a:prstGeom prst="rect">
            <a:avLst/>
          </a:prstGeom>
        </p:spPr>
        <p:txBody>
          <a:bodyPr vert="horz" wrap="square" lIns="0" tIns="12700" rIns="0" bIns="0" rtlCol="0">
            <a:spAutoFit/>
          </a:bodyPr>
          <a:lstStyle/>
          <a:p>
            <a:pPr marL="12700">
              <a:lnSpc>
                <a:spcPct val="100000"/>
              </a:lnSpc>
              <a:spcBef>
                <a:spcPts val="100"/>
              </a:spcBef>
            </a:pPr>
            <a:r>
              <a:rPr sz="1800" spc="-15" dirty="0">
                <a:solidFill>
                  <a:srgbClr val="FFFFFF"/>
                </a:solidFill>
                <a:latin typeface="Carlito"/>
                <a:cs typeface="Carlito"/>
              </a:rPr>
              <a:t>Etapa</a:t>
            </a:r>
            <a:r>
              <a:rPr sz="1800" spc="-40" dirty="0">
                <a:solidFill>
                  <a:srgbClr val="FFFFFF"/>
                </a:solidFill>
                <a:latin typeface="Carlito"/>
                <a:cs typeface="Carlito"/>
              </a:rPr>
              <a:t> </a:t>
            </a:r>
            <a:r>
              <a:rPr sz="1800" spc="-5" dirty="0">
                <a:solidFill>
                  <a:srgbClr val="FFFFFF"/>
                </a:solidFill>
                <a:latin typeface="Carlito"/>
                <a:cs typeface="Carlito"/>
              </a:rPr>
              <a:t>Implementación</a:t>
            </a:r>
            <a:endParaRPr sz="1800">
              <a:latin typeface="Carlito"/>
              <a:cs typeface="Carlito"/>
            </a:endParaRPr>
          </a:p>
        </p:txBody>
      </p:sp>
      <p:sp>
        <p:nvSpPr>
          <p:cNvPr id="30" name="object 30"/>
          <p:cNvSpPr/>
          <p:nvPr/>
        </p:nvSpPr>
        <p:spPr>
          <a:xfrm>
            <a:off x="8056880" y="4572000"/>
            <a:ext cx="3820160" cy="480059"/>
          </a:xfrm>
          <a:custGeom>
            <a:avLst/>
            <a:gdLst/>
            <a:ahLst/>
            <a:cxnLst/>
            <a:rect l="l" t="t" r="r" b="b"/>
            <a:pathLst>
              <a:path w="3820159" h="480060">
                <a:moveTo>
                  <a:pt x="3740150" y="0"/>
                </a:moveTo>
                <a:lnTo>
                  <a:pt x="80010" y="0"/>
                </a:lnTo>
                <a:lnTo>
                  <a:pt x="48863" y="6286"/>
                </a:lnTo>
                <a:lnTo>
                  <a:pt x="23431" y="23431"/>
                </a:lnTo>
                <a:lnTo>
                  <a:pt x="6286" y="48863"/>
                </a:lnTo>
                <a:lnTo>
                  <a:pt x="0" y="80010"/>
                </a:lnTo>
                <a:lnTo>
                  <a:pt x="0" y="400050"/>
                </a:lnTo>
                <a:lnTo>
                  <a:pt x="6286" y="431196"/>
                </a:lnTo>
                <a:lnTo>
                  <a:pt x="23431" y="456628"/>
                </a:lnTo>
                <a:lnTo>
                  <a:pt x="48863" y="473773"/>
                </a:lnTo>
                <a:lnTo>
                  <a:pt x="80010" y="480060"/>
                </a:lnTo>
                <a:lnTo>
                  <a:pt x="3740150" y="480060"/>
                </a:lnTo>
                <a:lnTo>
                  <a:pt x="3771296" y="473773"/>
                </a:lnTo>
                <a:lnTo>
                  <a:pt x="3796728" y="456628"/>
                </a:lnTo>
                <a:lnTo>
                  <a:pt x="3813873" y="431196"/>
                </a:lnTo>
                <a:lnTo>
                  <a:pt x="3820160" y="400050"/>
                </a:lnTo>
                <a:lnTo>
                  <a:pt x="3820160" y="80010"/>
                </a:lnTo>
                <a:lnTo>
                  <a:pt x="3813873" y="48863"/>
                </a:lnTo>
                <a:lnTo>
                  <a:pt x="3796728" y="23431"/>
                </a:lnTo>
                <a:lnTo>
                  <a:pt x="3771296" y="6286"/>
                </a:lnTo>
                <a:lnTo>
                  <a:pt x="3740150" y="0"/>
                </a:lnTo>
                <a:close/>
              </a:path>
            </a:pathLst>
          </a:custGeom>
          <a:solidFill>
            <a:srgbClr val="E64977"/>
          </a:solidFill>
        </p:spPr>
        <p:txBody>
          <a:bodyPr wrap="square" lIns="0" tIns="0" rIns="0" bIns="0" rtlCol="0"/>
          <a:lstStyle/>
          <a:p>
            <a:endParaRPr/>
          </a:p>
        </p:txBody>
      </p:sp>
      <p:sp>
        <p:nvSpPr>
          <p:cNvPr id="31" name="object 31"/>
          <p:cNvSpPr txBox="1"/>
          <p:nvPr/>
        </p:nvSpPr>
        <p:spPr>
          <a:xfrm>
            <a:off x="8927083" y="4648454"/>
            <a:ext cx="2086610" cy="299720"/>
          </a:xfrm>
          <a:prstGeom prst="rect">
            <a:avLst/>
          </a:prstGeom>
        </p:spPr>
        <p:txBody>
          <a:bodyPr vert="horz" wrap="square" lIns="0" tIns="12700" rIns="0" bIns="0" rtlCol="0">
            <a:spAutoFit/>
          </a:bodyPr>
          <a:lstStyle/>
          <a:p>
            <a:pPr marL="12700">
              <a:lnSpc>
                <a:spcPct val="100000"/>
              </a:lnSpc>
              <a:spcBef>
                <a:spcPts val="100"/>
              </a:spcBef>
            </a:pPr>
            <a:r>
              <a:rPr sz="1800" b="1" spc="-15" dirty="0">
                <a:solidFill>
                  <a:srgbClr val="FFFFFF"/>
                </a:solidFill>
                <a:latin typeface="Carlito"/>
                <a:cs typeface="Carlito"/>
              </a:rPr>
              <a:t>Etapa</a:t>
            </a:r>
            <a:r>
              <a:rPr sz="1800" b="1" spc="-20" dirty="0">
                <a:solidFill>
                  <a:srgbClr val="FFFFFF"/>
                </a:solidFill>
                <a:latin typeface="Carlito"/>
                <a:cs typeface="Carlito"/>
              </a:rPr>
              <a:t> </a:t>
            </a:r>
            <a:r>
              <a:rPr sz="1800" b="1" spc="-15" dirty="0">
                <a:solidFill>
                  <a:srgbClr val="FFFFFF"/>
                </a:solidFill>
                <a:latin typeface="Carlito"/>
                <a:cs typeface="Carlito"/>
              </a:rPr>
              <a:t>Mantenimiento</a:t>
            </a:r>
            <a:endParaRPr sz="1800">
              <a:latin typeface="Carlito"/>
              <a:cs typeface="Carlito"/>
            </a:endParaRPr>
          </a:p>
        </p:txBody>
      </p:sp>
      <p:sp>
        <p:nvSpPr>
          <p:cNvPr id="32" name="object 32"/>
          <p:cNvSpPr/>
          <p:nvPr/>
        </p:nvSpPr>
        <p:spPr>
          <a:xfrm>
            <a:off x="4668520" y="3418840"/>
            <a:ext cx="812800" cy="673100"/>
          </a:xfrm>
          <a:custGeom>
            <a:avLst/>
            <a:gdLst/>
            <a:ahLst/>
            <a:cxnLst/>
            <a:rect l="l" t="t" r="r" b="b"/>
            <a:pathLst>
              <a:path w="812800" h="673100">
                <a:moveTo>
                  <a:pt x="406400" y="0"/>
                </a:moveTo>
                <a:lnTo>
                  <a:pt x="355429" y="2621"/>
                </a:lnTo>
                <a:lnTo>
                  <a:pt x="306346" y="10275"/>
                </a:lnTo>
                <a:lnTo>
                  <a:pt x="259532" y="22646"/>
                </a:lnTo>
                <a:lnTo>
                  <a:pt x="215366" y="39420"/>
                </a:lnTo>
                <a:lnTo>
                  <a:pt x="174232" y="60283"/>
                </a:lnTo>
                <a:lnTo>
                  <a:pt x="136509" y="84918"/>
                </a:lnTo>
                <a:lnTo>
                  <a:pt x="102579" y="113011"/>
                </a:lnTo>
                <a:lnTo>
                  <a:pt x="72824" y="144247"/>
                </a:lnTo>
                <a:lnTo>
                  <a:pt x="47623" y="178311"/>
                </a:lnTo>
                <a:lnTo>
                  <a:pt x="27360" y="214888"/>
                </a:lnTo>
                <a:lnTo>
                  <a:pt x="12414" y="253663"/>
                </a:lnTo>
                <a:lnTo>
                  <a:pt x="3167" y="294322"/>
                </a:lnTo>
                <a:lnTo>
                  <a:pt x="0" y="336550"/>
                </a:lnTo>
                <a:lnTo>
                  <a:pt x="3167" y="378777"/>
                </a:lnTo>
                <a:lnTo>
                  <a:pt x="12414" y="419436"/>
                </a:lnTo>
                <a:lnTo>
                  <a:pt x="27360" y="458211"/>
                </a:lnTo>
                <a:lnTo>
                  <a:pt x="47623" y="494788"/>
                </a:lnTo>
                <a:lnTo>
                  <a:pt x="72824" y="528852"/>
                </a:lnTo>
                <a:lnTo>
                  <a:pt x="102579" y="560088"/>
                </a:lnTo>
                <a:lnTo>
                  <a:pt x="136509" y="588181"/>
                </a:lnTo>
                <a:lnTo>
                  <a:pt x="174232" y="612816"/>
                </a:lnTo>
                <a:lnTo>
                  <a:pt x="215366" y="633679"/>
                </a:lnTo>
                <a:lnTo>
                  <a:pt x="259532" y="650453"/>
                </a:lnTo>
                <a:lnTo>
                  <a:pt x="306346" y="662824"/>
                </a:lnTo>
                <a:lnTo>
                  <a:pt x="355429" y="670478"/>
                </a:lnTo>
                <a:lnTo>
                  <a:pt x="406400" y="673100"/>
                </a:lnTo>
                <a:lnTo>
                  <a:pt x="457370" y="670478"/>
                </a:lnTo>
                <a:lnTo>
                  <a:pt x="506453" y="662824"/>
                </a:lnTo>
                <a:lnTo>
                  <a:pt x="553267" y="650453"/>
                </a:lnTo>
                <a:lnTo>
                  <a:pt x="597433" y="633679"/>
                </a:lnTo>
                <a:lnTo>
                  <a:pt x="638567" y="612816"/>
                </a:lnTo>
                <a:lnTo>
                  <a:pt x="676290" y="588181"/>
                </a:lnTo>
                <a:lnTo>
                  <a:pt x="710220" y="560088"/>
                </a:lnTo>
                <a:lnTo>
                  <a:pt x="739975" y="528852"/>
                </a:lnTo>
                <a:lnTo>
                  <a:pt x="765176" y="494788"/>
                </a:lnTo>
                <a:lnTo>
                  <a:pt x="785439" y="458211"/>
                </a:lnTo>
                <a:lnTo>
                  <a:pt x="800385" y="419436"/>
                </a:lnTo>
                <a:lnTo>
                  <a:pt x="809632" y="378777"/>
                </a:lnTo>
                <a:lnTo>
                  <a:pt x="812800" y="336550"/>
                </a:lnTo>
                <a:lnTo>
                  <a:pt x="809632" y="294322"/>
                </a:lnTo>
                <a:lnTo>
                  <a:pt x="800385" y="253663"/>
                </a:lnTo>
                <a:lnTo>
                  <a:pt x="785439" y="214888"/>
                </a:lnTo>
                <a:lnTo>
                  <a:pt x="765176" y="178311"/>
                </a:lnTo>
                <a:lnTo>
                  <a:pt x="739975" y="144247"/>
                </a:lnTo>
                <a:lnTo>
                  <a:pt x="710220" y="113011"/>
                </a:lnTo>
                <a:lnTo>
                  <a:pt x="676290" y="84918"/>
                </a:lnTo>
                <a:lnTo>
                  <a:pt x="638567" y="60283"/>
                </a:lnTo>
                <a:lnTo>
                  <a:pt x="597433" y="39420"/>
                </a:lnTo>
                <a:lnTo>
                  <a:pt x="553267" y="22646"/>
                </a:lnTo>
                <a:lnTo>
                  <a:pt x="506453" y="10275"/>
                </a:lnTo>
                <a:lnTo>
                  <a:pt x="457370" y="2621"/>
                </a:lnTo>
                <a:lnTo>
                  <a:pt x="406400" y="0"/>
                </a:lnTo>
                <a:close/>
              </a:path>
            </a:pathLst>
          </a:custGeom>
          <a:solidFill>
            <a:srgbClr val="538235"/>
          </a:solidFill>
        </p:spPr>
        <p:txBody>
          <a:bodyPr wrap="square" lIns="0" tIns="0" rIns="0" bIns="0" rtlCol="0"/>
          <a:lstStyle/>
          <a:p>
            <a:endParaRPr/>
          </a:p>
        </p:txBody>
      </p:sp>
      <p:sp>
        <p:nvSpPr>
          <p:cNvPr id="33" name="object 33"/>
          <p:cNvSpPr txBox="1"/>
          <p:nvPr/>
        </p:nvSpPr>
        <p:spPr>
          <a:xfrm>
            <a:off x="4870450" y="3492817"/>
            <a:ext cx="408940" cy="508000"/>
          </a:xfrm>
          <a:prstGeom prst="rect">
            <a:avLst/>
          </a:prstGeom>
        </p:spPr>
        <p:txBody>
          <a:bodyPr vert="horz" wrap="square" lIns="0" tIns="13970" rIns="0" bIns="0" rtlCol="0">
            <a:spAutoFit/>
          </a:bodyPr>
          <a:lstStyle/>
          <a:p>
            <a:pPr marL="12700" marR="5080" indent="635" algn="ctr">
              <a:lnSpc>
                <a:spcPct val="100000"/>
              </a:lnSpc>
              <a:spcBef>
                <a:spcPts val="110"/>
              </a:spcBef>
            </a:pPr>
            <a:r>
              <a:rPr sz="1050" spc="-5" dirty="0">
                <a:solidFill>
                  <a:srgbClr val="FFFFFF"/>
                </a:solidFill>
                <a:latin typeface="Carlito"/>
                <a:cs typeface="Carlito"/>
              </a:rPr>
              <a:t>Feb </a:t>
            </a:r>
            <a:r>
              <a:rPr sz="1050" spc="5" dirty="0">
                <a:solidFill>
                  <a:srgbClr val="FFFFFF"/>
                </a:solidFill>
                <a:latin typeface="Carlito"/>
                <a:cs typeface="Carlito"/>
              </a:rPr>
              <a:t>a  </a:t>
            </a:r>
            <a:r>
              <a:rPr sz="1050" spc="10" dirty="0">
                <a:solidFill>
                  <a:srgbClr val="FFFFFF"/>
                </a:solidFill>
                <a:latin typeface="Carlito"/>
                <a:cs typeface="Carlito"/>
              </a:rPr>
              <a:t>A</a:t>
            </a:r>
            <a:r>
              <a:rPr sz="1050" spc="5" dirty="0">
                <a:solidFill>
                  <a:srgbClr val="FFFFFF"/>
                </a:solidFill>
                <a:latin typeface="Carlito"/>
                <a:cs typeface="Carlito"/>
              </a:rPr>
              <a:t>gos</a:t>
            </a:r>
            <a:r>
              <a:rPr sz="1050" dirty="0">
                <a:solidFill>
                  <a:srgbClr val="FFFFFF"/>
                </a:solidFill>
                <a:latin typeface="Carlito"/>
                <a:cs typeface="Carlito"/>
              </a:rPr>
              <a:t>to  </a:t>
            </a:r>
            <a:r>
              <a:rPr sz="1050" spc="5" dirty="0">
                <a:solidFill>
                  <a:srgbClr val="FFFFFF"/>
                </a:solidFill>
                <a:latin typeface="Carlito"/>
                <a:cs typeface="Carlito"/>
              </a:rPr>
              <a:t>20</a:t>
            </a:r>
            <a:r>
              <a:rPr lang="es-ES" sz="1050" spc="5" dirty="0">
                <a:solidFill>
                  <a:srgbClr val="FFFFFF"/>
                </a:solidFill>
                <a:latin typeface="Carlito"/>
                <a:cs typeface="Carlito"/>
              </a:rPr>
              <a:t>24</a:t>
            </a:r>
            <a:endParaRPr sz="1050" dirty="0">
              <a:latin typeface="Carlito"/>
              <a:cs typeface="Carlito"/>
            </a:endParaRPr>
          </a:p>
        </p:txBody>
      </p:sp>
      <p:sp>
        <p:nvSpPr>
          <p:cNvPr id="34" name="object 34"/>
          <p:cNvSpPr/>
          <p:nvPr/>
        </p:nvSpPr>
        <p:spPr>
          <a:xfrm>
            <a:off x="6860540" y="2921000"/>
            <a:ext cx="5189855" cy="2836545"/>
          </a:xfrm>
          <a:custGeom>
            <a:avLst/>
            <a:gdLst/>
            <a:ahLst/>
            <a:cxnLst/>
            <a:rect l="l" t="t" r="r" b="b"/>
            <a:pathLst>
              <a:path w="5189855" h="2836545">
                <a:moveTo>
                  <a:pt x="76200" y="1266952"/>
                </a:moveTo>
                <a:lnTo>
                  <a:pt x="38100" y="1266952"/>
                </a:lnTo>
                <a:lnTo>
                  <a:pt x="38100" y="2836456"/>
                </a:lnTo>
                <a:lnTo>
                  <a:pt x="5189728" y="2836456"/>
                </a:lnTo>
                <a:lnTo>
                  <a:pt x="5189728" y="2817406"/>
                </a:lnTo>
                <a:lnTo>
                  <a:pt x="76200" y="2817406"/>
                </a:lnTo>
                <a:lnTo>
                  <a:pt x="57150" y="2798356"/>
                </a:lnTo>
                <a:lnTo>
                  <a:pt x="76200" y="2798356"/>
                </a:lnTo>
                <a:lnTo>
                  <a:pt x="76200" y="1266952"/>
                </a:lnTo>
                <a:close/>
              </a:path>
              <a:path w="5189855" h="2836545">
                <a:moveTo>
                  <a:pt x="76200" y="2798356"/>
                </a:moveTo>
                <a:lnTo>
                  <a:pt x="57150" y="2798356"/>
                </a:lnTo>
                <a:lnTo>
                  <a:pt x="76200" y="2817406"/>
                </a:lnTo>
                <a:lnTo>
                  <a:pt x="76200" y="2798356"/>
                </a:lnTo>
                <a:close/>
              </a:path>
              <a:path w="5189855" h="2836545">
                <a:moveTo>
                  <a:pt x="5151628" y="2798356"/>
                </a:moveTo>
                <a:lnTo>
                  <a:pt x="76200" y="2798356"/>
                </a:lnTo>
                <a:lnTo>
                  <a:pt x="76200" y="2817406"/>
                </a:lnTo>
                <a:lnTo>
                  <a:pt x="5151628" y="2817406"/>
                </a:lnTo>
                <a:lnTo>
                  <a:pt x="5151628" y="2798356"/>
                </a:lnTo>
                <a:close/>
              </a:path>
              <a:path w="5189855" h="2836545">
                <a:moveTo>
                  <a:pt x="5151628" y="57150"/>
                </a:moveTo>
                <a:lnTo>
                  <a:pt x="5151628" y="2817406"/>
                </a:lnTo>
                <a:lnTo>
                  <a:pt x="5170678" y="2798356"/>
                </a:lnTo>
                <a:lnTo>
                  <a:pt x="5189728" y="2798356"/>
                </a:lnTo>
                <a:lnTo>
                  <a:pt x="5189728" y="76200"/>
                </a:lnTo>
                <a:lnTo>
                  <a:pt x="5170678" y="76200"/>
                </a:lnTo>
                <a:lnTo>
                  <a:pt x="5151628" y="57150"/>
                </a:lnTo>
                <a:close/>
              </a:path>
              <a:path w="5189855" h="2836545">
                <a:moveTo>
                  <a:pt x="5189728" y="2798356"/>
                </a:moveTo>
                <a:lnTo>
                  <a:pt x="5170678" y="2798356"/>
                </a:lnTo>
                <a:lnTo>
                  <a:pt x="5151628" y="2817406"/>
                </a:lnTo>
                <a:lnTo>
                  <a:pt x="5189728" y="2817406"/>
                </a:lnTo>
                <a:lnTo>
                  <a:pt x="5189728" y="2798356"/>
                </a:lnTo>
                <a:close/>
              </a:path>
              <a:path w="5189855" h="2836545">
                <a:moveTo>
                  <a:pt x="57150" y="1171702"/>
                </a:moveTo>
                <a:lnTo>
                  <a:pt x="0" y="1286002"/>
                </a:lnTo>
                <a:lnTo>
                  <a:pt x="38100" y="1286002"/>
                </a:lnTo>
                <a:lnTo>
                  <a:pt x="38100" y="1266952"/>
                </a:lnTo>
                <a:lnTo>
                  <a:pt x="104775" y="1266952"/>
                </a:lnTo>
                <a:lnTo>
                  <a:pt x="57150" y="1171702"/>
                </a:lnTo>
                <a:close/>
              </a:path>
              <a:path w="5189855" h="2836545">
                <a:moveTo>
                  <a:pt x="104775" y="1266952"/>
                </a:moveTo>
                <a:lnTo>
                  <a:pt x="76200" y="1266952"/>
                </a:lnTo>
                <a:lnTo>
                  <a:pt x="76200" y="1286002"/>
                </a:lnTo>
                <a:lnTo>
                  <a:pt x="114300" y="1286002"/>
                </a:lnTo>
                <a:lnTo>
                  <a:pt x="104775" y="1266952"/>
                </a:lnTo>
                <a:close/>
              </a:path>
              <a:path w="5189855" h="2836545">
                <a:moveTo>
                  <a:pt x="4770628" y="0"/>
                </a:moveTo>
                <a:lnTo>
                  <a:pt x="4656328" y="57150"/>
                </a:lnTo>
                <a:lnTo>
                  <a:pt x="4770628" y="114300"/>
                </a:lnTo>
                <a:lnTo>
                  <a:pt x="4770628" y="76200"/>
                </a:lnTo>
                <a:lnTo>
                  <a:pt x="4751578" y="76200"/>
                </a:lnTo>
                <a:lnTo>
                  <a:pt x="4751578" y="38100"/>
                </a:lnTo>
                <a:lnTo>
                  <a:pt x="4770628" y="38100"/>
                </a:lnTo>
                <a:lnTo>
                  <a:pt x="4770628" y="0"/>
                </a:lnTo>
                <a:close/>
              </a:path>
              <a:path w="5189855" h="2836545">
                <a:moveTo>
                  <a:pt x="4770628" y="38100"/>
                </a:moveTo>
                <a:lnTo>
                  <a:pt x="4751578" y="38100"/>
                </a:lnTo>
                <a:lnTo>
                  <a:pt x="4751578" y="76200"/>
                </a:lnTo>
                <a:lnTo>
                  <a:pt x="4770628" y="76200"/>
                </a:lnTo>
                <a:lnTo>
                  <a:pt x="4770628" y="38100"/>
                </a:lnTo>
                <a:close/>
              </a:path>
              <a:path w="5189855" h="2836545">
                <a:moveTo>
                  <a:pt x="5189728" y="38100"/>
                </a:moveTo>
                <a:lnTo>
                  <a:pt x="4770628" y="38100"/>
                </a:lnTo>
                <a:lnTo>
                  <a:pt x="4770628" y="76200"/>
                </a:lnTo>
                <a:lnTo>
                  <a:pt x="5151628" y="76200"/>
                </a:lnTo>
                <a:lnTo>
                  <a:pt x="5151628" y="57150"/>
                </a:lnTo>
                <a:lnTo>
                  <a:pt x="5189728" y="57149"/>
                </a:lnTo>
                <a:lnTo>
                  <a:pt x="5189728" y="38100"/>
                </a:lnTo>
                <a:close/>
              </a:path>
              <a:path w="5189855" h="2836545">
                <a:moveTo>
                  <a:pt x="5189728" y="57149"/>
                </a:moveTo>
                <a:lnTo>
                  <a:pt x="5151628" y="57150"/>
                </a:lnTo>
                <a:lnTo>
                  <a:pt x="5170678" y="76200"/>
                </a:lnTo>
                <a:lnTo>
                  <a:pt x="5189728" y="76200"/>
                </a:lnTo>
                <a:lnTo>
                  <a:pt x="5189728" y="57149"/>
                </a:lnTo>
                <a:close/>
              </a:path>
            </a:pathLst>
          </a:custGeom>
          <a:solidFill>
            <a:srgbClr val="B1B1B1"/>
          </a:solidFill>
        </p:spPr>
        <p:txBody>
          <a:bodyPr wrap="square" lIns="0" tIns="0" rIns="0" bIns="0" rtlCol="0"/>
          <a:lstStyle/>
          <a:p>
            <a:endParaRPr/>
          </a:p>
        </p:txBody>
      </p:sp>
      <p:sp>
        <p:nvSpPr>
          <p:cNvPr id="35" name="object 35"/>
          <p:cNvSpPr txBox="1"/>
          <p:nvPr/>
        </p:nvSpPr>
        <p:spPr>
          <a:xfrm>
            <a:off x="8550275" y="5755640"/>
            <a:ext cx="1590040" cy="299720"/>
          </a:xfrm>
          <a:prstGeom prst="rect">
            <a:avLst/>
          </a:prstGeom>
        </p:spPr>
        <p:txBody>
          <a:bodyPr vert="horz" wrap="square" lIns="0" tIns="12700" rIns="0" bIns="0" rtlCol="0">
            <a:spAutoFit/>
          </a:bodyPr>
          <a:lstStyle/>
          <a:p>
            <a:pPr marL="12700">
              <a:lnSpc>
                <a:spcPct val="100000"/>
              </a:lnSpc>
              <a:spcBef>
                <a:spcPts val="100"/>
              </a:spcBef>
            </a:pPr>
            <a:r>
              <a:rPr sz="1800" b="1" spc="-15" dirty="0">
                <a:latin typeface="Carlito"/>
                <a:cs typeface="Carlito"/>
              </a:rPr>
              <a:t>Mejora</a:t>
            </a:r>
            <a:r>
              <a:rPr sz="1800" b="1" spc="-50" dirty="0">
                <a:latin typeface="Carlito"/>
                <a:cs typeface="Carlito"/>
              </a:rPr>
              <a:t> </a:t>
            </a:r>
            <a:r>
              <a:rPr sz="1800" b="1" spc="-10" dirty="0">
                <a:latin typeface="Carlito"/>
                <a:cs typeface="Carlito"/>
              </a:rPr>
              <a:t>continua</a:t>
            </a:r>
            <a:endParaRPr sz="1800">
              <a:latin typeface="Carlito"/>
              <a:cs typeface="Carlito"/>
            </a:endParaRPr>
          </a:p>
        </p:txBody>
      </p:sp>
      <p:sp>
        <p:nvSpPr>
          <p:cNvPr id="36" name="object 36"/>
          <p:cNvSpPr/>
          <p:nvPr/>
        </p:nvSpPr>
        <p:spPr>
          <a:xfrm>
            <a:off x="8420100" y="3423920"/>
            <a:ext cx="909319" cy="490220"/>
          </a:xfrm>
          <a:custGeom>
            <a:avLst/>
            <a:gdLst/>
            <a:ahLst/>
            <a:cxnLst/>
            <a:rect l="l" t="t" r="r" b="b"/>
            <a:pathLst>
              <a:path w="909320" h="490220">
                <a:moveTo>
                  <a:pt x="827658" y="0"/>
                </a:moveTo>
                <a:lnTo>
                  <a:pt x="81660" y="0"/>
                </a:lnTo>
                <a:lnTo>
                  <a:pt x="49881" y="6419"/>
                </a:lnTo>
                <a:lnTo>
                  <a:pt x="23923" y="23923"/>
                </a:lnTo>
                <a:lnTo>
                  <a:pt x="6419" y="49881"/>
                </a:lnTo>
                <a:lnTo>
                  <a:pt x="0" y="81660"/>
                </a:lnTo>
                <a:lnTo>
                  <a:pt x="0" y="408558"/>
                </a:lnTo>
                <a:lnTo>
                  <a:pt x="6419" y="440338"/>
                </a:lnTo>
                <a:lnTo>
                  <a:pt x="23923" y="466296"/>
                </a:lnTo>
                <a:lnTo>
                  <a:pt x="49881" y="483800"/>
                </a:lnTo>
                <a:lnTo>
                  <a:pt x="81660" y="490219"/>
                </a:lnTo>
                <a:lnTo>
                  <a:pt x="827658" y="490219"/>
                </a:lnTo>
                <a:lnTo>
                  <a:pt x="859438" y="483800"/>
                </a:lnTo>
                <a:lnTo>
                  <a:pt x="885396" y="466296"/>
                </a:lnTo>
                <a:lnTo>
                  <a:pt x="902900" y="440338"/>
                </a:lnTo>
                <a:lnTo>
                  <a:pt x="909320" y="408558"/>
                </a:lnTo>
                <a:lnTo>
                  <a:pt x="909320" y="81660"/>
                </a:lnTo>
                <a:lnTo>
                  <a:pt x="902900" y="49881"/>
                </a:lnTo>
                <a:lnTo>
                  <a:pt x="885396" y="23923"/>
                </a:lnTo>
                <a:lnTo>
                  <a:pt x="859438" y="6419"/>
                </a:lnTo>
                <a:lnTo>
                  <a:pt x="827658" y="0"/>
                </a:lnTo>
                <a:close/>
              </a:path>
            </a:pathLst>
          </a:custGeom>
          <a:solidFill>
            <a:srgbClr val="E64977"/>
          </a:solidFill>
        </p:spPr>
        <p:txBody>
          <a:bodyPr wrap="square" lIns="0" tIns="0" rIns="0" bIns="0" rtlCol="0"/>
          <a:lstStyle/>
          <a:p>
            <a:endParaRPr/>
          </a:p>
        </p:txBody>
      </p:sp>
      <p:sp>
        <p:nvSpPr>
          <p:cNvPr id="37" name="object 37"/>
          <p:cNvSpPr txBox="1"/>
          <p:nvPr/>
        </p:nvSpPr>
        <p:spPr>
          <a:xfrm>
            <a:off x="8665209" y="3395979"/>
            <a:ext cx="422275" cy="528955"/>
          </a:xfrm>
          <a:prstGeom prst="rect">
            <a:avLst/>
          </a:prstGeom>
        </p:spPr>
        <p:txBody>
          <a:bodyPr vert="horz" wrap="square" lIns="0" tIns="12700" rIns="0" bIns="0" rtlCol="0">
            <a:spAutoFit/>
          </a:bodyPr>
          <a:lstStyle/>
          <a:p>
            <a:pPr marL="12700" marR="5080" indent="2540" algn="just">
              <a:lnSpc>
                <a:spcPct val="100000"/>
              </a:lnSpc>
              <a:spcBef>
                <a:spcPts val="100"/>
              </a:spcBef>
            </a:pPr>
            <a:r>
              <a:rPr sz="1100" dirty="0">
                <a:solidFill>
                  <a:srgbClr val="FFFFFF"/>
                </a:solidFill>
                <a:latin typeface="Carlito"/>
                <a:cs typeface="Carlito"/>
              </a:rPr>
              <a:t>Junio</a:t>
            </a:r>
            <a:r>
              <a:rPr sz="1100" spc="-120" dirty="0">
                <a:solidFill>
                  <a:srgbClr val="FFFFFF"/>
                </a:solidFill>
                <a:latin typeface="Carlito"/>
                <a:cs typeface="Carlito"/>
              </a:rPr>
              <a:t> </a:t>
            </a:r>
            <a:r>
              <a:rPr sz="1100" dirty="0">
                <a:solidFill>
                  <a:srgbClr val="FFFFFF"/>
                </a:solidFill>
                <a:latin typeface="Carlito"/>
                <a:cs typeface="Carlito"/>
              </a:rPr>
              <a:t>a  Ag</a:t>
            </a:r>
            <a:r>
              <a:rPr sz="1100" spc="-5" dirty="0">
                <a:solidFill>
                  <a:srgbClr val="FFFFFF"/>
                </a:solidFill>
                <a:latin typeface="Carlito"/>
                <a:cs typeface="Carlito"/>
              </a:rPr>
              <a:t>o</a:t>
            </a:r>
            <a:r>
              <a:rPr sz="1100" spc="5" dirty="0">
                <a:solidFill>
                  <a:srgbClr val="FFFFFF"/>
                </a:solidFill>
                <a:latin typeface="Carlito"/>
                <a:cs typeface="Carlito"/>
              </a:rPr>
              <a:t>s</a:t>
            </a:r>
            <a:r>
              <a:rPr sz="1100" spc="-10" dirty="0">
                <a:solidFill>
                  <a:srgbClr val="FFFFFF"/>
                </a:solidFill>
                <a:latin typeface="Carlito"/>
                <a:cs typeface="Carlito"/>
              </a:rPr>
              <a:t>t</a:t>
            </a:r>
            <a:r>
              <a:rPr sz="1100" dirty="0">
                <a:solidFill>
                  <a:srgbClr val="FFFFFF"/>
                </a:solidFill>
                <a:latin typeface="Carlito"/>
                <a:cs typeface="Carlito"/>
              </a:rPr>
              <a:t>o  202</a:t>
            </a:r>
            <a:r>
              <a:rPr lang="es-ES" sz="1100" dirty="0">
                <a:solidFill>
                  <a:srgbClr val="FFFFFF"/>
                </a:solidFill>
                <a:latin typeface="Carlito"/>
                <a:cs typeface="Carlito"/>
              </a:rPr>
              <a:t>5</a:t>
            </a:r>
            <a:endParaRPr sz="1100" dirty="0">
              <a:latin typeface="Carlito"/>
              <a:cs typeface="Carlito"/>
            </a:endParaRPr>
          </a:p>
        </p:txBody>
      </p:sp>
      <p:sp>
        <p:nvSpPr>
          <p:cNvPr id="38" name="object 38"/>
          <p:cNvSpPr/>
          <p:nvPr/>
        </p:nvSpPr>
        <p:spPr>
          <a:xfrm>
            <a:off x="10287000" y="3395979"/>
            <a:ext cx="909319" cy="492759"/>
          </a:xfrm>
          <a:custGeom>
            <a:avLst/>
            <a:gdLst/>
            <a:ahLst/>
            <a:cxnLst/>
            <a:rect l="l" t="t" r="r" b="b"/>
            <a:pathLst>
              <a:path w="909320" h="492760">
                <a:moveTo>
                  <a:pt x="827151" y="0"/>
                </a:moveTo>
                <a:lnTo>
                  <a:pt x="82169" y="0"/>
                </a:lnTo>
                <a:lnTo>
                  <a:pt x="50202" y="6463"/>
                </a:lnTo>
                <a:lnTo>
                  <a:pt x="24082" y="24082"/>
                </a:lnTo>
                <a:lnTo>
                  <a:pt x="6463" y="50202"/>
                </a:lnTo>
                <a:lnTo>
                  <a:pt x="0" y="82169"/>
                </a:lnTo>
                <a:lnTo>
                  <a:pt x="0" y="410591"/>
                </a:lnTo>
                <a:lnTo>
                  <a:pt x="6463" y="442557"/>
                </a:lnTo>
                <a:lnTo>
                  <a:pt x="24082" y="468677"/>
                </a:lnTo>
                <a:lnTo>
                  <a:pt x="50202" y="486296"/>
                </a:lnTo>
                <a:lnTo>
                  <a:pt x="82169" y="492760"/>
                </a:lnTo>
                <a:lnTo>
                  <a:pt x="827151" y="492760"/>
                </a:lnTo>
                <a:lnTo>
                  <a:pt x="859117" y="486296"/>
                </a:lnTo>
                <a:lnTo>
                  <a:pt x="885237" y="468677"/>
                </a:lnTo>
                <a:lnTo>
                  <a:pt x="902856" y="442557"/>
                </a:lnTo>
                <a:lnTo>
                  <a:pt x="909320" y="410591"/>
                </a:lnTo>
                <a:lnTo>
                  <a:pt x="909320" y="82169"/>
                </a:lnTo>
                <a:lnTo>
                  <a:pt x="902856" y="50202"/>
                </a:lnTo>
                <a:lnTo>
                  <a:pt x="885237" y="24082"/>
                </a:lnTo>
                <a:lnTo>
                  <a:pt x="859117" y="6463"/>
                </a:lnTo>
                <a:lnTo>
                  <a:pt x="827151" y="0"/>
                </a:lnTo>
                <a:close/>
              </a:path>
            </a:pathLst>
          </a:custGeom>
          <a:solidFill>
            <a:srgbClr val="E64977"/>
          </a:solidFill>
        </p:spPr>
        <p:txBody>
          <a:bodyPr wrap="square" lIns="0" tIns="0" rIns="0" bIns="0" rtlCol="0"/>
          <a:lstStyle/>
          <a:p>
            <a:endParaRPr/>
          </a:p>
        </p:txBody>
      </p:sp>
      <p:sp>
        <p:nvSpPr>
          <p:cNvPr id="39" name="object 39"/>
          <p:cNvSpPr txBox="1"/>
          <p:nvPr/>
        </p:nvSpPr>
        <p:spPr>
          <a:xfrm>
            <a:off x="10494009" y="3453129"/>
            <a:ext cx="500380" cy="360680"/>
          </a:xfrm>
          <a:prstGeom prst="rect">
            <a:avLst/>
          </a:prstGeom>
        </p:spPr>
        <p:txBody>
          <a:bodyPr vert="horz" wrap="square" lIns="0" tIns="12700" rIns="0" bIns="0" rtlCol="0">
            <a:spAutoFit/>
          </a:bodyPr>
          <a:lstStyle/>
          <a:p>
            <a:pPr marL="106680" marR="5080" indent="-93980">
              <a:lnSpc>
                <a:spcPct val="100000"/>
              </a:lnSpc>
              <a:spcBef>
                <a:spcPts val="100"/>
              </a:spcBef>
            </a:pPr>
            <a:r>
              <a:rPr sz="1100" spc="-5" dirty="0">
                <a:solidFill>
                  <a:srgbClr val="FFFFFF"/>
                </a:solidFill>
                <a:latin typeface="Carlito"/>
                <a:cs typeface="Carlito"/>
              </a:rPr>
              <a:t>Set </a:t>
            </a:r>
            <a:r>
              <a:rPr sz="1100" dirty="0">
                <a:solidFill>
                  <a:srgbClr val="FFFFFF"/>
                </a:solidFill>
                <a:latin typeface="Carlito"/>
                <a:cs typeface="Carlito"/>
              </a:rPr>
              <a:t>/</a:t>
            </a:r>
            <a:r>
              <a:rPr sz="1100" spc="-85" dirty="0">
                <a:solidFill>
                  <a:srgbClr val="FFFFFF"/>
                </a:solidFill>
                <a:latin typeface="Carlito"/>
                <a:cs typeface="Carlito"/>
              </a:rPr>
              <a:t> </a:t>
            </a:r>
            <a:r>
              <a:rPr sz="1100" dirty="0" err="1">
                <a:solidFill>
                  <a:srgbClr val="FFFFFF"/>
                </a:solidFill>
                <a:latin typeface="Carlito"/>
                <a:cs typeface="Carlito"/>
              </a:rPr>
              <a:t>Dic</a:t>
            </a:r>
            <a:r>
              <a:rPr sz="1100" dirty="0">
                <a:solidFill>
                  <a:srgbClr val="FFFFFF"/>
                </a:solidFill>
                <a:latin typeface="Carlito"/>
                <a:cs typeface="Carlito"/>
              </a:rPr>
              <a:t>  202</a:t>
            </a:r>
            <a:r>
              <a:rPr lang="es-ES" sz="1100" dirty="0">
                <a:solidFill>
                  <a:srgbClr val="FFFFFF"/>
                </a:solidFill>
                <a:latin typeface="Carlito"/>
                <a:cs typeface="Carlito"/>
              </a:rPr>
              <a:t>5</a:t>
            </a:r>
            <a:endParaRPr sz="1100" dirty="0">
              <a:latin typeface="Carlito"/>
              <a:cs typeface="Carlito"/>
            </a:endParaRPr>
          </a:p>
        </p:txBody>
      </p:sp>
      <p:sp>
        <p:nvSpPr>
          <p:cNvPr id="40" name="object 40"/>
          <p:cNvSpPr txBox="1">
            <a:spLocks noGrp="1"/>
          </p:cNvSpPr>
          <p:nvPr>
            <p:ph type="title"/>
          </p:nvPr>
        </p:nvSpPr>
        <p:spPr>
          <a:xfrm>
            <a:off x="1567874" y="205256"/>
            <a:ext cx="8339074" cy="689932"/>
          </a:xfrm>
          <a:prstGeom prst="rect">
            <a:avLst/>
          </a:prstGeom>
        </p:spPr>
        <p:txBody>
          <a:bodyPr vert="horz" wrap="square" lIns="0" tIns="12700" rIns="0" bIns="0" rtlCol="0">
            <a:spAutoFit/>
          </a:bodyPr>
          <a:lstStyle/>
          <a:p>
            <a:pPr marL="12700">
              <a:lnSpc>
                <a:spcPct val="100000"/>
              </a:lnSpc>
              <a:spcBef>
                <a:spcPts val="100"/>
              </a:spcBef>
            </a:pPr>
            <a:r>
              <a:rPr spc="-155" dirty="0"/>
              <a:t>Etapas </a:t>
            </a:r>
            <a:r>
              <a:rPr spc="-135" dirty="0"/>
              <a:t>de </a:t>
            </a:r>
            <a:r>
              <a:rPr spc="-175" dirty="0"/>
              <a:t>ejecución </a:t>
            </a:r>
            <a:r>
              <a:rPr spc="-165" dirty="0"/>
              <a:t>del</a:t>
            </a:r>
            <a:r>
              <a:rPr spc="-470" dirty="0"/>
              <a:t> </a:t>
            </a:r>
            <a:r>
              <a:rPr spc="-100" dirty="0"/>
              <a:t>SGAS</a:t>
            </a:r>
          </a:p>
        </p:txBody>
      </p:sp>
      <p:grpSp>
        <p:nvGrpSpPr>
          <p:cNvPr id="41" name="Grupo 40">
            <a:extLst>
              <a:ext uri="{FF2B5EF4-FFF2-40B4-BE49-F238E27FC236}">
                <a16:creationId xmlns:a16="http://schemas.microsoft.com/office/drawing/2014/main" id="{53BA87DC-20F2-4A67-B809-F260C16D25BD}"/>
              </a:ext>
            </a:extLst>
          </p:cNvPr>
          <p:cNvGrpSpPr/>
          <p:nvPr/>
        </p:nvGrpSpPr>
        <p:grpSpPr>
          <a:xfrm>
            <a:off x="-11905" y="-6318"/>
            <a:ext cx="1579779" cy="2690853"/>
            <a:chOff x="-11906" y="-14686"/>
            <a:chExt cx="1579779" cy="2690853"/>
          </a:xfrm>
          <a:solidFill>
            <a:schemeClr val="accent2">
              <a:lumMod val="75000"/>
            </a:schemeClr>
          </a:solidFill>
        </p:grpSpPr>
        <p:sp>
          <p:nvSpPr>
            <p:cNvPr id="42" name="Triángulo isósceles 11">
              <a:extLst>
                <a:ext uri="{FF2B5EF4-FFF2-40B4-BE49-F238E27FC236}">
                  <a16:creationId xmlns:a16="http://schemas.microsoft.com/office/drawing/2014/main" id="{BEC67DA8-8229-4C4B-B814-0645DDF68530}"/>
                </a:ext>
              </a:extLst>
            </p:cNvPr>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ángulo redondeado 7">
              <a:extLst>
                <a:ext uri="{FF2B5EF4-FFF2-40B4-BE49-F238E27FC236}">
                  <a16:creationId xmlns:a16="http://schemas.microsoft.com/office/drawing/2014/main" id="{FF96C042-8F31-4F0A-8744-EE58C77FEE28}"/>
                </a:ext>
              </a:extLst>
            </p:cNvPr>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5098" y="-41436"/>
            <a:ext cx="1567198" cy="269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riángulo isósceles 11"/>
          <p:cNvSpPr/>
          <p:nvPr/>
        </p:nvSpPr>
        <p:spPr>
          <a:xfrm rot="5400000">
            <a:off x="-509744" y="1318478"/>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ángulo redondeado 7"/>
          <p:cNvSpPr/>
          <p:nvPr/>
        </p:nvSpPr>
        <p:spPr>
          <a:xfrm>
            <a:off x="-17003" y="-41435"/>
            <a:ext cx="3892589" cy="1584715"/>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153" h="1352078">
                <a:moveTo>
                  <a:pt x="408629" y="1352078"/>
                </a:moveTo>
                <a:lnTo>
                  <a:pt x="5544" y="1066971"/>
                </a:lnTo>
                <a:lnTo>
                  <a:pt x="0" y="0"/>
                </a:lnTo>
                <a:lnTo>
                  <a:pt x="3097966" y="12191"/>
                </a:lnTo>
                <a:cubicBezTo>
                  <a:pt x="3221229" y="12191"/>
                  <a:pt x="3321153" y="112115"/>
                  <a:pt x="3321153" y="235378"/>
                </a:cubicBezTo>
                <a:lnTo>
                  <a:pt x="3321153" y="1128098"/>
                </a:lnTo>
                <a:cubicBezTo>
                  <a:pt x="3321153" y="1251361"/>
                  <a:pt x="3221229" y="1351285"/>
                  <a:pt x="3097966" y="1351285"/>
                </a:cubicBezTo>
                <a:lnTo>
                  <a:pt x="408629" y="1352078"/>
                </a:lnTo>
                <a:close/>
              </a:path>
            </a:pathLst>
          </a:custGeom>
          <a:solidFill>
            <a:srgbClr val="002E5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latin typeface="Calibri" panose="020F0502020204030204"/>
            </a:endParaRPr>
          </a:p>
        </p:txBody>
      </p:sp>
      <p:sp>
        <p:nvSpPr>
          <p:cNvPr id="14" name="Título 1"/>
          <p:cNvSpPr txBox="1">
            <a:spLocks/>
          </p:cNvSpPr>
          <p:nvPr/>
        </p:nvSpPr>
        <p:spPr>
          <a:xfrm>
            <a:off x="202239" y="149898"/>
            <a:ext cx="3685252" cy="1200784"/>
          </a:xfrm>
          <a:prstGeom prst="rect">
            <a:avLst/>
          </a:prstGeom>
        </p:spPr>
        <p:txBody>
          <a:bodyPr vert="horz" lIns="91440" tIns="45720" rIns="91440" bIns="45720" rtlCol="0" anchor="ctr">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s-ES" sz="3600" b="1" dirty="0">
                <a:solidFill>
                  <a:prstClr val="white"/>
                </a:solidFill>
                <a:latin typeface="Calibri" panose="020F0502020204030204"/>
              </a:rPr>
              <a:t>Ejemplo:</a:t>
            </a:r>
          </a:p>
          <a:p>
            <a:pPr marL="0" marR="0" lvl="0" indent="0" algn="ctr" defTabSz="914400" rtl="0" eaLnBrk="1" fontAlgn="auto" latinLnBrk="0" hangingPunct="1">
              <a:lnSpc>
                <a:spcPct val="90000"/>
              </a:lnSpc>
              <a:spcBef>
                <a:spcPct val="0"/>
              </a:spcBef>
              <a:spcAft>
                <a:spcPts val="0"/>
              </a:spcAft>
              <a:buClrTx/>
              <a:buSzTx/>
              <a:buFontTx/>
              <a:buNone/>
              <a:tabLst/>
              <a:defRPr/>
            </a:pPr>
            <a:r>
              <a:rPr lang="es-ES" sz="3600" b="1" dirty="0">
                <a:solidFill>
                  <a:prstClr val="white"/>
                </a:solidFill>
                <a:latin typeface="Calibri" panose="020F0502020204030204"/>
              </a:rPr>
              <a:t>Política Antisoborno de JUSTICIA</a:t>
            </a:r>
            <a:endParaRPr kumimoji="0" lang="es-ES" sz="3600" b="1" i="0" u="none" strike="noStrike" kern="1200" cap="none" spc="0" normalizeH="0" baseline="0" noProof="0" dirty="0">
              <a:ln>
                <a:noFill/>
              </a:ln>
              <a:solidFill>
                <a:prstClr val="white"/>
              </a:solidFill>
              <a:effectLst/>
              <a:uLnTx/>
              <a:uFillTx/>
              <a:latin typeface="Calibri" panose="020F0502020204030204"/>
              <a:ea typeface="+mj-ea"/>
              <a:cs typeface="+mj-cs"/>
            </a:endParaRPr>
          </a:p>
        </p:txBody>
      </p:sp>
      <p:sp>
        <p:nvSpPr>
          <p:cNvPr id="12" name="Título 3"/>
          <p:cNvSpPr txBox="1">
            <a:spLocks/>
          </p:cNvSpPr>
          <p:nvPr/>
        </p:nvSpPr>
        <p:spPr>
          <a:xfrm>
            <a:off x="877206" y="1538980"/>
            <a:ext cx="10515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solidFill>
                  <a:srgbClr val="002E54"/>
                </a:solidFill>
                <a:latin typeface="+mn-lt"/>
              </a:rPr>
              <a:t>OBJETIVO DE LA POLÍTICA </a:t>
            </a:r>
          </a:p>
        </p:txBody>
      </p:sp>
      <p:sp>
        <p:nvSpPr>
          <p:cNvPr id="18" name="Marcador de contenido 4"/>
          <p:cNvSpPr txBox="1">
            <a:spLocks/>
          </p:cNvSpPr>
          <p:nvPr/>
        </p:nvSpPr>
        <p:spPr>
          <a:xfrm>
            <a:off x="2052128" y="2952310"/>
            <a:ext cx="8165757" cy="34681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ES" dirty="0">
                <a:solidFill>
                  <a:srgbClr val="5F5F5F"/>
                </a:solidFill>
              </a:rPr>
              <a:t>Fortalecer la lucha frontal contra todas las prácticas de corrupción con la finalidad de ofrecer al Perú mejores servicios de vivienda, construcción y saneamiento, impulsando el desarrollo de acciones que promuevan la transparencia en la gestión administrativa y técnica disuadiendo las conductas indebidas e incentivando el compromiso de todo servidor civil y contratista o quien tenga relación jurídica con la entidad contra el soborno</a:t>
            </a:r>
          </a:p>
          <a:p>
            <a:endParaRPr lang="es-ES" dirty="0"/>
          </a:p>
        </p:txBody>
      </p:sp>
      <p:sp>
        <p:nvSpPr>
          <p:cNvPr id="19" name="CuadroTexto 18"/>
          <p:cNvSpPr txBox="1"/>
          <p:nvPr/>
        </p:nvSpPr>
        <p:spPr>
          <a:xfrm>
            <a:off x="1524906" y="2579254"/>
            <a:ext cx="8979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9600" b="0" i="0" u="none" strike="noStrike" kern="1200" cap="none" spc="0" normalizeH="0" baseline="0" noProof="0" dirty="0">
                <a:ln>
                  <a:noFill/>
                </a:ln>
                <a:solidFill>
                  <a:srgbClr val="FF0000"/>
                </a:solidFill>
                <a:effectLst/>
                <a:uLnTx/>
                <a:uFillTx/>
                <a:latin typeface="Calibri" panose="020F0502020204030204"/>
                <a:ea typeface="+mn-ea"/>
                <a:cs typeface="+mn-cs"/>
              </a:rPr>
              <a:t>“</a:t>
            </a:r>
          </a:p>
        </p:txBody>
      </p:sp>
      <p:sp>
        <p:nvSpPr>
          <p:cNvPr id="20" name="CuadroTexto 19"/>
          <p:cNvSpPr txBox="1"/>
          <p:nvPr/>
        </p:nvSpPr>
        <p:spPr>
          <a:xfrm>
            <a:off x="9999581" y="5453084"/>
            <a:ext cx="8979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9600" b="0" i="0" u="none" strike="noStrike" kern="1200" cap="none" spc="0" normalizeH="0" baseline="0" noProof="0" dirty="0">
                <a:ln>
                  <a:noFill/>
                </a:ln>
                <a:solidFill>
                  <a:srgbClr val="FF0000"/>
                </a:solidFill>
                <a:effectLst/>
                <a:uLnTx/>
                <a:uFillTx/>
                <a:latin typeface="Calibri" panose="020F0502020204030204"/>
                <a:ea typeface="+mn-ea"/>
                <a:cs typeface="+mn-cs"/>
              </a:rPr>
              <a:t>”</a:t>
            </a:r>
          </a:p>
        </p:txBody>
      </p:sp>
      <p:sp>
        <p:nvSpPr>
          <p:cNvPr id="2" name="Rectángulo 1"/>
          <p:cNvSpPr/>
          <p:nvPr/>
        </p:nvSpPr>
        <p:spPr>
          <a:xfrm>
            <a:off x="4777122" y="334791"/>
            <a:ext cx="6120384" cy="830997"/>
          </a:xfrm>
          <a:prstGeom prst="rect">
            <a:avLst/>
          </a:prstGeom>
        </p:spPr>
        <p:txBody>
          <a:bodyPr wrap="square">
            <a:spAutoFit/>
          </a:bodyPr>
          <a:lstStyle/>
          <a:p>
            <a:pPr algn="just"/>
            <a:r>
              <a:rPr lang="es-ES" sz="2400" dirty="0">
                <a:solidFill>
                  <a:srgbClr val="5F5F5F"/>
                </a:solidFill>
              </a:rPr>
              <a:t>Resolución Ministerial </a:t>
            </a:r>
            <a:r>
              <a:rPr lang="es-ES" sz="2400" dirty="0" err="1">
                <a:solidFill>
                  <a:srgbClr val="5F5F5F"/>
                </a:solidFill>
              </a:rPr>
              <a:t>N°</a:t>
            </a:r>
            <a:r>
              <a:rPr lang="es-ES" sz="2400" dirty="0">
                <a:solidFill>
                  <a:srgbClr val="5F5F5F"/>
                </a:solidFill>
              </a:rPr>
              <a:t> 178-2023-JUSTICIA, del 29 de mayo de 2023</a:t>
            </a:r>
          </a:p>
        </p:txBody>
      </p:sp>
    </p:spTree>
    <p:extLst>
      <p:ext uri="{BB962C8B-B14F-4D97-AF65-F5344CB8AC3E}">
        <p14:creationId xmlns:p14="http://schemas.microsoft.com/office/powerpoint/2010/main" val="1451717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anim calcmode="lin" valueType="num">
                                      <p:cBhvr>
                                        <p:cTn id="18" dur="500" fill="hold"/>
                                        <p:tgtEl>
                                          <p:spTgt spid="12"/>
                                        </p:tgtEl>
                                        <p:attrNameLst>
                                          <p:attrName>ppt_x</p:attrName>
                                        </p:attrNameLst>
                                      </p:cBhvr>
                                      <p:tavLst>
                                        <p:tav tm="0">
                                          <p:val>
                                            <p:strVal val="#ppt_x"/>
                                          </p:val>
                                        </p:tav>
                                        <p:tav tm="100000">
                                          <p:val>
                                            <p:strVal val="#ppt_x"/>
                                          </p:val>
                                        </p:tav>
                                      </p:tavLst>
                                    </p:anim>
                                    <p:anim calcmode="lin" valueType="num">
                                      <p:cBhvr>
                                        <p:cTn id="19" dur="500" fill="hold"/>
                                        <p:tgtEl>
                                          <p:spTgt spid="12"/>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animEffect transition="in" filter="fade">
                                      <p:cBhvr>
                                        <p:cTn id="23" dur="500"/>
                                        <p:tgtEl>
                                          <p:spTgt spid="18">
                                            <p:txEl>
                                              <p:pRg st="0" end="0"/>
                                            </p:txEl>
                                          </p:spTgt>
                                        </p:tgtEl>
                                      </p:cBhvr>
                                    </p:animEffect>
                                  </p:childTnLst>
                                </p:cTn>
                              </p:par>
                            </p:childTnLst>
                          </p:cTn>
                        </p:par>
                        <p:par>
                          <p:cTn id="24" fill="hold">
                            <p:stCondLst>
                              <p:cond delay="1000"/>
                            </p:stCondLst>
                            <p:childTnLst>
                              <p:par>
                                <p:cTn id="25" presetID="42"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anim calcmode="lin" valueType="num">
                                      <p:cBhvr>
                                        <p:cTn id="33" dur="500" fill="hold"/>
                                        <p:tgtEl>
                                          <p:spTgt spid="20"/>
                                        </p:tgtEl>
                                        <p:attrNameLst>
                                          <p:attrName>ppt_x</p:attrName>
                                        </p:attrNameLst>
                                      </p:cBhvr>
                                      <p:tavLst>
                                        <p:tav tm="0">
                                          <p:val>
                                            <p:strVal val="#ppt_x"/>
                                          </p:val>
                                        </p:tav>
                                        <p:tav tm="100000">
                                          <p:val>
                                            <p:strVal val="#ppt_x"/>
                                          </p:val>
                                        </p:tav>
                                      </p:tavLst>
                                    </p:anim>
                                    <p:anim calcmode="lin" valueType="num">
                                      <p:cBhvr>
                                        <p:cTn id="3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2" grpId="0"/>
      <p:bldP spid="18" grpId="0" build="p"/>
      <p:bldP spid="19" grpId="0"/>
      <p:bldP spid="20"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4" name="Rectángulo 3"/>
          <p:cNvSpPr/>
          <p:nvPr/>
        </p:nvSpPr>
        <p:spPr>
          <a:xfrm>
            <a:off x="0" y="-6318"/>
            <a:ext cx="1632247" cy="15764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Google Shape;66;p15"/>
          <p:cNvSpPr txBox="1">
            <a:spLocks noGrp="1"/>
          </p:cNvSpPr>
          <p:nvPr>
            <p:ph type="title"/>
          </p:nvPr>
        </p:nvSpPr>
        <p:spPr>
          <a:xfrm>
            <a:off x="1265527" y="359935"/>
            <a:ext cx="11360800" cy="763600"/>
          </a:xfrm>
          <a:prstGeom prst="rect">
            <a:avLst/>
          </a:prstGeom>
        </p:spPr>
        <p:txBody>
          <a:bodyPr spcFirstLastPara="1" vert="horz" wrap="square" lIns="121900" tIns="121900" rIns="121900" bIns="121900" rtlCol="0" anchor="t" anchorCtr="0">
            <a:noAutofit/>
          </a:bodyPr>
          <a:lstStyle/>
          <a:p>
            <a:r>
              <a:rPr lang="es-419" sz="2800" b="1" dirty="0">
                <a:solidFill>
                  <a:srgbClr val="002E54"/>
                </a:solidFill>
                <a:latin typeface="+mn-lt"/>
              </a:rPr>
              <a:t>Ejemplo: </a:t>
            </a:r>
            <a:br>
              <a:rPr lang="es-419" sz="2800" b="1" dirty="0">
                <a:solidFill>
                  <a:srgbClr val="002E54"/>
                </a:solidFill>
                <a:latin typeface="+mn-lt"/>
              </a:rPr>
            </a:br>
            <a:r>
              <a:rPr lang="es-419" sz="2800" b="1" dirty="0">
                <a:solidFill>
                  <a:srgbClr val="002E54"/>
                </a:solidFill>
                <a:latin typeface="+mn-lt"/>
              </a:rPr>
              <a:t>Compromisos del MINJUS en la Política Antisoborno</a:t>
            </a:r>
            <a:endParaRPr sz="2800" b="1" dirty="0">
              <a:solidFill>
                <a:srgbClr val="002E54"/>
              </a:solidFill>
              <a:latin typeface="+mn-lt"/>
            </a:endParaRPr>
          </a:p>
        </p:txBody>
      </p:sp>
      <p:sp>
        <p:nvSpPr>
          <p:cNvPr id="67" name="Google Shape;67;p15"/>
          <p:cNvSpPr txBox="1">
            <a:spLocks noGrp="1"/>
          </p:cNvSpPr>
          <p:nvPr>
            <p:ph type="body" idx="1"/>
          </p:nvPr>
        </p:nvSpPr>
        <p:spPr>
          <a:xfrm>
            <a:off x="415600" y="1398122"/>
            <a:ext cx="11166800" cy="5027062"/>
          </a:xfrm>
          <a:prstGeom prst="rect">
            <a:avLst/>
          </a:prstGeom>
        </p:spPr>
        <p:txBody>
          <a:bodyPr spcFirstLastPara="1" vert="horz" wrap="square" lIns="121900" tIns="121900" rIns="121900" bIns="121900" rtlCol="0" anchor="t" anchorCtr="0">
            <a:noAutofit/>
          </a:bodyPr>
          <a:lstStyle/>
          <a:p>
            <a:pPr indent="-406390" algn="just">
              <a:lnSpc>
                <a:spcPct val="100000"/>
              </a:lnSpc>
              <a:buClr>
                <a:srgbClr val="005DA7"/>
              </a:buClr>
              <a:buSzPts val="1200"/>
            </a:pPr>
            <a:r>
              <a:rPr lang="es-419" sz="1900" b="1" dirty="0">
                <a:solidFill>
                  <a:schemeClr val="tx1">
                    <a:lumMod val="65000"/>
                    <a:lumOff val="35000"/>
                  </a:schemeClr>
                </a:solidFill>
                <a:cs typeface="Times New Roman" panose="02020603050405020304" pitchFamily="18" charset="0"/>
              </a:rPr>
              <a:t>Prohibir el soborno</a:t>
            </a:r>
            <a:r>
              <a:rPr lang="es-419" sz="1900" dirty="0">
                <a:solidFill>
                  <a:schemeClr val="tx1">
                    <a:lumMod val="65000"/>
                    <a:lumOff val="35000"/>
                  </a:schemeClr>
                </a:solidFill>
                <a:cs typeface="Times New Roman" panose="02020603050405020304" pitchFamily="18" charset="0"/>
              </a:rPr>
              <a:t>; asimismo, denuncia y sanciona todo tipo de corrupción en la entidad</a:t>
            </a:r>
            <a:r>
              <a:rPr lang="es-ES" sz="1900" dirty="0">
                <a:solidFill>
                  <a:schemeClr val="tx1">
                    <a:lumMod val="65000"/>
                    <a:lumOff val="35000"/>
                  </a:schemeClr>
                </a:solidFill>
                <a:cs typeface="Times New Roman" panose="02020603050405020304" pitchFamily="18" charset="0"/>
              </a:rPr>
              <a:t>.</a:t>
            </a:r>
            <a:endParaRPr sz="1900" dirty="0">
              <a:solidFill>
                <a:schemeClr val="tx1">
                  <a:lumMod val="65000"/>
                  <a:lumOff val="35000"/>
                </a:schemeClr>
              </a:solidFill>
              <a:cs typeface="Times New Roman" panose="02020603050405020304" pitchFamily="18" charset="0"/>
            </a:endParaRPr>
          </a:p>
          <a:p>
            <a:pPr indent="-406390" algn="just">
              <a:lnSpc>
                <a:spcPct val="100000"/>
              </a:lnSpc>
              <a:buClr>
                <a:srgbClr val="005DA7"/>
              </a:buClr>
              <a:buSzPts val="1200"/>
            </a:pPr>
            <a:r>
              <a:rPr lang="es-419" sz="1900" dirty="0">
                <a:solidFill>
                  <a:schemeClr val="tx1">
                    <a:lumMod val="65000"/>
                    <a:lumOff val="35000"/>
                  </a:schemeClr>
                </a:solidFill>
                <a:cs typeface="Times New Roman" panose="02020603050405020304" pitchFamily="18" charset="0"/>
              </a:rPr>
              <a:t>Cumplir los requisitos del sistema de gestión </a:t>
            </a:r>
            <a:r>
              <a:rPr lang="es-419" sz="1900" dirty="0" err="1">
                <a:solidFill>
                  <a:schemeClr val="tx1">
                    <a:lumMod val="65000"/>
                    <a:lumOff val="35000"/>
                  </a:schemeClr>
                </a:solidFill>
                <a:cs typeface="Times New Roman" panose="02020603050405020304" pitchFamily="18" charset="0"/>
              </a:rPr>
              <a:t>antisoborno</a:t>
            </a:r>
            <a:r>
              <a:rPr lang="es-419" sz="1900" dirty="0">
                <a:solidFill>
                  <a:schemeClr val="tx1">
                    <a:lumMod val="65000"/>
                    <a:lumOff val="35000"/>
                  </a:schemeClr>
                </a:solidFill>
                <a:cs typeface="Times New Roman" panose="02020603050405020304" pitchFamily="18" charset="0"/>
              </a:rPr>
              <a:t> (NTP ISO 37001:2017)</a:t>
            </a:r>
            <a:endParaRPr sz="1900" dirty="0">
              <a:solidFill>
                <a:schemeClr val="tx1">
                  <a:lumMod val="65000"/>
                  <a:lumOff val="35000"/>
                </a:schemeClr>
              </a:solidFill>
              <a:cs typeface="Times New Roman" panose="02020603050405020304" pitchFamily="18" charset="0"/>
            </a:endParaRPr>
          </a:p>
          <a:p>
            <a:pPr indent="-406390" algn="just">
              <a:lnSpc>
                <a:spcPct val="100000"/>
              </a:lnSpc>
              <a:buClr>
                <a:srgbClr val="005DA7"/>
              </a:buClr>
              <a:buSzPts val="1200"/>
            </a:pPr>
            <a:r>
              <a:rPr lang="es-419" sz="1900" dirty="0">
                <a:solidFill>
                  <a:schemeClr val="tx1">
                    <a:lumMod val="65000"/>
                    <a:lumOff val="35000"/>
                  </a:schemeClr>
                </a:solidFill>
                <a:cs typeface="Times New Roman" panose="02020603050405020304" pitchFamily="18" charset="0"/>
              </a:rPr>
              <a:t>Promover comportamientos éticos a través de la sensibilización y capacitación de los servidores civiles y partes interesadas, sobre la gestión de riesgos y sus controles, así como la importancia de su compromiso con el sistema de gestión </a:t>
            </a:r>
            <a:r>
              <a:rPr lang="es-419" sz="1900" dirty="0" err="1">
                <a:solidFill>
                  <a:schemeClr val="tx1">
                    <a:lumMod val="65000"/>
                    <a:lumOff val="35000"/>
                  </a:schemeClr>
                </a:solidFill>
                <a:cs typeface="Times New Roman" panose="02020603050405020304" pitchFamily="18" charset="0"/>
              </a:rPr>
              <a:t>antisoborno</a:t>
            </a:r>
            <a:r>
              <a:rPr lang="es-419" sz="1900" dirty="0">
                <a:solidFill>
                  <a:schemeClr val="tx1">
                    <a:lumMod val="65000"/>
                    <a:lumOff val="35000"/>
                  </a:schemeClr>
                </a:solidFill>
                <a:cs typeface="Times New Roman" panose="02020603050405020304" pitchFamily="18" charset="0"/>
              </a:rPr>
              <a:t>. </a:t>
            </a:r>
            <a:endParaRPr sz="1900" dirty="0">
              <a:solidFill>
                <a:schemeClr val="tx1">
                  <a:lumMod val="65000"/>
                  <a:lumOff val="35000"/>
                </a:schemeClr>
              </a:solidFill>
              <a:cs typeface="Times New Roman" panose="02020603050405020304" pitchFamily="18" charset="0"/>
            </a:endParaRPr>
          </a:p>
          <a:p>
            <a:pPr indent="-406390" algn="just">
              <a:lnSpc>
                <a:spcPct val="100000"/>
              </a:lnSpc>
              <a:buClr>
                <a:srgbClr val="005DA7"/>
              </a:buClr>
              <a:buSzPts val="1200"/>
            </a:pPr>
            <a:r>
              <a:rPr lang="es-419" sz="1900" b="1" dirty="0">
                <a:solidFill>
                  <a:schemeClr val="tx1">
                    <a:lumMod val="65000"/>
                    <a:lumOff val="35000"/>
                  </a:schemeClr>
                </a:solidFill>
                <a:cs typeface="Times New Roman" panose="02020603050405020304" pitchFamily="18" charset="0"/>
              </a:rPr>
              <a:t>Comprometer a todos los servidores civiles y contratistas</a:t>
            </a:r>
            <a:r>
              <a:rPr lang="es-419" sz="1900" dirty="0">
                <a:solidFill>
                  <a:schemeClr val="tx1">
                    <a:lumMod val="65000"/>
                    <a:lumOff val="35000"/>
                  </a:schemeClr>
                </a:solidFill>
                <a:cs typeface="Times New Roman" panose="02020603050405020304" pitchFamily="18" charset="0"/>
              </a:rPr>
              <a:t>, a cumplir con el marco legal contra cualquier práctica de soborno en el MINJUS. </a:t>
            </a:r>
            <a:endParaRPr sz="1900" dirty="0">
              <a:solidFill>
                <a:schemeClr val="tx1">
                  <a:lumMod val="65000"/>
                  <a:lumOff val="35000"/>
                </a:schemeClr>
              </a:solidFill>
              <a:cs typeface="Times New Roman" panose="02020603050405020304" pitchFamily="18" charset="0"/>
            </a:endParaRPr>
          </a:p>
          <a:p>
            <a:pPr indent="-406390" algn="just">
              <a:lnSpc>
                <a:spcPct val="100000"/>
              </a:lnSpc>
              <a:buClr>
                <a:srgbClr val="005DA7"/>
              </a:buClr>
              <a:buSzPts val="1200"/>
            </a:pPr>
            <a:r>
              <a:rPr lang="es-419" sz="1900" dirty="0">
                <a:solidFill>
                  <a:schemeClr val="tx1">
                    <a:lumMod val="65000"/>
                    <a:lumOff val="35000"/>
                  </a:schemeClr>
                </a:solidFill>
                <a:cs typeface="Times New Roman" panose="02020603050405020304" pitchFamily="18" charset="0"/>
              </a:rPr>
              <a:t>Evitar las prácticas de soborno a través de los socios de negocio del MINJUS. </a:t>
            </a:r>
            <a:endParaRPr sz="1900" dirty="0">
              <a:solidFill>
                <a:schemeClr val="tx1">
                  <a:lumMod val="65000"/>
                  <a:lumOff val="35000"/>
                </a:schemeClr>
              </a:solidFill>
              <a:cs typeface="Times New Roman" panose="02020603050405020304" pitchFamily="18" charset="0"/>
            </a:endParaRPr>
          </a:p>
          <a:p>
            <a:pPr indent="-406390" algn="just">
              <a:lnSpc>
                <a:spcPct val="100000"/>
              </a:lnSpc>
              <a:buClr>
                <a:srgbClr val="005DA7"/>
              </a:buClr>
              <a:buSzPts val="1200"/>
            </a:pPr>
            <a:r>
              <a:rPr lang="es-419" sz="1900" b="1" dirty="0">
                <a:solidFill>
                  <a:schemeClr val="tx1">
                    <a:lumMod val="65000"/>
                    <a:lumOff val="35000"/>
                  </a:schemeClr>
                </a:solidFill>
                <a:cs typeface="Times New Roman" panose="02020603050405020304" pitchFamily="18" charset="0"/>
              </a:rPr>
              <a:t>Prohibir la obtención de ventajas indebidas, así como la aceptación de regalos</a:t>
            </a:r>
            <a:r>
              <a:rPr lang="es-419" sz="1900" dirty="0">
                <a:solidFill>
                  <a:schemeClr val="tx1">
                    <a:lumMod val="65000"/>
                    <a:lumOff val="35000"/>
                  </a:schemeClr>
                </a:solidFill>
                <a:cs typeface="Times New Roman" panose="02020603050405020304" pitchFamily="18" charset="0"/>
              </a:rPr>
              <a:t>, obsequios, cortesías ni otros beneficios a los servidores civiles del MINJUS </a:t>
            </a:r>
            <a:endParaRPr sz="1900" dirty="0">
              <a:solidFill>
                <a:schemeClr val="tx1">
                  <a:lumMod val="65000"/>
                  <a:lumOff val="35000"/>
                </a:schemeClr>
              </a:solidFill>
              <a:cs typeface="Times New Roman" panose="02020603050405020304" pitchFamily="18" charset="0"/>
            </a:endParaRPr>
          </a:p>
          <a:p>
            <a:pPr indent="-406390" algn="just">
              <a:lnSpc>
                <a:spcPct val="100000"/>
              </a:lnSpc>
              <a:buClr>
                <a:srgbClr val="005DA7"/>
              </a:buClr>
              <a:buSzPts val="1200"/>
            </a:pPr>
            <a:r>
              <a:rPr lang="es-419" sz="1900" b="1" dirty="0">
                <a:solidFill>
                  <a:schemeClr val="tx1">
                    <a:lumMod val="65000"/>
                    <a:lumOff val="35000"/>
                  </a:schemeClr>
                </a:solidFill>
                <a:cs typeface="Times New Roman" panose="02020603050405020304" pitchFamily="18" charset="0"/>
              </a:rPr>
              <a:t>Generar conciencia entre los servidores civiles y contratistas del MINJUS </a:t>
            </a:r>
            <a:r>
              <a:rPr lang="es-419" sz="1900" dirty="0">
                <a:solidFill>
                  <a:schemeClr val="tx1">
                    <a:lumMod val="65000"/>
                    <a:lumOff val="35000"/>
                  </a:schemeClr>
                </a:solidFill>
                <a:cs typeface="Times New Roman" panose="02020603050405020304" pitchFamily="18" charset="0"/>
              </a:rPr>
              <a:t>sobre las consecuencias disciplinarias, civiles y penales por realizar o permitir realizar prácticas que constituyan soborno</a:t>
            </a:r>
            <a:endParaRPr sz="1900" dirty="0">
              <a:solidFill>
                <a:schemeClr val="tx1">
                  <a:lumMod val="65000"/>
                  <a:lumOff val="35000"/>
                </a:schemeClr>
              </a:solidFill>
              <a:cs typeface="Times New Roman" panose="02020603050405020304" pitchFamily="18" charset="0"/>
            </a:endParaRPr>
          </a:p>
          <a:p>
            <a:pPr indent="-406390" algn="just">
              <a:lnSpc>
                <a:spcPct val="100000"/>
              </a:lnSpc>
              <a:buClr>
                <a:srgbClr val="005DA7"/>
              </a:buClr>
              <a:buSzPts val="1200"/>
            </a:pPr>
            <a:r>
              <a:rPr lang="es-419" sz="1900" b="1" dirty="0">
                <a:solidFill>
                  <a:schemeClr val="tx1">
                    <a:lumMod val="65000"/>
                    <a:lumOff val="35000"/>
                  </a:schemeClr>
                </a:solidFill>
                <a:cs typeface="Times New Roman" panose="02020603050405020304" pitchFamily="18" charset="0"/>
              </a:rPr>
              <a:t>Asegurar que no exista represali</a:t>
            </a:r>
            <a:r>
              <a:rPr lang="es-419" sz="1900" dirty="0">
                <a:solidFill>
                  <a:schemeClr val="tx1">
                    <a:lumMod val="65000"/>
                    <a:lumOff val="35000"/>
                  </a:schemeClr>
                </a:solidFill>
                <a:cs typeface="Times New Roman" panose="02020603050405020304" pitchFamily="18" charset="0"/>
              </a:rPr>
              <a:t>a cuando se reporta una inquietud de soborno, protegiendo la identidad e integridad de las personas. </a:t>
            </a:r>
            <a:endParaRPr sz="1900" dirty="0">
              <a:solidFill>
                <a:schemeClr val="tx1">
                  <a:lumMod val="65000"/>
                  <a:lumOff val="35000"/>
                </a:schemeClr>
              </a:solidFill>
              <a:cs typeface="Times New Roman" panose="02020603050405020304" pitchFamily="18" charset="0"/>
            </a:endParaRPr>
          </a:p>
          <a:p>
            <a:pPr indent="-406390" algn="just">
              <a:lnSpc>
                <a:spcPct val="100000"/>
              </a:lnSpc>
              <a:buClr>
                <a:srgbClr val="005DA7"/>
              </a:buClr>
              <a:buSzPts val="1200"/>
            </a:pPr>
            <a:r>
              <a:rPr lang="es-419" sz="1900" b="1" dirty="0">
                <a:solidFill>
                  <a:schemeClr val="tx1">
                    <a:lumMod val="65000"/>
                    <a:lumOff val="35000"/>
                  </a:schemeClr>
                </a:solidFill>
                <a:cs typeface="Times New Roman" panose="02020603050405020304" pitchFamily="18" charset="0"/>
              </a:rPr>
              <a:t>Promover la mejora continua del sistema de gestión </a:t>
            </a:r>
            <a:r>
              <a:rPr lang="es-419" sz="1900" b="1" dirty="0" err="1">
                <a:solidFill>
                  <a:schemeClr val="tx1">
                    <a:lumMod val="65000"/>
                    <a:lumOff val="35000"/>
                  </a:schemeClr>
                </a:solidFill>
                <a:cs typeface="Times New Roman" panose="02020603050405020304" pitchFamily="18" charset="0"/>
              </a:rPr>
              <a:t>antisoborno</a:t>
            </a:r>
            <a:r>
              <a:rPr lang="es-419" sz="1900" b="1" dirty="0">
                <a:solidFill>
                  <a:schemeClr val="tx1">
                    <a:lumMod val="65000"/>
                    <a:lumOff val="35000"/>
                  </a:schemeClr>
                </a:solidFill>
                <a:cs typeface="Times New Roman" panose="02020603050405020304" pitchFamily="18" charset="0"/>
              </a:rPr>
              <a:t>,</a:t>
            </a:r>
            <a:r>
              <a:rPr lang="es-419" sz="1900" dirty="0">
                <a:solidFill>
                  <a:schemeClr val="tx1">
                    <a:lumMod val="65000"/>
                    <a:lumOff val="35000"/>
                  </a:schemeClr>
                </a:solidFill>
                <a:cs typeface="Times New Roman" panose="02020603050405020304" pitchFamily="18" charset="0"/>
              </a:rPr>
              <a:t> considerando a las personas como principales responsables de la gestión y mejora de sus procesos.</a:t>
            </a:r>
            <a:endParaRPr sz="1900" dirty="0">
              <a:solidFill>
                <a:schemeClr val="tx1">
                  <a:lumMod val="65000"/>
                  <a:lumOff val="35000"/>
                </a:schemeClr>
              </a:solidFill>
              <a:cs typeface="Times New Roman" panose="02020603050405020304" pitchFamily="18" charset="0"/>
            </a:endParaRPr>
          </a:p>
        </p:txBody>
      </p:sp>
      <p:grpSp>
        <p:nvGrpSpPr>
          <p:cNvPr id="8" name="Grupo 7"/>
          <p:cNvGrpSpPr/>
          <p:nvPr/>
        </p:nvGrpSpPr>
        <p:grpSpPr>
          <a:xfrm>
            <a:off x="0" y="0"/>
            <a:ext cx="1579779" cy="2690853"/>
            <a:chOff x="-11906" y="-14686"/>
            <a:chExt cx="1579779" cy="2690853"/>
          </a:xfrm>
          <a:solidFill>
            <a:schemeClr val="accent2">
              <a:lumMod val="75000"/>
            </a:schemeClr>
          </a:solidFill>
        </p:grpSpPr>
        <p:sp>
          <p:nvSpPr>
            <p:cNvPr id="9" name="Triángulo isósceles 11"/>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ángulo redondeado 7"/>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57409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318"/>
            <a:ext cx="2306596" cy="19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upo 6"/>
          <p:cNvGrpSpPr/>
          <p:nvPr/>
        </p:nvGrpSpPr>
        <p:grpSpPr>
          <a:xfrm>
            <a:off x="-11905" y="-6318"/>
            <a:ext cx="1579779" cy="2690853"/>
            <a:chOff x="-11906" y="-14686"/>
            <a:chExt cx="1579779" cy="2690853"/>
          </a:xfrm>
          <a:solidFill>
            <a:schemeClr val="accent2">
              <a:lumMod val="75000"/>
            </a:schemeClr>
          </a:solidFill>
        </p:grpSpPr>
        <p:sp>
          <p:nvSpPr>
            <p:cNvPr id="8" name="Triángulo isósceles 11"/>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redondeado 7"/>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aphicFrame>
        <p:nvGraphicFramePr>
          <p:cNvPr id="12" name="Marcador de contenido 11"/>
          <p:cNvGraphicFramePr>
            <a:graphicFrameLocks noGrp="1"/>
          </p:cNvGraphicFramePr>
          <p:nvPr>
            <p:ph idx="1"/>
            <p:extLst>
              <p:ext uri="{D42A27DB-BD31-4B8C-83A1-F6EECF244321}">
                <p14:modId xmlns:p14="http://schemas.microsoft.com/office/powerpoint/2010/main" val="3507522377"/>
              </p:ext>
            </p:extLst>
          </p:nvPr>
        </p:nvGraphicFramePr>
        <p:xfrm>
          <a:off x="648416" y="1325563"/>
          <a:ext cx="11014495" cy="49433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ítulo 3"/>
          <p:cNvSpPr txBox="1">
            <a:spLocks/>
          </p:cNvSpPr>
          <p:nvPr/>
        </p:nvSpPr>
        <p:spPr>
          <a:xfrm>
            <a:off x="-11905" y="244596"/>
            <a:ext cx="1220390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600" b="1" dirty="0">
                <a:latin typeface="+mn-lt"/>
              </a:rPr>
              <a:t>Beneficios de la implementación de un SGAS </a:t>
            </a:r>
          </a:p>
        </p:txBody>
      </p:sp>
    </p:spTree>
    <p:extLst>
      <p:ext uri="{BB962C8B-B14F-4D97-AF65-F5344CB8AC3E}">
        <p14:creationId xmlns:p14="http://schemas.microsoft.com/office/powerpoint/2010/main" val="67157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318"/>
            <a:ext cx="2306596" cy="19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upo 6"/>
          <p:cNvGrpSpPr/>
          <p:nvPr/>
        </p:nvGrpSpPr>
        <p:grpSpPr>
          <a:xfrm>
            <a:off x="-11905" y="-6318"/>
            <a:ext cx="1579779" cy="2690853"/>
            <a:chOff x="-11906" y="-14686"/>
            <a:chExt cx="1579779" cy="2690853"/>
          </a:xfrm>
          <a:solidFill>
            <a:schemeClr val="accent2">
              <a:lumMod val="75000"/>
            </a:schemeClr>
          </a:solidFill>
        </p:grpSpPr>
        <p:sp>
          <p:nvSpPr>
            <p:cNvPr id="8" name="Triángulo isósceles 11"/>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redondeado 7"/>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Título 3"/>
          <p:cNvSpPr>
            <a:spLocks noGrp="1"/>
          </p:cNvSpPr>
          <p:nvPr>
            <p:ph type="title"/>
          </p:nvPr>
        </p:nvSpPr>
        <p:spPr>
          <a:xfrm>
            <a:off x="-11905" y="0"/>
            <a:ext cx="12203905" cy="1325563"/>
          </a:xfrm>
        </p:spPr>
        <p:txBody>
          <a:bodyPr vert="horz" lIns="91440" tIns="45720" rIns="91440" bIns="45720" rtlCol="0" anchor="ctr">
            <a:normAutofit/>
          </a:bodyPr>
          <a:lstStyle/>
          <a:p>
            <a:pPr algn="ctr"/>
            <a:r>
              <a:rPr lang="es-MX" sz="3600" b="1" dirty="0">
                <a:solidFill>
                  <a:srgbClr val="002E54"/>
                </a:solidFill>
                <a:latin typeface="+mn-lt"/>
              </a:rPr>
              <a:t>¿Cómo se conoce al soborno en el Perú?</a:t>
            </a:r>
          </a:p>
        </p:txBody>
      </p:sp>
      <p:sp>
        <p:nvSpPr>
          <p:cNvPr id="16" name="Google Shape;61;p14"/>
          <p:cNvSpPr txBox="1">
            <a:spLocks/>
          </p:cNvSpPr>
          <p:nvPr/>
        </p:nvSpPr>
        <p:spPr>
          <a:xfrm>
            <a:off x="1091534" y="2123322"/>
            <a:ext cx="10384186" cy="1106424"/>
          </a:xfrm>
          <a:prstGeom prst="rect">
            <a:avLst/>
          </a:prstGeom>
        </p:spPr>
        <p:txBody>
          <a:bodyPr spcFirstLastPara="1" vert="horz" wrap="square" lIns="121900" tIns="121900" rIns="121900" bIns="121900" rtlCol="0" anchor="t" anchorCtr="0">
            <a:noAutofit/>
          </a:bodyPr>
          <a:lstStyle>
            <a:lvl1pPr marL="609585" lvl="0" indent="-457189"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2133"/>
              </a:spcBef>
              <a:spcAft>
                <a:spcPts val="2133"/>
              </a:spcAft>
              <a:buSzPts val="1400"/>
              <a:buFont typeface="Arial" panose="020B0604020202020204" pitchFamily="34" charset="0"/>
              <a:buChar char="■"/>
              <a:defRPr sz="1800" kern="1200">
                <a:solidFill>
                  <a:schemeClr val="tx1"/>
                </a:solidFill>
                <a:latin typeface="+mn-lt"/>
                <a:ea typeface="+mn-ea"/>
                <a:cs typeface="+mn-cs"/>
              </a:defRPr>
            </a:lvl9pPr>
          </a:lstStyle>
          <a:p>
            <a:pPr marL="152396" indent="0">
              <a:buClr>
                <a:srgbClr val="005DA7"/>
              </a:buClr>
              <a:buSzPct val="84000"/>
              <a:buNone/>
            </a:pPr>
            <a:r>
              <a:rPr lang="es-MX" sz="2300" dirty="0">
                <a:solidFill>
                  <a:prstClr val="black">
                    <a:lumMod val="65000"/>
                    <a:lumOff val="35000"/>
                  </a:prstClr>
                </a:solidFill>
                <a:cs typeface="Times New Roman" panose="02020603050405020304" pitchFamily="18" charset="0"/>
              </a:rPr>
              <a:t>En el cohecho son dos partes las que intervienen en su comisión. Las conductas que se encuentran tipificadas en el Código Penal son cuatro: aceptar, recibir,  solicitar y condicionar.</a:t>
            </a:r>
            <a:endParaRPr lang="es-ES" sz="2400" dirty="0">
              <a:solidFill>
                <a:prstClr val="black">
                  <a:lumMod val="65000"/>
                  <a:lumOff val="35000"/>
                </a:prstClr>
              </a:solidFill>
              <a:cs typeface="Times New Roman" panose="02020603050405020304" pitchFamily="18" charset="0"/>
            </a:endParaRPr>
          </a:p>
          <a:p>
            <a:endParaRPr lang="es-ES" sz="2400" dirty="0"/>
          </a:p>
          <a:p>
            <a:endParaRPr lang="es-ES" sz="2400" dirty="0"/>
          </a:p>
          <a:p>
            <a:endParaRPr lang="es-ES" sz="2400" dirty="0"/>
          </a:p>
        </p:txBody>
      </p:sp>
      <p:sp>
        <p:nvSpPr>
          <p:cNvPr id="2" name="Rectángulo 1"/>
          <p:cNvSpPr/>
          <p:nvPr/>
        </p:nvSpPr>
        <p:spPr>
          <a:xfrm>
            <a:off x="3011165" y="1430847"/>
            <a:ext cx="6157764" cy="523220"/>
          </a:xfrm>
          <a:prstGeom prst="rect">
            <a:avLst/>
          </a:prstGeom>
        </p:spPr>
        <p:txBody>
          <a:bodyPr wrap="square">
            <a:spAutoFit/>
          </a:bodyPr>
          <a:lstStyle/>
          <a:p>
            <a:pPr marL="152396" indent="0">
              <a:buClr>
                <a:srgbClr val="005DA7"/>
              </a:buClr>
              <a:buSzPct val="84000"/>
              <a:buNone/>
            </a:pPr>
            <a:r>
              <a:rPr lang="es-MX" sz="2800" dirty="0">
                <a:solidFill>
                  <a:schemeClr val="bg2">
                    <a:lumMod val="50000"/>
                  </a:schemeClr>
                </a:solidFill>
                <a:cs typeface="Times New Roman" panose="02020603050405020304" pitchFamily="18" charset="0"/>
              </a:rPr>
              <a:t>Es conocido como el </a:t>
            </a:r>
            <a:r>
              <a:rPr lang="es-MX" sz="2800" b="1" dirty="0">
                <a:cs typeface="Times New Roman" panose="02020603050405020304" pitchFamily="18" charset="0"/>
              </a:rPr>
              <a:t>delito de cohecho</a:t>
            </a:r>
            <a:r>
              <a:rPr lang="es-MX" sz="2800" dirty="0">
                <a:solidFill>
                  <a:schemeClr val="bg2">
                    <a:lumMod val="50000"/>
                  </a:schemeClr>
                </a:solidFill>
                <a:cs typeface="Times New Roman" panose="02020603050405020304" pitchFamily="18" charset="0"/>
              </a:rPr>
              <a:t>. </a:t>
            </a:r>
          </a:p>
        </p:txBody>
      </p:sp>
      <p:sp>
        <p:nvSpPr>
          <p:cNvPr id="10" name="Google Shape;61;p14"/>
          <p:cNvSpPr txBox="1">
            <a:spLocks/>
          </p:cNvSpPr>
          <p:nvPr/>
        </p:nvSpPr>
        <p:spPr>
          <a:xfrm>
            <a:off x="909302" y="3298185"/>
            <a:ext cx="10566418" cy="2682926"/>
          </a:xfrm>
          <a:prstGeom prst="rect">
            <a:avLst/>
          </a:prstGeom>
        </p:spPr>
        <p:txBody>
          <a:bodyPr spcFirstLastPara="1" vert="horz" wrap="square" lIns="121900" tIns="121900" rIns="121900" bIns="121900" rtlCol="0" anchor="t" anchorCtr="0">
            <a:noAutofit/>
          </a:bodyPr>
          <a:lstStyle>
            <a:lvl1pPr marL="609585" lvl="0" indent="-457189"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2133"/>
              </a:spcBef>
              <a:spcAft>
                <a:spcPts val="2133"/>
              </a:spcAft>
              <a:buSzPts val="1400"/>
              <a:buFont typeface="Arial" panose="020B0604020202020204" pitchFamily="34" charset="0"/>
              <a:buChar char="■"/>
              <a:defRPr sz="1800" kern="1200">
                <a:solidFill>
                  <a:schemeClr val="tx1"/>
                </a:solidFill>
                <a:latin typeface="+mn-lt"/>
                <a:ea typeface="+mn-ea"/>
                <a:cs typeface="+mn-cs"/>
              </a:defRPr>
            </a:lvl9pPr>
          </a:lstStyle>
          <a:p>
            <a:pPr marL="152396" indent="0" algn="just">
              <a:buNone/>
            </a:pPr>
            <a:r>
              <a:rPr lang="es-PE" sz="2000" b="1" dirty="0">
                <a:solidFill>
                  <a:schemeClr val="bg2">
                    <a:lumMod val="25000"/>
                  </a:schemeClr>
                </a:solidFill>
              </a:rPr>
              <a:t>COHECHO PASIVO PROPIO (COIMA)</a:t>
            </a:r>
            <a:endParaRPr lang="es-PE" sz="2000" dirty="0">
              <a:solidFill>
                <a:schemeClr val="bg2">
                  <a:lumMod val="25000"/>
                </a:schemeClr>
              </a:solidFill>
            </a:endParaRPr>
          </a:p>
          <a:p>
            <a:pPr marL="152396" indent="0" algn="just">
              <a:buNone/>
            </a:pPr>
            <a:r>
              <a:rPr lang="es-PE" sz="2000" dirty="0">
                <a:solidFill>
                  <a:schemeClr val="bg2">
                    <a:lumMod val="25000"/>
                  </a:schemeClr>
                </a:solidFill>
              </a:rPr>
              <a:t>Se pone en tela de juicio la imparcialidad en el ejercicio de la función pública, puesto que el funcionario dejará de cumplir con el deber de neutralidad que se le exige para actuar de acuerdo a los intereses de un tercero.</a:t>
            </a:r>
          </a:p>
          <a:p>
            <a:pPr algn="just"/>
            <a:endParaRPr lang="es-PE" sz="2000" dirty="0">
              <a:solidFill>
                <a:schemeClr val="bg2">
                  <a:lumMod val="25000"/>
                </a:schemeClr>
              </a:solidFill>
            </a:endParaRPr>
          </a:p>
          <a:p>
            <a:pPr marL="152396" indent="0" algn="just">
              <a:buNone/>
            </a:pPr>
            <a:r>
              <a:rPr lang="es-PE" sz="2000" b="1" dirty="0">
                <a:solidFill>
                  <a:schemeClr val="bg2">
                    <a:lumMod val="25000"/>
                  </a:schemeClr>
                </a:solidFill>
              </a:rPr>
              <a:t>COHECHO PASIVO IMPROPIO</a:t>
            </a:r>
            <a:endParaRPr lang="es-PE" sz="2000" dirty="0">
              <a:solidFill>
                <a:schemeClr val="bg2">
                  <a:lumMod val="25000"/>
                </a:schemeClr>
              </a:solidFill>
            </a:endParaRPr>
          </a:p>
          <a:p>
            <a:pPr marL="152396" indent="0" algn="just">
              <a:buNone/>
            </a:pPr>
            <a:r>
              <a:rPr lang="es-PE" sz="2000" dirty="0">
                <a:solidFill>
                  <a:schemeClr val="bg2">
                    <a:lumMod val="25000"/>
                  </a:schemeClr>
                </a:solidFill>
              </a:rPr>
              <a:t>El bien jurídico tutelado por el delito de cohecho pasivo impropio será la gratuidad de la función pública, ya que el servidor público recibe un beneficio para cumplir con sus obligaciones, por las cuales el tercero no debería pagar para que se realicen</a:t>
            </a:r>
            <a:r>
              <a:rPr lang="es-PE" sz="2000" dirty="0"/>
              <a:t>.</a:t>
            </a:r>
          </a:p>
          <a:p>
            <a:pPr marL="152396" indent="0" algn="just">
              <a:buNone/>
            </a:pPr>
            <a:endParaRPr lang="es-PE" sz="2000" dirty="0"/>
          </a:p>
          <a:p>
            <a:pPr marL="152396" indent="0" algn="just">
              <a:buNone/>
            </a:pPr>
            <a:r>
              <a:rPr lang="es-PE" sz="2000" b="1" dirty="0">
                <a:solidFill>
                  <a:schemeClr val="bg2">
                    <a:lumMod val="25000"/>
                  </a:schemeClr>
                </a:solidFill>
              </a:rPr>
              <a:t>COHECHO ACTIVO GENÉRICO</a:t>
            </a:r>
            <a:endParaRPr lang="es-ES" sz="1800" dirty="0"/>
          </a:p>
          <a:p>
            <a:pPr algn="just"/>
            <a:endParaRPr lang="es-ES" sz="1800" dirty="0"/>
          </a:p>
        </p:txBody>
      </p:sp>
      <p:sp>
        <p:nvSpPr>
          <p:cNvPr id="11" name="Rectángulo redondeado 10"/>
          <p:cNvSpPr/>
          <p:nvPr/>
        </p:nvSpPr>
        <p:spPr>
          <a:xfrm>
            <a:off x="2843927" y="1303678"/>
            <a:ext cx="6492240" cy="777557"/>
          </a:xfrm>
          <a:prstGeom prst="roundRect">
            <a:avLst/>
          </a:prstGeom>
          <a:noFill/>
          <a:ln w="38100">
            <a:solidFill>
              <a:srgbClr val="002E5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Cheurón 12"/>
          <p:cNvSpPr/>
          <p:nvPr/>
        </p:nvSpPr>
        <p:spPr>
          <a:xfrm>
            <a:off x="413147" y="3596340"/>
            <a:ext cx="530352" cy="530352"/>
          </a:xfrm>
          <a:prstGeom prst="chevron">
            <a:avLst/>
          </a:prstGeom>
          <a:solidFill>
            <a:srgbClr val="002E54"/>
          </a:solidFill>
          <a:ln>
            <a:solidFill>
              <a:srgbClr val="002E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15" name="Cheurón 14"/>
          <p:cNvSpPr/>
          <p:nvPr/>
        </p:nvSpPr>
        <p:spPr>
          <a:xfrm>
            <a:off x="413147" y="4999172"/>
            <a:ext cx="530352" cy="530352"/>
          </a:xfrm>
          <a:prstGeom prst="chevron">
            <a:avLst/>
          </a:prstGeom>
          <a:solidFill>
            <a:srgbClr val="002E54"/>
          </a:solidFill>
          <a:ln>
            <a:solidFill>
              <a:srgbClr val="002E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14" name="Cheurón 13"/>
          <p:cNvSpPr/>
          <p:nvPr/>
        </p:nvSpPr>
        <p:spPr>
          <a:xfrm>
            <a:off x="413147" y="5981111"/>
            <a:ext cx="530352" cy="530352"/>
          </a:xfrm>
          <a:prstGeom prst="chevron">
            <a:avLst/>
          </a:prstGeom>
          <a:solidFill>
            <a:srgbClr val="002E54"/>
          </a:solidFill>
          <a:ln>
            <a:solidFill>
              <a:srgbClr val="002E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357164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0-#ppt_w/2"/>
                                          </p:val>
                                        </p:tav>
                                        <p:tav tm="100000">
                                          <p:val>
                                            <p:strVal val="#ppt_x"/>
                                          </p:val>
                                        </p:tav>
                                      </p:tavLst>
                                    </p:anim>
                                    <p:anim calcmode="lin" valueType="num">
                                      <p:cBhvr additive="base">
                                        <p:cTn id="19" dur="500" fill="hold"/>
                                        <p:tgtEl>
                                          <p:spTgt spid="15"/>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 presetClass="entr" presetSubtype="8"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0-#ppt_w/2"/>
                                          </p:val>
                                        </p:tav>
                                        <p:tav tm="100000">
                                          <p:val>
                                            <p:strVal val="#ppt_x"/>
                                          </p:val>
                                        </p:tav>
                                      </p:tavLst>
                                    </p:anim>
                                    <p:anim calcmode="lin" valueType="num">
                                      <p:cBhvr additive="base">
                                        <p:cTn id="34"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P spid="10" grpId="0"/>
      <p:bldP spid="11" grpId="0" animBg="1"/>
      <p:bldP spid="13" grpId="0" animBg="1"/>
      <p:bldP spid="15"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318"/>
            <a:ext cx="2306596" cy="19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upo 6"/>
          <p:cNvGrpSpPr/>
          <p:nvPr/>
        </p:nvGrpSpPr>
        <p:grpSpPr>
          <a:xfrm>
            <a:off x="-11905" y="-6318"/>
            <a:ext cx="1579779" cy="2690853"/>
            <a:chOff x="-11906" y="-14686"/>
            <a:chExt cx="1579779" cy="2690853"/>
          </a:xfrm>
          <a:solidFill>
            <a:schemeClr val="accent2">
              <a:lumMod val="75000"/>
            </a:schemeClr>
          </a:solidFill>
        </p:grpSpPr>
        <p:sp>
          <p:nvSpPr>
            <p:cNvPr id="8" name="Triángulo isósceles 11"/>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redondeado 7"/>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Título 3"/>
          <p:cNvSpPr>
            <a:spLocks noGrp="1"/>
          </p:cNvSpPr>
          <p:nvPr>
            <p:ph type="title"/>
          </p:nvPr>
        </p:nvSpPr>
        <p:spPr>
          <a:xfrm>
            <a:off x="-11905" y="0"/>
            <a:ext cx="12203905" cy="1325563"/>
          </a:xfrm>
        </p:spPr>
        <p:txBody>
          <a:bodyPr vert="horz" lIns="91440" tIns="45720" rIns="91440" bIns="45720" rtlCol="0" anchor="ctr">
            <a:normAutofit/>
          </a:bodyPr>
          <a:lstStyle/>
          <a:p>
            <a:pPr algn="ctr"/>
            <a:r>
              <a:rPr lang="es-MX" sz="3600" b="1" dirty="0">
                <a:solidFill>
                  <a:srgbClr val="002E54"/>
                </a:solidFill>
                <a:latin typeface="+mn-lt"/>
              </a:rPr>
              <a:t>Ejemplos de cohecho pasivo</a:t>
            </a:r>
          </a:p>
        </p:txBody>
      </p:sp>
      <p:sp>
        <p:nvSpPr>
          <p:cNvPr id="16" name="Google Shape;61;p14"/>
          <p:cNvSpPr txBox="1">
            <a:spLocks/>
          </p:cNvSpPr>
          <p:nvPr/>
        </p:nvSpPr>
        <p:spPr>
          <a:xfrm>
            <a:off x="1091604" y="1527842"/>
            <a:ext cx="10384186" cy="1106424"/>
          </a:xfrm>
          <a:prstGeom prst="rect">
            <a:avLst/>
          </a:prstGeom>
        </p:spPr>
        <p:txBody>
          <a:bodyPr spcFirstLastPara="1" vert="horz" wrap="square" lIns="121900" tIns="121900" rIns="121900" bIns="121900" rtlCol="0" anchor="t" anchorCtr="0">
            <a:noAutofit/>
          </a:bodyPr>
          <a:lstStyle>
            <a:lvl1pPr marL="609585" lvl="0" indent="-457189"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2133"/>
              </a:spcBef>
              <a:spcAft>
                <a:spcPts val="2133"/>
              </a:spcAft>
              <a:buSzPts val="1400"/>
              <a:buFont typeface="Arial" panose="020B0604020202020204" pitchFamily="34" charset="0"/>
              <a:buChar char="■"/>
              <a:defRPr sz="1800" kern="1200">
                <a:solidFill>
                  <a:schemeClr val="tx1"/>
                </a:solidFill>
                <a:latin typeface="+mn-lt"/>
                <a:ea typeface="+mn-ea"/>
                <a:cs typeface="+mn-cs"/>
              </a:defRPr>
            </a:lvl9pPr>
          </a:lstStyle>
          <a:p>
            <a:pPr marL="152396" indent="0">
              <a:buClr>
                <a:srgbClr val="005DA7"/>
              </a:buClr>
              <a:buSzPct val="84000"/>
              <a:buNone/>
            </a:pPr>
            <a:r>
              <a:rPr lang="es-MX" sz="2300" dirty="0">
                <a:solidFill>
                  <a:prstClr val="black">
                    <a:lumMod val="65000"/>
                    <a:lumOff val="35000"/>
                  </a:prstClr>
                </a:solidFill>
                <a:cs typeface="Times New Roman" panose="02020603050405020304" pitchFamily="18" charset="0"/>
              </a:rPr>
              <a:t>Un policía de tránsito interviene a un conductor, y verifica que se encuentra circulando sin cinturón de seguridad. Esta falta debe ser multada: sin embargo, para evitar la sanción, el conductor le ofrece al policía unas entradas para un exclusivo espectáculo. El policía acepta el beneficio y deja ir al conductor sin imponer la sanción correspondiente. (En el ámbito o función policial)</a:t>
            </a:r>
          </a:p>
          <a:p>
            <a:endParaRPr lang="es-ES" sz="2400" dirty="0"/>
          </a:p>
          <a:p>
            <a:endParaRPr lang="es-ES" sz="2400" dirty="0"/>
          </a:p>
          <a:p>
            <a:endParaRPr lang="es-ES" sz="2400" dirty="0"/>
          </a:p>
        </p:txBody>
      </p:sp>
      <p:sp>
        <p:nvSpPr>
          <p:cNvPr id="11" name="Rectángulo redondeado 10"/>
          <p:cNvSpPr/>
          <p:nvPr/>
        </p:nvSpPr>
        <p:spPr>
          <a:xfrm>
            <a:off x="1091604" y="1495563"/>
            <a:ext cx="10384186" cy="1974260"/>
          </a:xfrm>
          <a:prstGeom prst="roundRect">
            <a:avLst/>
          </a:prstGeom>
          <a:noFill/>
          <a:ln w="38100">
            <a:solidFill>
              <a:srgbClr val="002E5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4" name="Google Shape;61;p14"/>
          <p:cNvSpPr txBox="1">
            <a:spLocks/>
          </p:cNvSpPr>
          <p:nvPr/>
        </p:nvSpPr>
        <p:spPr>
          <a:xfrm>
            <a:off x="1091604" y="4036873"/>
            <a:ext cx="10384186" cy="1106424"/>
          </a:xfrm>
          <a:prstGeom prst="rect">
            <a:avLst/>
          </a:prstGeom>
        </p:spPr>
        <p:txBody>
          <a:bodyPr spcFirstLastPara="1" vert="horz" wrap="square" lIns="121900" tIns="121900" rIns="121900" bIns="121900" rtlCol="0" anchor="t" anchorCtr="0">
            <a:noAutofit/>
          </a:bodyPr>
          <a:lstStyle>
            <a:lvl1pPr marL="609585" lvl="0" indent="-457189"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2133"/>
              </a:spcBef>
              <a:spcAft>
                <a:spcPts val="2133"/>
              </a:spcAft>
              <a:buSzPts val="1400"/>
              <a:buFont typeface="Arial" panose="020B0604020202020204" pitchFamily="34" charset="0"/>
              <a:buChar char="■"/>
              <a:defRPr sz="1800" kern="1200">
                <a:solidFill>
                  <a:schemeClr val="tx1"/>
                </a:solidFill>
                <a:latin typeface="+mn-lt"/>
                <a:ea typeface="+mn-ea"/>
                <a:cs typeface="+mn-cs"/>
              </a:defRPr>
            </a:lvl9pPr>
          </a:lstStyle>
          <a:p>
            <a:pPr marL="152396" indent="0">
              <a:buClr>
                <a:srgbClr val="005DA7"/>
              </a:buClr>
              <a:buSzPct val="84000"/>
              <a:buNone/>
            </a:pPr>
            <a:r>
              <a:rPr lang="es-MX" sz="2300" dirty="0">
                <a:solidFill>
                  <a:prstClr val="black">
                    <a:lumMod val="65000"/>
                    <a:lumOff val="35000"/>
                  </a:prstClr>
                </a:solidFill>
                <a:cs typeface="Times New Roman" panose="02020603050405020304" pitchFamily="18" charset="0"/>
              </a:rPr>
              <a:t>La Municipalidad requiere la contratación de una empresa para la fumigación en sus locales comunales. Se convoca el correspondiente proceso de selección, y un postor  interesado ganar el proceso, ofrece una interesante suma de dinero a uno de los servidores que integra el comité de selección para que lo ayude a ganar el concurso público. El servidor acepta, y el postor gana el proceso de selección. </a:t>
            </a:r>
            <a:endParaRPr lang="es-ES" sz="2400" dirty="0"/>
          </a:p>
          <a:p>
            <a:endParaRPr lang="es-ES" sz="2400" dirty="0"/>
          </a:p>
          <a:p>
            <a:endParaRPr lang="es-ES" sz="2400" dirty="0"/>
          </a:p>
        </p:txBody>
      </p:sp>
      <p:sp>
        <p:nvSpPr>
          <p:cNvPr id="17" name="Rectángulo redondeado 16"/>
          <p:cNvSpPr/>
          <p:nvPr/>
        </p:nvSpPr>
        <p:spPr>
          <a:xfrm>
            <a:off x="1091604" y="3881887"/>
            <a:ext cx="10384186" cy="2082795"/>
          </a:xfrm>
          <a:prstGeom prst="roundRect">
            <a:avLst/>
          </a:prstGeom>
          <a:noFill/>
          <a:ln w="38100">
            <a:solidFill>
              <a:srgbClr val="002E5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8" name="CuadroTexto 17"/>
          <p:cNvSpPr txBox="1"/>
          <p:nvPr/>
        </p:nvSpPr>
        <p:spPr>
          <a:xfrm>
            <a:off x="637846" y="1530831"/>
            <a:ext cx="280416" cy="1938992"/>
          </a:xfrm>
          <a:prstGeom prst="rect">
            <a:avLst/>
          </a:prstGeom>
          <a:noFill/>
        </p:spPr>
        <p:txBody>
          <a:bodyPr wrap="square" rtlCol="0">
            <a:spAutoFit/>
          </a:bodyPr>
          <a:lstStyle/>
          <a:p>
            <a:r>
              <a:rPr lang="es-MX" sz="2000" b="1" dirty="0">
                <a:solidFill>
                  <a:srgbClr val="002E54"/>
                </a:solidFill>
              </a:rPr>
              <a:t>Propio</a:t>
            </a:r>
            <a:endParaRPr lang="es-PE" sz="2000" b="1" dirty="0">
              <a:solidFill>
                <a:srgbClr val="002E54"/>
              </a:solidFill>
            </a:endParaRPr>
          </a:p>
        </p:txBody>
      </p:sp>
      <p:sp>
        <p:nvSpPr>
          <p:cNvPr id="19" name="CuadroTexto 18"/>
          <p:cNvSpPr txBox="1"/>
          <p:nvPr/>
        </p:nvSpPr>
        <p:spPr>
          <a:xfrm>
            <a:off x="637846" y="3607231"/>
            <a:ext cx="280416" cy="2554545"/>
          </a:xfrm>
          <a:prstGeom prst="rect">
            <a:avLst/>
          </a:prstGeom>
          <a:noFill/>
        </p:spPr>
        <p:txBody>
          <a:bodyPr wrap="square" rtlCol="0">
            <a:spAutoFit/>
          </a:bodyPr>
          <a:lstStyle>
            <a:defPPr>
              <a:defRPr lang="es-PE"/>
            </a:defPPr>
            <a:lvl1pPr>
              <a:defRPr sz="2000" b="1">
                <a:solidFill>
                  <a:srgbClr val="005DA7"/>
                </a:solidFill>
              </a:defRPr>
            </a:lvl1pPr>
          </a:lstStyle>
          <a:p>
            <a:r>
              <a:rPr lang="es-MX" dirty="0">
                <a:solidFill>
                  <a:srgbClr val="002E54"/>
                </a:solidFill>
              </a:rPr>
              <a:t>Impropio</a:t>
            </a:r>
            <a:endParaRPr lang="es-PE" dirty="0">
              <a:solidFill>
                <a:srgbClr val="002E54"/>
              </a:solidFill>
            </a:endParaRPr>
          </a:p>
        </p:txBody>
      </p:sp>
    </p:spTree>
    <p:extLst>
      <p:ext uri="{BB962C8B-B14F-4D97-AF65-F5344CB8AC3E}">
        <p14:creationId xmlns:p14="http://schemas.microsoft.com/office/powerpoint/2010/main" val="1124377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318"/>
            <a:ext cx="2306596" cy="19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upo 6"/>
          <p:cNvGrpSpPr/>
          <p:nvPr/>
        </p:nvGrpSpPr>
        <p:grpSpPr>
          <a:xfrm>
            <a:off x="-11905" y="-6318"/>
            <a:ext cx="1579779" cy="2690853"/>
            <a:chOff x="-11906" y="-14686"/>
            <a:chExt cx="1579779" cy="2690853"/>
          </a:xfrm>
          <a:solidFill>
            <a:schemeClr val="accent2">
              <a:lumMod val="75000"/>
            </a:schemeClr>
          </a:solidFill>
        </p:grpSpPr>
        <p:sp>
          <p:nvSpPr>
            <p:cNvPr id="8" name="Triángulo isósceles 11"/>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redondeado 7"/>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ítulo 1"/>
          <p:cNvSpPr>
            <a:spLocks noGrp="1"/>
          </p:cNvSpPr>
          <p:nvPr>
            <p:ph type="title"/>
          </p:nvPr>
        </p:nvSpPr>
        <p:spPr>
          <a:xfrm>
            <a:off x="885825" y="547940"/>
            <a:ext cx="10448925" cy="1171575"/>
          </a:xfrm>
        </p:spPr>
        <p:txBody>
          <a:bodyPr>
            <a:normAutofit/>
          </a:bodyPr>
          <a:lstStyle/>
          <a:p>
            <a:pPr lvl="0" algn="ctr"/>
            <a:r>
              <a:rPr lang="es-ES" sz="3600" b="1" dirty="0">
                <a:solidFill>
                  <a:srgbClr val="002E54"/>
                </a:solidFill>
                <a:latin typeface="+mn-lt"/>
              </a:rPr>
              <a:t>Medidas de protección al denunciante</a:t>
            </a:r>
            <a:endParaRPr lang="es-PE" sz="3600" b="1" dirty="0">
              <a:solidFill>
                <a:srgbClr val="002E54"/>
              </a:solidFill>
              <a:latin typeface="+mn-lt"/>
            </a:endParaRPr>
          </a:p>
        </p:txBody>
      </p:sp>
      <p:cxnSp>
        <p:nvCxnSpPr>
          <p:cNvPr id="3" name="Conector angular 2"/>
          <p:cNvCxnSpPr/>
          <p:nvPr/>
        </p:nvCxnSpPr>
        <p:spPr>
          <a:xfrm flipV="1">
            <a:off x="4627422" y="1704275"/>
            <a:ext cx="1482866" cy="1916492"/>
          </a:xfrm>
          <a:prstGeom prst="bentConnector2">
            <a:avLst/>
          </a:prstGeom>
          <a:ln>
            <a:solidFill>
              <a:srgbClr val="002E54"/>
            </a:solidFill>
          </a:ln>
        </p:spPr>
        <p:style>
          <a:lnRef idx="1">
            <a:schemeClr val="accent1"/>
          </a:lnRef>
          <a:fillRef idx="0">
            <a:schemeClr val="accent1"/>
          </a:fillRef>
          <a:effectRef idx="0">
            <a:schemeClr val="accent1"/>
          </a:effectRef>
          <a:fontRef idx="minor">
            <a:schemeClr val="tx1"/>
          </a:fontRef>
        </p:style>
      </p:cxnSp>
      <p:cxnSp>
        <p:nvCxnSpPr>
          <p:cNvPr id="11" name="Conector angular 10"/>
          <p:cNvCxnSpPr>
            <a:stCxn id="12" idx="1"/>
            <a:endCxn id="13" idx="2"/>
          </p:cNvCxnSpPr>
          <p:nvPr/>
        </p:nvCxnSpPr>
        <p:spPr>
          <a:xfrm rot="10800000">
            <a:off x="6110288" y="1719516"/>
            <a:ext cx="1584660" cy="1898085"/>
          </a:xfrm>
          <a:prstGeom prst="bentConnector2">
            <a:avLst/>
          </a:prstGeom>
          <a:ln>
            <a:solidFill>
              <a:srgbClr val="002E54"/>
            </a:solidFill>
          </a:ln>
        </p:spPr>
        <p:style>
          <a:lnRef idx="1">
            <a:schemeClr val="accent1"/>
          </a:lnRef>
          <a:fillRef idx="0">
            <a:schemeClr val="accent1"/>
          </a:fillRef>
          <a:effectRef idx="0">
            <a:schemeClr val="accent1"/>
          </a:effectRef>
          <a:fontRef idx="minor">
            <a:schemeClr val="tx1"/>
          </a:fontRef>
        </p:style>
      </p:cxnSp>
      <p:sp>
        <p:nvSpPr>
          <p:cNvPr id="19" name="Redondear rectángulo de esquina diagonal 18"/>
          <p:cNvSpPr/>
          <p:nvPr/>
        </p:nvSpPr>
        <p:spPr>
          <a:xfrm>
            <a:off x="7590589" y="2836936"/>
            <a:ext cx="2418519" cy="1569660"/>
          </a:xfrm>
          <a:prstGeom prst="round2Diag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6" name="Redondear rectángulo de esquina diagonal 15"/>
          <p:cNvSpPr/>
          <p:nvPr/>
        </p:nvSpPr>
        <p:spPr>
          <a:xfrm>
            <a:off x="2306596" y="2836936"/>
            <a:ext cx="2418519" cy="1569660"/>
          </a:xfrm>
          <a:prstGeom prst="round2Diag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 name="CuadroTexto 16"/>
          <p:cNvSpPr txBox="1"/>
          <p:nvPr/>
        </p:nvSpPr>
        <p:spPr>
          <a:xfrm>
            <a:off x="2404287" y="3097398"/>
            <a:ext cx="2223135" cy="1077218"/>
          </a:xfrm>
          <a:prstGeom prst="rect">
            <a:avLst/>
          </a:prstGeom>
          <a:noFill/>
        </p:spPr>
        <p:txBody>
          <a:bodyPr wrap="square" rtlCol="0">
            <a:spAutoFit/>
          </a:bodyPr>
          <a:lstStyle/>
          <a:p>
            <a:pPr lvl="0" algn="ctr">
              <a:buClr>
                <a:srgbClr val="002E54"/>
              </a:buClr>
              <a:buSzPct val="110000"/>
              <a:defRPr/>
            </a:pPr>
            <a:r>
              <a:rPr lang="es-MX" sz="3200" b="1" dirty="0">
                <a:solidFill>
                  <a:srgbClr val="002E54"/>
                </a:solidFill>
                <a:cs typeface="Times New Roman" panose="02020603050405020304" pitchFamily="18" charset="0"/>
              </a:rPr>
              <a:t>Reserva de identidad</a:t>
            </a:r>
          </a:p>
        </p:txBody>
      </p:sp>
      <p:sp>
        <p:nvSpPr>
          <p:cNvPr id="12" name="CuadroTexto 11"/>
          <p:cNvSpPr txBox="1"/>
          <p:nvPr/>
        </p:nvSpPr>
        <p:spPr>
          <a:xfrm>
            <a:off x="7694948" y="3078991"/>
            <a:ext cx="2209800" cy="1077218"/>
          </a:xfrm>
          <a:prstGeom prst="rect">
            <a:avLst/>
          </a:prstGeom>
          <a:noFill/>
        </p:spPr>
        <p:txBody>
          <a:bodyPr wrap="square" rtlCol="0">
            <a:spAutoFit/>
          </a:bodyPr>
          <a:lstStyle/>
          <a:p>
            <a:pPr lvl="0" algn="ctr">
              <a:buClr>
                <a:srgbClr val="002E54"/>
              </a:buClr>
              <a:buSzPct val="110000"/>
              <a:defRPr/>
            </a:pPr>
            <a:r>
              <a:rPr lang="es-MX" sz="3200" b="1" dirty="0">
                <a:solidFill>
                  <a:srgbClr val="002E54"/>
                </a:solidFill>
                <a:cs typeface="Times New Roman" panose="02020603050405020304" pitchFamily="18" charset="0"/>
              </a:rPr>
              <a:t>Protección laboral</a:t>
            </a:r>
          </a:p>
        </p:txBody>
      </p:sp>
    </p:spTree>
    <p:extLst>
      <p:ext uri="{BB962C8B-B14F-4D97-AF65-F5344CB8AC3E}">
        <p14:creationId xmlns:p14="http://schemas.microsoft.com/office/powerpoint/2010/main" val="2200160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B2BA11-F3AD-4105-A18F-7232BA4E29EE}"/>
              </a:ext>
            </a:extLst>
          </p:cNvPr>
          <p:cNvSpPr>
            <a:spLocks noGrp="1"/>
          </p:cNvSpPr>
          <p:nvPr>
            <p:ph type="title"/>
          </p:nvPr>
        </p:nvSpPr>
        <p:spPr>
          <a:xfrm>
            <a:off x="919480" y="730885"/>
            <a:ext cx="10515600" cy="1325563"/>
          </a:xfrm>
        </p:spPr>
        <p:txBody>
          <a:bodyPr vert="horz" lIns="91440" tIns="45720" rIns="91440" bIns="45720" rtlCol="0" anchor="ctr">
            <a:normAutofit fontScale="90000"/>
          </a:bodyPr>
          <a:lstStyle/>
          <a:p>
            <a:r>
              <a:rPr lang="es-ES" altLang="es-MX" sz="4000" b="1" dirty="0">
                <a:solidFill>
                  <a:srgbClr val="000000"/>
                </a:solidFill>
              </a:rPr>
              <a:t>Propuestas: enfoque de integridad pública  OCDE</a:t>
            </a:r>
            <a:br>
              <a:rPr lang="es-ES" altLang="es-MX" sz="4000" b="1" dirty="0">
                <a:solidFill>
                  <a:srgbClr val="000000"/>
                </a:solidFill>
              </a:rPr>
            </a:br>
            <a:endParaRPr lang="es-PE" sz="4000" b="1" dirty="0">
              <a:solidFill>
                <a:srgbClr val="000000"/>
              </a:solidFill>
            </a:endParaRPr>
          </a:p>
        </p:txBody>
      </p:sp>
      <p:sp>
        <p:nvSpPr>
          <p:cNvPr id="4" name="1 Rectángulo redondeado">
            <a:extLst>
              <a:ext uri="{FF2B5EF4-FFF2-40B4-BE49-F238E27FC236}">
                <a16:creationId xmlns:a16="http://schemas.microsoft.com/office/drawing/2014/main" id="{004348F7-3761-4225-96FF-5C6407169AAC}"/>
              </a:ext>
            </a:extLst>
          </p:cNvPr>
          <p:cNvSpPr/>
          <p:nvPr/>
        </p:nvSpPr>
        <p:spPr>
          <a:xfrm>
            <a:off x="1777106" y="1843088"/>
            <a:ext cx="8637788" cy="4384992"/>
          </a:xfrm>
          <a:prstGeom prst="roundRect">
            <a:avLst/>
          </a:prstGeom>
          <a:solidFill>
            <a:srgbClr val="FF0000"/>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4000" b="1" dirty="0">
                <a:solidFill>
                  <a:schemeClr val="bg1"/>
                </a:solidFill>
              </a:rPr>
              <a:t>«Integridad pública»</a:t>
            </a:r>
          </a:p>
          <a:p>
            <a:pPr algn="ctr"/>
            <a:endParaRPr lang="es-ES" dirty="0">
              <a:solidFill>
                <a:schemeClr val="bg1"/>
              </a:solidFill>
            </a:endParaRPr>
          </a:p>
          <a:p>
            <a:pPr algn="ctr"/>
            <a:r>
              <a:rPr lang="es-ES" sz="2400" dirty="0">
                <a:solidFill>
                  <a:schemeClr val="bg1"/>
                </a:solidFill>
              </a:rPr>
              <a:t>Posicionamiento consistente y la adhesión a valores éticos comunes, así como al conjunto de principios y normas destinadas a proteger, mantener y priorizar el interés público sobre los intereses privados.</a:t>
            </a:r>
          </a:p>
          <a:p>
            <a:pPr algn="ctr"/>
            <a:endParaRPr lang="es-ES" dirty="0">
              <a:solidFill>
                <a:schemeClr val="bg1"/>
              </a:solidFill>
            </a:endParaRPr>
          </a:p>
          <a:p>
            <a:pPr algn="ctr"/>
            <a:r>
              <a:rPr lang="es-ES" sz="2000" dirty="0">
                <a:solidFill>
                  <a:schemeClr val="bg1"/>
                </a:solidFill>
              </a:rPr>
              <a:t>(OCDE 2017, Recomendación del Consejo de la OCDE sobre Integridad Pública)</a:t>
            </a:r>
          </a:p>
        </p:txBody>
      </p:sp>
    </p:spTree>
    <p:extLst>
      <p:ext uri="{BB962C8B-B14F-4D97-AF65-F5344CB8AC3E}">
        <p14:creationId xmlns:p14="http://schemas.microsoft.com/office/powerpoint/2010/main" val="1422899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318"/>
            <a:ext cx="2306596" cy="19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upo 6"/>
          <p:cNvGrpSpPr/>
          <p:nvPr/>
        </p:nvGrpSpPr>
        <p:grpSpPr>
          <a:xfrm>
            <a:off x="-11905" y="-6318"/>
            <a:ext cx="1579779" cy="2690853"/>
            <a:chOff x="-11906" y="-14686"/>
            <a:chExt cx="1579779" cy="2690853"/>
          </a:xfrm>
        </p:grpSpPr>
        <p:sp>
          <p:nvSpPr>
            <p:cNvPr id="8" name="Triángulo isósceles 11"/>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solidFill>
              <a:srgbClr val="C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redondeado 7"/>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solidFill>
              <a:srgbClr val="002E5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ítulo 1"/>
          <p:cNvSpPr>
            <a:spLocks noGrp="1"/>
          </p:cNvSpPr>
          <p:nvPr>
            <p:ph type="title"/>
          </p:nvPr>
        </p:nvSpPr>
        <p:spPr>
          <a:xfrm>
            <a:off x="885825" y="595167"/>
            <a:ext cx="10448925" cy="1171575"/>
          </a:xfrm>
        </p:spPr>
        <p:txBody>
          <a:bodyPr>
            <a:normAutofit/>
          </a:bodyPr>
          <a:lstStyle/>
          <a:p>
            <a:pPr lvl="0" algn="ctr"/>
            <a:r>
              <a:rPr lang="es-ES" sz="3600" b="1" dirty="0">
                <a:solidFill>
                  <a:srgbClr val="002E54"/>
                </a:solidFill>
                <a:latin typeface="+mn-lt"/>
              </a:rPr>
              <a:t>Reserva de identidad</a:t>
            </a:r>
          </a:p>
        </p:txBody>
      </p:sp>
      <p:sp>
        <p:nvSpPr>
          <p:cNvPr id="17" name="CuadroTexto 16"/>
          <p:cNvSpPr txBox="1"/>
          <p:nvPr/>
        </p:nvSpPr>
        <p:spPr>
          <a:xfrm>
            <a:off x="885825" y="2299090"/>
            <a:ext cx="10448925" cy="2677656"/>
          </a:xfrm>
          <a:prstGeom prst="rect">
            <a:avLst/>
          </a:prstGeom>
          <a:noFill/>
        </p:spPr>
        <p:txBody>
          <a:bodyPr wrap="square" rtlCol="0">
            <a:spAutoFit/>
          </a:bodyPr>
          <a:lstStyle/>
          <a:p>
            <a:pPr lvl="0" algn="just">
              <a:buClr>
                <a:srgbClr val="002E54"/>
              </a:buClr>
              <a:buSzPct val="110000"/>
              <a:defRPr/>
            </a:pPr>
            <a:endParaRPr lang="es-MX" sz="2400" b="1" dirty="0">
              <a:solidFill>
                <a:srgbClr val="002E54"/>
              </a:solidFill>
              <a:cs typeface="Times New Roman" panose="02020603050405020304" pitchFamily="18" charset="0"/>
            </a:endParaRPr>
          </a:p>
          <a:p>
            <a:pPr lvl="0" algn="just">
              <a:buClr>
                <a:srgbClr val="002E54"/>
              </a:buClr>
              <a:buSzPct val="110000"/>
              <a:defRPr/>
            </a:pPr>
            <a:r>
              <a:rPr lang="es-MX" sz="2400" dirty="0">
                <a:solidFill>
                  <a:srgbClr val="E7E6E6">
                    <a:lumMod val="50000"/>
                  </a:srgbClr>
                </a:solidFill>
                <a:cs typeface="Times New Roman" panose="02020603050405020304" pitchFamily="18" charset="0"/>
              </a:rPr>
              <a:t>El denunciante tiene derecho a la reserva de su identidad a través de la asignación de un código cifrado. La protección de la identidad puede mantenerse, incluso con posterioridad a la culminación de los procesos de investigación y sanción de la falta contraria a la ética pública denunciada, siendo necesario identificar y motivar una causa que justifique dicha decisión. Dicha protección se extiende a la información brindada por el denunciante.</a:t>
            </a:r>
          </a:p>
        </p:txBody>
      </p:sp>
      <p:grpSp>
        <p:nvGrpSpPr>
          <p:cNvPr id="10" name="Grupo 9">
            <a:extLst>
              <a:ext uri="{FF2B5EF4-FFF2-40B4-BE49-F238E27FC236}">
                <a16:creationId xmlns:a16="http://schemas.microsoft.com/office/drawing/2014/main" id="{23715DB2-050B-452E-B324-A012823676AF}"/>
              </a:ext>
            </a:extLst>
          </p:cNvPr>
          <p:cNvGrpSpPr/>
          <p:nvPr/>
        </p:nvGrpSpPr>
        <p:grpSpPr>
          <a:xfrm>
            <a:off x="-11906" y="-6318"/>
            <a:ext cx="1579779" cy="2690853"/>
            <a:chOff x="-11906" y="-14686"/>
            <a:chExt cx="1579779" cy="2690853"/>
          </a:xfrm>
          <a:solidFill>
            <a:schemeClr val="accent2">
              <a:lumMod val="75000"/>
            </a:schemeClr>
          </a:solidFill>
        </p:grpSpPr>
        <p:sp>
          <p:nvSpPr>
            <p:cNvPr id="11" name="Triángulo isósceles 11">
              <a:extLst>
                <a:ext uri="{FF2B5EF4-FFF2-40B4-BE49-F238E27FC236}">
                  <a16:creationId xmlns:a16="http://schemas.microsoft.com/office/drawing/2014/main" id="{698B7E38-5AA7-4D45-A418-819411579761}"/>
                </a:ext>
              </a:extLst>
            </p:cNvPr>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ángulo redondeado 7">
              <a:extLst>
                <a:ext uri="{FF2B5EF4-FFF2-40B4-BE49-F238E27FC236}">
                  <a16:creationId xmlns:a16="http://schemas.microsoft.com/office/drawing/2014/main" id="{77EEA811-3C5A-4291-9E8E-A55FA162F07B}"/>
                </a:ext>
              </a:extLst>
            </p:cNvPr>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68746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318"/>
            <a:ext cx="2306596" cy="19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upo 6"/>
          <p:cNvGrpSpPr/>
          <p:nvPr/>
        </p:nvGrpSpPr>
        <p:grpSpPr>
          <a:xfrm>
            <a:off x="-11905" y="-6318"/>
            <a:ext cx="1579779" cy="2690853"/>
            <a:chOff x="-11906" y="-14686"/>
            <a:chExt cx="1579779" cy="2690853"/>
          </a:xfrm>
          <a:solidFill>
            <a:schemeClr val="accent2">
              <a:lumMod val="75000"/>
            </a:schemeClr>
          </a:solidFill>
        </p:grpSpPr>
        <p:sp>
          <p:nvSpPr>
            <p:cNvPr id="8" name="Triángulo isósceles 11"/>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redondeado 7"/>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ítulo 1"/>
          <p:cNvSpPr>
            <a:spLocks noGrp="1"/>
          </p:cNvSpPr>
          <p:nvPr>
            <p:ph type="title"/>
          </p:nvPr>
        </p:nvSpPr>
        <p:spPr>
          <a:xfrm>
            <a:off x="885825" y="0"/>
            <a:ext cx="10448925" cy="1171575"/>
          </a:xfrm>
        </p:spPr>
        <p:txBody>
          <a:bodyPr>
            <a:normAutofit/>
          </a:bodyPr>
          <a:lstStyle/>
          <a:p>
            <a:pPr lvl="0" algn="ctr"/>
            <a:r>
              <a:rPr lang="es-ES" sz="3600" b="1" dirty="0">
                <a:solidFill>
                  <a:srgbClr val="002E54"/>
                </a:solidFill>
                <a:latin typeface="+mn-lt"/>
              </a:rPr>
              <a:t>Medidas de protección laboral</a:t>
            </a:r>
          </a:p>
        </p:txBody>
      </p:sp>
      <p:sp>
        <p:nvSpPr>
          <p:cNvPr id="12" name="CuadroTexto 11"/>
          <p:cNvSpPr txBox="1"/>
          <p:nvPr/>
        </p:nvSpPr>
        <p:spPr>
          <a:xfrm>
            <a:off x="677227" y="1171575"/>
            <a:ext cx="11027093" cy="5170646"/>
          </a:xfrm>
          <a:prstGeom prst="rect">
            <a:avLst/>
          </a:prstGeom>
          <a:noFill/>
        </p:spPr>
        <p:txBody>
          <a:bodyPr wrap="square" rtlCol="0">
            <a:spAutoFit/>
          </a:bodyPr>
          <a:lstStyle/>
          <a:p>
            <a:pPr lvl="0" algn="just">
              <a:buClr>
                <a:srgbClr val="002E54"/>
              </a:buClr>
              <a:buSzPct val="110000"/>
              <a:defRPr/>
            </a:pPr>
            <a:r>
              <a:rPr lang="es-MX" sz="2200" dirty="0">
                <a:solidFill>
                  <a:srgbClr val="E7E6E6">
                    <a:lumMod val="50000"/>
                  </a:srgbClr>
                </a:solidFill>
                <a:cs typeface="Times New Roman" panose="02020603050405020304" pitchFamily="18" charset="0"/>
              </a:rPr>
              <a:t>Para el caso de las medidas de protección laboral se debe considerar la existencia de una relación de subordinación entre el denunciante y el denunciado o de superioridad jerárquica. </a:t>
            </a:r>
          </a:p>
          <a:p>
            <a:pPr lvl="0" algn="just">
              <a:buClr>
                <a:srgbClr val="002E54"/>
              </a:buClr>
              <a:buSzPct val="110000"/>
              <a:defRPr/>
            </a:pPr>
            <a:r>
              <a:rPr lang="es-MX" sz="2200" dirty="0">
                <a:solidFill>
                  <a:srgbClr val="E7E6E6">
                    <a:lumMod val="50000"/>
                  </a:srgbClr>
                </a:solidFill>
                <a:cs typeface="Times New Roman" panose="02020603050405020304" pitchFamily="18" charset="0"/>
              </a:rPr>
              <a:t>La OILC puede otorgar las medidas de protección laboral que resulten necesarias y adecuadas al caso, entre ellas las siguientes:</a:t>
            </a:r>
          </a:p>
          <a:p>
            <a:pPr lvl="0" algn="just">
              <a:buClr>
                <a:srgbClr val="002E54"/>
              </a:buClr>
              <a:buSzPct val="110000"/>
              <a:defRPr/>
            </a:pPr>
            <a:r>
              <a:rPr lang="es-MX" sz="2200" dirty="0">
                <a:solidFill>
                  <a:srgbClr val="E7E6E6">
                    <a:lumMod val="50000"/>
                  </a:srgbClr>
                </a:solidFill>
                <a:cs typeface="Times New Roman" panose="02020603050405020304" pitchFamily="18" charset="0"/>
              </a:rPr>
              <a:t> </a:t>
            </a:r>
          </a:p>
          <a:p>
            <a:pPr marL="342900" lvl="0" indent="-342900" algn="just">
              <a:buClr>
                <a:srgbClr val="002E54"/>
              </a:buClr>
              <a:buSzPct val="110000"/>
              <a:buFont typeface="Arial" panose="020B0604020202020204" pitchFamily="34" charset="0"/>
              <a:buChar char="•"/>
              <a:defRPr/>
            </a:pPr>
            <a:r>
              <a:rPr lang="es-MX" sz="2200" dirty="0">
                <a:solidFill>
                  <a:srgbClr val="E7E6E6">
                    <a:lumMod val="50000"/>
                  </a:srgbClr>
                </a:solidFill>
                <a:cs typeface="Times New Roman" panose="02020603050405020304" pitchFamily="18" charset="0"/>
              </a:rPr>
              <a:t>Traslado temporal del denunciante o traslado temporal del denunciado a otra Unidad Orgánica, Órgano o Programa, sin afectar sus condiciones laborales o de servicio, ni el nivel del puesto.</a:t>
            </a:r>
          </a:p>
          <a:p>
            <a:pPr marL="342900" lvl="0" indent="-342900" algn="just">
              <a:buClr>
                <a:srgbClr val="002E54"/>
              </a:buClr>
              <a:buSzPct val="110000"/>
              <a:buFont typeface="Arial" panose="020B0604020202020204" pitchFamily="34" charset="0"/>
              <a:buChar char="•"/>
              <a:defRPr/>
            </a:pPr>
            <a:r>
              <a:rPr lang="es-MX" sz="2200" dirty="0">
                <a:solidFill>
                  <a:srgbClr val="E7E6E6">
                    <a:lumMod val="50000"/>
                  </a:srgbClr>
                </a:solidFill>
                <a:cs typeface="Times New Roman" panose="02020603050405020304" pitchFamily="18" charset="0"/>
              </a:rPr>
              <a:t>La renovación de la relación contractual, convenio de prácticas pre o profesionales o de voluntariado o similar, debido a una anunciada no-renovación.</a:t>
            </a:r>
          </a:p>
          <a:p>
            <a:pPr marL="342900" lvl="0" indent="-342900" algn="just">
              <a:buClr>
                <a:srgbClr val="002E54"/>
              </a:buClr>
              <a:buSzPct val="110000"/>
              <a:buFont typeface="Arial" panose="020B0604020202020204" pitchFamily="34" charset="0"/>
              <a:buChar char="•"/>
              <a:defRPr/>
            </a:pPr>
            <a:r>
              <a:rPr lang="es-MX" sz="2200" dirty="0">
                <a:solidFill>
                  <a:srgbClr val="E7E6E6">
                    <a:lumMod val="50000"/>
                  </a:srgbClr>
                </a:solidFill>
                <a:cs typeface="Times New Roman" panose="02020603050405020304" pitchFamily="18" charset="0"/>
              </a:rPr>
              <a:t>Licencia con goce de remuneraciones o exoneración de la obligación de asistir al centro de labores de la persona denunciada, en tanto su presencia constituya un riesgo cierto e inminente para la determinación de los hechos materia de denuncia.</a:t>
            </a:r>
          </a:p>
          <a:p>
            <a:pPr marL="342900" lvl="0" indent="-342900" algn="just">
              <a:buClr>
                <a:srgbClr val="002E54"/>
              </a:buClr>
              <a:buSzPct val="110000"/>
              <a:buFont typeface="Arial" panose="020B0604020202020204" pitchFamily="34" charset="0"/>
              <a:buChar char="•"/>
              <a:defRPr/>
            </a:pPr>
            <a:r>
              <a:rPr lang="es-MX" sz="2200" dirty="0">
                <a:solidFill>
                  <a:srgbClr val="E7E6E6">
                    <a:lumMod val="50000"/>
                  </a:srgbClr>
                </a:solidFill>
                <a:cs typeface="Times New Roman" panose="02020603050405020304" pitchFamily="18" charset="0"/>
              </a:rPr>
              <a:t>Cualquier otra que resulte conveniente a fin de proteger al denunciante, de acuerdo a lo recomendado por la OGGRH.</a:t>
            </a:r>
          </a:p>
        </p:txBody>
      </p:sp>
    </p:spTree>
    <p:extLst>
      <p:ext uri="{BB962C8B-B14F-4D97-AF65-F5344CB8AC3E}">
        <p14:creationId xmlns:p14="http://schemas.microsoft.com/office/powerpoint/2010/main" val="81459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1F4B659-D10E-B589-F7BF-AA847009E202}"/>
              </a:ext>
            </a:extLst>
          </p:cNvPr>
          <p:cNvPicPr>
            <a:picLocks noChangeAspect="1"/>
          </p:cNvPicPr>
          <p:nvPr/>
        </p:nvPicPr>
        <p:blipFill rotWithShape="1">
          <a:blip r:embed="rId2"/>
          <a:srcRect l="1760"/>
          <a:stretch/>
        </p:blipFill>
        <p:spPr>
          <a:xfrm>
            <a:off x="20" y="1282"/>
            <a:ext cx="12191980" cy="6856718"/>
          </a:xfrm>
          <a:prstGeom prst="rect">
            <a:avLst/>
          </a:prstGeom>
        </p:spPr>
      </p:pic>
    </p:spTree>
    <p:extLst>
      <p:ext uri="{BB962C8B-B14F-4D97-AF65-F5344CB8AC3E}">
        <p14:creationId xmlns:p14="http://schemas.microsoft.com/office/powerpoint/2010/main" val="2762037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571608" y="6669354"/>
            <a:ext cx="2357120" cy="0"/>
          </a:xfrm>
          <a:custGeom>
            <a:avLst/>
            <a:gdLst/>
            <a:ahLst/>
            <a:cxnLst/>
            <a:rect l="l" t="t" r="r" b="b"/>
            <a:pathLst>
              <a:path w="2357120">
                <a:moveTo>
                  <a:pt x="0" y="0"/>
                </a:moveTo>
                <a:lnTo>
                  <a:pt x="2356993" y="0"/>
                </a:lnTo>
              </a:path>
            </a:pathLst>
          </a:custGeom>
          <a:ln w="3175">
            <a:solidFill>
              <a:srgbClr val="000000"/>
            </a:solidFill>
          </a:ln>
        </p:spPr>
        <p:txBody>
          <a:bodyPr wrap="square" lIns="0" tIns="0" rIns="0" bIns="0" rtlCol="0"/>
          <a:lstStyle/>
          <a:p>
            <a:endParaRPr/>
          </a:p>
        </p:txBody>
      </p:sp>
      <p:sp>
        <p:nvSpPr>
          <p:cNvPr id="5" name="object 5"/>
          <p:cNvSpPr/>
          <p:nvPr/>
        </p:nvSpPr>
        <p:spPr>
          <a:xfrm>
            <a:off x="403859" y="266700"/>
            <a:ext cx="4070985" cy="558165"/>
          </a:xfrm>
          <a:custGeom>
            <a:avLst/>
            <a:gdLst/>
            <a:ahLst/>
            <a:cxnLst/>
            <a:rect l="l" t="t" r="r" b="b"/>
            <a:pathLst>
              <a:path w="4070985" h="558165">
                <a:moveTo>
                  <a:pt x="4070604" y="0"/>
                </a:moveTo>
                <a:lnTo>
                  <a:pt x="0" y="0"/>
                </a:lnTo>
                <a:lnTo>
                  <a:pt x="0" y="428244"/>
                </a:lnTo>
                <a:lnTo>
                  <a:pt x="2374519" y="428244"/>
                </a:lnTo>
                <a:lnTo>
                  <a:pt x="2963037" y="557911"/>
                </a:lnTo>
                <a:lnTo>
                  <a:pt x="3392169" y="428244"/>
                </a:lnTo>
                <a:lnTo>
                  <a:pt x="4070604" y="428244"/>
                </a:lnTo>
                <a:lnTo>
                  <a:pt x="4070604" y="0"/>
                </a:lnTo>
                <a:close/>
              </a:path>
            </a:pathLst>
          </a:custGeom>
          <a:solidFill>
            <a:srgbClr val="EDEAE1"/>
          </a:solidFill>
        </p:spPr>
        <p:txBody>
          <a:bodyPr wrap="square" lIns="0" tIns="0" rIns="0" bIns="0" rtlCol="0"/>
          <a:lstStyle/>
          <a:p>
            <a:endParaRPr/>
          </a:p>
        </p:txBody>
      </p:sp>
      <p:sp>
        <p:nvSpPr>
          <p:cNvPr id="6" name="object 6"/>
          <p:cNvSpPr txBox="1">
            <a:spLocks noGrp="1"/>
          </p:cNvSpPr>
          <p:nvPr>
            <p:ph type="title"/>
          </p:nvPr>
        </p:nvSpPr>
        <p:spPr>
          <a:xfrm>
            <a:off x="1773808" y="329817"/>
            <a:ext cx="3876040" cy="330835"/>
          </a:xfrm>
          <a:prstGeom prst="rect">
            <a:avLst/>
          </a:prstGeom>
        </p:spPr>
        <p:txBody>
          <a:bodyPr vert="horz" wrap="square" lIns="0" tIns="12700" rIns="0" bIns="0" rtlCol="0">
            <a:spAutoFit/>
          </a:bodyPr>
          <a:lstStyle/>
          <a:p>
            <a:pPr marL="12700">
              <a:lnSpc>
                <a:spcPct val="100000"/>
              </a:lnSpc>
              <a:spcBef>
                <a:spcPts val="100"/>
              </a:spcBef>
            </a:pPr>
            <a:r>
              <a:rPr sz="2000" dirty="0">
                <a:latin typeface="Arial"/>
                <a:cs typeface="Arial"/>
              </a:rPr>
              <a:t>El modelo de integridad</a:t>
            </a:r>
            <a:r>
              <a:rPr sz="2000" spc="-130" dirty="0">
                <a:latin typeface="Arial"/>
                <a:cs typeface="Arial"/>
              </a:rPr>
              <a:t> </a:t>
            </a:r>
            <a:r>
              <a:rPr sz="2000" dirty="0">
                <a:latin typeface="Arial"/>
                <a:cs typeface="Arial"/>
              </a:rPr>
              <a:t>público</a:t>
            </a:r>
          </a:p>
        </p:txBody>
      </p:sp>
      <p:grpSp>
        <p:nvGrpSpPr>
          <p:cNvPr id="7" name="object 7"/>
          <p:cNvGrpSpPr/>
          <p:nvPr/>
        </p:nvGrpSpPr>
        <p:grpSpPr>
          <a:xfrm>
            <a:off x="3325367" y="858392"/>
            <a:ext cx="5525135" cy="5530850"/>
            <a:chOff x="3325367" y="858392"/>
            <a:chExt cx="5525135" cy="5530850"/>
          </a:xfrm>
        </p:grpSpPr>
        <p:sp>
          <p:nvSpPr>
            <p:cNvPr id="8" name="object 8"/>
            <p:cNvSpPr/>
            <p:nvPr/>
          </p:nvSpPr>
          <p:spPr>
            <a:xfrm>
              <a:off x="4968239" y="3671316"/>
              <a:ext cx="2239010" cy="2702560"/>
            </a:xfrm>
            <a:custGeom>
              <a:avLst/>
              <a:gdLst/>
              <a:ahLst/>
              <a:cxnLst/>
              <a:rect l="l" t="t" r="r" b="b"/>
              <a:pathLst>
                <a:path w="2239009" h="2702560">
                  <a:moveTo>
                    <a:pt x="1119377" y="0"/>
                  </a:moveTo>
                  <a:lnTo>
                    <a:pt x="0" y="2702051"/>
                  </a:lnTo>
                  <a:lnTo>
                    <a:pt x="2238756" y="2702051"/>
                  </a:lnTo>
                  <a:lnTo>
                    <a:pt x="1119377" y="0"/>
                  </a:lnTo>
                  <a:close/>
                </a:path>
              </a:pathLst>
            </a:custGeom>
            <a:solidFill>
              <a:srgbClr val="006FC0"/>
            </a:solidFill>
          </p:spPr>
          <p:txBody>
            <a:bodyPr wrap="square" lIns="0" tIns="0" rIns="0" bIns="0" rtlCol="0"/>
            <a:lstStyle/>
            <a:p>
              <a:endParaRPr/>
            </a:p>
          </p:txBody>
        </p:sp>
        <p:sp>
          <p:nvSpPr>
            <p:cNvPr id="9" name="object 9"/>
            <p:cNvSpPr/>
            <p:nvPr/>
          </p:nvSpPr>
          <p:spPr>
            <a:xfrm>
              <a:off x="3337559" y="3691254"/>
              <a:ext cx="2715260" cy="2698115"/>
            </a:xfrm>
            <a:custGeom>
              <a:avLst/>
              <a:gdLst/>
              <a:ahLst/>
              <a:cxnLst/>
              <a:rect l="l" t="t" r="r" b="b"/>
              <a:pathLst>
                <a:path w="2715260" h="2698115">
                  <a:moveTo>
                    <a:pt x="2715132" y="0"/>
                  </a:moveTo>
                  <a:lnTo>
                    <a:pt x="0" y="1094867"/>
                  </a:lnTo>
                  <a:lnTo>
                    <a:pt x="1578355" y="2697911"/>
                  </a:lnTo>
                  <a:lnTo>
                    <a:pt x="2715132" y="0"/>
                  </a:lnTo>
                  <a:close/>
                </a:path>
              </a:pathLst>
            </a:custGeom>
            <a:solidFill>
              <a:srgbClr val="005390"/>
            </a:solidFill>
          </p:spPr>
          <p:txBody>
            <a:bodyPr wrap="square" lIns="0" tIns="0" rIns="0" bIns="0" rtlCol="0"/>
            <a:lstStyle/>
            <a:p>
              <a:endParaRPr/>
            </a:p>
          </p:txBody>
        </p:sp>
        <p:sp>
          <p:nvSpPr>
            <p:cNvPr id="10" name="object 10"/>
            <p:cNvSpPr/>
            <p:nvPr/>
          </p:nvSpPr>
          <p:spPr>
            <a:xfrm>
              <a:off x="3325355" y="870203"/>
              <a:ext cx="3880485" cy="3881754"/>
            </a:xfrm>
            <a:custGeom>
              <a:avLst/>
              <a:gdLst/>
              <a:ahLst/>
              <a:cxnLst/>
              <a:rect l="l" t="t" r="r" b="b"/>
              <a:pathLst>
                <a:path w="3880484" h="3881754">
                  <a:moveTo>
                    <a:pt x="2703588" y="2763012"/>
                  </a:moveTo>
                  <a:lnTo>
                    <a:pt x="0" y="1644396"/>
                  </a:lnTo>
                  <a:lnTo>
                    <a:pt x="0" y="3881628"/>
                  </a:lnTo>
                  <a:lnTo>
                    <a:pt x="2703588" y="2763012"/>
                  </a:lnTo>
                  <a:close/>
                </a:path>
                <a:path w="3880484" h="3881754">
                  <a:moveTo>
                    <a:pt x="3880116" y="0"/>
                  </a:moveTo>
                  <a:lnTo>
                    <a:pt x="1641360" y="0"/>
                  </a:lnTo>
                  <a:lnTo>
                    <a:pt x="2760738" y="2702052"/>
                  </a:lnTo>
                  <a:lnTo>
                    <a:pt x="3880116" y="0"/>
                  </a:lnTo>
                  <a:close/>
                </a:path>
              </a:pathLst>
            </a:custGeom>
            <a:solidFill>
              <a:srgbClr val="006FC0"/>
            </a:solidFill>
          </p:spPr>
          <p:txBody>
            <a:bodyPr wrap="square" lIns="0" tIns="0" rIns="0" bIns="0" rtlCol="0"/>
            <a:lstStyle/>
            <a:p>
              <a:endParaRPr/>
            </a:p>
          </p:txBody>
        </p:sp>
        <p:sp>
          <p:nvSpPr>
            <p:cNvPr id="11" name="object 11"/>
            <p:cNvSpPr/>
            <p:nvPr/>
          </p:nvSpPr>
          <p:spPr>
            <a:xfrm>
              <a:off x="6144641" y="858392"/>
              <a:ext cx="2704465" cy="2701290"/>
            </a:xfrm>
            <a:custGeom>
              <a:avLst/>
              <a:gdLst/>
              <a:ahLst/>
              <a:cxnLst/>
              <a:rect l="l" t="t" r="r" b="b"/>
              <a:pathLst>
                <a:path w="2704465" h="2701290">
                  <a:moveTo>
                    <a:pt x="1124204" y="0"/>
                  </a:moveTo>
                  <a:lnTo>
                    <a:pt x="0" y="2700909"/>
                  </a:lnTo>
                  <a:lnTo>
                    <a:pt x="2704338" y="1585214"/>
                  </a:lnTo>
                  <a:lnTo>
                    <a:pt x="1124204" y="0"/>
                  </a:lnTo>
                  <a:close/>
                </a:path>
              </a:pathLst>
            </a:custGeom>
            <a:solidFill>
              <a:srgbClr val="00AFEF"/>
            </a:solidFill>
          </p:spPr>
          <p:txBody>
            <a:bodyPr wrap="square" lIns="0" tIns="0" rIns="0" bIns="0" rtlCol="0"/>
            <a:lstStyle/>
            <a:p>
              <a:endParaRPr/>
            </a:p>
          </p:txBody>
        </p:sp>
        <p:sp>
          <p:nvSpPr>
            <p:cNvPr id="12" name="object 12"/>
            <p:cNvSpPr/>
            <p:nvPr/>
          </p:nvSpPr>
          <p:spPr>
            <a:xfrm>
              <a:off x="6138672" y="2505455"/>
              <a:ext cx="2702560" cy="2239010"/>
            </a:xfrm>
            <a:custGeom>
              <a:avLst/>
              <a:gdLst/>
              <a:ahLst/>
              <a:cxnLst/>
              <a:rect l="l" t="t" r="r" b="b"/>
              <a:pathLst>
                <a:path w="2702559" h="2239010">
                  <a:moveTo>
                    <a:pt x="2702052" y="0"/>
                  </a:moveTo>
                  <a:lnTo>
                    <a:pt x="0" y="1119378"/>
                  </a:lnTo>
                  <a:lnTo>
                    <a:pt x="2702052" y="2238756"/>
                  </a:lnTo>
                  <a:lnTo>
                    <a:pt x="2702052" y="0"/>
                  </a:lnTo>
                  <a:close/>
                </a:path>
              </a:pathLst>
            </a:custGeom>
            <a:solidFill>
              <a:srgbClr val="006FC0"/>
            </a:solidFill>
          </p:spPr>
          <p:txBody>
            <a:bodyPr wrap="square" lIns="0" tIns="0" rIns="0" bIns="0" rtlCol="0"/>
            <a:lstStyle/>
            <a:p>
              <a:endParaRPr/>
            </a:p>
          </p:txBody>
        </p:sp>
        <p:sp>
          <p:nvSpPr>
            <p:cNvPr id="13" name="object 13"/>
            <p:cNvSpPr/>
            <p:nvPr/>
          </p:nvSpPr>
          <p:spPr>
            <a:xfrm>
              <a:off x="3341243" y="892301"/>
              <a:ext cx="5509260" cy="5483225"/>
            </a:xfrm>
            <a:custGeom>
              <a:avLst/>
              <a:gdLst/>
              <a:ahLst/>
              <a:cxnLst/>
              <a:rect l="l" t="t" r="r" b="b"/>
              <a:pathLst>
                <a:path w="5509259" h="5483225">
                  <a:moveTo>
                    <a:pt x="2702560" y="2702560"/>
                  </a:moveTo>
                  <a:lnTo>
                    <a:pt x="1582674" y="0"/>
                  </a:lnTo>
                  <a:lnTo>
                    <a:pt x="0" y="1582674"/>
                  </a:lnTo>
                  <a:lnTo>
                    <a:pt x="2702560" y="2702560"/>
                  </a:lnTo>
                  <a:close/>
                </a:path>
                <a:path w="5509259" h="5483225">
                  <a:moveTo>
                    <a:pt x="5508752" y="3917569"/>
                  </a:moveTo>
                  <a:lnTo>
                    <a:pt x="2818384" y="2768600"/>
                  </a:lnTo>
                  <a:lnTo>
                    <a:pt x="3909060" y="5483034"/>
                  </a:lnTo>
                  <a:lnTo>
                    <a:pt x="5508752" y="3917569"/>
                  </a:lnTo>
                  <a:close/>
                </a:path>
              </a:pathLst>
            </a:custGeom>
            <a:solidFill>
              <a:srgbClr val="005390"/>
            </a:solidFill>
          </p:spPr>
          <p:txBody>
            <a:bodyPr wrap="square" lIns="0" tIns="0" rIns="0" bIns="0" rtlCol="0"/>
            <a:lstStyle/>
            <a:p>
              <a:endParaRPr/>
            </a:p>
          </p:txBody>
        </p:sp>
      </p:grpSp>
      <p:sp>
        <p:nvSpPr>
          <p:cNvPr id="14" name="object 14"/>
          <p:cNvSpPr txBox="1"/>
          <p:nvPr/>
        </p:nvSpPr>
        <p:spPr>
          <a:xfrm>
            <a:off x="5528564" y="1469517"/>
            <a:ext cx="1176020" cy="756920"/>
          </a:xfrm>
          <a:prstGeom prst="rect">
            <a:avLst/>
          </a:prstGeom>
        </p:spPr>
        <p:txBody>
          <a:bodyPr vert="horz" wrap="square" lIns="0" tIns="12065" rIns="0" bIns="0" rtlCol="0">
            <a:spAutoFit/>
          </a:bodyPr>
          <a:lstStyle/>
          <a:p>
            <a:pPr marL="12700" marR="5080" algn="ctr">
              <a:lnSpc>
                <a:spcPct val="100000"/>
              </a:lnSpc>
              <a:spcBef>
                <a:spcPts val="95"/>
              </a:spcBef>
            </a:pPr>
            <a:r>
              <a:rPr sz="1600" spc="-5" dirty="0">
                <a:solidFill>
                  <a:srgbClr val="FFFFFF"/>
                </a:solidFill>
                <a:latin typeface="Arial"/>
                <a:cs typeface="Arial"/>
              </a:rPr>
              <a:t>Comprom</a:t>
            </a:r>
            <a:r>
              <a:rPr sz="1600" dirty="0">
                <a:solidFill>
                  <a:srgbClr val="FFFFFF"/>
                </a:solidFill>
                <a:latin typeface="Arial"/>
                <a:cs typeface="Arial"/>
              </a:rPr>
              <a:t>i</a:t>
            </a:r>
            <a:r>
              <a:rPr sz="1600" spc="-5" dirty="0">
                <a:solidFill>
                  <a:srgbClr val="FFFFFF"/>
                </a:solidFill>
                <a:latin typeface="Arial"/>
                <a:cs typeface="Arial"/>
              </a:rPr>
              <a:t>so  de Alta  Dirección</a:t>
            </a:r>
            <a:endParaRPr sz="1600">
              <a:latin typeface="Arial"/>
              <a:cs typeface="Arial"/>
            </a:endParaRPr>
          </a:p>
        </p:txBody>
      </p:sp>
      <p:sp>
        <p:nvSpPr>
          <p:cNvPr id="15" name="object 15"/>
          <p:cNvSpPr txBox="1"/>
          <p:nvPr/>
        </p:nvSpPr>
        <p:spPr>
          <a:xfrm>
            <a:off x="6789801" y="2175713"/>
            <a:ext cx="1008380" cy="513715"/>
          </a:xfrm>
          <a:prstGeom prst="rect">
            <a:avLst/>
          </a:prstGeom>
        </p:spPr>
        <p:txBody>
          <a:bodyPr vert="horz" wrap="square" lIns="0" tIns="12065" rIns="0" bIns="0" rtlCol="0">
            <a:spAutoFit/>
          </a:bodyPr>
          <a:lstStyle/>
          <a:p>
            <a:pPr algn="ctr">
              <a:lnSpc>
                <a:spcPct val="100000"/>
              </a:lnSpc>
              <a:spcBef>
                <a:spcPts val="95"/>
              </a:spcBef>
            </a:pPr>
            <a:r>
              <a:rPr sz="1600" spc="-5" dirty="0">
                <a:solidFill>
                  <a:srgbClr val="FFFFFF"/>
                </a:solidFill>
                <a:latin typeface="Arial"/>
                <a:cs typeface="Arial"/>
              </a:rPr>
              <a:t>Gestión</a:t>
            </a:r>
            <a:r>
              <a:rPr sz="1600" spc="-55" dirty="0">
                <a:solidFill>
                  <a:srgbClr val="FFFFFF"/>
                </a:solidFill>
                <a:latin typeface="Arial"/>
                <a:cs typeface="Arial"/>
              </a:rPr>
              <a:t> </a:t>
            </a:r>
            <a:r>
              <a:rPr sz="1600" spc="-5" dirty="0">
                <a:solidFill>
                  <a:srgbClr val="FFFFFF"/>
                </a:solidFill>
                <a:latin typeface="Arial"/>
                <a:cs typeface="Arial"/>
              </a:rPr>
              <a:t>de</a:t>
            </a:r>
            <a:endParaRPr sz="1600">
              <a:latin typeface="Arial"/>
              <a:cs typeface="Arial"/>
            </a:endParaRPr>
          </a:p>
          <a:p>
            <a:pPr marL="635" algn="ctr">
              <a:lnSpc>
                <a:spcPct val="100000"/>
              </a:lnSpc>
              <a:spcBef>
                <a:spcPts val="5"/>
              </a:spcBef>
            </a:pPr>
            <a:r>
              <a:rPr sz="1600" spc="-5" dirty="0">
                <a:solidFill>
                  <a:srgbClr val="FFFFFF"/>
                </a:solidFill>
                <a:latin typeface="Arial"/>
                <a:cs typeface="Arial"/>
              </a:rPr>
              <a:t>riesgos</a:t>
            </a:r>
            <a:endParaRPr sz="1600">
              <a:latin typeface="Arial"/>
              <a:cs typeface="Arial"/>
            </a:endParaRPr>
          </a:p>
        </p:txBody>
      </p:sp>
      <p:sp>
        <p:nvSpPr>
          <p:cNvPr id="16" name="object 16"/>
          <p:cNvSpPr txBox="1"/>
          <p:nvPr/>
        </p:nvSpPr>
        <p:spPr>
          <a:xfrm>
            <a:off x="7142733" y="3229432"/>
            <a:ext cx="1222375" cy="757555"/>
          </a:xfrm>
          <a:prstGeom prst="rect">
            <a:avLst/>
          </a:prstGeom>
        </p:spPr>
        <p:txBody>
          <a:bodyPr vert="horz" wrap="square" lIns="0" tIns="12065" rIns="0" bIns="0" rtlCol="0">
            <a:spAutoFit/>
          </a:bodyPr>
          <a:lstStyle/>
          <a:p>
            <a:pPr marL="12700" marR="5080" indent="-1270" algn="ctr">
              <a:lnSpc>
                <a:spcPct val="100000"/>
              </a:lnSpc>
              <a:spcBef>
                <a:spcPts val="95"/>
              </a:spcBef>
            </a:pPr>
            <a:r>
              <a:rPr sz="1600" spc="-5" dirty="0">
                <a:solidFill>
                  <a:srgbClr val="FFFFFF"/>
                </a:solidFill>
                <a:latin typeface="Arial"/>
                <a:cs typeface="Arial"/>
              </a:rPr>
              <a:t>Políticas de  comp</a:t>
            </a:r>
            <a:r>
              <a:rPr sz="1600" dirty="0">
                <a:solidFill>
                  <a:srgbClr val="FFFFFF"/>
                </a:solidFill>
                <a:latin typeface="Arial"/>
                <a:cs typeface="Arial"/>
              </a:rPr>
              <a:t>l</a:t>
            </a:r>
            <a:r>
              <a:rPr sz="1600" spc="-5" dirty="0">
                <a:solidFill>
                  <a:srgbClr val="FFFFFF"/>
                </a:solidFill>
                <a:latin typeface="Arial"/>
                <a:cs typeface="Arial"/>
              </a:rPr>
              <a:t>im</a:t>
            </a:r>
            <a:r>
              <a:rPr sz="1600" dirty="0">
                <a:solidFill>
                  <a:srgbClr val="FFFFFF"/>
                </a:solidFill>
                <a:latin typeface="Arial"/>
                <a:cs typeface="Arial"/>
              </a:rPr>
              <a:t>i</a:t>
            </a:r>
            <a:r>
              <a:rPr sz="1600" spc="-5" dirty="0">
                <a:solidFill>
                  <a:srgbClr val="FFFFFF"/>
                </a:solidFill>
                <a:latin typeface="Arial"/>
                <a:cs typeface="Arial"/>
              </a:rPr>
              <a:t>ento  e</a:t>
            </a:r>
            <a:r>
              <a:rPr sz="1600" spc="-35" dirty="0">
                <a:solidFill>
                  <a:srgbClr val="FFFFFF"/>
                </a:solidFill>
                <a:latin typeface="Arial"/>
                <a:cs typeface="Arial"/>
              </a:rPr>
              <a:t> </a:t>
            </a:r>
            <a:r>
              <a:rPr sz="1600" spc="-5" dirty="0">
                <a:solidFill>
                  <a:srgbClr val="FFFFFF"/>
                </a:solidFill>
                <a:latin typeface="Arial"/>
                <a:cs typeface="Arial"/>
              </a:rPr>
              <a:t>integridad</a:t>
            </a:r>
            <a:endParaRPr sz="1600">
              <a:latin typeface="Arial"/>
              <a:cs typeface="Arial"/>
            </a:endParaRPr>
          </a:p>
        </p:txBody>
      </p:sp>
      <p:sp>
        <p:nvSpPr>
          <p:cNvPr id="17" name="object 17"/>
          <p:cNvSpPr txBox="1"/>
          <p:nvPr/>
        </p:nvSpPr>
        <p:spPr>
          <a:xfrm>
            <a:off x="5649848" y="5171058"/>
            <a:ext cx="892810"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Arial"/>
                <a:cs typeface="Arial"/>
              </a:rPr>
              <a:t>Controles</a:t>
            </a:r>
            <a:endParaRPr sz="1600">
              <a:latin typeface="Arial"/>
              <a:cs typeface="Arial"/>
            </a:endParaRPr>
          </a:p>
        </p:txBody>
      </p:sp>
      <p:sp>
        <p:nvSpPr>
          <p:cNvPr id="18" name="object 18"/>
          <p:cNvSpPr txBox="1"/>
          <p:nvPr/>
        </p:nvSpPr>
        <p:spPr>
          <a:xfrm>
            <a:off x="4173092" y="4569078"/>
            <a:ext cx="1313815" cy="513080"/>
          </a:xfrm>
          <a:prstGeom prst="rect">
            <a:avLst/>
          </a:prstGeom>
        </p:spPr>
        <p:txBody>
          <a:bodyPr vert="horz" wrap="square" lIns="0" tIns="12065" rIns="0" bIns="0" rtlCol="0">
            <a:spAutoFit/>
          </a:bodyPr>
          <a:lstStyle/>
          <a:p>
            <a:pPr marL="12700" marR="5080">
              <a:lnSpc>
                <a:spcPct val="100000"/>
              </a:lnSpc>
              <a:spcBef>
                <a:spcPts val="95"/>
              </a:spcBef>
            </a:pPr>
            <a:r>
              <a:rPr sz="1600" spc="-5" dirty="0">
                <a:solidFill>
                  <a:srgbClr val="FFFFFF"/>
                </a:solidFill>
                <a:latin typeface="Arial"/>
                <a:cs typeface="Arial"/>
              </a:rPr>
              <a:t>Comun</a:t>
            </a:r>
            <a:r>
              <a:rPr sz="1600" dirty="0">
                <a:solidFill>
                  <a:srgbClr val="FFFFFF"/>
                </a:solidFill>
                <a:latin typeface="Arial"/>
                <a:cs typeface="Arial"/>
              </a:rPr>
              <a:t>i</a:t>
            </a:r>
            <a:r>
              <a:rPr sz="1600" spc="-5" dirty="0">
                <a:solidFill>
                  <a:srgbClr val="FFFFFF"/>
                </a:solidFill>
                <a:latin typeface="Arial"/>
                <a:cs typeface="Arial"/>
              </a:rPr>
              <a:t>cación  y</a:t>
            </a:r>
            <a:r>
              <a:rPr sz="1600" spc="-55" dirty="0">
                <a:solidFill>
                  <a:srgbClr val="FFFFFF"/>
                </a:solidFill>
                <a:latin typeface="Arial"/>
                <a:cs typeface="Arial"/>
              </a:rPr>
              <a:t> </a:t>
            </a:r>
            <a:r>
              <a:rPr sz="1600" spc="-5" dirty="0">
                <a:solidFill>
                  <a:srgbClr val="FFFFFF"/>
                </a:solidFill>
                <a:latin typeface="Arial"/>
                <a:cs typeface="Arial"/>
              </a:rPr>
              <a:t>capacitación</a:t>
            </a:r>
            <a:endParaRPr sz="1600">
              <a:latin typeface="Arial"/>
              <a:cs typeface="Arial"/>
            </a:endParaRPr>
          </a:p>
        </p:txBody>
      </p:sp>
      <p:sp>
        <p:nvSpPr>
          <p:cNvPr id="19" name="object 19"/>
          <p:cNvSpPr txBox="1"/>
          <p:nvPr/>
        </p:nvSpPr>
        <p:spPr>
          <a:xfrm>
            <a:off x="3824096" y="3378835"/>
            <a:ext cx="951230" cy="513080"/>
          </a:xfrm>
          <a:prstGeom prst="rect">
            <a:avLst/>
          </a:prstGeom>
        </p:spPr>
        <p:txBody>
          <a:bodyPr vert="horz" wrap="square" lIns="0" tIns="12065" rIns="0" bIns="0" rtlCol="0">
            <a:spAutoFit/>
          </a:bodyPr>
          <a:lstStyle/>
          <a:p>
            <a:pPr marL="12700" marR="5080" indent="57785">
              <a:lnSpc>
                <a:spcPct val="100000"/>
              </a:lnSpc>
              <a:spcBef>
                <a:spcPts val="95"/>
              </a:spcBef>
            </a:pPr>
            <a:r>
              <a:rPr sz="1600" spc="-5" dirty="0">
                <a:solidFill>
                  <a:srgbClr val="FFFFFF"/>
                </a:solidFill>
                <a:latin typeface="Arial"/>
                <a:cs typeface="Arial"/>
              </a:rPr>
              <a:t>Canal de  denun</a:t>
            </a:r>
            <a:r>
              <a:rPr sz="1600" dirty="0">
                <a:solidFill>
                  <a:srgbClr val="FFFFFF"/>
                </a:solidFill>
                <a:latin typeface="Arial"/>
                <a:cs typeface="Arial"/>
              </a:rPr>
              <a:t>c</a:t>
            </a:r>
            <a:r>
              <a:rPr sz="1600" spc="-5" dirty="0">
                <a:solidFill>
                  <a:srgbClr val="FFFFFF"/>
                </a:solidFill>
                <a:latin typeface="Arial"/>
                <a:cs typeface="Arial"/>
              </a:rPr>
              <a:t>ias</a:t>
            </a:r>
            <a:endParaRPr sz="1600">
              <a:latin typeface="Arial"/>
              <a:cs typeface="Arial"/>
            </a:endParaRPr>
          </a:p>
        </p:txBody>
      </p:sp>
      <p:sp>
        <p:nvSpPr>
          <p:cNvPr id="20" name="object 20"/>
          <p:cNvSpPr txBox="1"/>
          <p:nvPr/>
        </p:nvSpPr>
        <p:spPr>
          <a:xfrm>
            <a:off x="4211192" y="2142236"/>
            <a:ext cx="1088390" cy="51308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Arial"/>
                <a:cs typeface="Arial"/>
              </a:rPr>
              <a:t>Supervisión</a:t>
            </a:r>
            <a:endParaRPr sz="1600">
              <a:latin typeface="Arial"/>
              <a:cs typeface="Arial"/>
            </a:endParaRPr>
          </a:p>
          <a:p>
            <a:pPr marL="13970">
              <a:lnSpc>
                <a:spcPct val="100000"/>
              </a:lnSpc>
            </a:pPr>
            <a:r>
              <a:rPr sz="1600" spc="-5" dirty="0">
                <a:solidFill>
                  <a:srgbClr val="FFFFFF"/>
                </a:solidFill>
                <a:latin typeface="Arial"/>
                <a:cs typeface="Arial"/>
              </a:rPr>
              <a:t>y</a:t>
            </a:r>
            <a:r>
              <a:rPr sz="1600" spc="-60" dirty="0">
                <a:solidFill>
                  <a:srgbClr val="FFFFFF"/>
                </a:solidFill>
                <a:latin typeface="Arial"/>
                <a:cs typeface="Arial"/>
              </a:rPr>
              <a:t> </a:t>
            </a:r>
            <a:r>
              <a:rPr sz="1600" spc="-5" dirty="0">
                <a:solidFill>
                  <a:srgbClr val="FFFFFF"/>
                </a:solidFill>
                <a:latin typeface="Arial"/>
                <a:cs typeface="Arial"/>
              </a:rPr>
              <a:t>monitoreo</a:t>
            </a:r>
            <a:endParaRPr sz="1600">
              <a:latin typeface="Arial"/>
              <a:cs typeface="Arial"/>
            </a:endParaRPr>
          </a:p>
        </p:txBody>
      </p:sp>
      <p:sp>
        <p:nvSpPr>
          <p:cNvPr id="21" name="object 21"/>
          <p:cNvSpPr/>
          <p:nvPr/>
        </p:nvSpPr>
        <p:spPr>
          <a:xfrm>
            <a:off x="390334" y="532130"/>
            <a:ext cx="8706167" cy="6159500"/>
          </a:xfrm>
          <a:prstGeom prst="rect">
            <a:avLst/>
          </a:prstGeom>
          <a:blipFill>
            <a:blip r:embed="rId2" cstate="print"/>
            <a:stretch>
              <a:fillRect/>
            </a:stretch>
          </a:blipFill>
        </p:spPr>
        <p:txBody>
          <a:bodyPr wrap="square" lIns="0" tIns="0" rIns="0" bIns="0" rtlCol="0"/>
          <a:lstStyle/>
          <a:p>
            <a:endParaRPr/>
          </a:p>
        </p:txBody>
      </p:sp>
      <p:sp>
        <p:nvSpPr>
          <p:cNvPr id="22" name="object 22"/>
          <p:cNvSpPr txBox="1"/>
          <p:nvPr/>
        </p:nvSpPr>
        <p:spPr>
          <a:xfrm>
            <a:off x="6186296" y="575259"/>
            <a:ext cx="3485515" cy="453390"/>
          </a:xfrm>
          <a:prstGeom prst="rect">
            <a:avLst/>
          </a:prstGeom>
        </p:spPr>
        <p:txBody>
          <a:bodyPr vert="horz" wrap="square" lIns="0" tIns="13335" rIns="0" bIns="0" rtlCol="0">
            <a:spAutoFit/>
          </a:bodyPr>
          <a:lstStyle/>
          <a:p>
            <a:pPr marL="12700">
              <a:lnSpc>
                <a:spcPct val="100000"/>
              </a:lnSpc>
              <a:spcBef>
                <a:spcPts val="105"/>
              </a:spcBef>
            </a:pPr>
            <a:r>
              <a:rPr sz="1400" spc="-5" dirty="0">
                <a:latin typeface="Arial"/>
                <a:cs typeface="Arial"/>
              </a:rPr>
              <a:t>Apoyo </a:t>
            </a:r>
            <a:r>
              <a:rPr sz="1400" dirty="0">
                <a:latin typeface="Arial"/>
                <a:cs typeface="Arial"/>
              </a:rPr>
              <a:t>absoluto, explícito y</a:t>
            </a:r>
            <a:r>
              <a:rPr sz="1400" spc="-80" dirty="0">
                <a:latin typeface="Arial"/>
                <a:cs typeface="Arial"/>
              </a:rPr>
              <a:t> </a:t>
            </a:r>
            <a:r>
              <a:rPr sz="1400" dirty="0">
                <a:latin typeface="Arial"/>
                <a:cs typeface="Arial"/>
              </a:rPr>
              <a:t>visible</a:t>
            </a:r>
            <a:endParaRPr sz="1400">
              <a:latin typeface="Arial"/>
              <a:cs typeface="Arial"/>
            </a:endParaRPr>
          </a:p>
          <a:p>
            <a:pPr marL="12700">
              <a:lnSpc>
                <a:spcPct val="100000"/>
              </a:lnSpc>
            </a:pPr>
            <a:r>
              <a:rPr sz="1400" dirty="0">
                <a:latin typeface="Arial"/>
                <a:cs typeface="Arial"/>
              </a:rPr>
              <a:t>Cultura organizacional </a:t>
            </a:r>
            <a:r>
              <a:rPr sz="1400" spc="-5" dirty="0">
                <a:latin typeface="Arial"/>
                <a:cs typeface="Arial"/>
              </a:rPr>
              <a:t>(valores </a:t>
            </a:r>
            <a:r>
              <a:rPr sz="1400" dirty="0">
                <a:latin typeface="Arial"/>
                <a:cs typeface="Arial"/>
              </a:rPr>
              <a:t>y</a:t>
            </a:r>
            <a:r>
              <a:rPr sz="1400" spc="-90" dirty="0">
                <a:latin typeface="Arial"/>
                <a:cs typeface="Arial"/>
              </a:rPr>
              <a:t> </a:t>
            </a:r>
            <a:r>
              <a:rPr sz="1400" dirty="0">
                <a:latin typeface="Arial"/>
                <a:cs typeface="Arial"/>
              </a:rPr>
              <a:t>creencias)</a:t>
            </a:r>
            <a:endParaRPr sz="1400">
              <a:latin typeface="Arial"/>
              <a:cs typeface="Arial"/>
            </a:endParaRPr>
          </a:p>
        </p:txBody>
      </p:sp>
      <p:sp>
        <p:nvSpPr>
          <p:cNvPr id="23" name="object 23"/>
          <p:cNvSpPr txBox="1"/>
          <p:nvPr/>
        </p:nvSpPr>
        <p:spPr>
          <a:xfrm>
            <a:off x="8131302" y="1555750"/>
            <a:ext cx="1794510" cy="666115"/>
          </a:xfrm>
          <a:prstGeom prst="rect">
            <a:avLst/>
          </a:prstGeom>
        </p:spPr>
        <p:txBody>
          <a:bodyPr vert="horz" wrap="square" lIns="0" tIns="13335" rIns="0" bIns="0" rtlCol="0">
            <a:spAutoFit/>
          </a:bodyPr>
          <a:lstStyle/>
          <a:p>
            <a:pPr marL="12700" marR="5080">
              <a:lnSpc>
                <a:spcPct val="100000"/>
              </a:lnSpc>
              <a:spcBef>
                <a:spcPts val="105"/>
              </a:spcBef>
            </a:pPr>
            <a:r>
              <a:rPr sz="1400" dirty="0">
                <a:latin typeface="Arial"/>
                <a:cs typeface="Arial"/>
              </a:rPr>
              <a:t>Riesgos de</a:t>
            </a:r>
            <a:r>
              <a:rPr sz="1400" spc="-125" dirty="0">
                <a:latin typeface="Arial"/>
                <a:cs typeface="Arial"/>
              </a:rPr>
              <a:t> </a:t>
            </a:r>
            <a:r>
              <a:rPr sz="1400" dirty="0">
                <a:latin typeface="Arial"/>
                <a:cs typeface="Arial"/>
              </a:rPr>
              <a:t>corrupción  Proceso </a:t>
            </a:r>
            <a:r>
              <a:rPr sz="1400" spc="-5" dirty="0">
                <a:latin typeface="Arial"/>
                <a:cs typeface="Arial"/>
              </a:rPr>
              <a:t>participativo  </a:t>
            </a:r>
            <a:r>
              <a:rPr sz="1400" dirty="0">
                <a:latin typeface="Arial"/>
                <a:cs typeface="Arial"/>
              </a:rPr>
              <a:t>Metodología</a:t>
            </a:r>
            <a:endParaRPr sz="1400">
              <a:latin typeface="Arial"/>
              <a:cs typeface="Arial"/>
            </a:endParaRPr>
          </a:p>
        </p:txBody>
      </p:sp>
      <p:sp>
        <p:nvSpPr>
          <p:cNvPr id="24" name="object 24"/>
          <p:cNvSpPr txBox="1"/>
          <p:nvPr/>
        </p:nvSpPr>
        <p:spPr>
          <a:xfrm>
            <a:off x="8738107" y="2809494"/>
            <a:ext cx="2869565" cy="1092835"/>
          </a:xfrm>
          <a:prstGeom prst="rect">
            <a:avLst/>
          </a:prstGeom>
        </p:spPr>
        <p:txBody>
          <a:bodyPr vert="horz" wrap="square" lIns="0" tIns="13335" rIns="0" bIns="0" rtlCol="0">
            <a:spAutoFit/>
          </a:bodyPr>
          <a:lstStyle/>
          <a:p>
            <a:pPr marL="12700" marR="5080">
              <a:lnSpc>
                <a:spcPct val="100000"/>
              </a:lnSpc>
              <a:spcBef>
                <a:spcPts val="105"/>
              </a:spcBef>
            </a:pPr>
            <a:r>
              <a:rPr sz="1400" dirty="0">
                <a:latin typeface="Arial"/>
                <a:cs typeface="Arial"/>
              </a:rPr>
              <a:t>Conflicto </a:t>
            </a:r>
            <a:r>
              <a:rPr sz="1400" spc="-5" dirty="0">
                <a:latin typeface="Arial"/>
                <a:cs typeface="Arial"/>
              </a:rPr>
              <a:t>de </a:t>
            </a:r>
            <a:r>
              <a:rPr sz="1400" dirty="0">
                <a:latin typeface="Arial"/>
                <a:cs typeface="Arial"/>
              </a:rPr>
              <a:t>intereses, regalos, etc.  Gestión </a:t>
            </a:r>
            <a:r>
              <a:rPr sz="1400" spc="-5" dirty="0">
                <a:latin typeface="Arial"/>
                <a:cs typeface="Arial"/>
              </a:rPr>
              <a:t>de </a:t>
            </a:r>
            <a:r>
              <a:rPr sz="1400" dirty="0">
                <a:latin typeface="Arial"/>
                <a:cs typeface="Arial"/>
              </a:rPr>
              <a:t>intereses </a:t>
            </a:r>
            <a:r>
              <a:rPr sz="1400" spc="-5" dirty="0">
                <a:latin typeface="Arial"/>
                <a:cs typeface="Arial"/>
              </a:rPr>
              <a:t>(lobby)  </a:t>
            </a:r>
            <a:r>
              <a:rPr sz="1400" dirty="0">
                <a:latin typeface="Arial"/>
                <a:cs typeface="Arial"/>
              </a:rPr>
              <a:t>Política </a:t>
            </a:r>
            <a:r>
              <a:rPr sz="1400" spc="-5" dirty="0">
                <a:latin typeface="Arial"/>
                <a:cs typeface="Arial"/>
              </a:rPr>
              <a:t>de contratación de personal  </a:t>
            </a:r>
            <a:r>
              <a:rPr sz="1400" dirty="0">
                <a:latin typeface="Arial"/>
                <a:cs typeface="Arial"/>
              </a:rPr>
              <a:t>(filtros </a:t>
            </a:r>
            <a:r>
              <a:rPr sz="1400" spc="-5" dirty="0">
                <a:latin typeface="Arial"/>
                <a:cs typeface="Arial"/>
              </a:rPr>
              <a:t>en </a:t>
            </a:r>
            <a:r>
              <a:rPr sz="1400" dirty="0">
                <a:latin typeface="Arial"/>
                <a:cs typeface="Arial"/>
              </a:rPr>
              <a:t>áreas</a:t>
            </a:r>
            <a:r>
              <a:rPr sz="1400" spc="-85" dirty="0">
                <a:latin typeface="Arial"/>
                <a:cs typeface="Arial"/>
              </a:rPr>
              <a:t> </a:t>
            </a:r>
            <a:r>
              <a:rPr sz="1400" dirty="0">
                <a:latin typeface="Arial"/>
                <a:cs typeface="Arial"/>
              </a:rPr>
              <a:t>sensibles).</a:t>
            </a:r>
          </a:p>
          <a:p>
            <a:pPr marL="12700">
              <a:lnSpc>
                <a:spcPct val="100000"/>
              </a:lnSpc>
            </a:pPr>
            <a:r>
              <a:rPr sz="1400" dirty="0">
                <a:latin typeface="Arial"/>
                <a:cs typeface="Arial"/>
              </a:rPr>
              <a:t>Códigos </a:t>
            </a:r>
            <a:r>
              <a:rPr sz="1400" spc="-5" dirty="0">
                <a:latin typeface="Arial"/>
                <a:cs typeface="Arial"/>
              </a:rPr>
              <a:t>de</a:t>
            </a:r>
            <a:r>
              <a:rPr sz="1400" spc="-45" dirty="0">
                <a:latin typeface="Arial"/>
                <a:cs typeface="Arial"/>
              </a:rPr>
              <a:t> </a:t>
            </a:r>
            <a:r>
              <a:rPr sz="1400" dirty="0">
                <a:latin typeface="Arial"/>
                <a:cs typeface="Arial"/>
              </a:rPr>
              <a:t>conducta</a:t>
            </a:r>
          </a:p>
        </p:txBody>
      </p:sp>
      <p:sp>
        <p:nvSpPr>
          <p:cNvPr id="25" name="object 25"/>
          <p:cNvSpPr txBox="1"/>
          <p:nvPr/>
        </p:nvSpPr>
        <p:spPr>
          <a:xfrm>
            <a:off x="860247" y="5270372"/>
            <a:ext cx="3173730" cy="666750"/>
          </a:xfrm>
          <a:prstGeom prst="rect">
            <a:avLst/>
          </a:prstGeom>
        </p:spPr>
        <p:txBody>
          <a:bodyPr vert="horz" wrap="square" lIns="0" tIns="12700" rIns="0" bIns="0" rtlCol="0">
            <a:spAutoFit/>
          </a:bodyPr>
          <a:lstStyle/>
          <a:p>
            <a:pPr marL="12700" marR="5080" indent="484505" algn="r">
              <a:lnSpc>
                <a:spcPct val="100000"/>
              </a:lnSpc>
              <a:spcBef>
                <a:spcPts val="100"/>
              </a:spcBef>
            </a:pPr>
            <a:r>
              <a:rPr sz="1400" spc="-5" dirty="0">
                <a:latin typeface="Arial"/>
                <a:cs typeface="Arial"/>
              </a:rPr>
              <a:t>Capacitación </a:t>
            </a:r>
            <a:r>
              <a:rPr sz="1400" dirty="0">
                <a:latin typeface="Arial"/>
                <a:cs typeface="Arial"/>
              </a:rPr>
              <a:t>en integridad</a:t>
            </a:r>
            <a:r>
              <a:rPr sz="1400" spc="-114" dirty="0">
                <a:latin typeface="Arial"/>
                <a:cs typeface="Arial"/>
              </a:rPr>
              <a:t> </a:t>
            </a:r>
            <a:r>
              <a:rPr sz="1400" dirty="0">
                <a:latin typeface="Arial"/>
                <a:cs typeface="Arial"/>
              </a:rPr>
              <a:t>y</a:t>
            </a:r>
            <a:r>
              <a:rPr sz="1400" spc="-10" dirty="0">
                <a:latin typeface="Arial"/>
                <a:cs typeface="Arial"/>
              </a:rPr>
              <a:t> </a:t>
            </a:r>
            <a:r>
              <a:rPr sz="1400" dirty="0">
                <a:latin typeface="Arial"/>
                <a:cs typeface="Arial"/>
              </a:rPr>
              <a:t>ética  Política de comunicación</a:t>
            </a:r>
            <a:r>
              <a:rPr sz="1400" spc="-120" dirty="0">
                <a:latin typeface="Arial"/>
                <a:cs typeface="Arial"/>
              </a:rPr>
              <a:t> </a:t>
            </a:r>
            <a:r>
              <a:rPr sz="1400" dirty="0">
                <a:latin typeface="Arial"/>
                <a:cs typeface="Arial"/>
              </a:rPr>
              <a:t>a</a:t>
            </a:r>
            <a:r>
              <a:rPr sz="1400" spc="-15" dirty="0">
                <a:latin typeface="Arial"/>
                <a:cs typeface="Arial"/>
              </a:rPr>
              <a:t> </a:t>
            </a:r>
            <a:r>
              <a:rPr sz="1400" spc="-5" dirty="0">
                <a:latin typeface="Arial"/>
                <a:cs typeface="Arial"/>
              </a:rPr>
              <a:t>contrapartes </a:t>
            </a:r>
            <a:r>
              <a:rPr sz="1400" dirty="0">
                <a:latin typeface="Arial"/>
                <a:cs typeface="Arial"/>
              </a:rPr>
              <a:t> Comunicación interna y clima</a:t>
            </a:r>
            <a:r>
              <a:rPr sz="1400" spc="-185" dirty="0">
                <a:latin typeface="Arial"/>
                <a:cs typeface="Arial"/>
              </a:rPr>
              <a:t> </a:t>
            </a:r>
            <a:r>
              <a:rPr sz="1400" dirty="0">
                <a:latin typeface="Arial"/>
                <a:cs typeface="Arial"/>
              </a:rPr>
              <a:t>laboral</a:t>
            </a:r>
            <a:endParaRPr sz="1400">
              <a:latin typeface="Arial"/>
              <a:cs typeface="Arial"/>
            </a:endParaRPr>
          </a:p>
        </p:txBody>
      </p:sp>
      <p:sp>
        <p:nvSpPr>
          <p:cNvPr id="26" name="object 26"/>
          <p:cNvSpPr txBox="1"/>
          <p:nvPr/>
        </p:nvSpPr>
        <p:spPr>
          <a:xfrm>
            <a:off x="748385" y="2968879"/>
            <a:ext cx="2564765" cy="1306830"/>
          </a:xfrm>
          <a:prstGeom prst="rect">
            <a:avLst/>
          </a:prstGeom>
        </p:spPr>
        <p:txBody>
          <a:bodyPr vert="horz" wrap="square" lIns="0" tIns="13335" rIns="0" bIns="0" rtlCol="0">
            <a:spAutoFit/>
          </a:bodyPr>
          <a:lstStyle/>
          <a:p>
            <a:pPr marL="584200" marR="5080" indent="-572135" algn="r">
              <a:lnSpc>
                <a:spcPct val="100000"/>
              </a:lnSpc>
              <a:spcBef>
                <a:spcPts val="105"/>
              </a:spcBef>
            </a:pPr>
            <a:r>
              <a:rPr sz="1400" dirty="0">
                <a:latin typeface="Arial"/>
                <a:cs typeface="Arial"/>
              </a:rPr>
              <a:t>Mecanismos claros</a:t>
            </a:r>
            <a:r>
              <a:rPr sz="1400" spc="-135" dirty="0">
                <a:latin typeface="Arial"/>
                <a:cs typeface="Arial"/>
              </a:rPr>
              <a:t> </a:t>
            </a:r>
            <a:r>
              <a:rPr sz="1400" dirty="0">
                <a:latin typeface="Arial"/>
                <a:cs typeface="Arial"/>
              </a:rPr>
              <a:t>y</a:t>
            </a:r>
            <a:r>
              <a:rPr sz="1400" spc="-35" dirty="0">
                <a:latin typeface="Arial"/>
                <a:cs typeface="Arial"/>
              </a:rPr>
              <a:t> </a:t>
            </a:r>
            <a:r>
              <a:rPr sz="1400" dirty="0">
                <a:latin typeface="Arial"/>
                <a:cs typeface="Arial"/>
              </a:rPr>
              <a:t>accesibles  Medidas</a:t>
            </a:r>
            <a:r>
              <a:rPr sz="1400" spc="-75" dirty="0">
                <a:latin typeface="Arial"/>
                <a:cs typeface="Arial"/>
              </a:rPr>
              <a:t> </a:t>
            </a:r>
            <a:r>
              <a:rPr sz="1400" dirty="0">
                <a:latin typeface="Arial"/>
                <a:cs typeface="Arial"/>
              </a:rPr>
              <a:t>de</a:t>
            </a:r>
            <a:r>
              <a:rPr sz="1400" spc="-65" dirty="0">
                <a:latin typeface="Arial"/>
                <a:cs typeface="Arial"/>
              </a:rPr>
              <a:t> </a:t>
            </a:r>
            <a:r>
              <a:rPr sz="1400" dirty="0">
                <a:latin typeface="Arial"/>
                <a:cs typeface="Arial"/>
              </a:rPr>
              <a:t>protección  Posibilidad de</a:t>
            </a:r>
            <a:r>
              <a:rPr sz="1400" spc="-120" dirty="0">
                <a:latin typeface="Arial"/>
                <a:cs typeface="Arial"/>
              </a:rPr>
              <a:t> </a:t>
            </a:r>
            <a:r>
              <a:rPr sz="1400" dirty="0">
                <a:latin typeface="Arial"/>
                <a:cs typeface="Arial"/>
              </a:rPr>
              <a:t>denuncias</a:t>
            </a:r>
          </a:p>
          <a:p>
            <a:pPr marL="254635" marR="5080" indent="1524000" algn="r">
              <a:lnSpc>
                <a:spcPct val="100000"/>
              </a:lnSpc>
            </a:pPr>
            <a:r>
              <a:rPr sz="1400" dirty="0">
                <a:latin typeface="Arial"/>
                <a:cs typeface="Arial"/>
              </a:rPr>
              <a:t>anóni</a:t>
            </a:r>
            <a:r>
              <a:rPr sz="1400" spc="-10" dirty="0">
                <a:latin typeface="Arial"/>
                <a:cs typeface="Arial"/>
              </a:rPr>
              <a:t>m</a:t>
            </a:r>
            <a:r>
              <a:rPr sz="1400" dirty="0">
                <a:latin typeface="Arial"/>
                <a:cs typeface="Arial"/>
              </a:rPr>
              <a:t>as  Mecanismos de detección</a:t>
            </a:r>
            <a:r>
              <a:rPr sz="1400" spc="-195" dirty="0">
                <a:latin typeface="Arial"/>
                <a:cs typeface="Arial"/>
              </a:rPr>
              <a:t> </a:t>
            </a:r>
            <a:r>
              <a:rPr sz="1400" dirty="0">
                <a:latin typeface="Arial"/>
                <a:cs typeface="Arial"/>
              </a:rPr>
              <a:t>de</a:t>
            </a:r>
          </a:p>
          <a:p>
            <a:pPr marR="5080" algn="r">
              <a:lnSpc>
                <a:spcPct val="100000"/>
              </a:lnSpc>
            </a:pPr>
            <a:r>
              <a:rPr sz="1400" dirty="0">
                <a:latin typeface="Arial"/>
                <a:cs typeface="Arial"/>
              </a:rPr>
              <a:t>irregularid</a:t>
            </a:r>
            <a:r>
              <a:rPr sz="1400" spc="-20" dirty="0">
                <a:latin typeface="Arial"/>
                <a:cs typeface="Arial"/>
              </a:rPr>
              <a:t>a</a:t>
            </a:r>
            <a:r>
              <a:rPr sz="1400" dirty="0">
                <a:latin typeface="Arial"/>
                <a:cs typeface="Arial"/>
              </a:rPr>
              <a:t>d</a:t>
            </a:r>
            <a:r>
              <a:rPr sz="1400" spc="-15" dirty="0">
                <a:latin typeface="Arial"/>
                <a:cs typeface="Arial"/>
              </a:rPr>
              <a:t>e</a:t>
            </a:r>
            <a:r>
              <a:rPr sz="1400" dirty="0">
                <a:latin typeface="Arial"/>
                <a:cs typeface="Arial"/>
              </a:rPr>
              <a:t>s</a:t>
            </a:r>
          </a:p>
        </p:txBody>
      </p:sp>
      <p:sp>
        <p:nvSpPr>
          <p:cNvPr id="27" name="object 27"/>
          <p:cNvSpPr txBox="1"/>
          <p:nvPr/>
        </p:nvSpPr>
        <p:spPr>
          <a:xfrm>
            <a:off x="5486527" y="3424173"/>
            <a:ext cx="1141730" cy="514984"/>
          </a:xfrm>
          <a:prstGeom prst="rect">
            <a:avLst/>
          </a:prstGeom>
        </p:spPr>
        <p:txBody>
          <a:bodyPr vert="horz" wrap="square" lIns="0" tIns="71755" rIns="0" bIns="0" rtlCol="0">
            <a:spAutoFit/>
          </a:bodyPr>
          <a:lstStyle/>
          <a:p>
            <a:pPr marL="12700" marR="5080" indent="7620">
              <a:lnSpc>
                <a:spcPct val="78300"/>
              </a:lnSpc>
              <a:spcBef>
                <a:spcPts val="565"/>
              </a:spcBef>
            </a:pPr>
            <a:r>
              <a:rPr sz="1800" spc="-5" dirty="0">
                <a:latin typeface="Arial"/>
                <a:cs typeface="Arial"/>
              </a:rPr>
              <a:t>E</a:t>
            </a:r>
            <a:r>
              <a:rPr sz="1800" spc="-15" dirty="0">
                <a:latin typeface="Arial"/>
                <a:cs typeface="Arial"/>
              </a:rPr>
              <a:t>n</a:t>
            </a:r>
            <a:r>
              <a:rPr sz="1800" spc="-5" dirty="0">
                <a:latin typeface="Arial"/>
                <a:cs typeface="Arial"/>
              </a:rPr>
              <a:t>car</a:t>
            </a:r>
            <a:r>
              <a:rPr sz="1800" spc="-15" dirty="0">
                <a:latin typeface="Arial"/>
                <a:cs typeface="Arial"/>
              </a:rPr>
              <a:t>g</a:t>
            </a:r>
            <a:r>
              <a:rPr sz="1800" spc="-5" dirty="0">
                <a:latin typeface="Arial"/>
                <a:cs typeface="Arial"/>
              </a:rPr>
              <a:t>a</a:t>
            </a:r>
            <a:r>
              <a:rPr sz="1800" spc="-15" dirty="0">
                <a:latin typeface="Arial"/>
                <a:cs typeface="Arial"/>
              </a:rPr>
              <a:t>d</a:t>
            </a:r>
            <a:r>
              <a:rPr sz="1800" spc="-5" dirty="0">
                <a:latin typeface="Arial"/>
                <a:cs typeface="Arial"/>
              </a:rPr>
              <a:t>o  del</a:t>
            </a:r>
            <a:r>
              <a:rPr sz="1800" spc="-75" dirty="0">
                <a:latin typeface="Arial"/>
                <a:cs typeface="Arial"/>
              </a:rPr>
              <a:t> </a:t>
            </a:r>
            <a:r>
              <a:rPr sz="1800" spc="-5" dirty="0">
                <a:latin typeface="Arial"/>
                <a:cs typeface="Arial"/>
              </a:rPr>
              <a:t>Modelo</a:t>
            </a:r>
            <a:endParaRPr sz="1800">
              <a:latin typeface="Arial"/>
              <a:cs typeface="Arial"/>
            </a:endParaRPr>
          </a:p>
        </p:txBody>
      </p:sp>
      <p:sp>
        <p:nvSpPr>
          <p:cNvPr id="28" name="object 28"/>
          <p:cNvSpPr txBox="1"/>
          <p:nvPr/>
        </p:nvSpPr>
        <p:spPr>
          <a:xfrm>
            <a:off x="633780" y="1227582"/>
            <a:ext cx="2832100" cy="666750"/>
          </a:xfrm>
          <a:prstGeom prst="rect">
            <a:avLst/>
          </a:prstGeom>
        </p:spPr>
        <p:txBody>
          <a:bodyPr vert="horz" wrap="square" lIns="0" tIns="13335" rIns="0" bIns="0" rtlCol="0">
            <a:spAutoFit/>
          </a:bodyPr>
          <a:lstStyle/>
          <a:p>
            <a:pPr marL="422275" marR="5080" indent="-410209" algn="r">
              <a:lnSpc>
                <a:spcPct val="100000"/>
              </a:lnSpc>
              <a:spcBef>
                <a:spcPts val="105"/>
              </a:spcBef>
            </a:pPr>
            <a:r>
              <a:rPr sz="1400" dirty="0">
                <a:latin typeface="Arial"/>
                <a:cs typeface="Arial"/>
              </a:rPr>
              <a:t>Seguimiento,</a:t>
            </a:r>
            <a:r>
              <a:rPr sz="1400" spc="-80" dirty="0">
                <a:latin typeface="Arial"/>
                <a:cs typeface="Arial"/>
              </a:rPr>
              <a:t> </a:t>
            </a:r>
            <a:r>
              <a:rPr sz="1400" dirty="0">
                <a:latin typeface="Arial"/>
                <a:cs typeface="Arial"/>
              </a:rPr>
              <a:t>lecciones</a:t>
            </a:r>
            <a:r>
              <a:rPr sz="1400" spc="-70" dirty="0">
                <a:latin typeface="Arial"/>
                <a:cs typeface="Arial"/>
              </a:rPr>
              <a:t> </a:t>
            </a:r>
            <a:r>
              <a:rPr sz="1400" dirty="0">
                <a:latin typeface="Arial"/>
                <a:cs typeface="Arial"/>
              </a:rPr>
              <a:t>aprendidas,  </a:t>
            </a:r>
            <a:r>
              <a:rPr sz="1400" spc="-5" dirty="0">
                <a:latin typeface="Arial"/>
                <a:cs typeface="Arial"/>
              </a:rPr>
              <a:t>oportunidades </a:t>
            </a:r>
            <a:r>
              <a:rPr sz="1400" dirty="0">
                <a:latin typeface="Arial"/>
                <a:cs typeface="Arial"/>
              </a:rPr>
              <a:t>de mejora</a:t>
            </a:r>
            <a:r>
              <a:rPr sz="1400" spc="-95" dirty="0">
                <a:latin typeface="Arial"/>
                <a:cs typeface="Arial"/>
              </a:rPr>
              <a:t> </a:t>
            </a:r>
            <a:r>
              <a:rPr sz="1400" dirty="0">
                <a:latin typeface="Arial"/>
                <a:cs typeface="Arial"/>
              </a:rPr>
              <a:t>en</a:t>
            </a:r>
            <a:r>
              <a:rPr sz="1400" spc="-25" dirty="0">
                <a:latin typeface="Arial"/>
                <a:cs typeface="Arial"/>
              </a:rPr>
              <a:t> </a:t>
            </a:r>
            <a:r>
              <a:rPr sz="1400" dirty="0">
                <a:latin typeface="Arial"/>
                <a:cs typeface="Arial"/>
              </a:rPr>
              <a:t>la  aplicación del</a:t>
            </a:r>
            <a:r>
              <a:rPr sz="1400" spc="-114" dirty="0">
                <a:latin typeface="Arial"/>
                <a:cs typeface="Arial"/>
              </a:rPr>
              <a:t> </a:t>
            </a:r>
            <a:r>
              <a:rPr sz="1400" dirty="0">
                <a:latin typeface="Arial"/>
                <a:cs typeface="Arial"/>
              </a:rPr>
              <a:t>modelo</a:t>
            </a:r>
            <a:endParaRPr sz="1400">
              <a:latin typeface="Arial"/>
              <a:cs typeface="Arial"/>
            </a:endParaRPr>
          </a:p>
        </p:txBody>
      </p:sp>
      <p:sp>
        <p:nvSpPr>
          <p:cNvPr id="29" name="object 29"/>
          <p:cNvSpPr txBox="1"/>
          <p:nvPr/>
        </p:nvSpPr>
        <p:spPr>
          <a:xfrm>
            <a:off x="8051672" y="5592572"/>
            <a:ext cx="3026410" cy="666750"/>
          </a:xfrm>
          <a:prstGeom prst="rect">
            <a:avLst/>
          </a:prstGeom>
        </p:spPr>
        <p:txBody>
          <a:bodyPr vert="horz" wrap="square" lIns="0" tIns="13335" rIns="0" bIns="0" rtlCol="0">
            <a:spAutoFit/>
          </a:bodyPr>
          <a:lstStyle/>
          <a:p>
            <a:pPr marL="12700" marR="5080" algn="just">
              <a:lnSpc>
                <a:spcPct val="100000"/>
              </a:lnSpc>
              <a:spcBef>
                <a:spcPts val="105"/>
              </a:spcBef>
            </a:pPr>
            <a:r>
              <a:rPr sz="1400" spc="-5" dirty="0">
                <a:latin typeface="Arial"/>
                <a:cs typeface="Arial"/>
              </a:rPr>
              <a:t>Control interno, externo (CGR) </a:t>
            </a:r>
            <a:r>
              <a:rPr sz="1400" dirty="0">
                <a:latin typeface="Arial"/>
                <a:cs typeface="Arial"/>
              </a:rPr>
              <a:t>y  </a:t>
            </a:r>
            <a:r>
              <a:rPr sz="1400" spc="-5" dirty="0">
                <a:latin typeface="Arial"/>
                <a:cs typeface="Arial"/>
              </a:rPr>
              <a:t>auditorías. Buen uso </a:t>
            </a:r>
            <a:r>
              <a:rPr sz="1400" spc="-10" dirty="0">
                <a:latin typeface="Arial"/>
                <a:cs typeface="Arial"/>
              </a:rPr>
              <a:t>de </a:t>
            </a:r>
            <a:r>
              <a:rPr sz="1400" spc="-5" dirty="0">
                <a:latin typeface="Arial"/>
                <a:cs typeface="Arial"/>
              </a:rPr>
              <a:t>los </a:t>
            </a:r>
            <a:r>
              <a:rPr sz="1400" spc="-10" dirty="0">
                <a:latin typeface="Arial"/>
                <a:cs typeface="Arial"/>
              </a:rPr>
              <a:t>recursos  </a:t>
            </a:r>
            <a:r>
              <a:rPr sz="1400" dirty="0">
                <a:latin typeface="Arial"/>
                <a:cs typeface="Arial"/>
              </a:rPr>
              <a:t>públicos</a:t>
            </a:r>
            <a:r>
              <a:rPr sz="1400" spc="-40" dirty="0">
                <a:latin typeface="Arial"/>
                <a:cs typeface="Arial"/>
              </a:rPr>
              <a:t> </a:t>
            </a:r>
            <a:r>
              <a:rPr sz="1400" dirty="0">
                <a:latin typeface="Arial"/>
                <a:cs typeface="Arial"/>
              </a:rPr>
              <a:t>(eficiencia)</a:t>
            </a:r>
            <a:endParaRPr sz="1400">
              <a:latin typeface="Arial"/>
              <a:cs typeface="Arial"/>
            </a:endParaRPr>
          </a:p>
        </p:txBody>
      </p:sp>
      <p:sp>
        <p:nvSpPr>
          <p:cNvPr id="30" name="object 30"/>
          <p:cNvSpPr txBox="1"/>
          <p:nvPr/>
        </p:nvSpPr>
        <p:spPr>
          <a:xfrm>
            <a:off x="8831706" y="4277359"/>
            <a:ext cx="2868930" cy="239395"/>
          </a:xfrm>
          <a:prstGeom prst="rect">
            <a:avLst/>
          </a:prstGeom>
        </p:spPr>
        <p:txBody>
          <a:bodyPr vert="horz" wrap="square" lIns="0" tIns="12700" rIns="0" bIns="0" rtlCol="0">
            <a:spAutoFit/>
          </a:bodyPr>
          <a:lstStyle/>
          <a:p>
            <a:pPr marL="12700">
              <a:lnSpc>
                <a:spcPct val="100000"/>
              </a:lnSpc>
              <a:spcBef>
                <a:spcPts val="100"/>
              </a:spcBef>
              <a:tabLst>
                <a:tab pos="1144905" algn="l"/>
                <a:tab pos="1365885" algn="l"/>
                <a:tab pos="2385695" algn="l"/>
                <a:tab pos="2716530" algn="l"/>
              </a:tabLst>
            </a:pPr>
            <a:r>
              <a:rPr sz="1400" spc="-10" dirty="0">
                <a:latin typeface="Arial"/>
                <a:cs typeface="Arial"/>
              </a:rPr>
              <a:t>C</a:t>
            </a:r>
            <a:r>
              <a:rPr sz="1400" dirty="0">
                <a:latin typeface="Arial"/>
                <a:cs typeface="Arial"/>
              </a:rPr>
              <a:t>lasif</a:t>
            </a:r>
            <a:r>
              <a:rPr sz="1400" spc="-15" dirty="0">
                <a:latin typeface="Arial"/>
                <a:cs typeface="Arial"/>
              </a:rPr>
              <a:t>i</a:t>
            </a:r>
            <a:r>
              <a:rPr sz="1400" dirty="0">
                <a:latin typeface="Arial"/>
                <a:cs typeface="Arial"/>
              </a:rPr>
              <a:t>c</a:t>
            </a:r>
            <a:r>
              <a:rPr sz="1400" spc="-15" dirty="0">
                <a:latin typeface="Arial"/>
                <a:cs typeface="Arial"/>
              </a:rPr>
              <a:t>a</a:t>
            </a:r>
            <a:r>
              <a:rPr sz="1400" dirty="0">
                <a:latin typeface="Arial"/>
                <a:cs typeface="Arial"/>
              </a:rPr>
              <a:t>ci</a:t>
            </a:r>
            <a:r>
              <a:rPr sz="1400" spc="-15" dirty="0">
                <a:latin typeface="Arial"/>
                <a:cs typeface="Arial"/>
              </a:rPr>
              <a:t>ó</a:t>
            </a:r>
            <a:r>
              <a:rPr sz="1400" dirty="0">
                <a:latin typeface="Arial"/>
                <a:cs typeface="Arial"/>
              </a:rPr>
              <a:t>n	y	t</a:t>
            </a:r>
            <a:r>
              <a:rPr sz="1400" spc="-15" dirty="0">
                <a:latin typeface="Arial"/>
                <a:cs typeface="Arial"/>
              </a:rPr>
              <a:t>ra</a:t>
            </a:r>
            <a:r>
              <a:rPr sz="1400" dirty="0">
                <a:latin typeface="Arial"/>
                <a:cs typeface="Arial"/>
              </a:rPr>
              <a:t>ta</a:t>
            </a:r>
            <a:r>
              <a:rPr sz="1400" spc="-10" dirty="0">
                <a:latin typeface="Arial"/>
                <a:cs typeface="Arial"/>
              </a:rPr>
              <a:t>m</a:t>
            </a:r>
            <a:r>
              <a:rPr sz="1400" spc="-15" dirty="0">
                <a:latin typeface="Arial"/>
                <a:cs typeface="Arial"/>
              </a:rPr>
              <a:t>i</a:t>
            </a:r>
            <a:r>
              <a:rPr sz="1400" dirty="0">
                <a:latin typeface="Arial"/>
                <a:cs typeface="Arial"/>
              </a:rPr>
              <a:t>e</a:t>
            </a:r>
            <a:r>
              <a:rPr sz="1400" spc="-15" dirty="0">
                <a:latin typeface="Arial"/>
                <a:cs typeface="Arial"/>
              </a:rPr>
              <a:t>n</a:t>
            </a:r>
            <a:r>
              <a:rPr sz="1400" dirty="0">
                <a:latin typeface="Arial"/>
                <a:cs typeface="Arial"/>
              </a:rPr>
              <a:t>to	</a:t>
            </a:r>
            <a:r>
              <a:rPr sz="1400" spc="-5" dirty="0">
                <a:latin typeface="Arial"/>
                <a:cs typeface="Arial"/>
              </a:rPr>
              <a:t>d</a:t>
            </a:r>
            <a:r>
              <a:rPr sz="1400" dirty="0">
                <a:latin typeface="Arial"/>
                <a:cs typeface="Arial"/>
              </a:rPr>
              <a:t>e	la</a:t>
            </a:r>
            <a:endParaRPr sz="1400">
              <a:latin typeface="Arial"/>
              <a:cs typeface="Arial"/>
            </a:endParaRPr>
          </a:p>
        </p:txBody>
      </p:sp>
      <p:sp>
        <p:nvSpPr>
          <p:cNvPr id="31" name="object 31"/>
          <p:cNvSpPr txBox="1"/>
          <p:nvPr/>
        </p:nvSpPr>
        <p:spPr>
          <a:xfrm>
            <a:off x="8831706" y="4490720"/>
            <a:ext cx="2868930" cy="239395"/>
          </a:xfrm>
          <a:prstGeom prst="rect">
            <a:avLst/>
          </a:prstGeom>
        </p:spPr>
        <p:txBody>
          <a:bodyPr vert="horz" wrap="square" lIns="0" tIns="12700" rIns="0" bIns="0" rtlCol="0">
            <a:spAutoFit/>
          </a:bodyPr>
          <a:lstStyle/>
          <a:p>
            <a:pPr marL="12700">
              <a:lnSpc>
                <a:spcPct val="100000"/>
              </a:lnSpc>
              <a:spcBef>
                <a:spcPts val="100"/>
              </a:spcBef>
              <a:tabLst>
                <a:tab pos="1247140" algn="l"/>
                <a:tab pos="2245360" algn="l"/>
              </a:tabLst>
            </a:pPr>
            <a:r>
              <a:rPr sz="1400" dirty="0">
                <a:latin typeface="Arial"/>
                <a:cs typeface="Arial"/>
              </a:rPr>
              <a:t>in</a:t>
            </a:r>
            <a:r>
              <a:rPr sz="1400" spc="-10" dirty="0">
                <a:latin typeface="Arial"/>
                <a:cs typeface="Arial"/>
              </a:rPr>
              <a:t>f</a:t>
            </a:r>
            <a:r>
              <a:rPr sz="1400" dirty="0">
                <a:latin typeface="Arial"/>
                <a:cs typeface="Arial"/>
              </a:rPr>
              <a:t>or</a:t>
            </a:r>
            <a:r>
              <a:rPr sz="1400" spc="-20" dirty="0">
                <a:latin typeface="Arial"/>
                <a:cs typeface="Arial"/>
              </a:rPr>
              <a:t>m</a:t>
            </a:r>
            <a:r>
              <a:rPr sz="1400" dirty="0">
                <a:latin typeface="Arial"/>
                <a:cs typeface="Arial"/>
              </a:rPr>
              <a:t>ac</a:t>
            </a:r>
            <a:r>
              <a:rPr sz="1400" spc="-15" dirty="0">
                <a:latin typeface="Arial"/>
                <a:cs typeface="Arial"/>
              </a:rPr>
              <a:t>i</a:t>
            </a:r>
            <a:r>
              <a:rPr sz="1400" dirty="0">
                <a:latin typeface="Arial"/>
                <a:cs typeface="Arial"/>
              </a:rPr>
              <a:t>ó</a:t>
            </a:r>
            <a:r>
              <a:rPr sz="1400" spc="-15" dirty="0">
                <a:latin typeface="Arial"/>
                <a:cs typeface="Arial"/>
              </a:rPr>
              <a:t>n</a:t>
            </a:r>
            <a:r>
              <a:rPr sz="1400" dirty="0">
                <a:latin typeface="Arial"/>
                <a:cs typeface="Arial"/>
              </a:rPr>
              <a:t>,	G</a:t>
            </a:r>
            <a:r>
              <a:rPr sz="1400" spc="-15" dirty="0">
                <a:latin typeface="Arial"/>
                <a:cs typeface="Arial"/>
              </a:rPr>
              <a:t>o</a:t>
            </a:r>
            <a:r>
              <a:rPr sz="1400" dirty="0">
                <a:latin typeface="Arial"/>
                <a:cs typeface="Arial"/>
              </a:rPr>
              <a:t>bie</a:t>
            </a:r>
            <a:r>
              <a:rPr sz="1400" spc="-15" dirty="0">
                <a:latin typeface="Arial"/>
                <a:cs typeface="Arial"/>
              </a:rPr>
              <a:t>r</a:t>
            </a:r>
            <a:r>
              <a:rPr sz="1400" dirty="0">
                <a:latin typeface="Arial"/>
                <a:cs typeface="Arial"/>
              </a:rPr>
              <a:t>no	Ab</a:t>
            </a:r>
            <a:r>
              <a:rPr sz="1400" spc="-15" dirty="0">
                <a:latin typeface="Arial"/>
                <a:cs typeface="Arial"/>
              </a:rPr>
              <a:t>i</a:t>
            </a:r>
            <a:r>
              <a:rPr sz="1400" dirty="0">
                <a:latin typeface="Arial"/>
                <a:cs typeface="Arial"/>
              </a:rPr>
              <a:t>e</a:t>
            </a:r>
            <a:r>
              <a:rPr sz="1400" spc="-15" dirty="0">
                <a:latin typeface="Arial"/>
                <a:cs typeface="Arial"/>
              </a:rPr>
              <a:t>r</a:t>
            </a:r>
            <a:r>
              <a:rPr sz="1400" dirty="0">
                <a:latin typeface="Arial"/>
                <a:cs typeface="Arial"/>
              </a:rPr>
              <a:t>t</a:t>
            </a:r>
            <a:r>
              <a:rPr sz="1400" spc="-15" dirty="0">
                <a:latin typeface="Arial"/>
                <a:cs typeface="Arial"/>
              </a:rPr>
              <a:t>o</a:t>
            </a:r>
            <a:r>
              <a:rPr sz="1400" dirty="0">
                <a:latin typeface="Arial"/>
                <a:cs typeface="Arial"/>
              </a:rPr>
              <a:t>,</a:t>
            </a:r>
            <a:endParaRPr sz="1400">
              <a:latin typeface="Arial"/>
              <a:cs typeface="Arial"/>
            </a:endParaRPr>
          </a:p>
        </p:txBody>
      </p:sp>
      <p:sp>
        <p:nvSpPr>
          <p:cNvPr id="32" name="object 32"/>
          <p:cNvSpPr txBox="1"/>
          <p:nvPr/>
        </p:nvSpPr>
        <p:spPr>
          <a:xfrm>
            <a:off x="8831706" y="4704079"/>
            <a:ext cx="2869565" cy="453390"/>
          </a:xfrm>
          <a:prstGeom prst="rect">
            <a:avLst/>
          </a:prstGeom>
        </p:spPr>
        <p:txBody>
          <a:bodyPr vert="horz" wrap="square" lIns="0" tIns="12700" rIns="0" bIns="0" rtlCol="0">
            <a:spAutoFit/>
          </a:bodyPr>
          <a:lstStyle/>
          <a:p>
            <a:pPr marL="12700">
              <a:lnSpc>
                <a:spcPct val="100000"/>
              </a:lnSpc>
              <a:spcBef>
                <a:spcPts val="100"/>
              </a:spcBef>
            </a:pPr>
            <a:r>
              <a:rPr sz="1400" spc="-5" dirty="0">
                <a:latin typeface="Arial"/>
                <a:cs typeface="Arial"/>
              </a:rPr>
              <a:t>Rendición de cuentas,</a:t>
            </a:r>
            <a:r>
              <a:rPr sz="1400" spc="145" dirty="0">
                <a:latin typeface="Arial"/>
                <a:cs typeface="Arial"/>
              </a:rPr>
              <a:t> </a:t>
            </a:r>
            <a:r>
              <a:rPr sz="1400" spc="-5" dirty="0">
                <a:latin typeface="Arial"/>
                <a:cs typeface="Arial"/>
              </a:rPr>
              <a:t>Participación</a:t>
            </a:r>
            <a:endParaRPr sz="1400">
              <a:latin typeface="Arial"/>
              <a:cs typeface="Arial"/>
            </a:endParaRPr>
          </a:p>
          <a:p>
            <a:pPr marL="12700">
              <a:lnSpc>
                <a:spcPct val="100000"/>
              </a:lnSpc>
              <a:spcBef>
                <a:spcPts val="5"/>
              </a:spcBef>
            </a:pPr>
            <a:r>
              <a:rPr sz="1400" dirty="0">
                <a:latin typeface="Arial"/>
                <a:cs typeface="Arial"/>
              </a:rPr>
              <a:t>ciudadana</a:t>
            </a:r>
            <a:endParaRPr sz="1400">
              <a:latin typeface="Arial"/>
              <a:cs typeface="Arial"/>
            </a:endParaRPr>
          </a:p>
        </p:txBody>
      </p:sp>
      <p:sp>
        <p:nvSpPr>
          <p:cNvPr id="33" name="object 33"/>
          <p:cNvSpPr txBox="1"/>
          <p:nvPr/>
        </p:nvSpPr>
        <p:spPr>
          <a:xfrm>
            <a:off x="6700266" y="4664455"/>
            <a:ext cx="1314450" cy="269240"/>
          </a:xfrm>
          <a:prstGeom prst="rect">
            <a:avLst/>
          </a:prstGeom>
        </p:spPr>
        <p:txBody>
          <a:bodyPr vert="horz" wrap="square" lIns="0" tIns="12065" rIns="0" bIns="0" rtlCol="0">
            <a:spAutoFit/>
          </a:bodyPr>
          <a:lstStyle/>
          <a:p>
            <a:pPr marL="12700">
              <a:lnSpc>
                <a:spcPct val="100000"/>
              </a:lnSpc>
              <a:spcBef>
                <a:spcPts val="95"/>
              </a:spcBef>
            </a:pPr>
            <a:r>
              <a:rPr sz="1600" spc="-10" dirty="0">
                <a:solidFill>
                  <a:srgbClr val="FFFFFF"/>
                </a:solidFill>
                <a:latin typeface="Arial"/>
                <a:cs typeface="Arial"/>
              </a:rPr>
              <a:t>Transparencia</a:t>
            </a:r>
            <a:endParaRPr sz="1600">
              <a:latin typeface="Arial"/>
              <a:cs typeface="Arial"/>
            </a:endParaRPr>
          </a:p>
        </p:txBody>
      </p:sp>
      <p:grpSp>
        <p:nvGrpSpPr>
          <p:cNvPr id="34" name="Grupo 33">
            <a:extLst>
              <a:ext uri="{FF2B5EF4-FFF2-40B4-BE49-F238E27FC236}">
                <a16:creationId xmlns:a16="http://schemas.microsoft.com/office/drawing/2014/main" id="{B9A3CA13-68C2-4CE0-9A60-3FFDBCBE368D}"/>
              </a:ext>
            </a:extLst>
          </p:cNvPr>
          <p:cNvGrpSpPr/>
          <p:nvPr/>
        </p:nvGrpSpPr>
        <p:grpSpPr>
          <a:xfrm>
            <a:off x="-11905" y="-6318"/>
            <a:ext cx="1579779" cy="2690853"/>
            <a:chOff x="-11906" y="-14686"/>
            <a:chExt cx="1579779" cy="2690853"/>
          </a:xfrm>
          <a:solidFill>
            <a:schemeClr val="accent2">
              <a:lumMod val="75000"/>
            </a:schemeClr>
          </a:solidFill>
        </p:grpSpPr>
        <p:sp>
          <p:nvSpPr>
            <p:cNvPr id="35" name="Triángulo isósceles 11">
              <a:extLst>
                <a:ext uri="{FF2B5EF4-FFF2-40B4-BE49-F238E27FC236}">
                  <a16:creationId xmlns:a16="http://schemas.microsoft.com/office/drawing/2014/main" id="{FDE20B75-FD4B-437F-AEAA-64EEFAC52238}"/>
                </a:ext>
              </a:extLst>
            </p:cNvPr>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ángulo redondeado 7">
              <a:extLst>
                <a:ext uri="{FF2B5EF4-FFF2-40B4-BE49-F238E27FC236}">
                  <a16:creationId xmlns:a16="http://schemas.microsoft.com/office/drawing/2014/main" id="{07C38541-794A-4F61-A38F-5955E476C7D2}"/>
                </a:ext>
              </a:extLst>
            </p:cNvPr>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318"/>
            <a:ext cx="2306596" cy="19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upo 6"/>
          <p:cNvGrpSpPr/>
          <p:nvPr/>
        </p:nvGrpSpPr>
        <p:grpSpPr>
          <a:xfrm>
            <a:off x="-11905" y="-6318"/>
            <a:ext cx="1579779" cy="2690853"/>
            <a:chOff x="-11906" y="-14686"/>
            <a:chExt cx="1579779" cy="2690853"/>
          </a:xfrm>
          <a:solidFill>
            <a:schemeClr val="accent2">
              <a:lumMod val="75000"/>
            </a:schemeClr>
          </a:solidFill>
        </p:grpSpPr>
        <p:sp>
          <p:nvSpPr>
            <p:cNvPr id="8" name="Triángulo isósceles 11"/>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redondeado 7"/>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Título 3"/>
          <p:cNvSpPr>
            <a:spLocks noGrp="1"/>
          </p:cNvSpPr>
          <p:nvPr>
            <p:ph type="title"/>
          </p:nvPr>
        </p:nvSpPr>
        <p:spPr>
          <a:xfrm>
            <a:off x="-11905" y="0"/>
            <a:ext cx="12203905" cy="1325563"/>
          </a:xfrm>
        </p:spPr>
        <p:txBody>
          <a:bodyPr vert="horz" lIns="91440" tIns="45720" rIns="91440" bIns="45720" rtlCol="0" anchor="ctr">
            <a:normAutofit/>
          </a:bodyPr>
          <a:lstStyle/>
          <a:p>
            <a:pPr algn="ctr"/>
            <a:r>
              <a:rPr lang="es-ES" sz="3600" b="1" dirty="0">
                <a:solidFill>
                  <a:srgbClr val="002E54"/>
                </a:solidFill>
                <a:latin typeface="+mn-lt"/>
              </a:rPr>
              <a:t>¿Qué es el soborno?</a:t>
            </a:r>
          </a:p>
        </p:txBody>
      </p:sp>
      <p:sp>
        <p:nvSpPr>
          <p:cNvPr id="20" name="CuadroTexto 19"/>
          <p:cNvSpPr txBox="1"/>
          <p:nvPr/>
        </p:nvSpPr>
        <p:spPr>
          <a:xfrm>
            <a:off x="699749" y="4059208"/>
            <a:ext cx="5524228" cy="2031325"/>
          </a:xfrm>
          <a:prstGeom prst="rect">
            <a:avLst/>
          </a:prstGeom>
          <a:noFill/>
        </p:spPr>
        <p:txBody>
          <a:bodyPr wrap="square" rtlCol="0">
            <a:spAutoFit/>
          </a:bodyPr>
          <a:lstStyle/>
          <a:p>
            <a:pPr lvl="0" algn="just">
              <a:buClr>
                <a:srgbClr val="FF0000"/>
              </a:buClr>
              <a:buSzPct val="110000"/>
              <a:defRPr/>
            </a:pPr>
            <a:r>
              <a:rPr lang="es-MX" dirty="0">
                <a:solidFill>
                  <a:srgbClr val="E7E6E6">
                    <a:lumMod val="50000"/>
                  </a:srgbClr>
                </a:solidFill>
                <a:cs typeface="Times New Roman" panose="02020603050405020304" pitchFamily="18" charset="0"/>
              </a:rPr>
              <a:t>“Oferta, promesa, entrega, aceptación o solicitud de una ventaja indebida de cualquier valor (que puede ser de naturaleza financiera o no financiera), directamente o indirectamente, y sea cual sea su ubicación, en violación de la ley aplicable, como incentivo o recompensa para una persona que actúe o deje de actuar en relación con el desempeño (3.16) de las obligaciones de esa persona”</a:t>
            </a:r>
          </a:p>
        </p:txBody>
      </p:sp>
      <p:sp>
        <p:nvSpPr>
          <p:cNvPr id="21" name="CuadroTexto 20"/>
          <p:cNvSpPr txBox="1"/>
          <p:nvPr/>
        </p:nvSpPr>
        <p:spPr>
          <a:xfrm>
            <a:off x="1128381" y="1618728"/>
            <a:ext cx="3713455" cy="954107"/>
          </a:xfrm>
          <a:prstGeom prst="rect">
            <a:avLst/>
          </a:prstGeom>
          <a:noFill/>
        </p:spPr>
        <p:txBody>
          <a:bodyPr wrap="square" rtlCol="0">
            <a:spAutoFit/>
          </a:bodyPr>
          <a:lstStyle>
            <a:defPPr>
              <a:defRPr lang="es-ES"/>
            </a:defPPr>
            <a:lvl1pPr>
              <a:defRPr sz="2800" b="1">
                <a:solidFill>
                  <a:srgbClr val="DA0214"/>
                </a:solidFill>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002E54"/>
                </a:solidFill>
                <a:effectLst/>
                <a:uLnTx/>
                <a:uFillTx/>
                <a:latin typeface="Calibri" panose="020F0502020204030204"/>
                <a:ea typeface="+mj-ea"/>
                <a:cs typeface="+mj-cs"/>
              </a:rPr>
              <a:t>Definición en la norma ISO 37001:2016</a:t>
            </a:r>
          </a:p>
        </p:txBody>
      </p:sp>
      <p:sp>
        <p:nvSpPr>
          <p:cNvPr id="22" name="CuadroTexto 21"/>
          <p:cNvSpPr txBox="1"/>
          <p:nvPr/>
        </p:nvSpPr>
        <p:spPr>
          <a:xfrm>
            <a:off x="6922466" y="3716674"/>
            <a:ext cx="4444214" cy="2031325"/>
          </a:xfrm>
          <a:prstGeom prst="rect">
            <a:avLst/>
          </a:prstGeom>
          <a:noFill/>
        </p:spPr>
        <p:txBody>
          <a:bodyPr wrap="square" rtlCol="0">
            <a:spAutoFit/>
          </a:bodyPr>
          <a:lstStyle/>
          <a:p>
            <a:pPr lvl="0" algn="just">
              <a:buClr>
                <a:srgbClr val="FF0000"/>
              </a:buClr>
              <a:buSzPct val="110000"/>
              <a:defRPr/>
            </a:pPr>
            <a:r>
              <a:rPr lang="es-MX" dirty="0">
                <a:solidFill>
                  <a:srgbClr val="E7E6E6">
                    <a:lumMod val="50000"/>
                  </a:srgbClr>
                </a:solidFill>
                <a:cs typeface="Times New Roman" panose="02020603050405020304" pitchFamily="18" charset="0"/>
              </a:rPr>
              <a:t>Es un acto de corrupción en el que se otorga o recibe una dádiva a cambio de una favor u omisión de las obligaciones a las que está sujeta el cargo. Esta dádiva puede adoptar formas diversas: dinero en efectivo, transferencia de acciones, favores sexuales o promesas diversas</a:t>
            </a:r>
          </a:p>
        </p:txBody>
      </p:sp>
      <p:sp>
        <p:nvSpPr>
          <p:cNvPr id="23" name="CuadroTexto 22"/>
          <p:cNvSpPr txBox="1"/>
          <p:nvPr/>
        </p:nvSpPr>
        <p:spPr>
          <a:xfrm>
            <a:off x="6942858" y="1618728"/>
            <a:ext cx="4403430" cy="1384995"/>
          </a:xfrm>
          <a:prstGeom prst="rect">
            <a:avLst/>
          </a:prstGeom>
          <a:noFill/>
        </p:spPr>
        <p:txBody>
          <a:bodyPr wrap="square" rtlCol="0">
            <a:spAutoFit/>
          </a:bodyPr>
          <a:lstStyle>
            <a:defPPr>
              <a:defRPr lang="es-ES"/>
            </a:defPPr>
            <a:lvl1pPr>
              <a:defRPr sz="2800" b="1">
                <a:solidFill>
                  <a:srgbClr val="DA0214"/>
                </a:solidFill>
                <a:ea typeface="+mj-ea"/>
                <a:cs typeface="+mj-cs"/>
              </a:defRPr>
            </a:lvl1pPr>
          </a:lstStyle>
          <a:p>
            <a:pPr algn="ctr">
              <a:defRPr/>
            </a:pPr>
            <a:r>
              <a:rPr lang="es-ES" dirty="0">
                <a:solidFill>
                  <a:srgbClr val="002E54"/>
                </a:solidFill>
                <a:latin typeface="Calibri" panose="020F0502020204030204"/>
              </a:rPr>
              <a:t>Definición en la Política Nacional de Integridad y Lucha Contra la Corrupción</a:t>
            </a:r>
          </a:p>
        </p:txBody>
      </p:sp>
      <p:cxnSp>
        <p:nvCxnSpPr>
          <p:cNvPr id="24" name="Conector recto 23"/>
          <p:cNvCxnSpPr/>
          <p:nvPr/>
        </p:nvCxnSpPr>
        <p:spPr>
          <a:xfrm>
            <a:off x="6505225" y="1399588"/>
            <a:ext cx="0" cy="4575048"/>
          </a:xfrm>
          <a:prstGeom prst="line">
            <a:avLst/>
          </a:prstGeom>
          <a:ln w="38100">
            <a:solidFill>
              <a:srgbClr val="002E54"/>
            </a:solidFill>
            <a:prstDash val="sysDash"/>
          </a:ln>
        </p:spPr>
        <p:style>
          <a:lnRef idx="1">
            <a:schemeClr val="accent1"/>
          </a:lnRef>
          <a:fillRef idx="0">
            <a:schemeClr val="accent1"/>
          </a:fillRef>
          <a:effectRef idx="0">
            <a:schemeClr val="accent1"/>
          </a:effectRef>
          <a:fontRef idx="minor">
            <a:schemeClr val="tx1"/>
          </a:fontRef>
        </p:style>
      </p:cxnSp>
      <p:sp>
        <p:nvSpPr>
          <p:cNvPr id="25" name="Rectángulo redondeado 24"/>
          <p:cNvSpPr/>
          <p:nvPr/>
        </p:nvSpPr>
        <p:spPr>
          <a:xfrm>
            <a:off x="1128382" y="1674061"/>
            <a:ext cx="3713455" cy="898773"/>
          </a:xfrm>
          <a:prstGeom prst="roundRect">
            <a:avLst/>
          </a:prstGeom>
          <a:noFill/>
          <a:ln>
            <a:solidFill>
              <a:srgbClr val="005D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ángulo redondeado 25"/>
          <p:cNvSpPr/>
          <p:nvPr/>
        </p:nvSpPr>
        <p:spPr>
          <a:xfrm>
            <a:off x="6922466" y="1559209"/>
            <a:ext cx="4403430" cy="1464954"/>
          </a:xfrm>
          <a:prstGeom prst="roundRect">
            <a:avLst/>
          </a:prstGeom>
          <a:noFill/>
          <a:ln>
            <a:solidFill>
              <a:srgbClr val="005D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Combinar 26"/>
          <p:cNvSpPr/>
          <p:nvPr/>
        </p:nvSpPr>
        <p:spPr>
          <a:xfrm>
            <a:off x="2685535" y="2572834"/>
            <a:ext cx="609600" cy="165051"/>
          </a:xfrm>
          <a:prstGeom prst="flowChartMerge">
            <a:avLst/>
          </a:prstGeom>
          <a:solidFill>
            <a:srgbClr val="2772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ombinar 27"/>
          <p:cNvSpPr/>
          <p:nvPr/>
        </p:nvSpPr>
        <p:spPr>
          <a:xfrm>
            <a:off x="8854545" y="3029171"/>
            <a:ext cx="609600" cy="165051"/>
          </a:xfrm>
          <a:prstGeom prst="flowChartMerge">
            <a:avLst/>
          </a:prstGeom>
          <a:solidFill>
            <a:srgbClr val="2772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ángulo 1"/>
          <p:cNvSpPr/>
          <p:nvPr/>
        </p:nvSpPr>
        <p:spPr>
          <a:xfrm>
            <a:off x="715199" y="3033034"/>
            <a:ext cx="5507395" cy="923330"/>
          </a:xfrm>
          <a:prstGeom prst="rect">
            <a:avLst/>
          </a:prstGeom>
          <a:noFill/>
        </p:spPr>
        <p:txBody>
          <a:bodyPr wrap="square" rtlCol="0">
            <a:spAutoFit/>
          </a:bodyPr>
          <a:lstStyle/>
          <a:p>
            <a:pPr algn="just">
              <a:buClr>
                <a:srgbClr val="FF0000"/>
              </a:buClr>
              <a:buSzPct val="110000"/>
            </a:pPr>
            <a:r>
              <a:rPr lang="es-ES" b="1" dirty="0">
                <a:solidFill>
                  <a:srgbClr val="E7E6E6">
                    <a:lumMod val="50000"/>
                  </a:srgbClr>
                </a:solidFill>
                <a:cs typeface="Times New Roman" panose="02020603050405020304" pitchFamily="18" charset="0"/>
              </a:rPr>
              <a:t>Toda actividad que la legislación establezca como ilegal, en cuanto a la aceptación de ventajas ilícitas, sean de tipo económicas o no, o directas o indirectas.</a:t>
            </a:r>
          </a:p>
        </p:txBody>
      </p:sp>
    </p:spTree>
    <p:extLst>
      <p:ext uri="{BB962C8B-B14F-4D97-AF65-F5344CB8AC3E}">
        <p14:creationId xmlns:p14="http://schemas.microsoft.com/office/powerpoint/2010/main" val="337968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ppt_x"/>
                                          </p:val>
                                        </p:tav>
                                        <p:tav tm="100000">
                                          <p:val>
                                            <p:strVal val="#ppt_x"/>
                                          </p:val>
                                        </p:tav>
                                      </p:tavLst>
                                    </p:anim>
                                    <p:anim calcmode="lin" valueType="num">
                                      <p:cBhvr additive="base">
                                        <p:cTn id="16" dur="500" fill="hold"/>
                                        <p:tgtEl>
                                          <p:spTgt spid="2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500" fill="hold"/>
                                        <p:tgtEl>
                                          <p:spTgt spid="23"/>
                                        </p:tgtEl>
                                        <p:attrNameLst>
                                          <p:attrName>ppt_x</p:attrName>
                                        </p:attrNameLst>
                                      </p:cBhvr>
                                      <p:tavLst>
                                        <p:tav tm="0">
                                          <p:val>
                                            <p:strVal val="#ppt_x"/>
                                          </p:val>
                                        </p:tav>
                                        <p:tav tm="100000">
                                          <p:val>
                                            <p:strVal val="#ppt_x"/>
                                          </p:val>
                                        </p:tav>
                                      </p:tavLst>
                                    </p:anim>
                                    <p:anim calcmode="lin" valueType="num">
                                      <p:cBhvr additive="base">
                                        <p:cTn id="30" dur="500" fill="hold"/>
                                        <p:tgtEl>
                                          <p:spTgt spid="23"/>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ppt_x"/>
                                          </p:val>
                                        </p:tav>
                                        <p:tav tm="100000">
                                          <p:val>
                                            <p:strVal val="#ppt_x"/>
                                          </p:val>
                                        </p:tav>
                                      </p:tavLst>
                                    </p:anim>
                                    <p:anim calcmode="lin" valueType="num">
                                      <p:cBhvr additive="base">
                                        <p:cTn id="34" dur="500" fill="hold"/>
                                        <p:tgtEl>
                                          <p:spTgt spid="2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5" grpId="0" animBg="1"/>
      <p:bldP spid="26" grpId="0" animBg="1"/>
      <p:bldP spid="27"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318"/>
            <a:ext cx="2306596" cy="19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upo 6"/>
          <p:cNvGrpSpPr/>
          <p:nvPr/>
        </p:nvGrpSpPr>
        <p:grpSpPr>
          <a:xfrm>
            <a:off x="-11905" y="-6318"/>
            <a:ext cx="1579779" cy="2690853"/>
            <a:chOff x="-11906" y="-14686"/>
            <a:chExt cx="1579779" cy="2690853"/>
          </a:xfrm>
          <a:solidFill>
            <a:schemeClr val="accent2">
              <a:lumMod val="75000"/>
            </a:schemeClr>
          </a:solidFill>
        </p:grpSpPr>
        <p:sp>
          <p:nvSpPr>
            <p:cNvPr id="8" name="Triángulo isósceles 11"/>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redondeado 7"/>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Título 3"/>
          <p:cNvSpPr>
            <a:spLocks noGrp="1"/>
          </p:cNvSpPr>
          <p:nvPr>
            <p:ph type="title"/>
          </p:nvPr>
        </p:nvSpPr>
        <p:spPr>
          <a:xfrm>
            <a:off x="1546654" y="0"/>
            <a:ext cx="10645346" cy="1325563"/>
          </a:xfrm>
        </p:spPr>
        <p:txBody>
          <a:bodyPr vert="horz" lIns="91440" tIns="45720" rIns="91440" bIns="45720" rtlCol="0" anchor="ctr">
            <a:normAutofit/>
          </a:bodyPr>
          <a:lstStyle/>
          <a:p>
            <a:r>
              <a:rPr lang="es-ES" sz="3600" b="1" dirty="0">
                <a:solidFill>
                  <a:srgbClr val="002E54"/>
                </a:solidFill>
                <a:latin typeface="+mn-lt"/>
              </a:rPr>
              <a:t>Norma ISO 37001:2016 – ISO Antisoborno.</a:t>
            </a:r>
          </a:p>
        </p:txBody>
      </p:sp>
      <p:sp>
        <p:nvSpPr>
          <p:cNvPr id="2" name="Rectángulo redondeado 1"/>
          <p:cNvSpPr/>
          <p:nvPr/>
        </p:nvSpPr>
        <p:spPr>
          <a:xfrm>
            <a:off x="826295" y="1331564"/>
            <a:ext cx="10594561" cy="2129753"/>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Rectángulo redondeado 2"/>
          <p:cNvSpPr/>
          <p:nvPr/>
        </p:nvSpPr>
        <p:spPr>
          <a:xfrm>
            <a:off x="9711502" y="775031"/>
            <a:ext cx="1630393" cy="696359"/>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 name="CuadroTexto 9"/>
          <p:cNvSpPr txBox="1"/>
          <p:nvPr/>
        </p:nvSpPr>
        <p:spPr>
          <a:xfrm>
            <a:off x="9808751" y="848948"/>
            <a:ext cx="1600200" cy="523220"/>
          </a:xfrm>
          <a:prstGeom prst="rect">
            <a:avLst/>
          </a:prstGeom>
          <a:noFill/>
        </p:spPr>
        <p:txBody>
          <a:bodyPr wrap="square" rtlCol="0">
            <a:spAutoFit/>
          </a:bodyPr>
          <a:lstStyle/>
          <a:p>
            <a:r>
              <a:rPr lang="es-MX" sz="2800" b="1" dirty="0">
                <a:solidFill>
                  <a:prstClr val="black">
                    <a:lumMod val="65000"/>
                    <a:lumOff val="35000"/>
                  </a:prstClr>
                </a:solidFill>
                <a:cs typeface="Times New Roman" panose="02020603050405020304" pitchFamily="18" charset="0"/>
              </a:rPr>
              <a:t>¿Qué es?</a:t>
            </a:r>
            <a:endParaRPr lang="es-PE" sz="2800" b="1" dirty="0">
              <a:solidFill>
                <a:prstClr val="black">
                  <a:lumMod val="65000"/>
                  <a:lumOff val="35000"/>
                </a:prstClr>
              </a:solidFill>
              <a:cs typeface="Times New Roman" panose="02020603050405020304" pitchFamily="18" charset="0"/>
            </a:endParaRPr>
          </a:p>
        </p:txBody>
      </p:sp>
      <p:sp>
        <p:nvSpPr>
          <p:cNvPr id="5" name="Marcador de contenido 4"/>
          <p:cNvSpPr>
            <a:spLocks noGrp="1"/>
          </p:cNvSpPr>
          <p:nvPr>
            <p:ph idx="1"/>
          </p:nvPr>
        </p:nvSpPr>
        <p:spPr>
          <a:xfrm>
            <a:off x="1013891" y="1559584"/>
            <a:ext cx="10224086" cy="1874317"/>
          </a:xfrm>
        </p:spPr>
        <p:txBody>
          <a:bodyPr>
            <a:normAutofit fontScale="92500" lnSpcReduction="10000"/>
          </a:bodyPr>
          <a:lstStyle/>
          <a:p>
            <a:pPr marL="0" indent="0" algn="just">
              <a:spcBef>
                <a:spcPct val="0"/>
              </a:spcBef>
              <a:buNone/>
              <a:defRPr/>
            </a:pPr>
            <a:r>
              <a:rPr lang="es-ES" sz="2200" dirty="0">
                <a:solidFill>
                  <a:srgbClr val="002E54"/>
                </a:solidFill>
                <a:cs typeface="Times New Roman" panose="02020603050405020304" pitchFamily="18" charset="0"/>
              </a:rPr>
              <a:t>Es un estándar internacional que recoge una serie de requisitos para implementar un SGAS basado en buenas prácticas contra el soborno y que son reconocidas a nivel mundial. </a:t>
            </a:r>
            <a:br>
              <a:rPr lang="es-ES" sz="2200" dirty="0">
                <a:solidFill>
                  <a:srgbClr val="002E54"/>
                </a:solidFill>
                <a:cs typeface="Times New Roman" panose="02020603050405020304" pitchFamily="18" charset="0"/>
              </a:rPr>
            </a:br>
            <a:endParaRPr lang="es-ES" sz="2200" dirty="0">
              <a:solidFill>
                <a:srgbClr val="002E54"/>
              </a:solidFill>
              <a:cs typeface="Times New Roman" panose="02020603050405020304" pitchFamily="18" charset="0"/>
            </a:endParaRPr>
          </a:p>
          <a:p>
            <a:pPr marL="0" lvl="0" indent="0" algn="just">
              <a:spcBef>
                <a:spcPct val="0"/>
              </a:spcBef>
              <a:buNone/>
              <a:defRPr/>
            </a:pPr>
            <a:r>
              <a:rPr lang="es-ES" sz="2200" dirty="0">
                <a:solidFill>
                  <a:srgbClr val="002E54"/>
                </a:solidFill>
                <a:cs typeface="Times New Roman" panose="02020603050405020304" pitchFamily="18" charset="0"/>
              </a:rPr>
              <a:t>Es una herramienta de apoyo orientada a facilitar a las organizaciones a implementar y mantener medidas concretas que les permitan prevenir, detectar y enfrentar el soborno y las prácticas fraudulentas en sus actividades para instaurar una cultura de ética, transparencia, de integridad y cumplimiento.</a:t>
            </a:r>
          </a:p>
          <a:p>
            <a:pPr marL="0" lvl="0" indent="0" algn="just">
              <a:spcBef>
                <a:spcPct val="0"/>
              </a:spcBef>
              <a:buNone/>
              <a:defRPr/>
            </a:pPr>
            <a:endParaRPr lang="es-ES" sz="2200" dirty="0">
              <a:solidFill>
                <a:srgbClr val="002E54"/>
              </a:solidFill>
              <a:cs typeface="Times New Roman" panose="02020603050405020304" pitchFamily="18" charset="0"/>
            </a:endParaRPr>
          </a:p>
          <a:p>
            <a:pPr marL="0" indent="0" algn="just">
              <a:spcBef>
                <a:spcPct val="0"/>
              </a:spcBef>
              <a:buNone/>
              <a:defRPr/>
            </a:pPr>
            <a:endParaRPr lang="es-ES" sz="2200" dirty="0">
              <a:solidFill>
                <a:srgbClr val="002E54"/>
              </a:solidFill>
              <a:cs typeface="Times New Roman" panose="02020603050405020304" pitchFamily="18" charset="0"/>
            </a:endParaRPr>
          </a:p>
        </p:txBody>
      </p:sp>
      <p:sp>
        <p:nvSpPr>
          <p:cNvPr id="11" name="Rectángulo 10"/>
          <p:cNvSpPr/>
          <p:nvPr/>
        </p:nvSpPr>
        <p:spPr>
          <a:xfrm>
            <a:off x="630915" y="3649338"/>
            <a:ext cx="4124527" cy="369332"/>
          </a:xfrm>
          <a:prstGeom prst="rect">
            <a:avLst/>
          </a:prstGeom>
        </p:spPr>
        <p:txBody>
          <a:bodyPr wrap="none">
            <a:spAutoFit/>
          </a:bodyPr>
          <a:lstStyle/>
          <a:p>
            <a:pPr algn="just">
              <a:spcBef>
                <a:spcPct val="0"/>
              </a:spcBef>
              <a:defRPr/>
            </a:pPr>
            <a:r>
              <a:rPr lang="es-ES" dirty="0">
                <a:solidFill>
                  <a:prstClr val="black">
                    <a:lumMod val="65000"/>
                    <a:lumOff val="35000"/>
                  </a:prstClr>
                </a:solidFill>
                <a:cs typeface="Times New Roman" panose="02020603050405020304" pitchFamily="18" charset="0"/>
              </a:rPr>
              <a:t>Las prácticas fraudulentas pueden incluir: </a:t>
            </a:r>
          </a:p>
        </p:txBody>
      </p:sp>
      <p:sp>
        <p:nvSpPr>
          <p:cNvPr id="12" name="Rectángulo 11"/>
          <p:cNvSpPr/>
          <p:nvPr/>
        </p:nvSpPr>
        <p:spPr>
          <a:xfrm>
            <a:off x="869529" y="4106864"/>
            <a:ext cx="10699574" cy="1200329"/>
          </a:xfrm>
          <a:prstGeom prst="rect">
            <a:avLst/>
          </a:prstGeom>
        </p:spPr>
        <p:txBody>
          <a:bodyPr wrap="square">
            <a:spAutoFit/>
          </a:bodyPr>
          <a:lstStyle/>
          <a:p>
            <a:pPr marL="285750" lvl="0" indent="-285750">
              <a:buClr>
                <a:srgbClr val="2772AF"/>
              </a:buClr>
              <a:buFont typeface="Arial" panose="020B0604020202020204" pitchFamily="34" charset="0"/>
              <a:buChar char="•"/>
            </a:pPr>
            <a:r>
              <a:rPr lang="es-ES" dirty="0">
                <a:solidFill>
                  <a:schemeClr val="tx1">
                    <a:lumMod val="65000"/>
                    <a:lumOff val="35000"/>
                  </a:schemeClr>
                </a:solidFill>
              </a:rPr>
              <a:t>El soborno cometido por la organización, o por sus empleados o por sus socios de negocio actúen en nombre de la organización o en su beneficio.</a:t>
            </a:r>
          </a:p>
          <a:p>
            <a:pPr marL="285750" lvl="0" indent="-285750">
              <a:buClr>
                <a:srgbClr val="2772AF"/>
              </a:buClr>
              <a:buFont typeface="Arial" panose="020B0604020202020204" pitchFamily="34" charset="0"/>
              <a:buChar char="•"/>
            </a:pPr>
            <a:r>
              <a:rPr lang="es-ES" dirty="0">
                <a:solidFill>
                  <a:schemeClr val="tx1">
                    <a:lumMod val="65000"/>
                    <a:lumOff val="35000"/>
                  </a:schemeClr>
                </a:solidFill>
              </a:rPr>
              <a:t>El soborno a la organización, sus empleados o socios de negocio en relación con las actividades de la organización</a:t>
            </a:r>
          </a:p>
        </p:txBody>
      </p:sp>
      <p:cxnSp>
        <p:nvCxnSpPr>
          <p:cNvPr id="14" name="Conector angular 13"/>
          <p:cNvCxnSpPr/>
          <p:nvPr/>
        </p:nvCxnSpPr>
        <p:spPr>
          <a:xfrm rot="10800000">
            <a:off x="576072" y="4018670"/>
            <a:ext cx="293457" cy="793589"/>
          </a:xfrm>
          <a:prstGeom prst="bentConnector2">
            <a:avLst/>
          </a:prstGeom>
          <a:ln>
            <a:solidFill>
              <a:srgbClr val="002E54"/>
            </a:solidFill>
          </a:ln>
        </p:spPr>
        <p:style>
          <a:lnRef idx="1">
            <a:schemeClr val="accent1"/>
          </a:lnRef>
          <a:fillRef idx="0">
            <a:schemeClr val="accent1"/>
          </a:fillRef>
          <a:effectRef idx="0">
            <a:schemeClr val="accent1"/>
          </a:effectRef>
          <a:fontRef idx="minor">
            <a:schemeClr val="tx1"/>
          </a:fontRef>
        </p:style>
      </p:cxnSp>
      <p:cxnSp>
        <p:nvCxnSpPr>
          <p:cNvPr id="15" name="Conector angular 14"/>
          <p:cNvCxnSpPr/>
          <p:nvPr/>
        </p:nvCxnSpPr>
        <p:spPr>
          <a:xfrm rot="16200000" flipV="1">
            <a:off x="524402" y="3909780"/>
            <a:ext cx="396796" cy="293460"/>
          </a:xfrm>
          <a:prstGeom prst="bentConnector3">
            <a:avLst>
              <a:gd name="adj1" fmla="val -698"/>
            </a:avLst>
          </a:prstGeom>
          <a:ln>
            <a:solidFill>
              <a:srgbClr val="002E54"/>
            </a:solidFill>
          </a:ln>
        </p:spPr>
        <p:style>
          <a:lnRef idx="1">
            <a:schemeClr val="accent1"/>
          </a:lnRef>
          <a:fillRef idx="0">
            <a:schemeClr val="accent1"/>
          </a:fillRef>
          <a:effectRef idx="0">
            <a:schemeClr val="accent1"/>
          </a:effectRef>
          <a:fontRef idx="minor">
            <a:schemeClr val="tx1"/>
          </a:fontRef>
        </p:style>
      </p:cxnSp>
      <p:sp>
        <p:nvSpPr>
          <p:cNvPr id="18" name="CuadroTexto 17"/>
          <p:cNvSpPr txBox="1"/>
          <p:nvPr/>
        </p:nvSpPr>
        <p:spPr>
          <a:xfrm>
            <a:off x="1495297" y="5479697"/>
            <a:ext cx="9440218" cy="1200329"/>
          </a:xfrm>
          <a:prstGeom prst="rect">
            <a:avLst/>
          </a:prstGeom>
          <a:noFill/>
        </p:spPr>
        <p:txBody>
          <a:bodyPr wrap="square" rtlCol="0">
            <a:spAutoFit/>
          </a:bodyPr>
          <a:lstStyle/>
          <a:p>
            <a:pPr marL="152396" indent="0" algn="just">
              <a:buNone/>
            </a:pPr>
            <a:r>
              <a:rPr lang="es-ES" dirty="0"/>
              <a:t>Su equivalente en el Perú es la Norma Técnica Peruana ISO 37001:2017 (NTP ISO 37001:2017 “Sistema de gestión </a:t>
            </a:r>
            <a:r>
              <a:rPr lang="es-ES" dirty="0" err="1"/>
              <a:t>antisoborno</a:t>
            </a:r>
            <a:r>
              <a:rPr lang="es-ES" dirty="0"/>
              <a:t>. Requisitos con orientación para su uso” fue aprobada con Resolución Directoral N° 012-2017-INACAL-DN) del Instituto Nacional de la Calidad.</a:t>
            </a:r>
          </a:p>
          <a:p>
            <a:pPr algn="just"/>
            <a:endParaRPr lang="es-PE" dirty="0"/>
          </a:p>
        </p:txBody>
      </p:sp>
      <p:sp>
        <p:nvSpPr>
          <p:cNvPr id="19" name="Triángulo isósceles 18"/>
          <p:cNvSpPr/>
          <p:nvPr/>
        </p:nvSpPr>
        <p:spPr>
          <a:xfrm rot="5400000">
            <a:off x="822800" y="5640656"/>
            <a:ext cx="677573" cy="584115"/>
          </a:xfrm>
          <a:prstGeom prst="triangle">
            <a:avLst/>
          </a:prstGeom>
          <a:solidFill>
            <a:srgbClr val="002E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70986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5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50"/>
                                        <p:tgtEl>
                                          <p:spTgt spid="3"/>
                                        </p:tgtEl>
                                      </p:cBhvr>
                                    </p:animEffect>
                                  </p:childTnLst>
                                </p:cTn>
                              </p:par>
                            </p:childTnLst>
                          </p:cTn>
                        </p:par>
                        <p:par>
                          <p:cTn id="11" fill="hold">
                            <p:stCondLst>
                              <p:cond delay="250"/>
                            </p:stCondLst>
                            <p:childTnLst>
                              <p:par>
                                <p:cTn id="12" presetID="2" presetClass="entr" presetSubtype="4"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250" fill="hold"/>
                                        <p:tgtEl>
                                          <p:spTgt spid="2"/>
                                        </p:tgtEl>
                                        <p:attrNameLst>
                                          <p:attrName>ppt_x</p:attrName>
                                        </p:attrNameLst>
                                      </p:cBhvr>
                                      <p:tavLst>
                                        <p:tav tm="0">
                                          <p:val>
                                            <p:strVal val="#ppt_x"/>
                                          </p:val>
                                        </p:tav>
                                        <p:tav tm="100000">
                                          <p:val>
                                            <p:strVal val="#ppt_x"/>
                                          </p:val>
                                        </p:tav>
                                      </p:tavLst>
                                    </p:anim>
                                    <p:anim calcmode="lin" valueType="num">
                                      <p:cBhvr additive="base">
                                        <p:cTn id="15" dur="250" fill="hold"/>
                                        <p:tgtEl>
                                          <p:spTgt spid="2"/>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2" presetClass="entr" presetSubtype="4" fill="hold" grpId="0"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2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25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 presetClass="entr" presetSubtype="4" fill="hold" grpId="0" nodeType="after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 calcmode="lin" valueType="num">
                                      <p:cBhvr additive="base">
                                        <p:cTn id="24" dur="25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5" dur="25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heel(1)">
                                      <p:cBhvr>
                                        <p:cTn id="30" dur="250"/>
                                        <p:tgtEl>
                                          <p:spTgt spid="11"/>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heel(1)">
                                      <p:cBhvr>
                                        <p:cTn id="33" dur="500"/>
                                        <p:tgtEl>
                                          <p:spTgt spid="12"/>
                                        </p:tgtEl>
                                      </p:cBhvr>
                                    </p:animEffect>
                                  </p:childTnLst>
                                </p:cTn>
                              </p:par>
                              <p:par>
                                <p:cTn id="34" presetID="21" presetClass="entr" presetSubtype="1"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heel(1)">
                                      <p:cBhvr>
                                        <p:cTn id="36" dur="500"/>
                                        <p:tgtEl>
                                          <p:spTgt spid="14"/>
                                        </p:tgtEl>
                                      </p:cBhvr>
                                    </p:animEffect>
                                  </p:childTnLst>
                                </p:cTn>
                              </p:par>
                              <p:par>
                                <p:cTn id="37" presetID="21" presetClass="entr" presetSubtype="1"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heel(1)">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additive="base">
                                        <p:cTn id="44" dur="500" fill="hold"/>
                                        <p:tgtEl>
                                          <p:spTgt spid="19"/>
                                        </p:tgtEl>
                                        <p:attrNameLst>
                                          <p:attrName>ppt_x</p:attrName>
                                        </p:attrNameLst>
                                      </p:cBhvr>
                                      <p:tavLst>
                                        <p:tav tm="0">
                                          <p:val>
                                            <p:strVal val="0-#ppt_w/2"/>
                                          </p:val>
                                        </p:tav>
                                        <p:tav tm="100000">
                                          <p:val>
                                            <p:strVal val="#ppt_x"/>
                                          </p:val>
                                        </p:tav>
                                      </p:tavLst>
                                    </p:anim>
                                    <p:anim calcmode="lin" valueType="num">
                                      <p:cBhvr additive="base">
                                        <p:cTn id="45" dur="500" fill="hold"/>
                                        <p:tgtEl>
                                          <p:spTgt spid="19"/>
                                        </p:tgtEl>
                                        <p:attrNameLst>
                                          <p:attrName>ppt_y</p:attrName>
                                        </p:attrNameLst>
                                      </p:cBhvr>
                                      <p:tavLst>
                                        <p:tav tm="0">
                                          <p:val>
                                            <p:strVal val="#ppt_y"/>
                                          </p:val>
                                        </p:tav>
                                        <p:tav tm="100000">
                                          <p:val>
                                            <p:strVal val="#ppt_y"/>
                                          </p:val>
                                        </p:tav>
                                      </p:tavLst>
                                    </p:anim>
                                  </p:childTnLst>
                                </p:cTn>
                              </p:par>
                              <p:par>
                                <p:cTn id="46" presetID="2" presetClass="entr" presetSubtype="8"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500" fill="hold"/>
                                        <p:tgtEl>
                                          <p:spTgt spid="18"/>
                                        </p:tgtEl>
                                        <p:attrNameLst>
                                          <p:attrName>ppt_x</p:attrName>
                                        </p:attrNameLst>
                                      </p:cBhvr>
                                      <p:tavLst>
                                        <p:tav tm="0">
                                          <p:val>
                                            <p:strVal val="0-#ppt_w/2"/>
                                          </p:val>
                                        </p:tav>
                                        <p:tav tm="100000">
                                          <p:val>
                                            <p:strVal val="#ppt_x"/>
                                          </p:val>
                                        </p:tav>
                                      </p:tavLst>
                                    </p:anim>
                                    <p:anim calcmode="lin" valueType="num">
                                      <p:cBhvr additive="base">
                                        <p:cTn id="49"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0" grpId="0"/>
      <p:bldP spid="5" grpId="0" build="p"/>
      <p:bldP spid="11" grpId="0"/>
      <p:bldP spid="12" grpId="0"/>
      <p:bldP spid="18" grpId="0"/>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318"/>
            <a:ext cx="2306596" cy="19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upo 6"/>
          <p:cNvGrpSpPr/>
          <p:nvPr/>
        </p:nvGrpSpPr>
        <p:grpSpPr>
          <a:xfrm>
            <a:off x="-11905" y="-6318"/>
            <a:ext cx="1579779" cy="2690853"/>
            <a:chOff x="-11906" y="-14686"/>
            <a:chExt cx="1579779" cy="2690853"/>
          </a:xfrm>
          <a:solidFill>
            <a:schemeClr val="accent2">
              <a:lumMod val="75000"/>
            </a:schemeClr>
          </a:solidFill>
        </p:grpSpPr>
        <p:sp>
          <p:nvSpPr>
            <p:cNvPr id="8" name="Triángulo isósceles 11"/>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redondeado 7"/>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Título 3"/>
          <p:cNvSpPr>
            <a:spLocks noGrp="1"/>
          </p:cNvSpPr>
          <p:nvPr>
            <p:ph type="title"/>
          </p:nvPr>
        </p:nvSpPr>
        <p:spPr>
          <a:xfrm>
            <a:off x="0" y="377878"/>
            <a:ext cx="12203905" cy="1325563"/>
          </a:xfrm>
        </p:spPr>
        <p:txBody>
          <a:bodyPr vert="horz" lIns="91440" tIns="45720" rIns="91440" bIns="45720" rtlCol="0" anchor="ctr">
            <a:normAutofit/>
          </a:bodyPr>
          <a:lstStyle/>
          <a:p>
            <a:pPr algn="ctr"/>
            <a:r>
              <a:rPr lang="es-MX" sz="3600" b="1" dirty="0">
                <a:solidFill>
                  <a:srgbClr val="002E54"/>
                </a:solidFill>
                <a:latin typeface="+mn-lt"/>
              </a:rPr>
              <a:t>Objetivos de Sistema de Gestión </a:t>
            </a:r>
            <a:r>
              <a:rPr lang="es-MX" sz="3600" b="1" dirty="0" err="1">
                <a:solidFill>
                  <a:srgbClr val="002E54"/>
                </a:solidFill>
                <a:latin typeface="+mn-lt"/>
              </a:rPr>
              <a:t>Antisoborno</a:t>
            </a:r>
            <a:endParaRPr lang="es-MX" sz="3600" b="1" dirty="0">
              <a:solidFill>
                <a:srgbClr val="002E54"/>
              </a:solidFill>
              <a:latin typeface="+mn-lt"/>
            </a:endParaRPr>
          </a:p>
        </p:txBody>
      </p:sp>
      <p:sp>
        <p:nvSpPr>
          <p:cNvPr id="13" name="Google Shape;61;p14"/>
          <p:cNvSpPr txBox="1">
            <a:spLocks/>
          </p:cNvSpPr>
          <p:nvPr/>
        </p:nvSpPr>
        <p:spPr>
          <a:xfrm>
            <a:off x="1231391" y="2059350"/>
            <a:ext cx="10161321" cy="3768426"/>
          </a:xfrm>
          <a:prstGeom prst="rect">
            <a:avLst/>
          </a:prstGeom>
        </p:spPr>
        <p:txBody>
          <a:bodyPr spcFirstLastPara="1" vert="horz" wrap="square" lIns="121900" tIns="121900" rIns="121900" bIns="121900" rtlCol="0" anchor="t" anchorCtr="0">
            <a:noAutofit/>
          </a:bodyPr>
          <a:lstStyle>
            <a:lvl1pPr marL="609585" lvl="0" indent="-457189"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2133"/>
              </a:spcBef>
              <a:spcAft>
                <a:spcPts val="2133"/>
              </a:spcAft>
              <a:buSzPts val="1400"/>
              <a:buFont typeface="Arial" panose="020B0604020202020204" pitchFamily="34" charset="0"/>
              <a:buChar char="■"/>
              <a:defRPr sz="1800" kern="1200">
                <a:solidFill>
                  <a:schemeClr val="tx1"/>
                </a:solidFill>
                <a:latin typeface="+mn-lt"/>
                <a:ea typeface="+mn-ea"/>
                <a:cs typeface="+mn-cs"/>
              </a:defRPr>
            </a:lvl9pPr>
          </a:lstStyle>
          <a:p>
            <a:pPr lvl="0">
              <a:buClr>
                <a:srgbClr val="002E54"/>
              </a:buClr>
            </a:pPr>
            <a:r>
              <a:rPr lang="es-PE" sz="3200" dirty="0">
                <a:solidFill>
                  <a:prstClr val="black">
                    <a:lumMod val="65000"/>
                    <a:lumOff val="35000"/>
                  </a:prstClr>
                </a:solidFill>
                <a:cs typeface="Times New Roman" panose="02020603050405020304" pitchFamily="18" charset="0"/>
              </a:rPr>
              <a:t>Prevenir el soborno.</a:t>
            </a:r>
          </a:p>
          <a:p>
            <a:pPr lvl="0">
              <a:buClr>
                <a:srgbClr val="002E54"/>
              </a:buClr>
            </a:pPr>
            <a:r>
              <a:rPr lang="es-PE" sz="3200" dirty="0">
                <a:solidFill>
                  <a:prstClr val="black">
                    <a:lumMod val="65000"/>
                    <a:lumOff val="35000"/>
                  </a:prstClr>
                </a:solidFill>
                <a:cs typeface="Times New Roman" panose="02020603050405020304" pitchFamily="18" charset="0"/>
              </a:rPr>
              <a:t>Ayudar a acreditar la debida diligencia ante terceros (cliente, autoridades judiciales)</a:t>
            </a:r>
          </a:p>
          <a:p>
            <a:pPr lvl="0">
              <a:buClr>
                <a:srgbClr val="002E54"/>
              </a:buClr>
            </a:pPr>
            <a:r>
              <a:rPr lang="es-PE" sz="3200" dirty="0">
                <a:solidFill>
                  <a:prstClr val="black">
                    <a:lumMod val="65000"/>
                    <a:lumOff val="35000"/>
                  </a:prstClr>
                </a:solidFill>
                <a:cs typeface="Times New Roman" panose="02020603050405020304" pitchFamily="18" charset="0"/>
              </a:rPr>
              <a:t>Fomentar una cultura de prevención y lucha contra el soborno y a mejorar continuamente.</a:t>
            </a:r>
          </a:p>
          <a:p>
            <a:pPr lvl="0">
              <a:buClr>
                <a:srgbClr val="002E54"/>
              </a:buClr>
            </a:pPr>
            <a:r>
              <a:rPr lang="es-PE" sz="3200" dirty="0">
                <a:solidFill>
                  <a:prstClr val="black">
                    <a:lumMod val="65000"/>
                    <a:lumOff val="35000"/>
                  </a:prstClr>
                </a:solidFill>
                <a:cs typeface="Times New Roman" panose="02020603050405020304" pitchFamily="18" charset="0"/>
              </a:rPr>
              <a:t>Mejorar el riesgo penal y </a:t>
            </a:r>
            <a:r>
              <a:rPr lang="es-PE" sz="3200" dirty="0" err="1">
                <a:solidFill>
                  <a:prstClr val="black">
                    <a:lumMod val="65000"/>
                    <a:lumOff val="35000"/>
                  </a:prstClr>
                </a:solidFill>
                <a:cs typeface="Times New Roman" panose="02020603050405020304" pitchFamily="18" charset="0"/>
              </a:rPr>
              <a:t>reputacional</a:t>
            </a:r>
            <a:r>
              <a:rPr lang="es-PE" sz="3200" dirty="0">
                <a:solidFill>
                  <a:prstClr val="black">
                    <a:lumMod val="65000"/>
                    <a:lumOff val="35000"/>
                  </a:prstClr>
                </a:solidFill>
                <a:cs typeface="Times New Roman" panose="02020603050405020304" pitchFamily="18" charset="0"/>
              </a:rPr>
              <a:t>.</a:t>
            </a:r>
            <a:endParaRPr lang="es-PE" sz="3200" dirty="0"/>
          </a:p>
          <a:p>
            <a:pPr marL="152396" indent="0">
              <a:buNone/>
            </a:pPr>
            <a:endParaRPr lang="es-PE" sz="3200" dirty="0"/>
          </a:p>
          <a:p>
            <a:endParaRPr lang="es-PE" sz="3200" dirty="0"/>
          </a:p>
          <a:p>
            <a:pPr marL="152396" indent="0">
              <a:buNone/>
            </a:pPr>
            <a:endParaRPr lang="es-PE" sz="3200" dirty="0"/>
          </a:p>
          <a:p>
            <a:endParaRPr lang="es-PE" sz="3200" dirty="0"/>
          </a:p>
          <a:p>
            <a:pPr marL="152396" lvl="0" indent="0">
              <a:buNone/>
            </a:pPr>
            <a:endParaRPr lang="es-ES" sz="3200" dirty="0">
              <a:solidFill>
                <a:prstClr val="black">
                  <a:lumMod val="65000"/>
                  <a:lumOff val="35000"/>
                </a:prstClr>
              </a:solidFill>
              <a:cs typeface="Times New Roman" panose="02020603050405020304" pitchFamily="18" charset="0"/>
            </a:endParaRPr>
          </a:p>
          <a:p>
            <a:endParaRPr lang="es-ES" sz="3200" dirty="0"/>
          </a:p>
          <a:p>
            <a:endParaRPr lang="es-ES" sz="3200" dirty="0"/>
          </a:p>
          <a:p>
            <a:endParaRPr lang="es-ES" sz="3200" dirty="0"/>
          </a:p>
        </p:txBody>
      </p:sp>
    </p:spTree>
    <p:extLst>
      <p:ext uri="{BB962C8B-B14F-4D97-AF65-F5344CB8AC3E}">
        <p14:creationId xmlns:p14="http://schemas.microsoft.com/office/powerpoint/2010/main" val="2055730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318"/>
            <a:ext cx="2306596" cy="193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upo 6"/>
          <p:cNvGrpSpPr/>
          <p:nvPr/>
        </p:nvGrpSpPr>
        <p:grpSpPr>
          <a:xfrm>
            <a:off x="-11905" y="-6318"/>
            <a:ext cx="1579779" cy="2690853"/>
            <a:chOff x="-11906" y="-14686"/>
            <a:chExt cx="1579779" cy="2690853"/>
          </a:xfrm>
          <a:solidFill>
            <a:schemeClr val="accent2">
              <a:lumMod val="75000"/>
            </a:schemeClr>
          </a:solidFill>
        </p:grpSpPr>
        <p:sp>
          <p:nvSpPr>
            <p:cNvPr id="8" name="Triángulo isósceles 11"/>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redondeado 7"/>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Título 3"/>
          <p:cNvSpPr>
            <a:spLocks noGrp="1"/>
          </p:cNvSpPr>
          <p:nvPr>
            <p:ph type="title"/>
          </p:nvPr>
        </p:nvSpPr>
        <p:spPr>
          <a:xfrm>
            <a:off x="-11905" y="0"/>
            <a:ext cx="12203905" cy="1325563"/>
          </a:xfrm>
        </p:spPr>
        <p:txBody>
          <a:bodyPr vert="horz" lIns="91440" tIns="45720" rIns="91440" bIns="45720" rtlCol="0" anchor="ctr">
            <a:normAutofit/>
          </a:bodyPr>
          <a:lstStyle/>
          <a:p>
            <a:pPr algn="ctr"/>
            <a:r>
              <a:rPr lang="es-MX" sz="3600" b="1" dirty="0">
                <a:solidFill>
                  <a:srgbClr val="002E54"/>
                </a:solidFill>
                <a:latin typeface="+mn-lt"/>
              </a:rPr>
              <a:t>Requisitos de la norma ISO 37001 para el SGAS</a:t>
            </a:r>
          </a:p>
        </p:txBody>
      </p:sp>
      <p:sp>
        <p:nvSpPr>
          <p:cNvPr id="13" name="Google Shape;61;p14"/>
          <p:cNvSpPr txBox="1">
            <a:spLocks/>
          </p:cNvSpPr>
          <p:nvPr/>
        </p:nvSpPr>
        <p:spPr>
          <a:xfrm>
            <a:off x="735067" y="1069530"/>
            <a:ext cx="10709960" cy="5526341"/>
          </a:xfrm>
          <a:prstGeom prst="rect">
            <a:avLst/>
          </a:prstGeom>
        </p:spPr>
        <p:txBody>
          <a:bodyPr spcFirstLastPara="1" vert="horz" wrap="square" lIns="121900" tIns="121900" rIns="121900" bIns="121900" rtlCol="0" anchor="t" anchorCtr="0">
            <a:noAutofit/>
          </a:bodyPr>
          <a:lstStyle>
            <a:lvl1pPr marL="609585" lvl="0" indent="-457189"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2133"/>
              </a:spcBef>
              <a:spcAft>
                <a:spcPts val="2133"/>
              </a:spcAft>
              <a:buSzPts val="1400"/>
              <a:buFont typeface="Arial" panose="020B0604020202020204" pitchFamily="34" charset="0"/>
              <a:buChar char="■"/>
              <a:defRPr sz="1800" kern="1200">
                <a:solidFill>
                  <a:schemeClr val="tx1"/>
                </a:solidFill>
                <a:latin typeface="+mn-lt"/>
                <a:ea typeface="+mn-ea"/>
                <a:cs typeface="+mn-cs"/>
              </a:defRPr>
            </a:lvl9pPr>
          </a:lstStyle>
          <a:p>
            <a:pPr marL="152396" lvl="0" indent="0">
              <a:buNone/>
            </a:pPr>
            <a:r>
              <a:rPr lang="es-MX" sz="2300" dirty="0">
                <a:solidFill>
                  <a:prstClr val="black">
                    <a:lumMod val="65000"/>
                    <a:lumOff val="35000"/>
                  </a:prstClr>
                </a:solidFill>
                <a:cs typeface="Times New Roman" panose="02020603050405020304" pitchFamily="18" charset="0"/>
              </a:rPr>
              <a:t>Un SGAS alcanza conformidad con la norma al cumplir con una serie de requisitos tales como:</a:t>
            </a:r>
          </a:p>
          <a:p>
            <a:pPr lvl="0">
              <a:buClr>
                <a:srgbClr val="002E54"/>
              </a:buClr>
            </a:pPr>
            <a:r>
              <a:rPr lang="es-MX" sz="2300" b="1" dirty="0">
                <a:solidFill>
                  <a:prstClr val="black">
                    <a:lumMod val="65000"/>
                    <a:lumOff val="35000"/>
                  </a:prstClr>
                </a:solidFill>
                <a:cs typeface="Times New Roman" panose="02020603050405020304" pitchFamily="18" charset="0"/>
              </a:rPr>
              <a:t>Una política </a:t>
            </a:r>
            <a:r>
              <a:rPr lang="es-MX" sz="2300" b="1" dirty="0" err="1">
                <a:solidFill>
                  <a:prstClr val="black">
                    <a:lumMod val="65000"/>
                    <a:lumOff val="35000"/>
                  </a:prstClr>
                </a:solidFill>
                <a:cs typeface="Times New Roman" panose="02020603050405020304" pitchFamily="18" charset="0"/>
              </a:rPr>
              <a:t>antisoborno</a:t>
            </a:r>
            <a:r>
              <a:rPr lang="es-MX" sz="2300" b="1" dirty="0">
                <a:solidFill>
                  <a:prstClr val="black">
                    <a:lumMod val="65000"/>
                    <a:lumOff val="35000"/>
                  </a:prstClr>
                </a:solidFill>
                <a:cs typeface="Times New Roman" panose="02020603050405020304" pitchFamily="18" charset="0"/>
              </a:rPr>
              <a:t> que prohíba el soborno.</a:t>
            </a:r>
          </a:p>
          <a:p>
            <a:pPr lvl="0">
              <a:buClr>
                <a:srgbClr val="002E54"/>
              </a:buClr>
            </a:pPr>
            <a:r>
              <a:rPr lang="es-MX" sz="2300" dirty="0">
                <a:solidFill>
                  <a:prstClr val="black">
                    <a:lumMod val="65000"/>
                    <a:lumOff val="35000"/>
                  </a:prstClr>
                </a:solidFill>
                <a:cs typeface="Times New Roman" panose="02020603050405020304" pitchFamily="18" charset="0"/>
              </a:rPr>
              <a:t>La expresión de liderazgo, compromiso y responsabilidad.</a:t>
            </a:r>
          </a:p>
          <a:p>
            <a:pPr lvl="0">
              <a:buClr>
                <a:srgbClr val="002E54"/>
              </a:buClr>
            </a:pPr>
            <a:r>
              <a:rPr lang="es-MX" sz="2300" dirty="0">
                <a:solidFill>
                  <a:prstClr val="black">
                    <a:lumMod val="65000"/>
                    <a:lumOff val="35000"/>
                  </a:prstClr>
                </a:solidFill>
                <a:cs typeface="Times New Roman" panose="02020603050405020304" pitchFamily="18" charset="0"/>
              </a:rPr>
              <a:t>Comunicación de la política a los empleados, los socios comerciales y otras partes interesadas.</a:t>
            </a:r>
          </a:p>
          <a:p>
            <a:pPr lvl="0">
              <a:buClr>
                <a:srgbClr val="002E54"/>
              </a:buClr>
            </a:pPr>
            <a:r>
              <a:rPr lang="es-MX" sz="2300" dirty="0">
                <a:solidFill>
                  <a:prstClr val="black">
                    <a:lumMod val="65000"/>
                    <a:lumOff val="35000"/>
                  </a:prstClr>
                </a:solidFill>
                <a:cs typeface="Times New Roman" panose="02020603050405020304" pitchFamily="18" charset="0"/>
              </a:rPr>
              <a:t>Nombramiento de un responsable para supervisar la implementación y operación del SGAS.</a:t>
            </a:r>
          </a:p>
          <a:p>
            <a:pPr lvl="0">
              <a:buClr>
                <a:srgbClr val="002E54"/>
              </a:buClr>
            </a:pPr>
            <a:r>
              <a:rPr lang="es-MX" sz="2300" dirty="0">
                <a:solidFill>
                  <a:prstClr val="black">
                    <a:lumMod val="65000"/>
                    <a:lumOff val="35000"/>
                  </a:prstClr>
                </a:solidFill>
                <a:cs typeface="Times New Roman" panose="02020603050405020304" pitchFamily="18" charset="0"/>
              </a:rPr>
              <a:t>Controles de personal y formación.</a:t>
            </a:r>
          </a:p>
          <a:p>
            <a:pPr lvl="0">
              <a:buClr>
                <a:srgbClr val="002E54"/>
              </a:buClr>
            </a:pPr>
            <a:r>
              <a:rPr lang="es-MX" sz="2300" dirty="0">
                <a:solidFill>
                  <a:prstClr val="black">
                    <a:lumMod val="65000"/>
                    <a:lumOff val="35000"/>
                  </a:prstClr>
                </a:solidFill>
                <a:cs typeface="Times New Roman" panose="02020603050405020304" pitchFamily="18" charset="0"/>
              </a:rPr>
              <a:t>Evaluaciones periódicas del riesgo de soborno al que está expuesta la organización.</a:t>
            </a:r>
          </a:p>
          <a:p>
            <a:pPr lvl="0">
              <a:buClr>
                <a:srgbClr val="002E54"/>
              </a:buClr>
            </a:pPr>
            <a:r>
              <a:rPr lang="es-MX" sz="2300" dirty="0">
                <a:solidFill>
                  <a:prstClr val="black">
                    <a:lumMod val="65000"/>
                    <a:lumOff val="35000"/>
                  </a:prstClr>
                </a:solidFill>
                <a:cs typeface="Times New Roman" panose="02020603050405020304" pitchFamily="18" charset="0"/>
              </a:rPr>
              <a:t>Evaluaciones de debida diligencia en proyectos, socios comerciales y proveedores. (A una operación, proyecto, actividad o relación especifica).</a:t>
            </a:r>
          </a:p>
          <a:p>
            <a:pPr lvl="0">
              <a:buClr>
                <a:srgbClr val="002E54"/>
              </a:buClr>
            </a:pPr>
            <a:r>
              <a:rPr lang="es-MX" sz="2300" dirty="0">
                <a:solidFill>
                  <a:prstClr val="black">
                    <a:lumMod val="65000"/>
                    <a:lumOff val="35000"/>
                  </a:prstClr>
                </a:solidFill>
                <a:cs typeface="Times New Roman" panose="02020603050405020304" pitchFamily="18" charset="0"/>
              </a:rPr>
              <a:t>Implementación de controles </a:t>
            </a:r>
            <a:r>
              <a:rPr lang="es-MX" sz="2300" dirty="0" err="1">
                <a:solidFill>
                  <a:prstClr val="black">
                    <a:lumMod val="65000"/>
                    <a:lumOff val="35000"/>
                  </a:prstClr>
                </a:solidFill>
                <a:cs typeface="Times New Roman" panose="02020603050405020304" pitchFamily="18" charset="0"/>
              </a:rPr>
              <a:t>antisoborno</a:t>
            </a:r>
            <a:r>
              <a:rPr lang="es-MX" sz="2300" dirty="0">
                <a:solidFill>
                  <a:prstClr val="black">
                    <a:lumMod val="65000"/>
                    <a:lumOff val="35000"/>
                  </a:prstClr>
                </a:solidFill>
                <a:cs typeface="Times New Roman" panose="02020603050405020304" pitchFamily="18" charset="0"/>
              </a:rPr>
              <a:t>.</a:t>
            </a:r>
          </a:p>
          <a:p>
            <a:pPr lvl="0">
              <a:buClr>
                <a:srgbClr val="002E54"/>
              </a:buClr>
            </a:pPr>
            <a:r>
              <a:rPr lang="es-MX" sz="2300" dirty="0">
                <a:solidFill>
                  <a:prstClr val="black">
                    <a:lumMod val="65000"/>
                    <a:lumOff val="35000"/>
                  </a:prstClr>
                </a:solidFill>
                <a:cs typeface="Times New Roman" panose="02020603050405020304" pitchFamily="18" charset="0"/>
              </a:rPr>
              <a:t>Implementación de controles financieros y no financieros apropiados para prevenir el riesgo de soborno.</a:t>
            </a:r>
          </a:p>
          <a:p>
            <a:pPr lvl="0">
              <a:buClr>
                <a:srgbClr val="002E54"/>
              </a:buClr>
            </a:pPr>
            <a:r>
              <a:rPr lang="es-MX" sz="2300" dirty="0">
                <a:solidFill>
                  <a:prstClr val="black">
                    <a:lumMod val="65000"/>
                    <a:lumOff val="35000"/>
                  </a:prstClr>
                </a:solidFill>
                <a:cs typeface="Times New Roman" panose="02020603050405020304" pitchFamily="18" charset="0"/>
              </a:rPr>
              <a:t>Informes, monitoreo, investigación y auditoría.</a:t>
            </a:r>
          </a:p>
          <a:p>
            <a:pPr lvl="0">
              <a:buClr>
                <a:srgbClr val="002E54"/>
              </a:buClr>
            </a:pPr>
            <a:r>
              <a:rPr lang="es-MX" sz="2300" dirty="0">
                <a:solidFill>
                  <a:prstClr val="black">
                    <a:lumMod val="65000"/>
                    <a:lumOff val="35000"/>
                  </a:prstClr>
                </a:solidFill>
                <a:cs typeface="Times New Roman" panose="02020603050405020304" pitchFamily="18" charset="0"/>
              </a:rPr>
              <a:t>Acción correctiva y mejora continúa.</a:t>
            </a:r>
          </a:p>
          <a:p>
            <a:pPr marL="152396" indent="0">
              <a:buNone/>
            </a:pPr>
            <a:endParaRPr lang="es-PE" sz="2300" dirty="0"/>
          </a:p>
          <a:p>
            <a:endParaRPr lang="es-PE" sz="2300" dirty="0"/>
          </a:p>
          <a:p>
            <a:pPr marL="152396" indent="0">
              <a:buNone/>
            </a:pPr>
            <a:endParaRPr lang="es-PE" sz="2300" dirty="0"/>
          </a:p>
          <a:p>
            <a:endParaRPr lang="es-PE" sz="2300" dirty="0"/>
          </a:p>
          <a:p>
            <a:pPr marL="152396" lvl="0" indent="0">
              <a:buNone/>
            </a:pPr>
            <a:endParaRPr lang="es-ES" sz="2300" dirty="0">
              <a:solidFill>
                <a:prstClr val="black">
                  <a:lumMod val="65000"/>
                  <a:lumOff val="35000"/>
                </a:prstClr>
              </a:solidFill>
              <a:cs typeface="Times New Roman" panose="02020603050405020304" pitchFamily="18" charset="0"/>
            </a:endParaRPr>
          </a:p>
          <a:p>
            <a:endParaRPr lang="es-ES" sz="2300" dirty="0"/>
          </a:p>
          <a:p>
            <a:endParaRPr lang="es-ES" sz="2300" dirty="0"/>
          </a:p>
          <a:p>
            <a:endParaRPr lang="es-ES" sz="2300" dirty="0"/>
          </a:p>
        </p:txBody>
      </p:sp>
    </p:spTree>
    <p:extLst>
      <p:ext uri="{BB962C8B-B14F-4D97-AF65-F5344CB8AC3E}">
        <p14:creationId xmlns:p14="http://schemas.microsoft.com/office/powerpoint/2010/main" val="155291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65522" y="312540"/>
            <a:ext cx="9859678" cy="628377"/>
          </a:xfrm>
          <a:prstGeom prst="rect">
            <a:avLst/>
          </a:prstGeom>
        </p:spPr>
        <p:txBody>
          <a:bodyPr vert="horz" wrap="square" lIns="0" tIns="12700" rIns="0" bIns="0" rtlCol="0" anchor="ctr">
            <a:spAutoFit/>
          </a:bodyPr>
          <a:lstStyle/>
          <a:p>
            <a:pPr marL="12700">
              <a:lnSpc>
                <a:spcPct val="100000"/>
              </a:lnSpc>
              <a:spcBef>
                <a:spcPts val="100"/>
              </a:spcBef>
            </a:pPr>
            <a:r>
              <a:rPr lang="es-PE" sz="4000" b="1" spc="-5" dirty="0"/>
              <a:t>MEJORA CONTINUA DEL SGAS</a:t>
            </a:r>
            <a:endParaRPr sz="4000" b="1" spc="-5" dirty="0"/>
          </a:p>
        </p:txBody>
      </p:sp>
      <p:sp>
        <p:nvSpPr>
          <p:cNvPr id="14" name="object 14"/>
          <p:cNvSpPr/>
          <p:nvPr/>
        </p:nvSpPr>
        <p:spPr>
          <a:xfrm>
            <a:off x="3381374" y="1253382"/>
            <a:ext cx="4962525" cy="4493094"/>
          </a:xfrm>
          <a:prstGeom prst="rect">
            <a:avLst/>
          </a:prstGeom>
          <a:blipFill>
            <a:blip r:embed="rId2" cstate="print"/>
            <a:stretch>
              <a:fillRect/>
            </a:stretch>
          </a:blipFill>
        </p:spPr>
        <p:txBody>
          <a:bodyPr wrap="square" lIns="0" tIns="0" rIns="0" bIns="0" rtlCol="0"/>
          <a:lstStyle/>
          <a:p>
            <a:endParaRPr/>
          </a:p>
        </p:txBody>
      </p:sp>
      <p:grpSp>
        <p:nvGrpSpPr>
          <p:cNvPr id="4" name="Grupo 3">
            <a:extLst>
              <a:ext uri="{FF2B5EF4-FFF2-40B4-BE49-F238E27FC236}">
                <a16:creationId xmlns:a16="http://schemas.microsoft.com/office/drawing/2014/main" id="{FBB8D9F9-53F1-43FC-A79C-78E8D6D9C65D}"/>
              </a:ext>
            </a:extLst>
          </p:cNvPr>
          <p:cNvGrpSpPr/>
          <p:nvPr/>
        </p:nvGrpSpPr>
        <p:grpSpPr>
          <a:xfrm>
            <a:off x="-11905" y="-6318"/>
            <a:ext cx="1579779" cy="2690853"/>
            <a:chOff x="-11906" y="-14686"/>
            <a:chExt cx="1579779" cy="2690853"/>
          </a:xfrm>
          <a:solidFill>
            <a:schemeClr val="accent2">
              <a:lumMod val="75000"/>
            </a:schemeClr>
          </a:solidFill>
        </p:grpSpPr>
        <p:sp>
          <p:nvSpPr>
            <p:cNvPr id="5" name="Triángulo isósceles 11">
              <a:extLst>
                <a:ext uri="{FF2B5EF4-FFF2-40B4-BE49-F238E27FC236}">
                  <a16:creationId xmlns:a16="http://schemas.microsoft.com/office/drawing/2014/main" id="{9F170E95-5E26-40A1-A06F-5F4318669541}"/>
                </a:ext>
              </a:extLst>
            </p:cNvPr>
            <p:cNvSpPr/>
            <p:nvPr/>
          </p:nvSpPr>
          <p:spPr>
            <a:xfrm rot="5400000">
              <a:off x="-504647" y="1345227"/>
              <a:ext cx="1835587" cy="826294"/>
            </a:xfrm>
            <a:custGeom>
              <a:avLst/>
              <a:gdLst>
                <a:gd name="connsiteX0" fmla="*/ 0 w 2416612"/>
                <a:gd name="connsiteY0" fmla="*/ 826294 h 826294"/>
                <a:gd name="connsiteX1" fmla="*/ 1208306 w 2416612"/>
                <a:gd name="connsiteY1" fmla="*/ 0 h 826294"/>
                <a:gd name="connsiteX2" fmla="*/ 2416612 w 2416612"/>
                <a:gd name="connsiteY2" fmla="*/ 826294 h 826294"/>
                <a:gd name="connsiteX3" fmla="*/ 0 w 2416612"/>
                <a:gd name="connsiteY3" fmla="*/ 826294 h 826294"/>
                <a:gd name="connsiteX0" fmla="*/ 0 w 1940362"/>
                <a:gd name="connsiteY0" fmla="*/ 826294 h 826294"/>
                <a:gd name="connsiteX1" fmla="*/ 732056 w 1940362"/>
                <a:gd name="connsiteY1" fmla="*/ 0 h 826294"/>
                <a:gd name="connsiteX2" fmla="*/ 1940362 w 1940362"/>
                <a:gd name="connsiteY2" fmla="*/ 826294 h 826294"/>
                <a:gd name="connsiteX3" fmla="*/ 0 w 1940362"/>
                <a:gd name="connsiteY3" fmla="*/ 826294 h 826294"/>
                <a:gd name="connsiteX0" fmla="*/ 0 w 1835587"/>
                <a:gd name="connsiteY0" fmla="*/ 826294 h 826294"/>
                <a:gd name="connsiteX1" fmla="*/ 627281 w 1835587"/>
                <a:gd name="connsiteY1" fmla="*/ 0 h 826294"/>
                <a:gd name="connsiteX2" fmla="*/ 1835587 w 1835587"/>
                <a:gd name="connsiteY2" fmla="*/ 826294 h 826294"/>
                <a:gd name="connsiteX3" fmla="*/ 0 w 1835587"/>
                <a:gd name="connsiteY3" fmla="*/ 826294 h 826294"/>
              </a:gdLst>
              <a:ahLst/>
              <a:cxnLst>
                <a:cxn ang="0">
                  <a:pos x="connsiteX0" y="connsiteY0"/>
                </a:cxn>
                <a:cxn ang="0">
                  <a:pos x="connsiteX1" y="connsiteY1"/>
                </a:cxn>
                <a:cxn ang="0">
                  <a:pos x="connsiteX2" y="connsiteY2"/>
                </a:cxn>
                <a:cxn ang="0">
                  <a:pos x="connsiteX3" y="connsiteY3"/>
                </a:cxn>
              </a:cxnLst>
              <a:rect l="l" t="t" r="r" b="b"/>
              <a:pathLst>
                <a:path w="1835587" h="826294">
                  <a:moveTo>
                    <a:pt x="0" y="826294"/>
                  </a:moveTo>
                  <a:lnTo>
                    <a:pt x="627281" y="0"/>
                  </a:lnTo>
                  <a:lnTo>
                    <a:pt x="1835587" y="826294"/>
                  </a:lnTo>
                  <a:lnTo>
                    <a:pt x="0" y="8262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ángulo redondeado 7">
              <a:extLst>
                <a:ext uri="{FF2B5EF4-FFF2-40B4-BE49-F238E27FC236}">
                  <a16:creationId xmlns:a16="http://schemas.microsoft.com/office/drawing/2014/main" id="{4325AC0D-365D-4E5A-AEDE-929FA6113E67}"/>
                </a:ext>
              </a:extLst>
            </p:cNvPr>
            <p:cNvSpPr/>
            <p:nvPr/>
          </p:nvSpPr>
          <p:spPr>
            <a:xfrm>
              <a:off x="-11906" y="-14686"/>
              <a:ext cx="1579779" cy="1576477"/>
            </a:xfrm>
            <a:custGeom>
              <a:avLst/>
              <a:gdLst>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0 w 2019698"/>
                <a:gd name="connsiteY0" fmla="*/ 223187 h 1339094"/>
                <a:gd name="connsiteX1" fmla="*/ 223187 w 2019698"/>
                <a:gd name="connsiteY1" fmla="*/ 0 h 1339094"/>
                <a:gd name="connsiteX2" fmla="*/ 1796511 w 2019698"/>
                <a:gd name="connsiteY2" fmla="*/ 0 h 1339094"/>
                <a:gd name="connsiteX3" fmla="*/ 2019698 w 2019698"/>
                <a:gd name="connsiteY3" fmla="*/ 223187 h 1339094"/>
                <a:gd name="connsiteX4" fmla="*/ 2019698 w 2019698"/>
                <a:gd name="connsiteY4" fmla="*/ 1115907 h 1339094"/>
                <a:gd name="connsiteX5" fmla="*/ 1796511 w 2019698"/>
                <a:gd name="connsiteY5" fmla="*/ 1339094 h 1339094"/>
                <a:gd name="connsiteX6" fmla="*/ 223187 w 2019698"/>
                <a:gd name="connsiteY6" fmla="*/ 1339094 h 1339094"/>
                <a:gd name="connsiteX7" fmla="*/ 0 w 2019698"/>
                <a:gd name="connsiteY7" fmla="*/ 1115907 h 1339094"/>
                <a:gd name="connsiteX8" fmla="*/ 0 w 2019698"/>
                <a:gd name="connsiteY8" fmla="*/ 223187 h 1339094"/>
                <a:gd name="connsiteX0" fmla="*/ 8677 w 2028375"/>
                <a:gd name="connsiteY0" fmla="*/ 223187 h 1339094"/>
                <a:gd name="connsiteX1" fmla="*/ 231864 w 2028375"/>
                <a:gd name="connsiteY1" fmla="*/ 0 h 1339094"/>
                <a:gd name="connsiteX2" fmla="*/ 1805188 w 2028375"/>
                <a:gd name="connsiteY2" fmla="*/ 0 h 1339094"/>
                <a:gd name="connsiteX3" fmla="*/ 2028375 w 2028375"/>
                <a:gd name="connsiteY3" fmla="*/ 223187 h 1339094"/>
                <a:gd name="connsiteX4" fmla="*/ 2028375 w 2028375"/>
                <a:gd name="connsiteY4" fmla="*/ 1115907 h 1339094"/>
                <a:gd name="connsiteX5" fmla="*/ 1805188 w 2028375"/>
                <a:gd name="connsiteY5" fmla="*/ 1339094 h 1339094"/>
                <a:gd name="connsiteX6" fmla="*/ 231864 w 2028375"/>
                <a:gd name="connsiteY6" fmla="*/ 1339094 h 1339094"/>
                <a:gd name="connsiteX7" fmla="*/ 8677 w 2028375"/>
                <a:gd name="connsiteY7" fmla="*/ 223187 h 1339094"/>
                <a:gd name="connsiteX0" fmla="*/ 930341 w 2950039"/>
                <a:gd name="connsiteY0" fmla="*/ 223187 h 1339094"/>
                <a:gd name="connsiteX1" fmla="*/ 1153528 w 2950039"/>
                <a:gd name="connsiteY1" fmla="*/ 0 h 1339094"/>
                <a:gd name="connsiteX2" fmla="*/ 2726852 w 2950039"/>
                <a:gd name="connsiteY2" fmla="*/ 0 h 1339094"/>
                <a:gd name="connsiteX3" fmla="*/ 2950039 w 2950039"/>
                <a:gd name="connsiteY3" fmla="*/ 223187 h 1339094"/>
                <a:gd name="connsiteX4" fmla="*/ 2950039 w 2950039"/>
                <a:gd name="connsiteY4" fmla="*/ 1115907 h 1339094"/>
                <a:gd name="connsiteX5" fmla="*/ 2726852 w 2950039"/>
                <a:gd name="connsiteY5" fmla="*/ 1339094 h 1339094"/>
                <a:gd name="connsiteX6" fmla="*/ 48628 w 2950039"/>
                <a:gd name="connsiteY6" fmla="*/ 1326394 h 1339094"/>
                <a:gd name="connsiteX7" fmla="*/ 930341 w 2950039"/>
                <a:gd name="connsiteY7" fmla="*/ 223187 h 1339094"/>
                <a:gd name="connsiteX0" fmla="*/ 953521 w 2973219"/>
                <a:gd name="connsiteY0" fmla="*/ 223187 h 1339094"/>
                <a:gd name="connsiteX1" fmla="*/ 1176708 w 2973219"/>
                <a:gd name="connsiteY1" fmla="*/ 0 h 1339094"/>
                <a:gd name="connsiteX2" fmla="*/ 2750032 w 2973219"/>
                <a:gd name="connsiteY2" fmla="*/ 0 h 1339094"/>
                <a:gd name="connsiteX3" fmla="*/ 2973219 w 2973219"/>
                <a:gd name="connsiteY3" fmla="*/ 223187 h 1339094"/>
                <a:gd name="connsiteX4" fmla="*/ 2973219 w 2973219"/>
                <a:gd name="connsiteY4" fmla="*/ 1115907 h 1339094"/>
                <a:gd name="connsiteX5" fmla="*/ 2750032 w 2973219"/>
                <a:gd name="connsiteY5" fmla="*/ 1339094 h 1339094"/>
                <a:gd name="connsiteX6" fmla="*/ 71808 w 2973219"/>
                <a:gd name="connsiteY6" fmla="*/ 1326394 h 1339094"/>
                <a:gd name="connsiteX7" fmla="*/ 953521 w 2973219"/>
                <a:gd name="connsiteY7" fmla="*/ 223187 h 1339094"/>
                <a:gd name="connsiteX0" fmla="*/ 1151857 w 3171555"/>
                <a:gd name="connsiteY0" fmla="*/ 223187 h 1339094"/>
                <a:gd name="connsiteX1" fmla="*/ 1375044 w 3171555"/>
                <a:gd name="connsiteY1" fmla="*/ 0 h 1339094"/>
                <a:gd name="connsiteX2" fmla="*/ 2948368 w 3171555"/>
                <a:gd name="connsiteY2" fmla="*/ 0 h 1339094"/>
                <a:gd name="connsiteX3" fmla="*/ 3171555 w 3171555"/>
                <a:gd name="connsiteY3" fmla="*/ 223187 h 1339094"/>
                <a:gd name="connsiteX4" fmla="*/ 3171555 w 3171555"/>
                <a:gd name="connsiteY4" fmla="*/ 1115907 h 1339094"/>
                <a:gd name="connsiteX5" fmla="*/ 2948368 w 3171555"/>
                <a:gd name="connsiteY5" fmla="*/ 1339094 h 1339094"/>
                <a:gd name="connsiteX6" fmla="*/ 270144 w 3171555"/>
                <a:gd name="connsiteY6" fmla="*/ 1326394 h 1339094"/>
                <a:gd name="connsiteX7" fmla="*/ 1151857 w 3171555"/>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1713 w 2901411"/>
                <a:gd name="connsiteY0" fmla="*/ 223187 h 1339094"/>
                <a:gd name="connsiteX1" fmla="*/ 1104900 w 2901411"/>
                <a:gd name="connsiteY1" fmla="*/ 0 h 1339094"/>
                <a:gd name="connsiteX2" fmla="*/ 2678224 w 2901411"/>
                <a:gd name="connsiteY2" fmla="*/ 0 h 1339094"/>
                <a:gd name="connsiteX3" fmla="*/ 2901411 w 2901411"/>
                <a:gd name="connsiteY3" fmla="*/ 223187 h 1339094"/>
                <a:gd name="connsiteX4" fmla="*/ 2901411 w 2901411"/>
                <a:gd name="connsiteY4" fmla="*/ 1115907 h 1339094"/>
                <a:gd name="connsiteX5" fmla="*/ 2678224 w 2901411"/>
                <a:gd name="connsiteY5" fmla="*/ 1339094 h 1339094"/>
                <a:gd name="connsiteX6" fmla="*/ 0 w 2901411"/>
                <a:gd name="connsiteY6" fmla="*/ 1326394 h 1339094"/>
                <a:gd name="connsiteX7" fmla="*/ 881713 w 2901411"/>
                <a:gd name="connsiteY7" fmla="*/ 223187 h 1339094"/>
                <a:gd name="connsiteX0" fmla="*/ 884888 w 2904586"/>
                <a:gd name="connsiteY0" fmla="*/ 223187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7" fmla="*/ 884888 w 2904586"/>
                <a:gd name="connsiteY7" fmla="*/ 223187 h 1339094"/>
                <a:gd name="connsiteX0" fmla="*/ 0 w 2904586"/>
                <a:gd name="connsiteY0" fmla="*/ 1339094 h 1339094"/>
                <a:gd name="connsiteX1" fmla="*/ 1108075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4586"/>
                <a:gd name="connsiteY0" fmla="*/ 1339094 h 1339094"/>
                <a:gd name="connsiteX1" fmla="*/ 943769 w 2904586"/>
                <a:gd name="connsiteY1" fmla="*/ 0 h 1339094"/>
                <a:gd name="connsiteX2" fmla="*/ 2681399 w 2904586"/>
                <a:gd name="connsiteY2" fmla="*/ 0 h 1339094"/>
                <a:gd name="connsiteX3" fmla="*/ 2904586 w 2904586"/>
                <a:gd name="connsiteY3" fmla="*/ 223187 h 1339094"/>
                <a:gd name="connsiteX4" fmla="*/ 2904586 w 2904586"/>
                <a:gd name="connsiteY4" fmla="*/ 1115907 h 1339094"/>
                <a:gd name="connsiteX5" fmla="*/ 2681399 w 2904586"/>
                <a:gd name="connsiteY5" fmla="*/ 1339094 h 1339094"/>
                <a:gd name="connsiteX6" fmla="*/ 0 w 2904586"/>
                <a:gd name="connsiteY6" fmla="*/ 1339094 h 1339094"/>
                <a:gd name="connsiteX0" fmla="*/ 0 w 2902205"/>
                <a:gd name="connsiteY0" fmla="*/ 1339094 h 1339094"/>
                <a:gd name="connsiteX1" fmla="*/ 941388 w 2902205"/>
                <a:gd name="connsiteY1" fmla="*/ 0 h 1339094"/>
                <a:gd name="connsiteX2" fmla="*/ 2679018 w 2902205"/>
                <a:gd name="connsiteY2" fmla="*/ 0 h 1339094"/>
                <a:gd name="connsiteX3" fmla="*/ 2902205 w 2902205"/>
                <a:gd name="connsiteY3" fmla="*/ 223187 h 1339094"/>
                <a:gd name="connsiteX4" fmla="*/ 2902205 w 2902205"/>
                <a:gd name="connsiteY4" fmla="*/ 1115907 h 1339094"/>
                <a:gd name="connsiteX5" fmla="*/ 2679018 w 2902205"/>
                <a:gd name="connsiteY5" fmla="*/ 1339094 h 1339094"/>
                <a:gd name="connsiteX6" fmla="*/ 0 w 2902205"/>
                <a:gd name="connsiteY6" fmla="*/ 1339094 h 1339094"/>
                <a:gd name="connsiteX0" fmla="*/ 0 w 2909349"/>
                <a:gd name="connsiteY0" fmla="*/ 1336712 h 1339094"/>
                <a:gd name="connsiteX1" fmla="*/ 948532 w 2909349"/>
                <a:gd name="connsiteY1" fmla="*/ 0 h 1339094"/>
                <a:gd name="connsiteX2" fmla="*/ 2686162 w 2909349"/>
                <a:gd name="connsiteY2" fmla="*/ 0 h 1339094"/>
                <a:gd name="connsiteX3" fmla="*/ 2909349 w 2909349"/>
                <a:gd name="connsiteY3" fmla="*/ 223187 h 1339094"/>
                <a:gd name="connsiteX4" fmla="*/ 2909349 w 2909349"/>
                <a:gd name="connsiteY4" fmla="*/ 1115907 h 1339094"/>
                <a:gd name="connsiteX5" fmla="*/ 2686162 w 2909349"/>
                <a:gd name="connsiteY5" fmla="*/ 1339094 h 1339094"/>
                <a:gd name="connsiteX6" fmla="*/ 0 w 2909349"/>
                <a:gd name="connsiteY6" fmla="*/ 1336712 h 1339094"/>
                <a:gd name="connsiteX0" fmla="*/ 0 w 2912524"/>
                <a:gd name="connsiteY0" fmla="*/ 1339887 h 1339887"/>
                <a:gd name="connsiteX1" fmla="*/ 951707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948532 w 2912524"/>
                <a:gd name="connsiteY1" fmla="*/ 0 h 1339887"/>
                <a:gd name="connsiteX2" fmla="*/ 2689337 w 2912524"/>
                <a:gd name="connsiteY2" fmla="*/ 0 h 1339887"/>
                <a:gd name="connsiteX3" fmla="*/ 2912524 w 2912524"/>
                <a:gd name="connsiteY3" fmla="*/ 223187 h 1339887"/>
                <a:gd name="connsiteX4" fmla="*/ 2912524 w 2912524"/>
                <a:gd name="connsiteY4" fmla="*/ 1115907 h 1339887"/>
                <a:gd name="connsiteX5" fmla="*/ 2689337 w 2912524"/>
                <a:gd name="connsiteY5" fmla="*/ 1339094 h 1339887"/>
                <a:gd name="connsiteX6" fmla="*/ 0 w 2912524"/>
                <a:gd name="connsiteY6" fmla="*/ 1339887 h 1339887"/>
                <a:gd name="connsiteX0" fmla="*/ 0 w 2912524"/>
                <a:gd name="connsiteY0" fmla="*/ 1339887 h 1339887"/>
                <a:gd name="connsiteX1" fmla="*/ 251116 w 2912524"/>
                <a:gd name="connsiteY1" fmla="*/ 975545 h 1339887"/>
                <a:gd name="connsiteX2" fmla="*/ 948532 w 2912524"/>
                <a:gd name="connsiteY2" fmla="*/ 0 h 1339887"/>
                <a:gd name="connsiteX3" fmla="*/ 2689337 w 2912524"/>
                <a:gd name="connsiteY3" fmla="*/ 0 h 1339887"/>
                <a:gd name="connsiteX4" fmla="*/ 2912524 w 2912524"/>
                <a:gd name="connsiteY4" fmla="*/ 223187 h 1339887"/>
                <a:gd name="connsiteX5" fmla="*/ 2912524 w 2912524"/>
                <a:gd name="connsiteY5" fmla="*/ 1115907 h 1339887"/>
                <a:gd name="connsiteX6" fmla="*/ 2689337 w 2912524"/>
                <a:gd name="connsiteY6" fmla="*/ 1339094 h 1339887"/>
                <a:gd name="connsiteX7" fmla="*/ 0 w 2912524"/>
                <a:gd name="connsiteY7" fmla="*/ 1339887 h 1339887"/>
                <a:gd name="connsiteX0" fmla="*/ 403085 w 3315609"/>
                <a:gd name="connsiteY0" fmla="*/ 1339887 h 1339887"/>
                <a:gd name="connsiteX1" fmla="*/ 0 w 3315609"/>
                <a:gd name="connsiteY1" fmla="*/ 1054780 h 1339887"/>
                <a:gd name="connsiteX2" fmla="*/ 1351617 w 3315609"/>
                <a:gd name="connsiteY2" fmla="*/ 0 h 1339887"/>
                <a:gd name="connsiteX3" fmla="*/ 3092422 w 3315609"/>
                <a:gd name="connsiteY3" fmla="*/ 0 h 1339887"/>
                <a:gd name="connsiteX4" fmla="*/ 3315609 w 3315609"/>
                <a:gd name="connsiteY4" fmla="*/ 223187 h 1339887"/>
                <a:gd name="connsiteX5" fmla="*/ 3315609 w 3315609"/>
                <a:gd name="connsiteY5" fmla="*/ 1115907 h 1339887"/>
                <a:gd name="connsiteX6" fmla="*/ 3092422 w 3315609"/>
                <a:gd name="connsiteY6" fmla="*/ 1339094 h 1339887"/>
                <a:gd name="connsiteX7" fmla="*/ 403085 w 3315609"/>
                <a:gd name="connsiteY7" fmla="*/ 1339887 h 1339887"/>
                <a:gd name="connsiteX0" fmla="*/ 403085 w 3315609"/>
                <a:gd name="connsiteY0" fmla="*/ 1343951 h 1343951"/>
                <a:gd name="connsiteX1" fmla="*/ 0 w 3315609"/>
                <a:gd name="connsiteY1" fmla="*/ 1058844 h 1343951"/>
                <a:gd name="connsiteX2" fmla="*/ 10709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3085 w 3315609"/>
                <a:gd name="connsiteY0" fmla="*/ 1343951 h 1343951"/>
                <a:gd name="connsiteX1" fmla="*/ 0 w 3315609"/>
                <a:gd name="connsiteY1" fmla="*/ 1058844 h 1343951"/>
                <a:gd name="connsiteX2" fmla="*/ 2583 w 3315609"/>
                <a:gd name="connsiteY2" fmla="*/ 0 h 1343951"/>
                <a:gd name="connsiteX3" fmla="*/ 3092422 w 3315609"/>
                <a:gd name="connsiteY3" fmla="*/ 4064 h 1343951"/>
                <a:gd name="connsiteX4" fmla="*/ 3315609 w 3315609"/>
                <a:gd name="connsiteY4" fmla="*/ 227251 h 1343951"/>
                <a:gd name="connsiteX5" fmla="*/ 3315609 w 3315609"/>
                <a:gd name="connsiteY5" fmla="*/ 1119971 h 1343951"/>
                <a:gd name="connsiteX6" fmla="*/ 3092422 w 3315609"/>
                <a:gd name="connsiteY6" fmla="*/ 1343158 h 1343951"/>
                <a:gd name="connsiteX7" fmla="*/ 403085 w 3315609"/>
                <a:gd name="connsiteY7" fmla="*/ 1343951 h 1343951"/>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79359"/>
                <a:gd name="connsiteY0" fmla="*/ 1352078 h 1352078"/>
                <a:gd name="connsiteX1" fmla="*/ 5544 w 3379359"/>
                <a:gd name="connsiteY1" fmla="*/ 1066971 h 1352078"/>
                <a:gd name="connsiteX2" fmla="*/ 0 w 3379359"/>
                <a:gd name="connsiteY2" fmla="*/ 0 h 1352078"/>
                <a:gd name="connsiteX3" fmla="*/ 3097966 w 3379359"/>
                <a:gd name="connsiteY3" fmla="*/ 12191 h 1352078"/>
                <a:gd name="connsiteX4" fmla="*/ 3321153 w 3379359"/>
                <a:gd name="connsiteY4" fmla="*/ 235378 h 1352078"/>
                <a:gd name="connsiteX5" fmla="*/ 3321153 w 3379359"/>
                <a:gd name="connsiteY5" fmla="*/ 1128098 h 1352078"/>
                <a:gd name="connsiteX6" fmla="*/ 3097966 w 3379359"/>
                <a:gd name="connsiteY6" fmla="*/ 1351285 h 1352078"/>
                <a:gd name="connsiteX7" fmla="*/ 408629 w 3379359"/>
                <a:gd name="connsiteY7" fmla="*/ 1352078 h 1352078"/>
                <a:gd name="connsiteX0" fmla="*/ 408629 w 3355114"/>
                <a:gd name="connsiteY0" fmla="*/ 1352078 h 1352078"/>
                <a:gd name="connsiteX1" fmla="*/ 5544 w 3355114"/>
                <a:gd name="connsiteY1" fmla="*/ 1066971 h 1352078"/>
                <a:gd name="connsiteX2" fmla="*/ 0 w 3355114"/>
                <a:gd name="connsiteY2" fmla="*/ 0 h 1352078"/>
                <a:gd name="connsiteX3" fmla="*/ 3097966 w 3355114"/>
                <a:gd name="connsiteY3" fmla="*/ 12191 h 1352078"/>
                <a:gd name="connsiteX4" fmla="*/ 3321153 w 3355114"/>
                <a:gd name="connsiteY4" fmla="*/ 235378 h 1352078"/>
                <a:gd name="connsiteX5" fmla="*/ 3321153 w 3355114"/>
                <a:gd name="connsiteY5" fmla="*/ 1128098 h 1352078"/>
                <a:gd name="connsiteX6" fmla="*/ 3097966 w 3355114"/>
                <a:gd name="connsiteY6" fmla="*/ 1351285 h 1352078"/>
                <a:gd name="connsiteX7" fmla="*/ 408629 w 3355114"/>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2078 h 1352078"/>
                <a:gd name="connsiteX1" fmla="*/ 5544 w 3321153"/>
                <a:gd name="connsiteY1" fmla="*/ 1066971 h 1352078"/>
                <a:gd name="connsiteX2" fmla="*/ 0 w 3321153"/>
                <a:gd name="connsiteY2" fmla="*/ 0 h 1352078"/>
                <a:gd name="connsiteX3" fmla="*/ 3097966 w 3321153"/>
                <a:gd name="connsiteY3" fmla="*/ 12191 h 1352078"/>
                <a:gd name="connsiteX4" fmla="*/ 3321153 w 3321153"/>
                <a:gd name="connsiteY4" fmla="*/ 235378 h 1352078"/>
                <a:gd name="connsiteX5" fmla="*/ 3321153 w 3321153"/>
                <a:gd name="connsiteY5" fmla="*/ 1128098 h 1352078"/>
                <a:gd name="connsiteX6" fmla="*/ 3097966 w 3321153"/>
                <a:gd name="connsiteY6" fmla="*/ 1351285 h 1352078"/>
                <a:gd name="connsiteX7" fmla="*/ 408629 w 3321153"/>
                <a:gd name="connsiteY7" fmla="*/ 1352078 h 1352078"/>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3321153 w 3321153"/>
                <a:gd name="connsiteY5" fmla="*/ 1129964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408629 w 3321153"/>
                <a:gd name="connsiteY0" fmla="*/ 1353944 h 1353944"/>
                <a:gd name="connsiteX1" fmla="*/ 5544 w 3321153"/>
                <a:gd name="connsiteY1" fmla="*/ 1068837 h 1353944"/>
                <a:gd name="connsiteX2" fmla="*/ 0 w 3321153"/>
                <a:gd name="connsiteY2" fmla="*/ 1866 h 1353944"/>
                <a:gd name="connsiteX3" fmla="*/ 1319752 w 3321153"/>
                <a:gd name="connsiteY3" fmla="*/ 0 h 1353944"/>
                <a:gd name="connsiteX4" fmla="*/ 3321153 w 3321153"/>
                <a:gd name="connsiteY4" fmla="*/ 237244 h 1353944"/>
                <a:gd name="connsiteX5" fmla="*/ 2969727 w 3321153"/>
                <a:gd name="connsiteY5" fmla="*/ 1059678 h 1353944"/>
                <a:gd name="connsiteX6" fmla="*/ 3097966 w 3321153"/>
                <a:gd name="connsiteY6" fmla="*/ 1353151 h 1353944"/>
                <a:gd name="connsiteX7" fmla="*/ 408629 w 3321153"/>
                <a:gd name="connsiteY7" fmla="*/ 1353944 h 1353944"/>
                <a:gd name="connsiteX0" fmla="*/ 3097966 w 3321153"/>
                <a:gd name="connsiteY0" fmla="*/ 1353151 h 1353944"/>
                <a:gd name="connsiteX1" fmla="*/ 408629 w 3321153"/>
                <a:gd name="connsiteY1" fmla="*/ 1353944 h 1353944"/>
                <a:gd name="connsiteX2" fmla="*/ 5544 w 3321153"/>
                <a:gd name="connsiteY2" fmla="*/ 1068837 h 1353944"/>
                <a:gd name="connsiteX3" fmla="*/ 0 w 3321153"/>
                <a:gd name="connsiteY3" fmla="*/ 1866 h 1353944"/>
                <a:gd name="connsiteX4" fmla="*/ 1319752 w 3321153"/>
                <a:gd name="connsiteY4" fmla="*/ 0 h 1353944"/>
                <a:gd name="connsiteX5" fmla="*/ 3321153 w 3321153"/>
                <a:gd name="connsiteY5" fmla="*/ 237244 h 1353944"/>
                <a:gd name="connsiteX6" fmla="*/ 3047744 w 3321153"/>
                <a:gd name="connsiteY6"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5" fmla="*/ 3047744 w 3097966"/>
                <a:gd name="connsiteY5" fmla="*/ 1137695 h 1353944"/>
                <a:gd name="connsiteX0" fmla="*/ 3097966 w 3097966"/>
                <a:gd name="connsiteY0" fmla="*/ 1353151 h 1353944"/>
                <a:gd name="connsiteX1" fmla="*/ 408629 w 3097966"/>
                <a:gd name="connsiteY1" fmla="*/ 1353944 h 1353944"/>
                <a:gd name="connsiteX2" fmla="*/ 5544 w 3097966"/>
                <a:gd name="connsiteY2" fmla="*/ 1068837 h 1353944"/>
                <a:gd name="connsiteX3" fmla="*/ 0 w 3097966"/>
                <a:gd name="connsiteY3" fmla="*/ 1866 h 1353944"/>
                <a:gd name="connsiteX4" fmla="*/ 1319752 w 3097966"/>
                <a:gd name="connsiteY4" fmla="*/ 0 h 1353944"/>
                <a:gd name="connsiteX0" fmla="*/ 408629 w 1319752"/>
                <a:gd name="connsiteY0" fmla="*/ 1353944 h 1353944"/>
                <a:gd name="connsiteX1" fmla="*/ 5544 w 1319752"/>
                <a:gd name="connsiteY1" fmla="*/ 1068837 h 1353944"/>
                <a:gd name="connsiteX2" fmla="*/ 0 w 1319752"/>
                <a:gd name="connsiteY2" fmla="*/ 1866 h 1353944"/>
                <a:gd name="connsiteX3" fmla="*/ 1319752 w 1319752"/>
                <a:gd name="connsiteY3" fmla="*/ 0 h 1353944"/>
                <a:gd name="connsiteX0" fmla="*/ 373487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80516 w 1319752"/>
                <a:gd name="connsiteY0" fmla="*/ 1339887 h 1339887"/>
                <a:gd name="connsiteX1" fmla="*/ 5544 w 1319752"/>
                <a:gd name="connsiteY1" fmla="*/ 1068837 h 1339887"/>
                <a:gd name="connsiteX2" fmla="*/ 0 w 1319752"/>
                <a:gd name="connsiteY2" fmla="*/ 1866 h 1339887"/>
                <a:gd name="connsiteX3" fmla="*/ 1319752 w 1319752"/>
                <a:gd name="connsiteY3" fmla="*/ 0 h 1339887"/>
                <a:gd name="connsiteX0" fmla="*/ 394573 w 1319752"/>
                <a:gd name="connsiteY0" fmla="*/ 1346916 h 1346916"/>
                <a:gd name="connsiteX1" fmla="*/ 5544 w 1319752"/>
                <a:gd name="connsiteY1" fmla="*/ 1068837 h 1346916"/>
                <a:gd name="connsiteX2" fmla="*/ 0 w 1319752"/>
                <a:gd name="connsiteY2" fmla="*/ 1866 h 1346916"/>
                <a:gd name="connsiteX3" fmla="*/ 1319752 w 1319752"/>
                <a:gd name="connsiteY3" fmla="*/ 0 h 1346916"/>
                <a:gd name="connsiteX0" fmla="*/ 394573 w 1347866"/>
                <a:gd name="connsiteY0" fmla="*/ 1345050 h 1345050"/>
                <a:gd name="connsiteX1" fmla="*/ 5544 w 1347866"/>
                <a:gd name="connsiteY1" fmla="*/ 1066971 h 1345050"/>
                <a:gd name="connsiteX2" fmla="*/ 0 w 1347866"/>
                <a:gd name="connsiteY2" fmla="*/ 0 h 1345050"/>
                <a:gd name="connsiteX3" fmla="*/ 1347866 w 1347866"/>
                <a:gd name="connsiteY3" fmla="*/ 5163 h 1345050"/>
              </a:gdLst>
              <a:ahLst/>
              <a:cxnLst>
                <a:cxn ang="0">
                  <a:pos x="connsiteX0" y="connsiteY0"/>
                </a:cxn>
                <a:cxn ang="0">
                  <a:pos x="connsiteX1" y="connsiteY1"/>
                </a:cxn>
                <a:cxn ang="0">
                  <a:pos x="connsiteX2" y="connsiteY2"/>
                </a:cxn>
                <a:cxn ang="0">
                  <a:pos x="connsiteX3" y="connsiteY3"/>
                </a:cxn>
              </a:cxnLst>
              <a:rect l="l" t="t" r="r" b="b"/>
              <a:pathLst>
                <a:path w="1347866" h="1345050">
                  <a:moveTo>
                    <a:pt x="394573" y="1345050"/>
                  </a:moveTo>
                  <a:lnTo>
                    <a:pt x="5544" y="1066971"/>
                  </a:lnTo>
                  <a:lnTo>
                    <a:pt x="0" y="0"/>
                  </a:lnTo>
                  <a:lnTo>
                    <a:pt x="1347866" y="5163"/>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2017</Words>
  <Application>Microsoft Macintosh PowerPoint</Application>
  <PresentationFormat>Panorámica</PresentationFormat>
  <Paragraphs>171</Paragraphs>
  <Slides>21</Slides>
  <Notes>1</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21</vt:i4>
      </vt:variant>
    </vt:vector>
  </HeadingPairs>
  <TitlesOfParts>
    <vt:vector size="31" baseType="lpstr">
      <vt:lpstr>Arial</vt:lpstr>
      <vt:lpstr>Calibri</vt:lpstr>
      <vt:lpstr>Calibri Light</vt:lpstr>
      <vt:lpstr>Carlito</vt:lpstr>
      <vt:lpstr>HelveticaNowDisplay Black</vt:lpstr>
      <vt:lpstr>HelveticaNowDisplay Medium</vt:lpstr>
      <vt:lpstr>Times New Roman</vt:lpstr>
      <vt:lpstr>Tw Cen MT</vt:lpstr>
      <vt:lpstr>Wingdings</vt:lpstr>
      <vt:lpstr>Tema de Office</vt:lpstr>
      <vt:lpstr>Presentación de PowerPoint</vt:lpstr>
      <vt:lpstr>Propuestas: enfoque de integridad pública  OCDE </vt:lpstr>
      <vt:lpstr>Presentación de PowerPoint</vt:lpstr>
      <vt:lpstr>El modelo de integridad público</vt:lpstr>
      <vt:lpstr>¿Qué es el soborno?</vt:lpstr>
      <vt:lpstr>Norma ISO 37001:2016 – ISO Antisoborno.</vt:lpstr>
      <vt:lpstr>Objetivos de Sistema de Gestión Antisoborno</vt:lpstr>
      <vt:lpstr>Requisitos de la norma ISO 37001 para el SGAS</vt:lpstr>
      <vt:lpstr>MEJORA CONTINUA DEL SGAS</vt:lpstr>
      <vt:lpstr>Presentación de PowerPoint</vt:lpstr>
      <vt:lpstr>DEBIDA DILIGENCIA</vt:lpstr>
      <vt:lpstr>GESTIÓN DE RIESGOS ANTISOBORNO</vt:lpstr>
      <vt:lpstr>Etapas de ejecución del SGAS</vt:lpstr>
      <vt:lpstr>Presentación de PowerPoint</vt:lpstr>
      <vt:lpstr>Ejemplo:  Compromisos del MINJUS en la Política Antisoborno</vt:lpstr>
      <vt:lpstr>Presentación de PowerPoint</vt:lpstr>
      <vt:lpstr>¿Cómo se conoce al soborno en el Perú?</vt:lpstr>
      <vt:lpstr>Ejemplos de cohecho pasivo</vt:lpstr>
      <vt:lpstr>Medidas de protección al denunciante</vt:lpstr>
      <vt:lpstr>Reserva de identidad</vt:lpstr>
      <vt:lpstr>Medidas de protección laboral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Modelo de integridad público</dc:title>
  <dc:creator>Carlos Velarde</dc:creator>
  <cp:lastModifiedBy>Carlo Mario Velarde Bazán</cp:lastModifiedBy>
  <cp:revision>6</cp:revision>
  <dcterms:created xsi:type="dcterms:W3CDTF">2021-03-18T03:56:47Z</dcterms:created>
  <dcterms:modified xsi:type="dcterms:W3CDTF">2024-05-21T04:01:25Z</dcterms:modified>
</cp:coreProperties>
</file>