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463" r:id="rId2"/>
    <p:sldId id="465" r:id="rId3"/>
    <p:sldId id="462" r:id="rId4"/>
    <p:sldId id="259" r:id="rId5"/>
    <p:sldId id="464" r:id="rId6"/>
    <p:sldId id="466" r:id="rId7"/>
    <p:sldId id="470" r:id="rId8"/>
    <p:sldId id="467" r:id="rId9"/>
    <p:sldId id="468" r:id="rId10"/>
    <p:sldId id="469" r:id="rId11"/>
    <p:sldId id="471" r:id="rId12"/>
    <p:sldId id="472" r:id="rId13"/>
    <p:sldId id="473" r:id="rId14"/>
    <p:sldId id="474" r:id="rId15"/>
    <p:sldId id="281" r:id="rId16"/>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157" autoAdjust="0"/>
    <p:restoredTop sz="94660"/>
  </p:normalViewPr>
  <p:slideViewPr>
    <p:cSldViewPr snapToGrid="0">
      <p:cViewPr varScale="1">
        <p:scale>
          <a:sx n="70" d="100"/>
          <a:sy n="70" d="100"/>
        </p:scale>
        <p:origin x="324" y="6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C6C6B-32F9-430D-997E-8422D205F11D}" type="datetimeFigureOut">
              <a:rPr lang="es-PE" smtClean="0"/>
              <a:t>24/11/2022</a:t>
            </a:fld>
            <a:endParaRPr lang="es-P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D342B0-8B53-4C21-BC79-09AEFBD8638F}" type="slidenum">
              <a:rPr lang="es-PE" smtClean="0"/>
              <a:t>‹Nº›</a:t>
            </a:fld>
            <a:endParaRPr lang="es-PE"/>
          </a:p>
        </p:txBody>
      </p:sp>
    </p:spTree>
    <p:extLst>
      <p:ext uri="{BB962C8B-B14F-4D97-AF65-F5344CB8AC3E}">
        <p14:creationId xmlns:p14="http://schemas.microsoft.com/office/powerpoint/2010/main" val="3179322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c234826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c234826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69886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91FB22-17A2-417B-A412-2D1C8353205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FB03832C-A2FC-4CC2-B446-B4C413CFEC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92E1E71E-081C-4D2B-955E-577A2DA81799}"/>
              </a:ext>
            </a:extLst>
          </p:cNvPr>
          <p:cNvSpPr>
            <a:spLocks noGrp="1"/>
          </p:cNvSpPr>
          <p:nvPr>
            <p:ph type="dt" sz="half" idx="10"/>
          </p:nvPr>
        </p:nvSpPr>
        <p:spPr/>
        <p:txBody>
          <a:bodyPr/>
          <a:lstStyle/>
          <a:p>
            <a:fld id="{9C70D11C-841E-48A2-800C-E45519E378FC}" type="datetimeFigureOut">
              <a:rPr lang="es-PE" smtClean="0"/>
              <a:t>24/11/2022</a:t>
            </a:fld>
            <a:endParaRPr lang="es-PE"/>
          </a:p>
        </p:txBody>
      </p:sp>
      <p:sp>
        <p:nvSpPr>
          <p:cNvPr id="5" name="Marcador de pie de página 4">
            <a:extLst>
              <a:ext uri="{FF2B5EF4-FFF2-40B4-BE49-F238E27FC236}">
                <a16:creationId xmlns:a16="http://schemas.microsoft.com/office/drawing/2014/main" id="{AD1548FA-86EA-4004-B822-ADDED9E5A63E}"/>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DED3E067-7011-46D4-8D5B-D6140BB1D57A}"/>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28911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200A6B-B415-43FF-A810-17486994AAE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745D0496-9842-431D-A69B-48945457733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6935911D-3984-4D63-BE06-FB554F3661B6}"/>
              </a:ext>
            </a:extLst>
          </p:cNvPr>
          <p:cNvSpPr>
            <a:spLocks noGrp="1"/>
          </p:cNvSpPr>
          <p:nvPr>
            <p:ph type="dt" sz="half" idx="10"/>
          </p:nvPr>
        </p:nvSpPr>
        <p:spPr/>
        <p:txBody>
          <a:bodyPr/>
          <a:lstStyle/>
          <a:p>
            <a:fld id="{9C70D11C-841E-48A2-800C-E45519E378FC}" type="datetimeFigureOut">
              <a:rPr lang="es-PE" smtClean="0"/>
              <a:t>24/11/2022</a:t>
            </a:fld>
            <a:endParaRPr lang="es-PE"/>
          </a:p>
        </p:txBody>
      </p:sp>
      <p:sp>
        <p:nvSpPr>
          <p:cNvPr id="5" name="Marcador de pie de página 4">
            <a:extLst>
              <a:ext uri="{FF2B5EF4-FFF2-40B4-BE49-F238E27FC236}">
                <a16:creationId xmlns:a16="http://schemas.microsoft.com/office/drawing/2014/main" id="{B5D1A9D9-FC54-4E62-93B2-6A5814FA767A}"/>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F5C6CF23-480A-4403-8932-B796234AA22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540660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FDF30B9-4030-4589-9077-68767279F07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3F8BC74A-7DBE-40F6-B917-1897EBD6B91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92EB5021-45A8-49E0-A6CE-54677FE8D8D0}"/>
              </a:ext>
            </a:extLst>
          </p:cNvPr>
          <p:cNvSpPr>
            <a:spLocks noGrp="1"/>
          </p:cNvSpPr>
          <p:nvPr>
            <p:ph type="dt" sz="half" idx="10"/>
          </p:nvPr>
        </p:nvSpPr>
        <p:spPr/>
        <p:txBody>
          <a:bodyPr/>
          <a:lstStyle/>
          <a:p>
            <a:fld id="{9C70D11C-841E-48A2-800C-E45519E378FC}" type="datetimeFigureOut">
              <a:rPr lang="es-PE" smtClean="0"/>
              <a:t>24/11/2022</a:t>
            </a:fld>
            <a:endParaRPr lang="es-PE"/>
          </a:p>
        </p:txBody>
      </p:sp>
      <p:sp>
        <p:nvSpPr>
          <p:cNvPr id="5" name="Marcador de pie de página 4">
            <a:extLst>
              <a:ext uri="{FF2B5EF4-FFF2-40B4-BE49-F238E27FC236}">
                <a16:creationId xmlns:a16="http://schemas.microsoft.com/office/drawing/2014/main" id="{A0364F85-9444-4688-B021-CC795BCE7217}"/>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AF62268E-F23E-4943-A0CE-7D5749AD7A0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105589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ubtitle">
  <p:cSld name="Subtitle">
    <p:bg>
      <p:bgPr>
        <a:solidFill>
          <a:srgbClr val="000000"/>
        </a:solidFill>
        <a:effectLst/>
      </p:bgPr>
    </p:bg>
    <p:spTree>
      <p:nvGrpSpPr>
        <p:cNvPr id="1" name="Shape 21"/>
        <p:cNvGrpSpPr/>
        <p:nvPr/>
      </p:nvGrpSpPr>
      <p:grpSpPr>
        <a:xfrm>
          <a:off x="0" y="0"/>
          <a:ext cx="0" cy="0"/>
          <a:chOff x="0" y="0"/>
          <a:chExt cx="0" cy="0"/>
        </a:xfrm>
      </p:grpSpPr>
      <p:sp>
        <p:nvSpPr>
          <p:cNvPr id="22" name="Google Shape;22;p3"/>
          <p:cNvSpPr/>
          <p:nvPr/>
        </p:nvSpPr>
        <p:spPr>
          <a:xfrm>
            <a:off x="2123200" y="-543800"/>
            <a:ext cx="7945600" cy="79456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3" name="Google Shape;23;p3"/>
          <p:cNvGrpSpPr/>
          <p:nvPr/>
        </p:nvGrpSpPr>
        <p:grpSpPr>
          <a:xfrm>
            <a:off x="8570225" y="3336844"/>
            <a:ext cx="3099600" cy="3099600"/>
            <a:chOff x="-474900" y="321200"/>
            <a:chExt cx="2324700" cy="2324700"/>
          </a:xfrm>
        </p:grpSpPr>
        <p:sp>
          <p:nvSpPr>
            <p:cNvPr id="24" name="Google Shape;24;p3"/>
            <p:cNvSpPr/>
            <p:nvPr/>
          </p:nvSpPr>
          <p:spPr>
            <a:xfrm>
              <a:off x="-474900" y="321200"/>
              <a:ext cx="2324700" cy="23247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 name="Google Shape;25;p3"/>
            <p:cNvSpPr/>
            <p:nvPr/>
          </p:nvSpPr>
          <p:spPr>
            <a:xfrm>
              <a:off x="120725" y="916825"/>
              <a:ext cx="1133400" cy="11334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 name="Google Shape;26;p3"/>
            <p:cNvSpPr/>
            <p:nvPr/>
          </p:nvSpPr>
          <p:spPr>
            <a:xfrm>
              <a:off x="-137125" y="658975"/>
              <a:ext cx="1649100" cy="16491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3"/>
            <p:cNvSpPr/>
            <p:nvPr/>
          </p:nvSpPr>
          <p:spPr>
            <a:xfrm>
              <a:off x="313650" y="1109750"/>
              <a:ext cx="747600" cy="7476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8" name="Google Shape;28;p3"/>
          <p:cNvSpPr txBox="1">
            <a:spLocks noGrp="1"/>
          </p:cNvSpPr>
          <p:nvPr>
            <p:ph type="ctrTitle"/>
          </p:nvPr>
        </p:nvSpPr>
        <p:spPr>
          <a:xfrm>
            <a:off x="3426400" y="2982400"/>
            <a:ext cx="5339200" cy="12756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0000"/>
              </a:buClr>
              <a:buSzPts val="5200"/>
              <a:buNone/>
              <a:defRPr sz="6933">
                <a:solidFill>
                  <a:srgbClr val="000000"/>
                </a:solidFill>
              </a:defRPr>
            </a:lvl1pPr>
            <a:lvl2pPr lvl="1" algn="ctr" rtl="0">
              <a:spcBef>
                <a:spcPts val="0"/>
              </a:spcBef>
              <a:spcAft>
                <a:spcPts val="0"/>
              </a:spcAft>
              <a:buClr>
                <a:srgbClr val="000000"/>
              </a:buClr>
              <a:buSzPts val="5200"/>
              <a:buNone/>
              <a:defRPr sz="6933">
                <a:solidFill>
                  <a:srgbClr val="000000"/>
                </a:solidFill>
              </a:defRPr>
            </a:lvl2pPr>
            <a:lvl3pPr lvl="2" algn="ctr" rtl="0">
              <a:spcBef>
                <a:spcPts val="0"/>
              </a:spcBef>
              <a:spcAft>
                <a:spcPts val="0"/>
              </a:spcAft>
              <a:buClr>
                <a:srgbClr val="000000"/>
              </a:buClr>
              <a:buSzPts val="5200"/>
              <a:buNone/>
              <a:defRPr sz="6933">
                <a:solidFill>
                  <a:srgbClr val="000000"/>
                </a:solidFill>
              </a:defRPr>
            </a:lvl3pPr>
            <a:lvl4pPr lvl="3" algn="ctr" rtl="0">
              <a:spcBef>
                <a:spcPts val="0"/>
              </a:spcBef>
              <a:spcAft>
                <a:spcPts val="0"/>
              </a:spcAft>
              <a:buClr>
                <a:srgbClr val="000000"/>
              </a:buClr>
              <a:buSzPts val="5200"/>
              <a:buNone/>
              <a:defRPr sz="6933">
                <a:solidFill>
                  <a:srgbClr val="000000"/>
                </a:solidFill>
              </a:defRPr>
            </a:lvl4pPr>
            <a:lvl5pPr lvl="4" algn="ctr" rtl="0">
              <a:spcBef>
                <a:spcPts val="0"/>
              </a:spcBef>
              <a:spcAft>
                <a:spcPts val="0"/>
              </a:spcAft>
              <a:buClr>
                <a:srgbClr val="000000"/>
              </a:buClr>
              <a:buSzPts val="5200"/>
              <a:buNone/>
              <a:defRPr sz="6933">
                <a:solidFill>
                  <a:srgbClr val="000000"/>
                </a:solidFill>
              </a:defRPr>
            </a:lvl5pPr>
            <a:lvl6pPr lvl="5" algn="ctr" rtl="0">
              <a:spcBef>
                <a:spcPts val="0"/>
              </a:spcBef>
              <a:spcAft>
                <a:spcPts val="0"/>
              </a:spcAft>
              <a:buClr>
                <a:srgbClr val="000000"/>
              </a:buClr>
              <a:buSzPts val="5200"/>
              <a:buNone/>
              <a:defRPr sz="6933">
                <a:solidFill>
                  <a:srgbClr val="000000"/>
                </a:solidFill>
              </a:defRPr>
            </a:lvl6pPr>
            <a:lvl7pPr lvl="6" algn="ctr" rtl="0">
              <a:spcBef>
                <a:spcPts val="0"/>
              </a:spcBef>
              <a:spcAft>
                <a:spcPts val="0"/>
              </a:spcAft>
              <a:buClr>
                <a:srgbClr val="000000"/>
              </a:buClr>
              <a:buSzPts val="5200"/>
              <a:buNone/>
              <a:defRPr sz="6933">
                <a:solidFill>
                  <a:srgbClr val="000000"/>
                </a:solidFill>
              </a:defRPr>
            </a:lvl7pPr>
            <a:lvl8pPr lvl="7" algn="ctr" rtl="0">
              <a:spcBef>
                <a:spcPts val="0"/>
              </a:spcBef>
              <a:spcAft>
                <a:spcPts val="0"/>
              </a:spcAft>
              <a:buClr>
                <a:srgbClr val="000000"/>
              </a:buClr>
              <a:buSzPts val="5200"/>
              <a:buNone/>
              <a:defRPr sz="6933">
                <a:solidFill>
                  <a:srgbClr val="000000"/>
                </a:solidFill>
              </a:defRPr>
            </a:lvl8pPr>
            <a:lvl9pPr lvl="8" algn="ctr" rtl="0">
              <a:spcBef>
                <a:spcPts val="0"/>
              </a:spcBef>
              <a:spcAft>
                <a:spcPts val="0"/>
              </a:spcAft>
              <a:buClr>
                <a:srgbClr val="000000"/>
              </a:buClr>
              <a:buSzPts val="5200"/>
              <a:buNone/>
              <a:defRPr sz="6933">
                <a:solidFill>
                  <a:srgbClr val="000000"/>
                </a:solidFill>
              </a:defRPr>
            </a:lvl9pPr>
          </a:lstStyle>
          <a:p>
            <a:endParaRPr/>
          </a:p>
        </p:txBody>
      </p:sp>
      <p:sp>
        <p:nvSpPr>
          <p:cNvPr id="29" name="Google Shape;29;p3"/>
          <p:cNvSpPr txBox="1">
            <a:spLocks noGrp="1"/>
          </p:cNvSpPr>
          <p:nvPr>
            <p:ph type="subTitle" idx="1"/>
          </p:nvPr>
        </p:nvSpPr>
        <p:spPr>
          <a:xfrm>
            <a:off x="3426400" y="4251601"/>
            <a:ext cx="53392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000000"/>
              </a:buClr>
              <a:buSzPts val="1400"/>
              <a:buNone/>
              <a:defRPr sz="1867">
                <a:solidFill>
                  <a:srgbClr val="000000"/>
                </a:solidFill>
              </a:defRPr>
            </a:lvl1pPr>
            <a:lvl2pPr lvl="1" algn="ctr" rtl="0">
              <a:spcBef>
                <a:spcPts val="0"/>
              </a:spcBef>
              <a:spcAft>
                <a:spcPts val="0"/>
              </a:spcAft>
              <a:buClr>
                <a:srgbClr val="000000"/>
              </a:buClr>
              <a:buSzPts val="1400"/>
              <a:buNone/>
              <a:defRPr sz="1867">
                <a:solidFill>
                  <a:srgbClr val="000000"/>
                </a:solidFill>
              </a:defRPr>
            </a:lvl2pPr>
            <a:lvl3pPr lvl="2" algn="ctr" rtl="0">
              <a:spcBef>
                <a:spcPts val="0"/>
              </a:spcBef>
              <a:spcAft>
                <a:spcPts val="0"/>
              </a:spcAft>
              <a:buClr>
                <a:srgbClr val="000000"/>
              </a:buClr>
              <a:buSzPts val="1400"/>
              <a:buNone/>
              <a:defRPr sz="1867">
                <a:solidFill>
                  <a:srgbClr val="000000"/>
                </a:solidFill>
              </a:defRPr>
            </a:lvl3pPr>
            <a:lvl4pPr lvl="3" algn="ctr" rtl="0">
              <a:spcBef>
                <a:spcPts val="0"/>
              </a:spcBef>
              <a:spcAft>
                <a:spcPts val="0"/>
              </a:spcAft>
              <a:buClr>
                <a:srgbClr val="000000"/>
              </a:buClr>
              <a:buSzPts val="1400"/>
              <a:buNone/>
              <a:defRPr sz="1867">
                <a:solidFill>
                  <a:srgbClr val="000000"/>
                </a:solidFill>
              </a:defRPr>
            </a:lvl4pPr>
            <a:lvl5pPr lvl="4" algn="ctr" rtl="0">
              <a:spcBef>
                <a:spcPts val="0"/>
              </a:spcBef>
              <a:spcAft>
                <a:spcPts val="0"/>
              </a:spcAft>
              <a:buClr>
                <a:srgbClr val="000000"/>
              </a:buClr>
              <a:buSzPts val="1400"/>
              <a:buNone/>
              <a:defRPr sz="1867">
                <a:solidFill>
                  <a:srgbClr val="000000"/>
                </a:solidFill>
              </a:defRPr>
            </a:lvl5pPr>
            <a:lvl6pPr lvl="5" algn="ctr" rtl="0">
              <a:spcBef>
                <a:spcPts val="0"/>
              </a:spcBef>
              <a:spcAft>
                <a:spcPts val="0"/>
              </a:spcAft>
              <a:buClr>
                <a:srgbClr val="000000"/>
              </a:buClr>
              <a:buSzPts val="1400"/>
              <a:buNone/>
              <a:defRPr sz="1867">
                <a:solidFill>
                  <a:srgbClr val="000000"/>
                </a:solidFill>
              </a:defRPr>
            </a:lvl6pPr>
            <a:lvl7pPr lvl="6" algn="ctr" rtl="0">
              <a:spcBef>
                <a:spcPts val="0"/>
              </a:spcBef>
              <a:spcAft>
                <a:spcPts val="0"/>
              </a:spcAft>
              <a:buClr>
                <a:srgbClr val="000000"/>
              </a:buClr>
              <a:buSzPts val="1400"/>
              <a:buNone/>
              <a:defRPr sz="1867">
                <a:solidFill>
                  <a:srgbClr val="000000"/>
                </a:solidFill>
              </a:defRPr>
            </a:lvl7pPr>
            <a:lvl8pPr lvl="7" algn="ctr" rtl="0">
              <a:spcBef>
                <a:spcPts val="0"/>
              </a:spcBef>
              <a:spcAft>
                <a:spcPts val="0"/>
              </a:spcAft>
              <a:buClr>
                <a:srgbClr val="000000"/>
              </a:buClr>
              <a:buSzPts val="1400"/>
              <a:buNone/>
              <a:defRPr sz="1867">
                <a:solidFill>
                  <a:srgbClr val="000000"/>
                </a:solidFill>
              </a:defRPr>
            </a:lvl8pPr>
            <a:lvl9pPr lvl="8" algn="ctr" rtl="0">
              <a:spcBef>
                <a:spcPts val="0"/>
              </a:spcBef>
              <a:spcAft>
                <a:spcPts val="0"/>
              </a:spcAft>
              <a:buClr>
                <a:srgbClr val="000000"/>
              </a:buClr>
              <a:buSzPts val="1400"/>
              <a:buNone/>
              <a:defRPr sz="1867">
                <a:solidFill>
                  <a:srgbClr val="000000"/>
                </a:solidFill>
              </a:defRPr>
            </a:lvl9pPr>
          </a:lstStyle>
          <a:p>
            <a:endParaRPr/>
          </a:p>
        </p:txBody>
      </p:sp>
      <p:grpSp>
        <p:nvGrpSpPr>
          <p:cNvPr id="30" name="Google Shape;30;p3"/>
          <p:cNvGrpSpPr/>
          <p:nvPr/>
        </p:nvGrpSpPr>
        <p:grpSpPr>
          <a:xfrm>
            <a:off x="1019767" y="585833"/>
            <a:ext cx="2566000" cy="2566000"/>
            <a:chOff x="6680825" y="2549350"/>
            <a:chExt cx="1539600" cy="1539600"/>
          </a:xfrm>
        </p:grpSpPr>
        <p:sp>
          <p:nvSpPr>
            <p:cNvPr id="31" name="Google Shape;31;p3"/>
            <p:cNvSpPr/>
            <p:nvPr/>
          </p:nvSpPr>
          <p:spPr>
            <a:xfrm>
              <a:off x="6825669" y="2694194"/>
              <a:ext cx="1249800" cy="1249800"/>
            </a:xfrm>
            <a:prstGeom prst="ellipse">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 name="Google Shape;32;p3"/>
            <p:cNvSpPr/>
            <p:nvPr/>
          </p:nvSpPr>
          <p:spPr>
            <a:xfrm>
              <a:off x="6894850" y="2763375"/>
              <a:ext cx="1111200" cy="1111200"/>
            </a:xfrm>
            <a:prstGeom prst="ellipse">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 name="Google Shape;33;p3"/>
            <p:cNvSpPr/>
            <p:nvPr/>
          </p:nvSpPr>
          <p:spPr>
            <a:xfrm>
              <a:off x="6680825" y="2549350"/>
              <a:ext cx="1539600" cy="1539600"/>
            </a:xfrm>
            <a:prstGeom prst="donut">
              <a:avLst>
                <a:gd name="adj" fmla="val 495"/>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1238376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49AFA5-299E-4F5C-BC68-5C431D2DA372}"/>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23A252AB-9168-4F9D-92F0-435A712A7D4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F596C0E1-1025-4EC2-9D5D-9948C00DC9D5}"/>
              </a:ext>
            </a:extLst>
          </p:cNvPr>
          <p:cNvSpPr>
            <a:spLocks noGrp="1"/>
          </p:cNvSpPr>
          <p:nvPr>
            <p:ph type="dt" sz="half" idx="10"/>
          </p:nvPr>
        </p:nvSpPr>
        <p:spPr/>
        <p:txBody>
          <a:bodyPr/>
          <a:lstStyle/>
          <a:p>
            <a:fld id="{9C70D11C-841E-48A2-800C-E45519E378FC}" type="datetimeFigureOut">
              <a:rPr lang="es-PE" smtClean="0"/>
              <a:t>24/11/2022</a:t>
            </a:fld>
            <a:endParaRPr lang="es-PE"/>
          </a:p>
        </p:txBody>
      </p:sp>
      <p:sp>
        <p:nvSpPr>
          <p:cNvPr id="5" name="Marcador de pie de página 4">
            <a:extLst>
              <a:ext uri="{FF2B5EF4-FFF2-40B4-BE49-F238E27FC236}">
                <a16:creationId xmlns:a16="http://schemas.microsoft.com/office/drawing/2014/main" id="{B23A8551-537F-4C25-BFCC-6BDD8BE43206}"/>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6B6F8936-5803-475F-868B-A3A09CAD5A2B}"/>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9840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CF6201-7E72-4806-93DE-4AC1C011622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C17B2DDD-F038-491C-B9B2-16AAD4DDE2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8BEE54E-ECAE-47A6-8C2F-073D706BB217}"/>
              </a:ext>
            </a:extLst>
          </p:cNvPr>
          <p:cNvSpPr>
            <a:spLocks noGrp="1"/>
          </p:cNvSpPr>
          <p:nvPr>
            <p:ph type="dt" sz="half" idx="10"/>
          </p:nvPr>
        </p:nvSpPr>
        <p:spPr/>
        <p:txBody>
          <a:bodyPr/>
          <a:lstStyle/>
          <a:p>
            <a:fld id="{9C70D11C-841E-48A2-800C-E45519E378FC}" type="datetimeFigureOut">
              <a:rPr lang="es-PE" smtClean="0"/>
              <a:t>24/11/2022</a:t>
            </a:fld>
            <a:endParaRPr lang="es-PE"/>
          </a:p>
        </p:txBody>
      </p:sp>
      <p:sp>
        <p:nvSpPr>
          <p:cNvPr id="5" name="Marcador de pie de página 4">
            <a:extLst>
              <a:ext uri="{FF2B5EF4-FFF2-40B4-BE49-F238E27FC236}">
                <a16:creationId xmlns:a16="http://schemas.microsoft.com/office/drawing/2014/main" id="{4B2A505A-E2F6-49FE-99A2-C98CBCD19E85}"/>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3A4529AF-0C06-4D73-938F-22FA7413E5F4}"/>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944265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23E960-3DB1-44DF-9C7D-BC6CB3C4028A}"/>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9A415607-ED3C-424A-96F0-3A1B4F41F24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A2E1962F-0348-4A71-8B80-D9F05D4B03E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35D113A1-A78C-4782-B301-9B4EA05718BD}"/>
              </a:ext>
            </a:extLst>
          </p:cNvPr>
          <p:cNvSpPr>
            <a:spLocks noGrp="1"/>
          </p:cNvSpPr>
          <p:nvPr>
            <p:ph type="dt" sz="half" idx="10"/>
          </p:nvPr>
        </p:nvSpPr>
        <p:spPr/>
        <p:txBody>
          <a:bodyPr/>
          <a:lstStyle/>
          <a:p>
            <a:fld id="{9C70D11C-841E-48A2-800C-E45519E378FC}" type="datetimeFigureOut">
              <a:rPr lang="es-PE" smtClean="0"/>
              <a:t>24/11/2022</a:t>
            </a:fld>
            <a:endParaRPr lang="es-PE"/>
          </a:p>
        </p:txBody>
      </p:sp>
      <p:sp>
        <p:nvSpPr>
          <p:cNvPr id="6" name="Marcador de pie de página 5">
            <a:extLst>
              <a:ext uri="{FF2B5EF4-FFF2-40B4-BE49-F238E27FC236}">
                <a16:creationId xmlns:a16="http://schemas.microsoft.com/office/drawing/2014/main" id="{B9A9EB53-EC86-4F34-8B2C-595B130FB3DF}"/>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A22EC725-04C8-4361-90C3-797B7D992271}"/>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157327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6F8F61-11E2-42F7-8EC3-2D80BA68CE0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16F0A6A0-1E4D-4A68-ACB4-26DC182241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8496FF4-5658-47D9-B580-78E1DC6FFE6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8D361DCF-8DA4-4012-99D2-CD2C753082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9AD25D0-80A8-468A-BA74-4FC0C98050E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F400D2B4-45C0-4551-B9D8-FB486A2D8B79}"/>
              </a:ext>
            </a:extLst>
          </p:cNvPr>
          <p:cNvSpPr>
            <a:spLocks noGrp="1"/>
          </p:cNvSpPr>
          <p:nvPr>
            <p:ph type="dt" sz="half" idx="10"/>
          </p:nvPr>
        </p:nvSpPr>
        <p:spPr/>
        <p:txBody>
          <a:bodyPr/>
          <a:lstStyle/>
          <a:p>
            <a:fld id="{9C70D11C-841E-48A2-800C-E45519E378FC}" type="datetimeFigureOut">
              <a:rPr lang="es-PE" smtClean="0"/>
              <a:t>24/11/2022</a:t>
            </a:fld>
            <a:endParaRPr lang="es-PE"/>
          </a:p>
        </p:txBody>
      </p:sp>
      <p:sp>
        <p:nvSpPr>
          <p:cNvPr id="8" name="Marcador de pie de página 7">
            <a:extLst>
              <a:ext uri="{FF2B5EF4-FFF2-40B4-BE49-F238E27FC236}">
                <a16:creationId xmlns:a16="http://schemas.microsoft.com/office/drawing/2014/main" id="{9D5110FD-4386-4595-9C41-E8D02CB287BA}"/>
              </a:ext>
            </a:extLst>
          </p:cNvPr>
          <p:cNvSpPr>
            <a:spLocks noGrp="1"/>
          </p:cNvSpPr>
          <p:nvPr>
            <p:ph type="ftr" sz="quarter" idx="11"/>
          </p:nvPr>
        </p:nvSpPr>
        <p:spPr/>
        <p:txBody>
          <a:bodyPr/>
          <a:lstStyle/>
          <a:p>
            <a:endParaRPr lang="es-PE"/>
          </a:p>
        </p:txBody>
      </p:sp>
      <p:sp>
        <p:nvSpPr>
          <p:cNvPr id="9" name="Marcador de número de diapositiva 8">
            <a:extLst>
              <a:ext uri="{FF2B5EF4-FFF2-40B4-BE49-F238E27FC236}">
                <a16:creationId xmlns:a16="http://schemas.microsoft.com/office/drawing/2014/main" id="{150ED738-80D4-4DD1-B2E2-DE3D07EA3E3E}"/>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80923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009474-4B41-44D8-9568-00AD0AE4F70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240A3EBE-55EA-4732-B49A-8229D3F5AA28}"/>
              </a:ext>
            </a:extLst>
          </p:cNvPr>
          <p:cNvSpPr>
            <a:spLocks noGrp="1"/>
          </p:cNvSpPr>
          <p:nvPr>
            <p:ph type="dt" sz="half" idx="10"/>
          </p:nvPr>
        </p:nvSpPr>
        <p:spPr/>
        <p:txBody>
          <a:bodyPr/>
          <a:lstStyle/>
          <a:p>
            <a:fld id="{9C70D11C-841E-48A2-800C-E45519E378FC}" type="datetimeFigureOut">
              <a:rPr lang="es-PE" smtClean="0"/>
              <a:t>24/11/2022</a:t>
            </a:fld>
            <a:endParaRPr lang="es-PE"/>
          </a:p>
        </p:txBody>
      </p:sp>
      <p:sp>
        <p:nvSpPr>
          <p:cNvPr id="4" name="Marcador de pie de página 3">
            <a:extLst>
              <a:ext uri="{FF2B5EF4-FFF2-40B4-BE49-F238E27FC236}">
                <a16:creationId xmlns:a16="http://schemas.microsoft.com/office/drawing/2014/main" id="{D15F032F-37BC-476A-A883-24AD63F00913}"/>
              </a:ext>
            </a:extLst>
          </p:cNvPr>
          <p:cNvSpPr>
            <a:spLocks noGrp="1"/>
          </p:cNvSpPr>
          <p:nvPr>
            <p:ph type="ftr" sz="quarter" idx="11"/>
          </p:nvPr>
        </p:nvSpPr>
        <p:spPr/>
        <p:txBody>
          <a:bodyPr/>
          <a:lstStyle/>
          <a:p>
            <a:endParaRPr lang="es-PE"/>
          </a:p>
        </p:txBody>
      </p:sp>
      <p:sp>
        <p:nvSpPr>
          <p:cNvPr id="5" name="Marcador de número de diapositiva 4">
            <a:extLst>
              <a:ext uri="{FF2B5EF4-FFF2-40B4-BE49-F238E27FC236}">
                <a16:creationId xmlns:a16="http://schemas.microsoft.com/office/drawing/2014/main" id="{C2CC4180-A51F-4E52-A3D5-B964F090D80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484303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4342F7C-9D0C-4D05-8792-ABB13CAE94F8}"/>
              </a:ext>
            </a:extLst>
          </p:cNvPr>
          <p:cNvSpPr>
            <a:spLocks noGrp="1"/>
          </p:cNvSpPr>
          <p:nvPr>
            <p:ph type="dt" sz="half" idx="10"/>
          </p:nvPr>
        </p:nvSpPr>
        <p:spPr/>
        <p:txBody>
          <a:bodyPr/>
          <a:lstStyle/>
          <a:p>
            <a:fld id="{9C70D11C-841E-48A2-800C-E45519E378FC}" type="datetimeFigureOut">
              <a:rPr lang="es-PE" smtClean="0"/>
              <a:t>24/11/2022</a:t>
            </a:fld>
            <a:endParaRPr lang="es-PE"/>
          </a:p>
        </p:txBody>
      </p:sp>
      <p:sp>
        <p:nvSpPr>
          <p:cNvPr id="3" name="Marcador de pie de página 2">
            <a:extLst>
              <a:ext uri="{FF2B5EF4-FFF2-40B4-BE49-F238E27FC236}">
                <a16:creationId xmlns:a16="http://schemas.microsoft.com/office/drawing/2014/main" id="{E9FE8C1C-C363-46B2-865D-A21F7E45283A}"/>
              </a:ext>
            </a:extLst>
          </p:cNvPr>
          <p:cNvSpPr>
            <a:spLocks noGrp="1"/>
          </p:cNvSpPr>
          <p:nvPr>
            <p:ph type="ftr" sz="quarter" idx="11"/>
          </p:nvPr>
        </p:nvSpPr>
        <p:spPr/>
        <p:txBody>
          <a:bodyPr/>
          <a:lstStyle/>
          <a:p>
            <a:endParaRPr lang="es-PE"/>
          </a:p>
        </p:txBody>
      </p:sp>
      <p:sp>
        <p:nvSpPr>
          <p:cNvPr id="4" name="Marcador de número de diapositiva 3">
            <a:extLst>
              <a:ext uri="{FF2B5EF4-FFF2-40B4-BE49-F238E27FC236}">
                <a16:creationId xmlns:a16="http://schemas.microsoft.com/office/drawing/2014/main" id="{3CB6D0E6-F8E4-405F-8AB2-8E1EC089E08C}"/>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1920071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117267-0CEE-44B0-9061-74C0DCEB788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D0016858-9675-4015-A7F5-8733395B9F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0B1B20B9-A1EA-49E4-8ECD-C9EC07B35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D315F5E-481B-4729-A1F7-97AA06D17ED7}"/>
              </a:ext>
            </a:extLst>
          </p:cNvPr>
          <p:cNvSpPr>
            <a:spLocks noGrp="1"/>
          </p:cNvSpPr>
          <p:nvPr>
            <p:ph type="dt" sz="half" idx="10"/>
          </p:nvPr>
        </p:nvSpPr>
        <p:spPr/>
        <p:txBody>
          <a:bodyPr/>
          <a:lstStyle/>
          <a:p>
            <a:fld id="{9C70D11C-841E-48A2-800C-E45519E378FC}" type="datetimeFigureOut">
              <a:rPr lang="es-PE" smtClean="0"/>
              <a:t>24/11/2022</a:t>
            </a:fld>
            <a:endParaRPr lang="es-PE"/>
          </a:p>
        </p:txBody>
      </p:sp>
      <p:sp>
        <p:nvSpPr>
          <p:cNvPr id="6" name="Marcador de pie de página 5">
            <a:extLst>
              <a:ext uri="{FF2B5EF4-FFF2-40B4-BE49-F238E27FC236}">
                <a16:creationId xmlns:a16="http://schemas.microsoft.com/office/drawing/2014/main" id="{2C00D4A7-2816-464B-B1DD-8A33CE7743BB}"/>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2BF4F90D-89EE-43D6-84EA-04A88AB37F04}"/>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073285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4E8C7A-9550-4CAD-BF17-96D5903373C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B2AC09FA-AFEC-4B20-BB4C-2D2AEA3884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a:extLst>
              <a:ext uri="{FF2B5EF4-FFF2-40B4-BE49-F238E27FC236}">
                <a16:creationId xmlns:a16="http://schemas.microsoft.com/office/drawing/2014/main" id="{7BBD9F9D-F248-4CD9-AE28-1735BA27BC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0936B4F-BF74-40EA-B854-69C6B6C0C959}"/>
              </a:ext>
            </a:extLst>
          </p:cNvPr>
          <p:cNvSpPr>
            <a:spLocks noGrp="1"/>
          </p:cNvSpPr>
          <p:nvPr>
            <p:ph type="dt" sz="half" idx="10"/>
          </p:nvPr>
        </p:nvSpPr>
        <p:spPr/>
        <p:txBody>
          <a:bodyPr/>
          <a:lstStyle/>
          <a:p>
            <a:fld id="{9C70D11C-841E-48A2-800C-E45519E378FC}" type="datetimeFigureOut">
              <a:rPr lang="es-PE" smtClean="0"/>
              <a:t>24/11/2022</a:t>
            </a:fld>
            <a:endParaRPr lang="es-PE"/>
          </a:p>
        </p:txBody>
      </p:sp>
      <p:sp>
        <p:nvSpPr>
          <p:cNvPr id="6" name="Marcador de pie de página 5">
            <a:extLst>
              <a:ext uri="{FF2B5EF4-FFF2-40B4-BE49-F238E27FC236}">
                <a16:creationId xmlns:a16="http://schemas.microsoft.com/office/drawing/2014/main" id="{8A8281C0-15F3-4DE1-B056-3078E740D8C1}"/>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1BAE2889-E49E-4B17-A329-EF504B0D547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64707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989C99F-0337-4D77-9B36-C5172D718D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4E17655B-BFF7-4B2F-8493-C62A0D9E76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32855066-2F0B-4A70-B76A-B702A93A0D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0D11C-841E-48A2-800C-E45519E378FC}" type="datetimeFigureOut">
              <a:rPr lang="es-PE" smtClean="0"/>
              <a:t>24/11/2022</a:t>
            </a:fld>
            <a:endParaRPr lang="es-PE"/>
          </a:p>
        </p:txBody>
      </p:sp>
      <p:sp>
        <p:nvSpPr>
          <p:cNvPr id="5" name="Marcador de pie de página 4">
            <a:extLst>
              <a:ext uri="{FF2B5EF4-FFF2-40B4-BE49-F238E27FC236}">
                <a16:creationId xmlns:a16="http://schemas.microsoft.com/office/drawing/2014/main" id="{68599CB8-7E3D-4529-9D4F-4A8C00176F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a:extLst>
              <a:ext uri="{FF2B5EF4-FFF2-40B4-BE49-F238E27FC236}">
                <a16:creationId xmlns:a16="http://schemas.microsoft.com/office/drawing/2014/main" id="{D428AF8B-08AF-443F-A23F-0CD0151015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69A7FA-BE49-418A-A7BF-0DDF5972E955}" type="slidenum">
              <a:rPr lang="es-PE" smtClean="0"/>
              <a:t>‹Nº›</a:t>
            </a:fld>
            <a:endParaRPr lang="es-PE"/>
          </a:p>
        </p:txBody>
      </p:sp>
    </p:spTree>
    <p:extLst>
      <p:ext uri="{BB962C8B-B14F-4D97-AF65-F5344CB8AC3E}">
        <p14:creationId xmlns:p14="http://schemas.microsoft.com/office/powerpoint/2010/main" val="96263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045824" cy="859140"/>
          </a:xfrm>
        </p:spPr>
        <p:txBody>
          <a:bodyPr>
            <a:normAutofit/>
          </a:bodyPr>
          <a:lstStyle/>
          <a:p>
            <a:r>
              <a:rPr lang="es-MX" sz="3200" b="1" dirty="0"/>
              <a:t>Abogado Carlos Fernando Fonseca Oliveira</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692459"/>
            <a:ext cx="11194149" cy="4521909"/>
          </a:xfrm>
          <a:solidFill>
            <a:schemeClr val="bg1"/>
          </a:solidFill>
        </p:spPr>
        <p:txBody>
          <a:bodyPr>
            <a:normAutofit fontScale="62500" lnSpcReduction="20000"/>
          </a:bodyPr>
          <a:lstStyle/>
          <a:p>
            <a:pPr marL="0" indent="0" algn="just">
              <a:buNone/>
            </a:pPr>
            <a:r>
              <a:rPr lang="es-MX" dirty="0"/>
              <a:t>Abogado dedicado a temas de Derecho Público y Administración Estatal, con especialización en Políticas Públicas, Gestión Pública, Contrataciones del Estado, Arbitraje y Derecho Administrativo, Lucha Anticorrupción y Ética Pública, dicha especialización ha sido adquirida tanto a través del campo teórico como del práctico, en instituciones nacionales e internacionales.  Con casi veinte años de experiencia profesional en diversas entidades del Estado de alcance nacional, regional y municipal.  Importa destacar en esta trayectoria, el haber sido becario del programa de capacitación en materia de política anticorrupción en el sector gubernamental y en el sector empresarial, auspiciado por el Departamento de Estado de los Estados Unidos de Norteamérica (Programa International </a:t>
            </a:r>
            <a:r>
              <a:rPr lang="es-MX" dirty="0" err="1"/>
              <a:t>Visitors</a:t>
            </a:r>
            <a:r>
              <a:rPr lang="es-MX" dirty="0"/>
              <a:t>); el haber sido representante de las organizaciones de la sociedad civil del país en el Mecanismo de Seguimiento de la Implementación de la Convención Interamericana contra la Corrupción ante la Organización de Estados Americanos (MESICIC-OEA) en materia de Contrataciones del Estado, el haber desarrollado trabajos de consultoría para una organización internacional con sede en los Estados Unidos de Norteamérica en materia de política anticorrupción (CASALS &amp; </a:t>
            </a:r>
            <a:r>
              <a:rPr lang="es-MX" dirty="0" err="1"/>
              <a:t>Associates</a:t>
            </a:r>
            <a:r>
              <a:rPr lang="es-MX" dirty="0"/>
              <a:t>); el haber sido capacitador del Tribunal de Ética Gubernamental de la República de El Salvador; y finalmente, el haber sido representante institucional de la Defensoría del Pueblo en el PROGRAMA ANTICORRUPCIÓN UMBRAL-</a:t>
            </a:r>
            <a:r>
              <a:rPr lang="es-MX" dirty="0" err="1"/>
              <a:t>USAID.tes</a:t>
            </a:r>
            <a:r>
              <a:rPr lang="es-MX" dirty="0"/>
              <a:t> instituciones de la sociedad civil organizada y también del sector privado, en las que ha ocupado posiciones y cargos de responsabilidad y dirección, así como de asesoría, consultoría y asistencia técnica, en áreas relacionadas a su especialidad.  Ha sido docente, capacitador, instructor y facilitador en múltiples cursos, programas de capacitación y talleres, desarrollados e impartidos por diversas universidades e instituciones públicas y privadas, así como en proyectos de intervención conjunta entre el sector público y la sociedad civil, para la capacitación de servidores y funcionarios públicos en materias relativas a su experiencia profesional.  Ha participado en varios congresos, conferencias, foros, seminarios y mesas redondas como participante, panelista y ponente, en tópicos vinculados a los ámbitos de su </a:t>
            </a:r>
            <a:r>
              <a:rPr lang="es-MX" i="1" dirty="0" err="1"/>
              <a:t>expertise</a:t>
            </a:r>
            <a:r>
              <a:rPr lang="es-MX" dirty="0"/>
              <a:t>.</a:t>
            </a:r>
          </a:p>
        </p:txBody>
      </p:sp>
    </p:spTree>
    <p:extLst>
      <p:ext uri="{BB962C8B-B14F-4D97-AF65-F5344CB8AC3E}">
        <p14:creationId xmlns:p14="http://schemas.microsoft.com/office/powerpoint/2010/main" val="1854923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255493" cy="4607511"/>
          </a:xfrm>
          <a:noFill/>
        </p:spPr>
        <p:txBody>
          <a:bodyPr>
            <a:normAutofit lnSpcReduction="10000"/>
          </a:bodyPr>
          <a:lstStyle/>
          <a:p>
            <a:pPr>
              <a:buFont typeface="Wingdings" panose="05000000000000000000" pitchFamily="2" charset="2"/>
              <a:buChar char="§"/>
            </a:pPr>
            <a:r>
              <a:rPr lang="es-MX" sz="3200" dirty="0">
                <a:solidFill>
                  <a:srgbClr val="002060"/>
                </a:solidFill>
              </a:rPr>
              <a:t>Procedimiento de suscripción del contrato (cumplimiento de plazos, subsanaciones).</a:t>
            </a:r>
          </a:p>
          <a:p>
            <a:pPr>
              <a:buFont typeface="Wingdings" panose="05000000000000000000" pitchFamily="2" charset="2"/>
              <a:buChar char="§"/>
            </a:pPr>
            <a:r>
              <a:rPr lang="es-MX" sz="3200" dirty="0">
                <a:solidFill>
                  <a:srgbClr val="002060"/>
                </a:solidFill>
              </a:rPr>
              <a:t>Revisión de Cartas fianzas (Fiel Cumplimiento, Prestaciones Accesorias, Adelanto cuando corresponda).</a:t>
            </a:r>
          </a:p>
          <a:p>
            <a:pPr>
              <a:buFont typeface="Wingdings" panose="05000000000000000000" pitchFamily="2" charset="2"/>
              <a:buChar char="§"/>
            </a:pPr>
            <a:r>
              <a:rPr lang="es-MX" sz="3200" dirty="0">
                <a:solidFill>
                  <a:srgbClr val="002060"/>
                </a:solidFill>
              </a:rPr>
              <a:t>Verificación del inicio efectivo de la prestación (especial atención en caso de servicios y obras por condiciones especiales de inicio).</a:t>
            </a:r>
          </a:p>
          <a:p>
            <a:pPr>
              <a:buFont typeface="Wingdings" panose="05000000000000000000" pitchFamily="2" charset="2"/>
              <a:buChar char="§"/>
            </a:pPr>
            <a:r>
              <a:rPr lang="es-MX" sz="3200" dirty="0">
                <a:solidFill>
                  <a:srgbClr val="002060"/>
                </a:solidFill>
              </a:rPr>
              <a:t>Determinación de penalidades, tanto por mora como otro tipo de penalidades (según procedimiento establecido en Bases).</a:t>
            </a: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sz="3200" dirty="0">
              <a:solidFill>
                <a:srgbClr val="002060"/>
              </a:solidFill>
            </a:endParaRP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04. Fase de Ejecución Contractual (I)</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016352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255493" cy="4607511"/>
          </a:xfrm>
          <a:noFill/>
        </p:spPr>
        <p:txBody>
          <a:bodyPr>
            <a:normAutofit lnSpcReduction="10000"/>
          </a:bodyPr>
          <a:lstStyle/>
          <a:p>
            <a:pPr>
              <a:buFont typeface="Wingdings" panose="05000000000000000000" pitchFamily="2" charset="2"/>
              <a:buChar char="§"/>
            </a:pPr>
            <a:r>
              <a:rPr lang="es-MX" sz="3200" u="sng" dirty="0">
                <a:solidFill>
                  <a:srgbClr val="002060"/>
                </a:solidFill>
              </a:rPr>
              <a:t>Modificación del contrato</a:t>
            </a:r>
            <a:r>
              <a:rPr lang="es-MX" sz="3200" dirty="0">
                <a:solidFill>
                  <a:srgbClr val="002060"/>
                </a:solidFill>
              </a:rPr>
              <a:t>:</a:t>
            </a:r>
          </a:p>
          <a:p>
            <a:pPr marL="0" indent="0">
              <a:buNone/>
            </a:pPr>
            <a:r>
              <a:rPr lang="es-MX" sz="3200" dirty="0">
                <a:solidFill>
                  <a:srgbClr val="002060"/>
                </a:solidFill>
              </a:rPr>
              <a:t>-Prestaciones adicionales / Adicionales de obra</a:t>
            </a:r>
          </a:p>
          <a:p>
            <a:pPr marL="0" indent="0">
              <a:buNone/>
            </a:pPr>
            <a:r>
              <a:rPr lang="es-MX" sz="3200" dirty="0">
                <a:solidFill>
                  <a:srgbClr val="002060"/>
                </a:solidFill>
              </a:rPr>
              <a:t>-Ampliaciones de plazo.</a:t>
            </a:r>
          </a:p>
          <a:p>
            <a:pPr marL="0" indent="0">
              <a:buNone/>
            </a:pPr>
            <a:r>
              <a:rPr lang="es-MX" sz="3200" dirty="0">
                <a:solidFill>
                  <a:srgbClr val="002060"/>
                </a:solidFill>
              </a:rPr>
              <a:t>-Caso fortuito o fuerza mayor.</a:t>
            </a:r>
          </a:p>
          <a:p>
            <a:pPr marL="0" indent="0">
              <a:buNone/>
            </a:pPr>
            <a:r>
              <a:rPr lang="es-MX" sz="3200" dirty="0">
                <a:solidFill>
                  <a:srgbClr val="002060"/>
                </a:solidFill>
              </a:rPr>
              <a:t>-Paralizaciones o Suspensiones (caso de obras especialmente).</a:t>
            </a:r>
          </a:p>
          <a:p>
            <a:pPr>
              <a:buFont typeface="Wingdings" panose="05000000000000000000" pitchFamily="2" charset="2"/>
              <a:buChar char="§"/>
            </a:pPr>
            <a:r>
              <a:rPr lang="es-MX" sz="3200" dirty="0">
                <a:solidFill>
                  <a:srgbClr val="002060"/>
                </a:solidFill>
              </a:rPr>
              <a:t>Cumplimiento de prestaciones accesorias dentro del contrato y </a:t>
            </a:r>
            <a:r>
              <a:rPr lang="es-MX" sz="3200" dirty="0" err="1">
                <a:solidFill>
                  <a:srgbClr val="002060"/>
                </a:solidFill>
              </a:rPr>
              <a:t>post-contrato</a:t>
            </a:r>
            <a:r>
              <a:rPr lang="es-MX" sz="3200" dirty="0">
                <a:solidFill>
                  <a:srgbClr val="002060"/>
                </a:solidFill>
              </a:rPr>
              <a:t>.</a:t>
            </a:r>
          </a:p>
          <a:p>
            <a:pPr>
              <a:buFont typeface="Wingdings" panose="05000000000000000000" pitchFamily="2" charset="2"/>
              <a:buChar char="§"/>
            </a:pPr>
            <a:r>
              <a:rPr lang="es-MX" sz="3200" dirty="0">
                <a:solidFill>
                  <a:srgbClr val="002060"/>
                </a:solidFill>
              </a:rPr>
              <a:t>Especial atención a la ampliación de garantías.</a:t>
            </a:r>
          </a:p>
          <a:p>
            <a:pPr>
              <a:buFont typeface="Wingdings" panose="05000000000000000000" pitchFamily="2" charset="2"/>
              <a:buChar char="§"/>
            </a:pPr>
            <a:endParaRPr lang="es-MX" sz="3200" dirty="0">
              <a:solidFill>
                <a:srgbClr val="002060"/>
              </a:solidFill>
            </a:endParaRP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sz="3200" dirty="0">
              <a:solidFill>
                <a:srgbClr val="002060"/>
              </a:solidFill>
            </a:endParaRP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04. Fase de Ejecución Contractual (II)</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039568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255493" cy="4607511"/>
          </a:xfrm>
          <a:noFill/>
        </p:spPr>
        <p:txBody>
          <a:bodyPr>
            <a:normAutofit/>
          </a:bodyPr>
          <a:lstStyle/>
          <a:p>
            <a:pPr>
              <a:buFont typeface="Wingdings" panose="05000000000000000000" pitchFamily="2" charset="2"/>
              <a:buChar char="§"/>
            </a:pPr>
            <a:r>
              <a:rPr lang="es-MX" sz="3200" u="sng" dirty="0">
                <a:solidFill>
                  <a:srgbClr val="002060"/>
                </a:solidFill>
              </a:rPr>
              <a:t>Apercibimiento y Resolución de contrato:</a:t>
            </a:r>
          </a:p>
          <a:p>
            <a:pPr marL="0" indent="0">
              <a:buNone/>
            </a:pPr>
            <a:r>
              <a:rPr lang="es-MX" sz="3200" dirty="0">
                <a:solidFill>
                  <a:srgbClr val="002060"/>
                </a:solidFill>
              </a:rPr>
              <a:t>-Incumplimientos susceptibles de resolución.</a:t>
            </a:r>
          </a:p>
          <a:p>
            <a:pPr marL="0" indent="0">
              <a:buNone/>
            </a:pPr>
            <a:r>
              <a:rPr lang="es-MX" sz="3200" dirty="0">
                <a:solidFill>
                  <a:srgbClr val="002060"/>
                </a:solidFill>
              </a:rPr>
              <a:t>-Plazos.</a:t>
            </a:r>
          </a:p>
          <a:p>
            <a:pPr marL="0" indent="0">
              <a:buNone/>
            </a:pPr>
            <a:r>
              <a:rPr lang="es-MX" sz="3200" dirty="0">
                <a:solidFill>
                  <a:srgbClr val="002060"/>
                </a:solidFill>
              </a:rPr>
              <a:t>-Formalidades.</a:t>
            </a:r>
          </a:p>
          <a:p>
            <a:pPr>
              <a:buFont typeface="Wingdings" panose="05000000000000000000" pitchFamily="2" charset="2"/>
              <a:buChar char="§"/>
            </a:pPr>
            <a:r>
              <a:rPr lang="es-MX" sz="3200" u="sng" dirty="0">
                <a:solidFill>
                  <a:srgbClr val="002060"/>
                </a:solidFill>
              </a:rPr>
              <a:t>Mecanismo de solución de controversias</a:t>
            </a:r>
            <a:r>
              <a:rPr lang="es-MX" sz="3200" dirty="0">
                <a:solidFill>
                  <a:srgbClr val="002060"/>
                </a:solidFill>
              </a:rPr>
              <a:t>:</a:t>
            </a:r>
          </a:p>
          <a:p>
            <a:pPr marL="0" indent="0">
              <a:buNone/>
            </a:pPr>
            <a:r>
              <a:rPr lang="es-MX" sz="3200" dirty="0">
                <a:solidFill>
                  <a:srgbClr val="002060"/>
                </a:solidFill>
              </a:rPr>
              <a:t>-Informes </a:t>
            </a:r>
            <a:r>
              <a:rPr lang="es-MX" sz="3200" dirty="0" err="1">
                <a:solidFill>
                  <a:srgbClr val="002060"/>
                </a:solidFill>
              </a:rPr>
              <a:t>sustentatorios</a:t>
            </a:r>
            <a:r>
              <a:rPr lang="es-MX" sz="3200" dirty="0">
                <a:solidFill>
                  <a:srgbClr val="002060"/>
                </a:solidFill>
              </a:rPr>
              <a:t> para inicio de arbitraje.</a:t>
            </a:r>
          </a:p>
          <a:p>
            <a:pPr marL="0" indent="0">
              <a:buNone/>
            </a:pPr>
            <a:r>
              <a:rPr lang="es-MX" sz="3200" dirty="0">
                <a:solidFill>
                  <a:srgbClr val="002060"/>
                </a:solidFill>
              </a:rPr>
              <a:t>-Control de plazos.</a:t>
            </a: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sz="3200" dirty="0">
              <a:solidFill>
                <a:srgbClr val="002060"/>
              </a:solidFill>
            </a:endParaRP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04. Fase de Ejecución Contractual (III)</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68971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255493" cy="4607511"/>
          </a:xfrm>
          <a:noFill/>
        </p:spPr>
        <p:txBody>
          <a:bodyPr>
            <a:normAutofit/>
          </a:bodyPr>
          <a:lstStyle/>
          <a:p>
            <a:pPr>
              <a:buFont typeface="Wingdings" panose="05000000000000000000" pitchFamily="2" charset="2"/>
              <a:buChar char="§"/>
            </a:pPr>
            <a:r>
              <a:rPr lang="es-MX" sz="3200" u="sng" dirty="0">
                <a:solidFill>
                  <a:srgbClr val="002060"/>
                </a:solidFill>
              </a:rPr>
              <a:t>Liquidación de Contratos </a:t>
            </a:r>
            <a:r>
              <a:rPr lang="es-MX" sz="3200" dirty="0">
                <a:solidFill>
                  <a:srgbClr val="002060"/>
                </a:solidFill>
              </a:rPr>
              <a:t>(especial atención en Contratos de obra):</a:t>
            </a:r>
          </a:p>
          <a:p>
            <a:pPr marL="0" indent="0">
              <a:buNone/>
            </a:pPr>
            <a:r>
              <a:rPr lang="es-MX" sz="3200" dirty="0">
                <a:solidFill>
                  <a:srgbClr val="002060"/>
                </a:solidFill>
              </a:rPr>
              <a:t>-Recepción de obra (Comité de Recepción, formalidades de la recepción de la obra, plazos, observaciones, etc.)</a:t>
            </a:r>
          </a:p>
          <a:p>
            <a:pPr marL="0" indent="0">
              <a:buNone/>
            </a:pPr>
            <a:r>
              <a:rPr lang="es-MX" sz="3200" dirty="0">
                <a:solidFill>
                  <a:srgbClr val="002060"/>
                </a:solidFill>
              </a:rPr>
              <a:t>-Liquidación propiamente dicha: Penalidades no cobradas, mayores </a:t>
            </a:r>
            <a:r>
              <a:rPr lang="es-MX" sz="3200" dirty="0" err="1">
                <a:solidFill>
                  <a:srgbClr val="002060"/>
                </a:solidFill>
              </a:rPr>
              <a:t>metrados</a:t>
            </a:r>
            <a:r>
              <a:rPr lang="es-MX" sz="3200" dirty="0">
                <a:solidFill>
                  <a:srgbClr val="002060"/>
                </a:solidFill>
              </a:rPr>
              <a:t>, gastos en suspensión de obra, reconocimiento de mayores gastos generales por ampliaciones de plazo aprobadas, retrasos justificados (no aplicación de penalidades).</a:t>
            </a: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sz="3200" dirty="0">
              <a:solidFill>
                <a:srgbClr val="002060"/>
              </a:solidFill>
            </a:endParaRP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04. Fase de Ejecución Contractual (IV)</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3468991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255493" cy="4607511"/>
          </a:xfrm>
          <a:noFill/>
        </p:spPr>
        <p:txBody>
          <a:bodyPr>
            <a:normAutofit/>
          </a:bodyPr>
          <a:lstStyle/>
          <a:p>
            <a:pPr marL="0" indent="0">
              <a:buNone/>
            </a:pPr>
            <a:endParaRPr lang="es-MX" sz="3200" dirty="0">
              <a:solidFill>
                <a:srgbClr val="002060"/>
              </a:solidFill>
            </a:endParaRPr>
          </a:p>
          <a:p>
            <a:pPr marL="0" indent="0">
              <a:buNone/>
            </a:pPr>
            <a:endParaRPr lang="es-MX" sz="3200" dirty="0">
              <a:solidFill>
                <a:srgbClr val="002060"/>
              </a:solidFill>
            </a:endParaRPr>
          </a:p>
          <a:p>
            <a:pPr marL="0" indent="0">
              <a:buNone/>
            </a:pPr>
            <a:endParaRPr lang="es-MX" sz="3200" dirty="0">
              <a:solidFill>
                <a:srgbClr val="002060"/>
              </a:solidFill>
            </a:endParaRPr>
          </a:p>
          <a:p>
            <a:pPr marL="0" indent="0">
              <a:buNone/>
            </a:pPr>
            <a:endParaRPr lang="es-MX" sz="3200" dirty="0">
              <a:solidFill>
                <a:srgbClr val="002060"/>
              </a:solidFill>
            </a:endParaRPr>
          </a:p>
          <a:p>
            <a:pPr marL="0" indent="0" algn="ctr">
              <a:buNone/>
            </a:pPr>
            <a:r>
              <a:rPr lang="es-MX" sz="4000" b="1" dirty="0">
                <a:solidFill>
                  <a:srgbClr val="002060"/>
                </a:solidFill>
              </a:rPr>
              <a:t>Caso Práctico (Ver Archivo)</a:t>
            </a:r>
          </a:p>
          <a:p>
            <a:pPr>
              <a:buFont typeface="Wingdings" panose="05000000000000000000" pitchFamily="2" charset="2"/>
              <a:buChar char="§"/>
            </a:pPr>
            <a:endParaRPr lang="es-MX" sz="3200" dirty="0">
              <a:solidFill>
                <a:srgbClr val="002060"/>
              </a:solidFill>
            </a:endParaRP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sz="3200" dirty="0">
              <a:solidFill>
                <a:srgbClr val="002060"/>
              </a:solidFill>
            </a:endParaRP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Caso Práctico</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127337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a:spLocks noChangeArrowheads="1"/>
          </p:cNvSpPr>
          <p:nvPr/>
        </p:nvSpPr>
        <p:spPr bwMode="auto">
          <a:xfrm>
            <a:off x="4046693" y="3549053"/>
            <a:ext cx="374441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50000"/>
              </a:lnSpc>
              <a:spcBef>
                <a:spcPct val="0"/>
              </a:spcBef>
              <a:buFontTx/>
              <a:buNone/>
            </a:pPr>
            <a:r>
              <a:rPr lang="es-PE" altLang="es-PE" b="1" dirty="0">
                <a:solidFill>
                  <a:schemeClr val="bg2">
                    <a:lumMod val="25000"/>
                  </a:schemeClr>
                </a:solidFill>
                <a:latin typeface="Arial" panose="020B0604020202020204" pitchFamily="34" charset="0"/>
              </a:rPr>
              <a:t>MUCHAS GRACIAS </a:t>
            </a:r>
          </a:p>
        </p:txBody>
      </p:sp>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85589" y="2350265"/>
            <a:ext cx="1866624" cy="1089262"/>
          </a:xfrm>
          <a:prstGeom prst="rect">
            <a:avLst/>
          </a:prstGeom>
        </p:spPr>
      </p:pic>
      <p:cxnSp>
        <p:nvCxnSpPr>
          <p:cNvPr id="6" name="Conector recto 5"/>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Conector recto 8"/>
          <p:cNvCxnSpPr/>
          <p:nvPr/>
        </p:nvCxnSpPr>
        <p:spPr>
          <a:xfrm>
            <a:off x="338328" y="6161255"/>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3084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pic>
        <p:nvPicPr>
          <p:cNvPr id="7" name="Marcador de contenido 6">
            <a:extLst>
              <a:ext uri="{FF2B5EF4-FFF2-40B4-BE49-F238E27FC236}">
                <a16:creationId xmlns:a16="http://schemas.microsoft.com/office/drawing/2014/main" id="{F7448448-12B4-4643-A669-65F53C6A806D}"/>
              </a:ext>
            </a:extLst>
          </p:cNvPr>
          <p:cNvPicPr>
            <a:picLocks noGrp="1" noChangeAspect="1"/>
          </p:cNvPicPr>
          <p:nvPr>
            <p:ph sz="half" idx="1"/>
          </p:nvPr>
        </p:nvPicPr>
        <p:blipFill>
          <a:blip r:embed="rId4"/>
          <a:stretch>
            <a:fillRect/>
          </a:stretch>
        </p:blipFill>
        <p:spPr>
          <a:xfrm>
            <a:off x="3133817" y="1030651"/>
            <a:ext cx="6516210" cy="5743011"/>
          </a:xfrm>
          <a:solidFill>
            <a:schemeClr val="bg1"/>
          </a:solidFill>
        </p:spPr>
      </p:pic>
    </p:spTree>
    <p:extLst>
      <p:ext uri="{BB962C8B-B14F-4D97-AF65-F5344CB8AC3E}">
        <p14:creationId xmlns:p14="http://schemas.microsoft.com/office/powerpoint/2010/main" val="1063286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457"/>
        <p:cNvGrpSpPr/>
        <p:nvPr/>
      </p:nvGrpSpPr>
      <p:grpSpPr>
        <a:xfrm>
          <a:off x="0" y="0"/>
          <a:ext cx="0" cy="0"/>
          <a:chOff x="0" y="0"/>
          <a:chExt cx="0" cy="0"/>
        </a:xfrm>
      </p:grpSpPr>
      <p:sp>
        <p:nvSpPr>
          <p:cNvPr id="458" name="Google Shape;458;p39"/>
          <p:cNvSpPr txBox="1">
            <a:spLocks noGrp="1"/>
          </p:cNvSpPr>
          <p:nvPr>
            <p:ph type="ctrTitle"/>
          </p:nvPr>
        </p:nvSpPr>
        <p:spPr>
          <a:xfrm>
            <a:off x="3426400" y="832994"/>
            <a:ext cx="5339200" cy="5192012"/>
          </a:xfrm>
          <a:prstGeom prst="rect">
            <a:avLst/>
          </a:prstGeom>
        </p:spPr>
        <p:txBody>
          <a:bodyPr spcFirstLastPara="1" vert="horz" wrap="square" lIns="121900" tIns="121900" rIns="121900" bIns="121900" rtlCol="0" anchor="b" anchorCtr="0">
            <a:noAutofit/>
          </a:bodyPr>
          <a:lstStyle/>
          <a:p>
            <a:br>
              <a:rPr lang="en" sz="3200" b="1" dirty="0">
                <a:latin typeface="Poppins" panose="020B0604020202020204" charset="0"/>
                <a:cs typeface="Poppins" panose="020B0604020202020204" charset="0"/>
              </a:rPr>
            </a:br>
            <a:br>
              <a:rPr lang="en" sz="3200" b="1" dirty="0">
                <a:latin typeface="Poppins" panose="020B0604020202020204" charset="0"/>
                <a:cs typeface="Poppins" panose="020B0604020202020204" charset="0"/>
              </a:rPr>
            </a:br>
            <a:r>
              <a:rPr lang="en" sz="3200" b="1" dirty="0">
                <a:latin typeface="Poppins" panose="020B0604020202020204" charset="0"/>
                <a:cs typeface="Poppins" panose="020B0604020202020204" charset="0"/>
              </a:rPr>
              <a:t>Gestión del monitoreo de las Contrataciones y el Sistema de Control:Pautas y Estrategias que se deben utilizar en el desarrollo de auditorías de gestión logística, relacionados con el Sistema Nacional de Control</a:t>
            </a:r>
            <a:endParaRPr sz="3200" b="1" dirty="0">
              <a:latin typeface="Poppins" panose="020B0604020202020204" charset="0"/>
              <a:cs typeface="Poppins" panose="020B0604020202020204" charset="0"/>
            </a:endParaRPr>
          </a:p>
        </p:txBody>
      </p:sp>
      <p:sp>
        <p:nvSpPr>
          <p:cNvPr id="460" name="Google Shape;460;p39"/>
          <p:cNvSpPr txBox="1"/>
          <p:nvPr/>
        </p:nvSpPr>
        <p:spPr>
          <a:xfrm>
            <a:off x="1374567" y="947333"/>
            <a:ext cx="1856800" cy="1854400"/>
          </a:xfrm>
          <a:prstGeom prst="rect">
            <a:avLst/>
          </a:prstGeom>
          <a:noFill/>
          <a:ln>
            <a:noFill/>
          </a:ln>
        </p:spPr>
        <p:txBody>
          <a:bodyPr spcFirstLastPara="1" wrap="square" lIns="121900" tIns="121900" rIns="121900" bIns="121900" anchor="ctr" anchorCtr="0">
            <a:noAutofit/>
          </a:bodyPr>
          <a:lstStyle/>
          <a:p>
            <a:pPr algn="ctr">
              <a:buClr>
                <a:schemeClr val="dk1"/>
              </a:buClr>
              <a:buSzPts val="1100"/>
            </a:pPr>
            <a:r>
              <a:rPr lang="en" sz="8000" b="1" dirty="0">
                <a:solidFill>
                  <a:srgbClr val="FFFFFF"/>
                </a:solidFill>
                <a:latin typeface="Poppins"/>
                <a:ea typeface="Poppins"/>
                <a:cs typeface="Poppins"/>
                <a:sym typeface="Poppins"/>
              </a:rPr>
              <a:t>1</a:t>
            </a:r>
            <a:endParaRPr sz="8000" dirty="0">
              <a:solidFill>
                <a:srgbClr val="FFFFFF"/>
              </a:solidFill>
            </a:endParaRPr>
          </a:p>
        </p:txBody>
      </p:sp>
      <p:cxnSp>
        <p:nvCxnSpPr>
          <p:cNvPr id="3" name="Conector recto 2"/>
          <p:cNvCxnSpPr/>
          <p:nvPr/>
        </p:nvCxnSpPr>
        <p:spPr>
          <a:xfrm>
            <a:off x="4193628" y="4667904"/>
            <a:ext cx="372066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517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882514" y="2898172"/>
            <a:ext cx="3114173" cy="581493"/>
          </a:xfrm>
        </p:spPr>
        <p:txBody>
          <a:bodyPr>
            <a:noAutofit/>
          </a:bodyPr>
          <a:lstStyle/>
          <a:p>
            <a:pPr algn="l"/>
            <a:r>
              <a:rPr lang="es-ES" sz="3600" dirty="0">
                <a:solidFill>
                  <a:schemeClr val="bg1"/>
                </a:solidFill>
                <a:latin typeface="Roboto Bk" pitchFamily="2" charset="0"/>
                <a:ea typeface="Roboto Bk" pitchFamily="2" charset="0"/>
              </a:rPr>
              <a:t>CONTENIDO</a:t>
            </a:r>
            <a:endParaRPr lang="en-US" sz="2400" dirty="0">
              <a:solidFill>
                <a:schemeClr val="bg1"/>
              </a:solidFill>
              <a:latin typeface="Roboto Bk" pitchFamily="2" charset="0"/>
              <a:ea typeface="Roboto Bk" pitchFamily="2" charset="0"/>
            </a:endParaRPr>
          </a:p>
        </p:txBody>
      </p:sp>
      <p:sp>
        <p:nvSpPr>
          <p:cNvPr id="3" name="Subtítulo 2"/>
          <p:cNvSpPr>
            <a:spLocks noGrp="1"/>
          </p:cNvSpPr>
          <p:nvPr>
            <p:ph type="subTitle" idx="1"/>
          </p:nvPr>
        </p:nvSpPr>
        <p:spPr>
          <a:xfrm>
            <a:off x="4404343" y="1565526"/>
            <a:ext cx="549967" cy="542580"/>
          </a:xfrm>
        </p:spPr>
        <p:txBody>
          <a:bodyPr>
            <a:normAutofit/>
          </a:bodyPr>
          <a:lstStyle/>
          <a:p>
            <a:pPr algn="l"/>
            <a:r>
              <a:rPr lang="es-ES" sz="2800" dirty="0">
                <a:solidFill>
                  <a:schemeClr val="bg1"/>
                </a:solidFill>
              </a:rPr>
              <a:t>01</a:t>
            </a:r>
            <a:endParaRPr lang="en-US" dirty="0">
              <a:solidFill>
                <a:schemeClr val="bg1"/>
              </a:solidFill>
            </a:endParaRPr>
          </a:p>
        </p:txBody>
      </p:sp>
      <p:sp>
        <p:nvSpPr>
          <p:cNvPr id="8" name="Elipse 7"/>
          <p:cNvSpPr/>
          <p:nvPr/>
        </p:nvSpPr>
        <p:spPr>
          <a:xfrm>
            <a:off x="4319860" y="1438869"/>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ítulo 2"/>
          <p:cNvSpPr txBox="1">
            <a:spLocks/>
          </p:cNvSpPr>
          <p:nvPr/>
        </p:nvSpPr>
        <p:spPr>
          <a:xfrm>
            <a:off x="4404343" y="2646339"/>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02</a:t>
            </a:r>
            <a:endParaRPr lang="en-US" dirty="0">
              <a:solidFill>
                <a:schemeClr val="bg1"/>
              </a:solidFill>
            </a:endParaRPr>
          </a:p>
        </p:txBody>
      </p:sp>
      <p:sp>
        <p:nvSpPr>
          <p:cNvPr id="10" name="Elipse 9"/>
          <p:cNvSpPr/>
          <p:nvPr/>
        </p:nvSpPr>
        <p:spPr>
          <a:xfrm>
            <a:off x="4319860" y="2519682"/>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Conector recto 12"/>
          <p:cNvCxnSpPr>
            <a:cxnSpLocks/>
          </p:cNvCxnSpPr>
          <p:nvPr/>
        </p:nvCxnSpPr>
        <p:spPr>
          <a:xfrm>
            <a:off x="5469642" y="1054558"/>
            <a:ext cx="0" cy="474255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Subtítulo 2"/>
          <p:cNvSpPr txBox="1">
            <a:spLocks/>
          </p:cNvSpPr>
          <p:nvPr/>
        </p:nvSpPr>
        <p:spPr>
          <a:xfrm>
            <a:off x="5772629" y="1595343"/>
            <a:ext cx="3761336" cy="5425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dirty="0">
                <a:solidFill>
                  <a:schemeClr val="bg1"/>
                </a:solidFill>
              </a:rPr>
              <a:t>Contexto y Marco General</a:t>
            </a:r>
          </a:p>
        </p:txBody>
      </p:sp>
      <p:sp>
        <p:nvSpPr>
          <p:cNvPr id="15" name="Subtítulo 2"/>
          <p:cNvSpPr txBox="1">
            <a:spLocks/>
          </p:cNvSpPr>
          <p:nvPr/>
        </p:nvSpPr>
        <p:spPr>
          <a:xfrm>
            <a:off x="4404343" y="3727152"/>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03</a:t>
            </a:r>
            <a:endParaRPr lang="en-US" dirty="0">
              <a:solidFill>
                <a:schemeClr val="bg1"/>
              </a:solidFill>
            </a:endParaRPr>
          </a:p>
        </p:txBody>
      </p:sp>
      <p:sp>
        <p:nvSpPr>
          <p:cNvPr id="16" name="Elipse 15"/>
          <p:cNvSpPr/>
          <p:nvPr/>
        </p:nvSpPr>
        <p:spPr>
          <a:xfrm>
            <a:off x="4319860" y="3600495"/>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Subtítulo 2"/>
          <p:cNvSpPr txBox="1">
            <a:spLocks/>
          </p:cNvSpPr>
          <p:nvPr/>
        </p:nvSpPr>
        <p:spPr>
          <a:xfrm>
            <a:off x="5772629" y="2417996"/>
            <a:ext cx="6160754" cy="96035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s-ES" sz="2500" dirty="0">
                <a:solidFill>
                  <a:schemeClr val="bg1"/>
                </a:solidFill>
              </a:rPr>
              <a:t>Fase de Planificación y </a:t>
            </a:r>
          </a:p>
          <a:p>
            <a:pPr algn="l">
              <a:lnSpc>
                <a:spcPct val="100000"/>
              </a:lnSpc>
            </a:pPr>
            <a:r>
              <a:rPr lang="es-ES" sz="2500" dirty="0">
                <a:solidFill>
                  <a:schemeClr val="bg1"/>
                </a:solidFill>
              </a:rPr>
              <a:t>Actuaciones Preparatorias</a:t>
            </a:r>
          </a:p>
        </p:txBody>
      </p:sp>
      <p:sp>
        <p:nvSpPr>
          <p:cNvPr id="18" name="Subtítulo 2"/>
          <p:cNvSpPr txBox="1">
            <a:spLocks/>
          </p:cNvSpPr>
          <p:nvPr/>
        </p:nvSpPr>
        <p:spPr>
          <a:xfrm>
            <a:off x="4434160" y="4807965"/>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04</a:t>
            </a:r>
            <a:endParaRPr lang="en-US" dirty="0">
              <a:solidFill>
                <a:schemeClr val="bg1"/>
              </a:solidFill>
            </a:endParaRPr>
          </a:p>
        </p:txBody>
      </p:sp>
      <p:sp>
        <p:nvSpPr>
          <p:cNvPr id="19" name="Elipse 18"/>
          <p:cNvSpPr/>
          <p:nvPr/>
        </p:nvSpPr>
        <p:spPr>
          <a:xfrm>
            <a:off x="4349677" y="4681308"/>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Subtítulo 2"/>
          <p:cNvSpPr txBox="1">
            <a:spLocks/>
          </p:cNvSpPr>
          <p:nvPr/>
        </p:nvSpPr>
        <p:spPr>
          <a:xfrm>
            <a:off x="5772629" y="3658421"/>
            <a:ext cx="4696460" cy="72237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500" dirty="0">
                <a:solidFill>
                  <a:schemeClr val="bg1"/>
                </a:solidFill>
              </a:rPr>
              <a:t>Fase del Procedimiento de Selección</a:t>
            </a:r>
          </a:p>
        </p:txBody>
      </p:sp>
      <p:sp>
        <p:nvSpPr>
          <p:cNvPr id="4" name="Rectángulo 3"/>
          <p:cNvSpPr/>
          <p:nvPr/>
        </p:nvSpPr>
        <p:spPr>
          <a:xfrm>
            <a:off x="5772629" y="4648368"/>
            <a:ext cx="3761336" cy="861774"/>
          </a:xfrm>
          <a:prstGeom prst="rect">
            <a:avLst/>
          </a:prstGeom>
        </p:spPr>
        <p:txBody>
          <a:bodyPr wrap="square">
            <a:spAutoFit/>
          </a:bodyPr>
          <a:lstStyle/>
          <a:p>
            <a:r>
              <a:rPr lang="es-ES" sz="2500" dirty="0">
                <a:solidFill>
                  <a:schemeClr val="bg1"/>
                </a:solidFill>
              </a:rPr>
              <a:t>Fase de Ejecución Contractual</a:t>
            </a:r>
          </a:p>
        </p:txBody>
      </p:sp>
      <p:sp>
        <p:nvSpPr>
          <p:cNvPr id="31" name="Triángulo isósceles 30"/>
          <p:cNvSpPr/>
          <p:nvPr/>
        </p:nvSpPr>
        <p:spPr>
          <a:xfrm>
            <a:off x="7250589" y="3218735"/>
            <a:ext cx="10427807" cy="3635411"/>
          </a:xfrm>
          <a:prstGeom prst="triangle">
            <a:avLst>
              <a:gd name="adj" fmla="val 472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Imagen 20">
            <a:extLst>
              <a:ext uri="{FF2B5EF4-FFF2-40B4-BE49-F238E27FC236}">
                <a16:creationId xmlns:a16="http://schemas.microsoft.com/office/drawing/2014/main" id="{84AB06CC-DB21-4A34-8B7D-6BFF43F274C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044163" y="5529848"/>
            <a:ext cx="3113971" cy="1229791"/>
          </a:xfrm>
          <a:prstGeom prst="rect">
            <a:avLst/>
          </a:prstGeom>
          <a:noFill/>
          <a:ln>
            <a:noFill/>
          </a:ln>
        </p:spPr>
      </p:pic>
    </p:spTree>
    <p:extLst>
      <p:ext uri="{BB962C8B-B14F-4D97-AF65-F5344CB8AC3E}">
        <p14:creationId xmlns:p14="http://schemas.microsoft.com/office/powerpoint/2010/main" val="3364466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3350580" y="1907940"/>
            <a:ext cx="5243004" cy="4486398"/>
          </a:xfrm>
          <a:noFill/>
        </p:spPr>
        <p:txBody>
          <a:bodyPr>
            <a:normAutofit fontScale="62500" lnSpcReduction="20000"/>
          </a:bodyPr>
          <a:lstStyle/>
          <a:p>
            <a:pPr>
              <a:buFont typeface="Wingdings" panose="05000000000000000000" pitchFamily="2" charset="2"/>
              <a:buChar char="§"/>
            </a:pPr>
            <a:r>
              <a:rPr lang="es-MX" sz="4600" dirty="0">
                <a:solidFill>
                  <a:srgbClr val="002060"/>
                </a:solidFill>
              </a:rPr>
              <a:t>Sistema Nacional de Abastecimiento.</a:t>
            </a:r>
          </a:p>
          <a:p>
            <a:pPr>
              <a:buFont typeface="Wingdings" panose="05000000000000000000" pitchFamily="2" charset="2"/>
              <a:buChar char="§"/>
            </a:pPr>
            <a:r>
              <a:rPr lang="es-MX" sz="4600" dirty="0">
                <a:solidFill>
                  <a:srgbClr val="002060"/>
                </a:solidFill>
              </a:rPr>
              <a:t>Sistema Nacional de Presupuesto Público.</a:t>
            </a:r>
          </a:p>
          <a:p>
            <a:pPr>
              <a:buFont typeface="Wingdings" panose="05000000000000000000" pitchFamily="2" charset="2"/>
              <a:buChar char="§"/>
            </a:pPr>
            <a:r>
              <a:rPr lang="es-MX" sz="4600" dirty="0">
                <a:solidFill>
                  <a:srgbClr val="002060"/>
                </a:solidFill>
              </a:rPr>
              <a:t>Sistema Nacional de Programación Multianual y gestión de Inversiones.</a:t>
            </a:r>
          </a:p>
          <a:p>
            <a:pPr>
              <a:buFont typeface="Wingdings" panose="05000000000000000000" pitchFamily="2" charset="2"/>
              <a:buChar char="§"/>
            </a:pPr>
            <a:r>
              <a:rPr lang="es-MX" sz="4600" dirty="0">
                <a:solidFill>
                  <a:srgbClr val="002060"/>
                </a:solidFill>
              </a:rPr>
              <a:t>Sistema Nacional de Control</a:t>
            </a:r>
          </a:p>
          <a:p>
            <a:pPr>
              <a:buFont typeface="Wingdings" panose="05000000000000000000" pitchFamily="2" charset="2"/>
              <a:buChar char="§"/>
            </a:pPr>
            <a:r>
              <a:rPr lang="es-MX" sz="4600" dirty="0">
                <a:solidFill>
                  <a:srgbClr val="002060"/>
                </a:solidFill>
              </a:rPr>
              <a:t>Sistema de Control </a:t>
            </a:r>
            <a:r>
              <a:rPr lang="es-MX" sz="4600" dirty="0" err="1">
                <a:solidFill>
                  <a:srgbClr val="002060"/>
                </a:solidFill>
              </a:rPr>
              <a:t>Intern</a:t>
            </a:r>
            <a:r>
              <a:rPr lang="es-MX" sz="4600" dirty="0">
                <a:solidFill>
                  <a:srgbClr val="002060"/>
                </a:solidFill>
              </a:rPr>
              <a:t>-Sistemas de Gestión (Calidad, Procesos, </a:t>
            </a:r>
            <a:r>
              <a:rPr lang="es-MX" sz="4600" dirty="0" err="1">
                <a:solidFill>
                  <a:srgbClr val="002060"/>
                </a:solidFill>
              </a:rPr>
              <a:t>Compliance</a:t>
            </a:r>
            <a:r>
              <a:rPr lang="es-MX" sz="4600" dirty="0">
                <a:solidFill>
                  <a:srgbClr val="002060"/>
                </a:solidFill>
              </a:rPr>
              <a:t>, Antisoborno, etc.)</a:t>
            </a: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01. Contexto y Marco General</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3023753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255493" cy="4607511"/>
          </a:xfrm>
          <a:noFill/>
        </p:spPr>
        <p:txBody>
          <a:bodyPr>
            <a:normAutofit fontScale="92500" lnSpcReduction="20000"/>
          </a:bodyPr>
          <a:lstStyle/>
          <a:p>
            <a:pPr>
              <a:buFont typeface="Wingdings" panose="05000000000000000000" pitchFamily="2" charset="2"/>
              <a:buChar char="§"/>
            </a:pPr>
            <a:r>
              <a:rPr lang="es-MX" sz="3200" dirty="0">
                <a:solidFill>
                  <a:srgbClr val="002060"/>
                </a:solidFill>
              </a:rPr>
              <a:t>Requerimiento: Alineación PEI, POI, PMI-PIM</a:t>
            </a:r>
          </a:p>
          <a:p>
            <a:pPr>
              <a:buFont typeface="Wingdings" panose="05000000000000000000" pitchFamily="2" charset="2"/>
              <a:buChar char="§"/>
            </a:pPr>
            <a:r>
              <a:rPr lang="es-MX" sz="3200" dirty="0">
                <a:solidFill>
                  <a:srgbClr val="002060"/>
                </a:solidFill>
              </a:rPr>
              <a:t>Formulación Especificaciones Técnicas / Términos de Referencia (idoneidad, objetividad, oportunidad).</a:t>
            </a:r>
          </a:p>
          <a:p>
            <a:pPr>
              <a:buFont typeface="Wingdings" panose="05000000000000000000" pitchFamily="2" charset="2"/>
              <a:buChar char="§"/>
            </a:pPr>
            <a:r>
              <a:rPr lang="es-MX" sz="3200" dirty="0">
                <a:solidFill>
                  <a:srgbClr val="002060"/>
                </a:solidFill>
              </a:rPr>
              <a:t>Elaboración/aprobación de Bases.</a:t>
            </a:r>
          </a:p>
          <a:p>
            <a:pPr>
              <a:buFont typeface="Wingdings" panose="05000000000000000000" pitchFamily="2" charset="2"/>
              <a:buChar char="§"/>
            </a:pPr>
            <a:r>
              <a:rPr lang="es-MX" sz="3200" u="sng" dirty="0">
                <a:solidFill>
                  <a:srgbClr val="002060"/>
                </a:solidFill>
              </a:rPr>
              <a:t>En las Bases</a:t>
            </a:r>
            <a:r>
              <a:rPr lang="es-MX" sz="3200" dirty="0">
                <a:solidFill>
                  <a:srgbClr val="002060"/>
                </a:solidFill>
              </a:rPr>
              <a:t>:</a:t>
            </a:r>
          </a:p>
          <a:p>
            <a:pPr marL="0" indent="0">
              <a:buNone/>
            </a:pPr>
            <a:r>
              <a:rPr lang="es-MX" sz="3200" dirty="0">
                <a:solidFill>
                  <a:srgbClr val="002060"/>
                </a:solidFill>
              </a:rPr>
              <a:t>-Penalidades: Tipificación, Mecanismos de aplicación, Medios de verificación).</a:t>
            </a:r>
          </a:p>
          <a:p>
            <a:pPr marL="0" indent="0">
              <a:buNone/>
            </a:pPr>
            <a:r>
              <a:rPr lang="es-MX" sz="3200" dirty="0">
                <a:solidFill>
                  <a:srgbClr val="002060"/>
                </a:solidFill>
              </a:rPr>
              <a:t>-Cumplimiento de las prestaciones/Obligaciones.</a:t>
            </a:r>
          </a:p>
          <a:p>
            <a:pPr marL="0" indent="0">
              <a:buNone/>
            </a:pPr>
            <a:r>
              <a:rPr lang="es-MX" sz="3200" dirty="0">
                <a:solidFill>
                  <a:srgbClr val="002060"/>
                </a:solidFill>
              </a:rPr>
              <a:t>-Procedimiento de observaciones y subsanaciones.</a:t>
            </a:r>
          </a:p>
          <a:p>
            <a:pPr marL="0" indent="0">
              <a:buNone/>
            </a:pPr>
            <a:r>
              <a:rPr lang="es-MX" sz="3200" dirty="0">
                <a:solidFill>
                  <a:srgbClr val="002060"/>
                </a:solidFill>
              </a:rPr>
              <a:t>-Otorgamiento de conformidades.</a:t>
            </a:r>
          </a:p>
          <a:p>
            <a:pPr>
              <a:buFont typeface="Wingdings" panose="05000000000000000000" pitchFamily="2" charset="2"/>
              <a:buChar char="§"/>
            </a:pPr>
            <a:endParaRPr lang="es-MX" sz="3200"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02. Fase de Planificación y de actuaciones Preparatorias (I)</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714891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255493" cy="4607511"/>
          </a:xfrm>
          <a:noFill/>
        </p:spPr>
        <p:txBody>
          <a:bodyPr>
            <a:normAutofit/>
          </a:bodyPr>
          <a:lstStyle/>
          <a:p>
            <a:pPr>
              <a:buFont typeface="Wingdings" panose="05000000000000000000" pitchFamily="2" charset="2"/>
              <a:buChar char="§"/>
            </a:pPr>
            <a:endParaRPr lang="es-MX" sz="3200" dirty="0">
              <a:solidFill>
                <a:srgbClr val="002060"/>
              </a:solidFill>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s-MX" sz="2700" b="0" i="0" u="none" strike="noStrike" kern="1200" cap="none" spc="0" normalizeH="0" baseline="0" noProof="0" dirty="0">
                <a:ln>
                  <a:noFill/>
                </a:ln>
                <a:solidFill>
                  <a:srgbClr val="002060"/>
                </a:solidFill>
                <a:effectLst/>
                <a:uLnTx/>
                <a:uFillTx/>
                <a:latin typeface="Calibri" panose="020F0502020204030204"/>
                <a:ea typeface="+mn-ea"/>
                <a:cs typeface="+mn-cs"/>
              </a:rPr>
              <a:t>Procedimiento de certificación presupuestal.</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s-MX" sz="2700" b="0" i="0" u="none" strike="noStrike" kern="1200" cap="none" spc="0" normalizeH="0" baseline="0" noProof="0" dirty="0">
                <a:ln>
                  <a:noFill/>
                </a:ln>
                <a:solidFill>
                  <a:srgbClr val="002060"/>
                </a:solidFill>
                <a:effectLst/>
                <a:uLnTx/>
                <a:uFillTx/>
                <a:latin typeface="Calibri" panose="020F0502020204030204"/>
                <a:ea typeface="+mn-ea"/>
                <a:cs typeface="+mn-cs"/>
              </a:rPr>
              <a:t>Aprobación Expediente de Contratación.</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s-MX" sz="2700" b="0" i="0" u="none" strike="noStrike" kern="1200" cap="none" spc="0" normalizeH="0" baseline="0" noProof="0" dirty="0">
                <a:ln>
                  <a:noFill/>
                </a:ln>
                <a:solidFill>
                  <a:srgbClr val="002060"/>
                </a:solidFill>
                <a:effectLst/>
                <a:uLnTx/>
                <a:uFillTx/>
                <a:latin typeface="Calibri" panose="020F0502020204030204"/>
                <a:ea typeface="+mn-ea"/>
                <a:cs typeface="+mn-cs"/>
              </a:rPr>
              <a:t>Perfil técnico de los servidores/funcionarios que participarán en el proceso de contratación.</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s-MX" sz="2700" b="0" i="0" u="none" strike="noStrike" kern="1200" cap="none" spc="0" normalizeH="0" baseline="0" noProof="0" dirty="0">
                <a:ln>
                  <a:noFill/>
                </a:ln>
                <a:solidFill>
                  <a:srgbClr val="002060"/>
                </a:solidFill>
                <a:effectLst/>
                <a:uLnTx/>
                <a:uFillTx/>
                <a:latin typeface="Calibri" panose="020F0502020204030204"/>
                <a:ea typeface="+mn-ea"/>
                <a:cs typeface="+mn-cs"/>
              </a:rPr>
              <a:t>Obras: Permisos, autorizaciones, licencias, liberación de interferencias (¿A quién corresponde?: Entidad/Contratista).</a:t>
            </a: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02. Fase de Planificación y de actuaciones Preparatorias (II)</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872739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255493" cy="4607511"/>
          </a:xfrm>
          <a:noFill/>
        </p:spPr>
        <p:txBody>
          <a:bodyPr>
            <a:normAutofit fontScale="92500" lnSpcReduction="20000"/>
          </a:bodyPr>
          <a:lstStyle/>
          <a:p>
            <a:pPr>
              <a:buFont typeface="Wingdings" panose="05000000000000000000" pitchFamily="2" charset="2"/>
              <a:buChar char="§"/>
            </a:pPr>
            <a:r>
              <a:rPr lang="es-MX" sz="3200" dirty="0">
                <a:solidFill>
                  <a:srgbClr val="002060"/>
                </a:solidFill>
              </a:rPr>
              <a:t>Convocatoria del procedimiento/Modificación del calendario del proceso/Oportunidad del registro de la información del proceso en el SEACE.</a:t>
            </a:r>
          </a:p>
          <a:p>
            <a:pPr>
              <a:buFont typeface="Wingdings" panose="05000000000000000000" pitchFamily="2" charset="2"/>
              <a:buChar char="§"/>
            </a:pPr>
            <a:r>
              <a:rPr lang="es-MX" sz="3200" dirty="0">
                <a:solidFill>
                  <a:srgbClr val="002060"/>
                </a:solidFill>
              </a:rPr>
              <a:t>Calificación y Evaluación de ofertas: </a:t>
            </a:r>
          </a:p>
          <a:p>
            <a:pPr marL="0" indent="0">
              <a:buNone/>
            </a:pPr>
            <a:r>
              <a:rPr lang="es-MX" sz="3200" dirty="0">
                <a:solidFill>
                  <a:srgbClr val="002060"/>
                </a:solidFill>
              </a:rPr>
              <a:t>-Documentación legal (vigencia de poderes, autorizaciones específicas, Comprobación de Derechos, etc.).</a:t>
            </a:r>
          </a:p>
          <a:p>
            <a:pPr marL="0" indent="0">
              <a:buNone/>
            </a:pPr>
            <a:r>
              <a:rPr lang="es-MX" sz="3200" dirty="0">
                <a:solidFill>
                  <a:srgbClr val="002060"/>
                </a:solidFill>
              </a:rPr>
              <a:t>-Acreditación de Experiencia (Contratos que acreditan experiencia, Constancias/Certificaciones, Comprobantes de pago, etc.)</a:t>
            </a:r>
          </a:p>
          <a:p>
            <a:pPr marL="0" indent="0">
              <a:buNone/>
            </a:pPr>
            <a:r>
              <a:rPr lang="es-MX" sz="3200" dirty="0">
                <a:solidFill>
                  <a:srgbClr val="002060"/>
                </a:solidFill>
              </a:rPr>
              <a:t>-Acreditación de condiciones de la contratación (Titularidades de equipos o maquinarias, Alquileres de bienes de capital o activos fijos, etc.)</a:t>
            </a: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03. Fase de Procedimiento de Selección (I)</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2684082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896645" y="1811043"/>
            <a:ext cx="10255493" cy="4607511"/>
          </a:xfrm>
          <a:noFill/>
        </p:spPr>
        <p:txBody>
          <a:bodyPr>
            <a:normAutofit/>
          </a:bodyPr>
          <a:lstStyle/>
          <a:p>
            <a:pPr>
              <a:buFont typeface="Wingdings" panose="05000000000000000000" pitchFamily="2" charset="2"/>
              <a:buChar char="§"/>
            </a:pPr>
            <a:r>
              <a:rPr lang="es-MX" sz="3200" dirty="0">
                <a:solidFill>
                  <a:srgbClr val="002060"/>
                </a:solidFill>
              </a:rPr>
              <a:t>Otorgamiento de puntajes adicionales: </a:t>
            </a:r>
            <a:r>
              <a:rPr lang="es-MX" sz="3200" dirty="0" err="1">
                <a:solidFill>
                  <a:srgbClr val="002060"/>
                </a:solidFill>
              </a:rPr>
              <a:t>ISOSs</a:t>
            </a:r>
            <a:r>
              <a:rPr lang="es-MX" sz="3200" dirty="0">
                <a:solidFill>
                  <a:srgbClr val="002060"/>
                </a:solidFill>
              </a:rPr>
              <a:t>, Certificaciones especiales (personal con discapacidad, localización preferente, etc.).</a:t>
            </a:r>
          </a:p>
          <a:p>
            <a:pPr>
              <a:buFont typeface="Wingdings" panose="05000000000000000000" pitchFamily="2" charset="2"/>
              <a:buChar char="§"/>
            </a:pPr>
            <a:r>
              <a:rPr lang="es-MX" sz="3200" dirty="0">
                <a:solidFill>
                  <a:srgbClr val="002060"/>
                </a:solidFill>
              </a:rPr>
              <a:t>Condiciones económicas específicas: cartas de solvencia económica en contrataciones de gran envergadura (verificación de rubro o giro, situación financiera/crediticia?).</a:t>
            </a: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sz="3200" dirty="0">
              <a:solidFill>
                <a:srgbClr val="002060"/>
              </a:solidFill>
            </a:endParaRPr>
          </a:p>
          <a:p>
            <a:pPr marL="0" indent="0">
              <a:buNone/>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a:buFont typeface="Wingdings" panose="05000000000000000000" pitchFamily="2" charset="2"/>
              <a:buChar char="§"/>
            </a:pPr>
            <a:endParaRPr lang="es-MX" sz="3200" dirty="0">
              <a:solidFill>
                <a:srgbClr val="002060"/>
              </a:solidFill>
            </a:endParaRPr>
          </a:p>
          <a:p>
            <a:pPr marL="0" indent="0">
              <a:buNone/>
            </a:pPr>
            <a:endParaRPr lang="es-MX" dirty="0">
              <a:solidFill>
                <a:srgbClr val="002060"/>
              </a:solidFill>
            </a:endParaRP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solidFill>
                  <a:srgbClr val="C00000"/>
                </a:solidFill>
              </a:rPr>
              <a:t>03. Fase de Procedimiento de Selección (I)</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Tree>
    <p:extLst>
      <p:ext uri="{BB962C8B-B14F-4D97-AF65-F5344CB8AC3E}">
        <p14:creationId xmlns:p14="http://schemas.microsoft.com/office/powerpoint/2010/main" val="168264624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1909</TotalTime>
  <Words>1042</Words>
  <Application>Microsoft Office PowerPoint</Application>
  <PresentationFormat>Panorámica</PresentationFormat>
  <Paragraphs>120</Paragraphs>
  <Slides>15</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15</vt:i4>
      </vt:variant>
    </vt:vector>
  </HeadingPairs>
  <TitlesOfParts>
    <vt:vector size="22" baseType="lpstr">
      <vt:lpstr>Arial</vt:lpstr>
      <vt:lpstr>Calibri</vt:lpstr>
      <vt:lpstr>Calibri Light</vt:lpstr>
      <vt:lpstr>Poppins</vt:lpstr>
      <vt:lpstr>Roboto Bk</vt:lpstr>
      <vt:lpstr>Wingdings</vt:lpstr>
      <vt:lpstr>Tema de Office</vt:lpstr>
      <vt:lpstr>Abogado Carlos Fernando Fonseca Oliveira</vt:lpstr>
      <vt:lpstr>Presentación de PowerPoint</vt:lpstr>
      <vt:lpstr>  Gestión del monitoreo de las Contrataciones y el Sistema de Control:Pautas y Estrategias que se deben utilizar en el desarrollo de auditorías de gestión logística, relacionados con el Sistema Nacional de Control</vt:lpstr>
      <vt:lpstr>CONTENIDO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Planeamiento Institucional</dc:title>
  <dc:creator>gg</dc:creator>
  <cp:lastModifiedBy>Ramon Herrera Salazar</cp:lastModifiedBy>
  <cp:revision>124</cp:revision>
  <dcterms:created xsi:type="dcterms:W3CDTF">2021-09-24T16:56:48Z</dcterms:created>
  <dcterms:modified xsi:type="dcterms:W3CDTF">2022-11-24T13:28:36Z</dcterms:modified>
</cp:coreProperties>
</file>