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9" r:id="rId2"/>
    <p:sldId id="463" r:id="rId3"/>
    <p:sldId id="482" r:id="rId4"/>
    <p:sldId id="479" r:id="rId5"/>
    <p:sldId id="480" r:id="rId6"/>
    <p:sldId id="462" r:id="rId7"/>
    <p:sldId id="464" r:id="rId8"/>
    <p:sldId id="466" r:id="rId9"/>
    <p:sldId id="474" r:id="rId10"/>
    <p:sldId id="475" r:id="rId11"/>
    <p:sldId id="467" r:id="rId12"/>
    <p:sldId id="468" r:id="rId13"/>
    <p:sldId id="476" r:id="rId14"/>
    <p:sldId id="471" r:id="rId15"/>
    <p:sldId id="472" r:id="rId16"/>
    <p:sldId id="478" r:id="rId17"/>
    <p:sldId id="483" r:id="rId18"/>
    <p:sldId id="470" r:id="rId19"/>
    <p:sldId id="477" r:id="rId20"/>
    <p:sldId id="484" r:id="rId21"/>
    <p:sldId id="481" r:id="rId22"/>
    <p:sldId id="281" r:id="rId2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5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C6C6B-32F9-430D-997E-8422D205F11D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342B0-8B53-4C21-BC79-09AEFBD8638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932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993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9886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0739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163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91FB22-17A2-417B-A412-2D1C83532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03832C-A2FC-4CC2-B446-B4C413CFE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1E71E-081C-4D2B-955E-577A2DA81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1548FA-86EA-4004-B822-ADDED9E5A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D3E067-7011-46D4-8D5B-D6140BB1D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91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00A6B-B415-43FF-A810-17486994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5D0496-9842-431D-A69B-489454577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35911D-3984-4D63-BE06-FB554F36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D1A9D9-FC54-4E62-93B2-6A5814FA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C6CF23-480A-4403-8932-B796234A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4066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DF30B9-4030-4589-9077-68767279F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8BC74A-7DBE-40F6-B917-1897EBD6B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B5021-45A8-49E0-A6CE-54677FE8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364F85-9444-4688-B021-CC795BCE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62268E-F23E-4943-A0CE-7D5749AD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05589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0000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2123200" y="-543800"/>
            <a:ext cx="7945600" cy="7945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" name="Google Shape;23;p3"/>
          <p:cNvGrpSpPr/>
          <p:nvPr/>
        </p:nvGrpSpPr>
        <p:grpSpPr>
          <a:xfrm>
            <a:off x="8570225" y="3336844"/>
            <a:ext cx="3099600" cy="3099600"/>
            <a:chOff x="-474900" y="321200"/>
            <a:chExt cx="2324700" cy="2324700"/>
          </a:xfrm>
        </p:grpSpPr>
        <p:sp>
          <p:nvSpPr>
            <p:cNvPr id="24" name="Google Shape;24;p3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3426400" y="2982400"/>
            <a:ext cx="5339200" cy="127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426400" y="4251601"/>
            <a:ext cx="5339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grpSp>
        <p:nvGrpSpPr>
          <p:cNvPr id="30" name="Google Shape;30;p3"/>
          <p:cNvGrpSpPr/>
          <p:nvPr/>
        </p:nvGrpSpPr>
        <p:grpSpPr>
          <a:xfrm>
            <a:off x="1019767" y="585833"/>
            <a:ext cx="2566000" cy="2566000"/>
            <a:chOff x="6680825" y="2549350"/>
            <a:chExt cx="1539600" cy="1539600"/>
          </a:xfrm>
        </p:grpSpPr>
        <p:sp>
          <p:nvSpPr>
            <p:cNvPr id="31" name="Google Shape;31;p3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23837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9AFA5-299E-4F5C-BC68-5C431D2D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A252AB-9168-4F9D-92F0-435A712A7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96C0E1-1025-4EC2-9D5D-9948C00D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3A8551-537F-4C25-BFCC-6BDD8BE4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6F8936-5803-475F-868B-A3A09CAD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9840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F6201-7E72-4806-93DE-4AC1C0116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2DDD-F038-491C-B9B2-16AAD4DDE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BEE54E-ECAE-47A6-8C2F-073D706B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2A505A-E2F6-49FE-99A2-C98CBCD1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4529AF-0C06-4D73-938F-22FA7413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426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3E960-3DB1-44DF-9C7D-BC6CB3C40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415607-ED3C-424A-96F0-3A1B4F41F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E1962F-0348-4A71-8B80-D9F05D4B0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D113A1-A78C-4782-B301-9B4EA057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A9EB53-EC86-4F34-8B2C-595B130FB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2EC725-04C8-4361-90C3-797B7D99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5732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F8F61-11E2-42F7-8EC3-2D80BA68C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F0A6A0-1E4D-4A68-ACB4-26DC18224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496FF4-5658-47D9-B580-78E1DC6FF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D361DCF-8DA4-4012-99D2-CD2C75308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AD25D0-80A8-468A-BA74-4FC0C9805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400D2B4-45C0-4551-B9D8-FB486A2D8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5110FD-4386-4595-9C41-E8D02CB2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0ED738-80D4-4DD1-B2E2-DE3D07EA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923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009474-4B41-44D8-9568-00AD0AE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0A3EBE-55EA-4732-B49A-8229D3F5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5F032F-37BC-476A-A883-24AD63F00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CC4180-A51F-4E52-A3D5-B964F090D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8430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342F7C-9D0C-4D05-8792-ABB13CAE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FE8C1C-C363-46B2-865D-A21F7E452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B6D0E6-F8E4-405F-8AB2-8E1EC089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2007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17267-0CEE-44B0-9061-74C0DCEB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016858-9675-4015-A7F5-8733395B9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1B20B9-A1EA-49E4-8ECD-C9EC07B35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315F5E-481B-4729-A1F7-97AA06D1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00D4A7-2816-464B-B1DD-8A33CE774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F4F90D-89EE-43D6-84EA-04A88AB3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7328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E8C7A-9550-4CAD-BF17-96D590337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AC09FA-AFEC-4B20-BB4C-2D2AEA388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BD9F9D-F248-4CD9-AE28-1735BA27B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936B4F-BF74-40EA-B854-69C6B6C0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8281C0-15F3-4DE1-B056-3078E740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AE2889-E49E-4B17-A329-EF504B0D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4707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89C99F-0337-4D77-9B36-C5172D718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17655B-BFF7-4B2F-8493-C62A0D9E7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855066-2F0B-4A70-B76A-B702A93A0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D11C-841E-48A2-800C-E45519E378FC}" type="datetimeFigureOut">
              <a:rPr lang="es-PE" smtClean="0"/>
              <a:t>4/12/2022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599CB8-7E3D-4529-9D4F-4A8C00176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28AF8B-08AF-443F-A23F-0CD015101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9A7FA-BE49-418A-A7BF-0DDF5972E95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26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2514" y="2898172"/>
            <a:ext cx="3114173" cy="581493"/>
          </a:xfrm>
        </p:spPr>
        <p:txBody>
          <a:bodyPr>
            <a:noAutofit/>
          </a:bodyPr>
          <a:lstStyle/>
          <a:p>
            <a:pPr algn="l"/>
            <a:r>
              <a:rPr lang="es-ES" sz="3600" dirty="0">
                <a:solidFill>
                  <a:schemeClr val="bg1"/>
                </a:solidFill>
                <a:latin typeface="Roboto Bk" pitchFamily="2" charset="0"/>
                <a:ea typeface="Roboto Bk" pitchFamily="2" charset="0"/>
              </a:rPr>
              <a:t>CONTENIDO</a:t>
            </a:r>
            <a:endParaRPr lang="en-US" sz="2400" dirty="0">
              <a:solidFill>
                <a:schemeClr val="bg1"/>
              </a:solidFill>
              <a:latin typeface="Roboto Bk" pitchFamily="2" charset="0"/>
              <a:ea typeface="Roboto Bk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04343" y="1565526"/>
            <a:ext cx="549967" cy="542580"/>
          </a:xfrm>
        </p:spPr>
        <p:txBody>
          <a:bodyPr>
            <a:normAutofit/>
          </a:bodyPr>
          <a:lstStyle/>
          <a:p>
            <a:pPr algn="l"/>
            <a:r>
              <a:rPr lang="es-ES" sz="2800" dirty="0">
                <a:solidFill>
                  <a:schemeClr val="bg1"/>
                </a:solidFill>
              </a:rPr>
              <a:t>01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4319860" y="1438869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404343" y="2646339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4319860" y="2519682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Conector recto 12"/>
          <p:cNvCxnSpPr>
            <a:cxnSpLocks/>
          </p:cNvCxnSpPr>
          <p:nvPr/>
        </p:nvCxnSpPr>
        <p:spPr>
          <a:xfrm>
            <a:off x="5469642" y="1054558"/>
            <a:ext cx="0" cy="47425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/>
          <p:cNvSpPr txBox="1">
            <a:spLocks/>
          </p:cNvSpPr>
          <p:nvPr/>
        </p:nvSpPr>
        <p:spPr>
          <a:xfrm>
            <a:off x="5772629" y="1595343"/>
            <a:ext cx="5051313" cy="5425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es-ES" sz="2500" i="1" dirty="0">
                <a:solidFill>
                  <a:schemeClr val="bg1"/>
                </a:solidFill>
              </a:rPr>
              <a:t>D</a:t>
            </a:r>
            <a:r>
              <a:rPr lang="es-PE" sz="2500" i="1" dirty="0" err="1">
                <a:solidFill>
                  <a:schemeClr val="bg1"/>
                </a:solidFill>
              </a:rPr>
              <a:t>ispute</a:t>
            </a:r>
            <a:r>
              <a:rPr lang="es-PE" sz="2500" i="1" dirty="0">
                <a:solidFill>
                  <a:schemeClr val="bg1"/>
                </a:solidFill>
              </a:rPr>
              <a:t> </a:t>
            </a:r>
            <a:r>
              <a:rPr lang="es-PE" sz="2500" i="1" dirty="0" err="1">
                <a:solidFill>
                  <a:schemeClr val="bg1"/>
                </a:solidFill>
              </a:rPr>
              <a:t>Boards</a:t>
            </a:r>
            <a:endParaRPr lang="es-ES" sz="2500" i="1" dirty="0">
              <a:solidFill>
                <a:schemeClr val="bg1"/>
              </a:solidFill>
            </a:endParaRPr>
          </a:p>
        </p:txBody>
      </p:sp>
      <p:sp>
        <p:nvSpPr>
          <p:cNvPr id="15" name="Subtítulo 2"/>
          <p:cNvSpPr txBox="1">
            <a:spLocks/>
          </p:cNvSpPr>
          <p:nvPr/>
        </p:nvSpPr>
        <p:spPr>
          <a:xfrm>
            <a:off x="4404343" y="3727152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4319860" y="3600495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5772629" y="2640143"/>
            <a:ext cx="5486914" cy="4172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500" dirty="0">
                <a:solidFill>
                  <a:schemeClr val="bg1"/>
                </a:solidFill>
              </a:rPr>
              <a:t>Junta de Resolución de Disputas (JRD)</a:t>
            </a:r>
          </a:p>
        </p:txBody>
      </p:sp>
      <p:sp>
        <p:nvSpPr>
          <p:cNvPr id="18" name="Subtítulo 2"/>
          <p:cNvSpPr txBox="1">
            <a:spLocks/>
          </p:cNvSpPr>
          <p:nvPr/>
        </p:nvSpPr>
        <p:spPr>
          <a:xfrm>
            <a:off x="4434160" y="4807965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4349677" y="4681308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ubtítulo 2"/>
          <p:cNvSpPr txBox="1">
            <a:spLocks/>
          </p:cNvSpPr>
          <p:nvPr/>
        </p:nvSpPr>
        <p:spPr>
          <a:xfrm>
            <a:off x="5772629" y="3726659"/>
            <a:ext cx="4696460" cy="508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500" dirty="0">
                <a:solidFill>
                  <a:schemeClr val="bg1"/>
                </a:solidFill>
              </a:rPr>
              <a:t>Centros de administración</a:t>
            </a:r>
            <a:endParaRPr lang="es-ES" sz="2500" i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772629" y="4792308"/>
            <a:ext cx="376133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500" dirty="0">
                <a:solidFill>
                  <a:schemeClr val="bg1"/>
                </a:solidFill>
              </a:rPr>
              <a:t>Ventajas de la JRD</a:t>
            </a:r>
          </a:p>
        </p:txBody>
      </p:sp>
      <p:sp>
        <p:nvSpPr>
          <p:cNvPr id="31" name="Triángulo isósceles 30"/>
          <p:cNvSpPr/>
          <p:nvPr/>
        </p:nvSpPr>
        <p:spPr>
          <a:xfrm>
            <a:off x="7250589" y="3218735"/>
            <a:ext cx="10427807" cy="3635411"/>
          </a:xfrm>
          <a:prstGeom prst="triangle">
            <a:avLst>
              <a:gd name="adj" fmla="val 472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4AB06CC-DB21-4A34-8B7D-6BFF43F274C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4163" y="5529848"/>
            <a:ext cx="3113971" cy="1229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446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8"/>
            <a:ext cx="10515600" cy="861807"/>
          </a:xfrm>
        </p:spPr>
        <p:txBody>
          <a:bodyPr>
            <a:noAutofit/>
          </a:bodyPr>
          <a:lstStyle/>
          <a:p>
            <a:r>
              <a:rPr lang="es-MX" sz="3000" dirty="0">
                <a:solidFill>
                  <a:srgbClr val="C00000"/>
                </a:solidFill>
              </a:rPr>
              <a:t>Reglamento de la Ley de Contrataciones del Estado, aprobado mediante Decreto Supremo </a:t>
            </a:r>
            <a:r>
              <a:rPr lang="es-MX" sz="3000" dirty="0" err="1">
                <a:solidFill>
                  <a:srgbClr val="C00000"/>
                </a:solidFill>
              </a:rPr>
              <a:t>N°</a:t>
            </a:r>
            <a:r>
              <a:rPr lang="es-MX" sz="3000" dirty="0">
                <a:solidFill>
                  <a:srgbClr val="C00000"/>
                </a:solidFill>
              </a:rPr>
              <a:t> 344-2018-EF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5E72906-75AA-4E90-F26A-141D7A6184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1727" y="2689532"/>
            <a:ext cx="5618650" cy="3362632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089274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Junta de Resolución de Disputas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DB7AEE-B053-433E-BBF6-D9C62310D6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9627" y="2077853"/>
            <a:ext cx="11462373" cy="440767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>
                <a:solidFill>
                  <a:srgbClr val="002060"/>
                </a:solidFill>
              </a:rPr>
              <a:t>A diferencia del arbitraje:</a:t>
            </a:r>
          </a:p>
          <a:p>
            <a:pPr marL="0" indent="0">
              <a:buNone/>
            </a:pPr>
            <a:r>
              <a:rPr lang="es-PE" dirty="0">
                <a:solidFill>
                  <a:srgbClr val="002060"/>
                </a:solidFill>
              </a:rPr>
              <a:t>La JRD tiene como objetivo:</a:t>
            </a:r>
          </a:p>
          <a:p>
            <a:endParaRPr lang="es-MX" dirty="0">
              <a:solidFill>
                <a:srgbClr val="002060"/>
              </a:solidFill>
            </a:endParaRPr>
          </a:p>
          <a:p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Asimismo, el árbitro conoce los hechos después de generada la controversia. </a:t>
            </a: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14" name="Google Shape;169;p9">
            <a:extLst>
              <a:ext uri="{FF2B5EF4-FFF2-40B4-BE49-F238E27FC236}">
                <a16:creationId xmlns:a16="http://schemas.microsoft.com/office/drawing/2014/main" id="{609106F1-C804-59B5-4F37-D9FA58F8B6C7}"/>
              </a:ext>
            </a:extLst>
          </p:cNvPr>
          <p:cNvSpPr/>
          <p:nvPr/>
        </p:nvSpPr>
        <p:spPr>
          <a:xfrm>
            <a:off x="2118816" y="3311793"/>
            <a:ext cx="1453896" cy="57481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70;p9">
            <a:extLst>
              <a:ext uri="{FF2B5EF4-FFF2-40B4-BE49-F238E27FC236}">
                <a16:creationId xmlns:a16="http://schemas.microsoft.com/office/drawing/2014/main" id="{830D3A24-5FA6-A1DD-D89F-2D6FAE03F1D3}"/>
              </a:ext>
            </a:extLst>
          </p:cNvPr>
          <p:cNvSpPr txBox="1"/>
          <p:nvPr/>
        </p:nvSpPr>
        <p:spPr>
          <a:xfrm>
            <a:off x="4137355" y="3097093"/>
            <a:ext cx="26334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Prevenir controversias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71;p9">
            <a:extLst>
              <a:ext uri="{FF2B5EF4-FFF2-40B4-BE49-F238E27FC236}">
                <a16:creationId xmlns:a16="http://schemas.microsoft.com/office/drawing/2014/main" id="{075E0297-C606-1F7A-8478-8EA14772E3C6}"/>
              </a:ext>
            </a:extLst>
          </p:cNvPr>
          <p:cNvSpPr txBox="1"/>
          <p:nvPr/>
        </p:nvSpPr>
        <p:spPr>
          <a:xfrm>
            <a:off x="4176216" y="3690546"/>
            <a:ext cx="26334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Solucionar controversias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2;p9">
            <a:extLst>
              <a:ext uri="{FF2B5EF4-FFF2-40B4-BE49-F238E27FC236}">
                <a16:creationId xmlns:a16="http://schemas.microsoft.com/office/drawing/2014/main" id="{A4C07D75-13CC-5355-B61A-1B0F5742D7DE}"/>
              </a:ext>
            </a:extLst>
          </p:cNvPr>
          <p:cNvSpPr/>
          <p:nvPr/>
        </p:nvSpPr>
        <p:spPr>
          <a:xfrm>
            <a:off x="6628332" y="3366025"/>
            <a:ext cx="694944" cy="35204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73;p9">
            <a:extLst>
              <a:ext uri="{FF2B5EF4-FFF2-40B4-BE49-F238E27FC236}">
                <a16:creationId xmlns:a16="http://schemas.microsoft.com/office/drawing/2014/main" id="{15A4F7F8-2F30-F90A-3F2B-9B34B038EF05}"/>
              </a:ext>
            </a:extLst>
          </p:cNvPr>
          <p:cNvSpPr txBox="1"/>
          <p:nvPr/>
        </p:nvSpPr>
        <p:spPr>
          <a:xfrm>
            <a:off x="7463484" y="3359852"/>
            <a:ext cx="18470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EFICIENTEMENTE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" name="Google Shape;174;p9">
            <a:extLst>
              <a:ext uri="{FF2B5EF4-FFF2-40B4-BE49-F238E27FC236}">
                <a16:creationId xmlns:a16="http://schemas.microsoft.com/office/drawing/2014/main" id="{C0043542-C3B3-634E-CC7C-77AB7E472C14}"/>
              </a:ext>
            </a:extLst>
          </p:cNvPr>
          <p:cNvCxnSpPr>
            <a:endCxn id="15" idx="1"/>
          </p:cNvCxnSpPr>
          <p:nvPr/>
        </p:nvCxnSpPr>
        <p:spPr>
          <a:xfrm rot="10800000" flipH="1">
            <a:off x="3584155" y="3281759"/>
            <a:ext cx="553200" cy="16860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0" name="Google Shape;175;p9">
            <a:extLst>
              <a:ext uri="{FF2B5EF4-FFF2-40B4-BE49-F238E27FC236}">
                <a16:creationId xmlns:a16="http://schemas.microsoft.com/office/drawing/2014/main" id="{4FD4ADB2-148E-110C-4171-EBC6E97A30A5}"/>
              </a:ext>
            </a:extLst>
          </p:cNvPr>
          <p:cNvCxnSpPr>
            <a:endCxn id="16" idx="1"/>
          </p:cNvCxnSpPr>
          <p:nvPr/>
        </p:nvCxnSpPr>
        <p:spPr>
          <a:xfrm>
            <a:off x="3572616" y="3687112"/>
            <a:ext cx="603600" cy="18810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3" name="Google Shape;178;p9">
            <a:extLst>
              <a:ext uri="{FF2B5EF4-FFF2-40B4-BE49-F238E27FC236}">
                <a16:creationId xmlns:a16="http://schemas.microsoft.com/office/drawing/2014/main" id="{01207168-38FF-43F3-F138-AB1A84936DE8}"/>
              </a:ext>
            </a:extLst>
          </p:cNvPr>
          <p:cNvSpPr txBox="1"/>
          <p:nvPr/>
        </p:nvSpPr>
        <p:spPr>
          <a:xfrm>
            <a:off x="2420568" y="5416104"/>
            <a:ext cx="175564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dirty="0">
                <a:solidFill>
                  <a:srgbClr val="974806"/>
                </a:solidFill>
                <a:latin typeface="Calibri"/>
                <a:ea typeface="Calibri"/>
                <a:cs typeface="Calibri"/>
                <a:sym typeface="Calibri"/>
              </a:rPr>
              <a:t>Inicio de la obra</a:t>
            </a:r>
            <a:endParaRPr sz="1800" b="1" dirty="0">
              <a:solidFill>
                <a:srgbClr val="9748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179;p9">
            <a:extLst>
              <a:ext uri="{FF2B5EF4-FFF2-40B4-BE49-F238E27FC236}">
                <a16:creationId xmlns:a16="http://schemas.microsoft.com/office/drawing/2014/main" id="{847E602D-B114-262C-5BA7-2F28583BEAFC}"/>
              </a:ext>
            </a:extLst>
          </p:cNvPr>
          <p:cNvSpPr txBox="1"/>
          <p:nvPr/>
        </p:nvSpPr>
        <p:spPr>
          <a:xfrm>
            <a:off x="7323276" y="5402626"/>
            <a:ext cx="237308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dirty="0">
                <a:solidFill>
                  <a:srgbClr val="974806"/>
                </a:solidFill>
                <a:latin typeface="Calibri"/>
                <a:ea typeface="Calibri"/>
                <a:cs typeface="Calibri"/>
                <a:sym typeface="Calibri"/>
              </a:rPr>
              <a:t>Recepción de la obra</a:t>
            </a:r>
            <a:endParaRPr sz="1800" b="1" dirty="0">
              <a:solidFill>
                <a:srgbClr val="9748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180;p9">
            <a:extLst>
              <a:ext uri="{FF2B5EF4-FFF2-40B4-BE49-F238E27FC236}">
                <a16:creationId xmlns:a16="http://schemas.microsoft.com/office/drawing/2014/main" id="{0158C3C0-3916-E2EE-16E5-ACA6455EDCD2}"/>
              </a:ext>
            </a:extLst>
          </p:cNvPr>
          <p:cNvSpPr/>
          <p:nvPr/>
        </p:nvSpPr>
        <p:spPr>
          <a:xfrm>
            <a:off x="2398726" y="4744476"/>
            <a:ext cx="7114032" cy="490683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48123"/>
            </a:avLst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Junta de Resolución de Disputas</a:t>
            </a:r>
            <a:endParaRPr sz="1600" b="1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181;p9">
            <a:extLst>
              <a:ext uri="{FF2B5EF4-FFF2-40B4-BE49-F238E27FC236}">
                <a16:creationId xmlns:a16="http://schemas.microsoft.com/office/drawing/2014/main" id="{5A5CC153-BDE8-682F-2A11-053DC7F58970}"/>
              </a:ext>
            </a:extLst>
          </p:cNvPr>
          <p:cNvSpPr/>
          <p:nvPr/>
        </p:nvSpPr>
        <p:spPr>
          <a:xfrm>
            <a:off x="2398726" y="5943198"/>
            <a:ext cx="7114032" cy="475488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Durante la ejecución de la obra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44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Junta de Resolución de Disputas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91;p10">
            <a:extLst>
              <a:ext uri="{FF2B5EF4-FFF2-40B4-BE49-F238E27FC236}">
                <a16:creationId xmlns:a16="http://schemas.microsoft.com/office/drawing/2014/main" id="{67738239-1179-CFE7-21A2-D719CDC32556}"/>
              </a:ext>
            </a:extLst>
          </p:cNvPr>
          <p:cNvSpPr/>
          <p:nvPr/>
        </p:nvSpPr>
        <p:spPr>
          <a:xfrm>
            <a:off x="1911928" y="3603420"/>
            <a:ext cx="3116441" cy="85914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LA JUNTA DE RESOLUCIÓN DE CONFLICTOS ES:</a:t>
            </a:r>
            <a:endParaRPr sz="1400" b="1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" name="Google Shape;192;p10">
            <a:extLst>
              <a:ext uri="{FF2B5EF4-FFF2-40B4-BE49-F238E27FC236}">
                <a16:creationId xmlns:a16="http://schemas.microsoft.com/office/drawing/2014/main" id="{9A6EA02B-D331-40F9-A01F-AB221BA05E6F}"/>
              </a:ext>
            </a:extLst>
          </p:cNvPr>
          <p:cNvCxnSpPr/>
          <p:nvPr/>
        </p:nvCxnSpPr>
        <p:spPr>
          <a:xfrm>
            <a:off x="5028369" y="3997050"/>
            <a:ext cx="481584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5" name="Google Shape;193;p10">
            <a:extLst>
              <a:ext uri="{FF2B5EF4-FFF2-40B4-BE49-F238E27FC236}">
                <a16:creationId xmlns:a16="http://schemas.microsoft.com/office/drawing/2014/main" id="{2710E8CE-E10C-BF18-C151-EDDE6883A792}"/>
              </a:ext>
            </a:extLst>
          </p:cNvPr>
          <p:cNvCxnSpPr/>
          <p:nvPr/>
        </p:nvCxnSpPr>
        <p:spPr>
          <a:xfrm>
            <a:off x="5497761" y="2873469"/>
            <a:ext cx="0" cy="2319266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6" name="Google Shape;194;p10">
            <a:extLst>
              <a:ext uri="{FF2B5EF4-FFF2-40B4-BE49-F238E27FC236}">
                <a16:creationId xmlns:a16="http://schemas.microsoft.com/office/drawing/2014/main" id="{31396745-B3A9-8CC3-FE57-C4064AB16FE9}"/>
              </a:ext>
            </a:extLst>
          </p:cNvPr>
          <p:cNvCxnSpPr/>
          <p:nvPr/>
        </p:nvCxnSpPr>
        <p:spPr>
          <a:xfrm>
            <a:off x="5506905" y="2887585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7" name="Google Shape;195;p10">
            <a:extLst>
              <a:ext uri="{FF2B5EF4-FFF2-40B4-BE49-F238E27FC236}">
                <a16:creationId xmlns:a16="http://schemas.microsoft.com/office/drawing/2014/main" id="{8DA786AB-F329-EB25-15BC-B7C87B2E5B13}"/>
              </a:ext>
            </a:extLst>
          </p:cNvPr>
          <p:cNvSpPr txBox="1"/>
          <p:nvPr/>
        </p:nvSpPr>
        <p:spPr>
          <a:xfrm>
            <a:off x="5894001" y="2649353"/>
            <a:ext cx="3535680" cy="95406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Facultativo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PE" sz="1400" dirty="0">
              <a:solidFill>
                <a:schemeClr val="accent2">
                  <a:lumMod val="50000"/>
                </a:schemeClr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Monto de contrato de obra es = </a:t>
            </a:r>
            <a:r>
              <a:rPr lang="es-PE"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lang="es-PE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&gt; a S/. 5M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s-PE" sz="1400" dirty="0"/>
          </a:p>
        </p:txBody>
      </p:sp>
      <p:sp>
        <p:nvSpPr>
          <p:cNvPr id="21" name="Google Shape;199;p10">
            <a:extLst>
              <a:ext uri="{FF2B5EF4-FFF2-40B4-BE49-F238E27FC236}">
                <a16:creationId xmlns:a16="http://schemas.microsoft.com/office/drawing/2014/main" id="{23F64899-EF5B-9E86-C2B4-3361605CEEE8}"/>
              </a:ext>
            </a:extLst>
          </p:cNvPr>
          <p:cNvSpPr txBox="1"/>
          <p:nvPr/>
        </p:nvSpPr>
        <p:spPr>
          <a:xfrm>
            <a:off x="5894001" y="5025388"/>
            <a:ext cx="3547872" cy="95406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Obligatorio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PE" sz="1400" dirty="0">
              <a:solidFill>
                <a:schemeClr val="accent2">
                  <a:lumMod val="50000"/>
                </a:schemeClr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Monto de contrato de obra es &gt; a S/. 20 M</a:t>
            </a:r>
            <a:endParaRPr lang="es-PE" sz="14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" name="Google Shape;201;p10">
            <a:extLst>
              <a:ext uri="{FF2B5EF4-FFF2-40B4-BE49-F238E27FC236}">
                <a16:creationId xmlns:a16="http://schemas.microsoft.com/office/drawing/2014/main" id="{85F37613-D93F-65FA-6D2B-AF32936A0561}"/>
              </a:ext>
            </a:extLst>
          </p:cNvPr>
          <p:cNvCxnSpPr/>
          <p:nvPr/>
        </p:nvCxnSpPr>
        <p:spPr>
          <a:xfrm>
            <a:off x="5497761" y="5177645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766375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Junta de Resolución de Disputas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91;p10">
            <a:extLst>
              <a:ext uri="{FF2B5EF4-FFF2-40B4-BE49-F238E27FC236}">
                <a16:creationId xmlns:a16="http://schemas.microsoft.com/office/drawing/2014/main" id="{67738239-1179-CFE7-21A2-D719CDC32556}"/>
              </a:ext>
            </a:extLst>
          </p:cNvPr>
          <p:cNvSpPr/>
          <p:nvPr/>
        </p:nvSpPr>
        <p:spPr>
          <a:xfrm>
            <a:off x="2927882" y="4518910"/>
            <a:ext cx="1487424" cy="394716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CONTROVERSIAS</a:t>
            </a:r>
            <a:endParaRPr sz="1400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" name="Google Shape;192;p10">
            <a:extLst>
              <a:ext uri="{FF2B5EF4-FFF2-40B4-BE49-F238E27FC236}">
                <a16:creationId xmlns:a16="http://schemas.microsoft.com/office/drawing/2014/main" id="{9A6EA02B-D331-40F9-A01F-AB221BA05E6F}"/>
              </a:ext>
            </a:extLst>
          </p:cNvPr>
          <p:cNvCxnSpPr/>
          <p:nvPr/>
        </p:nvCxnSpPr>
        <p:spPr>
          <a:xfrm>
            <a:off x="4415306" y="4776697"/>
            <a:ext cx="481584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5" name="Google Shape;193;p10">
            <a:extLst>
              <a:ext uri="{FF2B5EF4-FFF2-40B4-BE49-F238E27FC236}">
                <a16:creationId xmlns:a16="http://schemas.microsoft.com/office/drawing/2014/main" id="{2710E8CE-E10C-BF18-C151-EDDE6883A792}"/>
              </a:ext>
            </a:extLst>
          </p:cNvPr>
          <p:cNvCxnSpPr/>
          <p:nvPr/>
        </p:nvCxnSpPr>
        <p:spPr>
          <a:xfrm>
            <a:off x="4884698" y="3653116"/>
            <a:ext cx="0" cy="2319266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6" name="Google Shape;194;p10">
            <a:extLst>
              <a:ext uri="{FF2B5EF4-FFF2-40B4-BE49-F238E27FC236}">
                <a16:creationId xmlns:a16="http://schemas.microsoft.com/office/drawing/2014/main" id="{31396745-B3A9-8CC3-FE57-C4064AB16FE9}"/>
              </a:ext>
            </a:extLst>
          </p:cNvPr>
          <p:cNvCxnSpPr/>
          <p:nvPr/>
        </p:nvCxnSpPr>
        <p:spPr>
          <a:xfrm>
            <a:off x="4893842" y="3667232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7" name="Google Shape;195;p10">
            <a:extLst>
              <a:ext uri="{FF2B5EF4-FFF2-40B4-BE49-F238E27FC236}">
                <a16:creationId xmlns:a16="http://schemas.microsoft.com/office/drawing/2014/main" id="{8DA786AB-F329-EB25-15BC-B7C87B2E5B13}"/>
              </a:ext>
            </a:extLst>
          </p:cNvPr>
          <p:cNvSpPr txBox="1"/>
          <p:nvPr/>
        </p:nvSpPr>
        <p:spPr>
          <a:xfrm>
            <a:off x="5280938" y="3429000"/>
            <a:ext cx="3535680" cy="52322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Nulidad, inexistencia, ineficacia o invalidez del contrato .</a:t>
            </a:r>
            <a:endParaRPr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96;p10">
            <a:extLst>
              <a:ext uri="{FF2B5EF4-FFF2-40B4-BE49-F238E27FC236}">
                <a16:creationId xmlns:a16="http://schemas.microsoft.com/office/drawing/2014/main" id="{81D97B32-8029-4FE4-3A65-874F8255849B}"/>
              </a:ext>
            </a:extLst>
          </p:cNvPr>
          <p:cNvSpPr txBox="1"/>
          <p:nvPr/>
        </p:nvSpPr>
        <p:spPr>
          <a:xfrm>
            <a:off x="5280938" y="4169952"/>
            <a:ext cx="3535680" cy="52322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Decisión de la Entidad o de la CGR de aprobar o no adicionales. </a:t>
            </a:r>
            <a:endParaRPr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" name="Google Shape;197;p10">
            <a:extLst>
              <a:ext uri="{FF2B5EF4-FFF2-40B4-BE49-F238E27FC236}">
                <a16:creationId xmlns:a16="http://schemas.microsoft.com/office/drawing/2014/main" id="{0642F8E6-AB4A-F179-8F7B-B12CF2784CCA}"/>
              </a:ext>
            </a:extLst>
          </p:cNvPr>
          <p:cNvCxnSpPr/>
          <p:nvPr/>
        </p:nvCxnSpPr>
        <p:spPr>
          <a:xfrm>
            <a:off x="4909082" y="4431562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0" name="Google Shape;198;p10">
            <a:extLst>
              <a:ext uri="{FF2B5EF4-FFF2-40B4-BE49-F238E27FC236}">
                <a16:creationId xmlns:a16="http://schemas.microsoft.com/office/drawing/2014/main" id="{20D85740-4B0B-FC0C-3537-F3108674BD70}"/>
              </a:ext>
            </a:extLst>
          </p:cNvPr>
          <p:cNvSpPr txBox="1"/>
          <p:nvPr/>
        </p:nvSpPr>
        <p:spPr>
          <a:xfrm>
            <a:off x="5305322" y="4900148"/>
            <a:ext cx="3523488" cy="73866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Pretensiones de carácter indemnizatorio por conceptos no previstos en la normativa de contratación pública.</a:t>
            </a:r>
            <a:endParaRPr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99;p10">
            <a:extLst>
              <a:ext uri="{FF2B5EF4-FFF2-40B4-BE49-F238E27FC236}">
                <a16:creationId xmlns:a16="http://schemas.microsoft.com/office/drawing/2014/main" id="{23F64899-EF5B-9E86-C2B4-3361605CEEE8}"/>
              </a:ext>
            </a:extLst>
          </p:cNvPr>
          <p:cNvSpPr txBox="1"/>
          <p:nvPr/>
        </p:nvSpPr>
        <p:spPr>
          <a:xfrm>
            <a:off x="5280938" y="5805035"/>
            <a:ext cx="3547872" cy="30777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Incumplimiento del pago final. </a:t>
            </a:r>
            <a:endParaRPr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Google Shape;200;p10">
            <a:extLst>
              <a:ext uri="{FF2B5EF4-FFF2-40B4-BE49-F238E27FC236}">
                <a16:creationId xmlns:a16="http://schemas.microsoft.com/office/drawing/2014/main" id="{14C5B098-E767-2AEF-6C7A-CC0F90EBE7A7}"/>
              </a:ext>
            </a:extLst>
          </p:cNvPr>
          <p:cNvCxnSpPr/>
          <p:nvPr/>
        </p:nvCxnSpPr>
        <p:spPr>
          <a:xfrm>
            <a:off x="4909082" y="5254336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3" name="Google Shape;201;p10">
            <a:extLst>
              <a:ext uri="{FF2B5EF4-FFF2-40B4-BE49-F238E27FC236}">
                <a16:creationId xmlns:a16="http://schemas.microsoft.com/office/drawing/2014/main" id="{85F37613-D93F-65FA-6D2B-AF32936A0561}"/>
              </a:ext>
            </a:extLst>
          </p:cNvPr>
          <p:cNvCxnSpPr/>
          <p:nvPr/>
        </p:nvCxnSpPr>
        <p:spPr>
          <a:xfrm>
            <a:off x="4884698" y="5957292"/>
            <a:ext cx="371856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4C2091-E6E1-88D2-F3C3-14FA42596D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6359" y="1917193"/>
            <a:ext cx="9241486" cy="1428680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s-MX" dirty="0">
              <a:solidFill>
                <a:srgbClr val="002060"/>
              </a:solidFill>
            </a:endParaRPr>
          </a:p>
          <a:p>
            <a:r>
              <a:rPr lang="es-MX" dirty="0">
                <a:solidFill>
                  <a:srgbClr val="002060"/>
                </a:solidFill>
              </a:rPr>
              <a:t>No se puede someter a la JRD las controversias sobre:</a:t>
            </a:r>
            <a:endParaRPr lang="es-PE" dirty="0">
              <a:solidFill>
                <a:srgbClr val="002060"/>
              </a:solidFill>
            </a:endParaRPr>
          </a:p>
          <a:p>
            <a:endParaRPr lang="es-MX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19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Funciones de la JRD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DB7AEE-B053-433E-BBF6-D9C62310D6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6358" y="1692460"/>
            <a:ext cx="11194149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PE" dirty="0">
              <a:solidFill>
                <a:srgbClr val="002060"/>
              </a:solidFill>
            </a:endParaRPr>
          </a:p>
          <a:p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Google Shape;453;p25">
            <a:extLst>
              <a:ext uri="{FF2B5EF4-FFF2-40B4-BE49-F238E27FC236}">
                <a16:creationId xmlns:a16="http://schemas.microsoft.com/office/drawing/2014/main" id="{33714ACF-5619-382B-7A52-4B0D3AC9E22A}"/>
              </a:ext>
            </a:extLst>
          </p:cNvPr>
          <p:cNvSpPr txBox="1">
            <a:spLocks/>
          </p:cNvSpPr>
          <p:nvPr/>
        </p:nvSpPr>
        <p:spPr>
          <a:xfrm>
            <a:off x="1745672" y="1953129"/>
            <a:ext cx="8724207" cy="46035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r>
              <a:rPr lang="es-MX" sz="1800" dirty="0"/>
              <a:t>Al emitir </a:t>
            </a:r>
            <a:r>
              <a:rPr lang="es-MX" sz="1800" b="1" u="sng" dirty="0"/>
              <a:t>decisiones</a:t>
            </a:r>
            <a:r>
              <a:rPr lang="es-MX" sz="1800" dirty="0"/>
              <a:t> vinculantes:</a:t>
            </a:r>
            <a:endParaRPr lang="es-MX" dirty="0"/>
          </a:p>
          <a:p>
            <a:pPr marL="0" indent="0">
              <a:spcBef>
                <a:spcPts val="400"/>
              </a:spcBef>
              <a:buClr>
                <a:schemeClr val="dk1"/>
              </a:buClr>
              <a:buSzPts val="2000"/>
              <a:buFont typeface="Arial" panose="020B0604020202020204" pitchFamily="34" charset="0"/>
              <a:buNone/>
            </a:pPr>
            <a:endParaRPr lang="es-MX" sz="2000" dirty="0"/>
          </a:p>
          <a:p>
            <a:pPr marL="0" indent="0">
              <a:spcBef>
                <a:spcPts val="400"/>
              </a:spcBef>
              <a:buClr>
                <a:schemeClr val="dk1"/>
              </a:buClr>
              <a:buSzPts val="2000"/>
              <a:buFont typeface="Arial" panose="020B0604020202020204" pitchFamily="34" charset="0"/>
              <a:buNone/>
            </a:pPr>
            <a:endParaRPr lang="es-MX" sz="2000" dirty="0"/>
          </a:p>
          <a:p>
            <a:pPr marL="0" indent="0">
              <a:spcBef>
                <a:spcPts val="400"/>
              </a:spcBef>
              <a:buClr>
                <a:schemeClr val="dk1"/>
              </a:buClr>
              <a:buSzPts val="2000"/>
              <a:buFont typeface="Arial" panose="020B0604020202020204" pitchFamily="34" charset="0"/>
              <a:buNone/>
            </a:pPr>
            <a:endParaRPr lang="es-MX" sz="2000" dirty="0"/>
          </a:p>
          <a:p>
            <a:pPr marL="0" indent="0">
              <a:spcBef>
                <a:spcPts val="400"/>
              </a:spcBef>
              <a:buClr>
                <a:schemeClr val="dk1"/>
              </a:buClr>
              <a:buSzPts val="2000"/>
              <a:buFont typeface="Arial" panose="020B0604020202020204" pitchFamily="34" charset="0"/>
              <a:buNone/>
            </a:pPr>
            <a:endParaRPr lang="es-MX" sz="2000" dirty="0"/>
          </a:p>
          <a:p>
            <a:pPr marL="342900" indent="-215900">
              <a:spcBef>
                <a:spcPts val="400"/>
              </a:spcBef>
              <a:buClr>
                <a:schemeClr val="dk1"/>
              </a:buClr>
              <a:buSzPts val="2000"/>
              <a:buFont typeface="Arial" panose="020B0604020202020204" pitchFamily="34" charset="0"/>
              <a:buNone/>
            </a:pPr>
            <a:endParaRPr lang="es-MX" sz="20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endParaRPr lang="es-MX" sz="18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endParaRPr lang="es-MX" sz="18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endParaRPr lang="es-MX" sz="18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endParaRPr lang="es-MX" sz="18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r>
              <a:rPr lang="es-MX" sz="1800" dirty="0"/>
              <a:t>A petición de ambas partes, puede ejercer adicionalmente una función </a:t>
            </a:r>
            <a:r>
              <a:rPr lang="es-MX" sz="1800" b="1" u="sng" dirty="0"/>
              <a:t>consultiva</a:t>
            </a:r>
            <a:r>
              <a:rPr lang="es-MX" sz="1800" dirty="0"/>
              <a:t>.</a:t>
            </a:r>
            <a:endParaRPr lang="es-MX" dirty="0"/>
          </a:p>
          <a:p>
            <a:pPr marL="0" indent="0">
              <a:spcBef>
                <a:spcPts val="360"/>
              </a:spcBef>
              <a:buClr>
                <a:schemeClr val="dk1"/>
              </a:buClr>
              <a:buSzPts val="1800"/>
              <a:buFont typeface="Arial" panose="020B0604020202020204" pitchFamily="34" charset="0"/>
              <a:buNone/>
            </a:pPr>
            <a:endParaRPr lang="es-MX" sz="1800" dirty="0"/>
          </a:p>
          <a:p>
            <a:pPr marL="342900" indent="-342900">
              <a:spcBef>
                <a:spcPts val="360"/>
              </a:spcBef>
              <a:buClr>
                <a:schemeClr val="dk1"/>
              </a:buClr>
              <a:buSzPts val="1800"/>
            </a:pPr>
            <a:r>
              <a:rPr lang="es-MX" sz="1800" dirty="0"/>
              <a:t>Efectuar visitas periódicas a la obra en ejecución </a:t>
            </a:r>
          </a:p>
        </p:txBody>
      </p:sp>
      <p:sp>
        <p:nvSpPr>
          <p:cNvPr id="8" name="Google Shape;455;p25">
            <a:extLst>
              <a:ext uri="{FF2B5EF4-FFF2-40B4-BE49-F238E27FC236}">
                <a16:creationId xmlns:a16="http://schemas.microsoft.com/office/drawing/2014/main" id="{4CD33144-76CC-7BBA-7887-53806F2D3DD0}"/>
              </a:ext>
            </a:extLst>
          </p:cNvPr>
          <p:cNvSpPr txBox="1"/>
          <p:nvPr/>
        </p:nvSpPr>
        <p:spPr>
          <a:xfrm>
            <a:off x="5453705" y="2028616"/>
            <a:ext cx="4992623" cy="280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Requerir a las partes que aporten cualquier documento que juzguen necesario para emitir sus Decisiones.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Convocar reuniones.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Visitar la obra.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 toda las audiencias que considere necesarias.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Requerir medios probatorios.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Decidir sobre las cuestiones relativas al procedimiento que surjan durante las visitas, reuniones y audiencias.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Citar e interrogar a las partes, sus representantes, testigos, expertos y peritos que considere pertinente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6681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PE" dirty="0">
                <a:solidFill>
                  <a:srgbClr val="C00000"/>
                </a:solidFill>
                <a:sym typeface="Arial"/>
              </a:rPr>
              <a:t>Las decisiones de la JRD</a:t>
            </a:r>
            <a:endParaRPr lang="es-MX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2D11E6B-BF50-BAE1-9DA3-0CA3C090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252" y="2077853"/>
            <a:ext cx="10515600" cy="4351338"/>
          </a:xfrm>
        </p:spPr>
        <p:txBody>
          <a:bodyPr>
            <a:normAutofit/>
          </a:bodyPr>
          <a:lstStyle/>
          <a:p>
            <a:pPr marL="0" marR="0" lvl="1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La decisión que emita la JRD </a:t>
            </a:r>
            <a:r>
              <a:rPr lang="es-MX" sz="21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es vinculante y de inmediato y obligatorio cumplimiento </a:t>
            </a: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para las partes desde su notificación, desde el vencimiento del plazo para su corrección o aclaración, o una vez corregida o aclarada la decisión, de ser pertinente.</a:t>
            </a:r>
          </a:p>
          <a:p>
            <a:pPr marL="114300" marR="0" lvl="1" indent="0" algn="l" rtl="0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0" marR="0" lvl="1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Ninguna autoridad administrativa, arbitral o judicial puede impedir el cumplimiento de las decisiones que emita la Junta de Resolución de Disputas.</a:t>
            </a:r>
          </a:p>
          <a:p>
            <a:pPr marL="228600" marR="0" lvl="2" indent="-44450" algn="l" rtl="0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0" marR="0" lvl="1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Las partes están obligadas a cumplir la decisión sin demora, incluso cuando cualquiera de ellas haya manifestado su desacuerdo con la misma y/o desee someter la controversia a arbitraje. Cuando la decisión de la JRD implique el surgimiento de obligaciones de pago a cargo de la Entidad, estas se sujetan a los plazos y procedimientos establecidos en el contrato y/o normativa pertinente, según corresponda.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2481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PE" dirty="0">
                <a:solidFill>
                  <a:srgbClr val="C00000"/>
                </a:solidFill>
                <a:sym typeface="Arial"/>
              </a:rPr>
              <a:t>Las decisiones de la JRD</a:t>
            </a:r>
            <a:endParaRPr lang="es-MX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2D11E6B-BF50-BAE1-9DA3-0CA3C090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252" y="2077853"/>
            <a:ext cx="10515600" cy="4351338"/>
          </a:xfrm>
        </p:spPr>
        <p:txBody>
          <a:bodyPr>
            <a:normAutofit/>
          </a:bodyPr>
          <a:lstStyle/>
          <a:p>
            <a:pPr marL="0" marR="0" lvl="1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El cumplimiento de la decisión de la JRD es una obligación esencial. Su incumplimiento otorga a la parte afectada la potestad de resolver el contrato. </a:t>
            </a:r>
          </a:p>
          <a:p>
            <a:pPr marL="114300" marR="0" lvl="1" indent="0" algn="l" rtl="0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0" marR="0" lvl="1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Cualquiera de las partes que se encuentre en desacuerdo total o parcial con una decisión emitida por la JRD, dentro de un plazo de siete (7) días de notificada, envía a la otra parte y a la JRD una comunicación escrita manifestando las razones de su desacuerdo y su reserva a someter la controversia a arbitraje.</a:t>
            </a:r>
          </a:p>
          <a:p>
            <a:pPr marL="114300" marR="0" lvl="1" indent="0" algn="l" rtl="0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0" marR="0" lvl="1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MX" sz="21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MX" sz="21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Si ninguna de las partes comunica por escrito a la otra y a la Junta de Resolución de Disputas su desacuerdo total o parcial con la decisión en el plazo indicado en el numeral anterior o si, habiéndolo comunicado, no se inicia el respectivo arbitraje dentro del plazo indicado en el numeral 251.3 del artículo 251, la decisión adquiere el carácter de definitiva e inimpugnable.</a:t>
            </a: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04002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9"/>
          <p:cNvSpPr txBox="1">
            <a:spLocks noGrp="1"/>
          </p:cNvSpPr>
          <p:nvPr>
            <p:ph type="ctrTitle"/>
          </p:nvPr>
        </p:nvSpPr>
        <p:spPr>
          <a:xfrm>
            <a:off x="3426400" y="2801733"/>
            <a:ext cx="5339200" cy="127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10000"/>
              </a:lnSpc>
            </a:pPr>
            <a:r>
              <a:rPr lang="es-MX" sz="4400" b="1" dirty="0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Centros de administración</a:t>
            </a:r>
            <a:endParaRPr lang="es-ES" sz="4400" b="1" dirty="0">
              <a:solidFill>
                <a:schemeClr val="accent1">
                  <a:lumMod val="50000"/>
                </a:schemeClr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60" name="Google Shape;460;p39"/>
          <p:cNvSpPr txBox="1"/>
          <p:nvPr/>
        </p:nvSpPr>
        <p:spPr>
          <a:xfrm>
            <a:off x="1374567" y="947333"/>
            <a:ext cx="1856800" cy="1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8000" b="1" dirty="0">
                <a:solidFill>
                  <a:srgbClr val="FFFFFF"/>
                </a:solidFill>
                <a:latin typeface="Poppins"/>
                <a:cs typeface="Poppins"/>
                <a:sym typeface="Poppins"/>
              </a:rPr>
              <a:t>3</a:t>
            </a:r>
            <a:endParaRPr sz="8000" dirty="0">
              <a:solidFill>
                <a:srgbClr val="FFFFFF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4193628" y="4667904"/>
            <a:ext cx="3720662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63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569685"/>
            <a:ext cx="10515600" cy="383443"/>
          </a:xfrm>
        </p:spPr>
        <p:txBody>
          <a:bodyPr>
            <a:normAutofit fontScale="90000"/>
          </a:bodyPr>
          <a:lstStyle/>
          <a:p>
            <a:r>
              <a:rPr lang="es-MX" sz="4900" dirty="0">
                <a:solidFill>
                  <a:srgbClr val="C00000"/>
                </a:solidFill>
                <a:sym typeface="Arial"/>
              </a:rPr>
              <a:t>Centros de administración </a:t>
            </a:r>
            <a:br>
              <a:rPr lang="es-MX" sz="44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s-MX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28;p12">
            <a:extLst>
              <a:ext uri="{FF2B5EF4-FFF2-40B4-BE49-F238E27FC236}">
                <a16:creationId xmlns:a16="http://schemas.microsoft.com/office/drawing/2014/main" id="{89AB44AB-1983-4369-E09A-C7620B3F7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252" y="2442896"/>
            <a:ext cx="10515600" cy="2272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28625" marR="0" lvl="0" indent="-428625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s-PE" sz="3000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Las JRD que ejercen funciones en el ámbito de la LCE y su Reglamento son administradas por un centro que prestará servicios de organización y administración de las mismas. </a:t>
            </a:r>
            <a:endParaRPr sz="3000" dirty="0"/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3000" dirty="0">
              <a:solidFill>
                <a:srgbClr val="000000"/>
              </a:solidFill>
              <a:ea typeface="Calibri"/>
              <a:cs typeface="Calibri"/>
              <a:sym typeface="Calibri"/>
            </a:endParaRPr>
          </a:p>
          <a:p>
            <a:pPr marL="428625" marR="0" lvl="0" indent="-428625" algn="just" rtl="0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s-PE" sz="3000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Este es un factor que diferencia a la JRD de los DB.</a:t>
            </a:r>
            <a:endParaRPr sz="3000" dirty="0">
              <a:solidFill>
                <a:srgbClr val="205867"/>
              </a:solidFill>
              <a:ea typeface="Arial Narrow"/>
              <a:cs typeface="Arial Narrow"/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69368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351353"/>
            <a:ext cx="10515600" cy="383443"/>
          </a:xfrm>
        </p:spPr>
        <p:txBody>
          <a:bodyPr>
            <a:normAutofit fontScale="90000"/>
          </a:bodyPr>
          <a:lstStyle/>
          <a:p>
            <a:r>
              <a:rPr lang="es-MX" sz="4200" dirty="0">
                <a:solidFill>
                  <a:srgbClr val="C00000"/>
                </a:solidFill>
                <a:sym typeface="Arial"/>
              </a:rPr>
              <a:t>Centros de administración </a:t>
            </a:r>
            <a:br>
              <a:rPr lang="es-MX" sz="44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s-MX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236;p13">
            <a:extLst>
              <a:ext uri="{FF2B5EF4-FFF2-40B4-BE49-F238E27FC236}">
                <a16:creationId xmlns:a16="http://schemas.microsoft.com/office/drawing/2014/main" id="{F8852C86-C919-4DF7-CFEC-DD29003D2401}"/>
              </a:ext>
            </a:extLst>
          </p:cNvPr>
          <p:cNvSpPr/>
          <p:nvPr/>
        </p:nvSpPr>
        <p:spPr>
          <a:xfrm>
            <a:off x="1926546" y="3527465"/>
            <a:ext cx="1838436" cy="5847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PE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Funciones del Centro</a:t>
            </a:r>
            <a:endParaRPr/>
          </a:p>
        </p:txBody>
      </p:sp>
      <p:sp>
        <p:nvSpPr>
          <p:cNvPr id="10" name="Google Shape;239;p13">
            <a:extLst>
              <a:ext uri="{FF2B5EF4-FFF2-40B4-BE49-F238E27FC236}">
                <a16:creationId xmlns:a16="http://schemas.microsoft.com/office/drawing/2014/main" id="{0A021D55-7E24-3714-5DD6-A52AFAE9A3B3}"/>
              </a:ext>
            </a:extLst>
          </p:cNvPr>
          <p:cNvSpPr/>
          <p:nvPr/>
        </p:nvSpPr>
        <p:spPr>
          <a:xfrm>
            <a:off x="5045142" y="1569685"/>
            <a:ext cx="4745736" cy="53949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Tener un registro de miembros de JRD.</a:t>
            </a:r>
            <a:endParaRPr/>
          </a:p>
        </p:txBody>
      </p:sp>
      <p:sp>
        <p:nvSpPr>
          <p:cNvPr id="11" name="Google Shape;240;p13">
            <a:extLst>
              <a:ext uri="{FF2B5EF4-FFF2-40B4-BE49-F238E27FC236}">
                <a16:creationId xmlns:a16="http://schemas.microsoft.com/office/drawing/2014/main" id="{23D5509A-25C8-5321-E0BF-709866F2B8E3}"/>
              </a:ext>
            </a:extLst>
          </p:cNvPr>
          <p:cNvSpPr/>
          <p:nvPr/>
        </p:nvSpPr>
        <p:spPr>
          <a:xfrm>
            <a:off x="5045142" y="2282917"/>
            <a:ext cx="4745736" cy="53035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Designar a los miembros de la JRD.</a:t>
            </a:r>
            <a:endParaRPr/>
          </a:p>
        </p:txBody>
      </p:sp>
      <p:sp>
        <p:nvSpPr>
          <p:cNvPr id="12" name="Google Shape;241;p13">
            <a:extLst>
              <a:ext uri="{FF2B5EF4-FFF2-40B4-BE49-F238E27FC236}">
                <a16:creationId xmlns:a16="http://schemas.microsoft.com/office/drawing/2014/main" id="{113C9462-52EC-3DFB-1DD4-F81634BBB20A}"/>
              </a:ext>
            </a:extLst>
          </p:cNvPr>
          <p:cNvSpPr/>
          <p:nvPr/>
        </p:nvSpPr>
        <p:spPr>
          <a:xfrm>
            <a:off x="5045142" y="2997113"/>
            <a:ext cx="4745736" cy="53035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Resolver  las recusaciones contra los miembros de la JRD.</a:t>
            </a:r>
            <a:endParaRPr/>
          </a:p>
        </p:txBody>
      </p:sp>
      <p:sp>
        <p:nvSpPr>
          <p:cNvPr id="13" name="Google Shape;242;p13">
            <a:extLst>
              <a:ext uri="{FF2B5EF4-FFF2-40B4-BE49-F238E27FC236}">
                <a16:creationId xmlns:a16="http://schemas.microsoft.com/office/drawing/2014/main" id="{089BF5AD-FDE2-0024-B994-6E910F274F16}"/>
              </a:ext>
            </a:extLst>
          </p:cNvPr>
          <p:cNvSpPr/>
          <p:nvPr/>
        </p:nvSpPr>
        <p:spPr>
          <a:xfrm>
            <a:off x="5049714" y="3731819"/>
            <a:ext cx="4745736" cy="53035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Supervisar el cumplimiento de principios éticos de los miembros de la JRD.</a:t>
            </a:r>
            <a:endParaRPr/>
          </a:p>
        </p:txBody>
      </p:sp>
      <p:sp>
        <p:nvSpPr>
          <p:cNvPr id="14" name="Google Shape;243;p13">
            <a:extLst>
              <a:ext uri="{FF2B5EF4-FFF2-40B4-BE49-F238E27FC236}">
                <a16:creationId xmlns:a16="http://schemas.microsoft.com/office/drawing/2014/main" id="{E66DCDD3-1F40-087D-2602-F974A2CA8044}"/>
              </a:ext>
            </a:extLst>
          </p:cNvPr>
          <p:cNvSpPr/>
          <p:nvPr/>
        </p:nvSpPr>
        <p:spPr>
          <a:xfrm>
            <a:off x="5068002" y="4477477"/>
            <a:ext cx="4745736" cy="53035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Informar al OSCE sobre las sanciones éticas que impongan a los miembros de las JRD.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244;p13">
            <a:extLst>
              <a:ext uri="{FF2B5EF4-FFF2-40B4-BE49-F238E27FC236}">
                <a16:creationId xmlns:a16="http://schemas.microsoft.com/office/drawing/2014/main" id="{684B735C-2132-A402-C426-6984E1705E88}"/>
              </a:ext>
            </a:extLst>
          </p:cNvPr>
          <p:cNvSpPr/>
          <p:nvPr/>
        </p:nvSpPr>
        <p:spPr>
          <a:xfrm>
            <a:off x="5068002" y="5227417"/>
            <a:ext cx="4745736" cy="53035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Apoyo logístico a la JRD y a las partes</a:t>
            </a:r>
            <a:r>
              <a:rPr lang="es-PE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" name="Google Shape;245;p13">
            <a:extLst>
              <a:ext uri="{FF2B5EF4-FFF2-40B4-BE49-F238E27FC236}">
                <a16:creationId xmlns:a16="http://schemas.microsoft.com/office/drawing/2014/main" id="{6464C203-240D-9654-7C7A-921E16FB0131}"/>
              </a:ext>
            </a:extLst>
          </p:cNvPr>
          <p:cNvCxnSpPr/>
          <p:nvPr/>
        </p:nvCxnSpPr>
        <p:spPr>
          <a:xfrm>
            <a:off x="4325814" y="1839433"/>
            <a:ext cx="0" cy="4443141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7" name="Google Shape;246;p13">
            <a:extLst>
              <a:ext uri="{FF2B5EF4-FFF2-40B4-BE49-F238E27FC236}">
                <a16:creationId xmlns:a16="http://schemas.microsoft.com/office/drawing/2014/main" id="{3AAD4D7A-7826-3331-7178-EB27752347E9}"/>
              </a:ext>
            </a:extLst>
          </p:cNvPr>
          <p:cNvCxnSpPr/>
          <p:nvPr/>
        </p:nvCxnSpPr>
        <p:spPr>
          <a:xfrm>
            <a:off x="4341054" y="1839433"/>
            <a:ext cx="71323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8" name="Google Shape;247;p13">
            <a:extLst>
              <a:ext uri="{FF2B5EF4-FFF2-40B4-BE49-F238E27FC236}">
                <a16:creationId xmlns:a16="http://schemas.microsoft.com/office/drawing/2014/main" id="{E9927F0B-D5F5-2E80-BBB1-483DE71E5A78}"/>
              </a:ext>
            </a:extLst>
          </p:cNvPr>
          <p:cNvCxnSpPr/>
          <p:nvPr/>
        </p:nvCxnSpPr>
        <p:spPr>
          <a:xfrm>
            <a:off x="4324290" y="2548093"/>
            <a:ext cx="69799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9" name="Google Shape;248;p13">
            <a:extLst>
              <a:ext uri="{FF2B5EF4-FFF2-40B4-BE49-F238E27FC236}">
                <a16:creationId xmlns:a16="http://schemas.microsoft.com/office/drawing/2014/main" id="{A19CCF6F-60F6-7A16-2669-B7FC24924676}"/>
              </a:ext>
            </a:extLst>
          </p:cNvPr>
          <p:cNvCxnSpPr/>
          <p:nvPr/>
        </p:nvCxnSpPr>
        <p:spPr>
          <a:xfrm rot="10800000" flipH="1">
            <a:off x="4318194" y="3246085"/>
            <a:ext cx="697992" cy="10108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0" name="Google Shape;249;p13">
            <a:extLst>
              <a:ext uri="{FF2B5EF4-FFF2-40B4-BE49-F238E27FC236}">
                <a16:creationId xmlns:a16="http://schemas.microsoft.com/office/drawing/2014/main" id="{63AE2602-F566-92BB-F7E9-1F8F63FC8D11}"/>
              </a:ext>
            </a:extLst>
          </p:cNvPr>
          <p:cNvCxnSpPr/>
          <p:nvPr/>
        </p:nvCxnSpPr>
        <p:spPr>
          <a:xfrm>
            <a:off x="4302954" y="4061003"/>
            <a:ext cx="71323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1" name="Google Shape;250;p13">
            <a:extLst>
              <a:ext uri="{FF2B5EF4-FFF2-40B4-BE49-F238E27FC236}">
                <a16:creationId xmlns:a16="http://schemas.microsoft.com/office/drawing/2014/main" id="{BC2187A6-63EF-39DE-3C0B-7B085CDDACA2}"/>
              </a:ext>
            </a:extLst>
          </p:cNvPr>
          <p:cNvCxnSpPr/>
          <p:nvPr/>
        </p:nvCxnSpPr>
        <p:spPr>
          <a:xfrm>
            <a:off x="4324290" y="4806661"/>
            <a:ext cx="71323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2" name="Google Shape;251;p13">
            <a:extLst>
              <a:ext uri="{FF2B5EF4-FFF2-40B4-BE49-F238E27FC236}">
                <a16:creationId xmlns:a16="http://schemas.microsoft.com/office/drawing/2014/main" id="{58C29F57-813E-1E23-DC52-36888384BFB2}"/>
              </a:ext>
            </a:extLst>
          </p:cNvPr>
          <p:cNvCxnSpPr/>
          <p:nvPr/>
        </p:nvCxnSpPr>
        <p:spPr>
          <a:xfrm>
            <a:off x="4336482" y="5584033"/>
            <a:ext cx="71323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3" name="Google Shape;252;p13">
            <a:extLst>
              <a:ext uri="{FF2B5EF4-FFF2-40B4-BE49-F238E27FC236}">
                <a16:creationId xmlns:a16="http://schemas.microsoft.com/office/drawing/2014/main" id="{461AC4F6-7898-3F0E-AE3E-83379AE67914}"/>
              </a:ext>
            </a:extLst>
          </p:cNvPr>
          <p:cNvCxnSpPr>
            <a:stCxn id="9" idx="3"/>
          </p:cNvCxnSpPr>
          <p:nvPr/>
        </p:nvCxnSpPr>
        <p:spPr>
          <a:xfrm>
            <a:off x="3764982" y="3819853"/>
            <a:ext cx="567000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4" name="Google Shape;253;p13">
            <a:extLst>
              <a:ext uri="{FF2B5EF4-FFF2-40B4-BE49-F238E27FC236}">
                <a16:creationId xmlns:a16="http://schemas.microsoft.com/office/drawing/2014/main" id="{49255134-B42B-2BF6-95F2-4093A197A364}"/>
              </a:ext>
            </a:extLst>
          </p:cNvPr>
          <p:cNvSpPr/>
          <p:nvPr/>
        </p:nvSpPr>
        <p:spPr>
          <a:xfrm>
            <a:off x="5054286" y="5898526"/>
            <a:ext cx="4745736" cy="76809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Verificar que los adjudicadores cumplan con los requisitos establecidos en el numeral 245.1 del artículo 245 del RCLE.</a:t>
            </a:r>
            <a:endParaRPr/>
          </a:p>
        </p:txBody>
      </p:sp>
      <p:cxnSp>
        <p:nvCxnSpPr>
          <p:cNvPr id="25" name="Google Shape;254;p13">
            <a:extLst>
              <a:ext uri="{FF2B5EF4-FFF2-40B4-BE49-F238E27FC236}">
                <a16:creationId xmlns:a16="http://schemas.microsoft.com/office/drawing/2014/main" id="{8AF1DC74-AB9A-C3F4-6545-F43EDDE39FEA}"/>
              </a:ext>
            </a:extLst>
          </p:cNvPr>
          <p:cNvCxnSpPr/>
          <p:nvPr/>
        </p:nvCxnSpPr>
        <p:spPr>
          <a:xfrm>
            <a:off x="4325814" y="6282574"/>
            <a:ext cx="713232" cy="0"/>
          </a:xfrm>
          <a:prstGeom prst="straightConnector1">
            <a:avLst/>
          </a:prstGeom>
          <a:noFill/>
          <a:ln w="25400" cap="flat" cmpd="sng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97746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Introducción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DB7AEE-B053-433E-BBF6-D9C62310D6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6358" y="1692460"/>
            <a:ext cx="11194149" cy="4351338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endParaRPr lang="es-MX" dirty="0">
              <a:solidFill>
                <a:srgbClr val="002060"/>
              </a:solidFill>
            </a:endParaRPr>
          </a:p>
          <a:p>
            <a:r>
              <a:rPr lang="es-MX" dirty="0">
                <a:solidFill>
                  <a:srgbClr val="002060"/>
                </a:solidFill>
              </a:rPr>
              <a:t>La JRD es un </a:t>
            </a:r>
            <a:r>
              <a:rPr lang="es-ES" dirty="0">
                <a:solidFill>
                  <a:srgbClr val="002060"/>
                </a:solidFill>
              </a:rPr>
              <a:t>mecanismo alternativo de solución de conflictos.</a:t>
            </a:r>
          </a:p>
          <a:p>
            <a:r>
              <a:rPr lang="es-ES" dirty="0">
                <a:solidFill>
                  <a:srgbClr val="002060"/>
                </a:solidFill>
              </a:rPr>
              <a:t>Toma como base a los Dispute </a:t>
            </a:r>
            <a:r>
              <a:rPr lang="es-ES" dirty="0" err="1">
                <a:solidFill>
                  <a:srgbClr val="002060"/>
                </a:solidFill>
              </a:rPr>
              <a:t>Boards</a:t>
            </a:r>
            <a:endParaRPr lang="es-ES" dirty="0">
              <a:solidFill>
                <a:srgbClr val="002060"/>
              </a:solidFill>
            </a:endParaRPr>
          </a:p>
          <a:p>
            <a:r>
              <a:rPr lang="es-MX" dirty="0">
                <a:solidFill>
                  <a:srgbClr val="002060"/>
                </a:solidFill>
              </a:rPr>
              <a:t>En 1995 el </a:t>
            </a:r>
            <a:r>
              <a:rPr lang="es-PE" dirty="0">
                <a:solidFill>
                  <a:srgbClr val="002060"/>
                </a:solidFill>
              </a:rPr>
              <a:t>Banco Mundial establece la obligatoriedad de los DRB en los proyectos que financia con valor ≥ US$50 millones.</a:t>
            </a:r>
          </a:p>
          <a:p>
            <a:r>
              <a:rPr lang="es-PE" dirty="0">
                <a:solidFill>
                  <a:srgbClr val="002060"/>
                </a:solidFill>
              </a:rPr>
              <a:t>En el mismo año, la FIDIC, Federación Internacional de Ingenieros Consultores, introduce a los DAB en el Modelo de Contratación contenido en el Libro Naranja.</a:t>
            </a:r>
          </a:p>
          <a:p>
            <a:r>
              <a:rPr lang="es-MX" dirty="0">
                <a:solidFill>
                  <a:srgbClr val="002060"/>
                </a:solidFill>
                <a:sym typeface="Calibri"/>
              </a:rPr>
              <a:t>La normativa de contrataciones incorporó este mecanismo de solución de controversias desde el 2016 (Ley </a:t>
            </a:r>
            <a:r>
              <a:rPr lang="es-MX" dirty="0" err="1">
                <a:solidFill>
                  <a:srgbClr val="002060"/>
                </a:solidFill>
                <a:sym typeface="Calibri"/>
              </a:rPr>
              <a:t>N°</a:t>
            </a:r>
            <a:r>
              <a:rPr lang="es-MX" dirty="0">
                <a:solidFill>
                  <a:srgbClr val="002060"/>
                </a:solidFill>
                <a:sym typeface="Calibri"/>
              </a:rPr>
              <a:t> 30225, Ley de Contrataciones del Estado) </a:t>
            </a:r>
            <a:endParaRPr lang="es-ES" dirty="0">
              <a:solidFill>
                <a:srgbClr val="002060"/>
              </a:solidFill>
            </a:endParaRPr>
          </a:p>
          <a:p>
            <a:endParaRPr lang="es-PE" dirty="0">
              <a:solidFill>
                <a:srgbClr val="002060"/>
              </a:solidFill>
            </a:endParaRPr>
          </a:p>
          <a:p>
            <a:endParaRPr lang="es-MX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23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9"/>
          <p:cNvSpPr txBox="1">
            <a:spLocks noGrp="1"/>
          </p:cNvSpPr>
          <p:nvPr>
            <p:ph type="ctrTitle"/>
          </p:nvPr>
        </p:nvSpPr>
        <p:spPr>
          <a:xfrm>
            <a:off x="3426400" y="2801733"/>
            <a:ext cx="5339200" cy="127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10000"/>
              </a:lnSpc>
            </a:pPr>
            <a:r>
              <a:rPr lang="es-MX" sz="4400" b="1" dirty="0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Ventajas de la JRD</a:t>
            </a:r>
            <a:endParaRPr lang="es-ES" sz="4400" b="1" dirty="0">
              <a:solidFill>
                <a:schemeClr val="accent1">
                  <a:lumMod val="50000"/>
                </a:schemeClr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60" name="Google Shape;460;p39"/>
          <p:cNvSpPr txBox="1"/>
          <p:nvPr/>
        </p:nvSpPr>
        <p:spPr>
          <a:xfrm>
            <a:off x="1374567" y="947333"/>
            <a:ext cx="1856800" cy="1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8000" b="1" dirty="0">
                <a:solidFill>
                  <a:srgbClr val="FFFFFF"/>
                </a:solidFill>
                <a:latin typeface="Poppins"/>
                <a:cs typeface="Poppins"/>
                <a:sym typeface="Poppins"/>
              </a:rPr>
              <a:t>4</a:t>
            </a:r>
            <a:endParaRPr sz="8000" dirty="0">
              <a:solidFill>
                <a:srgbClr val="FFFFFF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4193628" y="4667904"/>
            <a:ext cx="3720662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87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>
            <a:normAutofit/>
          </a:bodyPr>
          <a:lstStyle/>
          <a:p>
            <a:r>
              <a:rPr lang="es-PE" dirty="0">
                <a:solidFill>
                  <a:srgbClr val="C00000"/>
                </a:solidFill>
              </a:rPr>
              <a:t>Ventajas de la JRD</a:t>
            </a:r>
            <a:endParaRPr lang="es-MX" i="1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603;p35">
            <a:extLst>
              <a:ext uri="{FF2B5EF4-FFF2-40B4-BE49-F238E27FC236}">
                <a16:creationId xmlns:a16="http://schemas.microsoft.com/office/drawing/2014/main" id="{3F452A2F-3E91-70B1-5955-8D2CC922FFC7}"/>
              </a:ext>
            </a:extLst>
          </p:cNvPr>
          <p:cNvSpPr txBox="1"/>
          <p:nvPr/>
        </p:nvSpPr>
        <p:spPr>
          <a:xfrm>
            <a:off x="1651453" y="1953129"/>
            <a:ext cx="62179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Promueve que las partes logren prevenir sus controversias.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604;p35">
            <a:extLst>
              <a:ext uri="{FF2B5EF4-FFF2-40B4-BE49-F238E27FC236}">
                <a16:creationId xmlns:a16="http://schemas.microsoft.com/office/drawing/2014/main" id="{3ACC571D-8501-31A8-2683-9ECD4938A6D4}"/>
              </a:ext>
            </a:extLst>
          </p:cNvPr>
          <p:cNvSpPr txBox="1"/>
          <p:nvPr/>
        </p:nvSpPr>
        <p:spPr>
          <a:xfrm>
            <a:off x="1651453" y="3962583"/>
            <a:ext cx="7170666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durante la ejecución de la obra las partes no están de acuerdo con la decisión emitida por la JRD puede someterlas a arbitraje, pero después de la recepción de la obra.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605;p35">
            <a:extLst>
              <a:ext uri="{FF2B5EF4-FFF2-40B4-BE49-F238E27FC236}">
                <a16:creationId xmlns:a16="http://schemas.microsoft.com/office/drawing/2014/main" id="{9F6B5A26-3674-5C5B-0F6A-B5E624DA1270}"/>
              </a:ext>
            </a:extLst>
          </p:cNvPr>
          <p:cNvSpPr txBox="1"/>
          <p:nvPr/>
        </p:nvSpPr>
        <p:spPr>
          <a:xfrm>
            <a:off x="1651453" y="2642992"/>
            <a:ext cx="696772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Solución de controversias mas célere.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606;p35">
            <a:extLst>
              <a:ext uri="{FF2B5EF4-FFF2-40B4-BE49-F238E27FC236}">
                <a16:creationId xmlns:a16="http://schemas.microsoft.com/office/drawing/2014/main" id="{CFA45A8A-A2DE-DB2D-22B3-8247F1F856B6}"/>
              </a:ext>
            </a:extLst>
          </p:cNvPr>
          <p:cNvSpPr txBox="1"/>
          <p:nvPr/>
        </p:nvSpPr>
        <p:spPr>
          <a:xfrm>
            <a:off x="1651453" y="5013113"/>
            <a:ext cx="706069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Presencia permanente de la JRD desde el inicio de la ejecución de la obra hasta la recepción de la obra.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608;p35">
            <a:extLst>
              <a:ext uri="{FF2B5EF4-FFF2-40B4-BE49-F238E27FC236}">
                <a16:creationId xmlns:a16="http://schemas.microsoft.com/office/drawing/2014/main" id="{C5F5BC85-01B9-C8D3-F377-DF02F66F1C1A}"/>
              </a:ext>
            </a:extLst>
          </p:cNvPr>
          <p:cNvSpPr txBox="1"/>
          <p:nvPr/>
        </p:nvSpPr>
        <p:spPr>
          <a:xfrm>
            <a:off x="1651453" y="5888736"/>
            <a:ext cx="729514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miembros de la JRD son expertos en la materia y tienen conocimiento de la obra.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610;p35">
            <a:extLst>
              <a:ext uri="{FF2B5EF4-FFF2-40B4-BE49-F238E27FC236}">
                <a16:creationId xmlns:a16="http://schemas.microsoft.com/office/drawing/2014/main" id="{1DEFCBD3-6E24-1797-0D36-F04D36A79EE6}"/>
              </a:ext>
            </a:extLst>
          </p:cNvPr>
          <p:cNvSpPr txBox="1"/>
          <p:nvPr/>
        </p:nvSpPr>
        <p:spPr>
          <a:xfrm>
            <a:off x="1651453" y="3343033"/>
            <a:ext cx="593750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Fomentan la continuidad de la obra, sin que esta se paralice.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643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4046693" y="3549053"/>
            <a:ext cx="374441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PE" altLang="es-PE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MUCHAS GRACIAS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589" y="2350265"/>
            <a:ext cx="1866624" cy="1089262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338328" y="6161255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084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9"/>
          <p:cNvSpPr txBox="1">
            <a:spLocks noGrp="1"/>
          </p:cNvSpPr>
          <p:nvPr>
            <p:ph type="ctrTitle"/>
          </p:nvPr>
        </p:nvSpPr>
        <p:spPr>
          <a:xfrm>
            <a:off x="3426400" y="2801733"/>
            <a:ext cx="5339200" cy="127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10000"/>
              </a:lnSpc>
            </a:pP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D</a:t>
            </a:r>
            <a:r>
              <a:rPr lang="es-PE" sz="4400" b="1" dirty="0" err="1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ispute</a:t>
            </a:r>
            <a:r>
              <a:rPr lang="es-PE" sz="4400" b="1" dirty="0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PE" sz="4400" b="1" dirty="0" err="1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Boards</a:t>
            </a:r>
            <a:endParaRPr lang="es-ES" sz="4400" b="1" dirty="0">
              <a:solidFill>
                <a:schemeClr val="accent1">
                  <a:lumMod val="50000"/>
                </a:schemeClr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60" name="Google Shape;460;p39"/>
          <p:cNvSpPr txBox="1"/>
          <p:nvPr/>
        </p:nvSpPr>
        <p:spPr>
          <a:xfrm>
            <a:off x="1374567" y="947333"/>
            <a:ext cx="1856800" cy="1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8000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sz="8000" dirty="0">
              <a:solidFill>
                <a:srgbClr val="FFFFFF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4193628" y="4667904"/>
            <a:ext cx="3720662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73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>
            <a:normAutofit/>
          </a:bodyPr>
          <a:lstStyle/>
          <a:p>
            <a:r>
              <a:rPr lang="es-PE" dirty="0">
                <a:solidFill>
                  <a:srgbClr val="C00000"/>
                </a:solidFill>
              </a:rPr>
              <a:t>Características de los </a:t>
            </a:r>
            <a:r>
              <a:rPr lang="es-PE" i="1" dirty="0">
                <a:solidFill>
                  <a:srgbClr val="C00000"/>
                </a:solidFill>
              </a:rPr>
              <a:t>Dispute </a:t>
            </a:r>
            <a:r>
              <a:rPr lang="es-PE" i="1" dirty="0" err="1">
                <a:solidFill>
                  <a:srgbClr val="C00000"/>
                </a:solidFill>
              </a:rPr>
              <a:t>Boards</a:t>
            </a:r>
            <a:endParaRPr lang="es-MX" i="1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contenido 6">
            <a:extLst>
              <a:ext uri="{FF2B5EF4-FFF2-40B4-BE49-F238E27FC236}">
                <a16:creationId xmlns:a16="http://schemas.microsoft.com/office/drawing/2014/main" id="{AFAC02D3-993C-2884-5199-4CD62B36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228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Se basa en la autonomía de la voluntad</a:t>
            </a: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Está conformado por un panel de profesionales con experticia</a:t>
            </a:r>
          </a:p>
          <a:p>
            <a:pPr marL="228600" lvl="2" indent="-114300">
              <a:lnSpc>
                <a:spcPct val="75000"/>
              </a:lnSpc>
              <a:spcBef>
                <a:spcPts val="180"/>
              </a:spcBef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Reduce los costos del proyecto y plazos innecesarios</a:t>
            </a:r>
          </a:p>
          <a:p>
            <a:pPr marL="228600" lvl="2" indent="-114300">
              <a:lnSpc>
                <a:spcPct val="75000"/>
              </a:lnSpc>
              <a:spcBef>
                <a:spcPts val="180"/>
              </a:spcBef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La inmediatez o cercanía del DB permite obtener una respuesta rápida y dar legitimidad a la absolución de consultas que surjan durante la ejecución de la obra y a las decisiones tomadas en mérito a un conflicto surgido entre las partes, debido a que los miembros del panel de expertos pueden conocer casi por completo cualquier problemática que surja en la obra</a:t>
            </a:r>
          </a:p>
          <a:p>
            <a:pPr marL="228600" lvl="2" indent="-114300">
              <a:lnSpc>
                <a:spcPct val="75000"/>
              </a:lnSpc>
              <a:spcBef>
                <a:spcPts val="180"/>
              </a:spcBef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Permite la continuidad de la ejecución contractual, aun cuando se esté conociendo una disputa, las partes están obligadas a continuar cumpliendo las obligaciones que han adquirido </a:t>
            </a:r>
          </a:p>
          <a:p>
            <a:pPr marL="228600" lvl="2" indent="-114300">
              <a:lnSpc>
                <a:spcPct val="75000"/>
              </a:lnSpc>
              <a:spcBef>
                <a:spcPts val="180"/>
              </a:spcBef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PE" sz="2800" dirty="0">
                <a:solidFill>
                  <a:schemeClr val="dk1"/>
                </a:solidFill>
                <a:latin typeface="Calibri"/>
                <a:cs typeface="Calibri"/>
              </a:rPr>
              <a:t>Se realiza en confidencialidad, los conflictos se resuelven ante el conocimiento exclusivo de las partes involucradas </a:t>
            </a:r>
          </a:p>
          <a:p>
            <a:pPr marL="228600" lvl="2" indent="-114300">
              <a:lnSpc>
                <a:spcPct val="75000"/>
              </a:lnSpc>
              <a:spcBef>
                <a:spcPts val="180"/>
              </a:spcBef>
              <a:buClr>
                <a:schemeClr val="dk1"/>
              </a:buClr>
              <a:buSzPts val="1600"/>
              <a:buFont typeface="Calibri"/>
              <a:buChar char="•"/>
            </a:pPr>
            <a:endParaRPr lang="es-PE" sz="30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7988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9"/>
            <a:ext cx="10515600" cy="859140"/>
          </a:xfrm>
        </p:spPr>
        <p:txBody>
          <a:bodyPr>
            <a:normAutofit/>
          </a:bodyPr>
          <a:lstStyle/>
          <a:p>
            <a:r>
              <a:rPr lang="es-PE" dirty="0">
                <a:solidFill>
                  <a:srgbClr val="C00000"/>
                </a:solidFill>
              </a:rPr>
              <a:t>Clases de </a:t>
            </a:r>
            <a:r>
              <a:rPr lang="es-PE" i="1" dirty="0">
                <a:solidFill>
                  <a:srgbClr val="C00000"/>
                </a:solidFill>
              </a:rPr>
              <a:t>Dispute </a:t>
            </a:r>
            <a:r>
              <a:rPr lang="es-PE" i="1" dirty="0" err="1">
                <a:solidFill>
                  <a:srgbClr val="C00000"/>
                </a:solidFill>
              </a:rPr>
              <a:t>Boards</a:t>
            </a:r>
            <a:endParaRPr lang="es-MX" i="1" dirty="0">
              <a:solidFill>
                <a:srgbClr val="C00000"/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contenido 6">
            <a:extLst>
              <a:ext uri="{FF2B5EF4-FFF2-40B4-BE49-F238E27FC236}">
                <a16:creationId xmlns:a16="http://schemas.microsoft.com/office/drawing/2014/main" id="{AFAC02D3-993C-2884-5199-4CD62B36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252" y="207785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361950"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s-PE" i="1" dirty="0">
                <a:latin typeface="Calibri" panose="020F0502020204030204" pitchFamily="34" charset="0"/>
                <a:cs typeface="Calibri" panose="020F0502020204030204" pitchFamily="34" charset="0"/>
              </a:rPr>
              <a:t>Dispute </a:t>
            </a:r>
            <a:r>
              <a:rPr lang="es-PE" i="1" dirty="0" err="1">
                <a:latin typeface="Calibri" panose="020F0502020204030204" pitchFamily="34" charset="0"/>
                <a:cs typeface="Calibri" panose="020F0502020204030204" pitchFamily="34" charset="0"/>
              </a:rPr>
              <a:t>Review</a:t>
            </a:r>
            <a:r>
              <a:rPr lang="es-PE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PE" i="1" dirty="0" err="1">
                <a:latin typeface="Calibri" panose="020F0502020204030204" pitchFamily="34" charset="0"/>
                <a:cs typeface="Calibri" panose="020F0502020204030204" pitchFamily="34" charset="0"/>
              </a:rPr>
              <a:t>Board</a:t>
            </a:r>
            <a:endParaRPr lang="es-PE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0975" indent="-476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sz="2000" dirty="0">
                <a:latin typeface="Calibri" panose="020F0502020204030204" pitchFamily="34" charset="0"/>
                <a:cs typeface="Calibri" panose="020F0502020204030204" pitchFamily="34" charset="0"/>
              </a:rPr>
              <a:t>También denominados paneles recomendatorios, en tanto emiten recomendaciones u opiniones, las cuales, en principio, no son vinculantes para las partes. </a:t>
            </a:r>
          </a:p>
          <a:p>
            <a:pPr marL="361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P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1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sz="2000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s-PE" sz="2100" i="1" dirty="0">
                <a:latin typeface="Calibri" panose="020F0502020204030204" pitchFamily="34" charset="0"/>
                <a:cs typeface="Calibri" panose="020F0502020204030204" pitchFamily="34" charset="0"/>
              </a:rPr>
              <a:t>Dispute </a:t>
            </a:r>
            <a:r>
              <a:rPr lang="es-PE" sz="2100" i="1" dirty="0" err="1">
                <a:latin typeface="Calibri" panose="020F0502020204030204" pitchFamily="34" charset="0"/>
                <a:cs typeface="Calibri" panose="020F0502020204030204" pitchFamily="34" charset="0"/>
              </a:rPr>
              <a:t>Adjudication</a:t>
            </a:r>
            <a:r>
              <a:rPr lang="es-PE" sz="21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PE" sz="21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Board</a:t>
            </a:r>
            <a:endParaRPr lang="es-PE" sz="2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335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sz="2000" dirty="0">
                <a:latin typeface="Calibri" panose="020F0502020204030204" pitchFamily="34" charset="0"/>
                <a:cs typeface="Calibri" panose="020F0502020204030204" pitchFamily="34" charset="0"/>
              </a:rPr>
              <a:t>Mientras los DRB solo emiten recomendaciones, los DAB emiten decisiones, las cuales pueden ser objetadas por las partes.</a:t>
            </a:r>
          </a:p>
          <a:p>
            <a:pPr marL="361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P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1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sz="2000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s-PE" sz="2100" i="1" dirty="0" err="1">
                <a:latin typeface="Calibri" panose="020F0502020204030204" pitchFamily="34" charset="0"/>
                <a:cs typeface="Calibri" panose="020F0502020204030204" pitchFamily="34" charset="0"/>
              </a:rPr>
              <a:t>Combined</a:t>
            </a:r>
            <a:r>
              <a:rPr lang="es-PE" sz="2100" i="1" dirty="0">
                <a:latin typeface="Calibri" panose="020F0502020204030204" pitchFamily="34" charset="0"/>
                <a:cs typeface="Calibri" panose="020F0502020204030204" pitchFamily="34" charset="0"/>
              </a:rPr>
              <a:t> Dispute </a:t>
            </a:r>
            <a:r>
              <a:rPr lang="es-PE" sz="21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Board</a:t>
            </a:r>
            <a:endParaRPr lang="es-PE" sz="2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335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PE" sz="2000" dirty="0">
                <a:latin typeface="Calibri" panose="020F0502020204030204" pitchFamily="34" charset="0"/>
                <a:cs typeface="Calibri" panose="020F0502020204030204" pitchFamily="34" charset="0"/>
              </a:rPr>
              <a:t>Los CDB son una combinación de los dos tipos antes señalados. Tomando como ejemplo el Reglamento de la CCI, se puede afirmar que tienen facultades para emitir “recomendaciones”, de acuerdo a lo establecido en el artículo 4 del citado Reglamento, y “decisiones” conforme al artículo 5 del mismo.</a:t>
            </a: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11741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9"/>
          <p:cNvSpPr txBox="1">
            <a:spLocks noGrp="1"/>
          </p:cNvSpPr>
          <p:nvPr>
            <p:ph type="ctrTitle"/>
          </p:nvPr>
        </p:nvSpPr>
        <p:spPr>
          <a:xfrm>
            <a:off x="3426400" y="3203118"/>
            <a:ext cx="5339200" cy="127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 sz="4400" b="1" dirty="0">
                <a:solidFill>
                  <a:schemeClr val="accent1">
                    <a:lumMod val="50000"/>
                  </a:schemeClr>
                </a:solidFill>
                <a:latin typeface="Poppins" panose="020B0604020202020204" charset="0"/>
                <a:cs typeface="Poppins" panose="020B0604020202020204" charset="0"/>
              </a:rPr>
              <a:t>Junta de Resolución de Disputas</a:t>
            </a:r>
            <a:endParaRPr sz="4400" b="1" dirty="0">
              <a:solidFill>
                <a:schemeClr val="accent1">
                  <a:lumMod val="50000"/>
                </a:schemeClr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59" name="Google Shape;459;p39"/>
          <p:cNvSpPr txBox="1">
            <a:spLocks noGrp="1"/>
          </p:cNvSpPr>
          <p:nvPr>
            <p:ph type="subTitle" idx="1"/>
          </p:nvPr>
        </p:nvSpPr>
        <p:spPr>
          <a:xfrm>
            <a:off x="3426400" y="4913752"/>
            <a:ext cx="5339200" cy="10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endParaRPr sz="1800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60" name="Google Shape;460;p39"/>
          <p:cNvSpPr txBox="1"/>
          <p:nvPr/>
        </p:nvSpPr>
        <p:spPr>
          <a:xfrm>
            <a:off x="1374567" y="947333"/>
            <a:ext cx="1856800" cy="1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8000" b="1" dirty="0">
                <a:solidFill>
                  <a:srgbClr val="FFFFFF"/>
                </a:solidFill>
                <a:latin typeface="Poppins"/>
                <a:cs typeface="Poppins"/>
                <a:sym typeface="Poppins"/>
              </a:rPr>
              <a:t>2</a:t>
            </a:r>
            <a:endParaRPr sz="8000" dirty="0">
              <a:solidFill>
                <a:srgbClr val="FFFFFF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4193628" y="4667904"/>
            <a:ext cx="3720662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517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436179" y="1239748"/>
            <a:ext cx="10515600" cy="938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buSzPts val="2000"/>
              <a:buFont typeface="Arial"/>
            </a:pPr>
            <a:r>
              <a:rPr lang="es-PE" sz="3000" dirty="0">
                <a:solidFill>
                  <a:srgbClr val="C00000"/>
                </a:solidFill>
                <a:sym typeface="Arial"/>
              </a:rPr>
              <a:t>BASE LEGAL MÁS RELEVANTE </a:t>
            </a:r>
          </a:p>
          <a:p>
            <a:endParaRPr lang="es-MX" dirty="0">
              <a:solidFill>
                <a:srgbClr val="C00000"/>
              </a:solidFill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59;p8">
            <a:extLst>
              <a:ext uri="{FF2B5EF4-FFF2-40B4-BE49-F238E27FC236}">
                <a16:creationId xmlns:a16="http://schemas.microsoft.com/office/drawing/2014/main" id="{AC4FFCCC-242B-32A5-31AC-DDCE146B2FEC}"/>
              </a:ext>
            </a:extLst>
          </p:cNvPr>
          <p:cNvSpPr/>
          <p:nvPr/>
        </p:nvSpPr>
        <p:spPr>
          <a:xfrm>
            <a:off x="1178818" y="1831860"/>
            <a:ext cx="9030322" cy="4698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s-PE" sz="2600" dirty="0">
                <a:solidFill>
                  <a:srgbClr val="002060"/>
                </a:solidFill>
                <a:sym typeface="Calibri"/>
              </a:rPr>
              <a:t>Artículos 243 al 252 del </a:t>
            </a:r>
            <a:r>
              <a:rPr lang="es-MX" sz="2600" dirty="0">
                <a:solidFill>
                  <a:srgbClr val="002060"/>
                </a:solidFill>
              </a:rPr>
              <a:t>Reglamento de la Ley de Contrataciones del Estado,</a:t>
            </a:r>
            <a:r>
              <a:rPr lang="es-PE" sz="2600" dirty="0">
                <a:solidFill>
                  <a:srgbClr val="002060"/>
                </a:solidFill>
                <a:sym typeface="Calibri"/>
              </a:rPr>
              <a:t> sobre Junta de Resolución de Disputas (JRD).</a:t>
            </a:r>
            <a:endParaRPr sz="2600"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600" dirty="0">
              <a:solidFill>
                <a:srgbClr val="002060"/>
              </a:solidFill>
              <a:sym typeface="Calibri"/>
            </a:endParaRPr>
          </a:p>
          <a:p>
            <a:pPr marL="342900" marR="0" lvl="0" indent="-342900" algn="just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s-PE" sz="2600" dirty="0">
                <a:solidFill>
                  <a:srgbClr val="002060"/>
                </a:solidFill>
                <a:sym typeface="Calibri"/>
              </a:rPr>
              <a:t>Decimonovena Disposición Complementaria Final del Reglamento, sobre obligatoriedad de someter a partir del año 2020 a JRD las controversias surgidas en los contratos de obras superiores a 20 millones de soles. </a:t>
            </a:r>
            <a:endParaRPr sz="2600"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600" dirty="0">
              <a:solidFill>
                <a:srgbClr val="002060"/>
              </a:solidFill>
              <a:sym typeface="Calibri"/>
            </a:endParaRPr>
          </a:p>
          <a:p>
            <a:pPr marL="342900" marR="0" lvl="0" indent="-342900" algn="just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s-PE" sz="2600" dirty="0">
                <a:solidFill>
                  <a:srgbClr val="002060"/>
                </a:solidFill>
                <a:sym typeface="Calibri"/>
              </a:rPr>
              <a:t>Directiva </a:t>
            </a:r>
            <a:r>
              <a:rPr lang="es-PE" sz="2600" dirty="0" err="1">
                <a:solidFill>
                  <a:srgbClr val="002060"/>
                </a:solidFill>
                <a:sym typeface="Calibri"/>
              </a:rPr>
              <a:t>N°</a:t>
            </a:r>
            <a:r>
              <a:rPr lang="es-PE" sz="2600" dirty="0">
                <a:solidFill>
                  <a:srgbClr val="002060"/>
                </a:solidFill>
                <a:sym typeface="Calibri"/>
              </a:rPr>
              <a:t> 012-2019-OSCE/CD “Junta de Resolución de Disputas”, aprobada con Resolución </a:t>
            </a:r>
            <a:r>
              <a:rPr lang="es-PE" sz="2600" dirty="0" err="1">
                <a:solidFill>
                  <a:srgbClr val="002060"/>
                </a:solidFill>
                <a:sym typeface="Calibri"/>
              </a:rPr>
              <a:t>Nº</a:t>
            </a:r>
            <a:r>
              <a:rPr lang="es-PE" sz="2600" dirty="0">
                <a:solidFill>
                  <a:srgbClr val="002060"/>
                </a:solidFill>
                <a:sym typeface="Calibri"/>
              </a:rPr>
              <a:t> 184-2019-OSCE/PRE.</a:t>
            </a:r>
            <a:endParaRPr sz="2600" dirty="0">
              <a:solidFill>
                <a:srgbClr val="00206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375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8"/>
            <a:ext cx="10515600" cy="861807"/>
          </a:xfrm>
        </p:spPr>
        <p:txBody>
          <a:bodyPr>
            <a:noAutofit/>
          </a:bodyPr>
          <a:lstStyle/>
          <a:p>
            <a:r>
              <a:rPr lang="es-MX" sz="3000" dirty="0">
                <a:solidFill>
                  <a:srgbClr val="C00000"/>
                </a:solidFill>
              </a:rPr>
              <a:t>Texto Único Ordenado de la Ley </a:t>
            </a:r>
            <a:r>
              <a:rPr lang="es-MX" sz="3000" dirty="0" err="1">
                <a:solidFill>
                  <a:srgbClr val="C00000"/>
                </a:solidFill>
              </a:rPr>
              <a:t>N°</a:t>
            </a:r>
            <a:r>
              <a:rPr lang="es-MX" sz="3000" dirty="0">
                <a:solidFill>
                  <a:srgbClr val="C00000"/>
                </a:solidFill>
              </a:rPr>
              <a:t> 30225, Ley de Contrataciones del Estado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3A37F0C-C0D8-8D37-1D7B-FDA73019AD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0817" y="2080518"/>
            <a:ext cx="6446682" cy="433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99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06380-F30B-4114-9F77-566922C9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58" y="1093988"/>
            <a:ext cx="10515600" cy="861807"/>
          </a:xfrm>
        </p:spPr>
        <p:txBody>
          <a:bodyPr>
            <a:noAutofit/>
          </a:bodyPr>
          <a:lstStyle/>
          <a:p>
            <a:r>
              <a:rPr lang="es-MX" sz="3000" dirty="0">
                <a:solidFill>
                  <a:srgbClr val="C00000"/>
                </a:solidFill>
              </a:rPr>
              <a:t>Reglamento de la Ley de Contrataciones del Estado, aprobado mediante Decreto Supremo </a:t>
            </a:r>
            <a:r>
              <a:rPr lang="es-MX" sz="3000" dirty="0" err="1">
                <a:solidFill>
                  <a:srgbClr val="C00000"/>
                </a:solidFill>
              </a:rPr>
              <a:t>N°</a:t>
            </a:r>
            <a:r>
              <a:rPr lang="es-MX" sz="3000" dirty="0">
                <a:solidFill>
                  <a:srgbClr val="C00000"/>
                </a:solidFill>
              </a:rPr>
              <a:t> 344-2018-EF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8A71DB-460B-4AB9-92A6-6B5A5ABE8BBF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48340612-9526-40C5-BE46-E2EB6C658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FE40DF-2E93-4BFC-89F4-59BFFE5E2B4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6C92F93-FA11-E325-300E-0EEC08843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518" y="2655529"/>
            <a:ext cx="5376905" cy="2856886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0528191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2703</TotalTime>
  <Words>1334</Words>
  <Application>Microsoft Office PowerPoint</Application>
  <PresentationFormat>Panorámica</PresentationFormat>
  <Paragraphs>140</Paragraphs>
  <Slides>22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Poppins</vt:lpstr>
      <vt:lpstr>Roboto Bk</vt:lpstr>
      <vt:lpstr>Tema de Office</vt:lpstr>
      <vt:lpstr>CONTENIDO</vt:lpstr>
      <vt:lpstr>Introducción</vt:lpstr>
      <vt:lpstr>Dispute Boards</vt:lpstr>
      <vt:lpstr>Características de los Dispute Boards</vt:lpstr>
      <vt:lpstr>Clases de Dispute Boards</vt:lpstr>
      <vt:lpstr>Junta de Resolución de Disputas</vt:lpstr>
      <vt:lpstr>Presentación de PowerPoint</vt:lpstr>
      <vt:lpstr>Texto Único Ordenado de la Ley N° 30225, Ley de Contrataciones del Estado</vt:lpstr>
      <vt:lpstr>Reglamento de la Ley de Contrataciones del Estado, aprobado mediante Decreto Supremo N° 344-2018-EF</vt:lpstr>
      <vt:lpstr>Reglamento de la Ley de Contrataciones del Estado, aprobado mediante Decreto Supremo N° 344-2018-EF</vt:lpstr>
      <vt:lpstr>Junta de Resolución de Disputas</vt:lpstr>
      <vt:lpstr>Junta de Resolución de Disputas</vt:lpstr>
      <vt:lpstr>Junta de Resolución de Disputas</vt:lpstr>
      <vt:lpstr>Funciones de la JRD</vt:lpstr>
      <vt:lpstr>Las decisiones de la JRD</vt:lpstr>
      <vt:lpstr>Las decisiones de la JRD</vt:lpstr>
      <vt:lpstr>Centros de administración</vt:lpstr>
      <vt:lpstr>Centros de administración  </vt:lpstr>
      <vt:lpstr>Centros de administración  </vt:lpstr>
      <vt:lpstr>Ventajas de la JRD</vt:lpstr>
      <vt:lpstr>Ventajas de la JRD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Planeamiento Institucional</dc:title>
  <dc:creator>gg</dc:creator>
  <cp:lastModifiedBy>Ramon Herrera Salazar</cp:lastModifiedBy>
  <cp:revision>114</cp:revision>
  <dcterms:created xsi:type="dcterms:W3CDTF">2021-09-24T16:56:48Z</dcterms:created>
  <dcterms:modified xsi:type="dcterms:W3CDTF">2022-12-05T04:48:55Z</dcterms:modified>
</cp:coreProperties>
</file>