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9" r:id="rId2"/>
    <p:sldId id="465" r:id="rId3"/>
    <p:sldId id="462" r:id="rId4"/>
    <p:sldId id="463" r:id="rId5"/>
    <p:sldId id="471" r:id="rId6"/>
    <p:sldId id="472" r:id="rId7"/>
    <p:sldId id="474" r:id="rId8"/>
    <p:sldId id="473" r:id="rId9"/>
    <p:sldId id="475" r:id="rId10"/>
    <p:sldId id="476" r:id="rId11"/>
    <p:sldId id="477" r:id="rId12"/>
    <p:sldId id="478" r:id="rId13"/>
    <p:sldId id="466" r:id="rId14"/>
    <p:sldId id="479" r:id="rId15"/>
    <p:sldId id="480" r:id="rId16"/>
    <p:sldId id="481" r:id="rId17"/>
    <p:sldId id="482" r:id="rId18"/>
    <p:sldId id="483" r:id="rId19"/>
    <p:sldId id="484" r:id="rId20"/>
    <p:sldId id="467" r:id="rId21"/>
    <p:sldId id="260" r:id="rId22"/>
    <p:sldId id="485" r:id="rId23"/>
    <p:sldId id="486" r:id="rId24"/>
    <p:sldId id="487" r:id="rId25"/>
    <p:sldId id="488" r:id="rId26"/>
    <p:sldId id="489" r:id="rId27"/>
    <p:sldId id="491" r:id="rId28"/>
    <p:sldId id="490" r:id="rId29"/>
    <p:sldId id="469" r:id="rId30"/>
    <p:sldId id="492" r:id="rId31"/>
    <p:sldId id="493" r:id="rId32"/>
    <p:sldId id="494" r:id="rId33"/>
    <p:sldId id="495" r:id="rId34"/>
    <p:sldId id="497" r:id="rId35"/>
    <p:sldId id="281" r:id="rId3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57" autoAdjust="0"/>
    <p:restoredTop sz="94660"/>
  </p:normalViewPr>
  <p:slideViewPr>
    <p:cSldViewPr snapToGrid="0">
      <p:cViewPr varScale="1">
        <p:scale>
          <a:sx n="67" d="100"/>
          <a:sy n="67" d="100"/>
        </p:scale>
        <p:origin x="4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NESTO%20ALFONSO%20C\Downloads\B._Recursos_Invertidos_en_Educaci&#243;n-Gasto_p&#250;blico_en_educaci&#243;n_por_alumno_primaria_(soles_corrientes).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PE" b="1">
                <a:solidFill>
                  <a:schemeClr val="tx1"/>
                </a:solidFill>
              </a:rPr>
              <a:t>Gasto Público en Educación por Alumno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PE"/>
        </a:p>
      </c:txPr>
    </c:title>
    <c:autoTitleDeleted val="0"/>
    <c:plotArea>
      <c:layout/>
      <c:lineChart>
        <c:grouping val="standard"/>
        <c:varyColors val="0"/>
        <c:ser>
          <c:idx val="0"/>
          <c:order val="0"/>
          <c:tx>
            <c:strRef>
              <c:f>'[B._Recursos_Invertidos_en_Educación-Gasto_público_en_educación_por_alumno_primaria_(soles_corrientes).xls]B1.b'!$B$6</c:f>
              <c:strCache>
                <c:ptCount val="1"/>
                <c:pt idx="0">
                  <c:v>Primaria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'[B._Recursos_Invertidos_en_Educación-Gasto_público_en_educación_por_alumno_primaria_(soles_corrientes).xls]B1.b'!$C$5:$G$5</c:f>
              <c:numCache>
                <c:formatCode>General</c:formatCode>
                <c:ptCount val="5"/>
                <c:pt idx="0">
                  <c:v>2016</c:v>
                </c:pt>
                <c:pt idx="1">
                  <c:v>2017</c:v>
                </c:pt>
                <c:pt idx="2">
                  <c:v>2018</c:v>
                </c:pt>
                <c:pt idx="3">
                  <c:v>2019</c:v>
                </c:pt>
                <c:pt idx="4">
                  <c:v>2020</c:v>
                </c:pt>
              </c:numCache>
            </c:numRef>
          </c:cat>
          <c:val>
            <c:numRef>
              <c:f>'[B._Recursos_Invertidos_en_Educación-Gasto_público_en_educación_por_alumno_primaria_(soles_corrientes).xls]B1.b'!$C$6:$G$6</c:f>
              <c:numCache>
                <c:formatCode>#,##0</c:formatCode>
                <c:ptCount val="5"/>
                <c:pt idx="0">
                  <c:v>2706.9894585206798</c:v>
                </c:pt>
                <c:pt idx="1">
                  <c:v>3010.5765198900535</c:v>
                </c:pt>
                <c:pt idx="2">
                  <c:v>3026.5911203266037</c:v>
                </c:pt>
                <c:pt idx="3">
                  <c:v>3149.582763671875</c:v>
                </c:pt>
                <c:pt idx="4">
                  <c:v>3065.41162109375</c:v>
                </c:pt>
              </c:numCache>
            </c:numRef>
          </c:val>
          <c:smooth val="0"/>
          <c:extLst>
            <c:ext xmlns:c16="http://schemas.microsoft.com/office/drawing/2014/chart" uri="{C3380CC4-5D6E-409C-BE32-E72D297353CC}">
              <c16:uniqueId val="{00000000-1F97-48C3-A36D-3A4DA483D959}"/>
            </c:ext>
          </c:extLst>
        </c:ser>
        <c:ser>
          <c:idx val="1"/>
          <c:order val="1"/>
          <c:tx>
            <c:strRef>
              <c:f>'[B._Recursos_Invertidos_en_Educación-Gasto_público_en_educación_por_alumno_primaria_(soles_corrientes).xls]B1.b'!$B$7</c:f>
              <c:strCache>
                <c:ptCount val="1"/>
                <c:pt idx="0">
                  <c:v>Secundaria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0000000000000024E-2"/>
                  <c:y val="4.1666666666666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97-48C3-A36D-3A4DA483D959}"/>
                </c:ext>
              </c:extLst>
            </c:dLbl>
            <c:dLbl>
              <c:idx val="1"/>
              <c:layout>
                <c:manualLayout>
                  <c:x val="-0.05"/>
                  <c:y val="-4.6296296296296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97-48C3-A36D-3A4DA483D959}"/>
                </c:ext>
              </c:extLst>
            </c:dLbl>
            <c:dLbl>
              <c:idx val="2"/>
              <c:layout>
                <c:manualLayout>
                  <c:x val="-4.1666666666666664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97-48C3-A36D-3A4DA483D959}"/>
                </c:ext>
              </c:extLst>
            </c:dLbl>
            <c:dLbl>
              <c:idx val="3"/>
              <c:layout>
                <c:manualLayout>
                  <c:x val="-4.7222222222222221E-2"/>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97-48C3-A36D-3A4DA483D959}"/>
                </c:ext>
              </c:extLst>
            </c:dLbl>
            <c:dLbl>
              <c:idx val="4"/>
              <c:layout>
                <c:manualLayout>
                  <c:x val="-4.1666666666666664E-2"/>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97-48C3-A36D-3A4DA483D9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'[B._Recursos_Invertidos_en_Educación-Gasto_público_en_educación_por_alumno_primaria_(soles_corrientes).xls]B1.b'!$C$5:$G$5</c:f>
              <c:numCache>
                <c:formatCode>General</c:formatCode>
                <c:ptCount val="5"/>
                <c:pt idx="0">
                  <c:v>2016</c:v>
                </c:pt>
                <c:pt idx="1">
                  <c:v>2017</c:v>
                </c:pt>
                <c:pt idx="2">
                  <c:v>2018</c:v>
                </c:pt>
                <c:pt idx="3">
                  <c:v>2019</c:v>
                </c:pt>
                <c:pt idx="4">
                  <c:v>2020</c:v>
                </c:pt>
              </c:numCache>
            </c:numRef>
          </c:cat>
          <c:val>
            <c:numRef>
              <c:f>'[B._Recursos_Invertidos_en_Educación-Gasto_público_en_educación_por_alumno_primaria_(soles_corrientes).xls]B1.b'!$C$7:$G$7</c:f>
              <c:numCache>
                <c:formatCode>#,##0</c:formatCode>
                <c:ptCount val="5"/>
                <c:pt idx="0">
                  <c:v>3867.7551853453915</c:v>
                </c:pt>
                <c:pt idx="1">
                  <c:v>4243.23858696568</c:v>
                </c:pt>
                <c:pt idx="2">
                  <c:v>4283.5759791719292</c:v>
                </c:pt>
                <c:pt idx="3">
                  <c:v>4479.72509765625</c:v>
                </c:pt>
                <c:pt idx="4">
                  <c:v>4430.8232421875</c:v>
                </c:pt>
              </c:numCache>
            </c:numRef>
          </c:val>
          <c:smooth val="0"/>
          <c:extLst>
            <c:ext xmlns:c16="http://schemas.microsoft.com/office/drawing/2014/chart" uri="{C3380CC4-5D6E-409C-BE32-E72D297353CC}">
              <c16:uniqueId val="{00000006-1F97-48C3-A36D-3A4DA483D959}"/>
            </c:ext>
          </c:extLst>
        </c:ser>
        <c:dLbls>
          <c:showLegendKey val="0"/>
          <c:showVal val="0"/>
          <c:showCatName val="0"/>
          <c:showSerName val="0"/>
          <c:showPercent val="0"/>
          <c:showBubbleSize val="0"/>
        </c:dLbls>
        <c:marker val="1"/>
        <c:smooth val="0"/>
        <c:axId val="243918063"/>
        <c:axId val="243919311"/>
      </c:lineChart>
      <c:catAx>
        <c:axId val="243918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43919311"/>
        <c:crosses val="autoZero"/>
        <c:auto val="1"/>
        <c:lblAlgn val="ctr"/>
        <c:lblOffset val="100"/>
        <c:noMultiLvlLbl val="0"/>
      </c:catAx>
      <c:valAx>
        <c:axId val="243919311"/>
        <c:scaling>
          <c:orientation val="minMax"/>
          <c:min val="2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43918063"/>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solidFill>
        <a:schemeClr val="tx1"/>
      </a:solid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C6C6B-32F9-430D-997E-8422D205F11D}" type="datetimeFigureOut">
              <a:rPr lang="es-PE" smtClean="0"/>
              <a:t>3/11/2022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342B0-8B53-4C21-BC79-09AEFBD8638F}" type="slidenum">
              <a:rPr lang="es-PE" smtClean="0"/>
              <a:t>‹Nº›</a:t>
            </a:fld>
            <a:endParaRPr lang="es-PE"/>
          </a:p>
        </p:txBody>
      </p:sp>
    </p:spTree>
    <p:extLst>
      <p:ext uri="{BB962C8B-B14F-4D97-AF65-F5344CB8AC3E}">
        <p14:creationId xmlns:p14="http://schemas.microsoft.com/office/powerpoint/2010/main" val="317932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88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76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45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44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79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1FB22-17A2-417B-A412-2D1C8353205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B03832C-A2FC-4CC2-B446-B4C413CFE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92E1E71E-081C-4D2B-955E-577A2DA81799}"/>
              </a:ext>
            </a:extLst>
          </p:cNvPr>
          <p:cNvSpPr>
            <a:spLocks noGrp="1"/>
          </p:cNvSpPr>
          <p:nvPr>
            <p:ph type="dt" sz="half" idx="10"/>
          </p:nvPr>
        </p:nvSpPr>
        <p:spPr/>
        <p:txBody>
          <a:bodyPr/>
          <a:lstStyle/>
          <a:p>
            <a:fld id="{9C70D11C-841E-48A2-800C-E45519E378FC}" type="datetimeFigureOut">
              <a:rPr lang="es-PE" smtClean="0"/>
              <a:t>3/11/2022</a:t>
            </a:fld>
            <a:endParaRPr lang="es-PE"/>
          </a:p>
        </p:txBody>
      </p:sp>
      <p:sp>
        <p:nvSpPr>
          <p:cNvPr id="5" name="Marcador de pie de página 4">
            <a:extLst>
              <a:ext uri="{FF2B5EF4-FFF2-40B4-BE49-F238E27FC236}">
                <a16:creationId xmlns:a16="http://schemas.microsoft.com/office/drawing/2014/main" id="{AD1548FA-86EA-4004-B822-ADDED9E5A63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ED3E067-7011-46D4-8D5B-D6140BB1D57A}"/>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2891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200A6B-B415-43FF-A810-17486994AAE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745D0496-9842-431D-A69B-48945457733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935911D-3984-4D63-BE06-FB554F3661B6}"/>
              </a:ext>
            </a:extLst>
          </p:cNvPr>
          <p:cNvSpPr>
            <a:spLocks noGrp="1"/>
          </p:cNvSpPr>
          <p:nvPr>
            <p:ph type="dt" sz="half" idx="10"/>
          </p:nvPr>
        </p:nvSpPr>
        <p:spPr/>
        <p:txBody>
          <a:bodyPr/>
          <a:lstStyle/>
          <a:p>
            <a:fld id="{9C70D11C-841E-48A2-800C-E45519E378FC}" type="datetimeFigureOut">
              <a:rPr lang="es-PE" smtClean="0"/>
              <a:t>3/11/2022</a:t>
            </a:fld>
            <a:endParaRPr lang="es-PE"/>
          </a:p>
        </p:txBody>
      </p:sp>
      <p:sp>
        <p:nvSpPr>
          <p:cNvPr id="5" name="Marcador de pie de página 4">
            <a:extLst>
              <a:ext uri="{FF2B5EF4-FFF2-40B4-BE49-F238E27FC236}">
                <a16:creationId xmlns:a16="http://schemas.microsoft.com/office/drawing/2014/main" id="{B5D1A9D9-FC54-4E62-93B2-6A5814FA767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5C6CF23-480A-4403-8932-B796234AA22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354066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DF30B9-4030-4589-9077-68767279F0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F8BC74A-7DBE-40F6-B917-1897EBD6B9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2EB5021-45A8-49E0-A6CE-54677FE8D8D0}"/>
              </a:ext>
            </a:extLst>
          </p:cNvPr>
          <p:cNvSpPr>
            <a:spLocks noGrp="1"/>
          </p:cNvSpPr>
          <p:nvPr>
            <p:ph type="dt" sz="half" idx="10"/>
          </p:nvPr>
        </p:nvSpPr>
        <p:spPr/>
        <p:txBody>
          <a:bodyPr/>
          <a:lstStyle/>
          <a:p>
            <a:fld id="{9C70D11C-841E-48A2-800C-E45519E378FC}" type="datetimeFigureOut">
              <a:rPr lang="es-PE" smtClean="0"/>
              <a:t>3/11/2022</a:t>
            </a:fld>
            <a:endParaRPr lang="es-PE"/>
          </a:p>
        </p:txBody>
      </p:sp>
      <p:sp>
        <p:nvSpPr>
          <p:cNvPr id="5" name="Marcador de pie de página 4">
            <a:extLst>
              <a:ext uri="{FF2B5EF4-FFF2-40B4-BE49-F238E27FC236}">
                <a16:creationId xmlns:a16="http://schemas.microsoft.com/office/drawing/2014/main" id="{A0364F85-9444-4688-B021-CC795BCE721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F62268E-F23E-4943-A0CE-7D5749AD7A0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41055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000000"/>
        </a:solidFill>
        <a:effectLst/>
      </p:bgPr>
    </p:bg>
    <p:spTree>
      <p:nvGrpSpPr>
        <p:cNvPr id="1" name="Shape 21"/>
        <p:cNvGrpSpPr/>
        <p:nvPr/>
      </p:nvGrpSpPr>
      <p:grpSpPr>
        <a:xfrm>
          <a:off x="0" y="0"/>
          <a:ext cx="0" cy="0"/>
          <a:chOff x="0" y="0"/>
          <a:chExt cx="0" cy="0"/>
        </a:xfrm>
      </p:grpSpPr>
      <p:sp>
        <p:nvSpPr>
          <p:cNvPr id="22" name="Google Shape;22;p3"/>
          <p:cNvSpPr/>
          <p:nvPr/>
        </p:nvSpPr>
        <p:spPr>
          <a:xfrm>
            <a:off x="2123200" y="-543800"/>
            <a:ext cx="7945600" cy="7945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 name="Google Shape;23;p3"/>
          <p:cNvGrpSpPr/>
          <p:nvPr/>
        </p:nvGrpSpPr>
        <p:grpSpPr>
          <a:xfrm>
            <a:off x="8570225" y="3336844"/>
            <a:ext cx="3099600" cy="3099600"/>
            <a:chOff x="-474900" y="321200"/>
            <a:chExt cx="2324700" cy="2324700"/>
          </a:xfrm>
        </p:grpSpPr>
        <p:sp>
          <p:nvSpPr>
            <p:cNvPr id="24"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3"/>
          <p:cNvSpPr txBox="1">
            <a:spLocks noGrp="1"/>
          </p:cNvSpPr>
          <p:nvPr>
            <p:ph type="ctrTitle"/>
          </p:nvPr>
        </p:nvSpPr>
        <p:spPr>
          <a:xfrm>
            <a:off x="3426400" y="2982400"/>
            <a:ext cx="5339200" cy="12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200"/>
              <a:buNone/>
              <a:defRPr sz="6933">
                <a:solidFill>
                  <a:srgbClr val="000000"/>
                </a:solidFill>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endParaRPr/>
          </a:p>
        </p:txBody>
      </p:sp>
      <p:sp>
        <p:nvSpPr>
          <p:cNvPr id="29" name="Google Shape;29;p3"/>
          <p:cNvSpPr txBox="1">
            <a:spLocks noGrp="1"/>
          </p:cNvSpPr>
          <p:nvPr>
            <p:ph type="subTitle" idx="1"/>
          </p:nvPr>
        </p:nvSpPr>
        <p:spPr>
          <a:xfrm>
            <a:off x="3426400" y="4251601"/>
            <a:ext cx="53392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None/>
              <a:defRPr sz="1867">
                <a:solidFill>
                  <a:srgbClr val="000000"/>
                </a:solidFill>
              </a:defRPr>
            </a:lvl1pPr>
            <a:lvl2pPr lvl="1" algn="ctr" rtl="0">
              <a:spcBef>
                <a:spcPts val="0"/>
              </a:spcBef>
              <a:spcAft>
                <a:spcPts val="0"/>
              </a:spcAft>
              <a:buClr>
                <a:srgbClr val="000000"/>
              </a:buClr>
              <a:buSzPts val="1400"/>
              <a:buNone/>
              <a:defRPr sz="1867">
                <a:solidFill>
                  <a:srgbClr val="000000"/>
                </a:solidFill>
              </a:defRPr>
            </a:lvl2pPr>
            <a:lvl3pPr lvl="2" algn="ctr" rtl="0">
              <a:spcBef>
                <a:spcPts val="0"/>
              </a:spcBef>
              <a:spcAft>
                <a:spcPts val="0"/>
              </a:spcAft>
              <a:buClr>
                <a:srgbClr val="000000"/>
              </a:buClr>
              <a:buSzPts val="1400"/>
              <a:buNone/>
              <a:defRPr sz="1867">
                <a:solidFill>
                  <a:srgbClr val="000000"/>
                </a:solidFill>
              </a:defRPr>
            </a:lvl3pPr>
            <a:lvl4pPr lvl="3" algn="ctr" rtl="0">
              <a:spcBef>
                <a:spcPts val="0"/>
              </a:spcBef>
              <a:spcAft>
                <a:spcPts val="0"/>
              </a:spcAft>
              <a:buClr>
                <a:srgbClr val="000000"/>
              </a:buClr>
              <a:buSzPts val="1400"/>
              <a:buNone/>
              <a:defRPr sz="1867">
                <a:solidFill>
                  <a:srgbClr val="000000"/>
                </a:solidFill>
              </a:defRPr>
            </a:lvl4pPr>
            <a:lvl5pPr lvl="4" algn="ctr" rtl="0">
              <a:spcBef>
                <a:spcPts val="0"/>
              </a:spcBef>
              <a:spcAft>
                <a:spcPts val="0"/>
              </a:spcAft>
              <a:buClr>
                <a:srgbClr val="000000"/>
              </a:buClr>
              <a:buSzPts val="1400"/>
              <a:buNone/>
              <a:defRPr sz="1867">
                <a:solidFill>
                  <a:srgbClr val="000000"/>
                </a:solidFill>
              </a:defRPr>
            </a:lvl5pPr>
            <a:lvl6pPr lvl="5" algn="ctr" rtl="0">
              <a:spcBef>
                <a:spcPts val="0"/>
              </a:spcBef>
              <a:spcAft>
                <a:spcPts val="0"/>
              </a:spcAft>
              <a:buClr>
                <a:srgbClr val="000000"/>
              </a:buClr>
              <a:buSzPts val="1400"/>
              <a:buNone/>
              <a:defRPr sz="1867">
                <a:solidFill>
                  <a:srgbClr val="000000"/>
                </a:solidFill>
              </a:defRPr>
            </a:lvl6pPr>
            <a:lvl7pPr lvl="6" algn="ctr" rtl="0">
              <a:spcBef>
                <a:spcPts val="0"/>
              </a:spcBef>
              <a:spcAft>
                <a:spcPts val="0"/>
              </a:spcAft>
              <a:buClr>
                <a:srgbClr val="000000"/>
              </a:buClr>
              <a:buSzPts val="1400"/>
              <a:buNone/>
              <a:defRPr sz="1867">
                <a:solidFill>
                  <a:srgbClr val="000000"/>
                </a:solidFill>
              </a:defRPr>
            </a:lvl7pPr>
            <a:lvl8pPr lvl="7" algn="ctr" rtl="0">
              <a:spcBef>
                <a:spcPts val="0"/>
              </a:spcBef>
              <a:spcAft>
                <a:spcPts val="0"/>
              </a:spcAft>
              <a:buClr>
                <a:srgbClr val="000000"/>
              </a:buClr>
              <a:buSzPts val="1400"/>
              <a:buNone/>
              <a:defRPr sz="1867">
                <a:solidFill>
                  <a:srgbClr val="000000"/>
                </a:solidFill>
              </a:defRPr>
            </a:lvl8pPr>
            <a:lvl9pPr lvl="8" algn="ctr" rtl="0">
              <a:spcBef>
                <a:spcPts val="0"/>
              </a:spcBef>
              <a:spcAft>
                <a:spcPts val="0"/>
              </a:spcAft>
              <a:buClr>
                <a:srgbClr val="000000"/>
              </a:buClr>
              <a:buSzPts val="1400"/>
              <a:buNone/>
              <a:defRPr sz="1867">
                <a:solidFill>
                  <a:srgbClr val="000000"/>
                </a:solidFill>
              </a:defRPr>
            </a:lvl9pPr>
          </a:lstStyle>
          <a:p>
            <a:endParaRPr/>
          </a:p>
        </p:txBody>
      </p:sp>
      <p:grpSp>
        <p:nvGrpSpPr>
          <p:cNvPr id="30" name="Google Shape;30;p3"/>
          <p:cNvGrpSpPr/>
          <p:nvPr/>
        </p:nvGrpSpPr>
        <p:grpSpPr>
          <a:xfrm>
            <a:off x="1019767" y="585833"/>
            <a:ext cx="2566000" cy="25660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3837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9AFA5-299E-4F5C-BC68-5C431D2DA37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3A252AB-9168-4F9D-92F0-435A712A7D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596C0E1-1025-4EC2-9D5D-9948C00DC9D5}"/>
              </a:ext>
            </a:extLst>
          </p:cNvPr>
          <p:cNvSpPr>
            <a:spLocks noGrp="1"/>
          </p:cNvSpPr>
          <p:nvPr>
            <p:ph type="dt" sz="half" idx="10"/>
          </p:nvPr>
        </p:nvSpPr>
        <p:spPr/>
        <p:txBody>
          <a:bodyPr/>
          <a:lstStyle/>
          <a:p>
            <a:fld id="{9C70D11C-841E-48A2-800C-E45519E378FC}" type="datetimeFigureOut">
              <a:rPr lang="es-PE" smtClean="0"/>
              <a:t>3/11/2022</a:t>
            </a:fld>
            <a:endParaRPr lang="es-PE"/>
          </a:p>
        </p:txBody>
      </p:sp>
      <p:sp>
        <p:nvSpPr>
          <p:cNvPr id="5" name="Marcador de pie de página 4">
            <a:extLst>
              <a:ext uri="{FF2B5EF4-FFF2-40B4-BE49-F238E27FC236}">
                <a16:creationId xmlns:a16="http://schemas.microsoft.com/office/drawing/2014/main" id="{B23A8551-537F-4C25-BFCC-6BDD8BE4320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B6F8936-5803-475F-868B-A3A09CAD5A2B}"/>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49840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CF6201-7E72-4806-93DE-4AC1C01162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17B2DDD-F038-491C-B9B2-16AAD4DDE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8BEE54E-ECAE-47A6-8C2F-073D706BB217}"/>
              </a:ext>
            </a:extLst>
          </p:cNvPr>
          <p:cNvSpPr>
            <a:spLocks noGrp="1"/>
          </p:cNvSpPr>
          <p:nvPr>
            <p:ph type="dt" sz="half" idx="10"/>
          </p:nvPr>
        </p:nvSpPr>
        <p:spPr/>
        <p:txBody>
          <a:bodyPr/>
          <a:lstStyle/>
          <a:p>
            <a:fld id="{9C70D11C-841E-48A2-800C-E45519E378FC}" type="datetimeFigureOut">
              <a:rPr lang="es-PE" smtClean="0"/>
              <a:t>3/11/2022</a:t>
            </a:fld>
            <a:endParaRPr lang="es-PE"/>
          </a:p>
        </p:txBody>
      </p:sp>
      <p:sp>
        <p:nvSpPr>
          <p:cNvPr id="5" name="Marcador de pie de página 4">
            <a:extLst>
              <a:ext uri="{FF2B5EF4-FFF2-40B4-BE49-F238E27FC236}">
                <a16:creationId xmlns:a16="http://schemas.microsoft.com/office/drawing/2014/main" id="{4B2A505A-E2F6-49FE-99A2-C98CBCD19E8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A4529AF-0C06-4D73-938F-22FA7413E5F4}"/>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394426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3E960-3DB1-44DF-9C7D-BC6CB3C4028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A415607-ED3C-424A-96F0-3A1B4F41F24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2E1962F-0348-4A71-8B80-D9F05D4B03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5D113A1-A78C-4782-B301-9B4EA05718BD}"/>
              </a:ext>
            </a:extLst>
          </p:cNvPr>
          <p:cNvSpPr>
            <a:spLocks noGrp="1"/>
          </p:cNvSpPr>
          <p:nvPr>
            <p:ph type="dt" sz="half" idx="10"/>
          </p:nvPr>
        </p:nvSpPr>
        <p:spPr/>
        <p:txBody>
          <a:bodyPr/>
          <a:lstStyle/>
          <a:p>
            <a:fld id="{9C70D11C-841E-48A2-800C-E45519E378FC}" type="datetimeFigureOut">
              <a:rPr lang="es-PE" smtClean="0"/>
              <a:t>3/11/2022</a:t>
            </a:fld>
            <a:endParaRPr lang="es-PE"/>
          </a:p>
        </p:txBody>
      </p:sp>
      <p:sp>
        <p:nvSpPr>
          <p:cNvPr id="6" name="Marcador de pie de página 5">
            <a:extLst>
              <a:ext uri="{FF2B5EF4-FFF2-40B4-BE49-F238E27FC236}">
                <a16:creationId xmlns:a16="http://schemas.microsoft.com/office/drawing/2014/main" id="{B9A9EB53-EC86-4F34-8B2C-595B130FB3D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22EC725-04C8-4361-90C3-797B7D992271}"/>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415732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F8F61-11E2-42F7-8EC3-2D80BA68CE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6F0A6A0-1E4D-4A68-ACB4-26DC18224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8496FF4-5658-47D9-B580-78E1DC6FFE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D361DCF-8DA4-4012-99D2-CD2C753082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AD25D0-80A8-468A-BA74-4FC0C98050E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F400D2B4-45C0-4551-B9D8-FB486A2D8B79}"/>
              </a:ext>
            </a:extLst>
          </p:cNvPr>
          <p:cNvSpPr>
            <a:spLocks noGrp="1"/>
          </p:cNvSpPr>
          <p:nvPr>
            <p:ph type="dt" sz="half" idx="10"/>
          </p:nvPr>
        </p:nvSpPr>
        <p:spPr/>
        <p:txBody>
          <a:bodyPr/>
          <a:lstStyle/>
          <a:p>
            <a:fld id="{9C70D11C-841E-48A2-800C-E45519E378FC}" type="datetimeFigureOut">
              <a:rPr lang="es-PE" smtClean="0"/>
              <a:t>3/11/2022</a:t>
            </a:fld>
            <a:endParaRPr lang="es-PE"/>
          </a:p>
        </p:txBody>
      </p:sp>
      <p:sp>
        <p:nvSpPr>
          <p:cNvPr id="8" name="Marcador de pie de página 7">
            <a:extLst>
              <a:ext uri="{FF2B5EF4-FFF2-40B4-BE49-F238E27FC236}">
                <a16:creationId xmlns:a16="http://schemas.microsoft.com/office/drawing/2014/main" id="{9D5110FD-4386-4595-9C41-E8D02CB287B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50ED738-80D4-4DD1-B2E2-DE3D07EA3E3E}"/>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80923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09474-4B41-44D8-9568-00AD0AE4F70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40A3EBE-55EA-4732-B49A-8229D3F5AA28}"/>
              </a:ext>
            </a:extLst>
          </p:cNvPr>
          <p:cNvSpPr>
            <a:spLocks noGrp="1"/>
          </p:cNvSpPr>
          <p:nvPr>
            <p:ph type="dt" sz="half" idx="10"/>
          </p:nvPr>
        </p:nvSpPr>
        <p:spPr/>
        <p:txBody>
          <a:bodyPr/>
          <a:lstStyle/>
          <a:p>
            <a:fld id="{9C70D11C-841E-48A2-800C-E45519E378FC}" type="datetimeFigureOut">
              <a:rPr lang="es-PE" smtClean="0"/>
              <a:t>3/11/2022</a:t>
            </a:fld>
            <a:endParaRPr lang="es-PE"/>
          </a:p>
        </p:txBody>
      </p:sp>
      <p:sp>
        <p:nvSpPr>
          <p:cNvPr id="4" name="Marcador de pie de página 3">
            <a:extLst>
              <a:ext uri="{FF2B5EF4-FFF2-40B4-BE49-F238E27FC236}">
                <a16:creationId xmlns:a16="http://schemas.microsoft.com/office/drawing/2014/main" id="{D15F032F-37BC-476A-A883-24AD63F00913}"/>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C2CC4180-A51F-4E52-A3D5-B964F090D80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348430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4342F7C-9D0C-4D05-8792-ABB13CAE94F8}"/>
              </a:ext>
            </a:extLst>
          </p:cNvPr>
          <p:cNvSpPr>
            <a:spLocks noGrp="1"/>
          </p:cNvSpPr>
          <p:nvPr>
            <p:ph type="dt" sz="half" idx="10"/>
          </p:nvPr>
        </p:nvSpPr>
        <p:spPr/>
        <p:txBody>
          <a:bodyPr/>
          <a:lstStyle/>
          <a:p>
            <a:fld id="{9C70D11C-841E-48A2-800C-E45519E378FC}" type="datetimeFigureOut">
              <a:rPr lang="es-PE" smtClean="0"/>
              <a:t>3/11/2022</a:t>
            </a:fld>
            <a:endParaRPr lang="es-PE"/>
          </a:p>
        </p:txBody>
      </p:sp>
      <p:sp>
        <p:nvSpPr>
          <p:cNvPr id="3" name="Marcador de pie de página 2">
            <a:extLst>
              <a:ext uri="{FF2B5EF4-FFF2-40B4-BE49-F238E27FC236}">
                <a16:creationId xmlns:a16="http://schemas.microsoft.com/office/drawing/2014/main" id="{E9FE8C1C-C363-46B2-865D-A21F7E45283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CB6D0E6-F8E4-405F-8AB2-8E1EC089E08C}"/>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192007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17267-0CEE-44B0-9061-74C0DCEB78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0016858-9675-4015-A7F5-8733395B9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B1B20B9-A1EA-49E4-8ECD-C9EC07B35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315F5E-481B-4729-A1F7-97AA06D17ED7}"/>
              </a:ext>
            </a:extLst>
          </p:cNvPr>
          <p:cNvSpPr>
            <a:spLocks noGrp="1"/>
          </p:cNvSpPr>
          <p:nvPr>
            <p:ph type="dt" sz="half" idx="10"/>
          </p:nvPr>
        </p:nvSpPr>
        <p:spPr/>
        <p:txBody>
          <a:bodyPr/>
          <a:lstStyle/>
          <a:p>
            <a:fld id="{9C70D11C-841E-48A2-800C-E45519E378FC}" type="datetimeFigureOut">
              <a:rPr lang="es-PE" smtClean="0"/>
              <a:t>3/11/2022</a:t>
            </a:fld>
            <a:endParaRPr lang="es-PE"/>
          </a:p>
        </p:txBody>
      </p:sp>
      <p:sp>
        <p:nvSpPr>
          <p:cNvPr id="6" name="Marcador de pie de página 5">
            <a:extLst>
              <a:ext uri="{FF2B5EF4-FFF2-40B4-BE49-F238E27FC236}">
                <a16:creationId xmlns:a16="http://schemas.microsoft.com/office/drawing/2014/main" id="{2C00D4A7-2816-464B-B1DD-8A33CE7743B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BF4F90D-89EE-43D6-84EA-04A88AB37F04}"/>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07328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E8C7A-9550-4CAD-BF17-96D5903373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B2AC09FA-AFEC-4B20-BB4C-2D2AEA388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7BBD9F9D-F248-4CD9-AE28-1735BA27B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0936B4F-BF74-40EA-B854-69C6B6C0C959}"/>
              </a:ext>
            </a:extLst>
          </p:cNvPr>
          <p:cNvSpPr>
            <a:spLocks noGrp="1"/>
          </p:cNvSpPr>
          <p:nvPr>
            <p:ph type="dt" sz="half" idx="10"/>
          </p:nvPr>
        </p:nvSpPr>
        <p:spPr/>
        <p:txBody>
          <a:bodyPr/>
          <a:lstStyle/>
          <a:p>
            <a:fld id="{9C70D11C-841E-48A2-800C-E45519E378FC}" type="datetimeFigureOut">
              <a:rPr lang="es-PE" smtClean="0"/>
              <a:t>3/11/2022</a:t>
            </a:fld>
            <a:endParaRPr lang="es-PE"/>
          </a:p>
        </p:txBody>
      </p:sp>
      <p:sp>
        <p:nvSpPr>
          <p:cNvPr id="6" name="Marcador de pie de página 5">
            <a:extLst>
              <a:ext uri="{FF2B5EF4-FFF2-40B4-BE49-F238E27FC236}">
                <a16:creationId xmlns:a16="http://schemas.microsoft.com/office/drawing/2014/main" id="{8A8281C0-15F3-4DE1-B056-3078E740D8C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BAE2889-E49E-4B17-A329-EF504B0D547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64707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989C99F-0337-4D77-9B36-C5172D718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E17655B-BFF7-4B2F-8493-C62A0D9E7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2855066-2F0B-4A70-B76A-B702A93A0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0D11C-841E-48A2-800C-E45519E378FC}" type="datetimeFigureOut">
              <a:rPr lang="es-PE" smtClean="0"/>
              <a:t>3/11/2022</a:t>
            </a:fld>
            <a:endParaRPr lang="es-PE"/>
          </a:p>
        </p:txBody>
      </p:sp>
      <p:sp>
        <p:nvSpPr>
          <p:cNvPr id="5" name="Marcador de pie de página 4">
            <a:extLst>
              <a:ext uri="{FF2B5EF4-FFF2-40B4-BE49-F238E27FC236}">
                <a16:creationId xmlns:a16="http://schemas.microsoft.com/office/drawing/2014/main" id="{68599CB8-7E3D-4529-9D4F-4A8C00176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D428AF8B-08AF-443F-A23F-0CD015101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9A7FA-BE49-418A-A7BF-0DDF5972E955}" type="slidenum">
              <a:rPr lang="es-PE" smtClean="0"/>
              <a:t>‹Nº›</a:t>
            </a:fld>
            <a:endParaRPr lang="es-PE"/>
          </a:p>
        </p:txBody>
      </p:sp>
    </p:spTree>
    <p:extLst>
      <p:ext uri="{BB962C8B-B14F-4D97-AF65-F5344CB8AC3E}">
        <p14:creationId xmlns:p14="http://schemas.microsoft.com/office/powerpoint/2010/main" val="96263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emf"/><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chart" Target="../charts/chart1.xml"/><Relationship Id="rId4" Type="http://schemas.openxmlformats.org/officeDocument/2006/relationships/image" Target="../media/image1.emf"/><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3.jp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hyperlink" Target="https://www.mef.gob.pe/es/presupuesto-por-resultados/estructura-de-programa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1.emf"/><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image" Target="../media/image2.jpeg"/><Relationship Id="rId16"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pn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diarioelsiciliano.com.ar/diario/wp-content/uploads/2011/01/falange-griega.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hyperlink" Target="https://www.youtube.com/watch?v=ruKBaxIKprs"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15636" y="1467725"/>
            <a:ext cx="7677339" cy="2905099"/>
          </a:xfrm>
        </p:spPr>
        <p:txBody>
          <a:bodyPr>
            <a:noAutofit/>
          </a:bodyPr>
          <a:lstStyle/>
          <a:p>
            <a:pPr algn="l"/>
            <a:r>
              <a:rPr lang="es-ES" sz="4400" b="1" dirty="0">
                <a:solidFill>
                  <a:schemeClr val="bg1"/>
                </a:solidFill>
                <a:latin typeface="Roboto Bk" pitchFamily="2" charset="0"/>
                <a:ea typeface="Roboto Bk" pitchFamily="2" charset="0"/>
              </a:rPr>
              <a:t>Planeamiento estratégico</a:t>
            </a:r>
            <a:br>
              <a:rPr lang="es-ES" sz="4400" b="1" dirty="0">
                <a:solidFill>
                  <a:schemeClr val="bg1"/>
                </a:solidFill>
                <a:latin typeface="Roboto Bk" pitchFamily="2" charset="0"/>
                <a:ea typeface="Roboto Bk" pitchFamily="2" charset="0"/>
              </a:rPr>
            </a:br>
            <a:r>
              <a:rPr lang="es-ES" sz="4400" b="1" dirty="0">
                <a:solidFill>
                  <a:schemeClr val="bg1"/>
                </a:solidFill>
                <a:latin typeface="Roboto Bk" pitchFamily="2" charset="0"/>
                <a:ea typeface="Roboto Bk" pitchFamily="2" charset="0"/>
              </a:rPr>
              <a:t>en el marco de la</a:t>
            </a:r>
            <a:br>
              <a:rPr lang="es-ES" sz="4400" b="1" dirty="0">
                <a:solidFill>
                  <a:schemeClr val="bg1"/>
                </a:solidFill>
                <a:latin typeface="Roboto Bk" pitchFamily="2" charset="0"/>
                <a:ea typeface="Roboto Bk" pitchFamily="2" charset="0"/>
              </a:rPr>
            </a:br>
            <a:r>
              <a:rPr lang="es-ES" sz="4400" b="1" dirty="0">
                <a:solidFill>
                  <a:schemeClr val="bg1"/>
                </a:solidFill>
                <a:latin typeface="Roboto Bk" pitchFamily="2" charset="0"/>
                <a:ea typeface="Roboto Bk" pitchFamily="2" charset="0"/>
              </a:rPr>
              <a:t>modernización de la gestión pública</a:t>
            </a:r>
            <a:endParaRPr lang="en-US" sz="3200" b="1" dirty="0">
              <a:solidFill>
                <a:schemeClr val="bg1"/>
              </a:solidFill>
              <a:latin typeface="Roboto Bk" pitchFamily="2" charset="0"/>
              <a:ea typeface="Roboto Bk" pitchFamily="2" charset="0"/>
            </a:endParaRPr>
          </a:p>
        </p:txBody>
      </p:sp>
      <p:sp>
        <p:nvSpPr>
          <p:cNvPr id="31" name="Triángulo isósceles 30"/>
          <p:cNvSpPr/>
          <p:nvPr/>
        </p:nvSpPr>
        <p:spPr>
          <a:xfrm>
            <a:off x="7250589" y="3218735"/>
            <a:ext cx="10427807" cy="3635411"/>
          </a:xfrm>
          <a:prstGeom prst="triangle">
            <a:avLst>
              <a:gd name="adj" fmla="val 472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n 20">
            <a:extLst>
              <a:ext uri="{FF2B5EF4-FFF2-40B4-BE49-F238E27FC236}">
                <a16:creationId xmlns:a16="http://schemas.microsoft.com/office/drawing/2014/main" id="{84AB06CC-DB21-4A34-8B7D-6BFF43F274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44163" y="5529848"/>
            <a:ext cx="3113971" cy="1229791"/>
          </a:xfrm>
          <a:prstGeom prst="rect">
            <a:avLst/>
          </a:prstGeom>
          <a:noFill/>
          <a:ln>
            <a:noFill/>
          </a:ln>
        </p:spPr>
      </p:pic>
    </p:spTree>
    <p:extLst>
      <p:ext uri="{BB962C8B-B14F-4D97-AF65-F5344CB8AC3E}">
        <p14:creationId xmlns:p14="http://schemas.microsoft.com/office/powerpoint/2010/main" val="336446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C373A7-0DCA-416A-AA86-B8B58D874654}"/>
              </a:ext>
            </a:extLst>
          </p:cNvPr>
          <p:cNvSpPr txBox="1">
            <a:spLocks/>
          </p:cNvSpPr>
          <p:nvPr/>
        </p:nvSpPr>
        <p:spPr>
          <a:xfrm>
            <a:off x="2845764" y="2926123"/>
            <a:ext cx="5710413" cy="10057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rPr>
              <a:t>¿Y en el sector público?</a:t>
            </a: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Tree>
    <p:extLst>
      <p:ext uri="{BB962C8B-B14F-4D97-AF65-F5344CB8AC3E}">
        <p14:creationId xmlns:p14="http://schemas.microsoft.com/office/powerpoint/2010/main" val="358292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rPr>
              <a:t>¿Qué tienen en común las siguientes imágenes?</a:t>
            </a: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4" name="Picture 2" descr="MINISTERIO DE EDUCACIÓN DEBERÍA EVALUAR CALIDAD DE LA ENSEÑANZA EN LAS  AULAS – RCR Peru">
            <a:extLst>
              <a:ext uri="{FF2B5EF4-FFF2-40B4-BE49-F238E27FC236}">
                <a16:creationId xmlns:a16="http://schemas.microsoft.com/office/drawing/2014/main" id="{CCA314DE-B4EA-8C04-7704-63A1C8ED3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939" y="1854055"/>
            <a:ext cx="2823291" cy="21027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insa inicia vacunación a personas de 36 y 37 años y se prepara para la  siguiente Vacunatón - Gobierno del Perú">
            <a:extLst>
              <a:ext uri="{FF2B5EF4-FFF2-40B4-BE49-F238E27FC236}">
                <a16:creationId xmlns:a16="http://schemas.microsoft.com/office/drawing/2014/main" id="{A3EF5003-197A-C574-CAD6-7E35C099DB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96"/>
          <a:stretch/>
        </p:blipFill>
        <p:spPr bwMode="auto">
          <a:xfrm>
            <a:off x="4342156" y="1867605"/>
            <a:ext cx="3154983" cy="20863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uancayo: Policía captura a dos miembros de la banda los Malditos del  Centro | Noticias | Agencia Peruana de Noticias Andina">
            <a:extLst>
              <a:ext uri="{FF2B5EF4-FFF2-40B4-BE49-F238E27FC236}">
                <a16:creationId xmlns:a16="http://schemas.microsoft.com/office/drawing/2014/main" id="{4B47110F-5AFB-03F0-8B5F-DBAE0D6E2DA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43939" y="4404687"/>
            <a:ext cx="2823291" cy="21160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OPINIÓN | Dante Mormontoy y Alejandro Cano: El agua en el Perú en tiempos  de coronavirus">
            <a:extLst>
              <a:ext uri="{FF2B5EF4-FFF2-40B4-BE49-F238E27FC236}">
                <a16:creationId xmlns:a16="http://schemas.microsoft.com/office/drawing/2014/main" id="{58BD28D2-31EC-4592-DABB-50861165A85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060"/>
          <a:stretch/>
        </p:blipFill>
        <p:spPr bwMode="auto">
          <a:xfrm>
            <a:off x="4329888" y="4417917"/>
            <a:ext cx="3179518" cy="20863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ltura Caral: Descubren altorelieves de 3 mil años de antigüedad (FOTOS) |  PERU | CORREO">
            <a:extLst>
              <a:ext uri="{FF2B5EF4-FFF2-40B4-BE49-F238E27FC236}">
                <a16:creationId xmlns:a16="http://schemas.microsoft.com/office/drawing/2014/main" id="{E14B2708-9C48-DB4B-DB9E-0D2F3A019F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2640" y="1854056"/>
            <a:ext cx="3213220" cy="21000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Alumbrado público para tu parque - Parques Alegres I.A.P.">
            <a:extLst>
              <a:ext uri="{FF2B5EF4-FFF2-40B4-BE49-F238E27FC236}">
                <a16:creationId xmlns:a16="http://schemas.microsoft.com/office/drawing/2014/main" id="{82C2C60D-840C-746E-DC63-72B9FEC76F5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660" r="7959"/>
          <a:stretch/>
        </p:blipFill>
        <p:spPr bwMode="auto">
          <a:xfrm>
            <a:off x="7942640" y="4417917"/>
            <a:ext cx="3213220" cy="212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78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Rectángulo 1">
            <a:extLst>
              <a:ext uri="{FF2B5EF4-FFF2-40B4-BE49-F238E27FC236}">
                <a16:creationId xmlns:a16="http://schemas.microsoft.com/office/drawing/2014/main" id="{A9707EDC-3347-7C40-B51C-69930D8215BA}"/>
              </a:ext>
            </a:extLst>
          </p:cNvPr>
          <p:cNvSpPr/>
          <p:nvPr/>
        </p:nvSpPr>
        <p:spPr>
          <a:xfrm>
            <a:off x="1903434" y="2151143"/>
            <a:ext cx="8385131" cy="3416320"/>
          </a:xfrm>
          <a:prstGeom prst="rect">
            <a:avLst/>
          </a:prstGeom>
        </p:spPr>
        <p:txBody>
          <a:bodyPr wrap="square">
            <a:spAutoFit/>
          </a:bodyPr>
          <a:lstStyle/>
          <a:p>
            <a:pPr algn="ctr">
              <a:lnSpc>
                <a:spcPct val="150000"/>
              </a:lnSpc>
            </a:pPr>
            <a:r>
              <a:rPr lang="es-ES" sz="1600" b="1" dirty="0">
                <a:solidFill>
                  <a:srgbClr val="3E3E3E"/>
                </a:solidFill>
                <a:latin typeface="Roboto"/>
              </a:rPr>
              <a:t>La gestión pública para el desarrollo </a:t>
            </a:r>
            <a:r>
              <a:rPr lang="es-ES" sz="1600" dirty="0">
                <a:solidFill>
                  <a:srgbClr val="3E3E3E"/>
                </a:solidFill>
                <a:latin typeface="Roboto"/>
              </a:rPr>
              <a:t>implica: </a:t>
            </a:r>
          </a:p>
          <a:p>
            <a:pPr algn="ctr">
              <a:lnSpc>
                <a:spcPct val="150000"/>
              </a:lnSpc>
            </a:pPr>
            <a:r>
              <a:rPr lang="es-ES" sz="1600" dirty="0">
                <a:solidFill>
                  <a:srgbClr val="0062C4"/>
                </a:solidFill>
                <a:latin typeface="Roboto"/>
              </a:rPr>
              <a:t>planificar, movilizar, desplegar, organizar y transformar </a:t>
            </a:r>
          </a:p>
          <a:p>
            <a:pPr algn="ctr">
              <a:lnSpc>
                <a:spcPct val="150000"/>
              </a:lnSpc>
            </a:pPr>
            <a:r>
              <a:rPr lang="es-ES" sz="1600" dirty="0">
                <a:solidFill>
                  <a:srgbClr val="C00000"/>
                </a:solidFill>
                <a:latin typeface="Roboto"/>
              </a:rPr>
              <a:t>recursos financieros, humanos, materiales, tecnológicos y metodológicos </a:t>
            </a:r>
          </a:p>
          <a:p>
            <a:pPr algn="ctr">
              <a:lnSpc>
                <a:spcPct val="150000"/>
              </a:lnSpc>
            </a:pPr>
            <a:r>
              <a:rPr lang="es-ES" sz="1600" b="1" dirty="0">
                <a:solidFill>
                  <a:schemeClr val="accent6">
                    <a:lumMod val="50000"/>
                  </a:schemeClr>
                </a:solidFill>
                <a:latin typeface="Roboto"/>
              </a:rPr>
              <a:t>para proveer, asignar y distribuir bienes y servicios públicos tangibles e intangibles, </a:t>
            </a:r>
            <a:r>
              <a:rPr lang="es-ES" sz="1600" dirty="0">
                <a:solidFill>
                  <a:srgbClr val="2592FF"/>
                </a:solidFill>
                <a:latin typeface="Roboto"/>
              </a:rPr>
              <a:t>solucionando problemas o satisfaciendo necesidades</a:t>
            </a:r>
            <a:r>
              <a:rPr lang="es-ES" sz="1600" dirty="0">
                <a:solidFill>
                  <a:srgbClr val="3E3E3E"/>
                </a:solidFill>
                <a:latin typeface="Roboto"/>
              </a:rPr>
              <a:t>, </a:t>
            </a:r>
          </a:p>
          <a:p>
            <a:pPr algn="ctr">
              <a:lnSpc>
                <a:spcPct val="150000"/>
              </a:lnSpc>
            </a:pPr>
            <a:r>
              <a:rPr lang="es-ES" sz="1600" b="1" dirty="0">
                <a:solidFill>
                  <a:srgbClr val="3E3E3E"/>
                </a:solidFill>
                <a:latin typeface="Roboto"/>
              </a:rPr>
              <a:t>originando </a:t>
            </a:r>
            <a:r>
              <a:rPr lang="es-ES" sz="1600" b="1" u="sng" dirty="0">
                <a:solidFill>
                  <a:srgbClr val="3E3E3E"/>
                </a:solidFill>
                <a:latin typeface="Roboto"/>
              </a:rPr>
              <a:t>resultados</a:t>
            </a:r>
            <a:r>
              <a:rPr lang="es-ES" sz="1600" b="1" dirty="0">
                <a:solidFill>
                  <a:srgbClr val="3E3E3E"/>
                </a:solidFill>
                <a:latin typeface="Roboto"/>
              </a:rPr>
              <a:t> significativos para la sociedad y el país, </a:t>
            </a:r>
          </a:p>
          <a:p>
            <a:pPr algn="ctr">
              <a:lnSpc>
                <a:spcPct val="150000"/>
              </a:lnSpc>
            </a:pPr>
            <a:r>
              <a:rPr lang="es-ES" sz="1600" dirty="0">
                <a:solidFill>
                  <a:srgbClr val="3E3E3E"/>
                </a:solidFill>
                <a:latin typeface="Roboto"/>
              </a:rPr>
              <a:t>consistentes con los objetivos gubernamentales, </a:t>
            </a:r>
          </a:p>
          <a:p>
            <a:pPr algn="ctr">
              <a:lnSpc>
                <a:spcPct val="150000"/>
              </a:lnSpc>
            </a:pPr>
            <a:r>
              <a:rPr lang="es-ES" sz="1600" dirty="0">
                <a:solidFill>
                  <a:srgbClr val="3E3E3E"/>
                </a:solidFill>
                <a:latin typeface="Roboto"/>
              </a:rPr>
              <a:t>en forma eficiente, eficaz y equitativa, </a:t>
            </a:r>
          </a:p>
          <a:p>
            <a:pPr algn="ctr">
              <a:lnSpc>
                <a:spcPct val="150000"/>
              </a:lnSpc>
            </a:pPr>
            <a:r>
              <a:rPr lang="es-ES" sz="1600" u="sng" dirty="0">
                <a:solidFill>
                  <a:srgbClr val="3E3E3E"/>
                </a:solidFill>
                <a:highlight>
                  <a:srgbClr val="FFFF00"/>
                </a:highlight>
                <a:latin typeface="Roboto"/>
              </a:rPr>
              <a:t>creando valor público</a:t>
            </a:r>
            <a:r>
              <a:rPr lang="es-ES" sz="1600" dirty="0">
                <a:solidFill>
                  <a:srgbClr val="3E3E3E"/>
                </a:solidFill>
                <a:highlight>
                  <a:srgbClr val="FFFF00"/>
                </a:highlight>
                <a:latin typeface="Roboto"/>
              </a:rPr>
              <a:t> para la sociedad como un colectivo</a:t>
            </a:r>
            <a:r>
              <a:rPr lang="es-ES" sz="1600" dirty="0">
                <a:solidFill>
                  <a:srgbClr val="3E3E3E"/>
                </a:solidFill>
                <a:latin typeface="Roboto"/>
              </a:rPr>
              <a:t>.</a:t>
            </a:r>
            <a:endParaRPr lang="es-PE" sz="1600" dirty="0"/>
          </a:p>
        </p:txBody>
      </p:sp>
      <p:grpSp>
        <p:nvGrpSpPr>
          <p:cNvPr id="3" name="Grupo 2">
            <a:extLst>
              <a:ext uri="{FF2B5EF4-FFF2-40B4-BE49-F238E27FC236}">
                <a16:creationId xmlns:a16="http://schemas.microsoft.com/office/drawing/2014/main" id="{175EA976-CCDA-9CDC-D7BF-9CBB3909C767}"/>
              </a:ext>
            </a:extLst>
          </p:cNvPr>
          <p:cNvGrpSpPr/>
          <p:nvPr/>
        </p:nvGrpSpPr>
        <p:grpSpPr>
          <a:xfrm>
            <a:off x="8881449" y="4784326"/>
            <a:ext cx="1038266" cy="702074"/>
            <a:chOff x="7931460" y="4766219"/>
            <a:chExt cx="2006362" cy="1355818"/>
          </a:xfrm>
        </p:grpSpPr>
        <p:pic>
          <p:nvPicPr>
            <p:cNvPr id="10" name="Gráfico 9" descr="Enviar">
              <a:extLst>
                <a:ext uri="{FF2B5EF4-FFF2-40B4-BE49-F238E27FC236}">
                  <a16:creationId xmlns:a16="http://schemas.microsoft.com/office/drawing/2014/main" id="{8FB279A7-322F-143F-584B-2177279626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23422" y="4766219"/>
              <a:ext cx="914400" cy="914400"/>
            </a:xfrm>
            <a:prstGeom prst="rect">
              <a:avLst/>
            </a:prstGeom>
          </p:spPr>
        </p:pic>
        <p:sp>
          <p:nvSpPr>
            <p:cNvPr id="11" name="Forma libre: forma 10">
              <a:extLst>
                <a:ext uri="{FF2B5EF4-FFF2-40B4-BE49-F238E27FC236}">
                  <a16:creationId xmlns:a16="http://schemas.microsoft.com/office/drawing/2014/main" id="{C8D2BCDF-D3E8-5EFD-16B2-CC5E4F33672B}"/>
                </a:ext>
              </a:extLst>
            </p:cNvPr>
            <p:cNvSpPr/>
            <p:nvPr/>
          </p:nvSpPr>
          <p:spPr>
            <a:xfrm>
              <a:off x="7931460" y="5567463"/>
              <a:ext cx="1482437" cy="554574"/>
            </a:xfrm>
            <a:custGeom>
              <a:avLst/>
              <a:gdLst>
                <a:gd name="connsiteX0" fmla="*/ 0 w 1482437"/>
                <a:gd name="connsiteY0" fmla="*/ 484909 h 554574"/>
                <a:gd name="connsiteX1" fmla="*/ 235527 w 1482437"/>
                <a:gd name="connsiteY1" fmla="*/ 554182 h 554574"/>
                <a:gd name="connsiteX2" fmla="*/ 387927 w 1482437"/>
                <a:gd name="connsiteY2" fmla="*/ 457200 h 554574"/>
                <a:gd name="connsiteX3" fmla="*/ 526473 w 1482437"/>
                <a:gd name="connsiteY3" fmla="*/ 332509 h 554574"/>
                <a:gd name="connsiteX4" fmla="*/ 762000 w 1482437"/>
                <a:gd name="connsiteY4" fmla="*/ 346364 h 554574"/>
                <a:gd name="connsiteX5" fmla="*/ 914400 w 1482437"/>
                <a:gd name="connsiteY5" fmla="*/ 207818 h 554574"/>
                <a:gd name="connsiteX6" fmla="*/ 1163782 w 1482437"/>
                <a:gd name="connsiteY6" fmla="*/ 180109 h 554574"/>
                <a:gd name="connsiteX7" fmla="*/ 1260764 w 1482437"/>
                <a:gd name="connsiteY7" fmla="*/ 69273 h 554574"/>
                <a:gd name="connsiteX8" fmla="*/ 1482437 w 1482437"/>
                <a:gd name="connsiteY8" fmla="*/ 0 h 55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437" h="554574">
                  <a:moveTo>
                    <a:pt x="0" y="484909"/>
                  </a:moveTo>
                  <a:cubicBezTo>
                    <a:pt x="85436" y="521854"/>
                    <a:pt x="170873" y="558800"/>
                    <a:pt x="235527" y="554182"/>
                  </a:cubicBezTo>
                  <a:cubicBezTo>
                    <a:pt x="300182" y="549564"/>
                    <a:pt x="339436" y="494146"/>
                    <a:pt x="387927" y="457200"/>
                  </a:cubicBezTo>
                  <a:cubicBezTo>
                    <a:pt x="436418" y="420254"/>
                    <a:pt x="464128" y="350982"/>
                    <a:pt x="526473" y="332509"/>
                  </a:cubicBezTo>
                  <a:cubicBezTo>
                    <a:pt x="588818" y="314036"/>
                    <a:pt x="697346" y="367146"/>
                    <a:pt x="762000" y="346364"/>
                  </a:cubicBezTo>
                  <a:cubicBezTo>
                    <a:pt x="826654" y="325582"/>
                    <a:pt x="847436" y="235527"/>
                    <a:pt x="914400" y="207818"/>
                  </a:cubicBezTo>
                  <a:cubicBezTo>
                    <a:pt x="981364" y="180109"/>
                    <a:pt x="1106055" y="203200"/>
                    <a:pt x="1163782" y="180109"/>
                  </a:cubicBezTo>
                  <a:cubicBezTo>
                    <a:pt x="1221509" y="157018"/>
                    <a:pt x="1207655" y="99291"/>
                    <a:pt x="1260764" y="69273"/>
                  </a:cubicBezTo>
                  <a:cubicBezTo>
                    <a:pt x="1313873" y="39255"/>
                    <a:pt x="1398155" y="19627"/>
                    <a:pt x="1482437" y="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31015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3203118"/>
            <a:ext cx="5339200" cy="1275600"/>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El Enfoque del Valor Público</a:t>
            </a:r>
            <a:endParaRPr sz="4400" b="1" dirty="0">
              <a:latin typeface="Poppins" panose="020B0604020202020204" charset="0"/>
              <a:cs typeface="Poppins" panose="020B0604020202020204" charset="0"/>
            </a:endParaRPr>
          </a:p>
        </p:txBody>
      </p:sp>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s-PE" sz="8000" b="0" i="0" u="none" strike="noStrike" kern="1200" cap="none" spc="0" normalizeH="0" baseline="0" noProof="0" dirty="0">
                <a:ln>
                  <a:noFill/>
                </a:ln>
                <a:solidFill>
                  <a:srgbClr val="FFFFFF"/>
                </a:solidFill>
                <a:effectLst/>
                <a:uLnTx/>
                <a:uFillTx/>
                <a:latin typeface="Calibri" panose="020F0502020204030204"/>
                <a:ea typeface="+mn-ea"/>
                <a:cs typeface="+mn-cs"/>
              </a:rPr>
              <a:t>2</a:t>
            </a:r>
            <a:endParaRPr kumimoji="0" sz="8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09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Caso de valor público</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4" name="Picture 3">
            <a:extLst>
              <a:ext uri="{FF2B5EF4-FFF2-40B4-BE49-F238E27FC236}">
                <a16:creationId xmlns:a16="http://schemas.microsoft.com/office/drawing/2014/main" id="{466B1B1B-F68A-FCB7-FDDC-3E362472F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645" y="2115054"/>
            <a:ext cx="4215047" cy="331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4 CuadroTexto">
            <a:extLst>
              <a:ext uri="{FF2B5EF4-FFF2-40B4-BE49-F238E27FC236}">
                <a16:creationId xmlns:a16="http://schemas.microsoft.com/office/drawing/2014/main" id="{8FEF6C70-B9C4-1DE0-314C-318AFB2F5CB4}"/>
              </a:ext>
            </a:extLst>
          </p:cNvPr>
          <p:cNvSpPr txBox="1"/>
          <p:nvPr/>
        </p:nvSpPr>
        <p:spPr>
          <a:xfrm>
            <a:off x="589229" y="1980953"/>
            <a:ext cx="5289058" cy="3747436"/>
          </a:xfrm>
          <a:prstGeom prst="rect">
            <a:avLst/>
          </a:prstGeom>
          <a:noFill/>
        </p:spPr>
        <p:txBody>
          <a:bodyPr wrap="square" rtlCol="0">
            <a:spAutoFit/>
          </a:bodyPr>
          <a:lstStyle/>
          <a:p>
            <a:pPr algn="just">
              <a:lnSpc>
                <a:spcPct val="150000"/>
              </a:lnSpc>
            </a:pPr>
            <a:r>
              <a:rPr lang="es-PE" sz="1600" dirty="0"/>
              <a:t>Cada día, por las tardes, la biblioteca pública se transformaba prácticamente en una guardería de niñas y niños en edad escolar. Tras un par de horas, la calma regresaba. La directora había descubierto que madres y padres (ocupados en mil y una tareas) dejaban a sus hijos solos en la biblioteca durante un buen rato. Estaba preocupada. El resto de usuarios se quejaban del ruido provocado, el personal de la biblioteca no conseguía mantener ordenadas las mesas repletas de libros y las personas encargadas de la limpieza de los baños tenían más tarea de lo habitual. </a:t>
            </a:r>
          </a:p>
        </p:txBody>
      </p:sp>
      <p:sp>
        <p:nvSpPr>
          <p:cNvPr id="13" name="Rectángulo 12">
            <a:extLst>
              <a:ext uri="{FF2B5EF4-FFF2-40B4-BE49-F238E27FC236}">
                <a16:creationId xmlns:a16="http://schemas.microsoft.com/office/drawing/2014/main" id="{4CC1505B-D793-ADBB-DA13-460E3A4D6D30}"/>
              </a:ext>
            </a:extLst>
          </p:cNvPr>
          <p:cNvSpPr/>
          <p:nvPr/>
        </p:nvSpPr>
        <p:spPr>
          <a:xfrm>
            <a:off x="6739645" y="5555702"/>
            <a:ext cx="4215048" cy="61678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rPr>
              <a:t>¿Y su Ud. fuera el responsable de la biblioteca? ¿Qué acciones tomaría?</a:t>
            </a:r>
          </a:p>
        </p:txBody>
      </p:sp>
    </p:spTree>
    <p:extLst>
      <p:ext uri="{BB962C8B-B14F-4D97-AF65-F5344CB8AC3E}">
        <p14:creationId xmlns:p14="http://schemas.microsoft.com/office/powerpoint/2010/main" val="80550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El valor público</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4 CuadroTexto">
            <a:extLst>
              <a:ext uri="{FF2B5EF4-FFF2-40B4-BE49-F238E27FC236}">
                <a16:creationId xmlns:a16="http://schemas.microsoft.com/office/drawing/2014/main" id="{0B354D00-08C3-E593-67F8-7FD14A0A476F}"/>
              </a:ext>
            </a:extLst>
          </p:cNvPr>
          <p:cNvSpPr txBox="1"/>
          <p:nvPr/>
        </p:nvSpPr>
        <p:spPr>
          <a:xfrm>
            <a:off x="645276" y="1969328"/>
            <a:ext cx="10901448" cy="3139321"/>
          </a:xfrm>
          <a:prstGeom prst="rect">
            <a:avLst/>
          </a:prstGeom>
          <a:noFill/>
        </p:spPr>
        <p:txBody>
          <a:bodyPr wrap="square" rtlCol="0">
            <a:spAutoFit/>
          </a:bodyPr>
          <a:lstStyle/>
          <a:p>
            <a:pPr algn="just"/>
            <a:r>
              <a:rPr lang="es-PE" sz="2000" b="1" dirty="0"/>
              <a:t>EL VALOR PÚBLICO</a:t>
            </a:r>
          </a:p>
          <a:p>
            <a:pPr algn="just"/>
            <a:endParaRPr lang="es-PE" sz="1600" dirty="0"/>
          </a:p>
          <a:p>
            <a:pPr marL="285750" indent="-285750" algn="just">
              <a:buFont typeface="Wingdings" panose="05000000000000000000" pitchFamily="2" charset="2"/>
              <a:buChar char="v"/>
            </a:pPr>
            <a:r>
              <a:rPr lang="es-PE" sz="1600" dirty="0"/>
              <a:t>Se refiere al valor creado por el gobierno mediante los </a:t>
            </a:r>
            <a:r>
              <a:rPr lang="es-PE" b="1" dirty="0">
                <a:solidFill>
                  <a:srgbClr val="0070C0"/>
                </a:solidFill>
              </a:rPr>
              <a:t>servicios</a:t>
            </a:r>
            <a:r>
              <a:rPr lang="es-PE" sz="1600" dirty="0"/>
              <a:t>, leyes, reglamentaciones u otras acciones.</a:t>
            </a:r>
          </a:p>
          <a:p>
            <a:pPr marL="285750" indent="-285750" algn="just">
              <a:buFont typeface="Wingdings" panose="05000000000000000000" pitchFamily="2" charset="2"/>
              <a:buChar char="v"/>
            </a:pPr>
            <a:endParaRPr lang="es-PE" sz="1600" dirty="0"/>
          </a:p>
          <a:p>
            <a:pPr marL="285750" indent="-285750" algn="just">
              <a:buFont typeface="Wingdings" panose="05000000000000000000" pitchFamily="2" charset="2"/>
              <a:buChar char="v"/>
            </a:pPr>
            <a:r>
              <a:rPr lang="es-PE" sz="1600" dirty="0"/>
              <a:t>En democracia, el valor es en definitiva, definido por el público mismo, por la </a:t>
            </a:r>
            <a:r>
              <a:rPr lang="es-PE" sz="1600" b="1" dirty="0">
                <a:solidFill>
                  <a:srgbClr val="C00000"/>
                </a:solidFill>
              </a:rPr>
              <a:t>preferencia de los ciudadanos</a:t>
            </a:r>
            <a:r>
              <a:rPr lang="es-PE" sz="1600" dirty="0"/>
              <a:t>, quienes estarán dispuesto a renunciar a algo (impuestos) por obtener valor público.</a:t>
            </a:r>
          </a:p>
          <a:p>
            <a:pPr marL="285750" indent="-285750" algn="just">
              <a:buFont typeface="Wingdings" panose="05000000000000000000" pitchFamily="2" charset="2"/>
              <a:buChar char="v"/>
            </a:pPr>
            <a:endParaRPr lang="es-PE" sz="1600" dirty="0"/>
          </a:p>
          <a:p>
            <a:pPr marL="285750" indent="-285750" algn="just">
              <a:buFont typeface="Wingdings" panose="05000000000000000000" pitchFamily="2" charset="2"/>
              <a:buChar char="v"/>
            </a:pPr>
            <a:r>
              <a:rPr lang="es-PE" sz="1600" dirty="0"/>
              <a:t>Esa renuncia no solo es monetaria, se otorga poderes coercitivos al Estado para generar seguridad, se revela información privada, se entrega tiempo y otros recursos (ej. donar sangre)</a:t>
            </a:r>
          </a:p>
          <a:p>
            <a:pPr marL="285750" indent="-285750" algn="just">
              <a:buFont typeface="Wingdings" panose="05000000000000000000" pitchFamily="2" charset="2"/>
              <a:buChar char="v"/>
            </a:pPr>
            <a:endParaRPr lang="es-PE" sz="1600" dirty="0"/>
          </a:p>
          <a:p>
            <a:pPr marL="285750" indent="-285750" algn="just">
              <a:buFont typeface="Wingdings" panose="05000000000000000000" pitchFamily="2" charset="2"/>
              <a:buChar char="v"/>
            </a:pPr>
            <a:r>
              <a:rPr lang="es-PE" sz="1600" b="1" dirty="0"/>
              <a:t>La misión </a:t>
            </a:r>
            <a:r>
              <a:rPr lang="es-PE" sz="1600" dirty="0"/>
              <a:t>de las organizaciones públicas comunican la razón de ser de la organización o el propósito para la cual fue creada, en otras palabras el VALOR que esperan ofrecer a la sociedad.</a:t>
            </a:r>
          </a:p>
        </p:txBody>
      </p:sp>
      <p:sp>
        <p:nvSpPr>
          <p:cNvPr id="3" name="1 CuadroTexto">
            <a:extLst>
              <a:ext uri="{FF2B5EF4-FFF2-40B4-BE49-F238E27FC236}">
                <a16:creationId xmlns:a16="http://schemas.microsoft.com/office/drawing/2014/main" id="{DA866472-CE4A-0C66-464F-51C9EEC1FD15}"/>
              </a:ext>
            </a:extLst>
          </p:cNvPr>
          <p:cNvSpPr txBox="1"/>
          <p:nvPr/>
        </p:nvSpPr>
        <p:spPr>
          <a:xfrm>
            <a:off x="645276" y="5671708"/>
            <a:ext cx="5556329" cy="584775"/>
          </a:xfrm>
          <a:prstGeom prst="rect">
            <a:avLst/>
          </a:prstGeom>
          <a:noFill/>
        </p:spPr>
        <p:txBody>
          <a:bodyPr wrap="none" rtlCol="0">
            <a:spAutoFit/>
          </a:bodyPr>
          <a:lstStyle/>
          <a:p>
            <a:r>
              <a:rPr lang="es-PE" sz="1600" i="1" dirty="0">
                <a:solidFill>
                  <a:schemeClr val="bg1">
                    <a:lumMod val="50000"/>
                  </a:schemeClr>
                </a:solidFill>
              </a:rPr>
              <a:t>Mark Moore. Harvard </a:t>
            </a:r>
            <a:r>
              <a:rPr lang="es-PE" sz="1600" i="1" dirty="0" err="1">
                <a:solidFill>
                  <a:schemeClr val="bg1">
                    <a:lumMod val="50000"/>
                  </a:schemeClr>
                </a:solidFill>
              </a:rPr>
              <a:t>University</a:t>
            </a:r>
            <a:endParaRPr lang="es-PE" sz="1600" i="1" dirty="0">
              <a:solidFill>
                <a:schemeClr val="bg1">
                  <a:lumMod val="50000"/>
                </a:schemeClr>
              </a:solidFill>
            </a:endParaRPr>
          </a:p>
          <a:p>
            <a:r>
              <a:rPr lang="es-PE" sz="1600" i="1" dirty="0">
                <a:solidFill>
                  <a:schemeClr val="bg1">
                    <a:lumMod val="50000"/>
                  </a:schemeClr>
                </a:solidFill>
              </a:rPr>
              <a:t>Gestión estratégica y creación de valor en el sector público</a:t>
            </a:r>
          </a:p>
        </p:txBody>
      </p:sp>
    </p:spTree>
    <p:extLst>
      <p:ext uri="{BB962C8B-B14F-4D97-AF65-F5344CB8AC3E}">
        <p14:creationId xmlns:p14="http://schemas.microsoft.com/office/powerpoint/2010/main" val="13018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El valor público</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4" name="Imagen 3">
            <a:extLst>
              <a:ext uri="{FF2B5EF4-FFF2-40B4-BE49-F238E27FC236}">
                <a16:creationId xmlns:a16="http://schemas.microsoft.com/office/drawing/2014/main" id="{D2EFEE5B-0822-FD62-2829-924550A76D8B}"/>
              </a:ext>
            </a:extLst>
          </p:cNvPr>
          <p:cNvPicPr>
            <a:picLocks noChangeAspect="1"/>
          </p:cNvPicPr>
          <p:nvPr/>
        </p:nvPicPr>
        <p:blipFill>
          <a:blip r:embed="rId4"/>
          <a:stretch>
            <a:fillRect/>
          </a:stretch>
        </p:blipFill>
        <p:spPr>
          <a:xfrm>
            <a:off x="651382" y="2041744"/>
            <a:ext cx="4500039" cy="3612771"/>
          </a:xfrm>
          <a:prstGeom prst="rect">
            <a:avLst/>
          </a:prstGeom>
          <a:effectLst>
            <a:outerShdw blurRad="50800" dist="38100" dir="2700000" algn="tl" rotWithShape="0">
              <a:prstClr val="black">
                <a:alpha val="40000"/>
              </a:prstClr>
            </a:outerShdw>
          </a:effectLst>
        </p:spPr>
      </p:pic>
      <p:pic>
        <p:nvPicPr>
          <p:cNvPr id="9" name="Picture 2" descr="Ayacucho: 'Vacuna Móvil' inmunizará a población en riesgo contra influenza  y neumococo | Perú | COVID- 19 | Coronavirus | nnpp | | PERU | EL COMERCIO  PERÚ">
            <a:extLst>
              <a:ext uri="{FF2B5EF4-FFF2-40B4-BE49-F238E27FC236}">
                <a16:creationId xmlns:a16="http://schemas.microsoft.com/office/drawing/2014/main" id="{BDB6AA3A-B807-725B-88D9-8C49C4A202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159" y="2041744"/>
            <a:ext cx="5746459" cy="360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El valor público</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CuadroTexto 1">
            <a:extLst>
              <a:ext uri="{FF2B5EF4-FFF2-40B4-BE49-F238E27FC236}">
                <a16:creationId xmlns:a16="http://schemas.microsoft.com/office/drawing/2014/main" id="{0C3B6311-C0DB-379B-E1A0-D8B999AE8379}"/>
              </a:ext>
            </a:extLst>
          </p:cNvPr>
          <p:cNvSpPr txBox="1"/>
          <p:nvPr/>
        </p:nvSpPr>
        <p:spPr>
          <a:xfrm>
            <a:off x="883477" y="2722981"/>
            <a:ext cx="1944216" cy="1569660"/>
          </a:xfrm>
          <a:prstGeom prst="rect">
            <a:avLst/>
          </a:prstGeom>
          <a:noFill/>
        </p:spPr>
        <p:txBody>
          <a:bodyPr wrap="square" rtlCol="0">
            <a:spAutoFit/>
          </a:bodyPr>
          <a:lstStyle/>
          <a:p>
            <a:r>
              <a:rPr lang="es-PE" sz="2400" b="1" dirty="0"/>
              <a:t>¿Cuándo generamos valor público?</a:t>
            </a:r>
          </a:p>
        </p:txBody>
      </p:sp>
      <p:sp>
        <p:nvSpPr>
          <p:cNvPr id="3" name="Triángulo isósceles 2">
            <a:extLst>
              <a:ext uri="{FF2B5EF4-FFF2-40B4-BE49-F238E27FC236}">
                <a16:creationId xmlns:a16="http://schemas.microsoft.com/office/drawing/2014/main" id="{E1224B90-5FAE-3614-D80D-AB84B7767AE4}"/>
              </a:ext>
            </a:extLst>
          </p:cNvPr>
          <p:cNvSpPr/>
          <p:nvPr/>
        </p:nvSpPr>
        <p:spPr>
          <a:xfrm>
            <a:off x="4115780" y="2453302"/>
            <a:ext cx="3960440" cy="285467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dirty="0">
              <a:solidFill>
                <a:schemeClr val="tx2">
                  <a:lumMod val="60000"/>
                  <a:lumOff val="40000"/>
                </a:schemeClr>
              </a:solidFill>
            </a:endParaRPr>
          </a:p>
        </p:txBody>
      </p:sp>
      <p:sp>
        <p:nvSpPr>
          <p:cNvPr id="10" name="CuadroTexto 9">
            <a:extLst>
              <a:ext uri="{FF2B5EF4-FFF2-40B4-BE49-F238E27FC236}">
                <a16:creationId xmlns:a16="http://schemas.microsoft.com/office/drawing/2014/main" id="{ED47837D-CA06-B8BB-2891-463DC316D679}"/>
              </a:ext>
            </a:extLst>
          </p:cNvPr>
          <p:cNvSpPr txBox="1"/>
          <p:nvPr/>
        </p:nvSpPr>
        <p:spPr>
          <a:xfrm>
            <a:off x="2994960" y="4967807"/>
            <a:ext cx="1120820" cy="369332"/>
          </a:xfrm>
          <a:prstGeom prst="rect">
            <a:avLst/>
          </a:prstGeom>
          <a:noFill/>
        </p:spPr>
        <p:txBody>
          <a:bodyPr wrap="none" rtlCol="0">
            <a:spAutoFit/>
          </a:bodyPr>
          <a:lstStyle/>
          <a:p>
            <a:r>
              <a:rPr lang="es-PE" dirty="0"/>
              <a:t>Servicios</a:t>
            </a:r>
          </a:p>
        </p:txBody>
      </p:sp>
      <p:sp>
        <p:nvSpPr>
          <p:cNvPr id="11" name="CuadroTexto 10">
            <a:extLst>
              <a:ext uri="{FF2B5EF4-FFF2-40B4-BE49-F238E27FC236}">
                <a16:creationId xmlns:a16="http://schemas.microsoft.com/office/drawing/2014/main" id="{1F9EABB9-CC2B-1491-0E54-2F4E758603AC}"/>
              </a:ext>
            </a:extLst>
          </p:cNvPr>
          <p:cNvSpPr txBox="1"/>
          <p:nvPr/>
        </p:nvSpPr>
        <p:spPr>
          <a:xfrm>
            <a:off x="8076220" y="4967807"/>
            <a:ext cx="1338828" cy="369332"/>
          </a:xfrm>
          <a:prstGeom prst="rect">
            <a:avLst/>
          </a:prstGeom>
          <a:noFill/>
        </p:spPr>
        <p:txBody>
          <a:bodyPr wrap="none" rtlCol="0">
            <a:spAutoFit/>
          </a:bodyPr>
          <a:lstStyle/>
          <a:p>
            <a:r>
              <a:rPr lang="es-PE" dirty="0"/>
              <a:t>Resultados</a:t>
            </a:r>
          </a:p>
        </p:txBody>
      </p:sp>
      <p:sp>
        <p:nvSpPr>
          <p:cNvPr id="12" name="CuadroTexto 11">
            <a:extLst>
              <a:ext uri="{FF2B5EF4-FFF2-40B4-BE49-F238E27FC236}">
                <a16:creationId xmlns:a16="http://schemas.microsoft.com/office/drawing/2014/main" id="{904349A9-3520-4B1A-553A-81CEB4F2CC26}"/>
              </a:ext>
            </a:extLst>
          </p:cNvPr>
          <p:cNvSpPr txBox="1"/>
          <p:nvPr/>
        </p:nvSpPr>
        <p:spPr>
          <a:xfrm>
            <a:off x="5607194" y="2054804"/>
            <a:ext cx="1223412" cy="369332"/>
          </a:xfrm>
          <a:prstGeom prst="rect">
            <a:avLst/>
          </a:prstGeom>
          <a:noFill/>
        </p:spPr>
        <p:txBody>
          <a:bodyPr wrap="none" rtlCol="0">
            <a:spAutoFit/>
          </a:bodyPr>
          <a:lstStyle/>
          <a:p>
            <a:r>
              <a:rPr lang="es-PE" dirty="0"/>
              <a:t>Confianza</a:t>
            </a:r>
          </a:p>
        </p:txBody>
      </p:sp>
      <p:pic>
        <p:nvPicPr>
          <p:cNvPr id="13" name="Imagen 12">
            <a:extLst>
              <a:ext uri="{FF2B5EF4-FFF2-40B4-BE49-F238E27FC236}">
                <a16:creationId xmlns:a16="http://schemas.microsoft.com/office/drawing/2014/main" id="{AD42660F-5DFF-38F2-4B90-E6B28E879A36}"/>
              </a:ext>
            </a:extLst>
          </p:cNvPr>
          <p:cNvPicPr>
            <a:picLocks noChangeAspect="1"/>
          </p:cNvPicPr>
          <p:nvPr/>
        </p:nvPicPr>
        <p:blipFill rotWithShape="1">
          <a:blip r:embed="rId4"/>
          <a:srcRect t="37924"/>
          <a:stretch/>
        </p:blipFill>
        <p:spPr>
          <a:xfrm>
            <a:off x="5110009" y="3928336"/>
            <a:ext cx="1971981" cy="1224137"/>
          </a:xfrm>
          <a:prstGeom prst="rect">
            <a:avLst/>
          </a:prstGeom>
        </p:spPr>
      </p:pic>
      <p:sp>
        <p:nvSpPr>
          <p:cNvPr id="14" name="Elipse 13">
            <a:extLst>
              <a:ext uri="{FF2B5EF4-FFF2-40B4-BE49-F238E27FC236}">
                <a16:creationId xmlns:a16="http://schemas.microsoft.com/office/drawing/2014/main" id="{7C224E77-CA20-736D-6CD9-1904A217C351}"/>
              </a:ext>
            </a:extLst>
          </p:cNvPr>
          <p:cNvSpPr/>
          <p:nvPr/>
        </p:nvSpPr>
        <p:spPr>
          <a:xfrm>
            <a:off x="5340646" y="5797372"/>
            <a:ext cx="1741344" cy="746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Problema</a:t>
            </a:r>
          </a:p>
        </p:txBody>
      </p:sp>
    </p:spTree>
    <p:extLst>
      <p:ext uri="{BB962C8B-B14F-4D97-AF65-F5344CB8AC3E}">
        <p14:creationId xmlns:p14="http://schemas.microsoft.com/office/powerpoint/2010/main" val="3452883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El valor público</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Rectangle 5">
            <a:extLst>
              <a:ext uri="{FF2B5EF4-FFF2-40B4-BE49-F238E27FC236}">
                <a16:creationId xmlns:a16="http://schemas.microsoft.com/office/drawing/2014/main" id="{55082F3C-224D-CAF4-72BC-175CA1A6F383}"/>
              </a:ext>
            </a:extLst>
          </p:cNvPr>
          <p:cNvSpPr>
            <a:spLocks noChangeArrowheads="1"/>
          </p:cNvSpPr>
          <p:nvPr/>
        </p:nvSpPr>
        <p:spPr bwMode="auto">
          <a:xfrm>
            <a:off x="536359" y="2507809"/>
            <a:ext cx="5996657" cy="3603279"/>
          </a:xfrm>
          <a:prstGeom prst="rect">
            <a:avLst/>
          </a:prstGeom>
          <a:solidFill>
            <a:schemeClr val="bg1"/>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Font typeface="Wingdings" panose="05000000000000000000" pitchFamily="2" charset="2"/>
              <a:buChar char="§"/>
            </a:pPr>
            <a:r>
              <a:rPr lang="es-MX" altLang="es-PE" sz="1800" dirty="0"/>
              <a:t>La oferta de servicios es solo una oferta, hasta cuando no haya una apreciación de ellos por parte de un público receptor.   </a:t>
            </a:r>
          </a:p>
          <a:p>
            <a:pPr algn="just" eaLnBrk="1" hangingPunct="1">
              <a:lnSpc>
                <a:spcPct val="90000"/>
              </a:lnSpc>
              <a:buFont typeface="Wingdings" panose="05000000000000000000" pitchFamily="2" charset="2"/>
              <a:buChar char="§"/>
            </a:pPr>
            <a:endParaRPr lang="es-MX" altLang="es-PE" sz="1800" dirty="0"/>
          </a:p>
          <a:p>
            <a:pPr algn="just" eaLnBrk="1" hangingPunct="1">
              <a:lnSpc>
                <a:spcPct val="90000"/>
              </a:lnSpc>
              <a:buFont typeface="Wingdings" panose="05000000000000000000" pitchFamily="2" charset="2"/>
              <a:buChar char="§"/>
            </a:pPr>
            <a:r>
              <a:rPr lang="es-MX" altLang="es-PE" sz="1800" dirty="0"/>
              <a:t>La oferta de cualquier bien o servicio no </a:t>
            </a:r>
            <a:r>
              <a:rPr lang="es-MX" altLang="es-PE" sz="1800" i="1" dirty="0"/>
              <a:t>necesariamente </a:t>
            </a:r>
            <a:r>
              <a:rPr lang="es-MX" altLang="es-PE" sz="1800" dirty="0"/>
              <a:t>genera valor; genera costos!!!  </a:t>
            </a:r>
          </a:p>
          <a:p>
            <a:pPr algn="just" eaLnBrk="1" hangingPunct="1">
              <a:lnSpc>
                <a:spcPct val="90000"/>
              </a:lnSpc>
              <a:buFont typeface="Wingdings" panose="05000000000000000000" pitchFamily="2" charset="2"/>
              <a:buChar char="§"/>
            </a:pPr>
            <a:endParaRPr lang="es-MX" altLang="es-PE" sz="1800" dirty="0"/>
          </a:p>
          <a:p>
            <a:pPr algn="just" eaLnBrk="1" hangingPunct="1">
              <a:lnSpc>
                <a:spcPct val="90000"/>
              </a:lnSpc>
              <a:buFont typeface="Wingdings" panose="05000000000000000000" pitchFamily="2" charset="2"/>
              <a:buChar char="§"/>
            </a:pPr>
            <a:r>
              <a:rPr lang="es-MX" altLang="es-PE" sz="1800" dirty="0"/>
              <a:t>El </a:t>
            </a:r>
            <a:r>
              <a:rPr lang="es-MX" altLang="es-PE" sz="1800" i="1" dirty="0"/>
              <a:t>valor </a:t>
            </a:r>
            <a:r>
              <a:rPr lang="es-MX" altLang="es-PE" sz="1800" dirty="0"/>
              <a:t>se genera en la medida que un público reconozca el bien o el servicio como respuesta a una necesidad o preferencia, y aprecie la calidad del bien o servicio como respuesta adecuada a la misma.</a:t>
            </a:r>
            <a:endParaRPr lang="es-ES" altLang="es-PE" sz="1800" dirty="0"/>
          </a:p>
        </p:txBody>
      </p:sp>
      <p:pic>
        <p:nvPicPr>
          <p:cNvPr id="3" name="Imagen 2">
            <a:extLst>
              <a:ext uri="{FF2B5EF4-FFF2-40B4-BE49-F238E27FC236}">
                <a16:creationId xmlns:a16="http://schemas.microsoft.com/office/drawing/2014/main" id="{E5A3F640-CD03-BE41-8143-D4859BCE5E09}"/>
              </a:ext>
            </a:extLst>
          </p:cNvPr>
          <p:cNvPicPr>
            <a:picLocks noChangeAspect="1"/>
          </p:cNvPicPr>
          <p:nvPr/>
        </p:nvPicPr>
        <p:blipFill>
          <a:blip r:embed="rId4"/>
          <a:stretch>
            <a:fillRect/>
          </a:stretch>
        </p:blipFill>
        <p:spPr>
          <a:xfrm>
            <a:off x="7173482" y="2669011"/>
            <a:ext cx="4482160" cy="2509571"/>
          </a:xfrm>
          <a:prstGeom prst="rect">
            <a:avLst/>
          </a:prstGeom>
        </p:spPr>
      </p:pic>
      <p:sp>
        <p:nvSpPr>
          <p:cNvPr id="4" name="CuadroTexto 3">
            <a:extLst>
              <a:ext uri="{FF2B5EF4-FFF2-40B4-BE49-F238E27FC236}">
                <a16:creationId xmlns:a16="http://schemas.microsoft.com/office/drawing/2014/main" id="{7A0EE1E1-1F1B-3714-F9E3-7B5AA86F33EC}"/>
              </a:ext>
            </a:extLst>
          </p:cNvPr>
          <p:cNvSpPr txBox="1"/>
          <p:nvPr/>
        </p:nvSpPr>
        <p:spPr>
          <a:xfrm>
            <a:off x="886286" y="5811621"/>
            <a:ext cx="1854995" cy="276999"/>
          </a:xfrm>
          <a:prstGeom prst="rect">
            <a:avLst/>
          </a:prstGeom>
          <a:noFill/>
        </p:spPr>
        <p:txBody>
          <a:bodyPr wrap="none" rtlCol="0">
            <a:spAutoFit/>
          </a:bodyPr>
          <a:lstStyle/>
          <a:p>
            <a:r>
              <a:rPr lang="es-PE" sz="1200" i="1" dirty="0"/>
              <a:t>Tomado de Marco Moreno</a:t>
            </a:r>
          </a:p>
        </p:txBody>
      </p:sp>
    </p:spTree>
    <p:extLst>
      <p:ext uri="{BB962C8B-B14F-4D97-AF65-F5344CB8AC3E}">
        <p14:creationId xmlns:p14="http://schemas.microsoft.com/office/powerpoint/2010/main" val="31330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El valor público</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9" name="Rectangle 5">
            <a:extLst>
              <a:ext uri="{FF2B5EF4-FFF2-40B4-BE49-F238E27FC236}">
                <a16:creationId xmlns:a16="http://schemas.microsoft.com/office/drawing/2014/main" id="{B0610F2E-B0BD-645E-D9D5-B2B15A36FD5E}"/>
              </a:ext>
            </a:extLst>
          </p:cNvPr>
          <p:cNvSpPr>
            <a:spLocks noChangeArrowheads="1"/>
          </p:cNvSpPr>
          <p:nvPr/>
        </p:nvSpPr>
        <p:spPr bwMode="auto">
          <a:xfrm>
            <a:off x="775704" y="2103541"/>
            <a:ext cx="9409445" cy="407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AutoNum type="arabicPeriod"/>
            </a:pPr>
            <a:r>
              <a:rPr lang="es-ES_tradnl" altLang="es-PE" sz="1600" dirty="0"/>
              <a:t>Un punto de referencia que ayuda a los gerentes sociales a mantener una dirección estratégica para guiar sus acciones.</a:t>
            </a:r>
          </a:p>
          <a:p>
            <a:pPr eaLnBrk="1" hangingPunct="1">
              <a:lnSpc>
                <a:spcPct val="150000"/>
              </a:lnSpc>
              <a:buFont typeface="Wingdings" panose="05000000000000000000" pitchFamily="2" charset="2"/>
              <a:buNone/>
            </a:pPr>
            <a:r>
              <a:rPr lang="es-ES_tradnl" altLang="es-PE" sz="1600" dirty="0"/>
              <a:t>2.	Una obligación de abandonar el cómodo espacio burocrático o tecnocrático de un entender abstracto de lo que constituye el "bien común" y ejercer procesos iterativos e interactivos que ayudan a discernir y definir lo que el público prefiere y, por ende, lo que genera valor para el "público". </a:t>
            </a:r>
            <a:r>
              <a:rPr lang="es-ES" altLang="es-PE" sz="1600" dirty="0"/>
              <a:t> </a:t>
            </a:r>
          </a:p>
          <a:p>
            <a:pPr eaLnBrk="1" hangingPunct="1">
              <a:lnSpc>
                <a:spcPct val="150000"/>
              </a:lnSpc>
              <a:buFont typeface="Wingdings" panose="05000000000000000000" pitchFamily="2" charset="2"/>
              <a:buNone/>
            </a:pPr>
            <a:r>
              <a:rPr lang="es-ES_tradnl" altLang="es-PE" sz="1600" dirty="0"/>
              <a:t>3.	Una claridad conceptual asociada con la lógica de una cadena de valor</a:t>
            </a:r>
            <a:r>
              <a:rPr lang="es-ES" altLang="es-PE" sz="1600" dirty="0"/>
              <a:t>.</a:t>
            </a:r>
          </a:p>
          <a:p>
            <a:pPr eaLnBrk="1" hangingPunct="1">
              <a:lnSpc>
                <a:spcPct val="150000"/>
              </a:lnSpc>
              <a:buFont typeface="Wingdings" panose="05000000000000000000" pitchFamily="2" charset="2"/>
              <a:buNone/>
            </a:pPr>
            <a:r>
              <a:rPr lang="es-ES_tradnl" altLang="es-PE" sz="1600" dirty="0"/>
              <a:t>4.	Un foco central para el rol del gerente en responsabilizarse (con otros) por procesos que efectivamente </a:t>
            </a:r>
            <a:r>
              <a:rPr lang="es-ES_tradnl" altLang="es-PE" sz="1600" b="1" dirty="0">
                <a:highlight>
                  <a:srgbClr val="FFFF00"/>
                </a:highlight>
              </a:rPr>
              <a:t>generen resultados</a:t>
            </a:r>
            <a:r>
              <a:rPr lang="es-ES_tradnl" altLang="es-PE" sz="1600" dirty="0"/>
              <a:t>.</a:t>
            </a:r>
            <a:r>
              <a:rPr lang="es-ES" altLang="es-PE" sz="1600" dirty="0"/>
              <a:t> </a:t>
            </a:r>
          </a:p>
        </p:txBody>
      </p:sp>
      <p:grpSp>
        <p:nvGrpSpPr>
          <p:cNvPr id="10" name="Grupo 9">
            <a:extLst>
              <a:ext uri="{FF2B5EF4-FFF2-40B4-BE49-F238E27FC236}">
                <a16:creationId xmlns:a16="http://schemas.microsoft.com/office/drawing/2014/main" id="{BC7E6079-B886-C1E6-94B0-FA7E099DC469}"/>
              </a:ext>
            </a:extLst>
          </p:cNvPr>
          <p:cNvGrpSpPr/>
          <p:nvPr/>
        </p:nvGrpSpPr>
        <p:grpSpPr>
          <a:xfrm>
            <a:off x="4345319" y="5472389"/>
            <a:ext cx="1038266" cy="702074"/>
            <a:chOff x="7931460" y="4766219"/>
            <a:chExt cx="2006362" cy="1355818"/>
          </a:xfrm>
        </p:grpSpPr>
        <p:pic>
          <p:nvPicPr>
            <p:cNvPr id="11" name="Gráfico 10" descr="Enviar">
              <a:extLst>
                <a:ext uri="{FF2B5EF4-FFF2-40B4-BE49-F238E27FC236}">
                  <a16:creationId xmlns:a16="http://schemas.microsoft.com/office/drawing/2014/main" id="{33A41E18-C1C2-3A3D-306A-0B5CFDE150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23422" y="4766219"/>
              <a:ext cx="914400" cy="914400"/>
            </a:xfrm>
            <a:prstGeom prst="rect">
              <a:avLst/>
            </a:prstGeom>
          </p:spPr>
        </p:pic>
        <p:sp>
          <p:nvSpPr>
            <p:cNvPr id="12" name="Forma libre: forma 11">
              <a:extLst>
                <a:ext uri="{FF2B5EF4-FFF2-40B4-BE49-F238E27FC236}">
                  <a16:creationId xmlns:a16="http://schemas.microsoft.com/office/drawing/2014/main" id="{51F3C0BF-A73B-C4AE-BA62-32D376F3AB05}"/>
                </a:ext>
              </a:extLst>
            </p:cNvPr>
            <p:cNvSpPr/>
            <p:nvPr/>
          </p:nvSpPr>
          <p:spPr>
            <a:xfrm>
              <a:off x="7931460" y="5567463"/>
              <a:ext cx="1482437" cy="554574"/>
            </a:xfrm>
            <a:custGeom>
              <a:avLst/>
              <a:gdLst>
                <a:gd name="connsiteX0" fmla="*/ 0 w 1482437"/>
                <a:gd name="connsiteY0" fmla="*/ 484909 h 554574"/>
                <a:gd name="connsiteX1" fmla="*/ 235527 w 1482437"/>
                <a:gd name="connsiteY1" fmla="*/ 554182 h 554574"/>
                <a:gd name="connsiteX2" fmla="*/ 387927 w 1482437"/>
                <a:gd name="connsiteY2" fmla="*/ 457200 h 554574"/>
                <a:gd name="connsiteX3" fmla="*/ 526473 w 1482437"/>
                <a:gd name="connsiteY3" fmla="*/ 332509 h 554574"/>
                <a:gd name="connsiteX4" fmla="*/ 762000 w 1482437"/>
                <a:gd name="connsiteY4" fmla="*/ 346364 h 554574"/>
                <a:gd name="connsiteX5" fmla="*/ 914400 w 1482437"/>
                <a:gd name="connsiteY5" fmla="*/ 207818 h 554574"/>
                <a:gd name="connsiteX6" fmla="*/ 1163782 w 1482437"/>
                <a:gd name="connsiteY6" fmla="*/ 180109 h 554574"/>
                <a:gd name="connsiteX7" fmla="*/ 1260764 w 1482437"/>
                <a:gd name="connsiteY7" fmla="*/ 69273 h 554574"/>
                <a:gd name="connsiteX8" fmla="*/ 1482437 w 1482437"/>
                <a:gd name="connsiteY8" fmla="*/ 0 h 55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437" h="554574">
                  <a:moveTo>
                    <a:pt x="0" y="484909"/>
                  </a:moveTo>
                  <a:cubicBezTo>
                    <a:pt x="85436" y="521854"/>
                    <a:pt x="170873" y="558800"/>
                    <a:pt x="235527" y="554182"/>
                  </a:cubicBezTo>
                  <a:cubicBezTo>
                    <a:pt x="300182" y="549564"/>
                    <a:pt x="339436" y="494146"/>
                    <a:pt x="387927" y="457200"/>
                  </a:cubicBezTo>
                  <a:cubicBezTo>
                    <a:pt x="436418" y="420254"/>
                    <a:pt x="464128" y="350982"/>
                    <a:pt x="526473" y="332509"/>
                  </a:cubicBezTo>
                  <a:cubicBezTo>
                    <a:pt x="588818" y="314036"/>
                    <a:pt x="697346" y="367146"/>
                    <a:pt x="762000" y="346364"/>
                  </a:cubicBezTo>
                  <a:cubicBezTo>
                    <a:pt x="826654" y="325582"/>
                    <a:pt x="847436" y="235527"/>
                    <a:pt x="914400" y="207818"/>
                  </a:cubicBezTo>
                  <a:cubicBezTo>
                    <a:pt x="981364" y="180109"/>
                    <a:pt x="1106055" y="203200"/>
                    <a:pt x="1163782" y="180109"/>
                  </a:cubicBezTo>
                  <a:cubicBezTo>
                    <a:pt x="1221509" y="157018"/>
                    <a:pt x="1207655" y="99291"/>
                    <a:pt x="1260764" y="69273"/>
                  </a:cubicBezTo>
                  <a:cubicBezTo>
                    <a:pt x="1313873" y="39255"/>
                    <a:pt x="1398155" y="19627"/>
                    <a:pt x="1482437" y="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22017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82514" y="2898172"/>
            <a:ext cx="3114173" cy="581493"/>
          </a:xfrm>
        </p:spPr>
        <p:txBody>
          <a:bodyPr>
            <a:noAutofit/>
          </a:bodyPr>
          <a:lstStyle/>
          <a:p>
            <a:pPr algn="l"/>
            <a:r>
              <a:rPr lang="es-ES" sz="3600" dirty="0">
                <a:solidFill>
                  <a:schemeClr val="bg1"/>
                </a:solidFill>
                <a:latin typeface="Roboto Bk" pitchFamily="2" charset="0"/>
                <a:ea typeface="Roboto Bk" pitchFamily="2" charset="0"/>
              </a:rPr>
              <a:t>CONTENIDO</a:t>
            </a:r>
            <a:endParaRPr lang="en-US" sz="2400" dirty="0">
              <a:solidFill>
                <a:schemeClr val="bg1"/>
              </a:solidFill>
              <a:latin typeface="Roboto Bk" pitchFamily="2" charset="0"/>
              <a:ea typeface="Roboto Bk" pitchFamily="2" charset="0"/>
            </a:endParaRPr>
          </a:p>
        </p:txBody>
      </p:sp>
      <p:sp>
        <p:nvSpPr>
          <p:cNvPr id="3" name="Subtítulo 2"/>
          <p:cNvSpPr>
            <a:spLocks noGrp="1"/>
          </p:cNvSpPr>
          <p:nvPr>
            <p:ph type="subTitle" idx="1"/>
          </p:nvPr>
        </p:nvSpPr>
        <p:spPr>
          <a:xfrm>
            <a:off x="4404343" y="1565526"/>
            <a:ext cx="549967" cy="542580"/>
          </a:xfrm>
        </p:spPr>
        <p:txBody>
          <a:bodyPr>
            <a:normAutofit/>
          </a:bodyPr>
          <a:lstStyle/>
          <a:p>
            <a:pPr algn="l"/>
            <a:r>
              <a:rPr lang="es-ES" sz="2800" dirty="0">
                <a:solidFill>
                  <a:schemeClr val="bg1"/>
                </a:solidFill>
              </a:rPr>
              <a:t>01</a:t>
            </a:r>
            <a:endParaRPr lang="en-US" dirty="0">
              <a:solidFill>
                <a:schemeClr val="bg1"/>
              </a:solidFill>
            </a:endParaRPr>
          </a:p>
        </p:txBody>
      </p:sp>
      <p:sp>
        <p:nvSpPr>
          <p:cNvPr id="8" name="Elipse 7"/>
          <p:cNvSpPr/>
          <p:nvPr/>
        </p:nvSpPr>
        <p:spPr>
          <a:xfrm>
            <a:off x="4319860" y="1438869"/>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Subtítulo 2"/>
          <p:cNvSpPr txBox="1">
            <a:spLocks/>
          </p:cNvSpPr>
          <p:nvPr/>
        </p:nvSpPr>
        <p:spPr>
          <a:xfrm>
            <a:off x="4404343" y="2646339"/>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rPr>
              <a:t>02</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Elipse 9"/>
          <p:cNvSpPr/>
          <p:nvPr/>
        </p:nvSpPr>
        <p:spPr>
          <a:xfrm>
            <a:off x="4319860" y="2519682"/>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 name="Conector recto 12"/>
          <p:cNvCxnSpPr>
            <a:cxnSpLocks/>
          </p:cNvCxnSpPr>
          <p:nvPr/>
        </p:nvCxnSpPr>
        <p:spPr>
          <a:xfrm>
            <a:off x="5469642" y="1054558"/>
            <a:ext cx="0" cy="4839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ítulo 2"/>
          <p:cNvSpPr txBox="1">
            <a:spLocks/>
          </p:cNvSpPr>
          <p:nvPr/>
        </p:nvSpPr>
        <p:spPr>
          <a:xfrm>
            <a:off x="5772629" y="1595343"/>
            <a:ext cx="5046261"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2500" dirty="0">
                <a:solidFill>
                  <a:prstClr val="white"/>
                </a:solidFill>
                <a:latin typeface="Calibri" panose="020F0502020204030204"/>
              </a:rPr>
              <a:t>¿Estrategia en el Estado? </a:t>
            </a:r>
            <a:endParaRPr kumimoji="0" lang="es-E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ubtítulo 2"/>
          <p:cNvSpPr txBox="1">
            <a:spLocks/>
          </p:cNvSpPr>
          <p:nvPr/>
        </p:nvSpPr>
        <p:spPr>
          <a:xfrm>
            <a:off x="4404343" y="3727152"/>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rPr>
              <a:t>03</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Elipse 15"/>
          <p:cNvSpPr/>
          <p:nvPr/>
        </p:nvSpPr>
        <p:spPr>
          <a:xfrm>
            <a:off x="4319860" y="3600495"/>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Subtítulo 2"/>
          <p:cNvSpPr txBox="1">
            <a:spLocks/>
          </p:cNvSpPr>
          <p:nvPr/>
        </p:nvSpPr>
        <p:spPr>
          <a:xfrm>
            <a:off x="5772629" y="2640143"/>
            <a:ext cx="5486914" cy="4172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500" b="0" i="0" u="none" strike="noStrike" kern="1200" cap="none" spc="0" normalizeH="0" baseline="0" noProof="0" dirty="0">
                <a:ln>
                  <a:noFill/>
                </a:ln>
                <a:solidFill>
                  <a:prstClr val="white"/>
                </a:solidFill>
                <a:effectLst/>
                <a:uLnTx/>
                <a:uFillTx/>
                <a:latin typeface="Calibri" panose="020F0502020204030204"/>
                <a:ea typeface="+mn-ea"/>
                <a:cs typeface="+mn-cs"/>
              </a:rPr>
              <a:t>El Enfoque del Valor Público</a:t>
            </a:r>
          </a:p>
        </p:txBody>
      </p:sp>
      <p:sp>
        <p:nvSpPr>
          <p:cNvPr id="20" name="Subtítulo 2"/>
          <p:cNvSpPr txBox="1">
            <a:spLocks/>
          </p:cNvSpPr>
          <p:nvPr/>
        </p:nvSpPr>
        <p:spPr>
          <a:xfrm>
            <a:off x="5772629" y="3726659"/>
            <a:ext cx="4696460" cy="508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500" b="0" i="0" u="none" strike="noStrike" kern="1200" cap="none" spc="0" normalizeH="0" baseline="0" noProof="0" dirty="0">
                <a:ln>
                  <a:noFill/>
                </a:ln>
                <a:solidFill>
                  <a:prstClr val="white"/>
                </a:solidFill>
                <a:effectLst/>
                <a:uLnTx/>
                <a:uFillTx/>
                <a:latin typeface="Calibri" panose="020F0502020204030204"/>
                <a:ea typeface="+mn-ea"/>
                <a:cs typeface="+mn-cs"/>
              </a:rPr>
              <a:t>Gestión Pública por Resultados</a:t>
            </a:r>
          </a:p>
        </p:txBody>
      </p:sp>
      <p:sp>
        <p:nvSpPr>
          <p:cNvPr id="31" name="Triángulo isósceles 30"/>
          <p:cNvSpPr/>
          <p:nvPr/>
        </p:nvSpPr>
        <p:spPr>
          <a:xfrm>
            <a:off x="7250589" y="3218735"/>
            <a:ext cx="10427807" cy="3635411"/>
          </a:xfrm>
          <a:prstGeom prst="triangle">
            <a:avLst>
              <a:gd name="adj" fmla="val 472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Imagen 20">
            <a:extLst>
              <a:ext uri="{FF2B5EF4-FFF2-40B4-BE49-F238E27FC236}">
                <a16:creationId xmlns:a16="http://schemas.microsoft.com/office/drawing/2014/main" id="{84AB06CC-DB21-4A34-8B7D-6BFF43F274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44163" y="5529848"/>
            <a:ext cx="3113971" cy="1229791"/>
          </a:xfrm>
          <a:prstGeom prst="rect">
            <a:avLst/>
          </a:prstGeom>
          <a:noFill/>
          <a:ln>
            <a:noFill/>
          </a:ln>
        </p:spPr>
      </p:pic>
      <p:sp>
        <p:nvSpPr>
          <p:cNvPr id="6" name="Subtítulo 2">
            <a:extLst>
              <a:ext uri="{FF2B5EF4-FFF2-40B4-BE49-F238E27FC236}">
                <a16:creationId xmlns:a16="http://schemas.microsoft.com/office/drawing/2014/main" id="{1828B7F2-3B21-EFA0-B400-DFD53E7B8274}"/>
              </a:ext>
            </a:extLst>
          </p:cNvPr>
          <p:cNvSpPr txBox="1">
            <a:spLocks/>
          </p:cNvSpPr>
          <p:nvPr/>
        </p:nvSpPr>
        <p:spPr>
          <a:xfrm>
            <a:off x="4404343" y="4904625"/>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rPr>
              <a:t>04</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Elipse 6">
            <a:extLst>
              <a:ext uri="{FF2B5EF4-FFF2-40B4-BE49-F238E27FC236}">
                <a16:creationId xmlns:a16="http://schemas.microsoft.com/office/drawing/2014/main" id="{BFB0E6A9-6DD6-FCF9-F0B2-E23AC916D8AF}"/>
              </a:ext>
            </a:extLst>
          </p:cNvPr>
          <p:cNvSpPr/>
          <p:nvPr/>
        </p:nvSpPr>
        <p:spPr>
          <a:xfrm>
            <a:off x="4319860" y="4777968"/>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ubtítulo 2">
            <a:extLst>
              <a:ext uri="{FF2B5EF4-FFF2-40B4-BE49-F238E27FC236}">
                <a16:creationId xmlns:a16="http://schemas.microsoft.com/office/drawing/2014/main" id="{94EBD7B4-C753-06FE-1DA5-122E223C9E28}"/>
              </a:ext>
            </a:extLst>
          </p:cNvPr>
          <p:cNvSpPr txBox="1">
            <a:spLocks/>
          </p:cNvSpPr>
          <p:nvPr/>
        </p:nvSpPr>
        <p:spPr>
          <a:xfrm>
            <a:off x="5772629" y="4904132"/>
            <a:ext cx="4696460" cy="508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500" b="0" i="0" u="none" strike="noStrike" kern="1200" cap="none" spc="0" normalizeH="0" baseline="0" noProof="0" dirty="0">
                <a:ln>
                  <a:noFill/>
                </a:ln>
                <a:solidFill>
                  <a:prstClr val="white"/>
                </a:solidFill>
                <a:effectLst/>
                <a:uLnTx/>
                <a:uFillTx/>
                <a:latin typeface="Calibri" panose="020F0502020204030204"/>
                <a:ea typeface="+mn-ea"/>
                <a:cs typeface="+mn-cs"/>
              </a:rPr>
              <a:t>Planeamiento Estratégico</a:t>
            </a:r>
          </a:p>
        </p:txBody>
      </p:sp>
    </p:spTree>
    <p:extLst>
      <p:ext uri="{BB962C8B-B14F-4D97-AF65-F5344CB8AC3E}">
        <p14:creationId xmlns:p14="http://schemas.microsoft.com/office/powerpoint/2010/main" val="218278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3203118"/>
            <a:ext cx="5339200" cy="1275600"/>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Gestión Pública por Resultados</a:t>
            </a:r>
            <a:endParaRPr sz="4400" b="1" dirty="0">
              <a:latin typeface="Poppins" panose="020B0604020202020204" charset="0"/>
              <a:cs typeface="Poppins" panose="020B0604020202020204" charset="0"/>
            </a:endParaRPr>
          </a:p>
        </p:txBody>
      </p:sp>
      <p:sp>
        <p:nvSpPr>
          <p:cNvPr id="459" name="Google Shape;459;p39"/>
          <p:cNvSpPr txBox="1">
            <a:spLocks noGrp="1"/>
          </p:cNvSpPr>
          <p:nvPr>
            <p:ph type="subTitle" idx="1"/>
          </p:nvPr>
        </p:nvSpPr>
        <p:spPr>
          <a:xfrm>
            <a:off x="3426400" y="4913752"/>
            <a:ext cx="5339200" cy="1046400"/>
          </a:xfrm>
          <a:prstGeom prst="rect">
            <a:avLst/>
          </a:prstGeom>
        </p:spPr>
        <p:txBody>
          <a:bodyPr spcFirstLastPara="1" vert="horz" wrap="square" lIns="121900" tIns="121900" rIns="121900" bIns="121900" rtlCol="0" anchor="t" anchorCtr="0">
            <a:noAutofit/>
          </a:bodyPr>
          <a:lstStyle/>
          <a:p>
            <a:pPr marL="0" indent="0"/>
            <a:endParaRPr sz="1800" dirty="0">
              <a:latin typeface="Poppins" panose="020B0604020202020204" charset="0"/>
              <a:cs typeface="Poppins" panose="020B0604020202020204" charset="0"/>
            </a:endParaRPr>
          </a:p>
        </p:txBody>
      </p:sp>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s-PE" sz="8000" b="0" i="0" u="none" strike="noStrike" kern="1200" cap="none" spc="0" normalizeH="0" baseline="0" noProof="0" dirty="0">
                <a:ln>
                  <a:noFill/>
                </a:ln>
                <a:solidFill>
                  <a:srgbClr val="FFFFFF"/>
                </a:solidFill>
                <a:effectLst/>
                <a:uLnTx/>
                <a:uFillTx/>
                <a:latin typeface="Calibri" panose="020F0502020204030204"/>
                <a:ea typeface="+mn-ea"/>
                <a:cs typeface="+mn-cs"/>
              </a:rPr>
              <a:t>3</a:t>
            </a:r>
            <a:endParaRPr kumimoji="0" sz="8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6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Título 1">
            <a:extLst>
              <a:ext uri="{FF2B5EF4-FFF2-40B4-BE49-F238E27FC236}">
                <a16:creationId xmlns:a16="http://schemas.microsoft.com/office/drawing/2014/main" id="{E33F0E9C-1979-8535-329C-03F18FCCE8E1}"/>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Gestión por Resultados</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grpSp>
        <p:nvGrpSpPr>
          <p:cNvPr id="14" name="Grupo 13">
            <a:extLst>
              <a:ext uri="{FF2B5EF4-FFF2-40B4-BE49-F238E27FC236}">
                <a16:creationId xmlns:a16="http://schemas.microsoft.com/office/drawing/2014/main" id="{EB47B356-04D1-C9AD-9FAC-58A9F5A8E674}"/>
              </a:ext>
            </a:extLst>
          </p:cNvPr>
          <p:cNvGrpSpPr/>
          <p:nvPr/>
        </p:nvGrpSpPr>
        <p:grpSpPr>
          <a:xfrm>
            <a:off x="295008" y="1792523"/>
            <a:ext cx="3789275" cy="4910073"/>
            <a:chOff x="295008" y="1792523"/>
            <a:chExt cx="3789275" cy="4910073"/>
          </a:xfrm>
        </p:grpSpPr>
        <p:sp>
          <p:nvSpPr>
            <p:cNvPr id="6" name="CuadroTexto 5">
              <a:extLst>
                <a:ext uri="{FF2B5EF4-FFF2-40B4-BE49-F238E27FC236}">
                  <a16:creationId xmlns:a16="http://schemas.microsoft.com/office/drawing/2014/main" id="{D75C19AC-6979-91DB-13A5-03F7D2903441}"/>
                </a:ext>
              </a:extLst>
            </p:cNvPr>
            <p:cNvSpPr txBox="1"/>
            <p:nvPr/>
          </p:nvSpPr>
          <p:spPr>
            <a:xfrm>
              <a:off x="1624999" y="1792523"/>
              <a:ext cx="1568250" cy="369332"/>
            </a:xfrm>
            <a:prstGeom prst="rect">
              <a:avLst/>
            </a:prstGeom>
            <a:noFill/>
          </p:spPr>
          <p:txBody>
            <a:bodyPr wrap="none" rtlCol="0">
              <a:spAutoFit/>
            </a:bodyPr>
            <a:lstStyle/>
            <a:p>
              <a:r>
                <a:rPr lang="es-PE" dirty="0"/>
                <a:t>El Presupuesto</a:t>
              </a:r>
            </a:p>
          </p:txBody>
        </p:sp>
        <p:graphicFrame>
          <p:nvGraphicFramePr>
            <p:cNvPr id="7" name="Gráfico 6">
              <a:extLst>
                <a:ext uri="{FF2B5EF4-FFF2-40B4-BE49-F238E27FC236}">
                  <a16:creationId xmlns:a16="http://schemas.microsoft.com/office/drawing/2014/main" id="{E4F79B76-3171-DF8A-BAA6-8E9489213629}"/>
                </a:ext>
              </a:extLst>
            </p:cNvPr>
            <p:cNvGraphicFramePr>
              <a:graphicFrameLocks/>
            </p:cNvGraphicFramePr>
            <p:nvPr>
              <p:extLst>
                <p:ext uri="{D42A27DB-BD31-4B8C-83A1-F6EECF244321}">
                  <p14:modId xmlns:p14="http://schemas.microsoft.com/office/powerpoint/2010/main" val="2836478731"/>
                </p:ext>
              </p:extLst>
            </p:nvPr>
          </p:nvGraphicFramePr>
          <p:xfrm>
            <a:off x="295008" y="2237222"/>
            <a:ext cx="3789275" cy="2638786"/>
          </p:xfrm>
          <a:graphic>
            <a:graphicData uri="http://schemas.openxmlformats.org/drawingml/2006/chart">
              <c:chart xmlns:c="http://schemas.openxmlformats.org/drawingml/2006/chart" xmlns:r="http://schemas.openxmlformats.org/officeDocument/2006/relationships" r:id="rId5"/>
            </a:graphicData>
          </a:graphic>
        </p:graphicFrame>
        <p:pic>
          <p:nvPicPr>
            <p:cNvPr id="9" name="Picture 2" descr="Minedu: 22.000 colegios entre públicos y privados ya podrían abrir |  Sociedad | La República">
              <a:extLst>
                <a:ext uri="{FF2B5EF4-FFF2-40B4-BE49-F238E27FC236}">
                  <a16:creationId xmlns:a16="http://schemas.microsoft.com/office/drawing/2014/main" id="{415077C4-5342-73E1-1CC3-8F86A3EC8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66" y="5074876"/>
              <a:ext cx="2768232" cy="1627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upo 14">
            <a:extLst>
              <a:ext uri="{FF2B5EF4-FFF2-40B4-BE49-F238E27FC236}">
                <a16:creationId xmlns:a16="http://schemas.microsoft.com/office/drawing/2014/main" id="{106B0647-129B-6ADC-E3FA-032276F1D6A1}"/>
              </a:ext>
            </a:extLst>
          </p:cNvPr>
          <p:cNvGrpSpPr/>
          <p:nvPr/>
        </p:nvGrpSpPr>
        <p:grpSpPr>
          <a:xfrm>
            <a:off x="4196374" y="1783234"/>
            <a:ext cx="4172632" cy="5025192"/>
            <a:chOff x="4196374" y="1783234"/>
            <a:chExt cx="4172632" cy="5025192"/>
          </a:xfrm>
        </p:grpSpPr>
        <p:pic>
          <p:nvPicPr>
            <p:cNvPr id="3" name="Picture 2" descr="MINISTERIO DE EDUCACIÓN DEBERÍA EVALUAR CALIDAD DE LA ENSEÑANZA EN LAS  AULAS – RCR Peru">
              <a:extLst>
                <a:ext uri="{FF2B5EF4-FFF2-40B4-BE49-F238E27FC236}">
                  <a16:creationId xmlns:a16="http://schemas.microsoft.com/office/drawing/2014/main" id="{BD6DB4AF-F709-5507-44FB-6A6194CE3F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0348" y="2237222"/>
              <a:ext cx="3088658" cy="206940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C92034C-E0A4-43C5-3AA5-A3F5EF283ACA}"/>
                </a:ext>
              </a:extLst>
            </p:cNvPr>
            <p:cNvSpPr txBox="1"/>
            <p:nvPr/>
          </p:nvSpPr>
          <p:spPr>
            <a:xfrm>
              <a:off x="6336619" y="1783234"/>
              <a:ext cx="1135760" cy="369332"/>
            </a:xfrm>
            <a:prstGeom prst="rect">
              <a:avLst/>
            </a:prstGeom>
            <a:noFill/>
          </p:spPr>
          <p:txBody>
            <a:bodyPr wrap="none" rtlCol="0">
              <a:spAutoFit/>
            </a:bodyPr>
            <a:lstStyle/>
            <a:p>
              <a:r>
                <a:rPr lang="es-PE" dirty="0"/>
                <a:t>El Servicio</a:t>
              </a:r>
            </a:p>
          </p:txBody>
        </p:sp>
        <p:pic>
          <p:nvPicPr>
            <p:cNvPr id="8" name="Imagen 7">
              <a:extLst>
                <a:ext uri="{FF2B5EF4-FFF2-40B4-BE49-F238E27FC236}">
                  <a16:creationId xmlns:a16="http://schemas.microsoft.com/office/drawing/2014/main" id="{72B97AF3-DE6E-6B24-B698-C8DDC854F620}"/>
                </a:ext>
              </a:extLst>
            </p:cNvPr>
            <p:cNvPicPr>
              <a:picLocks noChangeAspect="1"/>
            </p:cNvPicPr>
            <p:nvPr/>
          </p:nvPicPr>
          <p:blipFill>
            <a:blip r:embed="rId8"/>
            <a:stretch>
              <a:fillRect/>
            </a:stretch>
          </p:blipFill>
          <p:spPr>
            <a:xfrm>
              <a:off x="5541634" y="4514850"/>
              <a:ext cx="2562940" cy="2293576"/>
            </a:xfrm>
            <a:prstGeom prst="rect">
              <a:avLst/>
            </a:prstGeom>
          </p:spPr>
        </p:pic>
        <p:sp>
          <p:nvSpPr>
            <p:cNvPr id="10" name="Flecha derecha 7">
              <a:extLst>
                <a:ext uri="{FF2B5EF4-FFF2-40B4-BE49-F238E27FC236}">
                  <a16:creationId xmlns:a16="http://schemas.microsoft.com/office/drawing/2014/main" id="{842AF74B-4719-4DCE-FB0B-98B5247F66FD}"/>
                </a:ext>
              </a:extLst>
            </p:cNvPr>
            <p:cNvSpPr/>
            <p:nvPr/>
          </p:nvSpPr>
          <p:spPr>
            <a:xfrm>
              <a:off x="4196374" y="3556615"/>
              <a:ext cx="615297" cy="564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16" name="Grupo 15">
            <a:extLst>
              <a:ext uri="{FF2B5EF4-FFF2-40B4-BE49-F238E27FC236}">
                <a16:creationId xmlns:a16="http://schemas.microsoft.com/office/drawing/2014/main" id="{DD4522F2-F1BA-75D2-9D2C-3B1D408CDDBC}"/>
              </a:ext>
            </a:extLst>
          </p:cNvPr>
          <p:cNvGrpSpPr/>
          <p:nvPr/>
        </p:nvGrpSpPr>
        <p:grpSpPr>
          <a:xfrm>
            <a:off x="8597317" y="1732088"/>
            <a:ext cx="3403144" cy="5002869"/>
            <a:chOff x="8597317" y="1732088"/>
            <a:chExt cx="3403144" cy="5002869"/>
          </a:xfrm>
        </p:grpSpPr>
        <p:sp>
          <p:nvSpPr>
            <p:cNvPr id="11" name="Flecha derecha 7">
              <a:extLst>
                <a:ext uri="{FF2B5EF4-FFF2-40B4-BE49-F238E27FC236}">
                  <a16:creationId xmlns:a16="http://schemas.microsoft.com/office/drawing/2014/main" id="{79D46F35-8F34-62F2-8CB4-ED402B785471}"/>
                </a:ext>
              </a:extLst>
            </p:cNvPr>
            <p:cNvSpPr/>
            <p:nvPr/>
          </p:nvSpPr>
          <p:spPr>
            <a:xfrm>
              <a:off x="8597317" y="3742602"/>
              <a:ext cx="615297" cy="564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51433B73-B35B-CBFD-5320-7354D52E99DC}"/>
                </a:ext>
              </a:extLst>
            </p:cNvPr>
            <p:cNvSpPr txBox="1"/>
            <p:nvPr/>
          </p:nvSpPr>
          <p:spPr>
            <a:xfrm>
              <a:off x="10065328" y="1732088"/>
              <a:ext cx="1588803" cy="646331"/>
            </a:xfrm>
            <a:prstGeom prst="rect">
              <a:avLst/>
            </a:prstGeom>
            <a:noFill/>
          </p:spPr>
          <p:txBody>
            <a:bodyPr wrap="square" rtlCol="0">
              <a:spAutoFit/>
            </a:bodyPr>
            <a:lstStyle/>
            <a:p>
              <a:pPr algn="ctr"/>
              <a:r>
                <a:rPr lang="es-PE" dirty="0"/>
                <a:t>¿Cuál es el Resultado?</a:t>
              </a:r>
            </a:p>
          </p:txBody>
        </p:sp>
        <p:pic>
          <p:nvPicPr>
            <p:cNvPr id="13" name="Imagen 12">
              <a:extLst>
                <a:ext uri="{FF2B5EF4-FFF2-40B4-BE49-F238E27FC236}">
                  <a16:creationId xmlns:a16="http://schemas.microsoft.com/office/drawing/2014/main" id="{D47E120D-8530-B37A-0A15-4F77B36A87E9}"/>
                </a:ext>
              </a:extLst>
            </p:cNvPr>
            <p:cNvPicPr>
              <a:picLocks noChangeAspect="1"/>
            </p:cNvPicPr>
            <p:nvPr/>
          </p:nvPicPr>
          <p:blipFill>
            <a:blip r:embed="rId9"/>
            <a:stretch>
              <a:fillRect/>
            </a:stretch>
          </p:blipFill>
          <p:spPr>
            <a:xfrm>
              <a:off x="9442749" y="2636805"/>
              <a:ext cx="2557712" cy="4098152"/>
            </a:xfrm>
            <a:prstGeom prst="rect">
              <a:avLst/>
            </a:prstGeom>
          </p:spPr>
        </p:pic>
      </p:grpSp>
      <p:sp>
        <p:nvSpPr>
          <p:cNvPr id="17" name="Flecha: a la derecha 16">
            <a:extLst>
              <a:ext uri="{FF2B5EF4-FFF2-40B4-BE49-F238E27FC236}">
                <a16:creationId xmlns:a16="http://schemas.microsoft.com/office/drawing/2014/main" id="{6DB94BAA-5885-5368-B93D-094B9969CC22}"/>
              </a:ext>
            </a:extLst>
          </p:cNvPr>
          <p:cNvSpPr/>
          <p:nvPr/>
        </p:nvSpPr>
        <p:spPr>
          <a:xfrm>
            <a:off x="9039225" y="5816771"/>
            <a:ext cx="522700" cy="2667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7184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Título 1">
            <a:extLst>
              <a:ext uri="{FF2B5EF4-FFF2-40B4-BE49-F238E27FC236}">
                <a16:creationId xmlns:a16="http://schemas.microsoft.com/office/drawing/2014/main" id="{FB06D2D0-A793-070B-A647-2F06AD90D183}"/>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Gestión por Resultados</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pic>
        <p:nvPicPr>
          <p:cNvPr id="3" name="Imagen 2">
            <a:extLst>
              <a:ext uri="{FF2B5EF4-FFF2-40B4-BE49-F238E27FC236}">
                <a16:creationId xmlns:a16="http://schemas.microsoft.com/office/drawing/2014/main" id="{2492F2F7-D3FE-AC0E-008E-44DB06A5D569}"/>
              </a:ext>
            </a:extLst>
          </p:cNvPr>
          <p:cNvPicPr>
            <a:picLocks noChangeAspect="1"/>
          </p:cNvPicPr>
          <p:nvPr/>
        </p:nvPicPr>
        <p:blipFill rotWithShape="1">
          <a:blip r:embed="rId4">
            <a:extLst>
              <a:ext uri="{28A0092B-C50C-407E-A947-70E740481C1C}">
                <a14:useLocalDpi xmlns:a14="http://schemas.microsoft.com/office/drawing/2010/main" val="0"/>
              </a:ext>
            </a:extLst>
          </a:blip>
          <a:srcRect l="10931" r="9200"/>
          <a:stretch/>
        </p:blipFill>
        <p:spPr>
          <a:xfrm>
            <a:off x="7858408" y="2764386"/>
            <a:ext cx="3862743" cy="2751655"/>
          </a:xfrm>
          <a:prstGeom prst="rect">
            <a:avLst/>
          </a:prstGeom>
        </p:spPr>
      </p:pic>
      <p:sp>
        <p:nvSpPr>
          <p:cNvPr id="4" name="Rectangle 1026">
            <a:extLst>
              <a:ext uri="{FF2B5EF4-FFF2-40B4-BE49-F238E27FC236}">
                <a16:creationId xmlns:a16="http://schemas.microsoft.com/office/drawing/2014/main" id="{8C7C4454-A725-D6DA-486D-CBBEB6D76F29}"/>
              </a:ext>
            </a:extLst>
          </p:cNvPr>
          <p:cNvSpPr txBox="1">
            <a:spLocks noChangeArrowheads="1"/>
          </p:cNvSpPr>
          <p:nvPr/>
        </p:nvSpPr>
        <p:spPr>
          <a:xfrm>
            <a:off x="470849" y="3021688"/>
            <a:ext cx="6935095" cy="3527951"/>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lgn="just">
              <a:lnSpc>
                <a:spcPct val="150000"/>
              </a:lnSpc>
              <a:buFontTx/>
              <a:buChar char="-"/>
            </a:pPr>
            <a:r>
              <a:rPr lang="es-DO" altLang="es-PE" sz="1400" dirty="0">
                <a:latin typeface="Arial" panose="020B0604020202020204" pitchFamily="34" charset="0"/>
                <a:cs typeface="Arial" panose="020B0604020202020204" pitchFamily="34" charset="0"/>
              </a:rPr>
              <a:t>La preocupación de cómo hacer las cosas ha llevado a ignorar los resultados e impacto.</a:t>
            </a:r>
          </a:p>
          <a:p>
            <a:pPr marL="179388" indent="-179388" algn="just">
              <a:lnSpc>
                <a:spcPct val="150000"/>
              </a:lnSpc>
              <a:buFontTx/>
              <a:buChar char="-"/>
            </a:pPr>
            <a:r>
              <a:rPr lang="es-DO" altLang="es-PE" sz="1400" dirty="0">
                <a:latin typeface="Arial" panose="020B0604020202020204" pitchFamily="34" charset="0"/>
                <a:cs typeface="Arial" panose="020B0604020202020204" pitchFamily="34" charset="0"/>
              </a:rPr>
              <a:t>La regulación de los procesos, el control de los insumos y el logro de productos, han predominado en el accionar público.</a:t>
            </a:r>
          </a:p>
          <a:p>
            <a:pPr marL="179388" indent="-179388" algn="just">
              <a:lnSpc>
                <a:spcPct val="150000"/>
              </a:lnSpc>
              <a:buFontTx/>
              <a:buChar char="-"/>
            </a:pPr>
            <a:r>
              <a:rPr lang="es-DO" altLang="es-PE" sz="1400" dirty="0">
                <a:latin typeface="Arial" panose="020B0604020202020204" pitchFamily="34" charset="0"/>
                <a:cs typeface="Arial" panose="020B0604020202020204" pitchFamily="34" charset="0"/>
              </a:rPr>
              <a:t>Las organizaciones burocráticas están más enfocadas en sus propias necesidades y perspectivas, así como en los roles y responsabilidades de sus partes.</a:t>
            </a:r>
          </a:p>
          <a:p>
            <a:pPr marL="179388" indent="-179388" algn="just">
              <a:lnSpc>
                <a:spcPct val="150000"/>
              </a:lnSpc>
              <a:buFontTx/>
              <a:buChar char="-"/>
            </a:pPr>
            <a:r>
              <a:rPr lang="es-DO" altLang="es-PE" sz="1400" dirty="0">
                <a:latin typeface="Arial" panose="020B0604020202020204" pitchFamily="34" charset="0"/>
                <a:cs typeface="Arial" panose="020B0604020202020204" pitchFamily="34" charset="0"/>
              </a:rPr>
              <a:t>Se define así misma por la cantidad de recursos que maneja y por las tareas que desempeña.</a:t>
            </a:r>
          </a:p>
          <a:p>
            <a:pPr marL="179388" indent="-179388" algn="just">
              <a:lnSpc>
                <a:spcPct val="150000"/>
              </a:lnSpc>
              <a:buFontTx/>
              <a:buChar char="-"/>
            </a:pPr>
            <a:r>
              <a:rPr lang="es-DO" altLang="es-PE" sz="1400" dirty="0">
                <a:latin typeface="Arial" panose="020B0604020202020204" pitchFamily="34" charset="0"/>
                <a:cs typeface="Arial" panose="020B0604020202020204" pitchFamily="34" charset="0"/>
              </a:rPr>
              <a:t>Se asienta en la rutina.</a:t>
            </a:r>
          </a:p>
          <a:p>
            <a:pPr marL="179388" indent="-179388" algn="just">
              <a:lnSpc>
                <a:spcPct val="150000"/>
              </a:lnSpc>
              <a:buFontTx/>
              <a:buChar char="-"/>
            </a:pPr>
            <a:r>
              <a:rPr lang="es-DO" altLang="es-PE" sz="1400" dirty="0">
                <a:latin typeface="Arial" panose="020B0604020202020204" pitchFamily="34" charset="0"/>
                <a:cs typeface="Arial" panose="020B0604020202020204" pitchFamily="34" charset="0"/>
              </a:rPr>
              <a:t>Lucha por posiciones de poder.</a:t>
            </a:r>
          </a:p>
        </p:txBody>
      </p:sp>
      <p:sp>
        <p:nvSpPr>
          <p:cNvPr id="13" name="Rectángulo 12">
            <a:extLst>
              <a:ext uri="{FF2B5EF4-FFF2-40B4-BE49-F238E27FC236}">
                <a16:creationId xmlns:a16="http://schemas.microsoft.com/office/drawing/2014/main" id="{C73D7753-FA10-6155-5916-FCCEFBAD5B01}"/>
              </a:ext>
            </a:extLst>
          </p:cNvPr>
          <p:cNvSpPr/>
          <p:nvPr/>
        </p:nvSpPr>
        <p:spPr>
          <a:xfrm>
            <a:off x="436179" y="2213414"/>
            <a:ext cx="8033047" cy="698717"/>
          </a:xfrm>
          <a:prstGeom prst="rect">
            <a:avLst/>
          </a:prstGeom>
        </p:spPr>
        <p:txBody>
          <a:bodyPr wrap="square">
            <a:spAutoFit/>
          </a:bodyPr>
          <a:lstStyle/>
          <a:p>
            <a:pPr algn="just">
              <a:lnSpc>
                <a:spcPct val="150000"/>
              </a:lnSpc>
            </a:pPr>
            <a:r>
              <a:rPr lang="es-DO" altLang="es-PE" sz="1400" dirty="0">
                <a:latin typeface="Arial" panose="020B0604020202020204" pitchFamily="34" charset="0"/>
                <a:cs typeface="Arial" panose="020B0604020202020204" pitchFamily="34" charset="0"/>
              </a:rPr>
              <a:t>En 1992, David </a:t>
            </a:r>
            <a:r>
              <a:rPr lang="es-DO" altLang="es-PE" sz="1400" dirty="0" err="1">
                <a:latin typeface="Arial" panose="020B0604020202020204" pitchFamily="34" charset="0"/>
                <a:cs typeface="Arial" panose="020B0604020202020204" pitchFamily="34" charset="0"/>
              </a:rPr>
              <a:t>Osborne</a:t>
            </a:r>
            <a:r>
              <a:rPr lang="es-DO" altLang="es-PE" sz="1400" dirty="0">
                <a:latin typeface="Arial" panose="020B0604020202020204" pitchFamily="34" charset="0"/>
                <a:cs typeface="Arial" panose="020B0604020202020204" pitchFamily="34" charset="0"/>
              </a:rPr>
              <a:t>, Ted </a:t>
            </a:r>
            <a:r>
              <a:rPr lang="es-DO" altLang="es-PE" sz="1400" dirty="0" err="1">
                <a:latin typeface="Arial" panose="020B0604020202020204" pitchFamily="34" charset="0"/>
                <a:cs typeface="Arial" panose="020B0604020202020204" pitchFamily="34" charset="0"/>
              </a:rPr>
              <a:t>Gaebler</a:t>
            </a:r>
            <a:r>
              <a:rPr lang="es-DO" altLang="es-PE" sz="1400" dirty="0">
                <a:latin typeface="Arial" panose="020B0604020202020204" pitchFamily="34" charset="0"/>
                <a:cs typeface="Arial" panose="020B0604020202020204" pitchFamily="34" charset="0"/>
              </a:rPr>
              <a:t> y Michael </a:t>
            </a:r>
            <a:r>
              <a:rPr lang="es-DO" altLang="es-PE" sz="1400" dirty="0" err="1">
                <a:latin typeface="Arial" panose="020B0604020202020204" pitchFamily="34" charset="0"/>
                <a:cs typeface="Arial" panose="020B0604020202020204" pitchFamily="34" charset="0"/>
              </a:rPr>
              <a:t>Barzelay</a:t>
            </a:r>
            <a:r>
              <a:rPr lang="es-DO" altLang="es-PE" sz="1400" dirty="0">
                <a:latin typeface="Arial" panose="020B0604020202020204" pitchFamily="34" charset="0"/>
                <a:cs typeface="Arial" panose="020B0604020202020204" pitchFamily="34" charset="0"/>
              </a:rPr>
              <a:t>, reflexionaban sobre la gestión de las organizaciones públicas:</a:t>
            </a:r>
          </a:p>
        </p:txBody>
      </p:sp>
    </p:spTree>
    <p:extLst>
      <p:ext uri="{BB962C8B-B14F-4D97-AF65-F5344CB8AC3E}">
        <p14:creationId xmlns:p14="http://schemas.microsoft.com/office/powerpoint/2010/main" val="3026940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Título 1">
            <a:extLst>
              <a:ext uri="{FF2B5EF4-FFF2-40B4-BE49-F238E27FC236}">
                <a16:creationId xmlns:a16="http://schemas.microsoft.com/office/drawing/2014/main" id="{33E4144B-DE34-2234-986F-B1785D0F08CD}"/>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Gestión por Resultados</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3" name="Rectángulo 2">
            <a:extLst>
              <a:ext uri="{FF2B5EF4-FFF2-40B4-BE49-F238E27FC236}">
                <a16:creationId xmlns:a16="http://schemas.microsoft.com/office/drawing/2014/main" id="{FA87915D-5570-8776-EE89-DD97617F4745}"/>
              </a:ext>
            </a:extLst>
          </p:cNvPr>
          <p:cNvSpPr/>
          <p:nvPr/>
        </p:nvSpPr>
        <p:spPr>
          <a:xfrm>
            <a:off x="949613" y="2426123"/>
            <a:ext cx="3792302" cy="2585323"/>
          </a:xfrm>
          <a:prstGeom prst="rect">
            <a:avLst/>
          </a:prstGeom>
        </p:spPr>
        <p:txBody>
          <a:bodyPr wrap="square">
            <a:spAutoFit/>
          </a:bodyPr>
          <a:lstStyle/>
          <a:p>
            <a:r>
              <a:rPr lang="es-ES" dirty="0"/>
              <a:t>La pérdida de credibilidad del sector público como gestor del bienestar ciudadano viene acompañado de manifestaciones que exigen y obligan a que las instituciones públicas actúen aplicando principios de economía, eficiencia y eficacia.</a:t>
            </a:r>
          </a:p>
          <a:p>
            <a:endParaRPr lang="es-ES" dirty="0"/>
          </a:p>
          <a:p>
            <a:endParaRPr lang="es-PE" dirty="0"/>
          </a:p>
        </p:txBody>
      </p:sp>
      <p:pic>
        <p:nvPicPr>
          <p:cNvPr id="4" name="Imagen 3">
            <a:extLst>
              <a:ext uri="{FF2B5EF4-FFF2-40B4-BE49-F238E27FC236}">
                <a16:creationId xmlns:a16="http://schemas.microsoft.com/office/drawing/2014/main" id="{96D1F981-D487-1A89-222A-6A5512825231}"/>
              </a:ext>
            </a:extLst>
          </p:cNvPr>
          <p:cNvPicPr>
            <a:picLocks noChangeAspect="1"/>
          </p:cNvPicPr>
          <p:nvPr/>
        </p:nvPicPr>
        <p:blipFill rotWithShape="1">
          <a:blip r:embed="rId4"/>
          <a:srcRect t="3650"/>
          <a:stretch/>
        </p:blipFill>
        <p:spPr>
          <a:xfrm>
            <a:off x="5603095" y="1766545"/>
            <a:ext cx="5186818" cy="4725909"/>
          </a:xfrm>
          <a:prstGeom prst="rect">
            <a:avLst/>
          </a:prstGeom>
        </p:spPr>
      </p:pic>
    </p:spTree>
    <p:extLst>
      <p:ext uri="{BB962C8B-B14F-4D97-AF65-F5344CB8AC3E}">
        <p14:creationId xmlns:p14="http://schemas.microsoft.com/office/powerpoint/2010/main" val="1311476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Título 1">
            <a:extLst>
              <a:ext uri="{FF2B5EF4-FFF2-40B4-BE49-F238E27FC236}">
                <a16:creationId xmlns:a16="http://schemas.microsoft.com/office/drawing/2014/main" id="{DC47760C-587E-91AA-C8D2-B2D8533122F6}"/>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Gestión por Resultados</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pic>
        <p:nvPicPr>
          <p:cNvPr id="3" name="Imagen 2">
            <a:extLst>
              <a:ext uri="{FF2B5EF4-FFF2-40B4-BE49-F238E27FC236}">
                <a16:creationId xmlns:a16="http://schemas.microsoft.com/office/drawing/2014/main" id="{5B4ABA12-5844-27C8-70D8-643FB4538117}"/>
              </a:ext>
            </a:extLst>
          </p:cNvPr>
          <p:cNvPicPr>
            <a:picLocks noChangeAspect="1"/>
          </p:cNvPicPr>
          <p:nvPr/>
        </p:nvPicPr>
        <p:blipFill>
          <a:blip r:embed="rId4"/>
          <a:stretch>
            <a:fillRect/>
          </a:stretch>
        </p:blipFill>
        <p:spPr>
          <a:xfrm>
            <a:off x="6251359" y="2957772"/>
            <a:ext cx="4800600" cy="2380033"/>
          </a:xfrm>
          <a:prstGeom prst="rect">
            <a:avLst/>
          </a:prstGeom>
        </p:spPr>
      </p:pic>
      <p:sp>
        <p:nvSpPr>
          <p:cNvPr id="4" name="CuadroTexto 3">
            <a:extLst>
              <a:ext uri="{FF2B5EF4-FFF2-40B4-BE49-F238E27FC236}">
                <a16:creationId xmlns:a16="http://schemas.microsoft.com/office/drawing/2014/main" id="{1EA4C86E-0A0C-CDE3-5B50-FD47328E9A52}"/>
              </a:ext>
            </a:extLst>
          </p:cNvPr>
          <p:cNvSpPr txBox="1"/>
          <p:nvPr/>
        </p:nvSpPr>
        <p:spPr>
          <a:xfrm>
            <a:off x="617840" y="2430890"/>
            <a:ext cx="4800600" cy="3046988"/>
          </a:xfrm>
          <a:prstGeom prst="rect">
            <a:avLst/>
          </a:prstGeom>
          <a:noFill/>
        </p:spPr>
        <p:txBody>
          <a:bodyPr wrap="square" rtlCol="0">
            <a:spAutoFit/>
          </a:bodyPr>
          <a:lstStyle/>
          <a:p>
            <a:pPr marL="285750" indent="-285750" algn="just">
              <a:buFont typeface="Wingdings" panose="05000000000000000000" pitchFamily="2" charset="2"/>
              <a:buChar char="v"/>
            </a:pPr>
            <a:r>
              <a:rPr lang="es-PE" sz="1600" dirty="0"/>
              <a:t>La gestión por resultados surge como una necesidad de cambiar el enfoque de gestión por presupuesto, hacia un enfoque de generar valor para el ciudadano.</a:t>
            </a:r>
          </a:p>
          <a:p>
            <a:pPr marL="285750" indent="-285750" algn="just">
              <a:buFont typeface="Wingdings" panose="05000000000000000000" pitchFamily="2" charset="2"/>
              <a:buChar char="v"/>
            </a:pPr>
            <a:endParaRPr lang="es-PE" sz="1600" dirty="0"/>
          </a:p>
          <a:p>
            <a:pPr marL="285750" indent="-285750" algn="just">
              <a:buFont typeface="Wingdings" panose="05000000000000000000" pitchFamily="2" charset="2"/>
              <a:buChar char="v"/>
            </a:pPr>
            <a:r>
              <a:rPr lang="es-PE" sz="1600" dirty="0"/>
              <a:t>Se busca que el presupuesto esté alineado a las demandas de los </a:t>
            </a:r>
            <a:r>
              <a:rPr lang="es-PE" sz="1600" b="1" dirty="0">
                <a:solidFill>
                  <a:srgbClr val="0062C4"/>
                </a:solidFill>
              </a:rPr>
              <a:t>planes estratégicos.</a:t>
            </a:r>
          </a:p>
          <a:p>
            <a:pPr marL="285750" indent="-285750" algn="just">
              <a:buFont typeface="Wingdings" panose="05000000000000000000" pitchFamily="2" charset="2"/>
              <a:buChar char="v"/>
            </a:pPr>
            <a:endParaRPr lang="es-PE" sz="1600" dirty="0"/>
          </a:p>
          <a:p>
            <a:pPr marL="285750" indent="-285750" algn="just">
              <a:buFont typeface="Wingdings" panose="05000000000000000000" pitchFamily="2" charset="2"/>
              <a:buChar char="v"/>
            </a:pPr>
            <a:r>
              <a:rPr lang="es-PE" sz="1600" dirty="0"/>
              <a:t>La asignación de recursos en función al desarrollo de actividades necesarias para mejorar la provisión de bienes o servicios públicos y que tendrán un impacto en la mejora del bienestar de la población.</a:t>
            </a:r>
          </a:p>
        </p:txBody>
      </p:sp>
    </p:spTree>
    <p:extLst>
      <p:ext uri="{BB962C8B-B14F-4D97-AF65-F5344CB8AC3E}">
        <p14:creationId xmlns:p14="http://schemas.microsoft.com/office/powerpoint/2010/main" val="3809701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Título 1">
            <a:extLst>
              <a:ext uri="{FF2B5EF4-FFF2-40B4-BE49-F238E27FC236}">
                <a16:creationId xmlns:a16="http://schemas.microsoft.com/office/drawing/2014/main" id="{DC47760C-587E-91AA-C8D2-B2D8533122F6}"/>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Gestión por Resultados</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pic>
        <p:nvPicPr>
          <p:cNvPr id="5" name="Imagen 4">
            <a:extLst>
              <a:ext uri="{FF2B5EF4-FFF2-40B4-BE49-F238E27FC236}">
                <a16:creationId xmlns:a16="http://schemas.microsoft.com/office/drawing/2014/main" id="{2D53F15A-6978-A0BF-17BA-5A9940D12099}"/>
              </a:ext>
            </a:extLst>
          </p:cNvPr>
          <p:cNvPicPr>
            <a:picLocks noChangeAspect="1"/>
          </p:cNvPicPr>
          <p:nvPr/>
        </p:nvPicPr>
        <p:blipFill>
          <a:blip r:embed="rId4"/>
          <a:stretch>
            <a:fillRect/>
          </a:stretch>
        </p:blipFill>
        <p:spPr>
          <a:xfrm>
            <a:off x="6669823" y="2391593"/>
            <a:ext cx="4525677" cy="3208634"/>
          </a:xfrm>
          <a:prstGeom prst="rect">
            <a:avLst/>
          </a:prstGeom>
        </p:spPr>
      </p:pic>
      <p:sp>
        <p:nvSpPr>
          <p:cNvPr id="9" name="CuadroTexto 8">
            <a:extLst>
              <a:ext uri="{FF2B5EF4-FFF2-40B4-BE49-F238E27FC236}">
                <a16:creationId xmlns:a16="http://schemas.microsoft.com/office/drawing/2014/main" id="{34FD4CEE-5E3C-4299-C27B-D512B77711ED}"/>
              </a:ext>
            </a:extLst>
          </p:cNvPr>
          <p:cNvSpPr txBox="1"/>
          <p:nvPr/>
        </p:nvSpPr>
        <p:spPr>
          <a:xfrm>
            <a:off x="536359" y="2103084"/>
            <a:ext cx="4985820" cy="3785652"/>
          </a:xfrm>
          <a:prstGeom prst="rect">
            <a:avLst/>
          </a:prstGeom>
          <a:noFill/>
        </p:spPr>
        <p:txBody>
          <a:bodyPr wrap="square" rtlCol="0">
            <a:spAutoFit/>
          </a:bodyPr>
          <a:lstStyle/>
          <a:p>
            <a:pPr marL="285750" indent="-285750" algn="just">
              <a:buFont typeface="Wingdings" panose="05000000000000000000" pitchFamily="2" charset="2"/>
              <a:buChar char="v"/>
            </a:pPr>
            <a:r>
              <a:rPr lang="es-PE" sz="1600" dirty="0"/>
              <a:t>Dotar a las instituciones públicas de herramientas de planeamiento que faciliten la identificación, priorización y solución de problemas.</a:t>
            </a:r>
          </a:p>
          <a:p>
            <a:pPr marL="285750" indent="-285750" algn="just">
              <a:buFont typeface="Wingdings" panose="05000000000000000000" pitchFamily="2" charset="2"/>
              <a:buChar char="v"/>
            </a:pPr>
            <a:endParaRPr lang="es-PE" sz="1600" dirty="0"/>
          </a:p>
          <a:p>
            <a:pPr marL="285750" indent="-285750" algn="just">
              <a:buFont typeface="Wingdings" panose="05000000000000000000" pitchFamily="2" charset="2"/>
              <a:buChar char="v"/>
            </a:pPr>
            <a:r>
              <a:rPr lang="es-PE" sz="1600" dirty="0"/>
              <a:t>Establecer una vinculación entre los objetivos planificados y los recursos asignados en el presupuesto.</a:t>
            </a:r>
          </a:p>
          <a:p>
            <a:pPr marL="285750" indent="-285750" algn="just">
              <a:buFont typeface="Wingdings" panose="05000000000000000000" pitchFamily="2" charset="2"/>
              <a:buChar char="v"/>
            </a:pPr>
            <a:endParaRPr lang="es-PE" sz="1600" dirty="0"/>
          </a:p>
          <a:p>
            <a:pPr marL="285750" indent="-285750" algn="just">
              <a:buFont typeface="Wingdings" panose="05000000000000000000" pitchFamily="2" charset="2"/>
              <a:buChar char="v"/>
            </a:pPr>
            <a:r>
              <a:rPr lang="es-PE" sz="1600" dirty="0"/>
              <a:t>Redefinir las prácticas de trabajo y los esquemas organizativos de las instituciones públicas.</a:t>
            </a:r>
          </a:p>
          <a:p>
            <a:pPr marL="285750" indent="-285750" algn="just">
              <a:buFont typeface="Wingdings" panose="05000000000000000000" pitchFamily="2" charset="2"/>
              <a:buChar char="v"/>
            </a:pPr>
            <a:endParaRPr lang="es-PE" sz="1600" dirty="0"/>
          </a:p>
          <a:p>
            <a:pPr marL="285750" indent="-285750" algn="just">
              <a:buFont typeface="Wingdings" panose="05000000000000000000" pitchFamily="2" charset="2"/>
              <a:buChar char="v"/>
            </a:pPr>
            <a:r>
              <a:rPr lang="es-PE" sz="1600" dirty="0"/>
              <a:t>Fortalecer los mecanismos de petición y rendición de cuentas en las instituciones, sobre la base de la identificación de resultados y responsables.</a:t>
            </a:r>
          </a:p>
          <a:p>
            <a:pPr marL="285750" indent="-285750" algn="just">
              <a:buFont typeface="Wingdings" panose="05000000000000000000" pitchFamily="2" charset="2"/>
              <a:buChar char="v"/>
            </a:pPr>
            <a:endParaRPr lang="es-PE" sz="1600" dirty="0"/>
          </a:p>
        </p:txBody>
      </p:sp>
    </p:spTree>
    <p:extLst>
      <p:ext uri="{BB962C8B-B14F-4D97-AF65-F5344CB8AC3E}">
        <p14:creationId xmlns:p14="http://schemas.microsoft.com/office/powerpoint/2010/main" val="4218463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Título 1">
            <a:extLst>
              <a:ext uri="{FF2B5EF4-FFF2-40B4-BE49-F238E27FC236}">
                <a16:creationId xmlns:a16="http://schemas.microsoft.com/office/drawing/2014/main" id="{DC47760C-587E-91AA-C8D2-B2D8533122F6}"/>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Gestión por Resultados</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3" name="CuadroTexto 2">
            <a:extLst>
              <a:ext uri="{FF2B5EF4-FFF2-40B4-BE49-F238E27FC236}">
                <a16:creationId xmlns:a16="http://schemas.microsoft.com/office/drawing/2014/main" id="{AE312F27-2711-2721-6E39-08F33AEBAB76}"/>
              </a:ext>
            </a:extLst>
          </p:cNvPr>
          <p:cNvSpPr txBox="1"/>
          <p:nvPr/>
        </p:nvSpPr>
        <p:spPr>
          <a:xfrm>
            <a:off x="593420" y="1846555"/>
            <a:ext cx="10251524" cy="369332"/>
          </a:xfrm>
          <a:prstGeom prst="rect">
            <a:avLst/>
          </a:prstGeom>
          <a:noFill/>
        </p:spPr>
        <p:txBody>
          <a:bodyPr wrap="none" rtlCol="0">
            <a:spAutoFit/>
          </a:bodyPr>
          <a:lstStyle/>
          <a:p>
            <a:r>
              <a:rPr lang="es-PE" b="1" dirty="0"/>
              <a:t>Gestión por Resultados – Ejemplo: </a:t>
            </a:r>
            <a:r>
              <a:rPr lang="es-PE" b="1" dirty="0" err="1">
                <a:highlight>
                  <a:srgbClr val="FFFF00"/>
                </a:highlight>
              </a:rPr>
              <a:t>PpR</a:t>
            </a:r>
            <a:r>
              <a:rPr lang="es-PE" b="1" dirty="0">
                <a:highlight>
                  <a:srgbClr val="FFFF00"/>
                </a:highlight>
              </a:rPr>
              <a:t> 087 Incremento de la competitividad de la artesanía</a:t>
            </a:r>
          </a:p>
        </p:txBody>
      </p:sp>
      <p:sp>
        <p:nvSpPr>
          <p:cNvPr id="4" name="Rectángulo 3">
            <a:extLst>
              <a:ext uri="{FF2B5EF4-FFF2-40B4-BE49-F238E27FC236}">
                <a16:creationId xmlns:a16="http://schemas.microsoft.com/office/drawing/2014/main" id="{B0298229-6391-7DBC-BE97-BEB4FD907D6B}"/>
              </a:ext>
            </a:extLst>
          </p:cNvPr>
          <p:cNvSpPr/>
          <p:nvPr/>
        </p:nvSpPr>
        <p:spPr>
          <a:xfrm>
            <a:off x="9786797" y="4835126"/>
            <a:ext cx="2116294" cy="553998"/>
          </a:xfrm>
          <a:prstGeom prst="rect">
            <a:avLst/>
          </a:prstGeom>
        </p:spPr>
        <p:txBody>
          <a:bodyPr wrap="square">
            <a:spAutoFit/>
          </a:bodyPr>
          <a:lstStyle/>
          <a:p>
            <a:pPr algn="ctr"/>
            <a:r>
              <a:rPr lang="es-PE" sz="1000" dirty="0">
                <a:hlinkClick r:id="rId4"/>
              </a:rPr>
              <a:t>https://www.mef.gob.pe/es/presupuesto-por-resultados/estructura-de-programas</a:t>
            </a:r>
            <a:r>
              <a:rPr lang="es-PE" sz="1000" dirty="0"/>
              <a:t> </a:t>
            </a:r>
          </a:p>
        </p:txBody>
      </p:sp>
      <p:pic>
        <p:nvPicPr>
          <p:cNvPr id="10" name="Imagen 9">
            <a:extLst>
              <a:ext uri="{FF2B5EF4-FFF2-40B4-BE49-F238E27FC236}">
                <a16:creationId xmlns:a16="http://schemas.microsoft.com/office/drawing/2014/main" id="{7266FEE3-08CB-B517-2DBF-87EE7A2BB2B1}"/>
              </a:ext>
            </a:extLst>
          </p:cNvPr>
          <p:cNvPicPr>
            <a:picLocks noChangeAspect="1"/>
          </p:cNvPicPr>
          <p:nvPr/>
        </p:nvPicPr>
        <p:blipFill>
          <a:blip r:embed="rId5"/>
          <a:stretch>
            <a:fillRect/>
          </a:stretch>
        </p:blipFill>
        <p:spPr>
          <a:xfrm>
            <a:off x="3185709" y="2503482"/>
            <a:ext cx="6047634" cy="4079687"/>
          </a:xfrm>
          <a:prstGeom prst="rect">
            <a:avLst/>
          </a:prstGeom>
          <a:ln>
            <a:solidFill>
              <a:schemeClr val="tx1">
                <a:lumMod val="50000"/>
                <a:lumOff val="50000"/>
              </a:schemeClr>
            </a:solidFill>
          </a:ln>
        </p:spPr>
      </p:pic>
      <p:pic>
        <p:nvPicPr>
          <p:cNvPr id="11" name="Imagen 10">
            <a:extLst>
              <a:ext uri="{FF2B5EF4-FFF2-40B4-BE49-F238E27FC236}">
                <a16:creationId xmlns:a16="http://schemas.microsoft.com/office/drawing/2014/main" id="{10BCD95C-BBD7-F3F1-16D2-10E5812822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6185" y="3286715"/>
            <a:ext cx="1534459" cy="1534459"/>
          </a:xfrm>
          <a:prstGeom prst="rect">
            <a:avLst/>
          </a:prstGeom>
        </p:spPr>
      </p:pic>
      <p:sp>
        <p:nvSpPr>
          <p:cNvPr id="12" name="CuadroTexto 11">
            <a:extLst>
              <a:ext uri="{FF2B5EF4-FFF2-40B4-BE49-F238E27FC236}">
                <a16:creationId xmlns:a16="http://schemas.microsoft.com/office/drawing/2014/main" id="{C5FF2F22-5963-2A17-7724-84A11807489B}"/>
              </a:ext>
            </a:extLst>
          </p:cNvPr>
          <p:cNvSpPr txBox="1"/>
          <p:nvPr/>
        </p:nvSpPr>
        <p:spPr>
          <a:xfrm>
            <a:off x="9404934" y="2907257"/>
            <a:ext cx="2664296" cy="584775"/>
          </a:xfrm>
          <a:prstGeom prst="rect">
            <a:avLst/>
          </a:prstGeom>
          <a:noFill/>
        </p:spPr>
        <p:txBody>
          <a:bodyPr wrap="square" rtlCol="0">
            <a:spAutoFit/>
          </a:bodyPr>
          <a:lstStyle/>
          <a:p>
            <a:pPr algn="ctr"/>
            <a:r>
              <a:rPr lang="es-PE" sz="1600" dirty="0"/>
              <a:t>Consulte los </a:t>
            </a:r>
            <a:r>
              <a:rPr lang="es-PE" sz="1600" dirty="0" err="1"/>
              <a:t>PpR</a:t>
            </a:r>
            <a:r>
              <a:rPr lang="es-PE" sz="1600" dirty="0"/>
              <a:t> del Estado peruano</a:t>
            </a:r>
          </a:p>
        </p:txBody>
      </p:sp>
      <p:pic>
        <p:nvPicPr>
          <p:cNvPr id="13" name="Imagen 12" descr="Imagen que contiene interior, pared, persona, estante&#10;&#10;Descripción generada automáticamente">
            <a:extLst>
              <a:ext uri="{FF2B5EF4-FFF2-40B4-BE49-F238E27FC236}">
                <a16:creationId xmlns:a16="http://schemas.microsoft.com/office/drawing/2014/main" id="{75262EE3-1B91-480A-77F1-682277687A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328" y="3718763"/>
            <a:ext cx="4184270" cy="2786724"/>
          </a:xfrm>
          <a:prstGeom prst="rect">
            <a:avLst/>
          </a:prstGeom>
        </p:spPr>
      </p:pic>
    </p:spTree>
    <p:extLst>
      <p:ext uri="{BB962C8B-B14F-4D97-AF65-F5344CB8AC3E}">
        <p14:creationId xmlns:p14="http://schemas.microsoft.com/office/powerpoint/2010/main" val="174124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Título 1">
            <a:extLst>
              <a:ext uri="{FF2B5EF4-FFF2-40B4-BE49-F238E27FC236}">
                <a16:creationId xmlns:a16="http://schemas.microsoft.com/office/drawing/2014/main" id="{DC47760C-587E-91AA-C8D2-B2D8533122F6}"/>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Gestión por Resultados</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pic>
        <p:nvPicPr>
          <p:cNvPr id="11" name="Imagen 10">
            <a:extLst>
              <a:ext uri="{FF2B5EF4-FFF2-40B4-BE49-F238E27FC236}">
                <a16:creationId xmlns:a16="http://schemas.microsoft.com/office/drawing/2014/main" id="{0A4EEA38-7394-09AF-6EF4-EB5B6FF79686}"/>
              </a:ext>
            </a:extLst>
          </p:cNvPr>
          <p:cNvPicPr>
            <a:picLocks noChangeAspect="1"/>
          </p:cNvPicPr>
          <p:nvPr/>
        </p:nvPicPr>
        <p:blipFill>
          <a:blip r:embed="rId4"/>
          <a:stretch>
            <a:fillRect/>
          </a:stretch>
        </p:blipFill>
        <p:spPr>
          <a:xfrm>
            <a:off x="1640971" y="1907940"/>
            <a:ext cx="8605751" cy="4389900"/>
          </a:xfrm>
          <a:prstGeom prst="rect">
            <a:avLst/>
          </a:prstGeom>
        </p:spPr>
      </p:pic>
    </p:spTree>
    <p:extLst>
      <p:ext uri="{BB962C8B-B14F-4D97-AF65-F5344CB8AC3E}">
        <p14:creationId xmlns:p14="http://schemas.microsoft.com/office/powerpoint/2010/main" val="3872841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Título 1">
            <a:extLst>
              <a:ext uri="{FF2B5EF4-FFF2-40B4-BE49-F238E27FC236}">
                <a16:creationId xmlns:a16="http://schemas.microsoft.com/office/drawing/2014/main" id="{DC47760C-587E-91AA-C8D2-B2D8533122F6}"/>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C00000"/>
                </a:solidFill>
                <a:latin typeface="Calibri Light" panose="020F0302020204030204"/>
              </a:rPr>
              <a:t>Gestión por Resultados</a:t>
            </a:r>
            <a:endPar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pic>
        <p:nvPicPr>
          <p:cNvPr id="5" name="Imagen 4">
            <a:extLst>
              <a:ext uri="{FF2B5EF4-FFF2-40B4-BE49-F238E27FC236}">
                <a16:creationId xmlns:a16="http://schemas.microsoft.com/office/drawing/2014/main" id="{80F5B9B2-5324-3AC5-2A6A-87891EC78F8B}"/>
              </a:ext>
            </a:extLst>
          </p:cNvPr>
          <p:cNvPicPr>
            <a:picLocks noChangeAspect="1"/>
          </p:cNvPicPr>
          <p:nvPr/>
        </p:nvPicPr>
        <p:blipFill>
          <a:blip r:embed="rId4"/>
          <a:stretch>
            <a:fillRect/>
          </a:stretch>
        </p:blipFill>
        <p:spPr>
          <a:xfrm>
            <a:off x="1199328" y="2208727"/>
            <a:ext cx="4575977" cy="1612379"/>
          </a:xfrm>
          <a:prstGeom prst="rect">
            <a:avLst/>
          </a:prstGeom>
        </p:spPr>
      </p:pic>
      <p:sp>
        <p:nvSpPr>
          <p:cNvPr id="9" name="Rectángulo 8">
            <a:extLst>
              <a:ext uri="{FF2B5EF4-FFF2-40B4-BE49-F238E27FC236}">
                <a16:creationId xmlns:a16="http://schemas.microsoft.com/office/drawing/2014/main" id="{B2ED2D92-05CE-9CE0-D4A1-246415B0FC25}"/>
              </a:ext>
            </a:extLst>
          </p:cNvPr>
          <p:cNvSpPr/>
          <p:nvPr/>
        </p:nvSpPr>
        <p:spPr>
          <a:xfrm>
            <a:off x="6395671" y="4317937"/>
            <a:ext cx="4530281" cy="1754326"/>
          </a:xfrm>
          <a:prstGeom prst="rect">
            <a:avLst/>
          </a:prstGeom>
        </p:spPr>
        <p:txBody>
          <a:bodyPr wrap="square">
            <a:spAutoFit/>
          </a:bodyPr>
          <a:lstStyle/>
          <a:p>
            <a:r>
              <a:rPr lang="es-PE" dirty="0"/>
              <a:t>El gran cambio que propone la </a:t>
            </a:r>
            <a:r>
              <a:rPr lang="es-PE" b="1" dirty="0"/>
              <a:t>Gestión para Resultados</a:t>
            </a:r>
            <a:r>
              <a:rPr lang="es-PE" dirty="0"/>
              <a:t>, es poner en primer lugar los resultados que se desea alcanzar y, en función de estos, definir la mejor combinación de insumos, actividades y productos para lograrlo. </a:t>
            </a:r>
          </a:p>
        </p:txBody>
      </p:sp>
      <p:sp>
        <p:nvSpPr>
          <p:cNvPr id="14" name="Rectángulo 13">
            <a:extLst>
              <a:ext uri="{FF2B5EF4-FFF2-40B4-BE49-F238E27FC236}">
                <a16:creationId xmlns:a16="http://schemas.microsoft.com/office/drawing/2014/main" id="{284D08DC-7FC6-2C04-05E2-0BA68FD647FA}"/>
              </a:ext>
            </a:extLst>
          </p:cNvPr>
          <p:cNvSpPr/>
          <p:nvPr/>
        </p:nvSpPr>
        <p:spPr>
          <a:xfrm>
            <a:off x="6349976" y="1957191"/>
            <a:ext cx="4575977" cy="1477328"/>
          </a:xfrm>
          <a:prstGeom prst="rect">
            <a:avLst/>
          </a:prstGeom>
        </p:spPr>
        <p:txBody>
          <a:bodyPr wrap="square">
            <a:spAutoFit/>
          </a:bodyPr>
          <a:lstStyle/>
          <a:p>
            <a:pPr algn="just"/>
            <a:r>
              <a:rPr lang="es-PE" dirty="0"/>
              <a:t>La Cadena de Valor Público o </a:t>
            </a:r>
            <a:r>
              <a:rPr lang="es-PE" b="1" dirty="0"/>
              <a:t>Cadena de Resultados </a:t>
            </a:r>
            <a:r>
              <a:rPr lang="es-PE" dirty="0"/>
              <a:t>es el conjunto de actividades realizadas por instituciones públicas que dan respuesta a necesidades o demandas de la sociedad.</a:t>
            </a:r>
          </a:p>
        </p:txBody>
      </p:sp>
      <p:pic>
        <p:nvPicPr>
          <p:cNvPr id="15" name="Picture 2" descr="Sistemas y Teoria General de Sistemas">
            <a:extLst>
              <a:ext uri="{FF2B5EF4-FFF2-40B4-BE49-F238E27FC236}">
                <a16:creationId xmlns:a16="http://schemas.microsoft.com/office/drawing/2014/main" id="{D1528BAB-7AF6-3E51-E741-99E8D06C063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898" t="32830" b="30931"/>
          <a:stretch/>
        </p:blipFill>
        <p:spPr bwMode="auto">
          <a:xfrm>
            <a:off x="1224240" y="4731735"/>
            <a:ext cx="2759852" cy="740364"/>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924E8473-7F0D-E6B9-B629-A57823C3A373}"/>
              </a:ext>
            </a:extLst>
          </p:cNvPr>
          <p:cNvSpPr/>
          <p:nvPr/>
        </p:nvSpPr>
        <p:spPr>
          <a:xfrm>
            <a:off x="1199328" y="4373136"/>
            <a:ext cx="2759852" cy="1422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PE" sz="1600" b="1" dirty="0">
                <a:solidFill>
                  <a:schemeClr val="tx1"/>
                </a:solidFill>
              </a:rPr>
              <a:t>Procesos</a:t>
            </a:r>
          </a:p>
        </p:txBody>
      </p:sp>
      <p:sp>
        <p:nvSpPr>
          <p:cNvPr id="17" name="Rectángulo 16">
            <a:extLst>
              <a:ext uri="{FF2B5EF4-FFF2-40B4-BE49-F238E27FC236}">
                <a16:creationId xmlns:a16="http://schemas.microsoft.com/office/drawing/2014/main" id="{F911A1A8-A8E2-5899-C3A7-BCBAC844C9A6}"/>
              </a:ext>
            </a:extLst>
          </p:cNvPr>
          <p:cNvSpPr/>
          <p:nvPr/>
        </p:nvSpPr>
        <p:spPr>
          <a:xfrm>
            <a:off x="4138843" y="4373137"/>
            <a:ext cx="1636462" cy="14227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PE" sz="1600" b="1" dirty="0">
                <a:solidFill>
                  <a:schemeClr val="tx1"/>
                </a:solidFill>
              </a:rPr>
              <a:t>Resultados</a:t>
            </a:r>
          </a:p>
        </p:txBody>
      </p:sp>
      <p:pic>
        <p:nvPicPr>
          <p:cNvPr id="18" name="Gráfico 17" descr="Gráfico de barras con tendencia alcista">
            <a:extLst>
              <a:ext uri="{FF2B5EF4-FFF2-40B4-BE49-F238E27FC236}">
                <a16:creationId xmlns:a16="http://schemas.microsoft.com/office/drawing/2014/main" id="{63C304C5-E053-B81C-E1E3-116B141A73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9626" y="5357405"/>
            <a:ext cx="403401" cy="403401"/>
          </a:xfrm>
          <a:prstGeom prst="rect">
            <a:avLst/>
          </a:prstGeom>
        </p:spPr>
      </p:pic>
      <p:pic>
        <p:nvPicPr>
          <p:cNvPr id="19" name="Gráfico 11" descr="Tendencia bajista">
            <a:extLst>
              <a:ext uri="{FF2B5EF4-FFF2-40B4-BE49-F238E27FC236}">
                <a16:creationId xmlns:a16="http://schemas.microsoft.com/office/drawing/2014/main" id="{DE270782-479F-4EC3-B954-1C4C924CBB6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35750" y="5328758"/>
            <a:ext cx="432048" cy="432048"/>
          </a:xfrm>
          <a:prstGeom prst="rect">
            <a:avLst/>
          </a:prstGeom>
        </p:spPr>
      </p:pic>
      <p:pic>
        <p:nvPicPr>
          <p:cNvPr id="20" name="Gráfico 13" descr="Estadísticas">
            <a:extLst>
              <a:ext uri="{FF2B5EF4-FFF2-40B4-BE49-F238E27FC236}">
                <a16:creationId xmlns:a16="http://schemas.microsoft.com/office/drawing/2014/main" id="{5338D0C8-C073-B57B-6923-C9D39E65B4B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28191" y="5317941"/>
            <a:ext cx="477952" cy="477952"/>
          </a:xfrm>
          <a:prstGeom prst="rect">
            <a:avLst/>
          </a:prstGeom>
        </p:spPr>
      </p:pic>
      <p:pic>
        <p:nvPicPr>
          <p:cNvPr id="21" name="Gráfico 15" descr="Gráfico circular">
            <a:extLst>
              <a:ext uri="{FF2B5EF4-FFF2-40B4-BE49-F238E27FC236}">
                <a16:creationId xmlns:a16="http://schemas.microsoft.com/office/drawing/2014/main" id="{CBDFDAA5-E1FA-8B52-839C-0058F365182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31677" y="5366838"/>
            <a:ext cx="429055" cy="429055"/>
          </a:xfrm>
          <a:prstGeom prst="rect">
            <a:avLst/>
          </a:prstGeom>
        </p:spPr>
      </p:pic>
      <p:pic>
        <p:nvPicPr>
          <p:cNvPr id="22" name="Gráfico 17" descr="Gráfico de barras con tendencia bajista">
            <a:extLst>
              <a:ext uri="{FF2B5EF4-FFF2-40B4-BE49-F238E27FC236}">
                <a16:creationId xmlns:a16="http://schemas.microsoft.com/office/drawing/2014/main" id="{D8C3DFC5-1DF0-6820-3346-C83E6229052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03903" y="5366838"/>
            <a:ext cx="393968" cy="393968"/>
          </a:xfrm>
          <a:prstGeom prst="rect">
            <a:avLst/>
          </a:prstGeom>
        </p:spPr>
      </p:pic>
      <p:sp>
        <p:nvSpPr>
          <p:cNvPr id="23" name="Flecha: a la derecha 23">
            <a:extLst>
              <a:ext uri="{FF2B5EF4-FFF2-40B4-BE49-F238E27FC236}">
                <a16:creationId xmlns:a16="http://schemas.microsoft.com/office/drawing/2014/main" id="{E8DD31A1-381E-1F15-1284-ACFC4243BC24}"/>
              </a:ext>
            </a:extLst>
          </p:cNvPr>
          <p:cNvSpPr/>
          <p:nvPr/>
        </p:nvSpPr>
        <p:spPr>
          <a:xfrm>
            <a:off x="3959180" y="4863242"/>
            <a:ext cx="218875" cy="436197"/>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4" name="Gráfico 26" descr="Diana">
            <a:extLst>
              <a:ext uri="{FF2B5EF4-FFF2-40B4-BE49-F238E27FC236}">
                <a16:creationId xmlns:a16="http://schemas.microsoft.com/office/drawing/2014/main" id="{D4A18991-85EF-1F8B-52DF-A9E8D42ACBA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72479" y="4799659"/>
            <a:ext cx="581891" cy="581891"/>
          </a:xfrm>
          <a:prstGeom prst="rect">
            <a:avLst/>
          </a:prstGeom>
        </p:spPr>
      </p:pic>
    </p:spTree>
    <p:extLst>
      <p:ext uri="{BB962C8B-B14F-4D97-AF65-F5344CB8AC3E}">
        <p14:creationId xmlns:p14="http://schemas.microsoft.com/office/powerpoint/2010/main" val="14559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3203118"/>
            <a:ext cx="5339200" cy="1275600"/>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Planeamiento Estratégico</a:t>
            </a:r>
            <a:endParaRPr sz="4400" b="1" dirty="0">
              <a:latin typeface="Poppins" panose="020B0604020202020204" charset="0"/>
              <a:cs typeface="Poppins" panose="020B0604020202020204" charset="0"/>
            </a:endParaRPr>
          </a:p>
        </p:txBody>
      </p:sp>
      <p:sp>
        <p:nvSpPr>
          <p:cNvPr id="459" name="Google Shape;459;p39"/>
          <p:cNvSpPr txBox="1">
            <a:spLocks noGrp="1"/>
          </p:cNvSpPr>
          <p:nvPr>
            <p:ph type="subTitle" idx="1"/>
          </p:nvPr>
        </p:nvSpPr>
        <p:spPr>
          <a:xfrm>
            <a:off x="3426400" y="4913752"/>
            <a:ext cx="5339200" cy="1046400"/>
          </a:xfrm>
          <a:prstGeom prst="rect">
            <a:avLst/>
          </a:prstGeom>
        </p:spPr>
        <p:txBody>
          <a:bodyPr spcFirstLastPara="1" vert="horz" wrap="square" lIns="121900" tIns="121900" rIns="121900" bIns="121900" rtlCol="0" anchor="t" anchorCtr="0">
            <a:noAutofit/>
          </a:bodyPr>
          <a:lstStyle/>
          <a:p>
            <a:pPr marL="0" indent="0"/>
            <a:endParaRPr sz="1800" dirty="0">
              <a:latin typeface="Poppins" panose="020B0604020202020204" charset="0"/>
              <a:cs typeface="Poppins" panose="020B0604020202020204" charset="0"/>
            </a:endParaRPr>
          </a:p>
        </p:txBody>
      </p:sp>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lang="es-PE" sz="8000" dirty="0">
                <a:solidFill>
                  <a:srgbClr val="FFFFFF"/>
                </a:solidFill>
                <a:latin typeface="Calibri" panose="020F0502020204030204"/>
              </a:rPr>
              <a:t>4</a:t>
            </a:r>
            <a:endParaRPr kumimoji="0" sz="8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62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3203118"/>
            <a:ext cx="5339200" cy="1275600"/>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¿Estrategia en el Estado?</a:t>
            </a:r>
            <a:endParaRPr sz="4400" b="1" dirty="0">
              <a:latin typeface="Poppins" panose="020B0604020202020204" charset="0"/>
              <a:cs typeface="Poppins" panose="020B0604020202020204" charset="0"/>
            </a:endParaRPr>
          </a:p>
        </p:txBody>
      </p:sp>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r>
              <a:rPr lang="en" sz="8000" b="1" dirty="0">
                <a:solidFill>
                  <a:srgbClr val="FFFFFF"/>
                </a:solidFill>
                <a:latin typeface="Poppins"/>
                <a:ea typeface="Poppins"/>
                <a:cs typeface="Poppins"/>
                <a:sym typeface="Poppins"/>
              </a:rPr>
              <a:t>1</a:t>
            </a:r>
            <a:endParaRPr sz="8000" dirty="0">
              <a:solidFill>
                <a:srgbClr val="FFFFFF"/>
              </a:solidFill>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517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Título 1">
            <a:extLst>
              <a:ext uri="{FF2B5EF4-FFF2-40B4-BE49-F238E27FC236}">
                <a16:creationId xmlns:a16="http://schemas.microsoft.com/office/drawing/2014/main" id="{DC47760C-587E-91AA-C8D2-B2D8533122F6}"/>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rPr>
              <a:t>Modernización de la Gestión Pública</a:t>
            </a:r>
          </a:p>
        </p:txBody>
      </p:sp>
      <p:pic>
        <p:nvPicPr>
          <p:cNvPr id="4" name="Imagen 3">
            <a:extLst>
              <a:ext uri="{FF2B5EF4-FFF2-40B4-BE49-F238E27FC236}">
                <a16:creationId xmlns:a16="http://schemas.microsoft.com/office/drawing/2014/main" id="{A9008D30-A3C9-4378-C0EE-37DDC54A5E9C}"/>
              </a:ext>
            </a:extLst>
          </p:cNvPr>
          <p:cNvPicPr>
            <a:picLocks noChangeAspect="1"/>
          </p:cNvPicPr>
          <p:nvPr/>
        </p:nvPicPr>
        <p:blipFill>
          <a:blip r:embed="rId4"/>
          <a:stretch>
            <a:fillRect/>
          </a:stretch>
        </p:blipFill>
        <p:spPr>
          <a:xfrm>
            <a:off x="669958" y="1807402"/>
            <a:ext cx="8786797" cy="4899356"/>
          </a:xfrm>
          <a:prstGeom prst="rect">
            <a:avLst/>
          </a:prstGeom>
        </p:spPr>
      </p:pic>
      <p:sp>
        <p:nvSpPr>
          <p:cNvPr id="10" name="CuadroTexto 9">
            <a:extLst>
              <a:ext uri="{FF2B5EF4-FFF2-40B4-BE49-F238E27FC236}">
                <a16:creationId xmlns:a16="http://schemas.microsoft.com/office/drawing/2014/main" id="{3FE1F2EE-2E8D-41CA-D6C6-B6B64207C82A}"/>
              </a:ext>
            </a:extLst>
          </p:cNvPr>
          <p:cNvSpPr txBox="1"/>
          <p:nvPr/>
        </p:nvSpPr>
        <p:spPr>
          <a:xfrm>
            <a:off x="9809444" y="3690131"/>
            <a:ext cx="2176948" cy="1200329"/>
          </a:xfrm>
          <a:prstGeom prst="rect">
            <a:avLst/>
          </a:prstGeom>
          <a:noFill/>
        </p:spPr>
        <p:txBody>
          <a:bodyPr wrap="square" rtlCol="0">
            <a:spAutoFit/>
          </a:bodyPr>
          <a:lstStyle/>
          <a:p>
            <a:r>
              <a:rPr lang="es-PE" dirty="0"/>
              <a:t>Política Nacional de Modernización de la Gestión Pública</a:t>
            </a:r>
          </a:p>
          <a:p>
            <a:r>
              <a:rPr lang="es-PE" dirty="0"/>
              <a:t>(2022-2030)</a:t>
            </a:r>
          </a:p>
        </p:txBody>
      </p:sp>
    </p:spTree>
    <p:extLst>
      <p:ext uri="{BB962C8B-B14F-4D97-AF65-F5344CB8AC3E}">
        <p14:creationId xmlns:p14="http://schemas.microsoft.com/office/powerpoint/2010/main" val="2006461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1">
            <a:extLst>
              <a:ext uri="{FF2B5EF4-FFF2-40B4-BE49-F238E27FC236}">
                <a16:creationId xmlns:a16="http://schemas.microsoft.com/office/drawing/2014/main" id="{8BF2F13F-E9CD-5985-FFE4-D81C8A5533F6}"/>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rPr>
              <a:t>Modernización de la Gestión Pública</a:t>
            </a:r>
          </a:p>
        </p:txBody>
      </p:sp>
      <p:pic>
        <p:nvPicPr>
          <p:cNvPr id="4" name="Imagen 3">
            <a:extLst>
              <a:ext uri="{FF2B5EF4-FFF2-40B4-BE49-F238E27FC236}">
                <a16:creationId xmlns:a16="http://schemas.microsoft.com/office/drawing/2014/main" id="{963BB558-F749-7B65-6167-D26A0BF566CA}"/>
              </a:ext>
            </a:extLst>
          </p:cNvPr>
          <p:cNvPicPr>
            <a:picLocks noChangeAspect="1"/>
          </p:cNvPicPr>
          <p:nvPr/>
        </p:nvPicPr>
        <p:blipFill>
          <a:blip r:embed="rId4"/>
          <a:stretch>
            <a:fillRect/>
          </a:stretch>
        </p:blipFill>
        <p:spPr>
          <a:xfrm>
            <a:off x="414948" y="2154725"/>
            <a:ext cx="11432207" cy="3929204"/>
          </a:xfrm>
          <a:prstGeom prst="rect">
            <a:avLst/>
          </a:prstGeom>
        </p:spPr>
      </p:pic>
      <p:sp>
        <p:nvSpPr>
          <p:cNvPr id="5" name="CuadroTexto 4">
            <a:extLst>
              <a:ext uri="{FF2B5EF4-FFF2-40B4-BE49-F238E27FC236}">
                <a16:creationId xmlns:a16="http://schemas.microsoft.com/office/drawing/2014/main" id="{CE93B1B9-3299-24FB-ED18-E65A2900B2F4}"/>
              </a:ext>
            </a:extLst>
          </p:cNvPr>
          <p:cNvSpPr txBox="1"/>
          <p:nvPr/>
        </p:nvSpPr>
        <p:spPr>
          <a:xfrm>
            <a:off x="751438" y="6337426"/>
            <a:ext cx="6689203" cy="369332"/>
          </a:xfrm>
          <a:prstGeom prst="rect">
            <a:avLst/>
          </a:prstGeom>
          <a:noFill/>
        </p:spPr>
        <p:txBody>
          <a:bodyPr wrap="none" rtlCol="0">
            <a:spAutoFit/>
          </a:bodyPr>
          <a:lstStyle/>
          <a:p>
            <a:r>
              <a:rPr lang="es-PE" dirty="0"/>
              <a:t>Política Nacional de Modernización de la Gestión Pública (2013-2021)</a:t>
            </a:r>
          </a:p>
        </p:txBody>
      </p:sp>
    </p:spTree>
    <p:extLst>
      <p:ext uri="{BB962C8B-B14F-4D97-AF65-F5344CB8AC3E}">
        <p14:creationId xmlns:p14="http://schemas.microsoft.com/office/powerpoint/2010/main" val="3534592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1">
            <a:extLst>
              <a:ext uri="{FF2B5EF4-FFF2-40B4-BE49-F238E27FC236}">
                <a16:creationId xmlns:a16="http://schemas.microsoft.com/office/drawing/2014/main" id="{8BF2F13F-E9CD-5985-FFE4-D81C8A5533F6}"/>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rPr>
              <a:t>Planeamiento Estratégico</a:t>
            </a:r>
          </a:p>
        </p:txBody>
      </p:sp>
      <p:sp>
        <p:nvSpPr>
          <p:cNvPr id="2" name="Rectángulo 1">
            <a:extLst>
              <a:ext uri="{FF2B5EF4-FFF2-40B4-BE49-F238E27FC236}">
                <a16:creationId xmlns:a16="http://schemas.microsoft.com/office/drawing/2014/main" id="{BB07BAD3-B0AE-89E1-B36C-DC6955216548}"/>
              </a:ext>
            </a:extLst>
          </p:cNvPr>
          <p:cNvSpPr/>
          <p:nvPr/>
        </p:nvSpPr>
        <p:spPr>
          <a:xfrm>
            <a:off x="458730" y="2064192"/>
            <a:ext cx="2951430" cy="1140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Caso Junta Nacional de Justicia</a:t>
            </a:r>
          </a:p>
        </p:txBody>
      </p:sp>
      <p:pic>
        <p:nvPicPr>
          <p:cNvPr id="5" name="Imagen 4">
            <a:extLst>
              <a:ext uri="{FF2B5EF4-FFF2-40B4-BE49-F238E27FC236}">
                <a16:creationId xmlns:a16="http://schemas.microsoft.com/office/drawing/2014/main" id="{30308EDA-568B-AC80-027E-4C0F642438A9}"/>
              </a:ext>
            </a:extLst>
          </p:cNvPr>
          <p:cNvPicPr>
            <a:picLocks noChangeAspect="1"/>
          </p:cNvPicPr>
          <p:nvPr/>
        </p:nvPicPr>
        <p:blipFill>
          <a:blip r:embed="rId4"/>
          <a:stretch>
            <a:fillRect/>
          </a:stretch>
        </p:blipFill>
        <p:spPr>
          <a:xfrm>
            <a:off x="6179863" y="3429000"/>
            <a:ext cx="4872096" cy="2181886"/>
          </a:xfrm>
          <a:prstGeom prst="rect">
            <a:avLst/>
          </a:prstGeom>
        </p:spPr>
      </p:pic>
      <p:sp>
        <p:nvSpPr>
          <p:cNvPr id="9" name="CuadroTexto 8">
            <a:extLst>
              <a:ext uri="{FF2B5EF4-FFF2-40B4-BE49-F238E27FC236}">
                <a16:creationId xmlns:a16="http://schemas.microsoft.com/office/drawing/2014/main" id="{AD581877-4B11-9F6D-5F79-4BD6AA537B70}"/>
              </a:ext>
            </a:extLst>
          </p:cNvPr>
          <p:cNvSpPr txBox="1"/>
          <p:nvPr/>
        </p:nvSpPr>
        <p:spPr>
          <a:xfrm>
            <a:off x="458730" y="3429000"/>
            <a:ext cx="4774068" cy="2862322"/>
          </a:xfrm>
          <a:prstGeom prst="rect">
            <a:avLst/>
          </a:prstGeom>
          <a:noFill/>
        </p:spPr>
        <p:txBody>
          <a:bodyPr wrap="square">
            <a:spAutoFit/>
          </a:bodyPr>
          <a:lstStyle/>
          <a:p>
            <a:r>
              <a:rPr lang="es-PE" sz="1800" b="1" dirty="0">
                <a:effectLst/>
                <a:latin typeface="Calibri" panose="020F0502020204030204" pitchFamily="34" charset="0"/>
                <a:ea typeface="Calibri" panose="020F0502020204030204" pitchFamily="34" charset="0"/>
              </a:rPr>
              <a:t>Nombrar</a:t>
            </a:r>
            <a:r>
              <a:rPr lang="es-PE" sz="1800" dirty="0">
                <a:effectLst/>
                <a:latin typeface="Calibri" panose="020F0502020204030204" pitchFamily="34" charset="0"/>
                <a:ea typeface="Calibri" panose="020F0502020204030204" pitchFamily="34" charset="0"/>
              </a:rPr>
              <a:t>, </a:t>
            </a:r>
            <a:r>
              <a:rPr lang="es-PE" sz="1800" dirty="0">
                <a:solidFill>
                  <a:srgbClr val="231F20"/>
                </a:solidFill>
                <a:effectLst/>
                <a:latin typeface="Calibri" panose="020F0502020204030204" pitchFamily="34" charset="0"/>
                <a:ea typeface="Calibri" panose="020F0502020204030204" pitchFamily="34" charset="0"/>
              </a:rPr>
              <a:t>previo concurso público de méritos y evaluación personal, a los jueces y fiscales de todos los niveles.</a:t>
            </a:r>
          </a:p>
          <a:p>
            <a:endParaRPr lang="es-PE" dirty="0">
              <a:solidFill>
                <a:srgbClr val="231F20"/>
              </a:solidFill>
              <a:latin typeface="Calibri" panose="020F0502020204030204" pitchFamily="34" charset="0"/>
            </a:endParaRPr>
          </a:p>
          <a:p>
            <a:r>
              <a:rPr lang="es-PE" sz="1800" b="1" dirty="0">
                <a:solidFill>
                  <a:srgbClr val="231F20"/>
                </a:solidFill>
                <a:effectLst/>
                <a:latin typeface="Calibri" panose="020F0502020204030204" pitchFamily="34" charset="0"/>
                <a:ea typeface="Calibri" panose="020F0502020204030204" pitchFamily="34" charset="0"/>
              </a:rPr>
              <a:t>Ratificar</a:t>
            </a:r>
            <a:r>
              <a:rPr lang="es-PE" sz="1800" dirty="0">
                <a:solidFill>
                  <a:srgbClr val="231F20"/>
                </a:solidFill>
                <a:effectLst/>
                <a:latin typeface="Calibri" panose="020F0502020204030204" pitchFamily="34" charset="0"/>
                <a:ea typeface="Calibri" panose="020F0502020204030204" pitchFamily="34" charset="0"/>
              </a:rPr>
              <a:t>, con voto público y motivado, a los jueces y fiscales de todos los niveles cada siete años.</a:t>
            </a:r>
          </a:p>
          <a:p>
            <a:endParaRPr lang="es-PE" dirty="0">
              <a:solidFill>
                <a:srgbClr val="231F20"/>
              </a:solidFill>
              <a:latin typeface="Calibri" panose="020F0502020204030204" pitchFamily="34" charset="0"/>
            </a:endParaRPr>
          </a:p>
          <a:p>
            <a:r>
              <a:rPr lang="es-PE" sz="1800" b="1" dirty="0">
                <a:solidFill>
                  <a:srgbClr val="231F20"/>
                </a:solidFill>
                <a:effectLst/>
                <a:latin typeface="Calibri" panose="020F0502020204030204" pitchFamily="34" charset="0"/>
                <a:ea typeface="Calibri" panose="020F0502020204030204" pitchFamily="34" charset="0"/>
              </a:rPr>
              <a:t>Aplicar la sanción</a:t>
            </a:r>
            <a:r>
              <a:rPr lang="es-PE" sz="1800" dirty="0">
                <a:solidFill>
                  <a:srgbClr val="231F20"/>
                </a:solidFill>
                <a:effectLst/>
                <a:latin typeface="Calibri" panose="020F0502020204030204" pitchFamily="34" charset="0"/>
                <a:ea typeface="Calibri" panose="020F0502020204030204" pitchFamily="34" charset="0"/>
              </a:rPr>
              <a:t> de destitución a los jueces y fiscales.</a:t>
            </a:r>
            <a:endParaRPr lang="es-PE" dirty="0"/>
          </a:p>
        </p:txBody>
      </p:sp>
      <p:sp>
        <p:nvSpPr>
          <p:cNvPr id="10" name="CuadroTexto 9">
            <a:extLst>
              <a:ext uri="{FF2B5EF4-FFF2-40B4-BE49-F238E27FC236}">
                <a16:creationId xmlns:a16="http://schemas.microsoft.com/office/drawing/2014/main" id="{380009B6-59E7-C9B6-A388-D934359B539D}"/>
              </a:ext>
            </a:extLst>
          </p:cNvPr>
          <p:cNvSpPr txBox="1"/>
          <p:nvPr/>
        </p:nvSpPr>
        <p:spPr>
          <a:xfrm>
            <a:off x="6804552" y="5839215"/>
            <a:ext cx="3898055" cy="369332"/>
          </a:xfrm>
          <a:prstGeom prst="rect">
            <a:avLst/>
          </a:prstGeom>
          <a:noFill/>
        </p:spPr>
        <p:txBody>
          <a:bodyPr wrap="none" rtlCol="0">
            <a:spAutoFit/>
          </a:bodyPr>
          <a:lstStyle/>
          <a:p>
            <a:r>
              <a:rPr lang="es-PE" dirty="0"/>
              <a:t>¿Cuál es el resultado que quiere lograr?</a:t>
            </a:r>
          </a:p>
        </p:txBody>
      </p:sp>
    </p:spTree>
    <p:extLst>
      <p:ext uri="{BB962C8B-B14F-4D97-AF65-F5344CB8AC3E}">
        <p14:creationId xmlns:p14="http://schemas.microsoft.com/office/powerpoint/2010/main" val="4028542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1">
            <a:extLst>
              <a:ext uri="{FF2B5EF4-FFF2-40B4-BE49-F238E27FC236}">
                <a16:creationId xmlns:a16="http://schemas.microsoft.com/office/drawing/2014/main" id="{8BF2F13F-E9CD-5985-FFE4-D81C8A5533F6}"/>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rPr>
              <a:t>Planeamiento Estratégico</a:t>
            </a:r>
          </a:p>
        </p:txBody>
      </p:sp>
      <p:sp>
        <p:nvSpPr>
          <p:cNvPr id="2" name="Rectángulo 1">
            <a:extLst>
              <a:ext uri="{FF2B5EF4-FFF2-40B4-BE49-F238E27FC236}">
                <a16:creationId xmlns:a16="http://schemas.microsoft.com/office/drawing/2014/main" id="{BB07BAD3-B0AE-89E1-B36C-DC6955216548}"/>
              </a:ext>
            </a:extLst>
          </p:cNvPr>
          <p:cNvSpPr/>
          <p:nvPr/>
        </p:nvSpPr>
        <p:spPr>
          <a:xfrm>
            <a:off x="458730" y="2064193"/>
            <a:ext cx="2951430" cy="74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Caso Junta Nacional de Justicia</a:t>
            </a:r>
          </a:p>
        </p:txBody>
      </p:sp>
      <p:pic>
        <p:nvPicPr>
          <p:cNvPr id="5" name="Imagen 4">
            <a:extLst>
              <a:ext uri="{FF2B5EF4-FFF2-40B4-BE49-F238E27FC236}">
                <a16:creationId xmlns:a16="http://schemas.microsoft.com/office/drawing/2014/main" id="{30308EDA-568B-AC80-027E-4C0F642438A9}"/>
              </a:ext>
            </a:extLst>
          </p:cNvPr>
          <p:cNvPicPr>
            <a:picLocks noChangeAspect="1"/>
          </p:cNvPicPr>
          <p:nvPr/>
        </p:nvPicPr>
        <p:blipFill>
          <a:blip r:embed="rId4"/>
          <a:stretch>
            <a:fillRect/>
          </a:stretch>
        </p:blipFill>
        <p:spPr>
          <a:xfrm>
            <a:off x="458730" y="3311305"/>
            <a:ext cx="4290877" cy="1921597"/>
          </a:xfrm>
          <a:prstGeom prst="rect">
            <a:avLst/>
          </a:prstGeom>
        </p:spPr>
      </p:pic>
      <p:sp>
        <p:nvSpPr>
          <p:cNvPr id="10" name="CuadroTexto 9">
            <a:extLst>
              <a:ext uri="{FF2B5EF4-FFF2-40B4-BE49-F238E27FC236}">
                <a16:creationId xmlns:a16="http://schemas.microsoft.com/office/drawing/2014/main" id="{380009B6-59E7-C9B6-A388-D934359B539D}"/>
              </a:ext>
            </a:extLst>
          </p:cNvPr>
          <p:cNvSpPr txBox="1"/>
          <p:nvPr/>
        </p:nvSpPr>
        <p:spPr>
          <a:xfrm>
            <a:off x="536359" y="5399444"/>
            <a:ext cx="3898055" cy="369332"/>
          </a:xfrm>
          <a:prstGeom prst="rect">
            <a:avLst/>
          </a:prstGeom>
          <a:noFill/>
        </p:spPr>
        <p:txBody>
          <a:bodyPr wrap="none" rtlCol="0">
            <a:spAutoFit/>
          </a:bodyPr>
          <a:lstStyle/>
          <a:p>
            <a:r>
              <a:rPr lang="es-PE" dirty="0"/>
              <a:t>¿Cuál es el resultado que quiere lograr?</a:t>
            </a:r>
          </a:p>
        </p:txBody>
      </p:sp>
      <p:graphicFrame>
        <p:nvGraphicFramePr>
          <p:cNvPr id="4" name="Tabla 3">
            <a:extLst>
              <a:ext uri="{FF2B5EF4-FFF2-40B4-BE49-F238E27FC236}">
                <a16:creationId xmlns:a16="http://schemas.microsoft.com/office/drawing/2014/main" id="{1BF96B1D-628B-3D5E-53A2-0359E28C56A5}"/>
              </a:ext>
            </a:extLst>
          </p:cNvPr>
          <p:cNvGraphicFramePr>
            <a:graphicFrameLocks noGrp="1"/>
          </p:cNvGraphicFramePr>
          <p:nvPr>
            <p:extLst>
              <p:ext uri="{D42A27DB-BD31-4B8C-83A1-F6EECF244321}">
                <p14:modId xmlns:p14="http://schemas.microsoft.com/office/powerpoint/2010/main" val="4085430866"/>
              </p:ext>
            </p:extLst>
          </p:nvPr>
        </p:nvGraphicFramePr>
        <p:xfrm>
          <a:off x="5276157" y="4103817"/>
          <a:ext cx="2298060" cy="1038532"/>
        </p:xfrm>
        <a:graphic>
          <a:graphicData uri="http://schemas.openxmlformats.org/drawingml/2006/table">
            <a:tbl>
              <a:tblPr firstRow="1" bandRow="1">
                <a:tableStyleId>{5C22544A-7EE6-4342-B048-85BDC9FD1C3A}</a:tableStyleId>
              </a:tblPr>
              <a:tblGrid>
                <a:gridCol w="2298060">
                  <a:extLst>
                    <a:ext uri="{9D8B030D-6E8A-4147-A177-3AD203B41FA5}">
                      <a16:colId xmlns:a16="http://schemas.microsoft.com/office/drawing/2014/main" val="2847533818"/>
                    </a:ext>
                  </a:extLst>
                </a:gridCol>
              </a:tblGrid>
              <a:tr h="1038532">
                <a:tc>
                  <a:txBody>
                    <a:bodyPr/>
                    <a:lstStyle/>
                    <a:p>
                      <a:pPr algn="ctr"/>
                      <a:r>
                        <a:rPr lang="es-PE" sz="1400" b="1" dirty="0">
                          <a:solidFill>
                            <a:schemeClr val="bg1"/>
                          </a:solidFill>
                        </a:rPr>
                        <a:t>Incrementar</a:t>
                      </a:r>
                      <a:r>
                        <a:rPr lang="es-PE" sz="1400" b="1" baseline="0" dirty="0">
                          <a:solidFill>
                            <a:schemeClr val="bg1"/>
                          </a:solidFill>
                        </a:rPr>
                        <a:t> la </a:t>
                      </a:r>
                      <a:r>
                        <a:rPr lang="es-PE" sz="1400" b="1" u="sng" baseline="0" dirty="0">
                          <a:solidFill>
                            <a:schemeClr val="bg1"/>
                          </a:solidFill>
                        </a:rPr>
                        <a:t>titularidad</a:t>
                      </a:r>
                      <a:r>
                        <a:rPr lang="es-PE" sz="1400" b="1" baseline="0" dirty="0">
                          <a:solidFill>
                            <a:schemeClr val="bg1"/>
                          </a:solidFill>
                        </a:rPr>
                        <a:t> </a:t>
                      </a:r>
                    </a:p>
                    <a:p>
                      <a:pPr algn="ctr"/>
                      <a:r>
                        <a:rPr lang="es-PE" sz="1400" b="0" baseline="0" dirty="0">
                          <a:solidFill>
                            <a:schemeClr val="bg1"/>
                          </a:solidFill>
                        </a:rPr>
                        <a:t>de jueces y fiscales,</a:t>
                      </a:r>
                    </a:p>
                    <a:p>
                      <a:pPr algn="ctr"/>
                      <a:r>
                        <a:rPr lang="es-ES" sz="1400" b="0" dirty="0">
                          <a:solidFill>
                            <a:schemeClr val="bg1"/>
                          </a:solidFill>
                        </a:rPr>
                        <a:t> en beneficio de la población</a:t>
                      </a:r>
                      <a:endParaRPr lang="es-PE" sz="1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365698221"/>
                  </a:ext>
                </a:extLst>
              </a:tr>
            </a:tbl>
          </a:graphicData>
        </a:graphic>
      </p:graphicFrame>
      <p:sp>
        <p:nvSpPr>
          <p:cNvPr id="11" name="CuadroTexto 10">
            <a:extLst>
              <a:ext uri="{FF2B5EF4-FFF2-40B4-BE49-F238E27FC236}">
                <a16:creationId xmlns:a16="http://schemas.microsoft.com/office/drawing/2014/main" id="{83CDC9F8-1FB8-3DA7-9CC9-D6062AE537F7}"/>
              </a:ext>
            </a:extLst>
          </p:cNvPr>
          <p:cNvSpPr txBox="1"/>
          <p:nvPr/>
        </p:nvSpPr>
        <p:spPr>
          <a:xfrm>
            <a:off x="5505253" y="5519404"/>
            <a:ext cx="1839868" cy="738664"/>
          </a:xfrm>
          <a:prstGeom prst="rect">
            <a:avLst/>
          </a:prstGeom>
          <a:noFill/>
        </p:spPr>
        <p:txBody>
          <a:bodyPr wrap="square" rtlCol="0">
            <a:spAutoFit/>
          </a:bodyPr>
          <a:lstStyle/>
          <a:p>
            <a:pPr algn="ctr"/>
            <a:r>
              <a:rPr lang="es-PE" sz="1400" dirty="0"/>
              <a:t>Titularidad de jueces y fiscales en el Sistema de Justicia</a:t>
            </a:r>
          </a:p>
        </p:txBody>
      </p:sp>
      <p:sp>
        <p:nvSpPr>
          <p:cNvPr id="16" name="CuadroTexto 15">
            <a:extLst>
              <a:ext uri="{FF2B5EF4-FFF2-40B4-BE49-F238E27FC236}">
                <a16:creationId xmlns:a16="http://schemas.microsoft.com/office/drawing/2014/main" id="{42DC8B5C-B274-EEA6-1F57-076413627A1E}"/>
              </a:ext>
            </a:extLst>
          </p:cNvPr>
          <p:cNvSpPr txBox="1"/>
          <p:nvPr/>
        </p:nvSpPr>
        <p:spPr>
          <a:xfrm>
            <a:off x="7865329" y="3710268"/>
            <a:ext cx="1240324" cy="1475213"/>
          </a:xfrm>
          <a:prstGeom prst="rect">
            <a:avLst/>
          </a:prstGeom>
          <a:solidFill>
            <a:schemeClr val="accent2">
              <a:lumMod val="20000"/>
              <a:lumOff val="80000"/>
            </a:schemeClr>
          </a:solidFill>
        </p:spPr>
        <p:txBody>
          <a:bodyPr wrap="square" rtlCol="0" anchor="b">
            <a:noAutofit/>
          </a:bodyPr>
          <a:lstStyle>
            <a:defPPr>
              <a:defRPr lang="es-PE"/>
            </a:defPPr>
            <a:lvl1pPr algn="ctr">
              <a:defRPr sz="1600"/>
            </a:lvl1pPr>
          </a:lstStyle>
          <a:p>
            <a:r>
              <a:rPr lang="es-PE" dirty="0"/>
              <a:t>¿Cuál es el % de jueces titulares</a:t>
            </a:r>
          </a:p>
          <a:p>
            <a:r>
              <a:rPr lang="es-PE" b="1" dirty="0"/>
              <a:t>actual</a:t>
            </a:r>
            <a:r>
              <a:rPr lang="es-PE" dirty="0"/>
              <a:t>?</a:t>
            </a:r>
          </a:p>
        </p:txBody>
      </p:sp>
      <p:sp>
        <p:nvSpPr>
          <p:cNvPr id="17" name="CuadroTexto 16">
            <a:extLst>
              <a:ext uri="{FF2B5EF4-FFF2-40B4-BE49-F238E27FC236}">
                <a16:creationId xmlns:a16="http://schemas.microsoft.com/office/drawing/2014/main" id="{205636AD-485A-4B5D-4B68-D05CBFF4D52D}"/>
              </a:ext>
            </a:extLst>
          </p:cNvPr>
          <p:cNvSpPr txBox="1"/>
          <p:nvPr/>
        </p:nvSpPr>
        <p:spPr>
          <a:xfrm>
            <a:off x="9333399" y="2075817"/>
            <a:ext cx="1240324" cy="3109666"/>
          </a:xfrm>
          <a:prstGeom prst="rect">
            <a:avLst/>
          </a:prstGeom>
          <a:solidFill>
            <a:schemeClr val="accent2">
              <a:lumMod val="20000"/>
              <a:lumOff val="80000"/>
            </a:schemeClr>
          </a:solidFill>
        </p:spPr>
        <p:txBody>
          <a:bodyPr wrap="square" rtlCol="0" anchor="b">
            <a:noAutofit/>
          </a:bodyPr>
          <a:lstStyle/>
          <a:p>
            <a:pPr algn="ctr"/>
            <a:r>
              <a:rPr lang="es-PE" sz="1600" dirty="0"/>
              <a:t>¿Cuál es el % de jueces titulares</a:t>
            </a:r>
          </a:p>
          <a:p>
            <a:pPr algn="ctr"/>
            <a:r>
              <a:rPr lang="es-PE" sz="1600" b="1" dirty="0"/>
              <a:t>deseado</a:t>
            </a:r>
            <a:r>
              <a:rPr lang="es-PE" sz="1600" dirty="0"/>
              <a:t>?</a:t>
            </a:r>
          </a:p>
        </p:txBody>
      </p:sp>
      <p:cxnSp>
        <p:nvCxnSpPr>
          <p:cNvPr id="21" name="Conector recto 20">
            <a:extLst>
              <a:ext uri="{FF2B5EF4-FFF2-40B4-BE49-F238E27FC236}">
                <a16:creationId xmlns:a16="http://schemas.microsoft.com/office/drawing/2014/main" id="{4E51CADB-ACF1-D15C-1C8D-F96C8E602A1A}"/>
              </a:ext>
            </a:extLst>
          </p:cNvPr>
          <p:cNvCxnSpPr>
            <a:cxnSpLocks/>
          </p:cNvCxnSpPr>
          <p:nvPr/>
        </p:nvCxnSpPr>
        <p:spPr>
          <a:xfrm>
            <a:off x="7865329" y="3710269"/>
            <a:ext cx="350582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Cerrar llave 22">
            <a:extLst>
              <a:ext uri="{FF2B5EF4-FFF2-40B4-BE49-F238E27FC236}">
                <a16:creationId xmlns:a16="http://schemas.microsoft.com/office/drawing/2014/main" id="{91062193-B010-65FF-F6DB-B261B25A3570}"/>
              </a:ext>
            </a:extLst>
          </p:cNvPr>
          <p:cNvSpPr/>
          <p:nvPr/>
        </p:nvSpPr>
        <p:spPr>
          <a:xfrm>
            <a:off x="10664982" y="2075817"/>
            <a:ext cx="386977" cy="16344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25" name="CuadroTexto 24">
            <a:extLst>
              <a:ext uri="{FF2B5EF4-FFF2-40B4-BE49-F238E27FC236}">
                <a16:creationId xmlns:a16="http://schemas.microsoft.com/office/drawing/2014/main" id="{964C5B0A-80F1-2750-4470-40B1A2F3BE6B}"/>
              </a:ext>
            </a:extLst>
          </p:cNvPr>
          <p:cNvSpPr txBox="1"/>
          <p:nvPr/>
        </p:nvSpPr>
        <p:spPr>
          <a:xfrm>
            <a:off x="11091304" y="2708377"/>
            <a:ext cx="832472" cy="369332"/>
          </a:xfrm>
          <a:prstGeom prst="rect">
            <a:avLst/>
          </a:prstGeom>
          <a:noFill/>
        </p:spPr>
        <p:txBody>
          <a:bodyPr wrap="none" rtlCol="0">
            <a:spAutoFit/>
          </a:bodyPr>
          <a:lstStyle/>
          <a:p>
            <a:r>
              <a:rPr lang="es-PE" dirty="0"/>
              <a:t>Brecha</a:t>
            </a:r>
          </a:p>
        </p:txBody>
      </p:sp>
    </p:spTree>
    <p:extLst>
      <p:ext uri="{BB962C8B-B14F-4D97-AF65-F5344CB8AC3E}">
        <p14:creationId xmlns:p14="http://schemas.microsoft.com/office/powerpoint/2010/main" val="3321734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Título 1">
            <a:extLst>
              <a:ext uri="{FF2B5EF4-FFF2-40B4-BE49-F238E27FC236}">
                <a16:creationId xmlns:a16="http://schemas.microsoft.com/office/drawing/2014/main" id="{8BF2F13F-E9CD-5985-FFE4-D81C8A5533F6}"/>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rPr>
              <a:t>Planeamiento Estratégico</a:t>
            </a:r>
          </a:p>
        </p:txBody>
      </p:sp>
      <p:graphicFrame>
        <p:nvGraphicFramePr>
          <p:cNvPr id="4" name="Tabla 3">
            <a:extLst>
              <a:ext uri="{FF2B5EF4-FFF2-40B4-BE49-F238E27FC236}">
                <a16:creationId xmlns:a16="http://schemas.microsoft.com/office/drawing/2014/main" id="{1BF96B1D-628B-3D5E-53A2-0359E28C56A5}"/>
              </a:ext>
            </a:extLst>
          </p:cNvPr>
          <p:cNvGraphicFramePr>
            <a:graphicFrameLocks noGrp="1"/>
          </p:cNvGraphicFramePr>
          <p:nvPr/>
        </p:nvGraphicFramePr>
        <p:xfrm>
          <a:off x="5276157" y="4103817"/>
          <a:ext cx="2298060" cy="1038532"/>
        </p:xfrm>
        <a:graphic>
          <a:graphicData uri="http://schemas.openxmlformats.org/drawingml/2006/table">
            <a:tbl>
              <a:tblPr firstRow="1" bandRow="1">
                <a:tableStyleId>{5C22544A-7EE6-4342-B048-85BDC9FD1C3A}</a:tableStyleId>
              </a:tblPr>
              <a:tblGrid>
                <a:gridCol w="2298060">
                  <a:extLst>
                    <a:ext uri="{9D8B030D-6E8A-4147-A177-3AD203B41FA5}">
                      <a16:colId xmlns:a16="http://schemas.microsoft.com/office/drawing/2014/main" val="2847533818"/>
                    </a:ext>
                  </a:extLst>
                </a:gridCol>
              </a:tblGrid>
              <a:tr h="1038532">
                <a:tc>
                  <a:txBody>
                    <a:bodyPr/>
                    <a:lstStyle/>
                    <a:p>
                      <a:pPr algn="ctr"/>
                      <a:r>
                        <a:rPr lang="es-PE" sz="1400" b="1" dirty="0">
                          <a:solidFill>
                            <a:schemeClr val="bg1"/>
                          </a:solidFill>
                        </a:rPr>
                        <a:t>Incrementar</a:t>
                      </a:r>
                      <a:r>
                        <a:rPr lang="es-PE" sz="1400" b="1" baseline="0" dirty="0">
                          <a:solidFill>
                            <a:schemeClr val="bg1"/>
                          </a:solidFill>
                        </a:rPr>
                        <a:t> la </a:t>
                      </a:r>
                      <a:r>
                        <a:rPr lang="es-PE" sz="1400" b="1" u="sng" baseline="0" dirty="0">
                          <a:solidFill>
                            <a:schemeClr val="bg1"/>
                          </a:solidFill>
                        </a:rPr>
                        <a:t>titularidad</a:t>
                      </a:r>
                      <a:r>
                        <a:rPr lang="es-PE" sz="1400" b="1" baseline="0" dirty="0">
                          <a:solidFill>
                            <a:schemeClr val="bg1"/>
                          </a:solidFill>
                        </a:rPr>
                        <a:t> </a:t>
                      </a:r>
                    </a:p>
                    <a:p>
                      <a:pPr algn="ctr"/>
                      <a:r>
                        <a:rPr lang="es-PE" sz="1400" b="0" baseline="0" dirty="0">
                          <a:solidFill>
                            <a:schemeClr val="bg1"/>
                          </a:solidFill>
                        </a:rPr>
                        <a:t>de jueces y fiscales,</a:t>
                      </a:r>
                    </a:p>
                    <a:p>
                      <a:pPr algn="ctr"/>
                      <a:r>
                        <a:rPr lang="es-ES" sz="1400" b="0" dirty="0">
                          <a:solidFill>
                            <a:schemeClr val="bg1"/>
                          </a:solidFill>
                        </a:rPr>
                        <a:t> en beneficio de la población</a:t>
                      </a:r>
                      <a:endParaRPr lang="es-PE" sz="1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365698221"/>
                  </a:ext>
                </a:extLst>
              </a:tr>
            </a:tbl>
          </a:graphicData>
        </a:graphic>
      </p:graphicFrame>
      <p:sp>
        <p:nvSpPr>
          <p:cNvPr id="11" name="CuadroTexto 10">
            <a:extLst>
              <a:ext uri="{FF2B5EF4-FFF2-40B4-BE49-F238E27FC236}">
                <a16:creationId xmlns:a16="http://schemas.microsoft.com/office/drawing/2014/main" id="{83CDC9F8-1FB8-3DA7-9CC9-D6062AE537F7}"/>
              </a:ext>
            </a:extLst>
          </p:cNvPr>
          <p:cNvSpPr txBox="1"/>
          <p:nvPr/>
        </p:nvSpPr>
        <p:spPr>
          <a:xfrm>
            <a:off x="5505253" y="5519404"/>
            <a:ext cx="1839868" cy="738664"/>
          </a:xfrm>
          <a:prstGeom prst="rect">
            <a:avLst/>
          </a:prstGeom>
          <a:noFill/>
        </p:spPr>
        <p:txBody>
          <a:bodyPr wrap="square" rtlCol="0">
            <a:spAutoFit/>
          </a:bodyPr>
          <a:lstStyle/>
          <a:p>
            <a:pPr algn="ctr"/>
            <a:r>
              <a:rPr lang="es-PE" sz="1400" dirty="0"/>
              <a:t>Titularidad de jueces y fiscales en el Sistema de Justicia</a:t>
            </a:r>
          </a:p>
        </p:txBody>
      </p:sp>
      <p:sp>
        <p:nvSpPr>
          <p:cNvPr id="16" name="CuadroTexto 15">
            <a:extLst>
              <a:ext uri="{FF2B5EF4-FFF2-40B4-BE49-F238E27FC236}">
                <a16:creationId xmlns:a16="http://schemas.microsoft.com/office/drawing/2014/main" id="{42DC8B5C-B274-EEA6-1F57-076413627A1E}"/>
              </a:ext>
            </a:extLst>
          </p:cNvPr>
          <p:cNvSpPr txBox="1"/>
          <p:nvPr/>
        </p:nvSpPr>
        <p:spPr>
          <a:xfrm>
            <a:off x="7865329" y="3710268"/>
            <a:ext cx="1240324" cy="1475213"/>
          </a:xfrm>
          <a:prstGeom prst="rect">
            <a:avLst/>
          </a:prstGeom>
          <a:solidFill>
            <a:schemeClr val="accent2">
              <a:lumMod val="20000"/>
              <a:lumOff val="80000"/>
            </a:schemeClr>
          </a:solidFill>
        </p:spPr>
        <p:txBody>
          <a:bodyPr wrap="square" rtlCol="0" anchor="b">
            <a:noAutofit/>
          </a:bodyPr>
          <a:lstStyle>
            <a:defPPr>
              <a:defRPr lang="es-PE"/>
            </a:defPPr>
            <a:lvl1pPr algn="ctr">
              <a:defRPr sz="1600"/>
            </a:lvl1pPr>
          </a:lstStyle>
          <a:p>
            <a:r>
              <a:rPr lang="es-PE" dirty="0"/>
              <a:t>¿Cuál es el % de jueces titulares</a:t>
            </a:r>
          </a:p>
          <a:p>
            <a:r>
              <a:rPr lang="es-PE" b="1" dirty="0"/>
              <a:t>actual</a:t>
            </a:r>
            <a:r>
              <a:rPr lang="es-PE" dirty="0"/>
              <a:t>?</a:t>
            </a:r>
          </a:p>
        </p:txBody>
      </p:sp>
      <p:sp>
        <p:nvSpPr>
          <p:cNvPr id="17" name="CuadroTexto 16">
            <a:extLst>
              <a:ext uri="{FF2B5EF4-FFF2-40B4-BE49-F238E27FC236}">
                <a16:creationId xmlns:a16="http://schemas.microsoft.com/office/drawing/2014/main" id="{205636AD-485A-4B5D-4B68-D05CBFF4D52D}"/>
              </a:ext>
            </a:extLst>
          </p:cNvPr>
          <p:cNvSpPr txBox="1"/>
          <p:nvPr/>
        </p:nvSpPr>
        <p:spPr>
          <a:xfrm>
            <a:off x="9333399" y="2075817"/>
            <a:ext cx="1240324" cy="3109666"/>
          </a:xfrm>
          <a:prstGeom prst="rect">
            <a:avLst/>
          </a:prstGeom>
          <a:solidFill>
            <a:schemeClr val="accent2">
              <a:lumMod val="20000"/>
              <a:lumOff val="80000"/>
            </a:schemeClr>
          </a:solidFill>
        </p:spPr>
        <p:txBody>
          <a:bodyPr wrap="square" rtlCol="0" anchor="b">
            <a:noAutofit/>
          </a:bodyPr>
          <a:lstStyle/>
          <a:p>
            <a:pPr algn="ctr"/>
            <a:r>
              <a:rPr lang="es-PE" sz="1600" dirty="0"/>
              <a:t>¿Cuál es el % de jueces titulares</a:t>
            </a:r>
          </a:p>
          <a:p>
            <a:pPr algn="ctr"/>
            <a:r>
              <a:rPr lang="es-PE" sz="1600" b="1" dirty="0"/>
              <a:t>deseado</a:t>
            </a:r>
            <a:r>
              <a:rPr lang="es-PE" sz="1600" dirty="0"/>
              <a:t>?</a:t>
            </a:r>
          </a:p>
        </p:txBody>
      </p:sp>
      <p:cxnSp>
        <p:nvCxnSpPr>
          <p:cNvPr id="21" name="Conector recto 20">
            <a:extLst>
              <a:ext uri="{FF2B5EF4-FFF2-40B4-BE49-F238E27FC236}">
                <a16:creationId xmlns:a16="http://schemas.microsoft.com/office/drawing/2014/main" id="{4E51CADB-ACF1-D15C-1C8D-F96C8E602A1A}"/>
              </a:ext>
            </a:extLst>
          </p:cNvPr>
          <p:cNvCxnSpPr>
            <a:cxnSpLocks/>
          </p:cNvCxnSpPr>
          <p:nvPr/>
        </p:nvCxnSpPr>
        <p:spPr>
          <a:xfrm>
            <a:off x="7865329" y="3710269"/>
            <a:ext cx="350582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Cerrar llave 22">
            <a:extLst>
              <a:ext uri="{FF2B5EF4-FFF2-40B4-BE49-F238E27FC236}">
                <a16:creationId xmlns:a16="http://schemas.microsoft.com/office/drawing/2014/main" id="{91062193-B010-65FF-F6DB-B261B25A3570}"/>
              </a:ext>
            </a:extLst>
          </p:cNvPr>
          <p:cNvSpPr/>
          <p:nvPr/>
        </p:nvSpPr>
        <p:spPr>
          <a:xfrm>
            <a:off x="10664982" y="2075817"/>
            <a:ext cx="386977" cy="16344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25" name="CuadroTexto 24">
            <a:extLst>
              <a:ext uri="{FF2B5EF4-FFF2-40B4-BE49-F238E27FC236}">
                <a16:creationId xmlns:a16="http://schemas.microsoft.com/office/drawing/2014/main" id="{964C5B0A-80F1-2750-4470-40B1A2F3BE6B}"/>
              </a:ext>
            </a:extLst>
          </p:cNvPr>
          <p:cNvSpPr txBox="1"/>
          <p:nvPr/>
        </p:nvSpPr>
        <p:spPr>
          <a:xfrm>
            <a:off x="11091304" y="2708377"/>
            <a:ext cx="832472" cy="369332"/>
          </a:xfrm>
          <a:prstGeom prst="rect">
            <a:avLst/>
          </a:prstGeom>
          <a:noFill/>
        </p:spPr>
        <p:txBody>
          <a:bodyPr wrap="none" rtlCol="0">
            <a:spAutoFit/>
          </a:bodyPr>
          <a:lstStyle/>
          <a:p>
            <a:r>
              <a:rPr lang="es-PE" dirty="0"/>
              <a:t>Brecha</a:t>
            </a:r>
          </a:p>
        </p:txBody>
      </p:sp>
      <p:pic>
        <p:nvPicPr>
          <p:cNvPr id="9" name="Imagen 8">
            <a:extLst>
              <a:ext uri="{FF2B5EF4-FFF2-40B4-BE49-F238E27FC236}">
                <a16:creationId xmlns:a16="http://schemas.microsoft.com/office/drawing/2014/main" id="{28B8B03E-FDE7-DF0F-30B7-9F1AFBE983FD}"/>
              </a:ext>
            </a:extLst>
          </p:cNvPr>
          <p:cNvPicPr>
            <a:picLocks noChangeAspect="1"/>
          </p:cNvPicPr>
          <p:nvPr/>
        </p:nvPicPr>
        <p:blipFill>
          <a:blip r:embed="rId4"/>
          <a:stretch>
            <a:fillRect/>
          </a:stretch>
        </p:blipFill>
        <p:spPr>
          <a:xfrm>
            <a:off x="536359" y="2708377"/>
            <a:ext cx="3790313" cy="3262155"/>
          </a:xfrm>
          <a:prstGeom prst="rect">
            <a:avLst/>
          </a:prstGeom>
        </p:spPr>
      </p:pic>
    </p:spTree>
    <p:extLst>
      <p:ext uri="{BB962C8B-B14F-4D97-AF65-F5344CB8AC3E}">
        <p14:creationId xmlns:p14="http://schemas.microsoft.com/office/powerpoint/2010/main" val="3926838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a:spLocks noChangeArrowheads="1"/>
          </p:cNvSpPr>
          <p:nvPr/>
        </p:nvSpPr>
        <p:spPr bwMode="auto">
          <a:xfrm>
            <a:off x="4046693" y="3549053"/>
            <a:ext cx="37444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s-PE" altLang="es-PE" b="1" dirty="0">
                <a:solidFill>
                  <a:schemeClr val="bg2">
                    <a:lumMod val="25000"/>
                  </a:schemeClr>
                </a:solidFill>
                <a:latin typeface="Arial" panose="020B0604020202020204" pitchFamily="34" charset="0"/>
              </a:rPr>
              <a:t>MUCHAS GRACIAS </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5589" y="2350265"/>
            <a:ext cx="1866624" cy="1089262"/>
          </a:xfrm>
          <a:prstGeom prst="rect">
            <a:avLst/>
          </a:prstGeom>
        </p:spPr>
      </p:pic>
      <p:cxnSp>
        <p:nvCxnSpPr>
          <p:cNvPr id="6" name="Conector recto 5"/>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38328" y="6161255"/>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08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06380-F30B-4114-9F77-566922C90D5D}"/>
              </a:ext>
            </a:extLst>
          </p:cNvPr>
          <p:cNvSpPr>
            <a:spLocks noGrp="1"/>
          </p:cNvSpPr>
          <p:nvPr>
            <p:ph type="title"/>
          </p:nvPr>
        </p:nvSpPr>
        <p:spPr>
          <a:xfrm>
            <a:off x="536359" y="907879"/>
            <a:ext cx="10515600" cy="859140"/>
          </a:xfrm>
        </p:spPr>
        <p:txBody>
          <a:bodyPr/>
          <a:lstStyle/>
          <a:p>
            <a:r>
              <a:rPr lang="es-MX" dirty="0">
                <a:solidFill>
                  <a:srgbClr val="C00000"/>
                </a:solidFill>
              </a:rPr>
              <a:t>¿Qué es estrategia?</a:t>
            </a:r>
          </a:p>
        </p:txBody>
      </p:sp>
      <p:cxnSp>
        <p:nvCxnSpPr>
          <p:cNvPr id="4" name="Conector recto 3">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26" name="Picture 2" descr="Estrategia - Concepto, tipos, ejemplos, táctica y competitividad">
            <a:extLst>
              <a:ext uri="{FF2B5EF4-FFF2-40B4-BE49-F238E27FC236}">
                <a16:creationId xmlns:a16="http://schemas.microsoft.com/office/drawing/2014/main" id="{2B4FAC70-21F1-C09E-4329-F1C0238E3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325468"/>
            <a:ext cx="76200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2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AB2F07-7128-4150-B45F-C03BD910902F}"/>
              </a:ext>
            </a:extLst>
          </p:cNvPr>
          <p:cNvSpPr>
            <a:spLocks noGrp="1"/>
          </p:cNvSpPr>
          <p:nvPr>
            <p:ph sz="half" idx="1"/>
          </p:nvPr>
        </p:nvSpPr>
        <p:spPr>
          <a:xfrm>
            <a:off x="536359" y="2181352"/>
            <a:ext cx="5181600" cy="4351338"/>
          </a:xfrm>
          <a:noFill/>
        </p:spPr>
        <p:txBody>
          <a:bodyPr>
            <a:normAutofit fontScale="62500" lnSpcReduction="20000"/>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s-PE" altLang="es-P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Origen de la palabra griega ESTRATEGOS</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s-PE" altLang="es-P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PE" altLang="es-PE"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stratos</a:t>
            </a:r>
            <a:r>
              <a:rPr kumimoji="0" lang="es-PE" altLang="es-P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ejército</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s-PE" altLang="es-P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PE" altLang="es-PE"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agein</a:t>
            </a:r>
            <a:r>
              <a:rPr kumimoji="0" lang="es-PE" altLang="es-P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conducir</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s-PE" altLang="es-P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s-PE" altLang="es-P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el arte del general en la guerra</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s-PE" altLang="es-P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s-PE" altLang="es-P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 trataba de una o varias personas con capacidad para gestionar a los ejércitos en las diferentes batallas, así como negociar la forma de finalización de las contiendas. Su objetivo es definir el camino que les llevará a la victoria final. </a:t>
            </a:r>
          </a:p>
        </p:txBody>
      </p:sp>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rPr>
              <a:t>¿Qué es estrategia?</a:t>
            </a: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4" descr="http://diarioelsiciliano.com.ar/diario/wp-content/uploads/2011/01/falange-griega-300x205.jpg">
            <a:hlinkClick r:id="rId4"/>
            <a:extLst>
              <a:ext uri="{FF2B5EF4-FFF2-40B4-BE49-F238E27FC236}">
                <a16:creationId xmlns:a16="http://schemas.microsoft.com/office/drawing/2014/main" id="{3151E672-0B58-05D2-61EA-6FFF896BC5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871210"/>
            <a:ext cx="5181600" cy="394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5 CuadroTexto">
            <a:extLst>
              <a:ext uri="{FF2B5EF4-FFF2-40B4-BE49-F238E27FC236}">
                <a16:creationId xmlns:a16="http://schemas.microsoft.com/office/drawing/2014/main" id="{C25E525A-EC6A-BE37-D9CB-F1BB04A46767}"/>
              </a:ext>
            </a:extLst>
          </p:cNvPr>
          <p:cNvSpPr txBox="1">
            <a:spLocks noChangeArrowheads="1"/>
          </p:cNvSpPr>
          <p:nvPr/>
        </p:nvSpPr>
        <p:spPr bwMode="auto">
          <a:xfrm>
            <a:off x="6558357" y="5950121"/>
            <a:ext cx="4795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altLang="es-PE"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Según la Real Academia de la Lengua Española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altLang="es-PE"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“Arte de dirigir las operaciones militares”</a:t>
            </a:r>
          </a:p>
        </p:txBody>
      </p:sp>
    </p:spTree>
    <p:extLst>
      <p:ext uri="{BB962C8B-B14F-4D97-AF65-F5344CB8AC3E}">
        <p14:creationId xmlns:p14="http://schemas.microsoft.com/office/powerpoint/2010/main" val="157342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rPr>
              <a:t>¿Qué es estrategia?</a:t>
            </a: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 name="Picture 2" descr="Dos heptatletas habrían ganado el título olímpico de Salto de Altura en Río  2016 | MunDeportes">
            <a:extLst>
              <a:ext uri="{FF2B5EF4-FFF2-40B4-BE49-F238E27FC236}">
                <a16:creationId xmlns:a16="http://schemas.microsoft.com/office/drawing/2014/main" id="{6BE4FE51-AA49-60B5-C913-E7379914D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940" y="1846898"/>
            <a:ext cx="5562600" cy="4505325"/>
          </a:xfrm>
          <a:prstGeom prst="rect">
            <a:avLst/>
          </a:prstGeom>
          <a:noFill/>
          <a:extLst>
            <a:ext uri="{909E8E84-426E-40DD-AFC4-6F175D3DCCD1}">
              <a14:hiddenFill xmlns:a14="http://schemas.microsoft.com/office/drawing/2010/main">
                <a:solidFill>
                  <a:srgbClr val="FFFFFF"/>
                </a:solidFill>
              </a14:hiddenFill>
            </a:ext>
          </a:extLst>
        </p:spPr>
      </p:pic>
      <p:sp>
        <p:nvSpPr>
          <p:cNvPr id="12" name="Marcador de contenido 11">
            <a:extLst>
              <a:ext uri="{FF2B5EF4-FFF2-40B4-BE49-F238E27FC236}">
                <a16:creationId xmlns:a16="http://schemas.microsoft.com/office/drawing/2014/main" id="{2FFBB68C-2BF3-B31F-4270-17BC78E13480}"/>
              </a:ext>
            </a:extLst>
          </p:cNvPr>
          <p:cNvSpPr txBox="1">
            <a:spLocks noGrp="1"/>
          </p:cNvSpPr>
          <p:nvPr>
            <p:ph sz="half" idx="1"/>
          </p:nvPr>
        </p:nvSpPr>
        <p:spPr>
          <a:xfrm>
            <a:off x="1372355" y="3210806"/>
            <a:ext cx="3235859" cy="1089529"/>
          </a:xfrm>
          <a:prstGeom prst="rect">
            <a:avLst/>
          </a:prstGeom>
          <a:noFill/>
        </p:spPr>
        <p:txBody>
          <a:bodyPr wrap="square">
            <a:spAutoFit/>
          </a:bodyPr>
          <a:lstStyle/>
          <a:p>
            <a:r>
              <a:rPr lang="es-PE" sz="2400" dirty="0">
                <a:hlinkClick r:id="rId5"/>
              </a:rPr>
              <a:t>https://www.youtube.com/watch?v=ruKBaxIKprs</a:t>
            </a:r>
            <a:r>
              <a:rPr lang="es-PE" sz="2400" dirty="0"/>
              <a:t> </a:t>
            </a:r>
          </a:p>
        </p:txBody>
      </p:sp>
    </p:spTree>
    <p:extLst>
      <p:ext uri="{BB962C8B-B14F-4D97-AF65-F5344CB8AC3E}">
        <p14:creationId xmlns:p14="http://schemas.microsoft.com/office/powerpoint/2010/main" val="44722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rPr>
              <a:t>¿Qué es estrategia?</a:t>
            </a: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9" name="Picture 2" descr="CAFÉ &amp; CACAO: EL ATIPIRI... Wilson Sucaticona y su café “Tunki”">
            <a:extLst>
              <a:ext uri="{FF2B5EF4-FFF2-40B4-BE49-F238E27FC236}">
                <a16:creationId xmlns:a16="http://schemas.microsoft.com/office/drawing/2014/main" id="{A58F0253-CE1D-F8E0-5B3C-454B391249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1680" y="2005713"/>
            <a:ext cx="2625953" cy="3944408"/>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2B8A3D54-D53A-46F2-B56E-0DF262051E72}"/>
              </a:ext>
            </a:extLst>
          </p:cNvPr>
          <p:cNvSpPr txBox="1"/>
          <p:nvPr/>
        </p:nvSpPr>
        <p:spPr>
          <a:xfrm>
            <a:off x="2792476" y="5950121"/>
            <a:ext cx="1869423" cy="338554"/>
          </a:xfrm>
          <a:prstGeom prst="rect">
            <a:avLst/>
          </a:prstGeom>
          <a:noFill/>
        </p:spPr>
        <p:txBody>
          <a:bodyPr wrap="none" rtlCol="0">
            <a:spAutoFit/>
          </a:bodyPr>
          <a:lstStyle/>
          <a:p>
            <a:pPr algn="ctr"/>
            <a:r>
              <a:rPr lang="es-PE" sz="1600" dirty="0"/>
              <a:t>Wilson </a:t>
            </a:r>
            <a:r>
              <a:rPr lang="es-PE" sz="1600" dirty="0" err="1"/>
              <a:t>Sucaticona</a:t>
            </a:r>
            <a:endParaRPr lang="es-PE" sz="1600" dirty="0"/>
          </a:p>
        </p:txBody>
      </p:sp>
      <p:pic>
        <p:nvPicPr>
          <p:cNvPr id="11" name="Picture 4" descr="Mente grande, problema pequeño | Carlos Añaños (Ajegroup) - 008 - YouTube">
            <a:extLst>
              <a:ext uri="{FF2B5EF4-FFF2-40B4-BE49-F238E27FC236}">
                <a16:creationId xmlns:a16="http://schemas.microsoft.com/office/drawing/2014/main" id="{D029C116-3F5F-9F19-15C0-78A129FD67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5587" y="2005713"/>
            <a:ext cx="3790185" cy="213197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8AC8918C-F6B7-EA2E-41E6-E70A422DABBC}"/>
              </a:ext>
            </a:extLst>
          </p:cNvPr>
          <p:cNvPicPr>
            <a:picLocks noChangeAspect="1"/>
          </p:cNvPicPr>
          <p:nvPr/>
        </p:nvPicPr>
        <p:blipFill>
          <a:blip r:embed="rId6"/>
          <a:stretch>
            <a:fillRect/>
          </a:stretch>
        </p:blipFill>
        <p:spPr>
          <a:xfrm>
            <a:off x="6492626" y="4264722"/>
            <a:ext cx="3196105" cy="2127693"/>
          </a:xfrm>
          <a:prstGeom prst="rect">
            <a:avLst/>
          </a:prstGeom>
        </p:spPr>
      </p:pic>
      <p:sp>
        <p:nvSpPr>
          <p:cNvPr id="14" name="CuadroTexto 13">
            <a:extLst>
              <a:ext uri="{FF2B5EF4-FFF2-40B4-BE49-F238E27FC236}">
                <a16:creationId xmlns:a16="http://schemas.microsoft.com/office/drawing/2014/main" id="{1706C9A1-6DE0-A0D2-E195-BEF79576CFBD}"/>
              </a:ext>
            </a:extLst>
          </p:cNvPr>
          <p:cNvSpPr txBox="1"/>
          <p:nvPr/>
        </p:nvSpPr>
        <p:spPr>
          <a:xfrm>
            <a:off x="9771863" y="5159291"/>
            <a:ext cx="1411861" cy="338554"/>
          </a:xfrm>
          <a:prstGeom prst="rect">
            <a:avLst/>
          </a:prstGeom>
          <a:noFill/>
        </p:spPr>
        <p:txBody>
          <a:bodyPr wrap="none" rtlCol="0">
            <a:spAutoFit/>
          </a:bodyPr>
          <a:lstStyle/>
          <a:p>
            <a:pPr algn="ctr"/>
            <a:r>
              <a:rPr lang="es-PE" sz="1600" dirty="0"/>
              <a:t>Marcelo </a:t>
            </a:r>
            <a:r>
              <a:rPr lang="es-PE" sz="1600" dirty="0" err="1"/>
              <a:t>Guital</a:t>
            </a:r>
            <a:endParaRPr lang="es-PE" sz="1600" dirty="0"/>
          </a:p>
        </p:txBody>
      </p:sp>
    </p:spTree>
    <p:extLst>
      <p:ext uri="{BB962C8B-B14F-4D97-AF65-F5344CB8AC3E}">
        <p14:creationId xmlns:p14="http://schemas.microsoft.com/office/powerpoint/2010/main" val="302241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rPr>
              <a:t>¿Qué es estrategia?</a:t>
            </a: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4" name="Picture 2" descr="Resultado de imagen para participaciÃ³n de mercado">
            <a:extLst>
              <a:ext uri="{FF2B5EF4-FFF2-40B4-BE49-F238E27FC236}">
                <a16:creationId xmlns:a16="http://schemas.microsoft.com/office/drawing/2014/main" id="{60B76AFC-17E9-74C6-4272-4CAC160FD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577" y="1988839"/>
            <a:ext cx="4628167" cy="462816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4412A481-64A1-2E1D-6E73-5DC9E496F9CF}"/>
              </a:ext>
            </a:extLst>
          </p:cNvPr>
          <p:cNvSpPr txBox="1"/>
          <p:nvPr/>
        </p:nvSpPr>
        <p:spPr>
          <a:xfrm>
            <a:off x="792480" y="3165957"/>
            <a:ext cx="3701142" cy="1077218"/>
          </a:xfrm>
          <a:prstGeom prst="rect">
            <a:avLst/>
          </a:prstGeom>
          <a:noFill/>
        </p:spPr>
        <p:txBody>
          <a:bodyPr wrap="square" rtlCol="0">
            <a:spAutoFit/>
          </a:bodyPr>
          <a:lstStyle/>
          <a:p>
            <a:r>
              <a:rPr lang="es-PE" sz="3200" dirty="0"/>
              <a:t>¿Qué buscan las empresas privadas?</a:t>
            </a:r>
          </a:p>
        </p:txBody>
      </p:sp>
    </p:spTree>
    <p:extLst>
      <p:ext uri="{BB962C8B-B14F-4D97-AF65-F5344CB8AC3E}">
        <p14:creationId xmlns:p14="http://schemas.microsoft.com/office/powerpoint/2010/main" val="217953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3C373A7-0DCA-416A-AA86-B8B58D874654}"/>
              </a:ext>
            </a:extLst>
          </p:cNvPr>
          <p:cNvSpPr txBox="1">
            <a:spLocks/>
          </p:cNvSpPr>
          <p:nvPr/>
        </p:nvSpPr>
        <p:spPr>
          <a:xfrm>
            <a:off x="536359" y="907879"/>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rgbClr val="C00000"/>
                </a:solidFill>
                <a:effectLst/>
                <a:uLnTx/>
                <a:uFillTx/>
                <a:latin typeface="Calibri Light" panose="020F0302020204030204"/>
                <a:ea typeface="+mj-ea"/>
                <a:cs typeface="+mj-cs"/>
              </a:rPr>
              <a:t>¿Qué es estrategia?</a:t>
            </a: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2" name="CuadroTexto 1">
            <a:extLst>
              <a:ext uri="{FF2B5EF4-FFF2-40B4-BE49-F238E27FC236}">
                <a16:creationId xmlns:a16="http://schemas.microsoft.com/office/drawing/2014/main" id="{BB6DEB80-D5B4-DE15-1B12-DE321636B6B3}"/>
              </a:ext>
            </a:extLst>
          </p:cNvPr>
          <p:cNvSpPr txBox="1"/>
          <p:nvPr/>
        </p:nvSpPr>
        <p:spPr>
          <a:xfrm>
            <a:off x="635726" y="3429000"/>
            <a:ext cx="3120021" cy="461665"/>
          </a:xfrm>
          <a:prstGeom prst="rect">
            <a:avLst/>
          </a:prstGeom>
          <a:noFill/>
        </p:spPr>
        <p:txBody>
          <a:bodyPr wrap="none" rtlCol="0">
            <a:spAutoFit/>
          </a:bodyPr>
          <a:lstStyle/>
          <a:p>
            <a:r>
              <a:rPr lang="es-PE" sz="2400" b="1" dirty="0">
                <a:solidFill>
                  <a:srgbClr val="C00000"/>
                </a:solidFill>
              </a:rPr>
              <a:t>No solo es rentabilidad</a:t>
            </a:r>
          </a:p>
        </p:txBody>
      </p:sp>
      <p:pic>
        <p:nvPicPr>
          <p:cNvPr id="3" name="Imagen 2">
            <a:extLst>
              <a:ext uri="{FF2B5EF4-FFF2-40B4-BE49-F238E27FC236}">
                <a16:creationId xmlns:a16="http://schemas.microsoft.com/office/drawing/2014/main" id="{1ECEF4CB-B622-C005-FEB2-779AD97B500F}"/>
              </a:ext>
            </a:extLst>
          </p:cNvPr>
          <p:cNvPicPr>
            <a:picLocks noChangeAspect="1"/>
          </p:cNvPicPr>
          <p:nvPr/>
        </p:nvPicPr>
        <p:blipFill>
          <a:blip r:embed="rId4"/>
          <a:stretch>
            <a:fillRect/>
          </a:stretch>
        </p:blipFill>
        <p:spPr>
          <a:xfrm>
            <a:off x="4874755" y="2173745"/>
            <a:ext cx="6954220" cy="4334480"/>
          </a:xfrm>
          <a:prstGeom prst="rect">
            <a:avLst/>
          </a:prstGeom>
          <a:ln>
            <a:solidFill>
              <a:schemeClr val="accent1"/>
            </a:solidFill>
          </a:ln>
        </p:spPr>
      </p:pic>
    </p:spTree>
    <p:extLst>
      <p:ext uri="{BB962C8B-B14F-4D97-AF65-F5344CB8AC3E}">
        <p14:creationId xmlns:p14="http://schemas.microsoft.com/office/powerpoint/2010/main" val="41826756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1449</Words>
  <Application>Microsoft Office PowerPoint</Application>
  <PresentationFormat>Panorámica</PresentationFormat>
  <Paragraphs>157</Paragraphs>
  <Slides>35</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Arial</vt:lpstr>
      <vt:lpstr>Calibri</vt:lpstr>
      <vt:lpstr>Calibri Light</vt:lpstr>
      <vt:lpstr>Poppins</vt:lpstr>
      <vt:lpstr>Roboto</vt:lpstr>
      <vt:lpstr>Roboto Bk</vt:lpstr>
      <vt:lpstr>Wingdings</vt:lpstr>
      <vt:lpstr>Tema de Office</vt:lpstr>
      <vt:lpstr>Planeamiento estratégico en el marco de la modernización de la gestión pública</vt:lpstr>
      <vt:lpstr>CONTENIDO</vt:lpstr>
      <vt:lpstr>¿Estrategia en el Estado?</vt:lpstr>
      <vt:lpstr>¿Qué es estrategia?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Enfoque del Valor Público</vt:lpstr>
      <vt:lpstr>Presentación de PowerPoint</vt:lpstr>
      <vt:lpstr>Presentación de PowerPoint</vt:lpstr>
      <vt:lpstr>Presentación de PowerPoint</vt:lpstr>
      <vt:lpstr>Presentación de PowerPoint</vt:lpstr>
      <vt:lpstr>Presentación de PowerPoint</vt:lpstr>
      <vt:lpstr>Presentación de PowerPoint</vt:lpstr>
      <vt:lpstr>Gestión Pública por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Planeamiento Estratégico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Planeamiento Institucional</dc:title>
  <dc:creator>gg</dc:creator>
  <cp:lastModifiedBy>Ramon Herrera Salazar</cp:lastModifiedBy>
  <cp:revision>111</cp:revision>
  <dcterms:created xsi:type="dcterms:W3CDTF">2021-09-24T16:56:48Z</dcterms:created>
  <dcterms:modified xsi:type="dcterms:W3CDTF">2022-11-03T22:32:15Z</dcterms:modified>
</cp:coreProperties>
</file>