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5"/>
  </p:notesMasterIdLst>
  <p:sldIdLst>
    <p:sldId id="256" r:id="rId2"/>
    <p:sldId id="257" r:id="rId3"/>
    <p:sldId id="258" r:id="rId4"/>
    <p:sldId id="259" r:id="rId5"/>
    <p:sldId id="264" r:id="rId6"/>
    <p:sldId id="265" r:id="rId7"/>
    <p:sldId id="268" r:id="rId8"/>
    <p:sldId id="267" r:id="rId9"/>
    <p:sldId id="269" r:id="rId10"/>
    <p:sldId id="260" r:id="rId11"/>
    <p:sldId id="266" r:id="rId12"/>
    <p:sldId id="270" r:id="rId13"/>
    <p:sldId id="271" r:id="rId14"/>
    <p:sldId id="273" r:id="rId15"/>
    <p:sldId id="272" r:id="rId16"/>
    <p:sldId id="275" r:id="rId17"/>
    <p:sldId id="276" r:id="rId18"/>
    <p:sldId id="277" r:id="rId19"/>
    <p:sldId id="274" r:id="rId20"/>
    <p:sldId id="278" r:id="rId21"/>
    <p:sldId id="261" r:id="rId22"/>
    <p:sldId id="279" r:id="rId23"/>
    <p:sldId id="280" r:id="rId24"/>
  </p:sldIdLst>
  <p:sldSz cx="12192000" cy="6858000"/>
  <p:notesSz cx="6858000" cy="9144000"/>
  <p:defaultTextStyle>
    <a:defPPr lvl="0">
      <a:defRPr lang="es-PE"/>
    </a:defPPr>
    <a:lvl1pPr marL="0" lvl="0" algn="l" defTabSz="914400" rtl="0" eaLnBrk="1" latinLnBrk="0" hangingPunct="1">
      <a:defRPr sz="1800" kern="1200">
        <a:solidFill>
          <a:schemeClr val="tx1"/>
        </a:solidFill>
        <a:latin typeface="+mn-lt"/>
        <a:ea typeface="+mn-ea"/>
        <a:cs typeface="+mn-cs"/>
      </a:defRPr>
    </a:lvl1pPr>
    <a:lvl2pPr marL="457200" lvl="1" algn="l" defTabSz="914400" rtl="0" eaLnBrk="1" latinLnBrk="0" hangingPunct="1">
      <a:defRPr sz="1800" kern="1200">
        <a:solidFill>
          <a:schemeClr val="tx1"/>
        </a:solidFill>
        <a:latin typeface="+mn-lt"/>
        <a:ea typeface="+mn-ea"/>
        <a:cs typeface="+mn-cs"/>
      </a:defRPr>
    </a:lvl2pPr>
    <a:lvl3pPr marL="914400" lvl="2" algn="l" defTabSz="914400" rtl="0" eaLnBrk="1" latinLnBrk="0" hangingPunct="1">
      <a:defRPr sz="1800" kern="1200">
        <a:solidFill>
          <a:schemeClr val="tx1"/>
        </a:solidFill>
        <a:latin typeface="+mn-lt"/>
        <a:ea typeface="+mn-ea"/>
        <a:cs typeface="+mn-cs"/>
      </a:defRPr>
    </a:lvl3pPr>
    <a:lvl4pPr marL="1371600" lvl="3" algn="l" defTabSz="914400" rtl="0" eaLnBrk="1" latinLnBrk="0" hangingPunct="1">
      <a:defRPr sz="1800" kern="1200">
        <a:solidFill>
          <a:schemeClr val="tx1"/>
        </a:solidFill>
        <a:latin typeface="+mn-lt"/>
        <a:ea typeface="+mn-ea"/>
        <a:cs typeface="+mn-cs"/>
      </a:defRPr>
    </a:lvl4pPr>
    <a:lvl5pPr marL="1828800" lvl="4" algn="l" defTabSz="914400" rtl="0" eaLnBrk="1" latinLnBrk="0" hangingPunct="1">
      <a:defRPr sz="1800" kern="1200">
        <a:solidFill>
          <a:schemeClr val="tx1"/>
        </a:solidFill>
        <a:latin typeface="+mn-lt"/>
        <a:ea typeface="+mn-ea"/>
        <a:cs typeface="+mn-cs"/>
      </a:defRPr>
    </a:lvl5pPr>
    <a:lvl6pPr marL="2286000" lvl="5" algn="l" defTabSz="914400" rtl="0" eaLnBrk="1" latinLnBrk="0" hangingPunct="1">
      <a:defRPr sz="1800" kern="1200">
        <a:solidFill>
          <a:schemeClr val="tx1"/>
        </a:solidFill>
        <a:latin typeface="+mn-lt"/>
        <a:ea typeface="+mn-ea"/>
        <a:cs typeface="+mn-cs"/>
      </a:defRPr>
    </a:lvl6pPr>
    <a:lvl7pPr marL="2743200" lvl="6" algn="l" defTabSz="914400" rtl="0" eaLnBrk="1" latinLnBrk="0" hangingPunct="1">
      <a:defRPr sz="1800" kern="1200">
        <a:solidFill>
          <a:schemeClr val="tx1"/>
        </a:solidFill>
        <a:latin typeface="+mn-lt"/>
        <a:ea typeface="+mn-ea"/>
        <a:cs typeface="+mn-cs"/>
      </a:defRPr>
    </a:lvl7pPr>
    <a:lvl8pPr marL="3200400" lvl="7" algn="l" defTabSz="914400" rtl="0" eaLnBrk="1" latinLnBrk="0" hangingPunct="1">
      <a:defRPr sz="1800" kern="1200">
        <a:solidFill>
          <a:schemeClr val="tx1"/>
        </a:solidFill>
        <a:latin typeface="+mn-lt"/>
        <a:ea typeface="+mn-ea"/>
        <a:cs typeface="+mn-cs"/>
      </a:defRPr>
    </a:lvl8pPr>
    <a:lvl9pPr marL="3657600" lvl="8"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C6C6B-32F9-430D-997E-8422D205F11D}" type="datetimeFigureOut">
              <a:rPr lang="es-PE" smtClean="0"/>
              <a:t>24/11/2022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342B0-8B53-4C21-BC79-09AEFBD8638F}" type="slidenum">
              <a:rPr lang="es-PE" smtClean="0"/>
              <a:t>‹Nº›</a:t>
            </a:fld>
            <a:endParaRPr lang="es-PE"/>
          </a:p>
        </p:txBody>
      </p:sp>
    </p:spTree>
    <p:extLst>
      <p:ext uri="{BB962C8B-B14F-4D97-AF65-F5344CB8AC3E}">
        <p14:creationId xmlns:p14="http://schemas.microsoft.com/office/powerpoint/2010/main" val="3179322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c234826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c234826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9886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751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826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644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525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502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320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1079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876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1046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133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72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8874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1126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44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7266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92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1FB22-17A2-417B-A412-2D1C8353205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FB03832C-A2FC-4CC2-B446-B4C413CFE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92E1E71E-081C-4D2B-955E-577A2DA81799}"/>
              </a:ext>
            </a:extLst>
          </p:cNvPr>
          <p:cNvSpPr>
            <a:spLocks noGrp="1"/>
          </p:cNvSpPr>
          <p:nvPr>
            <p:ph type="dt" sz="half" idx="10"/>
          </p:nvPr>
        </p:nvSpPr>
        <p:spPr/>
        <p:txBody>
          <a:bodyPr/>
          <a:lstStyle/>
          <a:p>
            <a:fld id="{9C70D11C-841E-48A2-800C-E45519E378FC}" type="datetimeFigureOut">
              <a:rPr lang="es-PE" smtClean="0"/>
              <a:t>24/11/2022</a:t>
            </a:fld>
            <a:endParaRPr lang="es-PE"/>
          </a:p>
        </p:txBody>
      </p:sp>
      <p:sp>
        <p:nvSpPr>
          <p:cNvPr id="5" name="Marcador de pie de página 4">
            <a:extLst>
              <a:ext uri="{FF2B5EF4-FFF2-40B4-BE49-F238E27FC236}">
                <a16:creationId xmlns:a16="http://schemas.microsoft.com/office/drawing/2014/main" id="{AD1548FA-86EA-4004-B822-ADDED9E5A63E}"/>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ED3E067-7011-46D4-8D5B-D6140BB1D57A}"/>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2891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200A6B-B415-43FF-A810-17486994AAE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745D0496-9842-431D-A69B-48945457733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935911D-3984-4D63-BE06-FB554F3661B6}"/>
              </a:ext>
            </a:extLst>
          </p:cNvPr>
          <p:cNvSpPr>
            <a:spLocks noGrp="1"/>
          </p:cNvSpPr>
          <p:nvPr>
            <p:ph type="dt" sz="half" idx="10"/>
          </p:nvPr>
        </p:nvSpPr>
        <p:spPr/>
        <p:txBody>
          <a:bodyPr/>
          <a:lstStyle/>
          <a:p>
            <a:fld id="{9C70D11C-841E-48A2-800C-E45519E378FC}" type="datetimeFigureOut">
              <a:rPr lang="es-PE" smtClean="0"/>
              <a:t>24/11/2022</a:t>
            </a:fld>
            <a:endParaRPr lang="es-PE"/>
          </a:p>
        </p:txBody>
      </p:sp>
      <p:sp>
        <p:nvSpPr>
          <p:cNvPr id="5" name="Marcador de pie de página 4">
            <a:extLst>
              <a:ext uri="{FF2B5EF4-FFF2-40B4-BE49-F238E27FC236}">
                <a16:creationId xmlns:a16="http://schemas.microsoft.com/office/drawing/2014/main" id="{B5D1A9D9-FC54-4E62-93B2-6A5814FA767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5C6CF23-480A-4403-8932-B796234AA22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540660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DF30B9-4030-4589-9077-68767279F07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F8BC74A-7DBE-40F6-B917-1897EBD6B91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2EB5021-45A8-49E0-A6CE-54677FE8D8D0}"/>
              </a:ext>
            </a:extLst>
          </p:cNvPr>
          <p:cNvSpPr>
            <a:spLocks noGrp="1"/>
          </p:cNvSpPr>
          <p:nvPr>
            <p:ph type="dt" sz="half" idx="10"/>
          </p:nvPr>
        </p:nvSpPr>
        <p:spPr/>
        <p:txBody>
          <a:bodyPr/>
          <a:lstStyle/>
          <a:p>
            <a:fld id="{9C70D11C-841E-48A2-800C-E45519E378FC}" type="datetimeFigureOut">
              <a:rPr lang="es-PE" smtClean="0"/>
              <a:t>24/11/2022</a:t>
            </a:fld>
            <a:endParaRPr lang="es-PE"/>
          </a:p>
        </p:txBody>
      </p:sp>
      <p:sp>
        <p:nvSpPr>
          <p:cNvPr id="5" name="Marcador de pie de página 4">
            <a:extLst>
              <a:ext uri="{FF2B5EF4-FFF2-40B4-BE49-F238E27FC236}">
                <a16:creationId xmlns:a16="http://schemas.microsoft.com/office/drawing/2014/main" id="{A0364F85-9444-4688-B021-CC795BCE721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F62268E-F23E-4943-A0CE-7D5749AD7A0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105589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000000"/>
        </a:solidFill>
        <a:effectLst/>
      </p:bgPr>
    </p:bg>
    <p:spTree>
      <p:nvGrpSpPr>
        <p:cNvPr id="1" name="Shape 21"/>
        <p:cNvGrpSpPr/>
        <p:nvPr/>
      </p:nvGrpSpPr>
      <p:grpSpPr>
        <a:xfrm>
          <a:off x="0" y="0"/>
          <a:ext cx="0" cy="0"/>
          <a:chOff x="0" y="0"/>
          <a:chExt cx="0" cy="0"/>
        </a:xfrm>
      </p:grpSpPr>
      <p:sp>
        <p:nvSpPr>
          <p:cNvPr id="22" name="Google Shape;22;p3"/>
          <p:cNvSpPr/>
          <p:nvPr/>
        </p:nvSpPr>
        <p:spPr>
          <a:xfrm>
            <a:off x="2123200" y="-543800"/>
            <a:ext cx="7945600" cy="7945600"/>
          </a:xfrm>
          <a:prstGeom prst="ellipse">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 name="Google Shape;23;p3"/>
          <p:cNvGrpSpPr/>
          <p:nvPr/>
        </p:nvGrpSpPr>
        <p:grpSpPr>
          <a:xfrm>
            <a:off x="8570225" y="3336844"/>
            <a:ext cx="3099600" cy="3099600"/>
            <a:chOff x="-474900" y="321200"/>
            <a:chExt cx="2324700" cy="2324700"/>
          </a:xfrm>
        </p:grpSpPr>
        <p:sp>
          <p:nvSpPr>
            <p:cNvPr id="24" name="Google Shape;24;p3"/>
            <p:cNvSpPr/>
            <p:nvPr/>
          </p:nvSpPr>
          <p:spPr>
            <a:xfrm>
              <a:off x="-474900" y="321200"/>
              <a:ext cx="2324700" cy="23247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120725" y="916825"/>
              <a:ext cx="1133400" cy="11334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137125" y="658975"/>
              <a:ext cx="1649100" cy="16491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13650" y="1109750"/>
              <a:ext cx="747600" cy="747600"/>
            </a:xfrm>
            <a:prstGeom prst="ellipse">
              <a:avLst/>
            </a:prstGeom>
            <a:no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3"/>
          <p:cNvSpPr txBox="1">
            <a:spLocks noGrp="1"/>
          </p:cNvSpPr>
          <p:nvPr>
            <p:ph type="ctrTitle"/>
          </p:nvPr>
        </p:nvSpPr>
        <p:spPr>
          <a:xfrm>
            <a:off x="3426400" y="2982400"/>
            <a:ext cx="5339200" cy="12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0000"/>
              </a:buClr>
              <a:buSzPts val="5200"/>
              <a:buNone/>
              <a:defRPr sz="6933">
                <a:solidFill>
                  <a:srgbClr val="000000"/>
                </a:solidFill>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endParaRPr/>
          </a:p>
        </p:txBody>
      </p:sp>
      <p:sp>
        <p:nvSpPr>
          <p:cNvPr id="29" name="Google Shape;29;p3"/>
          <p:cNvSpPr txBox="1">
            <a:spLocks noGrp="1"/>
          </p:cNvSpPr>
          <p:nvPr>
            <p:ph type="subTitle" idx="1"/>
          </p:nvPr>
        </p:nvSpPr>
        <p:spPr>
          <a:xfrm>
            <a:off x="3426400" y="4251601"/>
            <a:ext cx="53392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400"/>
              <a:buNone/>
              <a:defRPr sz="1867">
                <a:solidFill>
                  <a:srgbClr val="000000"/>
                </a:solidFill>
              </a:defRPr>
            </a:lvl1pPr>
            <a:lvl2pPr lvl="1" algn="ctr" rtl="0">
              <a:spcBef>
                <a:spcPts val="0"/>
              </a:spcBef>
              <a:spcAft>
                <a:spcPts val="0"/>
              </a:spcAft>
              <a:buClr>
                <a:srgbClr val="000000"/>
              </a:buClr>
              <a:buSzPts val="1400"/>
              <a:buNone/>
              <a:defRPr sz="1867">
                <a:solidFill>
                  <a:srgbClr val="000000"/>
                </a:solidFill>
              </a:defRPr>
            </a:lvl2pPr>
            <a:lvl3pPr lvl="2" algn="ctr" rtl="0">
              <a:spcBef>
                <a:spcPts val="0"/>
              </a:spcBef>
              <a:spcAft>
                <a:spcPts val="0"/>
              </a:spcAft>
              <a:buClr>
                <a:srgbClr val="000000"/>
              </a:buClr>
              <a:buSzPts val="1400"/>
              <a:buNone/>
              <a:defRPr sz="1867">
                <a:solidFill>
                  <a:srgbClr val="000000"/>
                </a:solidFill>
              </a:defRPr>
            </a:lvl3pPr>
            <a:lvl4pPr lvl="3" algn="ctr" rtl="0">
              <a:spcBef>
                <a:spcPts val="0"/>
              </a:spcBef>
              <a:spcAft>
                <a:spcPts val="0"/>
              </a:spcAft>
              <a:buClr>
                <a:srgbClr val="000000"/>
              </a:buClr>
              <a:buSzPts val="1400"/>
              <a:buNone/>
              <a:defRPr sz="1867">
                <a:solidFill>
                  <a:srgbClr val="000000"/>
                </a:solidFill>
              </a:defRPr>
            </a:lvl4pPr>
            <a:lvl5pPr lvl="4" algn="ctr" rtl="0">
              <a:spcBef>
                <a:spcPts val="0"/>
              </a:spcBef>
              <a:spcAft>
                <a:spcPts val="0"/>
              </a:spcAft>
              <a:buClr>
                <a:srgbClr val="000000"/>
              </a:buClr>
              <a:buSzPts val="1400"/>
              <a:buNone/>
              <a:defRPr sz="1867">
                <a:solidFill>
                  <a:srgbClr val="000000"/>
                </a:solidFill>
              </a:defRPr>
            </a:lvl5pPr>
            <a:lvl6pPr lvl="5" algn="ctr" rtl="0">
              <a:spcBef>
                <a:spcPts val="0"/>
              </a:spcBef>
              <a:spcAft>
                <a:spcPts val="0"/>
              </a:spcAft>
              <a:buClr>
                <a:srgbClr val="000000"/>
              </a:buClr>
              <a:buSzPts val="1400"/>
              <a:buNone/>
              <a:defRPr sz="1867">
                <a:solidFill>
                  <a:srgbClr val="000000"/>
                </a:solidFill>
              </a:defRPr>
            </a:lvl6pPr>
            <a:lvl7pPr lvl="6" algn="ctr" rtl="0">
              <a:spcBef>
                <a:spcPts val="0"/>
              </a:spcBef>
              <a:spcAft>
                <a:spcPts val="0"/>
              </a:spcAft>
              <a:buClr>
                <a:srgbClr val="000000"/>
              </a:buClr>
              <a:buSzPts val="1400"/>
              <a:buNone/>
              <a:defRPr sz="1867">
                <a:solidFill>
                  <a:srgbClr val="000000"/>
                </a:solidFill>
              </a:defRPr>
            </a:lvl7pPr>
            <a:lvl8pPr lvl="7" algn="ctr" rtl="0">
              <a:spcBef>
                <a:spcPts val="0"/>
              </a:spcBef>
              <a:spcAft>
                <a:spcPts val="0"/>
              </a:spcAft>
              <a:buClr>
                <a:srgbClr val="000000"/>
              </a:buClr>
              <a:buSzPts val="1400"/>
              <a:buNone/>
              <a:defRPr sz="1867">
                <a:solidFill>
                  <a:srgbClr val="000000"/>
                </a:solidFill>
              </a:defRPr>
            </a:lvl8pPr>
            <a:lvl9pPr lvl="8" algn="ctr" rtl="0">
              <a:spcBef>
                <a:spcPts val="0"/>
              </a:spcBef>
              <a:spcAft>
                <a:spcPts val="0"/>
              </a:spcAft>
              <a:buClr>
                <a:srgbClr val="000000"/>
              </a:buClr>
              <a:buSzPts val="1400"/>
              <a:buNone/>
              <a:defRPr sz="1867">
                <a:solidFill>
                  <a:srgbClr val="000000"/>
                </a:solidFill>
              </a:defRPr>
            </a:lvl9pPr>
          </a:lstStyle>
          <a:p>
            <a:endParaRPr/>
          </a:p>
        </p:txBody>
      </p:sp>
      <p:grpSp>
        <p:nvGrpSpPr>
          <p:cNvPr id="30" name="Google Shape;30;p3"/>
          <p:cNvGrpSpPr/>
          <p:nvPr/>
        </p:nvGrpSpPr>
        <p:grpSpPr>
          <a:xfrm>
            <a:off x="1019767" y="585833"/>
            <a:ext cx="2566000" cy="2566000"/>
            <a:chOff x="6680825" y="2549350"/>
            <a:chExt cx="1539600" cy="1539600"/>
          </a:xfrm>
        </p:grpSpPr>
        <p:sp>
          <p:nvSpPr>
            <p:cNvPr id="31" name="Google Shape;31;p3"/>
            <p:cNvSpPr/>
            <p:nvPr/>
          </p:nvSpPr>
          <p:spPr>
            <a:xfrm>
              <a:off x="6825669" y="2694194"/>
              <a:ext cx="1249800" cy="12498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6894850" y="2763375"/>
              <a:ext cx="1111200" cy="1111200"/>
            </a:xfrm>
            <a:prstGeom prst="ellipse">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6680825" y="2549350"/>
              <a:ext cx="1539600" cy="1539600"/>
            </a:xfrm>
            <a:prstGeom prst="donut">
              <a:avLst>
                <a:gd name="adj" fmla="val 495"/>
              </a:avLst>
            </a:prstGeom>
            <a:solidFill>
              <a:srgbClr val="666666">
                <a:alpha val="52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38376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49AFA5-299E-4F5C-BC68-5C431D2DA37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3A252AB-9168-4F9D-92F0-435A712A7D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596C0E1-1025-4EC2-9D5D-9948C00DC9D5}"/>
              </a:ext>
            </a:extLst>
          </p:cNvPr>
          <p:cNvSpPr>
            <a:spLocks noGrp="1"/>
          </p:cNvSpPr>
          <p:nvPr>
            <p:ph type="dt" sz="half" idx="10"/>
          </p:nvPr>
        </p:nvSpPr>
        <p:spPr/>
        <p:txBody>
          <a:bodyPr/>
          <a:lstStyle/>
          <a:p>
            <a:fld id="{9C70D11C-841E-48A2-800C-E45519E378FC}" type="datetimeFigureOut">
              <a:rPr lang="es-PE" smtClean="0"/>
              <a:t>24/11/2022</a:t>
            </a:fld>
            <a:endParaRPr lang="es-PE"/>
          </a:p>
        </p:txBody>
      </p:sp>
      <p:sp>
        <p:nvSpPr>
          <p:cNvPr id="5" name="Marcador de pie de página 4">
            <a:extLst>
              <a:ext uri="{FF2B5EF4-FFF2-40B4-BE49-F238E27FC236}">
                <a16:creationId xmlns:a16="http://schemas.microsoft.com/office/drawing/2014/main" id="{B23A8551-537F-4C25-BFCC-6BDD8BE4320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B6F8936-5803-475F-868B-A3A09CAD5A2B}"/>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98406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F6201-7E72-4806-93DE-4AC1C011622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C17B2DDD-F038-491C-B9B2-16AAD4DDE2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8BEE54E-ECAE-47A6-8C2F-073D706BB217}"/>
              </a:ext>
            </a:extLst>
          </p:cNvPr>
          <p:cNvSpPr>
            <a:spLocks noGrp="1"/>
          </p:cNvSpPr>
          <p:nvPr>
            <p:ph type="dt" sz="half" idx="10"/>
          </p:nvPr>
        </p:nvSpPr>
        <p:spPr/>
        <p:txBody>
          <a:bodyPr/>
          <a:lstStyle/>
          <a:p>
            <a:fld id="{9C70D11C-841E-48A2-800C-E45519E378FC}" type="datetimeFigureOut">
              <a:rPr lang="es-PE" smtClean="0"/>
              <a:t>24/11/2022</a:t>
            </a:fld>
            <a:endParaRPr lang="es-PE"/>
          </a:p>
        </p:txBody>
      </p:sp>
      <p:sp>
        <p:nvSpPr>
          <p:cNvPr id="5" name="Marcador de pie de página 4">
            <a:extLst>
              <a:ext uri="{FF2B5EF4-FFF2-40B4-BE49-F238E27FC236}">
                <a16:creationId xmlns:a16="http://schemas.microsoft.com/office/drawing/2014/main" id="{4B2A505A-E2F6-49FE-99A2-C98CBCD19E8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A4529AF-0C06-4D73-938F-22FA7413E5F4}"/>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944265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3E960-3DB1-44DF-9C7D-BC6CB3C4028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9A415607-ED3C-424A-96F0-3A1B4F41F24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2E1962F-0348-4A71-8B80-D9F05D4B03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35D113A1-A78C-4782-B301-9B4EA05718BD}"/>
              </a:ext>
            </a:extLst>
          </p:cNvPr>
          <p:cNvSpPr>
            <a:spLocks noGrp="1"/>
          </p:cNvSpPr>
          <p:nvPr>
            <p:ph type="dt" sz="half" idx="10"/>
          </p:nvPr>
        </p:nvSpPr>
        <p:spPr/>
        <p:txBody>
          <a:bodyPr/>
          <a:lstStyle/>
          <a:p>
            <a:fld id="{9C70D11C-841E-48A2-800C-E45519E378FC}" type="datetimeFigureOut">
              <a:rPr lang="es-PE" smtClean="0"/>
              <a:t>24/11/2022</a:t>
            </a:fld>
            <a:endParaRPr lang="es-PE"/>
          </a:p>
        </p:txBody>
      </p:sp>
      <p:sp>
        <p:nvSpPr>
          <p:cNvPr id="6" name="Marcador de pie de página 5">
            <a:extLst>
              <a:ext uri="{FF2B5EF4-FFF2-40B4-BE49-F238E27FC236}">
                <a16:creationId xmlns:a16="http://schemas.microsoft.com/office/drawing/2014/main" id="{B9A9EB53-EC86-4F34-8B2C-595B130FB3DF}"/>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22EC725-04C8-4361-90C3-797B7D992271}"/>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415732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6F8F61-11E2-42F7-8EC3-2D80BA68CE0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6F0A6A0-1E4D-4A68-ACB4-26DC182241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8496FF4-5658-47D9-B580-78E1DC6FFE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D361DCF-8DA4-4012-99D2-CD2C753082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9AD25D0-80A8-468A-BA74-4FC0C98050E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F400D2B4-45C0-4551-B9D8-FB486A2D8B79}"/>
              </a:ext>
            </a:extLst>
          </p:cNvPr>
          <p:cNvSpPr>
            <a:spLocks noGrp="1"/>
          </p:cNvSpPr>
          <p:nvPr>
            <p:ph type="dt" sz="half" idx="10"/>
          </p:nvPr>
        </p:nvSpPr>
        <p:spPr/>
        <p:txBody>
          <a:bodyPr/>
          <a:lstStyle/>
          <a:p>
            <a:fld id="{9C70D11C-841E-48A2-800C-E45519E378FC}" type="datetimeFigureOut">
              <a:rPr lang="es-PE" smtClean="0"/>
              <a:t>24/11/2022</a:t>
            </a:fld>
            <a:endParaRPr lang="es-PE"/>
          </a:p>
        </p:txBody>
      </p:sp>
      <p:sp>
        <p:nvSpPr>
          <p:cNvPr id="8" name="Marcador de pie de página 7">
            <a:extLst>
              <a:ext uri="{FF2B5EF4-FFF2-40B4-BE49-F238E27FC236}">
                <a16:creationId xmlns:a16="http://schemas.microsoft.com/office/drawing/2014/main" id="{9D5110FD-4386-4595-9C41-E8D02CB287B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50ED738-80D4-4DD1-B2E2-DE3D07EA3E3E}"/>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809231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09474-4B41-44D8-9568-00AD0AE4F707}"/>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240A3EBE-55EA-4732-B49A-8229D3F5AA28}"/>
              </a:ext>
            </a:extLst>
          </p:cNvPr>
          <p:cNvSpPr>
            <a:spLocks noGrp="1"/>
          </p:cNvSpPr>
          <p:nvPr>
            <p:ph type="dt" sz="half" idx="10"/>
          </p:nvPr>
        </p:nvSpPr>
        <p:spPr/>
        <p:txBody>
          <a:bodyPr/>
          <a:lstStyle/>
          <a:p>
            <a:fld id="{9C70D11C-841E-48A2-800C-E45519E378FC}" type="datetimeFigureOut">
              <a:rPr lang="es-PE" smtClean="0"/>
              <a:t>24/11/2022</a:t>
            </a:fld>
            <a:endParaRPr lang="es-PE"/>
          </a:p>
        </p:txBody>
      </p:sp>
      <p:sp>
        <p:nvSpPr>
          <p:cNvPr id="4" name="Marcador de pie de página 3">
            <a:extLst>
              <a:ext uri="{FF2B5EF4-FFF2-40B4-BE49-F238E27FC236}">
                <a16:creationId xmlns:a16="http://schemas.microsoft.com/office/drawing/2014/main" id="{D15F032F-37BC-476A-A883-24AD63F00913}"/>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C2CC4180-A51F-4E52-A3D5-B964F090D80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3484303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4342F7C-9D0C-4D05-8792-ABB13CAE94F8}"/>
              </a:ext>
            </a:extLst>
          </p:cNvPr>
          <p:cNvSpPr>
            <a:spLocks noGrp="1"/>
          </p:cNvSpPr>
          <p:nvPr>
            <p:ph type="dt" sz="half" idx="10"/>
          </p:nvPr>
        </p:nvSpPr>
        <p:spPr/>
        <p:txBody>
          <a:bodyPr/>
          <a:lstStyle/>
          <a:p>
            <a:fld id="{9C70D11C-841E-48A2-800C-E45519E378FC}" type="datetimeFigureOut">
              <a:rPr lang="es-PE" smtClean="0"/>
              <a:t>24/11/2022</a:t>
            </a:fld>
            <a:endParaRPr lang="es-PE"/>
          </a:p>
        </p:txBody>
      </p:sp>
      <p:sp>
        <p:nvSpPr>
          <p:cNvPr id="3" name="Marcador de pie de página 2">
            <a:extLst>
              <a:ext uri="{FF2B5EF4-FFF2-40B4-BE49-F238E27FC236}">
                <a16:creationId xmlns:a16="http://schemas.microsoft.com/office/drawing/2014/main" id="{E9FE8C1C-C363-46B2-865D-A21F7E45283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CB6D0E6-F8E4-405F-8AB2-8E1EC089E08C}"/>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1920071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117267-0CEE-44B0-9061-74C0DCEB78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D0016858-9675-4015-A7F5-8733395B9F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0B1B20B9-A1EA-49E4-8ECD-C9EC07B35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315F5E-481B-4729-A1F7-97AA06D17ED7}"/>
              </a:ext>
            </a:extLst>
          </p:cNvPr>
          <p:cNvSpPr>
            <a:spLocks noGrp="1"/>
          </p:cNvSpPr>
          <p:nvPr>
            <p:ph type="dt" sz="half" idx="10"/>
          </p:nvPr>
        </p:nvSpPr>
        <p:spPr/>
        <p:txBody>
          <a:bodyPr/>
          <a:lstStyle/>
          <a:p>
            <a:fld id="{9C70D11C-841E-48A2-800C-E45519E378FC}" type="datetimeFigureOut">
              <a:rPr lang="es-PE" smtClean="0"/>
              <a:t>24/11/2022</a:t>
            </a:fld>
            <a:endParaRPr lang="es-PE"/>
          </a:p>
        </p:txBody>
      </p:sp>
      <p:sp>
        <p:nvSpPr>
          <p:cNvPr id="6" name="Marcador de pie de página 5">
            <a:extLst>
              <a:ext uri="{FF2B5EF4-FFF2-40B4-BE49-F238E27FC236}">
                <a16:creationId xmlns:a16="http://schemas.microsoft.com/office/drawing/2014/main" id="{2C00D4A7-2816-464B-B1DD-8A33CE7743B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BF4F90D-89EE-43D6-84EA-04A88AB37F04}"/>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073285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4E8C7A-9550-4CAD-BF17-96D5903373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B2AC09FA-AFEC-4B20-BB4C-2D2AEA3884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7BBD9F9D-F248-4CD9-AE28-1735BA27B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0936B4F-BF74-40EA-B854-69C6B6C0C959}"/>
              </a:ext>
            </a:extLst>
          </p:cNvPr>
          <p:cNvSpPr>
            <a:spLocks noGrp="1"/>
          </p:cNvSpPr>
          <p:nvPr>
            <p:ph type="dt" sz="half" idx="10"/>
          </p:nvPr>
        </p:nvSpPr>
        <p:spPr/>
        <p:txBody>
          <a:bodyPr/>
          <a:lstStyle/>
          <a:p>
            <a:fld id="{9C70D11C-841E-48A2-800C-E45519E378FC}" type="datetimeFigureOut">
              <a:rPr lang="es-PE" smtClean="0"/>
              <a:t>24/11/2022</a:t>
            </a:fld>
            <a:endParaRPr lang="es-PE"/>
          </a:p>
        </p:txBody>
      </p:sp>
      <p:sp>
        <p:nvSpPr>
          <p:cNvPr id="6" name="Marcador de pie de página 5">
            <a:extLst>
              <a:ext uri="{FF2B5EF4-FFF2-40B4-BE49-F238E27FC236}">
                <a16:creationId xmlns:a16="http://schemas.microsoft.com/office/drawing/2014/main" id="{8A8281C0-15F3-4DE1-B056-3078E740D8C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1BAE2889-E49E-4B17-A329-EF504B0D547D}"/>
              </a:ext>
            </a:extLst>
          </p:cNvPr>
          <p:cNvSpPr>
            <a:spLocks noGrp="1"/>
          </p:cNvSpPr>
          <p:nvPr>
            <p:ph type="sldNum" sz="quarter" idx="12"/>
          </p:nvPr>
        </p:nvSpPr>
        <p:spPr/>
        <p:txBody>
          <a:bodyPr/>
          <a:lstStyle/>
          <a:p>
            <a:fld id="{B169A7FA-BE49-418A-A7BF-0DDF5972E955}" type="slidenum">
              <a:rPr lang="es-PE" smtClean="0"/>
              <a:t>‹Nº›</a:t>
            </a:fld>
            <a:endParaRPr lang="es-PE"/>
          </a:p>
        </p:txBody>
      </p:sp>
    </p:spTree>
    <p:extLst>
      <p:ext uri="{BB962C8B-B14F-4D97-AF65-F5344CB8AC3E}">
        <p14:creationId xmlns:p14="http://schemas.microsoft.com/office/powerpoint/2010/main" val="264707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989C99F-0337-4D77-9B36-C5172D718D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E17655B-BFF7-4B2F-8493-C62A0D9E7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2855066-2F0B-4A70-B76A-B702A93A0D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70D11C-841E-48A2-800C-E45519E378FC}" type="datetimeFigureOut">
              <a:rPr lang="es-PE" smtClean="0"/>
              <a:t>24/11/2022</a:t>
            </a:fld>
            <a:endParaRPr lang="es-PE"/>
          </a:p>
        </p:txBody>
      </p:sp>
      <p:sp>
        <p:nvSpPr>
          <p:cNvPr id="5" name="Marcador de pie de página 4">
            <a:extLst>
              <a:ext uri="{FF2B5EF4-FFF2-40B4-BE49-F238E27FC236}">
                <a16:creationId xmlns:a16="http://schemas.microsoft.com/office/drawing/2014/main" id="{68599CB8-7E3D-4529-9D4F-4A8C00176F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D428AF8B-08AF-443F-A23F-0CD0151015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9A7FA-BE49-418A-A7BF-0DDF5972E955}" type="slidenum">
              <a:rPr lang="es-PE" smtClean="0"/>
              <a:t>‹Nº›</a:t>
            </a:fld>
            <a:endParaRPr lang="es-PE"/>
          </a:p>
        </p:txBody>
      </p:sp>
    </p:spTree>
    <p:extLst>
      <p:ext uri="{BB962C8B-B14F-4D97-AF65-F5344CB8AC3E}">
        <p14:creationId xmlns:p14="http://schemas.microsoft.com/office/powerpoint/2010/main" val="96263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882514" y="2898172"/>
            <a:ext cx="3114173" cy="581493"/>
          </a:xfrm>
        </p:spPr>
        <p:txBody>
          <a:bodyPr>
            <a:noAutofit/>
          </a:bodyPr>
          <a:lstStyle/>
          <a:p>
            <a:pPr algn="l"/>
            <a:r>
              <a:rPr lang="es-ES" sz="3600" dirty="0">
                <a:solidFill>
                  <a:schemeClr val="bg1"/>
                </a:solidFill>
                <a:latin typeface="Roboto Bk" pitchFamily="2" charset="0"/>
                <a:ea typeface="Roboto Bk" pitchFamily="2" charset="0"/>
              </a:rPr>
              <a:t>CONTENIDO</a:t>
            </a:r>
            <a:endParaRPr lang="en-US" sz="2400" dirty="0">
              <a:solidFill>
                <a:schemeClr val="bg1"/>
              </a:solidFill>
              <a:latin typeface="Roboto Bk" pitchFamily="2" charset="0"/>
              <a:ea typeface="Roboto Bk" pitchFamily="2" charset="0"/>
            </a:endParaRPr>
          </a:p>
        </p:txBody>
      </p:sp>
      <p:sp>
        <p:nvSpPr>
          <p:cNvPr id="3" name="Subtítulo 2"/>
          <p:cNvSpPr>
            <a:spLocks noGrp="1"/>
          </p:cNvSpPr>
          <p:nvPr>
            <p:ph type="subTitle" idx="1"/>
          </p:nvPr>
        </p:nvSpPr>
        <p:spPr>
          <a:xfrm>
            <a:off x="4404343" y="1565526"/>
            <a:ext cx="549967" cy="542580"/>
          </a:xfrm>
        </p:spPr>
        <p:txBody>
          <a:bodyPr>
            <a:normAutofit/>
          </a:bodyPr>
          <a:lstStyle/>
          <a:p>
            <a:pPr algn="l"/>
            <a:r>
              <a:rPr lang="es-ES" sz="2800" dirty="0">
                <a:solidFill>
                  <a:schemeClr val="bg1"/>
                </a:solidFill>
              </a:rPr>
              <a:t>01</a:t>
            </a:r>
            <a:endParaRPr lang="en-US" dirty="0">
              <a:solidFill>
                <a:schemeClr val="bg1"/>
              </a:solidFill>
            </a:endParaRPr>
          </a:p>
        </p:txBody>
      </p:sp>
      <p:sp>
        <p:nvSpPr>
          <p:cNvPr id="8" name="Elipse 7"/>
          <p:cNvSpPr/>
          <p:nvPr/>
        </p:nvSpPr>
        <p:spPr>
          <a:xfrm>
            <a:off x="4319860" y="1438869"/>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ubtítulo 2"/>
          <p:cNvSpPr txBox="1">
            <a:spLocks/>
          </p:cNvSpPr>
          <p:nvPr/>
        </p:nvSpPr>
        <p:spPr>
          <a:xfrm>
            <a:off x="4404343" y="2646339"/>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02</a:t>
            </a:r>
            <a:endParaRPr lang="en-US" dirty="0">
              <a:solidFill>
                <a:schemeClr val="bg1"/>
              </a:solidFill>
            </a:endParaRPr>
          </a:p>
        </p:txBody>
      </p:sp>
      <p:sp>
        <p:nvSpPr>
          <p:cNvPr id="10" name="Elipse 9"/>
          <p:cNvSpPr/>
          <p:nvPr/>
        </p:nvSpPr>
        <p:spPr>
          <a:xfrm>
            <a:off x="4319860" y="2519682"/>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Conector recto 12"/>
          <p:cNvCxnSpPr>
            <a:cxnSpLocks/>
          </p:cNvCxnSpPr>
          <p:nvPr/>
        </p:nvCxnSpPr>
        <p:spPr>
          <a:xfrm>
            <a:off x="5469642" y="1054558"/>
            <a:ext cx="0" cy="474255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ubtítulo 2"/>
          <p:cNvSpPr txBox="1">
            <a:spLocks/>
          </p:cNvSpPr>
          <p:nvPr/>
        </p:nvSpPr>
        <p:spPr>
          <a:xfrm>
            <a:off x="5772629" y="1595342"/>
            <a:ext cx="6114569" cy="65191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500" dirty="0">
                <a:solidFill>
                  <a:schemeClr val="bg1"/>
                </a:solidFill>
                <a:latin typeface="Arial Black" panose="020B0A04020102020204" pitchFamily="34" charset="0"/>
              </a:rPr>
              <a:t>CONTROVERSIAS CONTRACTUALES  </a:t>
            </a:r>
          </a:p>
        </p:txBody>
      </p:sp>
      <p:sp>
        <p:nvSpPr>
          <p:cNvPr id="15" name="Subtítulo 2"/>
          <p:cNvSpPr txBox="1">
            <a:spLocks/>
          </p:cNvSpPr>
          <p:nvPr/>
        </p:nvSpPr>
        <p:spPr>
          <a:xfrm>
            <a:off x="4404343" y="3727152"/>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03</a:t>
            </a:r>
            <a:endParaRPr lang="en-US" dirty="0">
              <a:solidFill>
                <a:schemeClr val="bg1"/>
              </a:solidFill>
            </a:endParaRPr>
          </a:p>
        </p:txBody>
      </p:sp>
      <p:sp>
        <p:nvSpPr>
          <p:cNvPr id="16" name="Elipse 15"/>
          <p:cNvSpPr/>
          <p:nvPr/>
        </p:nvSpPr>
        <p:spPr>
          <a:xfrm>
            <a:off x="4319860" y="3600495"/>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ubtítulo 2"/>
          <p:cNvSpPr txBox="1">
            <a:spLocks/>
          </p:cNvSpPr>
          <p:nvPr/>
        </p:nvSpPr>
        <p:spPr>
          <a:xfrm>
            <a:off x="5772629" y="2640143"/>
            <a:ext cx="5486914" cy="4172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500" dirty="0">
                <a:solidFill>
                  <a:schemeClr val="bg1"/>
                </a:solidFill>
                <a:latin typeface="Arial Black" panose="020B0A04020102020204" pitchFamily="34" charset="0"/>
              </a:rPr>
              <a:t>PENALIDADES</a:t>
            </a:r>
          </a:p>
        </p:txBody>
      </p:sp>
      <p:sp>
        <p:nvSpPr>
          <p:cNvPr id="18" name="Subtítulo 2"/>
          <p:cNvSpPr txBox="1">
            <a:spLocks/>
          </p:cNvSpPr>
          <p:nvPr/>
        </p:nvSpPr>
        <p:spPr>
          <a:xfrm>
            <a:off x="4434160" y="4807965"/>
            <a:ext cx="549967" cy="5425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800" dirty="0">
                <a:solidFill>
                  <a:schemeClr val="bg1"/>
                </a:solidFill>
              </a:rPr>
              <a:t>04</a:t>
            </a:r>
            <a:endParaRPr lang="en-US" dirty="0">
              <a:solidFill>
                <a:schemeClr val="bg1"/>
              </a:solidFill>
            </a:endParaRPr>
          </a:p>
        </p:txBody>
      </p:sp>
      <p:sp>
        <p:nvSpPr>
          <p:cNvPr id="19" name="Elipse 18"/>
          <p:cNvSpPr/>
          <p:nvPr/>
        </p:nvSpPr>
        <p:spPr>
          <a:xfrm>
            <a:off x="4349677" y="4681308"/>
            <a:ext cx="699054" cy="69905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ubtítulo 2"/>
          <p:cNvSpPr txBox="1">
            <a:spLocks/>
          </p:cNvSpPr>
          <p:nvPr/>
        </p:nvSpPr>
        <p:spPr>
          <a:xfrm>
            <a:off x="5772629" y="3726659"/>
            <a:ext cx="4696460" cy="508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S" sz="2500" b="1" dirty="0">
                <a:solidFill>
                  <a:schemeClr val="bg1"/>
                </a:solidFill>
                <a:latin typeface="Arial Black" panose="020B0A04020102020204" pitchFamily="34" charset="0"/>
              </a:rPr>
              <a:t>PENALIDAD POR MORA </a:t>
            </a:r>
          </a:p>
        </p:txBody>
      </p:sp>
      <p:sp>
        <p:nvSpPr>
          <p:cNvPr id="4" name="Rectángulo 3"/>
          <p:cNvSpPr/>
          <p:nvPr/>
        </p:nvSpPr>
        <p:spPr>
          <a:xfrm>
            <a:off x="5772628" y="4792308"/>
            <a:ext cx="3805319" cy="861774"/>
          </a:xfrm>
          <a:prstGeom prst="rect">
            <a:avLst/>
          </a:prstGeom>
        </p:spPr>
        <p:txBody>
          <a:bodyPr wrap="square">
            <a:spAutoFit/>
          </a:bodyPr>
          <a:lstStyle/>
          <a:p>
            <a:r>
              <a:rPr lang="es-ES" sz="2500" dirty="0">
                <a:solidFill>
                  <a:schemeClr val="bg1"/>
                </a:solidFill>
                <a:latin typeface="Arial Black" panose="020B0A04020102020204" pitchFamily="34" charset="0"/>
              </a:rPr>
              <a:t>OTRAS PENALIDADES </a:t>
            </a:r>
          </a:p>
        </p:txBody>
      </p:sp>
      <p:sp>
        <p:nvSpPr>
          <p:cNvPr id="31" name="Triángulo isósceles 30"/>
          <p:cNvSpPr/>
          <p:nvPr/>
        </p:nvSpPr>
        <p:spPr>
          <a:xfrm>
            <a:off x="7250589" y="3218735"/>
            <a:ext cx="10427807" cy="3635411"/>
          </a:xfrm>
          <a:prstGeom prst="triangle">
            <a:avLst>
              <a:gd name="adj" fmla="val 4725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Imagen 20">
            <a:extLst>
              <a:ext uri="{FF2B5EF4-FFF2-40B4-BE49-F238E27FC236}">
                <a16:creationId xmlns:a16="http://schemas.microsoft.com/office/drawing/2014/main" id="{84AB06CC-DB21-4A34-8B7D-6BFF43F274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044163" y="5529848"/>
            <a:ext cx="3113971" cy="1229791"/>
          </a:xfrm>
          <a:prstGeom prst="rect">
            <a:avLst/>
          </a:prstGeom>
          <a:noFill/>
          <a:ln>
            <a:noFill/>
          </a:ln>
        </p:spPr>
      </p:pic>
    </p:spTree>
    <p:extLst>
      <p:ext uri="{BB962C8B-B14F-4D97-AF65-F5344CB8AC3E}">
        <p14:creationId xmlns:p14="http://schemas.microsoft.com/office/powerpoint/2010/main" val="336446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6" name="Picture 4" descr="Solucion controversias contractuales">
            <a:extLst>
              <a:ext uri="{FF2B5EF4-FFF2-40B4-BE49-F238E27FC236}">
                <a16:creationId xmlns:a16="http://schemas.microsoft.com/office/drawing/2014/main" id="{92105EE6-7A46-47C8-808A-FF6166DD4D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062"/>
          <a:stretch/>
        </p:blipFill>
        <p:spPr bwMode="auto">
          <a:xfrm>
            <a:off x="1666568" y="1769807"/>
            <a:ext cx="8731045" cy="4468754"/>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45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p:spPr>
        <p:txBody>
          <a:bodyPr>
            <a:normAutofit/>
          </a:bodyPr>
          <a:lstStyle/>
          <a:p>
            <a:pPr marL="0" indent="0" algn="just">
              <a:buNone/>
            </a:pPr>
            <a:r>
              <a:rPr lang="es-PE" b="1" dirty="0">
                <a:solidFill>
                  <a:srgbClr val="002060"/>
                </a:solidFill>
              </a:rPr>
              <a:t>NO SON MATERIAS CONTROVERTIDAS:</a:t>
            </a:r>
          </a:p>
          <a:p>
            <a:pPr marL="0" indent="0" algn="just">
              <a:buNone/>
            </a:pPr>
            <a:endParaRPr lang="es-PE" b="1" dirty="0">
              <a:solidFill>
                <a:srgbClr val="002060"/>
              </a:solidFill>
            </a:endParaRPr>
          </a:p>
          <a:p>
            <a:pPr algn="just">
              <a:buFontTx/>
              <a:buChar char="-"/>
            </a:pPr>
            <a:r>
              <a:rPr lang="es-PE" b="1" dirty="0">
                <a:solidFill>
                  <a:srgbClr val="002060"/>
                </a:solidFill>
              </a:rPr>
              <a:t>PRESTACIONES ADICIONALES </a:t>
            </a:r>
          </a:p>
          <a:p>
            <a:pPr algn="just">
              <a:buFontTx/>
              <a:buChar char="-"/>
            </a:pPr>
            <a:r>
              <a:rPr lang="es-PE" b="1" dirty="0">
                <a:solidFill>
                  <a:srgbClr val="002060"/>
                </a:solidFill>
              </a:rPr>
              <a:t>ENRIQUECIMIENTO SIN CAUSA O INDEBIDO PAGO DE INDEMNIZACIÓN</a:t>
            </a:r>
          </a:p>
          <a:p>
            <a:pPr algn="just">
              <a:buFontTx/>
              <a:buChar char="-"/>
            </a:pPr>
            <a:endParaRPr lang="es-PE" b="1" dirty="0">
              <a:solidFill>
                <a:srgbClr val="002060"/>
              </a:solidFill>
            </a:endParaRPr>
          </a:p>
        </p:txBody>
      </p:sp>
    </p:spTree>
    <p:extLst>
      <p:ext uri="{BB962C8B-B14F-4D97-AF65-F5344CB8AC3E}">
        <p14:creationId xmlns:p14="http://schemas.microsoft.com/office/powerpoint/2010/main" val="467620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p:spPr>
        <p:txBody>
          <a:bodyPr>
            <a:normAutofit lnSpcReduction="10000"/>
          </a:bodyPr>
          <a:lstStyle/>
          <a:p>
            <a:pPr marL="0" indent="0" algn="just">
              <a:buNone/>
            </a:pPr>
            <a:r>
              <a:rPr lang="es-PE" b="1" dirty="0">
                <a:solidFill>
                  <a:srgbClr val="FF0000"/>
                </a:solidFill>
              </a:rPr>
              <a:t>ART. 224 RLCE .- LA CONCILIACIÓN</a:t>
            </a:r>
          </a:p>
          <a:p>
            <a:pPr marL="0" indent="0" algn="just">
              <a:buNone/>
            </a:pPr>
            <a:r>
              <a:rPr lang="es-PE" b="1" dirty="0">
                <a:solidFill>
                  <a:srgbClr val="002060"/>
                </a:solidFill>
              </a:rPr>
              <a:t>224.1 Las partes pueden pactar la conciliación como mecanismo previo al arbitraje.</a:t>
            </a:r>
          </a:p>
          <a:p>
            <a:pPr marL="0" indent="0" algn="just">
              <a:buNone/>
            </a:pPr>
            <a:endParaRPr lang="es-PE" sz="1600" b="1" dirty="0">
              <a:solidFill>
                <a:srgbClr val="002060"/>
              </a:solidFill>
            </a:endParaRPr>
          </a:p>
          <a:p>
            <a:pPr marL="0" indent="0" algn="just">
              <a:buNone/>
            </a:pPr>
            <a:r>
              <a:rPr lang="es-PE" b="1" dirty="0">
                <a:solidFill>
                  <a:srgbClr val="002060"/>
                </a:solidFill>
              </a:rPr>
              <a:t>224.2 Bajo responsabilidad del Titular de la Entidad o el servidor en quien se haya delegado la función evalúa la decisión de conciliar o rechazar la propuesta de acuerdo conciliatorio considerando criterios de costo beneficio y ponderando los costos en tiempo y recursos del proceso arbitral, la expectativa del éxito de seguir el arbitraje y la conveniencia de seguir el arbitraje y la conveniencia de resolver la controversia a través de la conciliación. Asimismo, se asume los riesgos que representa al controversia.</a:t>
            </a:r>
          </a:p>
          <a:p>
            <a:pPr marL="0" indent="0" algn="just">
              <a:buNone/>
            </a:pPr>
            <a:endParaRPr lang="es-PE" b="1" dirty="0">
              <a:solidFill>
                <a:srgbClr val="002060"/>
              </a:solidFill>
            </a:endParaRPr>
          </a:p>
        </p:txBody>
      </p:sp>
    </p:spTree>
    <p:extLst>
      <p:ext uri="{BB962C8B-B14F-4D97-AF65-F5344CB8AC3E}">
        <p14:creationId xmlns:p14="http://schemas.microsoft.com/office/powerpoint/2010/main" val="13078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p:spPr>
        <p:txBody>
          <a:bodyPr>
            <a:normAutofit/>
          </a:bodyPr>
          <a:lstStyle/>
          <a:p>
            <a:pPr marL="0" indent="0" algn="just">
              <a:buNone/>
            </a:pPr>
            <a:r>
              <a:rPr lang="es-PE" b="1" dirty="0">
                <a:solidFill>
                  <a:srgbClr val="FF0000"/>
                </a:solidFill>
              </a:rPr>
              <a:t>JUNTA DE RESOLUCIÓN DE DISPUTAS </a:t>
            </a:r>
          </a:p>
          <a:p>
            <a:pPr marL="0" indent="0" algn="just">
              <a:buNone/>
            </a:pPr>
            <a:endParaRPr lang="es-PE" b="1" dirty="0">
              <a:solidFill>
                <a:srgbClr val="FF0000"/>
              </a:solidFill>
            </a:endParaRPr>
          </a:p>
          <a:p>
            <a:pPr marL="0" indent="0" algn="just">
              <a:buNone/>
            </a:pPr>
            <a:r>
              <a:rPr lang="es-PE" b="1" dirty="0">
                <a:solidFill>
                  <a:srgbClr val="002060"/>
                </a:solidFill>
              </a:rPr>
              <a:t>DIRECTIVA N°020-2016-OSCE/CD, aprobada mediante Resolución N°087-2016-OSCE/PRE de 16.02.2016</a:t>
            </a:r>
          </a:p>
          <a:p>
            <a:pPr marL="0" indent="0" algn="just">
              <a:buNone/>
            </a:pPr>
            <a:endParaRPr lang="es-PE" b="1" dirty="0">
              <a:solidFill>
                <a:srgbClr val="002060"/>
              </a:solidFill>
            </a:endParaRPr>
          </a:p>
          <a:p>
            <a:pPr marL="0" indent="0" algn="just">
              <a:buNone/>
            </a:pPr>
            <a:r>
              <a:rPr lang="es-PE" b="1" dirty="0">
                <a:solidFill>
                  <a:srgbClr val="002060"/>
                </a:solidFill>
              </a:rPr>
              <a:t>6.1 las partes pueden pactar en el contrato de obra o hasta antes del inicio de la ejecución de obra una cláusula de solución de disputas a cargo de una JRD en aquellos contratos cuyos montos sean iguale so superiores a veinte millones de soles, debiendo designar al centro a cargo de la administración.</a:t>
            </a:r>
          </a:p>
        </p:txBody>
      </p:sp>
    </p:spTree>
    <p:extLst>
      <p:ext uri="{BB962C8B-B14F-4D97-AF65-F5344CB8AC3E}">
        <p14:creationId xmlns:p14="http://schemas.microsoft.com/office/powerpoint/2010/main" val="3230480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473813" cy="4834860"/>
          </a:xfrm>
        </p:spPr>
        <p:txBody>
          <a:bodyPr>
            <a:normAutofit/>
          </a:bodyPr>
          <a:lstStyle/>
          <a:p>
            <a:pPr marL="0" indent="0" algn="ctr">
              <a:buNone/>
            </a:pPr>
            <a:r>
              <a:rPr lang="es-PE" b="1" dirty="0">
                <a:solidFill>
                  <a:srgbClr val="FF0000"/>
                </a:solidFill>
                <a:latin typeface="Arial Black" panose="020B0A04020102020204" pitchFamily="34" charset="0"/>
              </a:rPr>
              <a:t>PENALIDADES:</a:t>
            </a:r>
          </a:p>
          <a:p>
            <a:pPr marL="0" indent="0" algn="just">
              <a:buNone/>
            </a:pPr>
            <a:endParaRPr lang="es-PE" b="1" dirty="0">
              <a:solidFill>
                <a:srgbClr val="FF0000"/>
              </a:solidFill>
              <a:latin typeface="Arial Black" panose="020B0A04020102020204" pitchFamily="34" charset="0"/>
            </a:endParaRPr>
          </a:p>
          <a:p>
            <a:pPr marL="0" indent="0" algn="just">
              <a:buNone/>
            </a:pPr>
            <a:r>
              <a:rPr lang="es-MX" dirty="0">
                <a:solidFill>
                  <a:srgbClr val="002060"/>
                </a:solidFill>
              </a:rPr>
              <a:t>Las penalidades en la ejecución contractual, constituyen un mecanismo de resarcimiento para la Entidad, la cual se genera cuando por culpa del contratista, existe atrasos en el cumplimiento de las prestaciones pactadas (penalidad por mora) o una ejecución deficiente según el objeto contractual (otras penalidades establecidas en las Bases)</a:t>
            </a:r>
            <a:endParaRPr lang="es-PE" b="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660184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p:spPr>
        <p:txBody>
          <a:bodyPr>
            <a:normAutofit/>
          </a:bodyPr>
          <a:lstStyle/>
          <a:p>
            <a:pPr marL="0" indent="0" algn="just">
              <a:buNone/>
            </a:pPr>
            <a:r>
              <a:rPr lang="es-PE" b="1" dirty="0">
                <a:solidFill>
                  <a:srgbClr val="FF0000"/>
                </a:solidFill>
              </a:rPr>
              <a:t>PENALIDAD POR MORA:</a:t>
            </a:r>
          </a:p>
          <a:p>
            <a:pPr marL="0" indent="0" algn="just">
              <a:buNone/>
            </a:pPr>
            <a:r>
              <a:rPr lang="es-MX" dirty="0">
                <a:solidFill>
                  <a:srgbClr val="002060"/>
                </a:solidFill>
              </a:rPr>
              <a:t>La penalidad por mora sanciona el retraso en la ejecución de las prestaciones a cargo de los contratistas y se constituye como el mecanismo coercitivo idóneo para asegurar el cumplimiento oportuno de las obligaciones asumidas por ellos.</a:t>
            </a:r>
          </a:p>
          <a:p>
            <a:pPr marL="0" indent="0" algn="just">
              <a:buNone/>
            </a:pPr>
            <a:r>
              <a:rPr lang="es-MX" dirty="0">
                <a:solidFill>
                  <a:srgbClr val="002060"/>
                </a:solidFill>
              </a:rPr>
              <a:t>Es aplicada en caso de retraso injustificado en la ejecución de la prestación a cargo del contratista. Se aplica por cada día de atraso hasta por un monto máximo equivalente al diez por ciento (10%) del monto del contrato o, de ser el caso, del ítem que debió ejecutarse. Cuando se llegue a cubrir el monto máximo de la penalidad, la Entidad podrá resolver el contrato por incumplimiento.</a:t>
            </a:r>
            <a:endParaRPr lang="es-PE" b="1" dirty="0">
              <a:solidFill>
                <a:srgbClr val="002060"/>
              </a:solidFill>
            </a:endParaRPr>
          </a:p>
        </p:txBody>
      </p:sp>
    </p:spTree>
    <p:extLst>
      <p:ext uri="{BB962C8B-B14F-4D97-AF65-F5344CB8AC3E}">
        <p14:creationId xmlns:p14="http://schemas.microsoft.com/office/powerpoint/2010/main" val="3740583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a:ln>
            <a:solidFill>
              <a:srgbClr val="002060"/>
            </a:solidFill>
          </a:ln>
        </p:spPr>
        <p:txBody>
          <a:bodyPr>
            <a:normAutofit fontScale="92500" lnSpcReduction="10000"/>
          </a:bodyPr>
          <a:lstStyle/>
          <a:p>
            <a:pPr marL="0" indent="0" algn="just">
              <a:buNone/>
            </a:pPr>
            <a:r>
              <a:rPr lang="es-PE" b="1" dirty="0">
                <a:solidFill>
                  <a:srgbClr val="002060"/>
                </a:solidFill>
              </a:rPr>
              <a:t>ESTAS PENALIDADES SE DEDUCEN:</a:t>
            </a:r>
          </a:p>
          <a:p>
            <a:pPr algn="just"/>
            <a:r>
              <a:rPr lang="es-MX" dirty="0">
                <a:solidFill>
                  <a:srgbClr val="FF0000"/>
                </a:solidFill>
              </a:rPr>
              <a:t>De los pagos a cuenta: </a:t>
            </a:r>
            <a:r>
              <a:rPr lang="es-MX" dirty="0">
                <a:solidFill>
                  <a:srgbClr val="002060"/>
                </a:solidFill>
              </a:rPr>
              <a:t>Cuando los pagos de una contratación de bienes o servicios es de forma periódica o,  para el caso de obras, en cada valorización que se efectúe según lo previsto en las Bases. </a:t>
            </a:r>
          </a:p>
          <a:p>
            <a:pPr algn="just"/>
            <a:r>
              <a:rPr lang="es-MX" dirty="0">
                <a:solidFill>
                  <a:srgbClr val="FF0000"/>
                </a:solidFill>
              </a:rPr>
              <a:t>Del pago final o en la liquidación final: </a:t>
            </a:r>
            <a:r>
              <a:rPr lang="es-MX" dirty="0">
                <a:solidFill>
                  <a:srgbClr val="002060"/>
                </a:solidFill>
              </a:rPr>
              <a:t>Cuando la Entidad procede a efectuar el pago luego de haberse emitido la conformidad de la prestación del bien o servicio contratado o, para el caso de obras y consultorías de obras, cuando se procede con la liquidación del contrato respectivo.</a:t>
            </a:r>
          </a:p>
          <a:p>
            <a:pPr algn="just"/>
            <a:r>
              <a:rPr lang="es-MX" dirty="0">
                <a:solidFill>
                  <a:srgbClr val="FF0000"/>
                </a:solidFill>
              </a:rPr>
              <a:t>Del monto resultante de la ejecución de las garantías de fiel cumplimiento o por el monto diferencial de propuesta:</a:t>
            </a:r>
            <a:r>
              <a:rPr lang="es-MX" dirty="0">
                <a:solidFill>
                  <a:srgbClr val="002060"/>
                </a:solidFill>
              </a:rPr>
              <a:t> Luego de haberse verificado la configuración de la penalidad y uno de los supuestos que conllevan a que la Entidad ejecute las garantías de fiel cumplimiento o por el monto diferencial de la propuesta.</a:t>
            </a:r>
            <a:endParaRPr lang="es-PE" b="1" dirty="0">
              <a:solidFill>
                <a:srgbClr val="002060"/>
              </a:solidFill>
            </a:endParaRPr>
          </a:p>
        </p:txBody>
      </p:sp>
    </p:spTree>
    <p:extLst>
      <p:ext uri="{BB962C8B-B14F-4D97-AF65-F5344CB8AC3E}">
        <p14:creationId xmlns:p14="http://schemas.microsoft.com/office/powerpoint/2010/main" val="3924749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a:ln>
            <a:solidFill>
              <a:srgbClr val="002060"/>
            </a:solidFill>
          </a:ln>
        </p:spPr>
        <p:txBody>
          <a:bodyPr>
            <a:normAutofit/>
          </a:bodyPr>
          <a:lstStyle/>
          <a:p>
            <a:pPr marL="0" indent="0" algn="just">
              <a:buNone/>
            </a:pPr>
            <a:r>
              <a:rPr lang="es-MX" dirty="0">
                <a:solidFill>
                  <a:srgbClr val="002060"/>
                </a:solidFill>
              </a:rPr>
              <a:t>En todos los casos antes indicados, la penalidad se aplicará de manera automática y se debe calcular según la siguiente formula:  </a:t>
            </a:r>
          </a:p>
          <a:p>
            <a:pPr marL="0" indent="0" algn="just">
              <a:buNone/>
            </a:pPr>
            <a:endParaRPr lang="es-PE" b="1" dirty="0">
              <a:solidFill>
                <a:srgbClr val="002060"/>
              </a:solidFill>
            </a:endParaRPr>
          </a:p>
        </p:txBody>
      </p:sp>
      <p:pic>
        <p:nvPicPr>
          <p:cNvPr id="4" name="Imagen 3">
            <a:extLst>
              <a:ext uri="{FF2B5EF4-FFF2-40B4-BE49-F238E27FC236}">
                <a16:creationId xmlns:a16="http://schemas.microsoft.com/office/drawing/2014/main" id="{DD15B535-433C-43FB-82A8-95E05F972B7F}"/>
              </a:ext>
            </a:extLst>
          </p:cNvPr>
          <p:cNvPicPr>
            <a:picLocks noChangeAspect="1"/>
          </p:cNvPicPr>
          <p:nvPr/>
        </p:nvPicPr>
        <p:blipFill rotWithShape="1">
          <a:blip r:embed="rId5"/>
          <a:srcRect l="45968" t="46666" r="25000" b="40640"/>
          <a:stretch/>
        </p:blipFill>
        <p:spPr>
          <a:xfrm>
            <a:off x="2330246" y="2507239"/>
            <a:ext cx="6563033" cy="1578064"/>
          </a:xfrm>
          <a:prstGeom prst="rect">
            <a:avLst/>
          </a:prstGeom>
        </p:spPr>
      </p:pic>
      <p:sp>
        <p:nvSpPr>
          <p:cNvPr id="9" name="CuadroTexto 8">
            <a:extLst>
              <a:ext uri="{FF2B5EF4-FFF2-40B4-BE49-F238E27FC236}">
                <a16:creationId xmlns:a16="http://schemas.microsoft.com/office/drawing/2014/main" id="{0D34FAE7-522C-4E84-8E18-3E13C17D52D9}"/>
              </a:ext>
            </a:extLst>
          </p:cNvPr>
          <p:cNvSpPr txBox="1"/>
          <p:nvPr/>
        </p:nvSpPr>
        <p:spPr>
          <a:xfrm>
            <a:off x="1042858" y="4007749"/>
            <a:ext cx="10176387" cy="2246769"/>
          </a:xfrm>
          <a:prstGeom prst="rect">
            <a:avLst/>
          </a:prstGeom>
          <a:noFill/>
        </p:spPr>
        <p:txBody>
          <a:bodyPr wrap="square">
            <a:spAutoFit/>
          </a:bodyPr>
          <a:lstStyle/>
          <a:p>
            <a:pPr algn="just"/>
            <a:r>
              <a:rPr lang="es-MX" sz="2800" dirty="0">
                <a:solidFill>
                  <a:srgbClr val="002060"/>
                </a:solidFill>
              </a:rPr>
              <a:t>En el supuesto que la prestación a cargo del contratista haya sido cumplida de manera defectuosa, la Entidad tiene la potestad de establecer un plazo para que las observaciones sean subsanadas en la oportunidad debida, durante el cual no procede la aplicación de penalidades</a:t>
            </a:r>
            <a:endParaRPr lang="es-PE" sz="2800" dirty="0">
              <a:solidFill>
                <a:srgbClr val="002060"/>
              </a:solidFill>
            </a:endParaRPr>
          </a:p>
        </p:txBody>
      </p:sp>
    </p:spTree>
    <p:extLst>
      <p:ext uri="{BB962C8B-B14F-4D97-AF65-F5344CB8AC3E}">
        <p14:creationId xmlns:p14="http://schemas.microsoft.com/office/powerpoint/2010/main" val="1798190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4" name="Imagen 3">
            <a:extLst>
              <a:ext uri="{FF2B5EF4-FFF2-40B4-BE49-F238E27FC236}">
                <a16:creationId xmlns:a16="http://schemas.microsoft.com/office/drawing/2014/main" id="{D8CA6442-A263-42F2-B928-4BE7FA11A531}"/>
              </a:ext>
            </a:extLst>
          </p:cNvPr>
          <p:cNvPicPr>
            <a:picLocks noChangeAspect="1"/>
          </p:cNvPicPr>
          <p:nvPr/>
        </p:nvPicPr>
        <p:blipFill rotWithShape="1">
          <a:blip r:embed="rId5"/>
          <a:srcRect l="6533" t="53982" r="31894" b="5784"/>
          <a:stretch/>
        </p:blipFill>
        <p:spPr>
          <a:xfrm>
            <a:off x="1283110" y="1740312"/>
            <a:ext cx="9247237" cy="3849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06772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p:spPr>
        <p:txBody>
          <a:bodyPr>
            <a:normAutofit lnSpcReduction="10000"/>
          </a:bodyPr>
          <a:lstStyle/>
          <a:p>
            <a:pPr marL="0" indent="0" algn="just">
              <a:buNone/>
            </a:pPr>
            <a:r>
              <a:rPr lang="es-PE" b="1" dirty="0">
                <a:solidFill>
                  <a:srgbClr val="FF0000"/>
                </a:solidFill>
              </a:rPr>
              <a:t>OTRAS PENALIDADES:</a:t>
            </a:r>
          </a:p>
          <a:p>
            <a:pPr marL="0" indent="0" algn="just">
              <a:buNone/>
            </a:pPr>
            <a:r>
              <a:rPr lang="es-MX" dirty="0">
                <a:solidFill>
                  <a:srgbClr val="002060"/>
                </a:solidFill>
              </a:rPr>
              <a:t>El Reglamento señala que se puede establecer penalidades distintas a la penalidad por mora hasta un monto máximo equivalente al diez por ciento (10%) del monto del contrato vigente o del ítem que debió ejecutarse. Estas penalidades, de ser el caso, se calculan de forma independiente a la penalidad por mora, es decir, que el contratista puede haber incurrido en la penalidad máxima por mora (10%) y el monto máximo por otras penalidades (10%). Las penalidades deben ser objetivas, razonables y congruentes con el objeto de la convocatoria y, adicionalmente, acompañadas de un procedimiento claro. A continuación, daremos algunos ejemplos de penalidades específicas distintas a la penalidad por mora, que podrían ser utilizadas por las Entidades considerando la particularidad de cada objeto </a:t>
            </a:r>
            <a:r>
              <a:rPr lang="es-MX" dirty="0" err="1">
                <a:solidFill>
                  <a:srgbClr val="002060"/>
                </a:solidFill>
              </a:rPr>
              <a:t>contractua</a:t>
            </a:r>
            <a:endParaRPr lang="es-PE" b="1" dirty="0">
              <a:solidFill>
                <a:srgbClr val="002060"/>
              </a:solidFill>
            </a:endParaRPr>
          </a:p>
        </p:txBody>
      </p:sp>
    </p:spTree>
    <p:extLst>
      <p:ext uri="{BB962C8B-B14F-4D97-AF65-F5344CB8AC3E}">
        <p14:creationId xmlns:p14="http://schemas.microsoft.com/office/powerpoint/2010/main" val="3449963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Shape 457"/>
        <p:cNvGrpSpPr/>
        <p:nvPr/>
      </p:nvGrpSpPr>
      <p:grpSpPr>
        <a:xfrm>
          <a:off x="0" y="0"/>
          <a:ext cx="0" cy="0"/>
          <a:chOff x="0" y="0"/>
          <a:chExt cx="0" cy="0"/>
        </a:xfrm>
      </p:grpSpPr>
      <p:sp>
        <p:nvSpPr>
          <p:cNvPr id="460" name="Google Shape;460;p39"/>
          <p:cNvSpPr txBox="1"/>
          <p:nvPr/>
        </p:nvSpPr>
        <p:spPr>
          <a:xfrm>
            <a:off x="1374567" y="947333"/>
            <a:ext cx="1856800" cy="1854400"/>
          </a:xfrm>
          <a:prstGeom prst="rect">
            <a:avLst/>
          </a:prstGeom>
          <a:noFill/>
          <a:ln>
            <a:noFill/>
          </a:ln>
        </p:spPr>
        <p:txBody>
          <a:bodyPr spcFirstLastPara="1" wrap="square" lIns="121900" tIns="121900" rIns="121900" bIns="121900" anchor="ctr" anchorCtr="0">
            <a:noAutofit/>
          </a:bodyPr>
          <a:lstStyle/>
          <a:p>
            <a:pPr algn="ctr">
              <a:buClr>
                <a:schemeClr val="dk1"/>
              </a:buClr>
              <a:buSzPts val="1100"/>
            </a:pPr>
            <a:r>
              <a:rPr lang="en" sz="8000" b="1" dirty="0">
                <a:solidFill>
                  <a:srgbClr val="FFFFFF"/>
                </a:solidFill>
                <a:latin typeface="Poppins"/>
                <a:ea typeface="Poppins"/>
                <a:cs typeface="Poppins"/>
                <a:sym typeface="Poppins"/>
              </a:rPr>
              <a:t>1</a:t>
            </a:r>
            <a:endParaRPr sz="8000" dirty="0">
              <a:solidFill>
                <a:srgbClr val="FFFFFF"/>
              </a:solidFill>
            </a:endParaRPr>
          </a:p>
        </p:txBody>
      </p:sp>
      <p:cxnSp>
        <p:nvCxnSpPr>
          <p:cNvPr id="3" name="Conector recto 2"/>
          <p:cNvCxnSpPr/>
          <p:nvPr/>
        </p:nvCxnSpPr>
        <p:spPr>
          <a:xfrm>
            <a:off x="4193628" y="4667904"/>
            <a:ext cx="37206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Si un contratista ha cometido penalidades por más del 10% del monto  contractual, ¿necesariamente se resuelve el contrato? – Prometheo CDA">
            <a:extLst>
              <a:ext uri="{FF2B5EF4-FFF2-40B4-BE49-F238E27FC236}">
                <a16:creationId xmlns:a16="http://schemas.microsoft.com/office/drawing/2014/main" id="{AB89F4A6-8378-4C87-B75B-FC4FBF20A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4581" y="1828800"/>
            <a:ext cx="4837471" cy="3497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517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pic>
        <p:nvPicPr>
          <p:cNvPr id="4" name="Imagen 3">
            <a:extLst>
              <a:ext uri="{FF2B5EF4-FFF2-40B4-BE49-F238E27FC236}">
                <a16:creationId xmlns:a16="http://schemas.microsoft.com/office/drawing/2014/main" id="{64615CFA-014E-4CE3-B58D-F2F7C2A0FAFC}"/>
              </a:ext>
            </a:extLst>
          </p:cNvPr>
          <p:cNvPicPr>
            <a:picLocks noChangeAspect="1"/>
          </p:cNvPicPr>
          <p:nvPr/>
        </p:nvPicPr>
        <p:blipFill rotWithShape="1">
          <a:blip r:embed="rId5"/>
          <a:srcRect l="12340" t="23253" r="38548" b="10693"/>
          <a:stretch/>
        </p:blipFill>
        <p:spPr>
          <a:xfrm>
            <a:off x="2123769" y="1092039"/>
            <a:ext cx="8672050" cy="5264512"/>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67362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a:spLocks noChangeArrowheads="1"/>
          </p:cNvSpPr>
          <p:nvPr/>
        </p:nvSpPr>
        <p:spPr bwMode="auto">
          <a:xfrm>
            <a:off x="4046693" y="3549053"/>
            <a:ext cx="3744416" cy="65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Tx/>
              <a:buNone/>
            </a:pPr>
            <a:r>
              <a:rPr lang="es-PE" altLang="es-PE" b="1" dirty="0">
                <a:solidFill>
                  <a:srgbClr val="002060"/>
                </a:solidFill>
                <a:latin typeface="Arial" panose="020B0604020202020204" pitchFamily="34" charset="0"/>
              </a:rPr>
              <a:t>MUCHAS GRACIAS </a:t>
            </a: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5589" y="2350265"/>
            <a:ext cx="1866624" cy="1089262"/>
          </a:xfrm>
          <a:prstGeom prst="rect">
            <a:avLst/>
          </a:prstGeom>
        </p:spPr>
      </p:pic>
      <p:cxnSp>
        <p:nvCxnSpPr>
          <p:cNvPr id="6" name="Conector recto 5"/>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38328" y="6161255"/>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Título 3">
            <a:extLst>
              <a:ext uri="{FF2B5EF4-FFF2-40B4-BE49-F238E27FC236}">
                <a16:creationId xmlns:a16="http://schemas.microsoft.com/office/drawing/2014/main" id="{795EBEC9-94DC-43F5-82B9-0FE57BA015EF}"/>
              </a:ext>
            </a:extLst>
          </p:cNvPr>
          <p:cNvSpPr>
            <a:spLocks noGrp="1"/>
          </p:cNvSpPr>
          <p:nvPr>
            <p:ph type="title"/>
          </p:nvPr>
        </p:nvSpPr>
        <p:spPr>
          <a:xfrm>
            <a:off x="3478161" y="4820527"/>
            <a:ext cx="7052187" cy="822450"/>
          </a:xfrm>
        </p:spPr>
        <p:txBody>
          <a:bodyPr>
            <a:noAutofit/>
          </a:bodyPr>
          <a:lstStyle/>
          <a:p>
            <a:r>
              <a:rPr lang="es-PE" sz="2400" b="1" dirty="0">
                <a:solidFill>
                  <a:srgbClr val="002060"/>
                </a:solidFill>
                <a:latin typeface="Arial Black" panose="020B0A04020102020204" pitchFamily="34" charset="0"/>
              </a:rPr>
              <a:t>Dra. Lisset Delgado Valdez</a:t>
            </a:r>
            <a:br>
              <a:rPr lang="es-PE" sz="2400" b="1" dirty="0">
                <a:solidFill>
                  <a:srgbClr val="002060"/>
                </a:solidFill>
              </a:rPr>
            </a:br>
            <a:r>
              <a:rPr lang="es-PE" sz="2400" b="1" dirty="0">
                <a:solidFill>
                  <a:srgbClr val="002060"/>
                </a:solidFill>
              </a:rPr>
              <a:t>correo electrónico: lissetdelgado888@gmail.com</a:t>
            </a:r>
          </a:p>
        </p:txBody>
      </p:sp>
    </p:spTree>
    <p:extLst>
      <p:ext uri="{BB962C8B-B14F-4D97-AF65-F5344CB8AC3E}">
        <p14:creationId xmlns:p14="http://schemas.microsoft.com/office/powerpoint/2010/main" val="4023084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38328" y="6161255"/>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ítulo 6">
            <a:extLst>
              <a:ext uri="{FF2B5EF4-FFF2-40B4-BE49-F238E27FC236}">
                <a16:creationId xmlns:a16="http://schemas.microsoft.com/office/drawing/2014/main" id="{0356873B-D149-44B2-83FC-45B983B7F648}"/>
              </a:ext>
            </a:extLst>
          </p:cNvPr>
          <p:cNvSpPr>
            <a:spLocks noGrp="1"/>
          </p:cNvSpPr>
          <p:nvPr>
            <p:ph type="title"/>
          </p:nvPr>
        </p:nvSpPr>
        <p:spPr>
          <a:xfrm>
            <a:off x="838200" y="1209161"/>
            <a:ext cx="10515600" cy="481527"/>
          </a:xfrm>
        </p:spPr>
        <p:txBody>
          <a:bodyPr>
            <a:noAutofit/>
          </a:bodyPr>
          <a:lstStyle/>
          <a:p>
            <a:r>
              <a:rPr lang="es-PE" sz="3200" b="1" dirty="0">
                <a:solidFill>
                  <a:srgbClr val="002060"/>
                </a:solidFill>
                <a:latin typeface="Arial Black" panose="020B0A04020102020204" pitchFamily="34" charset="0"/>
              </a:rPr>
              <a:t>BIBLIGORAFIA:</a:t>
            </a:r>
          </a:p>
        </p:txBody>
      </p:sp>
      <p:sp>
        <p:nvSpPr>
          <p:cNvPr id="8" name="Marcador de contenido 7">
            <a:extLst>
              <a:ext uri="{FF2B5EF4-FFF2-40B4-BE49-F238E27FC236}">
                <a16:creationId xmlns:a16="http://schemas.microsoft.com/office/drawing/2014/main" id="{5A5CF1D2-576E-431A-B081-97DB64996CE7}"/>
              </a:ext>
            </a:extLst>
          </p:cNvPr>
          <p:cNvSpPr>
            <a:spLocks noGrp="1"/>
          </p:cNvSpPr>
          <p:nvPr>
            <p:ph idx="1"/>
          </p:nvPr>
        </p:nvSpPr>
        <p:spPr>
          <a:xfrm>
            <a:off x="873252" y="2034640"/>
            <a:ext cx="10515600" cy="3967953"/>
          </a:xfrm>
        </p:spPr>
        <p:txBody>
          <a:bodyPr>
            <a:normAutofit lnSpcReduction="10000"/>
          </a:bodyPr>
          <a:lstStyle/>
          <a:p>
            <a:r>
              <a:rPr lang="es-PE" dirty="0">
                <a:solidFill>
                  <a:srgbClr val="002060"/>
                </a:solidFill>
              </a:rPr>
              <a:t>CASTILLO FREYRE, Mario y Rita SABROSO MINAYA</a:t>
            </a:r>
          </a:p>
          <a:p>
            <a:pPr marL="265113" indent="-265113" algn="just">
              <a:buNone/>
            </a:pPr>
            <a:r>
              <a:rPr lang="es-PE" dirty="0">
                <a:solidFill>
                  <a:srgbClr val="002060"/>
                </a:solidFill>
              </a:rPr>
              <a:t>   2009  Capítulo III: “Proceso Arbitral: Plazos de caducidad, Acumulación y Excepciones”. El Arbitraje en la Contratación Pública. Volumen 7. Lima: Palestra Editores, Estudio Mario Freyre, pp. 85-136. Consulta: 09 de abril de 2021.</a:t>
            </a:r>
          </a:p>
          <a:p>
            <a:pPr algn="just"/>
            <a:r>
              <a:rPr lang="es-PE" dirty="0">
                <a:solidFill>
                  <a:srgbClr val="002060"/>
                </a:solidFill>
              </a:rPr>
              <a:t>GONZALEZ DE COSSIO, Francisco</a:t>
            </a:r>
          </a:p>
          <a:p>
            <a:pPr marL="265113" indent="-265113" algn="just">
              <a:buNone/>
            </a:pPr>
            <a:r>
              <a:rPr lang="es-PE" dirty="0">
                <a:solidFill>
                  <a:srgbClr val="002060"/>
                </a:solidFill>
              </a:rPr>
              <a:t>   2008        Capítulo V “El Procedimiento arbitral”. En GONZALEZ DE COSSIO. Francisco (editor).</a:t>
            </a:r>
          </a:p>
          <a:p>
            <a:pPr marL="265113" indent="-265113" algn="just">
              <a:buNone/>
            </a:pPr>
            <a:r>
              <a:rPr lang="es-PE" dirty="0">
                <a:solidFill>
                  <a:srgbClr val="002060"/>
                </a:solidFill>
              </a:rPr>
              <a:t>   Arbitraje México D.F. Porrúa, pp. 209-263</a:t>
            </a:r>
          </a:p>
          <a:p>
            <a:pPr marL="265113" indent="-265113" algn="just">
              <a:buNone/>
            </a:pPr>
            <a:endParaRPr lang="es-PE" dirty="0">
              <a:solidFill>
                <a:srgbClr val="002060"/>
              </a:solidFill>
            </a:endParaRPr>
          </a:p>
          <a:p>
            <a:pPr marL="265113" indent="-265113" algn="just">
              <a:buNone/>
            </a:pPr>
            <a:endParaRPr lang="es-PE" dirty="0">
              <a:solidFill>
                <a:srgbClr val="002060"/>
              </a:solidFill>
            </a:endParaRPr>
          </a:p>
        </p:txBody>
      </p:sp>
    </p:spTree>
    <p:extLst>
      <p:ext uri="{BB962C8B-B14F-4D97-AF65-F5344CB8AC3E}">
        <p14:creationId xmlns:p14="http://schemas.microsoft.com/office/powerpoint/2010/main" val="3661806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a:off x="338328" y="6161255"/>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Marcador de contenido 7">
            <a:extLst>
              <a:ext uri="{FF2B5EF4-FFF2-40B4-BE49-F238E27FC236}">
                <a16:creationId xmlns:a16="http://schemas.microsoft.com/office/drawing/2014/main" id="{5A5CF1D2-576E-431A-B081-97DB64996CE7}"/>
              </a:ext>
            </a:extLst>
          </p:cNvPr>
          <p:cNvSpPr>
            <a:spLocks noGrp="1"/>
          </p:cNvSpPr>
          <p:nvPr>
            <p:ph idx="1"/>
          </p:nvPr>
        </p:nvSpPr>
        <p:spPr>
          <a:xfrm>
            <a:off x="991239" y="1445023"/>
            <a:ext cx="10515600" cy="3967953"/>
          </a:xfrm>
        </p:spPr>
        <p:txBody>
          <a:bodyPr>
            <a:normAutofit lnSpcReduction="10000"/>
          </a:bodyPr>
          <a:lstStyle/>
          <a:p>
            <a:pPr marL="0" indent="0" algn="just">
              <a:buNone/>
            </a:pPr>
            <a:endParaRPr lang="es-MX" sz="2400" b="0" i="0" u="none" strike="noStrike" baseline="0" dirty="0">
              <a:solidFill>
                <a:srgbClr val="002060"/>
              </a:solidFill>
              <a:latin typeface="Calibri" panose="020F0502020204030204" pitchFamily="34" charset="0"/>
            </a:endParaRPr>
          </a:p>
          <a:p>
            <a:pPr algn="just"/>
            <a:r>
              <a:rPr lang="es-MX" dirty="0">
                <a:solidFill>
                  <a:srgbClr val="002060"/>
                </a:solidFill>
              </a:rPr>
              <a:t>RIVERA FERREYROS, Gustavo Nilo</a:t>
            </a:r>
          </a:p>
          <a:p>
            <a:pPr marL="0" indent="0" algn="just">
              <a:buNone/>
            </a:pPr>
            <a:r>
              <a:rPr lang="es-MX" dirty="0">
                <a:solidFill>
                  <a:srgbClr val="002060"/>
                </a:solidFill>
              </a:rPr>
              <a:t>   2022      “ARBITRAJES EN LAS CONTRATACIONES CON EL ESTADO”</a:t>
            </a:r>
          </a:p>
          <a:p>
            <a:pPr marL="0" indent="0" algn="just">
              <a:buNone/>
            </a:pPr>
            <a:r>
              <a:rPr lang="es-MX" dirty="0">
                <a:solidFill>
                  <a:srgbClr val="002060"/>
                </a:solidFill>
              </a:rPr>
              <a:t>   Editora: Instituto Pacífico</a:t>
            </a:r>
          </a:p>
          <a:p>
            <a:pPr marL="0" indent="0" algn="just">
              <a:buNone/>
            </a:pPr>
            <a:endParaRPr lang="es-MX" sz="1800" dirty="0">
              <a:solidFill>
                <a:srgbClr val="002060"/>
              </a:solidFill>
            </a:endParaRPr>
          </a:p>
          <a:p>
            <a:pPr marL="0" indent="0" algn="just">
              <a:buNone/>
            </a:pPr>
            <a:r>
              <a:rPr lang="es-MX" sz="2000" dirty="0">
                <a:solidFill>
                  <a:srgbClr val="002060"/>
                </a:solidFill>
                <a:latin typeface="Arial Black" panose="020B0A04020102020204" pitchFamily="34" charset="0"/>
              </a:rPr>
              <a:t>OPINIONES DE LA DIRECCIÓN TÉCNICA DEL OSCE:</a:t>
            </a:r>
          </a:p>
          <a:p>
            <a:pPr marL="0" indent="0" algn="just">
              <a:buNone/>
            </a:pPr>
            <a:endParaRPr lang="es-MX" sz="2000" dirty="0">
              <a:solidFill>
                <a:srgbClr val="002060"/>
              </a:solidFill>
              <a:latin typeface="Arial Black" panose="020B0A04020102020204" pitchFamily="34" charset="0"/>
            </a:endParaRPr>
          </a:p>
          <a:p>
            <a:pPr algn="just"/>
            <a:r>
              <a:rPr lang="es-MX" dirty="0">
                <a:solidFill>
                  <a:srgbClr val="002060"/>
                </a:solidFill>
              </a:rPr>
              <a:t>OPINIÓN Nº 074‐2008/DOP Y OPINIÓN Nº 007‐2010/DTN </a:t>
            </a:r>
          </a:p>
          <a:p>
            <a:pPr algn="just"/>
            <a:r>
              <a:rPr lang="es-MX" dirty="0">
                <a:solidFill>
                  <a:srgbClr val="002060"/>
                </a:solidFill>
              </a:rPr>
              <a:t>OPINIÓN Nº 007‐2010 2010/DTN </a:t>
            </a:r>
            <a:endParaRPr lang="es-PE" dirty="0">
              <a:solidFill>
                <a:srgbClr val="002060"/>
              </a:solidFill>
            </a:endParaRPr>
          </a:p>
          <a:p>
            <a:pPr algn="just"/>
            <a:endParaRPr lang="es-MX" sz="3200" b="0" i="0" strike="noStrike" baseline="0" dirty="0">
              <a:solidFill>
                <a:srgbClr val="002060"/>
              </a:solidFill>
              <a:latin typeface="Calibri" panose="020F0502020204030204" pitchFamily="34" charset="0"/>
            </a:endParaRPr>
          </a:p>
          <a:p>
            <a:pPr algn="just"/>
            <a:endParaRPr lang="es-PE" sz="4400" dirty="0">
              <a:solidFill>
                <a:srgbClr val="002060"/>
              </a:solidFill>
            </a:endParaRPr>
          </a:p>
          <a:p>
            <a:pPr marL="265113" indent="-265113" algn="just">
              <a:buNone/>
            </a:pPr>
            <a:endParaRPr lang="es-PE" dirty="0">
              <a:solidFill>
                <a:srgbClr val="002060"/>
              </a:solidFill>
            </a:endParaRPr>
          </a:p>
        </p:txBody>
      </p:sp>
    </p:spTree>
    <p:extLst>
      <p:ext uri="{BB962C8B-B14F-4D97-AF65-F5344CB8AC3E}">
        <p14:creationId xmlns:p14="http://schemas.microsoft.com/office/powerpoint/2010/main" val="3089836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06380-F30B-4114-9F77-566922C90D5D}"/>
              </a:ext>
            </a:extLst>
          </p:cNvPr>
          <p:cNvSpPr>
            <a:spLocks noGrp="1"/>
          </p:cNvSpPr>
          <p:nvPr>
            <p:ph type="title" idx="4294967295"/>
          </p:nvPr>
        </p:nvSpPr>
        <p:spPr>
          <a:xfrm>
            <a:off x="838200" y="1215993"/>
            <a:ext cx="10515600" cy="858838"/>
          </a:xfrm>
        </p:spPr>
        <p:txBody>
          <a:bodyPr>
            <a:normAutofit fontScale="90000"/>
          </a:bodyPr>
          <a:lstStyle/>
          <a:p>
            <a:pPr algn="ctr"/>
            <a:r>
              <a:rPr lang="es-MX" dirty="0">
                <a:solidFill>
                  <a:srgbClr val="C00000"/>
                </a:solidFill>
                <a:latin typeface="Arial Black" panose="020B0A04020102020204" pitchFamily="34" charset="0"/>
              </a:rPr>
              <a:t>CONTROVERSIAS CONTRACTUALES </a:t>
            </a:r>
          </a:p>
        </p:txBody>
      </p:sp>
      <p:sp>
        <p:nvSpPr>
          <p:cNvPr id="9" name="Marcador de contenido 2">
            <a:extLst>
              <a:ext uri="{FF2B5EF4-FFF2-40B4-BE49-F238E27FC236}">
                <a16:creationId xmlns:a16="http://schemas.microsoft.com/office/drawing/2014/main" id="{2BDB7AEE-B053-433E-BBF6-D9C62310D671}"/>
              </a:ext>
            </a:extLst>
          </p:cNvPr>
          <p:cNvSpPr>
            <a:spLocks noGrp="1"/>
          </p:cNvSpPr>
          <p:nvPr>
            <p:ph sz="half" idx="4294967295"/>
          </p:nvPr>
        </p:nvSpPr>
        <p:spPr>
          <a:xfrm>
            <a:off x="1651820" y="2786078"/>
            <a:ext cx="8082115" cy="2276507"/>
          </a:xfrm>
          <a:solidFill>
            <a:schemeClr val="bg1"/>
          </a:solidFill>
        </p:spPr>
        <p:txBody>
          <a:bodyPr/>
          <a:lstStyle/>
          <a:p>
            <a:pPr marL="0" indent="0" algn="ctr">
              <a:buNone/>
            </a:pPr>
            <a:r>
              <a:rPr lang="es-MX" dirty="0">
                <a:solidFill>
                  <a:srgbClr val="002060"/>
                </a:solidFill>
                <a:latin typeface="Arial Black" panose="020B0A04020102020204" pitchFamily="34" charset="0"/>
              </a:rPr>
              <a:t>¿QUÉ ES UNA CONTROVERSIA CONTRACTUAL?</a:t>
            </a:r>
          </a:p>
          <a:p>
            <a:pPr marL="0" indent="0" algn="ctr">
              <a:buNone/>
            </a:pPr>
            <a:r>
              <a:rPr lang="es-MX" dirty="0">
                <a:solidFill>
                  <a:srgbClr val="002060"/>
                </a:solidFill>
                <a:latin typeface="Arial Black" panose="020B0A04020102020204" pitchFamily="34" charset="0"/>
              </a:rPr>
              <a:t>   </a:t>
            </a:r>
          </a:p>
        </p:txBody>
      </p:sp>
      <p:cxnSp>
        <p:nvCxnSpPr>
          <p:cNvPr id="4" name="Conector recto 3">
            <a:extLst>
              <a:ext uri="{FF2B5EF4-FFF2-40B4-BE49-F238E27FC236}">
                <a16:creationId xmlns:a16="http://schemas.microsoft.com/office/drawing/2014/main" id="{678A71DB-460B-4AB9-92A6-6B5A5ABE8BBF}"/>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5" name="Picture 2" descr="Identidad visual &amp;quot;Siempre con el pueblo&amp;quot; | INSTITUTO NACIONAL DE SALUD">
            <a:extLst>
              <a:ext uri="{FF2B5EF4-FFF2-40B4-BE49-F238E27FC236}">
                <a16:creationId xmlns:a16="http://schemas.microsoft.com/office/drawing/2014/main" id="{48340612-9526-40C5-BE46-E2EB6C65841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A2FE40DF-2E93-4BFC-89F4-59BFFE5E2B4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Tree>
    <p:extLst>
      <p:ext uri="{BB962C8B-B14F-4D97-AF65-F5344CB8AC3E}">
        <p14:creationId xmlns:p14="http://schemas.microsoft.com/office/powerpoint/2010/main" val="185492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DAB2F07-7128-4150-B45F-C03BD910902F}"/>
              </a:ext>
            </a:extLst>
          </p:cNvPr>
          <p:cNvSpPr>
            <a:spLocks noGrp="1"/>
          </p:cNvSpPr>
          <p:nvPr>
            <p:ph idx="1"/>
          </p:nvPr>
        </p:nvSpPr>
        <p:spPr>
          <a:xfrm>
            <a:off x="873252" y="2318832"/>
            <a:ext cx="10515600" cy="2969482"/>
          </a:xfrm>
          <a:noFill/>
        </p:spPr>
        <p:txBody>
          <a:bodyPr/>
          <a:lstStyle/>
          <a:p>
            <a:r>
              <a:rPr lang="es-MX" dirty="0">
                <a:solidFill>
                  <a:srgbClr val="002060"/>
                </a:solidFill>
              </a:rPr>
              <a:t>LEY N°30225 NORMATIVA DE LA LEY DE CONTRATACIONES CON EL ESTADO Y SU REGLAMENTO</a:t>
            </a:r>
          </a:p>
          <a:p>
            <a:r>
              <a:rPr lang="es-MX" dirty="0">
                <a:solidFill>
                  <a:srgbClr val="002060"/>
                </a:solidFill>
              </a:rPr>
              <a:t>ART. 41 LCE </a:t>
            </a:r>
          </a:p>
          <a:p>
            <a:r>
              <a:rPr lang="es-MX" dirty="0">
                <a:solidFill>
                  <a:srgbClr val="002060"/>
                </a:solidFill>
              </a:rPr>
              <a:t>ART. 45 LCE</a:t>
            </a:r>
          </a:p>
          <a:p>
            <a:endParaRPr lang="es-MX" dirty="0">
              <a:solidFill>
                <a:srgbClr val="002060"/>
              </a:solidFill>
            </a:endParaRPr>
          </a:p>
          <a:p>
            <a:pPr marL="0" indent="0">
              <a:buNone/>
            </a:pPr>
            <a:r>
              <a:rPr lang="es-MX" dirty="0">
                <a:solidFill>
                  <a:srgbClr val="002060"/>
                </a:solidFill>
              </a:rPr>
              <a:t>   </a:t>
            </a:r>
          </a:p>
        </p:txBody>
      </p:sp>
      <p:sp>
        <p:nvSpPr>
          <p:cNvPr id="5" name="Título 1">
            <a:extLst>
              <a:ext uri="{FF2B5EF4-FFF2-40B4-BE49-F238E27FC236}">
                <a16:creationId xmlns:a16="http://schemas.microsoft.com/office/drawing/2014/main" id="{93C373A7-0DCA-416A-AA86-B8B58D874654}"/>
              </a:ext>
            </a:extLst>
          </p:cNvPr>
          <p:cNvSpPr txBox="1">
            <a:spLocks/>
          </p:cNvSpPr>
          <p:nvPr/>
        </p:nvSpPr>
        <p:spPr>
          <a:xfrm>
            <a:off x="1640971" y="1569686"/>
            <a:ext cx="10515600" cy="9386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s-MX" dirty="0">
              <a:solidFill>
                <a:srgbClr val="C00000"/>
              </a:solidFill>
            </a:endParaRPr>
          </a:p>
        </p:txBody>
      </p:sp>
      <p:cxnSp>
        <p:nvCxnSpPr>
          <p:cNvPr id="6" name="Conector recto 5">
            <a:extLst>
              <a:ext uri="{FF2B5EF4-FFF2-40B4-BE49-F238E27FC236}">
                <a16:creationId xmlns:a16="http://schemas.microsoft.com/office/drawing/2014/main" id="{5225D000-B0D4-4C0E-86C9-DF50893174A3}"/>
              </a:ext>
            </a:extLst>
          </p:cNvPr>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2" descr="Identidad visual &amp;quot;Siempre con el pueblo&amp;quot; | INSTITUTO NACIONAL DE SALUD">
            <a:extLst>
              <a:ext uri="{FF2B5EF4-FFF2-40B4-BE49-F238E27FC236}">
                <a16:creationId xmlns:a16="http://schemas.microsoft.com/office/drawing/2014/main" id="{092E8433-5393-47D3-8B1E-6CC2EE8AFCF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4950C11-FF0E-4C58-8306-6E34B81D0E0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Tree>
    <p:extLst>
      <p:ext uri="{BB962C8B-B14F-4D97-AF65-F5344CB8AC3E}">
        <p14:creationId xmlns:p14="http://schemas.microsoft.com/office/powerpoint/2010/main" val="3023753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p:spPr>
        <p:txBody>
          <a:bodyPr>
            <a:normAutofit/>
          </a:bodyPr>
          <a:lstStyle/>
          <a:p>
            <a:pPr marL="0" indent="0" algn="just">
              <a:buNone/>
            </a:pPr>
            <a:r>
              <a:rPr lang="es-PE" b="1" dirty="0">
                <a:solidFill>
                  <a:srgbClr val="FF0000"/>
                </a:solidFill>
              </a:rPr>
              <a:t>ARTÍCULO 41.- CLÁUSULAS OBLIGATORIAS EN LOS CONTRATOS DE ADQUISICIÓN Y CONTRATACIÓN </a:t>
            </a:r>
          </a:p>
          <a:p>
            <a:pPr marL="0" indent="0" algn="just">
              <a:buNone/>
            </a:pPr>
            <a:r>
              <a:rPr lang="es-PE" b="1" dirty="0">
                <a:solidFill>
                  <a:srgbClr val="002060"/>
                </a:solidFill>
              </a:rPr>
              <a:t>LOS CONTRATOS DE OBRAS, DE ADQUISICIÓN DE BIENES O CONTRATACIÓN DE SERVICIOS INCLUIRAN NECESARIAMENTE Y BAJO RESPONSABILIDAD CLÁUSULAS REFERIDAS A:</a:t>
            </a:r>
          </a:p>
          <a:p>
            <a:pPr marL="0" indent="0" algn="just">
              <a:buNone/>
            </a:pPr>
            <a:r>
              <a:rPr lang="es-PE" b="1" dirty="0">
                <a:solidFill>
                  <a:srgbClr val="002060"/>
                </a:solidFill>
              </a:rPr>
              <a:t>a) Garantías: La Entidad establecerá las garantías que deberán otorgarse para asegurar la buena ejecución y cumplimiento del mismo, sin perjuicio de las penalidades a aplicables, que estarán establecidas en el Reglamento de la presente Ley. A falta de estipulación Expresa en el contrato, se aplicará las penalidades establecidas en el Reglamento.</a:t>
            </a:r>
          </a:p>
        </p:txBody>
      </p:sp>
    </p:spTree>
    <p:extLst>
      <p:ext uri="{BB962C8B-B14F-4D97-AF65-F5344CB8AC3E}">
        <p14:creationId xmlns:p14="http://schemas.microsoft.com/office/powerpoint/2010/main" val="129183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p:spPr>
        <p:txBody>
          <a:bodyPr>
            <a:normAutofit/>
          </a:bodyPr>
          <a:lstStyle/>
          <a:p>
            <a:pPr marL="0" indent="0" algn="just">
              <a:buNone/>
            </a:pPr>
            <a:r>
              <a:rPr lang="es-PE" b="1" dirty="0">
                <a:solidFill>
                  <a:srgbClr val="002060"/>
                </a:solidFill>
              </a:rPr>
              <a:t>b) Cláusulas de solución de controversias: Cuando en la ejecución o interpretación del contrato surja entre las partes una discrepancia, esta será definida mediante el procedimiento de conciliación extrajudicial o arbitraje, según lo acuerden las partes (…)</a:t>
            </a:r>
          </a:p>
        </p:txBody>
      </p:sp>
      <p:pic>
        <p:nvPicPr>
          <p:cNvPr id="6" name="Imagen 5">
            <a:extLst>
              <a:ext uri="{FF2B5EF4-FFF2-40B4-BE49-F238E27FC236}">
                <a16:creationId xmlns:a16="http://schemas.microsoft.com/office/drawing/2014/main" id="{FF3C9513-38D5-4621-A41E-A1D54271E793}"/>
              </a:ext>
            </a:extLst>
          </p:cNvPr>
          <p:cNvPicPr>
            <a:picLocks noChangeAspect="1"/>
          </p:cNvPicPr>
          <p:nvPr/>
        </p:nvPicPr>
        <p:blipFill rotWithShape="1">
          <a:blip r:embed="rId5"/>
          <a:srcRect l="22997" t="32766" r="24886" b="26856"/>
          <a:stretch/>
        </p:blipFill>
        <p:spPr>
          <a:xfrm>
            <a:off x="1150374" y="3146156"/>
            <a:ext cx="9343342" cy="3533394"/>
          </a:xfrm>
          <a:prstGeom prst="rect">
            <a:avLst/>
          </a:prstGeom>
          <a:ln w="38100">
            <a:solidFill>
              <a:srgbClr val="002060"/>
            </a:solidFill>
          </a:ln>
        </p:spPr>
      </p:pic>
    </p:spTree>
    <p:extLst>
      <p:ext uri="{BB962C8B-B14F-4D97-AF65-F5344CB8AC3E}">
        <p14:creationId xmlns:p14="http://schemas.microsoft.com/office/powerpoint/2010/main" val="75098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p:spPr>
        <p:txBody>
          <a:bodyPr>
            <a:normAutofit/>
          </a:bodyPr>
          <a:lstStyle/>
          <a:p>
            <a:pPr marL="0" indent="0" algn="just">
              <a:buNone/>
            </a:pPr>
            <a:r>
              <a:rPr lang="es-PE" b="1" dirty="0">
                <a:solidFill>
                  <a:srgbClr val="FF0000"/>
                </a:solidFill>
              </a:rPr>
              <a:t>ARTÍCULO 45.- MEDIOS DE SOLUCIÓN DE CONTROVERSIAS EN LA EJECUCIÓN CONTRACTUAL </a:t>
            </a:r>
          </a:p>
          <a:p>
            <a:pPr marL="0" indent="0" algn="just">
              <a:buNone/>
            </a:pPr>
            <a:r>
              <a:rPr lang="es-PE" b="1" dirty="0">
                <a:solidFill>
                  <a:srgbClr val="002060"/>
                </a:solidFill>
              </a:rPr>
              <a:t>45.1</a:t>
            </a:r>
            <a:r>
              <a:rPr lang="es-PE" b="1" dirty="0">
                <a:solidFill>
                  <a:srgbClr val="FF0000"/>
                </a:solidFill>
              </a:rPr>
              <a:t> </a:t>
            </a:r>
            <a:r>
              <a:rPr lang="es-PE" b="1" dirty="0">
                <a:solidFill>
                  <a:srgbClr val="002060"/>
                </a:solidFill>
              </a:rPr>
              <a:t>Las controversias que surjan entre las partes sobre la ejecución, interpretación, resolución, inexistencia, ineficacia o invalidez del contrato se resuelven, mediante conciliación o arbitraje institucional, según el acuerdo de las partes. En el reglamento se definen los supuestos excepcionales para recurrir al arbitraje Ad Hoc. Las controversias sobre nulidad de contrato solo pueden ser sometidas a arbitraje.</a:t>
            </a:r>
          </a:p>
          <a:p>
            <a:pPr marL="0" indent="0" algn="just">
              <a:buNone/>
            </a:pPr>
            <a:endParaRPr lang="es-PE" b="1" dirty="0">
              <a:solidFill>
                <a:srgbClr val="002060"/>
              </a:solidFill>
            </a:endParaRPr>
          </a:p>
        </p:txBody>
      </p:sp>
    </p:spTree>
    <p:extLst>
      <p:ext uri="{BB962C8B-B14F-4D97-AF65-F5344CB8AC3E}">
        <p14:creationId xmlns:p14="http://schemas.microsoft.com/office/powerpoint/2010/main" val="4173773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p:spPr>
        <p:txBody>
          <a:bodyPr>
            <a:normAutofit fontScale="92500" lnSpcReduction="10000"/>
          </a:bodyPr>
          <a:lstStyle/>
          <a:p>
            <a:pPr marL="0" indent="0" algn="just">
              <a:buNone/>
            </a:pPr>
            <a:r>
              <a:rPr lang="es-PE" b="1" dirty="0">
                <a:solidFill>
                  <a:srgbClr val="FF0000"/>
                </a:solidFill>
              </a:rPr>
              <a:t>ARTÍCULO 223.- DISPOSICIONES GENERALES</a:t>
            </a:r>
          </a:p>
          <a:p>
            <a:pPr marL="0" indent="0" algn="just">
              <a:buNone/>
            </a:pPr>
            <a:r>
              <a:rPr lang="es-PE" b="1" dirty="0">
                <a:solidFill>
                  <a:srgbClr val="002060"/>
                </a:solidFill>
              </a:rPr>
              <a:t>(…)</a:t>
            </a:r>
          </a:p>
          <a:p>
            <a:pPr marL="0" indent="0" algn="just">
              <a:buNone/>
            </a:pPr>
            <a:r>
              <a:rPr lang="es-PE" b="1" dirty="0">
                <a:solidFill>
                  <a:srgbClr val="002060"/>
                </a:solidFill>
              </a:rPr>
              <a:t>223.1 Las controversias referidas al incumplimiento del pago final también son resueltas mediante conciliación y arbitraje.</a:t>
            </a:r>
          </a:p>
          <a:p>
            <a:pPr marL="0" indent="0" algn="just">
              <a:buNone/>
            </a:pPr>
            <a:endParaRPr lang="es-PE" sz="1100" b="1" dirty="0">
              <a:solidFill>
                <a:srgbClr val="002060"/>
              </a:solidFill>
            </a:endParaRPr>
          </a:p>
          <a:p>
            <a:pPr marL="0" indent="0" algn="just">
              <a:buNone/>
            </a:pPr>
            <a:r>
              <a:rPr lang="es-PE" b="1" dirty="0">
                <a:solidFill>
                  <a:srgbClr val="FF0000"/>
                </a:solidFill>
              </a:rPr>
              <a:t>ARTÍCULO 225.- ARBITRAJE</a:t>
            </a:r>
          </a:p>
          <a:p>
            <a:pPr marL="0" indent="0" algn="just">
              <a:buNone/>
            </a:pPr>
            <a:r>
              <a:rPr lang="es-PE" b="1" dirty="0">
                <a:solidFill>
                  <a:srgbClr val="002060"/>
                </a:solidFill>
              </a:rPr>
              <a:t>225.1 Cualquiera de las partes tiene derecho a iniciar el arbitraje dentro del plazo de caducidad correspondiente. El arbitraje es nacional y de derecho.</a:t>
            </a:r>
          </a:p>
          <a:p>
            <a:pPr marL="0" indent="0" algn="just">
              <a:buNone/>
            </a:pPr>
            <a:r>
              <a:rPr lang="es-PE" b="1" dirty="0">
                <a:solidFill>
                  <a:srgbClr val="002060"/>
                </a:solidFill>
              </a:rPr>
              <a:t>225.3 Las partes pueden recurrir al arbitraje ad hoc cuando las controversias deriven de procedimientos de selección cuyo valor estimado o valor referencial, según sea el caso, sea menor o igual a S/ 5’000,000.00 (Cinco millones y 00/100 Soles).</a:t>
            </a:r>
          </a:p>
          <a:p>
            <a:pPr marL="0" indent="0" algn="just">
              <a:buNone/>
            </a:pPr>
            <a:endParaRPr lang="es-PE" b="1" dirty="0">
              <a:solidFill>
                <a:srgbClr val="002060"/>
              </a:solidFill>
            </a:endParaRPr>
          </a:p>
          <a:p>
            <a:pPr marL="0" indent="0" algn="just">
              <a:buNone/>
            </a:pPr>
            <a:endParaRPr lang="es-PE" b="1" dirty="0">
              <a:solidFill>
                <a:srgbClr val="002060"/>
              </a:solidFill>
            </a:endParaRPr>
          </a:p>
        </p:txBody>
      </p:sp>
    </p:spTree>
    <p:extLst>
      <p:ext uri="{BB962C8B-B14F-4D97-AF65-F5344CB8AC3E}">
        <p14:creationId xmlns:p14="http://schemas.microsoft.com/office/powerpoint/2010/main" val="2597801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cxnSp>
        <p:nvCxnSpPr>
          <p:cNvPr id="28" name="Conector recto 27"/>
          <p:cNvCxnSpPr/>
          <p:nvPr/>
        </p:nvCxnSpPr>
        <p:spPr>
          <a:xfrm>
            <a:off x="338328" y="969264"/>
            <a:ext cx="1158544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Picture 2" descr="Identidad visual &amp;quot;Siempre con el pueblo&amp;quot; | INSTITUTO NACIONAL DE SALUD">
            <a:extLst>
              <a:ext uri="{FF2B5EF4-FFF2-40B4-BE49-F238E27FC236}">
                <a16:creationId xmlns:a16="http://schemas.microsoft.com/office/drawing/2014/main" id="{A00CF133-5A2B-4DB6-B682-B0CC2F58C55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842" b="21351"/>
          <a:stretch/>
        </p:blipFill>
        <p:spPr bwMode="auto">
          <a:xfrm>
            <a:off x="10065328" y="178450"/>
            <a:ext cx="1665180" cy="668041"/>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15643148-A51D-4841-84F6-0DC7F64E20B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36179" y="48738"/>
            <a:ext cx="2409585" cy="859140"/>
          </a:xfrm>
          <a:prstGeom prst="rect">
            <a:avLst/>
          </a:prstGeom>
          <a:noFill/>
          <a:ln>
            <a:noFill/>
          </a:ln>
        </p:spPr>
      </p:pic>
      <p:sp>
        <p:nvSpPr>
          <p:cNvPr id="3" name="Marcador de contenido 2">
            <a:extLst>
              <a:ext uri="{FF2B5EF4-FFF2-40B4-BE49-F238E27FC236}">
                <a16:creationId xmlns:a16="http://schemas.microsoft.com/office/drawing/2014/main" id="{5ED57F3D-9CE6-43F1-B4B5-F2EF056043BB}"/>
              </a:ext>
            </a:extLst>
          </p:cNvPr>
          <p:cNvSpPr>
            <a:spLocks noGrp="1"/>
          </p:cNvSpPr>
          <p:nvPr>
            <p:ph idx="1"/>
          </p:nvPr>
        </p:nvSpPr>
        <p:spPr>
          <a:xfrm>
            <a:off x="838200" y="1342103"/>
            <a:ext cx="10515600" cy="4834860"/>
          </a:xfrm>
        </p:spPr>
        <p:txBody>
          <a:bodyPr>
            <a:normAutofit/>
          </a:bodyPr>
          <a:lstStyle/>
          <a:p>
            <a:pPr marL="0" indent="0" algn="just">
              <a:buNone/>
            </a:pPr>
            <a:r>
              <a:rPr lang="es-PE" b="1" dirty="0">
                <a:solidFill>
                  <a:srgbClr val="002060"/>
                </a:solidFill>
              </a:rPr>
              <a:t>225.4 De haberse pactado en el convenio arbitral la realización de un arbitraje institucional, corresponde a la parte interesada recurrir a una institución arbitral elegida en aplicación del respectivo Reglamento Arbitral Institucional. De haberse pactado el arbitraje ad hoc, la parte interesada remite a la otra la solicitud de arbitraje por escrito.</a:t>
            </a:r>
          </a:p>
          <a:p>
            <a:pPr marL="0" indent="0" algn="just">
              <a:buNone/>
            </a:pPr>
            <a:r>
              <a:rPr lang="es-PE" b="1" dirty="0">
                <a:solidFill>
                  <a:srgbClr val="002060"/>
                </a:solidFill>
              </a:rPr>
              <a:t>225.6 Si las partes han convenido que las controversias se sometan previamente a una Junta de Resolución de Disputas (JRD), el inicio del arbitraje y su plazo se rige por lo dispuesto en el artículo 251 RLCE.</a:t>
            </a:r>
          </a:p>
        </p:txBody>
      </p:sp>
    </p:spTree>
    <p:extLst>
      <p:ext uri="{BB962C8B-B14F-4D97-AF65-F5344CB8AC3E}">
        <p14:creationId xmlns:p14="http://schemas.microsoft.com/office/powerpoint/2010/main" val="97433866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1351</Words>
  <Application>Microsoft Office PowerPoint</Application>
  <PresentationFormat>Panorámica</PresentationFormat>
  <Paragraphs>78</Paragraphs>
  <Slides>23</Slides>
  <Notes>17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23</vt:i4>
      </vt:variant>
    </vt:vector>
  </HeadingPairs>
  <TitlesOfParts>
    <vt:vector size="30" baseType="lpstr">
      <vt:lpstr>Arial</vt:lpstr>
      <vt:lpstr>Arial Black</vt:lpstr>
      <vt:lpstr>Calibri</vt:lpstr>
      <vt:lpstr>Calibri Light</vt:lpstr>
      <vt:lpstr>Poppins</vt:lpstr>
      <vt:lpstr>Roboto Bk</vt:lpstr>
      <vt:lpstr>Tema de Office</vt:lpstr>
      <vt:lpstr>CONTENIDO</vt:lpstr>
      <vt:lpstr>Presentación de PowerPoint</vt:lpstr>
      <vt:lpstr>CONTROVERSIAS CONTRACTUALES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Dra. Lisset Delgado Valdez correo electrónico: lissetdelgado888@gmail.com</vt:lpstr>
      <vt:lpstr>BIBLIGORAFIA: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CONTENIDO</dc:title>
  <dc:creator>LISS</dc:creator>
  <cp:lastModifiedBy>Ramon Herrera Salazar</cp:lastModifiedBy>
  <cp:revision>16</cp:revision>
  <cp:lastPrinted>2022-11-24T01:09:47Z</cp:lastPrinted>
  <dcterms:modified xsi:type="dcterms:W3CDTF">2022-11-24T12:57:51Z</dcterms:modified>
</cp:coreProperties>
</file>