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8" r:id="rId11"/>
    <p:sldId id="269" r:id="rId12"/>
    <p:sldId id="262" r:id="rId13"/>
    <p:sldId id="267" r:id="rId14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46" d="100"/>
          <a:sy n="46" d="100"/>
        </p:scale>
        <p:origin x="7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8097" y="1929117"/>
            <a:ext cx="4830445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5173" y="2530868"/>
            <a:ext cx="15290352" cy="230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0594" y="0"/>
            <a:ext cx="10488295" cy="10287000"/>
          </a:xfrm>
          <a:custGeom>
            <a:avLst/>
            <a:gdLst/>
            <a:ahLst/>
            <a:cxn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16950" y="349250"/>
            <a:ext cx="9101455" cy="9246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100"/>
              </a:spcBef>
            </a:pPr>
            <a:r>
              <a:rPr lang="es-MX" sz="10000" spc="310" dirty="0" smtClean="0">
                <a:solidFill>
                  <a:srgbClr val="FFFFFF"/>
                </a:solidFill>
              </a:rPr>
              <a:t>Oportunidad para la constitución en Actor </a:t>
            </a:r>
            <a:r>
              <a:rPr sz="10000" spc="229" dirty="0" smtClean="0">
                <a:solidFill>
                  <a:srgbClr val="FFFFFF"/>
                </a:solidFill>
              </a:rPr>
              <a:t>Civil</a:t>
            </a:r>
            <a:r>
              <a:rPr sz="10000" spc="125" dirty="0" smtClean="0">
                <a:solidFill>
                  <a:srgbClr val="FFFFFF"/>
                </a:solidFill>
              </a:rPr>
              <a:t> </a:t>
            </a:r>
            <a:r>
              <a:rPr sz="10000" spc="-95" dirty="0">
                <a:solidFill>
                  <a:srgbClr val="FFFFFF"/>
                </a:solidFill>
              </a:rPr>
              <a:t>en</a:t>
            </a:r>
            <a:r>
              <a:rPr sz="10000" spc="130" dirty="0">
                <a:solidFill>
                  <a:srgbClr val="FFFFFF"/>
                </a:solidFill>
              </a:rPr>
              <a:t> </a:t>
            </a:r>
            <a:r>
              <a:rPr sz="10000" spc="-110" dirty="0">
                <a:solidFill>
                  <a:srgbClr val="FFFFFF"/>
                </a:solidFill>
              </a:rPr>
              <a:t>el </a:t>
            </a:r>
            <a:r>
              <a:rPr sz="10000" spc="-105" dirty="0">
                <a:solidFill>
                  <a:srgbClr val="FFFFFF"/>
                </a:solidFill>
              </a:rPr>
              <a:t> </a:t>
            </a:r>
            <a:r>
              <a:rPr sz="10000" spc="35" dirty="0">
                <a:solidFill>
                  <a:srgbClr val="FFFFFF"/>
                </a:solidFill>
              </a:rPr>
              <a:t>Proceso</a:t>
            </a:r>
            <a:r>
              <a:rPr sz="10000" spc="110" dirty="0">
                <a:solidFill>
                  <a:srgbClr val="FFFFFF"/>
                </a:solidFill>
              </a:rPr>
              <a:t> </a:t>
            </a:r>
            <a:r>
              <a:rPr sz="10000" spc="-35" dirty="0">
                <a:solidFill>
                  <a:srgbClr val="FFFFFF"/>
                </a:solidFill>
              </a:rPr>
              <a:t>Penal</a:t>
            </a:r>
            <a:endParaRPr sz="10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4998" y="1143000"/>
            <a:ext cx="5122075" cy="8000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25550" y="1263650"/>
            <a:ext cx="15290352" cy="2215991"/>
          </a:xfrm>
        </p:spPr>
        <p:txBody>
          <a:bodyPr/>
          <a:lstStyle/>
          <a:p>
            <a:pPr algn="ctr"/>
            <a:r>
              <a:rPr lang="es-MX" sz="7200" b="1" dirty="0" smtClean="0"/>
              <a:t>TRÁMITE PARA LA CONSTITUCIÓN EN ACTOR CIVIL</a:t>
            </a:r>
            <a:endParaRPr lang="en-US" sz="8000" b="1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1530350" y="3930650"/>
            <a:ext cx="15290352" cy="5816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5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Juez recaba información sobre sujetos procesales.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5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Notificación de solicitud.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5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dentro de tres días.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5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Oposición: Por escrito – plazo de tres días.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5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Audiencia.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endParaRPr lang="en-US" sz="5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4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050"/>
            <a:ext cx="18286988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8" y="1126109"/>
            <a:ext cx="8648700" cy="293477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1775" rIns="0" bIns="0" rtlCol="0">
            <a:spAutoFit/>
          </a:bodyPr>
          <a:lstStyle/>
          <a:p>
            <a:pPr marL="261620" algn="ctr">
              <a:lnSpc>
                <a:spcPct val="100000"/>
              </a:lnSpc>
              <a:spcBef>
                <a:spcPts val="1825"/>
              </a:spcBef>
            </a:pPr>
            <a:r>
              <a:rPr lang="es-MX" sz="5850" spc="25" dirty="0" smtClean="0">
                <a:solidFill>
                  <a:srgbClr val="FFFFFF"/>
                </a:solidFill>
              </a:rPr>
              <a:t>¿CUÁNDO CONCLUYE LA INVESTIGACIÓN PREPARATORIA?</a:t>
            </a:r>
            <a:endParaRPr sz="5850" dirty="0"/>
          </a:p>
        </p:txBody>
      </p:sp>
      <p:sp>
        <p:nvSpPr>
          <p:cNvPr id="9" name="CuadroTexto 8"/>
          <p:cNvSpPr txBox="1"/>
          <p:nvPr/>
        </p:nvSpPr>
        <p:spPr>
          <a:xfrm>
            <a:off x="9455150" y="522605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CASACIÓN N.° 613-2015 PUNO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455150" y="7693643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CASACIÓN N.° 482-2022 PUNO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455150" y="6391213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EXPEDIENTE N° 31-2017-NACIONAL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17061942" y="0"/>
                </a:lnTo>
                <a:lnTo>
                  <a:pt x="17061942" y="1225550"/>
                </a:lnTo>
                <a:lnTo>
                  <a:pt x="17061942" y="9061450"/>
                </a:lnTo>
                <a:lnTo>
                  <a:pt x="12092534" y="9061450"/>
                </a:lnTo>
                <a:lnTo>
                  <a:pt x="12092534" y="9057615"/>
                </a:lnTo>
                <a:lnTo>
                  <a:pt x="6195504" y="9057615"/>
                </a:lnTo>
                <a:lnTo>
                  <a:pt x="6195504" y="9061450"/>
                </a:lnTo>
                <a:lnTo>
                  <a:pt x="1225994" y="9061450"/>
                </a:lnTo>
                <a:lnTo>
                  <a:pt x="1225994" y="1225550"/>
                </a:lnTo>
                <a:lnTo>
                  <a:pt x="6195504" y="1225550"/>
                </a:lnTo>
                <a:lnTo>
                  <a:pt x="6195504" y="1230045"/>
                </a:lnTo>
                <a:lnTo>
                  <a:pt x="12092534" y="1230045"/>
                </a:lnTo>
                <a:lnTo>
                  <a:pt x="12092534" y="1225550"/>
                </a:lnTo>
                <a:lnTo>
                  <a:pt x="17061942" y="1225550"/>
                </a:lnTo>
                <a:lnTo>
                  <a:pt x="17061942" y="0"/>
                </a:lnTo>
                <a:lnTo>
                  <a:pt x="11815737" y="0"/>
                </a:lnTo>
                <a:lnTo>
                  <a:pt x="11815737" y="1828"/>
                </a:lnTo>
                <a:lnTo>
                  <a:pt x="6472263" y="1828"/>
                </a:lnTo>
                <a:lnTo>
                  <a:pt x="6472263" y="0"/>
                </a:lnTo>
                <a:lnTo>
                  <a:pt x="0" y="0"/>
                </a:lnTo>
                <a:lnTo>
                  <a:pt x="0" y="1225550"/>
                </a:lnTo>
                <a:lnTo>
                  <a:pt x="0" y="9061450"/>
                </a:lnTo>
                <a:lnTo>
                  <a:pt x="0" y="10287000"/>
                </a:lnTo>
                <a:lnTo>
                  <a:pt x="6472263" y="10287000"/>
                </a:lnTo>
                <a:lnTo>
                  <a:pt x="6472263" y="10285832"/>
                </a:lnTo>
                <a:lnTo>
                  <a:pt x="11815737" y="10285832"/>
                </a:lnTo>
                <a:lnTo>
                  <a:pt x="11815737" y="10287000"/>
                </a:lnTo>
                <a:lnTo>
                  <a:pt x="18288000" y="10287000"/>
                </a:lnTo>
                <a:lnTo>
                  <a:pt x="18288000" y="9061450"/>
                </a:lnTo>
                <a:lnTo>
                  <a:pt x="18288000" y="122555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62293" y="2406612"/>
            <a:ext cx="7954009" cy="1555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0" spc="150" dirty="0"/>
              <a:t>Conclusiones</a:t>
            </a:r>
            <a:endParaRPr sz="10000"/>
          </a:p>
        </p:txBody>
      </p:sp>
      <p:sp>
        <p:nvSpPr>
          <p:cNvPr id="12" name="object 12"/>
          <p:cNvSpPr txBox="1"/>
          <p:nvPr/>
        </p:nvSpPr>
        <p:spPr>
          <a:xfrm>
            <a:off x="4273550" y="4540250"/>
            <a:ext cx="10515600" cy="251992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-635" algn="ctr">
              <a:lnSpc>
                <a:spcPct val="102000"/>
              </a:lnSpc>
              <a:spcBef>
                <a:spcPts val="65"/>
              </a:spcBef>
            </a:pPr>
            <a:r>
              <a:rPr sz="3200" spc="50" dirty="0">
                <a:latin typeface="Verdana"/>
                <a:cs typeface="Verdana"/>
              </a:rPr>
              <a:t>El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90" dirty="0">
                <a:latin typeface="Verdana"/>
                <a:cs typeface="Verdana"/>
              </a:rPr>
              <a:t>r</a:t>
            </a:r>
            <a:r>
              <a:rPr sz="3200" spc="25" dirty="0">
                <a:latin typeface="Verdana"/>
                <a:cs typeface="Verdana"/>
              </a:rPr>
              <a:t>ol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del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55" dirty="0">
                <a:latin typeface="Verdana"/>
                <a:cs typeface="Verdana"/>
              </a:rPr>
              <a:t>ac</a:t>
            </a:r>
            <a:r>
              <a:rPr sz="3200" spc="-15" dirty="0">
                <a:latin typeface="Verdana"/>
                <a:cs typeface="Verdana"/>
              </a:rPr>
              <a:t>t</a:t>
            </a:r>
            <a:r>
              <a:rPr sz="3200" spc="5" dirty="0">
                <a:latin typeface="Verdana"/>
                <a:cs typeface="Verdana"/>
              </a:rPr>
              <a:t>or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95" dirty="0">
                <a:latin typeface="Verdana"/>
                <a:cs typeface="Verdana"/>
              </a:rPr>
              <a:t>c</a:t>
            </a:r>
            <a:r>
              <a:rPr sz="3200" spc="-35" dirty="0">
                <a:latin typeface="Verdana"/>
                <a:cs typeface="Verdana"/>
              </a:rPr>
              <a:t>ivil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75" dirty="0">
                <a:latin typeface="Verdana"/>
                <a:cs typeface="Verdana"/>
              </a:rPr>
              <a:t>en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10" dirty="0">
                <a:latin typeface="Verdana"/>
                <a:cs typeface="Verdana"/>
              </a:rPr>
              <a:t>el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55" dirty="0">
                <a:latin typeface="Verdana"/>
                <a:cs typeface="Verdana"/>
              </a:rPr>
              <a:t>p</a:t>
            </a:r>
            <a:r>
              <a:rPr sz="3200" spc="5" dirty="0">
                <a:latin typeface="Verdana"/>
                <a:cs typeface="Verdana"/>
              </a:rPr>
              <a:t>r</a:t>
            </a:r>
            <a:r>
              <a:rPr sz="3200" spc="95" dirty="0">
                <a:latin typeface="Verdana"/>
                <a:cs typeface="Verdana"/>
              </a:rPr>
              <a:t>o</a:t>
            </a:r>
            <a:r>
              <a:rPr sz="3200" spc="55" dirty="0">
                <a:latin typeface="Verdana"/>
                <a:cs typeface="Verdana"/>
              </a:rPr>
              <a:t>c</a:t>
            </a:r>
            <a:r>
              <a:rPr sz="3200" spc="10" dirty="0">
                <a:latin typeface="Verdana"/>
                <a:cs typeface="Verdana"/>
              </a:rPr>
              <a:t>eso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55" dirty="0">
                <a:latin typeface="Verdana"/>
                <a:cs typeface="Verdana"/>
              </a:rPr>
              <a:t>penal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es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70" dirty="0">
                <a:latin typeface="Verdana"/>
                <a:cs typeface="Verdana"/>
              </a:rPr>
              <a:t>cru</a:t>
            </a:r>
            <a:r>
              <a:rPr sz="3200" spc="50" dirty="0">
                <a:latin typeface="Verdana"/>
                <a:cs typeface="Verdana"/>
              </a:rPr>
              <a:t>c</a:t>
            </a:r>
            <a:r>
              <a:rPr sz="3200" spc="-10" dirty="0">
                <a:latin typeface="Verdana"/>
                <a:cs typeface="Verdana"/>
              </a:rPr>
              <a:t>ial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140" dirty="0">
                <a:latin typeface="Verdana"/>
                <a:cs typeface="Verdana"/>
              </a:rPr>
              <a:t>p</a:t>
            </a:r>
            <a:r>
              <a:rPr sz="3200" spc="-15" dirty="0">
                <a:latin typeface="Verdana"/>
                <a:cs typeface="Verdana"/>
              </a:rPr>
              <a:t>a</a:t>
            </a:r>
            <a:r>
              <a:rPr sz="3200" spc="-175" dirty="0">
                <a:latin typeface="Verdana"/>
                <a:cs typeface="Verdana"/>
              </a:rPr>
              <a:t>r</a:t>
            </a:r>
            <a:r>
              <a:rPr sz="3200" spc="-10" dirty="0">
                <a:latin typeface="Verdana"/>
                <a:cs typeface="Verdana"/>
              </a:rPr>
              <a:t>a  </a:t>
            </a:r>
            <a:r>
              <a:rPr sz="3200" dirty="0">
                <a:latin typeface="Verdana"/>
                <a:cs typeface="Verdana"/>
              </a:rPr>
              <a:t>garantizar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la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50" dirty="0">
                <a:latin typeface="Verdana"/>
                <a:cs typeface="Verdana"/>
              </a:rPr>
              <a:t>protección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90" dirty="0">
                <a:latin typeface="Verdana"/>
                <a:cs typeface="Verdana"/>
              </a:rPr>
              <a:t>de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derechos,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la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15" dirty="0">
                <a:latin typeface="Verdana"/>
                <a:cs typeface="Verdana"/>
              </a:rPr>
              <a:t>reparación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del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80" dirty="0">
                <a:latin typeface="Verdana"/>
                <a:cs typeface="Verdana"/>
              </a:rPr>
              <a:t>daño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10" dirty="0">
                <a:latin typeface="Verdana"/>
                <a:cs typeface="Verdana"/>
              </a:rPr>
              <a:t>y </a:t>
            </a:r>
            <a:r>
              <a:rPr sz="3200" spc="-844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la </a:t>
            </a:r>
            <a:r>
              <a:rPr sz="3200" spc="65" dirty="0">
                <a:latin typeface="Verdana"/>
                <a:cs typeface="Verdana"/>
              </a:rPr>
              <a:t>consecución </a:t>
            </a:r>
            <a:r>
              <a:rPr sz="3200" spc="90" dirty="0">
                <a:latin typeface="Verdana"/>
                <a:cs typeface="Verdana"/>
              </a:rPr>
              <a:t>de </a:t>
            </a:r>
            <a:r>
              <a:rPr sz="3200" spc="-10" dirty="0">
                <a:latin typeface="Verdana"/>
                <a:cs typeface="Verdana"/>
              </a:rPr>
              <a:t>la </a:t>
            </a:r>
            <a:r>
              <a:rPr sz="3200" spc="-45" dirty="0">
                <a:latin typeface="Verdana"/>
                <a:cs typeface="Verdana"/>
              </a:rPr>
              <a:t>justicia. </a:t>
            </a:r>
            <a:r>
              <a:rPr sz="3200" spc="-20" dirty="0">
                <a:latin typeface="Verdana"/>
                <a:cs typeface="Verdana"/>
              </a:rPr>
              <a:t>Su </a:t>
            </a:r>
            <a:r>
              <a:rPr sz="3200" spc="45" dirty="0">
                <a:latin typeface="Verdana"/>
                <a:cs typeface="Verdana"/>
              </a:rPr>
              <a:t>participación </a:t>
            </a:r>
            <a:r>
              <a:rPr sz="3200" spc="20" dirty="0">
                <a:latin typeface="Verdana"/>
                <a:cs typeface="Verdana"/>
              </a:rPr>
              <a:t>fortalece </a:t>
            </a:r>
            <a:r>
              <a:rPr sz="3200" spc="-10" dirty="0">
                <a:latin typeface="Verdana"/>
                <a:cs typeface="Verdana"/>
              </a:rPr>
              <a:t>la </a:t>
            </a:r>
            <a:r>
              <a:rPr sz="3200" spc="-5" dirty="0">
                <a:latin typeface="Verdana"/>
                <a:cs typeface="Verdana"/>
              </a:rPr>
              <a:t> </a:t>
            </a:r>
            <a:r>
              <a:rPr sz="3200" spc="65" dirty="0">
                <a:latin typeface="Verdana"/>
                <a:cs typeface="Verdana"/>
              </a:rPr>
              <a:t>legitimidad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10" dirty="0">
                <a:latin typeface="Verdana"/>
                <a:cs typeface="Verdana"/>
              </a:rPr>
              <a:t>y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la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30" dirty="0">
                <a:latin typeface="Verdana"/>
                <a:cs typeface="Verdana"/>
              </a:rPr>
              <a:t>efectividad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del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35" dirty="0" err="1">
                <a:latin typeface="Verdana"/>
                <a:cs typeface="Verdana"/>
              </a:rPr>
              <a:t>proceso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5" dirty="0" smtClean="0">
                <a:latin typeface="Verdana"/>
                <a:cs typeface="Verdana"/>
              </a:rPr>
              <a:t>penal</a:t>
            </a:r>
            <a:r>
              <a:rPr lang="es-MX" sz="3200" spc="-15" dirty="0" smtClean="0">
                <a:latin typeface="Verdana"/>
                <a:cs typeface="Verdana"/>
              </a:rPr>
              <a:t>.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089" y="1429398"/>
            <a:ext cx="46355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0" dirty="0"/>
              <a:t>Int</a:t>
            </a:r>
            <a:r>
              <a:rPr sz="6000" spc="-40" dirty="0"/>
              <a:t>r</a:t>
            </a:r>
            <a:r>
              <a:rPr sz="6000" spc="45" dirty="0"/>
              <a:t>oducción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615950" y="3386276"/>
            <a:ext cx="7848600" cy="52917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26589" algn="ctr">
              <a:lnSpc>
                <a:spcPct val="117700"/>
              </a:lnSpc>
              <a:spcBef>
                <a:spcPts val="85"/>
              </a:spcBef>
            </a:pPr>
            <a:r>
              <a:rPr lang="es-MX" sz="3200" b="1" spc="50" dirty="0" smtClean="0">
                <a:latin typeface="Verdana"/>
                <a:cs typeface="Verdana"/>
              </a:rPr>
              <a:t>Actor civil </a:t>
            </a:r>
            <a:r>
              <a:rPr lang="es-MX" sz="3200" spc="50" dirty="0" smtClean="0">
                <a:latin typeface="Verdana"/>
                <a:cs typeface="Verdana"/>
              </a:rPr>
              <a:t>es el perjudicado que ejerce su derecho de acción civil dentro del proceso penal</a:t>
            </a:r>
            <a:r>
              <a:rPr sz="3200" spc="-15" dirty="0" smtClean="0">
                <a:latin typeface="Verdana"/>
                <a:cs typeface="Verdana"/>
              </a:rPr>
              <a:t>.</a:t>
            </a:r>
            <a:endParaRPr lang="es-MX" sz="3200" spc="-15" dirty="0" smtClean="0">
              <a:latin typeface="Verdana"/>
              <a:cs typeface="Verdana"/>
            </a:endParaRPr>
          </a:p>
          <a:p>
            <a:pPr marL="12700" marR="5080" indent="1926589" algn="ctr">
              <a:lnSpc>
                <a:spcPct val="117700"/>
              </a:lnSpc>
              <a:spcBef>
                <a:spcPts val="85"/>
              </a:spcBef>
            </a:pPr>
            <a:endParaRPr lang="es-MX" sz="3200" spc="-15" dirty="0">
              <a:latin typeface="Verdana"/>
              <a:cs typeface="Verdana"/>
            </a:endParaRPr>
          </a:p>
          <a:p>
            <a:pPr marL="12700" marR="5080" indent="1926589" algn="ctr">
              <a:lnSpc>
                <a:spcPct val="117700"/>
              </a:lnSpc>
              <a:spcBef>
                <a:spcPts val="85"/>
              </a:spcBef>
            </a:pPr>
            <a:endParaRPr lang="es-MX" sz="3200" spc="-15" dirty="0" smtClean="0">
              <a:latin typeface="Verdana"/>
              <a:cs typeface="Verdana"/>
            </a:endParaRPr>
          </a:p>
          <a:p>
            <a:pPr marL="12700" marR="5080" indent="1926589" algn="r">
              <a:lnSpc>
                <a:spcPct val="117700"/>
              </a:lnSpc>
              <a:spcBef>
                <a:spcPts val="85"/>
              </a:spcBef>
            </a:pPr>
            <a:r>
              <a:rPr lang="es-MX" sz="3200" spc="-15" dirty="0" smtClean="0">
                <a:latin typeface="Verdana"/>
                <a:cs typeface="Verdana"/>
              </a:rPr>
              <a:t>Fundamento 11 - ACUERDO PLENARIO N° 5-2011/CJ-116</a:t>
            </a:r>
          </a:p>
          <a:p>
            <a:pPr marL="12700" marR="5080" indent="1926589" algn="ctr">
              <a:lnSpc>
                <a:spcPct val="117700"/>
              </a:lnSpc>
              <a:spcBef>
                <a:spcPts val="85"/>
              </a:spcBef>
            </a:pPr>
            <a:endParaRPr sz="32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1"/>
            <a:ext cx="9143847" cy="10286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8094" y="1929117"/>
            <a:ext cx="6372225" cy="699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MX" sz="4400" spc="65" dirty="0" smtClean="0"/>
              <a:t>ACCIÓN REPARATORIA</a:t>
            </a:r>
            <a:endParaRPr sz="4400" dirty="0"/>
          </a:p>
        </p:txBody>
      </p:sp>
      <p:sp>
        <p:nvSpPr>
          <p:cNvPr id="11" name="object 11"/>
          <p:cNvSpPr txBox="1"/>
          <p:nvPr/>
        </p:nvSpPr>
        <p:spPr>
          <a:xfrm>
            <a:off x="1438094" y="4083050"/>
            <a:ext cx="6327140" cy="31499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17800"/>
              </a:lnSpc>
              <a:spcBef>
                <a:spcPts val="80"/>
              </a:spcBef>
            </a:pPr>
            <a:r>
              <a:rPr lang="es-MX" sz="2450" spc="50" dirty="0" smtClean="0">
                <a:latin typeface="Verdana"/>
                <a:cs typeface="Verdana"/>
              </a:rPr>
              <a:t>En el proceso penal sólo podrá ser ejercitada por quien resulte perjudicado por el delito</a:t>
            </a:r>
            <a:r>
              <a:rPr sz="2450" spc="-45" dirty="0" smtClean="0">
                <a:latin typeface="Verdana"/>
                <a:cs typeface="Verdana"/>
              </a:rPr>
              <a:t>.</a:t>
            </a:r>
            <a:endParaRPr lang="es-MX" sz="2450" spc="-45" dirty="0" smtClean="0">
              <a:latin typeface="Verdana"/>
              <a:cs typeface="Verdana"/>
            </a:endParaRPr>
          </a:p>
          <a:p>
            <a:pPr marL="12700" marR="5080" algn="just">
              <a:lnSpc>
                <a:spcPct val="117800"/>
              </a:lnSpc>
              <a:spcBef>
                <a:spcPts val="80"/>
              </a:spcBef>
            </a:pPr>
            <a:endParaRPr lang="es-MX" sz="2450" spc="-45" dirty="0">
              <a:latin typeface="Verdana"/>
              <a:cs typeface="Verdana"/>
            </a:endParaRPr>
          </a:p>
          <a:p>
            <a:pPr marL="12700" marR="5080" algn="just">
              <a:lnSpc>
                <a:spcPct val="117800"/>
              </a:lnSpc>
              <a:spcBef>
                <a:spcPts val="80"/>
              </a:spcBef>
            </a:pPr>
            <a:r>
              <a:rPr lang="es-MX" sz="2450" dirty="0">
                <a:latin typeface="Verdana"/>
                <a:cs typeface="Verdana"/>
              </a:rPr>
              <a:t>L</a:t>
            </a:r>
            <a:r>
              <a:rPr lang="es-MX" sz="2450" dirty="0" smtClean="0">
                <a:latin typeface="Verdana"/>
                <a:cs typeface="Verdana"/>
              </a:rPr>
              <a:t>a naturaleza de la acción </a:t>
            </a:r>
            <a:r>
              <a:rPr lang="es-MX" sz="2450" dirty="0" err="1" smtClean="0">
                <a:latin typeface="Verdana"/>
                <a:cs typeface="Verdana"/>
              </a:rPr>
              <a:t>reparatoria</a:t>
            </a:r>
            <a:r>
              <a:rPr lang="es-MX" sz="2450" dirty="0" smtClean="0">
                <a:latin typeface="Verdana"/>
                <a:cs typeface="Verdana"/>
              </a:rPr>
              <a:t> es fundamentalmente patrimonial, por ello que, el actor civil es su titular.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8" y="1126109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130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900"/>
              </a:spcBef>
            </a:pPr>
            <a:r>
              <a:rPr sz="5400" spc="35" dirty="0">
                <a:solidFill>
                  <a:srgbClr val="FFFFFF"/>
                </a:solidFill>
              </a:rPr>
              <a:t>Desafíos</a:t>
            </a:r>
            <a:r>
              <a:rPr sz="5400" spc="-100" dirty="0">
                <a:solidFill>
                  <a:srgbClr val="FFFFFF"/>
                </a:solidFill>
              </a:rPr>
              <a:t> </a:t>
            </a:r>
            <a:r>
              <a:rPr sz="5400" spc="-65" dirty="0">
                <a:solidFill>
                  <a:srgbClr val="FFFFFF"/>
                </a:solidFill>
              </a:rPr>
              <a:t>y</a:t>
            </a:r>
            <a:r>
              <a:rPr sz="5400" spc="-95" dirty="0">
                <a:solidFill>
                  <a:srgbClr val="FFFFFF"/>
                </a:solidFill>
              </a:rPr>
              <a:t> </a:t>
            </a:r>
            <a:r>
              <a:rPr sz="5400" spc="25" dirty="0">
                <a:solidFill>
                  <a:srgbClr val="FFFFFF"/>
                </a:solidFill>
              </a:rPr>
              <a:t>Oportunidades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9531350" y="4159250"/>
            <a:ext cx="7772400" cy="4597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75"/>
              </a:spcBef>
            </a:pPr>
            <a:r>
              <a:rPr sz="3200" spc="50" dirty="0">
                <a:latin typeface="Verdana"/>
                <a:cs typeface="Verdana"/>
              </a:rPr>
              <a:t>El </a:t>
            </a:r>
            <a:r>
              <a:rPr sz="3200" spc="20" dirty="0">
                <a:latin typeface="Verdana"/>
                <a:cs typeface="Verdana"/>
              </a:rPr>
              <a:t>actor </a:t>
            </a:r>
            <a:r>
              <a:rPr sz="3200" spc="-10" dirty="0">
                <a:latin typeface="Verdana"/>
                <a:cs typeface="Verdana"/>
              </a:rPr>
              <a:t>civil </a:t>
            </a:r>
            <a:r>
              <a:rPr sz="3200" spc="25" dirty="0">
                <a:latin typeface="Verdana"/>
                <a:cs typeface="Verdana"/>
              </a:rPr>
              <a:t>enfrenta </a:t>
            </a:r>
            <a:r>
              <a:rPr sz="3200" spc="5" dirty="0">
                <a:latin typeface="Verdana"/>
                <a:cs typeface="Verdana"/>
              </a:rPr>
              <a:t>desafíos </a:t>
            </a:r>
            <a:r>
              <a:rPr sz="3200" spc="114" dirty="0">
                <a:latin typeface="Verdana"/>
                <a:cs typeface="Verdana"/>
              </a:rPr>
              <a:t>como </a:t>
            </a:r>
            <a:r>
              <a:rPr sz="3200" spc="-10" dirty="0">
                <a:latin typeface="Verdana"/>
                <a:cs typeface="Verdana"/>
              </a:rPr>
              <a:t>la </a:t>
            </a:r>
            <a:r>
              <a:rPr sz="3200" spc="-5" dirty="0">
                <a:latin typeface="Verdana"/>
                <a:cs typeface="Verdana"/>
              </a:rPr>
              <a:t> </a:t>
            </a:r>
            <a:r>
              <a:rPr sz="3200" spc="25" dirty="0">
                <a:latin typeface="Verdana"/>
                <a:cs typeface="Verdana"/>
              </a:rPr>
              <a:t>revictimización </a:t>
            </a:r>
            <a:r>
              <a:rPr sz="3200" spc="-110" dirty="0">
                <a:latin typeface="Verdana"/>
                <a:cs typeface="Verdana"/>
              </a:rPr>
              <a:t>y </a:t>
            </a:r>
            <a:r>
              <a:rPr sz="3200" spc="-10" dirty="0">
                <a:latin typeface="Verdana"/>
                <a:cs typeface="Verdana"/>
              </a:rPr>
              <a:t>la falta </a:t>
            </a:r>
            <a:r>
              <a:rPr sz="3200" spc="90" dirty="0">
                <a:latin typeface="Verdana"/>
                <a:cs typeface="Verdana"/>
              </a:rPr>
              <a:t>de </a:t>
            </a:r>
            <a:r>
              <a:rPr sz="3200" spc="-40" dirty="0">
                <a:latin typeface="Verdana"/>
                <a:cs typeface="Verdana"/>
              </a:rPr>
              <a:t>recursos. </a:t>
            </a:r>
            <a:r>
              <a:rPr sz="3200" spc="-15" dirty="0">
                <a:latin typeface="Verdana"/>
                <a:cs typeface="Verdana"/>
              </a:rPr>
              <a:t>Sin 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15" dirty="0">
                <a:latin typeface="Verdana"/>
                <a:cs typeface="Verdana"/>
              </a:rPr>
              <a:t>embargo, </a:t>
            </a:r>
            <a:r>
              <a:rPr sz="3200" spc="20" dirty="0">
                <a:latin typeface="Verdana"/>
                <a:cs typeface="Verdana"/>
              </a:rPr>
              <a:t>su </a:t>
            </a:r>
            <a:r>
              <a:rPr sz="3200" spc="45" dirty="0">
                <a:latin typeface="Verdana"/>
                <a:cs typeface="Verdana"/>
              </a:rPr>
              <a:t>participación </a:t>
            </a:r>
            <a:r>
              <a:rPr sz="3200" spc="15" dirty="0">
                <a:latin typeface="Verdana"/>
                <a:cs typeface="Verdana"/>
              </a:rPr>
              <a:t>representa </a:t>
            </a:r>
            <a:r>
              <a:rPr sz="3200" spc="70" dirty="0">
                <a:latin typeface="Verdana"/>
                <a:cs typeface="Verdana"/>
              </a:rPr>
              <a:t>una </a:t>
            </a:r>
            <a:r>
              <a:rPr sz="3200" spc="75" dirty="0">
                <a:latin typeface="Verdana"/>
                <a:cs typeface="Verdana"/>
              </a:rPr>
              <a:t> </a:t>
            </a:r>
            <a:r>
              <a:rPr sz="3200" spc="70" dirty="0">
                <a:latin typeface="Verdana"/>
                <a:cs typeface="Verdana"/>
              </a:rPr>
              <a:t>oportunidad </a:t>
            </a:r>
            <a:r>
              <a:rPr sz="3200" spc="-15" dirty="0">
                <a:latin typeface="Verdana"/>
                <a:cs typeface="Verdana"/>
              </a:rPr>
              <a:t>para </a:t>
            </a:r>
            <a:r>
              <a:rPr sz="3200" spc="10" dirty="0">
                <a:latin typeface="Verdana"/>
                <a:cs typeface="Verdana"/>
              </a:rPr>
              <a:t>fortalecer </a:t>
            </a:r>
            <a:r>
              <a:rPr sz="3200" spc="-10" dirty="0">
                <a:latin typeface="Verdana"/>
                <a:cs typeface="Verdana"/>
              </a:rPr>
              <a:t>la </a:t>
            </a:r>
            <a:r>
              <a:rPr sz="3200" spc="-5" dirty="0">
                <a:latin typeface="Verdana"/>
                <a:cs typeface="Verdana"/>
              </a:rPr>
              <a:t>justicia </a:t>
            </a:r>
            <a:r>
              <a:rPr sz="3200" spc="-110" dirty="0">
                <a:latin typeface="Verdana"/>
                <a:cs typeface="Verdana"/>
              </a:rPr>
              <a:t>y </a:t>
            </a:r>
            <a:r>
              <a:rPr sz="3200" spc="-10" dirty="0">
                <a:latin typeface="Verdana"/>
                <a:cs typeface="Verdana"/>
              </a:rPr>
              <a:t>la </a:t>
            </a:r>
            <a:r>
              <a:rPr sz="3200" spc="-5" dirty="0">
                <a:latin typeface="Verdana"/>
                <a:cs typeface="Verdana"/>
              </a:rPr>
              <a:t> </a:t>
            </a:r>
            <a:r>
              <a:rPr sz="3200" spc="50" dirty="0">
                <a:latin typeface="Verdana"/>
                <a:cs typeface="Verdana"/>
              </a:rPr>
              <a:t>protección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90" dirty="0">
                <a:latin typeface="Verdana"/>
                <a:cs typeface="Verdana"/>
              </a:rPr>
              <a:t>de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derechos.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Superar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estos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5" dirty="0">
                <a:latin typeface="Verdana"/>
                <a:cs typeface="Verdana"/>
              </a:rPr>
              <a:t>desafíos </a:t>
            </a:r>
            <a:r>
              <a:rPr sz="3200" spc="-85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es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70" dirty="0">
                <a:latin typeface="Verdana"/>
                <a:cs typeface="Verdana"/>
              </a:rPr>
              <a:t>cru</a:t>
            </a:r>
            <a:r>
              <a:rPr sz="3200" spc="50" dirty="0">
                <a:latin typeface="Verdana"/>
                <a:cs typeface="Verdana"/>
              </a:rPr>
              <a:t>c</a:t>
            </a:r>
            <a:r>
              <a:rPr sz="3200" spc="-10" dirty="0">
                <a:latin typeface="Verdana"/>
                <a:cs typeface="Verdana"/>
              </a:rPr>
              <a:t>ial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140" dirty="0">
                <a:latin typeface="Verdana"/>
                <a:cs typeface="Verdana"/>
              </a:rPr>
              <a:t>p</a:t>
            </a:r>
            <a:r>
              <a:rPr sz="3200" spc="-15" dirty="0">
                <a:latin typeface="Verdana"/>
                <a:cs typeface="Verdana"/>
              </a:rPr>
              <a:t>a</a:t>
            </a:r>
            <a:r>
              <a:rPr sz="3200" spc="-175" dirty="0">
                <a:latin typeface="Verdana"/>
                <a:cs typeface="Verdana"/>
              </a:rPr>
              <a:t>r</a:t>
            </a:r>
            <a:r>
              <a:rPr sz="3200" spc="-15" dirty="0">
                <a:latin typeface="Verdana"/>
                <a:cs typeface="Verdana"/>
              </a:rPr>
              <a:t>a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la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5" dirty="0">
                <a:latin typeface="Verdana"/>
                <a:cs typeface="Verdana"/>
              </a:rPr>
              <a:t>e</a:t>
            </a:r>
            <a:r>
              <a:rPr sz="3200" spc="-25" dirty="0">
                <a:latin typeface="Verdana"/>
                <a:cs typeface="Verdana"/>
              </a:rPr>
              <a:t>f</a:t>
            </a:r>
            <a:r>
              <a:rPr sz="3200" spc="80" dirty="0">
                <a:latin typeface="Verdana"/>
                <a:cs typeface="Verdana"/>
              </a:rPr>
              <a:t>ec</a:t>
            </a:r>
            <a:r>
              <a:rPr sz="3200" spc="30" dirty="0">
                <a:latin typeface="Verdana"/>
                <a:cs typeface="Verdana"/>
              </a:rPr>
              <a:t>tividad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60" dirty="0">
                <a:latin typeface="Verdana"/>
                <a:cs typeface="Verdana"/>
              </a:rPr>
              <a:t>del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55" dirty="0">
                <a:latin typeface="Verdana"/>
                <a:cs typeface="Verdana"/>
              </a:rPr>
              <a:t>p</a:t>
            </a:r>
            <a:r>
              <a:rPr sz="3200" spc="5" dirty="0">
                <a:latin typeface="Verdana"/>
                <a:cs typeface="Verdana"/>
              </a:rPr>
              <a:t>r</a:t>
            </a:r>
            <a:r>
              <a:rPr sz="3200" spc="95" dirty="0">
                <a:latin typeface="Verdana"/>
                <a:cs typeface="Verdana"/>
              </a:rPr>
              <a:t>o</a:t>
            </a:r>
            <a:r>
              <a:rPr sz="3200" spc="55" dirty="0">
                <a:latin typeface="Verdana"/>
                <a:cs typeface="Verdana"/>
              </a:rPr>
              <a:t>c</a:t>
            </a:r>
            <a:r>
              <a:rPr sz="3200" spc="10" dirty="0">
                <a:latin typeface="Verdana"/>
                <a:cs typeface="Verdana"/>
              </a:rPr>
              <a:t>eso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penal.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10286997"/>
                  </a:moveTo>
                  <a:lnTo>
                    <a:pt x="9143999" y="10286997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87" y="1484668"/>
            <a:ext cx="6271260" cy="836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spc="25" dirty="0"/>
              <a:t>Participación</a:t>
            </a:r>
            <a:r>
              <a:rPr sz="5300" spc="-180" dirty="0"/>
              <a:t> </a:t>
            </a:r>
            <a:r>
              <a:rPr sz="5300" spc="-15" dirty="0"/>
              <a:t>Activa</a:t>
            </a:r>
            <a:endParaRPr sz="5300"/>
          </a:p>
        </p:txBody>
      </p:sp>
      <p:sp>
        <p:nvSpPr>
          <p:cNvPr id="12" name="object 12"/>
          <p:cNvSpPr txBox="1"/>
          <p:nvPr/>
        </p:nvSpPr>
        <p:spPr>
          <a:xfrm>
            <a:off x="10587246" y="3321050"/>
            <a:ext cx="6011545" cy="26885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65"/>
              </a:spcBef>
            </a:pPr>
            <a:r>
              <a:rPr sz="2450" spc="40" dirty="0">
                <a:latin typeface="Verdana"/>
                <a:cs typeface="Verdana"/>
              </a:rPr>
              <a:t>La </a:t>
            </a:r>
            <a:r>
              <a:rPr sz="2450" spc="45" dirty="0">
                <a:latin typeface="Verdana"/>
                <a:cs typeface="Verdana"/>
              </a:rPr>
              <a:t>participación </a:t>
            </a:r>
            <a:r>
              <a:rPr sz="2450" spc="-5" dirty="0">
                <a:latin typeface="Verdana"/>
                <a:cs typeface="Verdana"/>
              </a:rPr>
              <a:t>activa </a:t>
            </a:r>
            <a:r>
              <a:rPr sz="2450" spc="60" dirty="0">
                <a:latin typeface="Verdana"/>
                <a:cs typeface="Verdana"/>
              </a:rPr>
              <a:t>del </a:t>
            </a:r>
            <a:r>
              <a:rPr sz="2450" spc="20" dirty="0">
                <a:latin typeface="Verdana"/>
                <a:cs typeface="Verdana"/>
              </a:rPr>
              <a:t>actor </a:t>
            </a:r>
            <a:r>
              <a:rPr sz="2450" spc="-10" dirty="0">
                <a:latin typeface="Verdana"/>
                <a:cs typeface="Verdana"/>
              </a:rPr>
              <a:t>civil </a:t>
            </a:r>
            <a:r>
              <a:rPr sz="2450" spc="-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es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esen</a:t>
            </a:r>
            <a:r>
              <a:rPr sz="2450" spc="20" dirty="0">
                <a:latin typeface="Verdana"/>
                <a:cs typeface="Verdana"/>
              </a:rPr>
              <a:t>c</a:t>
            </a:r>
            <a:r>
              <a:rPr sz="2450" spc="-10" dirty="0">
                <a:latin typeface="Verdana"/>
                <a:cs typeface="Verdana"/>
              </a:rPr>
              <a:t>ial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ga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5" dirty="0">
                <a:latin typeface="Verdana"/>
                <a:cs typeface="Verdana"/>
              </a:rPr>
              <a:t>antizar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  </a:t>
            </a:r>
            <a:r>
              <a:rPr sz="2450" spc="5" dirty="0">
                <a:latin typeface="Verdana"/>
                <a:cs typeface="Verdana"/>
              </a:rPr>
              <a:t>e</a:t>
            </a:r>
            <a:r>
              <a:rPr sz="2450" spc="-25" dirty="0">
                <a:latin typeface="Verdana"/>
                <a:cs typeface="Verdana"/>
              </a:rPr>
              <a:t>f</a:t>
            </a:r>
            <a:r>
              <a:rPr sz="2450" spc="80" dirty="0">
                <a:latin typeface="Verdana"/>
                <a:cs typeface="Verdana"/>
              </a:rPr>
              <a:t>ec</a:t>
            </a:r>
            <a:r>
              <a:rPr sz="2450" spc="30" dirty="0">
                <a:latin typeface="Verdana"/>
                <a:cs typeface="Verdana"/>
              </a:rPr>
              <a:t>tividad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del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p</a:t>
            </a:r>
            <a:r>
              <a:rPr sz="2450" spc="5" dirty="0">
                <a:latin typeface="Verdana"/>
                <a:cs typeface="Verdana"/>
              </a:rPr>
              <a:t>r</a:t>
            </a:r>
            <a:r>
              <a:rPr sz="2450" spc="95" dirty="0">
                <a:latin typeface="Verdana"/>
                <a:cs typeface="Verdana"/>
              </a:rPr>
              <a:t>o</a:t>
            </a:r>
            <a:r>
              <a:rPr sz="2450" spc="55" dirty="0">
                <a:latin typeface="Verdana"/>
                <a:cs typeface="Verdana"/>
              </a:rPr>
              <a:t>c</a:t>
            </a:r>
            <a:r>
              <a:rPr sz="2450" spc="10" dirty="0">
                <a:latin typeface="Verdana"/>
                <a:cs typeface="Verdana"/>
              </a:rPr>
              <a:t>eso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penal.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Su  </a:t>
            </a:r>
            <a:r>
              <a:rPr sz="2450" spc="90" dirty="0">
                <a:latin typeface="Verdana"/>
                <a:cs typeface="Verdana"/>
              </a:rPr>
              <a:t>c</a:t>
            </a:r>
            <a:r>
              <a:rPr sz="2450" spc="50" dirty="0">
                <a:latin typeface="Verdana"/>
                <a:cs typeface="Verdana"/>
              </a:rPr>
              <a:t>olabo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55" dirty="0">
                <a:latin typeface="Verdana"/>
                <a:cs typeface="Verdana"/>
              </a:rPr>
              <a:t>a</a:t>
            </a:r>
            <a:r>
              <a:rPr sz="2450" spc="25" dirty="0">
                <a:latin typeface="Verdana"/>
                <a:cs typeface="Verdana"/>
              </a:rPr>
              <a:t>c</a:t>
            </a:r>
            <a:r>
              <a:rPr sz="2450" spc="60" dirty="0">
                <a:latin typeface="Verdana"/>
                <a:cs typeface="Verdana"/>
              </a:rPr>
              <a:t>ión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f</a:t>
            </a:r>
            <a:r>
              <a:rPr sz="2450" spc="5" dirty="0">
                <a:latin typeface="Verdana"/>
                <a:cs typeface="Verdana"/>
              </a:rPr>
              <a:t>o</a:t>
            </a:r>
            <a:r>
              <a:rPr sz="2450" spc="35" dirty="0">
                <a:latin typeface="Verdana"/>
                <a:cs typeface="Verdana"/>
              </a:rPr>
              <a:t>r</a:t>
            </a:r>
            <a:r>
              <a:rPr sz="2450" spc="30" dirty="0">
                <a:latin typeface="Verdana"/>
                <a:cs typeface="Verdana"/>
              </a:rPr>
              <a:t>tale</a:t>
            </a:r>
            <a:r>
              <a:rPr sz="2450" spc="10" dirty="0">
                <a:latin typeface="Verdana"/>
                <a:cs typeface="Verdana"/>
              </a:rPr>
              <a:t>c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5" dirty="0">
                <a:latin typeface="Verdana"/>
                <a:cs typeface="Verdana"/>
              </a:rPr>
              <a:t>legitimidad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80" dirty="0">
                <a:latin typeface="Verdana"/>
                <a:cs typeface="Verdana"/>
              </a:rPr>
              <a:t>y 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t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45" dirty="0">
                <a:latin typeface="Verdana"/>
                <a:cs typeface="Verdana"/>
              </a:rPr>
              <a:t>ans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spc="-40" dirty="0">
                <a:latin typeface="Verdana"/>
                <a:cs typeface="Verdana"/>
              </a:rPr>
              <a:t>a</a:t>
            </a:r>
            <a:r>
              <a:rPr sz="2450" spc="-65" dirty="0">
                <a:latin typeface="Verdana"/>
                <a:cs typeface="Verdana"/>
              </a:rPr>
              <a:t>r</a:t>
            </a:r>
            <a:r>
              <a:rPr sz="2450" spc="95" dirty="0">
                <a:latin typeface="Verdana"/>
                <a:cs typeface="Verdana"/>
              </a:rPr>
              <a:t>en</a:t>
            </a:r>
            <a:r>
              <a:rPr sz="2450" spc="60" dirty="0">
                <a:latin typeface="Verdana"/>
                <a:cs typeface="Verdana"/>
              </a:rPr>
              <a:t>c</a:t>
            </a:r>
            <a:r>
              <a:rPr sz="2450" spc="-10" dirty="0">
                <a:latin typeface="Verdana"/>
                <a:cs typeface="Verdana"/>
              </a:rPr>
              <a:t>ia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0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o</a:t>
            </a:r>
            <a:r>
              <a:rPr sz="2450" spc="-25" dirty="0">
                <a:latin typeface="Verdana"/>
                <a:cs typeface="Verdana"/>
              </a:rPr>
              <a:t>z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del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ac</a:t>
            </a:r>
            <a:r>
              <a:rPr sz="2450" spc="-15" dirty="0">
                <a:latin typeface="Verdana"/>
                <a:cs typeface="Verdana"/>
              </a:rPr>
              <a:t>t</a:t>
            </a:r>
            <a:r>
              <a:rPr sz="2450" spc="5" dirty="0">
                <a:latin typeface="Verdana"/>
                <a:cs typeface="Verdana"/>
              </a:rPr>
              <a:t>or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5" dirty="0">
                <a:latin typeface="Verdana"/>
                <a:cs typeface="Verdana"/>
              </a:rPr>
              <a:t>c</a:t>
            </a:r>
            <a:r>
              <a:rPr sz="2450" spc="-35" dirty="0">
                <a:latin typeface="Verdana"/>
                <a:cs typeface="Verdana"/>
              </a:rPr>
              <a:t>ivil  </a:t>
            </a:r>
            <a:r>
              <a:rPr sz="2450" spc="-20" dirty="0">
                <a:latin typeface="Verdana"/>
                <a:cs typeface="Verdana"/>
              </a:rPr>
              <a:t>es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fundamental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c</a:t>
            </a:r>
            <a:r>
              <a:rPr sz="2450" spc="70" dirty="0">
                <a:latin typeface="Verdana"/>
                <a:cs typeface="Verdana"/>
              </a:rPr>
              <a:t>onsecu</a:t>
            </a:r>
            <a:r>
              <a:rPr sz="2450" spc="40" dirty="0">
                <a:latin typeface="Verdana"/>
                <a:cs typeface="Verdana"/>
              </a:rPr>
              <a:t>c</a:t>
            </a:r>
            <a:r>
              <a:rPr sz="2450" spc="50" dirty="0">
                <a:latin typeface="Verdana"/>
                <a:cs typeface="Verdana"/>
              </a:rPr>
              <a:t>ión  </a:t>
            </a:r>
            <a:r>
              <a:rPr sz="2450" spc="90" dirty="0">
                <a:latin typeface="Verdana"/>
                <a:cs typeface="Verdana"/>
              </a:rPr>
              <a:t>de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justi</a:t>
            </a:r>
            <a:r>
              <a:rPr sz="2450" spc="-15" dirty="0">
                <a:latin typeface="Verdana"/>
                <a:cs typeface="Verdana"/>
              </a:rPr>
              <a:t>c</a:t>
            </a:r>
            <a:r>
              <a:rPr sz="2450" spc="-10" dirty="0">
                <a:latin typeface="Verdana"/>
                <a:cs typeface="Verdana"/>
              </a:rPr>
              <a:t>ia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24825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998" y="1126109"/>
            <a:ext cx="8648700" cy="1752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177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825"/>
              </a:spcBef>
            </a:pPr>
            <a:r>
              <a:rPr sz="5850" spc="30" dirty="0">
                <a:solidFill>
                  <a:srgbClr val="FFFFFF"/>
                </a:solidFill>
              </a:rPr>
              <a:t>Equilibrio</a:t>
            </a:r>
            <a:r>
              <a:rPr sz="5850" spc="50" dirty="0">
                <a:solidFill>
                  <a:srgbClr val="FFFFFF"/>
                </a:solidFill>
              </a:rPr>
              <a:t> </a:t>
            </a:r>
            <a:r>
              <a:rPr sz="5850" spc="-80" dirty="0">
                <a:solidFill>
                  <a:srgbClr val="FFFFFF"/>
                </a:solidFill>
              </a:rPr>
              <a:t>de</a:t>
            </a:r>
            <a:r>
              <a:rPr sz="5850" spc="55" dirty="0">
                <a:solidFill>
                  <a:srgbClr val="FFFFFF"/>
                </a:solidFill>
              </a:rPr>
              <a:t> </a:t>
            </a:r>
            <a:r>
              <a:rPr sz="5850" spc="-50" dirty="0">
                <a:solidFill>
                  <a:srgbClr val="FFFFFF"/>
                </a:solidFill>
              </a:rPr>
              <a:t>Poderes</a:t>
            </a:r>
            <a:endParaRPr sz="5850"/>
          </a:p>
        </p:txBody>
      </p:sp>
      <p:sp>
        <p:nvSpPr>
          <p:cNvPr id="10" name="object 10"/>
          <p:cNvSpPr txBox="1"/>
          <p:nvPr/>
        </p:nvSpPr>
        <p:spPr>
          <a:xfrm>
            <a:off x="9378950" y="4030661"/>
            <a:ext cx="7309484" cy="2225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18000"/>
              </a:lnSpc>
              <a:spcBef>
                <a:spcPts val="75"/>
              </a:spcBef>
            </a:pPr>
            <a:r>
              <a:rPr sz="2450" spc="50" dirty="0">
                <a:latin typeface="Verdana"/>
                <a:cs typeface="Verdana"/>
              </a:rPr>
              <a:t>El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actor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civil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equilibra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el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poder</a:t>
            </a:r>
            <a:r>
              <a:rPr sz="2450" spc="-210" dirty="0">
                <a:latin typeface="Verdana"/>
                <a:cs typeface="Verdana"/>
              </a:rPr>
              <a:t> </a:t>
            </a:r>
            <a:r>
              <a:rPr sz="2450" spc="60" dirty="0">
                <a:latin typeface="Verdana"/>
                <a:cs typeface="Verdana"/>
              </a:rPr>
              <a:t>del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Estado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en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el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p</a:t>
            </a:r>
            <a:r>
              <a:rPr sz="2450" spc="5" dirty="0">
                <a:latin typeface="Verdana"/>
                <a:cs typeface="Verdana"/>
              </a:rPr>
              <a:t>r</a:t>
            </a:r>
            <a:r>
              <a:rPr sz="2450" spc="95" dirty="0">
                <a:latin typeface="Verdana"/>
                <a:cs typeface="Verdana"/>
              </a:rPr>
              <a:t>o</a:t>
            </a:r>
            <a:r>
              <a:rPr sz="2450" spc="55" dirty="0">
                <a:latin typeface="Verdana"/>
                <a:cs typeface="Verdana"/>
              </a:rPr>
              <a:t>c</a:t>
            </a:r>
            <a:r>
              <a:rPr sz="2450" spc="10" dirty="0">
                <a:latin typeface="Verdana"/>
                <a:cs typeface="Verdana"/>
              </a:rPr>
              <a:t>eso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5" dirty="0">
                <a:latin typeface="Verdana"/>
                <a:cs typeface="Verdana"/>
              </a:rPr>
              <a:t>penal,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ga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50" dirty="0">
                <a:latin typeface="Verdana"/>
                <a:cs typeface="Verdana"/>
              </a:rPr>
              <a:t>antizando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40" dirty="0">
                <a:latin typeface="Verdana"/>
                <a:cs typeface="Verdana"/>
              </a:rPr>
              <a:t>a</a:t>
            </a:r>
            <a:r>
              <a:rPr sz="2450" spc="5" dirty="0">
                <a:latin typeface="Verdana"/>
                <a:cs typeface="Verdana"/>
              </a:rPr>
              <a:t>r</a:t>
            </a:r>
            <a:r>
              <a:rPr sz="2450" spc="40" dirty="0">
                <a:latin typeface="Verdana"/>
                <a:cs typeface="Verdana"/>
              </a:rPr>
              <a:t>ti</a:t>
            </a:r>
            <a:r>
              <a:rPr sz="2450" spc="45" dirty="0">
                <a:latin typeface="Verdana"/>
                <a:cs typeface="Verdana"/>
              </a:rPr>
              <a:t>c</a:t>
            </a:r>
            <a:r>
              <a:rPr sz="2450" spc="40" dirty="0">
                <a:latin typeface="Verdana"/>
                <a:cs typeface="Verdana"/>
              </a:rPr>
              <a:t>i</a:t>
            </a:r>
            <a:r>
              <a:rPr sz="2450" spc="90" dirty="0">
                <a:latin typeface="Verdana"/>
                <a:cs typeface="Verdana"/>
              </a:rPr>
              <a:t>p</a:t>
            </a:r>
            <a:r>
              <a:rPr sz="2450" spc="55" dirty="0">
                <a:latin typeface="Verdana"/>
                <a:cs typeface="Verdana"/>
              </a:rPr>
              <a:t>a</a:t>
            </a:r>
            <a:r>
              <a:rPr sz="2450" spc="25" dirty="0">
                <a:latin typeface="Verdana"/>
                <a:cs typeface="Verdana"/>
              </a:rPr>
              <a:t>c</a:t>
            </a:r>
            <a:r>
              <a:rPr sz="2450" spc="50" dirty="0">
                <a:latin typeface="Verdana"/>
                <a:cs typeface="Verdana"/>
              </a:rPr>
              <a:t>ión  </a:t>
            </a:r>
            <a:r>
              <a:rPr sz="2450" spc="95" dirty="0">
                <a:latin typeface="Verdana"/>
                <a:cs typeface="Verdana"/>
              </a:rPr>
              <a:t>c</a:t>
            </a:r>
            <a:r>
              <a:rPr sz="2450" spc="60" dirty="0">
                <a:latin typeface="Verdana"/>
                <a:cs typeface="Verdana"/>
              </a:rPr>
              <a:t>iudadana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10" dirty="0">
                <a:latin typeface="Verdana"/>
                <a:cs typeface="Verdana"/>
              </a:rPr>
              <a:t>y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55" dirty="0">
                <a:latin typeface="Verdana"/>
                <a:cs typeface="Verdana"/>
              </a:rPr>
              <a:t>p</a:t>
            </a:r>
            <a:r>
              <a:rPr sz="2450" spc="5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o</a:t>
            </a:r>
            <a:r>
              <a:rPr sz="2450" spc="-10" dirty="0">
                <a:latin typeface="Verdana"/>
                <a:cs typeface="Verdana"/>
              </a:rPr>
              <a:t>t</a:t>
            </a:r>
            <a:r>
              <a:rPr sz="2450" spc="80" dirty="0">
                <a:latin typeface="Verdana"/>
                <a:cs typeface="Verdana"/>
              </a:rPr>
              <a:t>e</a:t>
            </a:r>
            <a:r>
              <a:rPr sz="2450" spc="45" dirty="0">
                <a:latin typeface="Verdana"/>
                <a:cs typeface="Verdana"/>
              </a:rPr>
              <a:t>c</a:t>
            </a:r>
            <a:r>
              <a:rPr sz="2450" spc="95" dirty="0">
                <a:latin typeface="Verdana"/>
                <a:cs typeface="Verdana"/>
              </a:rPr>
              <a:t>c</a:t>
            </a:r>
            <a:r>
              <a:rPr sz="2450" spc="60" dirty="0">
                <a:latin typeface="Verdana"/>
                <a:cs typeface="Verdana"/>
              </a:rPr>
              <a:t>ión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90" dirty="0">
                <a:latin typeface="Verdana"/>
                <a:cs typeface="Verdana"/>
              </a:rPr>
              <a:t>de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de</a:t>
            </a:r>
            <a:r>
              <a:rPr sz="2450" spc="-5" dirty="0">
                <a:latin typeface="Verdana"/>
                <a:cs typeface="Verdana"/>
              </a:rPr>
              <a:t>r</a:t>
            </a:r>
            <a:r>
              <a:rPr sz="2450" spc="80" dirty="0">
                <a:latin typeface="Verdana"/>
                <a:cs typeface="Verdana"/>
              </a:rPr>
              <a:t>e</a:t>
            </a:r>
            <a:r>
              <a:rPr sz="2450" spc="50" dirty="0">
                <a:latin typeface="Verdana"/>
                <a:cs typeface="Verdana"/>
              </a:rPr>
              <a:t>c</a:t>
            </a:r>
            <a:r>
              <a:rPr sz="2450" spc="35" dirty="0">
                <a:latin typeface="Verdana"/>
                <a:cs typeface="Verdana"/>
              </a:rPr>
              <a:t>hos</a:t>
            </a:r>
            <a:r>
              <a:rPr sz="2450" spc="-370" dirty="0">
                <a:latin typeface="Verdana"/>
                <a:cs typeface="Verdana"/>
              </a:rPr>
              <a:t>.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Su  </a:t>
            </a:r>
            <a:r>
              <a:rPr sz="2450" spc="50" dirty="0">
                <a:latin typeface="Verdana"/>
                <a:cs typeface="Verdana"/>
              </a:rPr>
              <a:t>in</a:t>
            </a:r>
            <a:r>
              <a:rPr sz="2450" spc="-5" dirty="0">
                <a:latin typeface="Verdana"/>
                <a:cs typeface="Verdana"/>
              </a:rPr>
              <a:t>t</a:t>
            </a:r>
            <a:r>
              <a:rPr sz="2450" spc="-15" dirty="0">
                <a:latin typeface="Verdana"/>
                <a:cs typeface="Verdana"/>
              </a:rPr>
              <a:t>e</a:t>
            </a:r>
            <a:r>
              <a:rPr sz="2450" spc="25" dirty="0">
                <a:latin typeface="Verdana"/>
                <a:cs typeface="Verdana"/>
              </a:rPr>
              <a:t>r</a:t>
            </a:r>
            <a:r>
              <a:rPr sz="2450" spc="-150" dirty="0">
                <a:latin typeface="Verdana"/>
                <a:cs typeface="Verdana"/>
              </a:rPr>
              <a:t>v</a:t>
            </a:r>
            <a:r>
              <a:rPr sz="2450" spc="95" dirty="0">
                <a:latin typeface="Verdana"/>
                <a:cs typeface="Verdana"/>
              </a:rPr>
              <a:t>en</a:t>
            </a:r>
            <a:r>
              <a:rPr sz="2450" spc="60" dirty="0">
                <a:latin typeface="Verdana"/>
                <a:cs typeface="Verdana"/>
              </a:rPr>
              <a:t>ción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20" dirty="0">
                <a:latin typeface="Verdana"/>
                <a:cs typeface="Verdana"/>
              </a:rPr>
              <a:t>es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70" dirty="0">
                <a:latin typeface="Verdana"/>
                <a:cs typeface="Verdana"/>
              </a:rPr>
              <a:t>fundamental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40" dirty="0">
                <a:latin typeface="Verdana"/>
                <a:cs typeface="Verdana"/>
              </a:rPr>
              <a:t>p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-15" dirty="0">
                <a:latin typeface="Verdana"/>
                <a:cs typeface="Verdana"/>
              </a:rPr>
              <a:t>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e</a:t>
            </a:r>
            <a:r>
              <a:rPr sz="2450" spc="-30" dirty="0">
                <a:latin typeface="Verdana"/>
                <a:cs typeface="Verdana"/>
              </a:rPr>
              <a:t>vitar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  </a:t>
            </a:r>
            <a:r>
              <a:rPr sz="2450" spc="-40" dirty="0">
                <a:latin typeface="Verdana"/>
                <a:cs typeface="Verdana"/>
              </a:rPr>
              <a:t>a</a:t>
            </a:r>
            <a:r>
              <a:rPr sz="2450" spc="-5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bit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-40" dirty="0">
                <a:latin typeface="Verdana"/>
                <a:cs typeface="Verdana"/>
              </a:rPr>
              <a:t>a</a:t>
            </a:r>
            <a:r>
              <a:rPr sz="2450" spc="-50" dirty="0">
                <a:latin typeface="Verdana"/>
                <a:cs typeface="Verdana"/>
              </a:rPr>
              <a:t>r</a:t>
            </a:r>
            <a:r>
              <a:rPr sz="2450" spc="60" dirty="0">
                <a:latin typeface="Verdana"/>
                <a:cs typeface="Verdana"/>
              </a:rPr>
              <a:t>iedad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10" dirty="0">
                <a:latin typeface="Verdana"/>
                <a:cs typeface="Verdana"/>
              </a:rPr>
              <a:t>y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f</a:t>
            </a:r>
            <a:r>
              <a:rPr sz="2450" spc="5" dirty="0">
                <a:latin typeface="Verdana"/>
                <a:cs typeface="Verdana"/>
              </a:rPr>
              <a:t>o</a:t>
            </a:r>
            <a:r>
              <a:rPr sz="2450" spc="35" dirty="0">
                <a:latin typeface="Verdana"/>
                <a:cs typeface="Verdana"/>
              </a:rPr>
              <a:t>r</a:t>
            </a:r>
            <a:r>
              <a:rPr sz="2450" spc="30" dirty="0">
                <a:latin typeface="Verdana"/>
                <a:cs typeface="Verdana"/>
              </a:rPr>
              <a:t>tale</a:t>
            </a:r>
            <a:r>
              <a:rPr sz="2450" spc="10" dirty="0">
                <a:latin typeface="Verdana"/>
                <a:cs typeface="Verdana"/>
              </a:rPr>
              <a:t>c</a:t>
            </a:r>
            <a:r>
              <a:rPr sz="2450" spc="-10" dirty="0">
                <a:latin typeface="Verdana"/>
                <a:cs typeface="Verdana"/>
              </a:rPr>
              <a:t>er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la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20" dirty="0">
                <a:latin typeface="Verdana"/>
                <a:cs typeface="Verdana"/>
              </a:rPr>
              <a:t>democ</a:t>
            </a:r>
            <a:r>
              <a:rPr sz="2450" spc="-175" dirty="0">
                <a:latin typeface="Verdana"/>
                <a:cs typeface="Verdana"/>
              </a:rPr>
              <a:t>r</a:t>
            </a:r>
            <a:r>
              <a:rPr sz="2450" spc="55" dirty="0">
                <a:latin typeface="Verdana"/>
                <a:cs typeface="Verdana"/>
              </a:rPr>
              <a:t>a</a:t>
            </a:r>
            <a:r>
              <a:rPr sz="2450" spc="25" dirty="0">
                <a:latin typeface="Verdana"/>
                <a:cs typeface="Verdana"/>
              </a:rPr>
              <a:t>c</a:t>
            </a:r>
            <a:r>
              <a:rPr sz="2450" spc="-10" dirty="0">
                <a:latin typeface="Verdana"/>
                <a:cs typeface="Verdana"/>
              </a:rPr>
              <a:t>i</a:t>
            </a:r>
            <a:r>
              <a:rPr sz="2450" spc="-20" dirty="0">
                <a:latin typeface="Verdana"/>
                <a:cs typeface="Verdana"/>
              </a:rPr>
              <a:t>a</a:t>
            </a:r>
            <a:r>
              <a:rPr sz="2450" spc="-370" dirty="0">
                <a:latin typeface="Verdana"/>
                <a:cs typeface="Verdana"/>
              </a:rPr>
              <a:t>.</a:t>
            </a:r>
            <a:endParaRPr sz="24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287000"/>
            <a:chOff x="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10286997"/>
                  </a:moveTo>
                  <a:lnTo>
                    <a:pt x="9143999" y="10286997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998" y="1142997"/>
              <a:ext cx="6467474" cy="800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3187" y="1484668"/>
            <a:ext cx="6267450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MX" sz="4400" spc="35" dirty="0" smtClean="0"/>
              <a:t>CASO ESPECIAL DE REPRESENTACIÓN</a:t>
            </a:r>
            <a:endParaRPr sz="4400" dirty="0"/>
          </a:p>
        </p:txBody>
      </p:sp>
      <p:sp>
        <p:nvSpPr>
          <p:cNvPr id="9" name="object 9"/>
          <p:cNvSpPr txBox="1"/>
          <p:nvPr/>
        </p:nvSpPr>
        <p:spPr>
          <a:xfrm>
            <a:off x="9953112" y="4083050"/>
            <a:ext cx="7467600" cy="402687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65"/>
              </a:spcBef>
            </a:pPr>
            <a:r>
              <a:rPr lang="es-MX" sz="3200" spc="50" dirty="0" smtClean="0">
                <a:latin typeface="Verdana"/>
                <a:cs typeface="Verdana"/>
              </a:rPr>
              <a:t>Tratándose de víctimas menores de edad, el defensor público de víctimas o el abogado del CEM asumen la representación legal para el proceso penal y podrán presentar la correspondiente solicitud de constitución en actor civil</a:t>
            </a:r>
            <a:r>
              <a:rPr sz="3200" spc="-370" dirty="0" smtClean="0">
                <a:latin typeface="Verdana"/>
                <a:cs typeface="Verdana"/>
              </a:rPr>
              <a:t>.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2169" y="1194882"/>
            <a:ext cx="5655945" cy="1790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850" spc="25" dirty="0" smtClean="0">
                <a:solidFill>
                  <a:srgbClr val="FFFFFF"/>
                </a:solidFill>
              </a:rPr>
              <a:t>Requisitos para la constitución en</a:t>
            </a:r>
            <a:r>
              <a:rPr sz="3850" spc="-125" dirty="0" smtClean="0">
                <a:solidFill>
                  <a:srgbClr val="FFFFFF"/>
                </a:solidFill>
              </a:rPr>
              <a:t> </a:t>
            </a:r>
            <a:r>
              <a:rPr sz="3850" spc="15" dirty="0">
                <a:solidFill>
                  <a:srgbClr val="FFFFFF"/>
                </a:solidFill>
              </a:rPr>
              <a:t>Actor</a:t>
            </a:r>
            <a:r>
              <a:rPr sz="3850" spc="-55" dirty="0">
                <a:solidFill>
                  <a:srgbClr val="FFFFFF"/>
                </a:solidFill>
              </a:rPr>
              <a:t> </a:t>
            </a:r>
            <a:r>
              <a:rPr sz="3850" spc="80" dirty="0">
                <a:solidFill>
                  <a:srgbClr val="FFFFFF"/>
                </a:solidFill>
              </a:rPr>
              <a:t>Civil</a:t>
            </a:r>
            <a:endParaRPr sz="3850" dirty="0"/>
          </a:p>
        </p:txBody>
      </p:sp>
      <p:sp>
        <p:nvSpPr>
          <p:cNvPr id="9" name="object 9"/>
          <p:cNvSpPr txBox="1"/>
          <p:nvPr/>
        </p:nvSpPr>
        <p:spPr>
          <a:xfrm>
            <a:off x="10217150" y="3702050"/>
            <a:ext cx="6514241" cy="551958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80" indent="-457200">
              <a:lnSpc>
                <a:spcPct val="102400"/>
              </a:lnSpc>
              <a:spcBef>
                <a:spcPts val="55"/>
              </a:spcBef>
              <a:buAutoNum type="arabicPeriod"/>
            </a:pPr>
            <a:r>
              <a:rPr lang="es-MX" sz="2450" dirty="0" smtClean="0">
                <a:solidFill>
                  <a:schemeClr val="bg1"/>
                </a:solidFill>
                <a:latin typeface="Verdana"/>
                <a:cs typeface="Verdana"/>
              </a:rPr>
              <a:t>SOLICITUD ESCRITA</a:t>
            </a:r>
          </a:p>
          <a:p>
            <a:pPr marL="469900" marR="5080" indent="-457200">
              <a:lnSpc>
                <a:spcPct val="102400"/>
              </a:lnSpc>
              <a:spcBef>
                <a:spcPts val="55"/>
              </a:spcBef>
              <a:buAutoNum type="arabicPeriod"/>
            </a:pPr>
            <a:endParaRPr lang="es-MX" sz="24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469900" marR="5080" indent="-457200">
              <a:lnSpc>
                <a:spcPct val="102400"/>
              </a:lnSpc>
              <a:spcBef>
                <a:spcPts val="55"/>
              </a:spcBef>
              <a:buAutoNum type="arabicPeriod"/>
            </a:pPr>
            <a:r>
              <a:rPr lang="es-MX" sz="2450" dirty="0" smtClean="0">
                <a:solidFill>
                  <a:schemeClr val="bg1"/>
                </a:solidFill>
                <a:latin typeface="Verdana"/>
                <a:cs typeface="Verdana"/>
              </a:rPr>
              <a:t>DIRIGIDA AL JUEZ DE INVESTIGACIÓN PREPARATORIA</a:t>
            </a:r>
          </a:p>
          <a:p>
            <a:pPr marL="469900" marR="5080" indent="-457200">
              <a:lnSpc>
                <a:spcPct val="102400"/>
              </a:lnSpc>
              <a:spcBef>
                <a:spcPts val="55"/>
              </a:spcBef>
              <a:buAutoNum type="arabicPeriod"/>
            </a:pPr>
            <a:endParaRPr lang="es-MX" sz="24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469900" marR="5080" indent="-457200">
              <a:lnSpc>
                <a:spcPct val="102400"/>
              </a:lnSpc>
              <a:spcBef>
                <a:spcPts val="55"/>
              </a:spcBef>
              <a:buAutoNum type="arabicPeriod"/>
            </a:pPr>
            <a:r>
              <a:rPr lang="es-MX" sz="2450" dirty="0" smtClean="0">
                <a:solidFill>
                  <a:schemeClr val="bg1"/>
                </a:solidFill>
                <a:latin typeface="Verdana"/>
                <a:cs typeface="Verdana"/>
              </a:rPr>
              <a:t>ACREDITAR LEGITIMIDAD </a:t>
            </a:r>
          </a:p>
          <a:p>
            <a:pPr marL="469900" marR="5080" indent="-457200">
              <a:lnSpc>
                <a:spcPct val="102400"/>
              </a:lnSpc>
              <a:spcBef>
                <a:spcPts val="55"/>
              </a:spcBef>
              <a:buAutoNum type="arabicPeriod"/>
            </a:pPr>
            <a:endParaRPr lang="es-MX" sz="24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469900" marR="5080" indent="-457200" algn="just">
              <a:lnSpc>
                <a:spcPct val="102400"/>
              </a:lnSpc>
              <a:spcBef>
                <a:spcPts val="55"/>
              </a:spcBef>
              <a:buAutoNum type="arabicPeriod"/>
            </a:pPr>
            <a:r>
              <a:rPr lang="es-MX" sz="2450" dirty="0" smtClean="0">
                <a:solidFill>
                  <a:schemeClr val="bg1"/>
                </a:solidFill>
                <a:latin typeface="Verdana"/>
                <a:cs typeface="Verdana"/>
              </a:rPr>
              <a:t>PRECISAR EL QUANTUM INDEMNIZATORIO.</a:t>
            </a:r>
          </a:p>
          <a:p>
            <a:pPr marL="12700" marR="5080">
              <a:lnSpc>
                <a:spcPct val="102400"/>
              </a:lnSpc>
              <a:spcBef>
                <a:spcPts val="55"/>
              </a:spcBef>
            </a:pPr>
            <a:endParaRPr lang="es-MX" sz="24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2400"/>
              </a:lnSpc>
              <a:spcBef>
                <a:spcPts val="55"/>
              </a:spcBef>
            </a:pPr>
            <a:endParaRPr lang="es-MX" sz="245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2400"/>
              </a:lnSpc>
              <a:spcBef>
                <a:spcPts val="55"/>
              </a:spcBef>
            </a:pPr>
            <a:endParaRPr lang="es-MX" sz="24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2400"/>
              </a:lnSpc>
              <a:spcBef>
                <a:spcPts val="55"/>
              </a:spcBef>
            </a:pPr>
            <a:r>
              <a:rPr lang="es-MX" sz="2450" dirty="0" smtClean="0">
                <a:solidFill>
                  <a:schemeClr val="bg1"/>
                </a:solidFill>
                <a:latin typeface="Verdana"/>
                <a:cs typeface="Verdana"/>
              </a:rPr>
              <a:t>ARTÍCULO 100 DEL CÓDIGO PROCESAL PENAL</a:t>
            </a:r>
            <a:endParaRPr sz="24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91440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192" y="1142997"/>
              <a:ext cx="6496049" cy="7962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8950" y="1142997"/>
            <a:ext cx="4830445" cy="3198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95"/>
              </a:spcBef>
            </a:pPr>
            <a:r>
              <a:rPr lang="es-MX" spc="50" dirty="0" smtClean="0"/>
              <a:t>OPORTUNIDAD PARA CONSTITUIRSE EN ACTOR CIVIL EN EL PROCESO PENAL</a:t>
            </a:r>
            <a:endParaRPr spc="35" dirty="0"/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31204" y="5146386"/>
            <a:ext cx="8458200" cy="32732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100" b="1" i="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469900" marR="5080" indent="-457200" algn="ctr">
              <a:lnSpc>
                <a:spcPct val="100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200" b="0" kern="0" spc="35" dirty="0" smtClean="0"/>
              <a:t>INVESTIGACIÓN PREPARATORIA FORMALIZADA.</a:t>
            </a:r>
          </a:p>
          <a:p>
            <a:pPr marL="469900" marR="5080" indent="-457200" algn="ctr">
              <a:lnSpc>
                <a:spcPct val="100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200" b="0" kern="0" spc="35" dirty="0" smtClean="0"/>
              <a:t>OBJETO PENAL FORMALMENTE CONFIGURADO.</a:t>
            </a:r>
          </a:p>
          <a:p>
            <a:pPr marL="469900" marR="5080" indent="-457200" algn="ctr">
              <a:lnSpc>
                <a:spcPct val="100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200" b="0" kern="0" spc="35" dirty="0" smtClean="0"/>
              <a:t>ANTES DE LA CONCLUSIÓN DE LA INVESTIGACIÓN PREPARATORIA</a:t>
            </a:r>
            <a:endParaRPr lang="es-MX" sz="3200" b="0" kern="0" spc="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399</Words>
  <Application>Microsoft Office PowerPoint</Application>
  <PresentationFormat>Personalizado</PresentationFormat>
  <Paragraphs>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Verdana</vt:lpstr>
      <vt:lpstr>Office Theme</vt:lpstr>
      <vt:lpstr>Oportunidad para la constitución en Actor Civil en el  Proceso Penal</vt:lpstr>
      <vt:lpstr>Introducción</vt:lpstr>
      <vt:lpstr>ACCIÓN REPARATORIA</vt:lpstr>
      <vt:lpstr>Desafíos y Oportunidades</vt:lpstr>
      <vt:lpstr>Participación Activa</vt:lpstr>
      <vt:lpstr>Equilibrio de Poderes</vt:lpstr>
      <vt:lpstr>CASO ESPECIAL DE REPRESENTACIÓN</vt:lpstr>
      <vt:lpstr>Requisitos para la constitución en Actor Civil</vt:lpstr>
      <vt:lpstr>OPORTUNIDAD PARA CONSTITUIRSE EN ACTOR CIVIL EN EL PROCESO PENAL</vt:lpstr>
      <vt:lpstr>Presentación de PowerPoint</vt:lpstr>
      <vt:lpstr>Presentación de PowerPoint</vt:lpstr>
      <vt:lpstr>¿CUÁNDO CONCLUYE LA INVESTIGACIÓN PREPARATORIA?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 para la constitución en Actor Civil en el  Proceso Penal</dc:title>
  <cp:lastModifiedBy>Administrador</cp:lastModifiedBy>
  <cp:revision>10</cp:revision>
  <dcterms:created xsi:type="dcterms:W3CDTF">2024-06-05T02:23:03Z</dcterms:created>
  <dcterms:modified xsi:type="dcterms:W3CDTF">2024-06-05T03:54:32Z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2024-06-05T00:00:00Z</vt:filetime>
  </property>
</Properties>
</file>