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jT3EpqzT11h2OwacS8cH8J66n7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P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19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1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19"/>
          <p:cNvSpPr txBox="1"/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19"/>
          <p:cNvSpPr txBox="1"/>
          <p:nvPr>
            <p:ph idx="1" type="subTitle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" name="Google Shape;30;p19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666666">
                <a:alpha val="5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0"/>
          <p:cNvGrpSpPr/>
          <p:nvPr/>
        </p:nvGrpSpPr>
        <p:grpSpPr>
          <a:xfrm>
            <a:off x="128786" y="121957"/>
            <a:ext cx="1047217" cy="1050584"/>
            <a:chOff x="-2101851" y="263525"/>
            <a:chExt cx="1481138" cy="1485900"/>
          </a:xfrm>
        </p:grpSpPr>
        <p:sp>
          <p:nvSpPr>
            <p:cNvPr id="37" name="Google Shape;37;p20"/>
            <p:cNvSpPr/>
            <p:nvPr/>
          </p:nvSpPr>
          <p:spPr>
            <a:xfrm>
              <a:off x="-2101851" y="263525"/>
              <a:ext cx="1311275" cy="1312863"/>
            </a:xfrm>
            <a:custGeom>
              <a:rect b="b" l="l" r="r" t="t"/>
              <a:pathLst>
                <a:path extrusionOk="0" h="347" w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0"/>
            <p:cNvSpPr/>
            <p:nvPr/>
          </p:nvSpPr>
          <p:spPr>
            <a:xfrm>
              <a:off x="-2101851" y="266700"/>
              <a:ext cx="619125" cy="612775"/>
            </a:xfrm>
            <a:custGeom>
              <a:rect b="b" l="l" r="r" t="t"/>
              <a:pathLst>
                <a:path extrusionOk="0" h="162" w="164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0"/>
            <p:cNvSpPr/>
            <p:nvPr/>
          </p:nvSpPr>
          <p:spPr>
            <a:xfrm>
              <a:off x="-2101851" y="1133475"/>
              <a:ext cx="619125" cy="615950"/>
            </a:xfrm>
            <a:custGeom>
              <a:rect b="b" l="l" r="r" t="t"/>
              <a:pathLst>
                <a:path extrusionOk="0" h="163" w="164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0"/>
            <p:cNvSpPr/>
            <p:nvPr/>
          </p:nvSpPr>
          <p:spPr>
            <a:xfrm>
              <a:off x="-1233488" y="266700"/>
              <a:ext cx="612775" cy="617538"/>
            </a:xfrm>
            <a:custGeom>
              <a:rect b="b" l="l" r="r" t="t"/>
              <a:pathLst>
                <a:path extrusionOk="0" h="163" w="162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0"/>
            <p:cNvSpPr/>
            <p:nvPr/>
          </p:nvSpPr>
          <p:spPr>
            <a:xfrm>
              <a:off x="-1925638" y="441325"/>
              <a:ext cx="269875" cy="265113"/>
            </a:xfrm>
            <a:custGeom>
              <a:rect b="b" l="l" r="r" t="t"/>
              <a:pathLst>
                <a:path extrusionOk="0" h="70" w="71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0"/>
            <p:cNvSpPr/>
            <p:nvPr/>
          </p:nvSpPr>
          <p:spPr>
            <a:xfrm>
              <a:off x="-2101851" y="263525"/>
              <a:ext cx="1311275" cy="1312863"/>
            </a:xfrm>
            <a:custGeom>
              <a:rect b="b" l="l" r="r" t="t"/>
              <a:pathLst>
                <a:path extrusionOk="0" h="347" w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0"/>
            <p:cNvSpPr/>
            <p:nvPr/>
          </p:nvSpPr>
          <p:spPr>
            <a:xfrm>
              <a:off x="-2101851" y="266700"/>
              <a:ext cx="619125" cy="612775"/>
            </a:xfrm>
            <a:custGeom>
              <a:rect b="b" l="l" r="r" t="t"/>
              <a:pathLst>
                <a:path extrusionOk="0" h="162" w="164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0"/>
            <p:cNvSpPr/>
            <p:nvPr/>
          </p:nvSpPr>
          <p:spPr>
            <a:xfrm>
              <a:off x="-2101851" y="1133475"/>
              <a:ext cx="619125" cy="615950"/>
            </a:xfrm>
            <a:custGeom>
              <a:rect b="b" l="l" r="r" t="t"/>
              <a:pathLst>
                <a:path extrusionOk="0" h="163" w="164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0"/>
            <p:cNvSpPr/>
            <p:nvPr/>
          </p:nvSpPr>
          <p:spPr>
            <a:xfrm>
              <a:off x="-1233488" y="266700"/>
              <a:ext cx="612775" cy="617538"/>
            </a:xfrm>
            <a:custGeom>
              <a:rect b="b" l="l" r="r" t="t"/>
              <a:pathLst>
                <a:path extrusionOk="0" h="163" w="162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0"/>
            <p:cNvSpPr/>
            <p:nvPr/>
          </p:nvSpPr>
          <p:spPr>
            <a:xfrm>
              <a:off x="-1925638" y="441325"/>
              <a:ext cx="269875" cy="265113"/>
            </a:xfrm>
            <a:custGeom>
              <a:rect b="b" l="l" r="r" t="t"/>
              <a:pathLst>
                <a:path extrusionOk="0" h="70" w="71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0"/>
          <p:cNvGrpSpPr/>
          <p:nvPr/>
        </p:nvGrpSpPr>
        <p:grpSpPr>
          <a:xfrm rot="5400000">
            <a:off x="11006875" y="123641"/>
            <a:ext cx="1047217" cy="1050584"/>
            <a:chOff x="-2101851" y="263525"/>
            <a:chExt cx="1481138" cy="1485900"/>
          </a:xfrm>
        </p:grpSpPr>
        <p:sp>
          <p:nvSpPr>
            <p:cNvPr id="48" name="Google Shape;48;p20"/>
            <p:cNvSpPr/>
            <p:nvPr/>
          </p:nvSpPr>
          <p:spPr>
            <a:xfrm>
              <a:off x="-2101851" y="263525"/>
              <a:ext cx="1311275" cy="1312863"/>
            </a:xfrm>
            <a:custGeom>
              <a:rect b="b" l="l" r="r" t="t"/>
              <a:pathLst>
                <a:path extrusionOk="0" h="347" w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0"/>
            <p:cNvSpPr/>
            <p:nvPr/>
          </p:nvSpPr>
          <p:spPr>
            <a:xfrm>
              <a:off x="-2101851" y="266700"/>
              <a:ext cx="619125" cy="612775"/>
            </a:xfrm>
            <a:custGeom>
              <a:rect b="b" l="l" r="r" t="t"/>
              <a:pathLst>
                <a:path extrusionOk="0" h="162" w="164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>
              <a:off x="-2101851" y="1133475"/>
              <a:ext cx="619125" cy="615950"/>
            </a:xfrm>
            <a:custGeom>
              <a:rect b="b" l="l" r="r" t="t"/>
              <a:pathLst>
                <a:path extrusionOk="0" h="163" w="164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0"/>
            <p:cNvSpPr/>
            <p:nvPr/>
          </p:nvSpPr>
          <p:spPr>
            <a:xfrm>
              <a:off x="-1233488" y="266700"/>
              <a:ext cx="612775" cy="617538"/>
            </a:xfrm>
            <a:custGeom>
              <a:rect b="b" l="l" r="r" t="t"/>
              <a:pathLst>
                <a:path extrusionOk="0" h="163" w="162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0"/>
            <p:cNvSpPr/>
            <p:nvPr/>
          </p:nvSpPr>
          <p:spPr>
            <a:xfrm>
              <a:off x="-1925638" y="441325"/>
              <a:ext cx="269875" cy="265113"/>
            </a:xfrm>
            <a:custGeom>
              <a:rect b="b" l="l" r="r" t="t"/>
              <a:pathLst>
                <a:path extrusionOk="0" h="70" w="71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0"/>
            <p:cNvSpPr/>
            <p:nvPr/>
          </p:nvSpPr>
          <p:spPr>
            <a:xfrm>
              <a:off x="-2101851" y="263525"/>
              <a:ext cx="1311275" cy="1312863"/>
            </a:xfrm>
            <a:custGeom>
              <a:rect b="b" l="l" r="r" t="t"/>
              <a:pathLst>
                <a:path extrusionOk="0" h="347" w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0"/>
            <p:cNvSpPr/>
            <p:nvPr/>
          </p:nvSpPr>
          <p:spPr>
            <a:xfrm>
              <a:off x="-2101851" y="266700"/>
              <a:ext cx="619125" cy="612775"/>
            </a:xfrm>
            <a:custGeom>
              <a:rect b="b" l="l" r="r" t="t"/>
              <a:pathLst>
                <a:path extrusionOk="0" h="162" w="164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>
              <a:off x="-2101851" y="1133475"/>
              <a:ext cx="619125" cy="615950"/>
            </a:xfrm>
            <a:custGeom>
              <a:rect b="b" l="l" r="r" t="t"/>
              <a:pathLst>
                <a:path extrusionOk="0" h="163" w="164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0"/>
            <p:cNvSpPr/>
            <p:nvPr/>
          </p:nvSpPr>
          <p:spPr>
            <a:xfrm>
              <a:off x="-1233488" y="266700"/>
              <a:ext cx="612775" cy="617538"/>
            </a:xfrm>
            <a:custGeom>
              <a:rect b="b" l="l" r="r" t="t"/>
              <a:pathLst>
                <a:path extrusionOk="0" h="163" w="162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0"/>
            <p:cNvSpPr/>
            <p:nvPr/>
          </p:nvSpPr>
          <p:spPr>
            <a:xfrm>
              <a:off x="-1925638" y="441325"/>
              <a:ext cx="269875" cy="265113"/>
            </a:xfrm>
            <a:custGeom>
              <a:rect b="b" l="l" r="r" t="t"/>
              <a:pathLst>
                <a:path extrusionOk="0" h="70" w="71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hyperlink" Target="https://youtu.be/tJnX7v8-PsI?list=PL194f57ogINbcn4IgDWvzeEXruw-S1d8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hyperlink" Target="https://www.youtube.com/watch?v=TZpyvKuSguE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Relationship Id="rId4" Type="http://schemas.openxmlformats.org/officeDocument/2006/relationships/image" Target="../media/image7.jp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7.jp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864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/>
          <p:nvPr>
            <p:ph type="ctrTitle"/>
          </p:nvPr>
        </p:nvSpPr>
        <p:spPr>
          <a:xfrm>
            <a:off x="882514" y="2898172"/>
            <a:ext cx="3114173" cy="581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</a:pPr>
            <a:r>
              <a:rPr lang="es-PE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CONTENIDO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"/>
          <p:cNvSpPr txBox="1"/>
          <p:nvPr>
            <p:ph idx="1" type="subTitle"/>
          </p:nvPr>
        </p:nvSpPr>
        <p:spPr>
          <a:xfrm>
            <a:off x="4404343" y="1565526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PE" sz="2800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4319860" y="1438869"/>
            <a:ext cx="699054" cy="699054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 txBox="1"/>
          <p:nvPr/>
        </p:nvSpPr>
        <p:spPr>
          <a:xfrm>
            <a:off x="4404343" y="2646339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s-PE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4319860" y="2519682"/>
            <a:ext cx="699054" cy="699054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1"/>
          <p:cNvCxnSpPr/>
          <p:nvPr/>
        </p:nvCxnSpPr>
        <p:spPr>
          <a:xfrm>
            <a:off x="5469642" y="1054558"/>
            <a:ext cx="0" cy="4742556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1"/>
          <p:cNvSpPr txBox="1"/>
          <p:nvPr/>
        </p:nvSpPr>
        <p:spPr>
          <a:xfrm>
            <a:off x="5772629" y="1595343"/>
            <a:ext cx="3271529" cy="542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0" i="0" lang="es-PE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Ética personal</a:t>
            </a:r>
            <a:endParaRPr/>
          </a:p>
        </p:txBody>
      </p:sp>
      <p:sp>
        <p:nvSpPr>
          <p:cNvPr id="136" name="Google Shape;136;p1"/>
          <p:cNvSpPr txBox="1"/>
          <p:nvPr/>
        </p:nvSpPr>
        <p:spPr>
          <a:xfrm>
            <a:off x="4404343" y="3727152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s-PE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4319860" y="3600495"/>
            <a:ext cx="699054" cy="699054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5772629" y="2640143"/>
            <a:ext cx="5486914" cy="417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0" i="0" lang="es-PE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ámbito de la ética</a:t>
            </a:r>
            <a:endParaRPr/>
          </a:p>
        </p:txBody>
      </p:sp>
      <p:sp>
        <p:nvSpPr>
          <p:cNvPr id="139" name="Google Shape;139;p1"/>
          <p:cNvSpPr txBox="1"/>
          <p:nvPr/>
        </p:nvSpPr>
        <p:spPr>
          <a:xfrm>
            <a:off x="5772629" y="3726659"/>
            <a:ext cx="4696460" cy="508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0" i="0" lang="es-PE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Agencia moral</a:t>
            </a:r>
            <a:endParaRPr/>
          </a:p>
        </p:txBody>
      </p:sp>
      <p:sp>
        <p:nvSpPr>
          <p:cNvPr id="140" name="Google Shape;140;p1"/>
          <p:cNvSpPr/>
          <p:nvPr/>
        </p:nvSpPr>
        <p:spPr>
          <a:xfrm>
            <a:off x="7250589" y="3218735"/>
            <a:ext cx="10427807" cy="3635411"/>
          </a:xfrm>
          <a:prstGeom prst="triangle">
            <a:avLst>
              <a:gd fmla="val 472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4163" y="5529848"/>
            <a:ext cx="3113971" cy="122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/>
          <p:nvPr/>
        </p:nvSpPr>
        <p:spPr>
          <a:xfrm>
            <a:off x="6339836" y="2156856"/>
            <a:ext cx="3840642" cy="1638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135" lvl="0" marL="325135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32"/>
              <a:buFont typeface="Noto Sans Symbols"/>
              <a:buChar char="▪"/>
            </a:pPr>
            <a:r>
              <a:rPr lang="es-PE" sz="20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de reglas formales e informales que organizan a la comunidad.</a:t>
            </a:r>
            <a:endParaRPr/>
          </a:p>
          <a:p>
            <a:pPr indent="0" lvl="0" marL="0" marR="0" rtl="0" algn="just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707"/>
              <a:buFont typeface="Noto Sans Symbols"/>
              <a:buNone/>
            </a:pPr>
            <a:r>
              <a:t/>
            </a:r>
            <a:endParaRPr b="1" sz="17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743247" y="2331735"/>
            <a:ext cx="1854408" cy="409668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170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Instituciones</a:t>
            </a:r>
            <a:endParaRPr i="1" sz="170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4792425" y="2331736"/>
            <a:ext cx="660441" cy="508031"/>
          </a:xfrm>
          <a:prstGeom prst="stripedRightArrow">
            <a:avLst>
              <a:gd fmla="val 65283" name="adj1"/>
              <a:gd fmla="val 72925" name="adj2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 cap="flat" cmpd="sng" w="9525">
            <a:solidFill>
              <a:srgbClr val="BD1B2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3637993" y="1447678"/>
            <a:ext cx="5588347" cy="461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709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En instituciones justas…</a:t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2162245" y="3261202"/>
            <a:ext cx="5608253" cy="1117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135" lvl="0" marL="325135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32"/>
              <a:buFont typeface="Noto Sans Symbols"/>
              <a:buChar char="▪"/>
            </a:pPr>
            <a:r>
              <a:rPr lang="es-PE" sz="20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recurrentes.</a:t>
            </a:r>
            <a:endParaRPr/>
          </a:p>
          <a:p>
            <a:pPr indent="-325135" lvl="0" marL="325135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32"/>
              <a:buFont typeface="Noto Sans Symbols"/>
              <a:buChar char="▪"/>
            </a:pPr>
            <a:r>
              <a:rPr lang="es-PE" sz="20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predecibles.</a:t>
            </a:r>
            <a:endParaRPr/>
          </a:p>
          <a:p>
            <a:pPr indent="-325135" lvl="0" marL="325135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32"/>
              <a:buFont typeface="Noto Sans Symbols"/>
              <a:buChar char="▪"/>
            </a:pPr>
            <a:r>
              <a:rPr lang="es-PE" sz="20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Constituyen normas que garantizan el goce de expectativas sociales, tales como los derechos de los ciudadanos.</a:t>
            </a:r>
            <a:endParaRPr/>
          </a:p>
          <a:p>
            <a:pPr indent="0" lvl="0" marL="0" marR="0" rtl="0" algn="just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707"/>
              <a:buFont typeface="Noto Sans Symbols"/>
              <a:buNone/>
            </a:pPr>
            <a:r>
              <a:t/>
            </a:r>
            <a:endParaRPr b="1" sz="17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3352838" y="4988867"/>
            <a:ext cx="6827640" cy="405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5135" lvl="0" marL="325135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32"/>
              <a:buFont typeface="Noto Sans Symbols"/>
              <a:buChar char="✔"/>
            </a:pPr>
            <a:r>
              <a:rPr b="1" lang="es-PE" sz="2032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Por lo tanto, necesitamos contar con instituciones justas.</a:t>
            </a:r>
            <a:endParaRPr/>
          </a:p>
        </p:txBody>
      </p:sp>
      <p:cxnSp>
        <p:nvCxnSpPr>
          <p:cNvPr id="249" name="Google Shape;249;p10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250" name="Google Shape;250;p10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/>
          <p:nvPr/>
        </p:nvSpPr>
        <p:spPr>
          <a:xfrm>
            <a:off x="3691344" y="1186411"/>
            <a:ext cx="4813600" cy="768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9"/>
              <a:buFont typeface="Calibri"/>
              <a:buNone/>
            </a:pPr>
            <a:r>
              <a:rPr b="1" i="0" lang="es-PE" sz="2709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En instituciones justas </a:t>
            </a: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1181032" y="2791838"/>
            <a:ext cx="5886893" cy="3672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37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¿Cuándo una institución es justa?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9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3851" lvl="0" marL="24385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93"/>
              <a:buFont typeface="Noto Sans Symbols"/>
              <a:buChar char="⮚"/>
            </a:pPr>
            <a:r>
              <a:rPr lang="es-PE" sz="169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responde a las necesidades de los ciudadanos con imparcialidad.</a:t>
            </a:r>
            <a:endParaRPr/>
          </a:p>
          <a:p>
            <a:pPr indent="-243851" lvl="0" marL="24385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93"/>
              <a:buFont typeface="Noto Sans Symbols"/>
              <a:buChar char="⮚"/>
            </a:pPr>
            <a:r>
              <a:rPr lang="es-PE" sz="169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provee servicios con pertinencia (enfoque de interculturalidad).</a:t>
            </a:r>
            <a:endParaRPr/>
          </a:p>
          <a:p>
            <a:pPr indent="-243851" lvl="0" marL="24385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93"/>
              <a:buFont typeface="Noto Sans Symbols"/>
              <a:buChar char="⮚"/>
            </a:pPr>
            <a:r>
              <a:rPr lang="es-PE" sz="169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provee servicios con oportunidad (en los plazos establecidos por la ley).</a:t>
            </a:r>
            <a:endParaRPr/>
          </a:p>
          <a:p>
            <a:pPr indent="-243851" lvl="0" marL="24385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93"/>
              <a:buFont typeface="Noto Sans Symbols"/>
              <a:buChar char="⮚"/>
            </a:pPr>
            <a:r>
              <a:rPr lang="es-PE" sz="169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provee servicios con calidad.</a:t>
            </a:r>
            <a:endParaRPr/>
          </a:p>
          <a:p>
            <a:pPr indent="-234837" lvl="0" marL="325135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22"/>
              <a:buFont typeface="Noto Sans Symbols"/>
              <a:buNone/>
            </a:pPr>
            <a:r>
              <a:t/>
            </a:r>
            <a:endParaRPr sz="142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11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259" name="Google Shape;259;p11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01655" y="2795361"/>
            <a:ext cx="3507165" cy="2621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"/>
          <p:cNvSpPr/>
          <p:nvPr/>
        </p:nvSpPr>
        <p:spPr>
          <a:xfrm>
            <a:off x="6502394" y="2453654"/>
            <a:ext cx="4714175" cy="1492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3475" lvl="0" marL="433475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75"/>
              <a:buFont typeface="Noto Sans Symbols"/>
              <a:buChar char="✔"/>
            </a:pPr>
            <a:r>
              <a:rPr i="1" lang="es-PE" sz="22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b="1" i="1" lang="es-PE" sz="22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discernimiento ético</a:t>
            </a:r>
            <a:r>
              <a:rPr i="1" lang="es-PE" sz="22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nos ayuda a ejercer nuestra libertad asumiendo las consecuencias de nuestras decisiones .</a:t>
            </a:r>
            <a:endParaRPr/>
          </a:p>
        </p:txBody>
      </p:sp>
      <p:sp>
        <p:nvSpPr>
          <p:cNvPr id="268" name="Google Shape;268;p12"/>
          <p:cNvSpPr/>
          <p:nvPr/>
        </p:nvSpPr>
        <p:spPr>
          <a:xfrm>
            <a:off x="238540" y="844543"/>
            <a:ext cx="6392731" cy="6337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0" lang="es-PE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Agencia moral</a:t>
            </a:r>
            <a:endParaRPr/>
          </a:p>
        </p:txBody>
      </p:sp>
      <p:grpSp>
        <p:nvGrpSpPr>
          <p:cNvPr id="269" name="Google Shape;269;p12"/>
          <p:cNvGrpSpPr/>
          <p:nvPr/>
        </p:nvGrpSpPr>
        <p:grpSpPr>
          <a:xfrm>
            <a:off x="2371670" y="1478307"/>
            <a:ext cx="2799306" cy="4551616"/>
            <a:chOff x="2225485" y="0"/>
            <a:chExt cx="2799306" cy="4551616"/>
          </a:xfrm>
        </p:grpSpPr>
        <p:sp>
          <p:nvSpPr>
            <p:cNvPr id="270" name="Google Shape;270;p12"/>
            <p:cNvSpPr/>
            <p:nvPr/>
          </p:nvSpPr>
          <p:spPr>
            <a:xfrm>
              <a:off x="2833976" y="0"/>
              <a:ext cx="2190815" cy="2191148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318218" y="791071"/>
              <a:ext cx="1217393" cy="608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2"/>
            <p:cNvSpPr txBox="1"/>
            <p:nvPr/>
          </p:nvSpPr>
          <p:spPr>
            <a:xfrm>
              <a:off x="3318218" y="791071"/>
              <a:ext cx="1217393" cy="608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s-P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Reflexionamos  </a:t>
              </a:r>
              <a:endParaRPr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2225485" y="1258977"/>
              <a:ext cx="2190815" cy="2191148"/>
            </a:xfrm>
            <a:custGeom>
              <a:rect b="b" l="l" r="r" t="t"/>
              <a:pathLst>
                <a:path extrusionOk="0" h="120000" w="12000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2712196" y="2057330"/>
              <a:ext cx="1217393" cy="608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2"/>
            <p:cNvSpPr txBox="1"/>
            <p:nvPr/>
          </p:nvSpPr>
          <p:spPr>
            <a:xfrm>
              <a:off x="2712196" y="2057330"/>
              <a:ext cx="1217393" cy="608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s-P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Decidimos </a:t>
              </a: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2989904" y="2668613"/>
              <a:ext cx="1882249" cy="1883003"/>
            </a:xfrm>
            <a:prstGeom prst="blockArc">
              <a:avLst>
                <a:gd fmla="val 13500000" name="adj1"/>
                <a:gd fmla="val 10800000" name="adj2"/>
                <a:gd fmla="val 12740" name="adj3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3321098" y="3325411"/>
              <a:ext cx="1217393" cy="608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2"/>
            <p:cNvSpPr txBox="1"/>
            <p:nvPr/>
          </p:nvSpPr>
          <p:spPr>
            <a:xfrm>
              <a:off x="3321098" y="3325411"/>
              <a:ext cx="1217393" cy="608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s-P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Asumimos responsabilidad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9" name="Google Shape;279;p12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280" name="Google Shape;280;p12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/>
          <p:nvPr/>
        </p:nvSpPr>
        <p:spPr>
          <a:xfrm>
            <a:off x="314810" y="1033154"/>
            <a:ext cx="6392731" cy="592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s-PE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Discernimiento ético y agencia moral</a:t>
            </a:r>
            <a:endParaRPr/>
          </a:p>
        </p:txBody>
      </p:sp>
      <p:grpSp>
        <p:nvGrpSpPr>
          <p:cNvPr id="288" name="Google Shape;288;p13"/>
          <p:cNvGrpSpPr/>
          <p:nvPr/>
        </p:nvGrpSpPr>
        <p:grpSpPr>
          <a:xfrm>
            <a:off x="3367271" y="1829619"/>
            <a:ext cx="5917837" cy="4683137"/>
            <a:chOff x="616894" y="-26810"/>
            <a:chExt cx="5917837" cy="4683137"/>
          </a:xfrm>
        </p:grpSpPr>
        <p:sp>
          <p:nvSpPr>
            <p:cNvPr id="289" name="Google Shape;289;p13"/>
            <p:cNvSpPr/>
            <p:nvPr/>
          </p:nvSpPr>
          <p:spPr>
            <a:xfrm>
              <a:off x="1258211" y="-26810"/>
              <a:ext cx="4635203" cy="4635203"/>
            </a:xfrm>
            <a:custGeom>
              <a:rect b="b" l="l" r="r" t="t"/>
              <a:pathLst>
                <a:path extrusionOk="0" h="120000" w="120000">
                  <a:moveTo>
                    <a:pt x="78955" y="6861"/>
                  </a:moveTo>
                  <a:lnTo>
                    <a:pt x="78955" y="6861"/>
                  </a:lnTo>
                  <a:cubicBezTo>
                    <a:pt x="103050" y="15456"/>
                    <a:pt x="118346" y="39188"/>
                    <a:pt x="116223" y="64682"/>
                  </a:cubicBezTo>
                  <a:cubicBezTo>
                    <a:pt x="114100" y="90176"/>
                    <a:pt x="95090" y="111050"/>
                    <a:pt x="69905" y="115542"/>
                  </a:cubicBezTo>
                  <a:cubicBezTo>
                    <a:pt x="44720" y="120033"/>
                    <a:pt x="19665" y="107016"/>
                    <a:pt x="8861" y="83828"/>
                  </a:cubicBezTo>
                  <a:cubicBezTo>
                    <a:pt x="-1944" y="60639"/>
                    <a:pt x="4206" y="33083"/>
                    <a:pt x="23845" y="16689"/>
                  </a:cubicBezTo>
                  <a:lnTo>
                    <a:pt x="21816" y="13755"/>
                  </a:lnTo>
                  <a:lnTo>
                    <a:pt x="29800" y="16335"/>
                  </a:lnTo>
                  <a:lnTo>
                    <a:pt x="29675" y="25119"/>
                  </a:lnTo>
                  <a:lnTo>
                    <a:pt x="27647" y="22186"/>
                  </a:lnTo>
                  <a:lnTo>
                    <a:pt x="27647" y="22186"/>
                  </a:lnTo>
                  <a:cubicBezTo>
                    <a:pt x="10544" y="36820"/>
                    <a:pt x="5392" y="61112"/>
                    <a:pt x="15084" y="81428"/>
                  </a:cubicBezTo>
                  <a:cubicBezTo>
                    <a:pt x="24776" y="101744"/>
                    <a:pt x="46899" y="113025"/>
                    <a:pt x="69034" y="108938"/>
                  </a:cubicBezTo>
                  <a:cubicBezTo>
                    <a:pt x="91169" y="104852"/>
                    <a:pt x="107806" y="86417"/>
                    <a:pt x="109606" y="63979"/>
                  </a:cubicBezTo>
                  <a:cubicBezTo>
                    <a:pt x="111406" y="41542"/>
                    <a:pt x="97921" y="20690"/>
                    <a:pt x="76720" y="13128"/>
                  </a:cubicBezTo>
                  <a:close/>
                </a:path>
              </a:pathLst>
            </a:cu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2496783" y="1536"/>
              <a:ext cx="2158059" cy="1079029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 txBox="1"/>
            <p:nvPr/>
          </p:nvSpPr>
          <p:spPr>
            <a:xfrm>
              <a:off x="2549457" y="54210"/>
              <a:ext cx="2052711" cy="973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s-PE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Discernimiento ético  </a:t>
              </a: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4376672" y="1367355"/>
              <a:ext cx="2158059" cy="1079029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 txBox="1"/>
            <p:nvPr/>
          </p:nvSpPr>
          <p:spPr>
            <a:xfrm>
              <a:off x="4429346" y="1420029"/>
              <a:ext cx="2052711" cy="973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s-PE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Resolver problemas </a:t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3658618" y="3577298"/>
              <a:ext cx="2158059" cy="107902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 txBox="1"/>
            <p:nvPr/>
          </p:nvSpPr>
          <p:spPr>
            <a:xfrm>
              <a:off x="3711292" y="3629972"/>
              <a:ext cx="2052711" cy="973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s-PE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Conflictos éticos: Situación en la que hay que decidir por lo correcto </a:t>
              </a: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334948" y="3577298"/>
              <a:ext cx="2158059" cy="1079029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1387622" y="3629972"/>
              <a:ext cx="2052711" cy="973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s-PE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Dilemas éticos: Dos bienes éticos  en disputa: decidimos por lo que es mejor en cada situación</a:t>
              </a: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616894" y="1367355"/>
              <a:ext cx="2158059" cy="1079029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3"/>
            <p:cNvSpPr txBox="1"/>
            <p:nvPr/>
          </p:nvSpPr>
          <p:spPr>
            <a:xfrm>
              <a:off x="669568" y="1420029"/>
              <a:ext cx="2052711" cy="973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s-PE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Fortalece nuestro juicio</a:t>
              </a:r>
              <a:endParaRPr/>
            </a:p>
          </p:txBody>
        </p:sp>
      </p:grpSp>
      <p:cxnSp>
        <p:nvCxnSpPr>
          <p:cNvPr id="300" name="Google Shape;300;p13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301" name="Google Shape;301;p13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4"/>
          <p:cNvGrpSpPr/>
          <p:nvPr/>
        </p:nvGrpSpPr>
        <p:grpSpPr>
          <a:xfrm>
            <a:off x="0" y="0"/>
            <a:ext cx="12191999" cy="6857997"/>
            <a:chOff x="0" y="0"/>
            <a:chExt cx="12191999" cy="6857997"/>
          </a:xfrm>
        </p:grpSpPr>
        <p:pic>
          <p:nvPicPr>
            <p:cNvPr id="308" name="Google Shape;30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59286" y="6227064"/>
              <a:ext cx="1091109" cy="208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2191999" cy="68579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14"/>
          <p:cNvSpPr txBox="1"/>
          <p:nvPr/>
        </p:nvSpPr>
        <p:spPr>
          <a:xfrm>
            <a:off x="573125" y="461898"/>
            <a:ext cx="4167504" cy="1100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16666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¿Están listos para servir en el sector público?  PCM (2021)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13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video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/>
          <p:nvPr>
            <p:ph type="title"/>
          </p:nvPr>
        </p:nvSpPr>
        <p:spPr>
          <a:xfrm>
            <a:off x="878774" y="1186523"/>
            <a:ext cx="8485523" cy="761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C00000"/>
                </a:solidFill>
              </a:rPr>
              <a:t>Trabajo grupal</a:t>
            </a:r>
            <a:br>
              <a:rPr b="1" lang="es-PE" sz="2400">
                <a:solidFill>
                  <a:srgbClr val="C00000"/>
                </a:solidFill>
              </a:rPr>
            </a:br>
            <a:endParaRPr b="1" sz="2400">
              <a:solidFill>
                <a:srgbClr val="C00000"/>
              </a:solidFill>
            </a:endParaRPr>
          </a:p>
        </p:txBody>
      </p:sp>
      <p:sp>
        <p:nvSpPr>
          <p:cNvPr id="316" name="Google Shape;316;p15"/>
          <p:cNvSpPr txBox="1"/>
          <p:nvPr>
            <p:ph idx="1" type="body"/>
          </p:nvPr>
        </p:nvSpPr>
        <p:spPr>
          <a:xfrm>
            <a:off x="436179" y="2096425"/>
            <a:ext cx="10727679" cy="401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s-PE"/>
              <a:t>Se formarán cinco grupos. Cada grupo resolverá dos casos aplicando criterios de decisión ética.</a:t>
            </a:r>
            <a:endParaRPr/>
          </a:p>
          <a:p>
            <a:pPr indent="-4572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s-PE"/>
              <a:t> Presentarán sus conclusiones en grupo.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17" name="Google Shape;31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cxnSp>
        <p:nvCxnSpPr>
          <p:cNvPr id="318" name="Google Shape;318;p15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319" name="Google Shape;319;p15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/>
        </p:nvSpPr>
        <p:spPr>
          <a:xfrm>
            <a:off x="4046693" y="3549053"/>
            <a:ext cx="37444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1" lang="es-PE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MUCHAS GRACIAS </a:t>
            </a:r>
            <a:endParaRPr/>
          </a:p>
        </p:txBody>
      </p:sp>
      <p:pic>
        <p:nvPicPr>
          <p:cNvPr id="326" name="Google Shape;3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5589" y="2350265"/>
            <a:ext cx="1866624" cy="1089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16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16"/>
          <p:cNvCxnSpPr/>
          <p:nvPr/>
        </p:nvCxnSpPr>
        <p:spPr>
          <a:xfrm>
            <a:off x="338328" y="6161255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864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/>
          <p:nvPr>
            <p:ph type="ctrTitle"/>
          </p:nvPr>
        </p:nvSpPr>
        <p:spPr>
          <a:xfrm>
            <a:off x="3426400" y="3203118"/>
            <a:ext cx="53392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oppins"/>
              <a:buNone/>
            </a:pPr>
            <a:r>
              <a:rPr b="1" lang="es-PE" sz="4400">
                <a:latin typeface="Poppins"/>
                <a:ea typeface="Poppins"/>
                <a:cs typeface="Poppins"/>
                <a:sym typeface="Poppins"/>
              </a:rPr>
              <a:t>Coaching ético</a:t>
            </a:r>
            <a:endParaRPr b="1" sz="4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2"/>
          <p:cNvSpPr txBox="1"/>
          <p:nvPr>
            <p:ph idx="1" type="subTitle"/>
          </p:nvPr>
        </p:nvSpPr>
        <p:spPr>
          <a:xfrm>
            <a:off x="3640156" y="5008754"/>
            <a:ext cx="5339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 sz="1800">
                <a:latin typeface="Poppins"/>
                <a:ea typeface="Poppins"/>
                <a:cs typeface="Poppins"/>
                <a:sym typeface="Poppins"/>
              </a:rPr>
              <a:t>Hacia una cultura de integridad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1374567" y="947333"/>
            <a:ext cx="1856800" cy="18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8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2"/>
          <p:cNvCxnSpPr/>
          <p:nvPr/>
        </p:nvCxnSpPr>
        <p:spPr>
          <a:xfrm>
            <a:off x="4193628" y="4667904"/>
            <a:ext cx="3720662" cy="0"/>
          </a:xfrm>
          <a:prstGeom prst="straightConnector1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idx="4294967295" type="body"/>
          </p:nvPr>
        </p:nvSpPr>
        <p:spPr>
          <a:xfrm>
            <a:off x="2172419" y="811584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E">
                <a:latin typeface="Aharoni"/>
                <a:ea typeface="Aharoni"/>
                <a:cs typeface="Aharoni"/>
                <a:sym typeface="Aharoni"/>
              </a:rPr>
              <a:t>Exploración</a:t>
            </a:r>
            <a:endParaRPr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5750111" y="2309370"/>
            <a:ext cx="51530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la ética?</a:t>
            </a:r>
            <a:endParaRPr/>
          </a:p>
        </p:txBody>
      </p:sp>
      <p:pic>
        <p:nvPicPr>
          <p:cNvPr id="156" name="Google Shape;1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3079" y="2176590"/>
            <a:ext cx="1485839" cy="2912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"/>
          <p:cNvSpPr txBox="1"/>
          <p:nvPr/>
        </p:nvSpPr>
        <p:spPr>
          <a:xfrm>
            <a:off x="5750111" y="3225718"/>
            <a:ext cx="552420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prácticas nos indican que una persona es ética?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/>
          <p:nvPr>
            <p:ph type="title"/>
          </p:nvPr>
        </p:nvSpPr>
        <p:spPr>
          <a:xfrm>
            <a:off x="338328" y="9692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es-PE" sz="2800">
                <a:solidFill>
                  <a:srgbClr val="C00000"/>
                </a:solidFill>
              </a:rPr>
              <a:t>Ética personal</a:t>
            </a:r>
            <a:endParaRPr b="1" sz="2800">
              <a:solidFill>
                <a:srgbClr val="C00000"/>
              </a:solidFill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3335463" y="5502747"/>
            <a:ext cx="51267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Video: Orgulloso de mi padre (Proética 2010)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50073" l="19511" r="56771" t="25512"/>
          <a:stretch/>
        </p:blipFill>
        <p:spPr>
          <a:xfrm>
            <a:off x="3438409" y="2447454"/>
            <a:ext cx="4920843" cy="284787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/>
          <p:nvPr/>
        </p:nvSpPr>
        <p:spPr>
          <a:xfrm>
            <a:off x="2929277" y="5881310"/>
            <a:ext cx="616617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Noto Sans Symbols"/>
              <a:buNone/>
            </a:pPr>
            <a:r>
              <a:rPr lang="es-PE" sz="1600" u="sng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https://www.youtube.com/watch?v=TZpyvKuSguE</a:t>
            </a:r>
            <a:endParaRPr sz="1050">
              <a:solidFill>
                <a:srgbClr val="0058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4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167" name="Google Shape;167;p4"/>
          <p:cNvPicPr preferRelativeResize="0"/>
          <p:nvPr/>
        </p:nvPicPr>
        <p:blipFill rotWithShape="1">
          <a:blip r:embed="rId5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type="title"/>
          </p:nvPr>
        </p:nvSpPr>
        <p:spPr>
          <a:xfrm>
            <a:off x="874486" y="8489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es-PE" sz="3600">
                <a:solidFill>
                  <a:srgbClr val="C00000"/>
                </a:solidFill>
              </a:rPr>
              <a:t>Trabajo personal</a:t>
            </a:r>
            <a:endParaRPr b="1" sz="3600">
              <a:solidFill>
                <a:srgbClr val="C00000"/>
              </a:solidFill>
            </a:endParaRPr>
          </a:p>
        </p:txBody>
      </p:sp>
      <p:sp>
        <p:nvSpPr>
          <p:cNvPr id="174" name="Google Shape;174;p5"/>
          <p:cNvSpPr txBox="1"/>
          <p:nvPr>
            <p:ph idx="1" type="body"/>
          </p:nvPr>
        </p:nvSpPr>
        <p:spPr>
          <a:xfrm>
            <a:off x="874485" y="2188483"/>
            <a:ext cx="8689219" cy="297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PE"/>
              <a:t>¿Cómo queremos que nos recuerden nuestros hijos o nuestros seres queridos?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PE"/>
              <a:t>¿De 0 a 10, cómo califica la relación que hay entre la forma que queremos que nos recuerden y lo que hacemos en el día a día?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PE"/>
              <a:t>Comentarios en plenario.</a:t>
            </a:r>
            <a:endParaRPr/>
          </a:p>
        </p:txBody>
      </p:sp>
      <p:cxnSp>
        <p:nvCxnSpPr>
          <p:cNvPr id="175" name="Google Shape;175;p5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176" name="Google Shape;176;p5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/>
        </p:nvSpPr>
        <p:spPr>
          <a:xfrm>
            <a:off x="1809742" y="2607005"/>
            <a:ext cx="1210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Definición:</a:t>
            </a: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1477628" y="7134461"/>
            <a:ext cx="8910638" cy="5357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2217971" y="3696934"/>
            <a:ext cx="1815689" cy="964413"/>
          </a:xfrm>
          <a:prstGeom prst="ellipse">
            <a:avLst/>
          </a:prstGeom>
          <a:solidFill>
            <a:srgbClr val="9DBC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La ética es: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4161056" y="2595276"/>
            <a:ext cx="307289" cy="1982405"/>
          </a:xfrm>
          <a:custGeom>
            <a:rect b="b" l="l" r="r" t="t"/>
            <a:pathLst>
              <a:path extrusionOk="0" h="3000396" w="785818">
                <a:moveTo>
                  <a:pt x="785818" y="3000396"/>
                </a:moveTo>
                <a:cubicBezTo>
                  <a:pt x="712832" y="3000396"/>
                  <a:pt x="641289" y="2987828"/>
                  <a:pt x="579209" y="2964101"/>
                </a:cubicBezTo>
                <a:cubicBezTo>
                  <a:pt x="463398" y="2919839"/>
                  <a:pt x="392909" y="2841665"/>
                  <a:pt x="392910" y="2757491"/>
                </a:cubicBezTo>
                <a:cubicBezTo>
                  <a:pt x="392910" y="2423912"/>
                  <a:pt x="392909" y="2090333"/>
                  <a:pt x="392909" y="1756754"/>
                </a:cubicBezTo>
                <a:cubicBezTo>
                  <a:pt x="392909" y="1622602"/>
                  <a:pt x="36819" y="1920033"/>
                  <a:pt x="0" y="1513850"/>
                </a:cubicBezTo>
                <a:cubicBezTo>
                  <a:pt x="216998" y="1513850"/>
                  <a:pt x="392909" y="1405098"/>
                  <a:pt x="392909" y="1270946"/>
                </a:cubicBezTo>
                <a:lnTo>
                  <a:pt x="392909" y="242904"/>
                </a:lnTo>
                <a:cubicBezTo>
                  <a:pt x="392909" y="158731"/>
                  <a:pt x="463399" y="80557"/>
                  <a:pt x="579209" y="36295"/>
                </a:cubicBezTo>
                <a:cubicBezTo>
                  <a:pt x="641289" y="12568"/>
                  <a:pt x="712833" y="0"/>
                  <a:pt x="785818" y="1"/>
                </a:cubicBezTo>
                <a:lnTo>
                  <a:pt x="785818" y="3000396"/>
                </a:lnTo>
                <a:close/>
              </a:path>
              <a:path extrusionOk="0" fill="none" h="3000396" w="785818">
                <a:moveTo>
                  <a:pt x="785818" y="3000396"/>
                </a:moveTo>
                <a:cubicBezTo>
                  <a:pt x="712832" y="3000396"/>
                  <a:pt x="641289" y="2987828"/>
                  <a:pt x="579209" y="2964101"/>
                </a:cubicBezTo>
                <a:cubicBezTo>
                  <a:pt x="463398" y="2919839"/>
                  <a:pt x="392909" y="2841665"/>
                  <a:pt x="392910" y="2757491"/>
                </a:cubicBezTo>
                <a:cubicBezTo>
                  <a:pt x="392910" y="2423912"/>
                  <a:pt x="392909" y="2090333"/>
                  <a:pt x="392909" y="1756754"/>
                </a:cubicBezTo>
                <a:cubicBezTo>
                  <a:pt x="392909" y="1622602"/>
                  <a:pt x="216998" y="1513850"/>
                  <a:pt x="0" y="1513850"/>
                </a:cubicBezTo>
                <a:cubicBezTo>
                  <a:pt x="216998" y="1513850"/>
                  <a:pt x="392909" y="1405098"/>
                  <a:pt x="392909" y="1270946"/>
                </a:cubicBezTo>
                <a:lnTo>
                  <a:pt x="392909" y="242904"/>
                </a:lnTo>
                <a:cubicBezTo>
                  <a:pt x="392909" y="158731"/>
                  <a:pt x="463399" y="80557"/>
                  <a:pt x="579209" y="36295"/>
                </a:cubicBezTo>
                <a:cubicBezTo>
                  <a:pt x="641289" y="12568"/>
                  <a:pt x="712833" y="0"/>
                  <a:pt x="785818" y="1"/>
                </a:cubicBezTo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4723137" y="3455831"/>
            <a:ext cx="262534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5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Anhelo de vida plena.</a:t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4723137" y="4071984"/>
            <a:ext cx="262534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5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 y para otros.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4723137" y="4688137"/>
            <a:ext cx="262534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5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En instituciones justas.</a:t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6263880" y="5924924"/>
            <a:ext cx="4326465" cy="328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Calibri"/>
              <a:buNone/>
            </a:pPr>
            <a:r>
              <a:rPr i="0" lang="es-PE"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Ricoeur, Paul. Sí Mismo Como Otro. Siglo XXI Editores 1996</a:t>
            </a:r>
            <a:r>
              <a:rPr i="0" lang="es-PE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4461200" y="3509125"/>
            <a:ext cx="228600" cy="218210"/>
          </a:xfrm>
          <a:prstGeom prst="chevron">
            <a:avLst>
              <a:gd fmla="val 50000" name="adj"/>
            </a:avLst>
          </a:prstGeom>
          <a:solidFill>
            <a:srgbClr val="B3130D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461200" y="4117266"/>
            <a:ext cx="228600" cy="218210"/>
          </a:xfrm>
          <a:prstGeom prst="chevron">
            <a:avLst>
              <a:gd fmla="val 50000" name="adj"/>
            </a:avLst>
          </a:prstGeom>
          <a:solidFill>
            <a:srgbClr val="B3130D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4461200" y="4733455"/>
            <a:ext cx="228600" cy="218210"/>
          </a:xfrm>
          <a:prstGeom prst="chevron">
            <a:avLst>
              <a:gd fmla="val 50000" name="adj"/>
            </a:avLst>
          </a:prstGeom>
          <a:solidFill>
            <a:srgbClr val="B3130D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para logro del bien y la vida buena" id="193" name="Google Shape;1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0626" y="3251245"/>
            <a:ext cx="3425241" cy="1969514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194" name="Google Shape;194;p6"/>
          <p:cNvSpPr/>
          <p:nvPr/>
        </p:nvSpPr>
        <p:spPr>
          <a:xfrm>
            <a:off x="3875791" y="1381321"/>
            <a:ext cx="4510522" cy="8170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4397618" y="1344750"/>
            <a:ext cx="34028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ámbito de la ética</a:t>
            </a:r>
            <a:endParaRPr/>
          </a:p>
        </p:txBody>
      </p:sp>
      <p:cxnSp>
        <p:nvCxnSpPr>
          <p:cNvPr id="196" name="Google Shape;196;p6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197" name="Google Shape;197;p6"/>
          <p:cNvPicPr preferRelativeResize="0"/>
          <p:nvPr/>
        </p:nvPicPr>
        <p:blipFill rotWithShape="1">
          <a:blip r:embed="rId4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/>
          <p:nvPr/>
        </p:nvSpPr>
        <p:spPr>
          <a:xfrm>
            <a:off x="2997008" y="4445064"/>
            <a:ext cx="5994772" cy="2431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8706" lvl="0" marL="325135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91"/>
              <a:buFont typeface="Noto Sans Symbols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3717068" y="1234471"/>
            <a:ext cx="4813600" cy="768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9"/>
              <a:buFont typeface="Calibri"/>
              <a:buNone/>
            </a:pPr>
            <a:r>
              <a:rPr b="1" i="0" lang="es-PE" sz="2709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Anhelo de vida plena</a:t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2889202" y="2480883"/>
            <a:ext cx="6469335" cy="930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5135" lvl="0" marL="32513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032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¿Qué es aquello que anhelamos todos los seres humanos?</a:t>
            </a:r>
            <a:endParaRPr/>
          </a:p>
          <a:p>
            <a:pPr indent="-325135" lvl="0" marL="32513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135" lvl="0" marL="32513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3137681" y="4326315"/>
            <a:ext cx="5943970" cy="6280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20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que más deseamos en la vida es la felicidad</a:t>
            </a:r>
            <a:r>
              <a:rPr i="1" lang="es-PE" sz="17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20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lo cual tenemos que encontrar la mejor forma de vivir que nos conduzca a ella</a:t>
            </a:r>
            <a:endParaRPr/>
          </a:p>
        </p:txBody>
      </p:sp>
      <p:pic>
        <p:nvPicPr>
          <p:cNvPr descr="Resultado de imagen para cara feliz"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352" y="2802230"/>
            <a:ext cx="1524084" cy="1524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7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210" name="Google Shape;210;p7"/>
          <p:cNvPicPr preferRelativeResize="0"/>
          <p:nvPr/>
        </p:nvPicPr>
        <p:blipFill rotWithShape="1">
          <a:blip r:embed="rId4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2997008" y="4445064"/>
            <a:ext cx="5994772" cy="2431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8706" lvl="0" marL="325135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91"/>
              <a:buFont typeface="Noto Sans Symbols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178180" y="1295268"/>
            <a:ext cx="4813600" cy="768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9"/>
              <a:buFont typeface="Calibri"/>
              <a:buNone/>
            </a:pPr>
            <a:r>
              <a:rPr b="1" i="0" lang="es-PE" sz="2709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Anhelo de vida plena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2373053" y="2439601"/>
            <a:ext cx="3610255" cy="2076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5135" lvl="0" marL="32513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3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logramos experimentar esa mejor forma de vida que nos haga felices?</a:t>
            </a:r>
            <a:endParaRPr/>
          </a:p>
          <a:p>
            <a:pPr indent="-325135" lvl="0" marL="32513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135" lvl="0" marL="32513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3022408" y="4482199"/>
            <a:ext cx="5943970" cy="6280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2032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Formándonos un buen carácter</a:t>
            </a:r>
            <a:endParaRPr/>
          </a:p>
        </p:txBody>
      </p:sp>
      <p:pic>
        <p:nvPicPr>
          <p:cNvPr descr="Resultado de imagen para buen caracter de una persona" id="221" name="Google Shape;2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3253" y="2240610"/>
            <a:ext cx="3106461" cy="2399753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222" name="Google Shape;222;p8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223" name="Google Shape;223;p8"/>
          <p:cNvPicPr preferRelativeResize="0"/>
          <p:nvPr/>
        </p:nvPicPr>
        <p:blipFill rotWithShape="1">
          <a:blip r:embed="rId4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/>
          <p:nvPr/>
        </p:nvSpPr>
        <p:spPr>
          <a:xfrm>
            <a:off x="2997008" y="4445064"/>
            <a:ext cx="5994772" cy="2431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8706" lvl="0" marL="325135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91"/>
              <a:buFont typeface="Noto Sans Symbols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326" lvl="0" marL="124184" marR="0" rtl="0" algn="just">
              <a:spcBef>
                <a:spcPts val="398"/>
              </a:spcBef>
              <a:spcAft>
                <a:spcPts val="0"/>
              </a:spcAft>
              <a:buClr>
                <a:srgbClr val="FF6600"/>
              </a:buClr>
              <a:buSzPts val="1195"/>
              <a:buFont typeface="Arial"/>
              <a:buNone/>
            </a:pPr>
            <a:r>
              <a:t/>
            </a:r>
            <a:endParaRPr i="0" sz="19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3962429" y="1299914"/>
            <a:ext cx="4813600" cy="384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9"/>
              <a:buFont typeface="Calibri"/>
              <a:buNone/>
            </a:pPr>
            <a:r>
              <a:rPr b="1" i="0" lang="es-PE" sz="2709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 y para otros</a:t>
            </a: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8229217" y="2135067"/>
            <a:ext cx="3131175" cy="2281330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rgbClr val="C4E0B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Y...nuestra manera de ser afecta el desarrollo de otras personas, para bien o para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mal. </a:t>
            </a:r>
            <a:r>
              <a:rPr b="1"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(Por eso la ética implica el sentido de responsabilidad como un valor fundamental)</a:t>
            </a:r>
            <a:r>
              <a:rPr b="1" lang="es-P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4084349" y="4997128"/>
            <a:ext cx="3229633" cy="405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5135" lvl="0" marL="32513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032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Somos seres intersubjetivos</a:t>
            </a:r>
            <a:endParaRPr/>
          </a:p>
        </p:txBody>
      </p:sp>
      <p:pic>
        <p:nvPicPr>
          <p:cNvPr descr="Resultado de imagen para relaciones humanas" id="234" name="Google Shape;2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9500" y="3063246"/>
            <a:ext cx="4209928" cy="181196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9"/>
          <p:cNvSpPr txBox="1"/>
          <p:nvPr/>
        </p:nvSpPr>
        <p:spPr>
          <a:xfrm>
            <a:off x="441771" y="1905023"/>
            <a:ext cx="5166555" cy="707886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Construimos nuestro carácter ético en relación constante con otras personas.</a:t>
            </a:r>
            <a:endParaRPr/>
          </a:p>
        </p:txBody>
      </p:sp>
      <p:cxnSp>
        <p:nvCxnSpPr>
          <p:cNvPr id="236" name="Google Shape;236;p9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237" name="Google Shape;237;p9"/>
          <p:cNvPicPr preferRelativeResize="0"/>
          <p:nvPr/>
        </p:nvPicPr>
        <p:blipFill rotWithShape="1">
          <a:blip r:embed="rId4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2021-09-24T16:56:48Z</dcterms:created>
  <dc:creator>gg</dc:creator>
</cp:coreProperties>
</file>