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9144000"/>
  <p:embeddedFontLst>
    <p:embeddedFont>
      <p:font typeface="Roboto"/>
      <p:regular r:id="rId21"/>
      <p:bold r:id="rId22"/>
      <p:italic r:id="rId23"/>
      <p:boldItalic r:id="rId24"/>
    </p:embeddedFont>
    <p:embeddedFont>
      <p:font typeface="Poppi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9" roundtripDataSignature="AMtx7mjT3EpqzT11h2OwacS8cH8J66n7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oppins-bold.fntdata"/><Relationship Id="rId25" Type="http://schemas.openxmlformats.org/officeDocument/2006/relationships/font" Target="fonts/Poppins-regular.fntdata"/><Relationship Id="rId28" Type="http://schemas.openxmlformats.org/officeDocument/2006/relationships/font" Target="fonts/Poppins-boldItalic.fntdata"/><Relationship Id="rId27" Type="http://schemas.openxmlformats.org/officeDocument/2006/relationships/font" Target="fonts/Poppi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P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2" name="Google Shape;102;p2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3" name="Google Shape;10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0" name="Google Shape;11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bg>
      <p:bgPr>
        <a:solidFill>
          <a:srgbClr val="000000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oogle Shape;23;p19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19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9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9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9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Google Shape;28;p19"/>
          <p:cNvSpPr txBox="1"/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Calibri"/>
              <a:buNone/>
              <a:defRPr sz="6933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9" name="Google Shape;29;p19"/>
          <p:cNvSpPr txBox="1"/>
          <p:nvPr>
            <p:ph idx="1" type="subTitle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/>
        </p:txBody>
      </p:sp>
      <p:grpSp>
        <p:nvGrpSpPr>
          <p:cNvPr id="30" name="Google Shape;30;p19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19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9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9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fmla="val 495" name="adj"/>
              </a:avLst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" name="Google Shape;36;p20"/>
          <p:cNvGrpSpPr/>
          <p:nvPr/>
        </p:nvGrpSpPr>
        <p:grpSpPr>
          <a:xfrm>
            <a:off x="128786" y="121957"/>
            <a:ext cx="1047217" cy="1050584"/>
            <a:chOff x="-2101851" y="263525"/>
            <a:chExt cx="1481138" cy="1485900"/>
          </a:xfrm>
        </p:grpSpPr>
        <p:sp>
          <p:nvSpPr>
            <p:cNvPr id="37" name="Google Shape;37;p20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0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0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0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0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0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0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0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0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0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20"/>
          <p:cNvGrpSpPr/>
          <p:nvPr/>
        </p:nvGrpSpPr>
        <p:grpSpPr>
          <a:xfrm rot="5400000">
            <a:off x="11006875" y="123641"/>
            <a:ext cx="1047217" cy="1050584"/>
            <a:chOff x="-2101851" y="263525"/>
            <a:chExt cx="1481138" cy="1485900"/>
          </a:xfrm>
        </p:grpSpPr>
        <p:sp>
          <p:nvSpPr>
            <p:cNvPr id="48" name="Google Shape;48;p20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0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0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0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0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0"/>
            <p:cNvSpPr/>
            <p:nvPr/>
          </p:nvSpPr>
          <p:spPr>
            <a:xfrm>
              <a:off x="-2101851" y="263525"/>
              <a:ext cx="1311275" cy="1312863"/>
            </a:xfrm>
            <a:custGeom>
              <a:rect b="b" l="l" r="r" t="t"/>
              <a:pathLst>
                <a:path extrusionOk="0" h="347" w="347">
                  <a:moveTo>
                    <a:pt x="28" y="210"/>
                  </a:moveTo>
                  <a:cubicBezTo>
                    <a:pt x="28" y="248"/>
                    <a:pt x="28" y="283"/>
                    <a:pt x="28" y="319"/>
                  </a:cubicBezTo>
                  <a:cubicBezTo>
                    <a:pt x="49" y="319"/>
                    <a:pt x="69" y="319"/>
                    <a:pt x="91" y="319"/>
                  </a:cubicBezTo>
                  <a:cubicBezTo>
                    <a:pt x="91" y="304"/>
                    <a:pt x="91" y="290"/>
                    <a:pt x="91" y="275"/>
                  </a:cubicBezTo>
                  <a:cubicBezTo>
                    <a:pt x="101" y="275"/>
                    <a:pt x="109" y="275"/>
                    <a:pt x="118" y="275"/>
                  </a:cubicBezTo>
                  <a:cubicBezTo>
                    <a:pt x="118" y="299"/>
                    <a:pt x="118" y="322"/>
                    <a:pt x="118" y="347"/>
                  </a:cubicBezTo>
                  <a:cubicBezTo>
                    <a:pt x="79" y="347"/>
                    <a:pt x="40" y="347"/>
                    <a:pt x="0" y="347"/>
                  </a:cubicBezTo>
                  <a:cubicBezTo>
                    <a:pt x="0" y="292"/>
                    <a:pt x="0" y="238"/>
                    <a:pt x="0" y="183"/>
                  </a:cubicBezTo>
                  <a:cubicBezTo>
                    <a:pt x="61" y="183"/>
                    <a:pt x="120" y="183"/>
                    <a:pt x="182" y="183"/>
                  </a:cubicBezTo>
                  <a:cubicBezTo>
                    <a:pt x="182" y="122"/>
                    <a:pt x="182" y="62"/>
                    <a:pt x="182" y="0"/>
                  </a:cubicBezTo>
                  <a:cubicBezTo>
                    <a:pt x="238" y="0"/>
                    <a:pt x="292" y="0"/>
                    <a:pt x="347" y="0"/>
                  </a:cubicBezTo>
                  <a:cubicBezTo>
                    <a:pt x="347" y="40"/>
                    <a:pt x="347" y="79"/>
                    <a:pt x="347" y="119"/>
                  </a:cubicBezTo>
                  <a:cubicBezTo>
                    <a:pt x="323" y="119"/>
                    <a:pt x="300" y="119"/>
                    <a:pt x="275" y="119"/>
                  </a:cubicBezTo>
                  <a:cubicBezTo>
                    <a:pt x="275" y="109"/>
                    <a:pt x="275" y="101"/>
                    <a:pt x="275" y="91"/>
                  </a:cubicBezTo>
                  <a:cubicBezTo>
                    <a:pt x="290" y="91"/>
                    <a:pt x="305" y="91"/>
                    <a:pt x="319" y="91"/>
                  </a:cubicBezTo>
                  <a:cubicBezTo>
                    <a:pt x="319" y="69"/>
                    <a:pt x="319" y="49"/>
                    <a:pt x="319" y="28"/>
                  </a:cubicBezTo>
                  <a:cubicBezTo>
                    <a:pt x="283" y="28"/>
                    <a:pt x="248" y="28"/>
                    <a:pt x="211" y="28"/>
                  </a:cubicBezTo>
                  <a:cubicBezTo>
                    <a:pt x="211" y="89"/>
                    <a:pt x="211" y="149"/>
                    <a:pt x="211" y="210"/>
                  </a:cubicBezTo>
                  <a:cubicBezTo>
                    <a:pt x="149" y="210"/>
                    <a:pt x="90" y="210"/>
                    <a:pt x="2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0"/>
            <p:cNvSpPr/>
            <p:nvPr/>
          </p:nvSpPr>
          <p:spPr>
            <a:xfrm>
              <a:off x="-2101851" y="266700"/>
              <a:ext cx="619125" cy="612775"/>
            </a:xfrm>
            <a:custGeom>
              <a:rect b="b" l="l" r="r" t="t"/>
              <a:pathLst>
                <a:path extrusionOk="0" h="162" w="164">
                  <a:moveTo>
                    <a:pt x="164" y="0"/>
                  </a:moveTo>
                  <a:cubicBezTo>
                    <a:pt x="164" y="54"/>
                    <a:pt x="164" y="108"/>
                    <a:pt x="164" y="162"/>
                  </a:cubicBezTo>
                  <a:cubicBezTo>
                    <a:pt x="109" y="162"/>
                    <a:pt x="55" y="162"/>
                    <a:pt x="0" y="162"/>
                  </a:cubicBezTo>
                  <a:cubicBezTo>
                    <a:pt x="0" y="108"/>
                    <a:pt x="0" y="54"/>
                    <a:pt x="0" y="0"/>
                  </a:cubicBezTo>
                  <a:cubicBezTo>
                    <a:pt x="54" y="0"/>
                    <a:pt x="108" y="0"/>
                    <a:pt x="164" y="0"/>
                  </a:cubicBezTo>
                  <a:close/>
                  <a:moveTo>
                    <a:pt x="28" y="26"/>
                  </a:moveTo>
                  <a:cubicBezTo>
                    <a:pt x="28" y="63"/>
                    <a:pt x="28" y="99"/>
                    <a:pt x="28" y="135"/>
                  </a:cubicBezTo>
                  <a:cubicBezTo>
                    <a:pt x="65" y="135"/>
                    <a:pt x="100" y="135"/>
                    <a:pt x="136" y="135"/>
                  </a:cubicBezTo>
                  <a:cubicBezTo>
                    <a:pt x="136" y="99"/>
                    <a:pt x="136" y="63"/>
                    <a:pt x="136" y="26"/>
                  </a:cubicBezTo>
                  <a:cubicBezTo>
                    <a:pt x="100" y="26"/>
                    <a:pt x="65" y="26"/>
                    <a:pt x="2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0"/>
            <p:cNvSpPr/>
            <p:nvPr/>
          </p:nvSpPr>
          <p:spPr>
            <a:xfrm>
              <a:off x="-2101851" y="1133475"/>
              <a:ext cx="619125" cy="615950"/>
            </a:xfrm>
            <a:custGeom>
              <a:rect b="b" l="l" r="r" t="t"/>
              <a:pathLst>
                <a:path extrusionOk="0" h="163" w="164">
                  <a:moveTo>
                    <a:pt x="72" y="27"/>
                  </a:moveTo>
                  <a:cubicBezTo>
                    <a:pt x="72" y="42"/>
                    <a:pt x="72" y="56"/>
                    <a:pt x="72" y="71"/>
                  </a:cubicBezTo>
                  <a:cubicBezTo>
                    <a:pt x="63" y="71"/>
                    <a:pt x="55" y="71"/>
                    <a:pt x="47" y="71"/>
                  </a:cubicBezTo>
                  <a:cubicBezTo>
                    <a:pt x="47" y="47"/>
                    <a:pt x="47" y="24"/>
                    <a:pt x="47" y="0"/>
                  </a:cubicBezTo>
                  <a:cubicBezTo>
                    <a:pt x="86" y="0"/>
                    <a:pt x="124" y="0"/>
                    <a:pt x="164" y="0"/>
                  </a:cubicBezTo>
                  <a:cubicBezTo>
                    <a:pt x="164" y="54"/>
                    <a:pt x="164" y="108"/>
                    <a:pt x="164" y="163"/>
                  </a:cubicBezTo>
                  <a:cubicBezTo>
                    <a:pt x="109" y="163"/>
                    <a:pt x="55" y="163"/>
                    <a:pt x="0" y="163"/>
                  </a:cubicBezTo>
                  <a:cubicBezTo>
                    <a:pt x="0" y="154"/>
                    <a:pt x="0" y="146"/>
                    <a:pt x="0" y="137"/>
                  </a:cubicBezTo>
                  <a:cubicBezTo>
                    <a:pt x="46" y="137"/>
                    <a:pt x="91" y="137"/>
                    <a:pt x="137" y="137"/>
                  </a:cubicBezTo>
                  <a:cubicBezTo>
                    <a:pt x="137" y="100"/>
                    <a:pt x="137" y="64"/>
                    <a:pt x="137" y="27"/>
                  </a:cubicBezTo>
                  <a:cubicBezTo>
                    <a:pt x="116" y="27"/>
                    <a:pt x="95" y="27"/>
                    <a:pt x="72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0"/>
            <p:cNvSpPr/>
            <p:nvPr/>
          </p:nvSpPr>
          <p:spPr>
            <a:xfrm>
              <a:off x="-1233488" y="266700"/>
              <a:ext cx="612775" cy="617538"/>
            </a:xfrm>
            <a:custGeom>
              <a:rect b="b" l="l" r="r" t="t"/>
              <a:pathLst>
                <a:path extrusionOk="0" h="163" w="162">
                  <a:moveTo>
                    <a:pt x="162" y="163"/>
                  </a:moveTo>
                  <a:cubicBezTo>
                    <a:pt x="108" y="163"/>
                    <a:pt x="54" y="163"/>
                    <a:pt x="0" y="163"/>
                  </a:cubicBezTo>
                  <a:cubicBezTo>
                    <a:pt x="0" y="124"/>
                    <a:pt x="0" y="85"/>
                    <a:pt x="0" y="46"/>
                  </a:cubicBezTo>
                  <a:cubicBezTo>
                    <a:pt x="24" y="46"/>
                    <a:pt x="47" y="46"/>
                    <a:pt x="71" y="46"/>
                  </a:cubicBezTo>
                  <a:cubicBezTo>
                    <a:pt x="71" y="54"/>
                    <a:pt x="71" y="62"/>
                    <a:pt x="71" y="72"/>
                  </a:cubicBezTo>
                  <a:cubicBezTo>
                    <a:pt x="56" y="72"/>
                    <a:pt x="42" y="72"/>
                    <a:pt x="27" y="72"/>
                  </a:cubicBezTo>
                  <a:cubicBezTo>
                    <a:pt x="27" y="94"/>
                    <a:pt x="27" y="114"/>
                    <a:pt x="27" y="136"/>
                  </a:cubicBezTo>
                  <a:cubicBezTo>
                    <a:pt x="63" y="136"/>
                    <a:pt x="98" y="136"/>
                    <a:pt x="136" y="136"/>
                  </a:cubicBezTo>
                  <a:cubicBezTo>
                    <a:pt x="136" y="90"/>
                    <a:pt x="136" y="46"/>
                    <a:pt x="136" y="0"/>
                  </a:cubicBezTo>
                  <a:cubicBezTo>
                    <a:pt x="145" y="0"/>
                    <a:pt x="153" y="0"/>
                    <a:pt x="162" y="0"/>
                  </a:cubicBezTo>
                  <a:cubicBezTo>
                    <a:pt x="162" y="53"/>
                    <a:pt x="162" y="107"/>
                    <a:pt x="162" y="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0"/>
            <p:cNvSpPr/>
            <p:nvPr/>
          </p:nvSpPr>
          <p:spPr>
            <a:xfrm>
              <a:off x="-1925638" y="441325"/>
              <a:ext cx="269875" cy="265113"/>
            </a:xfrm>
            <a:custGeom>
              <a:rect b="b" l="l" r="r" t="t"/>
              <a:pathLst>
                <a:path extrusionOk="0" h="70" w="71">
                  <a:moveTo>
                    <a:pt x="71" y="0"/>
                  </a:moveTo>
                  <a:cubicBezTo>
                    <a:pt x="71" y="24"/>
                    <a:pt x="71" y="47"/>
                    <a:pt x="71" y="70"/>
                  </a:cubicBezTo>
                  <a:cubicBezTo>
                    <a:pt x="47" y="70"/>
                    <a:pt x="24" y="70"/>
                    <a:pt x="0" y="70"/>
                  </a:cubicBezTo>
                  <a:cubicBezTo>
                    <a:pt x="0" y="47"/>
                    <a:pt x="0" y="24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lose/>
                  <a:moveTo>
                    <a:pt x="22" y="22"/>
                  </a:moveTo>
                  <a:cubicBezTo>
                    <a:pt x="22" y="31"/>
                    <a:pt x="22" y="39"/>
                    <a:pt x="22" y="48"/>
                  </a:cubicBezTo>
                  <a:cubicBezTo>
                    <a:pt x="31" y="48"/>
                    <a:pt x="39" y="48"/>
                    <a:pt x="47" y="48"/>
                  </a:cubicBezTo>
                  <a:cubicBezTo>
                    <a:pt x="47" y="38"/>
                    <a:pt x="47" y="30"/>
                    <a:pt x="47" y="22"/>
                  </a:cubicBezTo>
                  <a:cubicBezTo>
                    <a:pt x="39" y="22"/>
                    <a:pt x="31" y="22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2" name="Google Shape;8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2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2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0" name="Google Shape;90;p2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2.pn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Relationship Id="rId4" Type="http://schemas.openxmlformats.org/officeDocument/2006/relationships/image" Target="../media/image18.jpg"/><Relationship Id="rId5" Type="http://schemas.openxmlformats.org/officeDocument/2006/relationships/hyperlink" Target="https://youtu.be/tJnX7v8-PsI?list=PL194f57ogINbcn4IgDWvzeEXruw-S1d8S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hyperlink" Target="https://www.youtube.com/watch?v=TZpyvKuSguE" TargetMode="External"/><Relationship Id="rId5" Type="http://schemas.openxmlformats.org/officeDocument/2006/relationships/image" Target="../media/image7.jp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gif"/><Relationship Id="rId4" Type="http://schemas.openxmlformats.org/officeDocument/2006/relationships/image" Target="../media/image7.jp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jp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image" Target="../media/image7.jp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3864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/>
          <p:nvPr>
            <p:ph type="ctrTitle"/>
          </p:nvPr>
        </p:nvSpPr>
        <p:spPr>
          <a:xfrm>
            <a:off x="882514" y="2898172"/>
            <a:ext cx="3114173" cy="5814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</a:pPr>
            <a:r>
              <a:rPr lang="es-PE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CONTENIDO</a:t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"/>
          <p:cNvSpPr txBox="1"/>
          <p:nvPr>
            <p:ph idx="1" type="subTitle"/>
          </p:nvPr>
        </p:nvSpPr>
        <p:spPr>
          <a:xfrm>
            <a:off x="4404343" y="1565526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PE" sz="2800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"/>
          <p:cNvSpPr txBox="1"/>
          <p:nvPr/>
        </p:nvSpPr>
        <p:spPr>
          <a:xfrm>
            <a:off x="4404343" y="2646339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s-PE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p1"/>
          <p:cNvCxnSpPr/>
          <p:nvPr/>
        </p:nvCxnSpPr>
        <p:spPr>
          <a:xfrm>
            <a:off x="5469642" y="1054558"/>
            <a:ext cx="0" cy="4742556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5" name="Google Shape;135;p1"/>
          <p:cNvSpPr txBox="1"/>
          <p:nvPr/>
        </p:nvSpPr>
        <p:spPr>
          <a:xfrm>
            <a:off x="5772629" y="1595343"/>
            <a:ext cx="3271529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0" i="0" lang="es-PE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Ética personal</a:t>
            </a:r>
            <a:endParaRPr/>
          </a:p>
        </p:txBody>
      </p:sp>
      <p:sp>
        <p:nvSpPr>
          <p:cNvPr id="136" name="Google Shape;136;p1"/>
          <p:cNvSpPr txBox="1"/>
          <p:nvPr/>
        </p:nvSpPr>
        <p:spPr>
          <a:xfrm>
            <a:off x="4404343" y="3727152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s-PE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4319860" y="3600495"/>
            <a:ext cx="699054" cy="699054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"/>
          <p:cNvSpPr txBox="1"/>
          <p:nvPr/>
        </p:nvSpPr>
        <p:spPr>
          <a:xfrm>
            <a:off x="5772629" y="2640143"/>
            <a:ext cx="5486914" cy="417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0" i="0" lang="es-PE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 ámbito de la ética</a:t>
            </a:r>
            <a:endParaRPr/>
          </a:p>
        </p:txBody>
      </p:sp>
      <p:sp>
        <p:nvSpPr>
          <p:cNvPr id="139" name="Google Shape;139;p1"/>
          <p:cNvSpPr txBox="1"/>
          <p:nvPr/>
        </p:nvSpPr>
        <p:spPr>
          <a:xfrm>
            <a:off x="5772629" y="3726659"/>
            <a:ext cx="4696460" cy="5082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b="0" i="0" lang="es-PE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Agencia moral</a:t>
            </a:r>
            <a:endParaRPr/>
          </a:p>
        </p:txBody>
      </p:sp>
      <p:sp>
        <p:nvSpPr>
          <p:cNvPr id="140" name="Google Shape;140;p1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fmla="val 4725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/>
          <p:nvPr/>
        </p:nvSpPr>
        <p:spPr>
          <a:xfrm>
            <a:off x="6339836" y="2156856"/>
            <a:ext cx="3840642" cy="1638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5135" lvl="0" marL="32513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32"/>
              <a:buFont typeface="Noto Sans Symbols"/>
              <a:buChar char="▪"/>
            </a:pPr>
            <a:r>
              <a:rPr lang="es-PE" sz="203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Sistema de reglas formales e informales que organizan a la comunidad.</a:t>
            </a:r>
            <a:endParaRPr/>
          </a:p>
          <a:p>
            <a:pPr indent="0" lvl="0" marL="0" marR="0" rtl="0" algn="just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707"/>
              <a:buFont typeface="Noto Sans Symbols"/>
              <a:buNone/>
            </a:pPr>
            <a:r>
              <a:t/>
            </a:r>
            <a:endParaRPr b="1" sz="170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2743247" y="2331735"/>
            <a:ext cx="1854408" cy="409668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PE" sz="170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Instituciones</a:t>
            </a:r>
            <a:endParaRPr i="1" sz="1707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4792425" y="2331736"/>
            <a:ext cx="660441" cy="508031"/>
          </a:xfrm>
          <a:prstGeom prst="stripedRightArrow">
            <a:avLst>
              <a:gd fmla="val 65283" name="adj1"/>
              <a:gd fmla="val 72925" name="adj2"/>
            </a:avLst>
          </a:prstGeom>
          <a:gradFill>
            <a:gsLst>
              <a:gs pos="0">
                <a:srgbClr val="474747"/>
              </a:gs>
              <a:gs pos="50000">
                <a:schemeClr val="dk1"/>
              </a:gs>
              <a:gs pos="100000">
                <a:schemeClr val="dk1"/>
              </a:gs>
            </a:gsLst>
            <a:lin ang="5400000" scaled="0"/>
          </a:gradFill>
          <a:ln cap="flat" cmpd="sng" w="9525">
            <a:solidFill>
              <a:srgbClr val="BD1B2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3637993" y="1447678"/>
            <a:ext cx="5588347" cy="4617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PE" sz="2709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 instituciones justas…</a:t>
            </a: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2162245" y="3261202"/>
            <a:ext cx="5608253" cy="1117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5135" lvl="0" marL="325135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32"/>
              <a:buFont typeface="Noto Sans Symbols"/>
              <a:buChar char="▪"/>
            </a:pPr>
            <a:r>
              <a:rPr lang="es-PE" sz="203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 recurrentes.</a:t>
            </a:r>
            <a:endParaRPr/>
          </a:p>
          <a:p>
            <a:pPr indent="-325135" lvl="0" marL="325135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32"/>
              <a:buFont typeface="Noto Sans Symbols"/>
              <a:buChar char="▪"/>
            </a:pPr>
            <a:r>
              <a:rPr lang="es-PE" sz="203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 predecibles.</a:t>
            </a:r>
            <a:endParaRPr/>
          </a:p>
          <a:p>
            <a:pPr indent="-325135" lvl="0" marL="325135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32"/>
              <a:buFont typeface="Noto Sans Symbols"/>
              <a:buChar char="▪"/>
            </a:pPr>
            <a:r>
              <a:rPr lang="es-PE" sz="203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Constituyen normas que garantizan el goce de expectativas sociales, tales como los derechos de los ciudadanos.</a:t>
            </a:r>
            <a:endParaRPr/>
          </a:p>
          <a:p>
            <a:pPr indent="0" lvl="0" marL="0" marR="0" rtl="0" algn="just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707"/>
              <a:buFont typeface="Noto Sans Symbols"/>
              <a:buNone/>
            </a:pPr>
            <a:r>
              <a:t/>
            </a:r>
            <a:endParaRPr b="1" sz="170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0"/>
          <p:cNvSpPr/>
          <p:nvPr/>
        </p:nvSpPr>
        <p:spPr>
          <a:xfrm>
            <a:off x="3352838" y="4988867"/>
            <a:ext cx="6827640" cy="405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25135" lvl="0" marL="32513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32"/>
              <a:buFont typeface="Noto Sans Symbols"/>
              <a:buChar char="✔"/>
            </a:pPr>
            <a:r>
              <a:rPr b="1" lang="es-PE" sz="2032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Por lo tanto, necesitamos contar con instituciones justas.</a:t>
            </a:r>
            <a:endParaRPr/>
          </a:p>
        </p:txBody>
      </p:sp>
      <p:cxnSp>
        <p:nvCxnSpPr>
          <p:cNvPr id="249" name="Google Shape;249;p10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50" name="Google Shape;250;p10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"/>
          <p:cNvSpPr/>
          <p:nvPr/>
        </p:nvSpPr>
        <p:spPr>
          <a:xfrm>
            <a:off x="3691344" y="1186411"/>
            <a:ext cx="4813600" cy="7689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709"/>
              <a:buFont typeface="Calibri"/>
              <a:buNone/>
            </a:pPr>
            <a:r>
              <a:rPr b="1" i="0" lang="es-PE" sz="2709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 instituciones justas </a:t>
            </a:r>
            <a:endParaRPr/>
          </a:p>
        </p:txBody>
      </p:sp>
      <p:sp>
        <p:nvSpPr>
          <p:cNvPr id="257" name="Google Shape;257;p11"/>
          <p:cNvSpPr/>
          <p:nvPr/>
        </p:nvSpPr>
        <p:spPr>
          <a:xfrm>
            <a:off x="1181032" y="2791838"/>
            <a:ext cx="5886893" cy="36720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37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¿Cuándo una institución es justa?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9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3851" lvl="0" marL="243851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93"/>
              <a:buFont typeface="Noto Sans Symbols"/>
              <a:buChar char="⮚"/>
            </a:pPr>
            <a:r>
              <a:rPr lang="es-PE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Cuando responde a las necesidades de los ciudadanos con imparcialidad.</a:t>
            </a:r>
            <a:endParaRPr/>
          </a:p>
          <a:p>
            <a:pPr indent="-243851" lvl="0" marL="243851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93"/>
              <a:buFont typeface="Noto Sans Symbols"/>
              <a:buChar char="⮚"/>
            </a:pPr>
            <a:r>
              <a:rPr lang="es-PE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Cuando provee servicios con pertinencia (enfoque de interculturalidad).</a:t>
            </a:r>
            <a:endParaRPr/>
          </a:p>
          <a:p>
            <a:pPr indent="-243851" lvl="0" marL="243851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93"/>
              <a:buFont typeface="Noto Sans Symbols"/>
              <a:buChar char="⮚"/>
            </a:pPr>
            <a:r>
              <a:rPr lang="es-PE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Cuando provee servicios con oportunidad (en los plazos establecidos por la ley).</a:t>
            </a:r>
            <a:endParaRPr/>
          </a:p>
          <a:p>
            <a:pPr indent="-243851" lvl="0" marL="243851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93"/>
              <a:buFont typeface="Noto Sans Symbols"/>
              <a:buChar char="⮚"/>
            </a:pPr>
            <a:r>
              <a:rPr lang="es-PE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Cuando provee servicios con calidad.</a:t>
            </a:r>
            <a:endParaRPr/>
          </a:p>
          <a:p>
            <a:pPr indent="-234837" lvl="0" marL="32513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22"/>
              <a:buFont typeface="Noto Sans Symbols"/>
              <a:buNone/>
            </a:pPr>
            <a:r>
              <a:t/>
            </a:r>
            <a:endParaRPr sz="1422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8" name="Google Shape;258;p11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59" name="Google Shape;259;p11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1655" y="2795361"/>
            <a:ext cx="3507165" cy="2621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"/>
          <p:cNvSpPr/>
          <p:nvPr/>
        </p:nvSpPr>
        <p:spPr>
          <a:xfrm>
            <a:off x="6502394" y="2453654"/>
            <a:ext cx="4714175" cy="1492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33475" lvl="0" marL="43347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75"/>
              <a:buFont typeface="Noto Sans Symbols"/>
              <a:buChar char="✔"/>
            </a:pPr>
            <a:r>
              <a:rPr i="1" lang="es-PE" sz="2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b="1" i="1" lang="es-PE" sz="2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discernimiento ético</a:t>
            </a:r>
            <a:r>
              <a:rPr i="1" lang="es-PE" sz="2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nos ayuda a ejercer nuestra libertad asumiendo las consecuencias de nuestras decisiones .</a:t>
            </a:r>
            <a:endParaRPr/>
          </a:p>
        </p:txBody>
      </p:sp>
      <p:sp>
        <p:nvSpPr>
          <p:cNvPr id="268" name="Google Shape;268;p12"/>
          <p:cNvSpPr/>
          <p:nvPr/>
        </p:nvSpPr>
        <p:spPr>
          <a:xfrm>
            <a:off x="238540" y="844543"/>
            <a:ext cx="6392731" cy="6337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s-PE" sz="3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Agencia moral</a:t>
            </a:r>
            <a:endParaRPr/>
          </a:p>
        </p:txBody>
      </p:sp>
      <p:grpSp>
        <p:nvGrpSpPr>
          <p:cNvPr id="269" name="Google Shape;269;p12"/>
          <p:cNvGrpSpPr/>
          <p:nvPr/>
        </p:nvGrpSpPr>
        <p:grpSpPr>
          <a:xfrm>
            <a:off x="2371670" y="1478307"/>
            <a:ext cx="2799306" cy="4551616"/>
            <a:chOff x="2225485" y="0"/>
            <a:chExt cx="2799306" cy="4551616"/>
          </a:xfrm>
        </p:grpSpPr>
        <p:sp>
          <p:nvSpPr>
            <p:cNvPr id="270" name="Google Shape;270;p12"/>
            <p:cNvSpPr/>
            <p:nvPr/>
          </p:nvSpPr>
          <p:spPr>
            <a:xfrm>
              <a:off x="2833976" y="0"/>
              <a:ext cx="2190815" cy="2191148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3"/>
                    <a:pt x="107126" y="25773"/>
                    <a:pt x="111044" y="52526"/>
                  </a:cubicBezTo>
                  <a:cubicBezTo>
                    <a:pt x="114961" y="79279"/>
                    <a:pt x="97559" y="104517"/>
                    <a:pt x="71162" y="110367"/>
                  </a:cubicBezTo>
                  <a:lnTo>
                    <a:pt x="70593" y="118429"/>
                  </a:lnTo>
                  <a:lnTo>
                    <a:pt x="56830" y="104890"/>
                  </a:lnTo>
                  <a:lnTo>
                    <a:pt x="72706" y="88508"/>
                  </a:lnTo>
                  <a:lnTo>
                    <a:pt x="72145" y="96445"/>
                  </a:lnTo>
                  <a:lnTo>
                    <a:pt x="72145" y="96445"/>
                  </a:lnTo>
                  <a:cubicBezTo>
                    <a:pt x="90761" y="90240"/>
                    <a:pt x="101708" y="70999"/>
                    <a:pt x="97532" y="51824"/>
                  </a:cubicBezTo>
                  <a:cubicBezTo>
                    <a:pt x="93356" y="32649"/>
                    <a:pt x="75399" y="19705"/>
                    <a:pt x="55889" y="21805"/>
                  </a:cubicBezTo>
                  <a:cubicBezTo>
                    <a:pt x="36379" y="23906"/>
                    <a:pt x="21588" y="40375"/>
                    <a:pt x="21588" y="60000"/>
                  </a:cubicBezTo>
                  <a:close/>
                </a:path>
              </a:pathLst>
            </a:custGeom>
            <a:solidFill>
              <a:srgbClr val="599BD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2"/>
            <p:cNvSpPr/>
            <p:nvPr/>
          </p:nvSpPr>
          <p:spPr>
            <a:xfrm>
              <a:off x="3318218" y="791071"/>
              <a:ext cx="1217393" cy="608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2"/>
            <p:cNvSpPr txBox="1"/>
            <p:nvPr/>
          </p:nvSpPr>
          <p:spPr>
            <a:xfrm>
              <a:off x="3318218" y="791071"/>
              <a:ext cx="1217393" cy="608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s-P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Reflexionamos  </a:t>
              </a:r>
              <a:endParaRPr/>
            </a:p>
          </p:txBody>
        </p:sp>
        <p:sp>
          <p:nvSpPr>
            <p:cNvPr id="273" name="Google Shape;273;p12"/>
            <p:cNvSpPr/>
            <p:nvPr/>
          </p:nvSpPr>
          <p:spPr>
            <a:xfrm>
              <a:off x="2225485" y="1258977"/>
              <a:ext cx="2190815" cy="2191148"/>
            </a:xfrm>
            <a:custGeom>
              <a:rect b="b" l="l" r="r" t="t"/>
              <a:pathLst>
                <a:path extrusionOk="0" h="120000" w="120000">
                  <a:moveTo>
                    <a:pt x="96481" y="23524"/>
                  </a:moveTo>
                  <a:lnTo>
                    <a:pt x="87165" y="32840"/>
                  </a:lnTo>
                  <a:lnTo>
                    <a:pt x="87165" y="32840"/>
                  </a:lnTo>
                  <a:cubicBezTo>
                    <a:pt x="75945" y="21617"/>
                    <a:pt x="58981" y="18448"/>
                    <a:pt x="44467" y="24866"/>
                  </a:cubicBezTo>
                  <a:cubicBezTo>
                    <a:pt x="29954" y="31283"/>
                    <a:pt x="20881" y="45964"/>
                    <a:pt x="21631" y="61816"/>
                  </a:cubicBezTo>
                  <a:cubicBezTo>
                    <a:pt x="22381" y="77668"/>
                    <a:pt x="32801" y="91427"/>
                    <a:pt x="47855" y="96445"/>
                  </a:cubicBezTo>
                  <a:lnTo>
                    <a:pt x="47294" y="88508"/>
                  </a:lnTo>
                  <a:lnTo>
                    <a:pt x="63170" y="104890"/>
                  </a:lnTo>
                  <a:lnTo>
                    <a:pt x="49407" y="118429"/>
                  </a:lnTo>
                  <a:lnTo>
                    <a:pt x="48838" y="110367"/>
                  </a:lnTo>
                  <a:lnTo>
                    <a:pt x="48838" y="110367"/>
                  </a:lnTo>
                  <a:cubicBezTo>
                    <a:pt x="27395" y="105615"/>
                    <a:pt x="11311" y="87806"/>
                    <a:pt x="8761" y="65990"/>
                  </a:cubicBezTo>
                  <a:cubicBezTo>
                    <a:pt x="6211" y="44174"/>
                    <a:pt x="17753" y="23136"/>
                    <a:pt x="37522" y="13566"/>
                  </a:cubicBezTo>
                  <a:cubicBezTo>
                    <a:pt x="57291" y="3995"/>
                    <a:pt x="80952" y="7992"/>
                    <a:pt x="96481" y="23524"/>
                  </a:cubicBezTo>
                  <a:close/>
                </a:path>
              </a:pathLst>
            </a:custGeom>
            <a:solidFill>
              <a:srgbClr val="4CC3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2"/>
            <p:cNvSpPr/>
            <p:nvPr/>
          </p:nvSpPr>
          <p:spPr>
            <a:xfrm>
              <a:off x="2712196" y="2057330"/>
              <a:ext cx="1217393" cy="608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2"/>
            <p:cNvSpPr txBox="1"/>
            <p:nvPr/>
          </p:nvSpPr>
          <p:spPr>
            <a:xfrm>
              <a:off x="2712196" y="2057330"/>
              <a:ext cx="1217393" cy="608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s-P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Decidimos </a:t>
              </a:r>
              <a:endParaRPr/>
            </a:p>
          </p:txBody>
        </p:sp>
        <p:sp>
          <p:nvSpPr>
            <p:cNvPr id="276" name="Google Shape;276;p12"/>
            <p:cNvSpPr/>
            <p:nvPr/>
          </p:nvSpPr>
          <p:spPr>
            <a:xfrm>
              <a:off x="2989904" y="2668613"/>
              <a:ext cx="1882249" cy="1883003"/>
            </a:xfrm>
            <a:prstGeom prst="blockArc">
              <a:avLst>
                <a:gd fmla="val 13500000" name="adj1"/>
                <a:gd fmla="val 10800000" name="adj2"/>
                <a:gd fmla="val 12740" name="adj3"/>
              </a:avLst>
            </a:prstGeom>
            <a:solidFill>
              <a:srgbClr val="6FAB4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2"/>
            <p:cNvSpPr/>
            <p:nvPr/>
          </p:nvSpPr>
          <p:spPr>
            <a:xfrm>
              <a:off x="3321098" y="3325411"/>
              <a:ext cx="1217393" cy="608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2"/>
            <p:cNvSpPr txBox="1"/>
            <p:nvPr/>
          </p:nvSpPr>
          <p:spPr>
            <a:xfrm>
              <a:off x="3321098" y="3325411"/>
              <a:ext cx="1217393" cy="608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s-P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Asumimos responsabilidad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79" name="Google Shape;279;p12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80" name="Google Shape;280;p12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3"/>
          <p:cNvSpPr/>
          <p:nvPr/>
        </p:nvSpPr>
        <p:spPr>
          <a:xfrm>
            <a:off x="314810" y="1033154"/>
            <a:ext cx="6392731" cy="5922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r>
              <a:rPr b="1" i="0" lang="es-PE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Discernimiento ético y agencia moral</a:t>
            </a:r>
            <a:endParaRPr/>
          </a:p>
        </p:txBody>
      </p:sp>
      <p:grpSp>
        <p:nvGrpSpPr>
          <p:cNvPr id="288" name="Google Shape;288;p13"/>
          <p:cNvGrpSpPr/>
          <p:nvPr/>
        </p:nvGrpSpPr>
        <p:grpSpPr>
          <a:xfrm>
            <a:off x="3367271" y="1829619"/>
            <a:ext cx="5917837" cy="4683137"/>
            <a:chOff x="616894" y="-26810"/>
            <a:chExt cx="5917837" cy="4683137"/>
          </a:xfrm>
        </p:grpSpPr>
        <p:sp>
          <p:nvSpPr>
            <p:cNvPr id="289" name="Google Shape;289;p13"/>
            <p:cNvSpPr/>
            <p:nvPr/>
          </p:nvSpPr>
          <p:spPr>
            <a:xfrm>
              <a:off x="1258211" y="-26810"/>
              <a:ext cx="4635203" cy="4635203"/>
            </a:xfrm>
            <a:custGeom>
              <a:rect b="b" l="l" r="r" t="t"/>
              <a:pathLst>
                <a:path extrusionOk="0" h="120000" w="120000">
                  <a:moveTo>
                    <a:pt x="78955" y="6861"/>
                  </a:moveTo>
                  <a:lnTo>
                    <a:pt x="78955" y="6861"/>
                  </a:lnTo>
                  <a:cubicBezTo>
                    <a:pt x="103050" y="15456"/>
                    <a:pt x="118346" y="39188"/>
                    <a:pt x="116223" y="64682"/>
                  </a:cubicBezTo>
                  <a:cubicBezTo>
                    <a:pt x="114100" y="90176"/>
                    <a:pt x="95090" y="111050"/>
                    <a:pt x="69905" y="115542"/>
                  </a:cubicBezTo>
                  <a:cubicBezTo>
                    <a:pt x="44720" y="120033"/>
                    <a:pt x="19665" y="107016"/>
                    <a:pt x="8861" y="83828"/>
                  </a:cubicBezTo>
                  <a:cubicBezTo>
                    <a:pt x="-1944" y="60639"/>
                    <a:pt x="4206" y="33083"/>
                    <a:pt x="23845" y="16689"/>
                  </a:cubicBezTo>
                  <a:lnTo>
                    <a:pt x="21816" y="13755"/>
                  </a:lnTo>
                  <a:lnTo>
                    <a:pt x="29800" y="16335"/>
                  </a:lnTo>
                  <a:lnTo>
                    <a:pt x="29675" y="25119"/>
                  </a:lnTo>
                  <a:lnTo>
                    <a:pt x="27647" y="22186"/>
                  </a:lnTo>
                  <a:lnTo>
                    <a:pt x="27647" y="22186"/>
                  </a:lnTo>
                  <a:cubicBezTo>
                    <a:pt x="10544" y="36820"/>
                    <a:pt x="5392" y="61112"/>
                    <a:pt x="15084" y="81428"/>
                  </a:cubicBezTo>
                  <a:cubicBezTo>
                    <a:pt x="24776" y="101744"/>
                    <a:pt x="46899" y="113025"/>
                    <a:pt x="69034" y="108938"/>
                  </a:cubicBezTo>
                  <a:cubicBezTo>
                    <a:pt x="91169" y="104852"/>
                    <a:pt x="107806" y="86417"/>
                    <a:pt x="109606" y="63979"/>
                  </a:cubicBezTo>
                  <a:cubicBezTo>
                    <a:pt x="111406" y="41542"/>
                    <a:pt x="97921" y="20690"/>
                    <a:pt x="76720" y="13128"/>
                  </a:cubicBezTo>
                  <a:close/>
                </a:path>
              </a:pathLst>
            </a:custGeom>
            <a:solidFill>
              <a:srgbClr val="F7D5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2496783" y="1536"/>
              <a:ext cx="2158059" cy="1079029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3"/>
            <p:cNvSpPr txBox="1"/>
            <p:nvPr/>
          </p:nvSpPr>
          <p:spPr>
            <a:xfrm>
              <a:off x="2549457" y="54210"/>
              <a:ext cx="2052711" cy="97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PE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Discernimiento ético  </a:t>
              </a:r>
              <a:endParaRPr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4376672" y="1367355"/>
              <a:ext cx="2158059" cy="1079029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3"/>
            <p:cNvSpPr txBox="1"/>
            <p:nvPr/>
          </p:nvSpPr>
          <p:spPr>
            <a:xfrm>
              <a:off x="4429346" y="1420029"/>
              <a:ext cx="2052711" cy="97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PE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Resolver problemas </a:t>
              </a: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3658618" y="3577298"/>
              <a:ext cx="2158059" cy="1079029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3"/>
            <p:cNvSpPr txBox="1"/>
            <p:nvPr/>
          </p:nvSpPr>
          <p:spPr>
            <a:xfrm>
              <a:off x="3711292" y="3629972"/>
              <a:ext cx="2052711" cy="97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PE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Conflictos éticos: Situación en la que hay que decidir por lo correcto </a:t>
              </a: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1334948" y="3577298"/>
              <a:ext cx="2158059" cy="1079029"/>
            </a:xfrm>
            <a:prstGeom prst="roundRect">
              <a:avLst>
                <a:gd fmla="val 16667" name="adj"/>
              </a:avLst>
            </a:prstGeom>
            <a:solidFill>
              <a:srgbClr val="599BD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3"/>
            <p:cNvSpPr txBox="1"/>
            <p:nvPr/>
          </p:nvSpPr>
          <p:spPr>
            <a:xfrm>
              <a:off x="1387622" y="3629972"/>
              <a:ext cx="2052711" cy="97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PE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Dilemas éticos: Dos bienes éticos  en disputa: decidimos por lo que es mejor en cada situación</a:t>
              </a: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616894" y="1367355"/>
              <a:ext cx="2158059" cy="1079029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3"/>
            <p:cNvSpPr txBox="1"/>
            <p:nvPr/>
          </p:nvSpPr>
          <p:spPr>
            <a:xfrm>
              <a:off x="669568" y="1420029"/>
              <a:ext cx="2052711" cy="97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PE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Fortalece nuestro juicio</a:t>
              </a:r>
              <a:endParaRPr/>
            </a:p>
          </p:txBody>
        </p:sp>
      </p:grpSp>
      <p:cxnSp>
        <p:nvCxnSpPr>
          <p:cNvPr id="300" name="Google Shape;300;p13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01" name="Google Shape;301;p13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4"/>
          <p:cNvGrpSpPr/>
          <p:nvPr/>
        </p:nvGrpSpPr>
        <p:grpSpPr>
          <a:xfrm>
            <a:off x="0" y="0"/>
            <a:ext cx="12191999" cy="6857997"/>
            <a:chOff x="0" y="0"/>
            <a:chExt cx="12191999" cy="6857997"/>
          </a:xfrm>
        </p:grpSpPr>
        <p:pic>
          <p:nvPicPr>
            <p:cNvPr id="308" name="Google Shape;308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59286" y="6227064"/>
              <a:ext cx="1091109" cy="2087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2191999" cy="68579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0" name="Google Shape;310;p14"/>
          <p:cNvSpPr txBox="1"/>
          <p:nvPr/>
        </p:nvSpPr>
        <p:spPr>
          <a:xfrm>
            <a:off x="573125" y="461898"/>
            <a:ext cx="4167504" cy="11004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</a:t>
            </a:r>
            <a:r>
              <a:rPr lang="es-P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16666"/>
              </a:lnSpc>
              <a:spcBef>
                <a:spcPts val="90"/>
              </a:spcBef>
              <a:spcAft>
                <a:spcPts val="0"/>
              </a:spcAft>
              <a:buNone/>
            </a:pPr>
            <a:r>
              <a:rPr lang="es-P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¿Están listos para servir en el sector público?  PCM (2021)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13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Ver video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5"/>
          <p:cNvSpPr txBox="1"/>
          <p:nvPr>
            <p:ph type="title"/>
          </p:nvPr>
        </p:nvSpPr>
        <p:spPr>
          <a:xfrm>
            <a:off x="878774" y="1186523"/>
            <a:ext cx="8485523" cy="76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b="1" lang="es-PE" sz="2400">
                <a:solidFill>
                  <a:srgbClr val="C00000"/>
                </a:solidFill>
              </a:rPr>
              <a:t>Trabajo grupal</a:t>
            </a:r>
            <a:br>
              <a:rPr b="1" lang="es-PE" sz="2400">
                <a:solidFill>
                  <a:srgbClr val="C00000"/>
                </a:solidFill>
              </a:rPr>
            </a:br>
            <a:endParaRPr b="1" sz="2400">
              <a:solidFill>
                <a:srgbClr val="C00000"/>
              </a:solidFill>
            </a:endParaRPr>
          </a:p>
        </p:txBody>
      </p:sp>
      <p:sp>
        <p:nvSpPr>
          <p:cNvPr id="316" name="Google Shape;316;p15"/>
          <p:cNvSpPr txBox="1"/>
          <p:nvPr>
            <p:ph idx="1" type="body"/>
          </p:nvPr>
        </p:nvSpPr>
        <p:spPr>
          <a:xfrm>
            <a:off x="436179" y="2096425"/>
            <a:ext cx="10727679" cy="401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s-PE"/>
              <a:t>Se formarán cinco grupos. Cada grupo resolverá dos casos aplicando criterios de decisión ética.</a:t>
            </a:r>
            <a:endParaRPr/>
          </a:p>
          <a:p>
            <a:pPr indent="-457200" lvl="1" marL="9144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s-PE"/>
              <a:t> Presentarán sus conclusiones en grupo.</a:t>
            </a:r>
            <a:endParaRPr/>
          </a:p>
          <a:p>
            <a:pPr indent="-762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sp>
        <p:nvSpPr>
          <p:cNvPr id="317" name="Google Shape;31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‹#›</a:t>
            </a:fld>
            <a:endParaRPr/>
          </a:p>
        </p:txBody>
      </p:sp>
      <p:cxnSp>
        <p:nvCxnSpPr>
          <p:cNvPr id="318" name="Google Shape;318;p15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319" name="Google Shape;319;p15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6"/>
          <p:cNvSpPr txBox="1"/>
          <p:nvPr/>
        </p:nvSpPr>
        <p:spPr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800"/>
              <a:buFont typeface="Arial"/>
              <a:buNone/>
            </a:pPr>
            <a:r>
              <a:rPr b="1" lang="es-PE" sz="280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MUCHAS GRACIAS </a:t>
            </a:r>
            <a:endParaRPr/>
          </a:p>
        </p:txBody>
      </p:sp>
      <p:pic>
        <p:nvPicPr>
          <p:cNvPr id="326" name="Google Shape;3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5589" y="2350265"/>
            <a:ext cx="1866624" cy="10892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7" name="Google Shape;327;p16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8" name="Google Shape;328;p16"/>
          <p:cNvCxnSpPr/>
          <p:nvPr/>
        </p:nvCxnSpPr>
        <p:spPr>
          <a:xfrm>
            <a:off x="338328" y="6161255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3864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/>
          <p:cNvSpPr txBox="1"/>
          <p:nvPr>
            <p:ph type="ctrTitle"/>
          </p:nvPr>
        </p:nvSpPr>
        <p:spPr>
          <a:xfrm>
            <a:off x="3426400" y="3203118"/>
            <a:ext cx="5339200" cy="127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oppins"/>
              <a:buNone/>
            </a:pPr>
            <a:r>
              <a:rPr b="1" lang="es-PE" sz="4400">
                <a:latin typeface="Poppins"/>
                <a:ea typeface="Poppins"/>
                <a:cs typeface="Poppins"/>
                <a:sym typeface="Poppins"/>
              </a:rPr>
              <a:t>Coaching ético</a:t>
            </a:r>
            <a:endParaRPr b="1" sz="4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" name="Google Shape;147;p2"/>
          <p:cNvSpPr txBox="1"/>
          <p:nvPr>
            <p:ph idx="1" type="subTitle"/>
          </p:nvPr>
        </p:nvSpPr>
        <p:spPr>
          <a:xfrm>
            <a:off x="3640156" y="5008754"/>
            <a:ext cx="53392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PE" sz="1800">
                <a:latin typeface="Poppins"/>
                <a:ea typeface="Poppins"/>
                <a:cs typeface="Poppins"/>
                <a:sym typeface="Poppins"/>
              </a:rPr>
              <a:t>Hacia una cultura de integridad</a:t>
            </a:r>
            <a:endParaRPr sz="18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" name="Google Shape;148;p2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PE" sz="8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9" name="Google Shape;149;p2"/>
          <p:cNvCxnSpPr/>
          <p:nvPr/>
        </p:nvCxnSpPr>
        <p:spPr>
          <a:xfrm>
            <a:off x="4193628" y="4667904"/>
            <a:ext cx="3720662" cy="0"/>
          </a:xfrm>
          <a:prstGeom prst="straightConnector1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"/>
          <p:cNvSpPr txBox="1"/>
          <p:nvPr>
            <p:ph idx="4294967295" type="body"/>
          </p:nvPr>
        </p:nvSpPr>
        <p:spPr>
          <a:xfrm>
            <a:off x="2172419" y="81158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PE">
                <a:latin typeface="Aharoni"/>
                <a:ea typeface="Aharoni"/>
                <a:cs typeface="Aharoni"/>
                <a:sym typeface="Aharoni"/>
              </a:rPr>
              <a:t>Exploración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155" name="Google Shape;155;p3"/>
          <p:cNvSpPr txBox="1"/>
          <p:nvPr/>
        </p:nvSpPr>
        <p:spPr>
          <a:xfrm>
            <a:off x="5750111" y="2309370"/>
            <a:ext cx="515301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la ética?</a:t>
            </a:r>
            <a:endParaRPr/>
          </a:p>
        </p:txBody>
      </p:sp>
      <p:pic>
        <p:nvPicPr>
          <p:cNvPr id="156" name="Google Shape;15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3079" y="2176590"/>
            <a:ext cx="1485839" cy="291224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"/>
          <p:cNvSpPr txBox="1"/>
          <p:nvPr/>
        </p:nvSpPr>
        <p:spPr>
          <a:xfrm>
            <a:off x="5750111" y="3225718"/>
            <a:ext cx="552420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prácticas nos indican que una persona es ética?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/>
          <p:nvPr>
            <p:ph type="title"/>
          </p:nvPr>
        </p:nvSpPr>
        <p:spPr>
          <a:xfrm>
            <a:off x="338328" y="96926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-PE" sz="2800">
                <a:solidFill>
                  <a:srgbClr val="C00000"/>
                </a:solidFill>
              </a:rPr>
              <a:t>Ética personal</a:t>
            </a:r>
            <a:endParaRPr b="1" sz="2800">
              <a:solidFill>
                <a:srgbClr val="C00000"/>
              </a:solidFill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3335463" y="5502747"/>
            <a:ext cx="51267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Video: Orgulloso de mi padre (Proética 2010)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4"/>
          <p:cNvPicPr preferRelativeResize="0"/>
          <p:nvPr/>
        </p:nvPicPr>
        <p:blipFill rotWithShape="1">
          <a:blip r:embed="rId3">
            <a:alphaModFix/>
          </a:blip>
          <a:srcRect b="50073" l="19511" r="56771" t="25512"/>
          <a:stretch/>
        </p:blipFill>
        <p:spPr>
          <a:xfrm>
            <a:off x="3438409" y="2447454"/>
            <a:ext cx="4920843" cy="284787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4"/>
          <p:cNvSpPr/>
          <p:nvPr/>
        </p:nvSpPr>
        <p:spPr>
          <a:xfrm>
            <a:off x="2929277" y="5881310"/>
            <a:ext cx="616617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oto Sans Symbols"/>
              <a:buNone/>
            </a:pPr>
            <a:r>
              <a:rPr lang="es-PE" sz="16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https://www.youtube.com/watch?v=TZpyvKuSguE</a:t>
            </a:r>
            <a:endParaRPr sz="1050">
              <a:solidFill>
                <a:srgbClr val="0058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4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67" name="Google Shape;167;p4"/>
          <p:cNvPicPr preferRelativeResize="0"/>
          <p:nvPr/>
        </p:nvPicPr>
        <p:blipFill rotWithShape="1">
          <a:blip r:embed="rId5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"/>
          <p:cNvSpPr txBox="1"/>
          <p:nvPr>
            <p:ph type="title"/>
          </p:nvPr>
        </p:nvSpPr>
        <p:spPr>
          <a:xfrm>
            <a:off x="874486" y="8489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b="1" lang="es-PE" sz="3600">
                <a:solidFill>
                  <a:srgbClr val="C00000"/>
                </a:solidFill>
              </a:rPr>
              <a:t>Trabajo personal</a:t>
            </a:r>
            <a:endParaRPr b="1" sz="3600">
              <a:solidFill>
                <a:srgbClr val="C00000"/>
              </a:solidFill>
            </a:endParaRPr>
          </a:p>
        </p:txBody>
      </p:sp>
      <p:sp>
        <p:nvSpPr>
          <p:cNvPr id="174" name="Google Shape;174;p5"/>
          <p:cNvSpPr txBox="1"/>
          <p:nvPr>
            <p:ph idx="1" type="body"/>
          </p:nvPr>
        </p:nvSpPr>
        <p:spPr>
          <a:xfrm>
            <a:off x="874485" y="2188483"/>
            <a:ext cx="8689219" cy="2972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PE"/>
              <a:t>¿Cómo queremos que nos recuerden nuestros hijos o nuestros seres queridos?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PE"/>
              <a:t>¿De 0 a 10, cómo califica la relación que hay entre la forma que queremos que nos recuerden y lo que hacemos en el día a día?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PE"/>
              <a:t>Comentarios en plenario.</a:t>
            </a:r>
            <a:endParaRPr/>
          </a:p>
        </p:txBody>
      </p:sp>
      <p:cxnSp>
        <p:nvCxnSpPr>
          <p:cNvPr id="175" name="Google Shape;175;p5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76" name="Google Shape;176;p5"/>
          <p:cNvPicPr preferRelativeResize="0"/>
          <p:nvPr/>
        </p:nvPicPr>
        <p:blipFill rotWithShape="1">
          <a:blip r:embed="rId3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"/>
          <p:cNvSpPr txBox="1"/>
          <p:nvPr/>
        </p:nvSpPr>
        <p:spPr>
          <a:xfrm>
            <a:off x="1809742" y="2607005"/>
            <a:ext cx="12100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PE" sz="18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Definición:</a:t>
            </a:r>
            <a:endParaRPr/>
          </a:p>
        </p:txBody>
      </p:sp>
      <p:sp>
        <p:nvSpPr>
          <p:cNvPr id="183" name="Google Shape;183;p6"/>
          <p:cNvSpPr/>
          <p:nvPr/>
        </p:nvSpPr>
        <p:spPr>
          <a:xfrm>
            <a:off x="1477628" y="7134461"/>
            <a:ext cx="8910638" cy="53579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2217971" y="3696934"/>
            <a:ext cx="1815689" cy="964413"/>
          </a:xfrm>
          <a:prstGeom prst="ellipse">
            <a:avLst/>
          </a:prstGeom>
          <a:solidFill>
            <a:srgbClr val="9DBC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1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La ética es:</a:t>
            </a:r>
            <a:endParaRPr/>
          </a:p>
        </p:txBody>
      </p:sp>
      <p:sp>
        <p:nvSpPr>
          <p:cNvPr id="185" name="Google Shape;185;p6"/>
          <p:cNvSpPr/>
          <p:nvPr/>
        </p:nvSpPr>
        <p:spPr>
          <a:xfrm>
            <a:off x="4161056" y="2595276"/>
            <a:ext cx="307289" cy="1982405"/>
          </a:xfrm>
          <a:custGeom>
            <a:rect b="b" l="l" r="r" t="t"/>
            <a:pathLst>
              <a:path extrusionOk="0" h="3000396" w="785818">
                <a:moveTo>
                  <a:pt x="785818" y="3000396"/>
                </a:moveTo>
                <a:cubicBezTo>
                  <a:pt x="712832" y="3000396"/>
                  <a:pt x="641289" y="2987828"/>
                  <a:pt x="579209" y="2964101"/>
                </a:cubicBezTo>
                <a:cubicBezTo>
                  <a:pt x="463398" y="2919839"/>
                  <a:pt x="392909" y="2841665"/>
                  <a:pt x="392910" y="2757491"/>
                </a:cubicBezTo>
                <a:cubicBezTo>
                  <a:pt x="392910" y="2423912"/>
                  <a:pt x="392909" y="2090333"/>
                  <a:pt x="392909" y="1756754"/>
                </a:cubicBezTo>
                <a:cubicBezTo>
                  <a:pt x="392909" y="1622602"/>
                  <a:pt x="36819" y="1920033"/>
                  <a:pt x="0" y="1513850"/>
                </a:cubicBezTo>
                <a:cubicBezTo>
                  <a:pt x="216998" y="1513850"/>
                  <a:pt x="392909" y="1405098"/>
                  <a:pt x="392909" y="1270946"/>
                </a:cubicBezTo>
                <a:lnTo>
                  <a:pt x="392909" y="242904"/>
                </a:lnTo>
                <a:cubicBezTo>
                  <a:pt x="392909" y="158731"/>
                  <a:pt x="463399" y="80557"/>
                  <a:pt x="579209" y="36295"/>
                </a:cubicBezTo>
                <a:cubicBezTo>
                  <a:pt x="641289" y="12568"/>
                  <a:pt x="712833" y="0"/>
                  <a:pt x="785818" y="1"/>
                </a:cubicBezTo>
                <a:lnTo>
                  <a:pt x="785818" y="3000396"/>
                </a:lnTo>
                <a:close/>
              </a:path>
              <a:path extrusionOk="0" fill="none" h="3000396" w="785818">
                <a:moveTo>
                  <a:pt x="785818" y="3000396"/>
                </a:moveTo>
                <a:cubicBezTo>
                  <a:pt x="712832" y="3000396"/>
                  <a:pt x="641289" y="2987828"/>
                  <a:pt x="579209" y="2964101"/>
                </a:cubicBezTo>
                <a:cubicBezTo>
                  <a:pt x="463398" y="2919839"/>
                  <a:pt x="392909" y="2841665"/>
                  <a:pt x="392910" y="2757491"/>
                </a:cubicBezTo>
                <a:cubicBezTo>
                  <a:pt x="392910" y="2423912"/>
                  <a:pt x="392909" y="2090333"/>
                  <a:pt x="392909" y="1756754"/>
                </a:cubicBezTo>
                <a:cubicBezTo>
                  <a:pt x="392909" y="1622602"/>
                  <a:pt x="216998" y="1513850"/>
                  <a:pt x="0" y="1513850"/>
                </a:cubicBezTo>
                <a:cubicBezTo>
                  <a:pt x="216998" y="1513850"/>
                  <a:pt x="392909" y="1405098"/>
                  <a:pt x="392909" y="1270946"/>
                </a:cubicBezTo>
                <a:lnTo>
                  <a:pt x="392909" y="242904"/>
                </a:lnTo>
                <a:cubicBezTo>
                  <a:pt x="392909" y="158731"/>
                  <a:pt x="463399" y="80557"/>
                  <a:pt x="579209" y="36295"/>
                </a:cubicBezTo>
                <a:cubicBezTo>
                  <a:pt x="641289" y="12568"/>
                  <a:pt x="712833" y="0"/>
                  <a:pt x="785818" y="1"/>
                </a:cubicBezTo>
              </a:path>
            </a:pathLst>
          </a:cu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4723137" y="3455831"/>
            <a:ext cx="262534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5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Anhelo de vida plena.</a:t>
            </a:r>
            <a:endParaRPr/>
          </a:p>
        </p:txBody>
      </p:sp>
      <p:sp>
        <p:nvSpPr>
          <p:cNvPr id="187" name="Google Shape;187;p6"/>
          <p:cNvSpPr/>
          <p:nvPr/>
        </p:nvSpPr>
        <p:spPr>
          <a:xfrm>
            <a:off x="4723137" y="4071984"/>
            <a:ext cx="262534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5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Con y para otros.</a:t>
            </a:r>
            <a:endParaRPr/>
          </a:p>
        </p:txBody>
      </p:sp>
      <p:sp>
        <p:nvSpPr>
          <p:cNvPr id="188" name="Google Shape;188;p6"/>
          <p:cNvSpPr/>
          <p:nvPr/>
        </p:nvSpPr>
        <p:spPr>
          <a:xfrm>
            <a:off x="4723137" y="4688137"/>
            <a:ext cx="262534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5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En instituciones justas.</a:t>
            </a:r>
            <a:endParaRPr/>
          </a:p>
        </p:txBody>
      </p:sp>
      <p:sp>
        <p:nvSpPr>
          <p:cNvPr id="189" name="Google Shape;189;p6"/>
          <p:cNvSpPr/>
          <p:nvPr/>
        </p:nvSpPr>
        <p:spPr>
          <a:xfrm>
            <a:off x="6263880" y="5924924"/>
            <a:ext cx="4326465" cy="3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1200"/>
              <a:buFont typeface="Calibri"/>
              <a:buNone/>
            </a:pPr>
            <a:r>
              <a:rPr i="0" lang="es-PE" sz="12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Ricoeur, Paul. Sí Mismo Como Otro. Siglo XXI Editores 1996</a:t>
            </a:r>
            <a:r>
              <a:rPr i="0" lang="es-PE" sz="18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4461200" y="3509125"/>
            <a:ext cx="228600" cy="218210"/>
          </a:xfrm>
          <a:prstGeom prst="chevron">
            <a:avLst>
              <a:gd fmla="val 50000" name="adj"/>
            </a:avLst>
          </a:prstGeom>
          <a:solidFill>
            <a:srgbClr val="B3130D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4461200" y="4117266"/>
            <a:ext cx="228600" cy="218210"/>
          </a:xfrm>
          <a:prstGeom prst="chevron">
            <a:avLst>
              <a:gd fmla="val 50000" name="adj"/>
            </a:avLst>
          </a:prstGeom>
          <a:solidFill>
            <a:srgbClr val="B3130D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4461200" y="4733455"/>
            <a:ext cx="228600" cy="218210"/>
          </a:xfrm>
          <a:prstGeom prst="chevron">
            <a:avLst>
              <a:gd fmla="val 50000" name="adj"/>
            </a:avLst>
          </a:prstGeom>
          <a:solidFill>
            <a:srgbClr val="B3130D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sultado de imagen para logro del bien y la vida buena" id="193" name="Google Shape;1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0626" y="3251245"/>
            <a:ext cx="3425241" cy="1969514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000" rotWithShape="0" algn="tl">
              <a:srgbClr val="000000">
                <a:alpha val="40784"/>
              </a:srgbClr>
            </a:outerShdw>
          </a:effectLst>
        </p:spPr>
      </p:pic>
      <p:sp>
        <p:nvSpPr>
          <p:cNvPr id="194" name="Google Shape;194;p6"/>
          <p:cNvSpPr/>
          <p:nvPr/>
        </p:nvSpPr>
        <p:spPr>
          <a:xfrm>
            <a:off x="3875791" y="1381321"/>
            <a:ext cx="4510522" cy="81704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 txBox="1"/>
          <p:nvPr/>
        </p:nvSpPr>
        <p:spPr>
          <a:xfrm>
            <a:off x="4397618" y="1344750"/>
            <a:ext cx="3402855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 ámbito de la ética</a:t>
            </a:r>
            <a:endParaRPr/>
          </a:p>
        </p:txBody>
      </p:sp>
      <p:cxnSp>
        <p:nvCxnSpPr>
          <p:cNvPr id="196" name="Google Shape;196;p6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197" name="Google Shape;197;p6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"/>
          <p:cNvSpPr/>
          <p:nvPr/>
        </p:nvSpPr>
        <p:spPr>
          <a:xfrm>
            <a:off x="2997008" y="4445064"/>
            <a:ext cx="5994772" cy="2431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8706" lvl="0" marL="32513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991"/>
              <a:buFont typeface="Noto Sans Symbols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3717068" y="1234471"/>
            <a:ext cx="4813600" cy="7689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709"/>
              <a:buFont typeface="Calibri"/>
              <a:buNone/>
            </a:pPr>
            <a:r>
              <a:rPr b="1" i="0" lang="es-PE" sz="2709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Anhelo de vida plena</a:t>
            </a:r>
            <a:endParaRPr/>
          </a:p>
        </p:txBody>
      </p:sp>
      <p:sp>
        <p:nvSpPr>
          <p:cNvPr id="206" name="Google Shape;206;p7"/>
          <p:cNvSpPr/>
          <p:nvPr/>
        </p:nvSpPr>
        <p:spPr>
          <a:xfrm>
            <a:off x="2889202" y="2480883"/>
            <a:ext cx="6469335" cy="930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032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es aquello que anhelamos todos los seres humanos?</a:t>
            </a:r>
            <a:endParaRPr/>
          </a:p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3137681" y="4326315"/>
            <a:ext cx="5943970" cy="6280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PE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que más deseamos en la vida es la felicidad</a:t>
            </a:r>
            <a:r>
              <a:rPr i="1" lang="es-PE" sz="17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PE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lo cual tenemos que encontrar la mejor forma de vivir que nos conduzca a ella</a:t>
            </a:r>
            <a:endParaRPr/>
          </a:p>
        </p:txBody>
      </p:sp>
      <p:pic>
        <p:nvPicPr>
          <p:cNvPr descr="Resultado de imagen para cara feliz" id="208" name="Google Shape;20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2352" y="2802230"/>
            <a:ext cx="1524084" cy="15240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7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10" name="Google Shape;210;p7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"/>
          <p:cNvSpPr/>
          <p:nvPr/>
        </p:nvSpPr>
        <p:spPr>
          <a:xfrm>
            <a:off x="2997008" y="4445064"/>
            <a:ext cx="5994772" cy="2431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8706" lvl="0" marL="32513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991"/>
              <a:buFont typeface="Noto Sans Symbols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4178180" y="1295268"/>
            <a:ext cx="4813600" cy="7689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709"/>
              <a:buFont typeface="Calibri"/>
              <a:buNone/>
            </a:pPr>
            <a:r>
              <a:rPr b="1" i="0" lang="es-PE" sz="2709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Anhelo de vida plena</a:t>
            </a:r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2373053" y="2439601"/>
            <a:ext cx="3610255" cy="2076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3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logramos experimentar esa mejor forma de vida que nos haga felices?</a:t>
            </a:r>
            <a:endParaRPr/>
          </a:p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3022408" y="4482199"/>
            <a:ext cx="5943970" cy="6280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7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PE" sz="2032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Formándonos un buen carácter</a:t>
            </a:r>
            <a:endParaRPr/>
          </a:p>
        </p:txBody>
      </p:sp>
      <p:pic>
        <p:nvPicPr>
          <p:cNvPr descr="Resultado de imagen para buen caracter de una persona" id="221" name="Google Shape;22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3253" y="2240610"/>
            <a:ext cx="3106461" cy="2399753"/>
          </a:xfrm>
          <a:prstGeom prst="ellipse">
            <a:avLst/>
          </a:prstGeom>
          <a:noFill/>
          <a:ln>
            <a:noFill/>
          </a:ln>
        </p:spPr>
      </p:pic>
      <p:cxnSp>
        <p:nvCxnSpPr>
          <p:cNvPr id="222" name="Google Shape;222;p8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23" name="Google Shape;223;p8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"/>
          <p:cNvSpPr/>
          <p:nvPr/>
        </p:nvSpPr>
        <p:spPr>
          <a:xfrm>
            <a:off x="2997008" y="4445064"/>
            <a:ext cx="5994772" cy="2431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8706" lvl="0" marL="325135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991"/>
              <a:buFont typeface="Noto Sans Symbols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326" lvl="0" marL="124184" marR="0" rtl="0" algn="just">
              <a:spcBef>
                <a:spcPts val="398"/>
              </a:spcBef>
              <a:spcAft>
                <a:spcPts val="0"/>
              </a:spcAft>
              <a:buClr>
                <a:srgbClr val="FF6600"/>
              </a:buClr>
              <a:buSzPts val="1195"/>
              <a:buFont typeface="Arial"/>
              <a:buNone/>
            </a:pPr>
            <a:r>
              <a:t/>
            </a:r>
            <a:endParaRPr i="0" sz="199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3962429" y="1299914"/>
            <a:ext cx="4813600" cy="3844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709"/>
              <a:buFont typeface="Calibri"/>
              <a:buNone/>
            </a:pPr>
            <a:r>
              <a:rPr b="1" i="0" lang="es-PE" sz="2709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 y para otros</a:t>
            </a: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8229217" y="2135067"/>
            <a:ext cx="3131175" cy="2281330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rgbClr val="C4E0B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Y...nuestra manera de ser afecta el desarrollo de otras personas, para bien o para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mal. </a:t>
            </a:r>
            <a:r>
              <a:rPr b="1" lang="es-P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(Por eso la ética implica el sentido de responsabilidad como un valor fundamental)</a:t>
            </a:r>
            <a:r>
              <a:rPr b="1" lang="es-P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33" name="Google Shape;233;p9"/>
          <p:cNvSpPr/>
          <p:nvPr/>
        </p:nvSpPr>
        <p:spPr>
          <a:xfrm>
            <a:off x="4084349" y="4997128"/>
            <a:ext cx="3229633" cy="405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25135" lvl="0" marL="32513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PE" sz="2032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Somos seres intersubjetivos</a:t>
            </a:r>
            <a:endParaRPr/>
          </a:p>
        </p:txBody>
      </p:sp>
      <p:pic>
        <p:nvPicPr>
          <p:cNvPr descr="Resultado de imagen para relaciones humanas" id="234" name="Google Shape;23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9500" y="3063246"/>
            <a:ext cx="4209928" cy="181196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9"/>
          <p:cNvSpPr txBox="1"/>
          <p:nvPr/>
        </p:nvSpPr>
        <p:spPr>
          <a:xfrm>
            <a:off x="441771" y="1905023"/>
            <a:ext cx="5166555" cy="707886"/>
          </a:xfrm>
          <a:prstGeom prst="rect">
            <a:avLst/>
          </a:prstGeom>
          <a:solidFill>
            <a:srgbClr val="E1EFD8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Construimos nuestro carácter ético en relación constante con otras personas.</a:t>
            </a:r>
            <a:endParaRPr/>
          </a:p>
        </p:txBody>
      </p:sp>
      <p:cxnSp>
        <p:nvCxnSpPr>
          <p:cNvPr id="236" name="Google Shape;236;p9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dentidad visual &amp;quot;Siempre con el pueblo&amp;quot; | INSTITUTO NACIONAL DE SALUD" id="237" name="Google Shape;237;p9"/>
          <p:cNvPicPr preferRelativeResize="0"/>
          <p:nvPr/>
        </p:nvPicPr>
        <p:blipFill rotWithShape="1">
          <a:blip r:embed="rId4">
            <a:alphaModFix/>
          </a:blip>
          <a:srcRect b="21351" l="0" r="0" t="21842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2021-09-24T16:56:48Z</dcterms:created>
  <dc:creator>gg</dc:creator>
</cp:coreProperties>
</file>