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9" r:id="rId2"/>
    <p:sldId id="463" r:id="rId3"/>
    <p:sldId id="471" r:id="rId4"/>
    <p:sldId id="472" r:id="rId5"/>
    <p:sldId id="474" r:id="rId6"/>
    <p:sldId id="475" r:id="rId7"/>
    <p:sldId id="476" r:id="rId8"/>
    <p:sldId id="477" r:id="rId9"/>
    <p:sldId id="479" r:id="rId10"/>
    <p:sldId id="481" r:id="rId11"/>
    <p:sldId id="482" r:id="rId12"/>
    <p:sldId id="483" r:id="rId13"/>
    <p:sldId id="484" r:id="rId14"/>
    <p:sldId id="260" r:id="rId15"/>
    <p:sldId id="485" r:id="rId16"/>
    <p:sldId id="486" r:id="rId17"/>
    <p:sldId id="487" r:id="rId18"/>
    <p:sldId id="281" r:id="rId19"/>
  </p:sldIdLst>
  <p:sldSz cx="12192000" cy="6858000"/>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157" autoAdjust="0"/>
    <p:restoredTop sz="94660"/>
  </p:normalViewPr>
  <p:slideViewPr>
    <p:cSldViewPr snapToGrid="0">
      <p:cViewPr varScale="1">
        <p:scale>
          <a:sx n="67" d="100"/>
          <a:sy n="67" d="100"/>
        </p:scale>
        <p:origin x="48" y="7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PE"/>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1C6C6B-32F9-430D-997E-8422D205F11D}" type="datetimeFigureOut">
              <a:rPr lang="es-PE" smtClean="0"/>
              <a:t>28/11/2022</a:t>
            </a:fld>
            <a:endParaRPr lang="es-PE"/>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PE"/>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PE"/>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D342B0-8B53-4C21-BC79-09AEFBD8638F}" type="slidenum">
              <a:rPr lang="es-PE" smtClean="0"/>
              <a:t>‹Nº›</a:t>
            </a:fld>
            <a:endParaRPr lang="es-PE"/>
          </a:p>
        </p:txBody>
      </p:sp>
    </p:spTree>
    <p:extLst>
      <p:ext uri="{BB962C8B-B14F-4D97-AF65-F5344CB8AC3E}">
        <p14:creationId xmlns:p14="http://schemas.microsoft.com/office/powerpoint/2010/main" val="3179322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g35f391192_0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7" name="Google Shape;267;g35f391192_0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97441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91FB22-17A2-417B-A412-2D1C8353205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PE"/>
          </a:p>
        </p:txBody>
      </p:sp>
      <p:sp>
        <p:nvSpPr>
          <p:cNvPr id="3" name="Subtítulo 2">
            <a:extLst>
              <a:ext uri="{FF2B5EF4-FFF2-40B4-BE49-F238E27FC236}">
                <a16:creationId xmlns:a16="http://schemas.microsoft.com/office/drawing/2014/main" id="{FB03832C-A2FC-4CC2-B446-B4C413CFEC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PE"/>
          </a:p>
        </p:txBody>
      </p:sp>
      <p:sp>
        <p:nvSpPr>
          <p:cNvPr id="4" name="Marcador de fecha 3">
            <a:extLst>
              <a:ext uri="{FF2B5EF4-FFF2-40B4-BE49-F238E27FC236}">
                <a16:creationId xmlns:a16="http://schemas.microsoft.com/office/drawing/2014/main" id="{92E1E71E-081C-4D2B-955E-577A2DA81799}"/>
              </a:ext>
            </a:extLst>
          </p:cNvPr>
          <p:cNvSpPr>
            <a:spLocks noGrp="1"/>
          </p:cNvSpPr>
          <p:nvPr>
            <p:ph type="dt" sz="half" idx="10"/>
          </p:nvPr>
        </p:nvSpPr>
        <p:spPr/>
        <p:txBody>
          <a:bodyPr/>
          <a:lstStyle/>
          <a:p>
            <a:fld id="{9C70D11C-841E-48A2-800C-E45519E378FC}" type="datetimeFigureOut">
              <a:rPr lang="es-PE" smtClean="0"/>
              <a:t>28/11/2022</a:t>
            </a:fld>
            <a:endParaRPr lang="es-PE"/>
          </a:p>
        </p:txBody>
      </p:sp>
      <p:sp>
        <p:nvSpPr>
          <p:cNvPr id="5" name="Marcador de pie de página 4">
            <a:extLst>
              <a:ext uri="{FF2B5EF4-FFF2-40B4-BE49-F238E27FC236}">
                <a16:creationId xmlns:a16="http://schemas.microsoft.com/office/drawing/2014/main" id="{AD1548FA-86EA-4004-B822-ADDED9E5A63E}"/>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DED3E067-7011-46D4-8D5B-D6140BB1D57A}"/>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28911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200A6B-B415-43FF-A810-17486994AAE7}"/>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745D0496-9842-431D-A69B-489454577333}"/>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6935911D-3984-4D63-BE06-FB554F3661B6}"/>
              </a:ext>
            </a:extLst>
          </p:cNvPr>
          <p:cNvSpPr>
            <a:spLocks noGrp="1"/>
          </p:cNvSpPr>
          <p:nvPr>
            <p:ph type="dt" sz="half" idx="10"/>
          </p:nvPr>
        </p:nvSpPr>
        <p:spPr/>
        <p:txBody>
          <a:bodyPr/>
          <a:lstStyle/>
          <a:p>
            <a:fld id="{9C70D11C-841E-48A2-800C-E45519E378FC}" type="datetimeFigureOut">
              <a:rPr lang="es-PE" smtClean="0"/>
              <a:t>28/11/2022</a:t>
            </a:fld>
            <a:endParaRPr lang="es-PE"/>
          </a:p>
        </p:txBody>
      </p:sp>
      <p:sp>
        <p:nvSpPr>
          <p:cNvPr id="5" name="Marcador de pie de página 4">
            <a:extLst>
              <a:ext uri="{FF2B5EF4-FFF2-40B4-BE49-F238E27FC236}">
                <a16:creationId xmlns:a16="http://schemas.microsoft.com/office/drawing/2014/main" id="{B5D1A9D9-FC54-4E62-93B2-6A5814FA767A}"/>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F5C6CF23-480A-4403-8932-B796234AA22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3540660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FDF30B9-4030-4589-9077-68767279F070}"/>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3F8BC74A-7DBE-40F6-B917-1897EBD6B91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92EB5021-45A8-49E0-A6CE-54677FE8D8D0}"/>
              </a:ext>
            </a:extLst>
          </p:cNvPr>
          <p:cNvSpPr>
            <a:spLocks noGrp="1"/>
          </p:cNvSpPr>
          <p:nvPr>
            <p:ph type="dt" sz="half" idx="10"/>
          </p:nvPr>
        </p:nvSpPr>
        <p:spPr/>
        <p:txBody>
          <a:bodyPr/>
          <a:lstStyle/>
          <a:p>
            <a:fld id="{9C70D11C-841E-48A2-800C-E45519E378FC}" type="datetimeFigureOut">
              <a:rPr lang="es-PE" smtClean="0"/>
              <a:t>28/11/2022</a:t>
            </a:fld>
            <a:endParaRPr lang="es-PE"/>
          </a:p>
        </p:txBody>
      </p:sp>
      <p:sp>
        <p:nvSpPr>
          <p:cNvPr id="5" name="Marcador de pie de página 4">
            <a:extLst>
              <a:ext uri="{FF2B5EF4-FFF2-40B4-BE49-F238E27FC236}">
                <a16:creationId xmlns:a16="http://schemas.microsoft.com/office/drawing/2014/main" id="{A0364F85-9444-4688-B021-CC795BCE7217}"/>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AF62268E-F23E-4943-A0CE-7D5749AD7A0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4105589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49AFA5-299E-4F5C-BC68-5C431D2DA372}"/>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23A252AB-9168-4F9D-92F0-435A712A7D4C}"/>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F596C0E1-1025-4EC2-9D5D-9948C00DC9D5}"/>
              </a:ext>
            </a:extLst>
          </p:cNvPr>
          <p:cNvSpPr>
            <a:spLocks noGrp="1"/>
          </p:cNvSpPr>
          <p:nvPr>
            <p:ph type="dt" sz="half" idx="10"/>
          </p:nvPr>
        </p:nvSpPr>
        <p:spPr/>
        <p:txBody>
          <a:bodyPr/>
          <a:lstStyle/>
          <a:p>
            <a:fld id="{9C70D11C-841E-48A2-800C-E45519E378FC}" type="datetimeFigureOut">
              <a:rPr lang="es-PE" smtClean="0"/>
              <a:t>28/11/2022</a:t>
            </a:fld>
            <a:endParaRPr lang="es-PE"/>
          </a:p>
        </p:txBody>
      </p:sp>
      <p:sp>
        <p:nvSpPr>
          <p:cNvPr id="5" name="Marcador de pie de página 4">
            <a:extLst>
              <a:ext uri="{FF2B5EF4-FFF2-40B4-BE49-F238E27FC236}">
                <a16:creationId xmlns:a16="http://schemas.microsoft.com/office/drawing/2014/main" id="{B23A8551-537F-4C25-BFCC-6BDD8BE43206}"/>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6B6F8936-5803-475F-868B-A3A09CAD5A2B}"/>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498406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CF6201-7E72-4806-93DE-4AC1C011622D}"/>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C17B2DDD-F038-491C-B9B2-16AAD4DDE2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8BEE54E-ECAE-47A6-8C2F-073D706BB217}"/>
              </a:ext>
            </a:extLst>
          </p:cNvPr>
          <p:cNvSpPr>
            <a:spLocks noGrp="1"/>
          </p:cNvSpPr>
          <p:nvPr>
            <p:ph type="dt" sz="half" idx="10"/>
          </p:nvPr>
        </p:nvSpPr>
        <p:spPr/>
        <p:txBody>
          <a:bodyPr/>
          <a:lstStyle/>
          <a:p>
            <a:fld id="{9C70D11C-841E-48A2-800C-E45519E378FC}" type="datetimeFigureOut">
              <a:rPr lang="es-PE" smtClean="0"/>
              <a:t>28/11/2022</a:t>
            </a:fld>
            <a:endParaRPr lang="es-PE"/>
          </a:p>
        </p:txBody>
      </p:sp>
      <p:sp>
        <p:nvSpPr>
          <p:cNvPr id="5" name="Marcador de pie de página 4">
            <a:extLst>
              <a:ext uri="{FF2B5EF4-FFF2-40B4-BE49-F238E27FC236}">
                <a16:creationId xmlns:a16="http://schemas.microsoft.com/office/drawing/2014/main" id="{4B2A505A-E2F6-49FE-99A2-C98CBCD19E85}"/>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3A4529AF-0C06-4D73-938F-22FA7413E5F4}"/>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3944265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23E960-3DB1-44DF-9C7D-BC6CB3C4028A}"/>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9A415607-ED3C-424A-96F0-3A1B4F41F244}"/>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a:extLst>
              <a:ext uri="{FF2B5EF4-FFF2-40B4-BE49-F238E27FC236}">
                <a16:creationId xmlns:a16="http://schemas.microsoft.com/office/drawing/2014/main" id="{A2E1962F-0348-4A71-8B80-D9F05D4B03E8}"/>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fecha 4">
            <a:extLst>
              <a:ext uri="{FF2B5EF4-FFF2-40B4-BE49-F238E27FC236}">
                <a16:creationId xmlns:a16="http://schemas.microsoft.com/office/drawing/2014/main" id="{35D113A1-A78C-4782-B301-9B4EA05718BD}"/>
              </a:ext>
            </a:extLst>
          </p:cNvPr>
          <p:cNvSpPr>
            <a:spLocks noGrp="1"/>
          </p:cNvSpPr>
          <p:nvPr>
            <p:ph type="dt" sz="half" idx="10"/>
          </p:nvPr>
        </p:nvSpPr>
        <p:spPr/>
        <p:txBody>
          <a:bodyPr/>
          <a:lstStyle/>
          <a:p>
            <a:fld id="{9C70D11C-841E-48A2-800C-E45519E378FC}" type="datetimeFigureOut">
              <a:rPr lang="es-PE" smtClean="0"/>
              <a:t>28/11/2022</a:t>
            </a:fld>
            <a:endParaRPr lang="es-PE"/>
          </a:p>
        </p:txBody>
      </p:sp>
      <p:sp>
        <p:nvSpPr>
          <p:cNvPr id="6" name="Marcador de pie de página 5">
            <a:extLst>
              <a:ext uri="{FF2B5EF4-FFF2-40B4-BE49-F238E27FC236}">
                <a16:creationId xmlns:a16="http://schemas.microsoft.com/office/drawing/2014/main" id="{B9A9EB53-EC86-4F34-8B2C-595B130FB3DF}"/>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A22EC725-04C8-4361-90C3-797B7D992271}"/>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4157327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6F8F61-11E2-42F7-8EC3-2D80BA68CE0E}"/>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16F0A6A0-1E4D-4A68-ACB4-26DC182241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8496FF4-5658-47D9-B580-78E1DC6FFE65}"/>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texto 4">
            <a:extLst>
              <a:ext uri="{FF2B5EF4-FFF2-40B4-BE49-F238E27FC236}">
                <a16:creationId xmlns:a16="http://schemas.microsoft.com/office/drawing/2014/main" id="{8D361DCF-8DA4-4012-99D2-CD2C753082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C9AD25D0-80A8-468A-BA74-4FC0C98050E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7" name="Marcador de fecha 6">
            <a:extLst>
              <a:ext uri="{FF2B5EF4-FFF2-40B4-BE49-F238E27FC236}">
                <a16:creationId xmlns:a16="http://schemas.microsoft.com/office/drawing/2014/main" id="{F400D2B4-45C0-4551-B9D8-FB486A2D8B79}"/>
              </a:ext>
            </a:extLst>
          </p:cNvPr>
          <p:cNvSpPr>
            <a:spLocks noGrp="1"/>
          </p:cNvSpPr>
          <p:nvPr>
            <p:ph type="dt" sz="half" idx="10"/>
          </p:nvPr>
        </p:nvSpPr>
        <p:spPr/>
        <p:txBody>
          <a:bodyPr/>
          <a:lstStyle/>
          <a:p>
            <a:fld id="{9C70D11C-841E-48A2-800C-E45519E378FC}" type="datetimeFigureOut">
              <a:rPr lang="es-PE" smtClean="0"/>
              <a:t>28/11/2022</a:t>
            </a:fld>
            <a:endParaRPr lang="es-PE"/>
          </a:p>
        </p:txBody>
      </p:sp>
      <p:sp>
        <p:nvSpPr>
          <p:cNvPr id="8" name="Marcador de pie de página 7">
            <a:extLst>
              <a:ext uri="{FF2B5EF4-FFF2-40B4-BE49-F238E27FC236}">
                <a16:creationId xmlns:a16="http://schemas.microsoft.com/office/drawing/2014/main" id="{9D5110FD-4386-4595-9C41-E8D02CB287BA}"/>
              </a:ext>
            </a:extLst>
          </p:cNvPr>
          <p:cNvSpPr>
            <a:spLocks noGrp="1"/>
          </p:cNvSpPr>
          <p:nvPr>
            <p:ph type="ftr" sz="quarter" idx="11"/>
          </p:nvPr>
        </p:nvSpPr>
        <p:spPr/>
        <p:txBody>
          <a:bodyPr/>
          <a:lstStyle/>
          <a:p>
            <a:endParaRPr lang="es-PE"/>
          </a:p>
        </p:txBody>
      </p:sp>
      <p:sp>
        <p:nvSpPr>
          <p:cNvPr id="9" name="Marcador de número de diapositiva 8">
            <a:extLst>
              <a:ext uri="{FF2B5EF4-FFF2-40B4-BE49-F238E27FC236}">
                <a16:creationId xmlns:a16="http://schemas.microsoft.com/office/drawing/2014/main" id="{150ED738-80D4-4DD1-B2E2-DE3D07EA3E3E}"/>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809231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009474-4B41-44D8-9568-00AD0AE4F707}"/>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fecha 2">
            <a:extLst>
              <a:ext uri="{FF2B5EF4-FFF2-40B4-BE49-F238E27FC236}">
                <a16:creationId xmlns:a16="http://schemas.microsoft.com/office/drawing/2014/main" id="{240A3EBE-55EA-4732-B49A-8229D3F5AA28}"/>
              </a:ext>
            </a:extLst>
          </p:cNvPr>
          <p:cNvSpPr>
            <a:spLocks noGrp="1"/>
          </p:cNvSpPr>
          <p:nvPr>
            <p:ph type="dt" sz="half" idx="10"/>
          </p:nvPr>
        </p:nvSpPr>
        <p:spPr/>
        <p:txBody>
          <a:bodyPr/>
          <a:lstStyle/>
          <a:p>
            <a:fld id="{9C70D11C-841E-48A2-800C-E45519E378FC}" type="datetimeFigureOut">
              <a:rPr lang="es-PE" smtClean="0"/>
              <a:t>28/11/2022</a:t>
            </a:fld>
            <a:endParaRPr lang="es-PE"/>
          </a:p>
        </p:txBody>
      </p:sp>
      <p:sp>
        <p:nvSpPr>
          <p:cNvPr id="4" name="Marcador de pie de página 3">
            <a:extLst>
              <a:ext uri="{FF2B5EF4-FFF2-40B4-BE49-F238E27FC236}">
                <a16:creationId xmlns:a16="http://schemas.microsoft.com/office/drawing/2014/main" id="{D15F032F-37BC-476A-A883-24AD63F00913}"/>
              </a:ext>
            </a:extLst>
          </p:cNvPr>
          <p:cNvSpPr>
            <a:spLocks noGrp="1"/>
          </p:cNvSpPr>
          <p:nvPr>
            <p:ph type="ftr" sz="quarter" idx="11"/>
          </p:nvPr>
        </p:nvSpPr>
        <p:spPr/>
        <p:txBody>
          <a:bodyPr/>
          <a:lstStyle/>
          <a:p>
            <a:endParaRPr lang="es-PE"/>
          </a:p>
        </p:txBody>
      </p:sp>
      <p:sp>
        <p:nvSpPr>
          <p:cNvPr id="5" name="Marcador de número de diapositiva 4">
            <a:extLst>
              <a:ext uri="{FF2B5EF4-FFF2-40B4-BE49-F238E27FC236}">
                <a16:creationId xmlns:a16="http://schemas.microsoft.com/office/drawing/2014/main" id="{C2CC4180-A51F-4E52-A3D5-B964F090D80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3484303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4342F7C-9D0C-4D05-8792-ABB13CAE94F8}"/>
              </a:ext>
            </a:extLst>
          </p:cNvPr>
          <p:cNvSpPr>
            <a:spLocks noGrp="1"/>
          </p:cNvSpPr>
          <p:nvPr>
            <p:ph type="dt" sz="half" idx="10"/>
          </p:nvPr>
        </p:nvSpPr>
        <p:spPr/>
        <p:txBody>
          <a:bodyPr/>
          <a:lstStyle/>
          <a:p>
            <a:fld id="{9C70D11C-841E-48A2-800C-E45519E378FC}" type="datetimeFigureOut">
              <a:rPr lang="es-PE" smtClean="0"/>
              <a:t>28/11/2022</a:t>
            </a:fld>
            <a:endParaRPr lang="es-PE"/>
          </a:p>
        </p:txBody>
      </p:sp>
      <p:sp>
        <p:nvSpPr>
          <p:cNvPr id="3" name="Marcador de pie de página 2">
            <a:extLst>
              <a:ext uri="{FF2B5EF4-FFF2-40B4-BE49-F238E27FC236}">
                <a16:creationId xmlns:a16="http://schemas.microsoft.com/office/drawing/2014/main" id="{E9FE8C1C-C363-46B2-865D-A21F7E45283A}"/>
              </a:ext>
            </a:extLst>
          </p:cNvPr>
          <p:cNvSpPr>
            <a:spLocks noGrp="1"/>
          </p:cNvSpPr>
          <p:nvPr>
            <p:ph type="ftr" sz="quarter" idx="11"/>
          </p:nvPr>
        </p:nvSpPr>
        <p:spPr/>
        <p:txBody>
          <a:bodyPr/>
          <a:lstStyle/>
          <a:p>
            <a:endParaRPr lang="es-PE"/>
          </a:p>
        </p:txBody>
      </p:sp>
      <p:sp>
        <p:nvSpPr>
          <p:cNvPr id="4" name="Marcador de número de diapositiva 3">
            <a:extLst>
              <a:ext uri="{FF2B5EF4-FFF2-40B4-BE49-F238E27FC236}">
                <a16:creationId xmlns:a16="http://schemas.microsoft.com/office/drawing/2014/main" id="{3CB6D0E6-F8E4-405F-8AB2-8E1EC089E08C}"/>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1920071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117267-0CEE-44B0-9061-74C0DCEB788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D0016858-9675-4015-A7F5-8733395B9F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texto 3">
            <a:extLst>
              <a:ext uri="{FF2B5EF4-FFF2-40B4-BE49-F238E27FC236}">
                <a16:creationId xmlns:a16="http://schemas.microsoft.com/office/drawing/2014/main" id="{0B1B20B9-A1EA-49E4-8ECD-C9EC07B35B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D315F5E-481B-4729-A1F7-97AA06D17ED7}"/>
              </a:ext>
            </a:extLst>
          </p:cNvPr>
          <p:cNvSpPr>
            <a:spLocks noGrp="1"/>
          </p:cNvSpPr>
          <p:nvPr>
            <p:ph type="dt" sz="half" idx="10"/>
          </p:nvPr>
        </p:nvSpPr>
        <p:spPr/>
        <p:txBody>
          <a:bodyPr/>
          <a:lstStyle/>
          <a:p>
            <a:fld id="{9C70D11C-841E-48A2-800C-E45519E378FC}" type="datetimeFigureOut">
              <a:rPr lang="es-PE" smtClean="0"/>
              <a:t>28/11/2022</a:t>
            </a:fld>
            <a:endParaRPr lang="es-PE"/>
          </a:p>
        </p:txBody>
      </p:sp>
      <p:sp>
        <p:nvSpPr>
          <p:cNvPr id="6" name="Marcador de pie de página 5">
            <a:extLst>
              <a:ext uri="{FF2B5EF4-FFF2-40B4-BE49-F238E27FC236}">
                <a16:creationId xmlns:a16="http://schemas.microsoft.com/office/drawing/2014/main" id="{2C00D4A7-2816-464B-B1DD-8A33CE7743BB}"/>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2BF4F90D-89EE-43D6-84EA-04A88AB37F04}"/>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073285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4E8C7A-9550-4CAD-BF17-96D5903373C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posición de imagen 2">
            <a:extLst>
              <a:ext uri="{FF2B5EF4-FFF2-40B4-BE49-F238E27FC236}">
                <a16:creationId xmlns:a16="http://schemas.microsoft.com/office/drawing/2014/main" id="{B2AC09FA-AFEC-4B20-BB4C-2D2AEA3884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a:extLst>
              <a:ext uri="{FF2B5EF4-FFF2-40B4-BE49-F238E27FC236}">
                <a16:creationId xmlns:a16="http://schemas.microsoft.com/office/drawing/2014/main" id="{7BBD9F9D-F248-4CD9-AE28-1735BA27BC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0936B4F-BF74-40EA-B854-69C6B6C0C959}"/>
              </a:ext>
            </a:extLst>
          </p:cNvPr>
          <p:cNvSpPr>
            <a:spLocks noGrp="1"/>
          </p:cNvSpPr>
          <p:nvPr>
            <p:ph type="dt" sz="half" idx="10"/>
          </p:nvPr>
        </p:nvSpPr>
        <p:spPr/>
        <p:txBody>
          <a:bodyPr/>
          <a:lstStyle/>
          <a:p>
            <a:fld id="{9C70D11C-841E-48A2-800C-E45519E378FC}" type="datetimeFigureOut">
              <a:rPr lang="es-PE" smtClean="0"/>
              <a:t>28/11/2022</a:t>
            </a:fld>
            <a:endParaRPr lang="es-PE"/>
          </a:p>
        </p:txBody>
      </p:sp>
      <p:sp>
        <p:nvSpPr>
          <p:cNvPr id="6" name="Marcador de pie de página 5">
            <a:extLst>
              <a:ext uri="{FF2B5EF4-FFF2-40B4-BE49-F238E27FC236}">
                <a16:creationId xmlns:a16="http://schemas.microsoft.com/office/drawing/2014/main" id="{8A8281C0-15F3-4DE1-B056-3078E740D8C1}"/>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1BAE2889-E49E-4B17-A329-EF504B0D547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647079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989C99F-0337-4D77-9B36-C5172D718D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4E17655B-BFF7-4B2F-8493-C62A0D9E76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32855066-2F0B-4A70-B76A-B702A93A0D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70D11C-841E-48A2-800C-E45519E378FC}" type="datetimeFigureOut">
              <a:rPr lang="es-PE" smtClean="0"/>
              <a:t>28/11/2022</a:t>
            </a:fld>
            <a:endParaRPr lang="es-PE"/>
          </a:p>
        </p:txBody>
      </p:sp>
      <p:sp>
        <p:nvSpPr>
          <p:cNvPr id="5" name="Marcador de pie de página 4">
            <a:extLst>
              <a:ext uri="{FF2B5EF4-FFF2-40B4-BE49-F238E27FC236}">
                <a16:creationId xmlns:a16="http://schemas.microsoft.com/office/drawing/2014/main" id="{68599CB8-7E3D-4529-9D4F-4A8C00176F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p>
        </p:txBody>
      </p:sp>
      <p:sp>
        <p:nvSpPr>
          <p:cNvPr id="6" name="Marcador de número de diapositiva 5">
            <a:extLst>
              <a:ext uri="{FF2B5EF4-FFF2-40B4-BE49-F238E27FC236}">
                <a16:creationId xmlns:a16="http://schemas.microsoft.com/office/drawing/2014/main" id="{D428AF8B-08AF-443F-A23F-0CD0151015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69A7FA-BE49-418A-A7BF-0DDF5972E955}" type="slidenum">
              <a:rPr lang="es-PE" smtClean="0"/>
              <a:t>‹Nº›</a:t>
            </a:fld>
            <a:endParaRPr lang="es-PE"/>
          </a:p>
        </p:txBody>
      </p:sp>
    </p:spTree>
    <p:extLst>
      <p:ext uri="{BB962C8B-B14F-4D97-AF65-F5344CB8AC3E}">
        <p14:creationId xmlns:p14="http://schemas.microsoft.com/office/powerpoint/2010/main" val="96263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1.emf"/></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671513" y="1467725"/>
            <a:ext cx="7621462" cy="3832938"/>
          </a:xfrm>
        </p:spPr>
        <p:txBody>
          <a:bodyPr>
            <a:noAutofit/>
          </a:bodyPr>
          <a:lstStyle/>
          <a:p>
            <a:pPr algn="l"/>
            <a:br>
              <a:rPr lang="es-ES" sz="3200" b="1" dirty="0">
                <a:solidFill>
                  <a:schemeClr val="bg1"/>
                </a:solidFill>
                <a:latin typeface="Roboto Bk" pitchFamily="2" charset="0"/>
                <a:ea typeface="Roboto Bk" pitchFamily="2" charset="0"/>
              </a:rPr>
            </a:br>
            <a:br>
              <a:rPr lang="es-ES" sz="3200" b="1" dirty="0">
                <a:solidFill>
                  <a:schemeClr val="bg1"/>
                </a:solidFill>
                <a:latin typeface="Roboto Bk" pitchFamily="2" charset="0"/>
                <a:ea typeface="Roboto Bk" pitchFamily="2" charset="0"/>
              </a:rPr>
            </a:br>
            <a:r>
              <a:rPr lang="es-ES" sz="3200" b="1" dirty="0">
                <a:solidFill>
                  <a:schemeClr val="bg1"/>
                </a:solidFill>
                <a:latin typeface="Roboto Bk" pitchFamily="2" charset="0"/>
                <a:ea typeface="Roboto Bk" pitchFamily="2" charset="0"/>
              </a:rPr>
              <a:t>TALLER: PRECEDENTES CONSTITUCIONALES Y ORDINARIOS</a:t>
            </a:r>
            <a:br>
              <a:rPr lang="es-ES" sz="3200" b="1" dirty="0">
                <a:solidFill>
                  <a:schemeClr val="bg1"/>
                </a:solidFill>
                <a:latin typeface="Roboto Bk" pitchFamily="2" charset="0"/>
                <a:ea typeface="Roboto Bk" pitchFamily="2" charset="0"/>
              </a:rPr>
            </a:br>
            <a:br>
              <a:rPr lang="es-ES" sz="3200" b="1" dirty="0">
                <a:solidFill>
                  <a:schemeClr val="bg1"/>
                </a:solidFill>
                <a:latin typeface="Roboto Bk" pitchFamily="2" charset="0"/>
                <a:ea typeface="Roboto Bk" pitchFamily="2" charset="0"/>
              </a:rPr>
            </a:br>
            <a:r>
              <a:rPr lang="es-ES" sz="3200" b="1" dirty="0">
                <a:solidFill>
                  <a:schemeClr val="bg1"/>
                </a:solidFill>
                <a:latin typeface="Roboto Bk" pitchFamily="2" charset="0"/>
                <a:ea typeface="Roboto Bk" pitchFamily="2" charset="0"/>
              </a:rPr>
              <a:t>El precedente constitucional vinculante según el Nuevo Código Procesal Constitucional y la interpretación </a:t>
            </a:r>
            <a:br>
              <a:rPr lang="es-ES" sz="3200" b="1" dirty="0">
                <a:solidFill>
                  <a:schemeClr val="bg1"/>
                </a:solidFill>
                <a:latin typeface="Roboto Bk" pitchFamily="2" charset="0"/>
                <a:ea typeface="Roboto Bk" pitchFamily="2" charset="0"/>
              </a:rPr>
            </a:br>
            <a:r>
              <a:rPr lang="es-ES" sz="3200" b="1" dirty="0">
                <a:solidFill>
                  <a:schemeClr val="bg1"/>
                </a:solidFill>
                <a:latin typeface="Roboto Bk" pitchFamily="2" charset="0"/>
                <a:ea typeface="Roboto Bk" pitchFamily="2" charset="0"/>
              </a:rPr>
              <a:t>del Tribunal Constitucional</a:t>
            </a:r>
            <a:br>
              <a:rPr lang="es-ES" sz="3200" b="1" dirty="0">
                <a:solidFill>
                  <a:schemeClr val="bg1"/>
                </a:solidFill>
                <a:latin typeface="Roboto Bk" pitchFamily="2" charset="0"/>
                <a:ea typeface="Roboto Bk" pitchFamily="2" charset="0"/>
              </a:rPr>
            </a:br>
            <a:endParaRPr lang="en-US" sz="3200" b="1" dirty="0">
              <a:solidFill>
                <a:schemeClr val="bg1"/>
              </a:solidFill>
              <a:latin typeface="Roboto Bk" pitchFamily="2" charset="0"/>
              <a:ea typeface="Roboto Bk" pitchFamily="2" charset="0"/>
            </a:endParaRPr>
          </a:p>
        </p:txBody>
      </p:sp>
      <p:sp>
        <p:nvSpPr>
          <p:cNvPr id="31" name="Triángulo isósceles 30"/>
          <p:cNvSpPr/>
          <p:nvPr/>
        </p:nvSpPr>
        <p:spPr>
          <a:xfrm>
            <a:off x="7250589" y="3218735"/>
            <a:ext cx="10427807" cy="3635411"/>
          </a:xfrm>
          <a:prstGeom prst="triangle">
            <a:avLst>
              <a:gd name="adj" fmla="val 472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Imagen 20">
            <a:extLst>
              <a:ext uri="{FF2B5EF4-FFF2-40B4-BE49-F238E27FC236}">
                <a16:creationId xmlns:a16="http://schemas.microsoft.com/office/drawing/2014/main" id="{84AB06CC-DB21-4A34-8B7D-6BFF43F274C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044163" y="5529848"/>
            <a:ext cx="3113971" cy="1229791"/>
          </a:xfrm>
          <a:prstGeom prst="rect">
            <a:avLst/>
          </a:prstGeom>
          <a:noFill/>
          <a:ln>
            <a:noFill/>
          </a:ln>
        </p:spPr>
      </p:pic>
    </p:spTree>
    <p:extLst>
      <p:ext uri="{BB962C8B-B14F-4D97-AF65-F5344CB8AC3E}">
        <p14:creationId xmlns:p14="http://schemas.microsoft.com/office/powerpoint/2010/main" val="3364466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4400" b="0" i="0" u="none" strike="noStrike" kern="1200" cap="none" spc="0" normalizeH="0" baseline="0" noProof="0" dirty="0">
              <a:ln>
                <a:noFill/>
              </a:ln>
              <a:solidFill>
                <a:srgbClr val="C00000"/>
              </a:solidFill>
              <a:effectLst/>
              <a:uLnTx/>
              <a:uFillTx/>
              <a:latin typeface="Calibri Light" panose="020F0302020204030204"/>
              <a:ea typeface="+mj-ea"/>
              <a:cs typeface="+mj-cs"/>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3" name="CuadroTexto 2">
            <a:extLst>
              <a:ext uri="{FF2B5EF4-FFF2-40B4-BE49-F238E27FC236}">
                <a16:creationId xmlns:a16="http://schemas.microsoft.com/office/drawing/2014/main" id="{130CF864-5088-DA76-0F0A-A676E0F232A8}"/>
              </a:ext>
            </a:extLst>
          </p:cNvPr>
          <p:cNvSpPr txBox="1"/>
          <p:nvPr/>
        </p:nvSpPr>
        <p:spPr>
          <a:xfrm>
            <a:off x="713779" y="1285908"/>
            <a:ext cx="10338179" cy="523220"/>
          </a:xfrm>
          <a:prstGeom prst="rect">
            <a:avLst/>
          </a:prstGeom>
          <a:noFill/>
        </p:spPr>
        <p:txBody>
          <a:bodyPr wrap="square">
            <a:spAutoFit/>
          </a:bodyPr>
          <a:lstStyle/>
          <a:p>
            <a:r>
              <a:rPr lang="es-ES" sz="2800" b="1" dirty="0">
                <a:solidFill>
                  <a:srgbClr val="C00000"/>
                </a:solidFill>
              </a:rPr>
              <a:t>DEL ESTADO LEGAL AL ESTADO CONSTITUCIONAL DE DERECHO (VIII)</a:t>
            </a:r>
            <a:endParaRPr lang="es-PE" sz="2800" b="1" dirty="0">
              <a:solidFill>
                <a:srgbClr val="C00000"/>
              </a:solidFill>
            </a:endParaRPr>
          </a:p>
        </p:txBody>
      </p:sp>
      <p:sp>
        <p:nvSpPr>
          <p:cNvPr id="11" name="CuadroTexto 10">
            <a:extLst>
              <a:ext uri="{FF2B5EF4-FFF2-40B4-BE49-F238E27FC236}">
                <a16:creationId xmlns:a16="http://schemas.microsoft.com/office/drawing/2014/main" id="{96C1A9DA-7582-6C96-B5FE-6811789511D7}"/>
              </a:ext>
            </a:extLst>
          </p:cNvPr>
          <p:cNvSpPr txBox="1"/>
          <p:nvPr/>
        </p:nvSpPr>
        <p:spPr>
          <a:xfrm>
            <a:off x="713779" y="2556657"/>
            <a:ext cx="8426807" cy="2246769"/>
          </a:xfrm>
          <a:prstGeom prst="rect">
            <a:avLst/>
          </a:prstGeom>
          <a:noFill/>
        </p:spPr>
        <p:txBody>
          <a:bodyPr wrap="square">
            <a:spAutoFit/>
          </a:bodyPr>
          <a:lstStyle/>
          <a:p>
            <a:r>
              <a:rPr lang="es-ES" sz="2800" dirty="0"/>
              <a:t>Segunda guerra mundial.</a:t>
            </a:r>
          </a:p>
          <a:p>
            <a:endParaRPr lang="es-ES" sz="2800" dirty="0"/>
          </a:p>
          <a:p>
            <a:r>
              <a:rPr lang="es-ES" sz="2800" dirty="0"/>
              <a:t>Derechos nulos.</a:t>
            </a:r>
          </a:p>
          <a:p>
            <a:endParaRPr lang="es-ES" sz="2800" dirty="0"/>
          </a:p>
          <a:p>
            <a:r>
              <a:rPr lang="es-ES" sz="2800" dirty="0"/>
              <a:t>La Constitución al servicio del poder.</a:t>
            </a:r>
          </a:p>
        </p:txBody>
      </p:sp>
    </p:spTree>
    <p:extLst>
      <p:ext uri="{BB962C8B-B14F-4D97-AF65-F5344CB8AC3E}">
        <p14:creationId xmlns:p14="http://schemas.microsoft.com/office/powerpoint/2010/main" val="346199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4400" b="0" i="0" u="none" strike="noStrike" kern="1200" cap="none" spc="0" normalizeH="0" baseline="0" noProof="0" dirty="0">
              <a:ln>
                <a:noFill/>
              </a:ln>
              <a:solidFill>
                <a:srgbClr val="C00000"/>
              </a:solidFill>
              <a:effectLst/>
              <a:uLnTx/>
              <a:uFillTx/>
              <a:latin typeface="Calibri Light" panose="020F0302020204030204"/>
              <a:ea typeface="+mj-ea"/>
              <a:cs typeface="+mj-cs"/>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CuadroTexto 8">
            <a:extLst>
              <a:ext uri="{FF2B5EF4-FFF2-40B4-BE49-F238E27FC236}">
                <a16:creationId xmlns:a16="http://schemas.microsoft.com/office/drawing/2014/main" id="{218F151C-8276-301E-B4FA-062B96A34042}"/>
              </a:ext>
            </a:extLst>
          </p:cNvPr>
          <p:cNvSpPr txBox="1"/>
          <p:nvPr/>
        </p:nvSpPr>
        <p:spPr>
          <a:xfrm>
            <a:off x="883477" y="1092038"/>
            <a:ext cx="8257110" cy="523220"/>
          </a:xfrm>
          <a:prstGeom prst="rect">
            <a:avLst/>
          </a:prstGeom>
          <a:noFill/>
        </p:spPr>
        <p:txBody>
          <a:bodyPr wrap="square">
            <a:spAutoFit/>
          </a:bodyPr>
          <a:lstStyle/>
          <a:p>
            <a:r>
              <a:rPr lang="es-PE" sz="2800" b="1" dirty="0">
                <a:solidFill>
                  <a:srgbClr val="C00000"/>
                </a:solidFill>
              </a:rPr>
              <a:t>TAMBIÉN PUEDE RAZONARSE ASÍ</a:t>
            </a:r>
          </a:p>
        </p:txBody>
      </p:sp>
      <p:sp>
        <p:nvSpPr>
          <p:cNvPr id="16" name="CuadroTexto 15">
            <a:extLst>
              <a:ext uri="{FF2B5EF4-FFF2-40B4-BE49-F238E27FC236}">
                <a16:creationId xmlns:a16="http://schemas.microsoft.com/office/drawing/2014/main" id="{6D724084-8BF7-4DE0-B336-1BE05EDBBC4D}"/>
              </a:ext>
            </a:extLst>
          </p:cNvPr>
          <p:cNvSpPr txBox="1"/>
          <p:nvPr/>
        </p:nvSpPr>
        <p:spPr>
          <a:xfrm>
            <a:off x="883477" y="1907940"/>
            <a:ext cx="9011150" cy="3970318"/>
          </a:xfrm>
          <a:prstGeom prst="rect">
            <a:avLst/>
          </a:prstGeom>
          <a:noFill/>
        </p:spPr>
        <p:txBody>
          <a:bodyPr wrap="square">
            <a:spAutoFit/>
          </a:bodyPr>
          <a:lstStyle/>
          <a:p>
            <a:pPr algn="just"/>
            <a:r>
              <a:rPr lang="es-ES" sz="2800" dirty="0"/>
              <a:t>“La justicia requiere el castigo de esos hombres, a pesar del hecho de que bajo la ley positiva ellos no eran castigables en el tiempo en que se realizaron los actos (…). En el caso de que dos postulados de justicia estén en conflicto, el superior prevalece; y castigar a aquellos que son moralmente responsables de los crímenes de la II Guerra Mundial debe seguramente ser considerado más importante que cumplir con la regla bastante relativa contra las leyes ex post facto.” (¿?)</a:t>
            </a:r>
          </a:p>
        </p:txBody>
      </p:sp>
    </p:spTree>
    <p:extLst>
      <p:ext uri="{BB962C8B-B14F-4D97-AF65-F5344CB8AC3E}">
        <p14:creationId xmlns:p14="http://schemas.microsoft.com/office/powerpoint/2010/main" val="34528833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599"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4400" b="0" i="0" u="none" strike="noStrike" kern="1200" cap="none" spc="0" normalizeH="0" baseline="0" noProof="0" dirty="0">
              <a:ln>
                <a:noFill/>
              </a:ln>
              <a:solidFill>
                <a:srgbClr val="C00000"/>
              </a:solidFill>
              <a:effectLst/>
              <a:uLnTx/>
              <a:uFillTx/>
              <a:latin typeface="Calibri Light" panose="020F0302020204030204"/>
              <a:ea typeface="+mj-ea"/>
              <a:cs typeface="+mj-cs"/>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4" name="CuadroTexto 3">
            <a:extLst>
              <a:ext uri="{FF2B5EF4-FFF2-40B4-BE49-F238E27FC236}">
                <a16:creationId xmlns:a16="http://schemas.microsoft.com/office/drawing/2014/main" id="{7A0EE1E1-1F1B-3714-F9E3-7B5AA86F33EC}"/>
              </a:ext>
            </a:extLst>
          </p:cNvPr>
          <p:cNvSpPr txBox="1"/>
          <p:nvPr/>
        </p:nvSpPr>
        <p:spPr>
          <a:xfrm>
            <a:off x="886286" y="5811621"/>
            <a:ext cx="1854995" cy="276999"/>
          </a:xfrm>
          <a:prstGeom prst="rect">
            <a:avLst/>
          </a:prstGeom>
          <a:noFill/>
        </p:spPr>
        <p:txBody>
          <a:bodyPr wrap="none" rtlCol="0">
            <a:spAutoFit/>
          </a:bodyPr>
          <a:lstStyle/>
          <a:p>
            <a:r>
              <a:rPr lang="es-PE" sz="1200" i="1" dirty="0"/>
              <a:t>Tomado de Marco Moreno</a:t>
            </a:r>
          </a:p>
        </p:txBody>
      </p:sp>
      <p:sp>
        <p:nvSpPr>
          <p:cNvPr id="9" name="Rectangle 5">
            <a:extLst>
              <a:ext uri="{FF2B5EF4-FFF2-40B4-BE49-F238E27FC236}">
                <a16:creationId xmlns:a16="http://schemas.microsoft.com/office/drawing/2014/main" id="{DBCF83BD-FB03-0A9D-BB7D-96E6B2F525B4}"/>
              </a:ext>
            </a:extLst>
          </p:cNvPr>
          <p:cNvSpPr>
            <a:spLocks noChangeArrowheads="1"/>
          </p:cNvSpPr>
          <p:nvPr/>
        </p:nvSpPr>
        <p:spPr bwMode="auto">
          <a:xfrm>
            <a:off x="688759" y="2660209"/>
            <a:ext cx="5996657" cy="3603279"/>
          </a:xfrm>
          <a:prstGeom prst="rect">
            <a:avLst/>
          </a:prstGeom>
          <a:solidFill>
            <a:schemeClr val="bg1"/>
          </a:solidFill>
          <a:ln>
            <a:noFill/>
          </a:ln>
          <a:effectLst/>
          <a:extLst>
            <a:ext uri="{91240B29-F687-4F45-9708-019B960494DF}">
              <a14:hiddenLine xmlns:a14="http://schemas.microsoft.com/office/drawing/2010/main" w="9525">
                <a:solidFill>
                  <a:srgbClr val="0000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lnSpc>
                <a:spcPct val="90000"/>
              </a:lnSpc>
              <a:buFont typeface="Wingdings" panose="05000000000000000000" pitchFamily="2" charset="2"/>
              <a:buChar char="§"/>
            </a:pPr>
            <a:endParaRPr lang="es-ES" altLang="es-PE" sz="1800" dirty="0"/>
          </a:p>
        </p:txBody>
      </p:sp>
      <p:sp>
        <p:nvSpPr>
          <p:cNvPr id="12" name="CuadroTexto 11">
            <a:extLst>
              <a:ext uri="{FF2B5EF4-FFF2-40B4-BE49-F238E27FC236}">
                <a16:creationId xmlns:a16="http://schemas.microsoft.com/office/drawing/2014/main" id="{CA5357CB-6410-CE57-00EF-829B0F7B6811}"/>
              </a:ext>
            </a:extLst>
          </p:cNvPr>
          <p:cNvSpPr txBox="1"/>
          <p:nvPr/>
        </p:nvSpPr>
        <p:spPr>
          <a:xfrm>
            <a:off x="1813783" y="1656637"/>
            <a:ext cx="7325435" cy="4154984"/>
          </a:xfrm>
          <a:prstGeom prst="rect">
            <a:avLst/>
          </a:prstGeom>
          <a:noFill/>
        </p:spPr>
        <p:txBody>
          <a:bodyPr wrap="square">
            <a:spAutoFit/>
          </a:bodyPr>
          <a:lstStyle/>
          <a:p>
            <a:pPr algn="just"/>
            <a:r>
              <a:rPr lang="en-US" sz="4400" dirty="0" err="1"/>
              <a:t>Kelsen</a:t>
            </a:r>
            <a:r>
              <a:rPr lang="en-US" sz="4400" dirty="0"/>
              <a:t> H, “Will the judgment in the Nuremberg trial constitute a precedent in international Law?”, International Law </a:t>
            </a:r>
            <a:r>
              <a:rPr lang="en-US" sz="4400" dirty="0" err="1"/>
              <a:t>Quaterly</a:t>
            </a:r>
            <a:r>
              <a:rPr lang="en-US" sz="4400" dirty="0"/>
              <a:t>, 1, 2, 1947, p. (153-171) 165.</a:t>
            </a:r>
            <a:endParaRPr lang="es-PE" sz="4400" dirty="0"/>
          </a:p>
        </p:txBody>
      </p:sp>
    </p:spTree>
    <p:extLst>
      <p:ext uri="{BB962C8B-B14F-4D97-AF65-F5344CB8AC3E}">
        <p14:creationId xmlns:p14="http://schemas.microsoft.com/office/powerpoint/2010/main" val="3133071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4400" b="0" i="0" u="none" strike="noStrike" kern="1200" cap="none" spc="0" normalizeH="0" baseline="0" noProof="0" dirty="0">
              <a:ln>
                <a:noFill/>
              </a:ln>
              <a:solidFill>
                <a:srgbClr val="C00000"/>
              </a:solidFill>
              <a:effectLst/>
              <a:uLnTx/>
              <a:uFillTx/>
              <a:latin typeface="Calibri Light" panose="020F0302020204030204"/>
              <a:ea typeface="+mj-ea"/>
              <a:cs typeface="+mj-cs"/>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Rectangle 5">
            <a:extLst>
              <a:ext uri="{FF2B5EF4-FFF2-40B4-BE49-F238E27FC236}">
                <a16:creationId xmlns:a16="http://schemas.microsoft.com/office/drawing/2014/main" id="{B0610F2E-B0BD-645E-D9D5-B2B15A36FD5E}"/>
              </a:ext>
            </a:extLst>
          </p:cNvPr>
          <p:cNvSpPr>
            <a:spLocks noChangeArrowheads="1"/>
          </p:cNvSpPr>
          <p:nvPr/>
        </p:nvSpPr>
        <p:spPr bwMode="auto">
          <a:xfrm>
            <a:off x="775704" y="2103541"/>
            <a:ext cx="9409445" cy="40709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609600" indent="-609600">
              <a:spcBef>
                <a:spcPct val="20000"/>
              </a:spcBef>
              <a:buChar char="•"/>
              <a:defRPr sz="3200">
                <a:solidFill>
                  <a:schemeClr val="tx1"/>
                </a:solidFill>
                <a:latin typeface="Arial" panose="020B0604020202020204" pitchFamily="34" charset="0"/>
                <a:cs typeface="Arial" panose="020B0604020202020204" pitchFamily="34" charset="0"/>
              </a:defRPr>
            </a:lvl1pPr>
            <a:lvl2pPr marL="990600" indent="-533400">
              <a:spcBef>
                <a:spcPct val="20000"/>
              </a:spcBef>
              <a:buChar char="–"/>
              <a:defRPr sz="2800">
                <a:solidFill>
                  <a:schemeClr val="tx1"/>
                </a:solidFill>
                <a:latin typeface="Arial" panose="020B0604020202020204" pitchFamily="34" charset="0"/>
                <a:cs typeface="Arial" panose="020B0604020202020204" pitchFamily="34" charset="0"/>
              </a:defRPr>
            </a:lvl2pPr>
            <a:lvl3pPr marL="1371600" indent="-457200">
              <a:spcBef>
                <a:spcPct val="20000"/>
              </a:spcBef>
              <a:buChar char="•"/>
              <a:defRPr sz="2400">
                <a:solidFill>
                  <a:schemeClr val="tx1"/>
                </a:solidFill>
                <a:latin typeface="Arial" panose="020B0604020202020204" pitchFamily="34" charset="0"/>
                <a:cs typeface="Arial" panose="020B0604020202020204" pitchFamily="34" charset="0"/>
              </a:defRPr>
            </a:lvl3pPr>
            <a:lvl4pPr marL="1752600" indent="-381000">
              <a:spcBef>
                <a:spcPct val="20000"/>
              </a:spcBef>
              <a:buChar char="–"/>
              <a:defRPr sz="2000">
                <a:solidFill>
                  <a:schemeClr val="tx1"/>
                </a:solidFill>
                <a:latin typeface="Arial" panose="020B0604020202020204" pitchFamily="34" charset="0"/>
                <a:cs typeface="Arial" panose="020B0604020202020204" pitchFamily="34" charset="0"/>
              </a:defRPr>
            </a:lvl4pPr>
            <a:lvl5pPr marL="2209800" indent="-381000">
              <a:spcBef>
                <a:spcPct val="20000"/>
              </a:spcBef>
              <a:buChar char="»"/>
              <a:defRPr sz="2000">
                <a:solidFill>
                  <a:schemeClr val="tx1"/>
                </a:solidFill>
                <a:latin typeface="Arial" panose="020B0604020202020204" pitchFamily="34" charset="0"/>
                <a:cs typeface="Arial" panose="020B0604020202020204" pitchFamily="34" charset="0"/>
              </a:defRPr>
            </a:lvl5pPr>
            <a:lvl6pPr marL="2667000" indent="-3810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3124200" indent="-3810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581400" indent="-3810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4038600" indent="-3810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indent="0" eaLnBrk="1" hangingPunct="1">
              <a:lnSpc>
                <a:spcPct val="150000"/>
              </a:lnSpc>
              <a:buNone/>
            </a:pPr>
            <a:endParaRPr lang="es-ES" altLang="es-PE" sz="1600" dirty="0"/>
          </a:p>
        </p:txBody>
      </p:sp>
      <p:sp>
        <p:nvSpPr>
          <p:cNvPr id="3" name="CuadroTexto 2">
            <a:extLst>
              <a:ext uri="{FF2B5EF4-FFF2-40B4-BE49-F238E27FC236}">
                <a16:creationId xmlns:a16="http://schemas.microsoft.com/office/drawing/2014/main" id="{BC30840F-E8C5-8398-F886-60557E45D2CA}"/>
              </a:ext>
            </a:extLst>
          </p:cNvPr>
          <p:cNvSpPr txBox="1"/>
          <p:nvPr/>
        </p:nvSpPr>
        <p:spPr>
          <a:xfrm>
            <a:off x="1140041" y="1226251"/>
            <a:ext cx="10012098" cy="523220"/>
          </a:xfrm>
          <a:prstGeom prst="rect">
            <a:avLst/>
          </a:prstGeom>
          <a:noFill/>
        </p:spPr>
        <p:txBody>
          <a:bodyPr wrap="square">
            <a:spAutoFit/>
          </a:bodyPr>
          <a:lstStyle/>
          <a:p>
            <a:r>
              <a:rPr lang="es-ES" sz="2800" b="1" dirty="0">
                <a:solidFill>
                  <a:srgbClr val="C00000"/>
                </a:solidFill>
              </a:rPr>
              <a:t>DEL ESTADO LEGAL AL ESTADO CONSTITUCIONAL DE DERECHO (IX)</a:t>
            </a:r>
            <a:endParaRPr lang="es-PE" sz="2800" b="1" dirty="0">
              <a:solidFill>
                <a:srgbClr val="C00000"/>
              </a:solidFill>
            </a:endParaRPr>
          </a:p>
        </p:txBody>
      </p:sp>
      <p:sp>
        <p:nvSpPr>
          <p:cNvPr id="13" name="CuadroTexto 12">
            <a:extLst>
              <a:ext uri="{FF2B5EF4-FFF2-40B4-BE49-F238E27FC236}">
                <a16:creationId xmlns:a16="http://schemas.microsoft.com/office/drawing/2014/main" id="{DAB28A71-FA9A-06A9-EEEB-708138FFA918}"/>
              </a:ext>
            </a:extLst>
          </p:cNvPr>
          <p:cNvSpPr txBox="1"/>
          <p:nvPr/>
        </p:nvSpPr>
        <p:spPr>
          <a:xfrm>
            <a:off x="1140041" y="1969328"/>
            <a:ext cx="8000546" cy="4154984"/>
          </a:xfrm>
          <a:prstGeom prst="rect">
            <a:avLst/>
          </a:prstGeom>
          <a:noFill/>
        </p:spPr>
        <p:txBody>
          <a:bodyPr wrap="square">
            <a:spAutoFit/>
          </a:bodyPr>
          <a:lstStyle/>
          <a:p>
            <a:r>
              <a:rPr lang="es-ES" sz="2400" dirty="0"/>
              <a:t>La Constitución se encuentra al servicio de la dignidad humana.</a:t>
            </a:r>
          </a:p>
          <a:p>
            <a:endParaRPr lang="es-ES" sz="2400" dirty="0"/>
          </a:p>
          <a:p>
            <a:r>
              <a:rPr lang="es-ES" sz="2400" dirty="0"/>
              <a:t>Derechos fundamentales vinculantes.</a:t>
            </a:r>
          </a:p>
          <a:p>
            <a:endParaRPr lang="es-ES" sz="2400" dirty="0"/>
          </a:p>
          <a:p>
            <a:r>
              <a:rPr lang="es-ES" sz="2400" dirty="0"/>
              <a:t>La Constitución como parámetro formal y material de validez de los actos.</a:t>
            </a:r>
          </a:p>
          <a:p>
            <a:endParaRPr lang="es-ES" sz="2400" dirty="0"/>
          </a:p>
          <a:p>
            <a:r>
              <a:rPr lang="es-ES" sz="2400" dirty="0"/>
              <a:t>Evolución de los Tribunales Constitucionales.</a:t>
            </a:r>
          </a:p>
          <a:p>
            <a:endParaRPr lang="es-ES" sz="2400" dirty="0"/>
          </a:p>
          <a:p>
            <a:r>
              <a:rPr lang="es-ES" sz="2400" dirty="0"/>
              <a:t>Procesos constitucionales de control concreto.</a:t>
            </a:r>
          </a:p>
        </p:txBody>
      </p:sp>
    </p:spTree>
    <p:extLst>
      <p:ext uri="{BB962C8B-B14F-4D97-AF65-F5344CB8AC3E}">
        <p14:creationId xmlns:p14="http://schemas.microsoft.com/office/powerpoint/2010/main" val="2201706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nodePh="1">
                                  <p:stCondLst>
                                    <p:cond delay="0"/>
                                  </p:stCondLst>
                                  <p:endCondLst>
                                    <p:cond evt="begin" delay="0">
                                      <p:tn val="5"/>
                                    </p:cond>
                                  </p:end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linds(horizontal)">
                                      <p:cBhvr>
                                        <p:cTn id="7"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cxnSp>
        <p:nvCxnSpPr>
          <p:cNvPr id="28" name="Conector recto 27"/>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23" name="Picture 2" descr="Identidad visual &amp;quot;Siempre con el pueblo&amp;quot; | INSTITUTO NACIONAL DE SALUD">
            <a:extLst>
              <a:ext uri="{FF2B5EF4-FFF2-40B4-BE49-F238E27FC236}">
                <a16:creationId xmlns:a16="http://schemas.microsoft.com/office/drawing/2014/main" id="{A00CF133-5A2B-4DB6-B682-B0CC2F58C550}"/>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5" name="Imagen 4">
            <a:extLst>
              <a:ext uri="{FF2B5EF4-FFF2-40B4-BE49-F238E27FC236}">
                <a16:creationId xmlns:a16="http://schemas.microsoft.com/office/drawing/2014/main" id="{15643148-A51D-4841-84F6-0DC7F64E20B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2" name="Título 1">
            <a:extLst>
              <a:ext uri="{FF2B5EF4-FFF2-40B4-BE49-F238E27FC236}">
                <a16:creationId xmlns:a16="http://schemas.microsoft.com/office/drawing/2014/main" id="{E33F0E9C-1979-8535-329C-03F18FCCE8E1}"/>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4400" b="0" i="0" u="none" strike="noStrike" kern="1200" cap="none" spc="0" normalizeH="0" baseline="0" noProof="0" dirty="0">
              <a:ln>
                <a:noFill/>
              </a:ln>
              <a:solidFill>
                <a:srgbClr val="C00000"/>
              </a:solidFill>
              <a:effectLst/>
              <a:uLnTx/>
              <a:uFillTx/>
              <a:latin typeface="Calibri Light" panose="020F0302020204030204"/>
              <a:ea typeface="+mj-ea"/>
              <a:cs typeface="+mj-cs"/>
            </a:endParaRPr>
          </a:p>
        </p:txBody>
      </p:sp>
      <p:sp>
        <p:nvSpPr>
          <p:cNvPr id="19" name="CuadroTexto 18">
            <a:extLst>
              <a:ext uri="{FF2B5EF4-FFF2-40B4-BE49-F238E27FC236}">
                <a16:creationId xmlns:a16="http://schemas.microsoft.com/office/drawing/2014/main" id="{983ABCAE-DF97-ED2F-7A87-2570D2A2475D}"/>
              </a:ext>
            </a:extLst>
          </p:cNvPr>
          <p:cNvSpPr txBox="1"/>
          <p:nvPr/>
        </p:nvSpPr>
        <p:spPr>
          <a:xfrm>
            <a:off x="1140040" y="1300656"/>
            <a:ext cx="10109949" cy="523220"/>
          </a:xfrm>
          <a:prstGeom prst="rect">
            <a:avLst/>
          </a:prstGeom>
          <a:noFill/>
        </p:spPr>
        <p:txBody>
          <a:bodyPr wrap="square">
            <a:spAutoFit/>
          </a:bodyPr>
          <a:lstStyle/>
          <a:p>
            <a:r>
              <a:rPr lang="es-ES" sz="2800" b="1" dirty="0">
                <a:solidFill>
                  <a:srgbClr val="C00000"/>
                </a:solidFill>
              </a:rPr>
              <a:t>DEL ESTADO LEGAL AL ESTADO CONSTITUCIONAL DE DERECHO (X)</a:t>
            </a:r>
            <a:endParaRPr lang="es-PE" sz="2800" b="1" dirty="0">
              <a:solidFill>
                <a:srgbClr val="C00000"/>
              </a:solidFill>
            </a:endParaRPr>
          </a:p>
        </p:txBody>
      </p:sp>
      <p:sp>
        <p:nvSpPr>
          <p:cNvPr id="21" name="CuadroTexto 20">
            <a:extLst>
              <a:ext uri="{FF2B5EF4-FFF2-40B4-BE49-F238E27FC236}">
                <a16:creationId xmlns:a16="http://schemas.microsoft.com/office/drawing/2014/main" id="{7412E957-90C2-8AE0-0793-D89BBE4C0CF8}"/>
              </a:ext>
            </a:extLst>
          </p:cNvPr>
          <p:cNvSpPr txBox="1"/>
          <p:nvPr/>
        </p:nvSpPr>
        <p:spPr>
          <a:xfrm>
            <a:off x="1174611" y="2155267"/>
            <a:ext cx="9743598" cy="3046988"/>
          </a:xfrm>
          <a:prstGeom prst="rect">
            <a:avLst/>
          </a:prstGeom>
          <a:noFill/>
        </p:spPr>
        <p:txBody>
          <a:bodyPr wrap="square">
            <a:spAutoFit/>
          </a:bodyPr>
          <a:lstStyle/>
          <a:p>
            <a:pPr algn="just"/>
            <a:r>
              <a:rPr lang="es-ES" sz="2400" dirty="0"/>
              <a:t>La sentencia </a:t>
            </a:r>
            <a:r>
              <a:rPr lang="es-ES" sz="2400" dirty="0" err="1"/>
              <a:t>Lüth</a:t>
            </a:r>
            <a:r>
              <a:rPr lang="es-ES" sz="2400" dirty="0"/>
              <a:t> y el Derecho Constitucional como Derecho Común. </a:t>
            </a:r>
          </a:p>
          <a:p>
            <a:pPr algn="just"/>
            <a:endParaRPr lang="es-ES" sz="2400" dirty="0"/>
          </a:p>
          <a:p>
            <a:pPr algn="just"/>
            <a:r>
              <a:rPr lang="es-ES" sz="2400" dirty="0"/>
              <a:t> “Las cláusulas generales de los artículos §§ 138, 242 y 826 son apreciadas por el TCFA como la puerta de entrada a los derechos fundamentales, «pues al decidir lo que estos mandatos sociales ordenan en el caso particular, hay que partir en primer término del conjunto de concepciones valorativas que el pueblo ha alcanzado y que ha plasmado en su Constitución en un momento determinado de su desarrollo espiritual-cultural”.</a:t>
            </a:r>
          </a:p>
        </p:txBody>
      </p:sp>
    </p:spTree>
    <p:extLst>
      <p:ext uri="{BB962C8B-B14F-4D97-AF65-F5344CB8AC3E}">
        <p14:creationId xmlns:p14="http://schemas.microsoft.com/office/powerpoint/2010/main" val="7184530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2" name="Título 1">
            <a:extLst>
              <a:ext uri="{FF2B5EF4-FFF2-40B4-BE49-F238E27FC236}">
                <a16:creationId xmlns:a16="http://schemas.microsoft.com/office/drawing/2014/main" id="{FB06D2D0-A793-070B-A647-2F06AD90D183}"/>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4400" b="0" i="0" u="none" strike="noStrike" kern="1200" cap="none" spc="0" normalizeH="0" baseline="0" noProof="0" dirty="0">
              <a:ln>
                <a:noFill/>
              </a:ln>
              <a:solidFill>
                <a:srgbClr val="C00000"/>
              </a:solidFill>
              <a:effectLst/>
              <a:uLnTx/>
              <a:uFillTx/>
              <a:latin typeface="Calibri Light" panose="020F0302020204030204"/>
              <a:ea typeface="+mj-ea"/>
              <a:cs typeface="+mj-cs"/>
            </a:endParaRPr>
          </a:p>
        </p:txBody>
      </p:sp>
      <p:sp>
        <p:nvSpPr>
          <p:cNvPr id="9" name="CuadroTexto 8">
            <a:extLst>
              <a:ext uri="{FF2B5EF4-FFF2-40B4-BE49-F238E27FC236}">
                <a16:creationId xmlns:a16="http://schemas.microsoft.com/office/drawing/2014/main" id="{D02904C7-FF39-7446-C8B6-C80D7184F3B9}"/>
              </a:ext>
            </a:extLst>
          </p:cNvPr>
          <p:cNvSpPr txBox="1"/>
          <p:nvPr/>
        </p:nvSpPr>
        <p:spPr>
          <a:xfrm>
            <a:off x="1140039" y="1030650"/>
            <a:ext cx="8000547" cy="523220"/>
          </a:xfrm>
          <a:prstGeom prst="rect">
            <a:avLst/>
          </a:prstGeom>
          <a:noFill/>
        </p:spPr>
        <p:txBody>
          <a:bodyPr wrap="square">
            <a:spAutoFit/>
          </a:bodyPr>
          <a:lstStyle/>
          <a:p>
            <a:r>
              <a:rPr lang="es-ES" sz="2800" b="1" dirty="0">
                <a:solidFill>
                  <a:srgbClr val="C00000"/>
                </a:solidFill>
              </a:rPr>
              <a:t>JURISDICCIÓN Y TRADICIÓN ANGLOSAJONA (I)</a:t>
            </a:r>
            <a:endParaRPr lang="es-PE" sz="2800" b="1" dirty="0">
              <a:solidFill>
                <a:srgbClr val="C00000"/>
              </a:solidFill>
            </a:endParaRPr>
          </a:p>
        </p:txBody>
      </p:sp>
      <p:sp>
        <p:nvSpPr>
          <p:cNvPr id="11" name="CuadroTexto 10">
            <a:extLst>
              <a:ext uri="{FF2B5EF4-FFF2-40B4-BE49-F238E27FC236}">
                <a16:creationId xmlns:a16="http://schemas.microsoft.com/office/drawing/2014/main" id="{78C2892E-A8A1-471D-D9F1-AE175AF92E49}"/>
              </a:ext>
            </a:extLst>
          </p:cNvPr>
          <p:cNvSpPr txBox="1"/>
          <p:nvPr/>
        </p:nvSpPr>
        <p:spPr>
          <a:xfrm>
            <a:off x="1282889" y="1846555"/>
            <a:ext cx="8782439" cy="3724096"/>
          </a:xfrm>
          <a:prstGeom prst="rect">
            <a:avLst/>
          </a:prstGeom>
          <a:noFill/>
        </p:spPr>
        <p:txBody>
          <a:bodyPr wrap="square">
            <a:spAutoFit/>
          </a:bodyPr>
          <a:lstStyle/>
          <a:p>
            <a:pPr algn="just"/>
            <a:r>
              <a:rPr lang="es-ES" sz="2800" dirty="0"/>
              <a:t>Independencia 1776. Contra un Parlamento inglés opresor.</a:t>
            </a:r>
          </a:p>
          <a:p>
            <a:pPr algn="just"/>
            <a:endParaRPr lang="es-ES" sz="2800" dirty="0"/>
          </a:p>
          <a:p>
            <a:pPr algn="just"/>
            <a:r>
              <a:rPr lang="es-ES" dirty="0"/>
              <a:t>J. Madison: “La acumulación de todos los poderes (...) en las mismas manos (...) por autonombramiento, o por elección, es la definición más exacta que se pueda dar de tiranía.”</a:t>
            </a:r>
          </a:p>
          <a:p>
            <a:pPr algn="just"/>
            <a:endParaRPr lang="es-ES" dirty="0"/>
          </a:p>
          <a:p>
            <a:pPr algn="just"/>
            <a:r>
              <a:rPr lang="es-ES" dirty="0"/>
              <a:t>Caso Madison vs. Marbury (1803). Juez Marshall. Supremacía constitucional sobre la ley. Interpretación de la ley de conformidad con la Constitución. Juez como un creador de Derecho.</a:t>
            </a:r>
          </a:p>
          <a:p>
            <a:pPr algn="just"/>
            <a:endParaRPr lang="es-ES" dirty="0"/>
          </a:p>
          <a:p>
            <a:pPr algn="just"/>
            <a:r>
              <a:rPr lang="es-ES" dirty="0"/>
              <a:t>En EE.UU. nunca se instituyó el principio de soberanía parlamentaria. </a:t>
            </a:r>
          </a:p>
          <a:p>
            <a:pPr algn="just"/>
            <a:endParaRPr lang="es-ES" dirty="0"/>
          </a:p>
          <a:p>
            <a:pPr algn="just"/>
            <a:r>
              <a:rPr lang="es-ES" dirty="0"/>
              <a:t>Tampoco existió el principio de separación de poderes, sino el de </a:t>
            </a:r>
            <a:r>
              <a:rPr lang="es-ES" dirty="0" err="1"/>
              <a:t>checks</a:t>
            </a:r>
            <a:r>
              <a:rPr lang="es-ES" dirty="0"/>
              <a:t> and balances.</a:t>
            </a:r>
          </a:p>
        </p:txBody>
      </p:sp>
    </p:spTree>
    <p:extLst>
      <p:ext uri="{BB962C8B-B14F-4D97-AF65-F5344CB8AC3E}">
        <p14:creationId xmlns:p14="http://schemas.microsoft.com/office/powerpoint/2010/main" val="30269404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2" name="Título 1">
            <a:extLst>
              <a:ext uri="{FF2B5EF4-FFF2-40B4-BE49-F238E27FC236}">
                <a16:creationId xmlns:a16="http://schemas.microsoft.com/office/drawing/2014/main" id="{33E4144B-DE34-2234-986F-B1785D0F08CD}"/>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4400" b="0" i="0" u="none" strike="noStrike" kern="1200" cap="none" spc="0" normalizeH="0" baseline="0" noProof="0" dirty="0">
              <a:ln>
                <a:noFill/>
              </a:ln>
              <a:solidFill>
                <a:srgbClr val="C00000"/>
              </a:solidFill>
              <a:effectLst/>
              <a:uLnTx/>
              <a:uFillTx/>
              <a:latin typeface="Calibri Light" panose="020F0302020204030204"/>
              <a:ea typeface="+mj-ea"/>
              <a:cs typeface="+mj-cs"/>
            </a:endParaRPr>
          </a:p>
        </p:txBody>
      </p:sp>
      <p:sp>
        <p:nvSpPr>
          <p:cNvPr id="9" name="CuadroTexto 8">
            <a:extLst>
              <a:ext uri="{FF2B5EF4-FFF2-40B4-BE49-F238E27FC236}">
                <a16:creationId xmlns:a16="http://schemas.microsoft.com/office/drawing/2014/main" id="{B15829CB-45EA-7B02-F74F-467BAFD0BDB4}"/>
              </a:ext>
            </a:extLst>
          </p:cNvPr>
          <p:cNvSpPr txBox="1"/>
          <p:nvPr/>
        </p:nvSpPr>
        <p:spPr>
          <a:xfrm>
            <a:off x="723331" y="1092038"/>
            <a:ext cx="8417256" cy="523220"/>
          </a:xfrm>
          <a:prstGeom prst="rect">
            <a:avLst/>
          </a:prstGeom>
          <a:noFill/>
        </p:spPr>
        <p:txBody>
          <a:bodyPr wrap="square">
            <a:spAutoFit/>
          </a:bodyPr>
          <a:lstStyle/>
          <a:p>
            <a:r>
              <a:rPr lang="es-ES" sz="2800" b="1" dirty="0">
                <a:solidFill>
                  <a:srgbClr val="C00000"/>
                </a:solidFill>
              </a:rPr>
              <a:t>JURISDICCIÓN Y TRADICIÓN ANGLOSAJONA (II)</a:t>
            </a:r>
            <a:endParaRPr lang="es-PE" sz="2800" b="1" dirty="0">
              <a:solidFill>
                <a:srgbClr val="C00000"/>
              </a:solidFill>
            </a:endParaRPr>
          </a:p>
        </p:txBody>
      </p:sp>
      <p:sp>
        <p:nvSpPr>
          <p:cNvPr id="11" name="CuadroTexto 10">
            <a:extLst>
              <a:ext uri="{FF2B5EF4-FFF2-40B4-BE49-F238E27FC236}">
                <a16:creationId xmlns:a16="http://schemas.microsoft.com/office/drawing/2014/main" id="{E741B441-535B-4081-82FD-15B21A4EA554}"/>
              </a:ext>
            </a:extLst>
          </p:cNvPr>
          <p:cNvSpPr txBox="1"/>
          <p:nvPr/>
        </p:nvSpPr>
        <p:spPr>
          <a:xfrm>
            <a:off x="723329" y="1907940"/>
            <a:ext cx="9594377" cy="3785652"/>
          </a:xfrm>
          <a:prstGeom prst="rect">
            <a:avLst/>
          </a:prstGeom>
          <a:noFill/>
        </p:spPr>
        <p:txBody>
          <a:bodyPr wrap="square">
            <a:spAutoFit/>
          </a:bodyPr>
          <a:lstStyle/>
          <a:p>
            <a:endParaRPr lang="es-ES" sz="2000" dirty="0"/>
          </a:p>
          <a:p>
            <a:pPr algn="just"/>
            <a:r>
              <a:rPr lang="es-ES" sz="2000" dirty="0"/>
              <a:t>“O la Constitución es un Derecho superior (...) o, por el contrario, se sitúa al mismo nivel que las leyes ordinarias, y como toda ley es modificable cuando así lo disponga la voluntad del Legislativo (...). Está claro que todos aquéllos que han dado vida a la Constitución escrita la han concebido como el Derecho fundamental y supremo de la nación y, consecuentemente, la regla que debe aplicarse es que toda Ley contraria a la Constitución es nula. (...) La función del Poder Judicial consiste en determinar qué es y cuál es el Derecho. Aquéllos que aplican el Derecho a los casos particulares deben por necesidad explicar e interpretar las normas. Si dos normas entran en conflicto, los Tribunales deben decidir cuál es la aplicable al caso. (...) Si la Constitución es superior a cualquier Ley ordinaria (...), será entonces la Constitución y no la referida Ley la que resolverá la controversia.” (Caso Marbury vs. Madison, Juez Marshall, 1803).</a:t>
            </a:r>
          </a:p>
        </p:txBody>
      </p:sp>
    </p:spTree>
    <p:extLst>
      <p:ext uri="{BB962C8B-B14F-4D97-AF65-F5344CB8AC3E}">
        <p14:creationId xmlns:p14="http://schemas.microsoft.com/office/powerpoint/2010/main" val="13114760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2" name="Título 1">
            <a:extLst>
              <a:ext uri="{FF2B5EF4-FFF2-40B4-BE49-F238E27FC236}">
                <a16:creationId xmlns:a16="http://schemas.microsoft.com/office/drawing/2014/main" id="{DC47760C-587E-91AA-C8D2-B2D8533122F6}"/>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4400" b="0" i="0" u="none" strike="noStrike" kern="1200" cap="none" spc="0" normalizeH="0" baseline="0" noProof="0" dirty="0">
              <a:ln>
                <a:noFill/>
              </a:ln>
              <a:solidFill>
                <a:srgbClr val="C00000"/>
              </a:solidFill>
              <a:effectLst/>
              <a:uLnTx/>
              <a:uFillTx/>
              <a:latin typeface="Calibri Light" panose="020F0302020204030204"/>
              <a:ea typeface="+mj-ea"/>
              <a:cs typeface="+mj-cs"/>
            </a:endParaRPr>
          </a:p>
        </p:txBody>
      </p:sp>
      <p:sp>
        <p:nvSpPr>
          <p:cNvPr id="9" name="CuadroTexto 8">
            <a:extLst>
              <a:ext uri="{FF2B5EF4-FFF2-40B4-BE49-F238E27FC236}">
                <a16:creationId xmlns:a16="http://schemas.microsoft.com/office/drawing/2014/main" id="{BB9BF2B0-72DE-A2CF-8B32-E12C42B67770}"/>
              </a:ext>
            </a:extLst>
          </p:cNvPr>
          <p:cNvSpPr txBox="1"/>
          <p:nvPr/>
        </p:nvSpPr>
        <p:spPr>
          <a:xfrm>
            <a:off x="1405719" y="1237045"/>
            <a:ext cx="7734868" cy="523220"/>
          </a:xfrm>
          <a:prstGeom prst="rect">
            <a:avLst/>
          </a:prstGeom>
          <a:noFill/>
        </p:spPr>
        <p:txBody>
          <a:bodyPr wrap="square">
            <a:spAutoFit/>
          </a:bodyPr>
          <a:lstStyle/>
          <a:p>
            <a:r>
              <a:rPr lang="es-PE" sz="2800" b="1" dirty="0">
                <a:solidFill>
                  <a:srgbClr val="C00000"/>
                </a:solidFill>
              </a:rPr>
              <a:t>ESTADO LEGAL         ESTADO CONSTITUCIONAL</a:t>
            </a:r>
          </a:p>
        </p:txBody>
      </p:sp>
      <p:sp>
        <p:nvSpPr>
          <p:cNvPr id="11" name="CuadroTexto 10">
            <a:extLst>
              <a:ext uri="{FF2B5EF4-FFF2-40B4-BE49-F238E27FC236}">
                <a16:creationId xmlns:a16="http://schemas.microsoft.com/office/drawing/2014/main" id="{8666363D-73D5-87DC-BE6C-504983FD9A89}"/>
              </a:ext>
            </a:extLst>
          </p:cNvPr>
          <p:cNvSpPr txBox="1"/>
          <p:nvPr/>
        </p:nvSpPr>
        <p:spPr>
          <a:xfrm>
            <a:off x="1405719" y="1846555"/>
            <a:ext cx="2494128" cy="4524315"/>
          </a:xfrm>
          <a:prstGeom prst="rect">
            <a:avLst/>
          </a:prstGeom>
          <a:noFill/>
        </p:spPr>
        <p:txBody>
          <a:bodyPr wrap="square">
            <a:spAutoFit/>
          </a:bodyPr>
          <a:lstStyle/>
          <a:p>
            <a:r>
              <a:rPr lang="es-PE" dirty="0"/>
              <a:t>Principio jurídico de supremacía legal. </a:t>
            </a:r>
          </a:p>
          <a:p>
            <a:endParaRPr lang="es-PE" dirty="0"/>
          </a:p>
          <a:p>
            <a:r>
              <a:rPr lang="es-PE" dirty="0"/>
              <a:t>Principio político de soberanía parlamentaria.</a:t>
            </a:r>
          </a:p>
          <a:p>
            <a:endParaRPr lang="es-PE" dirty="0"/>
          </a:p>
          <a:p>
            <a:r>
              <a:rPr lang="es-PE" dirty="0"/>
              <a:t>Voluntades. Legislador.</a:t>
            </a:r>
          </a:p>
          <a:p>
            <a:endParaRPr lang="es-PE" dirty="0"/>
          </a:p>
          <a:p>
            <a:r>
              <a:rPr lang="es-PE" dirty="0"/>
              <a:t>Protagonismo judicial minimalista. Fuente judicial hecho (jurisprudencia).</a:t>
            </a:r>
          </a:p>
          <a:p>
            <a:endParaRPr lang="es-PE" dirty="0"/>
          </a:p>
          <a:p>
            <a:r>
              <a:rPr lang="es-PE" dirty="0"/>
              <a:t>Visión abstracta del Derecho.</a:t>
            </a:r>
          </a:p>
        </p:txBody>
      </p:sp>
      <p:sp>
        <p:nvSpPr>
          <p:cNvPr id="13" name="CuadroTexto 12">
            <a:extLst>
              <a:ext uri="{FF2B5EF4-FFF2-40B4-BE49-F238E27FC236}">
                <a16:creationId xmlns:a16="http://schemas.microsoft.com/office/drawing/2014/main" id="{878785F4-E8CE-2A43-AE99-9135746B3B0E}"/>
              </a:ext>
            </a:extLst>
          </p:cNvPr>
          <p:cNvSpPr txBox="1"/>
          <p:nvPr/>
        </p:nvSpPr>
        <p:spPr>
          <a:xfrm>
            <a:off x="5008727" y="1862752"/>
            <a:ext cx="4131859" cy="3139321"/>
          </a:xfrm>
          <a:prstGeom prst="rect">
            <a:avLst/>
          </a:prstGeom>
          <a:noFill/>
        </p:spPr>
        <p:txBody>
          <a:bodyPr wrap="square">
            <a:spAutoFit/>
          </a:bodyPr>
          <a:lstStyle/>
          <a:p>
            <a:r>
              <a:rPr lang="es-ES" dirty="0"/>
              <a:t>Principio jurídico de supremacía constitucional. Dignidad y </a:t>
            </a:r>
            <a:r>
              <a:rPr lang="es-ES" dirty="0" err="1"/>
              <a:t>dd.hh</a:t>
            </a:r>
            <a:r>
              <a:rPr lang="es-ES" dirty="0"/>
              <a:t>.</a:t>
            </a:r>
          </a:p>
          <a:p>
            <a:endParaRPr lang="es-ES" dirty="0"/>
          </a:p>
          <a:p>
            <a:r>
              <a:rPr lang="es-ES" dirty="0"/>
              <a:t>Principio político de soberanía popular</a:t>
            </a:r>
          </a:p>
          <a:p>
            <a:endParaRPr lang="es-ES" dirty="0"/>
          </a:p>
          <a:p>
            <a:r>
              <a:rPr lang="es-ES" dirty="0"/>
              <a:t>Razones. Juez.</a:t>
            </a:r>
          </a:p>
          <a:p>
            <a:endParaRPr lang="es-ES" dirty="0"/>
          </a:p>
          <a:p>
            <a:r>
              <a:rPr lang="es-ES" dirty="0"/>
              <a:t>Protagonismo judicial maximalista (</a:t>
            </a:r>
            <a:r>
              <a:rPr lang="es-ES" dirty="0" err="1"/>
              <a:t>TCs</a:t>
            </a:r>
            <a:r>
              <a:rPr lang="es-ES" dirty="0"/>
              <a:t>). Fuente judicial-acto (precedente).</a:t>
            </a:r>
          </a:p>
          <a:p>
            <a:endParaRPr lang="es-ES" dirty="0"/>
          </a:p>
          <a:p>
            <a:r>
              <a:rPr lang="es-ES" dirty="0"/>
              <a:t>Visión concreta del Derecho. </a:t>
            </a:r>
          </a:p>
        </p:txBody>
      </p:sp>
    </p:spTree>
    <p:extLst>
      <p:ext uri="{BB962C8B-B14F-4D97-AF65-F5344CB8AC3E}">
        <p14:creationId xmlns:p14="http://schemas.microsoft.com/office/powerpoint/2010/main" val="38097015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a:spLocks noChangeArrowheads="1"/>
          </p:cNvSpPr>
          <p:nvPr/>
        </p:nvSpPr>
        <p:spPr bwMode="auto">
          <a:xfrm>
            <a:off x="4046693" y="3549053"/>
            <a:ext cx="3744416"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50000"/>
              </a:lnSpc>
              <a:spcBef>
                <a:spcPct val="0"/>
              </a:spcBef>
              <a:buFontTx/>
              <a:buNone/>
            </a:pPr>
            <a:r>
              <a:rPr lang="es-PE" altLang="es-PE" b="1" dirty="0">
                <a:solidFill>
                  <a:schemeClr val="bg2">
                    <a:lumMod val="25000"/>
                  </a:schemeClr>
                </a:solidFill>
                <a:latin typeface="Arial" panose="020B0604020202020204" pitchFamily="34" charset="0"/>
              </a:rPr>
              <a:t>MUCHAS GRACIAS </a:t>
            </a:r>
          </a:p>
        </p:txBody>
      </p:sp>
      <p:pic>
        <p:nvPicPr>
          <p:cNvPr id="3" name="Imagen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85589" y="2350265"/>
            <a:ext cx="1866624" cy="1089262"/>
          </a:xfrm>
          <a:prstGeom prst="rect">
            <a:avLst/>
          </a:prstGeom>
        </p:spPr>
      </p:pic>
      <p:cxnSp>
        <p:nvCxnSpPr>
          <p:cNvPr id="6" name="Conector recto 5"/>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Conector recto 8"/>
          <p:cNvCxnSpPr/>
          <p:nvPr/>
        </p:nvCxnSpPr>
        <p:spPr>
          <a:xfrm>
            <a:off x="338328" y="6161255"/>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3084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654544" y="1504805"/>
            <a:ext cx="10383218" cy="313895"/>
          </a:xfrm>
        </p:spPr>
        <p:txBody>
          <a:bodyPr>
            <a:noAutofit/>
          </a:bodyPr>
          <a:lstStyle/>
          <a:p>
            <a:r>
              <a:rPr lang="es-ES" sz="2800" b="1" dirty="0">
                <a:solidFill>
                  <a:srgbClr val="C00000"/>
                </a:solidFill>
              </a:rPr>
              <a:t>DEL ESTADO LEGAL AL ESTADO CONSTITUCIONAL DE DERECHO (I)</a:t>
            </a:r>
            <a:endParaRPr lang="es-MX" sz="2800" b="1" dirty="0">
              <a:solidFill>
                <a:srgbClr val="C00000"/>
              </a:solidFill>
            </a:endParaRP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7" name="CuadroTexto 6">
            <a:extLst>
              <a:ext uri="{FF2B5EF4-FFF2-40B4-BE49-F238E27FC236}">
                <a16:creationId xmlns:a16="http://schemas.microsoft.com/office/drawing/2014/main" id="{C735E9E3-96B1-45EA-A9C5-B87BB42F9949}"/>
              </a:ext>
            </a:extLst>
          </p:cNvPr>
          <p:cNvSpPr txBox="1"/>
          <p:nvPr/>
        </p:nvSpPr>
        <p:spPr>
          <a:xfrm>
            <a:off x="668741" y="2334358"/>
            <a:ext cx="9396588" cy="2862322"/>
          </a:xfrm>
          <a:prstGeom prst="rect">
            <a:avLst/>
          </a:prstGeom>
          <a:noFill/>
        </p:spPr>
        <p:txBody>
          <a:bodyPr wrap="square">
            <a:spAutoFit/>
          </a:bodyPr>
          <a:lstStyle/>
          <a:p>
            <a:pPr algn="just"/>
            <a:r>
              <a:rPr lang="es-ES" dirty="0"/>
              <a:t>El Antiguo Régimen y sus tribunales (</a:t>
            </a:r>
            <a:r>
              <a:rPr lang="es-ES" dirty="0" err="1"/>
              <a:t>Parlaments</a:t>
            </a:r>
            <a:r>
              <a:rPr lang="es-ES" dirty="0"/>
              <a:t>). Ausencia del deber de motivación judicial.</a:t>
            </a:r>
          </a:p>
          <a:p>
            <a:pPr algn="just"/>
            <a:endParaRPr lang="es-ES" dirty="0"/>
          </a:p>
          <a:p>
            <a:pPr algn="just"/>
            <a:r>
              <a:rPr lang="es-ES" dirty="0"/>
              <a:t>Revolución Francesa. Ley Revolucionaria sobre la organización judicial (agosto, 1790):</a:t>
            </a:r>
          </a:p>
          <a:p>
            <a:pPr algn="just"/>
            <a:endParaRPr lang="es-ES" dirty="0"/>
          </a:p>
          <a:p>
            <a:pPr algn="just"/>
            <a:r>
              <a:rPr lang="es-ES" dirty="0"/>
              <a:t>     Art. 10: «Los tribunales judiciales no podrán tomar parte, directa o indirectamente, en el ejercicio del poder legislativo, ni impedir o suspender la ejecución de los decretos del cuerpo legislativo…».</a:t>
            </a:r>
          </a:p>
          <a:p>
            <a:pPr algn="just"/>
            <a:endParaRPr lang="es-ES" dirty="0"/>
          </a:p>
          <a:p>
            <a:pPr algn="just"/>
            <a:r>
              <a:rPr lang="es-ES" dirty="0"/>
              <a:t>     Art. 12: «…deberán remitirse al cuerpo legislativo siempre que encuentren necesario interpretar una ley u obtener una nueva» (sistema del </a:t>
            </a:r>
            <a:r>
              <a:rPr lang="es-ES" dirty="0" err="1"/>
              <a:t>referé</a:t>
            </a:r>
            <a:r>
              <a:rPr lang="es-ES" dirty="0"/>
              <a:t> </a:t>
            </a:r>
            <a:r>
              <a:rPr lang="es-ES" dirty="0" err="1"/>
              <a:t>legislatif</a:t>
            </a:r>
            <a:r>
              <a:rPr lang="es-ES" dirty="0"/>
              <a:t>).</a:t>
            </a:r>
          </a:p>
        </p:txBody>
      </p:sp>
    </p:spTree>
    <p:extLst>
      <p:ext uri="{BB962C8B-B14F-4D97-AF65-F5344CB8AC3E}">
        <p14:creationId xmlns:p14="http://schemas.microsoft.com/office/powerpoint/2010/main" val="1854923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4400" b="0" i="0" u="none" strike="noStrike" kern="1200" cap="none" spc="0" normalizeH="0" baseline="0" noProof="0" dirty="0">
              <a:ln>
                <a:noFill/>
              </a:ln>
              <a:solidFill>
                <a:srgbClr val="C00000"/>
              </a:solidFill>
              <a:effectLst/>
              <a:uLnTx/>
              <a:uFillTx/>
              <a:latin typeface="Calibri Light" panose="020F0302020204030204"/>
              <a:ea typeface="+mj-ea"/>
              <a:cs typeface="+mj-cs"/>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4" name="CuadroTexto 3">
            <a:extLst>
              <a:ext uri="{FF2B5EF4-FFF2-40B4-BE49-F238E27FC236}">
                <a16:creationId xmlns:a16="http://schemas.microsoft.com/office/drawing/2014/main" id="{96D9DEFD-534D-CEAE-F7D5-0D8140EA4F35}"/>
              </a:ext>
            </a:extLst>
          </p:cNvPr>
          <p:cNvSpPr txBox="1"/>
          <p:nvPr/>
        </p:nvSpPr>
        <p:spPr>
          <a:xfrm>
            <a:off x="699447" y="1139577"/>
            <a:ext cx="9850271" cy="523220"/>
          </a:xfrm>
          <a:prstGeom prst="rect">
            <a:avLst/>
          </a:prstGeom>
          <a:noFill/>
        </p:spPr>
        <p:txBody>
          <a:bodyPr wrap="square">
            <a:spAutoFit/>
          </a:bodyPr>
          <a:lstStyle/>
          <a:p>
            <a:r>
              <a:rPr lang="es-ES" sz="2800" dirty="0">
                <a:solidFill>
                  <a:srgbClr val="C00000"/>
                </a:solidFill>
              </a:rPr>
              <a:t>DEL ESTADO LEGAL AL ESTADO CONSTITUCIONAL DE DERECHO (II)</a:t>
            </a:r>
            <a:endParaRPr lang="es-PE" sz="2800" dirty="0">
              <a:solidFill>
                <a:srgbClr val="C00000"/>
              </a:solidFill>
            </a:endParaRPr>
          </a:p>
        </p:txBody>
      </p:sp>
      <p:sp>
        <p:nvSpPr>
          <p:cNvPr id="12" name="CuadroTexto 11">
            <a:extLst>
              <a:ext uri="{FF2B5EF4-FFF2-40B4-BE49-F238E27FC236}">
                <a16:creationId xmlns:a16="http://schemas.microsoft.com/office/drawing/2014/main" id="{43E05C7E-7F90-BEA3-A259-F7EFBC2B4257}"/>
              </a:ext>
            </a:extLst>
          </p:cNvPr>
          <p:cNvSpPr txBox="1"/>
          <p:nvPr/>
        </p:nvSpPr>
        <p:spPr>
          <a:xfrm>
            <a:off x="699447" y="2016867"/>
            <a:ext cx="9126941" cy="2585323"/>
          </a:xfrm>
          <a:prstGeom prst="rect">
            <a:avLst/>
          </a:prstGeom>
          <a:noFill/>
        </p:spPr>
        <p:txBody>
          <a:bodyPr wrap="square">
            <a:spAutoFit/>
          </a:bodyPr>
          <a:lstStyle/>
          <a:p>
            <a:pPr algn="just"/>
            <a:r>
              <a:rPr lang="es-ES" dirty="0"/>
              <a:t>Sesión de la Asamblea Nacional francesa del 18 de noviembre de 1790: </a:t>
            </a:r>
          </a:p>
          <a:p>
            <a:pPr algn="just"/>
            <a:endParaRPr lang="es-ES" dirty="0"/>
          </a:p>
          <a:p>
            <a:pPr algn="just"/>
            <a:r>
              <a:rPr lang="es-ES" dirty="0"/>
              <a:t>Robespierre: «El término jurisprudencia debe borrarse de nuestra lengua.   En un Estado que tiene una Constitución, una legislación, la jurisprudencia de los Tribunales no es otra cosa que la ley».</a:t>
            </a:r>
          </a:p>
          <a:p>
            <a:pPr algn="just"/>
            <a:endParaRPr lang="es-ES" dirty="0"/>
          </a:p>
          <a:p>
            <a:pPr algn="just"/>
            <a:r>
              <a:rPr lang="es-ES" dirty="0"/>
              <a:t>Le </a:t>
            </a:r>
            <a:r>
              <a:rPr lang="es-ES" dirty="0" err="1"/>
              <a:t>Chapelier</a:t>
            </a:r>
            <a:r>
              <a:rPr lang="es-ES" dirty="0"/>
              <a:t>: «El Tribunal de Casación no deberá tener jurisprudencia. Si la jurisprudencia de los Tribunales, la más detestable de todas las instituciones, existiera en el Tribunal de Casación, habría que destruirla…».</a:t>
            </a:r>
          </a:p>
        </p:txBody>
      </p:sp>
    </p:spTree>
    <p:extLst>
      <p:ext uri="{BB962C8B-B14F-4D97-AF65-F5344CB8AC3E}">
        <p14:creationId xmlns:p14="http://schemas.microsoft.com/office/powerpoint/2010/main" val="1573426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93C373A7-0DCA-416A-AA86-B8B58D874654}"/>
              </a:ext>
            </a:extLst>
          </p:cNvPr>
          <p:cNvSpPr txBox="1">
            <a:spLocks/>
          </p:cNvSpPr>
          <p:nvPr/>
        </p:nvSpPr>
        <p:spPr>
          <a:xfrm>
            <a:off x="436179" y="907879"/>
            <a:ext cx="1061578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4400" b="0" i="0" u="none" strike="noStrike" kern="1200" cap="none" spc="0" normalizeH="0" baseline="0" noProof="0" dirty="0">
              <a:ln>
                <a:noFill/>
              </a:ln>
              <a:solidFill>
                <a:srgbClr val="C00000"/>
              </a:solidFill>
              <a:effectLst/>
              <a:uLnTx/>
              <a:uFillTx/>
              <a:latin typeface="Calibri Light" panose="020F0302020204030204"/>
              <a:ea typeface="+mj-ea"/>
              <a:cs typeface="+mj-cs"/>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4" name="CuadroTexto 3">
            <a:extLst>
              <a:ext uri="{FF2B5EF4-FFF2-40B4-BE49-F238E27FC236}">
                <a16:creationId xmlns:a16="http://schemas.microsoft.com/office/drawing/2014/main" id="{5FC7F098-7614-D4BB-D046-E41326B62268}"/>
              </a:ext>
            </a:extLst>
          </p:cNvPr>
          <p:cNvSpPr txBox="1"/>
          <p:nvPr/>
        </p:nvSpPr>
        <p:spPr>
          <a:xfrm>
            <a:off x="955342" y="1092039"/>
            <a:ext cx="10096617" cy="523220"/>
          </a:xfrm>
          <a:prstGeom prst="rect">
            <a:avLst/>
          </a:prstGeom>
          <a:noFill/>
        </p:spPr>
        <p:txBody>
          <a:bodyPr wrap="square">
            <a:spAutoFit/>
          </a:bodyPr>
          <a:lstStyle/>
          <a:p>
            <a:r>
              <a:rPr lang="es-ES" sz="2800" b="1" dirty="0">
                <a:solidFill>
                  <a:srgbClr val="C00000"/>
                </a:solidFill>
              </a:rPr>
              <a:t>DEL ESTADO LEGAL AL ESTADO CONSTITUCIONAL DE DERECHO (III)</a:t>
            </a:r>
            <a:endParaRPr lang="es-PE" sz="2800" b="1" dirty="0">
              <a:solidFill>
                <a:srgbClr val="C00000"/>
              </a:solidFill>
            </a:endParaRPr>
          </a:p>
        </p:txBody>
      </p:sp>
      <p:sp>
        <p:nvSpPr>
          <p:cNvPr id="10" name="CuadroTexto 9">
            <a:extLst>
              <a:ext uri="{FF2B5EF4-FFF2-40B4-BE49-F238E27FC236}">
                <a16:creationId xmlns:a16="http://schemas.microsoft.com/office/drawing/2014/main" id="{D0471907-9974-A6D8-9C96-191735B7F98E}"/>
              </a:ext>
            </a:extLst>
          </p:cNvPr>
          <p:cNvSpPr txBox="1"/>
          <p:nvPr/>
        </p:nvSpPr>
        <p:spPr>
          <a:xfrm>
            <a:off x="955343" y="2046146"/>
            <a:ext cx="9389660" cy="4524315"/>
          </a:xfrm>
          <a:prstGeom prst="rect">
            <a:avLst/>
          </a:prstGeom>
          <a:noFill/>
        </p:spPr>
        <p:txBody>
          <a:bodyPr wrap="square">
            <a:spAutoFit/>
          </a:bodyPr>
          <a:lstStyle/>
          <a:p>
            <a:pPr algn="just"/>
            <a:r>
              <a:rPr lang="es-ES" dirty="0"/>
              <a:t>Visión individualista y antropocéntrica del mundo y del Derecho.</a:t>
            </a:r>
          </a:p>
          <a:p>
            <a:pPr algn="just"/>
            <a:endParaRPr lang="es-ES" dirty="0"/>
          </a:p>
          <a:p>
            <a:pPr algn="just"/>
            <a:r>
              <a:rPr lang="es-ES" dirty="0"/>
              <a:t>Es posible descubrir la justicia (los derechos naturales) a través de la razón (</a:t>
            </a:r>
            <a:r>
              <a:rPr lang="es-ES" dirty="0" err="1"/>
              <a:t>Rausseau</a:t>
            </a:r>
            <a:r>
              <a:rPr lang="es-ES" dirty="0"/>
              <a:t>) y plasmarla en la ley.</a:t>
            </a:r>
          </a:p>
          <a:p>
            <a:pPr algn="just"/>
            <a:endParaRPr lang="es-ES" dirty="0"/>
          </a:p>
          <a:p>
            <a:pPr algn="just"/>
            <a:r>
              <a:rPr lang="es-ES" dirty="0"/>
              <a:t>Teoría de la representación. Se instituyen los principios de soberanía parlamentaria y supremacía legal.</a:t>
            </a:r>
          </a:p>
          <a:p>
            <a:pPr algn="just"/>
            <a:endParaRPr lang="es-ES" dirty="0"/>
          </a:p>
          <a:p>
            <a:pPr algn="just"/>
            <a:r>
              <a:rPr lang="es-ES" dirty="0"/>
              <a:t>Fenómeno de la Codificación.</a:t>
            </a:r>
          </a:p>
          <a:p>
            <a:pPr algn="just"/>
            <a:endParaRPr lang="es-ES" dirty="0"/>
          </a:p>
          <a:p>
            <a:pPr algn="just"/>
            <a:r>
              <a:rPr lang="es-ES" dirty="0"/>
              <a:t>Art. 5º CC. Napoleónico de 1804: «la decisión judicial no revestirá nunca la forma de regla general».</a:t>
            </a:r>
          </a:p>
          <a:p>
            <a:pPr algn="just"/>
            <a:endParaRPr lang="es-ES" dirty="0"/>
          </a:p>
          <a:p>
            <a:pPr algn="just"/>
            <a:r>
              <a:rPr lang="es-ES" dirty="0"/>
              <a:t>Reaparece el deber de motivar, pero para garantizar la fidelidad a la ley.</a:t>
            </a:r>
          </a:p>
          <a:p>
            <a:pPr algn="just"/>
            <a:endParaRPr lang="es-ES" dirty="0"/>
          </a:p>
          <a:p>
            <a:pPr algn="just"/>
            <a:r>
              <a:rPr lang="es-ES" dirty="0"/>
              <a:t>La Constitución como norma política.</a:t>
            </a:r>
          </a:p>
        </p:txBody>
      </p:sp>
    </p:spTree>
    <p:extLst>
      <p:ext uri="{BB962C8B-B14F-4D97-AF65-F5344CB8AC3E}">
        <p14:creationId xmlns:p14="http://schemas.microsoft.com/office/powerpoint/2010/main" val="447222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4400" b="0" i="0" u="none" strike="noStrike" kern="1200" cap="none" spc="0" normalizeH="0" baseline="0" noProof="0" dirty="0">
              <a:ln>
                <a:noFill/>
              </a:ln>
              <a:solidFill>
                <a:srgbClr val="C00000"/>
              </a:solidFill>
              <a:effectLst/>
              <a:uLnTx/>
              <a:uFillTx/>
              <a:latin typeface="Calibri Light" panose="020F0302020204030204"/>
              <a:ea typeface="+mj-ea"/>
              <a:cs typeface="+mj-cs"/>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3" name="CuadroTexto 2">
            <a:extLst>
              <a:ext uri="{FF2B5EF4-FFF2-40B4-BE49-F238E27FC236}">
                <a16:creationId xmlns:a16="http://schemas.microsoft.com/office/drawing/2014/main" id="{4B73BF45-7588-EDBC-F87D-B9A8A3DF20AA}"/>
              </a:ext>
            </a:extLst>
          </p:cNvPr>
          <p:cNvSpPr txBox="1"/>
          <p:nvPr/>
        </p:nvSpPr>
        <p:spPr>
          <a:xfrm>
            <a:off x="914399" y="846491"/>
            <a:ext cx="10137560" cy="1384995"/>
          </a:xfrm>
          <a:prstGeom prst="rect">
            <a:avLst/>
          </a:prstGeom>
          <a:noFill/>
        </p:spPr>
        <p:txBody>
          <a:bodyPr wrap="square">
            <a:spAutoFit/>
          </a:bodyPr>
          <a:lstStyle/>
          <a:p>
            <a:endParaRPr lang="es-ES" sz="2800" b="1" dirty="0">
              <a:solidFill>
                <a:srgbClr val="C00000"/>
              </a:solidFill>
            </a:endParaRPr>
          </a:p>
          <a:p>
            <a:r>
              <a:rPr lang="es-ES" sz="2800" b="1" dirty="0">
                <a:solidFill>
                  <a:srgbClr val="C00000"/>
                </a:solidFill>
              </a:rPr>
              <a:t>DEL ESTADO LEGAL AL ESTADO CONSTITUCIONAL DE DERECHO (IV) </a:t>
            </a:r>
          </a:p>
          <a:p>
            <a:endParaRPr lang="es-PE" sz="2800" b="1" dirty="0"/>
          </a:p>
        </p:txBody>
      </p:sp>
      <p:sp>
        <p:nvSpPr>
          <p:cNvPr id="12" name="CuadroTexto 11">
            <a:extLst>
              <a:ext uri="{FF2B5EF4-FFF2-40B4-BE49-F238E27FC236}">
                <a16:creationId xmlns:a16="http://schemas.microsoft.com/office/drawing/2014/main" id="{C3765626-B9CC-8D2B-9AC6-992F783A2AAE}"/>
              </a:ext>
            </a:extLst>
          </p:cNvPr>
          <p:cNvSpPr txBox="1"/>
          <p:nvPr/>
        </p:nvSpPr>
        <p:spPr>
          <a:xfrm>
            <a:off x="955343" y="1846554"/>
            <a:ext cx="9485194" cy="3970318"/>
          </a:xfrm>
          <a:prstGeom prst="rect">
            <a:avLst/>
          </a:prstGeom>
          <a:noFill/>
        </p:spPr>
        <p:txBody>
          <a:bodyPr wrap="square">
            <a:spAutoFit/>
          </a:bodyPr>
          <a:lstStyle/>
          <a:p>
            <a:pPr algn="just"/>
            <a:r>
              <a:rPr lang="es-ES" dirty="0"/>
              <a:t>H. </a:t>
            </a:r>
            <a:r>
              <a:rPr lang="es-ES" dirty="0" err="1"/>
              <a:t>Reichel</a:t>
            </a:r>
            <a:r>
              <a:rPr lang="es-ES" dirty="0"/>
              <a:t>: «La ley sirve al orden. Para que este orden se mantenga y garantice debe poseer autoridad; por lo tanto, en principio será inviolable. Así, pues, aunque en grado bastante elevado sea injusto y contrario al fin, debe mantenerse. (…). Pero todo tiene sus límites, aún la obediencia hacia a la ley. Sería la obediencia pasiva de un cadáver sostener también la ley allí donde el buen sentido aprecia que sólo por su forma merece aún el nombre de una ley jurídica. Este es el caso, no solamente cuando es injusta o contraria al fin, sino además precisamente inmoral. [Y] es inmoral cuando se pone en contradicción con la conciencia universal general de la época. [A] [s]</a:t>
            </a:r>
            <a:r>
              <a:rPr lang="es-ES" dirty="0" err="1"/>
              <a:t>eguir</a:t>
            </a:r>
            <a:r>
              <a:rPr lang="es-ES" dirty="0"/>
              <a:t> y aplicar tal ley (…) no está en absoluto obligado (…) un juez que sea un hombre de ideas morales, (…). Lo que expongo no es sólo un principio moral, sino también un principio de Derecho (…). Si, por ejemplo, se hallase un mandato legal en oposición con la conciencia civilizada general, moralmente puesta de relieve, se hallaría amenazada la autoridad del Derecho. (…). [En ese caso], el juez tiene que servir al Derecho, pero no a aquel trozo de papel que denominamos ley. Ésta no es fin por sí misma, sino sólo medio para un fin, medio por cuya autoridad se produce el orden (…) » (La ley y la sentencia, 1912).</a:t>
            </a:r>
          </a:p>
        </p:txBody>
      </p:sp>
    </p:spTree>
    <p:extLst>
      <p:ext uri="{BB962C8B-B14F-4D97-AF65-F5344CB8AC3E}">
        <p14:creationId xmlns:p14="http://schemas.microsoft.com/office/powerpoint/2010/main" val="3022418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4400" b="0" i="0" u="none" strike="noStrike" kern="1200" cap="none" spc="0" normalizeH="0" baseline="0" noProof="0" dirty="0">
              <a:ln>
                <a:noFill/>
              </a:ln>
              <a:solidFill>
                <a:srgbClr val="C00000"/>
              </a:solidFill>
              <a:effectLst/>
              <a:uLnTx/>
              <a:uFillTx/>
              <a:latin typeface="Calibri Light" panose="020F0302020204030204"/>
              <a:ea typeface="+mj-ea"/>
              <a:cs typeface="+mj-cs"/>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CuadroTexto 8">
            <a:extLst>
              <a:ext uri="{FF2B5EF4-FFF2-40B4-BE49-F238E27FC236}">
                <a16:creationId xmlns:a16="http://schemas.microsoft.com/office/drawing/2014/main" id="{23966DB0-CE62-FB15-CCAA-8AAE1E244166}"/>
              </a:ext>
            </a:extLst>
          </p:cNvPr>
          <p:cNvSpPr txBox="1"/>
          <p:nvPr/>
        </p:nvSpPr>
        <p:spPr>
          <a:xfrm>
            <a:off x="999698" y="1322997"/>
            <a:ext cx="10052261" cy="523220"/>
          </a:xfrm>
          <a:prstGeom prst="rect">
            <a:avLst/>
          </a:prstGeom>
          <a:noFill/>
        </p:spPr>
        <p:txBody>
          <a:bodyPr wrap="square">
            <a:spAutoFit/>
          </a:bodyPr>
          <a:lstStyle/>
          <a:p>
            <a:r>
              <a:rPr lang="es-ES" sz="2800" b="1" dirty="0">
                <a:solidFill>
                  <a:srgbClr val="C00000"/>
                </a:solidFill>
              </a:rPr>
              <a:t>DEL ESTADO LEGAL AL ESTADO CONSTITUCIONAL DE DERECHO (V)</a:t>
            </a:r>
            <a:endParaRPr lang="es-PE" sz="2800" b="1" dirty="0">
              <a:solidFill>
                <a:srgbClr val="C00000"/>
              </a:solidFill>
            </a:endParaRPr>
          </a:p>
        </p:txBody>
      </p:sp>
      <p:sp>
        <p:nvSpPr>
          <p:cNvPr id="11" name="CuadroTexto 10">
            <a:extLst>
              <a:ext uri="{FF2B5EF4-FFF2-40B4-BE49-F238E27FC236}">
                <a16:creationId xmlns:a16="http://schemas.microsoft.com/office/drawing/2014/main" id="{548CB6F1-96C6-1598-278E-1024DF287682}"/>
              </a:ext>
            </a:extLst>
          </p:cNvPr>
          <p:cNvSpPr txBox="1"/>
          <p:nvPr/>
        </p:nvSpPr>
        <p:spPr>
          <a:xfrm>
            <a:off x="999698" y="2101756"/>
            <a:ext cx="10250291" cy="3139321"/>
          </a:xfrm>
          <a:prstGeom prst="rect">
            <a:avLst/>
          </a:prstGeom>
          <a:noFill/>
        </p:spPr>
        <p:txBody>
          <a:bodyPr wrap="square">
            <a:spAutoFit/>
          </a:bodyPr>
          <a:lstStyle/>
          <a:p>
            <a:pPr algn="just"/>
            <a:r>
              <a:rPr lang="es-ES" dirty="0"/>
              <a:t>Oscar </a:t>
            </a:r>
            <a:r>
              <a:rPr lang="es-ES" dirty="0" err="1"/>
              <a:t>Bülow</a:t>
            </a:r>
            <a:r>
              <a:rPr lang="es-ES" dirty="0"/>
              <a:t>: «no sólo el legislador, sino también el juez tiene (…) una actividad creadora jurídica; la producción jurídica la comparten ambos, de tal suerte que el legislador suministra el proyecto y el plano, mientras que el juez ejecuta aquél y edifica conforme a éste. No sólo la ley, sino ésta y la judicatura conjuntamente, suministran al pueblo su derecho» (Discurso, Leipzig, 1895).</a:t>
            </a:r>
          </a:p>
          <a:p>
            <a:pPr algn="just"/>
            <a:endParaRPr lang="es-ES" dirty="0"/>
          </a:p>
          <a:p>
            <a:pPr algn="just"/>
            <a:r>
              <a:rPr lang="es-ES" dirty="0"/>
              <a:t>Art. 1º CC. Suizo: «La ley rige todas las materias que estén dentro de la letra o del espíritu de cualquiera de sus mandatos. A falta de una ley aplicable el juez debe dictar sentencia de acuerdo con el derecho consuetudinario, y a falta de una costumbre, de acuerdo con las reglas que él establecería si tuviera que asumir el papel de legislador (…)».</a:t>
            </a:r>
          </a:p>
          <a:p>
            <a:pPr algn="just"/>
            <a:endParaRPr lang="es-ES" dirty="0"/>
          </a:p>
          <a:p>
            <a:pPr algn="just"/>
            <a:r>
              <a:rPr lang="es-ES" dirty="0"/>
              <a:t>CC alemán de 1900: Referencia a la buena fe, las buenas costumbres como parámetros de control.</a:t>
            </a:r>
          </a:p>
        </p:txBody>
      </p:sp>
    </p:spTree>
    <p:extLst>
      <p:ext uri="{BB962C8B-B14F-4D97-AF65-F5344CB8AC3E}">
        <p14:creationId xmlns:p14="http://schemas.microsoft.com/office/powerpoint/2010/main" val="4182675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93C373A7-0DCA-416A-AA86-B8B58D874654}"/>
              </a:ext>
            </a:extLst>
          </p:cNvPr>
          <p:cNvSpPr txBox="1">
            <a:spLocks noGrp="1" noRot="1" noMove="1" noResize="1" noEditPoints="1" noAdjustHandles="1" noChangeArrowheads="1" noChangeShapeType="1"/>
          </p:cNvSpPr>
          <p:nvPr/>
        </p:nvSpPr>
        <p:spPr>
          <a:xfrm>
            <a:off x="1139793" y="1356631"/>
            <a:ext cx="5710413" cy="100575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4400" b="0" i="0" u="none" strike="noStrike" kern="1200" cap="none" spc="0" normalizeH="0" baseline="0" noProof="0" dirty="0">
              <a:ln>
                <a:noFill/>
              </a:ln>
              <a:solidFill>
                <a:srgbClr val="C00000"/>
              </a:solidFill>
              <a:effectLst/>
              <a:uLnTx/>
              <a:uFillTx/>
              <a:latin typeface="Calibri Light" panose="020F0302020204030204"/>
              <a:ea typeface="+mj-ea"/>
              <a:cs typeface="+mj-cs"/>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3" name="CuadroTexto 2">
            <a:extLst>
              <a:ext uri="{FF2B5EF4-FFF2-40B4-BE49-F238E27FC236}">
                <a16:creationId xmlns:a16="http://schemas.microsoft.com/office/drawing/2014/main" id="{7313C225-569D-ECA5-A27F-3C620006DFE8}"/>
              </a:ext>
            </a:extLst>
          </p:cNvPr>
          <p:cNvSpPr txBox="1"/>
          <p:nvPr/>
        </p:nvSpPr>
        <p:spPr>
          <a:xfrm>
            <a:off x="1139792" y="1201007"/>
            <a:ext cx="10078667" cy="523220"/>
          </a:xfrm>
          <a:prstGeom prst="rect">
            <a:avLst/>
          </a:prstGeom>
          <a:noFill/>
        </p:spPr>
        <p:txBody>
          <a:bodyPr wrap="square">
            <a:spAutoFit/>
          </a:bodyPr>
          <a:lstStyle/>
          <a:p>
            <a:r>
              <a:rPr lang="es-ES" sz="2800" b="1" dirty="0">
                <a:solidFill>
                  <a:srgbClr val="C00000"/>
                </a:solidFill>
              </a:rPr>
              <a:t>DEL ESTADO LEGAL AL ESTADO CONSTITUCIONAL DE DERECHO (VI)</a:t>
            </a:r>
            <a:endParaRPr lang="es-PE" sz="2800" b="1" dirty="0">
              <a:solidFill>
                <a:srgbClr val="C00000"/>
              </a:solidFill>
            </a:endParaRPr>
          </a:p>
        </p:txBody>
      </p:sp>
      <p:sp>
        <p:nvSpPr>
          <p:cNvPr id="9" name="CuadroTexto 8">
            <a:extLst>
              <a:ext uri="{FF2B5EF4-FFF2-40B4-BE49-F238E27FC236}">
                <a16:creationId xmlns:a16="http://schemas.microsoft.com/office/drawing/2014/main" id="{8264C58B-981C-B59B-ACC0-BECDE8641767}"/>
              </a:ext>
            </a:extLst>
          </p:cNvPr>
          <p:cNvSpPr txBox="1"/>
          <p:nvPr/>
        </p:nvSpPr>
        <p:spPr>
          <a:xfrm>
            <a:off x="1296537" y="2210938"/>
            <a:ext cx="5950627" cy="2585323"/>
          </a:xfrm>
          <a:prstGeom prst="rect">
            <a:avLst/>
          </a:prstGeom>
          <a:noFill/>
        </p:spPr>
        <p:txBody>
          <a:bodyPr wrap="square">
            <a:spAutoFit/>
          </a:bodyPr>
          <a:lstStyle/>
          <a:p>
            <a:r>
              <a:rPr lang="es-ES" dirty="0"/>
              <a:t>Kelsen y el Tribunal Constitucional (1919).</a:t>
            </a:r>
          </a:p>
          <a:p>
            <a:endParaRPr lang="es-ES" dirty="0"/>
          </a:p>
          <a:p>
            <a:r>
              <a:rPr lang="es-ES" dirty="0"/>
              <a:t>¿Por qué fuera del Poder Judicial?</a:t>
            </a:r>
          </a:p>
          <a:p>
            <a:endParaRPr lang="es-ES" dirty="0"/>
          </a:p>
          <a:p>
            <a:r>
              <a:rPr lang="es-ES" dirty="0"/>
              <a:t>No conceptos jurídicos indeterminados.</a:t>
            </a:r>
          </a:p>
          <a:p>
            <a:endParaRPr lang="es-ES" dirty="0"/>
          </a:p>
          <a:p>
            <a:r>
              <a:rPr lang="es-ES" dirty="0"/>
              <a:t>Peligro de que la JC alcance un poder insoportable.</a:t>
            </a:r>
          </a:p>
          <a:p>
            <a:endParaRPr lang="es-ES" dirty="0"/>
          </a:p>
          <a:p>
            <a:r>
              <a:rPr lang="es-ES" dirty="0"/>
              <a:t>Constitución positiva no </a:t>
            </a:r>
            <a:r>
              <a:rPr lang="es-ES" dirty="0" err="1"/>
              <a:t>axiólógica</a:t>
            </a:r>
            <a:r>
              <a:rPr lang="es-ES" dirty="0"/>
              <a:t>.</a:t>
            </a:r>
          </a:p>
        </p:txBody>
      </p:sp>
    </p:spTree>
    <p:extLst>
      <p:ext uri="{BB962C8B-B14F-4D97-AF65-F5344CB8AC3E}">
        <p14:creationId xmlns:p14="http://schemas.microsoft.com/office/powerpoint/2010/main" val="35829246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4400" b="0" i="0" u="none" strike="noStrike" kern="1200" cap="none" spc="0" normalizeH="0" baseline="0" noProof="0" dirty="0">
              <a:ln>
                <a:noFill/>
              </a:ln>
              <a:solidFill>
                <a:srgbClr val="C00000"/>
              </a:solidFill>
              <a:effectLst/>
              <a:uLnTx/>
              <a:uFillTx/>
              <a:latin typeface="Calibri Light" panose="020F0302020204030204"/>
              <a:ea typeface="+mj-ea"/>
              <a:cs typeface="+mj-cs"/>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3" name="CuadroTexto 2">
            <a:extLst>
              <a:ext uri="{FF2B5EF4-FFF2-40B4-BE49-F238E27FC236}">
                <a16:creationId xmlns:a16="http://schemas.microsoft.com/office/drawing/2014/main" id="{069682E0-E61C-C217-7055-1C4730628D3B}"/>
              </a:ext>
            </a:extLst>
          </p:cNvPr>
          <p:cNvSpPr txBox="1"/>
          <p:nvPr/>
        </p:nvSpPr>
        <p:spPr>
          <a:xfrm>
            <a:off x="822277" y="1032633"/>
            <a:ext cx="10229681" cy="523220"/>
          </a:xfrm>
          <a:prstGeom prst="rect">
            <a:avLst/>
          </a:prstGeom>
          <a:noFill/>
        </p:spPr>
        <p:txBody>
          <a:bodyPr wrap="square">
            <a:spAutoFit/>
          </a:bodyPr>
          <a:lstStyle/>
          <a:p>
            <a:r>
              <a:rPr lang="es-ES" sz="2800" b="1" dirty="0">
                <a:solidFill>
                  <a:srgbClr val="C00000"/>
                </a:solidFill>
              </a:rPr>
              <a:t>DEL ESTADO LEGAL AL ESTADO CONSTITUCIONAL DE DERECHO (VII) </a:t>
            </a:r>
            <a:endParaRPr lang="es-PE" sz="2800" b="1" dirty="0">
              <a:solidFill>
                <a:srgbClr val="C00000"/>
              </a:solidFill>
            </a:endParaRPr>
          </a:p>
        </p:txBody>
      </p:sp>
      <p:sp>
        <p:nvSpPr>
          <p:cNvPr id="11" name="CuadroTexto 10">
            <a:extLst>
              <a:ext uri="{FF2B5EF4-FFF2-40B4-BE49-F238E27FC236}">
                <a16:creationId xmlns:a16="http://schemas.microsoft.com/office/drawing/2014/main" id="{59044C26-8792-576F-3E4B-401CAA5CAFA3}"/>
              </a:ext>
            </a:extLst>
          </p:cNvPr>
          <p:cNvSpPr txBox="1"/>
          <p:nvPr/>
        </p:nvSpPr>
        <p:spPr>
          <a:xfrm>
            <a:off x="968992" y="2306472"/>
            <a:ext cx="8171596" cy="3389023"/>
          </a:xfrm>
          <a:prstGeom prst="rect">
            <a:avLst/>
          </a:prstGeom>
          <a:noFill/>
        </p:spPr>
        <p:txBody>
          <a:bodyPr wrap="square">
            <a:spAutoFit/>
          </a:bodyPr>
          <a:lstStyle/>
          <a:p>
            <a:pPr algn="just"/>
            <a:r>
              <a:rPr lang="es-ES" dirty="0"/>
              <a:t>Hans Kelsen:</a:t>
            </a:r>
          </a:p>
          <a:p>
            <a:pPr algn="just"/>
            <a:endParaRPr lang="es-ES" dirty="0"/>
          </a:p>
          <a:p>
            <a:pPr algn="just"/>
            <a:r>
              <a:rPr lang="es-ES" dirty="0"/>
              <a:t>El Derecho como regulación del ejercicio válido de la fuerza.</a:t>
            </a:r>
          </a:p>
          <a:p>
            <a:pPr algn="just"/>
            <a:r>
              <a:rPr lang="es-ES" dirty="0"/>
              <a:t>Juez “Boca muda que pronuncia las palabras de la ley”.</a:t>
            </a:r>
          </a:p>
          <a:p>
            <a:pPr algn="just"/>
            <a:r>
              <a:rPr lang="es-ES" dirty="0"/>
              <a:t> Tribunales constitucionales fuera del Poder Judicial.</a:t>
            </a:r>
          </a:p>
          <a:p>
            <a:pPr algn="just"/>
            <a:endParaRPr lang="es-ES" dirty="0"/>
          </a:p>
          <a:p>
            <a:pPr algn="just"/>
            <a:r>
              <a:rPr lang="es-ES" dirty="0"/>
              <a:t>Inexistencia de la creación judicial del Derecho.</a:t>
            </a:r>
          </a:p>
          <a:p>
            <a:pPr algn="just"/>
            <a:r>
              <a:rPr lang="es-ES" dirty="0"/>
              <a:t>Reconocimiento del Legislativo como el primer poder del Estado.</a:t>
            </a:r>
          </a:p>
          <a:p>
            <a:pPr algn="just"/>
            <a:r>
              <a:rPr lang="es-ES" dirty="0"/>
              <a:t>Constitución es un sentido jurídico formal.</a:t>
            </a:r>
          </a:p>
          <a:p>
            <a:pPr algn="just"/>
            <a:endParaRPr lang="es-ES" dirty="0"/>
          </a:p>
          <a:p>
            <a:pPr algn="just"/>
            <a:r>
              <a:rPr lang="es-ES" dirty="0"/>
              <a:t>Separación entre Derecho y Moral.</a:t>
            </a:r>
          </a:p>
          <a:p>
            <a:pPr algn="just"/>
            <a:r>
              <a:rPr lang="es-ES" dirty="0"/>
              <a:t> Control abstracto de constitucionalidad de las leyes.</a:t>
            </a:r>
          </a:p>
        </p:txBody>
      </p:sp>
    </p:spTree>
    <p:extLst>
      <p:ext uri="{BB962C8B-B14F-4D97-AF65-F5344CB8AC3E}">
        <p14:creationId xmlns:p14="http://schemas.microsoft.com/office/powerpoint/2010/main" val="3837783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s-MX" sz="4400" b="0" i="0" u="none" strike="noStrike" kern="1200" cap="none" spc="0" normalizeH="0" baseline="0" noProof="0" dirty="0">
              <a:ln>
                <a:noFill/>
              </a:ln>
              <a:solidFill>
                <a:srgbClr val="C00000"/>
              </a:solidFill>
              <a:effectLst/>
              <a:uLnTx/>
              <a:uFillTx/>
              <a:latin typeface="Calibri Light" panose="020F0302020204030204"/>
              <a:ea typeface="+mj-ea"/>
              <a:cs typeface="+mj-cs"/>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3" name="CuadroTexto 2">
            <a:extLst>
              <a:ext uri="{FF2B5EF4-FFF2-40B4-BE49-F238E27FC236}">
                <a16:creationId xmlns:a16="http://schemas.microsoft.com/office/drawing/2014/main" id="{E259F1D9-EE05-6209-407A-8C58B675ADFA}"/>
              </a:ext>
            </a:extLst>
          </p:cNvPr>
          <p:cNvSpPr txBox="1"/>
          <p:nvPr/>
        </p:nvSpPr>
        <p:spPr>
          <a:xfrm>
            <a:off x="805218" y="1237765"/>
            <a:ext cx="8335369" cy="369332"/>
          </a:xfrm>
          <a:prstGeom prst="rect">
            <a:avLst/>
          </a:prstGeom>
          <a:noFill/>
        </p:spPr>
        <p:txBody>
          <a:bodyPr wrap="square">
            <a:spAutoFit/>
          </a:bodyPr>
          <a:lstStyle/>
          <a:p>
            <a:r>
              <a:rPr lang="es-ES" b="1" dirty="0">
                <a:solidFill>
                  <a:srgbClr val="C00000"/>
                </a:solidFill>
              </a:rPr>
              <a:t>PENSAMIENTO DE KELSEN (LA GARANTÍA JURISDICCIONAL DE LA CONSTITUCIÓN)</a:t>
            </a:r>
            <a:endParaRPr lang="es-PE" b="1" dirty="0">
              <a:solidFill>
                <a:srgbClr val="C00000"/>
              </a:solidFill>
            </a:endParaRPr>
          </a:p>
        </p:txBody>
      </p:sp>
      <p:sp>
        <p:nvSpPr>
          <p:cNvPr id="10" name="CuadroTexto 9">
            <a:extLst>
              <a:ext uri="{FF2B5EF4-FFF2-40B4-BE49-F238E27FC236}">
                <a16:creationId xmlns:a16="http://schemas.microsoft.com/office/drawing/2014/main" id="{A10ED4BE-3AFA-361E-AB22-8331E4C3BDDA}"/>
              </a:ext>
            </a:extLst>
          </p:cNvPr>
          <p:cNvSpPr txBox="1"/>
          <p:nvPr/>
        </p:nvSpPr>
        <p:spPr>
          <a:xfrm>
            <a:off x="748310" y="1607097"/>
            <a:ext cx="10349238" cy="5355312"/>
          </a:xfrm>
          <a:prstGeom prst="rect">
            <a:avLst/>
          </a:prstGeom>
          <a:noFill/>
        </p:spPr>
        <p:txBody>
          <a:bodyPr wrap="square">
            <a:spAutoFit/>
          </a:bodyPr>
          <a:lstStyle/>
          <a:p>
            <a:pPr algn="just"/>
            <a:r>
              <a:rPr lang="es-ES" dirty="0"/>
              <a:t>“… las Constituciones modernas contienen, no solamente normas sobre los órganos y el procedimiento de legislación, sino además un catálogo de derechos fundamentales de los individuos, o libertades individuales. Es por ello (…)  que la Constitución señala principios, direcciones y límites, para el contenido de las leyes futuras” (p. 11).</a:t>
            </a:r>
          </a:p>
          <a:p>
            <a:pPr algn="just"/>
            <a:endParaRPr lang="es-ES" dirty="0"/>
          </a:p>
          <a:p>
            <a:pPr algn="just"/>
            <a:r>
              <a:rPr lang="es-ES" dirty="0"/>
              <a:t>“Es por ello que se distingue frecuentemente la inconstitucionalidad formal de la inconstitucionalidad material de las leyes. Sin embargo, esta distinción no es admisible sino con la reserva de que dicha inconstitucionalidad material no es, en última instancia, más que una inconstitucionalidad formal en el sentido de que una ley cuyo contenido estuviera en contradicción con las prescripciones de la Constitución, dejaría de ser inconstitucional sí fuera votada como ley constitucional” (p. 12).</a:t>
            </a:r>
          </a:p>
          <a:p>
            <a:pPr algn="just"/>
            <a:endParaRPr lang="es-ES" dirty="0"/>
          </a:p>
          <a:p>
            <a:pPr algn="just"/>
            <a:r>
              <a:rPr lang="es-ES" dirty="0"/>
              <a:t>“… a veces, la misma Constitución se refiere a (…) principios invocando los ideales de equidad, de justicia, de libertad, de igualdad, de moralidad, etc. (…).</a:t>
            </a:r>
          </a:p>
          <a:p>
            <a:pPr algn="just"/>
            <a:r>
              <a:rPr lang="es-ES" dirty="0"/>
              <a:t>        Se podría interpretar que las disposiciones de la Constitución invitan al legislador a conformarse a [estos principios] como directivas relativas al contenido de las leyes. (…).</a:t>
            </a:r>
          </a:p>
          <a:p>
            <a:pPr algn="just"/>
            <a:r>
              <a:rPr lang="es-ES" dirty="0"/>
              <a:t>        [N]o es, por tanto, imposible que un TC (…) la anule en razón de que es injusta (…). Pero [en ese caso] el poder del Tribunal sería tal que devendría insoportable. (…).</a:t>
            </a:r>
          </a:p>
          <a:p>
            <a:pPr algn="just"/>
            <a:r>
              <a:rPr lang="es-ES" dirty="0"/>
              <a:t>        Para evitar un semejante desplazamiento del poder (…) del Parlamento (…) la Constitución debe, sobre todo si ella crea un TC, abstenerse de ese género de fraseología (…)” (pp. 35 – 36).</a:t>
            </a:r>
          </a:p>
        </p:txBody>
      </p:sp>
    </p:spTree>
    <p:extLst>
      <p:ext uri="{BB962C8B-B14F-4D97-AF65-F5344CB8AC3E}">
        <p14:creationId xmlns:p14="http://schemas.microsoft.com/office/powerpoint/2010/main" val="80550545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1918</TotalTime>
  <Words>1911</Words>
  <Application>Microsoft Office PowerPoint</Application>
  <PresentationFormat>Panorámica</PresentationFormat>
  <Paragraphs>127</Paragraphs>
  <Slides>18</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18</vt:i4>
      </vt:variant>
    </vt:vector>
  </HeadingPairs>
  <TitlesOfParts>
    <vt:vector size="24" baseType="lpstr">
      <vt:lpstr>Arial</vt:lpstr>
      <vt:lpstr>Calibri</vt:lpstr>
      <vt:lpstr>Calibri Light</vt:lpstr>
      <vt:lpstr>Roboto Bk</vt:lpstr>
      <vt:lpstr>Wingdings</vt:lpstr>
      <vt:lpstr>Tema de Office</vt:lpstr>
      <vt:lpstr>  TALLER: PRECEDENTES CONSTITUCIONALES Y ORDINARIOS  El precedente constitucional vinculante según el Nuevo Código Procesal Constitucional y la interpretación  del Tribunal Constitucional </vt:lpstr>
      <vt:lpstr>DEL ESTADO LEGAL AL ESTADO CONSTITUCIONAL DE DERECHO (I)</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Planeamiento Institucional</dc:title>
  <dc:creator>gg</dc:creator>
  <cp:lastModifiedBy>Ramon Herrera Salazar</cp:lastModifiedBy>
  <cp:revision>112</cp:revision>
  <dcterms:created xsi:type="dcterms:W3CDTF">2021-09-24T16:56:48Z</dcterms:created>
  <dcterms:modified xsi:type="dcterms:W3CDTF">2022-11-28T19:59:20Z</dcterms:modified>
</cp:coreProperties>
</file>