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893" r:id="rId2"/>
    <p:sldId id="1900" r:id="rId3"/>
    <p:sldId id="1898" r:id="rId4"/>
    <p:sldId id="1899" r:id="rId5"/>
    <p:sldId id="1901" r:id="rId6"/>
    <p:sldId id="1902" r:id="rId7"/>
    <p:sldId id="1903" r:id="rId8"/>
    <p:sldId id="1904" r:id="rId9"/>
    <p:sldId id="1906" r:id="rId10"/>
    <p:sldId id="696" r:id="rId11"/>
    <p:sldId id="699" r:id="rId12"/>
    <p:sldId id="736" r:id="rId13"/>
    <p:sldId id="737" r:id="rId14"/>
    <p:sldId id="1896" r:id="rId15"/>
    <p:sldId id="259" r:id="rId16"/>
    <p:sldId id="1895" r:id="rId17"/>
    <p:sldId id="731" r:id="rId18"/>
    <p:sldId id="738" r:id="rId19"/>
    <p:sldId id="740" r:id="rId20"/>
    <p:sldId id="258" r:id="rId21"/>
    <p:sldId id="274" r:id="rId22"/>
    <p:sldId id="257" r:id="rId23"/>
    <p:sldId id="309" r:id="rId24"/>
    <p:sldId id="1887" r:id="rId25"/>
    <p:sldId id="1815" r:id="rId26"/>
    <p:sldId id="264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38758-5C11-094F-BC45-965A51688337}" v="97" dt="2024-05-23T02:28:4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1">
                <a:solidFill>
                  <a:schemeClr val="tx1"/>
                </a:solidFill>
                <a:latin typeface="Arial Narrow" panose="020B0606020202030204" pitchFamily="34" charset="0"/>
              </a:rPr>
              <a:t>Cantidad de preguntas por Componente</a:t>
            </a:r>
          </a:p>
        </c:rich>
      </c:tx>
      <c:layout>
        <c:manualLayout>
          <c:xMode val="edge"/>
          <c:yMode val="edge"/>
          <c:x val="0.19268462406512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70920527820454027"/>
          <c:y val="0.15352505515189105"/>
          <c:w val="0.18053538475990127"/>
          <c:h val="0.80258113493249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B25E0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70D-4A68-8201-CB1E5E641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Encargado del Modelo</c:v>
                </c:pt>
                <c:pt idx="1">
                  <c:v>Supervisión y monitoreo</c:v>
                </c:pt>
                <c:pt idx="2">
                  <c:v>Canala de Denuncias</c:v>
                </c:pt>
                <c:pt idx="3">
                  <c:v>Comunicación y capacitación</c:v>
                </c:pt>
                <c:pt idx="4">
                  <c:v>Controles</c:v>
                </c:pt>
                <c:pt idx="5">
                  <c:v>Transparencia </c:v>
                </c:pt>
                <c:pt idx="6">
                  <c:v>Políticas de Integridad</c:v>
                </c:pt>
                <c:pt idx="7">
                  <c:v>Gestión de riesgos</c:v>
                </c:pt>
                <c:pt idx="8">
                  <c:v>Compromiso de Alta Dirección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7-4688-A9B9-46BFFAC92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9491200"/>
        <c:axId val="1539488480"/>
      </c:barChart>
      <c:catAx>
        <c:axId val="153949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1539488480"/>
        <c:crosses val="autoZero"/>
        <c:auto val="1"/>
        <c:lblAlgn val="ctr"/>
        <c:lblOffset val="100"/>
        <c:noMultiLvlLbl val="0"/>
      </c:catAx>
      <c:valAx>
        <c:axId val="153948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94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601B-80F9-467F-AC21-3A6E128C6942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67CF-0495-48BE-93BE-7AA5856C82B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293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068A-D59F-4FC3-8A26-84F07FA65735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133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8577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068A-D59F-4FC3-8A26-84F07FA65735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88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068A-D59F-4FC3-8A26-84F07FA65735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45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068A-D59F-4FC3-8A26-84F07FA65735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08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2847C-D1BD-4CF0-A07D-5FD87F1E9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5283A3-5AF0-4E9A-B8D6-810703A6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AC7BB-AD62-411B-929A-3C50E9AA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B0A3B-8122-4201-A76D-55FAF916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1209F-F54C-4078-B1C7-20163F0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918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733D1-F551-4E8A-B800-D5693C7F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BAC3A-C7B4-42DF-B7E2-3FE7DE551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17FE48-4AD8-4772-8394-EC82A690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137CD-2832-4408-AF20-3372291E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7C2E46-3E39-4541-BB60-DB600C7D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05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FBC6EB-F086-4C6E-B989-B89B42027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F08B42-A72C-486C-99C2-DA7D846E5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0CE9A-DAED-47E9-B69A-7DEFD7B4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94B77-D0AE-4309-973A-55A1C638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68AB9-F267-41E8-8B9B-710E0F06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768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5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3ACB9-C8DB-422B-A498-E500E28B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8BC4C-10E9-41D0-91BC-343D2741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06C5BC-B9D8-4EE0-9F8E-70309C80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C7D88-97E3-40AB-A428-B0CAAE9E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85345-FE25-4500-B7D9-806399AE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215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DAC4B-520F-49E6-A35A-D9422C8F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3519F-7E16-43D9-A8DB-4C4E63E61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8201C7-5F00-4AC6-AAD6-35527D5E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D3B19-CBCC-42E3-8AF8-CF27D033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E14053-B978-45A1-B740-F2507B83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16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1AE0E-9D1E-46A2-A12F-0ECC905A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C75F0-C816-4CFC-AC74-BBC511CD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1A969B-FBA1-4A9C-BC6A-4EBECD286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B6A26F-E128-45D8-97BA-565D9857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F8CD3-AACA-450C-86FD-C8CD9DDA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42DC8-BA8D-43F0-817A-89555433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58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8642A-CFDB-43B0-AF18-9DC08478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965DA-9E08-4AD6-88E5-2C9252E8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DB3EF-6911-4FBD-837A-E2BBEA964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CA69F9-FDB0-4CC6-8497-470E4559F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87717E-7190-48B5-9F2E-AE2637932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12509A-8E26-4F56-86E4-6956F80D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12779E-45D0-4CDE-8A13-E6E2917A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7F194F-711F-4224-885F-81D571A5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9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57D34-205F-41B5-AA95-9C410876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4F18A6-E315-4665-A510-66365472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E5C91A-43AA-4B8C-ACAF-78243FD4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43CE04-E706-4418-A69D-31113AB0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231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62207B-FD80-4D15-86EF-5C6E3410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BD6352-57E2-442A-9CAC-5054B34A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E20661-D714-45EA-8E00-748A5A2B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006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32CA6-4577-430D-B139-ED4F7191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9E3B2-DCCA-43FA-9DC6-EAFBEB74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D16E79-C579-498F-BE20-74602AF09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B0A5EE-EF5A-4861-8A25-85FE02A8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32239C-9575-4503-82BC-4F780E25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10AB64-67BA-43EB-9F84-3C2888D1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02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CA9CE-BDFD-4E8B-B00C-BFF5D491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2A9258-CC0E-4687-A683-484701FA2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C3FBC4-BFA8-4487-899E-A9641B0BA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56F8B5-92B7-43DC-8504-FF766904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3EF5BE-9A97-4692-9536-C265FCB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F929F-71CD-4E10-992F-65CB6B0D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734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D5578D-2CA5-497D-A522-EFC32146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CC8B69-AD77-45D2-9C12-0C5386409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5C464-114C-41A3-9B36-22BB739B5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2F79-0791-4CF1-943F-A86D419C1B96}" type="datetimeFigureOut">
              <a:rPr lang="es-PE" smtClean="0"/>
              <a:t>22/05/24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18341-99F3-4729-8B95-3EE14FBBD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356C4-E125-4CAD-8047-85DBDF9EE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92BC-01D9-4765-878D-3DF6020887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396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ilita.gob.pe/t/17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E9D4E0A-7C07-D56D-3E28-09CF110D6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624962-3CEC-DEDC-6C61-29E07A846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09" y="1319687"/>
            <a:ext cx="4023360" cy="2341419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ES" sz="3400" dirty="0">
                <a:solidFill>
                  <a:schemeClr val="bg1"/>
                </a:solidFill>
              </a:rPr>
              <a:t>Diseño e implementación de Políticas  de integridad institucional</a:t>
            </a:r>
            <a:endParaRPr lang="es-PE" sz="3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0424D7-79D9-AB81-0A96-80851CA5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PE" sz="2000" dirty="0">
                <a:solidFill>
                  <a:schemeClr val="bg1"/>
                </a:solidFill>
              </a:rPr>
              <a:t>Carlo Mario Velarde</a:t>
            </a:r>
          </a:p>
          <a:p>
            <a:pPr algn="l"/>
            <a:r>
              <a:rPr lang="es-PE" sz="2000" dirty="0">
                <a:solidFill>
                  <a:schemeClr val="bg1"/>
                </a:solidFill>
              </a:rPr>
              <a:t>Docente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047" y="3826941"/>
            <a:ext cx="555752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60"/>
              </a:lnSpc>
              <a:spcBef>
                <a:spcPts val="100"/>
              </a:spcBef>
            </a:pPr>
            <a:r>
              <a:rPr sz="3600" spc="-120" dirty="0">
                <a:latin typeface="Arial"/>
                <a:cs typeface="Arial"/>
              </a:rPr>
              <a:t>Perú: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000"/>
              </a:lnSpc>
            </a:pPr>
            <a:r>
              <a:rPr sz="3600" spc="-105" dirty="0">
                <a:latin typeface="Arial"/>
                <a:cs typeface="Arial"/>
              </a:rPr>
              <a:t>Desafíos </a:t>
            </a:r>
            <a:r>
              <a:rPr sz="3600" spc="-210" dirty="0">
                <a:latin typeface="Arial"/>
                <a:cs typeface="Arial"/>
              </a:rPr>
              <a:t>y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asuntos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40"/>
              </a:spcBef>
            </a:pPr>
            <a:r>
              <a:rPr sz="3600" spc="-75" dirty="0">
                <a:latin typeface="Arial"/>
                <a:cs typeface="Arial"/>
              </a:rPr>
              <a:t>que </a:t>
            </a:r>
            <a:r>
              <a:rPr sz="3600" spc="-50" dirty="0">
                <a:latin typeface="Arial"/>
                <a:cs typeface="Arial"/>
              </a:rPr>
              <a:t>requieren </a:t>
            </a:r>
            <a:r>
              <a:rPr sz="3600" spc="-95" dirty="0">
                <a:latin typeface="Arial"/>
                <a:cs typeface="Arial"/>
              </a:rPr>
              <a:t>de </a:t>
            </a:r>
            <a:r>
              <a:rPr sz="3600" spc="-75" dirty="0">
                <a:latin typeface="Arial"/>
                <a:cs typeface="Arial"/>
              </a:rPr>
              <a:t>decisiones  </a:t>
            </a:r>
            <a:r>
              <a:rPr sz="3600" spc="-45" dirty="0">
                <a:latin typeface="Arial"/>
                <a:cs typeface="Arial"/>
              </a:rPr>
              <a:t>públicas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218" y="611123"/>
            <a:ext cx="1956816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026" y="611123"/>
            <a:ext cx="2029968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5026" y="2055876"/>
            <a:ext cx="1949957" cy="1119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7591" y="646937"/>
            <a:ext cx="1988819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8257" y="651509"/>
            <a:ext cx="2137409" cy="121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03130" y="646937"/>
            <a:ext cx="1931670" cy="1216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9030" y="4897373"/>
            <a:ext cx="2056637" cy="1207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5021" y="2044445"/>
            <a:ext cx="1994153" cy="1193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7591" y="3423665"/>
            <a:ext cx="1947671" cy="1178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8078" y="3389376"/>
            <a:ext cx="2001012" cy="1197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87890" y="2082545"/>
            <a:ext cx="1957577" cy="11742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0261" y="3438144"/>
            <a:ext cx="1991105" cy="1254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7128" y="4861496"/>
            <a:ext cx="1947672" cy="12985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2258" y="2044445"/>
            <a:ext cx="1994141" cy="1164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679" y="1006983"/>
            <a:ext cx="11207115" cy="0"/>
          </a:xfrm>
          <a:custGeom>
            <a:avLst/>
            <a:gdLst/>
            <a:ahLst/>
            <a:cxnLst/>
            <a:rect l="l" t="t" r="r" b="b"/>
            <a:pathLst>
              <a:path w="11207115">
                <a:moveTo>
                  <a:pt x="0" y="0"/>
                </a:moveTo>
                <a:lnTo>
                  <a:pt x="11206975" y="0"/>
                </a:lnTo>
              </a:path>
            </a:pathLst>
          </a:custGeom>
          <a:ln w="190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7312" y="1222616"/>
            <a:ext cx="56089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20" dirty="0">
                <a:latin typeface="Trebuchet MS"/>
                <a:cs typeface="Trebuchet MS"/>
              </a:rPr>
              <a:t>La </a:t>
            </a:r>
            <a:r>
              <a:rPr sz="2700" b="0" spc="-85" dirty="0">
                <a:latin typeface="Trebuchet MS"/>
                <a:cs typeface="Trebuchet MS"/>
              </a:rPr>
              <a:t>corrupción </a:t>
            </a:r>
            <a:r>
              <a:rPr sz="2700" b="0" spc="-55" dirty="0">
                <a:latin typeface="Trebuchet MS"/>
                <a:cs typeface="Trebuchet MS"/>
              </a:rPr>
              <a:t>como </a:t>
            </a:r>
            <a:r>
              <a:rPr sz="2700" b="0" spc="-20" dirty="0">
                <a:latin typeface="Arial"/>
                <a:cs typeface="Arial"/>
              </a:rPr>
              <a:t>problema</a:t>
            </a:r>
            <a:r>
              <a:rPr sz="2700" b="0" spc="-415" dirty="0">
                <a:latin typeface="Arial"/>
                <a:cs typeface="Arial"/>
              </a:rPr>
              <a:t> </a:t>
            </a:r>
            <a:r>
              <a:rPr sz="2700" b="0" spc="-65" dirty="0">
                <a:latin typeface="Arial"/>
                <a:cs typeface="Arial"/>
              </a:rPr>
              <a:t>público</a:t>
            </a:r>
            <a:r>
              <a:rPr sz="2700" b="0" spc="-65" dirty="0">
                <a:latin typeface="Trebuchet MS"/>
                <a:cs typeface="Trebuchet MS"/>
              </a:rPr>
              <a:t>: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6516" y="1843392"/>
            <a:ext cx="4182110" cy="272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Genera </a:t>
            </a:r>
            <a:r>
              <a:rPr sz="2400" spc="-40" dirty="0">
                <a:latin typeface="Arial"/>
                <a:cs typeface="Arial"/>
              </a:rPr>
              <a:t>pérdidas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económicas</a:t>
            </a:r>
            <a:endParaRPr sz="2400">
              <a:latin typeface="Arial"/>
              <a:cs typeface="Arial"/>
            </a:endParaRPr>
          </a:p>
          <a:p>
            <a:pPr marL="355600" marR="50165">
              <a:lnSpc>
                <a:spcPct val="100000"/>
              </a:lnSpc>
              <a:spcBef>
                <a:spcPts val="25"/>
              </a:spcBef>
            </a:pPr>
            <a:r>
              <a:rPr sz="1600" spc="-70" dirty="0">
                <a:latin typeface="Arial"/>
                <a:cs typeface="Arial"/>
              </a:rPr>
              <a:t>(2% </a:t>
            </a:r>
            <a:r>
              <a:rPr sz="1600" spc="-75" dirty="0">
                <a:latin typeface="Arial"/>
                <a:cs typeface="Arial"/>
              </a:rPr>
              <a:t>PBI </a:t>
            </a:r>
            <a:r>
              <a:rPr sz="1600" spc="-25" dirty="0">
                <a:latin typeface="Arial"/>
                <a:cs typeface="Arial"/>
              </a:rPr>
              <a:t>anual, </a:t>
            </a:r>
            <a:r>
              <a:rPr sz="1600" spc="-40" dirty="0">
                <a:latin typeface="Arial"/>
                <a:cs typeface="Arial"/>
              </a:rPr>
              <a:t>9.4% </a:t>
            </a:r>
            <a:r>
              <a:rPr sz="1600" spc="-45" dirty="0">
                <a:latin typeface="Arial"/>
                <a:cs typeface="Arial"/>
              </a:rPr>
              <a:t>Presupuesto </a:t>
            </a:r>
            <a:r>
              <a:rPr sz="1600" spc="-35" dirty="0">
                <a:latin typeface="Arial"/>
                <a:cs typeface="Arial"/>
              </a:rPr>
              <a:t>Nacional,  </a:t>
            </a:r>
            <a:r>
              <a:rPr sz="1600" dirty="0">
                <a:latin typeface="Arial"/>
                <a:cs typeface="Arial"/>
              </a:rPr>
              <a:t>17 </a:t>
            </a:r>
            <a:r>
              <a:rPr sz="1600" spc="40" dirty="0">
                <a:latin typeface="Arial"/>
                <a:cs typeface="Arial"/>
              </a:rPr>
              <a:t>mil </a:t>
            </a:r>
            <a:r>
              <a:rPr sz="1600" spc="-10" dirty="0">
                <a:latin typeface="Arial"/>
                <a:cs typeface="Arial"/>
              </a:rPr>
              <a:t>millones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aprox.)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2440"/>
              </a:lnSpc>
              <a:spcBef>
                <a:spcPts val="9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Afecta </a:t>
            </a:r>
            <a:r>
              <a:rPr sz="2400" spc="-60" dirty="0">
                <a:latin typeface="Arial"/>
                <a:cs typeface="Arial"/>
              </a:rPr>
              <a:t>derechos </a:t>
            </a:r>
            <a:r>
              <a:rPr sz="2400" spc="-140" dirty="0">
                <a:latin typeface="Arial"/>
                <a:cs typeface="Arial"/>
              </a:rPr>
              <a:t>y </a:t>
            </a:r>
            <a:r>
              <a:rPr sz="2400" spc="10" dirty="0">
                <a:latin typeface="Arial"/>
                <a:cs typeface="Arial"/>
              </a:rPr>
              <a:t>la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buena</a:t>
            </a:r>
            <a:endParaRPr sz="2400">
              <a:latin typeface="Arial"/>
              <a:cs typeface="Arial"/>
            </a:endParaRPr>
          </a:p>
          <a:p>
            <a:pPr marL="355600" marR="61594">
              <a:lnSpc>
                <a:spcPct val="69600"/>
              </a:lnSpc>
              <a:spcBef>
                <a:spcPts val="434"/>
              </a:spcBef>
            </a:pPr>
            <a:r>
              <a:rPr sz="2400" spc="-20" dirty="0">
                <a:latin typeface="Arial"/>
                <a:cs typeface="Arial"/>
              </a:rPr>
              <a:t>marcha </a:t>
            </a:r>
            <a:r>
              <a:rPr sz="2400" spc="-60" dirty="0">
                <a:latin typeface="Arial"/>
                <a:cs typeface="Arial"/>
              </a:rPr>
              <a:t>de </a:t>
            </a:r>
            <a:r>
              <a:rPr sz="2400" spc="10" dirty="0">
                <a:latin typeface="Arial"/>
                <a:cs typeface="Arial"/>
              </a:rPr>
              <a:t>la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administración  </a:t>
            </a:r>
            <a:r>
              <a:rPr sz="2400" spc="-20" dirty="0">
                <a:latin typeface="Arial"/>
                <a:cs typeface="Arial"/>
              </a:rPr>
              <a:t>pública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355600" marR="194310" indent="-342900">
              <a:lnSpc>
                <a:spcPct val="694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Incrementa </a:t>
            </a:r>
            <a:r>
              <a:rPr sz="2400" spc="10" dirty="0">
                <a:latin typeface="Arial"/>
                <a:cs typeface="Arial"/>
              </a:rPr>
              <a:t>la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desconfianza  </a:t>
            </a:r>
            <a:r>
              <a:rPr sz="2400" spc="-60" dirty="0">
                <a:latin typeface="Arial"/>
                <a:cs typeface="Arial"/>
              </a:rPr>
              <a:t>de </a:t>
            </a:r>
            <a:r>
              <a:rPr sz="2400" spc="10" dirty="0">
                <a:latin typeface="Arial"/>
                <a:cs typeface="Arial"/>
              </a:rPr>
              <a:t>la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ciudadanía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3094" y="5433821"/>
            <a:ext cx="909955" cy="909319"/>
          </a:xfrm>
          <a:custGeom>
            <a:avLst/>
            <a:gdLst/>
            <a:ahLst/>
            <a:cxnLst/>
            <a:rect l="l" t="t" r="r" b="b"/>
            <a:pathLst>
              <a:path w="909955" h="909320">
                <a:moveTo>
                  <a:pt x="454914" y="0"/>
                </a:moveTo>
                <a:lnTo>
                  <a:pt x="408401" y="2346"/>
                </a:lnTo>
                <a:lnTo>
                  <a:pt x="363232" y="9234"/>
                </a:lnTo>
                <a:lnTo>
                  <a:pt x="319635" y="20435"/>
                </a:lnTo>
                <a:lnTo>
                  <a:pt x="277840" y="35719"/>
                </a:lnTo>
                <a:lnTo>
                  <a:pt x="238074" y="54860"/>
                </a:lnTo>
                <a:lnTo>
                  <a:pt x="200566" y="77628"/>
                </a:lnTo>
                <a:lnTo>
                  <a:pt x="165545" y="103794"/>
                </a:lnTo>
                <a:lnTo>
                  <a:pt x="133240" y="133130"/>
                </a:lnTo>
                <a:lnTo>
                  <a:pt x="103879" y="165409"/>
                </a:lnTo>
                <a:lnTo>
                  <a:pt x="77691" y="200400"/>
                </a:lnTo>
                <a:lnTo>
                  <a:pt x="54905" y="237877"/>
                </a:lnTo>
                <a:lnTo>
                  <a:pt x="35749" y="277609"/>
                </a:lnTo>
                <a:lnTo>
                  <a:pt x="20451" y="319370"/>
                </a:lnTo>
                <a:lnTo>
                  <a:pt x="9242" y="362929"/>
                </a:lnTo>
                <a:lnTo>
                  <a:pt x="2348" y="408060"/>
                </a:lnTo>
                <a:lnTo>
                  <a:pt x="0" y="454532"/>
                </a:lnTo>
                <a:lnTo>
                  <a:pt x="2348" y="501005"/>
                </a:lnTo>
                <a:lnTo>
                  <a:pt x="9242" y="546136"/>
                </a:lnTo>
                <a:lnTo>
                  <a:pt x="20451" y="589695"/>
                </a:lnTo>
                <a:lnTo>
                  <a:pt x="35749" y="631456"/>
                </a:lnTo>
                <a:lnTo>
                  <a:pt x="54905" y="671188"/>
                </a:lnTo>
                <a:lnTo>
                  <a:pt x="77691" y="708665"/>
                </a:lnTo>
                <a:lnTo>
                  <a:pt x="103879" y="743656"/>
                </a:lnTo>
                <a:lnTo>
                  <a:pt x="133240" y="775935"/>
                </a:lnTo>
                <a:lnTo>
                  <a:pt x="165545" y="805271"/>
                </a:lnTo>
                <a:lnTo>
                  <a:pt x="200566" y="831437"/>
                </a:lnTo>
                <a:lnTo>
                  <a:pt x="238074" y="854205"/>
                </a:lnTo>
                <a:lnTo>
                  <a:pt x="277840" y="873346"/>
                </a:lnTo>
                <a:lnTo>
                  <a:pt x="319635" y="888630"/>
                </a:lnTo>
                <a:lnTo>
                  <a:pt x="363232" y="899831"/>
                </a:lnTo>
                <a:lnTo>
                  <a:pt x="408401" y="906719"/>
                </a:lnTo>
                <a:lnTo>
                  <a:pt x="454914" y="909065"/>
                </a:lnTo>
                <a:lnTo>
                  <a:pt x="501426" y="906719"/>
                </a:lnTo>
                <a:lnTo>
                  <a:pt x="546595" y="899831"/>
                </a:lnTo>
                <a:lnTo>
                  <a:pt x="590192" y="888630"/>
                </a:lnTo>
                <a:lnTo>
                  <a:pt x="631987" y="873346"/>
                </a:lnTo>
                <a:lnTo>
                  <a:pt x="671753" y="854205"/>
                </a:lnTo>
                <a:lnTo>
                  <a:pt x="709261" y="831437"/>
                </a:lnTo>
                <a:lnTo>
                  <a:pt x="744282" y="805271"/>
                </a:lnTo>
                <a:lnTo>
                  <a:pt x="776587" y="775935"/>
                </a:lnTo>
                <a:lnTo>
                  <a:pt x="805948" y="743656"/>
                </a:lnTo>
                <a:lnTo>
                  <a:pt x="832136" y="708665"/>
                </a:lnTo>
                <a:lnTo>
                  <a:pt x="854922" y="671188"/>
                </a:lnTo>
                <a:lnTo>
                  <a:pt x="874078" y="631456"/>
                </a:lnTo>
                <a:lnTo>
                  <a:pt x="889376" y="589695"/>
                </a:lnTo>
                <a:lnTo>
                  <a:pt x="900585" y="546136"/>
                </a:lnTo>
                <a:lnTo>
                  <a:pt x="907479" y="501005"/>
                </a:lnTo>
                <a:lnTo>
                  <a:pt x="909828" y="454532"/>
                </a:lnTo>
                <a:lnTo>
                  <a:pt x="907479" y="408060"/>
                </a:lnTo>
                <a:lnTo>
                  <a:pt x="900585" y="362929"/>
                </a:lnTo>
                <a:lnTo>
                  <a:pt x="889376" y="319370"/>
                </a:lnTo>
                <a:lnTo>
                  <a:pt x="874078" y="277609"/>
                </a:lnTo>
                <a:lnTo>
                  <a:pt x="854922" y="237877"/>
                </a:lnTo>
                <a:lnTo>
                  <a:pt x="832136" y="200400"/>
                </a:lnTo>
                <a:lnTo>
                  <a:pt x="805948" y="165409"/>
                </a:lnTo>
                <a:lnTo>
                  <a:pt x="776587" y="133130"/>
                </a:lnTo>
                <a:lnTo>
                  <a:pt x="744282" y="103794"/>
                </a:lnTo>
                <a:lnTo>
                  <a:pt x="709261" y="77628"/>
                </a:lnTo>
                <a:lnTo>
                  <a:pt x="671753" y="54860"/>
                </a:lnTo>
                <a:lnTo>
                  <a:pt x="631987" y="35719"/>
                </a:lnTo>
                <a:lnTo>
                  <a:pt x="590192" y="20435"/>
                </a:lnTo>
                <a:lnTo>
                  <a:pt x="546595" y="9234"/>
                </a:lnTo>
                <a:lnTo>
                  <a:pt x="501426" y="2346"/>
                </a:lnTo>
                <a:lnTo>
                  <a:pt x="45491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3149" y="5690034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82%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0526" y="5443839"/>
            <a:ext cx="3432810" cy="7670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695"/>
              </a:spcBef>
            </a:pPr>
            <a:r>
              <a:rPr sz="2000" spc="-80" dirty="0">
                <a:latin typeface="Arial"/>
                <a:cs typeface="Arial"/>
              </a:rPr>
              <a:t>La </a:t>
            </a:r>
            <a:r>
              <a:rPr sz="2000" spc="-35" dirty="0">
                <a:latin typeface="Arial"/>
                <a:cs typeface="Arial"/>
              </a:rPr>
              <a:t>corrupción </a:t>
            </a:r>
            <a:r>
              <a:rPr sz="2000" spc="-25" dirty="0">
                <a:latin typeface="Arial"/>
                <a:cs typeface="Arial"/>
              </a:rPr>
              <a:t>perjudica </a:t>
            </a:r>
            <a:r>
              <a:rPr sz="2000" spc="60" dirty="0">
                <a:latin typeface="Arial"/>
                <a:cs typeface="Arial"/>
              </a:rPr>
              <a:t>mi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vida  </a:t>
            </a:r>
            <a:r>
              <a:rPr sz="2000" spc="-15" dirty="0">
                <a:latin typeface="Arial"/>
                <a:cs typeface="Arial"/>
              </a:rPr>
              <a:t>cotidiana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spc="-20" dirty="0">
                <a:latin typeface="Arial"/>
                <a:cs typeface="Arial"/>
              </a:rPr>
              <a:t>Proética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04481" y="5433821"/>
            <a:ext cx="890905" cy="906144"/>
          </a:xfrm>
          <a:custGeom>
            <a:avLst/>
            <a:gdLst/>
            <a:ahLst/>
            <a:cxnLst/>
            <a:rect l="l" t="t" r="r" b="b"/>
            <a:pathLst>
              <a:path w="890904" h="906145">
                <a:moveTo>
                  <a:pt x="445389" y="0"/>
                </a:moveTo>
                <a:lnTo>
                  <a:pt x="396858" y="2658"/>
                </a:lnTo>
                <a:lnTo>
                  <a:pt x="349841" y="10448"/>
                </a:lnTo>
                <a:lnTo>
                  <a:pt x="304609" y="23094"/>
                </a:lnTo>
                <a:lnTo>
                  <a:pt x="261435" y="40320"/>
                </a:lnTo>
                <a:lnTo>
                  <a:pt x="220590" y="61848"/>
                </a:lnTo>
                <a:lnTo>
                  <a:pt x="182345" y="87404"/>
                </a:lnTo>
                <a:lnTo>
                  <a:pt x="146973" y="116710"/>
                </a:lnTo>
                <a:lnTo>
                  <a:pt x="114745" y="149490"/>
                </a:lnTo>
                <a:lnTo>
                  <a:pt x="85932" y="185467"/>
                </a:lnTo>
                <a:lnTo>
                  <a:pt x="60807" y="224366"/>
                </a:lnTo>
                <a:lnTo>
                  <a:pt x="39641" y="265910"/>
                </a:lnTo>
                <a:lnTo>
                  <a:pt x="22705" y="309823"/>
                </a:lnTo>
                <a:lnTo>
                  <a:pt x="10272" y="355827"/>
                </a:lnTo>
                <a:lnTo>
                  <a:pt x="2613" y="403648"/>
                </a:lnTo>
                <a:lnTo>
                  <a:pt x="0" y="453008"/>
                </a:lnTo>
                <a:lnTo>
                  <a:pt x="2613" y="502369"/>
                </a:lnTo>
                <a:lnTo>
                  <a:pt x="10272" y="550190"/>
                </a:lnTo>
                <a:lnTo>
                  <a:pt x="22705" y="596194"/>
                </a:lnTo>
                <a:lnTo>
                  <a:pt x="39641" y="640107"/>
                </a:lnTo>
                <a:lnTo>
                  <a:pt x="60807" y="681651"/>
                </a:lnTo>
                <a:lnTo>
                  <a:pt x="85932" y="720550"/>
                </a:lnTo>
                <a:lnTo>
                  <a:pt x="114745" y="756527"/>
                </a:lnTo>
                <a:lnTo>
                  <a:pt x="146973" y="789307"/>
                </a:lnTo>
                <a:lnTo>
                  <a:pt x="182345" y="818613"/>
                </a:lnTo>
                <a:lnTo>
                  <a:pt x="220590" y="844168"/>
                </a:lnTo>
                <a:lnTo>
                  <a:pt x="261435" y="865697"/>
                </a:lnTo>
                <a:lnTo>
                  <a:pt x="304609" y="882923"/>
                </a:lnTo>
                <a:lnTo>
                  <a:pt x="349841" y="895569"/>
                </a:lnTo>
                <a:lnTo>
                  <a:pt x="396858" y="903359"/>
                </a:lnTo>
                <a:lnTo>
                  <a:pt x="445389" y="906017"/>
                </a:lnTo>
                <a:lnTo>
                  <a:pt x="493919" y="903359"/>
                </a:lnTo>
                <a:lnTo>
                  <a:pt x="540936" y="895569"/>
                </a:lnTo>
                <a:lnTo>
                  <a:pt x="586168" y="882923"/>
                </a:lnTo>
                <a:lnTo>
                  <a:pt x="629342" y="865697"/>
                </a:lnTo>
                <a:lnTo>
                  <a:pt x="670187" y="844168"/>
                </a:lnTo>
                <a:lnTo>
                  <a:pt x="708432" y="818613"/>
                </a:lnTo>
                <a:lnTo>
                  <a:pt x="743804" y="789307"/>
                </a:lnTo>
                <a:lnTo>
                  <a:pt x="776032" y="756527"/>
                </a:lnTo>
                <a:lnTo>
                  <a:pt x="804845" y="720550"/>
                </a:lnTo>
                <a:lnTo>
                  <a:pt x="829970" y="681651"/>
                </a:lnTo>
                <a:lnTo>
                  <a:pt x="851136" y="640107"/>
                </a:lnTo>
                <a:lnTo>
                  <a:pt x="868072" y="596194"/>
                </a:lnTo>
                <a:lnTo>
                  <a:pt x="880505" y="550190"/>
                </a:lnTo>
                <a:lnTo>
                  <a:pt x="888164" y="502369"/>
                </a:lnTo>
                <a:lnTo>
                  <a:pt x="890778" y="453008"/>
                </a:lnTo>
                <a:lnTo>
                  <a:pt x="888164" y="403648"/>
                </a:lnTo>
                <a:lnTo>
                  <a:pt x="880505" y="355827"/>
                </a:lnTo>
                <a:lnTo>
                  <a:pt x="868072" y="309823"/>
                </a:lnTo>
                <a:lnTo>
                  <a:pt x="851136" y="265910"/>
                </a:lnTo>
                <a:lnTo>
                  <a:pt x="829970" y="224366"/>
                </a:lnTo>
                <a:lnTo>
                  <a:pt x="804845" y="185467"/>
                </a:lnTo>
                <a:lnTo>
                  <a:pt x="776032" y="149490"/>
                </a:lnTo>
                <a:lnTo>
                  <a:pt x="743804" y="116710"/>
                </a:lnTo>
                <a:lnTo>
                  <a:pt x="708432" y="87404"/>
                </a:lnTo>
                <a:lnTo>
                  <a:pt x="670187" y="61848"/>
                </a:lnTo>
                <a:lnTo>
                  <a:pt x="629342" y="40320"/>
                </a:lnTo>
                <a:lnTo>
                  <a:pt x="586168" y="23094"/>
                </a:lnTo>
                <a:lnTo>
                  <a:pt x="540936" y="10448"/>
                </a:lnTo>
                <a:lnTo>
                  <a:pt x="493919" y="2658"/>
                </a:lnTo>
                <a:lnTo>
                  <a:pt x="4453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4537" y="5671430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0273" y="5462523"/>
            <a:ext cx="3308350" cy="7346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635">
              <a:lnSpc>
                <a:spcPts val="1800"/>
              </a:lnSpc>
              <a:spcBef>
                <a:spcPts val="459"/>
              </a:spcBef>
            </a:pP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30" dirty="0">
                <a:latin typeface="Arial"/>
                <a:cs typeface="Arial"/>
              </a:rPr>
              <a:t>corrupción </a:t>
            </a:r>
            <a:r>
              <a:rPr sz="1800" spc="-35" dirty="0">
                <a:latin typeface="Arial"/>
                <a:cs typeface="Arial"/>
              </a:rPr>
              <a:t>seguirá </a:t>
            </a:r>
            <a:r>
              <a:rPr sz="1800" spc="-10" dirty="0">
                <a:latin typeface="Arial"/>
                <a:cs typeface="Arial"/>
              </a:rPr>
              <a:t>igual </a:t>
            </a:r>
            <a:r>
              <a:rPr sz="1800" spc="-45" dirty="0">
                <a:latin typeface="Arial"/>
                <a:cs typeface="Arial"/>
              </a:rPr>
              <a:t>en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los  </a:t>
            </a:r>
            <a:r>
              <a:rPr sz="1800" spc="-30" dirty="0">
                <a:latin typeface="Arial"/>
                <a:cs typeface="Arial"/>
              </a:rPr>
              <a:t>próximos </a:t>
            </a:r>
            <a:r>
              <a:rPr sz="1800" spc="50" dirty="0">
                <a:latin typeface="Arial"/>
                <a:cs typeface="Arial"/>
              </a:rPr>
              <a:t>5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años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100" spc="-20" dirty="0">
                <a:latin typeface="Arial"/>
                <a:cs typeface="Arial"/>
              </a:rPr>
              <a:t>Proética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164264"/>
            <a:ext cx="12192000" cy="9525"/>
          </a:xfrm>
          <a:custGeom>
            <a:avLst/>
            <a:gdLst/>
            <a:ahLst/>
            <a:cxnLst/>
            <a:rect l="l" t="t" r="r" b="b"/>
            <a:pathLst>
              <a:path w="12192000" h="9525">
                <a:moveTo>
                  <a:pt x="0" y="0"/>
                </a:moveTo>
                <a:lnTo>
                  <a:pt x="0" y="9525"/>
                </a:lnTo>
                <a:lnTo>
                  <a:pt x="12192000" y="9525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61110"/>
            <a:ext cx="6096000" cy="3431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cadillo: rectángulo 122">
            <a:extLst>
              <a:ext uri="{FF2B5EF4-FFF2-40B4-BE49-F238E27FC236}">
                <a16:creationId xmlns:a16="http://schemas.microsoft.com/office/drawing/2014/main" id="{4083A243-34DC-42B2-AF6E-B9847497D0CD}"/>
              </a:ext>
            </a:extLst>
          </p:cNvPr>
          <p:cNvSpPr/>
          <p:nvPr/>
        </p:nvSpPr>
        <p:spPr>
          <a:xfrm>
            <a:off x="612680" y="330498"/>
            <a:ext cx="8795688" cy="559069"/>
          </a:xfrm>
          <a:prstGeom prst="wedgeRectCallout">
            <a:avLst>
              <a:gd name="adj1" fmla="val -21118"/>
              <a:gd name="adj2" fmla="val 83428"/>
            </a:avLst>
          </a:prstGeom>
          <a:solidFill>
            <a:srgbClr val="EE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E29B34FF-BFC5-4A7A-85F1-7ABD95576A20}"/>
              </a:ext>
            </a:extLst>
          </p:cNvPr>
          <p:cNvSpPr/>
          <p:nvPr/>
        </p:nvSpPr>
        <p:spPr>
          <a:xfrm>
            <a:off x="4630482" y="1579498"/>
            <a:ext cx="5912740" cy="46078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EA30988-7AEF-4A3E-B8AE-EA97348C0ED6}"/>
              </a:ext>
            </a:extLst>
          </p:cNvPr>
          <p:cNvSpPr/>
          <p:nvPr/>
        </p:nvSpPr>
        <p:spPr>
          <a:xfrm>
            <a:off x="0" y="1299105"/>
            <a:ext cx="4630482" cy="137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0" name="Flecha curvada hacia abajo 109"/>
          <p:cNvSpPr/>
          <p:nvPr/>
        </p:nvSpPr>
        <p:spPr>
          <a:xfrm rot="18831764">
            <a:off x="1934354" y="1428744"/>
            <a:ext cx="2066518" cy="899234"/>
          </a:xfrm>
          <a:prstGeom prst="curvedDownArrow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0" y="3173452"/>
            <a:ext cx="12192000" cy="3711932"/>
          </a:xfrm>
          <a:prstGeom prst="rect">
            <a:avLst/>
          </a:prstGeom>
          <a:solidFill>
            <a:srgbClr val="14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7398517" y="3783782"/>
            <a:ext cx="570353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7531290" y="4103919"/>
            <a:ext cx="1150363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7058801" y="3429895"/>
            <a:ext cx="800200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8681653" y="3976429"/>
            <a:ext cx="3076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Intereses en conflicto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875623" y="3298062"/>
            <a:ext cx="3076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Obtención de ventajas indebidas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968870" y="3645282"/>
            <a:ext cx="2701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Mal uso de información privilegiada</a:t>
            </a:r>
          </a:p>
        </p:txBody>
      </p:sp>
      <p:sp>
        <p:nvSpPr>
          <p:cNvPr id="8" name="Forma libre 7"/>
          <p:cNvSpPr/>
          <p:nvPr/>
        </p:nvSpPr>
        <p:spPr>
          <a:xfrm>
            <a:off x="4397802" y="2088389"/>
            <a:ext cx="3153367" cy="4439331"/>
          </a:xfrm>
          <a:custGeom>
            <a:avLst/>
            <a:gdLst>
              <a:gd name="connsiteX0" fmla="*/ 1207827 w 2655502"/>
              <a:gd name="connsiteY0" fmla="*/ 2244 h 3734907"/>
              <a:gd name="connsiteX1" fmla="*/ 1173707 w 2655502"/>
              <a:gd name="connsiteY1" fmla="*/ 22716 h 3734907"/>
              <a:gd name="connsiteX2" fmla="*/ 1119116 w 2655502"/>
              <a:gd name="connsiteY2" fmla="*/ 84131 h 3734907"/>
              <a:gd name="connsiteX3" fmla="*/ 1078173 w 2655502"/>
              <a:gd name="connsiteY3" fmla="*/ 97778 h 3734907"/>
              <a:gd name="connsiteX4" fmla="*/ 1030406 w 2655502"/>
              <a:gd name="connsiteY4" fmla="*/ 118250 h 3734907"/>
              <a:gd name="connsiteX5" fmla="*/ 1009934 w 2655502"/>
              <a:gd name="connsiteY5" fmla="*/ 138722 h 3734907"/>
              <a:gd name="connsiteX6" fmla="*/ 989463 w 2655502"/>
              <a:gd name="connsiteY6" fmla="*/ 152369 h 3734907"/>
              <a:gd name="connsiteX7" fmla="*/ 975815 w 2655502"/>
              <a:gd name="connsiteY7" fmla="*/ 193313 h 3734907"/>
              <a:gd name="connsiteX8" fmla="*/ 968991 w 2655502"/>
              <a:gd name="connsiteY8" fmla="*/ 254728 h 3734907"/>
              <a:gd name="connsiteX9" fmla="*/ 948519 w 2655502"/>
              <a:gd name="connsiteY9" fmla="*/ 275199 h 3734907"/>
              <a:gd name="connsiteX10" fmla="*/ 934872 w 2655502"/>
              <a:gd name="connsiteY10" fmla="*/ 302495 h 3734907"/>
              <a:gd name="connsiteX11" fmla="*/ 921224 w 2655502"/>
              <a:gd name="connsiteY11" fmla="*/ 322966 h 3734907"/>
              <a:gd name="connsiteX12" fmla="*/ 907576 w 2655502"/>
              <a:gd name="connsiteY12" fmla="*/ 370734 h 3734907"/>
              <a:gd name="connsiteX13" fmla="*/ 893928 w 2655502"/>
              <a:gd name="connsiteY13" fmla="*/ 411677 h 3734907"/>
              <a:gd name="connsiteX14" fmla="*/ 873457 w 2655502"/>
              <a:gd name="connsiteY14" fmla="*/ 452620 h 3734907"/>
              <a:gd name="connsiteX15" fmla="*/ 846161 w 2655502"/>
              <a:gd name="connsiteY15" fmla="*/ 459444 h 3734907"/>
              <a:gd name="connsiteX16" fmla="*/ 798394 w 2655502"/>
              <a:gd name="connsiteY16" fmla="*/ 514035 h 3734907"/>
              <a:gd name="connsiteX17" fmla="*/ 784746 w 2655502"/>
              <a:gd name="connsiteY17" fmla="*/ 541331 h 3734907"/>
              <a:gd name="connsiteX18" fmla="*/ 723331 w 2655502"/>
              <a:gd name="connsiteY18" fmla="*/ 595922 h 3734907"/>
              <a:gd name="connsiteX19" fmla="*/ 696036 w 2655502"/>
              <a:gd name="connsiteY19" fmla="*/ 677808 h 3734907"/>
              <a:gd name="connsiteX20" fmla="*/ 668740 w 2655502"/>
              <a:gd name="connsiteY20" fmla="*/ 786990 h 3734907"/>
              <a:gd name="connsiteX21" fmla="*/ 620973 w 2655502"/>
              <a:gd name="connsiteY21" fmla="*/ 827934 h 3734907"/>
              <a:gd name="connsiteX22" fmla="*/ 600501 w 2655502"/>
              <a:gd name="connsiteY22" fmla="*/ 848405 h 3734907"/>
              <a:gd name="connsiteX23" fmla="*/ 559558 w 2655502"/>
              <a:gd name="connsiteY23" fmla="*/ 875701 h 3734907"/>
              <a:gd name="connsiteX24" fmla="*/ 539086 w 2655502"/>
              <a:gd name="connsiteY24" fmla="*/ 889348 h 3734907"/>
              <a:gd name="connsiteX25" fmla="*/ 525439 w 2655502"/>
              <a:gd name="connsiteY25" fmla="*/ 916644 h 3734907"/>
              <a:gd name="connsiteX26" fmla="*/ 477672 w 2655502"/>
              <a:gd name="connsiteY26" fmla="*/ 950763 h 3734907"/>
              <a:gd name="connsiteX27" fmla="*/ 450376 w 2655502"/>
              <a:gd name="connsiteY27" fmla="*/ 971235 h 3734907"/>
              <a:gd name="connsiteX28" fmla="*/ 388961 w 2655502"/>
              <a:gd name="connsiteY28" fmla="*/ 991707 h 3734907"/>
              <a:gd name="connsiteX29" fmla="*/ 341194 w 2655502"/>
              <a:gd name="connsiteY29" fmla="*/ 1025826 h 3734907"/>
              <a:gd name="connsiteX30" fmla="*/ 327546 w 2655502"/>
              <a:gd name="connsiteY30" fmla="*/ 1059946 h 3734907"/>
              <a:gd name="connsiteX31" fmla="*/ 307075 w 2655502"/>
              <a:gd name="connsiteY31" fmla="*/ 1080417 h 3734907"/>
              <a:gd name="connsiteX32" fmla="*/ 279779 w 2655502"/>
              <a:gd name="connsiteY32" fmla="*/ 1175951 h 3734907"/>
              <a:gd name="connsiteX33" fmla="*/ 252484 w 2655502"/>
              <a:gd name="connsiteY33" fmla="*/ 1196423 h 3734907"/>
              <a:gd name="connsiteX34" fmla="*/ 225188 w 2655502"/>
              <a:gd name="connsiteY34" fmla="*/ 1237366 h 3734907"/>
              <a:gd name="connsiteX35" fmla="*/ 211540 w 2655502"/>
              <a:gd name="connsiteY35" fmla="*/ 1326077 h 3734907"/>
              <a:gd name="connsiteX36" fmla="*/ 204716 w 2655502"/>
              <a:gd name="connsiteY36" fmla="*/ 1346548 h 3734907"/>
              <a:gd name="connsiteX37" fmla="*/ 163773 w 2655502"/>
              <a:gd name="connsiteY37" fmla="*/ 1414787 h 3734907"/>
              <a:gd name="connsiteX38" fmla="*/ 150125 w 2655502"/>
              <a:gd name="connsiteY38" fmla="*/ 1442083 h 3734907"/>
              <a:gd name="connsiteX39" fmla="*/ 122830 w 2655502"/>
              <a:gd name="connsiteY39" fmla="*/ 1483026 h 3734907"/>
              <a:gd name="connsiteX40" fmla="*/ 116006 w 2655502"/>
              <a:gd name="connsiteY40" fmla="*/ 1530793 h 3734907"/>
              <a:gd name="connsiteX41" fmla="*/ 88710 w 2655502"/>
              <a:gd name="connsiteY41" fmla="*/ 1599032 h 3734907"/>
              <a:gd name="connsiteX42" fmla="*/ 75063 w 2655502"/>
              <a:gd name="connsiteY42" fmla="*/ 1619504 h 3734907"/>
              <a:gd name="connsiteX43" fmla="*/ 40943 w 2655502"/>
              <a:gd name="connsiteY43" fmla="*/ 1667271 h 3734907"/>
              <a:gd name="connsiteX44" fmla="*/ 34119 w 2655502"/>
              <a:gd name="connsiteY44" fmla="*/ 1694566 h 3734907"/>
              <a:gd name="connsiteX45" fmla="*/ 0 w 2655502"/>
              <a:gd name="connsiteY45" fmla="*/ 1755981 h 3734907"/>
              <a:gd name="connsiteX46" fmla="*/ 13648 w 2655502"/>
              <a:gd name="connsiteY46" fmla="*/ 1851516 h 3734907"/>
              <a:gd name="connsiteX47" fmla="*/ 40943 w 2655502"/>
              <a:gd name="connsiteY47" fmla="*/ 1892459 h 3734907"/>
              <a:gd name="connsiteX48" fmla="*/ 47767 w 2655502"/>
              <a:gd name="connsiteY48" fmla="*/ 1919754 h 3734907"/>
              <a:gd name="connsiteX49" fmla="*/ 61415 w 2655502"/>
              <a:gd name="connsiteY49" fmla="*/ 1960698 h 3734907"/>
              <a:gd name="connsiteX50" fmla="*/ 68239 w 2655502"/>
              <a:gd name="connsiteY50" fmla="*/ 1981169 h 3734907"/>
              <a:gd name="connsiteX51" fmla="*/ 75063 w 2655502"/>
              <a:gd name="connsiteY51" fmla="*/ 2008465 h 3734907"/>
              <a:gd name="connsiteX52" fmla="*/ 81886 w 2655502"/>
              <a:gd name="connsiteY52" fmla="*/ 2042584 h 3734907"/>
              <a:gd name="connsiteX53" fmla="*/ 95534 w 2655502"/>
              <a:gd name="connsiteY53" fmla="*/ 2083528 h 3734907"/>
              <a:gd name="connsiteX54" fmla="*/ 122830 w 2655502"/>
              <a:gd name="connsiteY54" fmla="*/ 2179062 h 3734907"/>
              <a:gd name="connsiteX55" fmla="*/ 136478 w 2655502"/>
              <a:gd name="connsiteY55" fmla="*/ 2199534 h 3734907"/>
              <a:gd name="connsiteX56" fmla="*/ 143301 w 2655502"/>
              <a:gd name="connsiteY56" fmla="*/ 2220005 h 3734907"/>
              <a:gd name="connsiteX57" fmla="*/ 170597 w 2655502"/>
              <a:gd name="connsiteY57" fmla="*/ 2260948 h 3734907"/>
              <a:gd name="connsiteX58" fmla="*/ 177421 w 2655502"/>
              <a:gd name="connsiteY58" fmla="*/ 2288244 h 3734907"/>
              <a:gd name="connsiteX59" fmla="*/ 218364 w 2655502"/>
              <a:gd name="connsiteY59" fmla="*/ 2336011 h 3734907"/>
              <a:gd name="connsiteX60" fmla="*/ 232012 w 2655502"/>
              <a:gd name="connsiteY60" fmla="*/ 2356483 h 3734907"/>
              <a:gd name="connsiteX61" fmla="*/ 252484 w 2655502"/>
              <a:gd name="connsiteY61" fmla="*/ 2363307 h 3734907"/>
              <a:gd name="connsiteX62" fmla="*/ 300251 w 2655502"/>
              <a:gd name="connsiteY62" fmla="*/ 2383778 h 3734907"/>
              <a:gd name="connsiteX63" fmla="*/ 341194 w 2655502"/>
              <a:gd name="connsiteY63" fmla="*/ 2404250 h 3734907"/>
              <a:gd name="connsiteX64" fmla="*/ 382137 w 2655502"/>
              <a:gd name="connsiteY64" fmla="*/ 2424722 h 3734907"/>
              <a:gd name="connsiteX65" fmla="*/ 402609 w 2655502"/>
              <a:gd name="connsiteY65" fmla="*/ 2445193 h 3734907"/>
              <a:gd name="connsiteX66" fmla="*/ 423081 w 2655502"/>
              <a:gd name="connsiteY66" fmla="*/ 2458841 h 3734907"/>
              <a:gd name="connsiteX67" fmla="*/ 429904 w 2655502"/>
              <a:gd name="connsiteY67" fmla="*/ 2574847 h 3734907"/>
              <a:gd name="connsiteX68" fmla="*/ 457200 w 2655502"/>
              <a:gd name="connsiteY68" fmla="*/ 2588495 h 3734907"/>
              <a:gd name="connsiteX69" fmla="*/ 504967 w 2655502"/>
              <a:gd name="connsiteY69" fmla="*/ 2629438 h 3734907"/>
              <a:gd name="connsiteX70" fmla="*/ 545910 w 2655502"/>
              <a:gd name="connsiteY70" fmla="*/ 2663557 h 3734907"/>
              <a:gd name="connsiteX71" fmla="*/ 552734 w 2655502"/>
              <a:gd name="connsiteY71" fmla="*/ 2718148 h 3734907"/>
              <a:gd name="connsiteX72" fmla="*/ 559558 w 2655502"/>
              <a:gd name="connsiteY72" fmla="*/ 2786387 h 3734907"/>
              <a:gd name="connsiteX73" fmla="*/ 566382 w 2655502"/>
              <a:gd name="connsiteY73" fmla="*/ 2820507 h 3734907"/>
              <a:gd name="connsiteX74" fmla="*/ 580030 w 2655502"/>
              <a:gd name="connsiteY74" fmla="*/ 2868274 h 3734907"/>
              <a:gd name="connsiteX75" fmla="*/ 600501 w 2655502"/>
              <a:gd name="connsiteY75" fmla="*/ 2984280 h 3734907"/>
              <a:gd name="connsiteX76" fmla="*/ 614149 w 2655502"/>
              <a:gd name="connsiteY76" fmla="*/ 3004751 h 3734907"/>
              <a:gd name="connsiteX77" fmla="*/ 620973 w 2655502"/>
              <a:gd name="connsiteY77" fmla="*/ 3025223 h 3734907"/>
              <a:gd name="connsiteX78" fmla="*/ 627797 w 2655502"/>
              <a:gd name="connsiteY78" fmla="*/ 3059343 h 3734907"/>
              <a:gd name="connsiteX79" fmla="*/ 655092 w 2655502"/>
              <a:gd name="connsiteY79" fmla="*/ 3100286 h 3734907"/>
              <a:gd name="connsiteX80" fmla="*/ 661916 w 2655502"/>
              <a:gd name="connsiteY80" fmla="*/ 3127581 h 3734907"/>
              <a:gd name="connsiteX81" fmla="*/ 730155 w 2655502"/>
              <a:gd name="connsiteY81" fmla="*/ 3188996 h 3734907"/>
              <a:gd name="connsiteX82" fmla="*/ 750627 w 2655502"/>
              <a:gd name="connsiteY82" fmla="*/ 3202644 h 3734907"/>
              <a:gd name="connsiteX83" fmla="*/ 798394 w 2655502"/>
              <a:gd name="connsiteY83" fmla="*/ 3250411 h 3734907"/>
              <a:gd name="connsiteX84" fmla="*/ 839337 w 2655502"/>
              <a:gd name="connsiteY84" fmla="*/ 3284531 h 3734907"/>
              <a:gd name="connsiteX85" fmla="*/ 852985 w 2655502"/>
              <a:gd name="connsiteY85" fmla="*/ 3305002 h 3734907"/>
              <a:gd name="connsiteX86" fmla="*/ 873457 w 2655502"/>
              <a:gd name="connsiteY86" fmla="*/ 3325474 h 3734907"/>
              <a:gd name="connsiteX87" fmla="*/ 893928 w 2655502"/>
              <a:gd name="connsiteY87" fmla="*/ 3352769 h 3734907"/>
              <a:gd name="connsiteX88" fmla="*/ 914400 w 2655502"/>
              <a:gd name="connsiteY88" fmla="*/ 3359593 h 3734907"/>
              <a:gd name="connsiteX89" fmla="*/ 941695 w 2655502"/>
              <a:gd name="connsiteY89" fmla="*/ 3380065 h 3734907"/>
              <a:gd name="connsiteX90" fmla="*/ 962167 w 2655502"/>
              <a:gd name="connsiteY90" fmla="*/ 3421008 h 3734907"/>
              <a:gd name="connsiteX91" fmla="*/ 975815 w 2655502"/>
              <a:gd name="connsiteY91" fmla="*/ 3393713 h 3734907"/>
              <a:gd name="connsiteX92" fmla="*/ 1030406 w 2655502"/>
              <a:gd name="connsiteY92" fmla="*/ 3366417 h 3734907"/>
              <a:gd name="connsiteX93" fmla="*/ 1050878 w 2655502"/>
              <a:gd name="connsiteY93" fmla="*/ 3339122 h 3734907"/>
              <a:gd name="connsiteX94" fmla="*/ 1071349 w 2655502"/>
              <a:gd name="connsiteY94" fmla="*/ 3325474 h 3734907"/>
              <a:gd name="connsiteX95" fmla="*/ 1078173 w 2655502"/>
              <a:gd name="connsiteY95" fmla="*/ 3277707 h 3734907"/>
              <a:gd name="connsiteX96" fmla="*/ 1091821 w 2655502"/>
              <a:gd name="connsiteY96" fmla="*/ 3257235 h 3734907"/>
              <a:gd name="connsiteX97" fmla="*/ 1153236 w 2655502"/>
              <a:gd name="connsiteY97" fmla="*/ 3209468 h 3734907"/>
              <a:gd name="connsiteX98" fmla="*/ 1180531 w 2655502"/>
              <a:gd name="connsiteY98" fmla="*/ 3216292 h 3734907"/>
              <a:gd name="connsiteX99" fmla="*/ 1214651 w 2655502"/>
              <a:gd name="connsiteY99" fmla="*/ 3257235 h 3734907"/>
              <a:gd name="connsiteX100" fmla="*/ 1235122 w 2655502"/>
              <a:gd name="connsiteY100" fmla="*/ 3270883 h 3734907"/>
              <a:gd name="connsiteX101" fmla="*/ 1255594 w 2655502"/>
              <a:gd name="connsiteY101" fmla="*/ 3291354 h 3734907"/>
              <a:gd name="connsiteX102" fmla="*/ 1269242 w 2655502"/>
              <a:gd name="connsiteY102" fmla="*/ 3332298 h 3734907"/>
              <a:gd name="connsiteX103" fmla="*/ 1289713 w 2655502"/>
              <a:gd name="connsiteY103" fmla="*/ 3414184 h 3734907"/>
              <a:gd name="connsiteX104" fmla="*/ 1296537 w 2655502"/>
              <a:gd name="connsiteY104" fmla="*/ 3434656 h 3734907"/>
              <a:gd name="connsiteX105" fmla="*/ 1310185 w 2655502"/>
              <a:gd name="connsiteY105" fmla="*/ 3455128 h 3734907"/>
              <a:gd name="connsiteX106" fmla="*/ 1337481 w 2655502"/>
              <a:gd name="connsiteY106" fmla="*/ 3496071 h 3734907"/>
              <a:gd name="connsiteX107" fmla="*/ 1344304 w 2655502"/>
              <a:gd name="connsiteY107" fmla="*/ 3523366 h 3734907"/>
              <a:gd name="connsiteX108" fmla="*/ 1357952 w 2655502"/>
              <a:gd name="connsiteY108" fmla="*/ 3543838 h 3734907"/>
              <a:gd name="connsiteX109" fmla="*/ 1364776 w 2655502"/>
              <a:gd name="connsiteY109" fmla="*/ 3564310 h 3734907"/>
              <a:gd name="connsiteX110" fmla="*/ 1378424 w 2655502"/>
              <a:gd name="connsiteY110" fmla="*/ 3653020 h 3734907"/>
              <a:gd name="connsiteX111" fmla="*/ 1398895 w 2655502"/>
              <a:gd name="connsiteY111" fmla="*/ 3693963 h 3734907"/>
              <a:gd name="connsiteX112" fmla="*/ 1426191 w 2655502"/>
              <a:gd name="connsiteY112" fmla="*/ 3734907 h 3734907"/>
              <a:gd name="connsiteX113" fmla="*/ 1460310 w 2655502"/>
              <a:gd name="connsiteY113" fmla="*/ 3707611 h 3734907"/>
              <a:gd name="connsiteX114" fmla="*/ 1501254 w 2655502"/>
              <a:gd name="connsiteY114" fmla="*/ 3680316 h 3734907"/>
              <a:gd name="connsiteX115" fmla="*/ 1521725 w 2655502"/>
              <a:gd name="connsiteY115" fmla="*/ 3659844 h 3734907"/>
              <a:gd name="connsiteX116" fmla="*/ 1562669 w 2655502"/>
              <a:gd name="connsiteY116" fmla="*/ 3625725 h 3734907"/>
              <a:gd name="connsiteX117" fmla="*/ 1583140 w 2655502"/>
              <a:gd name="connsiteY117" fmla="*/ 3557486 h 3734907"/>
              <a:gd name="connsiteX118" fmla="*/ 1603612 w 2655502"/>
              <a:gd name="connsiteY118" fmla="*/ 3523366 h 3734907"/>
              <a:gd name="connsiteX119" fmla="*/ 1624084 w 2655502"/>
              <a:gd name="connsiteY119" fmla="*/ 3496071 h 3734907"/>
              <a:gd name="connsiteX120" fmla="*/ 1644555 w 2655502"/>
              <a:gd name="connsiteY120" fmla="*/ 3489247 h 3734907"/>
              <a:gd name="connsiteX121" fmla="*/ 1685498 w 2655502"/>
              <a:gd name="connsiteY121" fmla="*/ 3461951 h 3734907"/>
              <a:gd name="connsiteX122" fmla="*/ 1705970 w 2655502"/>
              <a:gd name="connsiteY122" fmla="*/ 3448304 h 3734907"/>
              <a:gd name="connsiteX123" fmla="*/ 1726442 w 2655502"/>
              <a:gd name="connsiteY123" fmla="*/ 3434656 h 3734907"/>
              <a:gd name="connsiteX124" fmla="*/ 1767385 w 2655502"/>
              <a:gd name="connsiteY124" fmla="*/ 3414184 h 3734907"/>
              <a:gd name="connsiteX125" fmla="*/ 1781033 w 2655502"/>
              <a:gd name="connsiteY125" fmla="*/ 3359593 h 3734907"/>
              <a:gd name="connsiteX126" fmla="*/ 1787857 w 2655502"/>
              <a:gd name="connsiteY126" fmla="*/ 3311826 h 3734907"/>
              <a:gd name="connsiteX127" fmla="*/ 1794681 w 2655502"/>
              <a:gd name="connsiteY127" fmla="*/ 3291354 h 3734907"/>
              <a:gd name="connsiteX128" fmla="*/ 1801504 w 2655502"/>
              <a:gd name="connsiteY128" fmla="*/ 3264059 h 3734907"/>
              <a:gd name="connsiteX129" fmla="*/ 1808328 w 2655502"/>
              <a:gd name="connsiteY129" fmla="*/ 3243587 h 3734907"/>
              <a:gd name="connsiteX130" fmla="*/ 1815152 w 2655502"/>
              <a:gd name="connsiteY130" fmla="*/ 3216292 h 3734907"/>
              <a:gd name="connsiteX131" fmla="*/ 1828800 w 2655502"/>
              <a:gd name="connsiteY131" fmla="*/ 3188996 h 3734907"/>
              <a:gd name="connsiteX132" fmla="*/ 1835624 w 2655502"/>
              <a:gd name="connsiteY132" fmla="*/ 3168525 h 3734907"/>
              <a:gd name="connsiteX133" fmla="*/ 1849272 w 2655502"/>
              <a:gd name="connsiteY133" fmla="*/ 3100286 h 3734907"/>
              <a:gd name="connsiteX134" fmla="*/ 1862919 w 2655502"/>
              <a:gd name="connsiteY134" fmla="*/ 3072990 h 3734907"/>
              <a:gd name="connsiteX135" fmla="*/ 1883391 w 2655502"/>
              <a:gd name="connsiteY135" fmla="*/ 3011575 h 3734907"/>
              <a:gd name="connsiteX136" fmla="*/ 1890215 w 2655502"/>
              <a:gd name="connsiteY136" fmla="*/ 2991104 h 3734907"/>
              <a:gd name="connsiteX137" fmla="*/ 1903863 w 2655502"/>
              <a:gd name="connsiteY137" fmla="*/ 2956984 h 3734907"/>
              <a:gd name="connsiteX138" fmla="*/ 1931158 w 2655502"/>
              <a:gd name="connsiteY138" fmla="*/ 2888746 h 3734907"/>
              <a:gd name="connsiteX139" fmla="*/ 1972101 w 2655502"/>
              <a:gd name="connsiteY139" fmla="*/ 2854626 h 3734907"/>
              <a:gd name="connsiteX140" fmla="*/ 2019869 w 2655502"/>
              <a:gd name="connsiteY140" fmla="*/ 2827331 h 3734907"/>
              <a:gd name="connsiteX141" fmla="*/ 2053988 w 2655502"/>
              <a:gd name="connsiteY141" fmla="*/ 2793211 h 3734907"/>
              <a:gd name="connsiteX142" fmla="*/ 2074460 w 2655502"/>
              <a:gd name="connsiteY142" fmla="*/ 2779563 h 3734907"/>
              <a:gd name="connsiteX143" fmla="*/ 2115403 w 2655502"/>
              <a:gd name="connsiteY143" fmla="*/ 2738620 h 3734907"/>
              <a:gd name="connsiteX144" fmla="*/ 2135875 w 2655502"/>
              <a:gd name="connsiteY144" fmla="*/ 2718148 h 3734907"/>
              <a:gd name="connsiteX145" fmla="*/ 2156346 w 2655502"/>
              <a:gd name="connsiteY145" fmla="*/ 2704501 h 3734907"/>
              <a:gd name="connsiteX146" fmla="*/ 2217761 w 2655502"/>
              <a:gd name="connsiteY146" fmla="*/ 2649910 h 3734907"/>
              <a:gd name="connsiteX147" fmla="*/ 2245057 w 2655502"/>
              <a:gd name="connsiteY147" fmla="*/ 2608966 h 3734907"/>
              <a:gd name="connsiteX148" fmla="*/ 2258704 w 2655502"/>
              <a:gd name="connsiteY148" fmla="*/ 2588495 h 3734907"/>
              <a:gd name="connsiteX149" fmla="*/ 2265528 w 2655502"/>
              <a:gd name="connsiteY149" fmla="*/ 2492960 h 3734907"/>
              <a:gd name="connsiteX150" fmla="*/ 2272352 w 2655502"/>
              <a:gd name="connsiteY150" fmla="*/ 2472489 h 3734907"/>
              <a:gd name="connsiteX151" fmla="*/ 2286000 w 2655502"/>
              <a:gd name="connsiteY151" fmla="*/ 2356483 h 3734907"/>
              <a:gd name="connsiteX152" fmla="*/ 2306472 w 2655502"/>
              <a:gd name="connsiteY152" fmla="*/ 2308716 h 3734907"/>
              <a:gd name="connsiteX153" fmla="*/ 2320119 w 2655502"/>
              <a:gd name="connsiteY153" fmla="*/ 2288244 h 3734907"/>
              <a:gd name="connsiteX154" fmla="*/ 2333767 w 2655502"/>
              <a:gd name="connsiteY154" fmla="*/ 2247301 h 3734907"/>
              <a:gd name="connsiteX155" fmla="*/ 2347415 w 2655502"/>
              <a:gd name="connsiteY155" fmla="*/ 2226829 h 3734907"/>
              <a:gd name="connsiteX156" fmla="*/ 2361063 w 2655502"/>
              <a:gd name="connsiteY156" fmla="*/ 2192710 h 3734907"/>
              <a:gd name="connsiteX157" fmla="*/ 2367886 w 2655502"/>
              <a:gd name="connsiteY157" fmla="*/ 2172238 h 3734907"/>
              <a:gd name="connsiteX158" fmla="*/ 2388358 w 2655502"/>
              <a:gd name="connsiteY158" fmla="*/ 2144943 h 3734907"/>
              <a:gd name="connsiteX159" fmla="*/ 2429301 w 2655502"/>
              <a:gd name="connsiteY159" fmla="*/ 2110823 h 3734907"/>
              <a:gd name="connsiteX160" fmla="*/ 2470245 w 2655502"/>
              <a:gd name="connsiteY160" fmla="*/ 2083528 h 3734907"/>
              <a:gd name="connsiteX161" fmla="*/ 2504364 w 2655502"/>
              <a:gd name="connsiteY161" fmla="*/ 2049408 h 3734907"/>
              <a:gd name="connsiteX162" fmla="*/ 2565779 w 2655502"/>
              <a:gd name="connsiteY162" fmla="*/ 1987993 h 3734907"/>
              <a:gd name="connsiteX163" fmla="*/ 2586251 w 2655502"/>
              <a:gd name="connsiteY163" fmla="*/ 1967522 h 3734907"/>
              <a:gd name="connsiteX164" fmla="*/ 2599898 w 2655502"/>
              <a:gd name="connsiteY164" fmla="*/ 1947050 h 3734907"/>
              <a:gd name="connsiteX165" fmla="*/ 2640842 w 2655502"/>
              <a:gd name="connsiteY165" fmla="*/ 1899283 h 3734907"/>
              <a:gd name="connsiteX166" fmla="*/ 2647666 w 2655502"/>
              <a:gd name="connsiteY166" fmla="*/ 1783277 h 3734907"/>
              <a:gd name="connsiteX167" fmla="*/ 2640842 w 2655502"/>
              <a:gd name="connsiteY167" fmla="*/ 1721862 h 3734907"/>
              <a:gd name="connsiteX168" fmla="*/ 2620370 w 2655502"/>
              <a:gd name="connsiteY168" fmla="*/ 1694566 h 3734907"/>
              <a:gd name="connsiteX169" fmla="*/ 2606722 w 2655502"/>
              <a:gd name="connsiteY169" fmla="*/ 1674095 h 3734907"/>
              <a:gd name="connsiteX170" fmla="*/ 2593075 w 2655502"/>
              <a:gd name="connsiteY170" fmla="*/ 1633151 h 3734907"/>
              <a:gd name="connsiteX171" fmla="*/ 2572603 w 2655502"/>
              <a:gd name="connsiteY171" fmla="*/ 1578560 h 3734907"/>
              <a:gd name="connsiteX172" fmla="*/ 2558955 w 2655502"/>
              <a:gd name="connsiteY172" fmla="*/ 1503498 h 3734907"/>
              <a:gd name="connsiteX173" fmla="*/ 2538484 w 2655502"/>
              <a:gd name="connsiteY173" fmla="*/ 1455731 h 3734907"/>
              <a:gd name="connsiteX174" fmla="*/ 2524836 w 2655502"/>
              <a:gd name="connsiteY174" fmla="*/ 1414787 h 3734907"/>
              <a:gd name="connsiteX175" fmla="*/ 2497540 w 2655502"/>
              <a:gd name="connsiteY175" fmla="*/ 1387492 h 3734907"/>
              <a:gd name="connsiteX176" fmla="*/ 2442949 w 2655502"/>
              <a:gd name="connsiteY176" fmla="*/ 1339725 h 3734907"/>
              <a:gd name="connsiteX177" fmla="*/ 2408830 w 2655502"/>
              <a:gd name="connsiteY177" fmla="*/ 1312429 h 3734907"/>
              <a:gd name="connsiteX178" fmla="*/ 2367886 w 2655502"/>
              <a:gd name="connsiteY178" fmla="*/ 1271486 h 3734907"/>
              <a:gd name="connsiteX179" fmla="*/ 2326943 w 2655502"/>
              <a:gd name="connsiteY179" fmla="*/ 1230543 h 3734907"/>
              <a:gd name="connsiteX180" fmla="*/ 2306472 w 2655502"/>
              <a:gd name="connsiteY180" fmla="*/ 1210071 h 3734907"/>
              <a:gd name="connsiteX181" fmla="*/ 2286000 w 2655502"/>
              <a:gd name="connsiteY181" fmla="*/ 1196423 h 3734907"/>
              <a:gd name="connsiteX182" fmla="*/ 2258704 w 2655502"/>
              <a:gd name="connsiteY182" fmla="*/ 1155480 h 3734907"/>
              <a:gd name="connsiteX183" fmla="*/ 2245057 w 2655502"/>
              <a:gd name="connsiteY183" fmla="*/ 1135008 h 3734907"/>
              <a:gd name="connsiteX184" fmla="*/ 2224585 w 2655502"/>
              <a:gd name="connsiteY184" fmla="*/ 1114537 h 3734907"/>
              <a:gd name="connsiteX185" fmla="*/ 2210937 w 2655502"/>
              <a:gd name="connsiteY185" fmla="*/ 1094065 h 3734907"/>
              <a:gd name="connsiteX186" fmla="*/ 2190466 w 2655502"/>
              <a:gd name="connsiteY186" fmla="*/ 1073593 h 3734907"/>
              <a:gd name="connsiteX187" fmla="*/ 2176818 w 2655502"/>
              <a:gd name="connsiteY187" fmla="*/ 1053122 h 3734907"/>
              <a:gd name="connsiteX188" fmla="*/ 2156346 w 2655502"/>
              <a:gd name="connsiteY188" fmla="*/ 1046298 h 3734907"/>
              <a:gd name="connsiteX189" fmla="*/ 2115403 w 2655502"/>
              <a:gd name="connsiteY189" fmla="*/ 1012178 h 3734907"/>
              <a:gd name="connsiteX190" fmla="*/ 2088107 w 2655502"/>
              <a:gd name="connsiteY190" fmla="*/ 984883 h 3734907"/>
              <a:gd name="connsiteX191" fmla="*/ 2033516 w 2655502"/>
              <a:gd name="connsiteY191" fmla="*/ 957587 h 3734907"/>
              <a:gd name="connsiteX192" fmla="*/ 1992573 w 2655502"/>
              <a:gd name="connsiteY192" fmla="*/ 916644 h 3734907"/>
              <a:gd name="connsiteX193" fmla="*/ 1978925 w 2655502"/>
              <a:gd name="connsiteY193" fmla="*/ 896172 h 3734907"/>
              <a:gd name="connsiteX194" fmla="*/ 1972101 w 2655502"/>
              <a:gd name="connsiteY194" fmla="*/ 875701 h 3734907"/>
              <a:gd name="connsiteX195" fmla="*/ 1951630 w 2655502"/>
              <a:gd name="connsiteY195" fmla="*/ 855229 h 3734907"/>
              <a:gd name="connsiteX196" fmla="*/ 1903863 w 2655502"/>
              <a:gd name="connsiteY196" fmla="*/ 800638 h 3734907"/>
              <a:gd name="connsiteX197" fmla="*/ 1869743 w 2655502"/>
              <a:gd name="connsiteY197" fmla="*/ 739223 h 3734907"/>
              <a:gd name="connsiteX198" fmla="*/ 1842448 w 2655502"/>
              <a:gd name="connsiteY198" fmla="*/ 684632 h 3734907"/>
              <a:gd name="connsiteX199" fmla="*/ 1815152 w 2655502"/>
              <a:gd name="connsiteY199" fmla="*/ 636865 h 3734907"/>
              <a:gd name="connsiteX200" fmla="*/ 1801504 w 2655502"/>
              <a:gd name="connsiteY200" fmla="*/ 616393 h 3734907"/>
              <a:gd name="connsiteX201" fmla="*/ 1774209 w 2655502"/>
              <a:gd name="connsiteY201" fmla="*/ 609569 h 3734907"/>
              <a:gd name="connsiteX202" fmla="*/ 1712794 w 2655502"/>
              <a:gd name="connsiteY202" fmla="*/ 568626 h 3734907"/>
              <a:gd name="connsiteX203" fmla="*/ 1692322 w 2655502"/>
              <a:gd name="connsiteY203" fmla="*/ 554978 h 3734907"/>
              <a:gd name="connsiteX204" fmla="*/ 1665027 w 2655502"/>
              <a:gd name="connsiteY204" fmla="*/ 541331 h 3734907"/>
              <a:gd name="connsiteX205" fmla="*/ 1644555 w 2655502"/>
              <a:gd name="connsiteY205" fmla="*/ 520859 h 3734907"/>
              <a:gd name="connsiteX206" fmla="*/ 1630907 w 2655502"/>
              <a:gd name="connsiteY206" fmla="*/ 500387 h 3734907"/>
              <a:gd name="connsiteX207" fmla="*/ 1603612 w 2655502"/>
              <a:gd name="connsiteY207" fmla="*/ 486740 h 3734907"/>
              <a:gd name="connsiteX208" fmla="*/ 1583140 w 2655502"/>
              <a:gd name="connsiteY208" fmla="*/ 425325 h 3734907"/>
              <a:gd name="connsiteX209" fmla="*/ 1576316 w 2655502"/>
              <a:gd name="connsiteY209" fmla="*/ 404853 h 3734907"/>
              <a:gd name="connsiteX210" fmla="*/ 1521725 w 2655502"/>
              <a:gd name="connsiteY210" fmla="*/ 363910 h 3734907"/>
              <a:gd name="connsiteX211" fmla="*/ 1473958 w 2655502"/>
              <a:gd name="connsiteY211" fmla="*/ 336614 h 3734907"/>
              <a:gd name="connsiteX212" fmla="*/ 1433015 w 2655502"/>
              <a:gd name="connsiteY212" fmla="*/ 309319 h 3734907"/>
              <a:gd name="connsiteX213" fmla="*/ 1371600 w 2655502"/>
              <a:gd name="connsiteY213" fmla="*/ 275199 h 3734907"/>
              <a:gd name="connsiteX214" fmla="*/ 1351128 w 2655502"/>
              <a:gd name="connsiteY214" fmla="*/ 261551 h 3734907"/>
              <a:gd name="connsiteX215" fmla="*/ 1310185 w 2655502"/>
              <a:gd name="connsiteY215" fmla="*/ 220608 h 3734907"/>
              <a:gd name="connsiteX216" fmla="*/ 1289713 w 2655502"/>
              <a:gd name="connsiteY216" fmla="*/ 200137 h 3734907"/>
              <a:gd name="connsiteX217" fmla="*/ 1269242 w 2655502"/>
              <a:gd name="connsiteY217" fmla="*/ 186489 h 3734907"/>
              <a:gd name="connsiteX218" fmla="*/ 1262418 w 2655502"/>
              <a:gd name="connsiteY218" fmla="*/ 166017 h 3734907"/>
              <a:gd name="connsiteX219" fmla="*/ 1214651 w 2655502"/>
              <a:gd name="connsiteY219" fmla="*/ 104602 h 3734907"/>
              <a:gd name="connsiteX220" fmla="*/ 1207827 w 2655502"/>
              <a:gd name="connsiteY220" fmla="*/ 77307 h 3734907"/>
              <a:gd name="connsiteX221" fmla="*/ 1207827 w 2655502"/>
              <a:gd name="connsiteY221" fmla="*/ 2244 h 373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2655502" h="3734907">
                <a:moveTo>
                  <a:pt x="1207827" y="2244"/>
                </a:moveTo>
                <a:cubicBezTo>
                  <a:pt x="1202140" y="-6854"/>
                  <a:pt x="1183777" y="14084"/>
                  <a:pt x="1173707" y="22716"/>
                </a:cubicBezTo>
                <a:cubicBezTo>
                  <a:pt x="1144742" y="47543"/>
                  <a:pt x="1176713" y="64933"/>
                  <a:pt x="1119116" y="84131"/>
                </a:cubicBezTo>
                <a:cubicBezTo>
                  <a:pt x="1105468" y="88680"/>
                  <a:pt x="1090143" y="89798"/>
                  <a:pt x="1078173" y="97778"/>
                </a:cubicBezTo>
                <a:cubicBezTo>
                  <a:pt x="1049898" y="116628"/>
                  <a:pt x="1065658" y="109437"/>
                  <a:pt x="1030406" y="118250"/>
                </a:cubicBezTo>
                <a:cubicBezTo>
                  <a:pt x="1023582" y="125074"/>
                  <a:pt x="1017348" y="132544"/>
                  <a:pt x="1009934" y="138722"/>
                </a:cubicBezTo>
                <a:cubicBezTo>
                  <a:pt x="1003634" y="143972"/>
                  <a:pt x="993809" y="145415"/>
                  <a:pt x="989463" y="152369"/>
                </a:cubicBezTo>
                <a:cubicBezTo>
                  <a:pt x="981838" y="164569"/>
                  <a:pt x="975815" y="193313"/>
                  <a:pt x="975815" y="193313"/>
                </a:cubicBezTo>
                <a:cubicBezTo>
                  <a:pt x="973540" y="213785"/>
                  <a:pt x="975505" y="235187"/>
                  <a:pt x="968991" y="254728"/>
                </a:cubicBezTo>
                <a:cubicBezTo>
                  <a:pt x="965939" y="263883"/>
                  <a:pt x="954128" y="267346"/>
                  <a:pt x="948519" y="275199"/>
                </a:cubicBezTo>
                <a:cubicBezTo>
                  <a:pt x="942606" y="283477"/>
                  <a:pt x="939919" y="293663"/>
                  <a:pt x="934872" y="302495"/>
                </a:cubicBezTo>
                <a:cubicBezTo>
                  <a:pt x="930803" y="309616"/>
                  <a:pt x="925773" y="316142"/>
                  <a:pt x="921224" y="322966"/>
                </a:cubicBezTo>
                <a:cubicBezTo>
                  <a:pt x="898288" y="391775"/>
                  <a:pt x="933286" y="285037"/>
                  <a:pt x="907576" y="370734"/>
                </a:cubicBezTo>
                <a:cubicBezTo>
                  <a:pt x="903442" y="384513"/>
                  <a:pt x="898477" y="398029"/>
                  <a:pt x="893928" y="411677"/>
                </a:cubicBezTo>
                <a:cubicBezTo>
                  <a:pt x="890036" y="423353"/>
                  <a:pt x="884794" y="445062"/>
                  <a:pt x="873457" y="452620"/>
                </a:cubicBezTo>
                <a:cubicBezTo>
                  <a:pt x="865654" y="457822"/>
                  <a:pt x="855260" y="457169"/>
                  <a:pt x="846161" y="459444"/>
                </a:cubicBezTo>
                <a:cubicBezTo>
                  <a:pt x="814317" y="507211"/>
                  <a:pt x="832514" y="491289"/>
                  <a:pt x="798394" y="514035"/>
                </a:cubicBezTo>
                <a:cubicBezTo>
                  <a:pt x="793845" y="523134"/>
                  <a:pt x="791101" y="533388"/>
                  <a:pt x="784746" y="541331"/>
                </a:cubicBezTo>
                <a:cubicBezTo>
                  <a:pt x="758036" y="574718"/>
                  <a:pt x="751350" y="577243"/>
                  <a:pt x="723331" y="595922"/>
                </a:cubicBezTo>
                <a:cubicBezTo>
                  <a:pt x="714233" y="623217"/>
                  <a:pt x="700411" y="649371"/>
                  <a:pt x="696036" y="677808"/>
                </a:cubicBezTo>
                <a:cubicBezTo>
                  <a:pt x="687385" y="734041"/>
                  <a:pt x="697273" y="752751"/>
                  <a:pt x="668740" y="786990"/>
                </a:cubicBezTo>
                <a:cubicBezTo>
                  <a:pt x="647572" y="812391"/>
                  <a:pt x="647332" y="805341"/>
                  <a:pt x="620973" y="827934"/>
                </a:cubicBezTo>
                <a:cubicBezTo>
                  <a:pt x="613646" y="834214"/>
                  <a:pt x="608119" y="842480"/>
                  <a:pt x="600501" y="848405"/>
                </a:cubicBezTo>
                <a:cubicBezTo>
                  <a:pt x="587554" y="858475"/>
                  <a:pt x="573206" y="866603"/>
                  <a:pt x="559558" y="875701"/>
                </a:cubicBezTo>
                <a:lnTo>
                  <a:pt x="539086" y="889348"/>
                </a:lnTo>
                <a:cubicBezTo>
                  <a:pt x="534537" y="898447"/>
                  <a:pt x="532059" y="908920"/>
                  <a:pt x="525439" y="916644"/>
                </a:cubicBezTo>
                <a:cubicBezTo>
                  <a:pt x="518395" y="924862"/>
                  <a:pt x="488272" y="943192"/>
                  <a:pt x="477672" y="950763"/>
                </a:cubicBezTo>
                <a:cubicBezTo>
                  <a:pt x="468417" y="957374"/>
                  <a:pt x="460703" y="966469"/>
                  <a:pt x="450376" y="971235"/>
                </a:cubicBezTo>
                <a:cubicBezTo>
                  <a:pt x="430783" y="980278"/>
                  <a:pt x="406916" y="979738"/>
                  <a:pt x="388961" y="991707"/>
                </a:cubicBezTo>
                <a:cubicBezTo>
                  <a:pt x="359026" y="1011662"/>
                  <a:pt x="375050" y="1000433"/>
                  <a:pt x="341194" y="1025826"/>
                </a:cubicBezTo>
                <a:cubicBezTo>
                  <a:pt x="336645" y="1037199"/>
                  <a:pt x="334038" y="1049558"/>
                  <a:pt x="327546" y="1059946"/>
                </a:cubicBezTo>
                <a:cubicBezTo>
                  <a:pt x="322431" y="1068129"/>
                  <a:pt x="310321" y="1071329"/>
                  <a:pt x="307075" y="1080417"/>
                </a:cubicBezTo>
                <a:cubicBezTo>
                  <a:pt x="293192" y="1119290"/>
                  <a:pt x="307137" y="1148593"/>
                  <a:pt x="279779" y="1175951"/>
                </a:cubicBezTo>
                <a:cubicBezTo>
                  <a:pt x="271737" y="1183993"/>
                  <a:pt x="260040" y="1187923"/>
                  <a:pt x="252484" y="1196423"/>
                </a:cubicBezTo>
                <a:cubicBezTo>
                  <a:pt x="241587" y="1208682"/>
                  <a:pt x="225188" y="1237366"/>
                  <a:pt x="225188" y="1237366"/>
                </a:cubicBezTo>
                <a:cubicBezTo>
                  <a:pt x="208763" y="1286642"/>
                  <a:pt x="226620" y="1228060"/>
                  <a:pt x="211540" y="1326077"/>
                </a:cubicBezTo>
                <a:cubicBezTo>
                  <a:pt x="210446" y="1333186"/>
                  <a:pt x="207549" y="1339937"/>
                  <a:pt x="204716" y="1346548"/>
                </a:cubicBezTo>
                <a:cubicBezTo>
                  <a:pt x="174069" y="1418060"/>
                  <a:pt x="212296" y="1317740"/>
                  <a:pt x="163773" y="1414787"/>
                </a:cubicBezTo>
                <a:cubicBezTo>
                  <a:pt x="159224" y="1423886"/>
                  <a:pt x="155359" y="1433360"/>
                  <a:pt x="150125" y="1442083"/>
                </a:cubicBezTo>
                <a:cubicBezTo>
                  <a:pt x="141686" y="1456148"/>
                  <a:pt x="122830" y="1483026"/>
                  <a:pt x="122830" y="1483026"/>
                </a:cubicBezTo>
                <a:cubicBezTo>
                  <a:pt x="120555" y="1498948"/>
                  <a:pt x="119623" y="1515121"/>
                  <a:pt x="116006" y="1530793"/>
                </a:cubicBezTo>
                <a:cubicBezTo>
                  <a:pt x="110593" y="1554249"/>
                  <a:pt x="100695" y="1578059"/>
                  <a:pt x="88710" y="1599032"/>
                </a:cubicBezTo>
                <a:cubicBezTo>
                  <a:pt x="84641" y="1606153"/>
                  <a:pt x="79132" y="1612383"/>
                  <a:pt x="75063" y="1619504"/>
                </a:cubicBezTo>
                <a:cubicBezTo>
                  <a:pt x="51114" y="1661416"/>
                  <a:pt x="74286" y="1633928"/>
                  <a:pt x="40943" y="1667271"/>
                </a:cubicBezTo>
                <a:cubicBezTo>
                  <a:pt x="38668" y="1676369"/>
                  <a:pt x="38313" y="1686178"/>
                  <a:pt x="34119" y="1694566"/>
                </a:cubicBezTo>
                <a:cubicBezTo>
                  <a:pt x="-12810" y="1788426"/>
                  <a:pt x="18871" y="1699369"/>
                  <a:pt x="0" y="1755981"/>
                </a:cubicBezTo>
                <a:cubicBezTo>
                  <a:pt x="747" y="1764195"/>
                  <a:pt x="805" y="1828399"/>
                  <a:pt x="13648" y="1851516"/>
                </a:cubicBezTo>
                <a:cubicBezTo>
                  <a:pt x="21614" y="1865854"/>
                  <a:pt x="40943" y="1892459"/>
                  <a:pt x="40943" y="1892459"/>
                </a:cubicBezTo>
                <a:cubicBezTo>
                  <a:pt x="43218" y="1901557"/>
                  <a:pt x="45072" y="1910771"/>
                  <a:pt x="47767" y="1919754"/>
                </a:cubicBezTo>
                <a:cubicBezTo>
                  <a:pt x="51901" y="1933534"/>
                  <a:pt x="56866" y="1947050"/>
                  <a:pt x="61415" y="1960698"/>
                </a:cubicBezTo>
                <a:cubicBezTo>
                  <a:pt x="63690" y="1967522"/>
                  <a:pt x="66494" y="1974191"/>
                  <a:pt x="68239" y="1981169"/>
                </a:cubicBezTo>
                <a:cubicBezTo>
                  <a:pt x="70514" y="1990268"/>
                  <a:pt x="73029" y="1999310"/>
                  <a:pt x="75063" y="2008465"/>
                </a:cubicBezTo>
                <a:cubicBezTo>
                  <a:pt x="77579" y="2019787"/>
                  <a:pt x="78834" y="2031394"/>
                  <a:pt x="81886" y="2042584"/>
                </a:cubicBezTo>
                <a:cubicBezTo>
                  <a:pt x="85671" y="2056463"/>
                  <a:pt x="92045" y="2069571"/>
                  <a:pt x="95534" y="2083528"/>
                </a:cubicBezTo>
                <a:cubicBezTo>
                  <a:pt x="97354" y="2090809"/>
                  <a:pt x="114998" y="2167314"/>
                  <a:pt x="122830" y="2179062"/>
                </a:cubicBezTo>
                <a:lnTo>
                  <a:pt x="136478" y="2199534"/>
                </a:lnTo>
                <a:cubicBezTo>
                  <a:pt x="138752" y="2206358"/>
                  <a:pt x="139808" y="2213717"/>
                  <a:pt x="143301" y="2220005"/>
                </a:cubicBezTo>
                <a:cubicBezTo>
                  <a:pt x="151267" y="2234343"/>
                  <a:pt x="170597" y="2260948"/>
                  <a:pt x="170597" y="2260948"/>
                </a:cubicBezTo>
                <a:cubicBezTo>
                  <a:pt x="172872" y="2270047"/>
                  <a:pt x="173727" y="2279624"/>
                  <a:pt x="177421" y="2288244"/>
                </a:cubicBezTo>
                <a:cubicBezTo>
                  <a:pt x="186373" y="2309132"/>
                  <a:pt x="203834" y="2319060"/>
                  <a:pt x="218364" y="2336011"/>
                </a:cubicBezTo>
                <a:cubicBezTo>
                  <a:pt x="223701" y="2342238"/>
                  <a:pt x="225608" y="2351360"/>
                  <a:pt x="232012" y="2356483"/>
                </a:cubicBezTo>
                <a:cubicBezTo>
                  <a:pt x="237629" y="2360977"/>
                  <a:pt x="245872" y="2360474"/>
                  <a:pt x="252484" y="2363307"/>
                </a:cubicBezTo>
                <a:cubicBezTo>
                  <a:pt x="311510" y="2388603"/>
                  <a:pt x="252240" y="2367774"/>
                  <a:pt x="300251" y="2383778"/>
                </a:cubicBezTo>
                <a:cubicBezTo>
                  <a:pt x="358912" y="2422887"/>
                  <a:pt x="284695" y="2376000"/>
                  <a:pt x="341194" y="2404250"/>
                </a:cubicBezTo>
                <a:cubicBezTo>
                  <a:pt x="394110" y="2430708"/>
                  <a:pt x="330680" y="2407569"/>
                  <a:pt x="382137" y="2424722"/>
                </a:cubicBezTo>
                <a:cubicBezTo>
                  <a:pt x="388961" y="2431546"/>
                  <a:pt x="395195" y="2439015"/>
                  <a:pt x="402609" y="2445193"/>
                </a:cubicBezTo>
                <a:cubicBezTo>
                  <a:pt x="408910" y="2450443"/>
                  <a:pt x="421391" y="2450815"/>
                  <a:pt x="423081" y="2458841"/>
                </a:cubicBezTo>
                <a:cubicBezTo>
                  <a:pt x="431061" y="2496746"/>
                  <a:pt x="420046" y="2537387"/>
                  <a:pt x="429904" y="2574847"/>
                </a:cubicBezTo>
                <a:cubicBezTo>
                  <a:pt x="432493" y="2584685"/>
                  <a:pt x="448574" y="2583104"/>
                  <a:pt x="457200" y="2588495"/>
                </a:cubicBezTo>
                <a:cubicBezTo>
                  <a:pt x="498088" y="2614050"/>
                  <a:pt x="471470" y="2601524"/>
                  <a:pt x="504967" y="2629438"/>
                </a:cubicBezTo>
                <a:cubicBezTo>
                  <a:pt x="561970" y="2676940"/>
                  <a:pt x="486104" y="2603751"/>
                  <a:pt x="545910" y="2663557"/>
                </a:cubicBezTo>
                <a:cubicBezTo>
                  <a:pt x="548185" y="2681754"/>
                  <a:pt x="550709" y="2699922"/>
                  <a:pt x="552734" y="2718148"/>
                </a:cubicBezTo>
                <a:cubicBezTo>
                  <a:pt x="555258" y="2740868"/>
                  <a:pt x="556537" y="2763728"/>
                  <a:pt x="559558" y="2786387"/>
                </a:cubicBezTo>
                <a:cubicBezTo>
                  <a:pt x="561091" y="2797884"/>
                  <a:pt x="563866" y="2809185"/>
                  <a:pt x="566382" y="2820507"/>
                </a:cubicBezTo>
                <a:cubicBezTo>
                  <a:pt x="572094" y="2846210"/>
                  <a:pt x="572431" y="2845478"/>
                  <a:pt x="580030" y="2868274"/>
                </a:cubicBezTo>
                <a:cubicBezTo>
                  <a:pt x="582202" y="2892160"/>
                  <a:pt x="582319" y="2957009"/>
                  <a:pt x="600501" y="2984280"/>
                </a:cubicBezTo>
                <a:lnTo>
                  <a:pt x="614149" y="3004751"/>
                </a:lnTo>
                <a:cubicBezTo>
                  <a:pt x="616424" y="3011575"/>
                  <a:pt x="619228" y="3018245"/>
                  <a:pt x="620973" y="3025223"/>
                </a:cubicBezTo>
                <a:cubicBezTo>
                  <a:pt x="623786" y="3036475"/>
                  <a:pt x="622998" y="3048784"/>
                  <a:pt x="627797" y="3059343"/>
                </a:cubicBezTo>
                <a:cubicBezTo>
                  <a:pt x="634584" y="3074275"/>
                  <a:pt x="655092" y="3100286"/>
                  <a:pt x="655092" y="3100286"/>
                </a:cubicBezTo>
                <a:cubicBezTo>
                  <a:pt x="657367" y="3109384"/>
                  <a:pt x="656538" y="3119898"/>
                  <a:pt x="661916" y="3127581"/>
                </a:cubicBezTo>
                <a:cubicBezTo>
                  <a:pt x="677885" y="3150393"/>
                  <a:pt x="706874" y="3172367"/>
                  <a:pt x="730155" y="3188996"/>
                </a:cubicBezTo>
                <a:cubicBezTo>
                  <a:pt x="736829" y="3193763"/>
                  <a:pt x="744531" y="3197158"/>
                  <a:pt x="750627" y="3202644"/>
                </a:cubicBezTo>
                <a:cubicBezTo>
                  <a:pt x="767364" y="3217707"/>
                  <a:pt x="779658" y="3237920"/>
                  <a:pt x="798394" y="3250411"/>
                </a:cubicBezTo>
                <a:cubicBezTo>
                  <a:pt x="818525" y="3263832"/>
                  <a:pt x="822916" y="3264826"/>
                  <a:pt x="839337" y="3284531"/>
                </a:cubicBezTo>
                <a:cubicBezTo>
                  <a:pt x="844587" y="3290831"/>
                  <a:pt x="847735" y="3298702"/>
                  <a:pt x="852985" y="3305002"/>
                </a:cubicBezTo>
                <a:cubicBezTo>
                  <a:pt x="859163" y="3312416"/>
                  <a:pt x="867176" y="3318147"/>
                  <a:pt x="873457" y="3325474"/>
                </a:cubicBezTo>
                <a:cubicBezTo>
                  <a:pt x="880858" y="3334109"/>
                  <a:pt x="885191" y="3345488"/>
                  <a:pt x="893928" y="3352769"/>
                </a:cubicBezTo>
                <a:cubicBezTo>
                  <a:pt x="899454" y="3357374"/>
                  <a:pt x="907576" y="3357318"/>
                  <a:pt x="914400" y="3359593"/>
                </a:cubicBezTo>
                <a:cubicBezTo>
                  <a:pt x="923498" y="3366417"/>
                  <a:pt x="933653" y="3372023"/>
                  <a:pt x="941695" y="3380065"/>
                </a:cubicBezTo>
                <a:cubicBezTo>
                  <a:pt x="954923" y="3393294"/>
                  <a:pt x="956617" y="3404358"/>
                  <a:pt x="962167" y="3421008"/>
                </a:cubicBezTo>
                <a:cubicBezTo>
                  <a:pt x="966716" y="3411910"/>
                  <a:pt x="969303" y="3401528"/>
                  <a:pt x="975815" y="3393713"/>
                </a:cubicBezTo>
                <a:cubicBezTo>
                  <a:pt x="986037" y="3381446"/>
                  <a:pt x="1019202" y="3370898"/>
                  <a:pt x="1030406" y="3366417"/>
                </a:cubicBezTo>
                <a:cubicBezTo>
                  <a:pt x="1037230" y="3357319"/>
                  <a:pt x="1042836" y="3347164"/>
                  <a:pt x="1050878" y="3339122"/>
                </a:cubicBezTo>
                <a:cubicBezTo>
                  <a:pt x="1056677" y="3333323"/>
                  <a:pt x="1068018" y="3332968"/>
                  <a:pt x="1071349" y="3325474"/>
                </a:cubicBezTo>
                <a:cubicBezTo>
                  <a:pt x="1077881" y="3310776"/>
                  <a:pt x="1073551" y="3293113"/>
                  <a:pt x="1078173" y="3277707"/>
                </a:cubicBezTo>
                <a:cubicBezTo>
                  <a:pt x="1080530" y="3269851"/>
                  <a:pt x="1086372" y="3263365"/>
                  <a:pt x="1091821" y="3257235"/>
                </a:cubicBezTo>
                <a:cubicBezTo>
                  <a:pt x="1130582" y="3213628"/>
                  <a:pt x="1117162" y="3221493"/>
                  <a:pt x="1153236" y="3209468"/>
                </a:cubicBezTo>
                <a:cubicBezTo>
                  <a:pt x="1162334" y="3211743"/>
                  <a:pt x="1172388" y="3211639"/>
                  <a:pt x="1180531" y="3216292"/>
                </a:cubicBezTo>
                <a:cubicBezTo>
                  <a:pt x="1206616" y="3231198"/>
                  <a:pt x="1195808" y="3238392"/>
                  <a:pt x="1214651" y="3257235"/>
                </a:cubicBezTo>
                <a:cubicBezTo>
                  <a:pt x="1220450" y="3263034"/>
                  <a:pt x="1228822" y="3265633"/>
                  <a:pt x="1235122" y="3270883"/>
                </a:cubicBezTo>
                <a:cubicBezTo>
                  <a:pt x="1242536" y="3277061"/>
                  <a:pt x="1248770" y="3284530"/>
                  <a:pt x="1255594" y="3291354"/>
                </a:cubicBezTo>
                <a:cubicBezTo>
                  <a:pt x="1260143" y="3305002"/>
                  <a:pt x="1266877" y="3318107"/>
                  <a:pt x="1269242" y="3332298"/>
                </a:cubicBezTo>
                <a:cubicBezTo>
                  <a:pt x="1278431" y="3387429"/>
                  <a:pt x="1271691" y="3360117"/>
                  <a:pt x="1289713" y="3414184"/>
                </a:cubicBezTo>
                <a:cubicBezTo>
                  <a:pt x="1291988" y="3421008"/>
                  <a:pt x="1292547" y="3428671"/>
                  <a:pt x="1296537" y="3434656"/>
                </a:cubicBezTo>
                <a:lnTo>
                  <a:pt x="1310185" y="3455128"/>
                </a:lnTo>
                <a:cubicBezTo>
                  <a:pt x="1329777" y="3533492"/>
                  <a:pt x="1299780" y="3439519"/>
                  <a:pt x="1337481" y="3496071"/>
                </a:cubicBezTo>
                <a:cubicBezTo>
                  <a:pt x="1342683" y="3503874"/>
                  <a:pt x="1340610" y="3514746"/>
                  <a:pt x="1344304" y="3523366"/>
                </a:cubicBezTo>
                <a:cubicBezTo>
                  <a:pt x="1347535" y="3530904"/>
                  <a:pt x="1354284" y="3536502"/>
                  <a:pt x="1357952" y="3543838"/>
                </a:cubicBezTo>
                <a:cubicBezTo>
                  <a:pt x="1361169" y="3550272"/>
                  <a:pt x="1363216" y="3557288"/>
                  <a:pt x="1364776" y="3564310"/>
                </a:cubicBezTo>
                <a:cubicBezTo>
                  <a:pt x="1376054" y="3615058"/>
                  <a:pt x="1367540" y="3598601"/>
                  <a:pt x="1378424" y="3653020"/>
                </a:cubicBezTo>
                <a:cubicBezTo>
                  <a:pt x="1384142" y="3681607"/>
                  <a:pt x="1385476" y="3667125"/>
                  <a:pt x="1398895" y="3693963"/>
                </a:cubicBezTo>
                <a:cubicBezTo>
                  <a:pt x="1418646" y="3733465"/>
                  <a:pt x="1387384" y="3696100"/>
                  <a:pt x="1426191" y="3734907"/>
                </a:cubicBezTo>
                <a:cubicBezTo>
                  <a:pt x="1437564" y="3725808"/>
                  <a:pt x="1448531" y="3716178"/>
                  <a:pt x="1460310" y="3707611"/>
                </a:cubicBezTo>
                <a:cubicBezTo>
                  <a:pt x="1473575" y="3697963"/>
                  <a:pt x="1489656" y="3691915"/>
                  <a:pt x="1501254" y="3680316"/>
                </a:cubicBezTo>
                <a:cubicBezTo>
                  <a:pt x="1508078" y="3673492"/>
                  <a:pt x="1514311" y="3666022"/>
                  <a:pt x="1521725" y="3659844"/>
                </a:cubicBezTo>
                <a:cubicBezTo>
                  <a:pt x="1578743" y="3612327"/>
                  <a:pt x="1502843" y="3685548"/>
                  <a:pt x="1562669" y="3625725"/>
                </a:cubicBezTo>
                <a:cubicBezTo>
                  <a:pt x="1566793" y="3609225"/>
                  <a:pt x="1576017" y="3569358"/>
                  <a:pt x="1583140" y="3557486"/>
                </a:cubicBezTo>
                <a:cubicBezTo>
                  <a:pt x="1589964" y="3546113"/>
                  <a:pt x="1596255" y="3534402"/>
                  <a:pt x="1603612" y="3523366"/>
                </a:cubicBezTo>
                <a:cubicBezTo>
                  <a:pt x="1609921" y="3513903"/>
                  <a:pt x="1615347" y="3503352"/>
                  <a:pt x="1624084" y="3496071"/>
                </a:cubicBezTo>
                <a:cubicBezTo>
                  <a:pt x="1629610" y="3491466"/>
                  <a:pt x="1638267" y="3492740"/>
                  <a:pt x="1644555" y="3489247"/>
                </a:cubicBezTo>
                <a:cubicBezTo>
                  <a:pt x="1658893" y="3481281"/>
                  <a:pt x="1671850" y="3471049"/>
                  <a:pt x="1685498" y="3461951"/>
                </a:cubicBezTo>
                <a:lnTo>
                  <a:pt x="1705970" y="3448304"/>
                </a:lnTo>
                <a:cubicBezTo>
                  <a:pt x="1712794" y="3443755"/>
                  <a:pt x="1718661" y="3437250"/>
                  <a:pt x="1726442" y="3434656"/>
                </a:cubicBezTo>
                <a:cubicBezTo>
                  <a:pt x="1754694" y="3425238"/>
                  <a:pt x="1740928" y="3431822"/>
                  <a:pt x="1767385" y="3414184"/>
                </a:cubicBezTo>
                <a:cubicBezTo>
                  <a:pt x="1771934" y="3395987"/>
                  <a:pt x="1778380" y="3378162"/>
                  <a:pt x="1781033" y="3359593"/>
                </a:cubicBezTo>
                <a:cubicBezTo>
                  <a:pt x="1783308" y="3343671"/>
                  <a:pt x="1784703" y="3327598"/>
                  <a:pt x="1787857" y="3311826"/>
                </a:cubicBezTo>
                <a:cubicBezTo>
                  <a:pt x="1789268" y="3304773"/>
                  <a:pt x="1792705" y="3298270"/>
                  <a:pt x="1794681" y="3291354"/>
                </a:cubicBezTo>
                <a:cubicBezTo>
                  <a:pt x="1797257" y="3282337"/>
                  <a:pt x="1798928" y="3273076"/>
                  <a:pt x="1801504" y="3264059"/>
                </a:cubicBezTo>
                <a:cubicBezTo>
                  <a:pt x="1803480" y="3257143"/>
                  <a:pt x="1806352" y="3250503"/>
                  <a:pt x="1808328" y="3243587"/>
                </a:cubicBezTo>
                <a:cubicBezTo>
                  <a:pt x="1810904" y="3234569"/>
                  <a:pt x="1811859" y="3225073"/>
                  <a:pt x="1815152" y="3216292"/>
                </a:cubicBezTo>
                <a:cubicBezTo>
                  <a:pt x="1818724" y="3206767"/>
                  <a:pt x="1824793" y="3198346"/>
                  <a:pt x="1828800" y="3188996"/>
                </a:cubicBezTo>
                <a:cubicBezTo>
                  <a:pt x="1831633" y="3182385"/>
                  <a:pt x="1833349" y="3175349"/>
                  <a:pt x="1835624" y="3168525"/>
                </a:cubicBezTo>
                <a:cubicBezTo>
                  <a:pt x="1837983" y="3154370"/>
                  <a:pt x="1843163" y="3116576"/>
                  <a:pt x="1849272" y="3100286"/>
                </a:cubicBezTo>
                <a:cubicBezTo>
                  <a:pt x="1852844" y="3090761"/>
                  <a:pt x="1859267" y="3082484"/>
                  <a:pt x="1862919" y="3072990"/>
                </a:cubicBezTo>
                <a:cubicBezTo>
                  <a:pt x="1870665" y="3052849"/>
                  <a:pt x="1876567" y="3032047"/>
                  <a:pt x="1883391" y="3011575"/>
                </a:cubicBezTo>
                <a:cubicBezTo>
                  <a:pt x="1885666" y="3004751"/>
                  <a:pt x="1887544" y="2997782"/>
                  <a:pt x="1890215" y="2991104"/>
                </a:cubicBezTo>
                <a:cubicBezTo>
                  <a:pt x="1894764" y="2979731"/>
                  <a:pt x="1899677" y="2968496"/>
                  <a:pt x="1903863" y="2956984"/>
                </a:cubicBezTo>
                <a:cubicBezTo>
                  <a:pt x="1911230" y="2936724"/>
                  <a:pt x="1917791" y="2907459"/>
                  <a:pt x="1931158" y="2888746"/>
                </a:cubicBezTo>
                <a:cubicBezTo>
                  <a:pt x="1948749" y="2864120"/>
                  <a:pt x="1950977" y="2872230"/>
                  <a:pt x="1972101" y="2854626"/>
                </a:cubicBezTo>
                <a:cubicBezTo>
                  <a:pt x="2006947" y="2825587"/>
                  <a:pt x="1975686" y="2838375"/>
                  <a:pt x="2019869" y="2827331"/>
                </a:cubicBezTo>
                <a:cubicBezTo>
                  <a:pt x="2074461" y="2790934"/>
                  <a:pt x="2008492" y="2838707"/>
                  <a:pt x="2053988" y="2793211"/>
                </a:cubicBezTo>
                <a:cubicBezTo>
                  <a:pt x="2059787" y="2787412"/>
                  <a:pt x="2067636" y="2784112"/>
                  <a:pt x="2074460" y="2779563"/>
                </a:cubicBezTo>
                <a:cubicBezTo>
                  <a:pt x="2098484" y="2743526"/>
                  <a:pt x="2075904" y="2772476"/>
                  <a:pt x="2115403" y="2738620"/>
                </a:cubicBezTo>
                <a:cubicBezTo>
                  <a:pt x="2122730" y="2732339"/>
                  <a:pt x="2128461" y="2724326"/>
                  <a:pt x="2135875" y="2718148"/>
                </a:cubicBezTo>
                <a:cubicBezTo>
                  <a:pt x="2142175" y="2712898"/>
                  <a:pt x="2150217" y="2709949"/>
                  <a:pt x="2156346" y="2704501"/>
                </a:cubicBezTo>
                <a:cubicBezTo>
                  <a:pt x="2226455" y="2642181"/>
                  <a:pt x="2171300" y="2680882"/>
                  <a:pt x="2217761" y="2649910"/>
                </a:cubicBezTo>
                <a:lnTo>
                  <a:pt x="2245057" y="2608966"/>
                </a:lnTo>
                <a:lnTo>
                  <a:pt x="2258704" y="2588495"/>
                </a:lnTo>
                <a:cubicBezTo>
                  <a:pt x="2260979" y="2556650"/>
                  <a:pt x="2261798" y="2524667"/>
                  <a:pt x="2265528" y="2492960"/>
                </a:cubicBezTo>
                <a:cubicBezTo>
                  <a:pt x="2266368" y="2485816"/>
                  <a:pt x="2271460" y="2479626"/>
                  <a:pt x="2272352" y="2472489"/>
                </a:cubicBezTo>
                <a:cubicBezTo>
                  <a:pt x="2283352" y="2384489"/>
                  <a:pt x="2270890" y="2409368"/>
                  <a:pt x="2286000" y="2356483"/>
                </a:cubicBezTo>
                <a:cubicBezTo>
                  <a:pt x="2291469" y="2337341"/>
                  <a:pt x="2296072" y="2326916"/>
                  <a:pt x="2306472" y="2308716"/>
                </a:cubicBezTo>
                <a:cubicBezTo>
                  <a:pt x="2310541" y="2301595"/>
                  <a:pt x="2316788" y="2295738"/>
                  <a:pt x="2320119" y="2288244"/>
                </a:cubicBezTo>
                <a:cubicBezTo>
                  <a:pt x="2325962" y="2275098"/>
                  <a:pt x="2325787" y="2259271"/>
                  <a:pt x="2333767" y="2247301"/>
                </a:cubicBezTo>
                <a:cubicBezTo>
                  <a:pt x="2338316" y="2240477"/>
                  <a:pt x="2343747" y="2234165"/>
                  <a:pt x="2347415" y="2226829"/>
                </a:cubicBezTo>
                <a:cubicBezTo>
                  <a:pt x="2352893" y="2215873"/>
                  <a:pt x="2356762" y="2204179"/>
                  <a:pt x="2361063" y="2192710"/>
                </a:cubicBezTo>
                <a:cubicBezTo>
                  <a:pt x="2363589" y="2185975"/>
                  <a:pt x="2364317" y="2178483"/>
                  <a:pt x="2367886" y="2172238"/>
                </a:cubicBezTo>
                <a:cubicBezTo>
                  <a:pt x="2373529" y="2162363"/>
                  <a:pt x="2381534" y="2154041"/>
                  <a:pt x="2388358" y="2144943"/>
                </a:cubicBezTo>
                <a:cubicBezTo>
                  <a:pt x="2400475" y="2108592"/>
                  <a:pt x="2386086" y="2134395"/>
                  <a:pt x="2429301" y="2110823"/>
                </a:cubicBezTo>
                <a:cubicBezTo>
                  <a:pt x="2443701" y="2102969"/>
                  <a:pt x="2470245" y="2083528"/>
                  <a:pt x="2470245" y="2083528"/>
                </a:cubicBezTo>
                <a:cubicBezTo>
                  <a:pt x="2498365" y="2041345"/>
                  <a:pt x="2467144" y="2082492"/>
                  <a:pt x="2504364" y="2049408"/>
                </a:cubicBezTo>
                <a:cubicBezTo>
                  <a:pt x="2504369" y="2049404"/>
                  <a:pt x="2555541" y="1998231"/>
                  <a:pt x="2565779" y="1987993"/>
                </a:cubicBezTo>
                <a:cubicBezTo>
                  <a:pt x="2572603" y="1981169"/>
                  <a:pt x="2580898" y="1975552"/>
                  <a:pt x="2586251" y="1967522"/>
                </a:cubicBezTo>
                <a:cubicBezTo>
                  <a:pt x="2590800" y="1960698"/>
                  <a:pt x="2594561" y="1953277"/>
                  <a:pt x="2599898" y="1947050"/>
                </a:cubicBezTo>
                <a:cubicBezTo>
                  <a:pt x="2649549" y="1889123"/>
                  <a:pt x="2609504" y="1946287"/>
                  <a:pt x="2640842" y="1899283"/>
                </a:cubicBezTo>
                <a:cubicBezTo>
                  <a:pt x="2662075" y="1835580"/>
                  <a:pt x="2656417" y="1870790"/>
                  <a:pt x="2647666" y="1783277"/>
                </a:cubicBezTo>
                <a:cubicBezTo>
                  <a:pt x="2645617" y="1762782"/>
                  <a:pt x="2646900" y="1741549"/>
                  <a:pt x="2640842" y="1721862"/>
                </a:cubicBezTo>
                <a:cubicBezTo>
                  <a:pt x="2637497" y="1710992"/>
                  <a:pt x="2626981" y="1703821"/>
                  <a:pt x="2620370" y="1694566"/>
                </a:cubicBezTo>
                <a:cubicBezTo>
                  <a:pt x="2615603" y="1687892"/>
                  <a:pt x="2611271" y="1680919"/>
                  <a:pt x="2606722" y="1674095"/>
                </a:cubicBezTo>
                <a:cubicBezTo>
                  <a:pt x="2602173" y="1660447"/>
                  <a:pt x="2598418" y="1646508"/>
                  <a:pt x="2593075" y="1633151"/>
                </a:cubicBezTo>
                <a:cubicBezTo>
                  <a:pt x="2588899" y="1622712"/>
                  <a:pt x="2576169" y="1592825"/>
                  <a:pt x="2572603" y="1578560"/>
                </a:cubicBezTo>
                <a:cubicBezTo>
                  <a:pt x="2560184" y="1528885"/>
                  <a:pt x="2571123" y="1558254"/>
                  <a:pt x="2558955" y="1503498"/>
                </a:cubicBezTo>
                <a:cubicBezTo>
                  <a:pt x="2553464" y="1478787"/>
                  <a:pt x="2548914" y="1481807"/>
                  <a:pt x="2538484" y="1455731"/>
                </a:cubicBezTo>
                <a:cubicBezTo>
                  <a:pt x="2533141" y="1442374"/>
                  <a:pt x="2535009" y="1424959"/>
                  <a:pt x="2524836" y="1414787"/>
                </a:cubicBezTo>
                <a:cubicBezTo>
                  <a:pt x="2515737" y="1405689"/>
                  <a:pt x="2505578" y="1397540"/>
                  <a:pt x="2497540" y="1387492"/>
                </a:cubicBezTo>
                <a:cubicBezTo>
                  <a:pt x="2456917" y="1336713"/>
                  <a:pt x="2490804" y="1351687"/>
                  <a:pt x="2442949" y="1339725"/>
                </a:cubicBezTo>
                <a:cubicBezTo>
                  <a:pt x="2405489" y="1283535"/>
                  <a:pt x="2454466" y="1347924"/>
                  <a:pt x="2408830" y="1312429"/>
                </a:cubicBezTo>
                <a:cubicBezTo>
                  <a:pt x="2393595" y="1300579"/>
                  <a:pt x="2381534" y="1285134"/>
                  <a:pt x="2367886" y="1271486"/>
                </a:cubicBezTo>
                <a:lnTo>
                  <a:pt x="2326943" y="1230543"/>
                </a:lnTo>
                <a:cubicBezTo>
                  <a:pt x="2320119" y="1223719"/>
                  <a:pt x="2314502" y="1215424"/>
                  <a:pt x="2306472" y="1210071"/>
                </a:cubicBezTo>
                <a:lnTo>
                  <a:pt x="2286000" y="1196423"/>
                </a:lnTo>
                <a:lnTo>
                  <a:pt x="2258704" y="1155480"/>
                </a:lnTo>
                <a:cubicBezTo>
                  <a:pt x="2254155" y="1148656"/>
                  <a:pt x="2250856" y="1140807"/>
                  <a:pt x="2245057" y="1135008"/>
                </a:cubicBezTo>
                <a:cubicBezTo>
                  <a:pt x="2238233" y="1128184"/>
                  <a:pt x="2230763" y="1121951"/>
                  <a:pt x="2224585" y="1114537"/>
                </a:cubicBezTo>
                <a:cubicBezTo>
                  <a:pt x="2219334" y="1108237"/>
                  <a:pt x="2216187" y="1100366"/>
                  <a:pt x="2210937" y="1094065"/>
                </a:cubicBezTo>
                <a:cubicBezTo>
                  <a:pt x="2204759" y="1086651"/>
                  <a:pt x="2196644" y="1081007"/>
                  <a:pt x="2190466" y="1073593"/>
                </a:cubicBezTo>
                <a:cubicBezTo>
                  <a:pt x="2185216" y="1067293"/>
                  <a:pt x="2183222" y="1058245"/>
                  <a:pt x="2176818" y="1053122"/>
                </a:cubicBezTo>
                <a:cubicBezTo>
                  <a:pt x="2171201" y="1048629"/>
                  <a:pt x="2163170" y="1048573"/>
                  <a:pt x="2156346" y="1046298"/>
                </a:cubicBezTo>
                <a:cubicBezTo>
                  <a:pt x="2085387" y="975335"/>
                  <a:pt x="2181884" y="1069160"/>
                  <a:pt x="2115403" y="1012178"/>
                </a:cubicBezTo>
                <a:cubicBezTo>
                  <a:pt x="2105633" y="1003804"/>
                  <a:pt x="2098264" y="992783"/>
                  <a:pt x="2088107" y="984883"/>
                </a:cubicBezTo>
                <a:cubicBezTo>
                  <a:pt x="2063933" y="966081"/>
                  <a:pt x="2057832" y="965692"/>
                  <a:pt x="2033516" y="957587"/>
                </a:cubicBezTo>
                <a:cubicBezTo>
                  <a:pt x="2019868" y="943939"/>
                  <a:pt x="2003279" y="932703"/>
                  <a:pt x="1992573" y="916644"/>
                </a:cubicBezTo>
                <a:cubicBezTo>
                  <a:pt x="1988024" y="909820"/>
                  <a:pt x="1982593" y="903508"/>
                  <a:pt x="1978925" y="896172"/>
                </a:cubicBezTo>
                <a:cubicBezTo>
                  <a:pt x="1975708" y="889739"/>
                  <a:pt x="1976091" y="881686"/>
                  <a:pt x="1972101" y="875701"/>
                </a:cubicBezTo>
                <a:cubicBezTo>
                  <a:pt x="1966748" y="867671"/>
                  <a:pt x="1957555" y="862847"/>
                  <a:pt x="1951630" y="855229"/>
                </a:cubicBezTo>
                <a:cubicBezTo>
                  <a:pt x="1908763" y="800114"/>
                  <a:pt x="1943492" y="827059"/>
                  <a:pt x="1903863" y="800638"/>
                </a:cubicBezTo>
                <a:cubicBezTo>
                  <a:pt x="1841280" y="706766"/>
                  <a:pt x="1895479" y="795843"/>
                  <a:pt x="1869743" y="739223"/>
                </a:cubicBezTo>
                <a:cubicBezTo>
                  <a:pt x="1861324" y="720702"/>
                  <a:pt x="1847383" y="704369"/>
                  <a:pt x="1842448" y="684632"/>
                </a:cubicBezTo>
                <a:cubicBezTo>
                  <a:pt x="1831402" y="640449"/>
                  <a:pt x="1844192" y="671712"/>
                  <a:pt x="1815152" y="636865"/>
                </a:cubicBezTo>
                <a:cubicBezTo>
                  <a:pt x="1809902" y="630564"/>
                  <a:pt x="1808328" y="620942"/>
                  <a:pt x="1801504" y="616393"/>
                </a:cubicBezTo>
                <a:cubicBezTo>
                  <a:pt x="1793701" y="611191"/>
                  <a:pt x="1783307" y="611844"/>
                  <a:pt x="1774209" y="609569"/>
                </a:cubicBezTo>
                <a:cubicBezTo>
                  <a:pt x="1728777" y="575497"/>
                  <a:pt x="1765441" y="601531"/>
                  <a:pt x="1712794" y="568626"/>
                </a:cubicBezTo>
                <a:cubicBezTo>
                  <a:pt x="1705839" y="564279"/>
                  <a:pt x="1699443" y="559047"/>
                  <a:pt x="1692322" y="554978"/>
                </a:cubicBezTo>
                <a:cubicBezTo>
                  <a:pt x="1683490" y="549931"/>
                  <a:pt x="1674125" y="545880"/>
                  <a:pt x="1665027" y="541331"/>
                </a:cubicBezTo>
                <a:cubicBezTo>
                  <a:pt x="1658203" y="534507"/>
                  <a:pt x="1650733" y="528273"/>
                  <a:pt x="1644555" y="520859"/>
                </a:cubicBezTo>
                <a:cubicBezTo>
                  <a:pt x="1639305" y="514558"/>
                  <a:pt x="1637208" y="505637"/>
                  <a:pt x="1630907" y="500387"/>
                </a:cubicBezTo>
                <a:cubicBezTo>
                  <a:pt x="1623093" y="493875"/>
                  <a:pt x="1612710" y="491289"/>
                  <a:pt x="1603612" y="486740"/>
                </a:cubicBezTo>
                <a:cubicBezTo>
                  <a:pt x="1572326" y="439811"/>
                  <a:pt x="1571129" y="461357"/>
                  <a:pt x="1583140" y="425325"/>
                </a:cubicBezTo>
                <a:cubicBezTo>
                  <a:pt x="1580865" y="418501"/>
                  <a:pt x="1580997" y="410314"/>
                  <a:pt x="1576316" y="404853"/>
                </a:cubicBezTo>
                <a:cubicBezTo>
                  <a:pt x="1551420" y="375807"/>
                  <a:pt x="1545516" y="383736"/>
                  <a:pt x="1521725" y="363910"/>
                </a:cubicBezTo>
                <a:cubicBezTo>
                  <a:pt x="1486876" y="334870"/>
                  <a:pt x="1518144" y="347661"/>
                  <a:pt x="1473958" y="336614"/>
                </a:cubicBezTo>
                <a:cubicBezTo>
                  <a:pt x="1460310" y="327516"/>
                  <a:pt x="1448244" y="315411"/>
                  <a:pt x="1433015" y="309319"/>
                </a:cubicBezTo>
                <a:cubicBezTo>
                  <a:pt x="1383794" y="289631"/>
                  <a:pt x="1412911" y="304707"/>
                  <a:pt x="1371600" y="275199"/>
                </a:cubicBezTo>
                <a:cubicBezTo>
                  <a:pt x="1364926" y="270432"/>
                  <a:pt x="1357258" y="267000"/>
                  <a:pt x="1351128" y="261551"/>
                </a:cubicBezTo>
                <a:cubicBezTo>
                  <a:pt x="1336702" y="248728"/>
                  <a:pt x="1323833" y="234256"/>
                  <a:pt x="1310185" y="220608"/>
                </a:cubicBezTo>
                <a:cubicBezTo>
                  <a:pt x="1303361" y="213784"/>
                  <a:pt x="1297742" y="205490"/>
                  <a:pt x="1289713" y="200137"/>
                </a:cubicBezTo>
                <a:lnTo>
                  <a:pt x="1269242" y="186489"/>
                </a:lnTo>
                <a:cubicBezTo>
                  <a:pt x="1266967" y="179665"/>
                  <a:pt x="1265911" y="172305"/>
                  <a:pt x="1262418" y="166017"/>
                </a:cubicBezTo>
                <a:cubicBezTo>
                  <a:pt x="1242014" y="129290"/>
                  <a:pt x="1239516" y="129468"/>
                  <a:pt x="1214651" y="104602"/>
                </a:cubicBezTo>
                <a:cubicBezTo>
                  <a:pt x="1212376" y="95504"/>
                  <a:pt x="1209666" y="86503"/>
                  <a:pt x="1207827" y="77307"/>
                </a:cubicBezTo>
                <a:cubicBezTo>
                  <a:pt x="1197613" y="26240"/>
                  <a:pt x="1213514" y="11342"/>
                  <a:pt x="1207827" y="2244"/>
                </a:cubicBezTo>
                <a:close/>
              </a:path>
            </a:pathLst>
          </a:custGeom>
          <a:solidFill>
            <a:srgbClr val="BD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7" name="Rectángulo 6"/>
          <p:cNvSpPr/>
          <p:nvPr/>
        </p:nvSpPr>
        <p:spPr>
          <a:xfrm>
            <a:off x="4159750" y="2089073"/>
            <a:ext cx="4536504" cy="108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3" name="Forma libre 2"/>
          <p:cNvSpPr/>
          <p:nvPr/>
        </p:nvSpPr>
        <p:spPr>
          <a:xfrm>
            <a:off x="4410739" y="2090908"/>
            <a:ext cx="3153367" cy="4435143"/>
          </a:xfrm>
          <a:custGeom>
            <a:avLst/>
            <a:gdLst>
              <a:gd name="connsiteX0" fmla="*/ 1207827 w 2655502"/>
              <a:gd name="connsiteY0" fmla="*/ 2244 h 3734907"/>
              <a:gd name="connsiteX1" fmla="*/ 1173707 w 2655502"/>
              <a:gd name="connsiteY1" fmla="*/ 22716 h 3734907"/>
              <a:gd name="connsiteX2" fmla="*/ 1119116 w 2655502"/>
              <a:gd name="connsiteY2" fmla="*/ 84131 h 3734907"/>
              <a:gd name="connsiteX3" fmla="*/ 1078173 w 2655502"/>
              <a:gd name="connsiteY3" fmla="*/ 97778 h 3734907"/>
              <a:gd name="connsiteX4" fmla="*/ 1030406 w 2655502"/>
              <a:gd name="connsiteY4" fmla="*/ 118250 h 3734907"/>
              <a:gd name="connsiteX5" fmla="*/ 1009934 w 2655502"/>
              <a:gd name="connsiteY5" fmla="*/ 138722 h 3734907"/>
              <a:gd name="connsiteX6" fmla="*/ 989463 w 2655502"/>
              <a:gd name="connsiteY6" fmla="*/ 152369 h 3734907"/>
              <a:gd name="connsiteX7" fmla="*/ 975815 w 2655502"/>
              <a:gd name="connsiteY7" fmla="*/ 193313 h 3734907"/>
              <a:gd name="connsiteX8" fmla="*/ 968991 w 2655502"/>
              <a:gd name="connsiteY8" fmla="*/ 254728 h 3734907"/>
              <a:gd name="connsiteX9" fmla="*/ 948519 w 2655502"/>
              <a:gd name="connsiteY9" fmla="*/ 275199 h 3734907"/>
              <a:gd name="connsiteX10" fmla="*/ 934872 w 2655502"/>
              <a:gd name="connsiteY10" fmla="*/ 302495 h 3734907"/>
              <a:gd name="connsiteX11" fmla="*/ 921224 w 2655502"/>
              <a:gd name="connsiteY11" fmla="*/ 322966 h 3734907"/>
              <a:gd name="connsiteX12" fmla="*/ 907576 w 2655502"/>
              <a:gd name="connsiteY12" fmla="*/ 370734 h 3734907"/>
              <a:gd name="connsiteX13" fmla="*/ 893928 w 2655502"/>
              <a:gd name="connsiteY13" fmla="*/ 411677 h 3734907"/>
              <a:gd name="connsiteX14" fmla="*/ 873457 w 2655502"/>
              <a:gd name="connsiteY14" fmla="*/ 452620 h 3734907"/>
              <a:gd name="connsiteX15" fmla="*/ 846161 w 2655502"/>
              <a:gd name="connsiteY15" fmla="*/ 459444 h 3734907"/>
              <a:gd name="connsiteX16" fmla="*/ 798394 w 2655502"/>
              <a:gd name="connsiteY16" fmla="*/ 514035 h 3734907"/>
              <a:gd name="connsiteX17" fmla="*/ 784746 w 2655502"/>
              <a:gd name="connsiteY17" fmla="*/ 541331 h 3734907"/>
              <a:gd name="connsiteX18" fmla="*/ 723331 w 2655502"/>
              <a:gd name="connsiteY18" fmla="*/ 595922 h 3734907"/>
              <a:gd name="connsiteX19" fmla="*/ 696036 w 2655502"/>
              <a:gd name="connsiteY19" fmla="*/ 677808 h 3734907"/>
              <a:gd name="connsiteX20" fmla="*/ 668740 w 2655502"/>
              <a:gd name="connsiteY20" fmla="*/ 786990 h 3734907"/>
              <a:gd name="connsiteX21" fmla="*/ 620973 w 2655502"/>
              <a:gd name="connsiteY21" fmla="*/ 827934 h 3734907"/>
              <a:gd name="connsiteX22" fmla="*/ 600501 w 2655502"/>
              <a:gd name="connsiteY22" fmla="*/ 848405 h 3734907"/>
              <a:gd name="connsiteX23" fmla="*/ 559558 w 2655502"/>
              <a:gd name="connsiteY23" fmla="*/ 875701 h 3734907"/>
              <a:gd name="connsiteX24" fmla="*/ 539086 w 2655502"/>
              <a:gd name="connsiteY24" fmla="*/ 889348 h 3734907"/>
              <a:gd name="connsiteX25" fmla="*/ 525439 w 2655502"/>
              <a:gd name="connsiteY25" fmla="*/ 916644 h 3734907"/>
              <a:gd name="connsiteX26" fmla="*/ 477672 w 2655502"/>
              <a:gd name="connsiteY26" fmla="*/ 950763 h 3734907"/>
              <a:gd name="connsiteX27" fmla="*/ 450376 w 2655502"/>
              <a:gd name="connsiteY27" fmla="*/ 971235 h 3734907"/>
              <a:gd name="connsiteX28" fmla="*/ 388961 w 2655502"/>
              <a:gd name="connsiteY28" fmla="*/ 991707 h 3734907"/>
              <a:gd name="connsiteX29" fmla="*/ 341194 w 2655502"/>
              <a:gd name="connsiteY29" fmla="*/ 1025826 h 3734907"/>
              <a:gd name="connsiteX30" fmla="*/ 327546 w 2655502"/>
              <a:gd name="connsiteY30" fmla="*/ 1059946 h 3734907"/>
              <a:gd name="connsiteX31" fmla="*/ 307075 w 2655502"/>
              <a:gd name="connsiteY31" fmla="*/ 1080417 h 3734907"/>
              <a:gd name="connsiteX32" fmla="*/ 279779 w 2655502"/>
              <a:gd name="connsiteY32" fmla="*/ 1175951 h 3734907"/>
              <a:gd name="connsiteX33" fmla="*/ 252484 w 2655502"/>
              <a:gd name="connsiteY33" fmla="*/ 1196423 h 3734907"/>
              <a:gd name="connsiteX34" fmla="*/ 225188 w 2655502"/>
              <a:gd name="connsiteY34" fmla="*/ 1237366 h 3734907"/>
              <a:gd name="connsiteX35" fmla="*/ 211540 w 2655502"/>
              <a:gd name="connsiteY35" fmla="*/ 1326077 h 3734907"/>
              <a:gd name="connsiteX36" fmla="*/ 204716 w 2655502"/>
              <a:gd name="connsiteY36" fmla="*/ 1346548 h 3734907"/>
              <a:gd name="connsiteX37" fmla="*/ 163773 w 2655502"/>
              <a:gd name="connsiteY37" fmla="*/ 1414787 h 3734907"/>
              <a:gd name="connsiteX38" fmla="*/ 150125 w 2655502"/>
              <a:gd name="connsiteY38" fmla="*/ 1442083 h 3734907"/>
              <a:gd name="connsiteX39" fmla="*/ 122830 w 2655502"/>
              <a:gd name="connsiteY39" fmla="*/ 1483026 h 3734907"/>
              <a:gd name="connsiteX40" fmla="*/ 116006 w 2655502"/>
              <a:gd name="connsiteY40" fmla="*/ 1530793 h 3734907"/>
              <a:gd name="connsiteX41" fmla="*/ 88710 w 2655502"/>
              <a:gd name="connsiteY41" fmla="*/ 1599032 h 3734907"/>
              <a:gd name="connsiteX42" fmla="*/ 75063 w 2655502"/>
              <a:gd name="connsiteY42" fmla="*/ 1619504 h 3734907"/>
              <a:gd name="connsiteX43" fmla="*/ 40943 w 2655502"/>
              <a:gd name="connsiteY43" fmla="*/ 1667271 h 3734907"/>
              <a:gd name="connsiteX44" fmla="*/ 34119 w 2655502"/>
              <a:gd name="connsiteY44" fmla="*/ 1694566 h 3734907"/>
              <a:gd name="connsiteX45" fmla="*/ 0 w 2655502"/>
              <a:gd name="connsiteY45" fmla="*/ 1755981 h 3734907"/>
              <a:gd name="connsiteX46" fmla="*/ 13648 w 2655502"/>
              <a:gd name="connsiteY46" fmla="*/ 1851516 h 3734907"/>
              <a:gd name="connsiteX47" fmla="*/ 40943 w 2655502"/>
              <a:gd name="connsiteY47" fmla="*/ 1892459 h 3734907"/>
              <a:gd name="connsiteX48" fmla="*/ 47767 w 2655502"/>
              <a:gd name="connsiteY48" fmla="*/ 1919754 h 3734907"/>
              <a:gd name="connsiteX49" fmla="*/ 61415 w 2655502"/>
              <a:gd name="connsiteY49" fmla="*/ 1960698 h 3734907"/>
              <a:gd name="connsiteX50" fmla="*/ 68239 w 2655502"/>
              <a:gd name="connsiteY50" fmla="*/ 1981169 h 3734907"/>
              <a:gd name="connsiteX51" fmla="*/ 75063 w 2655502"/>
              <a:gd name="connsiteY51" fmla="*/ 2008465 h 3734907"/>
              <a:gd name="connsiteX52" fmla="*/ 81886 w 2655502"/>
              <a:gd name="connsiteY52" fmla="*/ 2042584 h 3734907"/>
              <a:gd name="connsiteX53" fmla="*/ 95534 w 2655502"/>
              <a:gd name="connsiteY53" fmla="*/ 2083528 h 3734907"/>
              <a:gd name="connsiteX54" fmla="*/ 122830 w 2655502"/>
              <a:gd name="connsiteY54" fmla="*/ 2179062 h 3734907"/>
              <a:gd name="connsiteX55" fmla="*/ 136478 w 2655502"/>
              <a:gd name="connsiteY55" fmla="*/ 2199534 h 3734907"/>
              <a:gd name="connsiteX56" fmla="*/ 143301 w 2655502"/>
              <a:gd name="connsiteY56" fmla="*/ 2220005 h 3734907"/>
              <a:gd name="connsiteX57" fmla="*/ 170597 w 2655502"/>
              <a:gd name="connsiteY57" fmla="*/ 2260948 h 3734907"/>
              <a:gd name="connsiteX58" fmla="*/ 177421 w 2655502"/>
              <a:gd name="connsiteY58" fmla="*/ 2288244 h 3734907"/>
              <a:gd name="connsiteX59" fmla="*/ 218364 w 2655502"/>
              <a:gd name="connsiteY59" fmla="*/ 2336011 h 3734907"/>
              <a:gd name="connsiteX60" fmla="*/ 232012 w 2655502"/>
              <a:gd name="connsiteY60" fmla="*/ 2356483 h 3734907"/>
              <a:gd name="connsiteX61" fmla="*/ 252484 w 2655502"/>
              <a:gd name="connsiteY61" fmla="*/ 2363307 h 3734907"/>
              <a:gd name="connsiteX62" fmla="*/ 300251 w 2655502"/>
              <a:gd name="connsiteY62" fmla="*/ 2383778 h 3734907"/>
              <a:gd name="connsiteX63" fmla="*/ 341194 w 2655502"/>
              <a:gd name="connsiteY63" fmla="*/ 2404250 h 3734907"/>
              <a:gd name="connsiteX64" fmla="*/ 382137 w 2655502"/>
              <a:gd name="connsiteY64" fmla="*/ 2424722 h 3734907"/>
              <a:gd name="connsiteX65" fmla="*/ 402609 w 2655502"/>
              <a:gd name="connsiteY65" fmla="*/ 2445193 h 3734907"/>
              <a:gd name="connsiteX66" fmla="*/ 423081 w 2655502"/>
              <a:gd name="connsiteY66" fmla="*/ 2458841 h 3734907"/>
              <a:gd name="connsiteX67" fmla="*/ 429904 w 2655502"/>
              <a:gd name="connsiteY67" fmla="*/ 2574847 h 3734907"/>
              <a:gd name="connsiteX68" fmla="*/ 457200 w 2655502"/>
              <a:gd name="connsiteY68" fmla="*/ 2588495 h 3734907"/>
              <a:gd name="connsiteX69" fmla="*/ 504967 w 2655502"/>
              <a:gd name="connsiteY69" fmla="*/ 2629438 h 3734907"/>
              <a:gd name="connsiteX70" fmla="*/ 545910 w 2655502"/>
              <a:gd name="connsiteY70" fmla="*/ 2663557 h 3734907"/>
              <a:gd name="connsiteX71" fmla="*/ 552734 w 2655502"/>
              <a:gd name="connsiteY71" fmla="*/ 2718148 h 3734907"/>
              <a:gd name="connsiteX72" fmla="*/ 559558 w 2655502"/>
              <a:gd name="connsiteY72" fmla="*/ 2786387 h 3734907"/>
              <a:gd name="connsiteX73" fmla="*/ 566382 w 2655502"/>
              <a:gd name="connsiteY73" fmla="*/ 2820507 h 3734907"/>
              <a:gd name="connsiteX74" fmla="*/ 580030 w 2655502"/>
              <a:gd name="connsiteY74" fmla="*/ 2868274 h 3734907"/>
              <a:gd name="connsiteX75" fmla="*/ 600501 w 2655502"/>
              <a:gd name="connsiteY75" fmla="*/ 2984280 h 3734907"/>
              <a:gd name="connsiteX76" fmla="*/ 614149 w 2655502"/>
              <a:gd name="connsiteY76" fmla="*/ 3004751 h 3734907"/>
              <a:gd name="connsiteX77" fmla="*/ 620973 w 2655502"/>
              <a:gd name="connsiteY77" fmla="*/ 3025223 h 3734907"/>
              <a:gd name="connsiteX78" fmla="*/ 627797 w 2655502"/>
              <a:gd name="connsiteY78" fmla="*/ 3059343 h 3734907"/>
              <a:gd name="connsiteX79" fmla="*/ 655092 w 2655502"/>
              <a:gd name="connsiteY79" fmla="*/ 3100286 h 3734907"/>
              <a:gd name="connsiteX80" fmla="*/ 661916 w 2655502"/>
              <a:gd name="connsiteY80" fmla="*/ 3127581 h 3734907"/>
              <a:gd name="connsiteX81" fmla="*/ 730155 w 2655502"/>
              <a:gd name="connsiteY81" fmla="*/ 3188996 h 3734907"/>
              <a:gd name="connsiteX82" fmla="*/ 750627 w 2655502"/>
              <a:gd name="connsiteY82" fmla="*/ 3202644 h 3734907"/>
              <a:gd name="connsiteX83" fmla="*/ 798394 w 2655502"/>
              <a:gd name="connsiteY83" fmla="*/ 3250411 h 3734907"/>
              <a:gd name="connsiteX84" fmla="*/ 839337 w 2655502"/>
              <a:gd name="connsiteY84" fmla="*/ 3284531 h 3734907"/>
              <a:gd name="connsiteX85" fmla="*/ 852985 w 2655502"/>
              <a:gd name="connsiteY85" fmla="*/ 3305002 h 3734907"/>
              <a:gd name="connsiteX86" fmla="*/ 873457 w 2655502"/>
              <a:gd name="connsiteY86" fmla="*/ 3325474 h 3734907"/>
              <a:gd name="connsiteX87" fmla="*/ 893928 w 2655502"/>
              <a:gd name="connsiteY87" fmla="*/ 3352769 h 3734907"/>
              <a:gd name="connsiteX88" fmla="*/ 914400 w 2655502"/>
              <a:gd name="connsiteY88" fmla="*/ 3359593 h 3734907"/>
              <a:gd name="connsiteX89" fmla="*/ 941695 w 2655502"/>
              <a:gd name="connsiteY89" fmla="*/ 3380065 h 3734907"/>
              <a:gd name="connsiteX90" fmla="*/ 962167 w 2655502"/>
              <a:gd name="connsiteY90" fmla="*/ 3421008 h 3734907"/>
              <a:gd name="connsiteX91" fmla="*/ 975815 w 2655502"/>
              <a:gd name="connsiteY91" fmla="*/ 3393713 h 3734907"/>
              <a:gd name="connsiteX92" fmla="*/ 1030406 w 2655502"/>
              <a:gd name="connsiteY92" fmla="*/ 3366417 h 3734907"/>
              <a:gd name="connsiteX93" fmla="*/ 1050878 w 2655502"/>
              <a:gd name="connsiteY93" fmla="*/ 3339122 h 3734907"/>
              <a:gd name="connsiteX94" fmla="*/ 1071349 w 2655502"/>
              <a:gd name="connsiteY94" fmla="*/ 3325474 h 3734907"/>
              <a:gd name="connsiteX95" fmla="*/ 1078173 w 2655502"/>
              <a:gd name="connsiteY95" fmla="*/ 3277707 h 3734907"/>
              <a:gd name="connsiteX96" fmla="*/ 1091821 w 2655502"/>
              <a:gd name="connsiteY96" fmla="*/ 3257235 h 3734907"/>
              <a:gd name="connsiteX97" fmla="*/ 1153236 w 2655502"/>
              <a:gd name="connsiteY97" fmla="*/ 3209468 h 3734907"/>
              <a:gd name="connsiteX98" fmla="*/ 1180531 w 2655502"/>
              <a:gd name="connsiteY98" fmla="*/ 3216292 h 3734907"/>
              <a:gd name="connsiteX99" fmla="*/ 1214651 w 2655502"/>
              <a:gd name="connsiteY99" fmla="*/ 3257235 h 3734907"/>
              <a:gd name="connsiteX100" fmla="*/ 1235122 w 2655502"/>
              <a:gd name="connsiteY100" fmla="*/ 3270883 h 3734907"/>
              <a:gd name="connsiteX101" fmla="*/ 1255594 w 2655502"/>
              <a:gd name="connsiteY101" fmla="*/ 3291354 h 3734907"/>
              <a:gd name="connsiteX102" fmla="*/ 1269242 w 2655502"/>
              <a:gd name="connsiteY102" fmla="*/ 3332298 h 3734907"/>
              <a:gd name="connsiteX103" fmla="*/ 1289713 w 2655502"/>
              <a:gd name="connsiteY103" fmla="*/ 3414184 h 3734907"/>
              <a:gd name="connsiteX104" fmla="*/ 1296537 w 2655502"/>
              <a:gd name="connsiteY104" fmla="*/ 3434656 h 3734907"/>
              <a:gd name="connsiteX105" fmla="*/ 1310185 w 2655502"/>
              <a:gd name="connsiteY105" fmla="*/ 3455128 h 3734907"/>
              <a:gd name="connsiteX106" fmla="*/ 1337481 w 2655502"/>
              <a:gd name="connsiteY106" fmla="*/ 3496071 h 3734907"/>
              <a:gd name="connsiteX107" fmla="*/ 1344304 w 2655502"/>
              <a:gd name="connsiteY107" fmla="*/ 3523366 h 3734907"/>
              <a:gd name="connsiteX108" fmla="*/ 1357952 w 2655502"/>
              <a:gd name="connsiteY108" fmla="*/ 3543838 h 3734907"/>
              <a:gd name="connsiteX109" fmla="*/ 1364776 w 2655502"/>
              <a:gd name="connsiteY109" fmla="*/ 3564310 h 3734907"/>
              <a:gd name="connsiteX110" fmla="*/ 1378424 w 2655502"/>
              <a:gd name="connsiteY110" fmla="*/ 3653020 h 3734907"/>
              <a:gd name="connsiteX111" fmla="*/ 1398895 w 2655502"/>
              <a:gd name="connsiteY111" fmla="*/ 3693963 h 3734907"/>
              <a:gd name="connsiteX112" fmla="*/ 1426191 w 2655502"/>
              <a:gd name="connsiteY112" fmla="*/ 3734907 h 3734907"/>
              <a:gd name="connsiteX113" fmla="*/ 1460310 w 2655502"/>
              <a:gd name="connsiteY113" fmla="*/ 3707611 h 3734907"/>
              <a:gd name="connsiteX114" fmla="*/ 1501254 w 2655502"/>
              <a:gd name="connsiteY114" fmla="*/ 3680316 h 3734907"/>
              <a:gd name="connsiteX115" fmla="*/ 1521725 w 2655502"/>
              <a:gd name="connsiteY115" fmla="*/ 3659844 h 3734907"/>
              <a:gd name="connsiteX116" fmla="*/ 1562669 w 2655502"/>
              <a:gd name="connsiteY116" fmla="*/ 3625725 h 3734907"/>
              <a:gd name="connsiteX117" fmla="*/ 1583140 w 2655502"/>
              <a:gd name="connsiteY117" fmla="*/ 3557486 h 3734907"/>
              <a:gd name="connsiteX118" fmla="*/ 1603612 w 2655502"/>
              <a:gd name="connsiteY118" fmla="*/ 3523366 h 3734907"/>
              <a:gd name="connsiteX119" fmla="*/ 1624084 w 2655502"/>
              <a:gd name="connsiteY119" fmla="*/ 3496071 h 3734907"/>
              <a:gd name="connsiteX120" fmla="*/ 1644555 w 2655502"/>
              <a:gd name="connsiteY120" fmla="*/ 3489247 h 3734907"/>
              <a:gd name="connsiteX121" fmla="*/ 1685498 w 2655502"/>
              <a:gd name="connsiteY121" fmla="*/ 3461951 h 3734907"/>
              <a:gd name="connsiteX122" fmla="*/ 1705970 w 2655502"/>
              <a:gd name="connsiteY122" fmla="*/ 3448304 h 3734907"/>
              <a:gd name="connsiteX123" fmla="*/ 1726442 w 2655502"/>
              <a:gd name="connsiteY123" fmla="*/ 3434656 h 3734907"/>
              <a:gd name="connsiteX124" fmla="*/ 1767385 w 2655502"/>
              <a:gd name="connsiteY124" fmla="*/ 3414184 h 3734907"/>
              <a:gd name="connsiteX125" fmla="*/ 1781033 w 2655502"/>
              <a:gd name="connsiteY125" fmla="*/ 3359593 h 3734907"/>
              <a:gd name="connsiteX126" fmla="*/ 1787857 w 2655502"/>
              <a:gd name="connsiteY126" fmla="*/ 3311826 h 3734907"/>
              <a:gd name="connsiteX127" fmla="*/ 1794681 w 2655502"/>
              <a:gd name="connsiteY127" fmla="*/ 3291354 h 3734907"/>
              <a:gd name="connsiteX128" fmla="*/ 1801504 w 2655502"/>
              <a:gd name="connsiteY128" fmla="*/ 3264059 h 3734907"/>
              <a:gd name="connsiteX129" fmla="*/ 1808328 w 2655502"/>
              <a:gd name="connsiteY129" fmla="*/ 3243587 h 3734907"/>
              <a:gd name="connsiteX130" fmla="*/ 1815152 w 2655502"/>
              <a:gd name="connsiteY130" fmla="*/ 3216292 h 3734907"/>
              <a:gd name="connsiteX131" fmla="*/ 1828800 w 2655502"/>
              <a:gd name="connsiteY131" fmla="*/ 3188996 h 3734907"/>
              <a:gd name="connsiteX132" fmla="*/ 1835624 w 2655502"/>
              <a:gd name="connsiteY132" fmla="*/ 3168525 h 3734907"/>
              <a:gd name="connsiteX133" fmla="*/ 1849272 w 2655502"/>
              <a:gd name="connsiteY133" fmla="*/ 3100286 h 3734907"/>
              <a:gd name="connsiteX134" fmla="*/ 1862919 w 2655502"/>
              <a:gd name="connsiteY134" fmla="*/ 3072990 h 3734907"/>
              <a:gd name="connsiteX135" fmla="*/ 1883391 w 2655502"/>
              <a:gd name="connsiteY135" fmla="*/ 3011575 h 3734907"/>
              <a:gd name="connsiteX136" fmla="*/ 1890215 w 2655502"/>
              <a:gd name="connsiteY136" fmla="*/ 2991104 h 3734907"/>
              <a:gd name="connsiteX137" fmla="*/ 1903863 w 2655502"/>
              <a:gd name="connsiteY137" fmla="*/ 2956984 h 3734907"/>
              <a:gd name="connsiteX138" fmla="*/ 1931158 w 2655502"/>
              <a:gd name="connsiteY138" fmla="*/ 2888746 h 3734907"/>
              <a:gd name="connsiteX139" fmla="*/ 1972101 w 2655502"/>
              <a:gd name="connsiteY139" fmla="*/ 2854626 h 3734907"/>
              <a:gd name="connsiteX140" fmla="*/ 2019869 w 2655502"/>
              <a:gd name="connsiteY140" fmla="*/ 2827331 h 3734907"/>
              <a:gd name="connsiteX141" fmla="*/ 2053988 w 2655502"/>
              <a:gd name="connsiteY141" fmla="*/ 2793211 h 3734907"/>
              <a:gd name="connsiteX142" fmla="*/ 2074460 w 2655502"/>
              <a:gd name="connsiteY142" fmla="*/ 2779563 h 3734907"/>
              <a:gd name="connsiteX143" fmla="*/ 2115403 w 2655502"/>
              <a:gd name="connsiteY143" fmla="*/ 2738620 h 3734907"/>
              <a:gd name="connsiteX144" fmla="*/ 2135875 w 2655502"/>
              <a:gd name="connsiteY144" fmla="*/ 2718148 h 3734907"/>
              <a:gd name="connsiteX145" fmla="*/ 2156346 w 2655502"/>
              <a:gd name="connsiteY145" fmla="*/ 2704501 h 3734907"/>
              <a:gd name="connsiteX146" fmla="*/ 2217761 w 2655502"/>
              <a:gd name="connsiteY146" fmla="*/ 2649910 h 3734907"/>
              <a:gd name="connsiteX147" fmla="*/ 2245057 w 2655502"/>
              <a:gd name="connsiteY147" fmla="*/ 2608966 h 3734907"/>
              <a:gd name="connsiteX148" fmla="*/ 2258704 w 2655502"/>
              <a:gd name="connsiteY148" fmla="*/ 2588495 h 3734907"/>
              <a:gd name="connsiteX149" fmla="*/ 2265528 w 2655502"/>
              <a:gd name="connsiteY149" fmla="*/ 2492960 h 3734907"/>
              <a:gd name="connsiteX150" fmla="*/ 2272352 w 2655502"/>
              <a:gd name="connsiteY150" fmla="*/ 2472489 h 3734907"/>
              <a:gd name="connsiteX151" fmla="*/ 2286000 w 2655502"/>
              <a:gd name="connsiteY151" fmla="*/ 2356483 h 3734907"/>
              <a:gd name="connsiteX152" fmla="*/ 2306472 w 2655502"/>
              <a:gd name="connsiteY152" fmla="*/ 2308716 h 3734907"/>
              <a:gd name="connsiteX153" fmla="*/ 2320119 w 2655502"/>
              <a:gd name="connsiteY153" fmla="*/ 2288244 h 3734907"/>
              <a:gd name="connsiteX154" fmla="*/ 2333767 w 2655502"/>
              <a:gd name="connsiteY154" fmla="*/ 2247301 h 3734907"/>
              <a:gd name="connsiteX155" fmla="*/ 2347415 w 2655502"/>
              <a:gd name="connsiteY155" fmla="*/ 2226829 h 3734907"/>
              <a:gd name="connsiteX156" fmla="*/ 2361063 w 2655502"/>
              <a:gd name="connsiteY156" fmla="*/ 2192710 h 3734907"/>
              <a:gd name="connsiteX157" fmla="*/ 2367886 w 2655502"/>
              <a:gd name="connsiteY157" fmla="*/ 2172238 h 3734907"/>
              <a:gd name="connsiteX158" fmla="*/ 2388358 w 2655502"/>
              <a:gd name="connsiteY158" fmla="*/ 2144943 h 3734907"/>
              <a:gd name="connsiteX159" fmla="*/ 2429301 w 2655502"/>
              <a:gd name="connsiteY159" fmla="*/ 2110823 h 3734907"/>
              <a:gd name="connsiteX160" fmla="*/ 2470245 w 2655502"/>
              <a:gd name="connsiteY160" fmla="*/ 2083528 h 3734907"/>
              <a:gd name="connsiteX161" fmla="*/ 2504364 w 2655502"/>
              <a:gd name="connsiteY161" fmla="*/ 2049408 h 3734907"/>
              <a:gd name="connsiteX162" fmla="*/ 2565779 w 2655502"/>
              <a:gd name="connsiteY162" fmla="*/ 1987993 h 3734907"/>
              <a:gd name="connsiteX163" fmla="*/ 2586251 w 2655502"/>
              <a:gd name="connsiteY163" fmla="*/ 1967522 h 3734907"/>
              <a:gd name="connsiteX164" fmla="*/ 2599898 w 2655502"/>
              <a:gd name="connsiteY164" fmla="*/ 1947050 h 3734907"/>
              <a:gd name="connsiteX165" fmla="*/ 2640842 w 2655502"/>
              <a:gd name="connsiteY165" fmla="*/ 1899283 h 3734907"/>
              <a:gd name="connsiteX166" fmla="*/ 2647666 w 2655502"/>
              <a:gd name="connsiteY166" fmla="*/ 1783277 h 3734907"/>
              <a:gd name="connsiteX167" fmla="*/ 2640842 w 2655502"/>
              <a:gd name="connsiteY167" fmla="*/ 1721862 h 3734907"/>
              <a:gd name="connsiteX168" fmla="*/ 2620370 w 2655502"/>
              <a:gd name="connsiteY168" fmla="*/ 1694566 h 3734907"/>
              <a:gd name="connsiteX169" fmla="*/ 2606722 w 2655502"/>
              <a:gd name="connsiteY169" fmla="*/ 1674095 h 3734907"/>
              <a:gd name="connsiteX170" fmla="*/ 2593075 w 2655502"/>
              <a:gd name="connsiteY170" fmla="*/ 1633151 h 3734907"/>
              <a:gd name="connsiteX171" fmla="*/ 2572603 w 2655502"/>
              <a:gd name="connsiteY171" fmla="*/ 1578560 h 3734907"/>
              <a:gd name="connsiteX172" fmla="*/ 2558955 w 2655502"/>
              <a:gd name="connsiteY172" fmla="*/ 1503498 h 3734907"/>
              <a:gd name="connsiteX173" fmla="*/ 2538484 w 2655502"/>
              <a:gd name="connsiteY173" fmla="*/ 1455731 h 3734907"/>
              <a:gd name="connsiteX174" fmla="*/ 2524836 w 2655502"/>
              <a:gd name="connsiteY174" fmla="*/ 1414787 h 3734907"/>
              <a:gd name="connsiteX175" fmla="*/ 2497540 w 2655502"/>
              <a:gd name="connsiteY175" fmla="*/ 1387492 h 3734907"/>
              <a:gd name="connsiteX176" fmla="*/ 2442949 w 2655502"/>
              <a:gd name="connsiteY176" fmla="*/ 1339725 h 3734907"/>
              <a:gd name="connsiteX177" fmla="*/ 2408830 w 2655502"/>
              <a:gd name="connsiteY177" fmla="*/ 1312429 h 3734907"/>
              <a:gd name="connsiteX178" fmla="*/ 2367886 w 2655502"/>
              <a:gd name="connsiteY178" fmla="*/ 1271486 h 3734907"/>
              <a:gd name="connsiteX179" fmla="*/ 2326943 w 2655502"/>
              <a:gd name="connsiteY179" fmla="*/ 1230543 h 3734907"/>
              <a:gd name="connsiteX180" fmla="*/ 2306472 w 2655502"/>
              <a:gd name="connsiteY180" fmla="*/ 1210071 h 3734907"/>
              <a:gd name="connsiteX181" fmla="*/ 2286000 w 2655502"/>
              <a:gd name="connsiteY181" fmla="*/ 1196423 h 3734907"/>
              <a:gd name="connsiteX182" fmla="*/ 2258704 w 2655502"/>
              <a:gd name="connsiteY182" fmla="*/ 1155480 h 3734907"/>
              <a:gd name="connsiteX183" fmla="*/ 2245057 w 2655502"/>
              <a:gd name="connsiteY183" fmla="*/ 1135008 h 3734907"/>
              <a:gd name="connsiteX184" fmla="*/ 2224585 w 2655502"/>
              <a:gd name="connsiteY184" fmla="*/ 1114537 h 3734907"/>
              <a:gd name="connsiteX185" fmla="*/ 2210937 w 2655502"/>
              <a:gd name="connsiteY185" fmla="*/ 1094065 h 3734907"/>
              <a:gd name="connsiteX186" fmla="*/ 2190466 w 2655502"/>
              <a:gd name="connsiteY186" fmla="*/ 1073593 h 3734907"/>
              <a:gd name="connsiteX187" fmla="*/ 2176818 w 2655502"/>
              <a:gd name="connsiteY187" fmla="*/ 1053122 h 3734907"/>
              <a:gd name="connsiteX188" fmla="*/ 2156346 w 2655502"/>
              <a:gd name="connsiteY188" fmla="*/ 1046298 h 3734907"/>
              <a:gd name="connsiteX189" fmla="*/ 2115403 w 2655502"/>
              <a:gd name="connsiteY189" fmla="*/ 1012178 h 3734907"/>
              <a:gd name="connsiteX190" fmla="*/ 2088107 w 2655502"/>
              <a:gd name="connsiteY190" fmla="*/ 984883 h 3734907"/>
              <a:gd name="connsiteX191" fmla="*/ 2033516 w 2655502"/>
              <a:gd name="connsiteY191" fmla="*/ 957587 h 3734907"/>
              <a:gd name="connsiteX192" fmla="*/ 1992573 w 2655502"/>
              <a:gd name="connsiteY192" fmla="*/ 916644 h 3734907"/>
              <a:gd name="connsiteX193" fmla="*/ 1978925 w 2655502"/>
              <a:gd name="connsiteY193" fmla="*/ 896172 h 3734907"/>
              <a:gd name="connsiteX194" fmla="*/ 1972101 w 2655502"/>
              <a:gd name="connsiteY194" fmla="*/ 875701 h 3734907"/>
              <a:gd name="connsiteX195" fmla="*/ 1951630 w 2655502"/>
              <a:gd name="connsiteY195" fmla="*/ 855229 h 3734907"/>
              <a:gd name="connsiteX196" fmla="*/ 1903863 w 2655502"/>
              <a:gd name="connsiteY196" fmla="*/ 800638 h 3734907"/>
              <a:gd name="connsiteX197" fmla="*/ 1869743 w 2655502"/>
              <a:gd name="connsiteY197" fmla="*/ 739223 h 3734907"/>
              <a:gd name="connsiteX198" fmla="*/ 1842448 w 2655502"/>
              <a:gd name="connsiteY198" fmla="*/ 684632 h 3734907"/>
              <a:gd name="connsiteX199" fmla="*/ 1815152 w 2655502"/>
              <a:gd name="connsiteY199" fmla="*/ 636865 h 3734907"/>
              <a:gd name="connsiteX200" fmla="*/ 1801504 w 2655502"/>
              <a:gd name="connsiteY200" fmla="*/ 616393 h 3734907"/>
              <a:gd name="connsiteX201" fmla="*/ 1774209 w 2655502"/>
              <a:gd name="connsiteY201" fmla="*/ 609569 h 3734907"/>
              <a:gd name="connsiteX202" fmla="*/ 1712794 w 2655502"/>
              <a:gd name="connsiteY202" fmla="*/ 568626 h 3734907"/>
              <a:gd name="connsiteX203" fmla="*/ 1692322 w 2655502"/>
              <a:gd name="connsiteY203" fmla="*/ 554978 h 3734907"/>
              <a:gd name="connsiteX204" fmla="*/ 1665027 w 2655502"/>
              <a:gd name="connsiteY204" fmla="*/ 541331 h 3734907"/>
              <a:gd name="connsiteX205" fmla="*/ 1644555 w 2655502"/>
              <a:gd name="connsiteY205" fmla="*/ 520859 h 3734907"/>
              <a:gd name="connsiteX206" fmla="*/ 1630907 w 2655502"/>
              <a:gd name="connsiteY206" fmla="*/ 500387 h 3734907"/>
              <a:gd name="connsiteX207" fmla="*/ 1603612 w 2655502"/>
              <a:gd name="connsiteY207" fmla="*/ 486740 h 3734907"/>
              <a:gd name="connsiteX208" fmla="*/ 1583140 w 2655502"/>
              <a:gd name="connsiteY208" fmla="*/ 425325 h 3734907"/>
              <a:gd name="connsiteX209" fmla="*/ 1576316 w 2655502"/>
              <a:gd name="connsiteY209" fmla="*/ 404853 h 3734907"/>
              <a:gd name="connsiteX210" fmla="*/ 1521725 w 2655502"/>
              <a:gd name="connsiteY210" fmla="*/ 363910 h 3734907"/>
              <a:gd name="connsiteX211" fmla="*/ 1473958 w 2655502"/>
              <a:gd name="connsiteY211" fmla="*/ 336614 h 3734907"/>
              <a:gd name="connsiteX212" fmla="*/ 1433015 w 2655502"/>
              <a:gd name="connsiteY212" fmla="*/ 309319 h 3734907"/>
              <a:gd name="connsiteX213" fmla="*/ 1371600 w 2655502"/>
              <a:gd name="connsiteY213" fmla="*/ 275199 h 3734907"/>
              <a:gd name="connsiteX214" fmla="*/ 1351128 w 2655502"/>
              <a:gd name="connsiteY214" fmla="*/ 261551 h 3734907"/>
              <a:gd name="connsiteX215" fmla="*/ 1310185 w 2655502"/>
              <a:gd name="connsiteY215" fmla="*/ 220608 h 3734907"/>
              <a:gd name="connsiteX216" fmla="*/ 1289713 w 2655502"/>
              <a:gd name="connsiteY216" fmla="*/ 200137 h 3734907"/>
              <a:gd name="connsiteX217" fmla="*/ 1269242 w 2655502"/>
              <a:gd name="connsiteY217" fmla="*/ 186489 h 3734907"/>
              <a:gd name="connsiteX218" fmla="*/ 1262418 w 2655502"/>
              <a:gd name="connsiteY218" fmla="*/ 166017 h 3734907"/>
              <a:gd name="connsiteX219" fmla="*/ 1214651 w 2655502"/>
              <a:gd name="connsiteY219" fmla="*/ 104602 h 3734907"/>
              <a:gd name="connsiteX220" fmla="*/ 1207827 w 2655502"/>
              <a:gd name="connsiteY220" fmla="*/ 77307 h 3734907"/>
              <a:gd name="connsiteX221" fmla="*/ 1207827 w 2655502"/>
              <a:gd name="connsiteY221" fmla="*/ 2244 h 373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2655502" h="3734907">
                <a:moveTo>
                  <a:pt x="1207827" y="2244"/>
                </a:moveTo>
                <a:cubicBezTo>
                  <a:pt x="1202140" y="-6854"/>
                  <a:pt x="1183777" y="14084"/>
                  <a:pt x="1173707" y="22716"/>
                </a:cubicBezTo>
                <a:cubicBezTo>
                  <a:pt x="1144742" y="47543"/>
                  <a:pt x="1176713" y="64933"/>
                  <a:pt x="1119116" y="84131"/>
                </a:cubicBezTo>
                <a:cubicBezTo>
                  <a:pt x="1105468" y="88680"/>
                  <a:pt x="1090143" y="89798"/>
                  <a:pt x="1078173" y="97778"/>
                </a:cubicBezTo>
                <a:cubicBezTo>
                  <a:pt x="1049898" y="116628"/>
                  <a:pt x="1065658" y="109437"/>
                  <a:pt x="1030406" y="118250"/>
                </a:cubicBezTo>
                <a:cubicBezTo>
                  <a:pt x="1023582" y="125074"/>
                  <a:pt x="1017348" y="132544"/>
                  <a:pt x="1009934" y="138722"/>
                </a:cubicBezTo>
                <a:cubicBezTo>
                  <a:pt x="1003634" y="143972"/>
                  <a:pt x="993809" y="145415"/>
                  <a:pt x="989463" y="152369"/>
                </a:cubicBezTo>
                <a:cubicBezTo>
                  <a:pt x="981838" y="164569"/>
                  <a:pt x="975815" y="193313"/>
                  <a:pt x="975815" y="193313"/>
                </a:cubicBezTo>
                <a:cubicBezTo>
                  <a:pt x="973540" y="213785"/>
                  <a:pt x="975505" y="235187"/>
                  <a:pt x="968991" y="254728"/>
                </a:cubicBezTo>
                <a:cubicBezTo>
                  <a:pt x="965939" y="263883"/>
                  <a:pt x="954128" y="267346"/>
                  <a:pt x="948519" y="275199"/>
                </a:cubicBezTo>
                <a:cubicBezTo>
                  <a:pt x="942606" y="283477"/>
                  <a:pt x="939919" y="293663"/>
                  <a:pt x="934872" y="302495"/>
                </a:cubicBezTo>
                <a:cubicBezTo>
                  <a:pt x="930803" y="309616"/>
                  <a:pt x="925773" y="316142"/>
                  <a:pt x="921224" y="322966"/>
                </a:cubicBezTo>
                <a:cubicBezTo>
                  <a:pt x="898288" y="391775"/>
                  <a:pt x="933286" y="285037"/>
                  <a:pt x="907576" y="370734"/>
                </a:cubicBezTo>
                <a:cubicBezTo>
                  <a:pt x="903442" y="384513"/>
                  <a:pt x="898477" y="398029"/>
                  <a:pt x="893928" y="411677"/>
                </a:cubicBezTo>
                <a:cubicBezTo>
                  <a:pt x="890036" y="423353"/>
                  <a:pt x="884794" y="445062"/>
                  <a:pt x="873457" y="452620"/>
                </a:cubicBezTo>
                <a:cubicBezTo>
                  <a:pt x="865654" y="457822"/>
                  <a:pt x="855260" y="457169"/>
                  <a:pt x="846161" y="459444"/>
                </a:cubicBezTo>
                <a:cubicBezTo>
                  <a:pt x="814317" y="507211"/>
                  <a:pt x="832514" y="491289"/>
                  <a:pt x="798394" y="514035"/>
                </a:cubicBezTo>
                <a:cubicBezTo>
                  <a:pt x="793845" y="523134"/>
                  <a:pt x="791101" y="533388"/>
                  <a:pt x="784746" y="541331"/>
                </a:cubicBezTo>
                <a:cubicBezTo>
                  <a:pt x="758036" y="574718"/>
                  <a:pt x="751350" y="577243"/>
                  <a:pt x="723331" y="595922"/>
                </a:cubicBezTo>
                <a:cubicBezTo>
                  <a:pt x="714233" y="623217"/>
                  <a:pt x="700411" y="649371"/>
                  <a:pt x="696036" y="677808"/>
                </a:cubicBezTo>
                <a:cubicBezTo>
                  <a:pt x="687385" y="734041"/>
                  <a:pt x="697273" y="752751"/>
                  <a:pt x="668740" y="786990"/>
                </a:cubicBezTo>
                <a:cubicBezTo>
                  <a:pt x="647572" y="812391"/>
                  <a:pt x="647332" y="805341"/>
                  <a:pt x="620973" y="827934"/>
                </a:cubicBezTo>
                <a:cubicBezTo>
                  <a:pt x="613646" y="834214"/>
                  <a:pt x="608119" y="842480"/>
                  <a:pt x="600501" y="848405"/>
                </a:cubicBezTo>
                <a:cubicBezTo>
                  <a:pt x="587554" y="858475"/>
                  <a:pt x="573206" y="866603"/>
                  <a:pt x="559558" y="875701"/>
                </a:cubicBezTo>
                <a:lnTo>
                  <a:pt x="539086" y="889348"/>
                </a:lnTo>
                <a:cubicBezTo>
                  <a:pt x="534537" y="898447"/>
                  <a:pt x="532059" y="908920"/>
                  <a:pt x="525439" y="916644"/>
                </a:cubicBezTo>
                <a:cubicBezTo>
                  <a:pt x="518395" y="924862"/>
                  <a:pt x="488272" y="943192"/>
                  <a:pt x="477672" y="950763"/>
                </a:cubicBezTo>
                <a:cubicBezTo>
                  <a:pt x="468417" y="957374"/>
                  <a:pt x="460703" y="966469"/>
                  <a:pt x="450376" y="971235"/>
                </a:cubicBezTo>
                <a:cubicBezTo>
                  <a:pt x="430783" y="980278"/>
                  <a:pt x="406916" y="979738"/>
                  <a:pt x="388961" y="991707"/>
                </a:cubicBezTo>
                <a:cubicBezTo>
                  <a:pt x="359026" y="1011662"/>
                  <a:pt x="375050" y="1000433"/>
                  <a:pt x="341194" y="1025826"/>
                </a:cubicBezTo>
                <a:cubicBezTo>
                  <a:pt x="336645" y="1037199"/>
                  <a:pt x="334038" y="1049558"/>
                  <a:pt x="327546" y="1059946"/>
                </a:cubicBezTo>
                <a:cubicBezTo>
                  <a:pt x="322431" y="1068129"/>
                  <a:pt x="310321" y="1071329"/>
                  <a:pt x="307075" y="1080417"/>
                </a:cubicBezTo>
                <a:cubicBezTo>
                  <a:pt x="293192" y="1119290"/>
                  <a:pt x="307137" y="1148593"/>
                  <a:pt x="279779" y="1175951"/>
                </a:cubicBezTo>
                <a:cubicBezTo>
                  <a:pt x="271737" y="1183993"/>
                  <a:pt x="260040" y="1187923"/>
                  <a:pt x="252484" y="1196423"/>
                </a:cubicBezTo>
                <a:cubicBezTo>
                  <a:pt x="241587" y="1208682"/>
                  <a:pt x="225188" y="1237366"/>
                  <a:pt x="225188" y="1237366"/>
                </a:cubicBezTo>
                <a:cubicBezTo>
                  <a:pt x="208763" y="1286642"/>
                  <a:pt x="226620" y="1228060"/>
                  <a:pt x="211540" y="1326077"/>
                </a:cubicBezTo>
                <a:cubicBezTo>
                  <a:pt x="210446" y="1333186"/>
                  <a:pt x="207549" y="1339937"/>
                  <a:pt x="204716" y="1346548"/>
                </a:cubicBezTo>
                <a:cubicBezTo>
                  <a:pt x="174069" y="1418060"/>
                  <a:pt x="212296" y="1317740"/>
                  <a:pt x="163773" y="1414787"/>
                </a:cubicBezTo>
                <a:cubicBezTo>
                  <a:pt x="159224" y="1423886"/>
                  <a:pt x="155359" y="1433360"/>
                  <a:pt x="150125" y="1442083"/>
                </a:cubicBezTo>
                <a:cubicBezTo>
                  <a:pt x="141686" y="1456148"/>
                  <a:pt x="122830" y="1483026"/>
                  <a:pt x="122830" y="1483026"/>
                </a:cubicBezTo>
                <a:cubicBezTo>
                  <a:pt x="120555" y="1498948"/>
                  <a:pt x="119623" y="1515121"/>
                  <a:pt x="116006" y="1530793"/>
                </a:cubicBezTo>
                <a:cubicBezTo>
                  <a:pt x="110593" y="1554249"/>
                  <a:pt x="100695" y="1578059"/>
                  <a:pt x="88710" y="1599032"/>
                </a:cubicBezTo>
                <a:cubicBezTo>
                  <a:pt x="84641" y="1606153"/>
                  <a:pt x="79132" y="1612383"/>
                  <a:pt x="75063" y="1619504"/>
                </a:cubicBezTo>
                <a:cubicBezTo>
                  <a:pt x="51114" y="1661416"/>
                  <a:pt x="74286" y="1633928"/>
                  <a:pt x="40943" y="1667271"/>
                </a:cubicBezTo>
                <a:cubicBezTo>
                  <a:pt x="38668" y="1676369"/>
                  <a:pt x="38313" y="1686178"/>
                  <a:pt x="34119" y="1694566"/>
                </a:cubicBezTo>
                <a:cubicBezTo>
                  <a:pt x="-12810" y="1788426"/>
                  <a:pt x="18871" y="1699369"/>
                  <a:pt x="0" y="1755981"/>
                </a:cubicBezTo>
                <a:cubicBezTo>
                  <a:pt x="747" y="1764195"/>
                  <a:pt x="805" y="1828399"/>
                  <a:pt x="13648" y="1851516"/>
                </a:cubicBezTo>
                <a:cubicBezTo>
                  <a:pt x="21614" y="1865854"/>
                  <a:pt x="40943" y="1892459"/>
                  <a:pt x="40943" y="1892459"/>
                </a:cubicBezTo>
                <a:cubicBezTo>
                  <a:pt x="43218" y="1901557"/>
                  <a:pt x="45072" y="1910771"/>
                  <a:pt x="47767" y="1919754"/>
                </a:cubicBezTo>
                <a:cubicBezTo>
                  <a:pt x="51901" y="1933534"/>
                  <a:pt x="56866" y="1947050"/>
                  <a:pt x="61415" y="1960698"/>
                </a:cubicBezTo>
                <a:cubicBezTo>
                  <a:pt x="63690" y="1967522"/>
                  <a:pt x="66494" y="1974191"/>
                  <a:pt x="68239" y="1981169"/>
                </a:cubicBezTo>
                <a:cubicBezTo>
                  <a:pt x="70514" y="1990268"/>
                  <a:pt x="73029" y="1999310"/>
                  <a:pt x="75063" y="2008465"/>
                </a:cubicBezTo>
                <a:cubicBezTo>
                  <a:pt x="77579" y="2019787"/>
                  <a:pt x="78834" y="2031394"/>
                  <a:pt x="81886" y="2042584"/>
                </a:cubicBezTo>
                <a:cubicBezTo>
                  <a:pt x="85671" y="2056463"/>
                  <a:pt x="92045" y="2069571"/>
                  <a:pt x="95534" y="2083528"/>
                </a:cubicBezTo>
                <a:cubicBezTo>
                  <a:pt x="97354" y="2090809"/>
                  <a:pt x="114998" y="2167314"/>
                  <a:pt x="122830" y="2179062"/>
                </a:cubicBezTo>
                <a:lnTo>
                  <a:pt x="136478" y="2199534"/>
                </a:lnTo>
                <a:cubicBezTo>
                  <a:pt x="138752" y="2206358"/>
                  <a:pt x="139808" y="2213717"/>
                  <a:pt x="143301" y="2220005"/>
                </a:cubicBezTo>
                <a:cubicBezTo>
                  <a:pt x="151267" y="2234343"/>
                  <a:pt x="170597" y="2260948"/>
                  <a:pt x="170597" y="2260948"/>
                </a:cubicBezTo>
                <a:cubicBezTo>
                  <a:pt x="172872" y="2270047"/>
                  <a:pt x="173727" y="2279624"/>
                  <a:pt x="177421" y="2288244"/>
                </a:cubicBezTo>
                <a:cubicBezTo>
                  <a:pt x="186373" y="2309132"/>
                  <a:pt x="203834" y="2319060"/>
                  <a:pt x="218364" y="2336011"/>
                </a:cubicBezTo>
                <a:cubicBezTo>
                  <a:pt x="223701" y="2342238"/>
                  <a:pt x="225608" y="2351360"/>
                  <a:pt x="232012" y="2356483"/>
                </a:cubicBezTo>
                <a:cubicBezTo>
                  <a:pt x="237629" y="2360977"/>
                  <a:pt x="245872" y="2360474"/>
                  <a:pt x="252484" y="2363307"/>
                </a:cubicBezTo>
                <a:cubicBezTo>
                  <a:pt x="311510" y="2388603"/>
                  <a:pt x="252240" y="2367774"/>
                  <a:pt x="300251" y="2383778"/>
                </a:cubicBezTo>
                <a:cubicBezTo>
                  <a:pt x="358912" y="2422887"/>
                  <a:pt x="284695" y="2376000"/>
                  <a:pt x="341194" y="2404250"/>
                </a:cubicBezTo>
                <a:cubicBezTo>
                  <a:pt x="394110" y="2430708"/>
                  <a:pt x="330680" y="2407569"/>
                  <a:pt x="382137" y="2424722"/>
                </a:cubicBezTo>
                <a:cubicBezTo>
                  <a:pt x="388961" y="2431546"/>
                  <a:pt x="395195" y="2439015"/>
                  <a:pt x="402609" y="2445193"/>
                </a:cubicBezTo>
                <a:cubicBezTo>
                  <a:pt x="408910" y="2450443"/>
                  <a:pt x="421391" y="2450815"/>
                  <a:pt x="423081" y="2458841"/>
                </a:cubicBezTo>
                <a:cubicBezTo>
                  <a:pt x="431061" y="2496746"/>
                  <a:pt x="420046" y="2537387"/>
                  <a:pt x="429904" y="2574847"/>
                </a:cubicBezTo>
                <a:cubicBezTo>
                  <a:pt x="432493" y="2584685"/>
                  <a:pt x="448574" y="2583104"/>
                  <a:pt x="457200" y="2588495"/>
                </a:cubicBezTo>
                <a:cubicBezTo>
                  <a:pt x="498088" y="2614050"/>
                  <a:pt x="471470" y="2601524"/>
                  <a:pt x="504967" y="2629438"/>
                </a:cubicBezTo>
                <a:cubicBezTo>
                  <a:pt x="561970" y="2676940"/>
                  <a:pt x="486104" y="2603751"/>
                  <a:pt x="545910" y="2663557"/>
                </a:cubicBezTo>
                <a:cubicBezTo>
                  <a:pt x="548185" y="2681754"/>
                  <a:pt x="550709" y="2699922"/>
                  <a:pt x="552734" y="2718148"/>
                </a:cubicBezTo>
                <a:cubicBezTo>
                  <a:pt x="555258" y="2740868"/>
                  <a:pt x="556537" y="2763728"/>
                  <a:pt x="559558" y="2786387"/>
                </a:cubicBezTo>
                <a:cubicBezTo>
                  <a:pt x="561091" y="2797884"/>
                  <a:pt x="563866" y="2809185"/>
                  <a:pt x="566382" y="2820507"/>
                </a:cubicBezTo>
                <a:cubicBezTo>
                  <a:pt x="572094" y="2846210"/>
                  <a:pt x="572431" y="2845478"/>
                  <a:pt x="580030" y="2868274"/>
                </a:cubicBezTo>
                <a:cubicBezTo>
                  <a:pt x="582202" y="2892160"/>
                  <a:pt x="582319" y="2957009"/>
                  <a:pt x="600501" y="2984280"/>
                </a:cubicBezTo>
                <a:lnTo>
                  <a:pt x="614149" y="3004751"/>
                </a:lnTo>
                <a:cubicBezTo>
                  <a:pt x="616424" y="3011575"/>
                  <a:pt x="619228" y="3018245"/>
                  <a:pt x="620973" y="3025223"/>
                </a:cubicBezTo>
                <a:cubicBezTo>
                  <a:pt x="623786" y="3036475"/>
                  <a:pt x="622998" y="3048784"/>
                  <a:pt x="627797" y="3059343"/>
                </a:cubicBezTo>
                <a:cubicBezTo>
                  <a:pt x="634584" y="3074275"/>
                  <a:pt x="655092" y="3100286"/>
                  <a:pt x="655092" y="3100286"/>
                </a:cubicBezTo>
                <a:cubicBezTo>
                  <a:pt x="657367" y="3109384"/>
                  <a:pt x="656538" y="3119898"/>
                  <a:pt x="661916" y="3127581"/>
                </a:cubicBezTo>
                <a:cubicBezTo>
                  <a:pt x="677885" y="3150393"/>
                  <a:pt x="706874" y="3172367"/>
                  <a:pt x="730155" y="3188996"/>
                </a:cubicBezTo>
                <a:cubicBezTo>
                  <a:pt x="736829" y="3193763"/>
                  <a:pt x="744531" y="3197158"/>
                  <a:pt x="750627" y="3202644"/>
                </a:cubicBezTo>
                <a:cubicBezTo>
                  <a:pt x="767364" y="3217707"/>
                  <a:pt x="779658" y="3237920"/>
                  <a:pt x="798394" y="3250411"/>
                </a:cubicBezTo>
                <a:cubicBezTo>
                  <a:pt x="818525" y="3263832"/>
                  <a:pt x="822916" y="3264826"/>
                  <a:pt x="839337" y="3284531"/>
                </a:cubicBezTo>
                <a:cubicBezTo>
                  <a:pt x="844587" y="3290831"/>
                  <a:pt x="847735" y="3298702"/>
                  <a:pt x="852985" y="3305002"/>
                </a:cubicBezTo>
                <a:cubicBezTo>
                  <a:pt x="859163" y="3312416"/>
                  <a:pt x="867176" y="3318147"/>
                  <a:pt x="873457" y="3325474"/>
                </a:cubicBezTo>
                <a:cubicBezTo>
                  <a:pt x="880858" y="3334109"/>
                  <a:pt x="885191" y="3345488"/>
                  <a:pt x="893928" y="3352769"/>
                </a:cubicBezTo>
                <a:cubicBezTo>
                  <a:pt x="899454" y="3357374"/>
                  <a:pt x="907576" y="3357318"/>
                  <a:pt x="914400" y="3359593"/>
                </a:cubicBezTo>
                <a:cubicBezTo>
                  <a:pt x="923498" y="3366417"/>
                  <a:pt x="933653" y="3372023"/>
                  <a:pt x="941695" y="3380065"/>
                </a:cubicBezTo>
                <a:cubicBezTo>
                  <a:pt x="954923" y="3393294"/>
                  <a:pt x="956617" y="3404358"/>
                  <a:pt x="962167" y="3421008"/>
                </a:cubicBezTo>
                <a:cubicBezTo>
                  <a:pt x="966716" y="3411910"/>
                  <a:pt x="969303" y="3401528"/>
                  <a:pt x="975815" y="3393713"/>
                </a:cubicBezTo>
                <a:cubicBezTo>
                  <a:pt x="986037" y="3381446"/>
                  <a:pt x="1019202" y="3370898"/>
                  <a:pt x="1030406" y="3366417"/>
                </a:cubicBezTo>
                <a:cubicBezTo>
                  <a:pt x="1037230" y="3357319"/>
                  <a:pt x="1042836" y="3347164"/>
                  <a:pt x="1050878" y="3339122"/>
                </a:cubicBezTo>
                <a:cubicBezTo>
                  <a:pt x="1056677" y="3333323"/>
                  <a:pt x="1068018" y="3332968"/>
                  <a:pt x="1071349" y="3325474"/>
                </a:cubicBezTo>
                <a:cubicBezTo>
                  <a:pt x="1077881" y="3310776"/>
                  <a:pt x="1073551" y="3293113"/>
                  <a:pt x="1078173" y="3277707"/>
                </a:cubicBezTo>
                <a:cubicBezTo>
                  <a:pt x="1080530" y="3269851"/>
                  <a:pt x="1086372" y="3263365"/>
                  <a:pt x="1091821" y="3257235"/>
                </a:cubicBezTo>
                <a:cubicBezTo>
                  <a:pt x="1130582" y="3213628"/>
                  <a:pt x="1117162" y="3221493"/>
                  <a:pt x="1153236" y="3209468"/>
                </a:cubicBezTo>
                <a:cubicBezTo>
                  <a:pt x="1162334" y="3211743"/>
                  <a:pt x="1172388" y="3211639"/>
                  <a:pt x="1180531" y="3216292"/>
                </a:cubicBezTo>
                <a:cubicBezTo>
                  <a:pt x="1206616" y="3231198"/>
                  <a:pt x="1195808" y="3238392"/>
                  <a:pt x="1214651" y="3257235"/>
                </a:cubicBezTo>
                <a:cubicBezTo>
                  <a:pt x="1220450" y="3263034"/>
                  <a:pt x="1228822" y="3265633"/>
                  <a:pt x="1235122" y="3270883"/>
                </a:cubicBezTo>
                <a:cubicBezTo>
                  <a:pt x="1242536" y="3277061"/>
                  <a:pt x="1248770" y="3284530"/>
                  <a:pt x="1255594" y="3291354"/>
                </a:cubicBezTo>
                <a:cubicBezTo>
                  <a:pt x="1260143" y="3305002"/>
                  <a:pt x="1266877" y="3318107"/>
                  <a:pt x="1269242" y="3332298"/>
                </a:cubicBezTo>
                <a:cubicBezTo>
                  <a:pt x="1278431" y="3387429"/>
                  <a:pt x="1271691" y="3360117"/>
                  <a:pt x="1289713" y="3414184"/>
                </a:cubicBezTo>
                <a:cubicBezTo>
                  <a:pt x="1291988" y="3421008"/>
                  <a:pt x="1292547" y="3428671"/>
                  <a:pt x="1296537" y="3434656"/>
                </a:cubicBezTo>
                <a:lnTo>
                  <a:pt x="1310185" y="3455128"/>
                </a:lnTo>
                <a:cubicBezTo>
                  <a:pt x="1329777" y="3533492"/>
                  <a:pt x="1299780" y="3439519"/>
                  <a:pt x="1337481" y="3496071"/>
                </a:cubicBezTo>
                <a:cubicBezTo>
                  <a:pt x="1342683" y="3503874"/>
                  <a:pt x="1340610" y="3514746"/>
                  <a:pt x="1344304" y="3523366"/>
                </a:cubicBezTo>
                <a:cubicBezTo>
                  <a:pt x="1347535" y="3530904"/>
                  <a:pt x="1354284" y="3536502"/>
                  <a:pt x="1357952" y="3543838"/>
                </a:cubicBezTo>
                <a:cubicBezTo>
                  <a:pt x="1361169" y="3550272"/>
                  <a:pt x="1363216" y="3557288"/>
                  <a:pt x="1364776" y="3564310"/>
                </a:cubicBezTo>
                <a:cubicBezTo>
                  <a:pt x="1376054" y="3615058"/>
                  <a:pt x="1367540" y="3598601"/>
                  <a:pt x="1378424" y="3653020"/>
                </a:cubicBezTo>
                <a:cubicBezTo>
                  <a:pt x="1384142" y="3681607"/>
                  <a:pt x="1385476" y="3667125"/>
                  <a:pt x="1398895" y="3693963"/>
                </a:cubicBezTo>
                <a:cubicBezTo>
                  <a:pt x="1418646" y="3733465"/>
                  <a:pt x="1387384" y="3696100"/>
                  <a:pt x="1426191" y="3734907"/>
                </a:cubicBezTo>
                <a:cubicBezTo>
                  <a:pt x="1437564" y="3725808"/>
                  <a:pt x="1448531" y="3716178"/>
                  <a:pt x="1460310" y="3707611"/>
                </a:cubicBezTo>
                <a:cubicBezTo>
                  <a:pt x="1473575" y="3697963"/>
                  <a:pt x="1489656" y="3691915"/>
                  <a:pt x="1501254" y="3680316"/>
                </a:cubicBezTo>
                <a:cubicBezTo>
                  <a:pt x="1508078" y="3673492"/>
                  <a:pt x="1514311" y="3666022"/>
                  <a:pt x="1521725" y="3659844"/>
                </a:cubicBezTo>
                <a:cubicBezTo>
                  <a:pt x="1578743" y="3612327"/>
                  <a:pt x="1502843" y="3685548"/>
                  <a:pt x="1562669" y="3625725"/>
                </a:cubicBezTo>
                <a:cubicBezTo>
                  <a:pt x="1566793" y="3609225"/>
                  <a:pt x="1576017" y="3569358"/>
                  <a:pt x="1583140" y="3557486"/>
                </a:cubicBezTo>
                <a:cubicBezTo>
                  <a:pt x="1589964" y="3546113"/>
                  <a:pt x="1596255" y="3534402"/>
                  <a:pt x="1603612" y="3523366"/>
                </a:cubicBezTo>
                <a:cubicBezTo>
                  <a:pt x="1609921" y="3513903"/>
                  <a:pt x="1615347" y="3503352"/>
                  <a:pt x="1624084" y="3496071"/>
                </a:cubicBezTo>
                <a:cubicBezTo>
                  <a:pt x="1629610" y="3491466"/>
                  <a:pt x="1638267" y="3492740"/>
                  <a:pt x="1644555" y="3489247"/>
                </a:cubicBezTo>
                <a:cubicBezTo>
                  <a:pt x="1658893" y="3481281"/>
                  <a:pt x="1671850" y="3471049"/>
                  <a:pt x="1685498" y="3461951"/>
                </a:cubicBezTo>
                <a:lnTo>
                  <a:pt x="1705970" y="3448304"/>
                </a:lnTo>
                <a:cubicBezTo>
                  <a:pt x="1712794" y="3443755"/>
                  <a:pt x="1718661" y="3437250"/>
                  <a:pt x="1726442" y="3434656"/>
                </a:cubicBezTo>
                <a:cubicBezTo>
                  <a:pt x="1754694" y="3425238"/>
                  <a:pt x="1740928" y="3431822"/>
                  <a:pt x="1767385" y="3414184"/>
                </a:cubicBezTo>
                <a:cubicBezTo>
                  <a:pt x="1771934" y="3395987"/>
                  <a:pt x="1778380" y="3378162"/>
                  <a:pt x="1781033" y="3359593"/>
                </a:cubicBezTo>
                <a:cubicBezTo>
                  <a:pt x="1783308" y="3343671"/>
                  <a:pt x="1784703" y="3327598"/>
                  <a:pt x="1787857" y="3311826"/>
                </a:cubicBezTo>
                <a:cubicBezTo>
                  <a:pt x="1789268" y="3304773"/>
                  <a:pt x="1792705" y="3298270"/>
                  <a:pt x="1794681" y="3291354"/>
                </a:cubicBezTo>
                <a:cubicBezTo>
                  <a:pt x="1797257" y="3282337"/>
                  <a:pt x="1798928" y="3273076"/>
                  <a:pt x="1801504" y="3264059"/>
                </a:cubicBezTo>
                <a:cubicBezTo>
                  <a:pt x="1803480" y="3257143"/>
                  <a:pt x="1806352" y="3250503"/>
                  <a:pt x="1808328" y="3243587"/>
                </a:cubicBezTo>
                <a:cubicBezTo>
                  <a:pt x="1810904" y="3234569"/>
                  <a:pt x="1811859" y="3225073"/>
                  <a:pt x="1815152" y="3216292"/>
                </a:cubicBezTo>
                <a:cubicBezTo>
                  <a:pt x="1818724" y="3206767"/>
                  <a:pt x="1824793" y="3198346"/>
                  <a:pt x="1828800" y="3188996"/>
                </a:cubicBezTo>
                <a:cubicBezTo>
                  <a:pt x="1831633" y="3182385"/>
                  <a:pt x="1833349" y="3175349"/>
                  <a:pt x="1835624" y="3168525"/>
                </a:cubicBezTo>
                <a:cubicBezTo>
                  <a:pt x="1837983" y="3154370"/>
                  <a:pt x="1843163" y="3116576"/>
                  <a:pt x="1849272" y="3100286"/>
                </a:cubicBezTo>
                <a:cubicBezTo>
                  <a:pt x="1852844" y="3090761"/>
                  <a:pt x="1859267" y="3082484"/>
                  <a:pt x="1862919" y="3072990"/>
                </a:cubicBezTo>
                <a:cubicBezTo>
                  <a:pt x="1870665" y="3052849"/>
                  <a:pt x="1876567" y="3032047"/>
                  <a:pt x="1883391" y="3011575"/>
                </a:cubicBezTo>
                <a:cubicBezTo>
                  <a:pt x="1885666" y="3004751"/>
                  <a:pt x="1887544" y="2997782"/>
                  <a:pt x="1890215" y="2991104"/>
                </a:cubicBezTo>
                <a:cubicBezTo>
                  <a:pt x="1894764" y="2979731"/>
                  <a:pt x="1899677" y="2968496"/>
                  <a:pt x="1903863" y="2956984"/>
                </a:cubicBezTo>
                <a:cubicBezTo>
                  <a:pt x="1911230" y="2936724"/>
                  <a:pt x="1917791" y="2907459"/>
                  <a:pt x="1931158" y="2888746"/>
                </a:cubicBezTo>
                <a:cubicBezTo>
                  <a:pt x="1948749" y="2864120"/>
                  <a:pt x="1950977" y="2872230"/>
                  <a:pt x="1972101" y="2854626"/>
                </a:cubicBezTo>
                <a:cubicBezTo>
                  <a:pt x="2006947" y="2825587"/>
                  <a:pt x="1975686" y="2838375"/>
                  <a:pt x="2019869" y="2827331"/>
                </a:cubicBezTo>
                <a:cubicBezTo>
                  <a:pt x="2074461" y="2790934"/>
                  <a:pt x="2008492" y="2838707"/>
                  <a:pt x="2053988" y="2793211"/>
                </a:cubicBezTo>
                <a:cubicBezTo>
                  <a:pt x="2059787" y="2787412"/>
                  <a:pt x="2067636" y="2784112"/>
                  <a:pt x="2074460" y="2779563"/>
                </a:cubicBezTo>
                <a:cubicBezTo>
                  <a:pt x="2098484" y="2743526"/>
                  <a:pt x="2075904" y="2772476"/>
                  <a:pt x="2115403" y="2738620"/>
                </a:cubicBezTo>
                <a:cubicBezTo>
                  <a:pt x="2122730" y="2732339"/>
                  <a:pt x="2128461" y="2724326"/>
                  <a:pt x="2135875" y="2718148"/>
                </a:cubicBezTo>
                <a:cubicBezTo>
                  <a:pt x="2142175" y="2712898"/>
                  <a:pt x="2150217" y="2709949"/>
                  <a:pt x="2156346" y="2704501"/>
                </a:cubicBezTo>
                <a:cubicBezTo>
                  <a:pt x="2226455" y="2642181"/>
                  <a:pt x="2171300" y="2680882"/>
                  <a:pt x="2217761" y="2649910"/>
                </a:cubicBezTo>
                <a:lnTo>
                  <a:pt x="2245057" y="2608966"/>
                </a:lnTo>
                <a:lnTo>
                  <a:pt x="2258704" y="2588495"/>
                </a:lnTo>
                <a:cubicBezTo>
                  <a:pt x="2260979" y="2556650"/>
                  <a:pt x="2261798" y="2524667"/>
                  <a:pt x="2265528" y="2492960"/>
                </a:cubicBezTo>
                <a:cubicBezTo>
                  <a:pt x="2266368" y="2485816"/>
                  <a:pt x="2271460" y="2479626"/>
                  <a:pt x="2272352" y="2472489"/>
                </a:cubicBezTo>
                <a:cubicBezTo>
                  <a:pt x="2283352" y="2384489"/>
                  <a:pt x="2270890" y="2409368"/>
                  <a:pt x="2286000" y="2356483"/>
                </a:cubicBezTo>
                <a:cubicBezTo>
                  <a:pt x="2291469" y="2337341"/>
                  <a:pt x="2296072" y="2326916"/>
                  <a:pt x="2306472" y="2308716"/>
                </a:cubicBezTo>
                <a:cubicBezTo>
                  <a:pt x="2310541" y="2301595"/>
                  <a:pt x="2316788" y="2295738"/>
                  <a:pt x="2320119" y="2288244"/>
                </a:cubicBezTo>
                <a:cubicBezTo>
                  <a:pt x="2325962" y="2275098"/>
                  <a:pt x="2325787" y="2259271"/>
                  <a:pt x="2333767" y="2247301"/>
                </a:cubicBezTo>
                <a:cubicBezTo>
                  <a:pt x="2338316" y="2240477"/>
                  <a:pt x="2343747" y="2234165"/>
                  <a:pt x="2347415" y="2226829"/>
                </a:cubicBezTo>
                <a:cubicBezTo>
                  <a:pt x="2352893" y="2215873"/>
                  <a:pt x="2356762" y="2204179"/>
                  <a:pt x="2361063" y="2192710"/>
                </a:cubicBezTo>
                <a:cubicBezTo>
                  <a:pt x="2363589" y="2185975"/>
                  <a:pt x="2364317" y="2178483"/>
                  <a:pt x="2367886" y="2172238"/>
                </a:cubicBezTo>
                <a:cubicBezTo>
                  <a:pt x="2373529" y="2162363"/>
                  <a:pt x="2381534" y="2154041"/>
                  <a:pt x="2388358" y="2144943"/>
                </a:cubicBezTo>
                <a:cubicBezTo>
                  <a:pt x="2400475" y="2108592"/>
                  <a:pt x="2386086" y="2134395"/>
                  <a:pt x="2429301" y="2110823"/>
                </a:cubicBezTo>
                <a:cubicBezTo>
                  <a:pt x="2443701" y="2102969"/>
                  <a:pt x="2470245" y="2083528"/>
                  <a:pt x="2470245" y="2083528"/>
                </a:cubicBezTo>
                <a:cubicBezTo>
                  <a:pt x="2498365" y="2041345"/>
                  <a:pt x="2467144" y="2082492"/>
                  <a:pt x="2504364" y="2049408"/>
                </a:cubicBezTo>
                <a:cubicBezTo>
                  <a:pt x="2504369" y="2049404"/>
                  <a:pt x="2555541" y="1998231"/>
                  <a:pt x="2565779" y="1987993"/>
                </a:cubicBezTo>
                <a:cubicBezTo>
                  <a:pt x="2572603" y="1981169"/>
                  <a:pt x="2580898" y="1975552"/>
                  <a:pt x="2586251" y="1967522"/>
                </a:cubicBezTo>
                <a:cubicBezTo>
                  <a:pt x="2590800" y="1960698"/>
                  <a:pt x="2594561" y="1953277"/>
                  <a:pt x="2599898" y="1947050"/>
                </a:cubicBezTo>
                <a:cubicBezTo>
                  <a:pt x="2649549" y="1889123"/>
                  <a:pt x="2609504" y="1946287"/>
                  <a:pt x="2640842" y="1899283"/>
                </a:cubicBezTo>
                <a:cubicBezTo>
                  <a:pt x="2662075" y="1835580"/>
                  <a:pt x="2656417" y="1870790"/>
                  <a:pt x="2647666" y="1783277"/>
                </a:cubicBezTo>
                <a:cubicBezTo>
                  <a:pt x="2645617" y="1762782"/>
                  <a:pt x="2646900" y="1741549"/>
                  <a:pt x="2640842" y="1721862"/>
                </a:cubicBezTo>
                <a:cubicBezTo>
                  <a:pt x="2637497" y="1710992"/>
                  <a:pt x="2626981" y="1703821"/>
                  <a:pt x="2620370" y="1694566"/>
                </a:cubicBezTo>
                <a:cubicBezTo>
                  <a:pt x="2615603" y="1687892"/>
                  <a:pt x="2611271" y="1680919"/>
                  <a:pt x="2606722" y="1674095"/>
                </a:cubicBezTo>
                <a:cubicBezTo>
                  <a:pt x="2602173" y="1660447"/>
                  <a:pt x="2598418" y="1646508"/>
                  <a:pt x="2593075" y="1633151"/>
                </a:cubicBezTo>
                <a:cubicBezTo>
                  <a:pt x="2588899" y="1622712"/>
                  <a:pt x="2576169" y="1592825"/>
                  <a:pt x="2572603" y="1578560"/>
                </a:cubicBezTo>
                <a:cubicBezTo>
                  <a:pt x="2560184" y="1528885"/>
                  <a:pt x="2571123" y="1558254"/>
                  <a:pt x="2558955" y="1503498"/>
                </a:cubicBezTo>
                <a:cubicBezTo>
                  <a:pt x="2553464" y="1478787"/>
                  <a:pt x="2548914" y="1481807"/>
                  <a:pt x="2538484" y="1455731"/>
                </a:cubicBezTo>
                <a:cubicBezTo>
                  <a:pt x="2533141" y="1442374"/>
                  <a:pt x="2535009" y="1424959"/>
                  <a:pt x="2524836" y="1414787"/>
                </a:cubicBezTo>
                <a:cubicBezTo>
                  <a:pt x="2515737" y="1405689"/>
                  <a:pt x="2505578" y="1397540"/>
                  <a:pt x="2497540" y="1387492"/>
                </a:cubicBezTo>
                <a:cubicBezTo>
                  <a:pt x="2456917" y="1336713"/>
                  <a:pt x="2490804" y="1351687"/>
                  <a:pt x="2442949" y="1339725"/>
                </a:cubicBezTo>
                <a:cubicBezTo>
                  <a:pt x="2405489" y="1283535"/>
                  <a:pt x="2454466" y="1347924"/>
                  <a:pt x="2408830" y="1312429"/>
                </a:cubicBezTo>
                <a:cubicBezTo>
                  <a:pt x="2393595" y="1300579"/>
                  <a:pt x="2381534" y="1285134"/>
                  <a:pt x="2367886" y="1271486"/>
                </a:cubicBezTo>
                <a:lnTo>
                  <a:pt x="2326943" y="1230543"/>
                </a:lnTo>
                <a:cubicBezTo>
                  <a:pt x="2320119" y="1223719"/>
                  <a:pt x="2314502" y="1215424"/>
                  <a:pt x="2306472" y="1210071"/>
                </a:cubicBezTo>
                <a:lnTo>
                  <a:pt x="2286000" y="1196423"/>
                </a:lnTo>
                <a:lnTo>
                  <a:pt x="2258704" y="1155480"/>
                </a:lnTo>
                <a:cubicBezTo>
                  <a:pt x="2254155" y="1148656"/>
                  <a:pt x="2250856" y="1140807"/>
                  <a:pt x="2245057" y="1135008"/>
                </a:cubicBezTo>
                <a:cubicBezTo>
                  <a:pt x="2238233" y="1128184"/>
                  <a:pt x="2230763" y="1121951"/>
                  <a:pt x="2224585" y="1114537"/>
                </a:cubicBezTo>
                <a:cubicBezTo>
                  <a:pt x="2219334" y="1108237"/>
                  <a:pt x="2216187" y="1100366"/>
                  <a:pt x="2210937" y="1094065"/>
                </a:cubicBezTo>
                <a:cubicBezTo>
                  <a:pt x="2204759" y="1086651"/>
                  <a:pt x="2196644" y="1081007"/>
                  <a:pt x="2190466" y="1073593"/>
                </a:cubicBezTo>
                <a:cubicBezTo>
                  <a:pt x="2185216" y="1067293"/>
                  <a:pt x="2183222" y="1058245"/>
                  <a:pt x="2176818" y="1053122"/>
                </a:cubicBezTo>
                <a:cubicBezTo>
                  <a:pt x="2171201" y="1048629"/>
                  <a:pt x="2163170" y="1048573"/>
                  <a:pt x="2156346" y="1046298"/>
                </a:cubicBezTo>
                <a:cubicBezTo>
                  <a:pt x="2085387" y="975335"/>
                  <a:pt x="2181884" y="1069160"/>
                  <a:pt x="2115403" y="1012178"/>
                </a:cubicBezTo>
                <a:cubicBezTo>
                  <a:pt x="2105633" y="1003804"/>
                  <a:pt x="2098264" y="992783"/>
                  <a:pt x="2088107" y="984883"/>
                </a:cubicBezTo>
                <a:cubicBezTo>
                  <a:pt x="2063933" y="966081"/>
                  <a:pt x="2057832" y="965692"/>
                  <a:pt x="2033516" y="957587"/>
                </a:cubicBezTo>
                <a:cubicBezTo>
                  <a:pt x="2019868" y="943939"/>
                  <a:pt x="2003279" y="932703"/>
                  <a:pt x="1992573" y="916644"/>
                </a:cubicBezTo>
                <a:cubicBezTo>
                  <a:pt x="1988024" y="909820"/>
                  <a:pt x="1982593" y="903508"/>
                  <a:pt x="1978925" y="896172"/>
                </a:cubicBezTo>
                <a:cubicBezTo>
                  <a:pt x="1975708" y="889739"/>
                  <a:pt x="1976091" y="881686"/>
                  <a:pt x="1972101" y="875701"/>
                </a:cubicBezTo>
                <a:cubicBezTo>
                  <a:pt x="1966748" y="867671"/>
                  <a:pt x="1957555" y="862847"/>
                  <a:pt x="1951630" y="855229"/>
                </a:cubicBezTo>
                <a:cubicBezTo>
                  <a:pt x="1908763" y="800114"/>
                  <a:pt x="1943492" y="827059"/>
                  <a:pt x="1903863" y="800638"/>
                </a:cubicBezTo>
                <a:cubicBezTo>
                  <a:pt x="1841280" y="706766"/>
                  <a:pt x="1895479" y="795843"/>
                  <a:pt x="1869743" y="739223"/>
                </a:cubicBezTo>
                <a:cubicBezTo>
                  <a:pt x="1861324" y="720702"/>
                  <a:pt x="1847383" y="704369"/>
                  <a:pt x="1842448" y="684632"/>
                </a:cubicBezTo>
                <a:cubicBezTo>
                  <a:pt x="1831402" y="640449"/>
                  <a:pt x="1844192" y="671712"/>
                  <a:pt x="1815152" y="636865"/>
                </a:cubicBezTo>
                <a:cubicBezTo>
                  <a:pt x="1809902" y="630564"/>
                  <a:pt x="1808328" y="620942"/>
                  <a:pt x="1801504" y="616393"/>
                </a:cubicBezTo>
                <a:cubicBezTo>
                  <a:pt x="1793701" y="611191"/>
                  <a:pt x="1783307" y="611844"/>
                  <a:pt x="1774209" y="609569"/>
                </a:cubicBezTo>
                <a:cubicBezTo>
                  <a:pt x="1728777" y="575497"/>
                  <a:pt x="1765441" y="601531"/>
                  <a:pt x="1712794" y="568626"/>
                </a:cubicBezTo>
                <a:cubicBezTo>
                  <a:pt x="1705839" y="564279"/>
                  <a:pt x="1699443" y="559047"/>
                  <a:pt x="1692322" y="554978"/>
                </a:cubicBezTo>
                <a:cubicBezTo>
                  <a:pt x="1683490" y="549931"/>
                  <a:pt x="1674125" y="545880"/>
                  <a:pt x="1665027" y="541331"/>
                </a:cubicBezTo>
                <a:cubicBezTo>
                  <a:pt x="1658203" y="534507"/>
                  <a:pt x="1650733" y="528273"/>
                  <a:pt x="1644555" y="520859"/>
                </a:cubicBezTo>
                <a:cubicBezTo>
                  <a:pt x="1639305" y="514558"/>
                  <a:pt x="1637208" y="505637"/>
                  <a:pt x="1630907" y="500387"/>
                </a:cubicBezTo>
                <a:cubicBezTo>
                  <a:pt x="1623093" y="493875"/>
                  <a:pt x="1612710" y="491289"/>
                  <a:pt x="1603612" y="486740"/>
                </a:cubicBezTo>
                <a:cubicBezTo>
                  <a:pt x="1572326" y="439811"/>
                  <a:pt x="1571129" y="461357"/>
                  <a:pt x="1583140" y="425325"/>
                </a:cubicBezTo>
                <a:cubicBezTo>
                  <a:pt x="1580865" y="418501"/>
                  <a:pt x="1580997" y="410314"/>
                  <a:pt x="1576316" y="404853"/>
                </a:cubicBezTo>
                <a:cubicBezTo>
                  <a:pt x="1551420" y="375807"/>
                  <a:pt x="1545516" y="383736"/>
                  <a:pt x="1521725" y="363910"/>
                </a:cubicBezTo>
                <a:cubicBezTo>
                  <a:pt x="1486876" y="334870"/>
                  <a:pt x="1518144" y="347661"/>
                  <a:pt x="1473958" y="336614"/>
                </a:cubicBezTo>
                <a:cubicBezTo>
                  <a:pt x="1460310" y="327516"/>
                  <a:pt x="1448244" y="315411"/>
                  <a:pt x="1433015" y="309319"/>
                </a:cubicBezTo>
                <a:cubicBezTo>
                  <a:pt x="1383794" y="289631"/>
                  <a:pt x="1412911" y="304707"/>
                  <a:pt x="1371600" y="275199"/>
                </a:cubicBezTo>
                <a:cubicBezTo>
                  <a:pt x="1364926" y="270432"/>
                  <a:pt x="1357258" y="267000"/>
                  <a:pt x="1351128" y="261551"/>
                </a:cubicBezTo>
                <a:cubicBezTo>
                  <a:pt x="1336702" y="248728"/>
                  <a:pt x="1323833" y="234256"/>
                  <a:pt x="1310185" y="220608"/>
                </a:cubicBezTo>
                <a:cubicBezTo>
                  <a:pt x="1303361" y="213784"/>
                  <a:pt x="1297742" y="205490"/>
                  <a:pt x="1289713" y="200137"/>
                </a:cubicBezTo>
                <a:lnTo>
                  <a:pt x="1269242" y="186489"/>
                </a:lnTo>
                <a:cubicBezTo>
                  <a:pt x="1266967" y="179665"/>
                  <a:pt x="1265911" y="172305"/>
                  <a:pt x="1262418" y="166017"/>
                </a:cubicBezTo>
                <a:cubicBezTo>
                  <a:pt x="1242014" y="129290"/>
                  <a:pt x="1239516" y="129468"/>
                  <a:pt x="1214651" y="104602"/>
                </a:cubicBezTo>
                <a:cubicBezTo>
                  <a:pt x="1212376" y="95504"/>
                  <a:pt x="1209666" y="86503"/>
                  <a:pt x="1207827" y="77307"/>
                </a:cubicBezTo>
                <a:cubicBezTo>
                  <a:pt x="1197613" y="26240"/>
                  <a:pt x="1213514" y="11342"/>
                  <a:pt x="1207827" y="2244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2" name="CuadroTexto 11"/>
          <p:cNvSpPr txBox="1"/>
          <p:nvPr/>
        </p:nvSpPr>
        <p:spPr>
          <a:xfrm>
            <a:off x="5086157" y="3753085"/>
            <a:ext cx="1691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faltas éticas y </a:t>
            </a:r>
          </a:p>
          <a:p>
            <a:pPr algn="ctr"/>
            <a:r>
              <a:rPr lang="es-PE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administrativas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465560" y="2634944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delitos</a:t>
            </a: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6456040" y="2744948"/>
            <a:ext cx="2110933" cy="2687"/>
          </a:xfrm>
          <a:prstGeom prst="line">
            <a:avLst/>
          </a:prstGeom>
          <a:ln cap="rnd">
            <a:solidFill>
              <a:srgbClr val="00B0F0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6672064" y="2981984"/>
            <a:ext cx="1150363" cy="1"/>
          </a:xfrm>
          <a:prstGeom prst="line">
            <a:avLst/>
          </a:prstGeom>
          <a:ln cap="rnd">
            <a:solidFill>
              <a:srgbClr val="00B0F0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502544" y="2593827"/>
            <a:ext cx="9996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/>
              <a:t>Colusión</a:t>
            </a: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5879976" y="2229908"/>
            <a:ext cx="800200" cy="1"/>
          </a:xfrm>
          <a:prstGeom prst="line">
            <a:avLst/>
          </a:prstGeom>
          <a:ln cap="rnd">
            <a:solidFill>
              <a:srgbClr val="00B0F0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6223081" y="2518689"/>
            <a:ext cx="1150363" cy="1"/>
          </a:xfrm>
          <a:prstGeom prst="line">
            <a:avLst/>
          </a:prstGeom>
          <a:ln cap="rnd">
            <a:solidFill>
              <a:srgbClr val="00B0F0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7374558" y="2377803"/>
            <a:ext cx="17457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/>
              <a:t>Enriquecimiento ilícito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709340" y="2089771"/>
            <a:ext cx="8129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/>
              <a:t>Soborno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826399" y="2837410"/>
            <a:ext cx="833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/>
              <a:t>Peculado</a:t>
            </a:r>
          </a:p>
        </p:txBody>
      </p:sp>
      <p:cxnSp>
        <p:nvCxnSpPr>
          <p:cNvPr id="56" name="Conector recto 55"/>
          <p:cNvCxnSpPr/>
          <p:nvPr/>
        </p:nvCxnSpPr>
        <p:spPr>
          <a:xfrm flipV="1">
            <a:off x="6818507" y="5428698"/>
            <a:ext cx="1150363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6619193" y="5793081"/>
            <a:ext cx="800200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 flipV="1">
            <a:off x="7392144" y="4503604"/>
            <a:ext cx="1150363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7473348" y="5669510"/>
            <a:ext cx="3076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Débil meritocracia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8088039" y="5295191"/>
            <a:ext cx="35800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Ausencia de políticas y normas de conducta claras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8559910" y="4365104"/>
            <a:ext cx="3051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Falta de neutralidad y transparencia</a:t>
            </a:r>
          </a:p>
        </p:txBody>
      </p:sp>
      <p:cxnSp>
        <p:nvCxnSpPr>
          <p:cNvPr id="68" name="Conector recto 67"/>
          <p:cNvCxnSpPr/>
          <p:nvPr/>
        </p:nvCxnSpPr>
        <p:spPr>
          <a:xfrm flipV="1">
            <a:off x="7084507" y="5079668"/>
            <a:ext cx="1150363" cy="1"/>
          </a:xfrm>
          <a:prstGeom prst="line">
            <a:avLst/>
          </a:prstGeom>
          <a:ln cap="rnd">
            <a:solidFill>
              <a:schemeClr val="bg1"/>
            </a:solidFill>
            <a:beve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/>
          <p:cNvSpPr/>
          <p:nvPr/>
        </p:nvSpPr>
        <p:spPr>
          <a:xfrm>
            <a:off x="8256229" y="4941168"/>
            <a:ext cx="3076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</a:rPr>
              <a:t>Injerencia política</a:t>
            </a:r>
          </a:p>
        </p:txBody>
      </p:sp>
      <p:grpSp>
        <p:nvGrpSpPr>
          <p:cNvPr id="81" name="Grupo 80"/>
          <p:cNvGrpSpPr/>
          <p:nvPr/>
        </p:nvGrpSpPr>
        <p:grpSpPr>
          <a:xfrm>
            <a:off x="2852859" y="4613013"/>
            <a:ext cx="1458578" cy="338554"/>
            <a:chOff x="145358" y="3497489"/>
            <a:chExt cx="1458578" cy="338554"/>
          </a:xfrm>
        </p:grpSpPr>
        <p:sp>
          <p:nvSpPr>
            <p:cNvPr id="79" name="CuadroTexto 78"/>
            <p:cNvSpPr txBox="1"/>
            <p:nvPr/>
          </p:nvSpPr>
          <p:spPr>
            <a:xfrm>
              <a:off x="145358" y="3497489"/>
              <a:ext cx="11503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Cultura</a:t>
              </a:r>
              <a:endParaRPr lang="es-PE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0" name="Flecha derecha 79"/>
            <p:cNvSpPr/>
            <p:nvPr/>
          </p:nvSpPr>
          <p:spPr>
            <a:xfrm>
              <a:off x="1158858" y="3563110"/>
              <a:ext cx="445078" cy="22045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175958" y="4272454"/>
            <a:ext cx="1611220" cy="1611220"/>
            <a:chOff x="642031" y="987697"/>
            <a:chExt cx="1611220" cy="1611220"/>
          </a:xfrm>
        </p:grpSpPr>
        <p:sp>
          <p:nvSpPr>
            <p:cNvPr id="54" name="Elipse 53"/>
            <p:cNvSpPr/>
            <p:nvPr/>
          </p:nvSpPr>
          <p:spPr>
            <a:xfrm>
              <a:off x="642031" y="987697"/>
              <a:ext cx="1611220" cy="16112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666623" y="1239309"/>
              <a:ext cx="15620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Experiencia y percepción ciudadana </a:t>
              </a:r>
              <a:r>
                <a:rPr lang="es-PE" sz="11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vinculada a cualquier situación irregular, arbitrariedad o injusticia </a:t>
              </a:r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5352410" y="5081920"/>
            <a:ext cx="122197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PE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problemas de gestión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C3C19B6-DACA-447E-86EC-62AAE1ED5CEF}"/>
              </a:ext>
            </a:extLst>
          </p:cNvPr>
          <p:cNvCxnSpPr/>
          <p:nvPr/>
        </p:nvCxnSpPr>
        <p:spPr>
          <a:xfrm>
            <a:off x="0" y="3171028"/>
            <a:ext cx="12192000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o 71"/>
          <p:cNvGrpSpPr/>
          <p:nvPr/>
        </p:nvGrpSpPr>
        <p:grpSpPr>
          <a:xfrm>
            <a:off x="2436808" y="2693776"/>
            <a:ext cx="1210920" cy="1210920"/>
            <a:chOff x="642031" y="1387997"/>
            <a:chExt cx="1210920" cy="1210920"/>
          </a:xfrm>
        </p:grpSpPr>
        <p:sp>
          <p:nvSpPr>
            <p:cNvPr id="73" name="Elipse 72"/>
            <p:cNvSpPr/>
            <p:nvPr/>
          </p:nvSpPr>
          <p:spPr>
            <a:xfrm>
              <a:off x="642031" y="1387997"/>
              <a:ext cx="1210920" cy="12109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664758" y="1771979"/>
              <a:ext cx="115037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Desconfianza ciudadana</a:t>
              </a:r>
              <a:endParaRPr lang="es-PE" sz="11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08" name="Flecha curvada hacia abajo 107"/>
          <p:cNvSpPr/>
          <p:nvPr/>
        </p:nvSpPr>
        <p:spPr>
          <a:xfrm rot="18455957">
            <a:off x="458911" y="3113183"/>
            <a:ext cx="2229526" cy="910545"/>
          </a:xfrm>
          <a:prstGeom prst="curvedDownArrow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3642038" y="1502205"/>
            <a:ext cx="1056733" cy="1056733"/>
            <a:chOff x="642031" y="1708861"/>
            <a:chExt cx="890056" cy="890056"/>
          </a:xfrm>
        </p:grpSpPr>
        <p:sp>
          <p:nvSpPr>
            <p:cNvPr id="77" name="Elipse 76"/>
            <p:cNvSpPr/>
            <p:nvPr/>
          </p:nvSpPr>
          <p:spPr>
            <a:xfrm>
              <a:off x="642031" y="1708861"/>
              <a:ext cx="890056" cy="890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680505" y="1980195"/>
              <a:ext cx="813107" cy="33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PE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Enfoque punitivo</a:t>
              </a:r>
              <a:endParaRPr lang="es-PE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D46A641-ED52-4DEF-BB3C-0CB628BC92E0}"/>
              </a:ext>
            </a:extLst>
          </p:cNvPr>
          <p:cNvGrpSpPr/>
          <p:nvPr/>
        </p:nvGrpSpPr>
        <p:grpSpPr>
          <a:xfrm rot="3473921">
            <a:off x="3060966" y="958439"/>
            <a:ext cx="2250245" cy="2229326"/>
            <a:chOff x="9120336" y="1299024"/>
            <a:chExt cx="2250245" cy="2229326"/>
          </a:xfrm>
        </p:grpSpPr>
        <p:sp>
          <p:nvSpPr>
            <p:cNvPr id="34" name="Arco 33">
              <a:extLst>
                <a:ext uri="{FF2B5EF4-FFF2-40B4-BE49-F238E27FC236}">
                  <a16:creationId xmlns:a16="http://schemas.microsoft.com/office/drawing/2014/main" id="{7D6E40EB-E3AE-4016-BCED-D8F3EA792429}"/>
                </a:ext>
              </a:extLst>
            </p:cNvPr>
            <p:cNvSpPr/>
            <p:nvPr/>
          </p:nvSpPr>
          <p:spPr>
            <a:xfrm>
              <a:off x="9120336" y="1567907"/>
              <a:ext cx="1960443" cy="1960443"/>
            </a:xfrm>
            <a:prstGeom prst="arc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2" name="Arco 91">
              <a:extLst>
                <a:ext uri="{FF2B5EF4-FFF2-40B4-BE49-F238E27FC236}">
                  <a16:creationId xmlns:a16="http://schemas.microsoft.com/office/drawing/2014/main" id="{15F14012-3D3C-401F-9C12-FD4242A67FA2}"/>
                </a:ext>
              </a:extLst>
            </p:cNvPr>
            <p:cNvSpPr/>
            <p:nvPr/>
          </p:nvSpPr>
          <p:spPr>
            <a:xfrm>
              <a:off x="9285323" y="1417528"/>
              <a:ext cx="1960443" cy="1960443"/>
            </a:xfrm>
            <a:prstGeom prst="arc">
              <a:avLst>
                <a:gd name="adj1" fmla="val 17185800"/>
                <a:gd name="adj2" fmla="val 0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3" name="Arco 92">
              <a:extLst>
                <a:ext uri="{FF2B5EF4-FFF2-40B4-BE49-F238E27FC236}">
                  <a16:creationId xmlns:a16="http://schemas.microsoft.com/office/drawing/2014/main" id="{097C6302-F555-4B93-A616-A969A6443917}"/>
                </a:ext>
              </a:extLst>
            </p:cNvPr>
            <p:cNvSpPr/>
            <p:nvPr/>
          </p:nvSpPr>
          <p:spPr>
            <a:xfrm rot="20695549">
              <a:off x="9410138" y="1299024"/>
              <a:ext cx="1960443" cy="1960443"/>
            </a:xfrm>
            <a:prstGeom prst="arc">
              <a:avLst>
                <a:gd name="adj1" fmla="val 18388335"/>
                <a:gd name="adj2" fmla="val 21062827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1" name="Flecha curvada hacia abajo 109">
            <a:extLst>
              <a:ext uri="{FF2B5EF4-FFF2-40B4-BE49-F238E27FC236}">
                <a16:creationId xmlns:a16="http://schemas.microsoft.com/office/drawing/2014/main" id="{0F65E999-0121-486E-871F-6846CA9A0E06}"/>
              </a:ext>
            </a:extLst>
          </p:cNvPr>
          <p:cNvSpPr/>
          <p:nvPr/>
        </p:nvSpPr>
        <p:spPr>
          <a:xfrm rot="5400000">
            <a:off x="10010809" y="3020070"/>
            <a:ext cx="2858810" cy="899234"/>
          </a:xfrm>
          <a:prstGeom prst="curvedDownArrow">
            <a:avLst>
              <a:gd name="adj1" fmla="val 19024"/>
              <a:gd name="adj2" fmla="val 54102"/>
              <a:gd name="adj3" fmla="val 2500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2E47ABB-DBD9-974E-8709-DAACFF0E1C72}"/>
              </a:ext>
            </a:extLst>
          </p:cNvPr>
          <p:cNvGrpSpPr/>
          <p:nvPr/>
        </p:nvGrpSpPr>
        <p:grpSpPr>
          <a:xfrm>
            <a:off x="10762508" y="1461956"/>
            <a:ext cx="1056733" cy="1056733"/>
            <a:chOff x="642031" y="1708861"/>
            <a:chExt cx="890056" cy="890056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6F6034B4-C49B-A44D-9D7A-4836286D21CF}"/>
                </a:ext>
              </a:extLst>
            </p:cNvPr>
            <p:cNvSpPr/>
            <p:nvPr/>
          </p:nvSpPr>
          <p:spPr>
            <a:xfrm>
              <a:off x="642031" y="1708861"/>
              <a:ext cx="890056" cy="89005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PE" dirty="0"/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39A27E1E-BDBF-CB47-8F75-1E086928D176}"/>
                </a:ext>
              </a:extLst>
            </p:cNvPr>
            <p:cNvSpPr txBox="1"/>
            <p:nvPr/>
          </p:nvSpPr>
          <p:spPr>
            <a:xfrm>
              <a:off x="680505" y="1981019"/>
              <a:ext cx="813107" cy="33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s-PE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Enfoque integridad</a:t>
              </a:r>
              <a:endParaRPr lang="es-PE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F8E23820-DB21-4E20-B469-CB79FA83FFE6}"/>
              </a:ext>
            </a:extLst>
          </p:cNvPr>
          <p:cNvSpPr/>
          <p:nvPr/>
        </p:nvSpPr>
        <p:spPr>
          <a:xfrm>
            <a:off x="695400" y="40466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PE" sz="2000" b="1" dirty="0">
                <a:latin typeface="Helvetica Neue"/>
                <a:cs typeface="Helvetica" panose="020B0604020202020204" pitchFamily="34" charset="0"/>
              </a:rPr>
              <a:t>¿</a:t>
            </a:r>
            <a:r>
              <a:rPr lang="x-none" sz="2000" b="1" dirty="0">
                <a:latin typeface="Helvetica Neue"/>
                <a:cs typeface="Helvetica" panose="020B0604020202020204" pitchFamily="34" charset="0"/>
              </a:rPr>
              <a:t>CÓMO HEMOS ENFRENTADO DESDE EL ESTADO LA CORRUPCIÓN?</a:t>
            </a:r>
            <a:endParaRPr lang="es-PE" sz="2000" b="1" dirty="0">
              <a:latin typeface="Helvetica Neue"/>
              <a:cs typeface="Helvetica" panose="020B0604020202020204" pitchFamily="34" charset="0"/>
            </a:endParaRPr>
          </a:p>
        </p:txBody>
      </p:sp>
      <p:sp>
        <p:nvSpPr>
          <p:cNvPr id="121" name="TextBox 81">
            <a:extLst>
              <a:ext uri="{FF2B5EF4-FFF2-40B4-BE49-F238E27FC236}">
                <a16:creationId xmlns:a16="http://schemas.microsoft.com/office/drawing/2014/main" id="{0826742D-BFB7-41C9-B695-8A497763C3BD}"/>
              </a:ext>
            </a:extLst>
          </p:cNvPr>
          <p:cNvSpPr txBox="1"/>
          <p:nvPr/>
        </p:nvSpPr>
        <p:spPr>
          <a:xfrm>
            <a:off x="301344" y="1804190"/>
            <a:ext cx="1802623" cy="810589"/>
          </a:xfrm>
          <a:prstGeom prst="rect">
            <a:avLst/>
          </a:prstGeom>
          <a:noFill/>
        </p:spPr>
        <p:txBody>
          <a:bodyPr wrap="square" lIns="0" tIns="0" rIns="121893" bIns="0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s-PE" sz="1600" dirty="0">
                <a:latin typeface="Helvetica Neue"/>
              </a:rPr>
              <a:t>Desarrollo anticorrupción 2001-2017</a:t>
            </a:r>
            <a:endParaRPr lang="en-US" sz="16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41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cadillo: rectángulo 35">
            <a:extLst>
              <a:ext uri="{FF2B5EF4-FFF2-40B4-BE49-F238E27FC236}">
                <a16:creationId xmlns:a16="http://schemas.microsoft.com/office/drawing/2014/main" id="{D7235359-EFB4-4678-85B7-A8446B54375A}"/>
              </a:ext>
            </a:extLst>
          </p:cNvPr>
          <p:cNvSpPr/>
          <p:nvPr/>
        </p:nvSpPr>
        <p:spPr>
          <a:xfrm>
            <a:off x="7608168" y="260648"/>
            <a:ext cx="4049352" cy="488071"/>
          </a:xfrm>
          <a:prstGeom prst="wedgeRectCallout">
            <a:avLst>
              <a:gd name="adj1" fmla="val -20833"/>
              <a:gd name="adj2" fmla="val 857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6791E560-EB3F-4E59-9AD2-9C3736B5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68" y="1632412"/>
            <a:ext cx="8805588" cy="4402794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1586534" y="5513676"/>
            <a:ext cx="209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Cultura reactiva</a:t>
            </a:r>
            <a:endParaRPr lang="es-PE" sz="1600" b="1" dirty="0"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7647A90-7F37-4FB0-9629-C337648F28CD}"/>
              </a:ext>
            </a:extLst>
          </p:cNvPr>
          <p:cNvSpPr/>
          <p:nvPr/>
        </p:nvSpPr>
        <p:spPr>
          <a:xfrm>
            <a:off x="8176547" y="3833809"/>
            <a:ext cx="245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u="sng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Cultura proactiva</a:t>
            </a:r>
            <a:endParaRPr lang="es-PE" sz="1600" b="1" u="sng" dirty="0"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9176628-783A-4963-A9A4-E8DEE98D774B}"/>
              </a:ext>
            </a:extLst>
          </p:cNvPr>
          <p:cNvSpPr/>
          <p:nvPr/>
        </p:nvSpPr>
        <p:spPr>
          <a:xfrm>
            <a:off x="3244793" y="5592017"/>
            <a:ext cx="4735526" cy="10017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2103879" y="4471854"/>
            <a:ext cx="1056733" cy="1056733"/>
            <a:chOff x="642031" y="1708861"/>
            <a:chExt cx="890056" cy="890056"/>
          </a:xfrm>
          <a:solidFill>
            <a:srgbClr val="FF0000"/>
          </a:solidFill>
        </p:grpSpPr>
        <p:sp>
          <p:nvSpPr>
            <p:cNvPr id="18" name="Elipse 17"/>
            <p:cNvSpPr/>
            <p:nvPr/>
          </p:nvSpPr>
          <p:spPr>
            <a:xfrm>
              <a:off x="642031" y="1708861"/>
              <a:ext cx="890056" cy="890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91462" y="2020829"/>
              <a:ext cx="813107" cy="33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PE" sz="12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Enfoque punitivo</a:t>
              </a:r>
              <a:endParaRPr lang="es-PE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8CC5217-11FD-4AA1-A72A-09982D3E33DB}"/>
              </a:ext>
            </a:extLst>
          </p:cNvPr>
          <p:cNvSpPr/>
          <p:nvPr/>
        </p:nvSpPr>
        <p:spPr>
          <a:xfrm>
            <a:off x="7536282" y="285651"/>
            <a:ext cx="4121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es-PE" sz="2000" b="1" dirty="0">
                <a:latin typeface="Helvetica Neue"/>
                <a:cs typeface="Helvetica" panose="020B0604020202020204" pitchFamily="34" charset="0"/>
              </a:rPr>
              <a:t>¡E</a:t>
            </a:r>
            <a:r>
              <a:rPr lang="x-none" sz="2000" b="1" dirty="0">
                <a:latin typeface="Helvetica Neue"/>
                <a:cs typeface="Helvetica" panose="020B0604020202020204" pitchFamily="34" charset="0"/>
              </a:rPr>
              <a:t>QUILIBREMOS LA BALANZA</a:t>
            </a:r>
            <a:r>
              <a:rPr lang="es-PE" sz="2000" b="1" dirty="0">
                <a:latin typeface="Helvetica Neue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F2C525C-6DE6-47B6-BD4E-4F156DA0B0C9}"/>
              </a:ext>
            </a:extLst>
          </p:cNvPr>
          <p:cNvSpPr/>
          <p:nvPr/>
        </p:nvSpPr>
        <p:spPr>
          <a:xfrm>
            <a:off x="4976689" y="2092406"/>
            <a:ext cx="396273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  <a:cs typeface="Calibri"/>
              </a:rPr>
              <a:t>Compromiso expreso de la Alta Dirección   </a:t>
            </a:r>
            <a:endParaRPr lang="es-ES" sz="1200" dirty="0">
              <a:latin typeface="Helvetica Neue"/>
              <a:cs typeface="Calibri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E1BECA0-10BF-4D1F-9754-8C22492F4DD7}"/>
              </a:ext>
            </a:extLst>
          </p:cNvPr>
          <p:cNvSpPr/>
          <p:nvPr/>
        </p:nvSpPr>
        <p:spPr>
          <a:xfrm rot="348409">
            <a:off x="5667025" y="1423861"/>
            <a:ext cx="37922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  <a:cs typeface="Calibri"/>
              </a:rPr>
              <a:t>Principios y deberes éticos comprendidos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F2458CB-4A4A-4095-84C0-322B536A029B}"/>
              </a:ext>
            </a:extLst>
          </p:cNvPr>
          <p:cNvSpPr/>
          <p:nvPr/>
        </p:nvSpPr>
        <p:spPr>
          <a:xfrm rot="21143141">
            <a:off x="5879307" y="3087405"/>
            <a:ext cx="315336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</a:rPr>
              <a:t>Mecanismos de denuncia eficientes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069871D-A009-4E6A-9D85-0AABCDA2BF08}"/>
              </a:ext>
            </a:extLst>
          </p:cNvPr>
          <p:cNvSpPr/>
          <p:nvPr/>
        </p:nvSpPr>
        <p:spPr>
          <a:xfrm rot="21283821">
            <a:off x="6623753" y="2717713"/>
            <a:ext cx="20695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</a:rPr>
              <a:t>Mayor transparencia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B79E394-9D4A-46EC-BD4B-574FD5C4A183}"/>
              </a:ext>
            </a:extLst>
          </p:cNvPr>
          <p:cNvSpPr/>
          <p:nvPr/>
        </p:nvSpPr>
        <p:spPr>
          <a:xfrm rot="21382547">
            <a:off x="5386342" y="2431046"/>
            <a:ext cx="33103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</a:rPr>
              <a:t>Normas de conducta y políticas claras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014FF44-725E-4BB1-8EA2-646AF5797D45}"/>
              </a:ext>
            </a:extLst>
          </p:cNvPr>
          <p:cNvSpPr/>
          <p:nvPr/>
        </p:nvSpPr>
        <p:spPr>
          <a:xfrm rot="151876">
            <a:off x="5164835" y="1729791"/>
            <a:ext cx="38076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Helvetica Neue"/>
                <a:cs typeface="Calibri"/>
              </a:rPr>
              <a:t>Cultura de prevención y gestión de riesgos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8616280" y="1630465"/>
            <a:ext cx="1797469" cy="1755765"/>
            <a:chOff x="699276" y="1728982"/>
            <a:chExt cx="817327" cy="798364"/>
          </a:xfrm>
        </p:grpSpPr>
        <p:sp>
          <p:nvSpPr>
            <p:cNvPr id="30" name="Elipse 29"/>
            <p:cNvSpPr/>
            <p:nvPr/>
          </p:nvSpPr>
          <p:spPr>
            <a:xfrm>
              <a:off x="702491" y="1728982"/>
              <a:ext cx="814112" cy="7983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99276" y="2008991"/>
              <a:ext cx="813107" cy="29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16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Enfoque integridad</a:t>
              </a:r>
              <a:endParaRPr lang="es-PE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D07DF50-00C3-4D1F-9A8B-A11C1ECB38CF}"/>
              </a:ext>
            </a:extLst>
          </p:cNvPr>
          <p:cNvSpPr/>
          <p:nvPr/>
        </p:nvSpPr>
        <p:spPr>
          <a:xfrm>
            <a:off x="8176547" y="4156006"/>
            <a:ext cx="2450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1600" b="1" dirty="0">
                <a:latin typeface="Helvetica Neue"/>
                <a:cs typeface="Times New Roman" panose="02020603050405020304" pitchFamily="18" charset="0"/>
              </a:rPr>
              <a:t>Prevenir la corrupción y diversas prácticas cuestionables en las entidades públicas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2A01194-821C-4866-9DDE-76D5108E8D55}"/>
              </a:ext>
            </a:extLst>
          </p:cNvPr>
          <p:cNvSpPr/>
          <p:nvPr/>
        </p:nvSpPr>
        <p:spPr>
          <a:xfrm>
            <a:off x="1068724" y="5779535"/>
            <a:ext cx="29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s-PE" sz="16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Perseguir y sancionar la corrupción</a:t>
            </a:r>
            <a:endParaRPr lang="es-PE" sz="1600" dirty="0">
              <a:latin typeface="Helvetica Neue"/>
              <a:cs typeface="Times New Roman" panose="02020603050405020304" pitchFamily="18" charset="0"/>
            </a:endParaRPr>
          </a:p>
        </p:txBody>
      </p:sp>
      <p:sp>
        <p:nvSpPr>
          <p:cNvPr id="2" name="Llaves 1">
            <a:extLst>
              <a:ext uri="{FF2B5EF4-FFF2-40B4-BE49-F238E27FC236}">
                <a16:creationId xmlns:a16="http://schemas.microsoft.com/office/drawing/2014/main" id="{CD7826B0-8D82-4F36-8A30-D3B89A9A3E6C}"/>
              </a:ext>
            </a:extLst>
          </p:cNvPr>
          <p:cNvSpPr/>
          <p:nvPr/>
        </p:nvSpPr>
        <p:spPr>
          <a:xfrm>
            <a:off x="7980319" y="4060171"/>
            <a:ext cx="2816813" cy="933289"/>
          </a:xfrm>
          <a:prstGeom prst="brace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Llaves 32">
            <a:extLst>
              <a:ext uri="{FF2B5EF4-FFF2-40B4-BE49-F238E27FC236}">
                <a16:creationId xmlns:a16="http://schemas.microsoft.com/office/drawing/2014/main" id="{C60216F9-9C05-4F18-88D8-8867C3575809}"/>
              </a:ext>
            </a:extLst>
          </p:cNvPr>
          <p:cNvSpPr/>
          <p:nvPr/>
        </p:nvSpPr>
        <p:spPr>
          <a:xfrm>
            <a:off x="1291056" y="5729700"/>
            <a:ext cx="2540715" cy="575186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35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os sujetando las muñecas de otra persona y entrelazadas para formar un círculo">
            <a:extLst>
              <a:ext uri="{FF2B5EF4-FFF2-40B4-BE49-F238E27FC236}">
                <a16:creationId xmlns:a16="http://schemas.microsoft.com/office/drawing/2014/main" id="{2D741A91-1C7C-21AD-B319-4957E632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3E4DA7-00E0-3252-2B30-046902A4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FFFFFF"/>
                </a:solidFill>
              </a:rPr>
              <a:t>Integridad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15A54-803D-CD3C-FB87-DAB91E02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s-PE" sz="2000" b="1" dirty="0">
                <a:solidFill>
                  <a:srgbClr val="FF0000"/>
                </a:solidFill>
              </a:rPr>
              <a:t>Cumplir con la palabra dada</a:t>
            </a:r>
          </a:p>
          <a:p>
            <a:r>
              <a:rPr lang="es-PE" sz="2000" b="1" dirty="0">
                <a:solidFill>
                  <a:srgbClr val="FF0000"/>
                </a:solidFill>
              </a:rPr>
              <a:t>Hacer lo correcto cuando nadie nos ve</a:t>
            </a:r>
          </a:p>
          <a:p>
            <a:r>
              <a:rPr lang="es-PE" sz="2000" b="1" dirty="0">
                <a:solidFill>
                  <a:srgbClr val="FF0000"/>
                </a:solidFill>
              </a:rPr>
              <a:t>Coherencia entre lo que decimos, pensamos y hacemos</a:t>
            </a:r>
          </a:p>
        </p:txBody>
      </p:sp>
    </p:spTree>
    <p:extLst>
      <p:ext uri="{BB962C8B-B14F-4D97-AF65-F5344CB8AC3E}">
        <p14:creationId xmlns:p14="http://schemas.microsoft.com/office/powerpoint/2010/main" val="110841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5011E-ADFD-C76A-19A2-8C677990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PE" sz="5400"/>
              <a:t>Integridad para la SIP</a:t>
            </a:r>
          </a:p>
        </p:txBody>
      </p:sp>
      <p:pic>
        <p:nvPicPr>
          <p:cNvPr id="5" name="Picture 4" descr="Jaque mate en una partida de ajedrez">
            <a:extLst>
              <a:ext uri="{FF2B5EF4-FFF2-40B4-BE49-F238E27FC236}">
                <a16:creationId xmlns:a16="http://schemas.microsoft.com/office/drawing/2014/main" id="{E8799CA1-EE52-8E3B-9C32-C1F8BE48C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3" r="28876" b="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92972-7A62-E3F0-F1F6-7338F955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PE" sz="2200">
                <a:effectLst/>
                <a:latin typeface="CenturyGothic"/>
              </a:rPr>
              <a:t>Es la actuación </a:t>
            </a:r>
            <a:r>
              <a:rPr lang="es-PE" sz="2200" b="1">
                <a:effectLst/>
                <a:latin typeface="CenturyGothic"/>
              </a:rPr>
              <a:t>coherente con valores, principios y norma</a:t>
            </a:r>
            <a:r>
              <a:rPr lang="es-PE" sz="2200">
                <a:effectLst/>
                <a:latin typeface="CenturyGothic"/>
              </a:rPr>
              <a:t>s, que </a:t>
            </a:r>
            <a:r>
              <a:rPr lang="es-PE" sz="2200" b="1">
                <a:effectLst/>
                <a:latin typeface="CenturyGothic"/>
              </a:rPr>
              <a:t>promueve y protege el desempeño ético de la función públic</a:t>
            </a:r>
            <a:r>
              <a:rPr lang="es-PE" sz="2200">
                <a:effectLst/>
                <a:latin typeface="CenturyGothic"/>
              </a:rPr>
              <a:t>a, de modo que los </a:t>
            </a:r>
            <a:r>
              <a:rPr lang="es-PE" sz="2200" b="1">
                <a:effectLst/>
                <a:latin typeface="CenturyGothic"/>
              </a:rPr>
              <a:t>poderes y recursos </a:t>
            </a:r>
            <a:r>
              <a:rPr lang="es-PE" sz="2200">
                <a:effectLst/>
                <a:latin typeface="CenturyGothic"/>
              </a:rPr>
              <a:t>confiados al Estado se dispongan hacia los </a:t>
            </a:r>
            <a:r>
              <a:rPr lang="es-PE" sz="2200" b="1">
                <a:effectLst/>
                <a:latin typeface="CenturyGothic"/>
              </a:rPr>
              <a:t>fines que se destinaron</a:t>
            </a:r>
            <a:r>
              <a:rPr lang="es-PE" sz="2200">
                <a:effectLst/>
                <a:latin typeface="CenturyGothic"/>
              </a:rPr>
              <a:t>, asegurando que el servicio público a la ciudadanía esté </a:t>
            </a:r>
            <a:r>
              <a:rPr lang="es-PE" sz="2200" b="1">
                <a:effectLst/>
                <a:latin typeface="CenturyGothic"/>
              </a:rPr>
              <a:t>orientado al interés general y a la generación de valor público. </a:t>
            </a:r>
            <a:endParaRPr lang="es-PE" sz="2200">
              <a:effectLst/>
            </a:endParaRPr>
          </a:p>
          <a:p>
            <a:pPr marL="0" indent="0">
              <a:buNone/>
            </a:pPr>
            <a:endParaRPr lang="es-PE" sz="2200"/>
          </a:p>
        </p:txBody>
      </p:sp>
    </p:spTree>
    <p:extLst>
      <p:ext uri="{BB962C8B-B14F-4D97-AF65-F5344CB8AC3E}">
        <p14:creationId xmlns:p14="http://schemas.microsoft.com/office/powerpoint/2010/main" val="160936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859FCF-CB63-0156-09C7-5A370F8C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PE" sz="4200"/>
              <a:t>Principios que sustentan la integridad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1E6ED-F259-857F-A4C2-CD088BCA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956841"/>
          </a:xfrm>
        </p:spPr>
        <p:txBody>
          <a:bodyPr>
            <a:normAutofit/>
          </a:bodyPr>
          <a:lstStyle/>
          <a:p>
            <a:r>
              <a:rPr lang="es-PE" sz="2200" dirty="0"/>
              <a:t>Ética</a:t>
            </a:r>
          </a:p>
          <a:p>
            <a:r>
              <a:rPr lang="es-PE" sz="2200" dirty="0"/>
              <a:t>Transparencia </a:t>
            </a:r>
          </a:p>
          <a:p>
            <a:r>
              <a:rPr lang="es-PE" sz="2200" dirty="0"/>
              <a:t>Eficiencia y eficacia</a:t>
            </a:r>
          </a:p>
          <a:p>
            <a:r>
              <a:rPr lang="es-PE" sz="2200" dirty="0"/>
              <a:t>Valor público</a:t>
            </a:r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25586EE1-8E00-15C4-F4B5-1F653E411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138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cadillo: rectángulo 24">
            <a:extLst>
              <a:ext uri="{FF2B5EF4-FFF2-40B4-BE49-F238E27FC236}">
                <a16:creationId xmlns:a16="http://schemas.microsoft.com/office/drawing/2014/main" id="{72D8AF1E-0E86-4CDA-B745-BAFE1A065DC1}"/>
              </a:ext>
            </a:extLst>
          </p:cNvPr>
          <p:cNvSpPr/>
          <p:nvPr/>
        </p:nvSpPr>
        <p:spPr>
          <a:xfrm>
            <a:off x="6311757" y="444020"/>
            <a:ext cx="5521414" cy="523715"/>
          </a:xfrm>
          <a:prstGeom prst="wedgeRectCallout">
            <a:avLst>
              <a:gd name="adj1" fmla="val -20494"/>
              <a:gd name="adj2" fmla="val 845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0771C25-E4FB-4D49-A7A9-BFFBE0B26268}"/>
              </a:ext>
            </a:extLst>
          </p:cNvPr>
          <p:cNvSpPr/>
          <p:nvPr/>
        </p:nvSpPr>
        <p:spPr>
          <a:xfrm>
            <a:off x="2326782" y="1544665"/>
            <a:ext cx="3986597" cy="46021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id="{B3E6CA8B-B0E8-4D01-B87E-B7854674E80C}"/>
              </a:ext>
            </a:extLst>
          </p:cNvPr>
          <p:cNvSpPr txBox="1"/>
          <p:nvPr/>
        </p:nvSpPr>
        <p:spPr>
          <a:xfrm>
            <a:off x="1133575" y="552232"/>
            <a:ext cx="1438384" cy="322385"/>
          </a:xfrm>
          <a:prstGeom prst="rect">
            <a:avLst/>
          </a:prstGeom>
          <a:noFill/>
        </p:spPr>
        <p:txBody>
          <a:bodyPr wrap="square" lIns="0" tIns="0" rIns="121743" bIns="0" rtlCol="0">
            <a:noAutofit/>
          </a:bodyPr>
          <a:lstStyle/>
          <a:p>
            <a:pPr algn="ctr"/>
            <a:r>
              <a:rPr lang="es-PE" sz="1998" b="1" dirty="0">
                <a:latin typeface="Helvetica Neue"/>
              </a:rPr>
              <a:t>2017</a:t>
            </a:r>
            <a:endParaRPr lang="en-US" sz="1998" b="1" dirty="0">
              <a:latin typeface="+mj-lt"/>
              <a:cs typeface="Calibri"/>
            </a:endParaRPr>
          </a:p>
        </p:txBody>
      </p:sp>
      <p:sp>
        <p:nvSpPr>
          <p:cNvPr id="10" name="TextBox 81">
            <a:extLst>
              <a:ext uri="{FF2B5EF4-FFF2-40B4-BE49-F238E27FC236}">
                <a16:creationId xmlns:a16="http://schemas.microsoft.com/office/drawing/2014/main" id="{F1DF279C-768C-4ED3-9143-807B533FEAB0}"/>
              </a:ext>
            </a:extLst>
          </p:cNvPr>
          <p:cNvSpPr txBox="1"/>
          <p:nvPr/>
        </p:nvSpPr>
        <p:spPr>
          <a:xfrm>
            <a:off x="3841121" y="552232"/>
            <a:ext cx="1438384" cy="322385"/>
          </a:xfrm>
          <a:prstGeom prst="rect">
            <a:avLst/>
          </a:prstGeom>
          <a:noFill/>
        </p:spPr>
        <p:txBody>
          <a:bodyPr wrap="square" lIns="0" tIns="0" rIns="121743" bIns="0" rtlCol="0">
            <a:noAutofit/>
          </a:bodyPr>
          <a:lstStyle/>
          <a:p>
            <a:pPr algn="ctr"/>
            <a:r>
              <a:rPr lang="es-PE" sz="1998" b="1" dirty="0">
                <a:latin typeface="Helvetica Neue"/>
              </a:rPr>
              <a:t>2018</a:t>
            </a:r>
            <a:endParaRPr lang="en-US" sz="1998" b="1" dirty="0">
              <a:latin typeface="+mj-lt"/>
              <a:cs typeface="Calibri"/>
            </a:endParaRP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0149CC08-D3DA-4990-9EA9-9EEAD237ECCB}"/>
              </a:ext>
            </a:extLst>
          </p:cNvPr>
          <p:cNvSpPr txBox="1"/>
          <p:nvPr/>
        </p:nvSpPr>
        <p:spPr>
          <a:xfrm>
            <a:off x="699087" y="6142839"/>
            <a:ext cx="719192" cy="378687"/>
          </a:xfrm>
          <a:prstGeom prst="rect">
            <a:avLst/>
          </a:prstGeom>
          <a:noFill/>
        </p:spPr>
        <p:txBody>
          <a:bodyPr wrap="square" lIns="0" tIns="0" rIns="121743" bIns="0" rtlCol="0">
            <a:noAutofit/>
          </a:bodyPr>
          <a:lstStyle/>
          <a:p>
            <a:pPr algn="ctr"/>
            <a:r>
              <a:rPr lang="es-PE" sz="1598" b="1" dirty="0">
                <a:latin typeface="Helvetica Neue"/>
              </a:rPr>
              <a:t>2018</a:t>
            </a:r>
            <a:endParaRPr lang="en-US" sz="2397" b="1" dirty="0">
              <a:latin typeface="+mj-lt"/>
              <a:cs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BB02B9-655C-4D8A-AAF9-E786D31076FC}"/>
              </a:ext>
            </a:extLst>
          </p:cNvPr>
          <p:cNvSpPr/>
          <p:nvPr/>
        </p:nvSpPr>
        <p:spPr>
          <a:xfrm>
            <a:off x="6477439" y="1400339"/>
            <a:ext cx="5552795" cy="22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666" dirty="0">
              <a:latin typeface="Helvetica Neue"/>
            </a:endParaRPr>
          </a:p>
          <a:p>
            <a:pPr lvl="0">
              <a:defRPr/>
            </a:pPr>
            <a:r>
              <a:rPr lang="es-PE" sz="1864" dirty="0">
                <a:latin typeface="Helvetica Neue"/>
              </a:rPr>
              <a:t>Fortalecimiento institucional e interinstitucional</a:t>
            </a:r>
          </a:p>
          <a:p>
            <a:pPr lvl="0">
              <a:defRPr/>
            </a:pPr>
            <a:endParaRPr lang="es-PE" sz="799" dirty="0">
              <a:latin typeface="Helvetica Neue"/>
            </a:endParaRPr>
          </a:p>
          <a:p>
            <a:pPr lvl="0">
              <a:defRPr/>
            </a:pPr>
            <a:endParaRPr lang="es-PE" sz="1199" dirty="0">
              <a:latin typeface="Helvetica Neue"/>
            </a:endParaRPr>
          </a:p>
          <a:p>
            <a:pPr lvl="0">
              <a:defRPr/>
            </a:pPr>
            <a:r>
              <a:rPr lang="es-PE" sz="1864" dirty="0">
                <a:latin typeface="Helvetica Neue"/>
              </a:rPr>
              <a:t>Reformas de alto nivel</a:t>
            </a:r>
          </a:p>
          <a:p>
            <a:pPr lvl="0">
              <a:defRPr/>
            </a:pPr>
            <a:endParaRPr lang="es-PE" sz="1598" dirty="0">
              <a:latin typeface="Helvetica Neue"/>
            </a:endParaRPr>
          </a:p>
          <a:p>
            <a:pPr lvl="0">
              <a:defRPr/>
            </a:pPr>
            <a:endParaRPr lang="es-PE" sz="533" dirty="0">
              <a:latin typeface="Helvetica Neue"/>
            </a:endParaRPr>
          </a:p>
          <a:p>
            <a:pPr>
              <a:defRPr/>
            </a:pPr>
            <a:r>
              <a:rPr lang="es-PE" sz="1864" dirty="0">
                <a:latin typeface="Helvetica Neue"/>
              </a:rPr>
              <a:t>Modelo de integridad para las entidades públicas (compliance público): estándares y políticas de cumplimiento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706DB72-6CE2-42F2-846E-E0C781F4FDD4}"/>
              </a:ext>
            </a:extLst>
          </p:cNvPr>
          <p:cNvSpPr/>
          <p:nvPr/>
        </p:nvSpPr>
        <p:spPr>
          <a:xfrm>
            <a:off x="2325161" y="2191938"/>
            <a:ext cx="3986597" cy="46021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1982938-635F-4075-8F52-E1D308540270}"/>
              </a:ext>
            </a:extLst>
          </p:cNvPr>
          <p:cNvSpPr/>
          <p:nvPr/>
        </p:nvSpPr>
        <p:spPr>
          <a:xfrm>
            <a:off x="2325161" y="2839211"/>
            <a:ext cx="3986597" cy="46021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56C1DEE-C83A-4AB0-8E8A-B45D6D9123A8}"/>
              </a:ext>
            </a:extLst>
          </p:cNvPr>
          <p:cNvGrpSpPr/>
          <p:nvPr/>
        </p:nvGrpSpPr>
        <p:grpSpPr>
          <a:xfrm>
            <a:off x="3434989" y="998011"/>
            <a:ext cx="2250648" cy="2732929"/>
            <a:chOff x="6312024" y="1340768"/>
            <a:chExt cx="2016224" cy="244827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58625EF-404B-42C5-AE3C-777F06F4B7A4}"/>
                </a:ext>
              </a:extLst>
            </p:cNvPr>
            <p:cNvSpPr/>
            <p:nvPr/>
          </p:nvSpPr>
          <p:spPr>
            <a:xfrm>
              <a:off x="6312024" y="1340768"/>
              <a:ext cx="2016224" cy="2448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397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13931B0-302C-439F-AF3B-CE8AB844C5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4032" y="1412776"/>
              <a:ext cx="1847637" cy="2294362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95834AD-60E1-4386-B7A8-9C4DACB86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61" y="998012"/>
            <a:ext cx="2186343" cy="273293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EAB8ECA0-4288-4B09-9B4C-82882BD91970}"/>
              </a:ext>
            </a:extLst>
          </p:cNvPr>
          <p:cNvSpPr/>
          <p:nvPr/>
        </p:nvSpPr>
        <p:spPr>
          <a:xfrm>
            <a:off x="2325161" y="5498027"/>
            <a:ext cx="3986597" cy="46021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609C63-ECC5-45F4-A02E-612F992F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3" y="5370819"/>
            <a:ext cx="5055202" cy="69836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5C86DA0-43F8-4F13-8D69-F42E8BD42D1F}"/>
              </a:ext>
            </a:extLst>
          </p:cNvPr>
          <p:cNvSpPr/>
          <p:nvPr/>
        </p:nvSpPr>
        <p:spPr>
          <a:xfrm>
            <a:off x="6477437" y="4999431"/>
            <a:ext cx="4801856" cy="123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1864" dirty="0">
              <a:latin typeface="Helvetica Neue"/>
            </a:endParaRPr>
          </a:p>
          <a:p>
            <a:pPr>
              <a:defRPr/>
            </a:pPr>
            <a:r>
              <a:rPr lang="es-PE" sz="1864" dirty="0">
                <a:latin typeface="Helvetica Neue"/>
              </a:rPr>
              <a:t>Rector de la política nacional e implementador de normas y herramientas de integridad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915631-8079-430A-B324-FC2E27451638}"/>
              </a:ext>
            </a:extLst>
          </p:cNvPr>
          <p:cNvSpPr/>
          <p:nvPr/>
        </p:nvSpPr>
        <p:spPr>
          <a:xfrm>
            <a:off x="6259248" y="479542"/>
            <a:ext cx="5564181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397"/>
              </a:lnSpc>
            </a:pPr>
            <a:r>
              <a:rPr lang="es-PE" sz="1998" b="1" dirty="0">
                <a:latin typeface="Helvetica Neue"/>
                <a:cs typeface="Helvetica" panose="020B0604020202020204" pitchFamily="34" charset="0"/>
              </a:rPr>
              <a:t>UNA NUEVA ESTRATEGIA DE PREVENCIÓN</a:t>
            </a: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24F06F8-99CE-4135-8930-5AF0E9946C1D}"/>
              </a:ext>
            </a:extLst>
          </p:cNvPr>
          <p:cNvSpPr/>
          <p:nvPr/>
        </p:nvSpPr>
        <p:spPr>
          <a:xfrm>
            <a:off x="699089" y="4363950"/>
            <a:ext cx="5612669" cy="46021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7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880A70D-98E3-499B-950B-34E5D877B4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59" y="4004354"/>
            <a:ext cx="647273" cy="105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8A0011C-46E5-464E-ABC5-1608D3CB7D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847" y="4004354"/>
            <a:ext cx="647273" cy="105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8A492BF-3433-4B85-B7B8-D77975D29E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635" y="4037223"/>
            <a:ext cx="647273" cy="105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040FFF2-4B92-4326-9CE6-9BC0F211F2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343" y="4037223"/>
            <a:ext cx="647273" cy="105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8CF2A8E-6166-496F-95D7-A48936D47F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212" y="4037223"/>
            <a:ext cx="647273" cy="105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0BFA7D9B-E633-400A-9C7E-0DB0ADD67227}"/>
              </a:ext>
            </a:extLst>
          </p:cNvPr>
          <p:cNvGrpSpPr/>
          <p:nvPr/>
        </p:nvGrpSpPr>
        <p:grpSpPr>
          <a:xfrm>
            <a:off x="11370915" y="4435871"/>
            <a:ext cx="426786" cy="1254961"/>
            <a:chOff x="11208568" y="4437112"/>
            <a:chExt cx="596173" cy="1256511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294EFDB4-F6A5-456C-95EA-6A9EB49C965B}"/>
                </a:ext>
              </a:extLst>
            </p:cNvPr>
            <p:cNvCxnSpPr/>
            <p:nvPr/>
          </p:nvCxnSpPr>
          <p:spPr>
            <a:xfrm>
              <a:off x="11208568" y="4437112"/>
              <a:ext cx="596173" cy="0"/>
            </a:xfrm>
            <a:prstGeom prst="line">
              <a:avLst/>
            </a:prstGeom>
            <a:ln w="19050">
              <a:solidFill>
                <a:srgbClr val="81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D3ECAA6-4CA1-406D-9B80-FEDEF35283E3}"/>
                </a:ext>
              </a:extLst>
            </p:cNvPr>
            <p:cNvCxnSpPr/>
            <p:nvPr/>
          </p:nvCxnSpPr>
          <p:spPr>
            <a:xfrm>
              <a:off x="11804741" y="4509120"/>
              <a:ext cx="0" cy="1184503"/>
            </a:xfrm>
            <a:prstGeom prst="line">
              <a:avLst/>
            </a:prstGeom>
            <a:ln w="19050">
              <a:solidFill>
                <a:srgbClr val="81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3AB3F16F-D12E-4DF5-B3CE-72965D3EB3E8}"/>
                </a:ext>
              </a:extLst>
            </p:cNvPr>
            <p:cNvCxnSpPr/>
            <p:nvPr/>
          </p:nvCxnSpPr>
          <p:spPr>
            <a:xfrm flipH="1">
              <a:off x="11424592" y="5693623"/>
              <a:ext cx="380149" cy="0"/>
            </a:xfrm>
            <a:prstGeom prst="straightConnector1">
              <a:avLst/>
            </a:prstGeom>
            <a:ln w="19050">
              <a:solidFill>
                <a:srgbClr val="81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8F8AB62-C311-416B-B2AF-10E56D492D01}"/>
              </a:ext>
            </a:extLst>
          </p:cNvPr>
          <p:cNvSpPr/>
          <p:nvPr/>
        </p:nvSpPr>
        <p:spPr>
          <a:xfrm>
            <a:off x="6477438" y="3968220"/>
            <a:ext cx="5320264" cy="116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PE" sz="1398" b="1" dirty="0">
                <a:latin typeface="Helvetica Neue"/>
              </a:rPr>
              <a:t>D.L. 1327 [2017]: </a:t>
            </a:r>
            <a:r>
              <a:rPr lang="es-PE" sz="1398" dirty="0">
                <a:latin typeface="Helvetica Neue"/>
              </a:rPr>
              <a:t>Denuncias de corrupción</a:t>
            </a:r>
          </a:p>
          <a:p>
            <a:pPr lvl="0">
              <a:defRPr/>
            </a:pPr>
            <a:r>
              <a:rPr lang="es-PE" sz="1398" b="1" dirty="0">
                <a:latin typeface="Helvetica Neue"/>
              </a:rPr>
              <a:t>D.S. 042-2018-PCM</a:t>
            </a:r>
            <a:r>
              <a:rPr lang="es-PE" sz="1398" dirty="0">
                <a:latin typeface="Helvetica Neue"/>
              </a:rPr>
              <a:t>: Medidas para fortalecer la integridad</a:t>
            </a:r>
          </a:p>
          <a:p>
            <a:pPr lvl="0">
              <a:defRPr/>
            </a:pPr>
            <a:r>
              <a:rPr lang="es-PE" sz="1398" b="1" dirty="0">
                <a:latin typeface="Helvetica Neue"/>
              </a:rPr>
              <a:t>D.S. 080-2018-PCM: </a:t>
            </a:r>
            <a:r>
              <a:rPr lang="es-PE" sz="1398" dirty="0">
                <a:latin typeface="Helvetica Neue"/>
              </a:rPr>
              <a:t>Declaración Jurada de Intereses</a:t>
            </a:r>
          </a:p>
          <a:p>
            <a:pPr lvl="0">
              <a:defRPr/>
            </a:pPr>
            <a:r>
              <a:rPr lang="es-PE" sz="1398" b="1" dirty="0">
                <a:latin typeface="Helvetica Neue"/>
              </a:rPr>
              <a:t>D.L .1415 [2018]: </a:t>
            </a:r>
            <a:r>
              <a:rPr lang="es-PE" sz="1398" dirty="0">
                <a:latin typeface="Helvetica Neue"/>
              </a:rPr>
              <a:t>Gestión de Intereses</a:t>
            </a:r>
          </a:p>
          <a:p>
            <a:pPr lvl="0">
              <a:defRPr/>
            </a:pPr>
            <a:r>
              <a:rPr lang="es-PE" sz="1398" dirty="0">
                <a:latin typeface="Helvetica Neue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344179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5393" y="580317"/>
            <a:ext cx="7561213" cy="377389"/>
          </a:xfrm>
          <a:prstGeom prst="rect">
            <a:avLst/>
          </a:prstGeom>
        </p:spPr>
        <p:txBody>
          <a:bodyPr vert="horz" wrap="square" lIns="0" tIns="9376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4"/>
              </a:spcBef>
            </a:pPr>
            <a:r>
              <a:rPr sz="2391" dirty="0">
                <a:latin typeface="Carlito"/>
                <a:cs typeface="Carlito"/>
              </a:rPr>
              <a:t>Política Nacional de Integridad y </a:t>
            </a:r>
            <a:r>
              <a:rPr sz="2391" spc="-4" dirty="0">
                <a:latin typeface="Carlito"/>
                <a:cs typeface="Carlito"/>
              </a:rPr>
              <a:t>Lucha </a:t>
            </a:r>
            <a:r>
              <a:rPr sz="2391" dirty="0">
                <a:latin typeface="Carlito"/>
                <a:cs typeface="Carlito"/>
              </a:rPr>
              <a:t>contra la</a:t>
            </a:r>
            <a:r>
              <a:rPr sz="2391" spc="109" dirty="0">
                <a:latin typeface="Carlito"/>
                <a:cs typeface="Carlito"/>
              </a:rPr>
              <a:t> </a:t>
            </a:r>
            <a:r>
              <a:rPr sz="2391" dirty="0">
                <a:latin typeface="Carlito"/>
                <a:cs typeface="Carlito"/>
              </a:rPr>
              <a:t>Corrupción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15464" y="1863447"/>
            <a:ext cx="3141018" cy="4229546"/>
            <a:chOff x="414527" y="2650235"/>
            <a:chExt cx="4467225" cy="6015355"/>
          </a:xfrm>
        </p:grpSpPr>
        <p:sp>
          <p:nvSpPr>
            <p:cNvPr id="5" name="object 5"/>
            <p:cNvSpPr/>
            <p:nvPr/>
          </p:nvSpPr>
          <p:spPr>
            <a:xfrm>
              <a:off x="414527" y="2758439"/>
              <a:ext cx="4212336" cy="50551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" y="2953511"/>
              <a:ext cx="3624072" cy="4466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7" name="object 7"/>
            <p:cNvSpPr/>
            <p:nvPr/>
          </p:nvSpPr>
          <p:spPr>
            <a:xfrm>
              <a:off x="4483607" y="2654807"/>
              <a:ext cx="393700" cy="6006465"/>
            </a:xfrm>
            <a:custGeom>
              <a:avLst/>
              <a:gdLst/>
              <a:ahLst/>
              <a:cxnLst/>
              <a:rect l="l" t="t" r="r" b="b"/>
              <a:pathLst>
                <a:path w="393700" h="6006465">
                  <a:moveTo>
                    <a:pt x="393191" y="6006084"/>
                  </a:moveTo>
                  <a:lnTo>
                    <a:pt x="313949" y="6005418"/>
                  </a:lnTo>
                  <a:lnTo>
                    <a:pt x="240142" y="6003509"/>
                  </a:lnTo>
                  <a:lnTo>
                    <a:pt x="173353" y="6000488"/>
                  </a:lnTo>
                  <a:lnTo>
                    <a:pt x="115162" y="5996487"/>
                  </a:lnTo>
                  <a:lnTo>
                    <a:pt x="67150" y="5991638"/>
                  </a:lnTo>
                  <a:lnTo>
                    <a:pt x="7988" y="5979921"/>
                  </a:lnTo>
                  <a:lnTo>
                    <a:pt x="0" y="5973318"/>
                  </a:lnTo>
                  <a:lnTo>
                    <a:pt x="0" y="32766"/>
                  </a:lnTo>
                  <a:lnTo>
                    <a:pt x="67150" y="14445"/>
                  </a:lnTo>
                  <a:lnTo>
                    <a:pt x="115162" y="9596"/>
                  </a:lnTo>
                  <a:lnTo>
                    <a:pt x="173353" y="5595"/>
                  </a:lnTo>
                  <a:lnTo>
                    <a:pt x="240142" y="2574"/>
                  </a:lnTo>
                  <a:lnTo>
                    <a:pt x="313949" y="665"/>
                  </a:lnTo>
                  <a:lnTo>
                    <a:pt x="393191" y="0"/>
                  </a:lnTo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08339" y="2005126"/>
            <a:ext cx="5338614" cy="326490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22788" marR="3572" indent="-214305" algn="just">
              <a:spcBef>
                <a:spcPts val="70"/>
              </a:spcBef>
              <a:buFont typeface="Arial"/>
              <a:buChar char="•"/>
              <a:tabLst>
                <a:tab pos="223234" algn="l"/>
              </a:tabLst>
            </a:pPr>
            <a:r>
              <a:rPr sz="1406" spc="-74" dirty="0">
                <a:latin typeface="Trebuchet MS"/>
                <a:cs typeface="Trebuchet MS"/>
              </a:rPr>
              <a:t>Política </a:t>
            </a:r>
            <a:r>
              <a:rPr sz="1406" spc="-67" dirty="0">
                <a:latin typeface="Trebuchet MS"/>
                <a:cs typeface="Trebuchet MS"/>
              </a:rPr>
              <a:t>pública </a:t>
            </a:r>
            <a:r>
              <a:rPr sz="1406" spc="-56" dirty="0">
                <a:latin typeface="Trebuchet MS"/>
                <a:cs typeface="Trebuchet MS"/>
              </a:rPr>
              <a:t>formulada </a:t>
            </a:r>
            <a:r>
              <a:rPr sz="1406" spc="-74" dirty="0">
                <a:latin typeface="Trebuchet MS"/>
                <a:cs typeface="Trebuchet MS"/>
              </a:rPr>
              <a:t>participativamente, </a:t>
            </a:r>
            <a:r>
              <a:rPr sz="1406" spc="-49" dirty="0">
                <a:latin typeface="Trebuchet MS"/>
                <a:cs typeface="Trebuchet MS"/>
              </a:rPr>
              <a:t>con </a:t>
            </a:r>
            <a:r>
              <a:rPr sz="1406" spc="-80" dirty="0">
                <a:latin typeface="Trebuchet MS"/>
                <a:cs typeface="Trebuchet MS"/>
              </a:rPr>
              <a:t>el </a:t>
            </a:r>
            <a:r>
              <a:rPr sz="1406" spc="-60" dirty="0">
                <a:latin typeface="Trebuchet MS"/>
                <a:cs typeface="Trebuchet MS"/>
              </a:rPr>
              <a:t>aporte </a:t>
            </a:r>
            <a:r>
              <a:rPr sz="1406" spc="-56" dirty="0">
                <a:latin typeface="Trebuchet MS"/>
                <a:cs typeface="Trebuchet MS"/>
              </a:rPr>
              <a:t>de </a:t>
            </a:r>
            <a:r>
              <a:rPr sz="1406" spc="-63" dirty="0">
                <a:latin typeface="Trebuchet MS"/>
                <a:cs typeface="Trebuchet MS"/>
              </a:rPr>
              <a:t>las  principales </a:t>
            </a:r>
            <a:r>
              <a:rPr sz="1406" spc="-56" dirty="0">
                <a:latin typeface="Trebuchet MS"/>
                <a:cs typeface="Trebuchet MS"/>
              </a:rPr>
              <a:t>entidades </a:t>
            </a:r>
            <a:r>
              <a:rPr sz="1406" spc="-74" dirty="0">
                <a:latin typeface="Trebuchet MS"/>
                <a:cs typeface="Trebuchet MS"/>
              </a:rPr>
              <a:t>públicas, </a:t>
            </a:r>
            <a:r>
              <a:rPr sz="1406" spc="-56" dirty="0">
                <a:latin typeface="Trebuchet MS"/>
                <a:cs typeface="Trebuchet MS"/>
              </a:rPr>
              <a:t>representantes </a:t>
            </a:r>
            <a:r>
              <a:rPr sz="1406" spc="-70" dirty="0">
                <a:latin typeface="Trebuchet MS"/>
                <a:cs typeface="Trebuchet MS"/>
              </a:rPr>
              <a:t>del </a:t>
            </a:r>
            <a:r>
              <a:rPr sz="1406" spc="-60" dirty="0">
                <a:latin typeface="Trebuchet MS"/>
                <a:cs typeface="Trebuchet MS"/>
              </a:rPr>
              <a:t>sector </a:t>
            </a:r>
            <a:r>
              <a:rPr sz="1406" spc="-53" dirty="0">
                <a:latin typeface="Trebuchet MS"/>
                <a:cs typeface="Trebuchet MS"/>
              </a:rPr>
              <a:t>privado </a:t>
            </a:r>
            <a:r>
              <a:rPr sz="1406" spc="-56" dirty="0">
                <a:latin typeface="Trebuchet MS"/>
                <a:cs typeface="Trebuchet MS"/>
              </a:rPr>
              <a:t>y de  </a:t>
            </a:r>
            <a:r>
              <a:rPr sz="1406" spc="-80" dirty="0">
                <a:latin typeface="Trebuchet MS"/>
                <a:cs typeface="Trebuchet MS"/>
              </a:rPr>
              <a:t>la</a:t>
            </a:r>
            <a:r>
              <a:rPr sz="1406" spc="-105" dirty="0">
                <a:latin typeface="Trebuchet MS"/>
                <a:cs typeface="Trebuchet MS"/>
              </a:rPr>
              <a:t> </a:t>
            </a:r>
            <a:r>
              <a:rPr sz="1406" spc="-56" dirty="0">
                <a:latin typeface="Trebuchet MS"/>
                <a:cs typeface="Trebuchet MS"/>
              </a:rPr>
              <a:t>sociedad</a:t>
            </a:r>
            <a:r>
              <a:rPr sz="1406" spc="-102" dirty="0">
                <a:latin typeface="Trebuchet MS"/>
                <a:cs typeface="Trebuchet MS"/>
              </a:rPr>
              <a:t> </a:t>
            </a:r>
            <a:r>
              <a:rPr sz="1406" spc="-98" dirty="0">
                <a:latin typeface="Trebuchet MS"/>
                <a:cs typeface="Trebuchet MS"/>
              </a:rPr>
              <a:t>civil,</a:t>
            </a:r>
            <a:r>
              <a:rPr sz="1406" spc="-102" dirty="0">
                <a:latin typeface="Trebuchet MS"/>
                <a:cs typeface="Trebuchet MS"/>
              </a:rPr>
              <a:t> </a:t>
            </a:r>
            <a:r>
              <a:rPr sz="1406" spc="-77" dirty="0">
                <a:latin typeface="Trebuchet MS"/>
                <a:cs typeface="Trebuchet MS"/>
              </a:rPr>
              <a:t>bajo</a:t>
            </a:r>
            <a:r>
              <a:rPr sz="1406" spc="-112" dirty="0">
                <a:latin typeface="Trebuchet MS"/>
                <a:cs typeface="Trebuchet MS"/>
              </a:rPr>
              <a:t> </a:t>
            </a:r>
            <a:r>
              <a:rPr sz="1406" spc="-80" dirty="0">
                <a:latin typeface="Trebuchet MS"/>
                <a:cs typeface="Trebuchet MS"/>
              </a:rPr>
              <a:t>la</a:t>
            </a:r>
            <a:r>
              <a:rPr sz="1406" spc="-105" dirty="0">
                <a:latin typeface="Trebuchet MS"/>
                <a:cs typeface="Trebuchet MS"/>
              </a:rPr>
              <a:t> </a:t>
            </a:r>
            <a:r>
              <a:rPr sz="1406" spc="-56" dirty="0">
                <a:latin typeface="Trebuchet MS"/>
                <a:cs typeface="Trebuchet MS"/>
              </a:rPr>
              <a:t>conducción</a:t>
            </a:r>
            <a:r>
              <a:rPr sz="1406" spc="-127" dirty="0">
                <a:latin typeface="Trebuchet MS"/>
                <a:cs typeface="Trebuchet MS"/>
              </a:rPr>
              <a:t> </a:t>
            </a:r>
            <a:r>
              <a:rPr sz="1406" spc="-56" dirty="0">
                <a:latin typeface="Trebuchet MS"/>
                <a:cs typeface="Trebuchet MS"/>
              </a:rPr>
              <a:t>de</a:t>
            </a:r>
            <a:r>
              <a:rPr sz="1406" spc="-112" dirty="0">
                <a:latin typeface="Trebuchet MS"/>
                <a:cs typeface="Trebuchet MS"/>
              </a:rPr>
              <a:t> </a:t>
            </a:r>
            <a:r>
              <a:rPr sz="1406" spc="-80" dirty="0">
                <a:latin typeface="Trebuchet MS"/>
                <a:cs typeface="Trebuchet MS"/>
              </a:rPr>
              <a:t>la</a:t>
            </a:r>
            <a:r>
              <a:rPr sz="1406" spc="-105" dirty="0">
                <a:latin typeface="Trebuchet MS"/>
                <a:cs typeface="Trebuchet MS"/>
              </a:rPr>
              <a:t> </a:t>
            </a:r>
            <a:r>
              <a:rPr sz="1406" spc="-67" dirty="0">
                <a:latin typeface="Trebuchet MS"/>
                <a:cs typeface="Trebuchet MS"/>
              </a:rPr>
              <a:t>CAN.</a:t>
            </a:r>
            <a:endParaRPr sz="1406" dirty="0">
              <a:latin typeface="Trebuchet MS"/>
              <a:cs typeface="Trebuchet MS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441" dirty="0">
              <a:latin typeface="Trebuchet MS"/>
              <a:cs typeface="Trebuchet MS"/>
            </a:endParaRPr>
          </a:p>
          <a:p>
            <a:pPr marL="222788" marR="4018" indent="-214305" algn="just">
              <a:buFont typeface="Arial"/>
              <a:buChar char="•"/>
              <a:tabLst>
                <a:tab pos="223234" algn="l"/>
              </a:tabLst>
            </a:pPr>
            <a:r>
              <a:rPr sz="1406" u="sng" spc="-4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Ordena </a:t>
            </a:r>
            <a:r>
              <a:rPr sz="1406" u="sng" spc="-67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 </a:t>
            </a:r>
            <a:r>
              <a:rPr sz="1406" u="sng" spc="-63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integra </a:t>
            </a:r>
            <a:r>
              <a:rPr sz="1406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las </a:t>
            </a:r>
            <a:r>
              <a:rPr sz="1406" u="sng" spc="-53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decisiones </a:t>
            </a:r>
            <a:r>
              <a:rPr sz="1406" u="sng" spc="-4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adoptadas en </a:t>
            </a:r>
            <a:r>
              <a:rPr sz="1406" u="sng" spc="-67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materia </a:t>
            </a:r>
            <a:r>
              <a:rPr sz="1406" u="sng" spc="-5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 </a:t>
            </a:r>
            <a:r>
              <a:rPr sz="1406" u="sng" spc="-63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lucha</a:t>
            </a:r>
            <a:r>
              <a:rPr sz="1406" u="sng" spc="-2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6" u="sng" spc="-63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contra  </a:t>
            </a:r>
            <a:r>
              <a:rPr sz="1406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 </a:t>
            </a:r>
            <a:r>
              <a:rPr sz="1406" u="sng" spc="-67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corrupción</a:t>
            </a:r>
            <a:r>
              <a:rPr sz="1406" spc="-67" dirty="0">
                <a:latin typeface="Trebuchet MS"/>
                <a:cs typeface="Trebuchet MS"/>
              </a:rPr>
              <a:t>, </a:t>
            </a:r>
            <a:r>
              <a:rPr sz="1406" spc="-42" dirty="0">
                <a:latin typeface="Trebuchet MS"/>
                <a:cs typeface="Trebuchet MS"/>
              </a:rPr>
              <a:t>propone </a:t>
            </a:r>
            <a:r>
              <a:rPr sz="1406" spc="-80" dirty="0">
                <a:latin typeface="Trebuchet MS"/>
                <a:cs typeface="Trebuchet MS"/>
              </a:rPr>
              <a:t>el </a:t>
            </a:r>
            <a:r>
              <a:rPr sz="1406" spc="-53" dirty="0">
                <a:latin typeface="Trebuchet MS"/>
                <a:cs typeface="Trebuchet MS"/>
              </a:rPr>
              <a:t>desarrollo </a:t>
            </a:r>
            <a:r>
              <a:rPr sz="1406" spc="-56" dirty="0">
                <a:latin typeface="Trebuchet MS"/>
                <a:cs typeface="Trebuchet MS"/>
              </a:rPr>
              <a:t>de </a:t>
            </a:r>
            <a:r>
              <a:rPr sz="1406" spc="-32" dirty="0">
                <a:latin typeface="Trebuchet MS"/>
                <a:cs typeface="Trebuchet MS"/>
              </a:rPr>
              <a:t>un </a:t>
            </a:r>
            <a:r>
              <a:rPr sz="1406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Sistema </a:t>
            </a:r>
            <a:r>
              <a:rPr sz="1406" u="sng" spc="-56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Nacional de  Integridad </a:t>
            </a:r>
            <a:r>
              <a:rPr sz="1406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Pública</a:t>
            </a:r>
            <a:r>
              <a:rPr sz="1406" spc="-70" dirty="0">
                <a:latin typeface="Trebuchet MS"/>
                <a:cs typeface="Trebuchet MS"/>
              </a:rPr>
              <a:t> </a:t>
            </a:r>
            <a:r>
              <a:rPr sz="1406" spc="-56" dirty="0">
                <a:latin typeface="Trebuchet MS"/>
                <a:cs typeface="Trebuchet MS"/>
              </a:rPr>
              <a:t>y </a:t>
            </a:r>
            <a:r>
              <a:rPr sz="1406" spc="-42" dirty="0">
                <a:latin typeface="Trebuchet MS"/>
                <a:cs typeface="Trebuchet MS"/>
              </a:rPr>
              <a:t>propone </a:t>
            </a:r>
            <a:r>
              <a:rPr sz="1406" u="sng" spc="-53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medidas </a:t>
            </a:r>
            <a:r>
              <a:rPr sz="1406" u="sng" spc="-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para </a:t>
            </a:r>
            <a:r>
              <a:rPr sz="1406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fortalecer </a:t>
            </a:r>
            <a:r>
              <a:rPr sz="1406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 </a:t>
            </a:r>
            <a:r>
              <a:rPr sz="1406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capacidad</a:t>
            </a:r>
            <a:r>
              <a:rPr sz="1406" u="sng" spc="-28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6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del  </a:t>
            </a:r>
            <a:r>
              <a:rPr sz="1406" u="sng" spc="-4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Estado</a:t>
            </a:r>
            <a:r>
              <a:rPr sz="1406" spc="-120" dirty="0">
                <a:latin typeface="Trebuchet MS"/>
                <a:cs typeface="Trebuchet MS"/>
              </a:rPr>
              <a:t> </a:t>
            </a:r>
            <a:r>
              <a:rPr sz="1406" spc="-60" dirty="0">
                <a:latin typeface="Trebuchet MS"/>
                <a:cs typeface="Trebuchet MS"/>
              </a:rPr>
              <a:t>para</a:t>
            </a:r>
            <a:r>
              <a:rPr sz="1406" spc="-105" dirty="0">
                <a:latin typeface="Trebuchet MS"/>
                <a:cs typeface="Trebuchet MS"/>
              </a:rPr>
              <a:t> </a:t>
            </a:r>
            <a:r>
              <a:rPr sz="1406" spc="-60" dirty="0">
                <a:latin typeface="Trebuchet MS"/>
                <a:cs typeface="Trebuchet MS"/>
              </a:rPr>
              <a:t>para</a:t>
            </a:r>
            <a:r>
              <a:rPr sz="1406" spc="-112" dirty="0">
                <a:latin typeface="Trebuchet MS"/>
                <a:cs typeface="Trebuchet MS"/>
              </a:rPr>
              <a:t> </a:t>
            </a:r>
            <a:r>
              <a:rPr sz="1406" spc="-80" dirty="0">
                <a:latin typeface="Trebuchet MS"/>
                <a:cs typeface="Trebuchet MS"/>
              </a:rPr>
              <a:t>el</a:t>
            </a:r>
            <a:r>
              <a:rPr sz="1406" spc="-98" dirty="0">
                <a:latin typeface="Trebuchet MS"/>
                <a:cs typeface="Trebuchet MS"/>
              </a:rPr>
              <a:t> </a:t>
            </a:r>
            <a:r>
              <a:rPr sz="1406" spc="-60" dirty="0">
                <a:latin typeface="Trebuchet MS"/>
                <a:cs typeface="Trebuchet MS"/>
              </a:rPr>
              <a:t>control</a:t>
            </a:r>
            <a:r>
              <a:rPr sz="1406" spc="-116" dirty="0">
                <a:latin typeface="Trebuchet MS"/>
                <a:cs typeface="Trebuchet MS"/>
              </a:rPr>
              <a:t> </a:t>
            </a:r>
            <a:r>
              <a:rPr sz="1406" spc="-56" dirty="0">
                <a:latin typeface="Trebuchet MS"/>
                <a:cs typeface="Trebuchet MS"/>
              </a:rPr>
              <a:t>de</a:t>
            </a:r>
            <a:r>
              <a:rPr sz="1406" spc="-112" dirty="0">
                <a:latin typeface="Trebuchet MS"/>
                <a:cs typeface="Trebuchet MS"/>
              </a:rPr>
              <a:t> </a:t>
            </a:r>
            <a:r>
              <a:rPr sz="1406" spc="-80" dirty="0">
                <a:latin typeface="Trebuchet MS"/>
                <a:cs typeface="Trebuchet MS"/>
              </a:rPr>
              <a:t>la</a:t>
            </a:r>
            <a:r>
              <a:rPr sz="1406" spc="-105" dirty="0">
                <a:latin typeface="Trebuchet MS"/>
                <a:cs typeface="Trebuchet MS"/>
              </a:rPr>
              <a:t> </a:t>
            </a:r>
            <a:r>
              <a:rPr sz="1406" spc="-63" dirty="0">
                <a:latin typeface="Trebuchet MS"/>
                <a:cs typeface="Trebuchet MS"/>
              </a:rPr>
              <a:t>corrupción.</a:t>
            </a:r>
            <a:endParaRPr sz="1406" dirty="0">
              <a:latin typeface="Trebuchet MS"/>
              <a:cs typeface="Trebuchet MS"/>
            </a:endParaRPr>
          </a:p>
          <a:p>
            <a:pPr>
              <a:spcBef>
                <a:spcPts val="14"/>
              </a:spcBef>
              <a:buFont typeface="Arial"/>
              <a:buChar char="•"/>
            </a:pPr>
            <a:endParaRPr sz="1441" dirty="0">
              <a:latin typeface="Trebuchet MS"/>
              <a:cs typeface="Trebuchet MS"/>
            </a:endParaRPr>
          </a:p>
          <a:p>
            <a:pPr marL="223234" indent="-214305">
              <a:buFont typeface="Arial"/>
              <a:buChar char="•"/>
              <a:tabLst>
                <a:tab pos="222788" algn="l"/>
                <a:tab pos="223234" algn="l"/>
              </a:tabLst>
            </a:pPr>
            <a:r>
              <a:rPr sz="1406" spc="-70" dirty="0">
                <a:latin typeface="Trebuchet MS"/>
                <a:cs typeface="Trebuchet MS"/>
              </a:rPr>
              <a:t>Establece </a:t>
            </a:r>
            <a:r>
              <a:rPr sz="1406" dirty="0">
                <a:latin typeface="Carlito"/>
                <a:cs typeface="Carlito"/>
              </a:rPr>
              <a:t>3 </a:t>
            </a:r>
            <a:r>
              <a:rPr sz="1406" spc="-84" dirty="0">
                <a:latin typeface="Trebuchet MS"/>
                <a:cs typeface="Trebuchet MS"/>
              </a:rPr>
              <a:t>ejes </a:t>
            </a:r>
            <a:r>
              <a:rPr sz="1406" spc="-56" dirty="0">
                <a:latin typeface="Trebuchet MS"/>
                <a:cs typeface="Trebuchet MS"/>
              </a:rPr>
              <a:t>de </a:t>
            </a:r>
            <a:r>
              <a:rPr sz="1406" spc="-60" dirty="0">
                <a:latin typeface="Trebuchet MS"/>
                <a:cs typeface="Trebuchet MS"/>
              </a:rPr>
              <a:t>intervención </a:t>
            </a:r>
            <a:r>
              <a:rPr sz="1406" spc="-56" dirty="0">
                <a:latin typeface="Trebuchet MS"/>
                <a:cs typeface="Trebuchet MS"/>
              </a:rPr>
              <a:t>y</a:t>
            </a:r>
            <a:r>
              <a:rPr sz="1406" spc="-285" dirty="0">
                <a:latin typeface="Trebuchet MS"/>
                <a:cs typeface="Trebuchet MS"/>
              </a:rPr>
              <a:t> </a:t>
            </a:r>
            <a:r>
              <a:rPr sz="1406" dirty="0">
                <a:latin typeface="Carlito"/>
                <a:cs typeface="Carlito"/>
              </a:rPr>
              <a:t>13 </a:t>
            </a:r>
            <a:r>
              <a:rPr sz="1406" spc="-60" dirty="0">
                <a:latin typeface="Trebuchet MS"/>
                <a:cs typeface="Trebuchet MS"/>
              </a:rPr>
              <a:t>objetivos</a:t>
            </a:r>
            <a:r>
              <a:rPr sz="1406" spc="-60" dirty="0">
                <a:latin typeface="Carlito"/>
                <a:cs typeface="Carlito"/>
              </a:rPr>
              <a:t>:</a:t>
            </a:r>
            <a:endParaRPr sz="1406" dirty="0">
              <a:latin typeface="Carlito"/>
              <a:cs typeface="Carlito"/>
            </a:endParaRPr>
          </a:p>
          <a:p>
            <a:pPr marL="994285" marR="4911" lvl="1" indent="-300027">
              <a:buAutoNum type="romanLcPeriod"/>
              <a:tabLst>
                <a:tab pos="994285" algn="l"/>
                <a:tab pos="994732" algn="l"/>
              </a:tabLst>
            </a:pPr>
            <a:r>
              <a:rPr sz="1406" spc="-70" dirty="0">
                <a:latin typeface="Trebuchet MS"/>
                <a:cs typeface="Trebuchet MS"/>
              </a:rPr>
              <a:t>Fortalecer </a:t>
            </a:r>
            <a:r>
              <a:rPr sz="1406" spc="-80" dirty="0">
                <a:latin typeface="Trebuchet MS"/>
                <a:cs typeface="Trebuchet MS"/>
              </a:rPr>
              <a:t>la </a:t>
            </a:r>
            <a:r>
              <a:rPr sz="1406" spc="-70" dirty="0">
                <a:latin typeface="Trebuchet MS"/>
                <a:cs typeface="Trebuchet MS"/>
              </a:rPr>
              <a:t>capacidad </a:t>
            </a:r>
            <a:r>
              <a:rPr sz="1406" spc="-56" dirty="0">
                <a:latin typeface="Trebuchet MS"/>
                <a:cs typeface="Trebuchet MS"/>
              </a:rPr>
              <a:t>de prevención </a:t>
            </a:r>
            <a:r>
              <a:rPr sz="1406" spc="-70" dirty="0">
                <a:latin typeface="Trebuchet MS"/>
                <a:cs typeface="Trebuchet MS"/>
              </a:rPr>
              <a:t>del </a:t>
            </a:r>
            <a:r>
              <a:rPr sz="1406" spc="-49" dirty="0">
                <a:latin typeface="Trebuchet MS"/>
                <a:cs typeface="Trebuchet MS"/>
              </a:rPr>
              <a:t>Estado </a:t>
            </a:r>
            <a:r>
              <a:rPr sz="1406" spc="-67" dirty="0">
                <a:latin typeface="Trebuchet MS"/>
                <a:cs typeface="Trebuchet MS"/>
              </a:rPr>
              <a:t>frente a  </a:t>
            </a:r>
            <a:r>
              <a:rPr sz="1406" spc="-46" dirty="0">
                <a:latin typeface="Trebuchet MS"/>
                <a:cs typeface="Trebuchet MS"/>
              </a:rPr>
              <a:t>los </a:t>
            </a:r>
            <a:r>
              <a:rPr sz="1406" spc="-56" dirty="0">
                <a:latin typeface="Trebuchet MS"/>
                <a:cs typeface="Trebuchet MS"/>
              </a:rPr>
              <a:t>actos de </a:t>
            </a:r>
            <a:r>
              <a:rPr sz="1406" spc="-53" dirty="0">
                <a:latin typeface="Trebuchet MS"/>
                <a:cs typeface="Trebuchet MS"/>
              </a:rPr>
              <a:t>corrupción</a:t>
            </a:r>
            <a:r>
              <a:rPr sz="1406" spc="-299" dirty="0">
                <a:latin typeface="Trebuchet MS"/>
                <a:cs typeface="Trebuchet MS"/>
              </a:rPr>
              <a:t> </a:t>
            </a:r>
            <a:r>
              <a:rPr sz="1406" dirty="0">
                <a:latin typeface="Carlito"/>
                <a:cs typeface="Carlito"/>
              </a:rPr>
              <a:t>(5 </a:t>
            </a:r>
            <a:r>
              <a:rPr sz="1406" spc="-67" dirty="0">
                <a:latin typeface="Trebuchet MS"/>
                <a:cs typeface="Trebuchet MS"/>
              </a:rPr>
              <a:t>objetivos)</a:t>
            </a:r>
            <a:endParaRPr sz="1406" dirty="0">
              <a:latin typeface="Trebuchet MS"/>
              <a:cs typeface="Trebuchet MS"/>
            </a:endParaRPr>
          </a:p>
          <a:p>
            <a:pPr marL="994732" lvl="1" indent="-300027">
              <a:buAutoNum type="romanLcPeriod"/>
              <a:tabLst>
                <a:tab pos="994285" algn="l"/>
                <a:tab pos="994732" algn="l"/>
              </a:tabLst>
            </a:pPr>
            <a:r>
              <a:rPr sz="1406" spc="-67" dirty="0">
                <a:latin typeface="Trebuchet MS"/>
                <a:cs typeface="Trebuchet MS"/>
              </a:rPr>
              <a:t>Identificación </a:t>
            </a:r>
            <a:r>
              <a:rPr sz="1406" spc="-56" dirty="0">
                <a:latin typeface="Trebuchet MS"/>
                <a:cs typeface="Trebuchet MS"/>
              </a:rPr>
              <a:t>y </a:t>
            </a:r>
            <a:r>
              <a:rPr sz="1406" spc="-53" dirty="0">
                <a:latin typeface="Trebuchet MS"/>
                <a:cs typeface="Trebuchet MS"/>
              </a:rPr>
              <a:t>Gestión </a:t>
            </a:r>
            <a:r>
              <a:rPr sz="1406" spc="-56" dirty="0">
                <a:latin typeface="Trebuchet MS"/>
                <a:cs typeface="Trebuchet MS"/>
              </a:rPr>
              <a:t>de </a:t>
            </a:r>
            <a:r>
              <a:rPr sz="1406" spc="-46" dirty="0">
                <a:latin typeface="Trebuchet MS"/>
                <a:cs typeface="Trebuchet MS"/>
              </a:rPr>
              <a:t>Riesgos</a:t>
            </a:r>
            <a:r>
              <a:rPr sz="1406" spc="-313" dirty="0">
                <a:latin typeface="Trebuchet MS"/>
                <a:cs typeface="Trebuchet MS"/>
              </a:rPr>
              <a:t> </a:t>
            </a:r>
            <a:r>
              <a:rPr sz="1406" dirty="0">
                <a:latin typeface="Carlito"/>
                <a:cs typeface="Carlito"/>
              </a:rPr>
              <a:t>(4 </a:t>
            </a:r>
            <a:r>
              <a:rPr sz="1406" spc="-67" dirty="0">
                <a:latin typeface="Trebuchet MS"/>
                <a:cs typeface="Trebuchet MS"/>
              </a:rPr>
              <a:t>objetivos)</a:t>
            </a:r>
            <a:endParaRPr sz="1406" dirty="0">
              <a:latin typeface="Trebuchet MS"/>
              <a:cs typeface="Trebuchet MS"/>
            </a:endParaRPr>
          </a:p>
          <a:p>
            <a:pPr marL="994285" marR="5804" lvl="1" indent="-300027">
              <a:buAutoNum type="romanLcPeriod"/>
              <a:tabLst>
                <a:tab pos="994285" algn="l"/>
                <a:tab pos="995178" algn="l"/>
              </a:tabLst>
            </a:pPr>
            <a:r>
              <a:rPr sz="1406" spc="-70" dirty="0">
                <a:latin typeface="Trebuchet MS"/>
                <a:cs typeface="Trebuchet MS"/>
              </a:rPr>
              <a:t>Fortalecer </a:t>
            </a:r>
            <a:r>
              <a:rPr sz="1406" spc="-80" dirty="0">
                <a:latin typeface="Trebuchet MS"/>
                <a:cs typeface="Trebuchet MS"/>
              </a:rPr>
              <a:t>la </a:t>
            </a:r>
            <a:r>
              <a:rPr sz="1406" spc="-70" dirty="0">
                <a:latin typeface="Trebuchet MS"/>
                <a:cs typeface="Trebuchet MS"/>
              </a:rPr>
              <a:t>capacidad </a:t>
            </a:r>
            <a:r>
              <a:rPr sz="1406" spc="-56" dirty="0">
                <a:latin typeface="Trebuchet MS"/>
                <a:cs typeface="Trebuchet MS"/>
              </a:rPr>
              <a:t>de </a:t>
            </a:r>
            <a:r>
              <a:rPr sz="1406" spc="-49" dirty="0">
                <a:latin typeface="Trebuchet MS"/>
                <a:cs typeface="Trebuchet MS"/>
              </a:rPr>
              <a:t>sanción </a:t>
            </a:r>
            <a:r>
              <a:rPr sz="1406" spc="-70" dirty="0">
                <a:latin typeface="Trebuchet MS"/>
                <a:cs typeface="Trebuchet MS"/>
              </a:rPr>
              <a:t>del </a:t>
            </a:r>
            <a:r>
              <a:rPr sz="1406" spc="-49" dirty="0">
                <a:latin typeface="Trebuchet MS"/>
                <a:cs typeface="Trebuchet MS"/>
              </a:rPr>
              <a:t>Estado </a:t>
            </a:r>
            <a:r>
              <a:rPr sz="1406" spc="-67" dirty="0">
                <a:latin typeface="Trebuchet MS"/>
                <a:cs typeface="Trebuchet MS"/>
              </a:rPr>
              <a:t>frente a </a:t>
            </a:r>
            <a:r>
              <a:rPr sz="1406" spc="-49" dirty="0">
                <a:latin typeface="Trebuchet MS"/>
                <a:cs typeface="Trebuchet MS"/>
              </a:rPr>
              <a:t>los  </a:t>
            </a:r>
            <a:r>
              <a:rPr sz="1406" spc="-56" dirty="0">
                <a:latin typeface="Trebuchet MS"/>
                <a:cs typeface="Trebuchet MS"/>
              </a:rPr>
              <a:t>actos de </a:t>
            </a:r>
            <a:r>
              <a:rPr sz="1406" spc="-53" dirty="0">
                <a:latin typeface="Trebuchet MS"/>
                <a:cs typeface="Trebuchet MS"/>
              </a:rPr>
              <a:t>corrupción </a:t>
            </a:r>
            <a:r>
              <a:rPr sz="1406" dirty="0">
                <a:latin typeface="Carlito"/>
                <a:cs typeface="Carlito"/>
              </a:rPr>
              <a:t>(4</a:t>
            </a:r>
            <a:r>
              <a:rPr sz="1406" spc="-190" dirty="0">
                <a:latin typeface="Carlito"/>
                <a:cs typeface="Carlito"/>
              </a:rPr>
              <a:t> </a:t>
            </a:r>
            <a:r>
              <a:rPr sz="1406" spc="-67" dirty="0">
                <a:latin typeface="Trebuchet MS"/>
                <a:cs typeface="Trebuchet MS"/>
              </a:rPr>
              <a:t>objetivos)</a:t>
            </a:r>
            <a:endParaRPr sz="1406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8348" y="5434123"/>
            <a:ext cx="5335934" cy="44170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22788" marR="3572" indent="-214305">
              <a:spcBef>
                <a:spcPts val="70"/>
              </a:spcBef>
              <a:buFont typeface="Arial"/>
              <a:buChar char="•"/>
              <a:tabLst>
                <a:tab pos="222788" algn="l"/>
                <a:tab pos="223234" algn="l"/>
                <a:tab pos="1219305" algn="l"/>
                <a:tab pos="1934102" algn="l"/>
                <a:tab pos="2617644" algn="l"/>
                <a:tab pos="3557461" algn="l"/>
                <a:tab pos="4776766" algn="l"/>
              </a:tabLst>
            </a:pPr>
            <a:r>
              <a:rPr sz="1406" spc="4" dirty="0">
                <a:latin typeface="Trebuchet MS"/>
                <a:cs typeface="Trebuchet MS"/>
              </a:rPr>
              <a:t>D</a:t>
            </a:r>
            <a:r>
              <a:rPr sz="1406" spc="-91" dirty="0">
                <a:latin typeface="Trebuchet MS"/>
                <a:cs typeface="Trebuchet MS"/>
              </a:rPr>
              <a:t>e</a:t>
            </a:r>
            <a:r>
              <a:rPr sz="1406" spc="-67" dirty="0">
                <a:latin typeface="Trebuchet MS"/>
                <a:cs typeface="Trebuchet MS"/>
              </a:rPr>
              <a:t>ter</a:t>
            </a:r>
            <a:r>
              <a:rPr sz="1406" spc="-46" dirty="0">
                <a:latin typeface="Trebuchet MS"/>
                <a:cs typeface="Trebuchet MS"/>
              </a:rPr>
              <a:t>m</a:t>
            </a:r>
            <a:r>
              <a:rPr sz="1406" spc="-84" dirty="0">
                <a:latin typeface="Trebuchet MS"/>
                <a:cs typeface="Trebuchet MS"/>
              </a:rPr>
              <a:t>i</a:t>
            </a:r>
            <a:r>
              <a:rPr sz="1406" spc="-28" dirty="0">
                <a:latin typeface="Trebuchet MS"/>
                <a:cs typeface="Trebuchet MS"/>
              </a:rPr>
              <a:t>n</a:t>
            </a:r>
            <a:r>
              <a:rPr sz="1406" spc="-67" dirty="0">
                <a:latin typeface="Trebuchet MS"/>
                <a:cs typeface="Trebuchet MS"/>
              </a:rPr>
              <a:t>a</a:t>
            </a:r>
            <a:r>
              <a:rPr sz="1406" dirty="0">
                <a:latin typeface="Trebuchet MS"/>
                <a:cs typeface="Trebuchet MS"/>
              </a:rPr>
              <a:t>	</a:t>
            </a:r>
            <a:r>
              <a:rPr sz="1406" spc="-46" dirty="0">
                <a:latin typeface="Trebuchet MS"/>
                <a:cs typeface="Trebuchet MS"/>
              </a:rPr>
              <a:t>m</a:t>
            </a:r>
            <a:r>
              <a:rPr sz="1406" spc="-70" dirty="0">
                <a:latin typeface="Trebuchet MS"/>
                <a:cs typeface="Trebuchet MS"/>
              </a:rPr>
              <a:t>e</a:t>
            </a:r>
            <a:r>
              <a:rPr sz="1406" spc="-88" dirty="0">
                <a:latin typeface="Trebuchet MS"/>
                <a:cs typeface="Trebuchet MS"/>
              </a:rPr>
              <a:t>t</a:t>
            </a:r>
            <a:r>
              <a:rPr sz="1406" spc="-60" dirty="0">
                <a:latin typeface="Trebuchet MS"/>
                <a:cs typeface="Trebuchet MS"/>
              </a:rPr>
              <a:t>a</a:t>
            </a:r>
            <a:r>
              <a:rPr sz="1406" spc="-102" dirty="0">
                <a:latin typeface="Trebuchet MS"/>
                <a:cs typeface="Trebuchet MS"/>
              </a:rPr>
              <a:t>s</a:t>
            </a:r>
            <a:r>
              <a:rPr sz="1406" spc="-88" dirty="0">
                <a:latin typeface="Trebuchet MS"/>
                <a:cs typeface="Trebuchet MS"/>
              </a:rPr>
              <a:t>,</a:t>
            </a:r>
            <a:r>
              <a:rPr sz="1406" dirty="0">
                <a:latin typeface="Trebuchet MS"/>
                <a:cs typeface="Trebuchet MS"/>
              </a:rPr>
              <a:t>	</a:t>
            </a:r>
            <a:r>
              <a:rPr sz="1406" spc="-56" dirty="0">
                <a:latin typeface="Trebuchet MS"/>
                <a:cs typeface="Trebuchet MS"/>
              </a:rPr>
              <a:t>d</a:t>
            </a:r>
            <a:r>
              <a:rPr sz="1406" spc="-60" dirty="0">
                <a:latin typeface="Trebuchet MS"/>
                <a:cs typeface="Trebuchet MS"/>
              </a:rPr>
              <a:t>e</a:t>
            </a:r>
            <a:r>
              <a:rPr sz="1406" spc="-91" dirty="0">
                <a:latin typeface="Trebuchet MS"/>
                <a:cs typeface="Trebuchet MS"/>
              </a:rPr>
              <a:t>f</a:t>
            </a:r>
            <a:r>
              <a:rPr sz="1406" spc="-84" dirty="0">
                <a:latin typeface="Trebuchet MS"/>
                <a:cs typeface="Trebuchet MS"/>
              </a:rPr>
              <a:t>i</a:t>
            </a:r>
            <a:r>
              <a:rPr sz="1406" spc="-49" dirty="0">
                <a:latin typeface="Trebuchet MS"/>
                <a:cs typeface="Trebuchet MS"/>
              </a:rPr>
              <a:t>ne</a:t>
            </a:r>
            <a:r>
              <a:rPr sz="1406" dirty="0">
                <a:latin typeface="Trebuchet MS"/>
                <a:cs typeface="Trebuchet MS"/>
              </a:rPr>
              <a:t>	</a:t>
            </a:r>
            <a:r>
              <a:rPr sz="1406" spc="-70" dirty="0">
                <a:latin typeface="Trebuchet MS"/>
                <a:cs typeface="Trebuchet MS"/>
              </a:rPr>
              <a:t>e</a:t>
            </a:r>
            <a:r>
              <a:rPr sz="1406" spc="-67" dirty="0">
                <a:latin typeface="Trebuchet MS"/>
                <a:cs typeface="Trebuchet MS"/>
              </a:rPr>
              <a:t>n</a:t>
            </a:r>
            <a:r>
              <a:rPr sz="1406" spc="-53" dirty="0">
                <a:latin typeface="Trebuchet MS"/>
                <a:cs typeface="Trebuchet MS"/>
              </a:rPr>
              <a:t>t</a:t>
            </a:r>
            <a:r>
              <a:rPr sz="1406" spc="-84" dirty="0">
                <a:latin typeface="Trebuchet MS"/>
                <a:cs typeface="Trebuchet MS"/>
              </a:rPr>
              <a:t>i</a:t>
            </a:r>
            <a:r>
              <a:rPr sz="1406" spc="-56" dirty="0">
                <a:latin typeface="Trebuchet MS"/>
                <a:cs typeface="Trebuchet MS"/>
              </a:rPr>
              <a:t>dad</a:t>
            </a:r>
            <a:r>
              <a:rPr sz="1406" spc="-60" dirty="0">
                <a:latin typeface="Trebuchet MS"/>
                <a:cs typeface="Trebuchet MS"/>
              </a:rPr>
              <a:t>e</a:t>
            </a:r>
            <a:r>
              <a:rPr sz="1406" spc="-21" dirty="0">
                <a:latin typeface="Trebuchet MS"/>
                <a:cs typeface="Trebuchet MS"/>
              </a:rPr>
              <a:t>s</a:t>
            </a:r>
            <a:r>
              <a:rPr sz="1406" dirty="0">
                <a:latin typeface="Trebuchet MS"/>
                <a:cs typeface="Trebuchet MS"/>
              </a:rPr>
              <a:t>	</a:t>
            </a:r>
            <a:r>
              <a:rPr sz="1406" spc="-67" dirty="0">
                <a:latin typeface="Trebuchet MS"/>
                <a:cs typeface="Trebuchet MS"/>
              </a:rPr>
              <a:t>re</a:t>
            </a:r>
            <a:r>
              <a:rPr sz="1406" spc="-32" dirty="0">
                <a:latin typeface="Trebuchet MS"/>
                <a:cs typeface="Trebuchet MS"/>
              </a:rPr>
              <a:t>s</a:t>
            </a:r>
            <a:r>
              <a:rPr sz="1406" spc="-39" dirty="0">
                <a:latin typeface="Trebuchet MS"/>
                <a:cs typeface="Trebuchet MS"/>
              </a:rPr>
              <a:t>p</a:t>
            </a:r>
            <a:r>
              <a:rPr sz="1406" spc="-18" dirty="0">
                <a:latin typeface="Trebuchet MS"/>
                <a:cs typeface="Trebuchet MS"/>
              </a:rPr>
              <a:t>o</a:t>
            </a:r>
            <a:r>
              <a:rPr sz="1406" spc="-28" dirty="0">
                <a:latin typeface="Trebuchet MS"/>
                <a:cs typeface="Trebuchet MS"/>
              </a:rPr>
              <a:t>n</a:t>
            </a:r>
            <a:r>
              <a:rPr sz="1406" spc="-46" dirty="0">
                <a:latin typeface="Trebuchet MS"/>
                <a:cs typeface="Trebuchet MS"/>
              </a:rPr>
              <a:t>sab</a:t>
            </a:r>
            <a:r>
              <a:rPr sz="1406" spc="-84" dirty="0">
                <a:latin typeface="Trebuchet MS"/>
                <a:cs typeface="Trebuchet MS"/>
              </a:rPr>
              <a:t>le</a:t>
            </a:r>
            <a:r>
              <a:rPr sz="1406" spc="-102" dirty="0">
                <a:latin typeface="Trebuchet MS"/>
                <a:cs typeface="Trebuchet MS"/>
              </a:rPr>
              <a:t>s</a:t>
            </a:r>
            <a:r>
              <a:rPr sz="1406" spc="-88" dirty="0">
                <a:latin typeface="Trebuchet MS"/>
                <a:cs typeface="Trebuchet MS"/>
              </a:rPr>
              <a:t>,</a:t>
            </a:r>
            <a:r>
              <a:rPr sz="1406" dirty="0">
                <a:latin typeface="Trebuchet MS"/>
                <a:cs typeface="Trebuchet MS"/>
              </a:rPr>
              <a:t>	</a:t>
            </a:r>
            <a:r>
              <a:rPr sz="1406" spc="-46" dirty="0">
                <a:latin typeface="Trebuchet MS"/>
                <a:cs typeface="Trebuchet MS"/>
              </a:rPr>
              <a:t>p</a:t>
            </a:r>
            <a:r>
              <a:rPr sz="1406" spc="-95" dirty="0">
                <a:latin typeface="Trebuchet MS"/>
                <a:cs typeface="Trebuchet MS"/>
              </a:rPr>
              <a:t>l</a:t>
            </a:r>
            <a:r>
              <a:rPr sz="1406" spc="-49" dirty="0">
                <a:latin typeface="Trebuchet MS"/>
                <a:cs typeface="Trebuchet MS"/>
              </a:rPr>
              <a:t>an</a:t>
            </a:r>
            <a:r>
              <a:rPr sz="1406" spc="-67" dirty="0">
                <a:latin typeface="Trebuchet MS"/>
                <a:cs typeface="Trebuchet MS"/>
              </a:rPr>
              <a:t>t</a:t>
            </a:r>
            <a:r>
              <a:rPr sz="1406" spc="-91" dirty="0">
                <a:latin typeface="Trebuchet MS"/>
                <a:cs typeface="Trebuchet MS"/>
              </a:rPr>
              <a:t>e</a:t>
            </a:r>
            <a:r>
              <a:rPr sz="1406" spc="-46" dirty="0">
                <a:latin typeface="Trebuchet MS"/>
                <a:cs typeface="Trebuchet MS"/>
              </a:rPr>
              <a:t>a  </a:t>
            </a:r>
            <a:r>
              <a:rPr sz="1406" spc="-60" dirty="0">
                <a:latin typeface="Trebuchet MS"/>
                <a:cs typeface="Trebuchet MS"/>
              </a:rPr>
              <a:t>lineamientos </a:t>
            </a:r>
            <a:r>
              <a:rPr sz="1406" spc="-56" dirty="0">
                <a:latin typeface="Trebuchet MS"/>
                <a:cs typeface="Trebuchet MS"/>
              </a:rPr>
              <a:t>y </a:t>
            </a:r>
            <a:r>
              <a:rPr sz="1406" spc="-53" dirty="0">
                <a:latin typeface="Trebuchet MS"/>
                <a:cs typeface="Trebuchet MS"/>
              </a:rPr>
              <a:t>estándares </a:t>
            </a:r>
            <a:r>
              <a:rPr sz="1406" spc="-56" dirty="0">
                <a:latin typeface="Trebuchet MS"/>
                <a:cs typeface="Trebuchet MS"/>
              </a:rPr>
              <a:t>de</a:t>
            </a:r>
            <a:r>
              <a:rPr sz="1406" spc="-239" dirty="0">
                <a:latin typeface="Trebuchet MS"/>
                <a:cs typeface="Trebuchet MS"/>
              </a:rPr>
              <a:t> </a:t>
            </a:r>
            <a:r>
              <a:rPr sz="1406" spc="-70" dirty="0">
                <a:latin typeface="Trebuchet MS"/>
                <a:cs typeface="Trebuchet MS"/>
              </a:rPr>
              <a:t>cumplimiento.</a:t>
            </a:r>
            <a:endParaRPr sz="1406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3238" y="5444457"/>
            <a:ext cx="2127945" cy="285377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793" b="1" dirty="0">
                <a:latin typeface="Arial"/>
                <a:cs typeface="Arial"/>
              </a:rPr>
              <a:t>D.S.</a:t>
            </a:r>
            <a:r>
              <a:rPr sz="1793" b="1" spc="-11" dirty="0">
                <a:latin typeface="Arial"/>
                <a:cs typeface="Arial"/>
              </a:rPr>
              <a:t> </a:t>
            </a:r>
            <a:r>
              <a:rPr sz="1793" b="1" spc="32" dirty="0">
                <a:latin typeface="Arial"/>
                <a:cs typeface="Arial"/>
              </a:rPr>
              <a:t>092-2017-PCM</a:t>
            </a:r>
            <a:endParaRPr sz="1793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7978" y="606209"/>
            <a:ext cx="7592467" cy="904486"/>
          </a:xfrm>
          <a:prstGeom prst="rect">
            <a:avLst/>
          </a:prstGeom>
        </p:spPr>
        <p:txBody>
          <a:bodyPr vert="horz" wrap="square" lIns="0" tIns="58936" rIns="0" bIns="0" rtlCol="0">
            <a:spAutoFit/>
          </a:bodyPr>
          <a:lstStyle/>
          <a:p>
            <a:pPr marL="321011" algn="ctr">
              <a:spcBef>
                <a:spcPts val="464"/>
              </a:spcBef>
            </a:pPr>
            <a:r>
              <a:rPr sz="2074" b="1" spc="11" dirty="0">
                <a:solidFill>
                  <a:srgbClr val="C00000"/>
                </a:solidFill>
                <a:latin typeface="TeXGyrePagella"/>
                <a:cs typeface="TeXGyrePagella"/>
              </a:rPr>
              <a:t>Objetivos específicos </a:t>
            </a:r>
            <a:r>
              <a:rPr sz="2074" b="1" spc="7" dirty="0">
                <a:solidFill>
                  <a:srgbClr val="C00000"/>
                </a:solidFill>
                <a:latin typeface="TeXGyrePagella"/>
                <a:cs typeface="TeXGyrePagella"/>
              </a:rPr>
              <a:t>por </a:t>
            </a:r>
            <a:r>
              <a:rPr sz="2074" b="1" spc="11" dirty="0">
                <a:solidFill>
                  <a:srgbClr val="C00000"/>
                </a:solidFill>
                <a:latin typeface="TeXGyrePagella"/>
                <a:cs typeface="TeXGyrePagella"/>
              </a:rPr>
              <a:t>ejes de</a:t>
            </a:r>
            <a:r>
              <a:rPr sz="2074" b="1" spc="-39" dirty="0">
                <a:solidFill>
                  <a:srgbClr val="C00000"/>
                </a:solidFill>
                <a:latin typeface="TeXGyrePagella"/>
                <a:cs typeface="TeXGyrePagella"/>
              </a:rPr>
              <a:t> </a:t>
            </a:r>
            <a:r>
              <a:rPr sz="2074" b="1" spc="11" dirty="0">
                <a:solidFill>
                  <a:srgbClr val="C00000"/>
                </a:solidFill>
                <a:latin typeface="TeXGyrePagella"/>
                <a:cs typeface="TeXGyrePagella"/>
              </a:rPr>
              <a:t>intervención:</a:t>
            </a:r>
            <a:endParaRPr sz="2074" dirty="0">
              <a:latin typeface="TeXGyrePagella"/>
              <a:cs typeface="TeXGyrePagella"/>
            </a:endParaRPr>
          </a:p>
          <a:p>
            <a:pPr marL="8929" marR="3572">
              <a:lnSpc>
                <a:spcPts val="1723"/>
              </a:lnSpc>
              <a:spcBef>
                <a:spcPts val="738"/>
              </a:spcBef>
            </a:pP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1. Fortalecer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la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capacidad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de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prevención del Estado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frente a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los actos 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de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corrupción</a:t>
            </a:r>
            <a:endParaRPr sz="1793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935" y="2850337"/>
            <a:ext cx="4017466" cy="285377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2. Identificación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y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gestión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de</a:t>
            </a:r>
            <a:r>
              <a:rPr sz="1793" b="1" spc="80" dirty="0">
                <a:solidFill>
                  <a:srgbClr val="3E3935"/>
                </a:solidFill>
                <a:latin typeface="Arial"/>
                <a:cs typeface="Arial"/>
              </a:rPr>
              <a:t>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riesgos</a:t>
            </a:r>
            <a:endParaRPr sz="179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7978" y="4315883"/>
            <a:ext cx="7567910" cy="527438"/>
          </a:xfrm>
          <a:prstGeom prst="rect">
            <a:avLst/>
          </a:prstGeom>
        </p:spPr>
        <p:txBody>
          <a:bodyPr vert="horz" wrap="square" lIns="0" tIns="39737" rIns="0" bIns="0" rtlCol="0">
            <a:spAutoFit/>
          </a:bodyPr>
          <a:lstStyle/>
          <a:p>
            <a:pPr marL="8929" marR="3572">
              <a:lnSpc>
                <a:spcPts val="1941"/>
              </a:lnSpc>
              <a:spcBef>
                <a:spcPts val="313"/>
              </a:spcBef>
            </a:pP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3. Fortalecer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la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capacidad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de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sanción del Estado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frente a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los actos </a:t>
            </a:r>
            <a:r>
              <a:rPr sz="1793" b="1" dirty="0">
                <a:solidFill>
                  <a:srgbClr val="3E3935"/>
                </a:solidFill>
                <a:latin typeface="Arial"/>
                <a:cs typeface="Arial"/>
              </a:rPr>
              <a:t>de  </a:t>
            </a:r>
            <a:r>
              <a:rPr sz="1793" b="1" spc="-4" dirty="0">
                <a:solidFill>
                  <a:srgbClr val="3E3935"/>
                </a:solidFill>
                <a:latin typeface="Arial"/>
                <a:cs typeface="Arial"/>
              </a:rPr>
              <a:t>corrupción</a:t>
            </a:r>
            <a:endParaRPr sz="1793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9912" y="1837194"/>
            <a:ext cx="1263551" cy="792956"/>
          </a:xfrm>
          <a:custGeom>
            <a:avLst/>
            <a:gdLst/>
            <a:ahLst/>
            <a:cxnLst/>
            <a:rect l="l" t="t" r="r" b="b"/>
            <a:pathLst>
              <a:path w="1797050" h="1127760">
                <a:moveTo>
                  <a:pt x="0" y="112775"/>
                </a:moveTo>
                <a:lnTo>
                  <a:pt x="8863" y="68880"/>
                </a:lnTo>
                <a:lnTo>
                  <a:pt x="33032" y="33032"/>
                </a:lnTo>
                <a:lnTo>
                  <a:pt x="68880" y="8863"/>
                </a:lnTo>
                <a:lnTo>
                  <a:pt x="112776" y="0"/>
                </a:lnTo>
                <a:lnTo>
                  <a:pt x="1684020" y="0"/>
                </a:lnTo>
                <a:lnTo>
                  <a:pt x="1727915" y="8863"/>
                </a:lnTo>
                <a:lnTo>
                  <a:pt x="1763763" y="33032"/>
                </a:lnTo>
                <a:lnTo>
                  <a:pt x="1787932" y="68880"/>
                </a:lnTo>
                <a:lnTo>
                  <a:pt x="1796795" y="112775"/>
                </a:lnTo>
                <a:lnTo>
                  <a:pt x="1796795" y="1014984"/>
                </a:lnTo>
                <a:lnTo>
                  <a:pt x="1787932" y="1058879"/>
                </a:lnTo>
                <a:lnTo>
                  <a:pt x="1763763" y="1094727"/>
                </a:lnTo>
                <a:lnTo>
                  <a:pt x="1727915" y="1118896"/>
                </a:lnTo>
                <a:lnTo>
                  <a:pt x="1684020" y="1127760"/>
                </a:lnTo>
                <a:lnTo>
                  <a:pt x="112776" y="1127760"/>
                </a:lnTo>
                <a:lnTo>
                  <a:pt x="68880" y="1118896"/>
                </a:lnTo>
                <a:lnTo>
                  <a:pt x="33032" y="1094727"/>
                </a:lnTo>
                <a:lnTo>
                  <a:pt x="8863" y="1058879"/>
                </a:lnTo>
                <a:lnTo>
                  <a:pt x="0" y="1014984"/>
                </a:lnTo>
                <a:lnTo>
                  <a:pt x="0" y="112775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 txBox="1"/>
          <p:nvPr/>
        </p:nvSpPr>
        <p:spPr>
          <a:xfrm>
            <a:off x="1733473" y="1952154"/>
            <a:ext cx="1155055" cy="539110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483" marR="3572" indent="893" algn="ctr">
              <a:lnSpc>
                <a:spcPts val="802"/>
              </a:lnSpc>
              <a:spcBef>
                <a:spcPts val="204"/>
              </a:spcBef>
            </a:pPr>
            <a:r>
              <a:rPr sz="773" b="1" dirty="0">
                <a:latin typeface="Arial"/>
                <a:cs typeface="Arial"/>
              </a:rPr>
              <a:t>Garantizar la  </a:t>
            </a:r>
            <a:r>
              <a:rPr sz="773" b="1" spc="-4" dirty="0">
                <a:latin typeface="Arial"/>
                <a:cs typeface="Arial"/>
              </a:rPr>
              <a:t>transparencia </a:t>
            </a:r>
            <a:r>
              <a:rPr sz="773" b="1" dirty="0">
                <a:latin typeface="Arial"/>
                <a:cs typeface="Arial"/>
              </a:rPr>
              <a:t>y </a:t>
            </a:r>
            <a:r>
              <a:rPr sz="773" b="1" spc="-4" dirty="0">
                <a:latin typeface="Arial"/>
                <a:cs typeface="Arial"/>
              </a:rPr>
              <a:t>el  acceso </a:t>
            </a:r>
            <a:r>
              <a:rPr sz="773" b="1" dirty="0">
                <a:latin typeface="Arial"/>
                <a:cs typeface="Arial"/>
              </a:rPr>
              <a:t>a la información  pública </a:t>
            </a:r>
            <a:r>
              <a:rPr sz="773" b="1" spc="-4" dirty="0">
                <a:latin typeface="Arial"/>
                <a:cs typeface="Arial"/>
              </a:rPr>
              <a:t>en </a:t>
            </a:r>
            <a:r>
              <a:rPr sz="773" b="1" dirty="0">
                <a:latin typeface="Arial"/>
                <a:cs typeface="Arial"/>
              </a:rPr>
              <a:t>las</a:t>
            </a:r>
            <a:r>
              <a:rPr sz="773" b="1" spc="-49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entidades  del</a:t>
            </a:r>
            <a:r>
              <a:rPr sz="773" b="1" spc="-11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estado.</a:t>
            </a:r>
            <a:endParaRPr sz="773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9193" y="2076687"/>
            <a:ext cx="269230" cy="314325"/>
          </a:xfrm>
          <a:custGeom>
            <a:avLst/>
            <a:gdLst/>
            <a:ahLst/>
            <a:cxnLst/>
            <a:rect l="l" t="t" r="r" b="b"/>
            <a:pathLst>
              <a:path w="382905" h="447039">
                <a:moveTo>
                  <a:pt x="191262" y="0"/>
                </a:moveTo>
                <a:lnTo>
                  <a:pt x="191262" y="89306"/>
                </a:lnTo>
                <a:lnTo>
                  <a:pt x="0" y="89306"/>
                </a:lnTo>
                <a:lnTo>
                  <a:pt x="0" y="357225"/>
                </a:lnTo>
                <a:lnTo>
                  <a:pt x="191262" y="357225"/>
                </a:lnTo>
                <a:lnTo>
                  <a:pt x="191262" y="446532"/>
                </a:lnTo>
                <a:lnTo>
                  <a:pt x="382524" y="223266"/>
                </a:lnTo>
                <a:lnTo>
                  <a:pt x="191262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3449062" y="1854339"/>
            <a:ext cx="1264444" cy="759023"/>
          </a:xfrm>
          <a:custGeom>
            <a:avLst/>
            <a:gdLst/>
            <a:ahLst/>
            <a:cxnLst/>
            <a:rect l="l" t="t" r="r" b="b"/>
            <a:pathLst>
              <a:path w="17983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1690420" y="0"/>
                </a:lnTo>
                <a:lnTo>
                  <a:pt x="1732418" y="8479"/>
                </a:lnTo>
                <a:lnTo>
                  <a:pt x="1766716" y="31603"/>
                </a:lnTo>
                <a:lnTo>
                  <a:pt x="1789840" y="65901"/>
                </a:lnTo>
                <a:lnTo>
                  <a:pt x="1798320" y="107899"/>
                </a:lnTo>
                <a:lnTo>
                  <a:pt x="1798320" y="971092"/>
                </a:lnTo>
                <a:lnTo>
                  <a:pt x="1789840" y="1013090"/>
                </a:lnTo>
                <a:lnTo>
                  <a:pt x="1766716" y="1047388"/>
                </a:lnTo>
                <a:lnTo>
                  <a:pt x="1732418" y="1070512"/>
                </a:lnTo>
                <a:lnTo>
                  <a:pt x="1690420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25907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 txBox="1"/>
          <p:nvPr/>
        </p:nvSpPr>
        <p:spPr>
          <a:xfrm>
            <a:off x="3521648" y="1901318"/>
            <a:ext cx="1117104" cy="641702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indent="893" algn="ctr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Consolidar una gestión  de </a:t>
            </a:r>
            <a:r>
              <a:rPr sz="773" b="1" dirty="0">
                <a:latin typeface="Arial"/>
                <a:cs typeface="Arial"/>
              </a:rPr>
              <a:t>información  </a:t>
            </a:r>
            <a:r>
              <a:rPr sz="773" b="1" spc="-4" dirty="0">
                <a:latin typeface="Arial"/>
                <a:cs typeface="Arial"/>
              </a:rPr>
              <a:t>integrada para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prevención de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corrupción en </a:t>
            </a:r>
            <a:r>
              <a:rPr sz="773" b="1" dirty="0">
                <a:latin typeface="Arial"/>
                <a:cs typeface="Arial"/>
              </a:rPr>
              <a:t>la  administración</a:t>
            </a:r>
            <a:r>
              <a:rPr sz="773" b="1" spc="-60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pública.</a:t>
            </a:r>
            <a:endParaRPr sz="77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39413" y="2076687"/>
            <a:ext cx="267891" cy="314325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190500" y="89306"/>
                </a:lnTo>
                <a:lnTo>
                  <a:pt x="0" y="89306"/>
                </a:lnTo>
                <a:lnTo>
                  <a:pt x="0" y="357225"/>
                </a:lnTo>
                <a:lnTo>
                  <a:pt x="190500" y="357225"/>
                </a:lnTo>
                <a:lnTo>
                  <a:pt x="190500" y="446532"/>
                </a:lnTo>
                <a:lnTo>
                  <a:pt x="381000" y="223266"/>
                </a:lnTo>
                <a:lnTo>
                  <a:pt x="190500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5219283" y="1854339"/>
            <a:ext cx="1264444" cy="759023"/>
          </a:xfrm>
          <a:custGeom>
            <a:avLst/>
            <a:gdLst/>
            <a:ahLst/>
            <a:cxnLst/>
            <a:rect l="l" t="t" r="r" b="b"/>
            <a:pathLst>
              <a:path w="17983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1690420" y="0"/>
                </a:lnTo>
                <a:lnTo>
                  <a:pt x="1732418" y="8479"/>
                </a:lnTo>
                <a:lnTo>
                  <a:pt x="1766716" y="31603"/>
                </a:lnTo>
                <a:lnTo>
                  <a:pt x="1789840" y="65901"/>
                </a:lnTo>
                <a:lnTo>
                  <a:pt x="1798320" y="107899"/>
                </a:lnTo>
                <a:lnTo>
                  <a:pt x="1798320" y="971092"/>
                </a:lnTo>
                <a:lnTo>
                  <a:pt x="1789840" y="1013090"/>
                </a:lnTo>
                <a:lnTo>
                  <a:pt x="1766716" y="1047388"/>
                </a:lnTo>
                <a:lnTo>
                  <a:pt x="1732418" y="1070512"/>
                </a:lnTo>
                <a:lnTo>
                  <a:pt x="1690420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25907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273583" y="1952154"/>
            <a:ext cx="1153715" cy="539110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algn="ctr">
              <a:lnSpc>
                <a:spcPts val="802"/>
              </a:lnSpc>
              <a:spcBef>
                <a:spcPts val="204"/>
              </a:spcBef>
            </a:pPr>
            <a:r>
              <a:rPr sz="773" b="1" dirty="0">
                <a:latin typeface="Arial"/>
                <a:cs typeface="Arial"/>
              </a:rPr>
              <a:t>Impulsar y </a:t>
            </a:r>
            <a:r>
              <a:rPr sz="773" b="1" spc="-4" dirty="0">
                <a:latin typeface="Arial"/>
                <a:cs typeface="Arial"/>
              </a:rPr>
              <a:t>consolidar</a:t>
            </a:r>
            <a:r>
              <a:rPr sz="773" b="1" spc="-53" dirty="0">
                <a:latin typeface="Arial"/>
                <a:cs typeface="Arial"/>
              </a:rPr>
              <a:t> </a:t>
            </a:r>
            <a:r>
              <a:rPr sz="773" b="1" dirty="0">
                <a:latin typeface="Arial"/>
                <a:cs typeface="Arial"/>
              </a:rPr>
              <a:t>la  reforma </a:t>
            </a:r>
            <a:r>
              <a:rPr sz="773" b="1" spc="-4" dirty="0">
                <a:latin typeface="Arial"/>
                <a:cs typeface="Arial"/>
              </a:rPr>
              <a:t>del </a:t>
            </a:r>
            <a:r>
              <a:rPr sz="773" b="1" dirty="0">
                <a:latin typeface="Arial"/>
                <a:cs typeface="Arial"/>
              </a:rPr>
              <a:t>Sistema  </a:t>
            </a:r>
            <a:r>
              <a:rPr sz="773" b="1" spc="-4" dirty="0">
                <a:latin typeface="Arial"/>
                <a:cs typeface="Arial"/>
              </a:rPr>
              <a:t>Electoral en el Perú </a:t>
            </a:r>
            <a:r>
              <a:rPr sz="773" b="1" dirty="0">
                <a:latin typeface="Arial"/>
                <a:cs typeface="Arial"/>
              </a:rPr>
              <a:t>y</a:t>
            </a:r>
            <a:r>
              <a:rPr sz="773" b="1" spc="-25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de  </a:t>
            </a:r>
            <a:r>
              <a:rPr sz="773" b="1" dirty="0">
                <a:latin typeface="Arial"/>
                <a:cs typeface="Arial"/>
              </a:rPr>
              <a:t>las </a:t>
            </a:r>
            <a:r>
              <a:rPr sz="773" b="1" spc="-4" dirty="0">
                <a:latin typeface="Arial"/>
                <a:cs typeface="Arial"/>
              </a:rPr>
              <a:t>organizaciones  </a:t>
            </a:r>
            <a:r>
              <a:rPr sz="773" b="1" dirty="0">
                <a:latin typeface="Arial"/>
                <a:cs typeface="Arial"/>
              </a:rPr>
              <a:t>Políticas</a:t>
            </a:r>
            <a:endParaRPr sz="773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9635" y="2076687"/>
            <a:ext cx="267891" cy="314325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190500" y="89306"/>
                </a:lnTo>
                <a:lnTo>
                  <a:pt x="0" y="89306"/>
                </a:lnTo>
                <a:lnTo>
                  <a:pt x="0" y="357225"/>
                </a:lnTo>
                <a:lnTo>
                  <a:pt x="190500" y="357225"/>
                </a:lnTo>
                <a:lnTo>
                  <a:pt x="190500" y="446532"/>
                </a:lnTo>
                <a:lnTo>
                  <a:pt x="381000" y="223266"/>
                </a:lnTo>
                <a:lnTo>
                  <a:pt x="190500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6989504" y="1854339"/>
            <a:ext cx="1264444" cy="759023"/>
          </a:xfrm>
          <a:custGeom>
            <a:avLst/>
            <a:gdLst/>
            <a:ahLst/>
            <a:cxnLst/>
            <a:rect l="l" t="t" r="r" b="b"/>
            <a:pathLst>
              <a:path w="17983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1690420" y="0"/>
                </a:lnTo>
                <a:lnTo>
                  <a:pt x="1732418" y="8479"/>
                </a:lnTo>
                <a:lnTo>
                  <a:pt x="1766716" y="31603"/>
                </a:lnTo>
                <a:lnTo>
                  <a:pt x="1789840" y="65901"/>
                </a:lnTo>
                <a:lnTo>
                  <a:pt x="1798320" y="107899"/>
                </a:lnTo>
                <a:lnTo>
                  <a:pt x="1798320" y="971092"/>
                </a:lnTo>
                <a:lnTo>
                  <a:pt x="1789840" y="1013090"/>
                </a:lnTo>
                <a:lnTo>
                  <a:pt x="1766716" y="1047388"/>
                </a:lnTo>
                <a:lnTo>
                  <a:pt x="1732418" y="1070512"/>
                </a:lnTo>
                <a:lnTo>
                  <a:pt x="1690420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25907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 txBox="1"/>
          <p:nvPr/>
        </p:nvSpPr>
        <p:spPr>
          <a:xfrm>
            <a:off x="7032896" y="1952154"/>
            <a:ext cx="1176486" cy="539110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indent="-1339" algn="ctr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Promover </a:t>
            </a:r>
            <a:r>
              <a:rPr sz="773" b="1" dirty="0">
                <a:latin typeface="Arial"/>
                <a:cs typeface="Arial"/>
              </a:rPr>
              <a:t>e instalar </a:t>
            </a:r>
            <a:r>
              <a:rPr sz="773" b="1" spc="-4" dirty="0">
                <a:latin typeface="Arial"/>
                <a:cs typeface="Arial"/>
              </a:rPr>
              <a:t>una  </a:t>
            </a:r>
            <a:r>
              <a:rPr sz="773" b="1" dirty="0">
                <a:latin typeface="Arial"/>
                <a:cs typeface="Arial"/>
              </a:rPr>
              <a:t>cultura </a:t>
            </a:r>
            <a:r>
              <a:rPr sz="773" b="1" spc="-4" dirty="0">
                <a:latin typeface="Arial"/>
                <a:cs typeface="Arial"/>
              </a:rPr>
              <a:t>de </a:t>
            </a:r>
            <a:r>
              <a:rPr sz="773" b="1" dirty="0">
                <a:latin typeface="Arial"/>
                <a:cs typeface="Arial"/>
              </a:rPr>
              <a:t>Integridad y  </a:t>
            </a:r>
            <a:r>
              <a:rPr sz="773" b="1" spc="-4" dirty="0">
                <a:latin typeface="Arial"/>
                <a:cs typeface="Arial"/>
              </a:rPr>
              <a:t>de </a:t>
            </a:r>
            <a:r>
              <a:rPr sz="773" b="1" dirty="0">
                <a:latin typeface="Arial"/>
                <a:cs typeface="Arial"/>
              </a:rPr>
              <a:t>Ética Pública </a:t>
            </a:r>
            <a:r>
              <a:rPr sz="773" b="1" spc="-4" dirty="0">
                <a:latin typeface="Arial"/>
                <a:cs typeface="Arial"/>
              </a:rPr>
              <a:t>en </a:t>
            </a:r>
            <a:r>
              <a:rPr sz="773" b="1" dirty="0">
                <a:latin typeface="Arial"/>
                <a:cs typeface="Arial"/>
              </a:rPr>
              <a:t>los  </a:t>
            </a:r>
            <a:r>
              <a:rPr sz="773" b="1" spc="-4" dirty="0">
                <a:latin typeface="Arial"/>
                <a:cs typeface="Arial"/>
              </a:rPr>
              <a:t>servidores </a:t>
            </a:r>
            <a:r>
              <a:rPr sz="773" b="1" dirty="0">
                <a:latin typeface="Arial"/>
                <a:cs typeface="Arial"/>
              </a:rPr>
              <a:t>civiles y </a:t>
            </a:r>
            <a:r>
              <a:rPr sz="773" b="1" spc="-4" dirty="0">
                <a:latin typeface="Arial"/>
                <a:cs typeface="Arial"/>
              </a:rPr>
              <a:t>en</a:t>
            </a:r>
            <a:r>
              <a:rPr sz="773" b="1" spc="-49" dirty="0">
                <a:latin typeface="Arial"/>
                <a:cs typeface="Arial"/>
              </a:rPr>
              <a:t>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ciudadanía</a:t>
            </a:r>
            <a:endParaRPr sz="773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79857" y="2076687"/>
            <a:ext cx="267891" cy="314325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190500" y="89306"/>
                </a:lnTo>
                <a:lnTo>
                  <a:pt x="0" y="89306"/>
                </a:lnTo>
                <a:lnTo>
                  <a:pt x="0" y="357225"/>
                </a:lnTo>
                <a:lnTo>
                  <a:pt x="190500" y="357225"/>
                </a:lnTo>
                <a:lnTo>
                  <a:pt x="190500" y="446532"/>
                </a:lnTo>
                <a:lnTo>
                  <a:pt x="381000" y="223266"/>
                </a:lnTo>
                <a:lnTo>
                  <a:pt x="190500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8759725" y="1854339"/>
            <a:ext cx="1264444" cy="759023"/>
          </a:xfrm>
          <a:custGeom>
            <a:avLst/>
            <a:gdLst/>
            <a:ahLst/>
            <a:cxnLst/>
            <a:rect l="l" t="t" r="r" b="b"/>
            <a:pathLst>
              <a:path w="1798320" h="1079500">
                <a:moveTo>
                  <a:pt x="0" y="107899"/>
                </a:moveTo>
                <a:lnTo>
                  <a:pt x="8479" y="65901"/>
                </a:lnTo>
                <a:lnTo>
                  <a:pt x="31603" y="31603"/>
                </a:lnTo>
                <a:lnTo>
                  <a:pt x="65901" y="8479"/>
                </a:lnTo>
                <a:lnTo>
                  <a:pt x="107899" y="0"/>
                </a:lnTo>
                <a:lnTo>
                  <a:pt x="1690420" y="0"/>
                </a:lnTo>
                <a:lnTo>
                  <a:pt x="1732418" y="8479"/>
                </a:lnTo>
                <a:lnTo>
                  <a:pt x="1766716" y="31603"/>
                </a:lnTo>
                <a:lnTo>
                  <a:pt x="1789840" y="65901"/>
                </a:lnTo>
                <a:lnTo>
                  <a:pt x="1798320" y="107899"/>
                </a:lnTo>
                <a:lnTo>
                  <a:pt x="1798320" y="971092"/>
                </a:lnTo>
                <a:lnTo>
                  <a:pt x="1789840" y="1013090"/>
                </a:lnTo>
                <a:lnTo>
                  <a:pt x="1766716" y="1047388"/>
                </a:lnTo>
                <a:lnTo>
                  <a:pt x="1732418" y="1070512"/>
                </a:lnTo>
                <a:lnTo>
                  <a:pt x="1690420" y="1078991"/>
                </a:lnTo>
                <a:lnTo>
                  <a:pt x="107899" y="1078991"/>
                </a:lnTo>
                <a:lnTo>
                  <a:pt x="65901" y="1070512"/>
                </a:lnTo>
                <a:lnTo>
                  <a:pt x="31603" y="1047388"/>
                </a:lnTo>
                <a:lnTo>
                  <a:pt x="8479" y="1013090"/>
                </a:lnTo>
                <a:lnTo>
                  <a:pt x="0" y="971092"/>
                </a:lnTo>
                <a:lnTo>
                  <a:pt x="0" y="107899"/>
                </a:lnTo>
                <a:close/>
              </a:path>
            </a:pathLst>
          </a:custGeom>
          <a:ln w="25907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 txBox="1"/>
          <p:nvPr/>
        </p:nvSpPr>
        <p:spPr>
          <a:xfrm>
            <a:off x="8811454" y="1952154"/>
            <a:ext cx="1159073" cy="539110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indent="-893" algn="ctr">
              <a:lnSpc>
                <a:spcPts val="802"/>
              </a:lnSpc>
              <a:spcBef>
                <a:spcPts val="204"/>
              </a:spcBef>
            </a:pPr>
            <a:r>
              <a:rPr sz="773" b="1" dirty="0">
                <a:latin typeface="Arial"/>
                <a:cs typeface="Arial"/>
              </a:rPr>
              <a:t>Instalar y </a:t>
            </a:r>
            <a:r>
              <a:rPr sz="773" b="1" spc="-4" dirty="0">
                <a:latin typeface="Arial"/>
                <a:cs typeface="Arial"/>
              </a:rPr>
              <a:t>consolidar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gestión de </a:t>
            </a:r>
            <a:r>
              <a:rPr sz="773" b="1" dirty="0">
                <a:latin typeface="Arial"/>
                <a:cs typeface="Arial"/>
              </a:rPr>
              <a:t>conflictos </a:t>
            </a:r>
            <a:r>
              <a:rPr sz="773" b="1" spc="-4" dirty="0">
                <a:latin typeface="Arial"/>
                <a:cs typeface="Arial"/>
              </a:rPr>
              <a:t>de  intereses </a:t>
            </a:r>
            <a:r>
              <a:rPr sz="773" b="1" dirty="0">
                <a:latin typeface="Arial"/>
                <a:cs typeface="Arial"/>
              </a:rPr>
              <a:t>y la </a:t>
            </a:r>
            <a:r>
              <a:rPr sz="773" b="1" spc="-4" dirty="0">
                <a:latin typeface="Arial"/>
                <a:cs typeface="Arial"/>
              </a:rPr>
              <a:t>gestión</a:t>
            </a:r>
            <a:r>
              <a:rPr sz="773" b="1" spc="-39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de  intereses en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Administración</a:t>
            </a:r>
            <a:r>
              <a:rPr sz="773" b="1" spc="-14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pública.</a:t>
            </a:r>
            <a:endParaRPr sz="773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85689" y="3285946"/>
            <a:ext cx="1416695" cy="888504"/>
          </a:xfrm>
          <a:custGeom>
            <a:avLst/>
            <a:gdLst/>
            <a:ahLst/>
            <a:cxnLst/>
            <a:rect l="l" t="t" r="r" b="b"/>
            <a:pathLst>
              <a:path w="2014855" h="1263650">
                <a:moveTo>
                  <a:pt x="0" y="126339"/>
                </a:moveTo>
                <a:lnTo>
                  <a:pt x="9928" y="77163"/>
                </a:lnTo>
                <a:lnTo>
                  <a:pt x="37004" y="37004"/>
                </a:lnTo>
                <a:lnTo>
                  <a:pt x="77163" y="9928"/>
                </a:lnTo>
                <a:lnTo>
                  <a:pt x="126339" y="0"/>
                </a:lnTo>
                <a:lnTo>
                  <a:pt x="1888388" y="0"/>
                </a:lnTo>
                <a:lnTo>
                  <a:pt x="1937564" y="9928"/>
                </a:lnTo>
                <a:lnTo>
                  <a:pt x="1977723" y="37004"/>
                </a:lnTo>
                <a:lnTo>
                  <a:pt x="2004799" y="77163"/>
                </a:lnTo>
                <a:lnTo>
                  <a:pt x="2014727" y="126339"/>
                </a:lnTo>
                <a:lnTo>
                  <a:pt x="2014727" y="1137056"/>
                </a:lnTo>
                <a:lnTo>
                  <a:pt x="2004799" y="1186232"/>
                </a:lnTo>
                <a:lnTo>
                  <a:pt x="1977723" y="1226391"/>
                </a:lnTo>
                <a:lnTo>
                  <a:pt x="1937564" y="1253467"/>
                </a:lnTo>
                <a:lnTo>
                  <a:pt x="1888388" y="1263395"/>
                </a:lnTo>
                <a:lnTo>
                  <a:pt x="126339" y="1263395"/>
                </a:lnTo>
                <a:lnTo>
                  <a:pt x="77163" y="1253467"/>
                </a:lnTo>
                <a:lnTo>
                  <a:pt x="37004" y="1226391"/>
                </a:lnTo>
                <a:lnTo>
                  <a:pt x="9928" y="1186232"/>
                </a:lnTo>
                <a:lnTo>
                  <a:pt x="0" y="1137056"/>
                </a:lnTo>
                <a:lnTo>
                  <a:pt x="0" y="126339"/>
                </a:lnTo>
                <a:close/>
              </a:path>
            </a:pathLst>
          </a:custGeom>
          <a:ln w="25907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 txBox="1"/>
          <p:nvPr/>
        </p:nvSpPr>
        <p:spPr>
          <a:xfrm>
            <a:off x="2297129" y="3498919"/>
            <a:ext cx="1192560" cy="436518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483" marR="3572" indent="446" algn="ctr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Fortalecer el </a:t>
            </a:r>
            <a:r>
              <a:rPr sz="773" b="1" dirty="0">
                <a:latin typeface="Arial"/>
                <a:cs typeface="Arial"/>
              </a:rPr>
              <a:t>mecanismo  </a:t>
            </a:r>
            <a:r>
              <a:rPr sz="773" b="1" spc="-4" dirty="0">
                <a:latin typeface="Arial"/>
                <a:cs typeface="Arial"/>
              </a:rPr>
              <a:t>para </a:t>
            </a:r>
            <a:r>
              <a:rPr sz="773" b="1" dirty="0">
                <a:latin typeface="Arial"/>
                <a:cs typeface="Arial"/>
              </a:rPr>
              <a:t>la </a:t>
            </a:r>
            <a:r>
              <a:rPr sz="773" b="1" spc="-4" dirty="0">
                <a:latin typeface="Arial"/>
                <a:cs typeface="Arial"/>
              </a:rPr>
              <a:t>gestión de  denuncias por</a:t>
            </a:r>
            <a:r>
              <a:rPr sz="773" b="1" spc="-25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presuntos  actos de</a:t>
            </a:r>
            <a:r>
              <a:rPr sz="773" b="1" spc="-18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corrupción.</a:t>
            </a:r>
            <a:endParaRPr sz="773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4277" y="3553301"/>
            <a:ext cx="300038" cy="351830"/>
          </a:xfrm>
          <a:custGeom>
            <a:avLst/>
            <a:gdLst/>
            <a:ahLst/>
            <a:cxnLst/>
            <a:rect l="l" t="t" r="r" b="b"/>
            <a:pathLst>
              <a:path w="426720" h="500379">
                <a:moveTo>
                  <a:pt x="213360" y="0"/>
                </a:moveTo>
                <a:lnTo>
                  <a:pt x="213360" y="99974"/>
                </a:lnTo>
                <a:lnTo>
                  <a:pt x="0" y="99974"/>
                </a:lnTo>
                <a:lnTo>
                  <a:pt x="0" y="399897"/>
                </a:lnTo>
                <a:lnTo>
                  <a:pt x="213360" y="399897"/>
                </a:lnTo>
                <a:lnTo>
                  <a:pt x="213360" y="499872"/>
                </a:lnTo>
                <a:lnTo>
                  <a:pt x="426720" y="249936"/>
                </a:lnTo>
                <a:lnTo>
                  <a:pt x="213360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4170223" y="3305235"/>
            <a:ext cx="1416695" cy="850106"/>
          </a:xfrm>
          <a:custGeom>
            <a:avLst/>
            <a:gdLst/>
            <a:ahLst/>
            <a:cxnLst/>
            <a:rect l="l" t="t" r="r" b="b"/>
            <a:pathLst>
              <a:path w="2014854" h="1209039">
                <a:moveTo>
                  <a:pt x="0" y="120853"/>
                </a:moveTo>
                <a:lnTo>
                  <a:pt x="9496" y="73809"/>
                </a:lnTo>
                <a:lnTo>
                  <a:pt x="35394" y="35394"/>
                </a:lnTo>
                <a:lnTo>
                  <a:pt x="73809" y="9496"/>
                </a:lnTo>
                <a:lnTo>
                  <a:pt x="120853" y="0"/>
                </a:lnTo>
                <a:lnTo>
                  <a:pt x="1893874" y="0"/>
                </a:lnTo>
                <a:lnTo>
                  <a:pt x="1940918" y="9496"/>
                </a:lnTo>
                <a:lnTo>
                  <a:pt x="1979333" y="35394"/>
                </a:lnTo>
                <a:lnTo>
                  <a:pt x="2005231" y="73809"/>
                </a:lnTo>
                <a:lnTo>
                  <a:pt x="2014727" y="120853"/>
                </a:lnTo>
                <a:lnTo>
                  <a:pt x="2014727" y="1087678"/>
                </a:lnTo>
                <a:lnTo>
                  <a:pt x="2005231" y="1134722"/>
                </a:lnTo>
                <a:lnTo>
                  <a:pt x="1979333" y="1173137"/>
                </a:lnTo>
                <a:lnTo>
                  <a:pt x="1940918" y="1199035"/>
                </a:lnTo>
                <a:lnTo>
                  <a:pt x="1893874" y="1208532"/>
                </a:lnTo>
                <a:lnTo>
                  <a:pt x="120853" y="1208532"/>
                </a:lnTo>
                <a:lnTo>
                  <a:pt x="73809" y="1199035"/>
                </a:lnTo>
                <a:lnTo>
                  <a:pt x="35394" y="1173137"/>
                </a:lnTo>
                <a:lnTo>
                  <a:pt x="9496" y="1134722"/>
                </a:lnTo>
                <a:lnTo>
                  <a:pt x="0" y="1087678"/>
                </a:lnTo>
                <a:lnTo>
                  <a:pt x="0" y="120853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 txBox="1"/>
          <p:nvPr/>
        </p:nvSpPr>
        <p:spPr>
          <a:xfrm>
            <a:off x="4359309" y="3600584"/>
            <a:ext cx="1036290" cy="231333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indent="22323">
              <a:lnSpc>
                <a:spcPts val="802"/>
              </a:lnSpc>
              <a:spcBef>
                <a:spcPts val="204"/>
              </a:spcBef>
            </a:pPr>
            <a:r>
              <a:rPr sz="773" b="1" dirty="0">
                <a:latin typeface="Arial"/>
                <a:cs typeface="Arial"/>
              </a:rPr>
              <a:t>Impulsar </a:t>
            </a:r>
            <a:r>
              <a:rPr sz="773" b="1" spc="-4" dirty="0">
                <a:latin typeface="Arial"/>
                <a:cs typeface="Arial"/>
              </a:rPr>
              <a:t>una carrera  </a:t>
            </a:r>
            <a:r>
              <a:rPr sz="773" b="1" dirty="0">
                <a:latin typeface="Arial"/>
                <a:cs typeface="Arial"/>
              </a:rPr>
              <a:t>pública</a:t>
            </a:r>
            <a:r>
              <a:rPr sz="773" b="1" spc="-70" dirty="0">
                <a:latin typeface="Arial"/>
                <a:cs typeface="Arial"/>
              </a:rPr>
              <a:t> </a:t>
            </a:r>
            <a:r>
              <a:rPr sz="773" b="1" dirty="0">
                <a:latin typeface="Arial"/>
                <a:cs typeface="Arial"/>
              </a:rPr>
              <a:t>meritocrática.</a:t>
            </a:r>
            <a:endParaRPr sz="773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27740" y="3553301"/>
            <a:ext cx="301377" cy="351830"/>
          </a:xfrm>
          <a:custGeom>
            <a:avLst/>
            <a:gdLst/>
            <a:ahLst/>
            <a:cxnLst/>
            <a:rect l="l" t="t" r="r" b="b"/>
            <a:pathLst>
              <a:path w="428625" h="500379">
                <a:moveTo>
                  <a:pt x="214122" y="0"/>
                </a:moveTo>
                <a:lnTo>
                  <a:pt x="214122" y="99974"/>
                </a:lnTo>
                <a:lnTo>
                  <a:pt x="0" y="99974"/>
                </a:lnTo>
                <a:lnTo>
                  <a:pt x="0" y="399897"/>
                </a:lnTo>
                <a:lnTo>
                  <a:pt x="214122" y="399897"/>
                </a:lnTo>
                <a:lnTo>
                  <a:pt x="214122" y="499872"/>
                </a:lnTo>
                <a:lnTo>
                  <a:pt x="428244" y="249936"/>
                </a:lnTo>
                <a:lnTo>
                  <a:pt x="214122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6153686" y="3305235"/>
            <a:ext cx="1418034" cy="850106"/>
          </a:xfrm>
          <a:custGeom>
            <a:avLst/>
            <a:gdLst/>
            <a:ahLst/>
            <a:cxnLst/>
            <a:rect l="l" t="t" r="r" b="b"/>
            <a:pathLst>
              <a:path w="2016759" h="1209039">
                <a:moveTo>
                  <a:pt x="0" y="120853"/>
                </a:moveTo>
                <a:lnTo>
                  <a:pt x="9496" y="73809"/>
                </a:lnTo>
                <a:lnTo>
                  <a:pt x="35394" y="35394"/>
                </a:lnTo>
                <a:lnTo>
                  <a:pt x="73809" y="9496"/>
                </a:lnTo>
                <a:lnTo>
                  <a:pt x="120853" y="0"/>
                </a:lnTo>
                <a:lnTo>
                  <a:pt x="1895398" y="0"/>
                </a:lnTo>
                <a:lnTo>
                  <a:pt x="1942442" y="9496"/>
                </a:lnTo>
                <a:lnTo>
                  <a:pt x="1980857" y="35394"/>
                </a:lnTo>
                <a:lnTo>
                  <a:pt x="2006755" y="73809"/>
                </a:lnTo>
                <a:lnTo>
                  <a:pt x="2016252" y="120853"/>
                </a:lnTo>
                <a:lnTo>
                  <a:pt x="2016252" y="1087678"/>
                </a:lnTo>
                <a:lnTo>
                  <a:pt x="2006755" y="1134717"/>
                </a:lnTo>
                <a:lnTo>
                  <a:pt x="1980857" y="1173132"/>
                </a:lnTo>
                <a:lnTo>
                  <a:pt x="1942442" y="1199033"/>
                </a:lnTo>
                <a:lnTo>
                  <a:pt x="1895398" y="1208532"/>
                </a:lnTo>
                <a:lnTo>
                  <a:pt x="120853" y="1208532"/>
                </a:lnTo>
                <a:lnTo>
                  <a:pt x="73809" y="1199033"/>
                </a:lnTo>
                <a:lnTo>
                  <a:pt x="35394" y="1173132"/>
                </a:lnTo>
                <a:lnTo>
                  <a:pt x="9496" y="1134717"/>
                </a:lnTo>
                <a:lnTo>
                  <a:pt x="0" y="1087678"/>
                </a:lnTo>
                <a:lnTo>
                  <a:pt x="0" y="120853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 txBox="1"/>
          <p:nvPr/>
        </p:nvSpPr>
        <p:spPr>
          <a:xfrm>
            <a:off x="6232954" y="3549756"/>
            <a:ext cx="1256854" cy="333925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algn="ctr">
              <a:lnSpc>
                <a:spcPts val="802"/>
              </a:lnSpc>
              <a:spcBef>
                <a:spcPts val="204"/>
              </a:spcBef>
            </a:pPr>
            <a:r>
              <a:rPr sz="773" b="1" dirty="0">
                <a:latin typeface="Arial"/>
                <a:cs typeface="Arial"/>
              </a:rPr>
              <a:t>Garantizar la integridad</a:t>
            </a:r>
            <a:r>
              <a:rPr sz="773" b="1" spc="-102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en  </a:t>
            </a:r>
            <a:r>
              <a:rPr sz="773" b="1" dirty="0">
                <a:latin typeface="Arial"/>
                <a:cs typeface="Arial"/>
              </a:rPr>
              <a:t>las </a:t>
            </a:r>
            <a:r>
              <a:rPr sz="773" b="1" spc="-4" dirty="0">
                <a:latin typeface="Arial"/>
                <a:cs typeface="Arial"/>
              </a:rPr>
              <a:t>contrataciones de  obras, bienes </a:t>
            </a:r>
            <a:r>
              <a:rPr sz="773" b="1" dirty="0">
                <a:latin typeface="Arial"/>
                <a:cs typeface="Arial"/>
              </a:rPr>
              <a:t>y</a:t>
            </a:r>
            <a:r>
              <a:rPr sz="773" b="1" spc="-21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servicios.</a:t>
            </a:r>
            <a:endParaRPr sz="773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2273" y="3553301"/>
            <a:ext cx="300038" cy="351830"/>
          </a:xfrm>
          <a:custGeom>
            <a:avLst/>
            <a:gdLst/>
            <a:ahLst/>
            <a:cxnLst/>
            <a:rect l="l" t="t" r="r" b="b"/>
            <a:pathLst>
              <a:path w="426720" h="500379">
                <a:moveTo>
                  <a:pt x="213360" y="0"/>
                </a:moveTo>
                <a:lnTo>
                  <a:pt x="213360" y="99974"/>
                </a:lnTo>
                <a:lnTo>
                  <a:pt x="0" y="99974"/>
                </a:lnTo>
                <a:lnTo>
                  <a:pt x="0" y="399897"/>
                </a:lnTo>
                <a:lnTo>
                  <a:pt x="213360" y="399897"/>
                </a:lnTo>
                <a:lnTo>
                  <a:pt x="213360" y="499872"/>
                </a:lnTo>
                <a:lnTo>
                  <a:pt x="426720" y="249936"/>
                </a:lnTo>
                <a:lnTo>
                  <a:pt x="213360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8138220" y="3305235"/>
            <a:ext cx="1416695" cy="850106"/>
          </a:xfrm>
          <a:custGeom>
            <a:avLst/>
            <a:gdLst/>
            <a:ahLst/>
            <a:cxnLst/>
            <a:rect l="l" t="t" r="r" b="b"/>
            <a:pathLst>
              <a:path w="2014854" h="1209039">
                <a:moveTo>
                  <a:pt x="0" y="120853"/>
                </a:moveTo>
                <a:lnTo>
                  <a:pt x="9496" y="73809"/>
                </a:lnTo>
                <a:lnTo>
                  <a:pt x="35394" y="35394"/>
                </a:lnTo>
                <a:lnTo>
                  <a:pt x="73809" y="9496"/>
                </a:lnTo>
                <a:lnTo>
                  <a:pt x="120853" y="0"/>
                </a:lnTo>
                <a:lnTo>
                  <a:pt x="1893874" y="0"/>
                </a:lnTo>
                <a:lnTo>
                  <a:pt x="1940918" y="9496"/>
                </a:lnTo>
                <a:lnTo>
                  <a:pt x="1979333" y="35394"/>
                </a:lnTo>
                <a:lnTo>
                  <a:pt x="2005231" y="73809"/>
                </a:lnTo>
                <a:lnTo>
                  <a:pt x="2014727" y="120853"/>
                </a:lnTo>
                <a:lnTo>
                  <a:pt x="2014727" y="1087678"/>
                </a:lnTo>
                <a:lnTo>
                  <a:pt x="2005231" y="1134722"/>
                </a:lnTo>
                <a:lnTo>
                  <a:pt x="1979333" y="1173137"/>
                </a:lnTo>
                <a:lnTo>
                  <a:pt x="1940918" y="1199035"/>
                </a:lnTo>
                <a:lnTo>
                  <a:pt x="1893874" y="1208532"/>
                </a:lnTo>
                <a:lnTo>
                  <a:pt x="120853" y="1208532"/>
                </a:lnTo>
                <a:lnTo>
                  <a:pt x="73809" y="1199035"/>
                </a:lnTo>
                <a:lnTo>
                  <a:pt x="35394" y="1173137"/>
                </a:lnTo>
                <a:lnTo>
                  <a:pt x="9496" y="1134722"/>
                </a:lnTo>
                <a:lnTo>
                  <a:pt x="0" y="1087678"/>
                </a:lnTo>
                <a:lnTo>
                  <a:pt x="0" y="120853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 txBox="1"/>
          <p:nvPr/>
        </p:nvSpPr>
        <p:spPr>
          <a:xfrm>
            <a:off x="8227691" y="3549756"/>
            <a:ext cx="1235422" cy="333925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483" marR="3572" indent="893" algn="ctr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Fortalecer </a:t>
            </a:r>
            <a:r>
              <a:rPr sz="773" b="1" dirty="0">
                <a:latin typeface="Arial"/>
                <a:cs typeface="Arial"/>
              </a:rPr>
              <a:t>la </a:t>
            </a:r>
            <a:r>
              <a:rPr sz="773" b="1" spc="-4" dirty="0">
                <a:latin typeface="Arial"/>
                <a:cs typeface="Arial"/>
              </a:rPr>
              <a:t>gestión de  riesgos al </a:t>
            </a:r>
            <a:r>
              <a:rPr sz="773" b="1" dirty="0">
                <a:latin typeface="Arial"/>
                <a:cs typeface="Arial"/>
              </a:rPr>
              <a:t>interior </a:t>
            </a:r>
            <a:r>
              <a:rPr sz="773" b="1" spc="-4" dirty="0">
                <a:latin typeface="Arial"/>
                <a:cs typeface="Arial"/>
              </a:rPr>
              <a:t>de</a:t>
            </a:r>
            <a:r>
              <a:rPr sz="773" b="1" spc="-49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cada  entidad</a:t>
            </a:r>
            <a:r>
              <a:rPr sz="773" b="1" spc="-18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pública</a:t>
            </a:r>
            <a:endParaRPr sz="773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63187" y="4982230"/>
            <a:ext cx="1464022" cy="877788"/>
          </a:xfrm>
          <a:custGeom>
            <a:avLst/>
            <a:gdLst/>
            <a:ahLst/>
            <a:cxnLst/>
            <a:rect l="l" t="t" r="r" b="b"/>
            <a:pathLst>
              <a:path w="2082164" h="1248409">
                <a:moveTo>
                  <a:pt x="0" y="124815"/>
                </a:moveTo>
                <a:lnTo>
                  <a:pt x="9808" y="76230"/>
                </a:lnTo>
                <a:lnTo>
                  <a:pt x="36556" y="36556"/>
                </a:lnTo>
                <a:lnTo>
                  <a:pt x="76230" y="9808"/>
                </a:lnTo>
                <a:lnTo>
                  <a:pt x="124815" y="0"/>
                </a:lnTo>
                <a:lnTo>
                  <a:pt x="1956968" y="0"/>
                </a:lnTo>
                <a:lnTo>
                  <a:pt x="2005553" y="9808"/>
                </a:lnTo>
                <a:lnTo>
                  <a:pt x="2045227" y="36556"/>
                </a:lnTo>
                <a:lnTo>
                  <a:pt x="2071975" y="76230"/>
                </a:lnTo>
                <a:lnTo>
                  <a:pt x="2081783" y="124815"/>
                </a:lnTo>
                <a:lnTo>
                  <a:pt x="2081783" y="1123340"/>
                </a:lnTo>
                <a:lnTo>
                  <a:pt x="2071975" y="1171925"/>
                </a:lnTo>
                <a:lnTo>
                  <a:pt x="2045227" y="1211599"/>
                </a:lnTo>
                <a:lnTo>
                  <a:pt x="2005553" y="1238347"/>
                </a:lnTo>
                <a:lnTo>
                  <a:pt x="1956968" y="1248155"/>
                </a:lnTo>
                <a:lnTo>
                  <a:pt x="124815" y="1248155"/>
                </a:lnTo>
                <a:lnTo>
                  <a:pt x="76230" y="1238347"/>
                </a:lnTo>
                <a:lnTo>
                  <a:pt x="36556" y="1211599"/>
                </a:lnTo>
                <a:lnTo>
                  <a:pt x="9808" y="1171925"/>
                </a:lnTo>
                <a:lnTo>
                  <a:pt x="0" y="1123340"/>
                </a:lnTo>
                <a:lnTo>
                  <a:pt x="0" y="124815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31"/>
          <p:cNvSpPr txBox="1"/>
          <p:nvPr/>
        </p:nvSpPr>
        <p:spPr>
          <a:xfrm>
            <a:off x="2364716" y="5291616"/>
            <a:ext cx="1060400" cy="231333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204929" marR="3572" indent="-196446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Reforzar el </a:t>
            </a:r>
            <a:r>
              <a:rPr sz="773" b="1" dirty="0">
                <a:latin typeface="Arial"/>
                <a:cs typeface="Arial"/>
              </a:rPr>
              <a:t>sistema</a:t>
            </a:r>
            <a:r>
              <a:rPr sz="773" b="1" spc="-56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de  justicia</a:t>
            </a:r>
            <a:r>
              <a:rPr sz="773" b="1" spc="-18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penal.</a:t>
            </a:r>
            <a:endParaRPr sz="773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73210" y="5238869"/>
            <a:ext cx="309860" cy="363438"/>
          </a:xfrm>
          <a:custGeom>
            <a:avLst/>
            <a:gdLst/>
            <a:ahLst/>
            <a:cxnLst/>
            <a:rect l="l" t="t" r="r" b="b"/>
            <a:pathLst>
              <a:path w="440689" h="516890">
                <a:moveTo>
                  <a:pt x="220218" y="0"/>
                </a:moveTo>
                <a:lnTo>
                  <a:pt x="220218" y="103327"/>
                </a:lnTo>
                <a:lnTo>
                  <a:pt x="0" y="103327"/>
                </a:lnTo>
                <a:lnTo>
                  <a:pt x="0" y="413308"/>
                </a:lnTo>
                <a:lnTo>
                  <a:pt x="220218" y="413308"/>
                </a:lnTo>
                <a:lnTo>
                  <a:pt x="220218" y="516635"/>
                </a:lnTo>
                <a:lnTo>
                  <a:pt x="440436" y="258317"/>
                </a:lnTo>
                <a:lnTo>
                  <a:pt x="220218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4212014" y="4982230"/>
            <a:ext cx="1464022" cy="877788"/>
          </a:xfrm>
          <a:custGeom>
            <a:avLst/>
            <a:gdLst/>
            <a:ahLst/>
            <a:cxnLst/>
            <a:rect l="l" t="t" r="r" b="b"/>
            <a:pathLst>
              <a:path w="2082164" h="1248409">
                <a:moveTo>
                  <a:pt x="0" y="124815"/>
                </a:moveTo>
                <a:lnTo>
                  <a:pt x="9808" y="76230"/>
                </a:lnTo>
                <a:lnTo>
                  <a:pt x="36556" y="36556"/>
                </a:lnTo>
                <a:lnTo>
                  <a:pt x="76230" y="9808"/>
                </a:lnTo>
                <a:lnTo>
                  <a:pt x="124815" y="0"/>
                </a:lnTo>
                <a:lnTo>
                  <a:pt x="1956968" y="0"/>
                </a:lnTo>
                <a:lnTo>
                  <a:pt x="2005553" y="9808"/>
                </a:lnTo>
                <a:lnTo>
                  <a:pt x="2045227" y="36556"/>
                </a:lnTo>
                <a:lnTo>
                  <a:pt x="2071975" y="76230"/>
                </a:lnTo>
                <a:lnTo>
                  <a:pt x="2081783" y="124815"/>
                </a:lnTo>
                <a:lnTo>
                  <a:pt x="2081783" y="1123340"/>
                </a:lnTo>
                <a:lnTo>
                  <a:pt x="2071975" y="1171925"/>
                </a:lnTo>
                <a:lnTo>
                  <a:pt x="2045227" y="1211599"/>
                </a:lnTo>
                <a:lnTo>
                  <a:pt x="2005553" y="1238347"/>
                </a:lnTo>
                <a:lnTo>
                  <a:pt x="1956968" y="1248155"/>
                </a:lnTo>
                <a:lnTo>
                  <a:pt x="124815" y="1248155"/>
                </a:lnTo>
                <a:lnTo>
                  <a:pt x="76230" y="1238347"/>
                </a:lnTo>
                <a:lnTo>
                  <a:pt x="36556" y="1211599"/>
                </a:lnTo>
                <a:lnTo>
                  <a:pt x="9808" y="1171925"/>
                </a:lnTo>
                <a:lnTo>
                  <a:pt x="0" y="1123340"/>
                </a:lnTo>
                <a:lnTo>
                  <a:pt x="0" y="124815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 txBox="1"/>
          <p:nvPr/>
        </p:nvSpPr>
        <p:spPr>
          <a:xfrm>
            <a:off x="4483013" y="5291616"/>
            <a:ext cx="920204" cy="231333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169212" marR="3572" indent="-160729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Reforzar el</a:t>
            </a:r>
            <a:r>
              <a:rPr sz="773" b="1" spc="-49" dirty="0">
                <a:latin typeface="Arial"/>
                <a:cs typeface="Arial"/>
              </a:rPr>
              <a:t> </a:t>
            </a:r>
            <a:r>
              <a:rPr sz="773" b="1" dirty="0">
                <a:latin typeface="Arial"/>
                <a:cs typeface="Arial"/>
              </a:rPr>
              <a:t>sistema  disciplinario</a:t>
            </a:r>
            <a:endParaRPr sz="773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20966" y="5238869"/>
            <a:ext cx="310752" cy="363438"/>
          </a:xfrm>
          <a:custGeom>
            <a:avLst/>
            <a:gdLst/>
            <a:ahLst/>
            <a:cxnLst/>
            <a:rect l="l" t="t" r="r" b="b"/>
            <a:pathLst>
              <a:path w="441959" h="516890">
                <a:moveTo>
                  <a:pt x="220979" y="0"/>
                </a:moveTo>
                <a:lnTo>
                  <a:pt x="220979" y="103327"/>
                </a:lnTo>
                <a:lnTo>
                  <a:pt x="0" y="103327"/>
                </a:lnTo>
                <a:lnTo>
                  <a:pt x="0" y="413308"/>
                </a:lnTo>
                <a:lnTo>
                  <a:pt x="220979" y="413308"/>
                </a:lnTo>
                <a:lnTo>
                  <a:pt x="220979" y="516635"/>
                </a:lnTo>
                <a:lnTo>
                  <a:pt x="441959" y="258317"/>
                </a:lnTo>
                <a:lnTo>
                  <a:pt x="220979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6260842" y="4982230"/>
            <a:ext cx="1464022" cy="877788"/>
          </a:xfrm>
          <a:custGeom>
            <a:avLst/>
            <a:gdLst/>
            <a:ahLst/>
            <a:cxnLst/>
            <a:rect l="l" t="t" r="r" b="b"/>
            <a:pathLst>
              <a:path w="2082165" h="1248409">
                <a:moveTo>
                  <a:pt x="0" y="124815"/>
                </a:moveTo>
                <a:lnTo>
                  <a:pt x="9808" y="76230"/>
                </a:lnTo>
                <a:lnTo>
                  <a:pt x="36556" y="36556"/>
                </a:lnTo>
                <a:lnTo>
                  <a:pt x="76230" y="9808"/>
                </a:lnTo>
                <a:lnTo>
                  <a:pt x="124815" y="0"/>
                </a:lnTo>
                <a:lnTo>
                  <a:pt x="1956968" y="0"/>
                </a:lnTo>
                <a:lnTo>
                  <a:pt x="2005553" y="9808"/>
                </a:lnTo>
                <a:lnTo>
                  <a:pt x="2045227" y="36556"/>
                </a:lnTo>
                <a:lnTo>
                  <a:pt x="2071975" y="76230"/>
                </a:lnTo>
                <a:lnTo>
                  <a:pt x="2081783" y="124815"/>
                </a:lnTo>
                <a:lnTo>
                  <a:pt x="2081783" y="1123340"/>
                </a:lnTo>
                <a:lnTo>
                  <a:pt x="2071975" y="1171925"/>
                </a:lnTo>
                <a:lnTo>
                  <a:pt x="2045227" y="1211599"/>
                </a:lnTo>
                <a:lnTo>
                  <a:pt x="2005553" y="1238347"/>
                </a:lnTo>
                <a:lnTo>
                  <a:pt x="1956968" y="1248155"/>
                </a:lnTo>
                <a:lnTo>
                  <a:pt x="124815" y="1248155"/>
                </a:lnTo>
                <a:lnTo>
                  <a:pt x="76230" y="1238347"/>
                </a:lnTo>
                <a:lnTo>
                  <a:pt x="36556" y="1211599"/>
                </a:lnTo>
                <a:lnTo>
                  <a:pt x="9808" y="1171925"/>
                </a:lnTo>
                <a:lnTo>
                  <a:pt x="0" y="1123340"/>
                </a:lnTo>
                <a:lnTo>
                  <a:pt x="0" y="124815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 txBox="1"/>
          <p:nvPr/>
        </p:nvSpPr>
        <p:spPr>
          <a:xfrm>
            <a:off x="6308821" y="5291616"/>
            <a:ext cx="1366242" cy="231333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437539" marR="3572" indent="-429056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Reforzar el </a:t>
            </a:r>
            <a:r>
              <a:rPr sz="773" b="1" dirty="0">
                <a:latin typeface="Arial"/>
                <a:cs typeface="Arial"/>
              </a:rPr>
              <a:t>Sistema </a:t>
            </a:r>
            <a:r>
              <a:rPr sz="773" b="1" spc="-4" dirty="0">
                <a:latin typeface="Arial"/>
                <a:cs typeface="Arial"/>
              </a:rPr>
              <a:t>Nacional  de</a:t>
            </a:r>
            <a:r>
              <a:rPr sz="773" b="1" spc="-11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Control</a:t>
            </a:r>
            <a:endParaRPr sz="773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69794" y="5238869"/>
            <a:ext cx="310752" cy="363438"/>
          </a:xfrm>
          <a:custGeom>
            <a:avLst/>
            <a:gdLst/>
            <a:ahLst/>
            <a:cxnLst/>
            <a:rect l="l" t="t" r="r" b="b"/>
            <a:pathLst>
              <a:path w="441959" h="516890">
                <a:moveTo>
                  <a:pt x="220979" y="0"/>
                </a:moveTo>
                <a:lnTo>
                  <a:pt x="220979" y="103327"/>
                </a:lnTo>
                <a:lnTo>
                  <a:pt x="0" y="103327"/>
                </a:lnTo>
                <a:lnTo>
                  <a:pt x="0" y="413308"/>
                </a:lnTo>
                <a:lnTo>
                  <a:pt x="220979" y="413308"/>
                </a:lnTo>
                <a:lnTo>
                  <a:pt x="220979" y="516635"/>
                </a:lnTo>
                <a:lnTo>
                  <a:pt x="441959" y="258317"/>
                </a:lnTo>
                <a:lnTo>
                  <a:pt x="220979" y="0"/>
                </a:lnTo>
                <a:close/>
              </a:path>
            </a:pathLst>
          </a:custGeom>
          <a:solidFill>
            <a:srgbClr val="ABF1E4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8309669" y="4982230"/>
            <a:ext cx="1464022" cy="877788"/>
          </a:xfrm>
          <a:custGeom>
            <a:avLst/>
            <a:gdLst/>
            <a:ahLst/>
            <a:cxnLst/>
            <a:rect l="l" t="t" r="r" b="b"/>
            <a:pathLst>
              <a:path w="2082165" h="1248409">
                <a:moveTo>
                  <a:pt x="0" y="124815"/>
                </a:moveTo>
                <a:lnTo>
                  <a:pt x="9808" y="76230"/>
                </a:lnTo>
                <a:lnTo>
                  <a:pt x="36556" y="36556"/>
                </a:lnTo>
                <a:lnTo>
                  <a:pt x="76230" y="9808"/>
                </a:lnTo>
                <a:lnTo>
                  <a:pt x="124815" y="0"/>
                </a:lnTo>
                <a:lnTo>
                  <a:pt x="1956968" y="0"/>
                </a:lnTo>
                <a:lnTo>
                  <a:pt x="2005553" y="9808"/>
                </a:lnTo>
                <a:lnTo>
                  <a:pt x="2045227" y="36556"/>
                </a:lnTo>
                <a:lnTo>
                  <a:pt x="2071975" y="76230"/>
                </a:lnTo>
                <a:lnTo>
                  <a:pt x="2081783" y="124815"/>
                </a:lnTo>
                <a:lnTo>
                  <a:pt x="2081783" y="1123340"/>
                </a:lnTo>
                <a:lnTo>
                  <a:pt x="2071975" y="1171925"/>
                </a:lnTo>
                <a:lnTo>
                  <a:pt x="2045227" y="1211599"/>
                </a:lnTo>
                <a:lnTo>
                  <a:pt x="2005553" y="1238347"/>
                </a:lnTo>
                <a:lnTo>
                  <a:pt x="1956968" y="1248155"/>
                </a:lnTo>
                <a:lnTo>
                  <a:pt x="124815" y="1248155"/>
                </a:lnTo>
                <a:lnTo>
                  <a:pt x="76230" y="1238347"/>
                </a:lnTo>
                <a:lnTo>
                  <a:pt x="36556" y="1211599"/>
                </a:lnTo>
                <a:lnTo>
                  <a:pt x="9808" y="1171925"/>
                </a:lnTo>
                <a:lnTo>
                  <a:pt x="0" y="1123340"/>
                </a:lnTo>
                <a:lnTo>
                  <a:pt x="0" y="124815"/>
                </a:lnTo>
                <a:close/>
              </a:path>
            </a:pathLst>
          </a:custGeom>
          <a:ln w="25908">
            <a:solidFill>
              <a:srgbClr val="13D1B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40"/>
          <p:cNvSpPr txBox="1"/>
          <p:nvPr/>
        </p:nvSpPr>
        <p:spPr>
          <a:xfrm>
            <a:off x="8397144" y="5088288"/>
            <a:ext cx="1286768" cy="641702"/>
          </a:xfrm>
          <a:prstGeom prst="rect">
            <a:avLst/>
          </a:prstGeom>
        </p:spPr>
        <p:txBody>
          <a:bodyPr vert="horz" wrap="square" lIns="0" tIns="25896" rIns="0" bIns="0" rtlCol="0">
            <a:spAutoFit/>
          </a:bodyPr>
          <a:lstStyle/>
          <a:p>
            <a:pPr marL="8929" marR="3572" algn="ctr">
              <a:lnSpc>
                <a:spcPts val="802"/>
              </a:lnSpc>
              <a:spcBef>
                <a:spcPts val="204"/>
              </a:spcBef>
            </a:pPr>
            <a:r>
              <a:rPr sz="773" b="1" spc="-4" dirty="0">
                <a:latin typeface="Arial"/>
                <a:cs typeface="Arial"/>
              </a:rPr>
              <a:t>Fortalecer </a:t>
            </a:r>
            <a:r>
              <a:rPr sz="773" b="1" dirty="0">
                <a:latin typeface="Arial"/>
                <a:cs typeface="Arial"/>
              </a:rPr>
              <a:t>los</a:t>
            </a:r>
            <a:r>
              <a:rPr sz="773" b="1" spc="-21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mecanismos  para recuperación de  activos </a:t>
            </a:r>
            <a:r>
              <a:rPr sz="773" b="1" dirty="0">
                <a:latin typeface="Arial"/>
                <a:cs typeface="Arial"/>
              </a:rPr>
              <a:t>y perdida </a:t>
            </a:r>
            <a:r>
              <a:rPr sz="773" b="1" spc="-4" dirty="0">
                <a:latin typeface="Arial"/>
                <a:cs typeface="Arial"/>
              </a:rPr>
              <a:t>de  </a:t>
            </a:r>
            <a:r>
              <a:rPr sz="773" b="1" dirty="0">
                <a:latin typeface="Arial"/>
                <a:cs typeface="Arial"/>
              </a:rPr>
              <a:t>dominio </a:t>
            </a:r>
            <a:r>
              <a:rPr sz="773" b="1" spc="-4" dirty="0">
                <a:latin typeface="Arial"/>
                <a:cs typeface="Arial"/>
              </a:rPr>
              <a:t>ante </a:t>
            </a:r>
            <a:r>
              <a:rPr sz="773" b="1" dirty="0">
                <a:latin typeface="Arial"/>
                <a:cs typeface="Arial"/>
              </a:rPr>
              <a:t>delitos  </a:t>
            </a:r>
            <a:r>
              <a:rPr sz="773" b="1" spc="-4" dirty="0">
                <a:latin typeface="Arial"/>
                <a:cs typeface="Arial"/>
              </a:rPr>
              <a:t>agravados contra </a:t>
            </a:r>
            <a:r>
              <a:rPr sz="773" b="1" dirty="0">
                <a:latin typeface="Arial"/>
                <a:cs typeface="Arial"/>
              </a:rPr>
              <a:t>la  </a:t>
            </a:r>
            <a:r>
              <a:rPr sz="773" b="1" spc="-4" dirty="0">
                <a:latin typeface="Arial"/>
                <a:cs typeface="Arial"/>
              </a:rPr>
              <a:t>Administración</a:t>
            </a:r>
            <a:r>
              <a:rPr sz="773" b="1" spc="-7" dirty="0">
                <a:latin typeface="Arial"/>
                <a:cs typeface="Arial"/>
              </a:rPr>
              <a:t> </a:t>
            </a:r>
            <a:r>
              <a:rPr sz="773" b="1" spc="-4" dirty="0">
                <a:latin typeface="Arial"/>
                <a:cs typeface="Arial"/>
              </a:rPr>
              <a:t>Pública</a:t>
            </a:r>
            <a:endParaRPr sz="77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17774" y="432446"/>
            <a:ext cx="981819" cy="1604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984" b="1" dirty="0">
                <a:solidFill>
                  <a:srgbClr val="FFFFFF"/>
                </a:solidFill>
                <a:latin typeface="Carlito"/>
                <a:cs typeface="Carlito"/>
              </a:rPr>
              <a:t>Secretaría</a:t>
            </a:r>
            <a:r>
              <a:rPr sz="984" b="1" spc="-6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84" b="1" dirty="0">
                <a:solidFill>
                  <a:srgbClr val="FFFFFF"/>
                </a:solidFill>
                <a:latin typeface="Carlito"/>
                <a:cs typeface="Carlito"/>
              </a:rPr>
              <a:t>General</a:t>
            </a:r>
            <a:endParaRPr sz="984">
              <a:latin typeface="Carlito"/>
              <a:cs typeface="Carlito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lígrafo situado en la parte superior de una línea de firma">
            <a:extLst>
              <a:ext uri="{FF2B5EF4-FFF2-40B4-BE49-F238E27FC236}">
                <a16:creationId xmlns:a16="http://schemas.microsoft.com/office/drawing/2014/main" id="{2FF09BA4-B885-AC56-7E2A-21AE5115D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5"/>
          <a:stretch/>
        </p:blipFill>
        <p:spPr>
          <a:xfrm>
            <a:off x="-1" y="-1"/>
            <a:ext cx="11416413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1BB540-8DA7-6030-7040-506779DA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948171"/>
            <a:ext cx="4501057" cy="2661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Diseño</a:t>
            </a:r>
            <a:r>
              <a:rPr lang="en-US" sz="4800" dirty="0">
                <a:solidFill>
                  <a:srgbClr val="FFFFFF"/>
                </a:solidFill>
              </a:rPr>
              <a:t> de </a:t>
            </a:r>
            <a:r>
              <a:rPr lang="en-US" sz="4800" dirty="0" err="1">
                <a:solidFill>
                  <a:srgbClr val="FFFFFF"/>
                </a:solidFill>
              </a:rPr>
              <a:t>políticas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públicas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8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903" y="1937605"/>
            <a:ext cx="33051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Franklin Gothic Medium"/>
                <a:cs typeface="Franklin Gothic Medium"/>
              </a:rPr>
              <a:t>¿Qué</a:t>
            </a:r>
            <a:r>
              <a:rPr sz="2800" spc="-30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es</a:t>
            </a:r>
            <a:r>
              <a:rPr sz="2800" spc="-15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la</a:t>
            </a:r>
            <a:r>
              <a:rPr sz="2800" spc="-30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función</a:t>
            </a:r>
            <a:r>
              <a:rPr sz="2800" spc="-40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de </a:t>
            </a:r>
            <a:r>
              <a:rPr sz="2800" spc="-685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integridad?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903" y="3217765"/>
            <a:ext cx="3967479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Franklin Gothic Medium"/>
                <a:cs typeface="Franklin Gothic Medium"/>
              </a:rPr>
              <a:t>¿Existe </a:t>
            </a:r>
            <a:r>
              <a:rPr sz="2800" dirty="0">
                <a:latin typeface="Franklin Gothic Medium"/>
                <a:cs typeface="Franklin Gothic Medium"/>
              </a:rPr>
              <a:t>en la entidad </a:t>
            </a:r>
            <a:r>
              <a:rPr sz="2800" spc="5" dirty="0">
                <a:latin typeface="Franklin Gothic Medium"/>
                <a:cs typeface="Franklin Gothic Medium"/>
              </a:rPr>
              <a:t>una </a:t>
            </a:r>
            <a:r>
              <a:rPr sz="2800" spc="10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oficina encargada </a:t>
            </a:r>
            <a:r>
              <a:rPr sz="2800" dirty="0">
                <a:latin typeface="Franklin Gothic Medium"/>
                <a:cs typeface="Franklin Gothic Medium"/>
              </a:rPr>
              <a:t>de esta </a:t>
            </a:r>
            <a:r>
              <a:rPr sz="2800" spc="-685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función?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903" y="4924645"/>
            <a:ext cx="3580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Franklin Gothic Medium"/>
                <a:cs typeface="Franklin Gothic Medium"/>
              </a:rPr>
              <a:t>¿Cómo</a:t>
            </a:r>
            <a:r>
              <a:rPr sz="2800" spc="-45" dirty="0">
                <a:latin typeface="Franklin Gothic Medium"/>
                <a:cs typeface="Franklin Gothic Medium"/>
              </a:rPr>
              <a:t> </a:t>
            </a:r>
            <a:r>
              <a:rPr sz="2800" dirty="0">
                <a:latin typeface="Franklin Gothic Medium"/>
                <a:cs typeface="Franklin Gothic Medium"/>
              </a:rPr>
              <a:t>lo</a:t>
            </a:r>
            <a:r>
              <a:rPr sz="2800" spc="-30" dirty="0">
                <a:latin typeface="Franklin Gothic Medium"/>
                <a:cs typeface="Franklin Gothic Medium"/>
              </a:rPr>
              <a:t> </a:t>
            </a:r>
            <a:r>
              <a:rPr sz="2800" spc="-5" dirty="0">
                <a:latin typeface="Franklin Gothic Medium"/>
                <a:cs typeface="Franklin Gothic Medium"/>
              </a:rPr>
              <a:t>implemento?</a:t>
            </a:r>
            <a:endParaRPr sz="28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44891" y="1274063"/>
            <a:ext cx="4423410" cy="3357245"/>
            <a:chOff x="6144891" y="1274063"/>
            <a:chExt cx="4423410" cy="3357245"/>
          </a:xfrm>
        </p:grpSpPr>
        <p:sp>
          <p:nvSpPr>
            <p:cNvPr id="6" name="object 6"/>
            <p:cNvSpPr/>
            <p:nvPr/>
          </p:nvSpPr>
          <p:spPr>
            <a:xfrm>
              <a:off x="8356473" y="2428875"/>
              <a:ext cx="2205355" cy="525145"/>
            </a:xfrm>
            <a:custGeom>
              <a:avLst/>
              <a:gdLst/>
              <a:ahLst/>
              <a:cxnLst/>
              <a:rect l="l" t="t" r="r" b="b"/>
              <a:pathLst>
                <a:path w="2205354" h="525144">
                  <a:moveTo>
                    <a:pt x="0" y="0"/>
                  </a:moveTo>
                  <a:lnTo>
                    <a:pt x="0" y="357568"/>
                  </a:lnTo>
                  <a:lnTo>
                    <a:pt x="2205050" y="357568"/>
                  </a:lnTo>
                  <a:lnTo>
                    <a:pt x="2205050" y="524700"/>
                  </a:lnTo>
                </a:path>
                <a:path w="2205354" h="525144">
                  <a:moveTo>
                    <a:pt x="0" y="0"/>
                  </a:moveTo>
                  <a:lnTo>
                    <a:pt x="0" y="524700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1241" y="2428875"/>
              <a:ext cx="2205355" cy="525145"/>
            </a:xfrm>
            <a:custGeom>
              <a:avLst/>
              <a:gdLst/>
              <a:ahLst/>
              <a:cxnLst/>
              <a:rect l="l" t="t" r="r" b="b"/>
              <a:pathLst>
                <a:path w="2205354" h="525144">
                  <a:moveTo>
                    <a:pt x="2205050" y="0"/>
                  </a:moveTo>
                  <a:lnTo>
                    <a:pt x="2205050" y="357568"/>
                  </a:lnTo>
                  <a:lnTo>
                    <a:pt x="0" y="357568"/>
                  </a:lnTo>
                  <a:lnTo>
                    <a:pt x="0" y="524700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54265" y="1283588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4265" y="1283588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4671" y="1474088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4671" y="1474088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6473" y="4099940"/>
              <a:ext cx="2205355" cy="525145"/>
            </a:xfrm>
            <a:custGeom>
              <a:avLst/>
              <a:gdLst/>
              <a:ahLst/>
              <a:cxnLst/>
              <a:rect l="l" t="t" r="r" b="b"/>
              <a:pathLst>
                <a:path w="2205354" h="525145">
                  <a:moveTo>
                    <a:pt x="0" y="0"/>
                  </a:moveTo>
                  <a:lnTo>
                    <a:pt x="0" y="357568"/>
                  </a:lnTo>
                  <a:lnTo>
                    <a:pt x="2205050" y="357568"/>
                  </a:lnTo>
                  <a:lnTo>
                    <a:pt x="2205050" y="524700"/>
                  </a:lnTo>
                </a:path>
                <a:path w="2205354" h="525145">
                  <a:moveTo>
                    <a:pt x="0" y="0"/>
                  </a:moveTo>
                  <a:lnTo>
                    <a:pt x="0" y="52470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1241" y="4099940"/>
              <a:ext cx="2205355" cy="525145"/>
            </a:xfrm>
            <a:custGeom>
              <a:avLst/>
              <a:gdLst/>
              <a:ahLst/>
              <a:cxnLst/>
              <a:rect l="l" t="t" r="r" b="b"/>
              <a:pathLst>
                <a:path w="2205354" h="525145">
                  <a:moveTo>
                    <a:pt x="2205050" y="0"/>
                  </a:moveTo>
                  <a:lnTo>
                    <a:pt x="2205050" y="357568"/>
                  </a:lnTo>
                  <a:lnTo>
                    <a:pt x="0" y="357568"/>
                  </a:lnTo>
                  <a:lnTo>
                    <a:pt x="0" y="52470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14408" y="1755585"/>
            <a:ext cx="1083945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5880" marR="5080" indent="-43815">
              <a:lnSpc>
                <a:spcPts val="1839"/>
              </a:lnSpc>
              <a:spcBef>
                <a:spcPts val="425"/>
              </a:spcBef>
            </a:pPr>
            <a:r>
              <a:rPr sz="1800" spc="-60" dirty="0"/>
              <a:t>F</a:t>
            </a:r>
            <a:r>
              <a:rPr sz="1800" dirty="0"/>
              <a:t>u</a:t>
            </a:r>
            <a:r>
              <a:rPr sz="1800" spc="5" dirty="0"/>
              <a:t>nc</a:t>
            </a:r>
            <a:r>
              <a:rPr sz="1800" spc="-15" dirty="0"/>
              <a:t>i</a:t>
            </a:r>
            <a:r>
              <a:rPr sz="1800" spc="-40" dirty="0"/>
              <a:t>ó</a:t>
            </a:r>
            <a:r>
              <a:rPr sz="1800" dirty="0"/>
              <a:t>n</a:t>
            </a:r>
            <a:r>
              <a:rPr sz="1800" spc="-25" dirty="0"/>
              <a:t> </a:t>
            </a:r>
            <a:r>
              <a:rPr sz="1800" spc="5" dirty="0"/>
              <a:t>d</a:t>
            </a:r>
            <a:r>
              <a:rPr sz="1800" spc="-5" dirty="0"/>
              <a:t>e  </a:t>
            </a:r>
            <a:r>
              <a:rPr sz="1800" spc="-20" dirty="0"/>
              <a:t>integridad</a:t>
            </a:r>
            <a:endParaRPr sz="1800"/>
          </a:p>
        </p:txBody>
      </p:sp>
      <p:grpSp>
        <p:nvGrpSpPr>
          <p:cNvPr id="15" name="object 15"/>
          <p:cNvGrpSpPr/>
          <p:nvPr/>
        </p:nvGrpSpPr>
        <p:grpSpPr>
          <a:xfrm>
            <a:off x="5239511" y="2944367"/>
            <a:ext cx="2021205" cy="1351915"/>
            <a:chOff x="5239511" y="2944367"/>
            <a:chExt cx="2021205" cy="1351915"/>
          </a:xfrm>
        </p:grpSpPr>
        <p:sp>
          <p:nvSpPr>
            <p:cNvPr id="16" name="object 16"/>
            <p:cNvSpPr/>
            <p:nvPr/>
          </p:nvSpPr>
          <p:spPr>
            <a:xfrm>
              <a:off x="5249036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9036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9442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9442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49086" y="3309291"/>
            <a:ext cx="1205230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4139" algn="just">
              <a:lnSpc>
                <a:spcPts val="1839"/>
              </a:lnSpc>
              <a:spcBef>
                <a:spcPts val="425"/>
              </a:spcBef>
            </a:pPr>
            <a:r>
              <a:rPr sz="1800" spc="-20" dirty="0">
                <a:latin typeface="Franklin Gothic Medium"/>
                <a:cs typeface="Franklin Gothic Medium"/>
              </a:rPr>
              <a:t>Oficina </a:t>
            </a:r>
            <a:r>
              <a:rPr sz="1800" spc="-5" dirty="0">
                <a:latin typeface="Franklin Gothic Medium"/>
                <a:cs typeface="Franklin Gothic Medium"/>
              </a:rPr>
              <a:t>de 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5" dirty="0">
                <a:latin typeface="Franklin Gothic Medium"/>
                <a:cs typeface="Franklin Gothic Medium"/>
              </a:rPr>
              <a:t>Integridad 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I</a:t>
            </a:r>
            <a:r>
              <a:rPr sz="1800" spc="10" dirty="0">
                <a:latin typeface="Franklin Gothic Medium"/>
                <a:cs typeface="Franklin Gothic Medium"/>
              </a:rPr>
              <a:t>n</a:t>
            </a:r>
            <a:r>
              <a:rPr sz="1800" dirty="0">
                <a:latin typeface="Franklin Gothic Medium"/>
                <a:cs typeface="Franklin Gothic Medium"/>
              </a:rPr>
              <a:t>s</a:t>
            </a:r>
            <a:r>
              <a:rPr sz="1800" spc="-35" dirty="0">
                <a:latin typeface="Franklin Gothic Medium"/>
                <a:cs typeface="Franklin Gothic Medium"/>
              </a:rPr>
              <a:t>t</a:t>
            </a:r>
            <a:r>
              <a:rPr sz="1800" spc="-25" dirty="0">
                <a:latin typeface="Franklin Gothic Medium"/>
                <a:cs typeface="Franklin Gothic Medium"/>
              </a:rPr>
              <a:t>i</a:t>
            </a:r>
            <a:r>
              <a:rPr sz="1800" spc="-40" dirty="0">
                <a:latin typeface="Franklin Gothic Medium"/>
                <a:cs typeface="Franklin Gothic Medium"/>
              </a:rPr>
              <a:t>t</a:t>
            </a:r>
            <a:r>
              <a:rPr sz="1800" spc="-5" dirty="0">
                <a:latin typeface="Franklin Gothic Medium"/>
                <a:cs typeface="Franklin Gothic Medium"/>
              </a:rPr>
              <a:t>u</a:t>
            </a:r>
            <a:r>
              <a:rPr sz="1800" spc="-15" dirty="0">
                <a:latin typeface="Franklin Gothic Medium"/>
                <a:cs typeface="Franklin Gothic Medium"/>
              </a:rPr>
              <a:t>cio</a:t>
            </a:r>
            <a:r>
              <a:rPr sz="1800" spc="-20" dirty="0">
                <a:latin typeface="Franklin Gothic Medium"/>
                <a:cs typeface="Franklin Gothic Medium"/>
              </a:rPr>
              <a:t>nal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444740" y="2944367"/>
            <a:ext cx="2021205" cy="1351915"/>
            <a:chOff x="7444740" y="2944367"/>
            <a:chExt cx="2021205" cy="1351915"/>
          </a:xfrm>
        </p:grpSpPr>
        <p:sp>
          <p:nvSpPr>
            <p:cNvPr id="22" name="object 22"/>
            <p:cNvSpPr/>
            <p:nvPr/>
          </p:nvSpPr>
          <p:spPr>
            <a:xfrm>
              <a:off x="7454265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54265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4671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4671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54967" y="3309291"/>
            <a:ext cx="1402080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1839"/>
              </a:lnSpc>
              <a:spcBef>
                <a:spcPts val="425"/>
              </a:spcBef>
            </a:pPr>
            <a:r>
              <a:rPr sz="1800" spc="-35" dirty="0">
                <a:latin typeface="Franklin Gothic Medium"/>
                <a:cs typeface="Franklin Gothic Medium"/>
              </a:rPr>
              <a:t>Máxima 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autoridad </a:t>
            </a:r>
            <a:r>
              <a:rPr sz="1800" spc="-15" dirty="0">
                <a:latin typeface="Franklin Gothic Medium"/>
                <a:cs typeface="Franklin Gothic Medium"/>
              </a:rPr>
              <a:t> </a:t>
            </a:r>
            <a:r>
              <a:rPr sz="1800" spc="-35" dirty="0">
                <a:latin typeface="Franklin Gothic Medium"/>
                <a:cs typeface="Franklin Gothic Medium"/>
              </a:rPr>
              <a:t>ad</a:t>
            </a:r>
            <a:r>
              <a:rPr sz="1800" spc="-60" dirty="0">
                <a:latin typeface="Franklin Gothic Medium"/>
                <a:cs typeface="Franklin Gothic Medium"/>
              </a:rPr>
              <a:t>m</a:t>
            </a:r>
            <a:r>
              <a:rPr sz="1800" spc="-10" dirty="0">
                <a:latin typeface="Franklin Gothic Medium"/>
                <a:cs typeface="Franklin Gothic Medium"/>
              </a:rPr>
              <a:t>ini</a:t>
            </a:r>
            <a:r>
              <a:rPr sz="1800" spc="-20" dirty="0">
                <a:latin typeface="Franklin Gothic Medium"/>
                <a:cs typeface="Franklin Gothic Medium"/>
              </a:rPr>
              <a:t>s</a:t>
            </a:r>
            <a:r>
              <a:rPr sz="1800" spc="-35" dirty="0">
                <a:latin typeface="Franklin Gothic Medium"/>
                <a:cs typeface="Franklin Gothic Medium"/>
              </a:rPr>
              <a:t>t</a:t>
            </a:r>
            <a:r>
              <a:rPr sz="1800" spc="-5" dirty="0">
                <a:latin typeface="Franklin Gothic Medium"/>
                <a:cs typeface="Franklin Gothic Medium"/>
              </a:rPr>
              <a:t>r</a:t>
            </a:r>
            <a:r>
              <a:rPr sz="1800" spc="-30" dirty="0">
                <a:latin typeface="Franklin Gothic Medium"/>
                <a:cs typeface="Franklin Gothic Medium"/>
              </a:rPr>
              <a:t>a</a:t>
            </a:r>
            <a:r>
              <a:rPr sz="1800" spc="-25" dirty="0">
                <a:latin typeface="Franklin Gothic Medium"/>
                <a:cs typeface="Franklin Gothic Medium"/>
              </a:rPr>
              <a:t>t</a:t>
            </a:r>
            <a:r>
              <a:rPr sz="1800" spc="-10" dirty="0">
                <a:latin typeface="Franklin Gothic Medium"/>
                <a:cs typeface="Franklin Gothic Medium"/>
              </a:rPr>
              <a:t>i</a:t>
            </a:r>
            <a:r>
              <a:rPr sz="1800" spc="-35" dirty="0">
                <a:latin typeface="Franklin Gothic Medium"/>
                <a:cs typeface="Franklin Gothic Medium"/>
              </a:rPr>
              <a:t>v</a:t>
            </a:r>
            <a:r>
              <a:rPr sz="1800" spc="-25" dirty="0">
                <a:latin typeface="Franklin Gothic Medium"/>
                <a:cs typeface="Franklin Gothic Medium"/>
              </a:rPr>
              <a:t>a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39511" y="4614671"/>
            <a:ext cx="2021205" cy="1351915"/>
            <a:chOff x="5239511" y="4614671"/>
            <a:chExt cx="2021205" cy="1351915"/>
          </a:xfrm>
        </p:grpSpPr>
        <p:sp>
          <p:nvSpPr>
            <p:cNvPr id="28" name="object 28"/>
            <p:cNvSpPr/>
            <p:nvPr/>
          </p:nvSpPr>
          <p:spPr>
            <a:xfrm>
              <a:off x="5249036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1689811" y="0"/>
                  </a:moveTo>
                  <a:lnTo>
                    <a:pt x="114604" y="0"/>
                  </a:lnTo>
                  <a:lnTo>
                    <a:pt x="69994" y="9005"/>
                  </a:lnTo>
                  <a:lnTo>
                    <a:pt x="33566" y="33566"/>
                  </a:lnTo>
                  <a:lnTo>
                    <a:pt x="9005" y="69994"/>
                  </a:lnTo>
                  <a:lnTo>
                    <a:pt x="0" y="11460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66" y="1112481"/>
                  </a:lnTo>
                  <a:lnTo>
                    <a:pt x="69994" y="1137042"/>
                  </a:lnTo>
                  <a:lnTo>
                    <a:pt x="114604" y="1146047"/>
                  </a:lnTo>
                  <a:lnTo>
                    <a:pt x="1689811" y="1146047"/>
                  </a:lnTo>
                  <a:lnTo>
                    <a:pt x="1734421" y="1137042"/>
                  </a:lnTo>
                  <a:lnTo>
                    <a:pt x="1770849" y="1112481"/>
                  </a:lnTo>
                  <a:lnTo>
                    <a:pt x="1795410" y="1076053"/>
                  </a:lnTo>
                  <a:lnTo>
                    <a:pt x="1804416" y="1031443"/>
                  </a:lnTo>
                  <a:lnTo>
                    <a:pt x="1804416" y="114604"/>
                  </a:lnTo>
                  <a:lnTo>
                    <a:pt x="1795410" y="69994"/>
                  </a:lnTo>
                  <a:lnTo>
                    <a:pt x="1770849" y="33566"/>
                  </a:lnTo>
                  <a:lnTo>
                    <a:pt x="1734421" y="9005"/>
                  </a:lnTo>
                  <a:lnTo>
                    <a:pt x="168981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49036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0" y="114604"/>
                  </a:moveTo>
                  <a:lnTo>
                    <a:pt x="9005" y="69994"/>
                  </a:lnTo>
                  <a:lnTo>
                    <a:pt x="33566" y="33566"/>
                  </a:lnTo>
                  <a:lnTo>
                    <a:pt x="69994" y="9005"/>
                  </a:lnTo>
                  <a:lnTo>
                    <a:pt x="114604" y="0"/>
                  </a:lnTo>
                  <a:lnTo>
                    <a:pt x="1689811" y="0"/>
                  </a:lnTo>
                  <a:lnTo>
                    <a:pt x="1734421" y="9005"/>
                  </a:lnTo>
                  <a:lnTo>
                    <a:pt x="1770849" y="33566"/>
                  </a:lnTo>
                  <a:lnTo>
                    <a:pt x="1795410" y="69994"/>
                  </a:lnTo>
                  <a:lnTo>
                    <a:pt x="1804416" y="114604"/>
                  </a:lnTo>
                  <a:lnTo>
                    <a:pt x="1804416" y="1031443"/>
                  </a:lnTo>
                  <a:lnTo>
                    <a:pt x="1795410" y="1076053"/>
                  </a:lnTo>
                  <a:lnTo>
                    <a:pt x="1770849" y="1112481"/>
                  </a:lnTo>
                  <a:lnTo>
                    <a:pt x="1734421" y="1137042"/>
                  </a:lnTo>
                  <a:lnTo>
                    <a:pt x="1689811" y="1146047"/>
                  </a:lnTo>
                  <a:lnTo>
                    <a:pt x="114604" y="1146047"/>
                  </a:lnTo>
                  <a:lnTo>
                    <a:pt x="69994" y="1137042"/>
                  </a:lnTo>
                  <a:lnTo>
                    <a:pt x="33566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60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49442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9442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92387" y="5096233"/>
            <a:ext cx="91821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4775">
              <a:lnSpc>
                <a:spcPts val="1839"/>
              </a:lnSpc>
              <a:spcBef>
                <a:spcPts val="425"/>
              </a:spcBef>
            </a:pPr>
            <a:r>
              <a:rPr sz="1800" spc="-10" dirty="0">
                <a:latin typeface="Franklin Gothic Medium"/>
                <a:cs typeface="Franklin Gothic Medium"/>
              </a:rPr>
              <a:t>Unidad </a:t>
            </a:r>
            <a:r>
              <a:rPr sz="1800" spc="-5" dirty="0">
                <a:latin typeface="Franklin Gothic Medium"/>
                <a:cs typeface="Franklin Gothic Medium"/>
              </a:rPr>
              <a:t> </a:t>
            </a:r>
            <a:r>
              <a:rPr sz="1800" spc="-30" dirty="0">
                <a:latin typeface="Franklin Gothic Medium"/>
                <a:cs typeface="Franklin Gothic Medium"/>
              </a:rPr>
              <a:t>f</a:t>
            </a:r>
            <a:r>
              <a:rPr sz="1800" spc="-5" dirty="0">
                <a:latin typeface="Franklin Gothic Medium"/>
                <a:cs typeface="Franklin Gothic Medium"/>
              </a:rPr>
              <a:t>u</a:t>
            </a:r>
            <a:r>
              <a:rPr sz="1800" spc="-15" dirty="0">
                <a:latin typeface="Franklin Gothic Medium"/>
                <a:cs typeface="Franklin Gothic Medium"/>
              </a:rPr>
              <a:t>ncio</a:t>
            </a:r>
            <a:r>
              <a:rPr sz="1800" spc="-20" dirty="0">
                <a:latin typeface="Franklin Gothic Medium"/>
                <a:cs typeface="Franklin Gothic Medium"/>
              </a:rPr>
              <a:t>nal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44740" y="4614671"/>
            <a:ext cx="2021205" cy="1351915"/>
            <a:chOff x="7444740" y="4614671"/>
            <a:chExt cx="2021205" cy="1351915"/>
          </a:xfrm>
        </p:grpSpPr>
        <p:sp>
          <p:nvSpPr>
            <p:cNvPr id="34" name="object 34"/>
            <p:cNvSpPr/>
            <p:nvPr/>
          </p:nvSpPr>
          <p:spPr>
            <a:xfrm>
              <a:off x="7454265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1689811" y="0"/>
                  </a:moveTo>
                  <a:lnTo>
                    <a:pt x="114604" y="0"/>
                  </a:lnTo>
                  <a:lnTo>
                    <a:pt x="69994" y="9005"/>
                  </a:lnTo>
                  <a:lnTo>
                    <a:pt x="33566" y="33566"/>
                  </a:lnTo>
                  <a:lnTo>
                    <a:pt x="9005" y="69994"/>
                  </a:lnTo>
                  <a:lnTo>
                    <a:pt x="0" y="11460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66" y="1112481"/>
                  </a:lnTo>
                  <a:lnTo>
                    <a:pt x="69994" y="1137042"/>
                  </a:lnTo>
                  <a:lnTo>
                    <a:pt x="114604" y="1146047"/>
                  </a:lnTo>
                  <a:lnTo>
                    <a:pt x="1689811" y="1146047"/>
                  </a:lnTo>
                  <a:lnTo>
                    <a:pt x="1734421" y="1137042"/>
                  </a:lnTo>
                  <a:lnTo>
                    <a:pt x="1770849" y="1112481"/>
                  </a:lnTo>
                  <a:lnTo>
                    <a:pt x="1795410" y="1076053"/>
                  </a:lnTo>
                  <a:lnTo>
                    <a:pt x="1804416" y="1031443"/>
                  </a:lnTo>
                  <a:lnTo>
                    <a:pt x="1804416" y="114604"/>
                  </a:lnTo>
                  <a:lnTo>
                    <a:pt x="1795410" y="69994"/>
                  </a:lnTo>
                  <a:lnTo>
                    <a:pt x="1770849" y="33566"/>
                  </a:lnTo>
                  <a:lnTo>
                    <a:pt x="1734421" y="9005"/>
                  </a:lnTo>
                  <a:lnTo>
                    <a:pt x="168981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54265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0" y="114604"/>
                  </a:moveTo>
                  <a:lnTo>
                    <a:pt x="9005" y="69994"/>
                  </a:lnTo>
                  <a:lnTo>
                    <a:pt x="33566" y="33566"/>
                  </a:lnTo>
                  <a:lnTo>
                    <a:pt x="69994" y="9005"/>
                  </a:lnTo>
                  <a:lnTo>
                    <a:pt x="114604" y="0"/>
                  </a:lnTo>
                  <a:lnTo>
                    <a:pt x="1689811" y="0"/>
                  </a:lnTo>
                  <a:lnTo>
                    <a:pt x="1734421" y="9005"/>
                  </a:lnTo>
                  <a:lnTo>
                    <a:pt x="1770849" y="33566"/>
                  </a:lnTo>
                  <a:lnTo>
                    <a:pt x="1795410" y="69994"/>
                  </a:lnTo>
                  <a:lnTo>
                    <a:pt x="1804416" y="114604"/>
                  </a:lnTo>
                  <a:lnTo>
                    <a:pt x="1804416" y="1031443"/>
                  </a:lnTo>
                  <a:lnTo>
                    <a:pt x="1795410" y="1076053"/>
                  </a:lnTo>
                  <a:lnTo>
                    <a:pt x="1770849" y="1112481"/>
                  </a:lnTo>
                  <a:lnTo>
                    <a:pt x="1734421" y="1137042"/>
                  </a:lnTo>
                  <a:lnTo>
                    <a:pt x="1689811" y="1146047"/>
                  </a:lnTo>
                  <a:lnTo>
                    <a:pt x="114604" y="1146047"/>
                  </a:lnTo>
                  <a:lnTo>
                    <a:pt x="69994" y="1137042"/>
                  </a:lnTo>
                  <a:lnTo>
                    <a:pt x="33566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60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54671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54671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55704" y="4979615"/>
            <a:ext cx="1201420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425"/>
              </a:spcBef>
            </a:pPr>
            <a:r>
              <a:rPr sz="1800" spc="-15" dirty="0">
                <a:latin typeface="Franklin Gothic Medium"/>
                <a:cs typeface="Franklin Gothic Medium"/>
              </a:rPr>
              <a:t>Equipo </a:t>
            </a:r>
            <a:r>
              <a:rPr sz="1800" spc="-5" dirty="0">
                <a:latin typeface="Franklin Gothic Medium"/>
                <a:cs typeface="Franklin Gothic Medium"/>
              </a:rPr>
              <a:t>de </a:t>
            </a:r>
            <a:r>
              <a:rPr sz="180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trabajo </a:t>
            </a:r>
            <a:r>
              <a:rPr sz="1800" spc="-15" dirty="0">
                <a:latin typeface="Franklin Gothic Medium"/>
                <a:cs typeface="Franklin Gothic Medium"/>
              </a:rPr>
              <a:t> pe</a:t>
            </a:r>
            <a:r>
              <a:rPr sz="1800" spc="-30" dirty="0">
                <a:latin typeface="Franklin Gothic Medium"/>
                <a:cs typeface="Franklin Gothic Medium"/>
              </a:rPr>
              <a:t>r</a:t>
            </a:r>
            <a:r>
              <a:rPr sz="1800" spc="-85" dirty="0">
                <a:latin typeface="Franklin Gothic Medium"/>
                <a:cs typeface="Franklin Gothic Medium"/>
              </a:rPr>
              <a:t>m</a:t>
            </a:r>
            <a:r>
              <a:rPr sz="1800" spc="-25" dirty="0">
                <a:latin typeface="Franklin Gothic Medium"/>
                <a:cs typeface="Franklin Gothic Medium"/>
              </a:rPr>
              <a:t>a</a:t>
            </a:r>
            <a:r>
              <a:rPr sz="1800" dirty="0">
                <a:latin typeface="Franklin Gothic Medium"/>
                <a:cs typeface="Franklin Gothic Medium"/>
              </a:rPr>
              <a:t>n</a:t>
            </a:r>
            <a:r>
              <a:rPr sz="1800" spc="-15" dirty="0">
                <a:latin typeface="Franklin Gothic Medium"/>
                <a:cs typeface="Franklin Gothic Medium"/>
              </a:rPr>
              <a:t>e</a:t>
            </a:r>
            <a:r>
              <a:rPr sz="1800" dirty="0">
                <a:latin typeface="Franklin Gothic Medium"/>
                <a:cs typeface="Franklin Gothic Medium"/>
              </a:rPr>
              <a:t>n</a:t>
            </a:r>
            <a:r>
              <a:rPr sz="1800" spc="-65" dirty="0">
                <a:latin typeface="Franklin Gothic Medium"/>
                <a:cs typeface="Franklin Gothic Medium"/>
              </a:rPr>
              <a:t>t</a:t>
            </a:r>
            <a:r>
              <a:rPr sz="1800" spc="-10" dirty="0">
                <a:latin typeface="Franklin Gothic Medium"/>
                <a:cs typeface="Franklin Gothic Medium"/>
              </a:rPr>
              <a:t>e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649968" y="4614671"/>
            <a:ext cx="2021205" cy="1351915"/>
            <a:chOff x="9649968" y="4614671"/>
            <a:chExt cx="2021205" cy="1351915"/>
          </a:xfrm>
        </p:grpSpPr>
        <p:sp>
          <p:nvSpPr>
            <p:cNvPr id="40" name="object 40"/>
            <p:cNvSpPr/>
            <p:nvPr/>
          </p:nvSpPr>
          <p:spPr>
            <a:xfrm>
              <a:off x="9659493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1689811" y="0"/>
                  </a:moveTo>
                  <a:lnTo>
                    <a:pt x="114604" y="0"/>
                  </a:lnTo>
                  <a:lnTo>
                    <a:pt x="69994" y="9005"/>
                  </a:lnTo>
                  <a:lnTo>
                    <a:pt x="33566" y="33566"/>
                  </a:lnTo>
                  <a:lnTo>
                    <a:pt x="9005" y="69994"/>
                  </a:lnTo>
                  <a:lnTo>
                    <a:pt x="0" y="114604"/>
                  </a:lnTo>
                  <a:lnTo>
                    <a:pt x="0" y="1031443"/>
                  </a:lnTo>
                  <a:lnTo>
                    <a:pt x="9005" y="1076053"/>
                  </a:lnTo>
                  <a:lnTo>
                    <a:pt x="33566" y="1112481"/>
                  </a:lnTo>
                  <a:lnTo>
                    <a:pt x="69994" y="1137042"/>
                  </a:lnTo>
                  <a:lnTo>
                    <a:pt x="114604" y="1146047"/>
                  </a:lnTo>
                  <a:lnTo>
                    <a:pt x="1689811" y="1146047"/>
                  </a:lnTo>
                  <a:lnTo>
                    <a:pt x="1734421" y="1137042"/>
                  </a:lnTo>
                  <a:lnTo>
                    <a:pt x="1770849" y="1112481"/>
                  </a:lnTo>
                  <a:lnTo>
                    <a:pt x="1795410" y="1076053"/>
                  </a:lnTo>
                  <a:lnTo>
                    <a:pt x="1804416" y="1031443"/>
                  </a:lnTo>
                  <a:lnTo>
                    <a:pt x="1804416" y="114604"/>
                  </a:lnTo>
                  <a:lnTo>
                    <a:pt x="1795410" y="69994"/>
                  </a:lnTo>
                  <a:lnTo>
                    <a:pt x="1770849" y="33566"/>
                  </a:lnTo>
                  <a:lnTo>
                    <a:pt x="1734421" y="9005"/>
                  </a:lnTo>
                  <a:lnTo>
                    <a:pt x="168981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59493" y="4624196"/>
              <a:ext cx="1804670" cy="1146175"/>
            </a:xfrm>
            <a:custGeom>
              <a:avLst/>
              <a:gdLst/>
              <a:ahLst/>
              <a:cxnLst/>
              <a:rect l="l" t="t" r="r" b="b"/>
              <a:pathLst>
                <a:path w="1804670" h="1146175">
                  <a:moveTo>
                    <a:pt x="0" y="114604"/>
                  </a:moveTo>
                  <a:lnTo>
                    <a:pt x="9005" y="69994"/>
                  </a:lnTo>
                  <a:lnTo>
                    <a:pt x="33566" y="33566"/>
                  </a:lnTo>
                  <a:lnTo>
                    <a:pt x="69994" y="9005"/>
                  </a:lnTo>
                  <a:lnTo>
                    <a:pt x="114604" y="0"/>
                  </a:lnTo>
                  <a:lnTo>
                    <a:pt x="1689811" y="0"/>
                  </a:lnTo>
                  <a:lnTo>
                    <a:pt x="1734421" y="9005"/>
                  </a:lnTo>
                  <a:lnTo>
                    <a:pt x="1770849" y="33566"/>
                  </a:lnTo>
                  <a:lnTo>
                    <a:pt x="1795410" y="69994"/>
                  </a:lnTo>
                  <a:lnTo>
                    <a:pt x="1804416" y="114604"/>
                  </a:lnTo>
                  <a:lnTo>
                    <a:pt x="1804416" y="1031443"/>
                  </a:lnTo>
                  <a:lnTo>
                    <a:pt x="1795410" y="1076053"/>
                  </a:lnTo>
                  <a:lnTo>
                    <a:pt x="1770849" y="1112481"/>
                  </a:lnTo>
                  <a:lnTo>
                    <a:pt x="1734421" y="1137042"/>
                  </a:lnTo>
                  <a:lnTo>
                    <a:pt x="1689811" y="1146047"/>
                  </a:lnTo>
                  <a:lnTo>
                    <a:pt x="114604" y="1146047"/>
                  </a:lnTo>
                  <a:lnTo>
                    <a:pt x="69994" y="1137042"/>
                  </a:lnTo>
                  <a:lnTo>
                    <a:pt x="33566" y="1112481"/>
                  </a:lnTo>
                  <a:lnTo>
                    <a:pt x="9005" y="1076053"/>
                  </a:lnTo>
                  <a:lnTo>
                    <a:pt x="0" y="1031443"/>
                  </a:lnTo>
                  <a:lnTo>
                    <a:pt x="0" y="11460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59899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59899" y="4814696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0134844" y="5212850"/>
            <a:ext cx="125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Franklin Gothic Medium"/>
                <a:cs typeface="Franklin Gothic Medium"/>
              </a:rPr>
              <a:t>Servidor</a:t>
            </a:r>
            <a:r>
              <a:rPr sz="1800" spc="-65" dirty="0">
                <a:latin typeface="Franklin Gothic Medium"/>
                <a:cs typeface="Franklin Gothic Medium"/>
              </a:rPr>
              <a:t> </a:t>
            </a:r>
            <a:r>
              <a:rPr sz="1800" spc="-15" dirty="0">
                <a:latin typeface="Franklin Gothic Medium"/>
                <a:cs typeface="Franklin Gothic Medium"/>
              </a:rPr>
              <a:t>civil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649968" y="2944367"/>
            <a:ext cx="2021205" cy="1351915"/>
            <a:chOff x="9649968" y="2944367"/>
            <a:chExt cx="2021205" cy="1351915"/>
          </a:xfrm>
        </p:grpSpPr>
        <p:sp>
          <p:nvSpPr>
            <p:cNvPr id="46" name="object 46"/>
            <p:cNvSpPr/>
            <p:nvPr/>
          </p:nvSpPr>
          <p:spPr>
            <a:xfrm>
              <a:off x="9659493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659493" y="29538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59899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1689887" y="0"/>
                  </a:moveTo>
                  <a:lnTo>
                    <a:pt x="114528" y="0"/>
                  </a:lnTo>
                  <a:lnTo>
                    <a:pt x="69946" y="9001"/>
                  </a:lnTo>
                  <a:lnTo>
                    <a:pt x="33542" y="33547"/>
                  </a:lnTo>
                  <a:lnTo>
                    <a:pt x="8999" y="69951"/>
                  </a:lnTo>
                  <a:lnTo>
                    <a:pt x="0" y="114528"/>
                  </a:lnTo>
                  <a:lnTo>
                    <a:pt x="0" y="1030757"/>
                  </a:lnTo>
                  <a:lnTo>
                    <a:pt x="8999" y="1075339"/>
                  </a:lnTo>
                  <a:lnTo>
                    <a:pt x="33542" y="1111743"/>
                  </a:lnTo>
                  <a:lnTo>
                    <a:pt x="69946" y="1136286"/>
                  </a:lnTo>
                  <a:lnTo>
                    <a:pt x="114528" y="1145285"/>
                  </a:lnTo>
                  <a:lnTo>
                    <a:pt x="1689887" y="1145285"/>
                  </a:lnTo>
                  <a:lnTo>
                    <a:pt x="1734469" y="1136286"/>
                  </a:lnTo>
                  <a:lnTo>
                    <a:pt x="1770873" y="1111743"/>
                  </a:lnTo>
                  <a:lnTo>
                    <a:pt x="1795416" y="1075339"/>
                  </a:lnTo>
                  <a:lnTo>
                    <a:pt x="1804416" y="1030757"/>
                  </a:lnTo>
                  <a:lnTo>
                    <a:pt x="1804416" y="114528"/>
                  </a:lnTo>
                  <a:lnTo>
                    <a:pt x="1795416" y="69951"/>
                  </a:lnTo>
                  <a:lnTo>
                    <a:pt x="1770873" y="33547"/>
                  </a:lnTo>
                  <a:lnTo>
                    <a:pt x="1734469" y="9001"/>
                  </a:lnTo>
                  <a:lnTo>
                    <a:pt x="16898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59899" y="3144392"/>
              <a:ext cx="1804670" cy="1145540"/>
            </a:xfrm>
            <a:custGeom>
              <a:avLst/>
              <a:gdLst/>
              <a:ahLst/>
              <a:cxnLst/>
              <a:rect l="l" t="t" r="r" b="b"/>
              <a:pathLst>
                <a:path w="1804670" h="1145539">
                  <a:moveTo>
                    <a:pt x="0" y="114528"/>
                  </a:moveTo>
                  <a:lnTo>
                    <a:pt x="8999" y="69951"/>
                  </a:lnTo>
                  <a:lnTo>
                    <a:pt x="33542" y="33547"/>
                  </a:lnTo>
                  <a:lnTo>
                    <a:pt x="69946" y="9001"/>
                  </a:lnTo>
                  <a:lnTo>
                    <a:pt x="114528" y="0"/>
                  </a:lnTo>
                  <a:lnTo>
                    <a:pt x="1689887" y="0"/>
                  </a:lnTo>
                  <a:lnTo>
                    <a:pt x="1734469" y="9001"/>
                  </a:lnTo>
                  <a:lnTo>
                    <a:pt x="1770873" y="33547"/>
                  </a:lnTo>
                  <a:lnTo>
                    <a:pt x="1795416" y="69951"/>
                  </a:lnTo>
                  <a:lnTo>
                    <a:pt x="1804416" y="114528"/>
                  </a:lnTo>
                  <a:lnTo>
                    <a:pt x="1804416" y="1030757"/>
                  </a:lnTo>
                  <a:lnTo>
                    <a:pt x="1795416" y="1075339"/>
                  </a:lnTo>
                  <a:lnTo>
                    <a:pt x="1770873" y="1111743"/>
                  </a:lnTo>
                  <a:lnTo>
                    <a:pt x="1734469" y="1136286"/>
                  </a:lnTo>
                  <a:lnTo>
                    <a:pt x="1689887" y="1145285"/>
                  </a:lnTo>
                  <a:lnTo>
                    <a:pt x="114528" y="1145285"/>
                  </a:lnTo>
                  <a:lnTo>
                    <a:pt x="69946" y="1136286"/>
                  </a:lnTo>
                  <a:lnTo>
                    <a:pt x="33542" y="1111743"/>
                  </a:lnTo>
                  <a:lnTo>
                    <a:pt x="8999" y="1075339"/>
                  </a:lnTo>
                  <a:lnTo>
                    <a:pt x="0" y="1030757"/>
                  </a:lnTo>
                  <a:lnTo>
                    <a:pt x="0" y="114528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263652" y="3309291"/>
            <a:ext cx="995044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290" marR="5080" indent="-22225" algn="just">
              <a:lnSpc>
                <a:spcPts val="1839"/>
              </a:lnSpc>
              <a:spcBef>
                <a:spcPts val="425"/>
              </a:spcBef>
            </a:pPr>
            <a:r>
              <a:rPr sz="1800" spc="-20" dirty="0">
                <a:latin typeface="Franklin Gothic Medium"/>
                <a:cs typeface="Franklin Gothic Medium"/>
              </a:rPr>
              <a:t>Oficina</a:t>
            </a:r>
            <a:r>
              <a:rPr sz="1800" spc="-85" dirty="0">
                <a:latin typeface="Franklin Gothic Medium"/>
                <a:cs typeface="Franklin Gothic Medium"/>
              </a:rPr>
              <a:t> </a:t>
            </a:r>
            <a:r>
              <a:rPr sz="1800" spc="-5" dirty="0">
                <a:latin typeface="Franklin Gothic Medium"/>
                <a:cs typeface="Franklin Gothic Medium"/>
              </a:rPr>
              <a:t>de </a:t>
            </a:r>
            <a:r>
              <a:rPr sz="1800" spc="-44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Recursos </a:t>
            </a:r>
            <a:r>
              <a:rPr sz="1800" spc="-440" dirty="0">
                <a:latin typeface="Franklin Gothic Medium"/>
                <a:cs typeface="Franklin Gothic Medium"/>
              </a:rPr>
              <a:t> </a:t>
            </a:r>
            <a:r>
              <a:rPr sz="1800" spc="-20" dirty="0">
                <a:latin typeface="Franklin Gothic Medium"/>
                <a:cs typeface="Franklin Gothic Medium"/>
              </a:rPr>
              <a:t>Humanos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911DF542-3F47-4603-B2E5-11C8D4AC2409}"/>
              </a:ext>
            </a:extLst>
          </p:cNvPr>
          <p:cNvSpPr txBox="1">
            <a:spLocks/>
          </p:cNvSpPr>
          <p:nvPr/>
        </p:nvSpPr>
        <p:spPr>
          <a:xfrm>
            <a:off x="415113" y="608425"/>
            <a:ext cx="10843583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800" spc="-5" dirty="0"/>
              <a:t>Mecanismos e Instrumentos</a:t>
            </a:r>
            <a:r>
              <a:rPr lang="es-ES" sz="2800" spc="-30" dirty="0"/>
              <a:t> para promover y defender la </a:t>
            </a:r>
            <a:r>
              <a:rPr lang="es-ES" sz="2800" spc="-5" dirty="0"/>
              <a:t>Integridad Pública.</a:t>
            </a:r>
            <a:endParaRPr lang="es-E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233" y="221996"/>
            <a:ext cx="793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Franklin Gothic Medium"/>
                <a:cs typeface="Franklin Gothic Medium"/>
              </a:rPr>
              <a:t>¿Qué</a:t>
            </a:r>
            <a:r>
              <a:rPr sz="2800" b="0" spc="-20" dirty="0">
                <a:latin typeface="Franklin Gothic Medium"/>
                <a:cs typeface="Franklin Gothic Medium"/>
              </a:rPr>
              <a:t> </a:t>
            </a:r>
            <a:r>
              <a:rPr sz="2800" b="0" spc="-5" dirty="0">
                <a:latin typeface="Franklin Gothic Medium"/>
                <a:cs typeface="Franklin Gothic Medium"/>
              </a:rPr>
              <a:t>rol</a:t>
            </a:r>
            <a:r>
              <a:rPr sz="2800" b="0" spc="-10" dirty="0">
                <a:latin typeface="Franklin Gothic Medium"/>
                <a:cs typeface="Franklin Gothic Medium"/>
              </a:rPr>
              <a:t> </a:t>
            </a:r>
            <a:r>
              <a:rPr sz="2800" b="0" dirty="0">
                <a:latin typeface="Franklin Gothic Medium"/>
                <a:cs typeface="Franklin Gothic Medium"/>
              </a:rPr>
              <a:t>juega</a:t>
            </a:r>
            <a:r>
              <a:rPr sz="2800" b="0" spc="-15" dirty="0">
                <a:latin typeface="Franklin Gothic Medium"/>
                <a:cs typeface="Franklin Gothic Medium"/>
              </a:rPr>
              <a:t> </a:t>
            </a:r>
            <a:r>
              <a:rPr sz="2800" b="0" dirty="0">
                <a:latin typeface="Franklin Gothic Medium"/>
                <a:cs typeface="Franklin Gothic Medium"/>
              </a:rPr>
              <a:t>la</a:t>
            </a:r>
            <a:r>
              <a:rPr sz="2800" b="0" spc="-15" dirty="0">
                <a:latin typeface="Franklin Gothic Medium"/>
                <a:cs typeface="Franklin Gothic Medium"/>
              </a:rPr>
              <a:t> </a:t>
            </a:r>
            <a:r>
              <a:rPr sz="2800" b="0" dirty="0">
                <a:latin typeface="Franklin Gothic Medium"/>
                <a:cs typeface="Franklin Gothic Medium"/>
              </a:rPr>
              <a:t>oficina</a:t>
            </a:r>
            <a:r>
              <a:rPr sz="2800" b="0" spc="-30" dirty="0">
                <a:latin typeface="Franklin Gothic Medium"/>
                <a:cs typeface="Franklin Gothic Medium"/>
              </a:rPr>
              <a:t> </a:t>
            </a:r>
            <a:r>
              <a:rPr sz="2800" b="0" spc="-5" dirty="0">
                <a:latin typeface="Franklin Gothic Medium"/>
                <a:cs typeface="Franklin Gothic Medium"/>
              </a:rPr>
              <a:t>de</a:t>
            </a:r>
            <a:r>
              <a:rPr sz="2800" b="0" spc="20" dirty="0">
                <a:latin typeface="Franklin Gothic Medium"/>
                <a:cs typeface="Franklin Gothic Medium"/>
              </a:rPr>
              <a:t> </a:t>
            </a:r>
            <a:r>
              <a:rPr sz="2800" b="0" spc="-10" dirty="0">
                <a:latin typeface="Franklin Gothic Medium"/>
                <a:cs typeface="Franklin Gothic Medium"/>
              </a:rPr>
              <a:t>integridad</a:t>
            </a:r>
            <a:r>
              <a:rPr sz="2800" b="0" spc="-5" dirty="0">
                <a:latin typeface="Franklin Gothic Medium"/>
                <a:cs typeface="Franklin Gothic Medium"/>
              </a:rPr>
              <a:t> </a:t>
            </a:r>
            <a:r>
              <a:rPr sz="2800" b="0" dirty="0">
                <a:latin typeface="Franklin Gothic Medium"/>
                <a:cs typeface="Franklin Gothic Medium"/>
              </a:rPr>
              <a:t>institucional?</a:t>
            </a:r>
            <a:endParaRPr sz="28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90816" y="5033771"/>
            <a:ext cx="4551045" cy="1822450"/>
            <a:chOff x="7290816" y="5033771"/>
            <a:chExt cx="4551045" cy="1822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503" y="6294120"/>
              <a:ext cx="1209977" cy="230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0816" y="5033771"/>
              <a:ext cx="4048505" cy="18219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76680" y="1724025"/>
            <a:ext cx="2552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8595" algn="l"/>
                <a:tab pos="1845945" algn="l"/>
              </a:tabLst>
            </a:pPr>
            <a:r>
              <a:rPr sz="2000" dirty="0">
                <a:latin typeface="Arial MT"/>
                <a:cs typeface="Arial MT"/>
              </a:rPr>
              <a:t>co</a:t>
            </a:r>
            <a:r>
              <a:rPr sz="2000" spc="-1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ru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ción	y	el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var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780" y="1419225"/>
            <a:ext cx="51409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5080" indent="-342265" algn="r">
              <a:lnSpc>
                <a:spcPct val="100000"/>
              </a:lnSpc>
              <a:spcBef>
                <a:spcPts val="105"/>
              </a:spcBef>
              <a:buChar char="•"/>
              <a:tabLst>
                <a:tab pos="342265" algn="l"/>
                <a:tab pos="342900" algn="l"/>
                <a:tab pos="1491615" algn="l"/>
                <a:tab pos="2892425" algn="l"/>
                <a:tab pos="3698875" algn="l"/>
                <a:tab pos="4916805" algn="l"/>
              </a:tabLst>
            </a:pPr>
            <a:r>
              <a:rPr sz="2000" dirty="0">
                <a:latin typeface="Arial MT"/>
                <a:cs typeface="Arial MT"/>
              </a:rPr>
              <a:t>Articula	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-15" dirty="0">
                <a:latin typeface="Arial MT"/>
                <a:cs typeface="Arial MT"/>
              </a:rPr>
              <a:t>f</a:t>
            </a:r>
            <a:r>
              <a:rPr sz="2000" dirty="0">
                <a:latin typeface="Arial MT"/>
                <a:cs typeface="Arial MT"/>
              </a:rPr>
              <a:t>uerz</a:t>
            </a:r>
            <a:r>
              <a:rPr sz="2000" spc="-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spc="-10" dirty="0">
                <a:latin typeface="Arial MT"/>
                <a:cs typeface="Arial MT"/>
              </a:rPr>
              <a:t>par</a:t>
            </a:r>
            <a:r>
              <a:rPr sz="2000" dirty="0">
                <a:latin typeface="Arial MT"/>
                <a:cs typeface="Arial MT"/>
              </a:rPr>
              <a:t>a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revenir	</a:t>
            </a:r>
            <a:r>
              <a:rPr sz="2000" spc="-5" dirty="0">
                <a:latin typeface="Arial MT"/>
                <a:cs typeface="Arial MT"/>
              </a:rPr>
              <a:t>la</a:t>
            </a:r>
            <a:endParaRPr sz="2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458470" algn="l"/>
                <a:tab pos="1704975" algn="l"/>
              </a:tabLst>
            </a:pPr>
            <a:r>
              <a:rPr sz="2000" dirty="0">
                <a:latin typeface="Arial MT"/>
                <a:cs typeface="Arial MT"/>
              </a:rPr>
              <a:t>el	</a:t>
            </a:r>
            <a:r>
              <a:rPr sz="2000" spc="-5" dirty="0">
                <a:latin typeface="Arial MT"/>
                <a:cs typeface="Arial MT"/>
              </a:rPr>
              <a:t>estándar	</a:t>
            </a:r>
            <a:r>
              <a:rPr sz="2000" spc="-15" dirty="0">
                <a:latin typeface="Arial MT"/>
                <a:cs typeface="Arial MT"/>
              </a:rPr>
              <a:t>de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680" y="2028825"/>
            <a:ext cx="3385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integridad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nuestra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entidad.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4359" y="1664140"/>
            <a:ext cx="27234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00"/>
              </a:spcBef>
            </a:pPr>
            <a:endParaRPr lang="es-PE" sz="2400" i="1" spc="-520" dirty="0">
              <a:latin typeface="Trebuchet MS"/>
              <a:cs typeface="Franklin Gothic Medium"/>
            </a:endParaRPr>
          </a:p>
          <a:p>
            <a:pPr marL="470534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ranklin Gothic Medium"/>
                <a:cs typeface="Franklin Gothic Medium"/>
              </a:rPr>
              <a:t>INTEGRIDAD</a:t>
            </a:r>
            <a:endParaRPr sz="2400" dirty="0">
              <a:latin typeface="Franklin Gothic Medium"/>
              <a:cs typeface="Franklin Gothic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88123" y="2217420"/>
            <a:ext cx="4251960" cy="2767965"/>
            <a:chOff x="7088123" y="2217420"/>
            <a:chExt cx="4251960" cy="2767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6466" y="2615184"/>
              <a:ext cx="4043617" cy="23698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88123" y="2217420"/>
              <a:ext cx="1190625" cy="413384"/>
            </a:xfrm>
            <a:custGeom>
              <a:avLst/>
              <a:gdLst/>
              <a:ahLst/>
              <a:cxnLst/>
              <a:rect l="l" t="t" r="r" b="b"/>
              <a:pathLst>
                <a:path w="1190625" h="413385">
                  <a:moveTo>
                    <a:pt x="742187" y="0"/>
                  </a:moveTo>
                  <a:lnTo>
                    <a:pt x="0" y="0"/>
                  </a:lnTo>
                  <a:lnTo>
                    <a:pt x="0" y="316991"/>
                  </a:lnTo>
                  <a:lnTo>
                    <a:pt x="742187" y="316991"/>
                  </a:lnTo>
                  <a:lnTo>
                    <a:pt x="742187" y="264159"/>
                  </a:lnTo>
                  <a:lnTo>
                    <a:pt x="1190117" y="413130"/>
                  </a:lnTo>
                  <a:lnTo>
                    <a:pt x="742187" y="184912"/>
                  </a:lnTo>
                  <a:lnTo>
                    <a:pt x="7421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21728" y="2241295"/>
            <a:ext cx="529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aluar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79913" y="2282951"/>
            <a:ext cx="1318895" cy="436245"/>
          </a:xfrm>
          <a:custGeom>
            <a:avLst/>
            <a:gdLst/>
            <a:ahLst/>
            <a:cxnLst/>
            <a:rect l="l" t="t" r="r" b="b"/>
            <a:pathLst>
              <a:path w="1318895" h="436244">
                <a:moveTo>
                  <a:pt x="1318894" y="0"/>
                </a:moveTo>
                <a:lnTo>
                  <a:pt x="402970" y="0"/>
                </a:lnTo>
                <a:lnTo>
                  <a:pt x="402970" y="184912"/>
                </a:lnTo>
                <a:lnTo>
                  <a:pt x="0" y="436118"/>
                </a:lnTo>
                <a:lnTo>
                  <a:pt x="402970" y="264160"/>
                </a:lnTo>
                <a:lnTo>
                  <a:pt x="402970" y="316992"/>
                </a:lnTo>
                <a:lnTo>
                  <a:pt x="1318894" y="316992"/>
                </a:lnTo>
                <a:lnTo>
                  <a:pt x="13188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89944" y="2306827"/>
            <a:ext cx="7035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alecer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9154" y="3615309"/>
            <a:ext cx="875665" cy="8489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270" algn="ctr">
              <a:lnSpc>
                <a:spcPct val="71400"/>
              </a:lnSpc>
              <a:spcBef>
                <a:spcPts val="585"/>
              </a:spcBef>
            </a:pPr>
            <a:r>
              <a:rPr sz="1400" spc="-10" dirty="0">
                <a:latin typeface="Calibri"/>
                <a:cs typeface="Calibri"/>
              </a:rPr>
              <a:t>Conducta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ese</a:t>
            </a:r>
            <a:r>
              <a:rPr sz="1400" spc="-10" dirty="0">
                <a:latin typeface="Calibri"/>
                <a:cs typeface="Calibri"/>
              </a:rPr>
              <a:t>mp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ñ</a:t>
            </a:r>
            <a:r>
              <a:rPr sz="1400" dirty="0">
                <a:latin typeface="Calibri"/>
                <a:cs typeface="Calibri"/>
              </a:rPr>
              <a:t>o  </a:t>
            </a:r>
            <a:r>
              <a:rPr sz="1400" b="1" spc="-5" dirty="0">
                <a:latin typeface="Calibri"/>
                <a:cs typeface="Calibri"/>
              </a:rPr>
              <a:t>ético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servidores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públicos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0985" y="3696715"/>
            <a:ext cx="1085850" cy="6965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905" algn="ctr">
              <a:lnSpc>
                <a:spcPct val="71400"/>
              </a:lnSpc>
              <a:spcBef>
                <a:spcPts val="585"/>
              </a:spcBef>
            </a:pPr>
            <a:r>
              <a:rPr sz="1400" spc="-5" dirty="0">
                <a:latin typeface="Calibri"/>
                <a:cs typeface="Calibri"/>
              </a:rPr>
              <a:t>Medidas 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entidad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 gestionar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mitigar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riesgos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3780" y="2747518"/>
            <a:ext cx="51422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Brinda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orientación</a:t>
            </a:r>
            <a:r>
              <a:rPr sz="2000" spc="3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en</a:t>
            </a:r>
            <a:r>
              <a:rPr sz="2000" spc="3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materia</a:t>
            </a:r>
            <a:r>
              <a:rPr sz="2000" spc="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ética</a:t>
            </a:r>
            <a:r>
              <a:rPr sz="2000" spc="3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integridad.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780" y="3940555"/>
            <a:ext cx="5142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290955" algn="l"/>
                <a:tab pos="1647825" algn="l"/>
                <a:tab pos="3286125" algn="l"/>
                <a:tab pos="3726815" algn="l"/>
                <a:tab pos="4845685" algn="l"/>
              </a:tabLst>
            </a:pPr>
            <a:r>
              <a:rPr sz="200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v</a:t>
            </a:r>
            <a:r>
              <a:rPr sz="2000" dirty="0">
                <a:latin typeface="Arial MT"/>
                <a:cs typeface="Arial MT"/>
              </a:rPr>
              <a:t>alúa	el	o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g</a:t>
            </a:r>
            <a:r>
              <a:rPr sz="2000" dirty="0">
                <a:latin typeface="Arial MT"/>
                <a:cs typeface="Arial MT"/>
              </a:rPr>
              <a:t>amien</a:t>
            </a:r>
            <a:r>
              <a:rPr sz="2000" spc="-15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	de	medid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s	de  protección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denunciante.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780" y="5011292"/>
            <a:ext cx="5142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705610" algn="l"/>
                <a:tab pos="3170555" algn="l"/>
                <a:tab pos="3644265" algn="l"/>
              </a:tabLst>
            </a:pPr>
            <a:r>
              <a:rPr sz="2000" dirty="0">
                <a:latin typeface="Arial MT"/>
                <a:cs typeface="Arial MT"/>
              </a:rPr>
              <a:t>Prom</a:t>
            </a:r>
            <a:r>
              <a:rPr sz="2000" spc="-1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eve	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ctiv</a:t>
            </a:r>
            <a:r>
              <a:rPr sz="2000" spc="-10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dad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spc="-15" dirty="0">
                <a:latin typeface="Arial MT"/>
                <a:cs typeface="Arial MT"/>
              </a:rPr>
              <a:t>d</a:t>
            </a:r>
            <a:r>
              <a:rPr sz="2000" dirty="0">
                <a:latin typeface="Arial MT"/>
                <a:cs typeface="Arial MT"/>
              </a:rPr>
              <a:t>e	c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p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cit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ción,  difusión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promoción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integridad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99212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30303" y="2249609"/>
            <a:ext cx="6531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El modelo de integridad es el conjunto de procesos y políticas orientadas a prevenir la corrupción y otras prácticas cuestionables en una entidad. Este modelo busca articular los esfuerzos existentes en la entidad y acompañar a la primera línea de defensa (que la constituyen los funcionarios responsables de los procesos misionales y logísticos) en el cumplimiento óptimo de sus funciones.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12324" y="327952"/>
            <a:ext cx="196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587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es?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095384" y="1072983"/>
            <a:ext cx="1" cy="1011190"/>
          </a:xfrm>
          <a:prstGeom prst="straightConnector1">
            <a:avLst/>
          </a:prstGeom>
          <a:ln w="12700">
            <a:solidFill>
              <a:srgbClr val="DA02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2644140" y="2084173"/>
            <a:ext cx="6903720" cy="3287927"/>
          </a:xfrm>
          <a:prstGeom prst="roundRect">
            <a:avLst/>
          </a:prstGeom>
          <a:noFill/>
          <a:ln>
            <a:solidFill>
              <a:srgbClr val="DA021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13848" y="5453449"/>
            <a:ext cx="614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Gesellschaft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Zusammenarbeit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GIZ (2018) Estudio sobre el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desde la perspectiva del Sector Público. Lima, Perú. pp.76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5098" y="-12700"/>
            <a:ext cx="2306596" cy="193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ángulo isósceles 11"/>
          <p:cNvSpPr/>
          <p:nvPr/>
        </p:nvSpPr>
        <p:spPr>
          <a:xfrm rot="5400000">
            <a:off x="-509744" y="1347213"/>
            <a:ext cx="1835587" cy="826294"/>
          </a:xfrm>
          <a:custGeom>
            <a:avLst/>
            <a:gdLst>
              <a:gd name="connsiteX0" fmla="*/ 0 w 2416612"/>
              <a:gd name="connsiteY0" fmla="*/ 826294 h 826294"/>
              <a:gd name="connsiteX1" fmla="*/ 1208306 w 2416612"/>
              <a:gd name="connsiteY1" fmla="*/ 0 h 826294"/>
              <a:gd name="connsiteX2" fmla="*/ 2416612 w 2416612"/>
              <a:gd name="connsiteY2" fmla="*/ 826294 h 826294"/>
              <a:gd name="connsiteX3" fmla="*/ 0 w 2416612"/>
              <a:gd name="connsiteY3" fmla="*/ 826294 h 826294"/>
              <a:gd name="connsiteX0" fmla="*/ 0 w 1940362"/>
              <a:gd name="connsiteY0" fmla="*/ 826294 h 826294"/>
              <a:gd name="connsiteX1" fmla="*/ 732056 w 1940362"/>
              <a:gd name="connsiteY1" fmla="*/ 0 h 826294"/>
              <a:gd name="connsiteX2" fmla="*/ 1940362 w 1940362"/>
              <a:gd name="connsiteY2" fmla="*/ 826294 h 826294"/>
              <a:gd name="connsiteX3" fmla="*/ 0 w 1940362"/>
              <a:gd name="connsiteY3" fmla="*/ 826294 h 826294"/>
              <a:gd name="connsiteX0" fmla="*/ 0 w 1835587"/>
              <a:gd name="connsiteY0" fmla="*/ 826294 h 826294"/>
              <a:gd name="connsiteX1" fmla="*/ 627281 w 1835587"/>
              <a:gd name="connsiteY1" fmla="*/ 0 h 826294"/>
              <a:gd name="connsiteX2" fmla="*/ 1835587 w 1835587"/>
              <a:gd name="connsiteY2" fmla="*/ 826294 h 826294"/>
              <a:gd name="connsiteX3" fmla="*/ 0 w 1835587"/>
              <a:gd name="connsiteY3" fmla="*/ 826294 h 82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587" h="826294">
                <a:moveTo>
                  <a:pt x="0" y="826294"/>
                </a:moveTo>
                <a:lnTo>
                  <a:pt x="627281" y="0"/>
                </a:lnTo>
                <a:lnTo>
                  <a:pt x="1835587" y="826294"/>
                </a:lnTo>
                <a:lnTo>
                  <a:pt x="0" y="826294"/>
                </a:lnTo>
                <a:close/>
              </a:path>
            </a:pathLst>
          </a:custGeom>
          <a:solidFill>
            <a:srgbClr val="C3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redondeado 7"/>
          <p:cNvSpPr/>
          <p:nvPr/>
        </p:nvSpPr>
        <p:spPr>
          <a:xfrm>
            <a:off x="-17003" y="-12700"/>
            <a:ext cx="3892589" cy="1584715"/>
          </a:xfrm>
          <a:custGeom>
            <a:avLst/>
            <a:gdLst>
              <a:gd name="connsiteX0" fmla="*/ 0 w 2019698"/>
              <a:gd name="connsiteY0" fmla="*/ 223187 h 1339094"/>
              <a:gd name="connsiteX1" fmla="*/ 223187 w 2019698"/>
              <a:gd name="connsiteY1" fmla="*/ 0 h 1339094"/>
              <a:gd name="connsiteX2" fmla="*/ 1796511 w 2019698"/>
              <a:gd name="connsiteY2" fmla="*/ 0 h 1339094"/>
              <a:gd name="connsiteX3" fmla="*/ 2019698 w 2019698"/>
              <a:gd name="connsiteY3" fmla="*/ 223187 h 1339094"/>
              <a:gd name="connsiteX4" fmla="*/ 2019698 w 2019698"/>
              <a:gd name="connsiteY4" fmla="*/ 1115907 h 1339094"/>
              <a:gd name="connsiteX5" fmla="*/ 1796511 w 2019698"/>
              <a:gd name="connsiteY5" fmla="*/ 1339094 h 1339094"/>
              <a:gd name="connsiteX6" fmla="*/ 223187 w 2019698"/>
              <a:gd name="connsiteY6" fmla="*/ 1339094 h 1339094"/>
              <a:gd name="connsiteX7" fmla="*/ 0 w 2019698"/>
              <a:gd name="connsiteY7" fmla="*/ 1115907 h 1339094"/>
              <a:gd name="connsiteX8" fmla="*/ 0 w 2019698"/>
              <a:gd name="connsiteY8" fmla="*/ 223187 h 1339094"/>
              <a:gd name="connsiteX0" fmla="*/ 0 w 2019698"/>
              <a:gd name="connsiteY0" fmla="*/ 223187 h 1339094"/>
              <a:gd name="connsiteX1" fmla="*/ 223187 w 2019698"/>
              <a:gd name="connsiteY1" fmla="*/ 0 h 1339094"/>
              <a:gd name="connsiteX2" fmla="*/ 1796511 w 2019698"/>
              <a:gd name="connsiteY2" fmla="*/ 0 h 1339094"/>
              <a:gd name="connsiteX3" fmla="*/ 2019698 w 2019698"/>
              <a:gd name="connsiteY3" fmla="*/ 223187 h 1339094"/>
              <a:gd name="connsiteX4" fmla="*/ 2019698 w 2019698"/>
              <a:gd name="connsiteY4" fmla="*/ 1115907 h 1339094"/>
              <a:gd name="connsiteX5" fmla="*/ 1796511 w 2019698"/>
              <a:gd name="connsiteY5" fmla="*/ 1339094 h 1339094"/>
              <a:gd name="connsiteX6" fmla="*/ 223187 w 2019698"/>
              <a:gd name="connsiteY6" fmla="*/ 1339094 h 1339094"/>
              <a:gd name="connsiteX7" fmla="*/ 0 w 2019698"/>
              <a:gd name="connsiteY7" fmla="*/ 1115907 h 1339094"/>
              <a:gd name="connsiteX8" fmla="*/ 0 w 2019698"/>
              <a:gd name="connsiteY8" fmla="*/ 223187 h 1339094"/>
              <a:gd name="connsiteX0" fmla="*/ 0 w 2019698"/>
              <a:gd name="connsiteY0" fmla="*/ 223187 h 1339094"/>
              <a:gd name="connsiteX1" fmla="*/ 223187 w 2019698"/>
              <a:gd name="connsiteY1" fmla="*/ 0 h 1339094"/>
              <a:gd name="connsiteX2" fmla="*/ 1796511 w 2019698"/>
              <a:gd name="connsiteY2" fmla="*/ 0 h 1339094"/>
              <a:gd name="connsiteX3" fmla="*/ 2019698 w 2019698"/>
              <a:gd name="connsiteY3" fmla="*/ 223187 h 1339094"/>
              <a:gd name="connsiteX4" fmla="*/ 2019698 w 2019698"/>
              <a:gd name="connsiteY4" fmla="*/ 1115907 h 1339094"/>
              <a:gd name="connsiteX5" fmla="*/ 1796511 w 2019698"/>
              <a:gd name="connsiteY5" fmla="*/ 1339094 h 1339094"/>
              <a:gd name="connsiteX6" fmla="*/ 223187 w 2019698"/>
              <a:gd name="connsiteY6" fmla="*/ 1339094 h 1339094"/>
              <a:gd name="connsiteX7" fmla="*/ 0 w 2019698"/>
              <a:gd name="connsiteY7" fmla="*/ 1115907 h 1339094"/>
              <a:gd name="connsiteX8" fmla="*/ 0 w 2019698"/>
              <a:gd name="connsiteY8" fmla="*/ 223187 h 1339094"/>
              <a:gd name="connsiteX0" fmla="*/ 8677 w 2028375"/>
              <a:gd name="connsiteY0" fmla="*/ 223187 h 1339094"/>
              <a:gd name="connsiteX1" fmla="*/ 231864 w 2028375"/>
              <a:gd name="connsiteY1" fmla="*/ 0 h 1339094"/>
              <a:gd name="connsiteX2" fmla="*/ 1805188 w 2028375"/>
              <a:gd name="connsiteY2" fmla="*/ 0 h 1339094"/>
              <a:gd name="connsiteX3" fmla="*/ 2028375 w 2028375"/>
              <a:gd name="connsiteY3" fmla="*/ 223187 h 1339094"/>
              <a:gd name="connsiteX4" fmla="*/ 2028375 w 2028375"/>
              <a:gd name="connsiteY4" fmla="*/ 1115907 h 1339094"/>
              <a:gd name="connsiteX5" fmla="*/ 1805188 w 2028375"/>
              <a:gd name="connsiteY5" fmla="*/ 1339094 h 1339094"/>
              <a:gd name="connsiteX6" fmla="*/ 231864 w 2028375"/>
              <a:gd name="connsiteY6" fmla="*/ 1339094 h 1339094"/>
              <a:gd name="connsiteX7" fmla="*/ 8677 w 2028375"/>
              <a:gd name="connsiteY7" fmla="*/ 223187 h 1339094"/>
              <a:gd name="connsiteX0" fmla="*/ 930341 w 2950039"/>
              <a:gd name="connsiteY0" fmla="*/ 223187 h 1339094"/>
              <a:gd name="connsiteX1" fmla="*/ 1153528 w 2950039"/>
              <a:gd name="connsiteY1" fmla="*/ 0 h 1339094"/>
              <a:gd name="connsiteX2" fmla="*/ 2726852 w 2950039"/>
              <a:gd name="connsiteY2" fmla="*/ 0 h 1339094"/>
              <a:gd name="connsiteX3" fmla="*/ 2950039 w 2950039"/>
              <a:gd name="connsiteY3" fmla="*/ 223187 h 1339094"/>
              <a:gd name="connsiteX4" fmla="*/ 2950039 w 2950039"/>
              <a:gd name="connsiteY4" fmla="*/ 1115907 h 1339094"/>
              <a:gd name="connsiteX5" fmla="*/ 2726852 w 2950039"/>
              <a:gd name="connsiteY5" fmla="*/ 1339094 h 1339094"/>
              <a:gd name="connsiteX6" fmla="*/ 48628 w 2950039"/>
              <a:gd name="connsiteY6" fmla="*/ 1326394 h 1339094"/>
              <a:gd name="connsiteX7" fmla="*/ 930341 w 2950039"/>
              <a:gd name="connsiteY7" fmla="*/ 223187 h 1339094"/>
              <a:gd name="connsiteX0" fmla="*/ 953521 w 2973219"/>
              <a:gd name="connsiteY0" fmla="*/ 223187 h 1339094"/>
              <a:gd name="connsiteX1" fmla="*/ 1176708 w 2973219"/>
              <a:gd name="connsiteY1" fmla="*/ 0 h 1339094"/>
              <a:gd name="connsiteX2" fmla="*/ 2750032 w 2973219"/>
              <a:gd name="connsiteY2" fmla="*/ 0 h 1339094"/>
              <a:gd name="connsiteX3" fmla="*/ 2973219 w 2973219"/>
              <a:gd name="connsiteY3" fmla="*/ 223187 h 1339094"/>
              <a:gd name="connsiteX4" fmla="*/ 2973219 w 2973219"/>
              <a:gd name="connsiteY4" fmla="*/ 1115907 h 1339094"/>
              <a:gd name="connsiteX5" fmla="*/ 2750032 w 2973219"/>
              <a:gd name="connsiteY5" fmla="*/ 1339094 h 1339094"/>
              <a:gd name="connsiteX6" fmla="*/ 71808 w 2973219"/>
              <a:gd name="connsiteY6" fmla="*/ 1326394 h 1339094"/>
              <a:gd name="connsiteX7" fmla="*/ 953521 w 2973219"/>
              <a:gd name="connsiteY7" fmla="*/ 223187 h 1339094"/>
              <a:gd name="connsiteX0" fmla="*/ 1151857 w 3171555"/>
              <a:gd name="connsiteY0" fmla="*/ 223187 h 1339094"/>
              <a:gd name="connsiteX1" fmla="*/ 1375044 w 3171555"/>
              <a:gd name="connsiteY1" fmla="*/ 0 h 1339094"/>
              <a:gd name="connsiteX2" fmla="*/ 2948368 w 3171555"/>
              <a:gd name="connsiteY2" fmla="*/ 0 h 1339094"/>
              <a:gd name="connsiteX3" fmla="*/ 3171555 w 3171555"/>
              <a:gd name="connsiteY3" fmla="*/ 223187 h 1339094"/>
              <a:gd name="connsiteX4" fmla="*/ 3171555 w 3171555"/>
              <a:gd name="connsiteY4" fmla="*/ 1115907 h 1339094"/>
              <a:gd name="connsiteX5" fmla="*/ 2948368 w 3171555"/>
              <a:gd name="connsiteY5" fmla="*/ 1339094 h 1339094"/>
              <a:gd name="connsiteX6" fmla="*/ 270144 w 3171555"/>
              <a:gd name="connsiteY6" fmla="*/ 1326394 h 1339094"/>
              <a:gd name="connsiteX7" fmla="*/ 1151857 w 3171555"/>
              <a:gd name="connsiteY7" fmla="*/ 223187 h 1339094"/>
              <a:gd name="connsiteX0" fmla="*/ 881713 w 2901411"/>
              <a:gd name="connsiteY0" fmla="*/ 223187 h 1339094"/>
              <a:gd name="connsiteX1" fmla="*/ 1104900 w 2901411"/>
              <a:gd name="connsiteY1" fmla="*/ 0 h 1339094"/>
              <a:gd name="connsiteX2" fmla="*/ 2678224 w 2901411"/>
              <a:gd name="connsiteY2" fmla="*/ 0 h 1339094"/>
              <a:gd name="connsiteX3" fmla="*/ 2901411 w 2901411"/>
              <a:gd name="connsiteY3" fmla="*/ 223187 h 1339094"/>
              <a:gd name="connsiteX4" fmla="*/ 2901411 w 2901411"/>
              <a:gd name="connsiteY4" fmla="*/ 1115907 h 1339094"/>
              <a:gd name="connsiteX5" fmla="*/ 2678224 w 2901411"/>
              <a:gd name="connsiteY5" fmla="*/ 1339094 h 1339094"/>
              <a:gd name="connsiteX6" fmla="*/ 0 w 2901411"/>
              <a:gd name="connsiteY6" fmla="*/ 1326394 h 1339094"/>
              <a:gd name="connsiteX7" fmla="*/ 881713 w 2901411"/>
              <a:gd name="connsiteY7" fmla="*/ 223187 h 1339094"/>
              <a:gd name="connsiteX0" fmla="*/ 881713 w 2901411"/>
              <a:gd name="connsiteY0" fmla="*/ 223187 h 1339094"/>
              <a:gd name="connsiteX1" fmla="*/ 1104900 w 2901411"/>
              <a:gd name="connsiteY1" fmla="*/ 0 h 1339094"/>
              <a:gd name="connsiteX2" fmla="*/ 2678224 w 2901411"/>
              <a:gd name="connsiteY2" fmla="*/ 0 h 1339094"/>
              <a:gd name="connsiteX3" fmla="*/ 2901411 w 2901411"/>
              <a:gd name="connsiteY3" fmla="*/ 223187 h 1339094"/>
              <a:gd name="connsiteX4" fmla="*/ 2901411 w 2901411"/>
              <a:gd name="connsiteY4" fmla="*/ 1115907 h 1339094"/>
              <a:gd name="connsiteX5" fmla="*/ 2678224 w 2901411"/>
              <a:gd name="connsiteY5" fmla="*/ 1339094 h 1339094"/>
              <a:gd name="connsiteX6" fmla="*/ 0 w 2901411"/>
              <a:gd name="connsiteY6" fmla="*/ 1326394 h 1339094"/>
              <a:gd name="connsiteX7" fmla="*/ 881713 w 2901411"/>
              <a:gd name="connsiteY7" fmla="*/ 223187 h 1339094"/>
              <a:gd name="connsiteX0" fmla="*/ 881713 w 2901411"/>
              <a:gd name="connsiteY0" fmla="*/ 223187 h 1339094"/>
              <a:gd name="connsiteX1" fmla="*/ 1104900 w 2901411"/>
              <a:gd name="connsiteY1" fmla="*/ 0 h 1339094"/>
              <a:gd name="connsiteX2" fmla="*/ 2678224 w 2901411"/>
              <a:gd name="connsiteY2" fmla="*/ 0 h 1339094"/>
              <a:gd name="connsiteX3" fmla="*/ 2901411 w 2901411"/>
              <a:gd name="connsiteY3" fmla="*/ 223187 h 1339094"/>
              <a:gd name="connsiteX4" fmla="*/ 2901411 w 2901411"/>
              <a:gd name="connsiteY4" fmla="*/ 1115907 h 1339094"/>
              <a:gd name="connsiteX5" fmla="*/ 2678224 w 2901411"/>
              <a:gd name="connsiteY5" fmla="*/ 1339094 h 1339094"/>
              <a:gd name="connsiteX6" fmla="*/ 0 w 2901411"/>
              <a:gd name="connsiteY6" fmla="*/ 1326394 h 1339094"/>
              <a:gd name="connsiteX7" fmla="*/ 881713 w 2901411"/>
              <a:gd name="connsiteY7" fmla="*/ 223187 h 1339094"/>
              <a:gd name="connsiteX0" fmla="*/ 881713 w 2901411"/>
              <a:gd name="connsiteY0" fmla="*/ 223187 h 1339094"/>
              <a:gd name="connsiteX1" fmla="*/ 1104900 w 2901411"/>
              <a:gd name="connsiteY1" fmla="*/ 0 h 1339094"/>
              <a:gd name="connsiteX2" fmla="*/ 2678224 w 2901411"/>
              <a:gd name="connsiteY2" fmla="*/ 0 h 1339094"/>
              <a:gd name="connsiteX3" fmla="*/ 2901411 w 2901411"/>
              <a:gd name="connsiteY3" fmla="*/ 223187 h 1339094"/>
              <a:gd name="connsiteX4" fmla="*/ 2901411 w 2901411"/>
              <a:gd name="connsiteY4" fmla="*/ 1115907 h 1339094"/>
              <a:gd name="connsiteX5" fmla="*/ 2678224 w 2901411"/>
              <a:gd name="connsiteY5" fmla="*/ 1339094 h 1339094"/>
              <a:gd name="connsiteX6" fmla="*/ 0 w 2901411"/>
              <a:gd name="connsiteY6" fmla="*/ 1326394 h 1339094"/>
              <a:gd name="connsiteX7" fmla="*/ 881713 w 2901411"/>
              <a:gd name="connsiteY7" fmla="*/ 223187 h 1339094"/>
              <a:gd name="connsiteX0" fmla="*/ 881713 w 2901411"/>
              <a:gd name="connsiteY0" fmla="*/ 223187 h 1339094"/>
              <a:gd name="connsiteX1" fmla="*/ 1104900 w 2901411"/>
              <a:gd name="connsiteY1" fmla="*/ 0 h 1339094"/>
              <a:gd name="connsiteX2" fmla="*/ 2678224 w 2901411"/>
              <a:gd name="connsiteY2" fmla="*/ 0 h 1339094"/>
              <a:gd name="connsiteX3" fmla="*/ 2901411 w 2901411"/>
              <a:gd name="connsiteY3" fmla="*/ 223187 h 1339094"/>
              <a:gd name="connsiteX4" fmla="*/ 2901411 w 2901411"/>
              <a:gd name="connsiteY4" fmla="*/ 1115907 h 1339094"/>
              <a:gd name="connsiteX5" fmla="*/ 2678224 w 2901411"/>
              <a:gd name="connsiteY5" fmla="*/ 1339094 h 1339094"/>
              <a:gd name="connsiteX6" fmla="*/ 0 w 2901411"/>
              <a:gd name="connsiteY6" fmla="*/ 1326394 h 1339094"/>
              <a:gd name="connsiteX7" fmla="*/ 881713 w 2901411"/>
              <a:gd name="connsiteY7" fmla="*/ 223187 h 1339094"/>
              <a:gd name="connsiteX0" fmla="*/ 884888 w 2904586"/>
              <a:gd name="connsiteY0" fmla="*/ 223187 h 1339094"/>
              <a:gd name="connsiteX1" fmla="*/ 1108075 w 2904586"/>
              <a:gd name="connsiteY1" fmla="*/ 0 h 1339094"/>
              <a:gd name="connsiteX2" fmla="*/ 2681399 w 2904586"/>
              <a:gd name="connsiteY2" fmla="*/ 0 h 1339094"/>
              <a:gd name="connsiteX3" fmla="*/ 2904586 w 2904586"/>
              <a:gd name="connsiteY3" fmla="*/ 223187 h 1339094"/>
              <a:gd name="connsiteX4" fmla="*/ 2904586 w 2904586"/>
              <a:gd name="connsiteY4" fmla="*/ 1115907 h 1339094"/>
              <a:gd name="connsiteX5" fmla="*/ 2681399 w 2904586"/>
              <a:gd name="connsiteY5" fmla="*/ 1339094 h 1339094"/>
              <a:gd name="connsiteX6" fmla="*/ 0 w 2904586"/>
              <a:gd name="connsiteY6" fmla="*/ 1339094 h 1339094"/>
              <a:gd name="connsiteX7" fmla="*/ 884888 w 2904586"/>
              <a:gd name="connsiteY7" fmla="*/ 223187 h 1339094"/>
              <a:gd name="connsiteX0" fmla="*/ 0 w 2904586"/>
              <a:gd name="connsiteY0" fmla="*/ 1339094 h 1339094"/>
              <a:gd name="connsiteX1" fmla="*/ 1108075 w 2904586"/>
              <a:gd name="connsiteY1" fmla="*/ 0 h 1339094"/>
              <a:gd name="connsiteX2" fmla="*/ 2681399 w 2904586"/>
              <a:gd name="connsiteY2" fmla="*/ 0 h 1339094"/>
              <a:gd name="connsiteX3" fmla="*/ 2904586 w 2904586"/>
              <a:gd name="connsiteY3" fmla="*/ 223187 h 1339094"/>
              <a:gd name="connsiteX4" fmla="*/ 2904586 w 2904586"/>
              <a:gd name="connsiteY4" fmla="*/ 1115907 h 1339094"/>
              <a:gd name="connsiteX5" fmla="*/ 2681399 w 2904586"/>
              <a:gd name="connsiteY5" fmla="*/ 1339094 h 1339094"/>
              <a:gd name="connsiteX6" fmla="*/ 0 w 2904586"/>
              <a:gd name="connsiteY6" fmla="*/ 1339094 h 1339094"/>
              <a:gd name="connsiteX0" fmla="*/ 0 w 2904586"/>
              <a:gd name="connsiteY0" fmla="*/ 1339094 h 1339094"/>
              <a:gd name="connsiteX1" fmla="*/ 943769 w 2904586"/>
              <a:gd name="connsiteY1" fmla="*/ 0 h 1339094"/>
              <a:gd name="connsiteX2" fmla="*/ 2681399 w 2904586"/>
              <a:gd name="connsiteY2" fmla="*/ 0 h 1339094"/>
              <a:gd name="connsiteX3" fmla="*/ 2904586 w 2904586"/>
              <a:gd name="connsiteY3" fmla="*/ 223187 h 1339094"/>
              <a:gd name="connsiteX4" fmla="*/ 2904586 w 2904586"/>
              <a:gd name="connsiteY4" fmla="*/ 1115907 h 1339094"/>
              <a:gd name="connsiteX5" fmla="*/ 2681399 w 2904586"/>
              <a:gd name="connsiteY5" fmla="*/ 1339094 h 1339094"/>
              <a:gd name="connsiteX6" fmla="*/ 0 w 2904586"/>
              <a:gd name="connsiteY6" fmla="*/ 1339094 h 1339094"/>
              <a:gd name="connsiteX0" fmla="*/ 0 w 2902205"/>
              <a:gd name="connsiteY0" fmla="*/ 1339094 h 1339094"/>
              <a:gd name="connsiteX1" fmla="*/ 941388 w 2902205"/>
              <a:gd name="connsiteY1" fmla="*/ 0 h 1339094"/>
              <a:gd name="connsiteX2" fmla="*/ 2679018 w 2902205"/>
              <a:gd name="connsiteY2" fmla="*/ 0 h 1339094"/>
              <a:gd name="connsiteX3" fmla="*/ 2902205 w 2902205"/>
              <a:gd name="connsiteY3" fmla="*/ 223187 h 1339094"/>
              <a:gd name="connsiteX4" fmla="*/ 2902205 w 2902205"/>
              <a:gd name="connsiteY4" fmla="*/ 1115907 h 1339094"/>
              <a:gd name="connsiteX5" fmla="*/ 2679018 w 2902205"/>
              <a:gd name="connsiteY5" fmla="*/ 1339094 h 1339094"/>
              <a:gd name="connsiteX6" fmla="*/ 0 w 2902205"/>
              <a:gd name="connsiteY6" fmla="*/ 1339094 h 1339094"/>
              <a:gd name="connsiteX0" fmla="*/ 0 w 2909349"/>
              <a:gd name="connsiteY0" fmla="*/ 1336712 h 1339094"/>
              <a:gd name="connsiteX1" fmla="*/ 948532 w 2909349"/>
              <a:gd name="connsiteY1" fmla="*/ 0 h 1339094"/>
              <a:gd name="connsiteX2" fmla="*/ 2686162 w 2909349"/>
              <a:gd name="connsiteY2" fmla="*/ 0 h 1339094"/>
              <a:gd name="connsiteX3" fmla="*/ 2909349 w 2909349"/>
              <a:gd name="connsiteY3" fmla="*/ 223187 h 1339094"/>
              <a:gd name="connsiteX4" fmla="*/ 2909349 w 2909349"/>
              <a:gd name="connsiteY4" fmla="*/ 1115907 h 1339094"/>
              <a:gd name="connsiteX5" fmla="*/ 2686162 w 2909349"/>
              <a:gd name="connsiteY5" fmla="*/ 1339094 h 1339094"/>
              <a:gd name="connsiteX6" fmla="*/ 0 w 2909349"/>
              <a:gd name="connsiteY6" fmla="*/ 1336712 h 1339094"/>
              <a:gd name="connsiteX0" fmla="*/ 0 w 2912524"/>
              <a:gd name="connsiteY0" fmla="*/ 1339887 h 1339887"/>
              <a:gd name="connsiteX1" fmla="*/ 951707 w 2912524"/>
              <a:gd name="connsiteY1" fmla="*/ 0 h 1339887"/>
              <a:gd name="connsiteX2" fmla="*/ 2689337 w 2912524"/>
              <a:gd name="connsiteY2" fmla="*/ 0 h 1339887"/>
              <a:gd name="connsiteX3" fmla="*/ 2912524 w 2912524"/>
              <a:gd name="connsiteY3" fmla="*/ 223187 h 1339887"/>
              <a:gd name="connsiteX4" fmla="*/ 2912524 w 2912524"/>
              <a:gd name="connsiteY4" fmla="*/ 1115907 h 1339887"/>
              <a:gd name="connsiteX5" fmla="*/ 2689337 w 2912524"/>
              <a:gd name="connsiteY5" fmla="*/ 1339094 h 1339887"/>
              <a:gd name="connsiteX6" fmla="*/ 0 w 2912524"/>
              <a:gd name="connsiteY6" fmla="*/ 1339887 h 1339887"/>
              <a:gd name="connsiteX0" fmla="*/ 0 w 2912524"/>
              <a:gd name="connsiteY0" fmla="*/ 1339887 h 1339887"/>
              <a:gd name="connsiteX1" fmla="*/ 948532 w 2912524"/>
              <a:gd name="connsiteY1" fmla="*/ 0 h 1339887"/>
              <a:gd name="connsiteX2" fmla="*/ 2689337 w 2912524"/>
              <a:gd name="connsiteY2" fmla="*/ 0 h 1339887"/>
              <a:gd name="connsiteX3" fmla="*/ 2912524 w 2912524"/>
              <a:gd name="connsiteY3" fmla="*/ 223187 h 1339887"/>
              <a:gd name="connsiteX4" fmla="*/ 2912524 w 2912524"/>
              <a:gd name="connsiteY4" fmla="*/ 1115907 h 1339887"/>
              <a:gd name="connsiteX5" fmla="*/ 2689337 w 2912524"/>
              <a:gd name="connsiteY5" fmla="*/ 1339094 h 1339887"/>
              <a:gd name="connsiteX6" fmla="*/ 0 w 2912524"/>
              <a:gd name="connsiteY6" fmla="*/ 1339887 h 1339887"/>
              <a:gd name="connsiteX0" fmla="*/ 0 w 2912524"/>
              <a:gd name="connsiteY0" fmla="*/ 1339887 h 1339887"/>
              <a:gd name="connsiteX1" fmla="*/ 251116 w 2912524"/>
              <a:gd name="connsiteY1" fmla="*/ 975545 h 1339887"/>
              <a:gd name="connsiteX2" fmla="*/ 948532 w 2912524"/>
              <a:gd name="connsiteY2" fmla="*/ 0 h 1339887"/>
              <a:gd name="connsiteX3" fmla="*/ 2689337 w 2912524"/>
              <a:gd name="connsiteY3" fmla="*/ 0 h 1339887"/>
              <a:gd name="connsiteX4" fmla="*/ 2912524 w 2912524"/>
              <a:gd name="connsiteY4" fmla="*/ 223187 h 1339887"/>
              <a:gd name="connsiteX5" fmla="*/ 2912524 w 2912524"/>
              <a:gd name="connsiteY5" fmla="*/ 1115907 h 1339887"/>
              <a:gd name="connsiteX6" fmla="*/ 2689337 w 2912524"/>
              <a:gd name="connsiteY6" fmla="*/ 1339094 h 1339887"/>
              <a:gd name="connsiteX7" fmla="*/ 0 w 2912524"/>
              <a:gd name="connsiteY7" fmla="*/ 1339887 h 1339887"/>
              <a:gd name="connsiteX0" fmla="*/ 403085 w 3315609"/>
              <a:gd name="connsiteY0" fmla="*/ 1339887 h 1339887"/>
              <a:gd name="connsiteX1" fmla="*/ 0 w 3315609"/>
              <a:gd name="connsiteY1" fmla="*/ 1054780 h 1339887"/>
              <a:gd name="connsiteX2" fmla="*/ 1351617 w 3315609"/>
              <a:gd name="connsiteY2" fmla="*/ 0 h 1339887"/>
              <a:gd name="connsiteX3" fmla="*/ 3092422 w 3315609"/>
              <a:gd name="connsiteY3" fmla="*/ 0 h 1339887"/>
              <a:gd name="connsiteX4" fmla="*/ 3315609 w 3315609"/>
              <a:gd name="connsiteY4" fmla="*/ 223187 h 1339887"/>
              <a:gd name="connsiteX5" fmla="*/ 3315609 w 3315609"/>
              <a:gd name="connsiteY5" fmla="*/ 1115907 h 1339887"/>
              <a:gd name="connsiteX6" fmla="*/ 3092422 w 3315609"/>
              <a:gd name="connsiteY6" fmla="*/ 1339094 h 1339887"/>
              <a:gd name="connsiteX7" fmla="*/ 403085 w 3315609"/>
              <a:gd name="connsiteY7" fmla="*/ 1339887 h 1339887"/>
              <a:gd name="connsiteX0" fmla="*/ 403085 w 3315609"/>
              <a:gd name="connsiteY0" fmla="*/ 1343951 h 1343951"/>
              <a:gd name="connsiteX1" fmla="*/ 0 w 3315609"/>
              <a:gd name="connsiteY1" fmla="*/ 1058844 h 1343951"/>
              <a:gd name="connsiteX2" fmla="*/ 10709 w 3315609"/>
              <a:gd name="connsiteY2" fmla="*/ 0 h 1343951"/>
              <a:gd name="connsiteX3" fmla="*/ 3092422 w 3315609"/>
              <a:gd name="connsiteY3" fmla="*/ 4064 h 1343951"/>
              <a:gd name="connsiteX4" fmla="*/ 3315609 w 3315609"/>
              <a:gd name="connsiteY4" fmla="*/ 227251 h 1343951"/>
              <a:gd name="connsiteX5" fmla="*/ 3315609 w 3315609"/>
              <a:gd name="connsiteY5" fmla="*/ 1119971 h 1343951"/>
              <a:gd name="connsiteX6" fmla="*/ 3092422 w 3315609"/>
              <a:gd name="connsiteY6" fmla="*/ 1343158 h 1343951"/>
              <a:gd name="connsiteX7" fmla="*/ 403085 w 3315609"/>
              <a:gd name="connsiteY7" fmla="*/ 1343951 h 1343951"/>
              <a:gd name="connsiteX0" fmla="*/ 403085 w 3315609"/>
              <a:gd name="connsiteY0" fmla="*/ 1343951 h 1343951"/>
              <a:gd name="connsiteX1" fmla="*/ 0 w 3315609"/>
              <a:gd name="connsiteY1" fmla="*/ 1058844 h 1343951"/>
              <a:gd name="connsiteX2" fmla="*/ 2583 w 3315609"/>
              <a:gd name="connsiteY2" fmla="*/ 0 h 1343951"/>
              <a:gd name="connsiteX3" fmla="*/ 3092422 w 3315609"/>
              <a:gd name="connsiteY3" fmla="*/ 4064 h 1343951"/>
              <a:gd name="connsiteX4" fmla="*/ 3315609 w 3315609"/>
              <a:gd name="connsiteY4" fmla="*/ 227251 h 1343951"/>
              <a:gd name="connsiteX5" fmla="*/ 3315609 w 3315609"/>
              <a:gd name="connsiteY5" fmla="*/ 1119971 h 1343951"/>
              <a:gd name="connsiteX6" fmla="*/ 3092422 w 3315609"/>
              <a:gd name="connsiteY6" fmla="*/ 1343158 h 1343951"/>
              <a:gd name="connsiteX7" fmla="*/ 403085 w 3315609"/>
              <a:gd name="connsiteY7" fmla="*/ 1343951 h 1343951"/>
              <a:gd name="connsiteX0" fmla="*/ 408629 w 3321153"/>
              <a:gd name="connsiteY0" fmla="*/ 1352078 h 1352078"/>
              <a:gd name="connsiteX1" fmla="*/ 5544 w 3321153"/>
              <a:gd name="connsiteY1" fmla="*/ 1066971 h 1352078"/>
              <a:gd name="connsiteX2" fmla="*/ 0 w 3321153"/>
              <a:gd name="connsiteY2" fmla="*/ 0 h 1352078"/>
              <a:gd name="connsiteX3" fmla="*/ 3097966 w 3321153"/>
              <a:gd name="connsiteY3" fmla="*/ 12191 h 1352078"/>
              <a:gd name="connsiteX4" fmla="*/ 3321153 w 3321153"/>
              <a:gd name="connsiteY4" fmla="*/ 235378 h 1352078"/>
              <a:gd name="connsiteX5" fmla="*/ 3321153 w 3321153"/>
              <a:gd name="connsiteY5" fmla="*/ 1128098 h 1352078"/>
              <a:gd name="connsiteX6" fmla="*/ 3097966 w 3321153"/>
              <a:gd name="connsiteY6" fmla="*/ 1351285 h 1352078"/>
              <a:gd name="connsiteX7" fmla="*/ 408629 w 3321153"/>
              <a:gd name="connsiteY7" fmla="*/ 1352078 h 13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3" h="1352078">
                <a:moveTo>
                  <a:pt x="408629" y="1352078"/>
                </a:moveTo>
                <a:lnTo>
                  <a:pt x="5544" y="1066971"/>
                </a:lnTo>
                <a:lnTo>
                  <a:pt x="0" y="0"/>
                </a:lnTo>
                <a:lnTo>
                  <a:pt x="3097966" y="12191"/>
                </a:lnTo>
                <a:cubicBezTo>
                  <a:pt x="3221229" y="12191"/>
                  <a:pt x="3321153" y="112115"/>
                  <a:pt x="3321153" y="235378"/>
                </a:cubicBezTo>
                <a:lnTo>
                  <a:pt x="3321153" y="1128098"/>
                </a:lnTo>
                <a:cubicBezTo>
                  <a:pt x="3321153" y="1251361"/>
                  <a:pt x="3221229" y="1351285"/>
                  <a:pt x="3097966" y="1351285"/>
                </a:cubicBezTo>
                <a:lnTo>
                  <a:pt x="408629" y="1352078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17004" y="222249"/>
            <a:ext cx="3892589" cy="112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Modelo de Integridad</a:t>
            </a:r>
          </a:p>
        </p:txBody>
      </p:sp>
    </p:spTree>
    <p:extLst>
      <p:ext uri="{BB962C8B-B14F-4D97-AF65-F5344CB8AC3E}">
        <p14:creationId xmlns:p14="http://schemas.microsoft.com/office/powerpoint/2010/main" val="42057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93" y="786156"/>
            <a:ext cx="7781350" cy="5793654"/>
          </a:xfrm>
          <a:prstGeom prst="rect">
            <a:avLst/>
          </a:prstGeom>
        </p:spPr>
      </p:pic>
      <p:sp>
        <p:nvSpPr>
          <p:cNvPr id="11" name="Redondear rectángulo de esquina diagonal 10"/>
          <p:cNvSpPr/>
          <p:nvPr/>
        </p:nvSpPr>
        <p:spPr>
          <a:xfrm>
            <a:off x="9647760" y="1816798"/>
            <a:ext cx="1764311" cy="81610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19876" y="2768564"/>
            <a:ext cx="2141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 de Integridad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52610" y="1046856"/>
            <a:ext cx="165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Compromiso de alta dirección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241134" y="1083725"/>
            <a:ext cx="164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Gestión de Riesgos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94199" y="1970186"/>
            <a:ext cx="173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Políticas de Cumplimiento e Integridad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907237" y="4132615"/>
            <a:ext cx="173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Transparencia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931052" y="5556380"/>
            <a:ext cx="173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Controles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327706" y="5556381"/>
            <a:ext cx="160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Comunicación y Capacitación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522103" y="5196170"/>
            <a:ext cx="173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Canal de recepción y procesamiento de denuncias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36168" y="3912515"/>
            <a:ext cx="173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Supervisión y Monitoreo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792628" y="1793360"/>
            <a:ext cx="173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Creación de las Oficinas de Integridad Institucional</a:t>
            </a:r>
          </a:p>
        </p:txBody>
      </p:sp>
      <p:sp>
        <p:nvSpPr>
          <p:cNvPr id="26" name="Pentágono regular 25"/>
          <p:cNvSpPr/>
          <p:nvPr/>
        </p:nvSpPr>
        <p:spPr>
          <a:xfrm>
            <a:off x="6121942" y="989899"/>
            <a:ext cx="2002796" cy="1227000"/>
          </a:xfrm>
          <a:custGeom>
            <a:avLst/>
            <a:gdLst>
              <a:gd name="connsiteX0" fmla="*/ 2 w 1452479"/>
              <a:gd name="connsiteY0" fmla="*/ 466665 h 1221747"/>
              <a:gd name="connsiteX1" fmla="*/ 726240 w 1452479"/>
              <a:gd name="connsiteY1" fmla="*/ 0 h 1221747"/>
              <a:gd name="connsiteX2" fmla="*/ 1452477 w 1452479"/>
              <a:gd name="connsiteY2" fmla="*/ 466665 h 1221747"/>
              <a:gd name="connsiteX3" fmla="*/ 1175079 w 1452479"/>
              <a:gd name="connsiteY3" fmla="*/ 1221744 h 1221747"/>
              <a:gd name="connsiteX4" fmla="*/ 277400 w 1452479"/>
              <a:gd name="connsiteY4" fmla="*/ 1221744 h 1221747"/>
              <a:gd name="connsiteX5" fmla="*/ 2 w 1452479"/>
              <a:gd name="connsiteY5" fmla="*/ 466665 h 1221747"/>
              <a:gd name="connsiteX0" fmla="*/ 0 w 1460095"/>
              <a:gd name="connsiteY0" fmla="*/ 9465 h 1221744"/>
              <a:gd name="connsiteX1" fmla="*/ 733858 w 1460095"/>
              <a:gd name="connsiteY1" fmla="*/ 0 h 1221744"/>
              <a:gd name="connsiteX2" fmla="*/ 1460095 w 1460095"/>
              <a:gd name="connsiteY2" fmla="*/ 466665 h 1221744"/>
              <a:gd name="connsiteX3" fmla="*/ 1182697 w 1460095"/>
              <a:gd name="connsiteY3" fmla="*/ 1221744 h 1221744"/>
              <a:gd name="connsiteX4" fmla="*/ 285018 w 1460095"/>
              <a:gd name="connsiteY4" fmla="*/ 1221744 h 1221744"/>
              <a:gd name="connsiteX5" fmla="*/ 0 w 1460095"/>
              <a:gd name="connsiteY5" fmla="*/ 9465 h 1221744"/>
              <a:gd name="connsiteX0" fmla="*/ 0 w 1853998"/>
              <a:gd name="connsiteY0" fmla="*/ 0 h 1212279"/>
              <a:gd name="connsiteX1" fmla="*/ 1853998 w 1853998"/>
              <a:gd name="connsiteY1" fmla="*/ 5775 h 1212279"/>
              <a:gd name="connsiteX2" fmla="*/ 1460095 w 1853998"/>
              <a:gd name="connsiteY2" fmla="*/ 457200 h 1212279"/>
              <a:gd name="connsiteX3" fmla="*/ 1182697 w 1853998"/>
              <a:gd name="connsiteY3" fmla="*/ 1212279 h 1212279"/>
              <a:gd name="connsiteX4" fmla="*/ 285018 w 1853998"/>
              <a:gd name="connsiteY4" fmla="*/ 1212279 h 1212279"/>
              <a:gd name="connsiteX5" fmla="*/ 0 w 1853998"/>
              <a:gd name="connsiteY5" fmla="*/ 0 h 1212279"/>
              <a:gd name="connsiteX0" fmla="*/ 0 w 1993495"/>
              <a:gd name="connsiteY0" fmla="*/ 0 h 1212279"/>
              <a:gd name="connsiteX1" fmla="*/ 1853998 w 1993495"/>
              <a:gd name="connsiteY1" fmla="*/ 5775 h 1212279"/>
              <a:gd name="connsiteX2" fmla="*/ 1993495 w 1993495"/>
              <a:gd name="connsiteY2" fmla="*/ 213360 h 1212279"/>
              <a:gd name="connsiteX3" fmla="*/ 1182697 w 1993495"/>
              <a:gd name="connsiteY3" fmla="*/ 1212279 h 1212279"/>
              <a:gd name="connsiteX4" fmla="*/ 285018 w 1993495"/>
              <a:gd name="connsiteY4" fmla="*/ 1212279 h 1212279"/>
              <a:gd name="connsiteX5" fmla="*/ 0 w 1993495"/>
              <a:gd name="connsiteY5" fmla="*/ 0 h 1212279"/>
              <a:gd name="connsiteX0" fmla="*/ 12162 w 2005657"/>
              <a:gd name="connsiteY0" fmla="*/ 0 h 1212279"/>
              <a:gd name="connsiteX1" fmla="*/ 1866160 w 2005657"/>
              <a:gd name="connsiteY1" fmla="*/ 5775 h 1212279"/>
              <a:gd name="connsiteX2" fmla="*/ 2005657 w 2005657"/>
              <a:gd name="connsiteY2" fmla="*/ 213360 h 1212279"/>
              <a:gd name="connsiteX3" fmla="*/ 1194859 w 2005657"/>
              <a:gd name="connsiteY3" fmla="*/ 1212279 h 1212279"/>
              <a:gd name="connsiteX4" fmla="*/ 0 w 2005657"/>
              <a:gd name="connsiteY4" fmla="*/ 762699 h 1212279"/>
              <a:gd name="connsiteX5" fmla="*/ 12162 w 2005657"/>
              <a:gd name="connsiteY5" fmla="*/ 0 h 1212279"/>
              <a:gd name="connsiteX0" fmla="*/ 12162 w 2005657"/>
              <a:gd name="connsiteY0" fmla="*/ 0 h 1227519"/>
              <a:gd name="connsiteX1" fmla="*/ 1866160 w 2005657"/>
              <a:gd name="connsiteY1" fmla="*/ 5775 h 1227519"/>
              <a:gd name="connsiteX2" fmla="*/ 2005657 w 2005657"/>
              <a:gd name="connsiteY2" fmla="*/ 213360 h 1227519"/>
              <a:gd name="connsiteX3" fmla="*/ 1187239 w 2005657"/>
              <a:gd name="connsiteY3" fmla="*/ 1227519 h 1227519"/>
              <a:gd name="connsiteX4" fmla="*/ 0 w 2005657"/>
              <a:gd name="connsiteY4" fmla="*/ 762699 h 1227519"/>
              <a:gd name="connsiteX5" fmla="*/ 12162 w 2005657"/>
              <a:gd name="connsiteY5" fmla="*/ 0 h 1227519"/>
              <a:gd name="connsiteX0" fmla="*/ 12162 w 2005657"/>
              <a:gd name="connsiteY0" fmla="*/ 0 h 1227519"/>
              <a:gd name="connsiteX1" fmla="*/ 1866160 w 2005657"/>
              <a:gd name="connsiteY1" fmla="*/ 5775 h 1227519"/>
              <a:gd name="connsiteX2" fmla="*/ 2005657 w 2005657"/>
              <a:gd name="connsiteY2" fmla="*/ 213360 h 1227519"/>
              <a:gd name="connsiteX3" fmla="*/ 1187239 w 2005657"/>
              <a:gd name="connsiteY3" fmla="*/ 1227519 h 1227519"/>
              <a:gd name="connsiteX4" fmla="*/ 0 w 2005657"/>
              <a:gd name="connsiteY4" fmla="*/ 785559 h 1227519"/>
              <a:gd name="connsiteX5" fmla="*/ 12162 w 2005657"/>
              <a:gd name="connsiteY5" fmla="*/ 0 h 1227519"/>
              <a:gd name="connsiteX0" fmla="*/ 12162 w 2005657"/>
              <a:gd name="connsiteY0" fmla="*/ 0 h 1230704"/>
              <a:gd name="connsiteX1" fmla="*/ 1866160 w 2005657"/>
              <a:gd name="connsiteY1" fmla="*/ 5775 h 1230704"/>
              <a:gd name="connsiteX2" fmla="*/ 2005657 w 2005657"/>
              <a:gd name="connsiteY2" fmla="*/ 213360 h 1230704"/>
              <a:gd name="connsiteX3" fmla="*/ 1206346 w 2005657"/>
              <a:gd name="connsiteY3" fmla="*/ 1230704 h 1230704"/>
              <a:gd name="connsiteX4" fmla="*/ 0 w 2005657"/>
              <a:gd name="connsiteY4" fmla="*/ 785559 h 1230704"/>
              <a:gd name="connsiteX5" fmla="*/ 12162 w 2005657"/>
              <a:gd name="connsiteY5" fmla="*/ 0 h 1230704"/>
              <a:gd name="connsiteX0" fmla="*/ 12162 w 2008842"/>
              <a:gd name="connsiteY0" fmla="*/ 0 h 1230704"/>
              <a:gd name="connsiteX1" fmla="*/ 1866160 w 2008842"/>
              <a:gd name="connsiteY1" fmla="*/ 5775 h 1230704"/>
              <a:gd name="connsiteX2" fmla="*/ 2008842 w 2008842"/>
              <a:gd name="connsiteY2" fmla="*/ 206991 h 1230704"/>
              <a:gd name="connsiteX3" fmla="*/ 1206346 w 2008842"/>
              <a:gd name="connsiteY3" fmla="*/ 1230704 h 1230704"/>
              <a:gd name="connsiteX4" fmla="*/ 0 w 2008842"/>
              <a:gd name="connsiteY4" fmla="*/ 785559 h 1230704"/>
              <a:gd name="connsiteX5" fmla="*/ 12162 w 2008842"/>
              <a:gd name="connsiteY5" fmla="*/ 0 h 1230704"/>
              <a:gd name="connsiteX0" fmla="*/ 12162 w 2008842"/>
              <a:gd name="connsiteY0" fmla="*/ 0 h 1230704"/>
              <a:gd name="connsiteX1" fmla="*/ 1882082 w 2008842"/>
              <a:gd name="connsiteY1" fmla="*/ 5775 h 1230704"/>
              <a:gd name="connsiteX2" fmla="*/ 2008842 w 2008842"/>
              <a:gd name="connsiteY2" fmla="*/ 206991 h 1230704"/>
              <a:gd name="connsiteX3" fmla="*/ 1206346 w 2008842"/>
              <a:gd name="connsiteY3" fmla="*/ 1230704 h 1230704"/>
              <a:gd name="connsiteX4" fmla="*/ 0 w 2008842"/>
              <a:gd name="connsiteY4" fmla="*/ 785559 h 1230704"/>
              <a:gd name="connsiteX5" fmla="*/ 12162 w 2008842"/>
              <a:gd name="connsiteY5" fmla="*/ 0 h 1230704"/>
              <a:gd name="connsiteX0" fmla="*/ 12162 w 2008842"/>
              <a:gd name="connsiteY0" fmla="*/ 0 h 1230704"/>
              <a:gd name="connsiteX1" fmla="*/ 1882082 w 2008842"/>
              <a:gd name="connsiteY1" fmla="*/ 5775 h 1230704"/>
              <a:gd name="connsiteX2" fmla="*/ 2008842 w 2008842"/>
              <a:gd name="connsiteY2" fmla="*/ 206991 h 1230704"/>
              <a:gd name="connsiteX3" fmla="*/ 1206346 w 2008842"/>
              <a:gd name="connsiteY3" fmla="*/ 1230704 h 1230704"/>
              <a:gd name="connsiteX4" fmla="*/ 0 w 2008842"/>
              <a:gd name="connsiteY4" fmla="*/ 785559 h 1230704"/>
              <a:gd name="connsiteX5" fmla="*/ 12162 w 2008842"/>
              <a:gd name="connsiteY5" fmla="*/ 0 h 123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8842" h="1230704">
                <a:moveTo>
                  <a:pt x="12162" y="0"/>
                </a:moveTo>
                <a:lnTo>
                  <a:pt x="1882082" y="5775"/>
                </a:lnTo>
                <a:lnTo>
                  <a:pt x="2008842" y="206991"/>
                </a:lnTo>
                <a:lnTo>
                  <a:pt x="1206346" y="1230704"/>
                </a:lnTo>
                <a:lnTo>
                  <a:pt x="0" y="785559"/>
                </a:lnTo>
                <a:lnTo>
                  <a:pt x="12162" y="0"/>
                </a:lnTo>
                <a:close/>
              </a:path>
            </a:pathLst>
          </a:custGeom>
          <a:noFill/>
          <a:ln w="38100">
            <a:solidFill>
              <a:srgbClr val="DA0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entágono regular 26"/>
          <p:cNvSpPr/>
          <p:nvPr/>
        </p:nvSpPr>
        <p:spPr>
          <a:xfrm rot="20850862">
            <a:off x="7405927" y="1262589"/>
            <a:ext cx="2083238" cy="1984036"/>
          </a:xfrm>
          <a:prstGeom prst="pentagon">
            <a:avLst/>
          </a:prstGeom>
          <a:noFill/>
          <a:ln w="38100">
            <a:solidFill>
              <a:srgbClr val="DA0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ector angular 30"/>
          <p:cNvCxnSpPr/>
          <p:nvPr/>
        </p:nvCxnSpPr>
        <p:spPr>
          <a:xfrm>
            <a:off x="8973443" y="1624989"/>
            <a:ext cx="1882945" cy="191808"/>
          </a:xfrm>
          <a:prstGeom prst="bentConnector2">
            <a:avLst/>
          </a:prstGeom>
          <a:ln w="9525">
            <a:solidFill>
              <a:srgbClr val="5F5F5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0" y="-6318"/>
            <a:ext cx="2306596" cy="193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-11905" y="-6318"/>
            <a:ext cx="1579779" cy="2690853"/>
            <a:chOff x="-11906" y="-14686"/>
            <a:chExt cx="1579779" cy="2690853"/>
          </a:xfrm>
        </p:grpSpPr>
        <p:sp>
          <p:nvSpPr>
            <p:cNvPr id="25" name="Triángulo isósceles 11"/>
            <p:cNvSpPr/>
            <p:nvPr/>
          </p:nvSpPr>
          <p:spPr>
            <a:xfrm rot="5400000">
              <a:off x="-504647" y="1345227"/>
              <a:ext cx="1835587" cy="826294"/>
            </a:xfrm>
            <a:custGeom>
              <a:avLst/>
              <a:gdLst>
                <a:gd name="connsiteX0" fmla="*/ 0 w 2416612"/>
                <a:gd name="connsiteY0" fmla="*/ 826294 h 826294"/>
                <a:gd name="connsiteX1" fmla="*/ 1208306 w 2416612"/>
                <a:gd name="connsiteY1" fmla="*/ 0 h 826294"/>
                <a:gd name="connsiteX2" fmla="*/ 2416612 w 2416612"/>
                <a:gd name="connsiteY2" fmla="*/ 826294 h 826294"/>
                <a:gd name="connsiteX3" fmla="*/ 0 w 2416612"/>
                <a:gd name="connsiteY3" fmla="*/ 826294 h 826294"/>
                <a:gd name="connsiteX0" fmla="*/ 0 w 1940362"/>
                <a:gd name="connsiteY0" fmla="*/ 826294 h 826294"/>
                <a:gd name="connsiteX1" fmla="*/ 732056 w 1940362"/>
                <a:gd name="connsiteY1" fmla="*/ 0 h 826294"/>
                <a:gd name="connsiteX2" fmla="*/ 1940362 w 1940362"/>
                <a:gd name="connsiteY2" fmla="*/ 826294 h 826294"/>
                <a:gd name="connsiteX3" fmla="*/ 0 w 1940362"/>
                <a:gd name="connsiteY3" fmla="*/ 826294 h 826294"/>
                <a:gd name="connsiteX0" fmla="*/ 0 w 1835587"/>
                <a:gd name="connsiteY0" fmla="*/ 826294 h 826294"/>
                <a:gd name="connsiteX1" fmla="*/ 627281 w 1835587"/>
                <a:gd name="connsiteY1" fmla="*/ 0 h 826294"/>
                <a:gd name="connsiteX2" fmla="*/ 1835587 w 1835587"/>
                <a:gd name="connsiteY2" fmla="*/ 826294 h 826294"/>
                <a:gd name="connsiteX3" fmla="*/ 0 w 1835587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5587" h="826294">
                  <a:moveTo>
                    <a:pt x="0" y="826294"/>
                  </a:moveTo>
                  <a:lnTo>
                    <a:pt x="627281" y="0"/>
                  </a:lnTo>
                  <a:lnTo>
                    <a:pt x="1835587" y="826294"/>
                  </a:lnTo>
                  <a:lnTo>
                    <a:pt x="0" y="826294"/>
                  </a:lnTo>
                  <a:close/>
                </a:path>
              </a:pathLst>
            </a:custGeom>
            <a:solidFill>
              <a:srgbClr val="C3C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ángulo redondeado 7"/>
            <p:cNvSpPr/>
            <p:nvPr/>
          </p:nvSpPr>
          <p:spPr>
            <a:xfrm>
              <a:off x="-11906" y="-14686"/>
              <a:ext cx="1579779" cy="1576477"/>
            </a:xfrm>
            <a:custGeom>
              <a:avLst/>
              <a:gdLst>
                <a:gd name="connsiteX0" fmla="*/ 0 w 2019698"/>
                <a:gd name="connsiteY0" fmla="*/ 223187 h 1339094"/>
                <a:gd name="connsiteX1" fmla="*/ 223187 w 2019698"/>
                <a:gd name="connsiteY1" fmla="*/ 0 h 1339094"/>
                <a:gd name="connsiteX2" fmla="*/ 1796511 w 2019698"/>
                <a:gd name="connsiteY2" fmla="*/ 0 h 1339094"/>
                <a:gd name="connsiteX3" fmla="*/ 2019698 w 2019698"/>
                <a:gd name="connsiteY3" fmla="*/ 223187 h 1339094"/>
                <a:gd name="connsiteX4" fmla="*/ 2019698 w 2019698"/>
                <a:gd name="connsiteY4" fmla="*/ 1115907 h 1339094"/>
                <a:gd name="connsiteX5" fmla="*/ 1796511 w 2019698"/>
                <a:gd name="connsiteY5" fmla="*/ 1339094 h 1339094"/>
                <a:gd name="connsiteX6" fmla="*/ 223187 w 2019698"/>
                <a:gd name="connsiteY6" fmla="*/ 1339094 h 1339094"/>
                <a:gd name="connsiteX7" fmla="*/ 0 w 2019698"/>
                <a:gd name="connsiteY7" fmla="*/ 1115907 h 1339094"/>
                <a:gd name="connsiteX8" fmla="*/ 0 w 2019698"/>
                <a:gd name="connsiteY8" fmla="*/ 223187 h 1339094"/>
                <a:gd name="connsiteX0" fmla="*/ 0 w 2019698"/>
                <a:gd name="connsiteY0" fmla="*/ 223187 h 1339094"/>
                <a:gd name="connsiteX1" fmla="*/ 223187 w 2019698"/>
                <a:gd name="connsiteY1" fmla="*/ 0 h 1339094"/>
                <a:gd name="connsiteX2" fmla="*/ 1796511 w 2019698"/>
                <a:gd name="connsiteY2" fmla="*/ 0 h 1339094"/>
                <a:gd name="connsiteX3" fmla="*/ 2019698 w 2019698"/>
                <a:gd name="connsiteY3" fmla="*/ 223187 h 1339094"/>
                <a:gd name="connsiteX4" fmla="*/ 2019698 w 2019698"/>
                <a:gd name="connsiteY4" fmla="*/ 1115907 h 1339094"/>
                <a:gd name="connsiteX5" fmla="*/ 1796511 w 2019698"/>
                <a:gd name="connsiteY5" fmla="*/ 1339094 h 1339094"/>
                <a:gd name="connsiteX6" fmla="*/ 223187 w 2019698"/>
                <a:gd name="connsiteY6" fmla="*/ 1339094 h 1339094"/>
                <a:gd name="connsiteX7" fmla="*/ 0 w 2019698"/>
                <a:gd name="connsiteY7" fmla="*/ 1115907 h 1339094"/>
                <a:gd name="connsiteX8" fmla="*/ 0 w 2019698"/>
                <a:gd name="connsiteY8" fmla="*/ 223187 h 1339094"/>
                <a:gd name="connsiteX0" fmla="*/ 0 w 2019698"/>
                <a:gd name="connsiteY0" fmla="*/ 223187 h 1339094"/>
                <a:gd name="connsiteX1" fmla="*/ 223187 w 2019698"/>
                <a:gd name="connsiteY1" fmla="*/ 0 h 1339094"/>
                <a:gd name="connsiteX2" fmla="*/ 1796511 w 2019698"/>
                <a:gd name="connsiteY2" fmla="*/ 0 h 1339094"/>
                <a:gd name="connsiteX3" fmla="*/ 2019698 w 2019698"/>
                <a:gd name="connsiteY3" fmla="*/ 223187 h 1339094"/>
                <a:gd name="connsiteX4" fmla="*/ 2019698 w 2019698"/>
                <a:gd name="connsiteY4" fmla="*/ 1115907 h 1339094"/>
                <a:gd name="connsiteX5" fmla="*/ 1796511 w 2019698"/>
                <a:gd name="connsiteY5" fmla="*/ 1339094 h 1339094"/>
                <a:gd name="connsiteX6" fmla="*/ 223187 w 2019698"/>
                <a:gd name="connsiteY6" fmla="*/ 1339094 h 1339094"/>
                <a:gd name="connsiteX7" fmla="*/ 0 w 2019698"/>
                <a:gd name="connsiteY7" fmla="*/ 1115907 h 1339094"/>
                <a:gd name="connsiteX8" fmla="*/ 0 w 2019698"/>
                <a:gd name="connsiteY8" fmla="*/ 223187 h 1339094"/>
                <a:gd name="connsiteX0" fmla="*/ 8677 w 2028375"/>
                <a:gd name="connsiteY0" fmla="*/ 223187 h 1339094"/>
                <a:gd name="connsiteX1" fmla="*/ 231864 w 2028375"/>
                <a:gd name="connsiteY1" fmla="*/ 0 h 1339094"/>
                <a:gd name="connsiteX2" fmla="*/ 1805188 w 2028375"/>
                <a:gd name="connsiteY2" fmla="*/ 0 h 1339094"/>
                <a:gd name="connsiteX3" fmla="*/ 2028375 w 2028375"/>
                <a:gd name="connsiteY3" fmla="*/ 223187 h 1339094"/>
                <a:gd name="connsiteX4" fmla="*/ 2028375 w 2028375"/>
                <a:gd name="connsiteY4" fmla="*/ 1115907 h 1339094"/>
                <a:gd name="connsiteX5" fmla="*/ 1805188 w 2028375"/>
                <a:gd name="connsiteY5" fmla="*/ 1339094 h 1339094"/>
                <a:gd name="connsiteX6" fmla="*/ 231864 w 2028375"/>
                <a:gd name="connsiteY6" fmla="*/ 1339094 h 1339094"/>
                <a:gd name="connsiteX7" fmla="*/ 8677 w 2028375"/>
                <a:gd name="connsiteY7" fmla="*/ 223187 h 1339094"/>
                <a:gd name="connsiteX0" fmla="*/ 930341 w 2950039"/>
                <a:gd name="connsiteY0" fmla="*/ 223187 h 1339094"/>
                <a:gd name="connsiteX1" fmla="*/ 1153528 w 2950039"/>
                <a:gd name="connsiteY1" fmla="*/ 0 h 1339094"/>
                <a:gd name="connsiteX2" fmla="*/ 2726852 w 2950039"/>
                <a:gd name="connsiteY2" fmla="*/ 0 h 1339094"/>
                <a:gd name="connsiteX3" fmla="*/ 2950039 w 2950039"/>
                <a:gd name="connsiteY3" fmla="*/ 223187 h 1339094"/>
                <a:gd name="connsiteX4" fmla="*/ 2950039 w 2950039"/>
                <a:gd name="connsiteY4" fmla="*/ 1115907 h 1339094"/>
                <a:gd name="connsiteX5" fmla="*/ 2726852 w 2950039"/>
                <a:gd name="connsiteY5" fmla="*/ 1339094 h 1339094"/>
                <a:gd name="connsiteX6" fmla="*/ 48628 w 2950039"/>
                <a:gd name="connsiteY6" fmla="*/ 1326394 h 1339094"/>
                <a:gd name="connsiteX7" fmla="*/ 930341 w 2950039"/>
                <a:gd name="connsiteY7" fmla="*/ 223187 h 1339094"/>
                <a:gd name="connsiteX0" fmla="*/ 953521 w 2973219"/>
                <a:gd name="connsiteY0" fmla="*/ 223187 h 1339094"/>
                <a:gd name="connsiteX1" fmla="*/ 1176708 w 2973219"/>
                <a:gd name="connsiteY1" fmla="*/ 0 h 1339094"/>
                <a:gd name="connsiteX2" fmla="*/ 2750032 w 2973219"/>
                <a:gd name="connsiteY2" fmla="*/ 0 h 1339094"/>
                <a:gd name="connsiteX3" fmla="*/ 2973219 w 2973219"/>
                <a:gd name="connsiteY3" fmla="*/ 223187 h 1339094"/>
                <a:gd name="connsiteX4" fmla="*/ 2973219 w 2973219"/>
                <a:gd name="connsiteY4" fmla="*/ 1115907 h 1339094"/>
                <a:gd name="connsiteX5" fmla="*/ 2750032 w 2973219"/>
                <a:gd name="connsiteY5" fmla="*/ 1339094 h 1339094"/>
                <a:gd name="connsiteX6" fmla="*/ 71808 w 2973219"/>
                <a:gd name="connsiteY6" fmla="*/ 1326394 h 1339094"/>
                <a:gd name="connsiteX7" fmla="*/ 953521 w 2973219"/>
                <a:gd name="connsiteY7" fmla="*/ 223187 h 1339094"/>
                <a:gd name="connsiteX0" fmla="*/ 1151857 w 3171555"/>
                <a:gd name="connsiteY0" fmla="*/ 223187 h 1339094"/>
                <a:gd name="connsiteX1" fmla="*/ 1375044 w 3171555"/>
                <a:gd name="connsiteY1" fmla="*/ 0 h 1339094"/>
                <a:gd name="connsiteX2" fmla="*/ 2948368 w 3171555"/>
                <a:gd name="connsiteY2" fmla="*/ 0 h 1339094"/>
                <a:gd name="connsiteX3" fmla="*/ 3171555 w 3171555"/>
                <a:gd name="connsiteY3" fmla="*/ 223187 h 1339094"/>
                <a:gd name="connsiteX4" fmla="*/ 3171555 w 3171555"/>
                <a:gd name="connsiteY4" fmla="*/ 1115907 h 1339094"/>
                <a:gd name="connsiteX5" fmla="*/ 2948368 w 3171555"/>
                <a:gd name="connsiteY5" fmla="*/ 1339094 h 1339094"/>
                <a:gd name="connsiteX6" fmla="*/ 270144 w 3171555"/>
                <a:gd name="connsiteY6" fmla="*/ 1326394 h 1339094"/>
                <a:gd name="connsiteX7" fmla="*/ 1151857 w 3171555"/>
                <a:gd name="connsiteY7" fmla="*/ 223187 h 1339094"/>
                <a:gd name="connsiteX0" fmla="*/ 881713 w 2901411"/>
                <a:gd name="connsiteY0" fmla="*/ 223187 h 1339094"/>
                <a:gd name="connsiteX1" fmla="*/ 1104900 w 2901411"/>
                <a:gd name="connsiteY1" fmla="*/ 0 h 1339094"/>
                <a:gd name="connsiteX2" fmla="*/ 2678224 w 2901411"/>
                <a:gd name="connsiteY2" fmla="*/ 0 h 1339094"/>
                <a:gd name="connsiteX3" fmla="*/ 2901411 w 2901411"/>
                <a:gd name="connsiteY3" fmla="*/ 223187 h 1339094"/>
                <a:gd name="connsiteX4" fmla="*/ 2901411 w 2901411"/>
                <a:gd name="connsiteY4" fmla="*/ 1115907 h 1339094"/>
                <a:gd name="connsiteX5" fmla="*/ 2678224 w 2901411"/>
                <a:gd name="connsiteY5" fmla="*/ 1339094 h 1339094"/>
                <a:gd name="connsiteX6" fmla="*/ 0 w 2901411"/>
                <a:gd name="connsiteY6" fmla="*/ 1326394 h 1339094"/>
                <a:gd name="connsiteX7" fmla="*/ 881713 w 2901411"/>
                <a:gd name="connsiteY7" fmla="*/ 223187 h 1339094"/>
                <a:gd name="connsiteX0" fmla="*/ 881713 w 2901411"/>
                <a:gd name="connsiteY0" fmla="*/ 223187 h 1339094"/>
                <a:gd name="connsiteX1" fmla="*/ 1104900 w 2901411"/>
                <a:gd name="connsiteY1" fmla="*/ 0 h 1339094"/>
                <a:gd name="connsiteX2" fmla="*/ 2678224 w 2901411"/>
                <a:gd name="connsiteY2" fmla="*/ 0 h 1339094"/>
                <a:gd name="connsiteX3" fmla="*/ 2901411 w 2901411"/>
                <a:gd name="connsiteY3" fmla="*/ 223187 h 1339094"/>
                <a:gd name="connsiteX4" fmla="*/ 2901411 w 2901411"/>
                <a:gd name="connsiteY4" fmla="*/ 1115907 h 1339094"/>
                <a:gd name="connsiteX5" fmla="*/ 2678224 w 2901411"/>
                <a:gd name="connsiteY5" fmla="*/ 1339094 h 1339094"/>
                <a:gd name="connsiteX6" fmla="*/ 0 w 2901411"/>
                <a:gd name="connsiteY6" fmla="*/ 1326394 h 1339094"/>
                <a:gd name="connsiteX7" fmla="*/ 881713 w 2901411"/>
                <a:gd name="connsiteY7" fmla="*/ 223187 h 1339094"/>
                <a:gd name="connsiteX0" fmla="*/ 881713 w 2901411"/>
                <a:gd name="connsiteY0" fmla="*/ 223187 h 1339094"/>
                <a:gd name="connsiteX1" fmla="*/ 1104900 w 2901411"/>
                <a:gd name="connsiteY1" fmla="*/ 0 h 1339094"/>
                <a:gd name="connsiteX2" fmla="*/ 2678224 w 2901411"/>
                <a:gd name="connsiteY2" fmla="*/ 0 h 1339094"/>
                <a:gd name="connsiteX3" fmla="*/ 2901411 w 2901411"/>
                <a:gd name="connsiteY3" fmla="*/ 223187 h 1339094"/>
                <a:gd name="connsiteX4" fmla="*/ 2901411 w 2901411"/>
                <a:gd name="connsiteY4" fmla="*/ 1115907 h 1339094"/>
                <a:gd name="connsiteX5" fmla="*/ 2678224 w 2901411"/>
                <a:gd name="connsiteY5" fmla="*/ 1339094 h 1339094"/>
                <a:gd name="connsiteX6" fmla="*/ 0 w 2901411"/>
                <a:gd name="connsiteY6" fmla="*/ 1326394 h 1339094"/>
                <a:gd name="connsiteX7" fmla="*/ 881713 w 2901411"/>
                <a:gd name="connsiteY7" fmla="*/ 223187 h 1339094"/>
                <a:gd name="connsiteX0" fmla="*/ 881713 w 2901411"/>
                <a:gd name="connsiteY0" fmla="*/ 223187 h 1339094"/>
                <a:gd name="connsiteX1" fmla="*/ 1104900 w 2901411"/>
                <a:gd name="connsiteY1" fmla="*/ 0 h 1339094"/>
                <a:gd name="connsiteX2" fmla="*/ 2678224 w 2901411"/>
                <a:gd name="connsiteY2" fmla="*/ 0 h 1339094"/>
                <a:gd name="connsiteX3" fmla="*/ 2901411 w 2901411"/>
                <a:gd name="connsiteY3" fmla="*/ 223187 h 1339094"/>
                <a:gd name="connsiteX4" fmla="*/ 2901411 w 2901411"/>
                <a:gd name="connsiteY4" fmla="*/ 1115907 h 1339094"/>
                <a:gd name="connsiteX5" fmla="*/ 2678224 w 2901411"/>
                <a:gd name="connsiteY5" fmla="*/ 1339094 h 1339094"/>
                <a:gd name="connsiteX6" fmla="*/ 0 w 2901411"/>
                <a:gd name="connsiteY6" fmla="*/ 1326394 h 1339094"/>
                <a:gd name="connsiteX7" fmla="*/ 881713 w 2901411"/>
                <a:gd name="connsiteY7" fmla="*/ 223187 h 1339094"/>
                <a:gd name="connsiteX0" fmla="*/ 881713 w 2901411"/>
                <a:gd name="connsiteY0" fmla="*/ 223187 h 1339094"/>
                <a:gd name="connsiteX1" fmla="*/ 1104900 w 2901411"/>
                <a:gd name="connsiteY1" fmla="*/ 0 h 1339094"/>
                <a:gd name="connsiteX2" fmla="*/ 2678224 w 2901411"/>
                <a:gd name="connsiteY2" fmla="*/ 0 h 1339094"/>
                <a:gd name="connsiteX3" fmla="*/ 2901411 w 2901411"/>
                <a:gd name="connsiteY3" fmla="*/ 223187 h 1339094"/>
                <a:gd name="connsiteX4" fmla="*/ 2901411 w 2901411"/>
                <a:gd name="connsiteY4" fmla="*/ 1115907 h 1339094"/>
                <a:gd name="connsiteX5" fmla="*/ 2678224 w 2901411"/>
                <a:gd name="connsiteY5" fmla="*/ 1339094 h 1339094"/>
                <a:gd name="connsiteX6" fmla="*/ 0 w 2901411"/>
                <a:gd name="connsiteY6" fmla="*/ 1326394 h 1339094"/>
                <a:gd name="connsiteX7" fmla="*/ 881713 w 2901411"/>
                <a:gd name="connsiteY7" fmla="*/ 223187 h 1339094"/>
                <a:gd name="connsiteX0" fmla="*/ 884888 w 2904586"/>
                <a:gd name="connsiteY0" fmla="*/ 223187 h 1339094"/>
                <a:gd name="connsiteX1" fmla="*/ 1108075 w 2904586"/>
                <a:gd name="connsiteY1" fmla="*/ 0 h 1339094"/>
                <a:gd name="connsiteX2" fmla="*/ 2681399 w 2904586"/>
                <a:gd name="connsiteY2" fmla="*/ 0 h 1339094"/>
                <a:gd name="connsiteX3" fmla="*/ 2904586 w 2904586"/>
                <a:gd name="connsiteY3" fmla="*/ 223187 h 1339094"/>
                <a:gd name="connsiteX4" fmla="*/ 2904586 w 2904586"/>
                <a:gd name="connsiteY4" fmla="*/ 1115907 h 1339094"/>
                <a:gd name="connsiteX5" fmla="*/ 2681399 w 2904586"/>
                <a:gd name="connsiteY5" fmla="*/ 1339094 h 1339094"/>
                <a:gd name="connsiteX6" fmla="*/ 0 w 2904586"/>
                <a:gd name="connsiteY6" fmla="*/ 1339094 h 1339094"/>
                <a:gd name="connsiteX7" fmla="*/ 884888 w 2904586"/>
                <a:gd name="connsiteY7" fmla="*/ 223187 h 1339094"/>
                <a:gd name="connsiteX0" fmla="*/ 0 w 2904586"/>
                <a:gd name="connsiteY0" fmla="*/ 1339094 h 1339094"/>
                <a:gd name="connsiteX1" fmla="*/ 1108075 w 2904586"/>
                <a:gd name="connsiteY1" fmla="*/ 0 h 1339094"/>
                <a:gd name="connsiteX2" fmla="*/ 2681399 w 2904586"/>
                <a:gd name="connsiteY2" fmla="*/ 0 h 1339094"/>
                <a:gd name="connsiteX3" fmla="*/ 2904586 w 2904586"/>
                <a:gd name="connsiteY3" fmla="*/ 223187 h 1339094"/>
                <a:gd name="connsiteX4" fmla="*/ 2904586 w 2904586"/>
                <a:gd name="connsiteY4" fmla="*/ 1115907 h 1339094"/>
                <a:gd name="connsiteX5" fmla="*/ 2681399 w 2904586"/>
                <a:gd name="connsiteY5" fmla="*/ 1339094 h 1339094"/>
                <a:gd name="connsiteX6" fmla="*/ 0 w 2904586"/>
                <a:gd name="connsiteY6" fmla="*/ 1339094 h 1339094"/>
                <a:gd name="connsiteX0" fmla="*/ 0 w 2904586"/>
                <a:gd name="connsiteY0" fmla="*/ 1339094 h 1339094"/>
                <a:gd name="connsiteX1" fmla="*/ 943769 w 2904586"/>
                <a:gd name="connsiteY1" fmla="*/ 0 h 1339094"/>
                <a:gd name="connsiteX2" fmla="*/ 2681399 w 2904586"/>
                <a:gd name="connsiteY2" fmla="*/ 0 h 1339094"/>
                <a:gd name="connsiteX3" fmla="*/ 2904586 w 2904586"/>
                <a:gd name="connsiteY3" fmla="*/ 223187 h 1339094"/>
                <a:gd name="connsiteX4" fmla="*/ 2904586 w 2904586"/>
                <a:gd name="connsiteY4" fmla="*/ 1115907 h 1339094"/>
                <a:gd name="connsiteX5" fmla="*/ 2681399 w 2904586"/>
                <a:gd name="connsiteY5" fmla="*/ 1339094 h 1339094"/>
                <a:gd name="connsiteX6" fmla="*/ 0 w 2904586"/>
                <a:gd name="connsiteY6" fmla="*/ 1339094 h 1339094"/>
                <a:gd name="connsiteX0" fmla="*/ 0 w 2902205"/>
                <a:gd name="connsiteY0" fmla="*/ 1339094 h 1339094"/>
                <a:gd name="connsiteX1" fmla="*/ 941388 w 2902205"/>
                <a:gd name="connsiteY1" fmla="*/ 0 h 1339094"/>
                <a:gd name="connsiteX2" fmla="*/ 2679018 w 2902205"/>
                <a:gd name="connsiteY2" fmla="*/ 0 h 1339094"/>
                <a:gd name="connsiteX3" fmla="*/ 2902205 w 2902205"/>
                <a:gd name="connsiteY3" fmla="*/ 223187 h 1339094"/>
                <a:gd name="connsiteX4" fmla="*/ 2902205 w 2902205"/>
                <a:gd name="connsiteY4" fmla="*/ 1115907 h 1339094"/>
                <a:gd name="connsiteX5" fmla="*/ 2679018 w 2902205"/>
                <a:gd name="connsiteY5" fmla="*/ 1339094 h 1339094"/>
                <a:gd name="connsiteX6" fmla="*/ 0 w 2902205"/>
                <a:gd name="connsiteY6" fmla="*/ 1339094 h 1339094"/>
                <a:gd name="connsiteX0" fmla="*/ 0 w 2909349"/>
                <a:gd name="connsiteY0" fmla="*/ 1336712 h 1339094"/>
                <a:gd name="connsiteX1" fmla="*/ 948532 w 2909349"/>
                <a:gd name="connsiteY1" fmla="*/ 0 h 1339094"/>
                <a:gd name="connsiteX2" fmla="*/ 2686162 w 2909349"/>
                <a:gd name="connsiteY2" fmla="*/ 0 h 1339094"/>
                <a:gd name="connsiteX3" fmla="*/ 2909349 w 2909349"/>
                <a:gd name="connsiteY3" fmla="*/ 223187 h 1339094"/>
                <a:gd name="connsiteX4" fmla="*/ 2909349 w 2909349"/>
                <a:gd name="connsiteY4" fmla="*/ 1115907 h 1339094"/>
                <a:gd name="connsiteX5" fmla="*/ 2686162 w 2909349"/>
                <a:gd name="connsiteY5" fmla="*/ 1339094 h 1339094"/>
                <a:gd name="connsiteX6" fmla="*/ 0 w 2909349"/>
                <a:gd name="connsiteY6" fmla="*/ 1336712 h 1339094"/>
                <a:gd name="connsiteX0" fmla="*/ 0 w 2912524"/>
                <a:gd name="connsiteY0" fmla="*/ 1339887 h 1339887"/>
                <a:gd name="connsiteX1" fmla="*/ 951707 w 2912524"/>
                <a:gd name="connsiteY1" fmla="*/ 0 h 1339887"/>
                <a:gd name="connsiteX2" fmla="*/ 2689337 w 2912524"/>
                <a:gd name="connsiteY2" fmla="*/ 0 h 1339887"/>
                <a:gd name="connsiteX3" fmla="*/ 2912524 w 2912524"/>
                <a:gd name="connsiteY3" fmla="*/ 223187 h 1339887"/>
                <a:gd name="connsiteX4" fmla="*/ 2912524 w 2912524"/>
                <a:gd name="connsiteY4" fmla="*/ 1115907 h 1339887"/>
                <a:gd name="connsiteX5" fmla="*/ 2689337 w 2912524"/>
                <a:gd name="connsiteY5" fmla="*/ 1339094 h 1339887"/>
                <a:gd name="connsiteX6" fmla="*/ 0 w 2912524"/>
                <a:gd name="connsiteY6" fmla="*/ 1339887 h 1339887"/>
                <a:gd name="connsiteX0" fmla="*/ 0 w 2912524"/>
                <a:gd name="connsiteY0" fmla="*/ 1339887 h 1339887"/>
                <a:gd name="connsiteX1" fmla="*/ 948532 w 2912524"/>
                <a:gd name="connsiteY1" fmla="*/ 0 h 1339887"/>
                <a:gd name="connsiteX2" fmla="*/ 2689337 w 2912524"/>
                <a:gd name="connsiteY2" fmla="*/ 0 h 1339887"/>
                <a:gd name="connsiteX3" fmla="*/ 2912524 w 2912524"/>
                <a:gd name="connsiteY3" fmla="*/ 223187 h 1339887"/>
                <a:gd name="connsiteX4" fmla="*/ 2912524 w 2912524"/>
                <a:gd name="connsiteY4" fmla="*/ 1115907 h 1339887"/>
                <a:gd name="connsiteX5" fmla="*/ 2689337 w 2912524"/>
                <a:gd name="connsiteY5" fmla="*/ 1339094 h 1339887"/>
                <a:gd name="connsiteX6" fmla="*/ 0 w 2912524"/>
                <a:gd name="connsiteY6" fmla="*/ 1339887 h 1339887"/>
                <a:gd name="connsiteX0" fmla="*/ 0 w 2912524"/>
                <a:gd name="connsiteY0" fmla="*/ 1339887 h 1339887"/>
                <a:gd name="connsiteX1" fmla="*/ 251116 w 2912524"/>
                <a:gd name="connsiteY1" fmla="*/ 975545 h 1339887"/>
                <a:gd name="connsiteX2" fmla="*/ 948532 w 2912524"/>
                <a:gd name="connsiteY2" fmla="*/ 0 h 1339887"/>
                <a:gd name="connsiteX3" fmla="*/ 2689337 w 2912524"/>
                <a:gd name="connsiteY3" fmla="*/ 0 h 1339887"/>
                <a:gd name="connsiteX4" fmla="*/ 2912524 w 2912524"/>
                <a:gd name="connsiteY4" fmla="*/ 223187 h 1339887"/>
                <a:gd name="connsiteX5" fmla="*/ 2912524 w 2912524"/>
                <a:gd name="connsiteY5" fmla="*/ 1115907 h 1339887"/>
                <a:gd name="connsiteX6" fmla="*/ 2689337 w 2912524"/>
                <a:gd name="connsiteY6" fmla="*/ 1339094 h 1339887"/>
                <a:gd name="connsiteX7" fmla="*/ 0 w 2912524"/>
                <a:gd name="connsiteY7" fmla="*/ 1339887 h 1339887"/>
                <a:gd name="connsiteX0" fmla="*/ 403085 w 3315609"/>
                <a:gd name="connsiteY0" fmla="*/ 1339887 h 1339887"/>
                <a:gd name="connsiteX1" fmla="*/ 0 w 3315609"/>
                <a:gd name="connsiteY1" fmla="*/ 1054780 h 1339887"/>
                <a:gd name="connsiteX2" fmla="*/ 1351617 w 3315609"/>
                <a:gd name="connsiteY2" fmla="*/ 0 h 1339887"/>
                <a:gd name="connsiteX3" fmla="*/ 3092422 w 3315609"/>
                <a:gd name="connsiteY3" fmla="*/ 0 h 1339887"/>
                <a:gd name="connsiteX4" fmla="*/ 3315609 w 3315609"/>
                <a:gd name="connsiteY4" fmla="*/ 223187 h 1339887"/>
                <a:gd name="connsiteX5" fmla="*/ 3315609 w 3315609"/>
                <a:gd name="connsiteY5" fmla="*/ 1115907 h 1339887"/>
                <a:gd name="connsiteX6" fmla="*/ 3092422 w 3315609"/>
                <a:gd name="connsiteY6" fmla="*/ 1339094 h 1339887"/>
                <a:gd name="connsiteX7" fmla="*/ 403085 w 3315609"/>
                <a:gd name="connsiteY7" fmla="*/ 1339887 h 1339887"/>
                <a:gd name="connsiteX0" fmla="*/ 403085 w 3315609"/>
                <a:gd name="connsiteY0" fmla="*/ 1343951 h 1343951"/>
                <a:gd name="connsiteX1" fmla="*/ 0 w 3315609"/>
                <a:gd name="connsiteY1" fmla="*/ 1058844 h 1343951"/>
                <a:gd name="connsiteX2" fmla="*/ 10709 w 3315609"/>
                <a:gd name="connsiteY2" fmla="*/ 0 h 1343951"/>
                <a:gd name="connsiteX3" fmla="*/ 3092422 w 3315609"/>
                <a:gd name="connsiteY3" fmla="*/ 4064 h 1343951"/>
                <a:gd name="connsiteX4" fmla="*/ 3315609 w 3315609"/>
                <a:gd name="connsiteY4" fmla="*/ 227251 h 1343951"/>
                <a:gd name="connsiteX5" fmla="*/ 3315609 w 3315609"/>
                <a:gd name="connsiteY5" fmla="*/ 1119971 h 1343951"/>
                <a:gd name="connsiteX6" fmla="*/ 3092422 w 3315609"/>
                <a:gd name="connsiteY6" fmla="*/ 1343158 h 1343951"/>
                <a:gd name="connsiteX7" fmla="*/ 403085 w 3315609"/>
                <a:gd name="connsiteY7" fmla="*/ 1343951 h 1343951"/>
                <a:gd name="connsiteX0" fmla="*/ 403085 w 3315609"/>
                <a:gd name="connsiteY0" fmla="*/ 1343951 h 1343951"/>
                <a:gd name="connsiteX1" fmla="*/ 0 w 3315609"/>
                <a:gd name="connsiteY1" fmla="*/ 1058844 h 1343951"/>
                <a:gd name="connsiteX2" fmla="*/ 2583 w 3315609"/>
                <a:gd name="connsiteY2" fmla="*/ 0 h 1343951"/>
                <a:gd name="connsiteX3" fmla="*/ 3092422 w 3315609"/>
                <a:gd name="connsiteY3" fmla="*/ 4064 h 1343951"/>
                <a:gd name="connsiteX4" fmla="*/ 3315609 w 3315609"/>
                <a:gd name="connsiteY4" fmla="*/ 227251 h 1343951"/>
                <a:gd name="connsiteX5" fmla="*/ 3315609 w 3315609"/>
                <a:gd name="connsiteY5" fmla="*/ 1119971 h 1343951"/>
                <a:gd name="connsiteX6" fmla="*/ 3092422 w 3315609"/>
                <a:gd name="connsiteY6" fmla="*/ 1343158 h 1343951"/>
                <a:gd name="connsiteX7" fmla="*/ 403085 w 3315609"/>
                <a:gd name="connsiteY7" fmla="*/ 1343951 h 1343951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79359"/>
                <a:gd name="connsiteY0" fmla="*/ 1352078 h 1352078"/>
                <a:gd name="connsiteX1" fmla="*/ 5544 w 3379359"/>
                <a:gd name="connsiteY1" fmla="*/ 1066971 h 1352078"/>
                <a:gd name="connsiteX2" fmla="*/ 0 w 3379359"/>
                <a:gd name="connsiteY2" fmla="*/ 0 h 1352078"/>
                <a:gd name="connsiteX3" fmla="*/ 3097966 w 3379359"/>
                <a:gd name="connsiteY3" fmla="*/ 12191 h 1352078"/>
                <a:gd name="connsiteX4" fmla="*/ 3321153 w 3379359"/>
                <a:gd name="connsiteY4" fmla="*/ 235378 h 1352078"/>
                <a:gd name="connsiteX5" fmla="*/ 3321153 w 3379359"/>
                <a:gd name="connsiteY5" fmla="*/ 1128098 h 1352078"/>
                <a:gd name="connsiteX6" fmla="*/ 3097966 w 3379359"/>
                <a:gd name="connsiteY6" fmla="*/ 1351285 h 1352078"/>
                <a:gd name="connsiteX7" fmla="*/ 408629 w 3379359"/>
                <a:gd name="connsiteY7" fmla="*/ 1352078 h 1352078"/>
                <a:gd name="connsiteX0" fmla="*/ 408629 w 3355114"/>
                <a:gd name="connsiteY0" fmla="*/ 1352078 h 1352078"/>
                <a:gd name="connsiteX1" fmla="*/ 5544 w 3355114"/>
                <a:gd name="connsiteY1" fmla="*/ 1066971 h 1352078"/>
                <a:gd name="connsiteX2" fmla="*/ 0 w 3355114"/>
                <a:gd name="connsiteY2" fmla="*/ 0 h 1352078"/>
                <a:gd name="connsiteX3" fmla="*/ 3097966 w 3355114"/>
                <a:gd name="connsiteY3" fmla="*/ 12191 h 1352078"/>
                <a:gd name="connsiteX4" fmla="*/ 3321153 w 3355114"/>
                <a:gd name="connsiteY4" fmla="*/ 235378 h 1352078"/>
                <a:gd name="connsiteX5" fmla="*/ 3321153 w 3355114"/>
                <a:gd name="connsiteY5" fmla="*/ 1128098 h 1352078"/>
                <a:gd name="connsiteX6" fmla="*/ 3097966 w 3355114"/>
                <a:gd name="connsiteY6" fmla="*/ 1351285 h 1352078"/>
                <a:gd name="connsiteX7" fmla="*/ 408629 w 3355114"/>
                <a:gd name="connsiteY7" fmla="*/ 1352078 h 1352078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21153"/>
                <a:gd name="connsiteY0" fmla="*/ 1352078 h 1352078"/>
                <a:gd name="connsiteX1" fmla="*/ 5544 w 3321153"/>
                <a:gd name="connsiteY1" fmla="*/ 1066971 h 1352078"/>
                <a:gd name="connsiteX2" fmla="*/ 0 w 3321153"/>
                <a:gd name="connsiteY2" fmla="*/ 0 h 1352078"/>
                <a:gd name="connsiteX3" fmla="*/ 3097966 w 3321153"/>
                <a:gd name="connsiteY3" fmla="*/ 12191 h 1352078"/>
                <a:gd name="connsiteX4" fmla="*/ 3321153 w 3321153"/>
                <a:gd name="connsiteY4" fmla="*/ 235378 h 1352078"/>
                <a:gd name="connsiteX5" fmla="*/ 3321153 w 3321153"/>
                <a:gd name="connsiteY5" fmla="*/ 1128098 h 1352078"/>
                <a:gd name="connsiteX6" fmla="*/ 3097966 w 3321153"/>
                <a:gd name="connsiteY6" fmla="*/ 1351285 h 1352078"/>
                <a:gd name="connsiteX7" fmla="*/ 408629 w 3321153"/>
                <a:gd name="connsiteY7" fmla="*/ 1352078 h 1352078"/>
                <a:gd name="connsiteX0" fmla="*/ 408629 w 3321153"/>
                <a:gd name="connsiteY0" fmla="*/ 1353944 h 1353944"/>
                <a:gd name="connsiteX1" fmla="*/ 5544 w 3321153"/>
                <a:gd name="connsiteY1" fmla="*/ 1068837 h 1353944"/>
                <a:gd name="connsiteX2" fmla="*/ 0 w 3321153"/>
                <a:gd name="connsiteY2" fmla="*/ 1866 h 1353944"/>
                <a:gd name="connsiteX3" fmla="*/ 1319752 w 3321153"/>
                <a:gd name="connsiteY3" fmla="*/ 0 h 1353944"/>
                <a:gd name="connsiteX4" fmla="*/ 3321153 w 3321153"/>
                <a:gd name="connsiteY4" fmla="*/ 237244 h 1353944"/>
                <a:gd name="connsiteX5" fmla="*/ 3321153 w 3321153"/>
                <a:gd name="connsiteY5" fmla="*/ 1129964 h 1353944"/>
                <a:gd name="connsiteX6" fmla="*/ 3097966 w 3321153"/>
                <a:gd name="connsiteY6" fmla="*/ 1353151 h 1353944"/>
                <a:gd name="connsiteX7" fmla="*/ 408629 w 3321153"/>
                <a:gd name="connsiteY7" fmla="*/ 1353944 h 1353944"/>
                <a:gd name="connsiteX0" fmla="*/ 408629 w 3321153"/>
                <a:gd name="connsiteY0" fmla="*/ 1353944 h 1353944"/>
                <a:gd name="connsiteX1" fmla="*/ 5544 w 3321153"/>
                <a:gd name="connsiteY1" fmla="*/ 1068837 h 1353944"/>
                <a:gd name="connsiteX2" fmla="*/ 0 w 3321153"/>
                <a:gd name="connsiteY2" fmla="*/ 1866 h 1353944"/>
                <a:gd name="connsiteX3" fmla="*/ 1319752 w 3321153"/>
                <a:gd name="connsiteY3" fmla="*/ 0 h 1353944"/>
                <a:gd name="connsiteX4" fmla="*/ 3321153 w 3321153"/>
                <a:gd name="connsiteY4" fmla="*/ 237244 h 1353944"/>
                <a:gd name="connsiteX5" fmla="*/ 2969727 w 3321153"/>
                <a:gd name="connsiteY5" fmla="*/ 1059678 h 1353944"/>
                <a:gd name="connsiteX6" fmla="*/ 3097966 w 3321153"/>
                <a:gd name="connsiteY6" fmla="*/ 1353151 h 1353944"/>
                <a:gd name="connsiteX7" fmla="*/ 408629 w 3321153"/>
                <a:gd name="connsiteY7" fmla="*/ 1353944 h 1353944"/>
                <a:gd name="connsiteX0" fmla="*/ 408629 w 3321153"/>
                <a:gd name="connsiteY0" fmla="*/ 1353944 h 1353944"/>
                <a:gd name="connsiteX1" fmla="*/ 5544 w 3321153"/>
                <a:gd name="connsiteY1" fmla="*/ 1068837 h 1353944"/>
                <a:gd name="connsiteX2" fmla="*/ 0 w 3321153"/>
                <a:gd name="connsiteY2" fmla="*/ 1866 h 1353944"/>
                <a:gd name="connsiteX3" fmla="*/ 1319752 w 3321153"/>
                <a:gd name="connsiteY3" fmla="*/ 0 h 1353944"/>
                <a:gd name="connsiteX4" fmla="*/ 3321153 w 3321153"/>
                <a:gd name="connsiteY4" fmla="*/ 237244 h 1353944"/>
                <a:gd name="connsiteX5" fmla="*/ 2969727 w 3321153"/>
                <a:gd name="connsiteY5" fmla="*/ 1059678 h 1353944"/>
                <a:gd name="connsiteX6" fmla="*/ 3097966 w 3321153"/>
                <a:gd name="connsiteY6" fmla="*/ 1353151 h 1353944"/>
                <a:gd name="connsiteX7" fmla="*/ 408629 w 3321153"/>
                <a:gd name="connsiteY7" fmla="*/ 1353944 h 1353944"/>
                <a:gd name="connsiteX0" fmla="*/ 3097966 w 3321153"/>
                <a:gd name="connsiteY0" fmla="*/ 1353151 h 1353944"/>
                <a:gd name="connsiteX1" fmla="*/ 408629 w 3321153"/>
                <a:gd name="connsiteY1" fmla="*/ 1353944 h 1353944"/>
                <a:gd name="connsiteX2" fmla="*/ 5544 w 3321153"/>
                <a:gd name="connsiteY2" fmla="*/ 1068837 h 1353944"/>
                <a:gd name="connsiteX3" fmla="*/ 0 w 3321153"/>
                <a:gd name="connsiteY3" fmla="*/ 1866 h 1353944"/>
                <a:gd name="connsiteX4" fmla="*/ 1319752 w 3321153"/>
                <a:gd name="connsiteY4" fmla="*/ 0 h 1353944"/>
                <a:gd name="connsiteX5" fmla="*/ 3321153 w 3321153"/>
                <a:gd name="connsiteY5" fmla="*/ 237244 h 1353944"/>
                <a:gd name="connsiteX6" fmla="*/ 3047744 w 3321153"/>
                <a:gd name="connsiteY6" fmla="*/ 1137695 h 1353944"/>
                <a:gd name="connsiteX0" fmla="*/ 3097966 w 3097966"/>
                <a:gd name="connsiteY0" fmla="*/ 1353151 h 1353944"/>
                <a:gd name="connsiteX1" fmla="*/ 408629 w 3097966"/>
                <a:gd name="connsiteY1" fmla="*/ 1353944 h 1353944"/>
                <a:gd name="connsiteX2" fmla="*/ 5544 w 3097966"/>
                <a:gd name="connsiteY2" fmla="*/ 1068837 h 1353944"/>
                <a:gd name="connsiteX3" fmla="*/ 0 w 3097966"/>
                <a:gd name="connsiteY3" fmla="*/ 1866 h 1353944"/>
                <a:gd name="connsiteX4" fmla="*/ 1319752 w 3097966"/>
                <a:gd name="connsiteY4" fmla="*/ 0 h 1353944"/>
                <a:gd name="connsiteX5" fmla="*/ 3047744 w 3097966"/>
                <a:gd name="connsiteY5" fmla="*/ 1137695 h 1353944"/>
                <a:gd name="connsiteX0" fmla="*/ 3097966 w 3097966"/>
                <a:gd name="connsiteY0" fmla="*/ 1353151 h 1353944"/>
                <a:gd name="connsiteX1" fmla="*/ 408629 w 3097966"/>
                <a:gd name="connsiteY1" fmla="*/ 1353944 h 1353944"/>
                <a:gd name="connsiteX2" fmla="*/ 5544 w 3097966"/>
                <a:gd name="connsiteY2" fmla="*/ 1068837 h 1353944"/>
                <a:gd name="connsiteX3" fmla="*/ 0 w 3097966"/>
                <a:gd name="connsiteY3" fmla="*/ 1866 h 1353944"/>
                <a:gd name="connsiteX4" fmla="*/ 1319752 w 3097966"/>
                <a:gd name="connsiteY4" fmla="*/ 0 h 1353944"/>
                <a:gd name="connsiteX0" fmla="*/ 408629 w 1319752"/>
                <a:gd name="connsiteY0" fmla="*/ 1353944 h 1353944"/>
                <a:gd name="connsiteX1" fmla="*/ 5544 w 1319752"/>
                <a:gd name="connsiteY1" fmla="*/ 1068837 h 1353944"/>
                <a:gd name="connsiteX2" fmla="*/ 0 w 1319752"/>
                <a:gd name="connsiteY2" fmla="*/ 1866 h 1353944"/>
                <a:gd name="connsiteX3" fmla="*/ 1319752 w 1319752"/>
                <a:gd name="connsiteY3" fmla="*/ 0 h 1353944"/>
                <a:gd name="connsiteX0" fmla="*/ 373487 w 1319752"/>
                <a:gd name="connsiteY0" fmla="*/ 1339887 h 1339887"/>
                <a:gd name="connsiteX1" fmla="*/ 5544 w 1319752"/>
                <a:gd name="connsiteY1" fmla="*/ 1068837 h 1339887"/>
                <a:gd name="connsiteX2" fmla="*/ 0 w 1319752"/>
                <a:gd name="connsiteY2" fmla="*/ 1866 h 1339887"/>
                <a:gd name="connsiteX3" fmla="*/ 1319752 w 1319752"/>
                <a:gd name="connsiteY3" fmla="*/ 0 h 1339887"/>
                <a:gd name="connsiteX0" fmla="*/ 380516 w 1319752"/>
                <a:gd name="connsiteY0" fmla="*/ 1339887 h 1339887"/>
                <a:gd name="connsiteX1" fmla="*/ 5544 w 1319752"/>
                <a:gd name="connsiteY1" fmla="*/ 1068837 h 1339887"/>
                <a:gd name="connsiteX2" fmla="*/ 0 w 1319752"/>
                <a:gd name="connsiteY2" fmla="*/ 1866 h 1339887"/>
                <a:gd name="connsiteX3" fmla="*/ 1319752 w 1319752"/>
                <a:gd name="connsiteY3" fmla="*/ 0 h 1339887"/>
                <a:gd name="connsiteX0" fmla="*/ 394573 w 1319752"/>
                <a:gd name="connsiteY0" fmla="*/ 1346916 h 1346916"/>
                <a:gd name="connsiteX1" fmla="*/ 5544 w 1319752"/>
                <a:gd name="connsiteY1" fmla="*/ 1068837 h 1346916"/>
                <a:gd name="connsiteX2" fmla="*/ 0 w 1319752"/>
                <a:gd name="connsiteY2" fmla="*/ 1866 h 1346916"/>
                <a:gd name="connsiteX3" fmla="*/ 1319752 w 1319752"/>
                <a:gd name="connsiteY3" fmla="*/ 0 h 1346916"/>
                <a:gd name="connsiteX0" fmla="*/ 394573 w 1347866"/>
                <a:gd name="connsiteY0" fmla="*/ 1345050 h 1345050"/>
                <a:gd name="connsiteX1" fmla="*/ 5544 w 1347866"/>
                <a:gd name="connsiteY1" fmla="*/ 1066971 h 1345050"/>
                <a:gd name="connsiteX2" fmla="*/ 0 w 1347866"/>
                <a:gd name="connsiteY2" fmla="*/ 0 h 1345050"/>
                <a:gd name="connsiteX3" fmla="*/ 1347866 w 1347866"/>
                <a:gd name="connsiteY3" fmla="*/ 5163 h 134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866" h="1345050">
                  <a:moveTo>
                    <a:pt x="394573" y="1345050"/>
                  </a:moveTo>
                  <a:lnTo>
                    <a:pt x="5544" y="1066971"/>
                  </a:lnTo>
                  <a:lnTo>
                    <a:pt x="0" y="0"/>
                  </a:lnTo>
                  <a:lnTo>
                    <a:pt x="1347866" y="5163"/>
                  </a:lnTo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ítulo 1"/>
          <p:cNvSpPr txBox="1">
            <a:spLocks/>
          </p:cNvSpPr>
          <p:nvPr/>
        </p:nvSpPr>
        <p:spPr>
          <a:xfrm>
            <a:off x="1579779" y="199409"/>
            <a:ext cx="9310911" cy="60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587F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Componentes de un Modelo de Integridad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241134" y="1083725"/>
            <a:ext cx="164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DA021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A463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Gestión de Riesgos</a:t>
            </a:r>
          </a:p>
        </p:txBody>
      </p:sp>
      <p:pic>
        <p:nvPicPr>
          <p:cNvPr id="32" name="Picture 4" descr="Resultado de imagen para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62" y="-1866234"/>
            <a:ext cx="2342528" cy="15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9668281" y="1880479"/>
            <a:ext cx="182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1A6DA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rgbClr val="1A6DA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Antisoborno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1A6DA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223515" y="6422134"/>
            <a:ext cx="281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Decreto Supremo Nº 044-2018-PCM</a:t>
            </a:r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1CDC6447-33F6-4F4A-94D4-04BC0489F66B}"/>
              </a:ext>
            </a:extLst>
          </p:cNvPr>
          <p:cNvSpPr/>
          <p:nvPr/>
        </p:nvSpPr>
        <p:spPr>
          <a:xfrm>
            <a:off x="6788665" y="4725386"/>
            <a:ext cx="2069052" cy="1741069"/>
          </a:xfrm>
          <a:custGeom>
            <a:avLst/>
            <a:gdLst>
              <a:gd name="connsiteX0" fmla="*/ 2 w 2002796"/>
              <a:gd name="connsiteY0" fmla="*/ 670091 h 1754325"/>
              <a:gd name="connsiteX1" fmla="*/ 1001398 w 2002796"/>
              <a:gd name="connsiteY1" fmla="*/ 0 h 1754325"/>
              <a:gd name="connsiteX2" fmla="*/ 2002794 w 2002796"/>
              <a:gd name="connsiteY2" fmla="*/ 670091 h 1754325"/>
              <a:gd name="connsiteX3" fmla="*/ 1620295 w 2002796"/>
              <a:gd name="connsiteY3" fmla="*/ 1754321 h 1754325"/>
              <a:gd name="connsiteX4" fmla="*/ 382501 w 2002796"/>
              <a:gd name="connsiteY4" fmla="*/ 1754321 h 1754325"/>
              <a:gd name="connsiteX5" fmla="*/ 2 w 2002796"/>
              <a:gd name="connsiteY5" fmla="*/ 670091 h 1754325"/>
              <a:gd name="connsiteX0" fmla="*/ 0 w 2122061"/>
              <a:gd name="connsiteY0" fmla="*/ 829117 h 1754321"/>
              <a:gd name="connsiteX1" fmla="*/ 1120665 w 2122061"/>
              <a:gd name="connsiteY1" fmla="*/ 0 h 1754321"/>
              <a:gd name="connsiteX2" fmla="*/ 2122061 w 2122061"/>
              <a:gd name="connsiteY2" fmla="*/ 670091 h 1754321"/>
              <a:gd name="connsiteX3" fmla="*/ 1739562 w 2122061"/>
              <a:gd name="connsiteY3" fmla="*/ 1754321 h 1754321"/>
              <a:gd name="connsiteX4" fmla="*/ 501768 w 2122061"/>
              <a:gd name="connsiteY4" fmla="*/ 1754321 h 1754321"/>
              <a:gd name="connsiteX5" fmla="*/ 0 w 2122061"/>
              <a:gd name="connsiteY5" fmla="*/ 829117 h 1754321"/>
              <a:gd name="connsiteX0" fmla="*/ 0 w 2122061"/>
              <a:gd name="connsiteY0" fmla="*/ 829117 h 1754321"/>
              <a:gd name="connsiteX1" fmla="*/ 1120665 w 2122061"/>
              <a:gd name="connsiteY1" fmla="*/ 0 h 1754321"/>
              <a:gd name="connsiteX2" fmla="*/ 2122061 w 2122061"/>
              <a:gd name="connsiteY2" fmla="*/ 670091 h 1754321"/>
              <a:gd name="connsiteX3" fmla="*/ 1739562 w 2122061"/>
              <a:gd name="connsiteY3" fmla="*/ 1754321 h 1754321"/>
              <a:gd name="connsiteX4" fmla="*/ 355994 w 2122061"/>
              <a:gd name="connsiteY4" fmla="*/ 1741069 h 1754321"/>
              <a:gd name="connsiteX5" fmla="*/ 0 w 2122061"/>
              <a:gd name="connsiteY5" fmla="*/ 829117 h 1754321"/>
              <a:gd name="connsiteX0" fmla="*/ 0 w 2122061"/>
              <a:gd name="connsiteY0" fmla="*/ 829117 h 1741069"/>
              <a:gd name="connsiteX1" fmla="*/ 1120665 w 2122061"/>
              <a:gd name="connsiteY1" fmla="*/ 0 h 1741069"/>
              <a:gd name="connsiteX2" fmla="*/ 2122061 w 2122061"/>
              <a:gd name="connsiteY2" fmla="*/ 670091 h 1741069"/>
              <a:gd name="connsiteX3" fmla="*/ 1832327 w 2122061"/>
              <a:gd name="connsiteY3" fmla="*/ 1727816 h 1741069"/>
              <a:gd name="connsiteX4" fmla="*/ 355994 w 2122061"/>
              <a:gd name="connsiteY4" fmla="*/ 1741069 h 1741069"/>
              <a:gd name="connsiteX5" fmla="*/ 0 w 2122061"/>
              <a:gd name="connsiteY5" fmla="*/ 829117 h 1741069"/>
              <a:gd name="connsiteX0" fmla="*/ 0 w 2069052"/>
              <a:gd name="connsiteY0" fmla="*/ 829117 h 1741069"/>
              <a:gd name="connsiteX1" fmla="*/ 1120665 w 2069052"/>
              <a:gd name="connsiteY1" fmla="*/ 0 h 1741069"/>
              <a:gd name="connsiteX2" fmla="*/ 2069052 w 2069052"/>
              <a:gd name="connsiteY2" fmla="*/ 670091 h 1741069"/>
              <a:gd name="connsiteX3" fmla="*/ 1832327 w 2069052"/>
              <a:gd name="connsiteY3" fmla="*/ 1727816 h 1741069"/>
              <a:gd name="connsiteX4" fmla="*/ 355994 w 2069052"/>
              <a:gd name="connsiteY4" fmla="*/ 1741069 h 1741069"/>
              <a:gd name="connsiteX5" fmla="*/ 0 w 2069052"/>
              <a:gd name="connsiteY5" fmla="*/ 829117 h 1741069"/>
              <a:gd name="connsiteX0" fmla="*/ 0 w 2069052"/>
              <a:gd name="connsiteY0" fmla="*/ 829117 h 1741069"/>
              <a:gd name="connsiteX1" fmla="*/ 974891 w 2069052"/>
              <a:gd name="connsiteY1" fmla="*/ 0 h 1741069"/>
              <a:gd name="connsiteX2" fmla="*/ 2069052 w 2069052"/>
              <a:gd name="connsiteY2" fmla="*/ 670091 h 1741069"/>
              <a:gd name="connsiteX3" fmla="*/ 1832327 w 2069052"/>
              <a:gd name="connsiteY3" fmla="*/ 1727816 h 1741069"/>
              <a:gd name="connsiteX4" fmla="*/ 355994 w 2069052"/>
              <a:gd name="connsiteY4" fmla="*/ 1741069 h 1741069"/>
              <a:gd name="connsiteX5" fmla="*/ 0 w 2069052"/>
              <a:gd name="connsiteY5" fmla="*/ 829117 h 17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052" h="1741069">
                <a:moveTo>
                  <a:pt x="0" y="829117"/>
                </a:moveTo>
                <a:lnTo>
                  <a:pt x="974891" y="0"/>
                </a:lnTo>
                <a:lnTo>
                  <a:pt x="2069052" y="670091"/>
                </a:lnTo>
                <a:lnTo>
                  <a:pt x="1832327" y="1727816"/>
                </a:lnTo>
                <a:lnTo>
                  <a:pt x="355994" y="1741069"/>
                </a:lnTo>
                <a:lnTo>
                  <a:pt x="0" y="82911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237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8" grpId="0"/>
      <p:bldP spid="9" grpId="0"/>
      <p:bldP spid="10" grpId="0"/>
      <p:bldP spid="12" grpId="0"/>
      <p:bldP spid="19" grpId="0"/>
      <p:bldP spid="20" grpId="0"/>
      <p:bldP spid="21" grpId="0"/>
      <p:bldP spid="22" grpId="0"/>
      <p:bldP spid="26" grpId="0" animBg="1"/>
      <p:bldP spid="27" grpId="0" animBg="1"/>
      <p:bldP spid="30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80">
            <a:extLst>
              <a:ext uri="{FF2B5EF4-FFF2-40B4-BE49-F238E27FC236}">
                <a16:creationId xmlns:a16="http://schemas.microsoft.com/office/drawing/2014/main" id="{DB6FF3EC-4DE4-43D9-B291-536D79173466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Índice de capacidad preventiva frente a la Corrupción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(Secretaría de Integridad)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735FF2-5CDB-4262-BAA9-93DC0D34A9D5}"/>
              </a:ext>
            </a:extLst>
          </p:cNvPr>
          <p:cNvSpPr txBox="1"/>
          <p:nvPr/>
        </p:nvSpPr>
        <p:spPr>
          <a:xfrm>
            <a:off x="93785" y="2636194"/>
            <a:ext cx="5685691" cy="387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 err="1"/>
              <a:t>Alcances</a:t>
            </a:r>
            <a:r>
              <a:rPr lang="en-US" b="1" u="sng" dirty="0"/>
              <a:t> </a:t>
            </a:r>
            <a:r>
              <a:rPr lang="en-US" b="1" u="sng" dirty="0" err="1"/>
              <a:t>generales</a:t>
            </a:r>
            <a:endParaRPr lang="en-US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índice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</a:t>
            </a:r>
            <a:r>
              <a:rPr lang="en-US" dirty="0" err="1"/>
              <a:t>diseñada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Secretaría</a:t>
            </a:r>
            <a:r>
              <a:rPr lang="en-US" dirty="0"/>
              <a:t> de </a:t>
            </a:r>
            <a:r>
              <a:rPr lang="en-US" dirty="0" err="1"/>
              <a:t>Integridad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para </a:t>
            </a:r>
            <a:r>
              <a:rPr lang="en-US" dirty="0" err="1"/>
              <a:t>medir</a:t>
            </a:r>
            <a:r>
              <a:rPr lang="en-US" dirty="0"/>
              <a:t> de forma </a:t>
            </a:r>
            <a:r>
              <a:rPr lang="en-US" dirty="0" err="1"/>
              <a:t>estandarizada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avances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implementación</a:t>
            </a:r>
            <a:r>
              <a:rPr lang="en-US" dirty="0"/>
              <a:t> del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integridad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Tiene dos </a:t>
            </a:r>
            <a:r>
              <a:rPr lang="en-US" dirty="0" err="1"/>
              <a:t>aplicaciones</a:t>
            </a:r>
            <a:r>
              <a:rPr lang="en-US" dirty="0"/>
              <a:t>: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Facilita</a:t>
            </a:r>
            <a:r>
              <a:rPr lang="en-US" dirty="0"/>
              <a:t> un </a:t>
            </a:r>
            <a:r>
              <a:rPr lang="en-US" dirty="0" err="1"/>
              <a:t>diagnóstico</a:t>
            </a:r>
            <a:r>
              <a:rPr lang="en-US" dirty="0"/>
              <a:t> </a:t>
            </a:r>
            <a:r>
              <a:rPr lang="en-US" dirty="0" err="1"/>
              <a:t>rápido</a:t>
            </a:r>
            <a:r>
              <a:rPr lang="en-US" dirty="0"/>
              <a:t> del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situacional</a:t>
            </a:r>
            <a:r>
              <a:rPr lang="en-US" dirty="0"/>
              <a:t> de la </a:t>
            </a:r>
            <a:r>
              <a:rPr lang="en-US" dirty="0" err="1"/>
              <a:t>implementación</a:t>
            </a:r>
            <a:r>
              <a:rPr lang="en-US" dirty="0"/>
              <a:t> del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integridad</a:t>
            </a:r>
            <a:r>
              <a:rPr lang="en-US" dirty="0"/>
              <a:t>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Facilita</a:t>
            </a:r>
            <a:r>
              <a:rPr lang="en-US" dirty="0"/>
              <a:t> la </a:t>
            </a:r>
            <a:r>
              <a:rPr lang="en-US" dirty="0" err="1"/>
              <a:t>definición</a:t>
            </a:r>
            <a:r>
              <a:rPr lang="en-US" dirty="0"/>
              <a:t> de </a:t>
            </a:r>
            <a:r>
              <a:rPr lang="en-US" dirty="0" err="1"/>
              <a:t>acciones</a:t>
            </a:r>
            <a:r>
              <a:rPr lang="en-US" dirty="0"/>
              <a:t> para </a:t>
            </a:r>
            <a:r>
              <a:rPr lang="en-US" dirty="0" err="1"/>
              <a:t>lograr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Estándar</a:t>
            </a:r>
            <a:r>
              <a:rPr lang="en-US" dirty="0"/>
              <a:t> de </a:t>
            </a:r>
            <a:r>
              <a:rPr lang="en-US" dirty="0" err="1"/>
              <a:t>Integridad</a:t>
            </a:r>
            <a:r>
              <a:rPr lang="en-US" dirty="0"/>
              <a:t>. </a:t>
            </a:r>
            <a:r>
              <a:rPr lang="en-US" dirty="0" err="1"/>
              <a:t>Responde</a:t>
            </a:r>
            <a:r>
              <a:rPr lang="en-US" dirty="0"/>
              <a:t> al </a:t>
            </a:r>
            <a:r>
              <a:rPr lang="en-US" dirty="0" err="1"/>
              <a:t>estándar</a:t>
            </a:r>
            <a:r>
              <a:rPr lang="en-US" dirty="0"/>
              <a:t> de un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periodo</a:t>
            </a:r>
            <a:r>
              <a:rPr lang="en-US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2A44E1B-444D-2083-8E6F-4D3B2BE66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9" r="2585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58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1D5B38A-B855-4AF4-A1A1-31FC83DD8CD0}"/>
              </a:ext>
            </a:extLst>
          </p:cNvPr>
          <p:cNvGraphicFramePr>
            <a:graphicFrameLocks noGrp="1"/>
          </p:cNvGraphicFramePr>
          <p:nvPr/>
        </p:nvGraphicFramePr>
        <p:xfrm>
          <a:off x="9571595" y="6453336"/>
          <a:ext cx="2357053" cy="2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r"/>
                      <a:r>
                        <a:rPr lang="es-ES" sz="700" b="0" cap="none" spc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Tahoma" panose="020B0604030504040204" pitchFamily="34" charset="0"/>
                          <a:cs typeface="Helvetica" panose="020B0604020202020204" pitchFamily="34" charset="0"/>
                        </a:rPr>
                        <a:t>Secretaría de Integridad Pública | PCM |  2021</a:t>
                      </a:r>
                      <a:endParaRPr lang="es-PE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1735FF2-5CDB-4262-BAA9-93DC0D34A9D5}"/>
              </a:ext>
            </a:extLst>
          </p:cNvPr>
          <p:cNvSpPr txBox="1"/>
          <p:nvPr/>
        </p:nvSpPr>
        <p:spPr>
          <a:xfrm>
            <a:off x="263352" y="1664395"/>
            <a:ext cx="323625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b="1" u="sng" dirty="0"/>
              <a:t>Aspectos más relevantes del ICP</a:t>
            </a:r>
          </a:p>
          <a:p>
            <a:pPr algn="just"/>
            <a:endParaRPr lang="es-PE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La información se recoge a partir de un formulario que se encuentra en la Plataforma Facilita: </a:t>
            </a:r>
            <a:r>
              <a:rPr lang="es-PE" dirty="0">
                <a:hlinkClick r:id="rId3"/>
              </a:rPr>
              <a:t>https://facilita.gob.pe/t/174</a:t>
            </a:r>
            <a:r>
              <a:rPr lang="es-PE" dirty="0"/>
              <a:t>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5B9F83B-ECC4-4C16-9A41-4B0C453AA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921033"/>
              </p:ext>
            </p:extLst>
          </p:nvPr>
        </p:nvGraphicFramePr>
        <p:xfrm>
          <a:off x="9016365" y="1731612"/>
          <a:ext cx="3236252" cy="390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5EA6DE3-5748-404B-AEB6-60AF8C33FEC0}"/>
              </a:ext>
            </a:extLst>
          </p:cNvPr>
          <p:cNvCxnSpPr/>
          <p:nvPr/>
        </p:nvCxnSpPr>
        <p:spPr>
          <a:xfrm>
            <a:off x="6509220" y="1554610"/>
            <a:ext cx="0" cy="3746283"/>
          </a:xfrm>
          <a:prstGeom prst="line">
            <a:avLst/>
          </a:prstGeom>
          <a:ln w="412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9901A1B-50F0-48B0-A2A2-5A3E70CF5E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" t="53878" r="71762" b="11917"/>
          <a:stretch/>
        </p:blipFill>
        <p:spPr>
          <a:xfrm>
            <a:off x="474085" y="4224138"/>
            <a:ext cx="2436903" cy="185840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4CD93C-9116-4162-9CDD-197DF42E910F}"/>
              </a:ext>
            </a:extLst>
          </p:cNvPr>
          <p:cNvSpPr txBox="1"/>
          <p:nvPr/>
        </p:nvSpPr>
        <p:spPr>
          <a:xfrm>
            <a:off x="6584643" y="1785718"/>
            <a:ext cx="29629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/>
              <a:t>El formulario esta compuesto por 50 preguntas: (11) corresponde a identificar a la entidad y persona que contesta; (35) a evaluar los componentes del modelo; y (3) información complementaria, destacada, y medios de verificación. (1) Consideraciones finales.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B056A7-669D-4B2C-B299-FA59A1331838}"/>
              </a:ext>
            </a:extLst>
          </p:cNvPr>
          <p:cNvSpPr txBox="1"/>
          <p:nvPr/>
        </p:nvSpPr>
        <p:spPr>
          <a:xfrm>
            <a:off x="3026064" y="4261435"/>
            <a:ext cx="3299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calcula en una escala de 0 a 1, en donde 0 supone la ausencia de mecanismos estandarizados de prevención de la corrupción y 1, un nivel óptimo de prevención.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4E5EBBB-8AB8-4ED7-BB92-D4FCF4510E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88" t="11870" r="25274" b="11910"/>
          <a:stretch/>
        </p:blipFill>
        <p:spPr>
          <a:xfrm>
            <a:off x="3499604" y="1698206"/>
            <a:ext cx="2793780" cy="2208432"/>
          </a:xfrm>
          <a:prstGeom prst="rect">
            <a:avLst/>
          </a:prstGeom>
        </p:spPr>
      </p:pic>
      <p:sp>
        <p:nvSpPr>
          <p:cNvPr id="18" name="TextBox 80">
            <a:extLst>
              <a:ext uri="{FF2B5EF4-FFF2-40B4-BE49-F238E27FC236}">
                <a16:creationId xmlns:a16="http://schemas.microsoft.com/office/drawing/2014/main" id="{3E3AA2EE-5F0B-443D-8D9A-8E9C1227A080}"/>
              </a:ext>
            </a:extLst>
          </p:cNvPr>
          <p:cNvSpPr txBox="1"/>
          <p:nvPr/>
        </p:nvSpPr>
        <p:spPr>
          <a:xfrm>
            <a:off x="-79513" y="265777"/>
            <a:ext cx="12191999" cy="627246"/>
          </a:xfrm>
          <a:prstGeom prst="rect">
            <a:avLst/>
          </a:prstGeom>
          <a:noFill/>
        </p:spPr>
        <p:txBody>
          <a:bodyPr wrap="square" lIns="0" tIns="0" rIns="91420" bIns="0" rtlCol="0">
            <a:noAutofit/>
          </a:bodyPr>
          <a:lstStyle/>
          <a:p>
            <a:pPr algn="ctr"/>
            <a:r>
              <a:rPr lang="es-MX" sz="2800" b="1" dirty="0">
                <a:latin typeface="Franklin Gothic Demi" panose="020B0703020102020204" pitchFamily="34" charset="0"/>
                <a:cs typeface="Helvetica Neue"/>
              </a:rPr>
              <a:t>Índice de capacidad preventiva frente a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426370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64B410D-B413-4A9A-8983-5C009366E9BF}"/>
              </a:ext>
            </a:extLst>
          </p:cNvPr>
          <p:cNvSpPr/>
          <p:nvPr/>
        </p:nvSpPr>
        <p:spPr>
          <a:xfrm>
            <a:off x="344410" y="1543050"/>
            <a:ext cx="11293311" cy="31562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chemeClr val="tx1"/>
                </a:solidFill>
              </a:rPr>
              <a:t>Gracias </a:t>
            </a:r>
            <a:endParaRPr lang="es-PE" sz="5400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03FEE1-B844-4ACD-B722-323BD7343062}"/>
              </a:ext>
            </a:extLst>
          </p:cNvPr>
          <p:cNvSpPr txBox="1"/>
          <p:nvPr/>
        </p:nvSpPr>
        <p:spPr>
          <a:xfrm>
            <a:off x="214532" y="6104022"/>
            <a:ext cx="55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  <a:latin typeface="Helvetica Neue" panose="02000806000000020004" pitchFamily="2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30461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38EE8-AB87-9FC1-84AD-DBAA9B15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s-PE" sz="4000" b="1" dirty="0">
                <a:latin typeface="Söhne"/>
              </a:rPr>
              <a:t>1. Identificación del Problema</a:t>
            </a:r>
            <a:br>
              <a:rPr lang="es-PE" sz="4000" b="1" dirty="0">
                <a:latin typeface="Söhne"/>
              </a:rPr>
            </a:br>
            <a:endParaRPr lang="es-PE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C9405-C18B-755F-0CC7-8DDF66AA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4912"/>
            <a:ext cx="5510411" cy="4031437"/>
          </a:xfrm>
        </p:spPr>
        <p:txBody>
          <a:bodyPr anchor="ctr">
            <a:normAutofit/>
          </a:bodyPr>
          <a:lstStyle/>
          <a:p>
            <a:r>
              <a:rPr lang="es-PE" sz="1600" b="1" i="0" u="none" strike="noStrike" dirty="0">
                <a:effectLst/>
                <a:latin typeface="Söhne"/>
              </a:rPr>
              <a:t>Objetivo:</a:t>
            </a:r>
            <a:r>
              <a:rPr lang="es-PE" sz="1600" b="0" i="0" u="none" strike="noStrike" dirty="0">
                <a:effectLst/>
                <a:latin typeface="Söhne"/>
              </a:rPr>
              <a:t> Reconocer y definir claramente el problema que la política busca abordar.</a:t>
            </a:r>
          </a:p>
          <a:p>
            <a:r>
              <a:rPr lang="es-PE" sz="1600" b="1" i="0" u="none" strike="noStrike" dirty="0">
                <a:effectLst/>
                <a:latin typeface="Söhne"/>
              </a:rPr>
              <a:t>Acciones:</a:t>
            </a:r>
            <a:endParaRPr lang="es-PE" sz="16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1" i="0" u="none" strike="noStrike" dirty="0">
                <a:effectLst/>
                <a:latin typeface="Söhne"/>
              </a:rPr>
              <a:t>Investigación y Diagnóstico:</a:t>
            </a:r>
            <a:r>
              <a:rPr lang="es-PE" sz="1600" b="0" i="0" u="none" strike="noStrike" dirty="0">
                <a:effectLst/>
                <a:latin typeface="Söhne"/>
              </a:rPr>
              <a:t> Recopilar y analizar datos relevantes para comprender la magnitud y las características del problema.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1" i="0" u="none" strike="noStrike" dirty="0">
                <a:effectLst/>
                <a:latin typeface="Söhne"/>
              </a:rPr>
              <a:t>Consulta con Partes Interesadas:</a:t>
            </a:r>
            <a:r>
              <a:rPr lang="es-PE" sz="1600" b="0" i="0" u="none" strike="noStrike" dirty="0">
                <a:effectLst/>
                <a:latin typeface="Söhne"/>
              </a:rPr>
              <a:t> Involucrar a diversos actores (ciudadanos, expertos, ONGs, sector privado) para obtener diferentes perspectivas sobre el problema.</a:t>
            </a:r>
          </a:p>
          <a:p>
            <a:r>
              <a:rPr lang="es-PE" sz="1600" b="1" i="0" u="none" strike="noStrike" dirty="0">
                <a:effectLst/>
                <a:latin typeface="Söhne"/>
              </a:rPr>
              <a:t>Fuentes:</a:t>
            </a:r>
            <a:endParaRPr lang="es-PE" sz="1600" b="0" i="0" u="none" strike="noStrike" dirty="0">
              <a:effectLst/>
              <a:latin typeface="Söhne"/>
            </a:endParaRPr>
          </a:p>
          <a:p>
            <a:pPr marL="0" indent="0">
              <a:buNone/>
            </a:pPr>
            <a:r>
              <a:rPr lang="es-PE" sz="1600" b="0" i="0" u="none" strike="noStrike" dirty="0">
                <a:effectLst/>
                <a:latin typeface="Söhne"/>
              </a:rPr>
              <a:t>Dye, T. (2017). </a:t>
            </a:r>
            <a:r>
              <a:rPr lang="es-PE" sz="1600" b="0" i="1" u="none" strike="noStrike" dirty="0">
                <a:effectLst/>
                <a:latin typeface="Söhne"/>
              </a:rPr>
              <a:t>Understanding Public Policy</a:t>
            </a:r>
            <a:r>
              <a:rPr lang="es-PE" sz="1600" b="0" i="0" u="none" strike="noStrike" dirty="0">
                <a:effectLst/>
                <a:latin typeface="Söhne"/>
              </a:rPr>
              <a:t>. Pearson.</a:t>
            </a:r>
          </a:p>
          <a:p>
            <a:pPr marL="0" indent="0">
              <a:buNone/>
            </a:pPr>
            <a:r>
              <a:rPr lang="es-PE" sz="1600" b="0" i="0" u="none" strike="noStrike" dirty="0">
                <a:effectLst/>
                <a:latin typeface="Söhne"/>
              </a:rPr>
              <a:t>United Nations Development Programme (UNDP). (2014). </a:t>
            </a:r>
            <a:r>
              <a:rPr lang="es-PE" sz="1600" b="0" i="1" u="none" strike="noStrike" dirty="0">
                <a:effectLst/>
                <a:latin typeface="Söhne"/>
              </a:rPr>
              <a:t>Guidelines for the Preparation of a National Public Policy</a:t>
            </a:r>
            <a:r>
              <a:rPr lang="es-PE" sz="1600" b="0" i="0" u="none" strike="noStrike" dirty="0">
                <a:effectLst/>
                <a:latin typeface="Söhne"/>
              </a:rPr>
              <a:t>.</a:t>
            </a:r>
          </a:p>
          <a:p>
            <a:endParaRPr lang="es-PE" sz="1600" dirty="0"/>
          </a:p>
        </p:txBody>
      </p:sp>
      <p:pic>
        <p:nvPicPr>
          <p:cNvPr id="5" name="Picture 4" descr="Gráfico económico digital">
            <a:extLst>
              <a:ext uri="{FF2B5EF4-FFF2-40B4-BE49-F238E27FC236}">
                <a16:creationId xmlns:a16="http://schemas.microsoft.com/office/drawing/2014/main" id="{71FCAC31-E4C4-32A0-1153-2E31409E5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5" r="17329"/>
          <a:stretch/>
        </p:blipFill>
        <p:spPr>
          <a:xfrm>
            <a:off x="6515100" y="1"/>
            <a:ext cx="568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ritorio con elementos de productividad">
            <a:extLst>
              <a:ext uri="{FF2B5EF4-FFF2-40B4-BE49-F238E27FC236}">
                <a16:creationId xmlns:a16="http://schemas.microsoft.com/office/drawing/2014/main" id="{8E9E523B-BA61-EC1E-F51F-B1526CC69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2" r="1274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03727-4D28-3B8C-40A0-E2BD9999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PE" sz="3700" b="1">
                <a:latin typeface="Söhne"/>
              </a:rPr>
              <a:t>2. Formulación de Alternativas</a:t>
            </a:r>
            <a:br>
              <a:rPr lang="es-PE" sz="3700" b="1">
                <a:latin typeface="Söhne"/>
              </a:rPr>
            </a:br>
            <a:endParaRPr lang="es-PE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C30CB-8347-6225-A67B-FE1E4076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64" y="2071689"/>
            <a:ext cx="5222593" cy="4187378"/>
          </a:xfrm>
        </p:spPr>
        <p:txBody>
          <a:bodyPr anchor="ctr">
            <a:normAutofit/>
          </a:bodyPr>
          <a:lstStyle/>
          <a:p>
            <a:r>
              <a:rPr lang="es-PE" sz="1600" b="1" i="0" u="none" strike="noStrike" dirty="0">
                <a:effectLst/>
                <a:latin typeface="Söhne"/>
              </a:rPr>
              <a:t>Objetivo:</a:t>
            </a:r>
            <a:r>
              <a:rPr lang="es-PE" sz="1600" b="0" i="0" u="none" strike="noStrike" dirty="0">
                <a:effectLst/>
                <a:latin typeface="Söhne"/>
              </a:rPr>
              <a:t> Desarrollar varias opciones de políticas que puedan abordar el problema identificado.</a:t>
            </a:r>
          </a:p>
          <a:p>
            <a:pPr marL="0" indent="0">
              <a:buNone/>
            </a:pPr>
            <a:r>
              <a:rPr lang="es-PE" sz="1600" b="1" i="0" u="none" strike="noStrike" dirty="0">
                <a:effectLst/>
                <a:latin typeface="Söhne"/>
              </a:rPr>
              <a:t>Acciones:</a:t>
            </a:r>
            <a:endParaRPr lang="es-PE" sz="16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1" i="0" u="none" strike="noStrike" dirty="0">
                <a:effectLst/>
                <a:latin typeface="Söhne"/>
              </a:rPr>
              <a:t>Brainstorming de Soluciones:</a:t>
            </a:r>
            <a:r>
              <a:rPr lang="es-PE" sz="1600" b="0" i="0" u="none" strike="noStrike" dirty="0">
                <a:effectLst/>
                <a:latin typeface="Söhne"/>
              </a:rPr>
              <a:t> Generar una lista de posibles enfoques y estrategias.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1" i="0" u="none" strike="noStrike" dirty="0">
                <a:effectLst/>
                <a:latin typeface="Söhne"/>
              </a:rPr>
              <a:t>Evaluación Preliminar:</a:t>
            </a:r>
            <a:r>
              <a:rPr lang="es-PE" sz="1600" b="0" i="0" u="none" strike="noStrike" dirty="0">
                <a:effectLst/>
                <a:latin typeface="Söhne"/>
              </a:rPr>
              <a:t> Analizar la viabilidad, eficacia, eficiencia y equidad de cada alternativa.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1" i="0" u="none" strike="noStrike" dirty="0">
                <a:effectLst/>
                <a:latin typeface="Söhne"/>
              </a:rPr>
              <a:t>Análisis Comparativo:</a:t>
            </a:r>
            <a:r>
              <a:rPr lang="es-PE" sz="1600" b="0" i="0" u="none" strike="noStrike" dirty="0">
                <a:effectLst/>
                <a:latin typeface="Söhne"/>
              </a:rPr>
              <a:t> Comparar las alternativas en términos de costos, beneficios y posibles impactos.</a:t>
            </a:r>
          </a:p>
          <a:p>
            <a:pPr marL="0" indent="0">
              <a:buNone/>
            </a:pPr>
            <a:r>
              <a:rPr lang="es-PE" sz="1600" b="1" i="0" u="none" strike="noStrike" dirty="0">
                <a:effectLst/>
                <a:latin typeface="Söhne"/>
              </a:rPr>
              <a:t>Fuentes:</a:t>
            </a:r>
            <a:endParaRPr lang="es-PE" sz="16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600" b="0" i="0" u="none" strike="noStrike" dirty="0">
                <a:effectLst/>
                <a:latin typeface="Söhne"/>
              </a:rPr>
              <a:t>Bardach, E. (2011). </a:t>
            </a:r>
            <a:r>
              <a:rPr lang="es-PE" sz="1600" b="0" i="1" u="none" strike="noStrike" dirty="0">
                <a:effectLst/>
                <a:latin typeface="Söhne"/>
              </a:rPr>
              <a:t>A Practical Guide for Policy Analysis: The Eightfold Path to More Effective Problem Solving</a:t>
            </a:r>
            <a:r>
              <a:rPr lang="es-PE" sz="1600" b="0" i="0" u="none" strike="noStrike" dirty="0">
                <a:effectLst/>
                <a:latin typeface="Söhne"/>
              </a:rPr>
              <a:t>. CQ Press.</a:t>
            </a:r>
          </a:p>
          <a:p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07102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76A6C9-F652-261C-5570-B4F579ED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s-PE" sz="3700" b="1">
                <a:latin typeface="Söhne"/>
              </a:rPr>
              <a:t>3. Selección de la Alternativa</a:t>
            </a:r>
            <a:br>
              <a:rPr lang="es-PE" sz="3700" b="1">
                <a:latin typeface="Söhne"/>
              </a:rPr>
            </a:br>
            <a:endParaRPr lang="es-PE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71D5F-22F8-CB6C-FEF1-93D6054F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943100"/>
            <a:ext cx="5795959" cy="42969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E" sz="2000" b="1" i="0" u="none" strike="noStrike" dirty="0">
                <a:effectLst/>
                <a:latin typeface="Söhne"/>
              </a:rPr>
              <a:t>Objetivo:</a:t>
            </a:r>
            <a:r>
              <a:rPr lang="es-PE" sz="2000" b="0" i="0" u="none" strike="noStrike" dirty="0">
                <a:effectLst/>
                <a:latin typeface="Söhne"/>
              </a:rPr>
              <a:t> Elegir la mejor alternativa para implementar.</a:t>
            </a:r>
          </a:p>
          <a:p>
            <a:pPr marL="0" indent="0">
              <a:buNone/>
            </a:pPr>
            <a:r>
              <a:rPr lang="es-PE" sz="2000" b="1" i="0" u="none" strike="noStrike" dirty="0">
                <a:effectLst/>
                <a:latin typeface="Söhne"/>
              </a:rPr>
              <a:t>Acciones:</a:t>
            </a:r>
            <a:endParaRPr lang="es-PE" sz="20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2000" b="1" i="0" u="none" strike="noStrike" dirty="0">
                <a:effectLst/>
                <a:latin typeface="Söhne"/>
              </a:rPr>
              <a:t>Criterios de Selección:</a:t>
            </a:r>
            <a:r>
              <a:rPr lang="es-PE" sz="2000" b="0" i="0" u="none" strike="noStrike" dirty="0">
                <a:effectLst/>
                <a:latin typeface="Söhne"/>
              </a:rPr>
              <a:t> Establecer criterios claros y medibles para evaluar las alternativas (eficacia, eficiencia, viabilidad política,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000" b="1" i="0" u="none" strike="noStrike" dirty="0">
                <a:effectLst/>
                <a:latin typeface="Söhne"/>
              </a:rPr>
              <a:t>Consultas y Deliberación:</a:t>
            </a:r>
            <a:r>
              <a:rPr lang="es-PE" sz="2000" b="0" i="0" u="none" strike="noStrike" dirty="0">
                <a:effectLst/>
                <a:latin typeface="Söhne"/>
              </a:rPr>
              <a:t> Involucrar a los tomadores de decisiones y las partes interesadas clave para discutir las opciones.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2000" b="1" i="0" u="none" strike="noStrike" dirty="0">
                <a:effectLst/>
                <a:latin typeface="Söhne"/>
              </a:rPr>
              <a:t>Decisión Final:</a:t>
            </a:r>
            <a:r>
              <a:rPr lang="es-PE" sz="2000" b="0" i="0" u="none" strike="noStrike" dirty="0">
                <a:effectLst/>
                <a:latin typeface="Söhne"/>
              </a:rPr>
              <a:t> Tomar una decisión informada sobre la política a implementar.</a:t>
            </a:r>
          </a:p>
          <a:p>
            <a:endParaRPr lang="es-PE" sz="2000" dirty="0"/>
          </a:p>
        </p:txBody>
      </p:sp>
      <p:pic>
        <p:nvPicPr>
          <p:cNvPr id="5" name="Picture 4" descr="Una pared pintada con una flecha y una diana">
            <a:extLst>
              <a:ext uri="{FF2B5EF4-FFF2-40B4-BE49-F238E27FC236}">
                <a16:creationId xmlns:a16="http://schemas.microsoft.com/office/drawing/2014/main" id="{FA058725-A50C-17D7-8984-A5E4ACE3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5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60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B4A5F7-0E2A-C089-342F-3A93E8AD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PE" sz="3700" b="1" dirty="0">
                <a:latin typeface="Söhne"/>
              </a:rPr>
              <a:t>4. Diseño de la Política</a:t>
            </a:r>
            <a:br>
              <a:rPr lang="es-PE" sz="3700" b="1" dirty="0">
                <a:latin typeface="Söhne"/>
              </a:rPr>
            </a:br>
            <a:endParaRPr lang="es-PE" sz="3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8E28F-33AA-9772-3216-685B8CB8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2286000"/>
            <a:ext cx="5557837" cy="4221804"/>
          </a:xfrm>
        </p:spPr>
        <p:txBody>
          <a:bodyPr anchor="ctr">
            <a:normAutofit/>
          </a:bodyPr>
          <a:lstStyle/>
          <a:p>
            <a:r>
              <a:rPr lang="es-PE" sz="1800" b="1" i="0" u="none" strike="noStrike" dirty="0">
                <a:effectLst/>
                <a:latin typeface="Söhne"/>
              </a:rPr>
              <a:t>Objetivo:</a:t>
            </a:r>
            <a:r>
              <a:rPr lang="es-PE" sz="1800" b="0" i="0" u="none" strike="noStrike" dirty="0">
                <a:effectLst/>
                <a:latin typeface="Söhne"/>
              </a:rPr>
              <a:t> Elaborar un plan detallado para la implementación de la política seleccionada.</a:t>
            </a:r>
          </a:p>
          <a:p>
            <a:pPr marL="0" indent="0">
              <a:buNone/>
            </a:pPr>
            <a:r>
              <a:rPr lang="es-PE" sz="1800" b="1" i="0" u="none" strike="noStrike" dirty="0">
                <a:effectLst/>
                <a:latin typeface="Söhne"/>
              </a:rPr>
              <a:t>Acciones:</a:t>
            </a:r>
            <a:endParaRPr lang="es-PE" sz="18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Definición de Objetivos y Metas:</a:t>
            </a:r>
            <a:r>
              <a:rPr lang="es-PE" sz="1800" b="0" i="0" u="none" strike="noStrike" dirty="0">
                <a:effectLst/>
                <a:latin typeface="Söhne"/>
              </a:rPr>
              <a:t> Establecer objetivos específicos, medibles, alcanzables, relevantes y limitados en el tiempo (SMART).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Planificación de Recursos:</a:t>
            </a:r>
            <a:r>
              <a:rPr lang="es-PE" sz="1800" b="0" i="0" u="none" strike="noStrike" dirty="0">
                <a:effectLst/>
                <a:latin typeface="Söhne"/>
              </a:rPr>
              <a:t> Identificar y asignar los recursos necesarios (financieros, humanos, tecnológicos).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Estrategias de Implementación:</a:t>
            </a:r>
            <a:r>
              <a:rPr lang="es-PE" sz="1800" b="0" i="0" u="none" strike="noStrike" dirty="0">
                <a:effectLst/>
                <a:latin typeface="Söhne"/>
              </a:rPr>
              <a:t> Desarrollar un cronograma y estrategias detalladas para la implementación.</a:t>
            </a:r>
          </a:p>
          <a:p>
            <a:endParaRPr lang="es-PE" sz="1800" dirty="0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0BC5017C-6C25-E96A-353B-EBDB0F888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5" r="50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FF8309-025E-EC3D-0A20-3822100D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PE" sz="4000" b="1">
                <a:latin typeface="Söhne"/>
              </a:rPr>
              <a:t>5. Implementación</a:t>
            </a:r>
            <a:br>
              <a:rPr lang="es-PE" sz="4000" b="1">
                <a:latin typeface="Söhne"/>
              </a:rPr>
            </a:br>
            <a:endParaRPr lang="es-PE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3AB5C1-AEF8-FEE9-4D66-158698E8C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2143125"/>
            <a:ext cx="5586411" cy="4571999"/>
          </a:xfrm>
        </p:spPr>
        <p:txBody>
          <a:bodyPr anchor="ctr">
            <a:normAutofit/>
          </a:bodyPr>
          <a:lstStyle/>
          <a:p>
            <a:r>
              <a:rPr lang="es-PE" sz="1800" b="1" i="0" u="none" strike="noStrike" dirty="0">
                <a:effectLst/>
                <a:latin typeface="Söhne"/>
              </a:rPr>
              <a:t>Objetivo:</a:t>
            </a:r>
            <a:r>
              <a:rPr lang="es-PE" sz="1800" b="0" i="0" u="none" strike="noStrike" dirty="0">
                <a:effectLst/>
                <a:latin typeface="Söhne"/>
              </a:rPr>
              <a:t> Poner en práctica la política pública diseñada.</a:t>
            </a:r>
          </a:p>
          <a:p>
            <a:pPr marL="0" indent="0">
              <a:buNone/>
            </a:pPr>
            <a:r>
              <a:rPr lang="es-PE" sz="1800" b="1" i="0" u="none" strike="noStrike" dirty="0">
                <a:effectLst/>
                <a:latin typeface="Söhne"/>
              </a:rPr>
              <a:t>Acciones:</a:t>
            </a:r>
            <a:endParaRPr lang="es-PE" sz="18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Asignación de Responsabilidades:</a:t>
            </a:r>
            <a:r>
              <a:rPr lang="es-PE" sz="1800" b="0" i="0" u="none" strike="noStrike" dirty="0">
                <a:effectLst/>
                <a:latin typeface="Söhne"/>
              </a:rPr>
              <a:t> Definir claramente los roles y responsabilidades de las diferentes partes involucradas.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Desarrollo de Capacidades:</a:t>
            </a:r>
            <a:r>
              <a:rPr lang="es-PE" sz="1800" b="0" i="0" u="none" strike="noStrike" dirty="0">
                <a:effectLst/>
                <a:latin typeface="Söhne"/>
              </a:rPr>
              <a:t> Capacitar a los implementadores y asegurar que tengan las habilidades y conocimientos necesarios.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800" b="1" i="0" u="none" strike="noStrike" dirty="0">
                <a:effectLst/>
                <a:latin typeface="Söhne"/>
              </a:rPr>
              <a:t>Monitoreo Continuo:</a:t>
            </a:r>
            <a:r>
              <a:rPr lang="es-PE" sz="1800" b="0" i="0" u="none" strike="noStrike" dirty="0">
                <a:effectLst/>
                <a:latin typeface="Söhne"/>
              </a:rPr>
              <a:t> Establecer mecanismos para monitorear el progreso y hacer ajustes según sea necesario.</a:t>
            </a:r>
          </a:p>
          <a:p>
            <a:endParaRPr lang="es-PE" sz="1800" dirty="0"/>
          </a:p>
        </p:txBody>
      </p:sp>
      <p:pic>
        <p:nvPicPr>
          <p:cNvPr id="5" name="Picture 4" descr="Escritorio con elementos de productividad">
            <a:extLst>
              <a:ext uri="{FF2B5EF4-FFF2-40B4-BE49-F238E27FC236}">
                <a16:creationId xmlns:a16="http://schemas.microsoft.com/office/drawing/2014/main" id="{B6344528-C740-945E-1BDC-E717AE566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5" r="1267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B0414B-72E8-D77C-FCD1-C336B34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s-PE" sz="3700" b="1">
                <a:latin typeface="Söhne"/>
              </a:rPr>
              <a:t>6. Monitoreo y Evaluación</a:t>
            </a:r>
            <a:br>
              <a:rPr lang="es-PE" sz="3700" b="1">
                <a:latin typeface="Söhne"/>
              </a:rPr>
            </a:br>
            <a:endParaRPr lang="es-PE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11E03-9B05-2CE4-79C9-57E032EC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85950"/>
            <a:ext cx="5810247" cy="4354129"/>
          </a:xfrm>
        </p:spPr>
        <p:txBody>
          <a:bodyPr anchor="ctr">
            <a:normAutofit/>
          </a:bodyPr>
          <a:lstStyle/>
          <a:p>
            <a:r>
              <a:rPr lang="es-PE" sz="1900" b="1" i="0" u="none" strike="noStrike" dirty="0">
                <a:effectLst/>
                <a:latin typeface="Söhne"/>
              </a:rPr>
              <a:t>Objetivo:</a:t>
            </a:r>
            <a:r>
              <a:rPr lang="es-PE" sz="1900" b="0" i="0" u="none" strike="noStrike" dirty="0">
                <a:effectLst/>
                <a:latin typeface="Söhne"/>
              </a:rPr>
              <a:t> Evaluar el desempeño y el impacto de la política para determinar su eficacia y hacer mejoras.</a:t>
            </a:r>
          </a:p>
          <a:p>
            <a:pPr marL="0" indent="0">
              <a:buNone/>
            </a:pPr>
            <a:r>
              <a:rPr lang="es-PE" sz="1900" b="1" i="0" u="none" strike="noStrike" dirty="0">
                <a:effectLst/>
                <a:latin typeface="Söhne"/>
              </a:rPr>
              <a:t>Acciones:</a:t>
            </a:r>
            <a:endParaRPr lang="es-PE" sz="1900" b="0" i="0" u="none" strike="noStrike" dirty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PE" sz="1900" b="1" i="0" u="none" strike="noStrike" dirty="0">
                <a:effectLst/>
                <a:latin typeface="Söhne"/>
              </a:rPr>
              <a:t>Indicadores de Desempeño:</a:t>
            </a:r>
            <a:r>
              <a:rPr lang="es-PE" sz="1900" b="0" i="0" u="none" strike="noStrike" dirty="0">
                <a:effectLst/>
                <a:latin typeface="Söhne"/>
              </a:rPr>
              <a:t> Establecer indicadores para medir el éxito de la política.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900" b="1" i="0" u="none" strike="noStrike" dirty="0">
                <a:effectLst/>
                <a:latin typeface="Söhne"/>
              </a:rPr>
              <a:t>Evaluaciones Periódicas:</a:t>
            </a:r>
            <a:r>
              <a:rPr lang="es-PE" sz="1900" b="0" i="0" u="none" strike="noStrike" dirty="0">
                <a:effectLst/>
                <a:latin typeface="Söhne"/>
              </a:rPr>
              <a:t> Realizar evaluaciones regulares para analizar los resultados e impactos.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sz="1900" b="1" i="0" u="none" strike="noStrike" dirty="0">
                <a:effectLst/>
                <a:latin typeface="Söhne"/>
              </a:rPr>
              <a:t>Retroalimentación y Ajustes:</a:t>
            </a:r>
            <a:r>
              <a:rPr lang="es-PE" sz="1900" b="0" i="0" u="none" strike="noStrike" dirty="0">
                <a:effectLst/>
                <a:latin typeface="Söhne"/>
              </a:rPr>
              <a:t> Utilizar la información obtenida para realizar ajustes y mejoras continuas en la política.</a:t>
            </a:r>
          </a:p>
          <a:p>
            <a:endParaRPr lang="es-PE" sz="1900" dirty="0"/>
          </a:p>
        </p:txBody>
      </p:sp>
      <p:pic>
        <p:nvPicPr>
          <p:cNvPr id="5" name="Picture 4" descr="Velocímetro">
            <a:extLst>
              <a:ext uri="{FF2B5EF4-FFF2-40B4-BE49-F238E27FC236}">
                <a16:creationId xmlns:a16="http://schemas.microsoft.com/office/drawing/2014/main" id="{5B769761-7FE1-17C3-48B4-28FD1C9C5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r="2470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8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FAD1D-802E-5E70-2663-A1835D2F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0D0D0D"/>
                </a:solidFill>
                <a:latin typeface="Söhne"/>
              </a:rPr>
              <a:t>7. Comunicación y Divulgación</a:t>
            </a:r>
            <a:br>
              <a:rPr lang="es-PE" b="1" dirty="0">
                <a:solidFill>
                  <a:srgbClr val="0D0D0D"/>
                </a:solidFill>
                <a:latin typeface="Söhne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03AA1C-921A-1C59-6D8E-6974553D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PE" b="1" i="0" u="none" strike="noStrike" dirty="0">
                <a:solidFill>
                  <a:srgbClr val="0D0D0D"/>
                </a:solidFill>
                <a:effectLst/>
                <a:latin typeface="Söhne"/>
              </a:rPr>
              <a:t>Objetivo:</a:t>
            </a:r>
            <a:r>
              <a:rPr lang="es-PE" b="0" i="0" u="none" strike="noStrike" dirty="0">
                <a:solidFill>
                  <a:srgbClr val="0D0D0D"/>
                </a:solidFill>
                <a:effectLst/>
                <a:latin typeface="Söhne"/>
              </a:rPr>
              <a:t> Informar a todas las partes interesadas y al público en general sobre los resultados y beneficios de la política.</a:t>
            </a:r>
          </a:p>
          <a:p>
            <a:pPr marL="0" indent="0" algn="l">
              <a:buNone/>
            </a:pPr>
            <a:r>
              <a:rPr lang="es-PE" b="1" i="0" u="none" strike="noStrike" dirty="0">
                <a:solidFill>
                  <a:srgbClr val="0D0D0D"/>
                </a:solidFill>
                <a:effectLst/>
                <a:latin typeface="Söhne"/>
              </a:rPr>
              <a:t>Acciones:</a:t>
            </a:r>
            <a:endParaRPr lang="es-PE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PE" b="1" i="0" u="none" strike="noStrike" dirty="0">
                <a:solidFill>
                  <a:srgbClr val="0D0D0D"/>
                </a:solidFill>
                <a:effectLst/>
                <a:latin typeface="Söhne"/>
              </a:rPr>
              <a:t>Transparencia:</a:t>
            </a:r>
            <a:r>
              <a:rPr lang="es-PE" b="0" i="0" u="none" strike="noStrike" dirty="0">
                <a:solidFill>
                  <a:srgbClr val="0D0D0D"/>
                </a:solidFill>
                <a:effectLst/>
                <a:latin typeface="Söhne"/>
              </a:rPr>
              <a:t> Publicar informes y resultados de manera accesible.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E" b="1" i="0" u="none" strike="noStrike" dirty="0">
                <a:solidFill>
                  <a:srgbClr val="0D0D0D"/>
                </a:solidFill>
                <a:effectLst/>
                <a:latin typeface="Söhne"/>
              </a:rPr>
              <a:t>Participación Ciudadana:</a:t>
            </a:r>
            <a:r>
              <a:rPr lang="es-PE" b="0" i="0" u="none" strike="noStrike" dirty="0">
                <a:solidFill>
                  <a:srgbClr val="0D0D0D"/>
                </a:solidFill>
                <a:effectLst/>
                <a:latin typeface="Söhne"/>
              </a:rPr>
              <a:t> Involucrar a la comunidad en el seguimiento y evaluación continua de la política.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E" b="1" i="0" u="none" strike="noStrike" dirty="0">
                <a:solidFill>
                  <a:srgbClr val="0D0D0D"/>
                </a:solidFill>
                <a:effectLst/>
                <a:latin typeface="Söhne"/>
              </a:rPr>
              <a:t>Medios de Comunicación:</a:t>
            </a:r>
            <a:r>
              <a:rPr lang="es-PE" b="0" i="0" u="none" strike="noStrike" dirty="0">
                <a:solidFill>
                  <a:srgbClr val="0D0D0D"/>
                </a:solidFill>
                <a:effectLst/>
                <a:latin typeface="Söhne"/>
              </a:rPr>
              <a:t> Utilizar diferentes canales de comunicación para difundir la información.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0283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9486</TotalTime>
  <Words>1892</Words>
  <Application>Microsoft Macintosh PowerPoint</Application>
  <PresentationFormat>Panorámica</PresentationFormat>
  <Paragraphs>227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1" baseType="lpstr">
      <vt:lpstr>Arial</vt:lpstr>
      <vt:lpstr>Arial MT</vt:lpstr>
      <vt:lpstr>Arial Narrow</vt:lpstr>
      <vt:lpstr>Calibri</vt:lpstr>
      <vt:lpstr>Calibri Light</vt:lpstr>
      <vt:lpstr>Carlito</vt:lpstr>
      <vt:lpstr>CenturyGothic</vt:lpstr>
      <vt:lpstr>Franklin Gothic Demi</vt:lpstr>
      <vt:lpstr>Franklin Gothic Medium</vt:lpstr>
      <vt:lpstr>Helvetica</vt:lpstr>
      <vt:lpstr>Helvetica Neue</vt:lpstr>
      <vt:lpstr>Söhne</vt:lpstr>
      <vt:lpstr>TeXGyrePagella</vt:lpstr>
      <vt:lpstr>Trebuchet MS</vt:lpstr>
      <vt:lpstr>Tema de Office</vt:lpstr>
      <vt:lpstr>Diseño e implementación de Políticas  de integridad institucional</vt:lpstr>
      <vt:lpstr>Diseño de políticas públicas</vt:lpstr>
      <vt:lpstr>1. Identificación del Problema </vt:lpstr>
      <vt:lpstr>2. Formulación de Alternativas </vt:lpstr>
      <vt:lpstr>3. Selección de la Alternativa </vt:lpstr>
      <vt:lpstr>4. Diseño de la Política </vt:lpstr>
      <vt:lpstr>5. Implementación </vt:lpstr>
      <vt:lpstr>6. Monitoreo y Evaluación </vt:lpstr>
      <vt:lpstr>7. Comunicación y Divulgación </vt:lpstr>
      <vt:lpstr>Presentación de PowerPoint</vt:lpstr>
      <vt:lpstr>La corrupción como problema público:</vt:lpstr>
      <vt:lpstr>Presentación de PowerPoint</vt:lpstr>
      <vt:lpstr>Presentación de PowerPoint</vt:lpstr>
      <vt:lpstr>Integridad </vt:lpstr>
      <vt:lpstr>Integridad para la SIP</vt:lpstr>
      <vt:lpstr>Principios que sustentan la integridad</vt:lpstr>
      <vt:lpstr>Presentación de PowerPoint</vt:lpstr>
      <vt:lpstr>Política Nacional de Integridad y Lucha contra la Corrupción</vt:lpstr>
      <vt:lpstr>Presentación de PowerPoint</vt:lpstr>
      <vt:lpstr>Función de  integridad</vt:lpstr>
      <vt:lpstr>¿Qué rol juega la oficina de integridad institucional?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Velarde</dc:creator>
  <cp:lastModifiedBy>Carlo Mario Velarde Bazán</cp:lastModifiedBy>
  <cp:revision>11</cp:revision>
  <dcterms:created xsi:type="dcterms:W3CDTF">2021-06-29T00:16:47Z</dcterms:created>
  <dcterms:modified xsi:type="dcterms:W3CDTF">2024-05-23T02:31:40Z</dcterms:modified>
</cp:coreProperties>
</file>