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64" r:id="rId3"/>
    <p:sldId id="257" r:id="rId4"/>
    <p:sldId id="260" r:id="rId5"/>
    <p:sldId id="266" r:id="rId6"/>
    <p:sldId id="267" r:id="rId7"/>
    <p:sldId id="261" r:id="rId8"/>
    <p:sldId id="265" r:id="rId9"/>
    <p:sldId id="262" r:id="rId10"/>
    <p:sldId id="268" r:id="rId11"/>
    <p:sldId id="269" r:id="rId12"/>
    <p:sldId id="270" r:id="rId13"/>
    <p:sldId id="273" r:id="rId14"/>
    <p:sldId id="274" r:id="rId15"/>
    <p:sldId id="275" r:id="rId16"/>
    <p:sldId id="272" r:id="rId17"/>
    <p:sldId id="263" r:id="rId18"/>
    <p:sldId id="276" r:id="rId19"/>
    <p:sldId id="277" r:id="rId20"/>
    <p:sldId id="278" r:id="rId2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0" d="100"/>
          <a:sy n="80" d="100"/>
        </p:scale>
        <p:origin x="1522" y="5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2396319" y="802299"/>
            <a:ext cx="5618515" cy="2541431"/>
          </a:xfrm>
        </p:spPr>
        <p:txBody>
          <a:bodyPr bIns="0" anchor="b">
            <a:normAutofit/>
          </a:bodyPr>
          <a:lstStyle>
            <a:lvl1pPr algn="l">
              <a:defRPr sz="54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2396319" y="3531205"/>
            <a:ext cx="5618515" cy="977621"/>
          </a:xfrm>
        </p:spPr>
        <p:txBody>
          <a:bodyPr tIns="91440" bIns="91440">
            <a:normAutofit/>
          </a:bodyPr>
          <a:lstStyle>
            <a:lvl1pPr marL="0" indent="0" algn="l">
              <a:buNone/>
              <a:defRPr sz="1600" b="0" cap="all" baseline="0">
                <a:solidFill>
                  <a:schemeClr val="tx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5F034722-07BF-4775-B884-BD4292CCDE0C}" type="datetimeFigureOut">
              <a:rPr lang="es-PE" smtClean="0"/>
              <a:t>5/06/2024</a:t>
            </a:fld>
            <a:endParaRPr lang="es-PE"/>
          </a:p>
        </p:txBody>
      </p:sp>
      <p:sp>
        <p:nvSpPr>
          <p:cNvPr id="5" name="Footer Placeholder 4"/>
          <p:cNvSpPr>
            <a:spLocks noGrp="1"/>
          </p:cNvSpPr>
          <p:nvPr>
            <p:ph type="ftr" sz="quarter" idx="11"/>
          </p:nvPr>
        </p:nvSpPr>
        <p:spPr>
          <a:xfrm>
            <a:off x="2396319" y="329308"/>
            <a:ext cx="3086292" cy="309201"/>
          </a:xfrm>
        </p:spPr>
        <p:txBody>
          <a:bodyPr/>
          <a:lstStyle/>
          <a:p>
            <a:endParaRPr lang="es-PE"/>
          </a:p>
        </p:txBody>
      </p:sp>
      <p:sp>
        <p:nvSpPr>
          <p:cNvPr id="6" name="Slide Number Placeholder 5"/>
          <p:cNvSpPr>
            <a:spLocks noGrp="1"/>
          </p:cNvSpPr>
          <p:nvPr>
            <p:ph type="sldNum" sz="quarter" idx="12"/>
          </p:nvPr>
        </p:nvSpPr>
        <p:spPr>
          <a:xfrm>
            <a:off x="1434703" y="798973"/>
            <a:ext cx="802005" cy="503578"/>
          </a:xfrm>
        </p:spPr>
        <p:txBody>
          <a:bodyPr/>
          <a:lstStyle/>
          <a:p>
            <a:fld id="{9F2249AB-CB73-46CB-9B8E-AC16BAC72C8B}" type="slidenum">
              <a:rPr lang="es-PE" smtClean="0"/>
              <a:t>‹Nº›</a:t>
            </a:fld>
            <a:endParaRPr lang="es-PE"/>
          </a:p>
        </p:txBody>
      </p:sp>
      <p:cxnSp>
        <p:nvCxnSpPr>
          <p:cNvPr id="15" name="Straight Connector 14"/>
          <p:cNvCxnSpPr/>
          <p:nvPr/>
        </p:nvCxnSpPr>
        <p:spPr>
          <a:xfrm>
            <a:off x="2396319" y="3528542"/>
            <a:ext cx="5618515"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5878587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cxnSp>
        <p:nvCxnSpPr>
          <p:cNvPr id="33" name="Straight Connector 32"/>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5F034722-07BF-4775-B884-BD4292CCDE0C}" type="datetimeFigureOut">
              <a:rPr lang="es-PE" smtClean="0"/>
              <a:t>5/06/2024</a:t>
            </a:fld>
            <a:endParaRPr lang="es-PE"/>
          </a:p>
        </p:txBody>
      </p:sp>
      <p:sp>
        <p:nvSpPr>
          <p:cNvPr id="5" name="Footer Placeholder 4"/>
          <p:cNvSpPr>
            <a:spLocks noGrp="1"/>
          </p:cNvSpPr>
          <p:nvPr>
            <p:ph type="ftr" sz="quarter" idx="11"/>
          </p:nvPr>
        </p:nvSpPr>
        <p:spPr/>
        <p:txBody>
          <a:bodyPr/>
          <a:lstStyle/>
          <a:p>
            <a:endParaRPr lang="es-PE"/>
          </a:p>
        </p:txBody>
      </p:sp>
      <p:sp>
        <p:nvSpPr>
          <p:cNvPr id="6" name="Slide Number Placeholder 5"/>
          <p:cNvSpPr>
            <a:spLocks noGrp="1"/>
          </p:cNvSpPr>
          <p:nvPr>
            <p:ph type="sldNum" sz="quarter" idx="12"/>
          </p:nvPr>
        </p:nvSpPr>
        <p:spPr/>
        <p:txBody>
          <a:bodyPr/>
          <a:lstStyle/>
          <a:p>
            <a:fld id="{9F2249AB-CB73-46CB-9B8E-AC16BAC72C8B}" type="slidenum">
              <a:rPr lang="es-PE" smtClean="0"/>
              <a:t>‹Nº›</a:t>
            </a:fld>
            <a:endParaRPr lang="es-PE"/>
          </a:p>
        </p:txBody>
      </p:sp>
    </p:spTree>
    <p:extLst>
      <p:ext uri="{BB962C8B-B14F-4D97-AF65-F5344CB8AC3E}">
        <p14:creationId xmlns:p14="http://schemas.microsoft.com/office/powerpoint/2010/main" val="4652965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18028" y="798974"/>
            <a:ext cx="1103027" cy="4659889"/>
          </a:xfrm>
        </p:spPr>
        <p:txBody>
          <a:bodyPr vert="eaVert"/>
          <a:lstStyle>
            <a:lvl1pPr algn="l">
              <a:defRPr/>
            </a:lvl1p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1443491" y="798974"/>
            <a:ext cx="5301095" cy="4659889"/>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5F034722-07BF-4775-B884-BD4292CCDE0C}" type="datetimeFigureOut">
              <a:rPr lang="es-PE" smtClean="0"/>
              <a:t>5/06/2024</a:t>
            </a:fld>
            <a:endParaRPr lang="es-PE"/>
          </a:p>
        </p:txBody>
      </p:sp>
      <p:sp>
        <p:nvSpPr>
          <p:cNvPr id="5" name="Footer Placeholder 4"/>
          <p:cNvSpPr>
            <a:spLocks noGrp="1"/>
          </p:cNvSpPr>
          <p:nvPr>
            <p:ph type="ftr" sz="quarter" idx="11"/>
          </p:nvPr>
        </p:nvSpPr>
        <p:spPr/>
        <p:txBody>
          <a:bodyPr/>
          <a:lstStyle/>
          <a:p>
            <a:endParaRPr lang="es-PE"/>
          </a:p>
        </p:txBody>
      </p:sp>
      <p:sp>
        <p:nvSpPr>
          <p:cNvPr id="6" name="Slide Number Placeholder 5"/>
          <p:cNvSpPr>
            <a:spLocks noGrp="1"/>
          </p:cNvSpPr>
          <p:nvPr>
            <p:ph type="sldNum" sz="quarter" idx="12"/>
          </p:nvPr>
        </p:nvSpPr>
        <p:spPr/>
        <p:txBody>
          <a:bodyPr/>
          <a:lstStyle/>
          <a:p>
            <a:fld id="{9F2249AB-CB73-46CB-9B8E-AC16BAC72C8B}" type="slidenum">
              <a:rPr lang="es-PE" smtClean="0"/>
              <a:t>‹Nº›</a:t>
            </a:fld>
            <a:endParaRPr lang="es-PE"/>
          </a:p>
        </p:txBody>
      </p:sp>
      <p:cxnSp>
        <p:nvCxnSpPr>
          <p:cNvPr id="15" name="Straight Connector 14"/>
          <p:cNvCxnSpPr/>
          <p:nvPr/>
        </p:nvCxnSpPr>
        <p:spPr>
          <a:xfrm>
            <a:off x="6918028" y="798974"/>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7129102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ncho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5F034722-07BF-4775-B884-BD4292CCDE0C}" type="datetimeFigureOut">
              <a:rPr lang="es-PE" smtClean="0"/>
              <a:t>5/06/2024</a:t>
            </a:fld>
            <a:endParaRPr lang="es-PE"/>
          </a:p>
        </p:txBody>
      </p:sp>
      <p:sp>
        <p:nvSpPr>
          <p:cNvPr id="5" name="Footer Placeholder 4"/>
          <p:cNvSpPr>
            <a:spLocks noGrp="1"/>
          </p:cNvSpPr>
          <p:nvPr>
            <p:ph type="ftr" sz="quarter" idx="11"/>
          </p:nvPr>
        </p:nvSpPr>
        <p:spPr/>
        <p:txBody>
          <a:bodyPr/>
          <a:lstStyle/>
          <a:p>
            <a:endParaRPr lang="es-PE"/>
          </a:p>
        </p:txBody>
      </p:sp>
      <p:sp>
        <p:nvSpPr>
          <p:cNvPr id="6" name="Slide Number Placeholder 5"/>
          <p:cNvSpPr>
            <a:spLocks noGrp="1"/>
          </p:cNvSpPr>
          <p:nvPr>
            <p:ph type="sldNum" sz="quarter" idx="12"/>
          </p:nvPr>
        </p:nvSpPr>
        <p:spPr/>
        <p:txBody>
          <a:bodyPr/>
          <a:lstStyle/>
          <a:p>
            <a:fld id="{9F2249AB-CB73-46CB-9B8E-AC16BAC72C8B}" type="slidenum">
              <a:rPr lang="es-PE" smtClean="0"/>
              <a:t>‹Nº›</a:t>
            </a:fld>
            <a:endParaRPr lang="es-PE"/>
          </a:p>
        </p:txBody>
      </p:sp>
      <p:cxnSp>
        <p:nvCxnSpPr>
          <p:cNvPr id="33" name="Straight Connector 32"/>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9559591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443491" y="1756130"/>
            <a:ext cx="5617002" cy="1887950"/>
          </a:xfrm>
        </p:spPr>
        <p:txBody>
          <a:bodyPr anchor="b">
            <a:normAutofit/>
          </a:bodyPr>
          <a:lstStyle>
            <a:lvl1pPr algn="l">
              <a:defRPr sz="32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443492" y="3806196"/>
            <a:ext cx="5617002" cy="1012929"/>
          </a:xfrm>
        </p:spPr>
        <p:txBody>
          <a:bodyPr tIns="91440">
            <a:normAutofit/>
          </a:bodyPr>
          <a:lstStyle>
            <a:lvl1pPr marL="0" indent="0" algn="l">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5F034722-07BF-4775-B884-BD4292CCDE0C}" type="datetimeFigureOut">
              <a:rPr lang="es-PE" smtClean="0"/>
              <a:t>5/06/2024</a:t>
            </a:fld>
            <a:endParaRPr lang="es-PE"/>
          </a:p>
        </p:txBody>
      </p:sp>
      <p:sp>
        <p:nvSpPr>
          <p:cNvPr id="5" name="Footer Placeholder 4"/>
          <p:cNvSpPr>
            <a:spLocks noGrp="1"/>
          </p:cNvSpPr>
          <p:nvPr>
            <p:ph type="ftr" sz="quarter" idx="11"/>
          </p:nvPr>
        </p:nvSpPr>
        <p:spPr/>
        <p:txBody>
          <a:bodyPr/>
          <a:lstStyle/>
          <a:p>
            <a:endParaRPr lang="es-PE"/>
          </a:p>
        </p:txBody>
      </p:sp>
      <p:sp>
        <p:nvSpPr>
          <p:cNvPr id="6" name="Slide Number Placeholder 5"/>
          <p:cNvSpPr>
            <a:spLocks noGrp="1"/>
          </p:cNvSpPr>
          <p:nvPr>
            <p:ph type="sldNum" sz="quarter" idx="12"/>
          </p:nvPr>
        </p:nvSpPr>
        <p:spPr/>
        <p:txBody>
          <a:bodyPr/>
          <a:lstStyle/>
          <a:p>
            <a:fld id="{9F2249AB-CB73-46CB-9B8E-AC16BAC72C8B}" type="slidenum">
              <a:rPr lang="es-PE" smtClean="0"/>
              <a:t>‹Nº›</a:t>
            </a:fld>
            <a:endParaRPr lang="es-PE"/>
          </a:p>
        </p:txBody>
      </p:sp>
      <p:cxnSp>
        <p:nvCxnSpPr>
          <p:cNvPr id="15" name="Straight Connector 14"/>
          <p:cNvCxnSpPr/>
          <p:nvPr/>
        </p:nvCxnSpPr>
        <p:spPr>
          <a:xfrm>
            <a:off x="1443491" y="3804985"/>
            <a:ext cx="561700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9650361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a:xfrm>
            <a:off x="1443491" y="804890"/>
            <a:ext cx="6571343" cy="1059305"/>
          </a:xfrm>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1443490" y="2013936"/>
            <a:ext cx="3125871" cy="3437560"/>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4889182" y="2013936"/>
            <a:ext cx="3125652" cy="3437559"/>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5F034722-07BF-4775-B884-BD4292CCDE0C}" type="datetimeFigureOut">
              <a:rPr lang="es-PE" smtClean="0"/>
              <a:t>5/06/2024</a:t>
            </a:fld>
            <a:endParaRPr lang="es-PE"/>
          </a:p>
        </p:txBody>
      </p:sp>
      <p:sp>
        <p:nvSpPr>
          <p:cNvPr id="6" name="Footer Placeholder 5"/>
          <p:cNvSpPr>
            <a:spLocks noGrp="1"/>
          </p:cNvSpPr>
          <p:nvPr>
            <p:ph type="ftr" sz="quarter" idx="11"/>
          </p:nvPr>
        </p:nvSpPr>
        <p:spPr/>
        <p:txBody>
          <a:bodyPr/>
          <a:lstStyle/>
          <a:p>
            <a:endParaRPr lang="es-PE"/>
          </a:p>
        </p:txBody>
      </p:sp>
      <p:sp>
        <p:nvSpPr>
          <p:cNvPr id="7" name="Slide Number Placeholder 6"/>
          <p:cNvSpPr>
            <a:spLocks noGrp="1"/>
          </p:cNvSpPr>
          <p:nvPr>
            <p:ph type="sldNum" sz="quarter" idx="12"/>
          </p:nvPr>
        </p:nvSpPr>
        <p:spPr/>
        <p:txBody>
          <a:bodyPr/>
          <a:lstStyle/>
          <a:p>
            <a:fld id="{9F2249AB-CB73-46CB-9B8E-AC16BAC72C8B}" type="slidenum">
              <a:rPr lang="es-PE" smtClean="0"/>
              <a:t>‹Nº›</a:t>
            </a:fld>
            <a:endParaRPr lang="es-PE"/>
          </a:p>
        </p:txBody>
      </p:sp>
      <p:cxnSp>
        <p:nvCxnSpPr>
          <p:cNvPr id="33" name="Straight Connector 32"/>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0045373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cxnSp>
        <p:nvCxnSpPr>
          <p:cNvPr id="36" name="Straight Connector 35"/>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a:xfrm>
            <a:off x="1443491" y="804164"/>
            <a:ext cx="6571344" cy="1056319"/>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443491" y="2019550"/>
            <a:ext cx="3125766" cy="801943"/>
          </a:xfrm>
        </p:spPr>
        <p:txBody>
          <a:bodyPr anchor="b">
            <a:normAutofit/>
          </a:bodyPr>
          <a:lstStyle>
            <a:lvl1pPr marL="0" indent="0">
              <a:lnSpc>
                <a:spcPct val="100000"/>
              </a:lnSpc>
              <a:buNone/>
              <a:defRPr sz="2200" b="0" cap="all" baseline="0">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a:t>Haga clic para modificar los estilos de texto del patrón</a:t>
            </a:r>
          </a:p>
        </p:txBody>
      </p:sp>
      <p:sp>
        <p:nvSpPr>
          <p:cNvPr id="4" name="Content Placeholder 3"/>
          <p:cNvSpPr>
            <a:spLocks noGrp="1"/>
          </p:cNvSpPr>
          <p:nvPr>
            <p:ph sz="half" idx="2"/>
          </p:nvPr>
        </p:nvSpPr>
        <p:spPr>
          <a:xfrm>
            <a:off x="1443491" y="2824270"/>
            <a:ext cx="3125766" cy="2644457"/>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4889182" y="2023004"/>
            <a:ext cx="3125652" cy="802237"/>
          </a:xfrm>
        </p:spPr>
        <p:txBody>
          <a:bodyPr anchor="b">
            <a:normAutofit/>
          </a:bodyPr>
          <a:lstStyle>
            <a:lvl1pPr marL="0" indent="0">
              <a:lnSpc>
                <a:spcPct val="100000"/>
              </a:lnSpc>
              <a:buNone/>
              <a:defRPr sz="2200" b="0" cap="all" baseline="0">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a:t>Haga clic para modificar los estilos de texto del patrón</a:t>
            </a:r>
          </a:p>
        </p:txBody>
      </p:sp>
      <p:sp>
        <p:nvSpPr>
          <p:cNvPr id="6" name="Content Placeholder 5"/>
          <p:cNvSpPr>
            <a:spLocks noGrp="1"/>
          </p:cNvSpPr>
          <p:nvPr>
            <p:ph sz="quarter" idx="4"/>
          </p:nvPr>
        </p:nvSpPr>
        <p:spPr>
          <a:xfrm>
            <a:off x="4889182" y="2821491"/>
            <a:ext cx="3125652" cy="2637371"/>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5F034722-07BF-4775-B884-BD4292CCDE0C}" type="datetimeFigureOut">
              <a:rPr lang="es-PE" smtClean="0"/>
              <a:t>5/06/2024</a:t>
            </a:fld>
            <a:endParaRPr lang="es-PE"/>
          </a:p>
        </p:txBody>
      </p:sp>
      <p:sp>
        <p:nvSpPr>
          <p:cNvPr id="8" name="Footer Placeholder 7"/>
          <p:cNvSpPr>
            <a:spLocks noGrp="1"/>
          </p:cNvSpPr>
          <p:nvPr>
            <p:ph type="ftr" sz="quarter" idx="11"/>
          </p:nvPr>
        </p:nvSpPr>
        <p:spPr/>
        <p:txBody>
          <a:bodyPr/>
          <a:lstStyle/>
          <a:p>
            <a:endParaRPr lang="es-PE"/>
          </a:p>
        </p:txBody>
      </p:sp>
      <p:sp>
        <p:nvSpPr>
          <p:cNvPr id="9" name="Slide Number Placeholder 8"/>
          <p:cNvSpPr>
            <a:spLocks noGrp="1"/>
          </p:cNvSpPr>
          <p:nvPr>
            <p:ph type="sldNum" sz="quarter" idx="12"/>
          </p:nvPr>
        </p:nvSpPr>
        <p:spPr/>
        <p:txBody>
          <a:bodyPr/>
          <a:lstStyle/>
          <a:p>
            <a:fld id="{9F2249AB-CB73-46CB-9B8E-AC16BAC72C8B}" type="slidenum">
              <a:rPr lang="es-PE" smtClean="0"/>
              <a:t>‹Nº›</a:t>
            </a:fld>
            <a:endParaRPr lang="es-PE"/>
          </a:p>
        </p:txBody>
      </p:sp>
    </p:spTree>
    <p:extLst>
      <p:ext uri="{BB962C8B-B14F-4D97-AF65-F5344CB8AC3E}">
        <p14:creationId xmlns:p14="http://schemas.microsoft.com/office/powerpoint/2010/main" val="2873562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cxnSp>
        <p:nvCxnSpPr>
          <p:cNvPr id="32" name="Straight Connector 31"/>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5F034722-07BF-4775-B884-BD4292CCDE0C}" type="datetimeFigureOut">
              <a:rPr lang="es-PE" smtClean="0"/>
              <a:t>5/06/2024</a:t>
            </a:fld>
            <a:endParaRPr lang="es-PE"/>
          </a:p>
        </p:txBody>
      </p:sp>
      <p:sp>
        <p:nvSpPr>
          <p:cNvPr id="4" name="Footer Placeholder 3"/>
          <p:cNvSpPr>
            <a:spLocks noGrp="1"/>
          </p:cNvSpPr>
          <p:nvPr>
            <p:ph type="ftr" sz="quarter" idx="11"/>
          </p:nvPr>
        </p:nvSpPr>
        <p:spPr/>
        <p:txBody>
          <a:bodyPr/>
          <a:lstStyle/>
          <a:p>
            <a:endParaRPr lang="es-PE"/>
          </a:p>
        </p:txBody>
      </p:sp>
      <p:sp>
        <p:nvSpPr>
          <p:cNvPr id="5" name="Slide Number Placeholder 4"/>
          <p:cNvSpPr>
            <a:spLocks noGrp="1"/>
          </p:cNvSpPr>
          <p:nvPr>
            <p:ph type="sldNum" sz="quarter" idx="12"/>
          </p:nvPr>
        </p:nvSpPr>
        <p:spPr/>
        <p:txBody>
          <a:bodyPr/>
          <a:lstStyle/>
          <a:p>
            <a:fld id="{9F2249AB-CB73-46CB-9B8E-AC16BAC72C8B}" type="slidenum">
              <a:rPr lang="es-PE" smtClean="0"/>
              <a:t>‹Nº›</a:t>
            </a:fld>
            <a:endParaRPr lang="es-PE"/>
          </a:p>
        </p:txBody>
      </p:sp>
    </p:spTree>
    <p:extLst>
      <p:ext uri="{BB962C8B-B14F-4D97-AF65-F5344CB8AC3E}">
        <p14:creationId xmlns:p14="http://schemas.microsoft.com/office/powerpoint/2010/main" val="40885828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F034722-07BF-4775-B884-BD4292CCDE0C}" type="datetimeFigureOut">
              <a:rPr lang="es-PE" smtClean="0"/>
              <a:t>5/06/2024</a:t>
            </a:fld>
            <a:endParaRPr lang="es-PE"/>
          </a:p>
        </p:txBody>
      </p:sp>
      <p:sp>
        <p:nvSpPr>
          <p:cNvPr id="3" name="Footer Placeholder 2"/>
          <p:cNvSpPr>
            <a:spLocks noGrp="1"/>
          </p:cNvSpPr>
          <p:nvPr>
            <p:ph type="ftr" sz="quarter" idx="11"/>
          </p:nvPr>
        </p:nvSpPr>
        <p:spPr/>
        <p:txBody>
          <a:bodyPr/>
          <a:lstStyle/>
          <a:p>
            <a:endParaRPr lang="es-PE"/>
          </a:p>
        </p:txBody>
      </p:sp>
      <p:sp>
        <p:nvSpPr>
          <p:cNvPr id="4" name="Slide Number Placeholder 3"/>
          <p:cNvSpPr>
            <a:spLocks noGrp="1"/>
          </p:cNvSpPr>
          <p:nvPr>
            <p:ph type="sldNum" sz="quarter" idx="12"/>
          </p:nvPr>
        </p:nvSpPr>
        <p:spPr/>
        <p:txBody>
          <a:bodyPr/>
          <a:lstStyle/>
          <a:p>
            <a:fld id="{9F2249AB-CB73-46CB-9B8E-AC16BAC72C8B}" type="slidenum">
              <a:rPr lang="es-PE" smtClean="0"/>
              <a:t>‹Nº›</a:t>
            </a:fld>
            <a:endParaRPr lang="es-PE"/>
          </a:p>
        </p:txBody>
      </p:sp>
    </p:spTree>
    <p:extLst>
      <p:ext uri="{BB962C8B-B14F-4D97-AF65-F5344CB8AC3E}">
        <p14:creationId xmlns:p14="http://schemas.microsoft.com/office/powerpoint/2010/main" val="14310660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439042" y="798973"/>
            <a:ext cx="2425950" cy="2247117"/>
          </a:xfrm>
        </p:spPr>
        <p:txBody>
          <a:bodyPr anchor="b">
            <a:normAutofit/>
          </a:bodyPr>
          <a:lstStyle>
            <a:lvl1pPr algn="l">
              <a:defRPr sz="24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4186656" y="798974"/>
            <a:ext cx="3828178" cy="4658826"/>
          </a:xfrm>
        </p:spPr>
        <p:txBody>
          <a:bodyPr anchor="ct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1439042" y="3205492"/>
            <a:ext cx="2427369" cy="2248181"/>
          </a:xfrm>
        </p:spPr>
        <p:txBody>
          <a:bodyPr>
            <a:normAutofit/>
          </a:bodyPr>
          <a:lstStyle>
            <a:lvl1pPr marL="0" indent="0" algn="l">
              <a:buNone/>
              <a:defRPr sz="16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5F034722-07BF-4775-B884-BD4292CCDE0C}" type="datetimeFigureOut">
              <a:rPr lang="es-PE" smtClean="0"/>
              <a:t>5/06/2024</a:t>
            </a:fld>
            <a:endParaRPr lang="es-PE"/>
          </a:p>
        </p:txBody>
      </p:sp>
      <p:sp>
        <p:nvSpPr>
          <p:cNvPr id="6" name="Footer Placeholder 5"/>
          <p:cNvSpPr>
            <a:spLocks noGrp="1"/>
          </p:cNvSpPr>
          <p:nvPr>
            <p:ph type="ftr" sz="quarter" idx="11"/>
          </p:nvPr>
        </p:nvSpPr>
        <p:spPr/>
        <p:txBody>
          <a:bodyPr/>
          <a:lstStyle/>
          <a:p>
            <a:endParaRPr lang="es-PE"/>
          </a:p>
        </p:txBody>
      </p:sp>
      <p:sp>
        <p:nvSpPr>
          <p:cNvPr id="7" name="Slide Number Placeholder 6"/>
          <p:cNvSpPr>
            <a:spLocks noGrp="1"/>
          </p:cNvSpPr>
          <p:nvPr>
            <p:ph type="sldNum" sz="quarter" idx="12"/>
          </p:nvPr>
        </p:nvSpPr>
        <p:spPr/>
        <p:txBody>
          <a:bodyPr/>
          <a:lstStyle/>
          <a:p>
            <a:fld id="{9F2249AB-CB73-46CB-9B8E-AC16BAC72C8B}" type="slidenum">
              <a:rPr lang="es-PE" smtClean="0"/>
              <a:t>‹Nº›</a:t>
            </a:fld>
            <a:endParaRPr lang="es-PE"/>
          </a:p>
        </p:txBody>
      </p:sp>
      <p:cxnSp>
        <p:nvCxnSpPr>
          <p:cNvPr id="17" name="Straight Connector 16"/>
          <p:cNvCxnSpPr/>
          <p:nvPr/>
        </p:nvCxnSpPr>
        <p:spPr>
          <a:xfrm>
            <a:off x="1441748" y="3205491"/>
            <a:ext cx="242327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1840305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grpSp>
        <p:nvGrpSpPr>
          <p:cNvPr id="13" name="Group 12"/>
          <p:cNvGrpSpPr/>
          <p:nvPr/>
        </p:nvGrpSpPr>
        <p:grpSpPr>
          <a:xfrm>
            <a:off x="4996501" y="482171"/>
            <a:ext cx="3511387" cy="5149101"/>
            <a:chOff x="6852919" y="583365"/>
            <a:chExt cx="4681849" cy="5181928"/>
          </a:xfrm>
        </p:grpSpPr>
        <p:sp>
          <p:nvSpPr>
            <p:cNvPr id="14" name="Rectangle 13"/>
            <p:cNvSpPr/>
            <p:nvPr/>
          </p:nvSpPr>
          <p:spPr>
            <a:xfrm>
              <a:off x="6852919" y="583365"/>
              <a:ext cx="4681849" cy="5181928"/>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5" name="Rectangle 14"/>
            <p:cNvSpPr/>
            <p:nvPr/>
          </p:nvSpPr>
          <p:spPr>
            <a:xfrm>
              <a:off x="7273787" y="915806"/>
              <a:ext cx="3844017" cy="4507918"/>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44148" y="1129513"/>
            <a:ext cx="3244935" cy="1830584"/>
          </a:xfrm>
        </p:spPr>
        <p:txBody>
          <a:bodyPr anchor="b">
            <a:normAutofit/>
          </a:bodyPr>
          <a:lstStyle>
            <a:lvl1pPr>
              <a:defRPr sz="32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5640128" y="1122543"/>
            <a:ext cx="2234998" cy="3866327"/>
          </a:xfrm>
          <a:solidFill>
            <a:schemeClr val="bg1">
              <a:lumMod val="85000"/>
            </a:schemeClr>
          </a:solidFill>
          <a:ln w="9525" cap="sq">
            <a:noFill/>
            <a:miter lim="800000"/>
          </a:ln>
          <a:effectLst/>
        </p:spPr>
        <p:txBody>
          <a:bodyPr anchor="t"/>
          <a:lstStyle>
            <a:lvl1pPr marL="0" indent="0" algn="ctr">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1443492" y="3145992"/>
            <a:ext cx="3240286" cy="2003742"/>
          </a:xfrm>
        </p:spPr>
        <p:txBody>
          <a:bodyPr>
            <a:normAutofit/>
          </a:bodyPr>
          <a:lstStyle>
            <a:lvl1pPr marL="0" indent="0" algn="l">
              <a:buNone/>
              <a:defRPr sz="18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a:t>Haga clic para modificar los estilos de texto del patrón</a:t>
            </a:r>
          </a:p>
        </p:txBody>
      </p:sp>
      <p:sp>
        <p:nvSpPr>
          <p:cNvPr id="5" name="Date Placeholder 4"/>
          <p:cNvSpPr>
            <a:spLocks noGrp="1"/>
          </p:cNvSpPr>
          <p:nvPr>
            <p:ph type="dt" sz="half" idx="10"/>
          </p:nvPr>
        </p:nvSpPr>
        <p:spPr>
          <a:xfrm>
            <a:off x="1436664" y="5469857"/>
            <a:ext cx="3252420" cy="320123"/>
          </a:xfrm>
        </p:spPr>
        <p:txBody>
          <a:bodyPr/>
          <a:lstStyle>
            <a:lvl1pPr algn="l">
              <a:defRPr/>
            </a:lvl1pPr>
          </a:lstStyle>
          <a:p>
            <a:fld id="{5F034722-07BF-4775-B884-BD4292CCDE0C}" type="datetimeFigureOut">
              <a:rPr lang="es-PE" smtClean="0"/>
              <a:t>5/06/2024</a:t>
            </a:fld>
            <a:endParaRPr lang="es-PE"/>
          </a:p>
        </p:txBody>
      </p:sp>
      <p:sp>
        <p:nvSpPr>
          <p:cNvPr id="6" name="Footer Placeholder 5"/>
          <p:cNvSpPr>
            <a:spLocks noGrp="1"/>
          </p:cNvSpPr>
          <p:nvPr>
            <p:ph type="ftr" sz="quarter" idx="11"/>
          </p:nvPr>
        </p:nvSpPr>
        <p:spPr>
          <a:xfrm>
            <a:off x="1437530" y="318641"/>
            <a:ext cx="3251553" cy="320931"/>
          </a:xfrm>
        </p:spPr>
        <p:txBody>
          <a:bodyPr/>
          <a:lstStyle/>
          <a:p>
            <a:endParaRPr lang="es-PE"/>
          </a:p>
        </p:txBody>
      </p:sp>
      <p:sp>
        <p:nvSpPr>
          <p:cNvPr id="7" name="Slide Number Placeholder 6"/>
          <p:cNvSpPr>
            <a:spLocks noGrp="1"/>
          </p:cNvSpPr>
          <p:nvPr>
            <p:ph type="sldNum" sz="quarter" idx="12"/>
          </p:nvPr>
        </p:nvSpPr>
        <p:spPr/>
        <p:txBody>
          <a:bodyPr/>
          <a:lstStyle/>
          <a:p>
            <a:fld id="{9F2249AB-CB73-46CB-9B8E-AC16BAC72C8B}" type="slidenum">
              <a:rPr lang="es-PE" smtClean="0"/>
              <a:t>‹Nº›</a:t>
            </a:fld>
            <a:endParaRPr lang="es-PE"/>
          </a:p>
        </p:txBody>
      </p:sp>
      <p:cxnSp>
        <p:nvCxnSpPr>
          <p:cNvPr id="31" name="Straight Connector 30"/>
          <p:cNvCxnSpPr/>
          <p:nvPr/>
        </p:nvCxnSpPr>
        <p:spPr>
          <a:xfrm>
            <a:off x="1441281" y="3143605"/>
            <a:ext cx="3242014"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3224267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0" name="Rectangle 9"/>
          <p:cNvSpPr/>
          <p:nvPr/>
        </p:nvSpPr>
        <p:spPr>
          <a:xfrm>
            <a:off x="0" y="2015734"/>
            <a:ext cx="9144000" cy="4079520"/>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12" name="Picture 11"/>
          <p:cNvPicPr>
            <a:picLocks noChangeAspect="1"/>
          </p:cNvPicPr>
          <p:nvPr/>
        </p:nvPicPr>
        <p:blipFill rotWithShape="1">
          <a:blip r:embed="rId13">
            <a:extLst>
              <a:ext uri="{28A0092B-C50C-407E-A947-70E740481C1C}">
                <a14:useLocalDpi xmlns:a14="http://schemas.microsoft.com/office/drawing/2010/main" val="0"/>
              </a:ext>
            </a:extLst>
          </a:blip>
          <a:srcRect l="12500" t="1538" r="12500" b="-1538"/>
          <a:stretch/>
        </p:blipFill>
        <p:spPr>
          <a:xfrm>
            <a:off x="-1" y="6095253"/>
            <a:ext cx="9144001" cy="774727"/>
          </a:xfrm>
          <a:prstGeom prst="rect">
            <a:avLst/>
          </a:prstGeom>
        </p:spPr>
      </p:pic>
      <p:cxnSp>
        <p:nvCxnSpPr>
          <p:cNvPr id="13" name="Straight Connector 12"/>
          <p:cNvCxnSpPr/>
          <p:nvPr/>
        </p:nvCxnSpPr>
        <p:spPr>
          <a:xfrm>
            <a:off x="0" y="6101127"/>
            <a:ext cx="9144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
        <p:nvSpPr>
          <p:cNvPr id="2" name="Title Placeholder 1"/>
          <p:cNvSpPr>
            <a:spLocks noGrp="1"/>
          </p:cNvSpPr>
          <p:nvPr>
            <p:ph type="title"/>
          </p:nvPr>
        </p:nvSpPr>
        <p:spPr>
          <a:xfrm>
            <a:off x="1443491" y="804520"/>
            <a:ext cx="6571343" cy="1049235"/>
          </a:xfrm>
          <a:prstGeom prst="rect">
            <a:avLst/>
          </a:prstGeom>
        </p:spPr>
        <p:txBody>
          <a:bodyPr vert="horz" lIns="91440" tIns="45720" rIns="91440" bIns="45720" rtlCol="0" anchor="t">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443491" y="2015733"/>
            <a:ext cx="6571343" cy="3450613"/>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5646542" y="330370"/>
            <a:ext cx="2368292"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5F034722-07BF-4775-B884-BD4292CCDE0C}" type="datetimeFigureOut">
              <a:rPr lang="es-PE" smtClean="0"/>
              <a:t>5/06/2024</a:t>
            </a:fld>
            <a:endParaRPr lang="es-PE"/>
          </a:p>
        </p:txBody>
      </p:sp>
      <p:sp>
        <p:nvSpPr>
          <p:cNvPr id="5" name="Footer Placeholder 4"/>
          <p:cNvSpPr>
            <a:spLocks noGrp="1"/>
          </p:cNvSpPr>
          <p:nvPr>
            <p:ph type="ftr" sz="quarter" idx="3"/>
          </p:nvPr>
        </p:nvSpPr>
        <p:spPr>
          <a:xfrm>
            <a:off x="1443491" y="329308"/>
            <a:ext cx="4034004"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s-PE"/>
          </a:p>
        </p:txBody>
      </p:sp>
      <p:sp>
        <p:nvSpPr>
          <p:cNvPr id="6" name="Slide Number Placeholder 5"/>
          <p:cNvSpPr>
            <a:spLocks noGrp="1"/>
          </p:cNvSpPr>
          <p:nvPr>
            <p:ph type="sldNum" sz="quarter" idx="4"/>
          </p:nvPr>
        </p:nvSpPr>
        <p:spPr>
          <a:xfrm>
            <a:off x="487725" y="798973"/>
            <a:ext cx="795746" cy="503578"/>
          </a:xfrm>
          <a:prstGeom prst="rect">
            <a:avLst/>
          </a:prstGeom>
        </p:spPr>
        <p:txBody>
          <a:bodyPr vert="horz" lIns="91440" tIns="45720" rIns="91440" bIns="45720" rtlCol="0" anchor="t"/>
          <a:lstStyle>
            <a:lvl1pPr algn="r">
              <a:defRPr sz="2800">
                <a:solidFill>
                  <a:schemeClr val="accent1"/>
                </a:solidFill>
              </a:defRPr>
            </a:lvl1pPr>
          </a:lstStyle>
          <a:p>
            <a:fld id="{9F2249AB-CB73-46CB-9B8E-AC16BAC72C8B}" type="slidenum">
              <a:rPr lang="es-PE" smtClean="0"/>
              <a:t>‹Nº›</a:t>
            </a:fld>
            <a:endParaRPr lang="es-PE"/>
          </a:p>
        </p:txBody>
      </p:sp>
    </p:spTree>
    <p:extLst>
      <p:ext uri="{BB962C8B-B14F-4D97-AF65-F5344CB8AC3E}">
        <p14:creationId xmlns:p14="http://schemas.microsoft.com/office/powerpoint/2010/main" val="2000534107"/>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6858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685800" rtl="0" eaLnBrk="1" latinLnBrk="0" hangingPunct="1">
        <a:lnSpc>
          <a:spcPct val="120000"/>
        </a:lnSpc>
        <a:spcBef>
          <a:spcPts val="1000"/>
        </a:spcBef>
        <a:buClr>
          <a:schemeClr val="accent1"/>
        </a:buClr>
        <a:buSzPct val="100000"/>
        <a:buFont typeface="Arial" panose="020B0604020202020204" pitchFamily="34" charset="0"/>
        <a:buChar char="•"/>
        <a:defRPr sz="2000" kern="1200" cap="none">
          <a:solidFill>
            <a:schemeClr val="tx1"/>
          </a:solidFill>
          <a:effectLst/>
          <a:latin typeface="+mn-lt"/>
          <a:ea typeface="+mn-ea"/>
          <a:cs typeface="+mn-cs"/>
        </a:defRPr>
      </a:lvl1pPr>
      <a:lvl2pPr marL="6858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600" kern="1200" cap="none" baseline="0">
          <a:solidFill>
            <a:schemeClr val="tx1"/>
          </a:solidFill>
          <a:effectLst/>
          <a:latin typeface="+mn-lt"/>
          <a:ea typeface="+mn-ea"/>
          <a:cs typeface="+mn-cs"/>
        </a:defRPr>
      </a:lvl2pPr>
      <a:lvl3pPr marL="11430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600" kern="1200" cap="none">
          <a:solidFill>
            <a:schemeClr val="tx1"/>
          </a:solidFill>
          <a:effectLst/>
          <a:latin typeface="+mn-lt"/>
          <a:ea typeface="+mn-ea"/>
          <a:cs typeface="+mn-cs"/>
        </a:defRPr>
      </a:lvl3pPr>
      <a:lvl4pPr marL="16002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200" kern="1200" cap="none">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p:txBody>
          <a:bodyPr>
            <a:normAutofit/>
          </a:bodyPr>
          <a:lstStyle/>
          <a:p>
            <a:r>
              <a:rPr lang="es-PE" dirty="0"/>
              <a:t>AUTORÍA Y PARTICIPACIÓN</a:t>
            </a:r>
          </a:p>
        </p:txBody>
      </p:sp>
      <p:sp>
        <p:nvSpPr>
          <p:cNvPr id="5" name="4 Marcador de contenido"/>
          <p:cNvSpPr>
            <a:spLocks noGrp="1"/>
          </p:cNvSpPr>
          <p:nvPr>
            <p:ph idx="1"/>
          </p:nvPr>
        </p:nvSpPr>
        <p:spPr/>
        <p:txBody>
          <a:bodyPr/>
          <a:lstStyle/>
          <a:p>
            <a:endParaRPr lang="es-ES" dirty="0"/>
          </a:p>
          <a:p>
            <a:endParaRPr lang="es-ES" dirty="0"/>
          </a:p>
          <a:p>
            <a:endParaRPr lang="es-ES" dirty="0"/>
          </a:p>
          <a:p>
            <a:pPr algn="r"/>
            <a:r>
              <a:rPr lang="es-ES" b="1" dirty="0"/>
              <a:t>Por Nelson H. Gonzales Oviedo.</a:t>
            </a:r>
            <a:endParaRPr lang="es-PE" b="1" dirty="0"/>
          </a:p>
        </p:txBody>
      </p:sp>
    </p:spTree>
    <p:extLst>
      <p:ext uri="{BB962C8B-B14F-4D97-AF65-F5344CB8AC3E}">
        <p14:creationId xmlns:p14="http://schemas.microsoft.com/office/powerpoint/2010/main" val="5251289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p:txBody>
          <a:bodyPr>
            <a:normAutofit/>
          </a:bodyPr>
          <a:lstStyle/>
          <a:p>
            <a:r>
              <a:rPr lang="es-PE" sz="3200" dirty="0"/>
              <a:t>LA AUTORÍA Y LA PARTICIPACIÓN EN LOS DELITOS ESPECIALES</a:t>
            </a:r>
          </a:p>
        </p:txBody>
      </p:sp>
      <p:sp>
        <p:nvSpPr>
          <p:cNvPr id="5" name="4 Marcador de contenido"/>
          <p:cNvSpPr>
            <a:spLocks noGrp="1"/>
          </p:cNvSpPr>
          <p:nvPr>
            <p:ph idx="1"/>
          </p:nvPr>
        </p:nvSpPr>
        <p:spPr/>
        <p:txBody>
          <a:bodyPr>
            <a:normAutofit/>
          </a:bodyPr>
          <a:lstStyle/>
          <a:p>
            <a:pPr algn="just"/>
            <a:r>
              <a:rPr lang="es-PE" dirty="0"/>
              <a:t>Se han planteado dos posibilidades para resolver el problema:</a:t>
            </a:r>
          </a:p>
          <a:p>
            <a:pPr algn="just">
              <a:buFont typeface="Arial" charset="0"/>
              <a:buChar char="•"/>
            </a:pPr>
            <a:r>
              <a:rPr lang="es-PE" dirty="0"/>
              <a:t>TEORÍA DE LA RUPTURA DEL TÍTULO DE IMPUTACIÓN</a:t>
            </a:r>
          </a:p>
          <a:p>
            <a:pPr algn="just">
              <a:buFont typeface="Arial" charset="0"/>
              <a:buChar char="•"/>
            </a:pPr>
            <a:r>
              <a:rPr lang="es-PE" dirty="0"/>
              <a:t>TEORÍA DE LA UNIDAD DEL TÍTULO DE IMPUTACIÓN</a:t>
            </a:r>
          </a:p>
        </p:txBody>
      </p:sp>
    </p:spTree>
    <p:extLst>
      <p:ext uri="{BB962C8B-B14F-4D97-AF65-F5344CB8AC3E}">
        <p14:creationId xmlns:p14="http://schemas.microsoft.com/office/powerpoint/2010/main" val="39298552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p:txBody>
          <a:bodyPr>
            <a:normAutofit/>
          </a:bodyPr>
          <a:lstStyle/>
          <a:p>
            <a:r>
              <a:rPr lang="es-PE" sz="3200" dirty="0"/>
              <a:t>TEORÍA DE LA </a:t>
            </a:r>
            <a:r>
              <a:rPr lang="es-PE" sz="3200" u="sng" dirty="0"/>
              <a:t>RUPTURA</a:t>
            </a:r>
            <a:r>
              <a:rPr lang="es-PE" sz="3200" dirty="0"/>
              <a:t> DEL TÍTULO DE IMPUTACIÓN</a:t>
            </a:r>
          </a:p>
        </p:txBody>
      </p:sp>
      <p:sp>
        <p:nvSpPr>
          <p:cNvPr id="5" name="4 Marcador de contenido"/>
          <p:cNvSpPr>
            <a:spLocks noGrp="1"/>
          </p:cNvSpPr>
          <p:nvPr>
            <p:ph idx="1"/>
          </p:nvPr>
        </p:nvSpPr>
        <p:spPr/>
        <p:txBody>
          <a:bodyPr>
            <a:normAutofit fontScale="92500" lnSpcReduction="10000"/>
          </a:bodyPr>
          <a:lstStyle/>
          <a:p>
            <a:pPr algn="just"/>
            <a:r>
              <a:rPr lang="es-PE" dirty="0"/>
              <a:t>Según ella, los tipos penales de delitos especiales solamente se referirían a los </a:t>
            </a:r>
            <a:r>
              <a:rPr lang="es-PE" i="1" dirty="0"/>
              <a:t>intranei</a:t>
            </a:r>
            <a:r>
              <a:rPr lang="es-PE" dirty="0"/>
              <a:t>; por lo tanto, los </a:t>
            </a:r>
            <a:r>
              <a:rPr lang="es-PE" i="1" dirty="0" err="1"/>
              <a:t>extranei</a:t>
            </a:r>
            <a:r>
              <a:rPr lang="es-PE" i="1" dirty="0"/>
              <a:t> </a:t>
            </a:r>
            <a:r>
              <a:rPr lang="es-PE" dirty="0"/>
              <a:t>solamente serian punibles sobre la base de los tipos penales comunes que concurran ("cada uno responde por su propio injusto"). </a:t>
            </a:r>
          </a:p>
          <a:p>
            <a:pPr algn="just"/>
            <a:r>
              <a:rPr lang="es-PE" dirty="0"/>
              <a:t>Los partidarios de esta teoría se apoyan para esta afirmación en un supuesto apoyo legal contenido en la regla de la </a:t>
            </a:r>
            <a:r>
              <a:rPr lang="es-PE" b="1" dirty="0"/>
              <a:t>“Incomunicabilidad De Circunstancias Personales“</a:t>
            </a:r>
            <a:r>
              <a:rPr lang="es-PE" dirty="0"/>
              <a:t> </a:t>
            </a:r>
            <a:r>
              <a:rPr lang="en-US" dirty="0"/>
              <a:t>(art. 26 C.P. </a:t>
            </a:r>
            <a:r>
              <a:rPr lang="en-US" dirty="0" err="1"/>
              <a:t>Peruano</a:t>
            </a:r>
            <a:r>
              <a:rPr lang="en-US" dirty="0"/>
              <a:t>), </a:t>
            </a:r>
            <a:r>
              <a:rPr lang="es-PE" dirty="0"/>
              <a:t>la cual exigiría que la "cualidad" de los tipos especiales no deba nunca servir de base para la tipicidad (y la pena) de los partícipes </a:t>
            </a:r>
            <a:r>
              <a:rPr lang="es-PE" dirty="0" err="1"/>
              <a:t>extranei</a:t>
            </a:r>
            <a:r>
              <a:rPr lang="es-PE" dirty="0"/>
              <a:t>.</a:t>
            </a:r>
          </a:p>
        </p:txBody>
      </p:sp>
    </p:spTree>
    <p:extLst>
      <p:ext uri="{BB962C8B-B14F-4D97-AF65-F5344CB8AC3E}">
        <p14:creationId xmlns:p14="http://schemas.microsoft.com/office/powerpoint/2010/main" val="39298552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p:txBody>
          <a:bodyPr>
            <a:normAutofit/>
          </a:bodyPr>
          <a:lstStyle/>
          <a:p>
            <a:endParaRPr lang="es-PE" sz="3200" dirty="0"/>
          </a:p>
        </p:txBody>
      </p:sp>
      <p:sp>
        <p:nvSpPr>
          <p:cNvPr id="5" name="4 Marcador de contenido"/>
          <p:cNvSpPr>
            <a:spLocks noGrp="1"/>
          </p:cNvSpPr>
          <p:nvPr>
            <p:ph idx="1"/>
          </p:nvPr>
        </p:nvSpPr>
        <p:spPr/>
        <p:txBody>
          <a:bodyPr>
            <a:normAutofit fontScale="92500" lnSpcReduction="20000"/>
          </a:bodyPr>
          <a:lstStyle/>
          <a:p>
            <a:pPr algn="just"/>
            <a:r>
              <a:rPr lang="es-PE" dirty="0"/>
              <a:t>Por ejemplo, cuando un funcionario público, con dominio del hecho, se apropia de caudales que debe administrar, con ayuda de un particular, el primero será </a:t>
            </a:r>
            <a:r>
              <a:rPr lang="es-PE" u="sng" dirty="0"/>
              <a:t>autor de "peculado"</a:t>
            </a:r>
            <a:r>
              <a:rPr lang="es-PE" dirty="0"/>
              <a:t> (art. 387), mientras que el segundo solamente </a:t>
            </a:r>
            <a:r>
              <a:rPr lang="es-PE" u="sng" dirty="0"/>
              <a:t>autor o cómplice</a:t>
            </a:r>
            <a:r>
              <a:rPr lang="es-PE" dirty="0"/>
              <a:t> (según su dominio del hecho) </a:t>
            </a:r>
            <a:r>
              <a:rPr lang="es-PE" u="sng" dirty="0"/>
              <a:t>de un "hurto" </a:t>
            </a:r>
            <a:r>
              <a:rPr lang="es-PE" dirty="0"/>
              <a:t>(art. 185).</a:t>
            </a:r>
          </a:p>
          <a:p>
            <a:pPr algn="just"/>
            <a:r>
              <a:rPr lang="es-PE" dirty="0"/>
              <a:t>Al revés, cuando el "dominio del hecho" lo haya tenido el </a:t>
            </a:r>
            <a:r>
              <a:rPr lang="es-PE" i="1" dirty="0" err="1"/>
              <a:t>extraneus</a:t>
            </a:r>
            <a:r>
              <a:rPr lang="es-PE" dirty="0"/>
              <a:t> y el funcionario </a:t>
            </a:r>
            <a:r>
              <a:rPr lang="es-PE" i="1" dirty="0" err="1"/>
              <a:t>intraneus</a:t>
            </a:r>
            <a:r>
              <a:rPr lang="es-PE" dirty="0"/>
              <a:t> únicamente haya colaborado con aquél sin dominio del hecho en el apoderamiento de los caudales, la consecuencia lógica será que el primero responda como </a:t>
            </a:r>
            <a:r>
              <a:rPr lang="es-PE" u="sng" dirty="0"/>
              <a:t>autor de "hurto"</a:t>
            </a:r>
            <a:r>
              <a:rPr lang="es-PE" dirty="0"/>
              <a:t> y el segundo" como </a:t>
            </a:r>
            <a:r>
              <a:rPr lang="es-PE" u="sng" dirty="0"/>
              <a:t>partícipe de "peculado"</a:t>
            </a:r>
            <a:r>
              <a:rPr lang="es-PE" dirty="0"/>
              <a:t>.</a:t>
            </a:r>
          </a:p>
        </p:txBody>
      </p:sp>
    </p:spTree>
    <p:extLst>
      <p:ext uri="{BB962C8B-B14F-4D97-AF65-F5344CB8AC3E}">
        <p14:creationId xmlns:p14="http://schemas.microsoft.com/office/powerpoint/2010/main" val="39298552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p:txBody>
          <a:bodyPr>
            <a:normAutofit/>
          </a:bodyPr>
          <a:lstStyle/>
          <a:p>
            <a:r>
              <a:rPr lang="es-PE" sz="3200" dirty="0"/>
              <a:t>TEORÍA DE LA </a:t>
            </a:r>
            <a:r>
              <a:rPr lang="es-PE" sz="3200" u="sng" dirty="0"/>
              <a:t>UNIDAD</a:t>
            </a:r>
            <a:r>
              <a:rPr lang="es-PE" sz="3200" dirty="0"/>
              <a:t> DEL TÍTULO DE IMPUTACIÓN</a:t>
            </a:r>
          </a:p>
        </p:txBody>
      </p:sp>
      <p:sp>
        <p:nvSpPr>
          <p:cNvPr id="5" name="4 Marcador de contenido"/>
          <p:cNvSpPr>
            <a:spLocks noGrp="1"/>
          </p:cNvSpPr>
          <p:nvPr>
            <p:ph idx="1"/>
          </p:nvPr>
        </p:nvSpPr>
        <p:spPr/>
        <p:txBody>
          <a:bodyPr>
            <a:normAutofit/>
          </a:bodyPr>
          <a:lstStyle/>
          <a:p>
            <a:pPr algn="just"/>
            <a:r>
              <a:rPr lang="es-PE" dirty="0"/>
              <a:t>Para la teoría de la </a:t>
            </a:r>
            <a:r>
              <a:rPr lang="es-PE" i="1" dirty="0"/>
              <a:t>unidad del título de imputación, </a:t>
            </a:r>
            <a:r>
              <a:rPr lang="es-PE" dirty="0"/>
              <a:t>el </a:t>
            </a:r>
            <a:r>
              <a:rPr lang="es-PE" i="1" dirty="0" err="1"/>
              <a:t>extraneus</a:t>
            </a:r>
            <a:r>
              <a:rPr lang="es-PE" dirty="0"/>
              <a:t> sí puede ser partícipe del delito especial, pues si bien no es ni puede ser considerado autor, nada impediría que pueda sea abarcado como cómplice o instigador de dicho delito.</a:t>
            </a:r>
          </a:p>
        </p:txBody>
      </p:sp>
    </p:spTree>
    <p:extLst>
      <p:ext uri="{BB962C8B-B14F-4D97-AF65-F5344CB8AC3E}">
        <p14:creationId xmlns:p14="http://schemas.microsoft.com/office/powerpoint/2010/main" val="29635956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p:txBody>
          <a:bodyPr>
            <a:normAutofit/>
          </a:bodyPr>
          <a:lstStyle/>
          <a:p>
            <a:r>
              <a:rPr lang="es-PE" sz="3200" dirty="0"/>
              <a:t>TEORÍA DE LA UNIDAD DEL TÍTULO DE IMPUTACIÓN</a:t>
            </a:r>
          </a:p>
        </p:txBody>
      </p:sp>
      <p:sp>
        <p:nvSpPr>
          <p:cNvPr id="5" name="4 Marcador de contenido"/>
          <p:cNvSpPr>
            <a:spLocks noGrp="1"/>
          </p:cNvSpPr>
          <p:nvPr>
            <p:ph idx="1"/>
          </p:nvPr>
        </p:nvSpPr>
        <p:spPr/>
        <p:txBody>
          <a:bodyPr>
            <a:normAutofit/>
          </a:bodyPr>
          <a:lstStyle/>
          <a:p>
            <a:pPr algn="just"/>
            <a:r>
              <a:rPr lang="es-PE" dirty="0"/>
              <a:t>Esta regla precisamente diría lo contrario de lo que se argumenta: consagraría la </a:t>
            </a:r>
            <a:r>
              <a:rPr lang="es-PE" b="1" dirty="0"/>
              <a:t>"ACCESORIEDAD“</a:t>
            </a:r>
            <a:r>
              <a:rPr lang="es-PE" dirty="0"/>
              <a:t> de la participación respecto de la autoría.</a:t>
            </a:r>
          </a:p>
          <a:p>
            <a:pPr algn="just"/>
            <a:r>
              <a:rPr lang="es-PE" dirty="0"/>
              <a:t>Luego, el partícipe de un hecho siempre lo será en relación con un hecho punible cometido por el autor.</a:t>
            </a:r>
          </a:p>
        </p:txBody>
      </p:sp>
    </p:spTree>
    <p:extLst>
      <p:ext uri="{BB962C8B-B14F-4D97-AF65-F5344CB8AC3E}">
        <p14:creationId xmlns:p14="http://schemas.microsoft.com/office/powerpoint/2010/main" val="29635956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p:txBody>
          <a:bodyPr>
            <a:normAutofit/>
          </a:bodyPr>
          <a:lstStyle/>
          <a:p>
            <a:r>
              <a:rPr lang="es-PE" sz="3200" dirty="0"/>
              <a:t>TEORÍA DE LA UNIDAD DEL TÍTULO DE IMPUTACIÓN</a:t>
            </a:r>
          </a:p>
        </p:txBody>
      </p:sp>
      <p:sp>
        <p:nvSpPr>
          <p:cNvPr id="5" name="4 Marcador de contenido"/>
          <p:cNvSpPr>
            <a:spLocks noGrp="1"/>
          </p:cNvSpPr>
          <p:nvPr>
            <p:ph idx="1"/>
          </p:nvPr>
        </p:nvSpPr>
        <p:spPr/>
        <p:txBody>
          <a:bodyPr>
            <a:normAutofit/>
          </a:bodyPr>
          <a:lstStyle/>
          <a:p>
            <a:pPr algn="just"/>
            <a:r>
              <a:rPr lang="es-PE" dirty="0"/>
              <a:t>En los delitos especiales, propios e impropios, solamente el </a:t>
            </a:r>
            <a:r>
              <a:rPr lang="es-PE" i="1" dirty="0"/>
              <a:t>intraneus</a:t>
            </a:r>
            <a:r>
              <a:rPr lang="es-PE" dirty="0"/>
              <a:t> (el funcionario público, en el caso analizado) podría ser autor del delito, pero los </a:t>
            </a:r>
            <a:r>
              <a:rPr lang="es-PE" i="1" dirty="0" err="1"/>
              <a:t>extraneus</a:t>
            </a:r>
            <a:r>
              <a:rPr lang="es-PE" i="1" dirty="0"/>
              <a:t> </a:t>
            </a:r>
            <a:r>
              <a:rPr lang="es-PE" dirty="0"/>
              <a:t>(particulares u otros funcionarios sin la función específica exigida por el tipo, si fuera el caso) serían partícipes del mismo delito incluso cuando fácticamente hayan tenido el dominio del hecho.</a:t>
            </a:r>
          </a:p>
        </p:txBody>
      </p:sp>
    </p:spTree>
    <p:extLst>
      <p:ext uri="{BB962C8B-B14F-4D97-AF65-F5344CB8AC3E}">
        <p14:creationId xmlns:p14="http://schemas.microsoft.com/office/powerpoint/2010/main" val="29635956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p:txBody>
          <a:bodyPr>
            <a:normAutofit/>
          </a:bodyPr>
          <a:lstStyle/>
          <a:p>
            <a:r>
              <a:rPr lang="es-PE" sz="3200" dirty="0"/>
              <a:t>TEORÍA DE LA UNIDAD DEL TÍTULO DE IMPUTACIÓN</a:t>
            </a:r>
          </a:p>
        </p:txBody>
      </p:sp>
      <p:sp>
        <p:nvSpPr>
          <p:cNvPr id="5" name="4 Marcador de contenido"/>
          <p:cNvSpPr>
            <a:spLocks noGrp="1"/>
          </p:cNvSpPr>
          <p:nvPr>
            <p:ph idx="1"/>
          </p:nvPr>
        </p:nvSpPr>
        <p:spPr/>
        <p:txBody>
          <a:bodyPr>
            <a:normAutofit/>
          </a:bodyPr>
          <a:lstStyle/>
          <a:p>
            <a:pPr marL="0" indent="0" algn="just">
              <a:buNone/>
            </a:pPr>
            <a:r>
              <a:rPr lang="es-PE" dirty="0"/>
              <a:t>La imputación (única) de la autoría (sobre cuya base se construirá la participación) </a:t>
            </a:r>
            <a:r>
              <a:rPr lang="es-PE" b="1" dirty="0"/>
              <a:t>dependerá de quién haya ejecutado los hechos con "dominio del hecho"</a:t>
            </a:r>
            <a:r>
              <a:rPr lang="es-PE" dirty="0"/>
              <a:t>. Si este "dominio del hecho" lo tenía el </a:t>
            </a:r>
            <a:r>
              <a:rPr lang="es-PE" i="1" dirty="0" err="1"/>
              <a:t>intraneus</a:t>
            </a:r>
            <a:r>
              <a:rPr lang="es-PE" dirty="0"/>
              <a:t> y el </a:t>
            </a:r>
            <a:r>
              <a:rPr lang="es-PE" i="1" dirty="0" err="1"/>
              <a:t>extraneus</a:t>
            </a:r>
            <a:r>
              <a:rPr lang="es-PE" i="1" dirty="0"/>
              <a:t> </a:t>
            </a:r>
            <a:r>
              <a:rPr lang="es-PE" dirty="0"/>
              <a:t>solamente ha colaborado con un aporte menos importante, este último será "partícipe" del primero en el delito especial. Si el dominio del hecho lo tuvo el </a:t>
            </a:r>
            <a:r>
              <a:rPr lang="es-PE" i="1" dirty="0" err="1"/>
              <a:t>extraneus</a:t>
            </a:r>
            <a:r>
              <a:rPr lang="es-PE" i="1" dirty="0"/>
              <a:t> </a:t>
            </a:r>
            <a:r>
              <a:rPr lang="es-PE" dirty="0"/>
              <a:t>y el </a:t>
            </a:r>
            <a:r>
              <a:rPr lang="es-PE" i="1" dirty="0" err="1"/>
              <a:t>intraneus</a:t>
            </a:r>
            <a:r>
              <a:rPr lang="es-PE" i="1" dirty="0"/>
              <a:t> </a:t>
            </a:r>
            <a:r>
              <a:rPr lang="es-PE" dirty="0"/>
              <a:t>no, el delito cometido será el "común" y el </a:t>
            </a:r>
            <a:r>
              <a:rPr lang="es-PE" i="1" dirty="0" err="1"/>
              <a:t>intraneus</a:t>
            </a:r>
            <a:r>
              <a:rPr lang="es-PE" i="1" dirty="0"/>
              <a:t> </a:t>
            </a:r>
            <a:r>
              <a:rPr lang="es-PE" dirty="0"/>
              <a:t>será partícipe en este delito común.</a:t>
            </a:r>
          </a:p>
        </p:txBody>
      </p:sp>
    </p:spTree>
    <p:extLst>
      <p:ext uri="{BB962C8B-B14F-4D97-AF65-F5344CB8AC3E}">
        <p14:creationId xmlns:p14="http://schemas.microsoft.com/office/powerpoint/2010/main" val="392985528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p:txBody>
          <a:bodyPr>
            <a:normAutofit/>
          </a:bodyPr>
          <a:lstStyle/>
          <a:p>
            <a:r>
              <a:rPr lang="es-PE" u="sng" dirty="0"/>
              <a:t>LA TEORÍA DE LOS DELITOS DE INFRACCIÓN DE DEBER</a:t>
            </a:r>
          </a:p>
        </p:txBody>
      </p:sp>
      <p:sp>
        <p:nvSpPr>
          <p:cNvPr id="5" name="4 Marcador de contenido"/>
          <p:cNvSpPr>
            <a:spLocks noGrp="1"/>
          </p:cNvSpPr>
          <p:nvPr>
            <p:ph idx="1"/>
          </p:nvPr>
        </p:nvSpPr>
        <p:spPr/>
        <p:txBody>
          <a:bodyPr>
            <a:normAutofit/>
          </a:bodyPr>
          <a:lstStyle/>
          <a:p>
            <a:pPr algn="just"/>
            <a:r>
              <a:rPr lang="es-PE" dirty="0"/>
              <a:t>Una concepción totalmente diferente para dar solución a los problemas de autoría y participación en los delitos especiales es la propugnada por Claus ROXIN: </a:t>
            </a:r>
            <a:r>
              <a:rPr lang="es-PE" u="sng" dirty="0"/>
              <a:t>la </a:t>
            </a:r>
            <a:r>
              <a:rPr lang="es-PE" i="1" u="sng" dirty="0"/>
              <a:t>teoría de la infracción del deber</a:t>
            </a:r>
            <a:r>
              <a:rPr lang="es-PE" i="1" dirty="0"/>
              <a:t>.</a:t>
            </a:r>
          </a:p>
          <a:p>
            <a:pPr algn="just"/>
            <a:r>
              <a:rPr lang="es-PE" dirty="0"/>
              <a:t>ROXIN formuló esta teoría en su célebre trabajo doctoral publicado en 1963 bajo el título "Autoría y dominio del hecho"</a:t>
            </a:r>
          </a:p>
        </p:txBody>
      </p:sp>
    </p:spTree>
    <p:extLst>
      <p:ext uri="{BB962C8B-B14F-4D97-AF65-F5344CB8AC3E}">
        <p14:creationId xmlns:p14="http://schemas.microsoft.com/office/powerpoint/2010/main" val="303525169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p:txBody>
          <a:bodyPr>
            <a:normAutofit/>
          </a:bodyPr>
          <a:lstStyle/>
          <a:p>
            <a:r>
              <a:rPr lang="es-PE" dirty="0"/>
              <a:t>LA TEORÍA DE LOS DELITOS DE INFRACCIÓN DE DEBER</a:t>
            </a:r>
          </a:p>
        </p:txBody>
      </p:sp>
      <p:sp>
        <p:nvSpPr>
          <p:cNvPr id="5" name="4 Marcador de contenido"/>
          <p:cNvSpPr>
            <a:spLocks noGrp="1"/>
          </p:cNvSpPr>
          <p:nvPr>
            <p:ph idx="1"/>
          </p:nvPr>
        </p:nvSpPr>
        <p:spPr/>
        <p:txBody>
          <a:bodyPr>
            <a:normAutofit lnSpcReduction="10000"/>
          </a:bodyPr>
          <a:lstStyle/>
          <a:p>
            <a:pPr algn="just"/>
            <a:r>
              <a:rPr lang="es-PE" dirty="0"/>
              <a:t>Los tipos penales de la parte especial pueden sistematizarse distinguiéndolos entre "delitos de dominio" y "delitos de infracción del deber".</a:t>
            </a:r>
          </a:p>
          <a:p>
            <a:pPr algn="just"/>
            <a:r>
              <a:rPr lang="es-PE" dirty="0"/>
              <a:t>En los primeros, el legislador presupondría el "dominio" de la conducta típica por parte del autor, sea por sí mismo, por intermedio de otro o conjuntamente con otros; en cambio, en los segundos, el reproche penal iría dirigido a la "infracción" de un "deber específico“ del sujeto activo sin importar cómo la realice.</a:t>
            </a:r>
          </a:p>
        </p:txBody>
      </p:sp>
    </p:spTree>
    <p:extLst>
      <p:ext uri="{BB962C8B-B14F-4D97-AF65-F5344CB8AC3E}">
        <p14:creationId xmlns:p14="http://schemas.microsoft.com/office/powerpoint/2010/main" val="422398032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p:txBody>
          <a:bodyPr>
            <a:normAutofit/>
          </a:bodyPr>
          <a:lstStyle/>
          <a:p>
            <a:r>
              <a:rPr lang="es-PE" dirty="0"/>
              <a:t>LA TEORÍA DE LOS DELITOS DE INFRACCIÓN DE DEBER</a:t>
            </a:r>
          </a:p>
        </p:txBody>
      </p:sp>
      <p:sp>
        <p:nvSpPr>
          <p:cNvPr id="5" name="4 Marcador de contenido"/>
          <p:cNvSpPr>
            <a:spLocks noGrp="1"/>
          </p:cNvSpPr>
          <p:nvPr>
            <p:ph idx="1"/>
          </p:nvPr>
        </p:nvSpPr>
        <p:spPr/>
        <p:txBody>
          <a:bodyPr>
            <a:normAutofit fontScale="85000" lnSpcReduction="10000"/>
          </a:bodyPr>
          <a:lstStyle/>
          <a:p>
            <a:pPr algn="just"/>
            <a:r>
              <a:rPr lang="es-PE" dirty="0"/>
              <a:t>En los "delitos de dominio" resulta aplicable la teoría del "dominio del hecho". Pero </a:t>
            </a:r>
            <a:r>
              <a:rPr lang="es-PE" b="1" dirty="0"/>
              <a:t>en el grupo de los "delitos de infracción del deber", la presencia o ausencia de dominio del hecho no debería tener ninguna trascendencia para distinguir entre autor o partícipe</a:t>
            </a:r>
            <a:r>
              <a:rPr lang="es-PE" dirty="0"/>
              <a:t>. </a:t>
            </a:r>
            <a:r>
              <a:rPr lang="es-PE" i="1" u="sng" dirty="0"/>
              <a:t>LO ÚNICO QUE INTERESARÍA, PARA DETERMINAR LA AUTORÍA, SERÍA VERIFICAR QUE SE HAYA PRODUCIDO LA INFRACCIÓN DEL DEBER POR PARTE DEL INTRANEUS</a:t>
            </a:r>
            <a:r>
              <a:rPr lang="es-PE" i="1" dirty="0"/>
              <a:t>. </a:t>
            </a:r>
            <a:r>
              <a:rPr lang="es-PE" i="1" u="sng" dirty="0"/>
              <a:t>Y CUALQUIER EXTRANEUS QUE HAYA COLABORADO</a:t>
            </a:r>
            <a:r>
              <a:rPr lang="es-PE" dirty="0"/>
              <a:t> –de cualquier manera (o sea con dominio o no, antes o durante la ejecución de los hechos) </a:t>
            </a:r>
            <a:r>
              <a:rPr lang="es-PE" i="1" u="sng" dirty="0"/>
              <a:t>CON EL INTRANEUS, SERÁ PARTÍCIPE DE ESTE TIPO DE DELITOS</a:t>
            </a:r>
            <a:r>
              <a:rPr lang="es-PE" dirty="0"/>
              <a:t>.</a:t>
            </a:r>
          </a:p>
        </p:txBody>
      </p:sp>
    </p:spTree>
    <p:extLst>
      <p:ext uri="{BB962C8B-B14F-4D97-AF65-F5344CB8AC3E}">
        <p14:creationId xmlns:p14="http://schemas.microsoft.com/office/powerpoint/2010/main" val="42239803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p:txBody>
          <a:bodyPr>
            <a:normAutofit/>
          </a:bodyPr>
          <a:lstStyle/>
          <a:p>
            <a:r>
              <a:rPr lang="es-PE" dirty="0"/>
              <a:t>AUTORÍA Y PARTICIPACIÓN</a:t>
            </a:r>
          </a:p>
        </p:txBody>
      </p:sp>
      <p:sp>
        <p:nvSpPr>
          <p:cNvPr id="5" name="4 Marcador de contenido"/>
          <p:cNvSpPr>
            <a:spLocks noGrp="1"/>
          </p:cNvSpPr>
          <p:nvPr>
            <p:ph idx="1"/>
          </p:nvPr>
        </p:nvSpPr>
        <p:spPr/>
        <p:txBody>
          <a:bodyPr>
            <a:normAutofit fontScale="92500" lnSpcReduction="10000"/>
          </a:bodyPr>
          <a:lstStyle/>
          <a:p>
            <a:pPr algn="just"/>
            <a:r>
              <a:rPr lang="es-PE" dirty="0"/>
              <a:t>Como es propio de la </a:t>
            </a:r>
            <a:r>
              <a:rPr lang="es-PE" i="1" dirty="0"/>
              <a:t>teoría diferenciadora, </a:t>
            </a:r>
            <a:r>
              <a:rPr lang="es-PE" dirty="0"/>
              <a:t>adoptada en la mayoría de los sistema penales de corte europeo-continental (Alemania, España, Suiza, Argentina, Perú), debe distinguirse entre </a:t>
            </a:r>
            <a:r>
              <a:rPr lang="es-PE" b="1" dirty="0"/>
              <a:t>"autores“</a:t>
            </a:r>
            <a:r>
              <a:rPr lang="es-PE" dirty="0"/>
              <a:t> y </a:t>
            </a:r>
            <a:r>
              <a:rPr lang="es-PE" b="1" dirty="0"/>
              <a:t>"partícipes"</a:t>
            </a:r>
            <a:r>
              <a:rPr lang="es-PE" dirty="0"/>
              <a:t> (y estos últimos a su vez entre "inductores" y "cómplices"). </a:t>
            </a:r>
          </a:p>
          <a:p>
            <a:pPr algn="just"/>
            <a:r>
              <a:rPr lang="es-PE" dirty="0"/>
              <a:t>Para realizar esta distinción, la doctrina dominante se sirve de la teoría del </a:t>
            </a:r>
            <a:r>
              <a:rPr lang="es-PE" i="1" dirty="0"/>
              <a:t>dominio del hecho. </a:t>
            </a:r>
            <a:r>
              <a:rPr lang="es-PE" dirty="0"/>
              <a:t>Luego, "autor" será aquel que ejecute los hechos típicos con dominio del hecho; "partícipe", aquel que colabore con éste en la ejecución de tales hechos sin poseer tal dominio del hecho.</a:t>
            </a:r>
          </a:p>
        </p:txBody>
      </p:sp>
    </p:spTree>
    <p:extLst>
      <p:ext uri="{BB962C8B-B14F-4D97-AF65-F5344CB8AC3E}">
        <p14:creationId xmlns:p14="http://schemas.microsoft.com/office/powerpoint/2010/main" val="89378279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p:txBody>
          <a:bodyPr>
            <a:normAutofit/>
          </a:bodyPr>
          <a:lstStyle/>
          <a:p>
            <a:r>
              <a:rPr lang="es-PE" dirty="0"/>
              <a:t>LA TEORÍA DE LOS DELITOS DE INFRACCIÓN DE DEBER</a:t>
            </a:r>
          </a:p>
        </p:txBody>
      </p:sp>
      <p:sp>
        <p:nvSpPr>
          <p:cNvPr id="5" name="4 Marcador de contenido"/>
          <p:cNvSpPr>
            <a:spLocks noGrp="1"/>
          </p:cNvSpPr>
          <p:nvPr>
            <p:ph idx="1"/>
          </p:nvPr>
        </p:nvSpPr>
        <p:spPr/>
        <p:txBody>
          <a:bodyPr/>
          <a:lstStyle/>
          <a:p>
            <a:pPr algn="just"/>
            <a:r>
              <a:rPr lang="es-PE" dirty="0"/>
              <a:t>Art. 25 último párrafo </a:t>
            </a:r>
            <a:r>
              <a:rPr lang="es-PE" i="1" dirty="0"/>
              <a:t>“… El cómplice siempre responde en referencia al hecho punible cometido por el autor, aunque los elementos especiales que fundamentan la penalidad del tipo legal no concurran en él”</a:t>
            </a:r>
            <a:r>
              <a:rPr lang="es-PE" dirty="0"/>
              <a:t>.</a:t>
            </a:r>
          </a:p>
        </p:txBody>
      </p:sp>
    </p:spTree>
    <p:extLst>
      <p:ext uri="{BB962C8B-B14F-4D97-AF65-F5344CB8AC3E}">
        <p14:creationId xmlns:p14="http://schemas.microsoft.com/office/powerpoint/2010/main" val="42239803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p:txBody>
          <a:bodyPr>
            <a:normAutofit/>
          </a:bodyPr>
          <a:lstStyle/>
          <a:p>
            <a:r>
              <a:rPr lang="es-PE" dirty="0"/>
              <a:t>MANIFESTACIÓN DEL DOMINIO DEL HECHO</a:t>
            </a:r>
          </a:p>
        </p:txBody>
      </p:sp>
      <p:sp>
        <p:nvSpPr>
          <p:cNvPr id="5" name="4 Marcador de contenido"/>
          <p:cNvSpPr>
            <a:spLocks noGrp="1"/>
          </p:cNvSpPr>
          <p:nvPr>
            <p:ph idx="1"/>
          </p:nvPr>
        </p:nvSpPr>
        <p:spPr/>
        <p:txBody>
          <a:bodyPr>
            <a:normAutofit/>
          </a:bodyPr>
          <a:lstStyle/>
          <a:p>
            <a:pPr algn="just"/>
            <a:r>
              <a:rPr lang="es-PE" dirty="0"/>
              <a:t>a) como </a:t>
            </a:r>
            <a:r>
              <a:rPr lang="es-PE" b="1" dirty="0"/>
              <a:t>"DOMINIO DE LA ACCIÓN"</a:t>
            </a:r>
            <a:r>
              <a:rPr lang="es-PE" dirty="0"/>
              <a:t> propia del individuo (</a:t>
            </a:r>
            <a:r>
              <a:rPr lang="es-PE" i="1" u="sng" dirty="0"/>
              <a:t>autoría directa</a:t>
            </a:r>
            <a:r>
              <a:rPr lang="es-PE" dirty="0"/>
              <a:t>); </a:t>
            </a:r>
          </a:p>
          <a:p>
            <a:pPr algn="just"/>
            <a:r>
              <a:rPr lang="es-PE" dirty="0"/>
              <a:t>b) como </a:t>
            </a:r>
            <a:r>
              <a:rPr lang="es-PE" b="1" dirty="0"/>
              <a:t>"DOMINIO DE LA VOLUNTAD"</a:t>
            </a:r>
            <a:r>
              <a:rPr lang="es-PE" dirty="0"/>
              <a:t> de un tercero utilizado como "instrumento“ o "intermediario humano" (</a:t>
            </a:r>
            <a:r>
              <a:rPr lang="es-PE" i="1" u="sng" dirty="0"/>
              <a:t>autoría mediata</a:t>
            </a:r>
            <a:r>
              <a:rPr lang="es-PE" dirty="0"/>
              <a:t>),</a:t>
            </a:r>
          </a:p>
          <a:p>
            <a:pPr algn="just"/>
            <a:r>
              <a:rPr lang="es-PE" dirty="0"/>
              <a:t>c) como </a:t>
            </a:r>
            <a:r>
              <a:rPr lang="es-PE" b="1" dirty="0"/>
              <a:t>"DOMINIO FUNCIONAL"</a:t>
            </a:r>
            <a:r>
              <a:rPr lang="es-PE" dirty="0"/>
              <a:t> hecho que es ejecutado conjuntamente con otros (</a:t>
            </a:r>
            <a:r>
              <a:rPr lang="es-PE" i="1" u="sng" dirty="0"/>
              <a:t>coautoría</a:t>
            </a:r>
            <a:r>
              <a:rPr lang="es-PE" dirty="0"/>
              <a:t>).</a:t>
            </a:r>
          </a:p>
        </p:txBody>
      </p:sp>
    </p:spTree>
    <p:extLst>
      <p:ext uri="{BB962C8B-B14F-4D97-AF65-F5344CB8AC3E}">
        <p14:creationId xmlns:p14="http://schemas.microsoft.com/office/powerpoint/2010/main" val="30352516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p:txBody>
          <a:bodyPr/>
          <a:lstStyle/>
          <a:p>
            <a:r>
              <a:rPr lang="es-PE" dirty="0"/>
              <a:t>EL INDUCTOR</a:t>
            </a:r>
          </a:p>
        </p:txBody>
      </p:sp>
      <p:sp>
        <p:nvSpPr>
          <p:cNvPr id="5" name="4 Marcador de contenido"/>
          <p:cNvSpPr>
            <a:spLocks noGrp="1"/>
          </p:cNvSpPr>
          <p:nvPr>
            <p:ph idx="1"/>
          </p:nvPr>
        </p:nvSpPr>
        <p:spPr/>
        <p:txBody>
          <a:bodyPr/>
          <a:lstStyle/>
          <a:p>
            <a:pPr marL="0" indent="0" algn="just">
              <a:buNone/>
            </a:pPr>
            <a:r>
              <a:rPr lang="es-PE" dirty="0"/>
              <a:t>Art. 24 CP.- </a:t>
            </a:r>
            <a:r>
              <a:rPr lang="es-PE" i="1" dirty="0"/>
              <a:t>“El que, dolosamente, determina a otro a cometer el hecho punible será reprimido con la pena que corresponde al autor”</a:t>
            </a:r>
            <a:r>
              <a:rPr lang="es-PE" dirty="0"/>
              <a:t>.</a:t>
            </a:r>
          </a:p>
          <a:p>
            <a:pPr marL="0" indent="0" algn="just">
              <a:buNone/>
            </a:pPr>
            <a:r>
              <a:rPr lang="es-PE" dirty="0"/>
              <a:t>En este caso ingresan las personas a las que se les denominaba AUTORES INTELECTUALES.</a:t>
            </a:r>
          </a:p>
          <a:p>
            <a:pPr marL="0" indent="0" algn="just">
              <a:buNone/>
            </a:pPr>
            <a:r>
              <a:rPr lang="es-PE" dirty="0"/>
              <a:t>El inductor no es cómplice, sino es AUTOR.</a:t>
            </a:r>
          </a:p>
        </p:txBody>
      </p:sp>
    </p:spTree>
    <p:extLst>
      <p:ext uri="{BB962C8B-B14F-4D97-AF65-F5344CB8AC3E}">
        <p14:creationId xmlns:p14="http://schemas.microsoft.com/office/powerpoint/2010/main" val="30352516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p:txBody>
          <a:bodyPr>
            <a:normAutofit/>
          </a:bodyPr>
          <a:lstStyle/>
          <a:p>
            <a:r>
              <a:rPr lang="es-PE" dirty="0"/>
              <a:t>PARTÍCIPES</a:t>
            </a:r>
          </a:p>
        </p:txBody>
      </p:sp>
      <p:sp>
        <p:nvSpPr>
          <p:cNvPr id="5" name="4 Marcador de contenido"/>
          <p:cNvSpPr>
            <a:spLocks noGrp="1"/>
          </p:cNvSpPr>
          <p:nvPr>
            <p:ph idx="1"/>
          </p:nvPr>
        </p:nvSpPr>
        <p:spPr/>
        <p:txBody>
          <a:bodyPr>
            <a:normAutofit/>
          </a:bodyPr>
          <a:lstStyle/>
          <a:p>
            <a:pPr marL="0" indent="0" algn="just">
              <a:buNone/>
            </a:pPr>
            <a:r>
              <a:rPr lang="es-PE" dirty="0"/>
              <a:t>Art. 25 CP.- </a:t>
            </a:r>
            <a:r>
              <a:rPr lang="es-PE" i="1" dirty="0"/>
              <a:t>“El que, dolosamente, preste auxilio para la realización del hecho punible, sin el cual no se hubiere perpetrado, será reprimido con la pena prevista para el autor.</a:t>
            </a:r>
          </a:p>
          <a:p>
            <a:pPr marL="0" indent="0" algn="just">
              <a:buNone/>
            </a:pPr>
            <a:r>
              <a:rPr lang="es-PE" i="1" dirty="0"/>
              <a:t>A los que, de cualquier otro modo, hubieran dolosamente prestado asistencia se les disminuirá prudencialmente la pena.</a:t>
            </a:r>
          </a:p>
          <a:p>
            <a:pPr marL="0" indent="0" algn="just">
              <a:buNone/>
            </a:pPr>
            <a:r>
              <a:rPr lang="es-PE" i="1" dirty="0"/>
              <a:t>El cómplice siempre responde en referencia al hecho punible cometido por el autor, aunque los elementos especiales que fundamentan la penalidad del tipo legal no concurran en él”</a:t>
            </a:r>
          </a:p>
        </p:txBody>
      </p:sp>
    </p:spTree>
    <p:extLst>
      <p:ext uri="{BB962C8B-B14F-4D97-AF65-F5344CB8AC3E}">
        <p14:creationId xmlns:p14="http://schemas.microsoft.com/office/powerpoint/2010/main" val="38670000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p:txBody>
          <a:bodyPr/>
          <a:lstStyle/>
          <a:p>
            <a:endParaRPr lang="es-PE"/>
          </a:p>
        </p:txBody>
      </p:sp>
      <p:sp>
        <p:nvSpPr>
          <p:cNvPr id="5" name="4 Marcador de contenido"/>
          <p:cNvSpPr>
            <a:spLocks noGrp="1"/>
          </p:cNvSpPr>
          <p:nvPr>
            <p:ph idx="1"/>
          </p:nvPr>
        </p:nvSpPr>
        <p:spPr/>
        <p:txBody>
          <a:bodyPr>
            <a:normAutofit/>
          </a:bodyPr>
          <a:lstStyle/>
          <a:p>
            <a:pPr algn="just"/>
            <a:r>
              <a:rPr lang="es-PE" dirty="0"/>
              <a:t>El partícipe no tiene dominio del hecho, pues de lo contrario sería autor o coautor, pero el fundamento de su punibilidad está en el aporte que realiza al hecho delictivo.</a:t>
            </a:r>
          </a:p>
          <a:p>
            <a:pPr algn="just"/>
            <a:r>
              <a:rPr lang="es-PE" dirty="0"/>
              <a:t>Entonces el aporte del partícipe (cómplice primario o secundario) debe ser realizado necesariamente </a:t>
            </a:r>
            <a:r>
              <a:rPr lang="es-PE" b="1" dirty="0"/>
              <a:t>ANTES  y eventualmente durante </a:t>
            </a:r>
            <a:r>
              <a:rPr lang="es-PE" dirty="0"/>
              <a:t>el hecho delictivo.</a:t>
            </a:r>
          </a:p>
          <a:p>
            <a:pPr algn="just"/>
            <a:r>
              <a:rPr lang="es-PE" dirty="0"/>
              <a:t>Si la colaboración es DESPUÉS no será un cómplice si no tal vez un encubridor.</a:t>
            </a:r>
          </a:p>
        </p:txBody>
      </p:sp>
    </p:spTree>
    <p:extLst>
      <p:ext uri="{BB962C8B-B14F-4D97-AF65-F5344CB8AC3E}">
        <p14:creationId xmlns:p14="http://schemas.microsoft.com/office/powerpoint/2010/main" val="7970994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p:txBody>
          <a:bodyPr>
            <a:normAutofit/>
          </a:bodyPr>
          <a:lstStyle/>
          <a:p>
            <a:r>
              <a:rPr lang="es-PE" dirty="0"/>
              <a:t>TOMA DE POSTURA POR EL PERÚ</a:t>
            </a:r>
          </a:p>
        </p:txBody>
      </p:sp>
      <p:sp>
        <p:nvSpPr>
          <p:cNvPr id="5" name="4 Marcador de contenido"/>
          <p:cNvSpPr>
            <a:spLocks noGrp="1"/>
          </p:cNvSpPr>
          <p:nvPr>
            <p:ph idx="1"/>
          </p:nvPr>
        </p:nvSpPr>
        <p:spPr/>
        <p:txBody>
          <a:bodyPr>
            <a:normAutofit/>
          </a:bodyPr>
          <a:lstStyle/>
          <a:p>
            <a:pPr algn="just"/>
            <a:r>
              <a:rPr lang="es-PE" dirty="0"/>
              <a:t>STC Nº 1805-2005- HC/TC, Lima, caso Máximo Humberto </a:t>
            </a:r>
            <a:r>
              <a:rPr lang="es-PE" dirty="0" err="1"/>
              <a:t>Cáceda</a:t>
            </a:r>
            <a:r>
              <a:rPr lang="es-PE" dirty="0"/>
              <a:t> </a:t>
            </a:r>
            <a:r>
              <a:rPr lang="es-PE" dirty="0" err="1"/>
              <a:t>Pedemonte</a:t>
            </a:r>
            <a:r>
              <a:rPr lang="es-PE" dirty="0"/>
              <a:t>, del 29 de abril de 2005, en la cual el Tribunal Constitucional toma partido por una determinada posición doctrinal acerca de la intervención delictiva, definiendo quién es autor y quién es partícipe; con este fin, se afilia a la teoría del dominio del hecho, según la cual, por un lado, es autor quien ostenta dominio sobre el resultado del hecho, y, por otro, es participe quien contribuye con el actuar del denominado autor, sin tener dominio del hecho.</a:t>
            </a:r>
          </a:p>
        </p:txBody>
      </p:sp>
    </p:spTree>
    <p:extLst>
      <p:ext uri="{BB962C8B-B14F-4D97-AF65-F5344CB8AC3E}">
        <p14:creationId xmlns:p14="http://schemas.microsoft.com/office/powerpoint/2010/main" val="30352516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p:txBody>
          <a:bodyPr>
            <a:normAutofit/>
          </a:bodyPr>
          <a:lstStyle/>
          <a:p>
            <a:r>
              <a:rPr lang="es-PE" dirty="0"/>
              <a:t>CÓMPLICE PRIMARIO Y SECUNDARIO</a:t>
            </a:r>
          </a:p>
        </p:txBody>
      </p:sp>
      <p:sp>
        <p:nvSpPr>
          <p:cNvPr id="5" name="4 Marcador de contenido"/>
          <p:cNvSpPr>
            <a:spLocks noGrp="1"/>
          </p:cNvSpPr>
          <p:nvPr>
            <p:ph idx="1"/>
          </p:nvPr>
        </p:nvSpPr>
        <p:spPr/>
        <p:txBody>
          <a:bodyPr>
            <a:normAutofit fontScale="70000" lnSpcReduction="20000"/>
          </a:bodyPr>
          <a:lstStyle/>
          <a:p>
            <a:pPr algn="just"/>
            <a:r>
              <a:rPr lang="es-PE" b="1" dirty="0"/>
              <a:t>CASACIÓN Nº 367-2011 LAMBAYEQUE publicada el 25 de abril de 2014.</a:t>
            </a:r>
          </a:p>
          <a:p>
            <a:pPr algn="just"/>
            <a:r>
              <a:rPr lang="es-PE" dirty="0"/>
              <a:t>Desde la perspectiva de este Supremo Tribunal la diferencia entre ambas radica en el tipo de aporte prestado por el cómplice. Serán susceptibles de ser considerados actos de </a:t>
            </a:r>
            <a:r>
              <a:rPr lang="es-PE" b="1" i="1" dirty="0"/>
              <a:t>COMPLICIDAD PRIMARIA </a:t>
            </a:r>
            <a:r>
              <a:rPr lang="es-PE" dirty="0"/>
              <a:t>aquellos actos que sean esenciales para que el autor pueda cometer el delito. </a:t>
            </a:r>
            <a:r>
              <a:rPr lang="es-PE" i="1" dirty="0"/>
              <a:t>Es el caso de aquella persona que </a:t>
            </a:r>
            <a:r>
              <a:rPr lang="es-PE" b="1" i="1" dirty="0"/>
              <a:t>proporciona las armas (ANTES) </a:t>
            </a:r>
            <a:r>
              <a:rPr lang="es-PE" i="1" dirty="0"/>
              <a:t>a una banda de asaltantes de bancos.</a:t>
            </a:r>
          </a:p>
          <a:p>
            <a:pPr algn="just"/>
            <a:r>
              <a:rPr lang="es-PE" dirty="0"/>
              <a:t>De otro lado, la </a:t>
            </a:r>
            <a:r>
              <a:rPr lang="es-PE" b="1" i="1" dirty="0"/>
              <a:t>COMPLICIDAD SECUNDARIA </a:t>
            </a:r>
            <a:r>
              <a:rPr lang="es-PE" dirty="0"/>
              <a:t>se compone por </a:t>
            </a:r>
            <a:r>
              <a:rPr lang="es-PE" b="1" u="sng" dirty="0"/>
              <a:t>cualquier contribución, que no sea esencial</a:t>
            </a:r>
            <a:r>
              <a:rPr lang="es-PE" dirty="0"/>
              <a:t> para la comisión del delito. Se trata de aportes que no son indispensables. </a:t>
            </a:r>
            <a:r>
              <a:rPr lang="es-PE" i="1" dirty="0"/>
              <a:t>Es el caso de aquel sujeto que tiene la función de </a:t>
            </a:r>
            <a:r>
              <a:rPr lang="es-PE" b="1" i="1" dirty="0"/>
              <a:t>avisar a los asaltantes de un banco de la llegada de la policía (DURANTE)</a:t>
            </a:r>
            <a:r>
              <a:rPr lang="es-PE" i="1" dirty="0"/>
              <a:t>.</a:t>
            </a:r>
            <a:endParaRPr lang="es-PE" dirty="0"/>
          </a:p>
        </p:txBody>
      </p:sp>
    </p:spTree>
    <p:extLst>
      <p:ext uri="{BB962C8B-B14F-4D97-AF65-F5344CB8AC3E}">
        <p14:creationId xmlns:p14="http://schemas.microsoft.com/office/powerpoint/2010/main" val="4333491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p:txBody>
          <a:bodyPr>
            <a:noAutofit/>
          </a:bodyPr>
          <a:lstStyle/>
          <a:p>
            <a:pPr algn="ctr"/>
            <a:r>
              <a:rPr lang="es-PE" sz="2400" dirty="0"/>
              <a:t>LA AUTORÍA Y LA PARTICIPACIÓN EN LOS DELITOS ESPECIALES – INFRACCIÓN DEL DEBER</a:t>
            </a:r>
          </a:p>
        </p:txBody>
      </p:sp>
      <p:sp>
        <p:nvSpPr>
          <p:cNvPr id="5" name="4 Marcador de contenido"/>
          <p:cNvSpPr>
            <a:spLocks noGrp="1"/>
          </p:cNvSpPr>
          <p:nvPr>
            <p:ph idx="1"/>
          </p:nvPr>
        </p:nvSpPr>
        <p:spPr/>
        <p:txBody>
          <a:bodyPr>
            <a:normAutofit/>
          </a:bodyPr>
          <a:lstStyle/>
          <a:p>
            <a:pPr algn="just"/>
            <a:endParaRPr lang="es-PE" dirty="0"/>
          </a:p>
          <a:p>
            <a:pPr algn="just"/>
            <a:r>
              <a:rPr lang="es-PE" dirty="0"/>
              <a:t>El problema que se presenta aquí consiste en cómo deben aplicarse las reglas de "autoría y participación“ en estos delitos cuando intervienen en la ejecución de los hechos tanto sujetos que reúnen la cualidad exigida por el tipo penal (intranei) como otros que no la poseen (</a:t>
            </a:r>
            <a:r>
              <a:rPr lang="es-PE" dirty="0" err="1"/>
              <a:t>extranei</a:t>
            </a:r>
            <a:r>
              <a:rPr lang="es-PE" dirty="0"/>
              <a:t>).</a:t>
            </a:r>
          </a:p>
        </p:txBody>
      </p:sp>
    </p:spTree>
    <p:extLst>
      <p:ext uri="{BB962C8B-B14F-4D97-AF65-F5344CB8AC3E}">
        <p14:creationId xmlns:p14="http://schemas.microsoft.com/office/powerpoint/2010/main" val="3035251698"/>
      </p:ext>
    </p:extLst>
  </p:cSld>
  <p:clrMapOvr>
    <a:masterClrMapping/>
  </p:clrMapOvr>
</p:sld>
</file>

<file path=ppt/theme/theme1.xml><?xml version="1.0" encoding="utf-8"?>
<a:theme xmlns:a="http://schemas.openxmlformats.org/drawingml/2006/main" name="Galería">
  <a:themeElements>
    <a:clrScheme name="Galería">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ería">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ería">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Gallery</Template>
  <TotalTime>138</TotalTime>
  <Words>1620</Words>
  <Application>Microsoft Office PowerPoint</Application>
  <PresentationFormat>Presentación en pantalla (4:3)</PresentationFormat>
  <Paragraphs>60</Paragraphs>
  <Slides>20</Slides>
  <Notes>0</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20</vt:i4>
      </vt:variant>
    </vt:vector>
  </HeadingPairs>
  <TitlesOfParts>
    <vt:vector size="23" baseType="lpstr">
      <vt:lpstr>Arial</vt:lpstr>
      <vt:lpstr>Gill Sans MT</vt:lpstr>
      <vt:lpstr>Galería</vt:lpstr>
      <vt:lpstr>AUTORÍA Y PARTICIPACIÓN</vt:lpstr>
      <vt:lpstr>AUTORÍA Y PARTICIPACIÓN</vt:lpstr>
      <vt:lpstr>MANIFESTACIÓN DEL DOMINIO DEL HECHO</vt:lpstr>
      <vt:lpstr>EL INDUCTOR</vt:lpstr>
      <vt:lpstr>PARTÍCIPES</vt:lpstr>
      <vt:lpstr>Presentación de PowerPoint</vt:lpstr>
      <vt:lpstr>TOMA DE POSTURA POR EL PERÚ</vt:lpstr>
      <vt:lpstr>CÓMPLICE PRIMARIO Y SECUNDARIO</vt:lpstr>
      <vt:lpstr>LA AUTORÍA Y LA PARTICIPACIÓN EN LOS DELITOS ESPECIALES – INFRACCIÓN DEL DEBER</vt:lpstr>
      <vt:lpstr>LA AUTORÍA Y LA PARTICIPACIÓN EN LOS DELITOS ESPECIALES</vt:lpstr>
      <vt:lpstr>TEORÍA DE LA RUPTURA DEL TÍTULO DE IMPUTACIÓN</vt:lpstr>
      <vt:lpstr>Presentación de PowerPoint</vt:lpstr>
      <vt:lpstr>TEORÍA DE LA UNIDAD DEL TÍTULO DE IMPUTACIÓN</vt:lpstr>
      <vt:lpstr>TEORÍA DE LA UNIDAD DEL TÍTULO DE IMPUTACIÓN</vt:lpstr>
      <vt:lpstr>TEORÍA DE LA UNIDAD DEL TÍTULO DE IMPUTACIÓN</vt:lpstr>
      <vt:lpstr>TEORÍA DE LA UNIDAD DEL TÍTULO DE IMPUTACIÓN</vt:lpstr>
      <vt:lpstr>LA TEORÍA DE LOS DELITOS DE INFRACCIÓN DE DEBER</vt:lpstr>
      <vt:lpstr>LA TEORÍA DE LOS DELITOS DE INFRACCIÓN DE DEBER</vt:lpstr>
      <vt:lpstr>LA TEORÍA DE LOS DELITOS DE INFRACCIÓN DE DEBER</vt:lpstr>
      <vt:lpstr>LA TEORÍA DE LOS DELITOS DE INFRACCIÓN DE DEBER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AUTORÍA Y PARTICIPACIÓN</dc:title>
  <dc:creator>Nelson Gonzales</dc:creator>
  <cp:lastModifiedBy>AC SOLUCIONES</cp:lastModifiedBy>
  <cp:revision>13</cp:revision>
  <dcterms:created xsi:type="dcterms:W3CDTF">2019-08-06T11:05:30Z</dcterms:created>
  <dcterms:modified xsi:type="dcterms:W3CDTF">2024-06-05T16:39:07Z</dcterms:modified>
</cp:coreProperties>
</file>