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353E3E-2993-4ADE-A4C6-3CF00135871A}">
  <a:tblStyle styleId="{39353E3E-2993-4ADE-A4C6-3CF0013587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99fe8b8a4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99fe8b8a4d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199fe8b8a4d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9fe8b8a4d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199fe8b8a4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99fe8b8a4d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99fe8b8a4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3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882514" y="2898172"/>
            <a:ext cx="3114173" cy="58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es-ES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CONTENIDO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4404343" y="1565526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4404343" y="2646339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>
            <a:off x="5469642" y="1054558"/>
            <a:ext cx="0" cy="4742556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7" name="Google Shape;107;p14"/>
          <p:cNvSpPr txBox="1"/>
          <p:nvPr/>
        </p:nvSpPr>
        <p:spPr>
          <a:xfrm>
            <a:off x="4404343" y="3727152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4319860" y="3600495"/>
            <a:ext cx="699054" cy="699054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5772629" y="2640143"/>
            <a:ext cx="5486914" cy="417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conciliacion como mecanismo alternativo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4434160" y="4807965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s-E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4349677" y="4681308"/>
            <a:ext cx="699054" cy="699054"/>
          </a:xfrm>
          <a:prstGeom prst="ellipse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5772629" y="3726659"/>
            <a:ext cx="4696460" cy="508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Informe a cargo de los/as procuradores/as publicos/as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5772629" y="4792308"/>
            <a:ext cx="376133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Materias a conciliar y materias no arbitrables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7250589" y="3218735"/>
            <a:ext cx="10427807" cy="3635411"/>
          </a:xfrm>
          <a:prstGeom prst="triangle">
            <a:avLst>
              <a:gd name="adj" fmla="val 4725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5844179" y="1553618"/>
            <a:ext cx="5487000" cy="4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rol de los/as procuradores/as publicos/as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3426400" y="3555118"/>
            <a:ext cx="53391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oppins"/>
              <a:buNone/>
            </a:pPr>
            <a:r>
              <a:rPr lang="es-ES" sz="4400" b="1">
                <a:latin typeface="Poppins"/>
                <a:ea typeface="Poppins"/>
                <a:cs typeface="Poppins"/>
                <a:sym typeface="Poppins"/>
              </a:rPr>
              <a:t>Analisis previo al inicio de un proceso Arbitral</a:t>
            </a:r>
            <a:endParaRPr sz="4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oppins"/>
              <a:buNone/>
            </a:pPr>
            <a:endParaRPr sz="4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oppins"/>
              <a:buNone/>
            </a:pPr>
            <a:r>
              <a:rPr lang="es-ES" sz="4400" b="1">
                <a:latin typeface="Poppins"/>
                <a:ea typeface="Poppins"/>
                <a:cs typeface="Poppins"/>
                <a:sym typeface="Poppins"/>
              </a:rPr>
              <a:t>&lt;conciliar o no conciliar&gt;</a:t>
            </a:r>
            <a:endParaRPr sz="44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8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15"/>
          <p:cNvCxnSpPr/>
          <p:nvPr/>
        </p:nvCxnSpPr>
        <p:spPr>
          <a:xfrm>
            <a:off x="4235666" y="5083904"/>
            <a:ext cx="3720600" cy="0"/>
          </a:xfrm>
          <a:prstGeom prst="straightConnector1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536350" y="1060275"/>
            <a:ext cx="107475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s-ES" sz="3600" b="1" i="1"/>
              <a:t>El rol de los procuradores/as públicos/as en el marco del Sistema Administrativo de Defensa Juridica del Estado </a:t>
            </a:r>
            <a:endParaRPr sz="3600">
              <a:solidFill>
                <a:srgbClr val="C00000"/>
              </a:solidFill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>
            <a:off x="338328" y="969264"/>
            <a:ext cx="115854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0" name="Google Shape;130;p16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51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body" idx="1"/>
          </p:nvPr>
        </p:nvSpPr>
        <p:spPr>
          <a:xfrm>
            <a:off x="536350" y="2727975"/>
            <a:ext cx="11194200" cy="384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5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Char char="•"/>
            </a:pPr>
            <a:r>
              <a:rPr lang="es-ES" sz="2600"/>
              <a:t>El artículo 47° de la Constitución, prevé que </a:t>
            </a:r>
            <a:r>
              <a:rPr lang="es-ES" sz="2600" i="1"/>
              <a:t>“la defensa de los intereses del Estado está a cargo de los procuradores públicos conforme a ley”.</a:t>
            </a:r>
            <a:endParaRPr sz="2600">
              <a:solidFill>
                <a:srgbClr val="002060"/>
              </a:solidFill>
            </a:endParaRPr>
          </a:p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b="1"/>
              <a:t>La defensa del Estado constituye un rol inherente del procurador/a público/a</a:t>
            </a:r>
            <a:r>
              <a:rPr lang="es-ES" sz="2600"/>
              <a:t>, que lo faculta a intervenir en los procesos judiciales, arbitrales, </a:t>
            </a:r>
            <a:r>
              <a:rPr lang="es-ES" sz="2600" b="1" u="sng"/>
              <a:t>extrajudiciales</a:t>
            </a:r>
            <a:r>
              <a:rPr lang="es-ES" sz="2600" b="1"/>
              <a:t> </a:t>
            </a:r>
            <a:r>
              <a:rPr lang="es-ES" sz="2600"/>
              <a:t>y administrativos donde sea parte procesal su entidad, interponiendo todos los recursos procesales a su alcance, así como participando de las investigaciones y procesos penales en calidad de parte civil, e </a:t>
            </a:r>
            <a:r>
              <a:rPr lang="es-ES" sz="2600" b="1"/>
              <a:t>incluso, iniciar de oficio procesos ante órganos jurisdiccionales en defensa de su institución</a:t>
            </a:r>
            <a:r>
              <a:rPr lang="es-ES" sz="2600"/>
              <a:t>. </a:t>
            </a:r>
            <a:endParaRPr sz="2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>
            <a:off x="533950" y="3832150"/>
            <a:ext cx="11194200" cy="23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Calibri"/>
              <a:buChar char="•"/>
            </a:pPr>
            <a:r>
              <a:rPr lang="es-ES" sz="2600"/>
              <a:t>El artículo 5º de la Ley Nº 26872, establece que, la conciliación </a:t>
            </a:r>
            <a:r>
              <a:rPr lang="es-ES" sz="2600" i="1"/>
              <a:t>“es </a:t>
            </a:r>
            <a:r>
              <a:rPr lang="es-ES" sz="2600" i="1">
                <a:highlight>
                  <a:srgbClr val="FFFFFF"/>
                </a:highlight>
              </a:rPr>
              <a:t>una institución que se constituye como un mecanismo alternativo para la solución de conflictos, por el cual las partes acuden ante un Centro de Conciliación extrajudicial a fin que se les asista en la búsqueda de una solución consensual al conflicto.”</a:t>
            </a:r>
            <a:endParaRPr sz="2600">
              <a:solidFill>
                <a:srgbClr val="00206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002060"/>
              </a:solidFill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36359" y="1441279"/>
            <a:ext cx="10515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s-ES" sz="3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conciliación como mecanismo alternativo de solución de conflictos, regulada en la Ley Nº 26872 y su reglamento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" name="Google Shape;139;p17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0" name="Google Shape;140;p17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51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Google Shape;146;p18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7" name="Google Shape;147;p18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51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338325" y="1901975"/>
            <a:ext cx="11155800" cy="3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15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600"/>
              <a:buChar char="•"/>
            </a:pP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todos los escenarios en que el procedimiento de conciliación concluye, de conformidad con lo previsto en el artículo 15º de la Ley Nº 26872; la presencia e intervención de los/as procuradores/as públicos/as se justifica para resguardar su legalidad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(identificación de las materias conciliables),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contenido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(parámetros de las propuestas),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 proceso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(sin vicios en la convocatoria, concurrencia, procedimiento y acuerdo),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sustento del costo-beneficio para la procedencia del acuerdo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(evaluación de factores que por la función de defensa están a disposición de los/as procuradores/as públicos/as) y </a:t>
            </a:r>
            <a:r>
              <a:rPr lang="es-E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suscripción del acuerdo conciliatorio</a:t>
            </a:r>
            <a:r>
              <a:rPr lang="es-E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(previa emisión de la resolución autoritativa).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/>
        </p:nvSpPr>
        <p:spPr>
          <a:xfrm>
            <a:off x="873234" y="26054"/>
            <a:ext cx="10515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s-ES" sz="36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ES" sz="3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 concilia</a:t>
            </a:r>
            <a:r>
              <a:rPr lang="es-ES" sz="3600" b="1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? 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9"/>
          <p:cNvCxnSpPr/>
          <p:nvPr/>
        </p:nvCxnSpPr>
        <p:spPr>
          <a:xfrm>
            <a:off x="338328" y="969264"/>
            <a:ext cx="115854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7" name="Google Shape;157;p19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48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9" name="Google Shape;159;p19"/>
          <p:cNvGraphicFramePr/>
          <p:nvPr/>
        </p:nvGraphicFramePr>
        <p:xfrm>
          <a:off x="436175" y="1289300"/>
          <a:ext cx="11300150" cy="5424911"/>
        </p:xfrm>
        <a:graphic>
          <a:graphicData uri="http://schemas.openxmlformats.org/drawingml/2006/table">
            <a:tbl>
              <a:tblPr>
                <a:noFill/>
                <a:tableStyleId>{39353E3E-2993-4ADE-A4C6-3CF00135871A}</a:tableStyleId>
              </a:tblPr>
              <a:tblGrid>
                <a:gridCol w="565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5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 DEROGADA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Decreto Legislativo N° 1068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Decreto Supremo N° 017-2008-JUS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NORMA VIGENTE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Decreto Legislativo N° 1326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ES" sz="2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Decreto Supremo N° 017-2008-JUS</a:t>
                      </a:r>
                      <a:endParaRPr sz="2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Artículo 38.- De la atribución de conciliar, transigir o desistirse de las demandas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(...)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 b="1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Titular de la entidad, o la persona a quien delegue de forma expresa y por resolución del Titular de la entidad, cuenta con facultades suficientes para participar en procedimientos de conciliación extrajudicial y suscribir los respectivos acuerdos, dentro de los límites establecidos por el presente artículo. Se puede delegar esta facultad en el procurador público de la entidad</a:t>
                      </a:r>
                      <a:r>
                        <a:rPr lang="es-E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Artículo 15.- Funciones de los/las procuradores/as públicos/a:s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7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(...)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s-ES" sz="17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15.8. Cuando en el ámbito extrajudicial, una entidad del Estado sea invitada a conciliar o transigir, conforme a la ley de la materia, </a:t>
                      </a:r>
                      <a:r>
                        <a:rPr lang="es-ES" sz="1700" b="1" i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 procurador/a público/a, está facultado a representar al Estado con atribuciones exclusivas suficientes para participar en dichos procedimientos y suscribir los respectivos acuerdos previamente autorizado por el/la titular de la entidad o la persona a quien éste delegue mediante acto resolutivo</a:t>
                      </a:r>
                      <a:r>
                        <a:rPr lang="es-ES" sz="1700" b="1" i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para lo cual deben tener en cuenta las disposiciones contenidas en la normatividad del Sistema.</a:t>
                      </a:r>
                      <a:endParaRPr sz="1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>
            <a:spLocks noGrp="1"/>
          </p:cNvSpPr>
          <p:nvPr>
            <p:ph type="title"/>
          </p:nvPr>
        </p:nvSpPr>
        <p:spPr>
          <a:xfrm>
            <a:off x="436175" y="1650788"/>
            <a:ext cx="37614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s-ES" sz="3600" b="1" i="1"/>
              <a:t>Informe costo beneficio a cargo de los/as procuradores/as publicos/as</a:t>
            </a:r>
            <a:endParaRPr sz="3600">
              <a:solidFill>
                <a:srgbClr val="C00000"/>
              </a:solidFill>
            </a:endParaRPr>
          </a:p>
        </p:txBody>
      </p:sp>
      <p:cxnSp>
        <p:nvCxnSpPr>
          <p:cNvPr id="165" name="Google Shape;165;p20"/>
          <p:cNvCxnSpPr/>
          <p:nvPr/>
        </p:nvCxnSpPr>
        <p:spPr>
          <a:xfrm>
            <a:off x="338328" y="969264"/>
            <a:ext cx="115854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6" name="Google Shape;166;p20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48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7700" y="1455025"/>
            <a:ext cx="7415250" cy="4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/>
        </p:nvSpPr>
        <p:spPr>
          <a:xfrm>
            <a:off x="536359" y="1441279"/>
            <a:ext cx="10515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es-ES" sz="36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Materias conciliables y arbitrabilidad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21"/>
          <p:cNvCxnSpPr/>
          <p:nvPr/>
        </p:nvCxnSpPr>
        <p:spPr>
          <a:xfrm>
            <a:off x="338328" y="969264"/>
            <a:ext cx="11585400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5" name="Google Shape;175;p21" descr="Identidad visual &amp;quot;Siempre con el pueblo&amp;quot; | INSTITUTO NACIONAL DE SALUD"/>
          <p:cNvPicPr preferRelativeResize="0"/>
          <p:nvPr/>
        </p:nvPicPr>
        <p:blipFill rotWithShape="1">
          <a:blip r:embed="rId3">
            <a:alphaModFix/>
          </a:blip>
          <a:srcRect t="21842" b="21348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/>
        </p:nvSpPr>
        <p:spPr>
          <a:xfrm>
            <a:off x="4046693" y="3549053"/>
            <a:ext cx="37444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lang="es-ES" sz="2800" b="1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MUCHAS GRACIAS </a:t>
            </a:r>
            <a:endParaRPr/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5589" y="2350265"/>
            <a:ext cx="1866624" cy="1089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2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4" name="Google Shape;184;p22"/>
          <p:cNvCxnSpPr/>
          <p:nvPr/>
        </p:nvCxnSpPr>
        <p:spPr>
          <a:xfrm>
            <a:off x="338328" y="6161255"/>
            <a:ext cx="11585448" cy="0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Office PowerPoint</Application>
  <PresentationFormat>Panorámica</PresentationFormat>
  <Paragraphs>36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Poppins</vt:lpstr>
      <vt:lpstr>Roboto</vt:lpstr>
      <vt:lpstr>Tema de Office</vt:lpstr>
      <vt:lpstr>CONTENIDO</vt:lpstr>
      <vt:lpstr>Analisis previo al inicio de un proceso Arbitral  &lt;conciliar o no conciliar&gt;</vt:lpstr>
      <vt:lpstr>El rol de los procuradores/as públicos/as en el marco del Sistema Administrativo de Defensa Juridica del Estado </vt:lpstr>
      <vt:lpstr>Presentación de PowerPoint</vt:lpstr>
      <vt:lpstr>Presentación de PowerPoint</vt:lpstr>
      <vt:lpstr>Presentación de PowerPoint</vt:lpstr>
      <vt:lpstr>Informe costo beneficio a cargo de los/as procuradores/as publicos/as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CONTENIDO</dc:title>
  <dc:creator>Moncho Herrera</dc:creator>
  <cp:lastModifiedBy>Ramon Herrera Salazar</cp:lastModifiedBy>
  <cp:revision>1</cp:revision>
  <dcterms:modified xsi:type="dcterms:W3CDTF">2022-11-22T00:45:48Z</dcterms:modified>
</cp:coreProperties>
</file>