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80" r:id="rId2"/>
    <p:sldId id="2026" r:id="rId3"/>
    <p:sldId id="2611" r:id="rId4"/>
    <p:sldId id="264" r:id="rId5"/>
    <p:sldId id="2657" r:id="rId6"/>
    <p:sldId id="2662" r:id="rId7"/>
    <p:sldId id="2658" r:id="rId8"/>
    <p:sldId id="2665" r:id="rId9"/>
    <p:sldId id="2664" r:id="rId10"/>
    <p:sldId id="2659" r:id="rId11"/>
    <p:sldId id="2660" r:id="rId12"/>
    <p:sldId id="2661" r:id="rId13"/>
    <p:sldId id="2663" r:id="rId14"/>
  </p:sldIdLst>
  <p:sldSz cx="9144000" cy="5143500" type="screen16x9"/>
  <p:notesSz cx="6858000" cy="9144000"/>
  <p:embeddedFontLst>
    <p:embeddedFont>
      <p:font typeface="Franklin Gothic Book" panose="020B0503020102020204" pitchFamily="34" charset="0"/>
      <p:regular r:id="rId16"/>
      <p:italic r:id="rId17"/>
    </p:embeddedFont>
    <p:embeddedFont>
      <p:font typeface="Franklin Gothic Demi" panose="020B0703020102020204" pitchFamily="34" charset="0"/>
      <p:regular r:id="rId18"/>
      <p:italic r:id="rId19"/>
    </p:embeddedFont>
    <p:embeddedFont>
      <p:font typeface="Franklin Gothic Medium" panose="020B0603020102020204" pitchFamily="34" charset="0"/>
      <p:regular r:id="rId20"/>
      <p:italic r:id="rId21"/>
    </p:embeddedFont>
    <p:embeddedFont>
      <p:font typeface="Franklin Gothic Medium Cond" panose="020B0606030402020204" pitchFamily="34" charset="0"/>
      <p:regular r:id="rId22"/>
    </p:embeddedFont>
    <p:embeddedFont>
      <p:font typeface="Open Sans" panose="020B0606030504020204" pitchFamily="3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E772B8E-DEE5-4D3D-9A64-23DA1F72DC1D}">
          <p14:sldIdLst>
            <p14:sldId id="280"/>
            <p14:sldId id="2026"/>
            <p14:sldId id="2611"/>
            <p14:sldId id="264"/>
            <p14:sldId id="2657"/>
            <p14:sldId id="2662"/>
            <p14:sldId id="2658"/>
            <p14:sldId id="2665"/>
            <p14:sldId id="2664"/>
            <p14:sldId id="2659"/>
            <p14:sldId id="2660"/>
            <p14:sldId id="2661"/>
            <p14:sldId id="2663"/>
          </p14:sldIdLst>
        </p14:section>
        <p14:section name="Sección sin título" id="{872FE232-52C0-4DD6-B7A2-DF1F5D18287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EDDDA2-98D3-1C1F-A3F6-EBB51856A23B}" name="Sara Evelyn Farfan Cuba" initials="SEFC" userId="S-1-5-21-4255537470-2031210868-1877277105-41341" providerId="AD"/>
  <p188:author id="{EC0C0FCA-1C01-5095-0F3C-C7073F24C7B8}" name="Sara Evelyn Farfan Cuba" initials="" userId="S::sfarfan@pcm.gob.pe::86ff126a-8eec-4520-8031-fbee15d83185" providerId="AD"/>
  <p188:author id="{9F3376CB-2516-C4AF-31C7-AFE36D1B7AA7}" name="SIP 02" initials="S0" userId="S::sip_02@pcm.gob.pe::85430fa9-9c72-4ebb-ae63-c2eba76589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D58"/>
    <a:srgbClr val="FE0067"/>
    <a:srgbClr val="A80044"/>
    <a:srgbClr val="FF0066"/>
    <a:srgbClr val="F2F2F2"/>
    <a:srgbClr val="006600"/>
    <a:srgbClr val="2A02BE"/>
    <a:srgbClr val="E4E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256041-3831-4B6B-BDDA-D367B08BBE67}">
  <a:tblStyle styleId="{42256041-3831-4B6B-BDDA-D367B08BBE6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609045B-2A04-4F0E-AD42-29B209109A8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06" autoAdjust="0"/>
  </p:normalViewPr>
  <p:slideViewPr>
    <p:cSldViewPr snapToGrid="0">
      <p:cViewPr varScale="1">
        <p:scale>
          <a:sx n="137" d="100"/>
          <a:sy n="137" d="100"/>
        </p:scale>
        <p:origin x="48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Nov-21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D-4EC2-9477-4FF74C3E7A9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Jul-22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FD-4EC2-9477-4FF74C3E7A9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Nov-22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FD-4EC2-9477-4FF74C3E7A9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Jun-23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FD-4EC2-9477-4FF74C3E7A9D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Nov-23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C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FD-4EC2-9477-4FF74C3E7A9D}"/>
              </c:ext>
            </c:extLst>
          </c:dPt>
          <c:dLbls>
            <c:dLbl>
              <c:idx val="0"/>
              <c:layout>
                <c:manualLayout>
                  <c:x val="1.4266149280986077E-2"/>
                  <c:y val="8.55968764553995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FD-4EC2-9477-4FF74C3E7A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  <c:pt idx="0">
                  <c:v>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8FD-4EC2-9477-4FF74C3E7A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4066784"/>
        <c:axId val="587124656"/>
      </c:barChart>
      <c:catAx>
        <c:axId val="364066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7124656"/>
        <c:crosses val="autoZero"/>
        <c:auto val="1"/>
        <c:lblAlgn val="ctr"/>
        <c:lblOffset val="100"/>
        <c:noMultiLvlLbl val="0"/>
      </c:catAx>
      <c:valAx>
        <c:axId val="5871246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406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34041233889361"/>
          <c:y val="0.88673848267067645"/>
          <c:w val="0.79531917532221286"/>
          <c:h val="8.75824543927036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431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63" y="1463675"/>
            <a:ext cx="7018338" cy="3948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67862" y="5632656"/>
            <a:ext cx="5342890" cy="46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5:notes"/>
          <p:cNvSpPr txBox="1">
            <a:spLocks noGrp="1"/>
          </p:cNvSpPr>
          <p:nvPr>
            <p:ph type="sldNum" idx="12"/>
          </p:nvPr>
        </p:nvSpPr>
        <p:spPr>
          <a:xfrm>
            <a:off x="3783002" y="11116976"/>
            <a:ext cx="2894065" cy="58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0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s-P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A068A-D59F-4FC3-8A26-84F07FA65735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064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73788" y="5187735"/>
            <a:ext cx="5390305" cy="4244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5:notes"/>
          <p:cNvSpPr txBox="1">
            <a:spLocks noGrp="1"/>
          </p:cNvSpPr>
          <p:nvPr>
            <p:ph type="sldNum" idx="12"/>
          </p:nvPr>
        </p:nvSpPr>
        <p:spPr>
          <a:xfrm>
            <a:off x="3816574" y="10238852"/>
            <a:ext cx="2919748" cy="54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043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48" name="Google Shape;6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48" name="Google Shape;6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6706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48" name="Google Shape;6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5798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63" y="1463675"/>
            <a:ext cx="7018338" cy="3948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67862" y="5632656"/>
            <a:ext cx="5342890" cy="46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5:notes"/>
          <p:cNvSpPr txBox="1">
            <a:spLocks noGrp="1"/>
          </p:cNvSpPr>
          <p:nvPr>
            <p:ph type="sldNum" idx="12"/>
          </p:nvPr>
        </p:nvSpPr>
        <p:spPr>
          <a:xfrm>
            <a:off x="3783002" y="11116976"/>
            <a:ext cx="2894065" cy="58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277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63" y="1463675"/>
            <a:ext cx="7018338" cy="3948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67862" y="5632656"/>
            <a:ext cx="5342890" cy="46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5:notes"/>
          <p:cNvSpPr txBox="1">
            <a:spLocks noGrp="1"/>
          </p:cNvSpPr>
          <p:nvPr>
            <p:ph type="sldNum" idx="12"/>
          </p:nvPr>
        </p:nvSpPr>
        <p:spPr>
          <a:xfrm>
            <a:off x="3783002" y="11116976"/>
            <a:ext cx="2894065" cy="58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2886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63" y="1463675"/>
            <a:ext cx="7018338" cy="39481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5:notes"/>
          <p:cNvSpPr txBox="1">
            <a:spLocks noGrp="1"/>
          </p:cNvSpPr>
          <p:nvPr>
            <p:ph type="body" idx="1"/>
          </p:nvPr>
        </p:nvSpPr>
        <p:spPr>
          <a:xfrm>
            <a:off x="667862" y="5632656"/>
            <a:ext cx="5342890" cy="4608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5:notes"/>
          <p:cNvSpPr txBox="1">
            <a:spLocks noGrp="1"/>
          </p:cNvSpPr>
          <p:nvPr>
            <p:ph type="sldNum" idx="12"/>
          </p:nvPr>
        </p:nvSpPr>
        <p:spPr>
          <a:xfrm>
            <a:off x="3783002" y="11116976"/>
            <a:ext cx="2894065" cy="58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99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164CF63-7DEA-F1FB-B765-10B73D8E308B}"/>
              </a:ext>
            </a:extLst>
          </p:cNvPr>
          <p:cNvSpPr/>
          <p:nvPr userDrawn="1"/>
        </p:nvSpPr>
        <p:spPr>
          <a:xfrm>
            <a:off x="0" y="-1"/>
            <a:ext cx="9144000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/>
          </a:p>
        </p:txBody>
      </p:sp>
      <p:pic>
        <p:nvPicPr>
          <p:cNvPr id="2" name="Google Shape;85;p16" descr="Imagen que contiene tabla&#10;&#10;Descripción generada automáticamente">
            <a:extLst>
              <a:ext uri="{FF2B5EF4-FFF2-40B4-BE49-F238E27FC236}">
                <a16:creationId xmlns:a16="http://schemas.microsoft.com/office/drawing/2014/main" id="{DF9F900A-6D98-7D21-8F6B-D48F960B9717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150" y="188903"/>
            <a:ext cx="1335450" cy="28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75A6ABB-8105-7694-EE03-D0A0E84AE9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961" y="125578"/>
            <a:ext cx="1053729" cy="407324"/>
          </a:xfrm>
          <a:prstGeom prst="rect">
            <a:avLst/>
          </a:prstGeom>
        </p:spPr>
      </p:pic>
      <p:cxnSp>
        <p:nvCxnSpPr>
          <p:cNvPr id="5" name="Google Shape;142;p21">
            <a:extLst>
              <a:ext uri="{FF2B5EF4-FFF2-40B4-BE49-F238E27FC236}">
                <a16:creationId xmlns:a16="http://schemas.microsoft.com/office/drawing/2014/main" id="{B1658AC0-57AC-FCFA-A4B9-35EA9DDC1587}"/>
              </a:ext>
            </a:extLst>
          </p:cNvPr>
          <p:cNvCxnSpPr>
            <a:cxnSpLocks/>
          </p:cNvCxnSpPr>
          <p:nvPr userDrawn="1"/>
        </p:nvCxnSpPr>
        <p:spPr>
          <a:xfrm>
            <a:off x="10348954" y="2571750"/>
            <a:ext cx="0" cy="1349622"/>
          </a:xfrm>
          <a:prstGeom prst="straightConnector1">
            <a:avLst/>
          </a:prstGeom>
          <a:noFill/>
          <a:ln w="38100" cap="flat" cmpd="sng">
            <a:solidFill>
              <a:srgbClr val="FF4D53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0105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 2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tJnX7v8-PsI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sv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766354"/>
            <a:ext cx="9143998" cy="4105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5" descr="Imagen que contiene tabl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725" y="188912"/>
            <a:ext cx="1790700" cy="379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01229" y="138267"/>
            <a:ext cx="1363054" cy="52689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656493" y="1648440"/>
            <a:ext cx="7831014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 dirty="0">
                <a:solidFill>
                  <a:schemeClr val="lt1"/>
                </a:solidFill>
                <a:ea typeface="Calibri Light" panose="020F0302020204030204" pitchFamily="34" charset="0"/>
                <a:sym typeface="Arial"/>
              </a:rPr>
              <a:t>Hacia una cultura de integridad en el sector público: el modelo de integridad</a:t>
            </a:r>
            <a:endParaRPr lang="es-PE" sz="2400" b="1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PE" sz="2400" b="1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dirty="0">
                <a:solidFill>
                  <a:schemeClr val="lt1"/>
                </a:solidFill>
              </a:rPr>
              <a:t>Secretaría de Integridad Pública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FC7AFE2A-75BE-250A-D9D7-B1FAE8700512}"/>
              </a:ext>
            </a:extLst>
          </p:cNvPr>
          <p:cNvCxnSpPr>
            <a:cxnSpLocks/>
          </p:cNvCxnSpPr>
          <p:nvPr/>
        </p:nvCxnSpPr>
        <p:spPr>
          <a:xfrm>
            <a:off x="2007371" y="2827927"/>
            <a:ext cx="5129258" cy="0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2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adroTexto 49">
            <a:extLst>
              <a:ext uri="{FF2B5EF4-FFF2-40B4-BE49-F238E27FC236}">
                <a16:creationId xmlns:a16="http://schemas.microsoft.com/office/drawing/2014/main" id="{9557B349-2AA5-4556-B59F-1DF5099018F7}"/>
              </a:ext>
            </a:extLst>
          </p:cNvPr>
          <p:cNvSpPr txBox="1"/>
          <p:nvPr/>
        </p:nvSpPr>
        <p:spPr>
          <a:xfrm>
            <a:off x="416271" y="1102168"/>
            <a:ext cx="3696449" cy="366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s-PE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Resolución 001-2023-PCM/SIP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B962AE59-06B1-4ACA-61DC-153EE3E2DF4B}"/>
              </a:ext>
            </a:extLst>
          </p:cNvPr>
          <p:cNvSpPr txBox="1"/>
          <p:nvPr/>
        </p:nvSpPr>
        <p:spPr>
          <a:xfrm>
            <a:off x="436633" y="1395178"/>
            <a:ext cx="35928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/>
              <a:t>Resolución</a:t>
            </a:r>
            <a:r>
              <a:rPr lang="en-US" sz="1200" dirty="0"/>
              <a:t> que </a:t>
            </a:r>
            <a:r>
              <a:rPr lang="en-US" sz="1200" dirty="0" err="1"/>
              <a:t>aprueba</a:t>
            </a:r>
            <a:r>
              <a:rPr lang="en-US" sz="1200" dirty="0"/>
              <a:t> la </a:t>
            </a:r>
            <a:r>
              <a:rPr lang="en-US" sz="1200" dirty="0" err="1"/>
              <a:t>Guía</a:t>
            </a:r>
            <a:r>
              <a:rPr lang="en-US" sz="1200" dirty="0"/>
              <a:t> de </a:t>
            </a:r>
            <a:r>
              <a:rPr lang="en-US" sz="1200" dirty="0" err="1"/>
              <a:t>gestión</a:t>
            </a:r>
            <a:r>
              <a:rPr lang="en-US" sz="1200" dirty="0"/>
              <a:t> de </a:t>
            </a:r>
            <a:r>
              <a:rPr lang="en-US" sz="1200" dirty="0" err="1"/>
              <a:t>riesgos</a:t>
            </a:r>
            <a:r>
              <a:rPr lang="en-US" sz="1200" dirty="0"/>
              <a:t> que </a:t>
            </a:r>
            <a:r>
              <a:rPr lang="en-US" sz="1200" dirty="0" err="1"/>
              <a:t>afectan</a:t>
            </a:r>
            <a:r>
              <a:rPr lang="en-US" sz="1200" dirty="0"/>
              <a:t> la Integridad </a:t>
            </a:r>
            <a:r>
              <a:rPr lang="en-US" sz="1200" dirty="0" err="1"/>
              <a:t>pública</a:t>
            </a:r>
            <a:endParaRPr lang="es-PE" sz="1200" dirty="0"/>
          </a:p>
        </p:txBody>
      </p:sp>
      <p:pic>
        <p:nvPicPr>
          <p:cNvPr id="52" name="Imagen 5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4010155-9CF0-165B-D6A0-E38D60805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57" y="1928743"/>
            <a:ext cx="3273512" cy="2224263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A0AAF028-F82E-7CC2-E4C4-A716001D5FBC}"/>
              </a:ext>
            </a:extLst>
          </p:cNvPr>
          <p:cNvSpPr txBox="1"/>
          <p:nvPr/>
        </p:nvSpPr>
        <p:spPr>
          <a:xfrm>
            <a:off x="436633" y="4097649"/>
            <a:ext cx="32735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Esta </a:t>
            </a:r>
            <a:r>
              <a:rPr lang="en-US" dirty="0" err="1"/>
              <a:t>G</a:t>
            </a:r>
            <a:r>
              <a:rPr lang="en-US" sz="1400" dirty="0" err="1"/>
              <a:t>uía</a:t>
            </a:r>
            <a:r>
              <a:rPr lang="en-US" sz="1400" dirty="0"/>
              <a:t> vincula </a:t>
            </a:r>
            <a:r>
              <a:rPr lang="en-US" sz="1400" dirty="0" err="1"/>
              <a:t>el</a:t>
            </a:r>
            <a:r>
              <a:rPr lang="en-US" sz="1400" dirty="0"/>
              <a:t> </a:t>
            </a:r>
            <a:r>
              <a:rPr lang="en-US" sz="1400" dirty="0" err="1"/>
              <a:t>modelo</a:t>
            </a:r>
            <a:r>
              <a:rPr lang="en-US" sz="1400" dirty="0"/>
              <a:t> de Integridad  con </a:t>
            </a:r>
            <a:r>
              <a:rPr lang="en-US" sz="1400" dirty="0" err="1"/>
              <a:t>el</a:t>
            </a:r>
            <a:r>
              <a:rPr lang="en-US" sz="1400" dirty="0"/>
              <a:t> Sistema de control </a:t>
            </a:r>
            <a:r>
              <a:rPr lang="en-US" sz="1400" dirty="0" err="1"/>
              <a:t>interno</a:t>
            </a:r>
            <a:r>
              <a:rPr lang="en-US" sz="1400" dirty="0"/>
              <a:t> a </a:t>
            </a:r>
            <a:r>
              <a:rPr lang="en-US" sz="1400" dirty="0" err="1"/>
              <a:t>través</a:t>
            </a:r>
            <a:r>
              <a:rPr lang="en-US" sz="1400" dirty="0"/>
              <a:t> de la </a:t>
            </a:r>
            <a:r>
              <a:rPr lang="en-US" sz="1400" dirty="0" err="1"/>
              <a:t>gestión</a:t>
            </a:r>
            <a:r>
              <a:rPr lang="en-US" sz="1400" dirty="0"/>
              <a:t> de </a:t>
            </a:r>
            <a:r>
              <a:rPr lang="en-US" sz="1400" dirty="0" err="1"/>
              <a:t>riesgos</a:t>
            </a:r>
            <a:r>
              <a:rPr lang="en-US" sz="1400" dirty="0"/>
              <a:t>. </a:t>
            </a:r>
            <a:endParaRPr lang="es-PE" sz="1400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5C174B79-2F8C-9F8F-0CF7-9C06881569F6}"/>
              </a:ext>
            </a:extLst>
          </p:cNvPr>
          <p:cNvSpPr txBox="1"/>
          <p:nvPr/>
        </p:nvSpPr>
        <p:spPr>
          <a:xfrm>
            <a:off x="468089" y="640270"/>
            <a:ext cx="10204500" cy="3762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>
              <a:lnSpc>
                <a:spcPts val="2400"/>
              </a:lnSpc>
              <a:defRPr sz="2800" b="1">
                <a:latin typeface="Franklin Gothic Medium" panose="020B0603020102020204" pitchFamily="34" charset="0"/>
              </a:defRPr>
            </a:lvl1pPr>
          </a:lstStyle>
          <a:p>
            <a:r>
              <a:rPr lang="es-MX" sz="1800" dirty="0"/>
              <a:t>Avances y retos</a:t>
            </a:r>
            <a:endParaRPr lang="es-PE" sz="1800" dirty="0"/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EB29435F-18C5-D7A7-6BCF-534EAD7DA6C0}"/>
              </a:ext>
            </a:extLst>
          </p:cNvPr>
          <p:cNvGrpSpPr/>
          <p:nvPr/>
        </p:nvGrpSpPr>
        <p:grpSpPr>
          <a:xfrm>
            <a:off x="4382177" y="1243046"/>
            <a:ext cx="729957" cy="748345"/>
            <a:chOff x="8030109" y="581375"/>
            <a:chExt cx="773339" cy="772168"/>
          </a:xfrm>
        </p:grpSpPr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71AD77C5-124A-8D52-735B-1F24327F19F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030695" y="580789"/>
              <a:ext cx="772168" cy="773339"/>
            </a:xfrm>
            <a:custGeom>
              <a:avLst/>
              <a:gdLst>
                <a:gd name="T0" fmla="*/ 49 w 275"/>
                <a:gd name="T1" fmla="*/ 226 h 275"/>
                <a:gd name="T2" fmla="*/ 49 w 275"/>
                <a:gd name="T3" fmla="*/ 49 h 275"/>
                <a:gd name="T4" fmla="*/ 226 w 275"/>
                <a:gd name="T5" fmla="*/ 49 h 275"/>
                <a:gd name="T6" fmla="*/ 226 w 275"/>
                <a:gd name="T7" fmla="*/ 226 h 275"/>
                <a:gd name="T8" fmla="*/ 49 w 275"/>
                <a:gd name="T9" fmla="*/ 22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75">
                  <a:moveTo>
                    <a:pt x="49" y="226"/>
                  </a:moveTo>
                  <a:cubicBezTo>
                    <a:pt x="0" y="177"/>
                    <a:pt x="0" y="98"/>
                    <a:pt x="49" y="49"/>
                  </a:cubicBezTo>
                  <a:cubicBezTo>
                    <a:pt x="98" y="0"/>
                    <a:pt x="177" y="0"/>
                    <a:pt x="226" y="49"/>
                  </a:cubicBezTo>
                  <a:cubicBezTo>
                    <a:pt x="275" y="98"/>
                    <a:pt x="275" y="177"/>
                    <a:pt x="226" y="226"/>
                  </a:cubicBezTo>
                  <a:cubicBezTo>
                    <a:pt x="177" y="275"/>
                    <a:pt x="98" y="275"/>
                    <a:pt x="49" y="22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2000"/>
            </a:p>
          </p:txBody>
        </p:sp>
        <p:pic>
          <p:nvPicPr>
            <p:cNvPr id="57" name="Gráfico 56" descr="Banco contorno">
              <a:extLst>
                <a:ext uri="{FF2B5EF4-FFF2-40B4-BE49-F238E27FC236}">
                  <a16:creationId xmlns:a16="http://schemas.microsoft.com/office/drawing/2014/main" id="{BAC84320-4306-A821-A20D-31E19FCD6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28727" y="610440"/>
              <a:ext cx="594992" cy="594992"/>
            </a:xfrm>
            <a:prstGeom prst="rect">
              <a:avLst/>
            </a:prstGeom>
          </p:spPr>
        </p:pic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74380C14-9917-FAC8-C4A9-1479879E2C2F}"/>
              </a:ext>
            </a:extLst>
          </p:cNvPr>
          <p:cNvGrpSpPr/>
          <p:nvPr/>
        </p:nvGrpSpPr>
        <p:grpSpPr>
          <a:xfrm>
            <a:off x="4362872" y="3099069"/>
            <a:ext cx="786395" cy="683811"/>
            <a:chOff x="9613111" y="2163204"/>
            <a:chExt cx="706551" cy="705379"/>
          </a:xfrm>
        </p:grpSpPr>
        <p:sp>
          <p:nvSpPr>
            <p:cNvPr id="65" name="Oval 49">
              <a:extLst>
                <a:ext uri="{FF2B5EF4-FFF2-40B4-BE49-F238E27FC236}">
                  <a16:creationId xmlns:a16="http://schemas.microsoft.com/office/drawing/2014/main" id="{9259E534-BD67-5D00-7C2C-5FBEAEF9B6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613697" y="2162618"/>
              <a:ext cx="705379" cy="70655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2000"/>
            </a:p>
          </p:txBody>
        </p:sp>
        <p:pic>
          <p:nvPicPr>
            <p:cNvPr id="66" name="Gráfico 65" descr="Herramientas con relleno sólido">
              <a:extLst>
                <a:ext uri="{FF2B5EF4-FFF2-40B4-BE49-F238E27FC236}">
                  <a16:creationId xmlns:a16="http://schemas.microsoft.com/office/drawing/2014/main" id="{61CC1B96-A4BB-FF80-BD44-1F927097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70863" y="2281253"/>
              <a:ext cx="432954" cy="432954"/>
            </a:xfrm>
            <a:prstGeom prst="rect">
              <a:avLst/>
            </a:prstGeom>
          </p:spPr>
        </p:pic>
      </p:grpSp>
      <p:sp>
        <p:nvSpPr>
          <p:cNvPr id="67" name="CuadroTexto 66">
            <a:extLst>
              <a:ext uri="{FF2B5EF4-FFF2-40B4-BE49-F238E27FC236}">
                <a16:creationId xmlns:a16="http://schemas.microsoft.com/office/drawing/2014/main" id="{22974120-2CD9-95D2-E152-3D042EA32515}"/>
              </a:ext>
            </a:extLst>
          </p:cNvPr>
          <p:cNvSpPr txBox="1"/>
          <p:nvPr/>
        </p:nvSpPr>
        <p:spPr>
          <a:xfrm>
            <a:off x="3988996" y="2119257"/>
            <a:ext cx="1674406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800"/>
              </a:spcAft>
            </a:pPr>
            <a:r>
              <a:rPr lang="es-MX" dirty="0">
                <a:solidFill>
                  <a:srgbClr val="333F50"/>
                </a:solidFill>
                <a:latin typeface="Franklin Gothic Medium Cond" panose="020B0606030402020204" pitchFamily="34" charset="0"/>
              </a:rPr>
              <a:t>Guía Integridad Pública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6B84EFE7-152E-D775-4ACC-8C2577C179F0}"/>
              </a:ext>
            </a:extLst>
          </p:cNvPr>
          <p:cNvSpPr txBox="1"/>
          <p:nvPr/>
        </p:nvSpPr>
        <p:spPr>
          <a:xfrm>
            <a:off x="5658492" y="2107844"/>
            <a:ext cx="1674406" cy="259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800"/>
              </a:spcAft>
            </a:pPr>
            <a:r>
              <a:rPr lang="es-MX" dirty="0">
                <a:solidFill>
                  <a:srgbClr val="333F50"/>
                </a:solidFill>
                <a:latin typeface="Franklin Gothic Medium Cond" panose="020B0606030402020204" pitchFamily="34" charset="0"/>
              </a:rPr>
              <a:t>Guía Liderazgo Ético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1319FE61-F860-047F-BD95-D996DE2A64D0}"/>
              </a:ext>
            </a:extLst>
          </p:cNvPr>
          <p:cNvSpPr txBox="1"/>
          <p:nvPr/>
        </p:nvSpPr>
        <p:spPr>
          <a:xfrm>
            <a:off x="3894959" y="3897319"/>
            <a:ext cx="1674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333F50"/>
                </a:solidFill>
                <a:latin typeface="Franklin Gothic Medium Cond" panose="020B0606030402020204" pitchFamily="34" charset="0"/>
              </a:rPr>
              <a:t>Registro de Visitas en Línea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7740848A-3ABE-DF0D-F0D1-9401FB62ED0F}"/>
              </a:ext>
            </a:extLst>
          </p:cNvPr>
          <p:cNvSpPr txBox="1"/>
          <p:nvPr/>
        </p:nvSpPr>
        <p:spPr>
          <a:xfrm>
            <a:off x="5812416" y="3928371"/>
            <a:ext cx="1674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333F50"/>
                </a:solidFill>
                <a:latin typeface="Franklin Gothic Medium Cond" panose="020B0606030402020204" pitchFamily="34" charset="0"/>
              </a:rPr>
              <a:t>Plataforma de denunciantes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62D010A2-FC80-A01B-06EE-36350FA8A6DE}"/>
              </a:ext>
            </a:extLst>
          </p:cNvPr>
          <p:cNvSpPr txBox="1"/>
          <p:nvPr/>
        </p:nvSpPr>
        <p:spPr>
          <a:xfrm>
            <a:off x="7486822" y="3872288"/>
            <a:ext cx="1674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rgbClr val="333F50"/>
                </a:solidFill>
                <a:latin typeface="Franklin Gothic Medium Cond" panose="020B0606030402020204" pitchFamily="34" charset="0"/>
              </a:rPr>
              <a:t>Plataforma de Debida Diligencia</a:t>
            </a:r>
          </a:p>
        </p:txBody>
      </p:sp>
      <p:grpSp>
        <p:nvGrpSpPr>
          <p:cNvPr id="79" name="Grupo 78">
            <a:extLst>
              <a:ext uri="{FF2B5EF4-FFF2-40B4-BE49-F238E27FC236}">
                <a16:creationId xmlns:a16="http://schemas.microsoft.com/office/drawing/2014/main" id="{80F9A334-C639-D25A-FF54-77B7EE8BD340}"/>
              </a:ext>
            </a:extLst>
          </p:cNvPr>
          <p:cNvGrpSpPr/>
          <p:nvPr/>
        </p:nvGrpSpPr>
        <p:grpSpPr>
          <a:xfrm>
            <a:off x="6184907" y="1243045"/>
            <a:ext cx="729957" cy="748345"/>
            <a:chOff x="8030109" y="581375"/>
            <a:chExt cx="773339" cy="772168"/>
          </a:xfrm>
        </p:grpSpPr>
        <p:sp>
          <p:nvSpPr>
            <p:cNvPr id="80" name="Freeform 50">
              <a:extLst>
                <a:ext uri="{FF2B5EF4-FFF2-40B4-BE49-F238E27FC236}">
                  <a16:creationId xmlns:a16="http://schemas.microsoft.com/office/drawing/2014/main" id="{D3A5DD22-22F0-E229-9A3A-E830C268585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030695" y="580789"/>
              <a:ext cx="772168" cy="773339"/>
            </a:xfrm>
            <a:custGeom>
              <a:avLst/>
              <a:gdLst>
                <a:gd name="T0" fmla="*/ 49 w 275"/>
                <a:gd name="T1" fmla="*/ 226 h 275"/>
                <a:gd name="T2" fmla="*/ 49 w 275"/>
                <a:gd name="T3" fmla="*/ 49 h 275"/>
                <a:gd name="T4" fmla="*/ 226 w 275"/>
                <a:gd name="T5" fmla="*/ 49 h 275"/>
                <a:gd name="T6" fmla="*/ 226 w 275"/>
                <a:gd name="T7" fmla="*/ 226 h 275"/>
                <a:gd name="T8" fmla="*/ 49 w 275"/>
                <a:gd name="T9" fmla="*/ 22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75">
                  <a:moveTo>
                    <a:pt x="49" y="226"/>
                  </a:moveTo>
                  <a:cubicBezTo>
                    <a:pt x="0" y="177"/>
                    <a:pt x="0" y="98"/>
                    <a:pt x="49" y="49"/>
                  </a:cubicBezTo>
                  <a:cubicBezTo>
                    <a:pt x="98" y="0"/>
                    <a:pt x="177" y="0"/>
                    <a:pt x="226" y="49"/>
                  </a:cubicBezTo>
                  <a:cubicBezTo>
                    <a:pt x="275" y="98"/>
                    <a:pt x="275" y="177"/>
                    <a:pt x="226" y="226"/>
                  </a:cubicBezTo>
                  <a:cubicBezTo>
                    <a:pt x="177" y="275"/>
                    <a:pt x="98" y="275"/>
                    <a:pt x="49" y="22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2000"/>
            </a:p>
          </p:txBody>
        </p:sp>
        <p:pic>
          <p:nvPicPr>
            <p:cNvPr id="81" name="Gráfico 80" descr="Banco contorno">
              <a:extLst>
                <a:ext uri="{FF2B5EF4-FFF2-40B4-BE49-F238E27FC236}">
                  <a16:creationId xmlns:a16="http://schemas.microsoft.com/office/drawing/2014/main" id="{011A4103-5394-82B2-8BDF-930B800BE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28727" y="610440"/>
              <a:ext cx="594992" cy="594992"/>
            </a:xfrm>
            <a:prstGeom prst="rect">
              <a:avLst/>
            </a:prstGeom>
          </p:spPr>
        </p:pic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CE3A3F6D-168C-C3CF-5E97-AC0E40810B16}"/>
              </a:ext>
            </a:extLst>
          </p:cNvPr>
          <p:cNvGrpSpPr/>
          <p:nvPr/>
        </p:nvGrpSpPr>
        <p:grpSpPr>
          <a:xfrm>
            <a:off x="7930936" y="1243044"/>
            <a:ext cx="729957" cy="748345"/>
            <a:chOff x="8030109" y="581375"/>
            <a:chExt cx="773339" cy="772168"/>
          </a:xfrm>
        </p:grpSpPr>
        <p:sp>
          <p:nvSpPr>
            <p:cNvPr id="83" name="Freeform 50">
              <a:extLst>
                <a:ext uri="{FF2B5EF4-FFF2-40B4-BE49-F238E27FC236}">
                  <a16:creationId xmlns:a16="http://schemas.microsoft.com/office/drawing/2014/main" id="{F0D2DD52-1301-932A-D68D-D26015ACC88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030695" y="580789"/>
              <a:ext cx="772168" cy="773339"/>
            </a:xfrm>
            <a:custGeom>
              <a:avLst/>
              <a:gdLst>
                <a:gd name="T0" fmla="*/ 49 w 275"/>
                <a:gd name="T1" fmla="*/ 226 h 275"/>
                <a:gd name="T2" fmla="*/ 49 w 275"/>
                <a:gd name="T3" fmla="*/ 49 h 275"/>
                <a:gd name="T4" fmla="*/ 226 w 275"/>
                <a:gd name="T5" fmla="*/ 49 h 275"/>
                <a:gd name="T6" fmla="*/ 226 w 275"/>
                <a:gd name="T7" fmla="*/ 226 h 275"/>
                <a:gd name="T8" fmla="*/ 49 w 275"/>
                <a:gd name="T9" fmla="*/ 226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75">
                  <a:moveTo>
                    <a:pt x="49" y="226"/>
                  </a:moveTo>
                  <a:cubicBezTo>
                    <a:pt x="0" y="177"/>
                    <a:pt x="0" y="98"/>
                    <a:pt x="49" y="49"/>
                  </a:cubicBezTo>
                  <a:cubicBezTo>
                    <a:pt x="98" y="0"/>
                    <a:pt x="177" y="0"/>
                    <a:pt x="226" y="49"/>
                  </a:cubicBezTo>
                  <a:cubicBezTo>
                    <a:pt x="275" y="98"/>
                    <a:pt x="275" y="177"/>
                    <a:pt x="226" y="226"/>
                  </a:cubicBezTo>
                  <a:cubicBezTo>
                    <a:pt x="177" y="275"/>
                    <a:pt x="98" y="275"/>
                    <a:pt x="49" y="22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2000"/>
            </a:p>
          </p:txBody>
        </p:sp>
        <p:pic>
          <p:nvPicPr>
            <p:cNvPr id="84" name="Gráfico 83" descr="Banco contorno">
              <a:extLst>
                <a:ext uri="{FF2B5EF4-FFF2-40B4-BE49-F238E27FC236}">
                  <a16:creationId xmlns:a16="http://schemas.microsoft.com/office/drawing/2014/main" id="{82A6FE7C-AD93-9BA9-7415-D92BFE78F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128727" y="610440"/>
              <a:ext cx="594992" cy="594992"/>
            </a:xfrm>
            <a:prstGeom prst="rect">
              <a:avLst/>
            </a:prstGeom>
          </p:spPr>
        </p:pic>
      </p:grpSp>
      <p:sp>
        <p:nvSpPr>
          <p:cNvPr id="85" name="CuadroTexto 84">
            <a:extLst>
              <a:ext uri="{FF2B5EF4-FFF2-40B4-BE49-F238E27FC236}">
                <a16:creationId xmlns:a16="http://schemas.microsoft.com/office/drawing/2014/main" id="{0E8B71DA-83C5-9DF7-12AA-9C4375C75518}"/>
              </a:ext>
            </a:extLst>
          </p:cNvPr>
          <p:cNvSpPr txBox="1"/>
          <p:nvPr/>
        </p:nvSpPr>
        <p:spPr>
          <a:xfrm>
            <a:off x="7486822" y="2076972"/>
            <a:ext cx="1674406" cy="259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  <a:spcAft>
                <a:spcPts val="800"/>
              </a:spcAft>
            </a:pPr>
            <a:r>
              <a:rPr lang="es-MX" dirty="0">
                <a:solidFill>
                  <a:srgbClr val="333F50"/>
                </a:solidFill>
                <a:latin typeface="Franklin Gothic Medium Cond" panose="020B0606030402020204" pitchFamily="34" charset="0"/>
              </a:rPr>
              <a:t>OT idoneidad moral</a:t>
            </a:r>
          </a:p>
        </p:txBody>
      </p:sp>
      <p:grpSp>
        <p:nvGrpSpPr>
          <p:cNvPr id="86" name="Grupo 85">
            <a:extLst>
              <a:ext uri="{FF2B5EF4-FFF2-40B4-BE49-F238E27FC236}">
                <a16:creationId xmlns:a16="http://schemas.microsoft.com/office/drawing/2014/main" id="{747207F3-C1F9-08D0-E43A-2E61C8E6B879}"/>
              </a:ext>
            </a:extLst>
          </p:cNvPr>
          <p:cNvGrpSpPr/>
          <p:nvPr/>
        </p:nvGrpSpPr>
        <p:grpSpPr>
          <a:xfrm>
            <a:off x="6171588" y="3081460"/>
            <a:ext cx="786395" cy="683811"/>
            <a:chOff x="9613111" y="2163204"/>
            <a:chExt cx="706551" cy="705379"/>
          </a:xfrm>
        </p:grpSpPr>
        <p:sp>
          <p:nvSpPr>
            <p:cNvPr id="87" name="Oval 49">
              <a:extLst>
                <a:ext uri="{FF2B5EF4-FFF2-40B4-BE49-F238E27FC236}">
                  <a16:creationId xmlns:a16="http://schemas.microsoft.com/office/drawing/2014/main" id="{21262B16-F7AE-ECF2-7285-A4FFED7214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613697" y="2162618"/>
              <a:ext cx="705379" cy="70655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2000"/>
            </a:p>
          </p:txBody>
        </p:sp>
        <p:pic>
          <p:nvPicPr>
            <p:cNvPr id="88" name="Gráfico 87" descr="Herramientas con relleno sólido">
              <a:extLst>
                <a:ext uri="{FF2B5EF4-FFF2-40B4-BE49-F238E27FC236}">
                  <a16:creationId xmlns:a16="http://schemas.microsoft.com/office/drawing/2014/main" id="{1692B485-90AA-6B8E-9A89-04CE6539F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70863" y="2281253"/>
              <a:ext cx="432954" cy="432954"/>
            </a:xfrm>
            <a:prstGeom prst="rect">
              <a:avLst/>
            </a:prstGeom>
          </p:spPr>
        </p:pic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B70D48D7-08D3-934E-352A-DCC8CEC9CFD2}"/>
              </a:ext>
            </a:extLst>
          </p:cNvPr>
          <p:cNvGrpSpPr/>
          <p:nvPr/>
        </p:nvGrpSpPr>
        <p:grpSpPr>
          <a:xfrm>
            <a:off x="7930827" y="3063851"/>
            <a:ext cx="786395" cy="683811"/>
            <a:chOff x="9613111" y="2163204"/>
            <a:chExt cx="706551" cy="705379"/>
          </a:xfrm>
        </p:grpSpPr>
        <p:sp>
          <p:nvSpPr>
            <p:cNvPr id="90" name="Oval 49">
              <a:extLst>
                <a:ext uri="{FF2B5EF4-FFF2-40B4-BE49-F238E27FC236}">
                  <a16:creationId xmlns:a16="http://schemas.microsoft.com/office/drawing/2014/main" id="{CFA1E82F-F3E8-B907-C9A9-1BF8D19842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9613697" y="2162618"/>
              <a:ext cx="705379" cy="70655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2000"/>
            </a:p>
          </p:txBody>
        </p:sp>
        <p:pic>
          <p:nvPicPr>
            <p:cNvPr id="91" name="Gráfico 90" descr="Herramientas con relleno sólido">
              <a:extLst>
                <a:ext uri="{FF2B5EF4-FFF2-40B4-BE49-F238E27FC236}">
                  <a16:creationId xmlns:a16="http://schemas.microsoft.com/office/drawing/2014/main" id="{7A938C23-C3D2-3CE1-0BD7-05846B3A3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770863" y="2281253"/>
              <a:ext cx="432954" cy="43295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8602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77F96E7-FFB6-2584-E316-09A05AB31F96}"/>
              </a:ext>
            </a:extLst>
          </p:cNvPr>
          <p:cNvSpPr/>
          <p:nvPr/>
        </p:nvSpPr>
        <p:spPr>
          <a:xfrm>
            <a:off x="240368" y="1352613"/>
            <a:ext cx="8302054" cy="5076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6A5DAF-565B-6337-43A3-EF12C485FDC9}"/>
              </a:ext>
            </a:extLst>
          </p:cNvPr>
          <p:cNvSpPr txBox="1"/>
          <p:nvPr/>
        </p:nvSpPr>
        <p:spPr>
          <a:xfrm>
            <a:off x="203299" y="1297664"/>
            <a:ext cx="979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Una </a:t>
            </a:r>
            <a:r>
              <a:rPr lang="en-US" dirty="0" err="1">
                <a:solidFill>
                  <a:schemeClr val="bg1"/>
                </a:solidFill>
              </a:rPr>
              <a:t>nueva</a:t>
            </a:r>
            <a:r>
              <a:rPr lang="en-US" dirty="0">
                <a:solidFill>
                  <a:schemeClr val="bg1"/>
                </a:solidFill>
              </a:rPr>
              <a:t> Política Nacional de Integridad y Lucha contra la </a:t>
            </a:r>
            <a:r>
              <a:rPr lang="en-US" dirty="0" err="1">
                <a:solidFill>
                  <a:schemeClr val="bg1"/>
                </a:solidFill>
              </a:rPr>
              <a:t>Corrupción</a:t>
            </a:r>
            <a:r>
              <a:rPr lang="en-US" dirty="0">
                <a:solidFill>
                  <a:schemeClr val="bg1"/>
                </a:solidFill>
              </a:rPr>
              <a:t> (vision 2035)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8EEB59-1B2B-8A85-2E19-9D3C5D319F57}"/>
              </a:ext>
            </a:extLst>
          </p:cNvPr>
          <p:cNvSpPr txBox="1"/>
          <p:nvPr/>
        </p:nvSpPr>
        <p:spPr>
          <a:xfrm>
            <a:off x="240368" y="1953152"/>
            <a:ext cx="87231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2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Objetivo prioritario 1: </a:t>
            </a:r>
            <a:r>
              <a:rPr lang="en-US" sz="1200" dirty="0" err="1"/>
              <a:t>Incrementar</a:t>
            </a:r>
            <a:r>
              <a:rPr lang="en-US" sz="1200" dirty="0"/>
              <a:t> la </a:t>
            </a:r>
            <a:r>
              <a:rPr lang="en-US" sz="1200" dirty="0" err="1"/>
              <a:t>capacidad</a:t>
            </a:r>
            <a:r>
              <a:rPr lang="en-US" sz="1200" dirty="0"/>
              <a:t> para </a:t>
            </a:r>
            <a:r>
              <a:rPr lang="en-US" sz="1200" dirty="0" err="1"/>
              <a:t>prevenir</a:t>
            </a:r>
            <a:r>
              <a:rPr lang="en-US" sz="1200" dirty="0"/>
              <a:t> </a:t>
            </a:r>
            <a:r>
              <a:rPr lang="en-US" sz="1200" dirty="0" err="1"/>
              <a:t>actos</a:t>
            </a:r>
            <a:r>
              <a:rPr lang="en-US" sz="1200" dirty="0"/>
              <a:t> de </a:t>
            </a:r>
            <a:r>
              <a:rPr lang="en-US" sz="1200" dirty="0" err="1"/>
              <a:t>corrupción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las </a:t>
            </a:r>
            <a:r>
              <a:rPr lang="en-US" sz="1200" dirty="0" err="1"/>
              <a:t>entidades</a:t>
            </a:r>
            <a:r>
              <a:rPr lang="en-US" sz="1200" dirty="0"/>
              <a:t> </a:t>
            </a:r>
            <a:r>
              <a:rPr lang="en-US" sz="1200" dirty="0" err="1"/>
              <a:t>públicas</a:t>
            </a:r>
            <a:r>
              <a:rPr lang="en-US" sz="1200" dirty="0"/>
              <a:t> </a:t>
            </a:r>
          </a:p>
          <a:p>
            <a:r>
              <a:rPr lang="es-PE" sz="12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Objetivo prioritario 2: </a:t>
            </a:r>
            <a:r>
              <a:rPr lang="es-ES" sz="1200" b="1" dirty="0"/>
              <a:t>Fortalecer el desempeño ético </a:t>
            </a:r>
            <a:r>
              <a:rPr lang="es-ES" sz="1200" dirty="0"/>
              <a:t>de los funcionarios y servidores públicos</a:t>
            </a:r>
            <a:r>
              <a:rPr lang="es-ES" sz="1200" b="1" dirty="0"/>
              <a:t>.</a:t>
            </a:r>
          </a:p>
          <a:p>
            <a:r>
              <a:rPr lang="es-PE" sz="12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Objetivo prioritario </a:t>
            </a:r>
            <a:r>
              <a:rPr lang="en-US" sz="12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3: </a:t>
            </a:r>
            <a:r>
              <a:rPr lang="es-ES" sz="1200" b="1" dirty="0"/>
              <a:t>Incrementar la participación del </a:t>
            </a:r>
            <a:r>
              <a:rPr lang="es-ES" sz="1200" dirty="0"/>
              <a:t>sector empresarial, la academia y la sociedad civil en la lucha contra la corrupción. </a:t>
            </a:r>
          </a:p>
          <a:p>
            <a:r>
              <a:rPr lang="es-PE" sz="12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Objetivo prioritario </a:t>
            </a:r>
            <a:r>
              <a:rPr lang="en-US" sz="12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4: </a:t>
            </a:r>
            <a:r>
              <a:rPr lang="es-ES" sz="1200" b="1" dirty="0"/>
              <a:t>Incrementar la capacidad para sancionar actos de corrupción </a:t>
            </a:r>
            <a:r>
              <a:rPr lang="es-ES" sz="1200" dirty="0"/>
              <a:t>y prácticas poco éticas en procesos penales y administrativos en las entidades de la administración pública.</a:t>
            </a:r>
          </a:p>
          <a:p>
            <a:r>
              <a:rPr lang="es-PE" sz="12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Objetivo prioritario </a:t>
            </a:r>
            <a:r>
              <a:rPr lang="en-US" sz="1200" dirty="0">
                <a:solidFill>
                  <a:srgbClr val="002060"/>
                </a:solidFill>
                <a:latin typeface="Franklin Gothic Demi" panose="020B0703020102020204" pitchFamily="34" charset="0"/>
              </a:rPr>
              <a:t>5: </a:t>
            </a:r>
            <a:r>
              <a:rPr lang="es-ES" sz="1200" b="1" dirty="0"/>
              <a:t>Mejorar la coordinación </a:t>
            </a:r>
            <a:r>
              <a:rPr lang="es-ES" sz="1200" dirty="0"/>
              <a:t>entre las entidades públicas que integran la cadena de valor anticorrupción.</a:t>
            </a:r>
            <a:endParaRPr lang="es-PE" sz="1200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5B3024A-F7C6-1F47-691B-0A17B4225596}"/>
              </a:ext>
            </a:extLst>
          </p:cNvPr>
          <p:cNvSpPr/>
          <p:nvPr/>
        </p:nvSpPr>
        <p:spPr>
          <a:xfrm>
            <a:off x="277434" y="3431086"/>
            <a:ext cx="5365378" cy="5468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6C86EE-B3E6-58F9-54B7-799150830890}"/>
              </a:ext>
            </a:extLst>
          </p:cNvPr>
          <p:cNvSpPr txBox="1"/>
          <p:nvPr/>
        </p:nvSpPr>
        <p:spPr>
          <a:xfrm>
            <a:off x="469094" y="3543965"/>
            <a:ext cx="7266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Fortalecer la función de integridad en el sector público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00C0BCC-B7E4-9CE0-8F40-9F4637914231}"/>
              </a:ext>
            </a:extLst>
          </p:cNvPr>
          <p:cNvSpPr/>
          <p:nvPr/>
        </p:nvSpPr>
        <p:spPr>
          <a:xfrm>
            <a:off x="255053" y="4237801"/>
            <a:ext cx="8287370" cy="573389"/>
          </a:xfrm>
          <a:prstGeom prst="roundRect">
            <a:avLst/>
          </a:prstGeom>
          <a:solidFill>
            <a:srgbClr val="00A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72DA7AF-3F0E-DD47-D0C6-9C804412585F}"/>
              </a:ext>
            </a:extLst>
          </p:cNvPr>
          <p:cNvSpPr txBox="1"/>
          <p:nvPr/>
        </p:nvSpPr>
        <p:spPr>
          <a:xfrm>
            <a:off x="469095" y="4243988"/>
            <a:ext cx="807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Análisis y recomendaciones para el diseño de un sistema para promover la integridad y la transparencia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6818A2-E620-62C0-3293-514D46318421}"/>
              </a:ext>
            </a:extLst>
          </p:cNvPr>
          <p:cNvSpPr txBox="1"/>
          <p:nvPr/>
        </p:nvSpPr>
        <p:spPr>
          <a:xfrm>
            <a:off x="166231" y="761912"/>
            <a:ext cx="9869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Franklin Gothic Book" panose="020B0503020102020204" pitchFamily="34" charset="0"/>
              </a:rPr>
              <a:t>Hacia</a:t>
            </a:r>
            <a:r>
              <a:rPr lang="en-US" sz="1800" b="1" dirty="0">
                <a:latin typeface="Franklin Gothic Book" panose="020B0503020102020204" pitchFamily="34" charset="0"/>
              </a:rPr>
              <a:t> </a:t>
            </a:r>
            <a:r>
              <a:rPr lang="en-US" sz="1800" b="1" dirty="0" err="1">
                <a:latin typeface="Franklin Gothic Book" panose="020B0503020102020204" pitchFamily="34" charset="0"/>
              </a:rPr>
              <a:t>una</a:t>
            </a:r>
            <a:r>
              <a:rPr lang="en-US" sz="1800" b="1" dirty="0">
                <a:latin typeface="Franklin Gothic Book" panose="020B0503020102020204" pitchFamily="34" charset="0"/>
              </a:rPr>
              <a:t> </a:t>
            </a:r>
            <a:r>
              <a:rPr lang="en-US" sz="1800" b="1" dirty="0" err="1">
                <a:latin typeface="Franklin Gothic Book" panose="020B0503020102020204" pitchFamily="34" charset="0"/>
              </a:rPr>
              <a:t>cultura</a:t>
            </a:r>
            <a:r>
              <a:rPr lang="en-US" sz="1800" b="1" dirty="0">
                <a:latin typeface="Franklin Gothic Book" panose="020B0503020102020204" pitchFamily="34" charset="0"/>
              </a:rPr>
              <a:t> de Integridad </a:t>
            </a:r>
            <a:r>
              <a:rPr lang="en-US" sz="1800" b="1" dirty="0" err="1">
                <a:latin typeface="Franklin Gothic Book" panose="020B0503020102020204" pitchFamily="34" charset="0"/>
              </a:rPr>
              <a:t>en</a:t>
            </a:r>
            <a:r>
              <a:rPr lang="en-US" sz="1800" b="1" dirty="0">
                <a:latin typeface="Franklin Gothic Book" panose="020B0503020102020204" pitchFamily="34" charset="0"/>
              </a:rPr>
              <a:t> </a:t>
            </a:r>
            <a:r>
              <a:rPr lang="en-US" sz="1800" b="1" dirty="0" err="1">
                <a:latin typeface="Franklin Gothic Book" panose="020B0503020102020204" pitchFamily="34" charset="0"/>
              </a:rPr>
              <a:t>el</a:t>
            </a:r>
            <a:r>
              <a:rPr lang="en-US" sz="1800" b="1" dirty="0">
                <a:latin typeface="Franklin Gothic Book" panose="020B0503020102020204" pitchFamily="34" charset="0"/>
              </a:rPr>
              <a:t> sector </a:t>
            </a:r>
            <a:r>
              <a:rPr lang="en-US" sz="1800" b="1" dirty="0" err="1">
                <a:latin typeface="Franklin Gothic Book" panose="020B0503020102020204" pitchFamily="34" charset="0"/>
              </a:rPr>
              <a:t>público</a:t>
            </a:r>
            <a:r>
              <a:rPr lang="en-US" sz="1800" b="1" dirty="0">
                <a:latin typeface="Franklin Gothic Book" panose="020B0503020102020204" pitchFamily="34" charset="0"/>
              </a:rPr>
              <a:t>: </a:t>
            </a:r>
            <a:r>
              <a:rPr lang="en-US" sz="1800" b="1" dirty="0">
                <a:latin typeface="Franklin Gothic Demi" panose="020B0703020102020204" pitchFamily="34" charset="0"/>
              </a:rPr>
              <a:t>El </a:t>
            </a:r>
            <a:r>
              <a:rPr lang="en-US" sz="1800" b="1" dirty="0" err="1">
                <a:latin typeface="Franklin Gothic Demi" panose="020B0703020102020204" pitchFamily="34" charset="0"/>
              </a:rPr>
              <a:t>modelo</a:t>
            </a:r>
            <a:r>
              <a:rPr lang="en-US" sz="1800" b="1" dirty="0">
                <a:latin typeface="Franklin Gothic Demi" panose="020B0703020102020204" pitchFamily="34" charset="0"/>
              </a:rPr>
              <a:t> de </a:t>
            </a:r>
            <a:r>
              <a:rPr lang="en-US" sz="1800" b="1" dirty="0" err="1">
                <a:latin typeface="Franklin Gothic Demi" panose="020B0703020102020204" pitchFamily="34" charset="0"/>
              </a:rPr>
              <a:t>integridad</a:t>
            </a:r>
            <a:r>
              <a:rPr lang="es-PE" sz="1800" b="1" dirty="0">
                <a:latin typeface="Franklin Gothic Demi" panose="020B0703020102020204" pitchFamily="34" charset="0"/>
              </a:rPr>
              <a:t> </a:t>
            </a:r>
            <a:endParaRPr lang="es-MX" sz="1800" b="1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79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F6F1785-B88E-9676-8496-0F0CBFA73F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3714" y="1600451"/>
            <a:ext cx="1764000" cy="1695524"/>
          </a:xfrm>
          <a:prstGeom prst="ellips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DE443D6-BC8E-6E35-2945-0270465BB7E1}"/>
              </a:ext>
            </a:extLst>
          </p:cNvPr>
          <p:cNvSpPr txBox="1"/>
          <p:nvPr/>
        </p:nvSpPr>
        <p:spPr>
          <a:xfrm>
            <a:off x="1211387" y="4026245"/>
            <a:ext cx="1774030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2500" dirty="0">
                <a:latin typeface="Franklin Gothic Demi" panose="020B0703020102020204" pitchFamily="34" charset="0"/>
              </a:rPr>
              <a:t>2026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D7F06E8-DACC-834F-B5CB-399E884BB2AC}"/>
              </a:ext>
            </a:extLst>
          </p:cNvPr>
          <p:cNvSpPr txBox="1"/>
          <p:nvPr/>
        </p:nvSpPr>
        <p:spPr>
          <a:xfrm>
            <a:off x="3798398" y="3487636"/>
            <a:ext cx="17740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Franklin Gothic Demi" panose="020B0703020102020204" pitchFamily="34" charset="0"/>
              </a:rPr>
              <a:t>Política Nacional de Integridad y Lucha contra la </a:t>
            </a:r>
            <a:r>
              <a:rPr lang="en-US" sz="1600" dirty="0" err="1">
                <a:latin typeface="Franklin Gothic Demi" panose="020B0703020102020204" pitchFamily="34" charset="0"/>
              </a:rPr>
              <a:t>Corrupción</a:t>
            </a:r>
            <a:endParaRPr lang="es-MX" sz="1600" dirty="0">
              <a:latin typeface="Franklin Gothic Demi" panose="020B0703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AA5F3DC-69C9-3C1D-BC40-BB6A2AB84DF6}"/>
              </a:ext>
            </a:extLst>
          </p:cNvPr>
          <p:cNvSpPr txBox="1"/>
          <p:nvPr/>
        </p:nvSpPr>
        <p:spPr>
          <a:xfrm>
            <a:off x="4192235" y="4564327"/>
            <a:ext cx="1774030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2500" dirty="0">
                <a:latin typeface="Franklin Gothic Demi" panose="020B0703020102020204" pitchFamily="34" charset="0"/>
              </a:rPr>
              <a:t>2030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91A7F60-B6AC-941F-EF1E-7A5C2B15D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537" y="1444171"/>
            <a:ext cx="1764000" cy="1694829"/>
          </a:xfrm>
          <a:prstGeom prst="ellipse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787D770-A450-8306-7BD2-CB2687ED2F72}"/>
              </a:ext>
            </a:extLst>
          </p:cNvPr>
          <p:cNvSpPr txBox="1"/>
          <p:nvPr/>
        </p:nvSpPr>
        <p:spPr>
          <a:xfrm>
            <a:off x="6664146" y="3358451"/>
            <a:ext cx="1774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Franklin Gothic Demi" panose="020B0703020102020204" pitchFamily="34" charset="0"/>
              </a:rPr>
              <a:t>Plan de Desarrollo</a:t>
            </a:r>
            <a:endParaRPr lang="es-MX" sz="1600" dirty="0">
              <a:latin typeface="Franklin Gothic Demi" panose="020B07030201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8A1056C-6A2E-5599-361C-DE76984B3259}"/>
              </a:ext>
            </a:extLst>
          </p:cNvPr>
          <p:cNvSpPr txBox="1"/>
          <p:nvPr/>
        </p:nvSpPr>
        <p:spPr>
          <a:xfrm>
            <a:off x="7083899" y="4113448"/>
            <a:ext cx="1774030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2500" dirty="0">
                <a:latin typeface="Franklin Gothic Demi" panose="020B0703020102020204" pitchFamily="34" charset="0"/>
              </a:rPr>
              <a:t>2050 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B811B4CF-70C3-D33D-B782-14E905B32A58}"/>
              </a:ext>
            </a:extLst>
          </p:cNvPr>
          <p:cNvSpPr/>
          <p:nvPr/>
        </p:nvSpPr>
        <p:spPr>
          <a:xfrm>
            <a:off x="3476443" y="1222574"/>
            <a:ext cx="2358543" cy="379263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B7577C3-7552-DA14-689B-9FEB2B29367C}"/>
              </a:ext>
            </a:extLst>
          </p:cNvPr>
          <p:cNvSpPr txBox="1"/>
          <p:nvPr/>
        </p:nvSpPr>
        <p:spPr>
          <a:xfrm>
            <a:off x="130137" y="737208"/>
            <a:ext cx="9869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Franklin Gothic Book" panose="020B0503020102020204" pitchFamily="34" charset="0"/>
              </a:rPr>
              <a:t>Hacia</a:t>
            </a:r>
            <a:r>
              <a:rPr lang="en-US" sz="1800" b="1" dirty="0">
                <a:latin typeface="Franklin Gothic Book" panose="020B0503020102020204" pitchFamily="34" charset="0"/>
              </a:rPr>
              <a:t> </a:t>
            </a:r>
            <a:r>
              <a:rPr lang="en-US" sz="1800" b="1" dirty="0" err="1">
                <a:latin typeface="Franklin Gothic Book" panose="020B0503020102020204" pitchFamily="34" charset="0"/>
              </a:rPr>
              <a:t>una</a:t>
            </a:r>
            <a:r>
              <a:rPr lang="en-US" sz="1800" b="1" dirty="0">
                <a:latin typeface="Franklin Gothic Book" panose="020B0503020102020204" pitchFamily="34" charset="0"/>
              </a:rPr>
              <a:t> </a:t>
            </a:r>
            <a:r>
              <a:rPr lang="en-US" sz="1800" b="1" dirty="0" err="1">
                <a:latin typeface="Franklin Gothic Book" panose="020B0503020102020204" pitchFamily="34" charset="0"/>
              </a:rPr>
              <a:t>cultura</a:t>
            </a:r>
            <a:r>
              <a:rPr lang="en-US" sz="1800" b="1" dirty="0">
                <a:latin typeface="Franklin Gothic Book" panose="020B0503020102020204" pitchFamily="34" charset="0"/>
              </a:rPr>
              <a:t> de Integridad </a:t>
            </a:r>
            <a:r>
              <a:rPr lang="en-US" sz="1800" b="1" dirty="0" err="1">
                <a:latin typeface="Franklin Gothic Book" panose="020B0503020102020204" pitchFamily="34" charset="0"/>
              </a:rPr>
              <a:t>en</a:t>
            </a:r>
            <a:r>
              <a:rPr lang="en-US" sz="1800" b="1" dirty="0">
                <a:latin typeface="Franklin Gothic Book" panose="020B0503020102020204" pitchFamily="34" charset="0"/>
              </a:rPr>
              <a:t> </a:t>
            </a:r>
            <a:r>
              <a:rPr lang="en-US" sz="1800" b="1" dirty="0" err="1">
                <a:latin typeface="Franklin Gothic Book" panose="020B0503020102020204" pitchFamily="34" charset="0"/>
              </a:rPr>
              <a:t>el</a:t>
            </a:r>
            <a:r>
              <a:rPr lang="en-US" sz="1800" b="1" dirty="0">
                <a:latin typeface="Franklin Gothic Book" panose="020B0503020102020204" pitchFamily="34" charset="0"/>
              </a:rPr>
              <a:t> sector </a:t>
            </a:r>
            <a:r>
              <a:rPr lang="en-US" sz="1800" b="1" dirty="0" err="1">
                <a:latin typeface="Franklin Gothic Book" panose="020B0503020102020204" pitchFamily="34" charset="0"/>
              </a:rPr>
              <a:t>público</a:t>
            </a:r>
            <a:r>
              <a:rPr lang="en-US" sz="1800" b="1" dirty="0">
                <a:latin typeface="Franklin Gothic Book" panose="020B0503020102020204" pitchFamily="34" charset="0"/>
              </a:rPr>
              <a:t>: </a:t>
            </a:r>
            <a:r>
              <a:rPr lang="en-US" sz="1800" b="1" dirty="0">
                <a:latin typeface="Franklin Gothic Demi" panose="020B0703020102020204" pitchFamily="34" charset="0"/>
              </a:rPr>
              <a:t>El </a:t>
            </a:r>
            <a:r>
              <a:rPr lang="en-US" sz="1800" b="1" dirty="0" err="1">
                <a:latin typeface="Franklin Gothic Demi" panose="020B0703020102020204" pitchFamily="34" charset="0"/>
              </a:rPr>
              <a:t>modelo</a:t>
            </a:r>
            <a:r>
              <a:rPr lang="en-US" sz="1800" b="1" dirty="0">
                <a:latin typeface="Franklin Gothic Demi" panose="020B0703020102020204" pitchFamily="34" charset="0"/>
              </a:rPr>
              <a:t> de </a:t>
            </a:r>
            <a:r>
              <a:rPr lang="en-US" sz="1800" b="1" dirty="0" err="1">
                <a:latin typeface="Franklin Gothic Demi" panose="020B0703020102020204" pitchFamily="34" charset="0"/>
              </a:rPr>
              <a:t>integridad</a:t>
            </a:r>
            <a:r>
              <a:rPr lang="es-PE" sz="1800" b="1" dirty="0">
                <a:latin typeface="Franklin Gothic Demi" panose="020B0703020102020204" pitchFamily="34" charset="0"/>
              </a:rPr>
              <a:t> </a:t>
            </a:r>
            <a:endParaRPr lang="es-MX" sz="1800" b="1" dirty="0">
              <a:latin typeface="Franklin Gothic Demi" panose="020B07030201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48A77DF-C520-12B2-7A5F-C1C369EFC8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390" y="1581618"/>
            <a:ext cx="1764000" cy="1776013"/>
          </a:xfrm>
          <a:prstGeom prst="ellipse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C98C46E-D56C-9BC0-FF21-21D5A6A0ECF6}"/>
              </a:ext>
            </a:extLst>
          </p:cNvPr>
          <p:cNvSpPr txBox="1"/>
          <p:nvPr/>
        </p:nvSpPr>
        <p:spPr>
          <a:xfrm>
            <a:off x="786000" y="3345049"/>
            <a:ext cx="17740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Franklin Gothic Demi" panose="020B0703020102020204" pitchFamily="34" charset="0"/>
              </a:rPr>
              <a:t>Modelo</a:t>
            </a:r>
            <a:r>
              <a:rPr lang="en-US" sz="1600" dirty="0">
                <a:latin typeface="Franklin Gothic Demi" panose="020B0703020102020204" pitchFamily="34" charset="0"/>
              </a:rPr>
              <a:t> de </a:t>
            </a:r>
            <a:r>
              <a:rPr lang="en-US" sz="1600" dirty="0" err="1">
                <a:latin typeface="Franklin Gothic Demi" panose="020B0703020102020204" pitchFamily="34" charset="0"/>
              </a:rPr>
              <a:t>integridad</a:t>
            </a:r>
            <a:endParaRPr lang="es-MX" sz="16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4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¿Están listos para servir en el sector público?">
            <a:hlinkClick r:id="" action="ppaction://media"/>
            <a:extLst>
              <a:ext uri="{FF2B5EF4-FFF2-40B4-BE49-F238E27FC236}">
                <a16:creationId xmlns:a16="http://schemas.microsoft.com/office/drawing/2014/main" id="{7C2CA5D0-FC3B-BAF5-B7F3-24AD899B10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" y="0"/>
            <a:ext cx="9104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1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E6A3AFF7-7B9B-4D03-A019-86A4403B5467}"/>
              </a:ext>
            </a:extLst>
          </p:cNvPr>
          <p:cNvSpPr txBox="1"/>
          <p:nvPr/>
        </p:nvSpPr>
        <p:spPr>
          <a:xfrm>
            <a:off x="630067" y="773815"/>
            <a:ext cx="5446269" cy="219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100" spc="-113" dirty="0">
                <a:latin typeface="Franklin Gothic Demi" panose="020B0703020102020204" pitchFamily="34" charset="0"/>
                <a:ea typeface="Tahoma" panose="020B0604030504040204" pitchFamily="34" charset="0"/>
                <a:cs typeface="Helvetica" panose="020B0604020202020204" pitchFamily="34" charset="0"/>
              </a:rPr>
              <a:t>Una visión del Perú al 2050</a:t>
            </a:r>
          </a:p>
          <a:p>
            <a:pPr algn="ctr"/>
            <a:endParaRPr lang="es-MX" sz="1050" b="1" dirty="0">
              <a:solidFill>
                <a:srgbClr val="212121"/>
              </a:solidFill>
              <a:latin typeface="Franklin Gothic Book" panose="020B0503020102020204" pitchFamily="34" charset="0"/>
            </a:endParaRPr>
          </a:p>
          <a:p>
            <a:pPr algn="just"/>
            <a:r>
              <a:rPr lang="es-MX" sz="1050" dirty="0">
                <a:latin typeface="Franklin Gothic Book" panose="020B0503020102020204" pitchFamily="34" charset="0"/>
              </a:rPr>
              <a:t>«Al 2050, somos un país democrático, respetuoso del Estado de derecho y de la institucionalidad, integrado al mundo y proyectado hacia un futuro que garantiza la defensa de la persona humana y de su dignidad en todo el territorio nacional.</a:t>
            </a:r>
          </a:p>
          <a:p>
            <a:pPr algn="just"/>
            <a:endParaRPr lang="es-MX" sz="1050" dirty="0">
              <a:latin typeface="Franklin Gothic Book" panose="020B0503020102020204" pitchFamily="34" charset="0"/>
            </a:endParaRPr>
          </a:p>
          <a:p>
            <a:pPr algn="just"/>
            <a:r>
              <a:rPr lang="es-MX" sz="1050" dirty="0">
                <a:latin typeface="Franklin Gothic Book" panose="020B0503020102020204" pitchFamily="34" charset="0"/>
              </a:rPr>
              <a:t>El Estado constitucional es unitario y descentralizado. </a:t>
            </a:r>
            <a:r>
              <a:rPr lang="es-MX" sz="1050" dirty="0">
                <a:latin typeface="Franklin Gothic Demi" panose="020B0703020102020204" pitchFamily="34" charset="0"/>
              </a:rPr>
              <a:t>Su accionar es ético, transparente, eficaz, eficiente, moderno y con enfoque intercultural.</a:t>
            </a:r>
          </a:p>
          <a:p>
            <a:pPr algn="just"/>
            <a:endParaRPr lang="es-MX" sz="1050" dirty="0">
              <a:latin typeface="Franklin Gothic Book" panose="020B0503020102020204" pitchFamily="34" charset="0"/>
            </a:endParaRPr>
          </a:p>
          <a:p>
            <a:pPr algn="just"/>
            <a:r>
              <a:rPr lang="es-MX" sz="1050" dirty="0">
                <a:latin typeface="Franklin Gothic Book" panose="020B0503020102020204" pitchFamily="34" charset="0"/>
              </a:rPr>
              <a:t>Juntos, hemos logrado un desarrollo inclusivo, en igualdad de oportunidades, competitivo y sostenible en todo el territorio nacional, que ha permitido erradicar la pobreza extrema y asegurar el fortalecimiento de la familia».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A30309-0E1D-412C-B3CE-D698361D9CF4}"/>
              </a:ext>
            </a:extLst>
          </p:cNvPr>
          <p:cNvSpPr txBox="1"/>
          <p:nvPr/>
        </p:nvSpPr>
        <p:spPr>
          <a:xfrm>
            <a:off x="1629697" y="4295233"/>
            <a:ext cx="459756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050" dirty="0">
                <a:solidFill>
                  <a:srgbClr val="333333"/>
                </a:solidFill>
                <a:latin typeface="Open Sans" panose="020B0606030504020204" pitchFamily="34" charset="0"/>
              </a:rPr>
              <a:t>Plan de Desarrollo Nacional al 2050 - 29 de abril de 2019</a:t>
            </a:r>
            <a:endParaRPr lang="es-PE" sz="105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063D92-D125-FEA7-956D-CF4E0F48464D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5620" y="663913"/>
            <a:ext cx="2328380" cy="44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/>
          <p:nvPr/>
        </p:nvSpPr>
        <p:spPr>
          <a:xfrm>
            <a:off x="603267" y="1408227"/>
            <a:ext cx="1667347" cy="2649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ts val="1725"/>
              </a:lnSpc>
              <a:buClr>
                <a:schemeClr val="dk1"/>
              </a:buClr>
              <a:buSzPts val="2400"/>
            </a:pPr>
            <a:r>
              <a:rPr lang="es-PE" sz="1800" b="1" dirty="0">
                <a:solidFill>
                  <a:schemeClr val="dk1"/>
                </a:solidFill>
                <a:latin typeface="Franklin Gothic Medium" panose="020B0603020102020204" pitchFamily="34" charset="0"/>
                <a:ea typeface="Helvetica Neue"/>
                <a:cs typeface="Helvetica Neue"/>
                <a:sym typeface="Helvetica Neue"/>
              </a:rPr>
              <a:t>Genera pérdidas económicas y afecta la buena marcha de la administración pública           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600"/>
            </a:pPr>
            <a:r>
              <a:rPr lang="es-PE" sz="1200" dirty="0">
                <a:solidFill>
                  <a:schemeClr val="dk1"/>
                </a:solidFill>
                <a:latin typeface="+mj-lt"/>
                <a:sym typeface="Helvetica Neue"/>
              </a:rPr>
              <a:t>(Obras inconclusas y afectación de la competitividad)</a:t>
            </a:r>
            <a:endParaRPr sz="12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2643085" y="1414574"/>
            <a:ext cx="1480964" cy="183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ts val="1650"/>
              </a:lnSpc>
              <a:buClr>
                <a:schemeClr val="dk1"/>
              </a:buClr>
              <a:buSzPts val="2400"/>
            </a:pPr>
            <a:r>
              <a:rPr lang="es-PE" sz="1800" b="1" dirty="0">
                <a:solidFill>
                  <a:schemeClr val="dk1"/>
                </a:solidFill>
                <a:latin typeface="Franklin Gothic Medium" panose="020B0603020102020204" pitchFamily="34" charset="0"/>
                <a:sym typeface="Helvetica Neue"/>
              </a:rPr>
              <a:t>Afecta derechos y la prestación de servicios públicos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600"/>
            </a:pPr>
            <a:r>
              <a:rPr lang="es-PE" sz="1200" dirty="0">
                <a:solidFill>
                  <a:schemeClr val="dk1"/>
                </a:solidFill>
                <a:latin typeface="+mj-lt"/>
                <a:sym typeface="Calibri"/>
              </a:rPr>
              <a:t>(seguridad, salud, educación, justicia, licencias, etc.)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394D82C-CE41-AC1E-64C0-6577AFC86F45}"/>
              </a:ext>
            </a:extLst>
          </p:cNvPr>
          <p:cNvSpPr/>
          <p:nvPr/>
        </p:nvSpPr>
        <p:spPr>
          <a:xfrm rot="5400000">
            <a:off x="2901681" y="1042253"/>
            <a:ext cx="129793" cy="4966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C467637-3958-5FDE-BFDB-75E1CE2D179F}"/>
              </a:ext>
            </a:extLst>
          </p:cNvPr>
          <p:cNvSpPr/>
          <p:nvPr/>
        </p:nvSpPr>
        <p:spPr>
          <a:xfrm rot="5400000">
            <a:off x="842382" y="1052629"/>
            <a:ext cx="129793" cy="4966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18" name="Google Shape;161;p19">
            <a:extLst>
              <a:ext uri="{FF2B5EF4-FFF2-40B4-BE49-F238E27FC236}">
                <a16:creationId xmlns:a16="http://schemas.microsoft.com/office/drawing/2014/main" id="{20E6AD39-CA29-D1EA-3C94-3A57EF93133A}"/>
              </a:ext>
            </a:extLst>
          </p:cNvPr>
          <p:cNvSpPr/>
          <p:nvPr/>
        </p:nvSpPr>
        <p:spPr>
          <a:xfrm>
            <a:off x="603267" y="734332"/>
            <a:ext cx="4575023" cy="428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es-MX" sz="2025" b="1" dirty="0">
                <a:solidFill>
                  <a:schemeClr val="dk1"/>
                </a:solidFill>
                <a:latin typeface="Franklin Gothic Book" panose="020B0503020102020204" pitchFamily="34" charset="0"/>
                <a:ea typeface="Helvetica Neue"/>
                <a:cs typeface="Helvetica Neue"/>
                <a:sym typeface="Helvetica Neue"/>
              </a:rPr>
              <a:t>La corrupción como </a:t>
            </a:r>
            <a:r>
              <a:rPr lang="es-MX" sz="2025" b="1" dirty="0">
                <a:solidFill>
                  <a:schemeClr val="dk1"/>
                </a:solidFill>
                <a:latin typeface="Franklin Gothic Medium" panose="020B0603020102020204" pitchFamily="34" charset="0"/>
                <a:ea typeface="Helvetica Neue"/>
                <a:cs typeface="Helvetica Neue"/>
                <a:sym typeface="Helvetica Neue"/>
              </a:rPr>
              <a:t>problema público</a:t>
            </a:r>
            <a:r>
              <a:rPr lang="es-MX" sz="2025" b="1" dirty="0">
                <a:solidFill>
                  <a:schemeClr val="dk1"/>
                </a:solidFill>
                <a:latin typeface="Franklin Gothic Book" panose="020B0503020102020204" pitchFamily="34" charset="0"/>
                <a:ea typeface="Helvetica Neue"/>
                <a:cs typeface="Helvetica Neue"/>
                <a:sym typeface="Helvetica Neue"/>
              </a:rPr>
              <a:t>:</a:t>
            </a:r>
            <a:endParaRPr lang="es-MX" sz="2025" dirty="0">
              <a:latin typeface="Franklin Gothic Book" panose="020B0503020102020204" pitchFamily="34" charset="0"/>
            </a:endParaRPr>
          </a:p>
        </p:txBody>
      </p:sp>
      <p:sp>
        <p:nvSpPr>
          <p:cNvPr id="3" name="Google Shape;165;p19">
            <a:extLst>
              <a:ext uri="{FF2B5EF4-FFF2-40B4-BE49-F238E27FC236}">
                <a16:creationId xmlns:a16="http://schemas.microsoft.com/office/drawing/2014/main" id="{1FED4626-4665-8A78-40CC-6716D608024B}"/>
              </a:ext>
            </a:extLst>
          </p:cNvPr>
          <p:cNvSpPr/>
          <p:nvPr/>
        </p:nvSpPr>
        <p:spPr>
          <a:xfrm>
            <a:off x="4496521" y="1377964"/>
            <a:ext cx="2044389" cy="150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lnSpc>
                <a:spcPts val="1650"/>
              </a:lnSpc>
              <a:buClr>
                <a:schemeClr val="dk1"/>
              </a:buClr>
              <a:buSzPts val="2400"/>
            </a:pPr>
            <a:r>
              <a:rPr lang="es-PE" sz="1800" b="1" dirty="0">
                <a:solidFill>
                  <a:schemeClr val="dk1"/>
                </a:solidFill>
                <a:ea typeface="Helvetica Neue"/>
                <a:cs typeface="Helvetica Neue"/>
                <a:sym typeface="Helvetica Neue"/>
              </a:rPr>
              <a:t>Incrementa la desconfianza de la ciudadanía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600"/>
            </a:pPr>
            <a:r>
              <a:rPr lang="es-PE" sz="1200" dirty="0">
                <a:solidFill>
                  <a:schemeClr val="dk1"/>
                </a:solidFill>
                <a:latin typeface="+mj-lt"/>
                <a:sym typeface="Calibri"/>
              </a:rPr>
              <a:t>Incluyendo desconfianza en el Estado, en las empresas, los políticos, en la política, en las empresas y entre las personas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1600"/>
            </a:pPr>
            <a:endParaRPr lang="es-PE" sz="1200" dirty="0">
              <a:solidFill>
                <a:schemeClr val="dk1"/>
              </a:solidFill>
              <a:latin typeface="+mj-lt"/>
              <a:sym typeface="Calibri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9D48FC1-798B-DC5B-0E41-EB01FF377A74}"/>
              </a:ext>
            </a:extLst>
          </p:cNvPr>
          <p:cNvSpPr/>
          <p:nvPr/>
        </p:nvSpPr>
        <p:spPr>
          <a:xfrm rot="5400000">
            <a:off x="4737459" y="1042253"/>
            <a:ext cx="129793" cy="49661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D517B69-15C4-530F-9734-12EDD786A4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753"/>
          <a:stretch/>
        </p:blipFill>
        <p:spPr>
          <a:xfrm>
            <a:off x="596496" y="4197357"/>
            <a:ext cx="3004193" cy="5538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6C5451-B658-FEAB-0864-FF636D346C9C}"/>
              </a:ext>
            </a:extLst>
          </p:cNvPr>
          <p:cNvSpPr txBox="1"/>
          <p:nvPr/>
        </p:nvSpPr>
        <p:spPr>
          <a:xfrm>
            <a:off x="6663341" y="1725449"/>
            <a:ext cx="1826751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es-ES" sz="1500" b="1" dirty="0">
                <a:latin typeface="Arial" panose="020B0604020202020204" pitchFamily="34" charset="0"/>
              </a:rPr>
              <a:t>El costo real</a:t>
            </a:r>
          </a:p>
          <a:p>
            <a:pPr algn="r">
              <a:lnSpc>
                <a:spcPts val="1500"/>
              </a:lnSpc>
            </a:pPr>
            <a:r>
              <a:rPr lang="es-ES" sz="1500" b="1" dirty="0">
                <a:latin typeface="Arial" panose="020B0604020202020204" pitchFamily="34" charset="0"/>
              </a:rPr>
              <a:t>de la corrupción: </a:t>
            </a:r>
            <a:r>
              <a:rPr lang="es-ES" sz="1500" dirty="0">
                <a:latin typeface="Arial" panose="020B0604020202020204" pitchFamily="34" charset="0"/>
              </a:rPr>
              <a:t>desigualdad, exclusión y desencanto</a:t>
            </a:r>
            <a:endParaRPr lang="es-PE" sz="15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BB00EBF-1EEC-37FC-A88B-467E7F630E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111" y="1236038"/>
            <a:ext cx="1380981" cy="409118"/>
          </a:xfrm>
          <a:prstGeom prst="round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94CC138-CC15-E645-6ED6-C5AC8AF1A8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39" r="22848" b="33095"/>
          <a:stretch/>
        </p:blipFill>
        <p:spPr>
          <a:xfrm>
            <a:off x="2435017" y="3609643"/>
            <a:ext cx="2317801" cy="5661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98586AE-FE18-7060-7B2F-C99F102539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8" t="68346" r="23486" b="-1312"/>
          <a:stretch/>
        </p:blipFill>
        <p:spPr>
          <a:xfrm>
            <a:off x="4362726" y="2963158"/>
            <a:ext cx="2317801" cy="56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92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37A79F95-1DF7-5195-25C2-11C3D0D375B4}"/>
              </a:ext>
            </a:extLst>
          </p:cNvPr>
          <p:cNvSpPr/>
          <p:nvPr/>
        </p:nvSpPr>
        <p:spPr>
          <a:xfrm>
            <a:off x="708680" y="2321769"/>
            <a:ext cx="1982583" cy="595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75"/>
              </a:lnSpc>
            </a:pPr>
            <a:r>
              <a:rPr lang="es-PE" sz="15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Conducta  y desempeño ético de las  servidoras y los servidores públicos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D585765-1A0B-E6D1-8467-79F594F5F2B8}"/>
              </a:ext>
            </a:extLst>
          </p:cNvPr>
          <p:cNvSpPr/>
          <p:nvPr/>
        </p:nvSpPr>
        <p:spPr>
          <a:xfrm>
            <a:off x="2460622" y="2900467"/>
            <a:ext cx="2111378" cy="713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es-PE" sz="15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Medidas de la entidad para </a:t>
            </a:r>
            <a:r>
              <a:rPr lang="es-PE" sz="1500" dirty="0">
                <a:solidFill>
                  <a:srgbClr val="FF0000"/>
                </a:solidFill>
                <a:latin typeface="Franklin Gothic Medium Cond" panose="020B0606030402020204" pitchFamily="34" charset="0"/>
              </a:rPr>
              <a:t>gestionar los riesgos </a:t>
            </a:r>
            <a:r>
              <a:rPr lang="es-PE" sz="1500" dirty="0">
                <a:solidFill>
                  <a:schemeClr val="bg2">
                    <a:lumMod val="25000"/>
                  </a:schemeClr>
                </a:solidFill>
                <a:latin typeface="Franklin Gothic Medium Cond" panose="020B0606030402020204" pitchFamily="34" charset="0"/>
              </a:rPr>
              <a:t>de prácticas antiéticas y corruptas</a:t>
            </a:r>
          </a:p>
        </p:txBody>
      </p:sp>
      <p:sp>
        <p:nvSpPr>
          <p:cNvPr id="29" name="Google Shape;593;p5">
            <a:extLst>
              <a:ext uri="{FF2B5EF4-FFF2-40B4-BE49-F238E27FC236}">
                <a16:creationId xmlns:a16="http://schemas.microsoft.com/office/drawing/2014/main" id="{FC013024-CE54-BB3E-2EC2-222207DB0F65}"/>
              </a:ext>
            </a:extLst>
          </p:cNvPr>
          <p:cNvSpPr txBox="1"/>
          <p:nvPr/>
        </p:nvSpPr>
        <p:spPr>
          <a:xfrm>
            <a:off x="675199" y="1318481"/>
            <a:ext cx="3749801" cy="2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ts val="1425"/>
              </a:lnSpc>
              <a:buClr>
                <a:schemeClr val="dk1"/>
              </a:buClr>
              <a:buSzPts val="1800"/>
            </a:pPr>
            <a:r>
              <a:rPr lang="es-ES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Supone evaluar y fortalecer:</a:t>
            </a:r>
            <a:endParaRPr sz="2100" dirty="0"/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EC62BBC2-E9B2-C0FB-FB50-2A7FA0B7ACBF}"/>
              </a:ext>
            </a:extLst>
          </p:cNvPr>
          <p:cNvGrpSpPr/>
          <p:nvPr/>
        </p:nvGrpSpPr>
        <p:grpSpPr>
          <a:xfrm>
            <a:off x="3227781" y="2133355"/>
            <a:ext cx="565327" cy="741596"/>
            <a:chOff x="4124682" y="2632011"/>
            <a:chExt cx="753769" cy="988794"/>
          </a:xfrm>
        </p:grpSpPr>
        <p:pic>
          <p:nvPicPr>
            <p:cNvPr id="34" name="Gráfico 33" descr="Edificio contorno">
              <a:extLst>
                <a:ext uri="{FF2B5EF4-FFF2-40B4-BE49-F238E27FC236}">
                  <a16:creationId xmlns:a16="http://schemas.microsoft.com/office/drawing/2014/main" id="{9351C102-3DEC-AAAA-28E6-64622B784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24682" y="2867036"/>
              <a:ext cx="753769" cy="753769"/>
            </a:xfrm>
            <a:prstGeom prst="rect">
              <a:avLst/>
            </a:prstGeom>
          </p:spPr>
        </p:pic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E732DF2D-8C9B-A07F-5B18-D154C91EC0A7}"/>
                </a:ext>
              </a:extLst>
            </p:cNvPr>
            <p:cNvGrpSpPr/>
            <p:nvPr/>
          </p:nvGrpSpPr>
          <p:grpSpPr>
            <a:xfrm>
              <a:off x="4501566" y="2632011"/>
              <a:ext cx="358948" cy="208683"/>
              <a:chOff x="5006342" y="2339591"/>
              <a:chExt cx="358948" cy="208683"/>
            </a:xfrm>
          </p:grpSpPr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EE3795DE-4E97-F676-CC59-F5B255A156D1}"/>
                  </a:ext>
                </a:extLst>
              </p:cNvPr>
              <p:cNvSpPr/>
              <p:nvPr/>
            </p:nvSpPr>
            <p:spPr>
              <a:xfrm>
                <a:off x="5006342" y="2343231"/>
                <a:ext cx="358948" cy="186995"/>
              </a:xfrm>
              <a:prstGeom prst="rect">
                <a:avLst/>
              </a:prstGeom>
              <a:solidFill>
                <a:srgbClr val="BE182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050"/>
              </a:p>
            </p:txBody>
          </p:sp>
          <p:sp>
            <p:nvSpPr>
              <p:cNvPr id="36" name="Rectángulo 35">
                <a:extLst>
                  <a:ext uri="{FF2B5EF4-FFF2-40B4-BE49-F238E27FC236}">
                    <a16:creationId xmlns:a16="http://schemas.microsoft.com/office/drawing/2014/main" id="{4A0DD53F-5D48-D5A9-7226-511F6FF4B3A3}"/>
                  </a:ext>
                </a:extLst>
              </p:cNvPr>
              <p:cNvSpPr/>
              <p:nvPr/>
            </p:nvSpPr>
            <p:spPr>
              <a:xfrm>
                <a:off x="5120497" y="2339591"/>
                <a:ext cx="122527" cy="2086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 sz="1050"/>
              </a:p>
            </p:txBody>
          </p:sp>
        </p:grp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0CF652D8-F50C-24E5-4188-6BCFEA58050A}"/>
                </a:ext>
              </a:extLst>
            </p:cNvPr>
            <p:cNvCxnSpPr/>
            <p:nvPr/>
          </p:nvCxnSpPr>
          <p:spPr>
            <a:xfrm>
              <a:off x="4505043" y="2682095"/>
              <a:ext cx="0" cy="2811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Google Shape;593;p5">
            <a:extLst>
              <a:ext uri="{FF2B5EF4-FFF2-40B4-BE49-F238E27FC236}">
                <a16:creationId xmlns:a16="http://schemas.microsoft.com/office/drawing/2014/main" id="{52906CA1-707E-17B1-8227-65DA7D710AF5}"/>
              </a:ext>
            </a:extLst>
          </p:cNvPr>
          <p:cNvSpPr txBox="1"/>
          <p:nvPr/>
        </p:nvSpPr>
        <p:spPr>
          <a:xfrm>
            <a:off x="689003" y="3770272"/>
            <a:ext cx="4032533" cy="428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ts val="1425"/>
              </a:lnSpc>
              <a:buClr>
                <a:schemeClr val="dk1"/>
              </a:buClr>
              <a:buSzPts val="1800"/>
            </a:pPr>
            <a:r>
              <a:rPr lang="es-ES" sz="2025" b="1" dirty="0">
                <a:solidFill>
                  <a:schemeClr val="dk1"/>
                </a:solidFill>
                <a:latin typeface="Franklin Gothic Demi" panose="020B0703020102020204" pitchFamily="34" charset="0"/>
                <a:ea typeface="+mj-ea"/>
                <a:cs typeface="+mj-cs"/>
                <a:sym typeface="Calibri"/>
              </a:rPr>
              <a:t>La meta: </a:t>
            </a:r>
            <a:r>
              <a:rPr lang="es-E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Crear las condiciones necesarias para evitar la corrupción</a:t>
            </a:r>
            <a:endParaRPr sz="1050" dirty="0"/>
          </a:p>
        </p:txBody>
      </p:sp>
      <p:sp>
        <p:nvSpPr>
          <p:cNvPr id="58" name="Triángulo isósceles 57">
            <a:extLst>
              <a:ext uri="{FF2B5EF4-FFF2-40B4-BE49-F238E27FC236}">
                <a16:creationId xmlns:a16="http://schemas.microsoft.com/office/drawing/2014/main" id="{B3275BC7-7072-23DC-D363-852189F0D6E5}"/>
              </a:ext>
            </a:extLst>
          </p:cNvPr>
          <p:cNvSpPr/>
          <p:nvPr/>
        </p:nvSpPr>
        <p:spPr>
          <a:xfrm rot="5400000">
            <a:off x="4770911" y="1204266"/>
            <a:ext cx="248822" cy="156788"/>
          </a:xfrm>
          <a:prstGeom prst="triangle">
            <a:avLst/>
          </a:prstGeom>
          <a:solidFill>
            <a:srgbClr val="BF26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AF320262-74C5-5BE2-404C-53C88CF701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1165" y="1407072"/>
            <a:ext cx="3202463" cy="2986792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34A20E8-4794-30F9-4D3D-6D94A21F16F7}"/>
              </a:ext>
            </a:extLst>
          </p:cNvPr>
          <p:cNvSpPr/>
          <p:nvPr/>
        </p:nvSpPr>
        <p:spPr>
          <a:xfrm>
            <a:off x="5953700" y="1507446"/>
            <a:ext cx="673629" cy="557660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pic>
        <p:nvPicPr>
          <p:cNvPr id="6" name="Gráfico 5" descr="Esposas con relleno sólido">
            <a:extLst>
              <a:ext uri="{FF2B5EF4-FFF2-40B4-BE49-F238E27FC236}">
                <a16:creationId xmlns:a16="http://schemas.microsoft.com/office/drawing/2014/main" id="{1B0A655B-EF77-6918-073D-0A7AB1973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29375" y="1524261"/>
            <a:ext cx="557660" cy="55766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FB9A33A-F4B3-F12D-9287-EDC7C76D0091}"/>
              </a:ext>
            </a:extLst>
          </p:cNvPr>
          <p:cNvSpPr/>
          <p:nvPr/>
        </p:nvSpPr>
        <p:spPr>
          <a:xfrm>
            <a:off x="7922441" y="1563973"/>
            <a:ext cx="673629" cy="557660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pic>
        <p:nvPicPr>
          <p:cNvPr id="10" name="Gráfico 9" descr="Advertencia con relleno sólido">
            <a:extLst>
              <a:ext uri="{FF2B5EF4-FFF2-40B4-BE49-F238E27FC236}">
                <a16:creationId xmlns:a16="http://schemas.microsoft.com/office/drawing/2014/main" id="{4C219B86-29E5-35A3-2F36-3C39EBAA83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76395" y="2769020"/>
            <a:ext cx="876908" cy="876908"/>
          </a:xfrm>
          <a:prstGeom prst="rect">
            <a:avLst/>
          </a:prstGeom>
        </p:spPr>
      </p:pic>
      <p:pic>
        <p:nvPicPr>
          <p:cNvPr id="11" name="Gráfico 10" descr="Identificación de empleado contorno">
            <a:extLst>
              <a:ext uri="{FF2B5EF4-FFF2-40B4-BE49-F238E27FC236}">
                <a16:creationId xmlns:a16="http://schemas.microsoft.com/office/drawing/2014/main" id="{33467F66-5EC3-1D85-1468-57BEB86985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21482" y="1673345"/>
            <a:ext cx="631369" cy="631369"/>
          </a:xfrm>
          <a:prstGeom prst="rect">
            <a:avLst/>
          </a:prstGeom>
        </p:spPr>
      </p:pic>
      <p:sp>
        <p:nvSpPr>
          <p:cNvPr id="2" name="Google Shape;593;p5">
            <a:extLst>
              <a:ext uri="{FF2B5EF4-FFF2-40B4-BE49-F238E27FC236}">
                <a16:creationId xmlns:a16="http://schemas.microsoft.com/office/drawing/2014/main" id="{800F2C94-E9A7-A476-32BF-33968BE83CF9}"/>
              </a:ext>
            </a:extLst>
          </p:cNvPr>
          <p:cNvSpPr txBox="1"/>
          <p:nvPr/>
        </p:nvSpPr>
        <p:spPr>
          <a:xfrm>
            <a:off x="5124619" y="3175643"/>
            <a:ext cx="1658162" cy="114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lnSpc>
                <a:spcPts val="1425"/>
              </a:lnSpc>
              <a:buClr>
                <a:schemeClr val="dk1"/>
              </a:buClr>
              <a:buSzPts val="1800"/>
            </a:pPr>
            <a:r>
              <a:rPr lang="es-E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Transparencia</a:t>
            </a:r>
          </a:p>
          <a:p>
            <a:pPr>
              <a:lnSpc>
                <a:spcPts val="1425"/>
              </a:lnSpc>
              <a:buClr>
                <a:schemeClr val="dk1"/>
              </a:buClr>
              <a:buSzPts val="1800"/>
            </a:pPr>
            <a:r>
              <a:rPr lang="es-E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Probidad</a:t>
            </a:r>
          </a:p>
          <a:p>
            <a:pPr>
              <a:lnSpc>
                <a:spcPts val="1425"/>
              </a:lnSpc>
              <a:buClr>
                <a:schemeClr val="dk1"/>
              </a:buClr>
              <a:buSzPts val="1800"/>
            </a:pPr>
            <a:r>
              <a:rPr lang="es-E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Equidad y Justicia</a:t>
            </a:r>
          </a:p>
          <a:p>
            <a:pPr>
              <a:lnSpc>
                <a:spcPts val="1425"/>
              </a:lnSpc>
              <a:buClr>
                <a:schemeClr val="dk1"/>
              </a:buClr>
              <a:buSzPts val="1800"/>
            </a:pPr>
            <a:r>
              <a:rPr lang="es-E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Rendición de cuentas</a:t>
            </a:r>
          </a:p>
          <a:p>
            <a:pPr>
              <a:lnSpc>
                <a:spcPts val="1425"/>
              </a:lnSpc>
              <a:buClr>
                <a:schemeClr val="dk1"/>
              </a:buClr>
              <a:buSzPts val="1800"/>
            </a:pPr>
            <a:r>
              <a:rPr lang="es-E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Denuncias oportunas</a:t>
            </a:r>
          </a:p>
          <a:p>
            <a:pPr>
              <a:lnSpc>
                <a:spcPts val="1425"/>
              </a:lnSpc>
              <a:buClr>
                <a:schemeClr val="dk1"/>
              </a:buClr>
              <a:buSzPts val="1800"/>
            </a:pPr>
            <a:r>
              <a:rPr lang="es-E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Gestión de riesgos</a:t>
            </a:r>
            <a:endParaRPr sz="1200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30C6A80-DE51-0E3E-2636-16FDC6FD075D}"/>
              </a:ext>
            </a:extLst>
          </p:cNvPr>
          <p:cNvSpPr/>
          <p:nvPr/>
        </p:nvSpPr>
        <p:spPr>
          <a:xfrm>
            <a:off x="5378166" y="2555170"/>
            <a:ext cx="673629" cy="557660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AAD819-5B72-7A7D-09E4-2F8E0EBB38D4}"/>
              </a:ext>
            </a:extLst>
          </p:cNvPr>
          <p:cNvSpPr txBox="1"/>
          <p:nvPr/>
        </p:nvSpPr>
        <p:spPr>
          <a:xfrm>
            <a:off x="5124619" y="2635377"/>
            <a:ext cx="1081375" cy="479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>
              <a:defRPr lang="es-PE"/>
            </a:defPPr>
            <a:lvl1pPr marR="0" lv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2700" b="1">
                <a:solidFill>
                  <a:schemeClr val="dk1"/>
                </a:solidFill>
                <a:latin typeface="Franklin Gothic Medium" panose="020B0603020102020204" pitchFamily="34" charset="0"/>
              </a:defRPr>
            </a:lvl1pPr>
            <a:lvl2pPr>
              <a:buSzPts val="1400"/>
              <a:buNone/>
            </a:lvl2pPr>
            <a:lvl3pPr>
              <a:buSzPts val="1400"/>
              <a:buNone/>
            </a:lvl3pPr>
            <a:lvl4pPr>
              <a:buSzPts val="1400"/>
              <a:buNone/>
            </a:lvl4pPr>
            <a:lvl5pPr>
              <a:buSzPts val="1400"/>
              <a:buNone/>
            </a:lvl5pPr>
            <a:lvl6pPr>
              <a:buSzPts val="1400"/>
              <a:buNone/>
            </a:lvl6pPr>
            <a:lvl7pPr>
              <a:buSzPts val="1400"/>
              <a:buNone/>
            </a:lvl7pPr>
            <a:lvl8pPr>
              <a:buSzPts val="1400"/>
              <a:buNone/>
            </a:lvl8pPr>
            <a:lvl9pPr>
              <a:buSzPts val="1400"/>
              <a:buNone/>
            </a:lvl9pPr>
          </a:lstStyle>
          <a:p>
            <a:r>
              <a:rPr lang="es-MX" sz="1800" dirty="0"/>
              <a:t>Cambio cultural</a:t>
            </a:r>
            <a:endParaRPr lang="es-PE" sz="1800" dirty="0"/>
          </a:p>
        </p:txBody>
      </p:sp>
      <p:sp>
        <p:nvSpPr>
          <p:cNvPr id="5" name="Google Shape;592;p5">
            <a:extLst>
              <a:ext uri="{FF2B5EF4-FFF2-40B4-BE49-F238E27FC236}">
                <a16:creationId xmlns:a16="http://schemas.microsoft.com/office/drawing/2014/main" id="{1F9DC0A4-D974-FF09-51FA-212BFBF90FC5}"/>
              </a:ext>
            </a:extLst>
          </p:cNvPr>
          <p:cNvSpPr txBox="1">
            <a:spLocks/>
          </p:cNvSpPr>
          <p:nvPr/>
        </p:nvSpPr>
        <p:spPr>
          <a:xfrm>
            <a:off x="675199" y="813490"/>
            <a:ext cx="5156597" cy="3738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z="2025" dirty="0">
                <a:solidFill>
                  <a:schemeClr val="dk1"/>
                </a:solidFill>
                <a:latin typeface="Franklin Gothic Book" panose="020B0503020102020204" pitchFamily="34" charset="0"/>
              </a:rPr>
              <a:t>El enfoque de </a:t>
            </a:r>
            <a:r>
              <a:rPr lang="es-ES" sz="2025" dirty="0">
                <a:solidFill>
                  <a:schemeClr val="dk1"/>
                </a:solidFill>
                <a:latin typeface="Franklin Gothic Demi" panose="020B0703020102020204" pitchFamily="34" charset="0"/>
              </a:rPr>
              <a:t>integridad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92;p5">
            <a:extLst>
              <a:ext uri="{FF2B5EF4-FFF2-40B4-BE49-F238E27FC236}">
                <a16:creationId xmlns:a16="http://schemas.microsoft.com/office/drawing/2014/main" id="{1F9DC0A4-D974-FF09-51FA-212BFBF90FC5}"/>
              </a:ext>
            </a:extLst>
          </p:cNvPr>
          <p:cNvSpPr txBox="1">
            <a:spLocks/>
          </p:cNvSpPr>
          <p:nvPr/>
        </p:nvSpPr>
        <p:spPr>
          <a:xfrm>
            <a:off x="675199" y="813490"/>
            <a:ext cx="6851874" cy="37385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ES" sz="2025" dirty="0">
                <a:solidFill>
                  <a:schemeClr val="dk1"/>
                </a:solidFill>
                <a:latin typeface="Franklin Gothic Book" panose="020B0503020102020204" pitchFamily="34" charset="0"/>
              </a:rPr>
              <a:t>¿Cómo se incorpora el enfoque de </a:t>
            </a:r>
            <a:r>
              <a:rPr lang="es-ES" sz="2025" dirty="0">
                <a:solidFill>
                  <a:schemeClr val="dk1"/>
                </a:solidFill>
                <a:latin typeface="Franklin Gothic Demi" panose="020B0703020102020204" pitchFamily="34" charset="0"/>
              </a:rPr>
              <a:t>integridad?</a:t>
            </a:r>
          </a:p>
        </p:txBody>
      </p:sp>
      <p:pic>
        <p:nvPicPr>
          <p:cNvPr id="9" name="Imagen 8" descr="Diagrama&#10;&#10;Descripción generada automáticamente">
            <a:extLst>
              <a:ext uri="{FF2B5EF4-FFF2-40B4-BE49-F238E27FC236}">
                <a16:creationId xmlns:a16="http://schemas.microsoft.com/office/drawing/2014/main" id="{09D862C0-D5DA-F53E-7E13-87508A125F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533" y="1377385"/>
            <a:ext cx="5766933" cy="3538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4399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n 74">
            <a:extLst>
              <a:ext uri="{FF2B5EF4-FFF2-40B4-BE49-F238E27FC236}">
                <a16:creationId xmlns:a16="http://schemas.microsoft.com/office/drawing/2014/main" id="{0371E326-A646-9C3C-E4EE-DA1179E0F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7222"/>
          <a:stretch/>
        </p:blipFill>
        <p:spPr>
          <a:xfrm>
            <a:off x="0" y="553453"/>
            <a:ext cx="9144000" cy="45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1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C461ACB1-2CC2-41E3-17FC-CCA362E526ED}"/>
              </a:ext>
            </a:extLst>
          </p:cNvPr>
          <p:cNvSpPr txBox="1"/>
          <p:nvPr/>
        </p:nvSpPr>
        <p:spPr>
          <a:xfrm>
            <a:off x="297008" y="814733"/>
            <a:ext cx="7222587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s-ES" sz="1800" dirty="0">
                <a:latin typeface="Franklin Gothic Demi" panose="020B0703020102020204" pitchFamily="34" charset="0"/>
              </a:rPr>
              <a:t>Compromiso al más alto nivel político y de gestión del sector público</a:t>
            </a:r>
            <a:endParaRPr lang="es-MX" sz="1800" dirty="0">
              <a:latin typeface="Franklin Gothic Demi" panose="020B0703020102020204" pitchFamily="34" charset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1E2D0ACE-1E61-F531-FB0B-8E7138911A15}"/>
              </a:ext>
            </a:extLst>
          </p:cNvPr>
          <p:cNvSpPr/>
          <p:nvPr/>
        </p:nvSpPr>
        <p:spPr>
          <a:xfrm>
            <a:off x="402358" y="2246610"/>
            <a:ext cx="3313349" cy="1379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D9099A-E5D5-CD4D-DA5C-0EADF9A1037E}"/>
              </a:ext>
            </a:extLst>
          </p:cNvPr>
          <p:cNvSpPr txBox="1"/>
          <p:nvPr/>
        </p:nvSpPr>
        <p:spPr>
          <a:xfrm>
            <a:off x="462313" y="1496826"/>
            <a:ext cx="3696449" cy="366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s-PE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Política General del Gobierno (2023)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93884A-5AF0-BE4B-6019-5965EC78723F}"/>
              </a:ext>
            </a:extLst>
          </p:cNvPr>
          <p:cNvSpPr txBox="1"/>
          <p:nvPr/>
        </p:nvSpPr>
        <p:spPr>
          <a:xfrm>
            <a:off x="435800" y="1736722"/>
            <a:ext cx="2751569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>
              <a:lnSpc>
                <a:spcPts val="2000"/>
              </a:lnSpc>
              <a:defRPr sz="1600"/>
            </a:lvl1pPr>
          </a:lstStyle>
          <a:p>
            <a:r>
              <a:rPr lang="en-US" sz="1200" dirty="0" err="1"/>
              <a:t>Fortalecimiento</a:t>
            </a:r>
            <a:r>
              <a:rPr lang="en-US" sz="1200" dirty="0"/>
              <a:t> del </a:t>
            </a:r>
            <a:r>
              <a:rPr lang="en-US" sz="1200" dirty="0" err="1"/>
              <a:t>modelo</a:t>
            </a:r>
            <a:r>
              <a:rPr lang="en-US" sz="1200" dirty="0"/>
              <a:t> de Integridad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el</a:t>
            </a:r>
            <a:r>
              <a:rPr lang="en-US" sz="1200" dirty="0"/>
              <a:t> sector </a:t>
            </a:r>
            <a:r>
              <a:rPr lang="en-US" sz="1200" dirty="0" err="1"/>
              <a:t>público</a:t>
            </a:r>
            <a:endParaRPr lang="es-PE" sz="12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FFAB4F3E-9CC2-8135-FFB3-34721334142D}"/>
              </a:ext>
            </a:extLst>
          </p:cNvPr>
          <p:cNvCxnSpPr>
            <a:cxnSpLocks/>
          </p:cNvCxnSpPr>
          <p:nvPr/>
        </p:nvCxnSpPr>
        <p:spPr>
          <a:xfrm>
            <a:off x="246049" y="1618272"/>
            <a:ext cx="0" cy="64411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18CE2B9A-3EFB-BCCE-DAF8-8866171FCB1A}"/>
              </a:ext>
            </a:extLst>
          </p:cNvPr>
          <p:cNvSpPr txBox="1"/>
          <p:nvPr/>
        </p:nvSpPr>
        <p:spPr>
          <a:xfrm>
            <a:off x="402357" y="2745128"/>
            <a:ext cx="2932513" cy="354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s-PE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Proyecto de Ley 05635/2023-PE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5E02236-06C3-0932-C543-BEDB611E24D2}"/>
              </a:ext>
            </a:extLst>
          </p:cNvPr>
          <p:cNvSpPr txBox="1"/>
          <p:nvPr/>
        </p:nvSpPr>
        <p:spPr>
          <a:xfrm>
            <a:off x="402358" y="3067038"/>
            <a:ext cx="3450336" cy="10892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PE"/>
            </a:defPPr>
            <a:lvl1pPr>
              <a:lnSpc>
                <a:spcPts val="2000"/>
              </a:lnSpc>
              <a:defRPr sz="1600"/>
            </a:lvl1pPr>
          </a:lstStyle>
          <a:p>
            <a:r>
              <a:rPr lang="es-PE" sz="1200" dirty="0"/>
              <a:t>Para fortalecer la función de integridad, a través de la implementación del modelo de integridad en las entidades del sector público para prevenir actos de corrupción.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33CAE8B-F886-BB99-88CD-177DBA66B7B9}"/>
              </a:ext>
            </a:extLst>
          </p:cNvPr>
          <p:cNvCxnSpPr>
            <a:cxnSpLocks/>
          </p:cNvCxnSpPr>
          <p:nvPr/>
        </p:nvCxnSpPr>
        <p:spPr>
          <a:xfrm>
            <a:off x="246048" y="2789708"/>
            <a:ext cx="0" cy="644117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9EB16A3-CF93-948B-CB6F-8CB1916656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597886"/>
              </p:ext>
            </p:extLst>
          </p:nvPr>
        </p:nvGraphicFramePr>
        <p:xfrm>
          <a:off x="3882108" y="1848905"/>
          <a:ext cx="3852143" cy="251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99A2AD9E-47D7-127B-10A6-A0F2D82BF73C}"/>
              </a:ext>
            </a:extLst>
          </p:cNvPr>
          <p:cNvSpPr txBox="1"/>
          <p:nvPr/>
        </p:nvSpPr>
        <p:spPr>
          <a:xfrm>
            <a:off x="4158762" y="1299467"/>
            <a:ext cx="42109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Entidades incluidas en la evaluación de la implementación del modelo de integridad por parte de la Secretaría de Integridad Pública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12EFFBE-2F89-EC32-556E-10A1E9A4C560}"/>
              </a:ext>
            </a:extLst>
          </p:cNvPr>
          <p:cNvSpPr txBox="1"/>
          <p:nvPr/>
        </p:nvSpPr>
        <p:spPr>
          <a:xfrm>
            <a:off x="4624375" y="4556190"/>
            <a:ext cx="6422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00" b="1" dirty="0"/>
              <a:t>2021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340464-0604-7BE9-9DCF-DF2D5C47A68E}"/>
              </a:ext>
            </a:extLst>
          </p:cNvPr>
          <p:cNvSpPr txBox="1"/>
          <p:nvPr/>
        </p:nvSpPr>
        <p:spPr>
          <a:xfrm>
            <a:off x="7239400" y="2484152"/>
            <a:ext cx="279222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/>
              <a:t>Gobiernos Regionales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6BD86D-C80C-3010-3706-9516B6AD0476}"/>
              </a:ext>
            </a:extLst>
          </p:cNvPr>
          <p:cNvSpPr txBox="1"/>
          <p:nvPr/>
        </p:nvSpPr>
        <p:spPr>
          <a:xfrm>
            <a:off x="7239400" y="2765268"/>
            <a:ext cx="165855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/>
              <a:t>Organismos Constitucionalmente Autónomos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F133023-2196-A5A2-9EB0-9B1C5775CF99}"/>
              </a:ext>
            </a:extLst>
          </p:cNvPr>
          <p:cNvSpPr txBox="1"/>
          <p:nvPr/>
        </p:nvSpPr>
        <p:spPr>
          <a:xfrm>
            <a:off x="7239400" y="3399408"/>
            <a:ext cx="1502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/>
              <a:t>Otros (Unidades ejecutoras del Ministerio de Salud y gobiernos locales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BB736AA-279E-7E60-FE9F-1B38BFAD4F59}"/>
              </a:ext>
            </a:extLst>
          </p:cNvPr>
          <p:cNvSpPr txBox="1"/>
          <p:nvPr/>
        </p:nvSpPr>
        <p:spPr>
          <a:xfrm>
            <a:off x="7239399" y="2209770"/>
            <a:ext cx="18585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/>
              <a:t>Poder Ejecutivo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8E682EE-B803-DFBB-8CF2-A659D67371CE}"/>
              </a:ext>
            </a:extLst>
          </p:cNvPr>
          <p:cNvSpPr txBox="1"/>
          <p:nvPr/>
        </p:nvSpPr>
        <p:spPr>
          <a:xfrm>
            <a:off x="5622001" y="4499821"/>
            <a:ext cx="6422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00" b="1" dirty="0"/>
              <a:t>2022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3BB4B63-32F8-B80C-3B29-616DEB38D9CC}"/>
              </a:ext>
            </a:extLst>
          </p:cNvPr>
          <p:cNvSpPr txBox="1"/>
          <p:nvPr/>
        </p:nvSpPr>
        <p:spPr>
          <a:xfrm>
            <a:off x="6540770" y="4495249"/>
            <a:ext cx="6422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00" b="1" dirty="0"/>
              <a:t>2023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1377C01-E984-6113-3E99-395650E478AC}"/>
              </a:ext>
            </a:extLst>
          </p:cNvPr>
          <p:cNvCxnSpPr>
            <a:cxnSpLocks/>
          </p:cNvCxnSpPr>
          <p:nvPr/>
        </p:nvCxnSpPr>
        <p:spPr>
          <a:xfrm>
            <a:off x="6332765" y="4342468"/>
            <a:ext cx="0" cy="64411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A6BAD3E-2CA1-5942-9F17-734DDB3A23F1}"/>
              </a:ext>
            </a:extLst>
          </p:cNvPr>
          <p:cNvCxnSpPr>
            <a:cxnSpLocks/>
          </p:cNvCxnSpPr>
          <p:nvPr/>
        </p:nvCxnSpPr>
        <p:spPr>
          <a:xfrm>
            <a:off x="5413995" y="4342468"/>
            <a:ext cx="0" cy="65326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7290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C461ACB1-2CC2-41E3-17FC-CCA362E526ED}"/>
              </a:ext>
            </a:extLst>
          </p:cNvPr>
          <p:cNvSpPr txBox="1"/>
          <p:nvPr/>
        </p:nvSpPr>
        <p:spPr>
          <a:xfrm>
            <a:off x="297008" y="814733"/>
            <a:ext cx="7222587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s-ES" sz="1800" dirty="0">
                <a:latin typeface="Franklin Gothic Demi" panose="020B0703020102020204" pitchFamily="34" charset="0"/>
              </a:rPr>
              <a:t>Procuraduría General del Estado</a:t>
            </a:r>
            <a:endParaRPr lang="es-MX" sz="1800" dirty="0">
              <a:latin typeface="Franklin Gothic Demi" panose="020B0703020102020204" pitchFamily="34" charset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1E2D0ACE-1E61-F531-FB0B-8E7138911A15}"/>
              </a:ext>
            </a:extLst>
          </p:cNvPr>
          <p:cNvSpPr/>
          <p:nvPr/>
        </p:nvSpPr>
        <p:spPr>
          <a:xfrm>
            <a:off x="402358" y="2246610"/>
            <a:ext cx="3313349" cy="1379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04F178-7270-26F9-0C0F-5BB7F4857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97" y="1423295"/>
            <a:ext cx="5290103" cy="311006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EC949C8-CB44-0A00-9B1C-088F2F8FDBDC}"/>
              </a:ext>
            </a:extLst>
          </p:cNvPr>
          <p:cNvSpPr txBox="1"/>
          <p:nvPr/>
        </p:nvSpPr>
        <p:spPr>
          <a:xfrm>
            <a:off x="5650711" y="1531779"/>
            <a:ext cx="32969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Recomendaciones:</a:t>
            </a:r>
          </a:p>
          <a:p>
            <a:endParaRPr lang="es-PE" dirty="0"/>
          </a:p>
          <a:p>
            <a:pPr marL="285750" indent="-285750" algn="just">
              <a:buFontTx/>
              <a:buChar char="-"/>
            </a:pPr>
            <a:r>
              <a:rPr lang="es-PE" dirty="0"/>
              <a:t>Desarrollar un procedimiento para reconocer la contribución del personal a la observancia de los valores que promuevan y protejan el desempeño ético de la función pública.</a:t>
            </a:r>
          </a:p>
          <a:p>
            <a:pPr marL="285750" indent="-285750">
              <a:buFontTx/>
              <a:buChar char="-"/>
            </a:pPr>
            <a:endParaRPr lang="es-PE" dirty="0"/>
          </a:p>
          <a:p>
            <a:pPr marL="285750" indent="-285750" algn="just">
              <a:buFontTx/>
              <a:buChar char="-"/>
            </a:pPr>
            <a:r>
              <a:rPr lang="es-PE" dirty="0"/>
              <a:t>Informar a la ciudadanía a través de medios virtuales los avances logrados respecto del Modelo de Integridad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63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C461ACB1-2CC2-41E3-17FC-CCA362E526ED}"/>
              </a:ext>
            </a:extLst>
          </p:cNvPr>
          <p:cNvSpPr txBox="1"/>
          <p:nvPr/>
        </p:nvSpPr>
        <p:spPr>
          <a:xfrm>
            <a:off x="297008" y="814733"/>
            <a:ext cx="7222587" cy="3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s-ES" sz="1800" dirty="0">
                <a:latin typeface="Franklin Gothic Demi" panose="020B0703020102020204" pitchFamily="34" charset="0"/>
              </a:rPr>
              <a:t>Procuraduría General del Estado</a:t>
            </a:r>
            <a:endParaRPr lang="es-MX" sz="1800" dirty="0">
              <a:latin typeface="Franklin Gothic Demi" panose="020B0703020102020204" pitchFamily="34" charset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1E2D0ACE-1E61-F531-FB0B-8E7138911A15}"/>
              </a:ext>
            </a:extLst>
          </p:cNvPr>
          <p:cNvSpPr/>
          <p:nvPr/>
        </p:nvSpPr>
        <p:spPr>
          <a:xfrm>
            <a:off x="402358" y="2246610"/>
            <a:ext cx="3313349" cy="1379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C848534B-8B09-19B3-7533-9CE979861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05" y="1449053"/>
            <a:ext cx="5187073" cy="3213099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EED10289-1EDF-4A97-9E1B-CD5906E0F9A8}"/>
              </a:ext>
            </a:extLst>
          </p:cNvPr>
          <p:cNvSpPr txBox="1"/>
          <p:nvPr/>
        </p:nvSpPr>
        <p:spPr>
          <a:xfrm>
            <a:off x="5650711" y="1854944"/>
            <a:ext cx="32969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Recomendaciones:</a:t>
            </a:r>
          </a:p>
          <a:p>
            <a:endParaRPr lang="es-PE" dirty="0"/>
          </a:p>
          <a:p>
            <a:pPr marL="285750" indent="-285750" algn="just">
              <a:buFontTx/>
              <a:buChar char="-"/>
            </a:pPr>
            <a:r>
              <a:rPr lang="es-PE" dirty="0"/>
              <a:t>Asegurar la presentación oportuna de las acciones preventivas o correctivas frente a situaciones adversas</a:t>
            </a:r>
          </a:p>
          <a:p>
            <a:pPr marL="285750" indent="-285750" algn="just">
              <a:buFontTx/>
              <a:buChar char="-"/>
            </a:pPr>
            <a:endParaRPr lang="es-PE" dirty="0"/>
          </a:p>
          <a:p>
            <a:pPr marL="285750" indent="-285750" algn="just">
              <a:buFontTx/>
              <a:buChar char="-"/>
            </a:pPr>
            <a:r>
              <a:rPr lang="es-PE" dirty="0"/>
              <a:t>Reportar de manera semestral a la SIP las denuncias recibidas y medidas de protección otorgadas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87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4FBE22-B51A-48FF-AE6F-E99399135A4D}:21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4FBE22-B51A-48FF-AE6F-E99399135A4D}:21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4FBE22-B51A-48FF-AE6F-E99399135A4D}:21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4FBE22-B51A-48FF-AE6F-E99399135A4D}:211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3836</TotalTime>
  <Words>753</Words>
  <Application>Microsoft Office PowerPoint</Application>
  <PresentationFormat>Presentación en pantalla (16:9)</PresentationFormat>
  <Paragraphs>91</Paragraphs>
  <Slides>13</Slides>
  <Notes>10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Open Sans</vt:lpstr>
      <vt:lpstr>Franklin Gothic Book</vt:lpstr>
      <vt:lpstr>Helvetica Neue</vt:lpstr>
      <vt:lpstr>Calibri</vt:lpstr>
      <vt:lpstr>Franklin Gothic Medium Cond</vt:lpstr>
      <vt:lpstr>Franklin Gothic Demi</vt:lpstr>
      <vt:lpstr>Franklin Gothic Medium</vt:lpstr>
      <vt:lpstr>Calibri Light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SIP 03</dc:creator>
  <cp:lastModifiedBy>Yuriko Maribel Aguirre Chaupin</cp:lastModifiedBy>
  <cp:revision>175</cp:revision>
  <dcterms:modified xsi:type="dcterms:W3CDTF">2024-05-23T18:59:35Z</dcterms:modified>
</cp:coreProperties>
</file>