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0" r:id="rId2"/>
    <p:sldId id="272" r:id="rId3"/>
    <p:sldId id="306" r:id="rId4"/>
    <p:sldId id="307" r:id="rId5"/>
    <p:sldId id="291" r:id="rId6"/>
    <p:sldId id="294" r:id="rId7"/>
    <p:sldId id="308" r:id="rId8"/>
    <p:sldId id="295" r:id="rId9"/>
    <p:sldId id="288" r:id="rId10"/>
    <p:sldId id="309" r:id="rId11"/>
    <p:sldId id="310" r:id="rId12"/>
    <p:sldId id="296" r:id="rId13"/>
    <p:sldId id="297" r:id="rId14"/>
    <p:sldId id="298" r:id="rId15"/>
    <p:sldId id="311" r:id="rId16"/>
    <p:sldId id="290" r:id="rId17"/>
    <p:sldId id="299" r:id="rId18"/>
    <p:sldId id="300" r:id="rId19"/>
    <p:sldId id="301" r:id="rId20"/>
    <p:sldId id="302" r:id="rId21"/>
    <p:sldId id="305" r:id="rId22"/>
    <p:sldId id="303" r:id="rId23"/>
    <p:sldId id="304" r:id="rId24"/>
    <p:sldId id="31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C1"/>
    <a:srgbClr val="FF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3932" autoAdjust="0"/>
  </p:normalViewPr>
  <p:slideViewPr>
    <p:cSldViewPr snapToGrid="0">
      <p:cViewPr varScale="1">
        <p:scale>
          <a:sx n="66" d="100"/>
          <a:sy n="66"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FB1B3-4303-B940-B3B1-44A5DA35B800}"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s-MX"/>
        </a:p>
      </dgm:t>
    </dgm:pt>
    <dgm:pt modelId="{3816A7E1-D308-B441-9B3D-EBCC7118CBDF}">
      <dgm:prSet phldrT="[Texto]" custT="1"/>
      <dgm:spPr/>
      <dgm:t>
        <a:bodyPr/>
        <a:lstStyle/>
        <a:p>
          <a:r>
            <a:rPr lang="es-PE" sz="1400" b="0" i="0" dirty="0"/>
            <a:t>Solicitud de Arbitraje y contestación (designación de árbitros)</a:t>
          </a:r>
          <a:endParaRPr lang="es-MX" sz="1400" dirty="0"/>
        </a:p>
      </dgm:t>
    </dgm:pt>
    <dgm:pt modelId="{522C1317-3811-4343-8D0E-BF73A3D312A2}" type="parTrans" cxnId="{4B90AC69-7302-F249-BD0F-B46C4772455E}">
      <dgm:prSet/>
      <dgm:spPr/>
      <dgm:t>
        <a:bodyPr/>
        <a:lstStyle/>
        <a:p>
          <a:endParaRPr lang="es-MX" sz="2000"/>
        </a:p>
      </dgm:t>
    </dgm:pt>
    <dgm:pt modelId="{66C5DC0A-1590-B042-9C5A-DADE1D9AC97B}" type="sibTrans" cxnId="{4B90AC69-7302-F249-BD0F-B46C4772455E}">
      <dgm:prSet custT="1"/>
      <dgm:spPr/>
      <dgm:t>
        <a:bodyPr/>
        <a:lstStyle/>
        <a:p>
          <a:endParaRPr lang="es-MX" sz="1600"/>
        </a:p>
      </dgm:t>
    </dgm:pt>
    <dgm:pt modelId="{0F65633E-E21A-8945-BE69-43B2C7CE5035}">
      <dgm:prSet phldrT="[Texto]" custT="1"/>
      <dgm:spPr/>
      <dgm:t>
        <a:bodyPr/>
        <a:lstStyle/>
        <a:p>
          <a:r>
            <a:rPr lang="es-MX" sz="1400" dirty="0"/>
            <a:t>Demanda y contestación, reconvención </a:t>
          </a:r>
        </a:p>
      </dgm:t>
    </dgm:pt>
    <dgm:pt modelId="{718540EC-5128-8544-AB09-23C49205691D}" type="parTrans" cxnId="{CDB92A00-BD75-3640-9173-C292C3BC81F6}">
      <dgm:prSet/>
      <dgm:spPr/>
      <dgm:t>
        <a:bodyPr/>
        <a:lstStyle/>
        <a:p>
          <a:endParaRPr lang="es-MX" sz="2000"/>
        </a:p>
      </dgm:t>
    </dgm:pt>
    <dgm:pt modelId="{967C44BF-4AF7-8A4A-929F-F33B4D9B2C61}" type="sibTrans" cxnId="{CDB92A00-BD75-3640-9173-C292C3BC81F6}">
      <dgm:prSet custT="1"/>
      <dgm:spPr/>
      <dgm:t>
        <a:bodyPr/>
        <a:lstStyle/>
        <a:p>
          <a:endParaRPr lang="es-MX" sz="1600"/>
        </a:p>
      </dgm:t>
    </dgm:pt>
    <dgm:pt modelId="{A03088CB-B4B2-304C-8762-4B79C497D88C}">
      <dgm:prSet phldrT="[Texto]" custT="1"/>
      <dgm:spPr/>
      <dgm:t>
        <a:bodyPr/>
        <a:lstStyle/>
        <a:p>
          <a:endParaRPr lang="es-MX" sz="4000" dirty="0"/>
        </a:p>
      </dgm:t>
    </dgm:pt>
    <dgm:pt modelId="{006831CE-5D5B-4A4F-BCB8-4F2A195EFC84}" type="parTrans" cxnId="{B6F6111C-B6C4-9B4A-B1E9-EBF5EF737DB2}">
      <dgm:prSet/>
      <dgm:spPr/>
      <dgm:t>
        <a:bodyPr/>
        <a:lstStyle/>
        <a:p>
          <a:endParaRPr lang="es-MX" sz="2000"/>
        </a:p>
      </dgm:t>
    </dgm:pt>
    <dgm:pt modelId="{9A3B69BC-3AB9-BF4D-8166-826FD2B4B180}" type="sibTrans" cxnId="{B6F6111C-B6C4-9B4A-B1E9-EBF5EF737DB2}">
      <dgm:prSet custT="1"/>
      <dgm:spPr/>
      <dgm:t>
        <a:bodyPr/>
        <a:lstStyle/>
        <a:p>
          <a:endParaRPr lang="es-MX" sz="1600"/>
        </a:p>
      </dgm:t>
    </dgm:pt>
    <dgm:pt modelId="{8F6AFB64-CE6E-4C80-8DA6-03B08DC17EF3}">
      <dgm:prSet custT="1"/>
      <dgm:spPr/>
      <dgm:t>
        <a:bodyPr/>
        <a:lstStyle/>
        <a:p>
          <a:r>
            <a:rPr lang="es-MX" sz="1400" dirty="0"/>
            <a:t>Cierre de instrucción y fijación de plazo para laudar.</a:t>
          </a:r>
          <a:r>
            <a:rPr lang="es-MX" sz="3600" dirty="0"/>
            <a:t> </a:t>
          </a:r>
        </a:p>
      </dgm:t>
    </dgm:pt>
    <dgm:pt modelId="{8BAC87BB-1A55-45FB-AF76-4EE2FCD4C7FA}" type="parTrans" cxnId="{35496145-2FFB-409A-910A-C4865E5724AB}">
      <dgm:prSet/>
      <dgm:spPr/>
      <dgm:t>
        <a:bodyPr/>
        <a:lstStyle/>
        <a:p>
          <a:endParaRPr lang="es-PE" sz="2000"/>
        </a:p>
      </dgm:t>
    </dgm:pt>
    <dgm:pt modelId="{5536A65D-C450-4FFF-9344-352810DCE328}" type="sibTrans" cxnId="{35496145-2FFB-409A-910A-C4865E5724AB}">
      <dgm:prSet custT="1"/>
      <dgm:spPr/>
      <dgm:t>
        <a:bodyPr/>
        <a:lstStyle/>
        <a:p>
          <a:endParaRPr lang="es-PE" sz="1600"/>
        </a:p>
      </dgm:t>
    </dgm:pt>
    <dgm:pt modelId="{6FAE0BAD-922E-4001-9C78-3D552C8F575E}">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1400" dirty="0"/>
            <a:t>Laudo</a:t>
          </a:r>
        </a:p>
      </dgm:t>
    </dgm:pt>
    <dgm:pt modelId="{EAE8809D-2875-444C-AF5F-60C64E04694F}" type="parTrans" cxnId="{3115B448-0005-4D5A-8545-AFF7A3A3F676}">
      <dgm:prSet/>
      <dgm:spPr/>
      <dgm:t>
        <a:bodyPr/>
        <a:lstStyle/>
        <a:p>
          <a:endParaRPr lang="es-PE" sz="2000"/>
        </a:p>
      </dgm:t>
    </dgm:pt>
    <dgm:pt modelId="{27846D83-7958-407E-A197-5693C4602E23}" type="sibTrans" cxnId="{3115B448-0005-4D5A-8545-AFF7A3A3F676}">
      <dgm:prSet/>
      <dgm:spPr/>
      <dgm:t>
        <a:bodyPr/>
        <a:lstStyle/>
        <a:p>
          <a:endParaRPr lang="es-PE" sz="2000"/>
        </a:p>
      </dgm:t>
    </dgm:pt>
    <dgm:pt modelId="{05909BE4-978D-4639-954F-6CB980667F45}">
      <dgm:prSet custT="1"/>
      <dgm:spPr/>
      <dgm:t>
        <a:bodyPr/>
        <a:lstStyle/>
        <a:p>
          <a:r>
            <a:rPr lang="es-MX" sz="1400" dirty="0"/>
            <a:t>Alegatos e informes orales (orales o escritos)</a:t>
          </a:r>
        </a:p>
      </dgm:t>
    </dgm:pt>
    <dgm:pt modelId="{5D54DF97-FBB2-491B-9273-50B1AAD5C32C}" type="parTrans" cxnId="{326F172F-A118-4AA7-AE31-1D7B8390CE79}">
      <dgm:prSet/>
      <dgm:spPr/>
      <dgm:t>
        <a:bodyPr/>
        <a:lstStyle/>
        <a:p>
          <a:endParaRPr lang="es-PE" sz="2000"/>
        </a:p>
      </dgm:t>
    </dgm:pt>
    <dgm:pt modelId="{75884E85-0B91-4AD2-8739-F331572083BF}" type="sibTrans" cxnId="{326F172F-A118-4AA7-AE31-1D7B8390CE79}">
      <dgm:prSet custT="1"/>
      <dgm:spPr/>
      <dgm:t>
        <a:bodyPr/>
        <a:lstStyle/>
        <a:p>
          <a:endParaRPr lang="es-PE" sz="1600"/>
        </a:p>
      </dgm:t>
    </dgm:pt>
    <dgm:pt modelId="{E3ADCAD8-D0E3-4158-A1F5-7808EA597C1D}">
      <dgm:prSet custT="1"/>
      <dgm:spPr/>
      <dgm:t>
        <a:bodyPr/>
        <a:lstStyle/>
        <a:p>
          <a:r>
            <a:rPr lang="es-MX" sz="1400" dirty="0"/>
            <a:t>Audiencia de pruebas</a:t>
          </a:r>
        </a:p>
      </dgm:t>
    </dgm:pt>
    <dgm:pt modelId="{2F98FC68-3D13-4684-952F-6EA629966881}" type="parTrans" cxnId="{A9301DBE-D73D-4AD3-A7E3-0F9DE92F7710}">
      <dgm:prSet/>
      <dgm:spPr/>
      <dgm:t>
        <a:bodyPr/>
        <a:lstStyle/>
        <a:p>
          <a:endParaRPr lang="es-PE" sz="2000"/>
        </a:p>
      </dgm:t>
    </dgm:pt>
    <dgm:pt modelId="{428ED597-A59F-47ED-87F1-AEE9D0BAC3CF}" type="sibTrans" cxnId="{A9301DBE-D73D-4AD3-A7E3-0F9DE92F7710}">
      <dgm:prSet custT="1"/>
      <dgm:spPr/>
      <dgm:t>
        <a:bodyPr/>
        <a:lstStyle/>
        <a:p>
          <a:endParaRPr lang="es-PE" sz="1600"/>
        </a:p>
      </dgm:t>
    </dgm:pt>
    <dgm:pt modelId="{67D19A12-69FC-4FC5-BF24-AF8152A61FB3}">
      <dgm:prSet phldrT="[Texto]"/>
      <dgm:spPr/>
      <dgm:t>
        <a:bodyPr/>
        <a:lstStyle/>
        <a:p>
          <a:r>
            <a:rPr lang="es-MX" dirty="0"/>
            <a:t>Solicitudes contra el Laudo</a:t>
          </a:r>
        </a:p>
        <a:p>
          <a:pPr>
            <a:buNone/>
          </a:pPr>
          <a:r>
            <a:rPr lang="es-MX" dirty="0"/>
            <a:t>Resolución que resuelve solicitudes contra el Laudo.</a:t>
          </a:r>
        </a:p>
      </dgm:t>
    </dgm:pt>
    <dgm:pt modelId="{A483E551-F624-43F2-B88C-BFD6813DB48C}" type="parTrans" cxnId="{0734FEF4-5304-4FC2-A021-38CB1FA37547}">
      <dgm:prSet/>
      <dgm:spPr/>
      <dgm:t>
        <a:bodyPr/>
        <a:lstStyle/>
        <a:p>
          <a:endParaRPr lang="es-PE"/>
        </a:p>
      </dgm:t>
    </dgm:pt>
    <dgm:pt modelId="{9061030E-E40F-438C-B8E9-EFDC5A1ED601}" type="sibTrans" cxnId="{0734FEF4-5304-4FC2-A021-38CB1FA37547}">
      <dgm:prSet/>
      <dgm:spPr/>
      <dgm:t>
        <a:bodyPr/>
        <a:lstStyle/>
        <a:p>
          <a:endParaRPr lang="es-PE"/>
        </a:p>
      </dgm:t>
    </dgm:pt>
    <dgm:pt modelId="{0E650ABC-03E6-2345-AFDE-C121B429336A}" type="pres">
      <dgm:prSet presAssocID="{602FB1B3-4303-B940-B3B1-44A5DA35B800}" presName="diagram" presStyleCnt="0">
        <dgm:presLayoutVars>
          <dgm:dir/>
          <dgm:resizeHandles val="exact"/>
        </dgm:presLayoutVars>
      </dgm:prSet>
      <dgm:spPr/>
    </dgm:pt>
    <dgm:pt modelId="{8299977C-7350-CC43-9B6C-A2AE74071B8B}" type="pres">
      <dgm:prSet presAssocID="{3816A7E1-D308-B441-9B3D-EBCC7118CBDF}" presName="node" presStyleLbl="node1" presStyleIdx="0" presStyleCnt="8" custLinFactNeighborX="-6365" custLinFactNeighborY="-707">
        <dgm:presLayoutVars>
          <dgm:bulletEnabled val="1"/>
        </dgm:presLayoutVars>
      </dgm:prSet>
      <dgm:spPr/>
    </dgm:pt>
    <dgm:pt modelId="{9B1C0DB8-D94E-354E-BEB8-30FB40C97464}" type="pres">
      <dgm:prSet presAssocID="{66C5DC0A-1590-B042-9C5A-DADE1D9AC97B}" presName="sibTrans" presStyleLbl="sibTrans2D1" presStyleIdx="0" presStyleCnt="7"/>
      <dgm:spPr/>
    </dgm:pt>
    <dgm:pt modelId="{C1F134DD-DC1B-A448-A886-90A2A17607E5}" type="pres">
      <dgm:prSet presAssocID="{66C5DC0A-1590-B042-9C5A-DADE1D9AC97B}" presName="connectorText" presStyleLbl="sibTrans2D1" presStyleIdx="0" presStyleCnt="7"/>
      <dgm:spPr/>
    </dgm:pt>
    <dgm:pt modelId="{6A2B1428-C813-7542-9622-3713F522D8D0}" type="pres">
      <dgm:prSet presAssocID="{0F65633E-E21A-8945-BE69-43B2C7CE5035}" presName="node" presStyleLbl="node1" presStyleIdx="1" presStyleCnt="8">
        <dgm:presLayoutVars>
          <dgm:bulletEnabled val="1"/>
        </dgm:presLayoutVars>
      </dgm:prSet>
      <dgm:spPr/>
    </dgm:pt>
    <dgm:pt modelId="{19C469B8-14E4-F145-9188-A2216BE85374}" type="pres">
      <dgm:prSet presAssocID="{967C44BF-4AF7-8A4A-929F-F33B4D9B2C61}" presName="sibTrans" presStyleLbl="sibTrans2D1" presStyleIdx="1" presStyleCnt="7"/>
      <dgm:spPr/>
    </dgm:pt>
    <dgm:pt modelId="{58D562D3-4C86-8A4B-91EF-939E655F74B5}" type="pres">
      <dgm:prSet presAssocID="{967C44BF-4AF7-8A4A-929F-F33B4D9B2C61}" presName="connectorText" presStyleLbl="sibTrans2D1" presStyleIdx="1" presStyleCnt="7"/>
      <dgm:spPr/>
    </dgm:pt>
    <dgm:pt modelId="{EEF1093D-08DC-4E4D-B0C5-65805261219C}" type="pres">
      <dgm:prSet presAssocID="{A03088CB-B4B2-304C-8762-4B79C497D88C}" presName="node" presStyleLbl="node1" presStyleIdx="2" presStyleCnt="8">
        <dgm:presLayoutVars>
          <dgm:bulletEnabled val="1"/>
        </dgm:presLayoutVars>
      </dgm:prSet>
      <dgm:spPr/>
    </dgm:pt>
    <dgm:pt modelId="{90E4649D-F35C-491B-9CBD-41BFB38E2930}" type="pres">
      <dgm:prSet presAssocID="{9A3B69BC-3AB9-BF4D-8166-826FD2B4B180}" presName="sibTrans" presStyleLbl="sibTrans2D1" presStyleIdx="2" presStyleCnt="7"/>
      <dgm:spPr/>
    </dgm:pt>
    <dgm:pt modelId="{9BFFC4FC-80EC-47BF-A776-625652EA0113}" type="pres">
      <dgm:prSet presAssocID="{9A3B69BC-3AB9-BF4D-8166-826FD2B4B180}" presName="connectorText" presStyleLbl="sibTrans2D1" presStyleIdx="2" presStyleCnt="7"/>
      <dgm:spPr/>
    </dgm:pt>
    <dgm:pt modelId="{F31BCC1C-7525-47BC-9F3F-93A7F6C3DA73}" type="pres">
      <dgm:prSet presAssocID="{E3ADCAD8-D0E3-4158-A1F5-7808EA597C1D}" presName="node" presStyleLbl="node1" presStyleIdx="3" presStyleCnt="8">
        <dgm:presLayoutVars>
          <dgm:bulletEnabled val="1"/>
        </dgm:presLayoutVars>
      </dgm:prSet>
      <dgm:spPr/>
    </dgm:pt>
    <dgm:pt modelId="{C91D2598-93AC-48C2-9CD2-5BA9BE3E75B1}" type="pres">
      <dgm:prSet presAssocID="{428ED597-A59F-47ED-87F1-AEE9D0BAC3CF}" presName="sibTrans" presStyleLbl="sibTrans2D1" presStyleIdx="3" presStyleCnt="7"/>
      <dgm:spPr/>
    </dgm:pt>
    <dgm:pt modelId="{6CA1674F-8BB8-47D4-89ED-CB397512D724}" type="pres">
      <dgm:prSet presAssocID="{428ED597-A59F-47ED-87F1-AEE9D0BAC3CF}" presName="connectorText" presStyleLbl="sibTrans2D1" presStyleIdx="3" presStyleCnt="7"/>
      <dgm:spPr/>
    </dgm:pt>
    <dgm:pt modelId="{EAAD4500-3E14-41C0-95EB-B514F02BDF19}" type="pres">
      <dgm:prSet presAssocID="{05909BE4-978D-4639-954F-6CB980667F45}" presName="node" presStyleLbl="node1" presStyleIdx="4" presStyleCnt="8">
        <dgm:presLayoutVars>
          <dgm:bulletEnabled val="1"/>
        </dgm:presLayoutVars>
      </dgm:prSet>
      <dgm:spPr/>
    </dgm:pt>
    <dgm:pt modelId="{72AD6062-99E4-40C0-86A6-135126CC2DB2}" type="pres">
      <dgm:prSet presAssocID="{75884E85-0B91-4AD2-8739-F331572083BF}" presName="sibTrans" presStyleLbl="sibTrans2D1" presStyleIdx="4" presStyleCnt="7"/>
      <dgm:spPr/>
    </dgm:pt>
    <dgm:pt modelId="{071B8B9E-C9A7-4A86-8D0E-A4E02355EF4B}" type="pres">
      <dgm:prSet presAssocID="{75884E85-0B91-4AD2-8739-F331572083BF}" presName="connectorText" presStyleLbl="sibTrans2D1" presStyleIdx="4" presStyleCnt="7"/>
      <dgm:spPr/>
    </dgm:pt>
    <dgm:pt modelId="{8D4710E8-C8B5-4DA7-8502-DB6C01A07C3B}" type="pres">
      <dgm:prSet presAssocID="{8F6AFB64-CE6E-4C80-8DA6-03B08DC17EF3}" presName="node" presStyleLbl="node1" presStyleIdx="5" presStyleCnt="8">
        <dgm:presLayoutVars>
          <dgm:bulletEnabled val="1"/>
        </dgm:presLayoutVars>
      </dgm:prSet>
      <dgm:spPr/>
    </dgm:pt>
    <dgm:pt modelId="{4A093CDF-25B8-42BB-BB80-89BE5EE5F191}" type="pres">
      <dgm:prSet presAssocID="{5536A65D-C450-4FFF-9344-352810DCE328}" presName="sibTrans" presStyleLbl="sibTrans2D1" presStyleIdx="5" presStyleCnt="7"/>
      <dgm:spPr/>
    </dgm:pt>
    <dgm:pt modelId="{D92FF010-3D60-47B4-A0F5-9D43AB9294C7}" type="pres">
      <dgm:prSet presAssocID="{5536A65D-C450-4FFF-9344-352810DCE328}" presName="connectorText" presStyleLbl="sibTrans2D1" presStyleIdx="5" presStyleCnt="7"/>
      <dgm:spPr/>
    </dgm:pt>
    <dgm:pt modelId="{B6753241-77EE-460D-A409-618346E09D91}" type="pres">
      <dgm:prSet presAssocID="{6FAE0BAD-922E-4001-9C78-3D552C8F575E}" presName="node" presStyleLbl="node1" presStyleIdx="6" presStyleCnt="8">
        <dgm:presLayoutVars>
          <dgm:bulletEnabled val="1"/>
        </dgm:presLayoutVars>
      </dgm:prSet>
      <dgm:spPr/>
    </dgm:pt>
    <dgm:pt modelId="{F7C644E0-6EBF-4A08-BDF5-D35DA4A229EC}" type="pres">
      <dgm:prSet presAssocID="{27846D83-7958-407E-A197-5693C4602E23}" presName="sibTrans" presStyleLbl="sibTrans2D1" presStyleIdx="6" presStyleCnt="7"/>
      <dgm:spPr/>
    </dgm:pt>
    <dgm:pt modelId="{DE88F7A3-88B7-49E5-B0BD-796AD9851C6F}" type="pres">
      <dgm:prSet presAssocID="{27846D83-7958-407E-A197-5693C4602E23}" presName="connectorText" presStyleLbl="sibTrans2D1" presStyleIdx="6" presStyleCnt="7"/>
      <dgm:spPr/>
    </dgm:pt>
    <dgm:pt modelId="{8A18B6CC-9619-41B4-B5B7-D88E40A2B8C9}" type="pres">
      <dgm:prSet presAssocID="{67D19A12-69FC-4FC5-BF24-AF8152A61FB3}" presName="node" presStyleLbl="node1" presStyleIdx="7" presStyleCnt="8">
        <dgm:presLayoutVars>
          <dgm:bulletEnabled val="1"/>
        </dgm:presLayoutVars>
      </dgm:prSet>
      <dgm:spPr/>
    </dgm:pt>
  </dgm:ptLst>
  <dgm:cxnLst>
    <dgm:cxn modelId="{CDB92A00-BD75-3640-9173-C292C3BC81F6}" srcId="{602FB1B3-4303-B940-B3B1-44A5DA35B800}" destId="{0F65633E-E21A-8945-BE69-43B2C7CE5035}" srcOrd="1" destOrd="0" parTransId="{718540EC-5128-8544-AB09-23C49205691D}" sibTransId="{967C44BF-4AF7-8A4A-929F-F33B4D9B2C61}"/>
    <dgm:cxn modelId="{64654C02-DF7C-9844-959C-9B38118FC7CA}" type="presOf" srcId="{66C5DC0A-1590-B042-9C5A-DADE1D9AC97B}" destId="{9B1C0DB8-D94E-354E-BEB8-30FB40C97464}" srcOrd="0" destOrd="0" presId="urn:microsoft.com/office/officeart/2005/8/layout/process5"/>
    <dgm:cxn modelId="{8F7D940A-BB5B-8244-A657-89489281B33E}" type="presOf" srcId="{A03088CB-B4B2-304C-8762-4B79C497D88C}" destId="{EEF1093D-08DC-4E4D-B0C5-65805261219C}" srcOrd="0" destOrd="0" presId="urn:microsoft.com/office/officeart/2005/8/layout/process5"/>
    <dgm:cxn modelId="{B6F6111C-B6C4-9B4A-B1E9-EBF5EF737DB2}" srcId="{602FB1B3-4303-B940-B3B1-44A5DA35B800}" destId="{A03088CB-B4B2-304C-8762-4B79C497D88C}" srcOrd="2" destOrd="0" parTransId="{006831CE-5D5B-4A4F-BCB8-4F2A195EFC84}" sibTransId="{9A3B69BC-3AB9-BF4D-8166-826FD2B4B180}"/>
    <dgm:cxn modelId="{CDC22325-25EF-44FA-9E1B-01E73E9E856B}" type="presOf" srcId="{5536A65D-C450-4FFF-9344-352810DCE328}" destId="{4A093CDF-25B8-42BB-BB80-89BE5EE5F191}" srcOrd="0" destOrd="0" presId="urn:microsoft.com/office/officeart/2005/8/layout/process5"/>
    <dgm:cxn modelId="{326F172F-A118-4AA7-AE31-1D7B8390CE79}" srcId="{602FB1B3-4303-B940-B3B1-44A5DA35B800}" destId="{05909BE4-978D-4639-954F-6CB980667F45}" srcOrd="4" destOrd="0" parTransId="{5D54DF97-FBB2-491B-9273-50B1AAD5C32C}" sibTransId="{75884E85-0B91-4AD2-8739-F331572083BF}"/>
    <dgm:cxn modelId="{33C94638-934E-44DD-8AEC-C638B87BFDC0}" type="presOf" srcId="{67D19A12-69FC-4FC5-BF24-AF8152A61FB3}" destId="{8A18B6CC-9619-41B4-B5B7-D88E40A2B8C9}" srcOrd="0" destOrd="0" presId="urn:microsoft.com/office/officeart/2005/8/layout/process5"/>
    <dgm:cxn modelId="{7019E03A-898D-420C-AE7A-9CEDD8157C60}" type="presOf" srcId="{9A3B69BC-3AB9-BF4D-8166-826FD2B4B180}" destId="{9BFFC4FC-80EC-47BF-A776-625652EA0113}" srcOrd="1" destOrd="0" presId="urn:microsoft.com/office/officeart/2005/8/layout/process5"/>
    <dgm:cxn modelId="{E6F7D23D-6F10-4578-AF77-B8C971E4B1BA}" type="presOf" srcId="{27846D83-7958-407E-A197-5693C4602E23}" destId="{DE88F7A3-88B7-49E5-B0BD-796AD9851C6F}" srcOrd="1" destOrd="0" presId="urn:microsoft.com/office/officeart/2005/8/layout/process5"/>
    <dgm:cxn modelId="{C39AE563-7D38-48E2-879A-26A5A9E58B79}" type="presOf" srcId="{75884E85-0B91-4AD2-8739-F331572083BF}" destId="{071B8B9E-C9A7-4A86-8D0E-A4E02355EF4B}" srcOrd="1" destOrd="0" presId="urn:microsoft.com/office/officeart/2005/8/layout/process5"/>
    <dgm:cxn modelId="{35496145-2FFB-409A-910A-C4865E5724AB}" srcId="{602FB1B3-4303-B940-B3B1-44A5DA35B800}" destId="{8F6AFB64-CE6E-4C80-8DA6-03B08DC17EF3}" srcOrd="5" destOrd="0" parTransId="{8BAC87BB-1A55-45FB-AF76-4EE2FCD4C7FA}" sibTransId="{5536A65D-C450-4FFF-9344-352810DCE328}"/>
    <dgm:cxn modelId="{412B3666-2E61-FB4C-89FD-2305EDA00AF1}" type="presOf" srcId="{602FB1B3-4303-B940-B3B1-44A5DA35B800}" destId="{0E650ABC-03E6-2345-AFDE-C121B429336A}" srcOrd="0" destOrd="0" presId="urn:microsoft.com/office/officeart/2005/8/layout/process5"/>
    <dgm:cxn modelId="{3115B448-0005-4D5A-8545-AFF7A3A3F676}" srcId="{602FB1B3-4303-B940-B3B1-44A5DA35B800}" destId="{6FAE0BAD-922E-4001-9C78-3D552C8F575E}" srcOrd="6" destOrd="0" parTransId="{EAE8809D-2875-444C-AF5F-60C64E04694F}" sibTransId="{27846D83-7958-407E-A197-5693C4602E23}"/>
    <dgm:cxn modelId="{699C6669-652B-43EF-A9DD-C68CB32BE41B}" type="presOf" srcId="{428ED597-A59F-47ED-87F1-AEE9D0BAC3CF}" destId="{6CA1674F-8BB8-47D4-89ED-CB397512D724}" srcOrd="1" destOrd="0" presId="urn:microsoft.com/office/officeart/2005/8/layout/process5"/>
    <dgm:cxn modelId="{4B90AC69-7302-F249-BD0F-B46C4772455E}" srcId="{602FB1B3-4303-B940-B3B1-44A5DA35B800}" destId="{3816A7E1-D308-B441-9B3D-EBCC7118CBDF}" srcOrd="0" destOrd="0" parTransId="{522C1317-3811-4343-8D0E-BF73A3D312A2}" sibTransId="{66C5DC0A-1590-B042-9C5A-DADE1D9AC97B}"/>
    <dgm:cxn modelId="{9B9F1B4F-F9FD-C040-A848-647A61FA9623}" type="presOf" srcId="{66C5DC0A-1590-B042-9C5A-DADE1D9AC97B}" destId="{C1F134DD-DC1B-A448-A886-90A2A17607E5}" srcOrd="1" destOrd="0" presId="urn:microsoft.com/office/officeart/2005/8/layout/process5"/>
    <dgm:cxn modelId="{ECB69A52-5D66-492C-A826-33547776A574}" type="presOf" srcId="{E3ADCAD8-D0E3-4158-A1F5-7808EA597C1D}" destId="{F31BCC1C-7525-47BC-9F3F-93A7F6C3DA73}" srcOrd="0" destOrd="0" presId="urn:microsoft.com/office/officeart/2005/8/layout/process5"/>
    <dgm:cxn modelId="{EF5D9358-F694-4841-87F1-5F1943BB4962}" type="presOf" srcId="{8F6AFB64-CE6E-4C80-8DA6-03B08DC17EF3}" destId="{8D4710E8-C8B5-4DA7-8502-DB6C01A07C3B}" srcOrd="0" destOrd="0" presId="urn:microsoft.com/office/officeart/2005/8/layout/process5"/>
    <dgm:cxn modelId="{9E599C7E-3C97-4277-BDF9-4584F0CC0395}" type="presOf" srcId="{9A3B69BC-3AB9-BF4D-8166-826FD2B4B180}" destId="{90E4649D-F35C-491B-9CBD-41BFB38E2930}" srcOrd="0" destOrd="0" presId="urn:microsoft.com/office/officeart/2005/8/layout/process5"/>
    <dgm:cxn modelId="{2AE83385-A8FC-9C43-B932-91142F2B21FA}" type="presOf" srcId="{0F65633E-E21A-8945-BE69-43B2C7CE5035}" destId="{6A2B1428-C813-7542-9622-3713F522D8D0}" srcOrd="0" destOrd="0" presId="urn:microsoft.com/office/officeart/2005/8/layout/process5"/>
    <dgm:cxn modelId="{9B69DF89-86FC-4D63-AD9F-1728AA0643A7}" type="presOf" srcId="{27846D83-7958-407E-A197-5693C4602E23}" destId="{F7C644E0-6EBF-4A08-BDF5-D35DA4A229EC}" srcOrd="0" destOrd="0" presId="urn:microsoft.com/office/officeart/2005/8/layout/process5"/>
    <dgm:cxn modelId="{042B19B0-20B8-46CC-804F-350EB4131890}" type="presOf" srcId="{05909BE4-978D-4639-954F-6CB980667F45}" destId="{EAAD4500-3E14-41C0-95EB-B514F02BDF19}" srcOrd="0" destOrd="0" presId="urn:microsoft.com/office/officeart/2005/8/layout/process5"/>
    <dgm:cxn modelId="{A9301DBE-D73D-4AD3-A7E3-0F9DE92F7710}" srcId="{602FB1B3-4303-B940-B3B1-44A5DA35B800}" destId="{E3ADCAD8-D0E3-4158-A1F5-7808EA597C1D}" srcOrd="3" destOrd="0" parTransId="{2F98FC68-3D13-4684-952F-6EA629966881}" sibTransId="{428ED597-A59F-47ED-87F1-AEE9D0BAC3CF}"/>
    <dgm:cxn modelId="{ACC7AFD4-1275-4308-A145-BE5DBDA8DACB}" type="presOf" srcId="{428ED597-A59F-47ED-87F1-AEE9D0BAC3CF}" destId="{C91D2598-93AC-48C2-9CD2-5BA9BE3E75B1}" srcOrd="0" destOrd="0" presId="urn:microsoft.com/office/officeart/2005/8/layout/process5"/>
    <dgm:cxn modelId="{6FCF72D8-BFE4-44A5-9CFD-77BC94506A49}" type="presOf" srcId="{5536A65D-C450-4FFF-9344-352810DCE328}" destId="{D92FF010-3D60-47B4-A0F5-9D43AB9294C7}" srcOrd="1" destOrd="0" presId="urn:microsoft.com/office/officeart/2005/8/layout/process5"/>
    <dgm:cxn modelId="{127A1DDA-40D4-4E46-9003-84B3E03D2B01}" type="presOf" srcId="{3816A7E1-D308-B441-9B3D-EBCC7118CBDF}" destId="{8299977C-7350-CC43-9B6C-A2AE74071B8B}" srcOrd="0" destOrd="0" presId="urn:microsoft.com/office/officeart/2005/8/layout/process5"/>
    <dgm:cxn modelId="{A509DCED-AD4F-D443-9E61-B314E57003B3}" type="presOf" srcId="{967C44BF-4AF7-8A4A-929F-F33B4D9B2C61}" destId="{19C469B8-14E4-F145-9188-A2216BE85374}" srcOrd="0" destOrd="0" presId="urn:microsoft.com/office/officeart/2005/8/layout/process5"/>
    <dgm:cxn modelId="{07BB16EE-3D09-4222-BCBC-CAD72045D382}" type="presOf" srcId="{6FAE0BAD-922E-4001-9C78-3D552C8F575E}" destId="{B6753241-77EE-460D-A409-618346E09D91}" srcOrd="0" destOrd="0" presId="urn:microsoft.com/office/officeart/2005/8/layout/process5"/>
    <dgm:cxn modelId="{0734FEF4-5304-4FC2-A021-38CB1FA37547}" srcId="{602FB1B3-4303-B940-B3B1-44A5DA35B800}" destId="{67D19A12-69FC-4FC5-BF24-AF8152A61FB3}" srcOrd="7" destOrd="0" parTransId="{A483E551-F624-43F2-B88C-BFD6813DB48C}" sibTransId="{9061030E-E40F-438C-B8E9-EFDC5A1ED601}"/>
    <dgm:cxn modelId="{2F8EF0F5-63AF-4B42-A018-4137A95E2221}" type="presOf" srcId="{967C44BF-4AF7-8A4A-929F-F33B4D9B2C61}" destId="{58D562D3-4C86-8A4B-91EF-939E655F74B5}" srcOrd="1" destOrd="0" presId="urn:microsoft.com/office/officeart/2005/8/layout/process5"/>
    <dgm:cxn modelId="{06CBEFFE-205C-424F-AA85-2A69BEDAD0FF}" type="presOf" srcId="{75884E85-0B91-4AD2-8739-F331572083BF}" destId="{72AD6062-99E4-40C0-86A6-135126CC2DB2}" srcOrd="0" destOrd="0" presId="urn:microsoft.com/office/officeart/2005/8/layout/process5"/>
    <dgm:cxn modelId="{BC257554-A13F-4F44-923D-E728F38BC0C4}" type="presParOf" srcId="{0E650ABC-03E6-2345-AFDE-C121B429336A}" destId="{8299977C-7350-CC43-9B6C-A2AE74071B8B}" srcOrd="0" destOrd="0" presId="urn:microsoft.com/office/officeart/2005/8/layout/process5"/>
    <dgm:cxn modelId="{09EFB96B-D1B9-6944-A59E-0D165BC76AF5}" type="presParOf" srcId="{0E650ABC-03E6-2345-AFDE-C121B429336A}" destId="{9B1C0DB8-D94E-354E-BEB8-30FB40C97464}" srcOrd="1" destOrd="0" presId="urn:microsoft.com/office/officeart/2005/8/layout/process5"/>
    <dgm:cxn modelId="{AEE447AF-B9B9-2E47-BE44-949FEC405B92}" type="presParOf" srcId="{9B1C0DB8-D94E-354E-BEB8-30FB40C97464}" destId="{C1F134DD-DC1B-A448-A886-90A2A17607E5}" srcOrd="0" destOrd="0" presId="urn:microsoft.com/office/officeart/2005/8/layout/process5"/>
    <dgm:cxn modelId="{FE6BF43F-FFAC-C446-B09C-6CDBEDB8974E}" type="presParOf" srcId="{0E650ABC-03E6-2345-AFDE-C121B429336A}" destId="{6A2B1428-C813-7542-9622-3713F522D8D0}" srcOrd="2" destOrd="0" presId="urn:microsoft.com/office/officeart/2005/8/layout/process5"/>
    <dgm:cxn modelId="{A17AD859-EE20-D24F-B7D9-257417FF7CFF}" type="presParOf" srcId="{0E650ABC-03E6-2345-AFDE-C121B429336A}" destId="{19C469B8-14E4-F145-9188-A2216BE85374}" srcOrd="3" destOrd="0" presId="urn:microsoft.com/office/officeart/2005/8/layout/process5"/>
    <dgm:cxn modelId="{26B48629-09B8-7040-BE0A-0037FCFFF92E}" type="presParOf" srcId="{19C469B8-14E4-F145-9188-A2216BE85374}" destId="{58D562D3-4C86-8A4B-91EF-939E655F74B5}" srcOrd="0" destOrd="0" presId="urn:microsoft.com/office/officeart/2005/8/layout/process5"/>
    <dgm:cxn modelId="{A77251D2-2114-8D46-A24B-A16196365E1F}" type="presParOf" srcId="{0E650ABC-03E6-2345-AFDE-C121B429336A}" destId="{EEF1093D-08DC-4E4D-B0C5-65805261219C}" srcOrd="4" destOrd="0" presId="urn:microsoft.com/office/officeart/2005/8/layout/process5"/>
    <dgm:cxn modelId="{71CAA1A2-D8AD-484F-B994-C226AD85ED63}" type="presParOf" srcId="{0E650ABC-03E6-2345-AFDE-C121B429336A}" destId="{90E4649D-F35C-491B-9CBD-41BFB38E2930}" srcOrd="5" destOrd="0" presId="urn:microsoft.com/office/officeart/2005/8/layout/process5"/>
    <dgm:cxn modelId="{944F61AC-F77A-47B7-A316-0EA13DFB7B58}" type="presParOf" srcId="{90E4649D-F35C-491B-9CBD-41BFB38E2930}" destId="{9BFFC4FC-80EC-47BF-A776-625652EA0113}" srcOrd="0" destOrd="0" presId="urn:microsoft.com/office/officeart/2005/8/layout/process5"/>
    <dgm:cxn modelId="{34AB97DA-8E16-4C7D-A7AA-380E4D23F309}" type="presParOf" srcId="{0E650ABC-03E6-2345-AFDE-C121B429336A}" destId="{F31BCC1C-7525-47BC-9F3F-93A7F6C3DA73}" srcOrd="6" destOrd="0" presId="urn:microsoft.com/office/officeart/2005/8/layout/process5"/>
    <dgm:cxn modelId="{B51C8011-7A86-4AF5-A7EC-0E858789F597}" type="presParOf" srcId="{0E650ABC-03E6-2345-AFDE-C121B429336A}" destId="{C91D2598-93AC-48C2-9CD2-5BA9BE3E75B1}" srcOrd="7" destOrd="0" presId="urn:microsoft.com/office/officeart/2005/8/layout/process5"/>
    <dgm:cxn modelId="{762E158F-4B99-4CE9-BA82-A7891DFB03D6}" type="presParOf" srcId="{C91D2598-93AC-48C2-9CD2-5BA9BE3E75B1}" destId="{6CA1674F-8BB8-47D4-89ED-CB397512D724}" srcOrd="0" destOrd="0" presId="urn:microsoft.com/office/officeart/2005/8/layout/process5"/>
    <dgm:cxn modelId="{19C3335F-9577-4214-89A0-AE2EFCAE6241}" type="presParOf" srcId="{0E650ABC-03E6-2345-AFDE-C121B429336A}" destId="{EAAD4500-3E14-41C0-95EB-B514F02BDF19}" srcOrd="8" destOrd="0" presId="urn:microsoft.com/office/officeart/2005/8/layout/process5"/>
    <dgm:cxn modelId="{08291D23-61F3-41E2-A913-39A093B3426D}" type="presParOf" srcId="{0E650ABC-03E6-2345-AFDE-C121B429336A}" destId="{72AD6062-99E4-40C0-86A6-135126CC2DB2}" srcOrd="9" destOrd="0" presId="urn:microsoft.com/office/officeart/2005/8/layout/process5"/>
    <dgm:cxn modelId="{D2DB0326-4FE9-47C4-8EF4-9CCDF6B87B3F}" type="presParOf" srcId="{72AD6062-99E4-40C0-86A6-135126CC2DB2}" destId="{071B8B9E-C9A7-4A86-8D0E-A4E02355EF4B}" srcOrd="0" destOrd="0" presId="urn:microsoft.com/office/officeart/2005/8/layout/process5"/>
    <dgm:cxn modelId="{223C69A4-7643-4355-AFEE-54D49110A77B}" type="presParOf" srcId="{0E650ABC-03E6-2345-AFDE-C121B429336A}" destId="{8D4710E8-C8B5-4DA7-8502-DB6C01A07C3B}" srcOrd="10" destOrd="0" presId="urn:microsoft.com/office/officeart/2005/8/layout/process5"/>
    <dgm:cxn modelId="{7E51B152-169D-447D-BC0D-11DBEAC79868}" type="presParOf" srcId="{0E650ABC-03E6-2345-AFDE-C121B429336A}" destId="{4A093CDF-25B8-42BB-BB80-89BE5EE5F191}" srcOrd="11" destOrd="0" presId="urn:microsoft.com/office/officeart/2005/8/layout/process5"/>
    <dgm:cxn modelId="{E21ED12D-46E2-47ED-AAF4-C1DDC5C6DDDC}" type="presParOf" srcId="{4A093CDF-25B8-42BB-BB80-89BE5EE5F191}" destId="{D92FF010-3D60-47B4-A0F5-9D43AB9294C7}" srcOrd="0" destOrd="0" presId="urn:microsoft.com/office/officeart/2005/8/layout/process5"/>
    <dgm:cxn modelId="{52510D6A-09D7-4AD6-9386-B390475EBD97}" type="presParOf" srcId="{0E650ABC-03E6-2345-AFDE-C121B429336A}" destId="{B6753241-77EE-460D-A409-618346E09D91}" srcOrd="12" destOrd="0" presId="urn:microsoft.com/office/officeart/2005/8/layout/process5"/>
    <dgm:cxn modelId="{4741B7F6-6885-4CEB-8C75-14636247EF9A}" type="presParOf" srcId="{0E650ABC-03E6-2345-AFDE-C121B429336A}" destId="{F7C644E0-6EBF-4A08-BDF5-D35DA4A229EC}" srcOrd="13" destOrd="0" presId="urn:microsoft.com/office/officeart/2005/8/layout/process5"/>
    <dgm:cxn modelId="{48B8AF53-9E95-43BE-8B83-B2437A3BB7FB}" type="presParOf" srcId="{F7C644E0-6EBF-4A08-BDF5-D35DA4A229EC}" destId="{DE88F7A3-88B7-49E5-B0BD-796AD9851C6F}" srcOrd="0" destOrd="0" presId="urn:microsoft.com/office/officeart/2005/8/layout/process5"/>
    <dgm:cxn modelId="{D3EA8994-BCB5-4C2C-9C09-FC51A5B22AE3}" type="presParOf" srcId="{0E650ABC-03E6-2345-AFDE-C121B429336A}" destId="{8A18B6CC-9619-41B4-B5B7-D88E40A2B8C9}" srcOrd="14"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E67E0F-A215-46EF-AB71-0F774871215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PE"/>
        </a:p>
      </dgm:t>
    </dgm:pt>
    <dgm:pt modelId="{8B40BFA9-A545-4B54-AEE7-0F8044991C52}">
      <dgm:prSet phldrT="[Texto]" custT="1"/>
      <dgm:spPr/>
      <dgm:t>
        <a:bodyPr/>
        <a:lstStyle/>
        <a:p>
          <a:r>
            <a:rPr lang="es-PE" sz="1600" b="1" dirty="0"/>
            <a:t>OTRAS FORMAS DE TERMINACIÓN DE ACTUACIONES ARBITRALES</a:t>
          </a:r>
        </a:p>
      </dgm:t>
    </dgm:pt>
    <dgm:pt modelId="{2C3E7A85-2B78-46D2-9DAC-415F92945AA5}" type="parTrans" cxnId="{BC818178-F8EE-4E5D-8CF6-E5497B6CD0E2}">
      <dgm:prSet/>
      <dgm:spPr/>
      <dgm:t>
        <a:bodyPr/>
        <a:lstStyle/>
        <a:p>
          <a:endParaRPr lang="es-PE"/>
        </a:p>
      </dgm:t>
    </dgm:pt>
    <dgm:pt modelId="{C8036B9A-5019-4331-A5FA-2E5D461E9149}" type="sibTrans" cxnId="{BC818178-F8EE-4E5D-8CF6-E5497B6CD0E2}">
      <dgm:prSet/>
      <dgm:spPr/>
      <dgm:t>
        <a:bodyPr/>
        <a:lstStyle/>
        <a:p>
          <a:endParaRPr lang="es-PE"/>
        </a:p>
      </dgm:t>
    </dgm:pt>
    <dgm:pt modelId="{DC67CE3C-2DAD-4F48-A996-A2D0C893B29E}">
      <dgm:prSet phldrT="[Texto]"/>
      <dgm:spPr/>
      <dgm:t>
        <a:bodyPr/>
        <a:lstStyle/>
        <a:p>
          <a:pPr algn="just"/>
          <a:r>
            <a:rPr lang="es-PE" dirty="0"/>
            <a:t>Las partes no cumplen con el pago de los honorarios arbitrales.</a:t>
          </a:r>
        </a:p>
        <a:p>
          <a:pPr algn="just"/>
          <a:endParaRPr lang="es-PE" dirty="0"/>
        </a:p>
        <a:p>
          <a:pPr algn="just"/>
          <a:r>
            <a:rPr lang="es-PE" dirty="0"/>
            <a:t>El Tribunal Arbitral puede suspender las actuaciones arbitrales.</a:t>
          </a:r>
        </a:p>
        <a:p>
          <a:pPr algn="just"/>
          <a:r>
            <a:rPr lang="es-PE" dirty="0"/>
            <a:t>Después de un período razonable (se estipula en las reglas del proceso) se archiva el proceso.</a:t>
          </a:r>
        </a:p>
      </dgm:t>
    </dgm:pt>
    <dgm:pt modelId="{626E407D-23C6-48A9-BBFA-ED3D8A481FDB}" type="parTrans" cxnId="{A81E531D-CCB1-48B4-BFAD-D444A32A7DFA}">
      <dgm:prSet/>
      <dgm:spPr/>
      <dgm:t>
        <a:bodyPr/>
        <a:lstStyle/>
        <a:p>
          <a:endParaRPr lang="es-PE"/>
        </a:p>
      </dgm:t>
    </dgm:pt>
    <dgm:pt modelId="{558490F2-61BD-452B-BC07-643B14D77D52}" type="sibTrans" cxnId="{A81E531D-CCB1-48B4-BFAD-D444A32A7DFA}">
      <dgm:prSet/>
      <dgm:spPr/>
      <dgm:t>
        <a:bodyPr/>
        <a:lstStyle/>
        <a:p>
          <a:endParaRPr lang="es-PE"/>
        </a:p>
      </dgm:t>
    </dgm:pt>
    <dgm:pt modelId="{E9835988-2164-4FFB-8885-5C459D4423B7}">
      <dgm:prSet phldrT="[Texto]"/>
      <dgm:spPr/>
      <dgm:t>
        <a:bodyPr/>
        <a:lstStyle/>
        <a:p>
          <a:pPr algn="just"/>
          <a:r>
            <a:rPr lang="es-PE" dirty="0"/>
            <a:t>Si no se realiza acto que impulse el proceso arbitral durante cuatro (4) meses, se declara el abandono del proceso arbitral de oficio o a pedido de parte.</a:t>
          </a:r>
        </a:p>
        <a:p>
          <a:pPr algn="just"/>
          <a:r>
            <a:rPr lang="es-PE" dirty="0"/>
            <a:t>La declaración de abandono del proceso arbitral impide iniciar otro arbitraje con la misma pretensión durante seis (6) meses. Si se declara el abandono por segunda vez entre las mismas partes y en ejercicio de la misma pretensión, caduca el derecho.</a:t>
          </a:r>
        </a:p>
      </dgm:t>
    </dgm:pt>
    <dgm:pt modelId="{F6797053-D642-4390-8693-1D3F27C87511}" type="parTrans" cxnId="{0EE13B3D-8161-49ED-B625-A27629B63BCE}">
      <dgm:prSet/>
      <dgm:spPr/>
      <dgm:t>
        <a:bodyPr/>
        <a:lstStyle/>
        <a:p>
          <a:endParaRPr lang="es-PE"/>
        </a:p>
      </dgm:t>
    </dgm:pt>
    <dgm:pt modelId="{D6D2B6E5-41DB-4D15-AE8E-CB8CE99EE721}" type="sibTrans" cxnId="{0EE13B3D-8161-49ED-B625-A27629B63BCE}">
      <dgm:prSet/>
      <dgm:spPr/>
      <dgm:t>
        <a:bodyPr/>
        <a:lstStyle/>
        <a:p>
          <a:endParaRPr lang="es-PE"/>
        </a:p>
      </dgm:t>
    </dgm:pt>
    <dgm:pt modelId="{0CFE60A3-B694-4ED9-8E1D-62AF285D354B}">
      <dgm:prSet phldrT="[Texto]"/>
      <dgm:spPr/>
      <dgm:t>
        <a:bodyPr/>
        <a:lstStyle/>
        <a:p>
          <a:r>
            <a:rPr lang="es-PE" dirty="0"/>
            <a:t>Por conciliación.</a:t>
          </a:r>
        </a:p>
      </dgm:t>
    </dgm:pt>
    <dgm:pt modelId="{6D5AE017-2E15-4EEF-82EF-5A41092AA13A}" type="parTrans" cxnId="{8CE32175-0779-4117-8BDD-563871C02136}">
      <dgm:prSet/>
      <dgm:spPr/>
      <dgm:t>
        <a:bodyPr/>
        <a:lstStyle/>
        <a:p>
          <a:endParaRPr lang="es-PE"/>
        </a:p>
      </dgm:t>
    </dgm:pt>
    <dgm:pt modelId="{2ABF7DD3-A7CE-4517-9933-8CEE3097A04A}" type="sibTrans" cxnId="{8CE32175-0779-4117-8BDD-563871C02136}">
      <dgm:prSet/>
      <dgm:spPr/>
      <dgm:t>
        <a:bodyPr/>
        <a:lstStyle/>
        <a:p>
          <a:endParaRPr lang="es-PE"/>
        </a:p>
      </dgm:t>
    </dgm:pt>
    <dgm:pt modelId="{4E8FEDEF-F361-4A4B-ACCA-464556C7A146}">
      <dgm:prSet phldrT="[Texto]"/>
      <dgm:spPr/>
      <dgm:t>
        <a:bodyPr/>
        <a:lstStyle/>
        <a:p>
          <a:r>
            <a:rPr lang="es-PE" dirty="0"/>
            <a:t>Desistimiento de las pretensiones.</a:t>
          </a:r>
        </a:p>
      </dgm:t>
    </dgm:pt>
    <dgm:pt modelId="{83344923-E2E1-48FA-867B-EE0AD9501A7A}" type="parTrans" cxnId="{1258E2EA-874D-4271-834E-0AA71A9D73B3}">
      <dgm:prSet/>
      <dgm:spPr/>
      <dgm:t>
        <a:bodyPr/>
        <a:lstStyle/>
        <a:p>
          <a:endParaRPr lang="es-PE"/>
        </a:p>
      </dgm:t>
    </dgm:pt>
    <dgm:pt modelId="{CC67CB84-66FD-480D-A360-2B25DF6D1108}" type="sibTrans" cxnId="{1258E2EA-874D-4271-834E-0AA71A9D73B3}">
      <dgm:prSet/>
      <dgm:spPr/>
      <dgm:t>
        <a:bodyPr/>
        <a:lstStyle/>
        <a:p>
          <a:endParaRPr lang="es-PE"/>
        </a:p>
      </dgm:t>
    </dgm:pt>
    <dgm:pt modelId="{7C381D29-C585-4D96-97D1-0D9189322658}" type="pres">
      <dgm:prSet presAssocID="{ACE67E0F-A215-46EF-AB71-0F7748712153}" presName="diagram" presStyleCnt="0">
        <dgm:presLayoutVars>
          <dgm:chMax val="1"/>
          <dgm:dir/>
          <dgm:animLvl val="ctr"/>
          <dgm:resizeHandles val="exact"/>
        </dgm:presLayoutVars>
      </dgm:prSet>
      <dgm:spPr/>
    </dgm:pt>
    <dgm:pt modelId="{8A5C2B73-CA95-4BE6-87E4-ECE80511DFEF}" type="pres">
      <dgm:prSet presAssocID="{ACE67E0F-A215-46EF-AB71-0F7748712153}" presName="matrix" presStyleCnt="0"/>
      <dgm:spPr/>
    </dgm:pt>
    <dgm:pt modelId="{7AEA6011-0613-428F-A902-4FDD83A82BD6}" type="pres">
      <dgm:prSet presAssocID="{ACE67E0F-A215-46EF-AB71-0F7748712153}" presName="tile1" presStyleLbl="node1" presStyleIdx="0" presStyleCnt="4"/>
      <dgm:spPr/>
    </dgm:pt>
    <dgm:pt modelId="{FEB29652-1307-46F0-AD53-526028D7CD3E}" type="pres">
      <dgm:prSet presAssocID="{ACE67E0F-A215-46EF-AB71-0F7748712153}" presName="tile1text" presStyleLbl="node1" presStyleIdx="0" presStyleCnt="4">
        <dgm:presLayoutVars>
          <dgm:chMax val="0"/>
          <dgm:chPref val="0"/>
          <dgm:bulletEnabled val="1"/>
        </dgm:presLayoutVars>
      </dgm:prSet>
      <dgm:spPr/>
    </dgm:pt>
    <dgm:pt modelId="{AD9DC8AF-A7F6-4ADF-8C4C-73B56B5759AF}" type="pres">
      <dgm:prSet presAssocID="{ACE67E0F-A215-46EF-AB71-0F7748712153}" presName="tile2" presStyleLbl="node1" presStyleIdx="1" presStyleCnt="4"/>
      <dgm:spPr/>
    </dgm:pt>
    <dgm:pt modelId="{E67F1AB5-F491-43D7-B4CF-8EEDFA61DBE7}" type="pres">
      <dgm:prSet presAssocID="{ACE67E0F-A215-46EF-AB71-0F7748712153}" presName="tile2text" presStyleLbl="node1" presStyleIdx="1" presStyleCnt="4">
        <dgm:presLayoutVars>
          <dgm:chMax val="0"/>
          <dgm:chPref val="0"/>
          <dgm:bulletEnabled val="1"/>
        </dgm:presLayoutVars>
      </dgm:prSet>
      <dgm:spPr/>
    </dgm:pt>
    <dgm:pt modelId="{92D66EE6-C613-46B9-BF34-204FCE4E98D9}" type="pres">
      <dgm:prSet presAssocID="{ACE67E0F-A215-46EF-AB71-0F7748712153}" presName="tile3" presStyleLbl="node1" presStyleIdx="2" presStyleCnt="4"/>
      <dgm:spPr/>
    </dgm:pt>
    <dgm:pt modelId="{D6CDD162-8FD2-485D-8FD7-6F0692F66E8C}" type="pres">
      <dgm:prSet presAssocID="{ACE67E0F-A215-46EF-AB71-0F7748712153}" presName="tile3text" presStyleLbl="node1" presStyleIdx="2" presStyleCnt="4">
        <dgm:presLayoutVars>
          <dgm:chMax val="0"/>
          <dgm:chPref val="0"/>
          <dgm:bulletEnabled val="1"/>
        </dgm:presLayoutVars>
      </dgm:prSet>
      <dgm:spPr/>
    </dgm:pt>
    <dgm:pt modelId="{CFEA22F1-8F79-4A7F-9032-7F365142D444}" type="pres">
      <dgm:prSet presAssocID="{ACE67E0F-A215-46EF-AB71-0F7748712153}" presName="tile4" presStyleLbl="node1" presStyleIdx="3" presStyleCnt="4"/>
      <dgm:spPr/>
    </dgm:pt>
    <dgm:pt modelId="{84BD405E-4D72-429D-B3D0-284ED5D136FD}" type="pres">
      <dgm:prSet presAssocID="{ACE67E0F-A215-46EF-AB71-0F7748712153}" presName="tile4text" presStyleLbl="node1" presStyleIdx="3" presStyleCnt="4">
        <dgm:presLayoutVars>
          <dgm:chMax val="0"/>
          <dgm:chPref val="0"/>
          <dgm:bulletEnabled val="1"/>
        </dgm:presLayoutVars>
      </dgm:prSet>
      <dgm:spPr/>
    </dgm:pt>
    <dgm:pt modelId="{C66D4850-2859-4EF5-BACF-212082866B02}" type="pres">
      <dgm:prSet presAssocID="{ACE67E0F-A215-46EF-AB71-0F7748712153}" presName="centerTile" presStyleLbl="fgShp" presStyleIdx="0" presStyleCnt="1">
        <dgm:presLayoutVars>
          <dgm:chMax val="0"/>
          <dgm:chPref val="0"/>
        </dgm:presLayoutVars>
      </dgm:prSet>
      <dgm:spPr/>
    </dgm:pt>
  </dgm:ptLst>
  <dgm:cxnLst>
    <dgm:cxn modelId="{5C799A18-D151-4BE5-B7DA-F173DDAAEE0B}" type="presOf" srcId="{E9835988-2164-4FFB-8885-5C459D4423B7}" destId="{AD9DC8AF-A7F6-4ADF-8C4C-73B56B5759AF}" srcOrd="0" destOrd="0" presId="urn:microsoft.com/office/officeart/2005/8/layout/matrix1"/>
    <dgm:cxn modelId="{4C845A1A-465E-4C60-82F1-A0A994CB0ABF}" type="presOf" srcId="{8B40BFA9-A545-4B54-AEE7-0F8044991C52}" destId="{C66D4850-2859-4EF5-BACF-212082866B02}" srcOrd="0" destOrd="0" presId="urn:microsoft.com/office/officeart/2005/8/layout/matrix1"/>
    <dgm:cxn modelId="{BA3CB01B-9195-4574-965C-C564370587D1}" type="presOf" srcId="{0CFE60A3-B694-4ED9-8E1D-62AF285D354B}" destId="{D6CDD162-8FD2-485D-8FD7-6F0692F66E8C}" srcOrd="1" destOrd="0" presId="urn:microsoft.com/office/officeart/2005/8/layout/matrix1"/>
    <dgm:cxn modelId="{A81E531D-CCB1-48B4-BFAD-D444A32A7DFA}" srcId="{8B40BFA9-A545-4B54-AEE7-0F8044991C52}" destId="{DC67CE3C-2DAD-4F48-A996-A2D0C893B29E}" srcOrd="0" destOrd="0" parTransId="{626E407D-23C6-48A9-BBFA-ED3D8A481FDB}" sibTransId="{558490F2-61BD-452B-BC07-643B14D77D52}"/>
    <dgm:cxn modelId="{0EE13B3D-8161-49ED-B625-A27629B63BCE}" srcId="{8B40BFA9-A545-4B54-AEE7-0F8044991C52}" destId="{E9835988-2164-4FFB-8885-5C459D4423B7}" srcOrd="1" destOrd="0" parTransId="{F6797053-D642-4390-8693-1D3F27C87511}" sibTransId="{D6D2B6E5-41DB-4D15-AE8E-CB8CE99EE721}"/>
    <dgm:cxn modelId="{82470D3F-E94D-4641-A7C1-6B2994DA6D93}" type="presOf" srcId="{E9835988-2164-4FFB-8885-5C459D4423B7}" destId="{E67F1AB5-F491-43D7-B4CF-8EEDFA61DBE7}" srcOrd="1" destOrd="0" presId="urn:microsoft.com/office/officeart/2005/8/layout/matrix1"/>
    <dgm:cxn modelId="{228ABE67-1D80-4275-B93E-7A1FD8DE9497}" type="presOf" srcId="{DC67CE3C-2DAD-4F48-A996-A2D0C893B29E}" destId="{7AEA6011-0613-428F-A902-4FDD83A82BD6}" srcOrd="0" destOrd="0" presId="urn:microsoft.com/office/officeart/2005/8/layout/matrix1"/>
    <dgm:cxn modelId="{E5F9EA6C-08D2-445F-9C5F-3CE55440B07B}" type="presOf" srcId="{DC67CE3C-2DAD-4F48-A996-A2D0C893B29E}" destId="{FEB29652-1307-46F0-AD53-526028D7CD3E}" srcOrd="1" destOrd="0" presId="urn:microsoft.com/office/officeart/2005/8/layout/matrix1"/>
    <dgm:cxn modelId="{A564EA4F-3D71-423B-A1BD-0C2C77FCEB50}" type="presOf" srcId="{4E8FEDEF-F361-4A4B-ACCA-464556C7A146}" destId="{84BD405E-4D72-429D-B3D0-284ED5D136FD}" srcOrd="1" destOrd="0" presId="urn:microsoft.com/office/officeart/2005/8/layout/matrix1"/>
    <dgm:cxn modelId="{8CE32175-0779-4117-8BDD-563871C02136}" srcId="{8B40BFA9-A545-4B54-AEE7-0F8044991C52}" destId="{0CFE60A3-B694-4ED9-8E1D-62AF285D354B}" srcOrd="2" destOrd="0" parTransId="{6D5AE017-2E15-4EEF-82EF-5A41092AA13A}" sibTransId="{2ABF7DD3-A7CE-4517-9933-8CEE3097A04A}"/>
    <dgm:cxn modelId="{BC818178-F8EE-4E5D-8CF6-E5497B6CD0E2}" srcId="{ACE67E0F-A215-46EF-AB71-0F7748712153}" destId="{8B40BFA9-A545-4B54-AEE7-0F8044991C52}" srcOrd="0" destOrd="0" parTransId="{2C3E7A85-2B78-46D2-9DAC-415F92945AA5}" sibTransId="{C8036B9A-5019-4331-A5FA-2E5D461E9149}"/>
    <dgm:cxn modelId="{F0C07AAD-09FE-48B6-A8FB-B9C186A9A1E5}" type="presOf" srcId="{0CFE60A3-B694-4ED9-8E1D-62AF285D354B}" destId="{92D66EE6-C613-46B9-BF34-204FCE4E98D9}" srcOrd="0" destOrd="0" presId="urn:microsoft.com/office/officeart/2005/8/layout/matrix1"/>
    <dgm:cxn modelId="{E3A8C0B0-3AA0-49ED-A38A-6A0088ECA1B2}" type="presOf" srcId="{ACE67E0F-A215-46EF-AB71-0F7748712153}" destId="{7C381D29-C585-4D96-97D1-0D9189322658}" srcOrd="0" destOrd="0" presId="urn:microsoft.com/office/officeart/2005/8/layout/matrix1"/>
    <dgm:cxn modelId="{9D32FFCA-F0A1-434F-8114-1FC6F1F25A0B}" type="presOf" srcId="{4E8FEDEF-F361-4A4B-ACCA-464556C7A146}" destId="{CFEA22F1-8F79-4A7F-9032-7F365142D444}" srcOrd="0" destOrd="0" presId="urn:microsoft.com/office/officeart/2005/8/layout/matrix1"/>
    <dgm:cxn modelId="{1258E2EA-874D-4271-834E-0AA71A9D73B3}" srcId="{8B40BFA9-A545-4B54-AEE7-0F8044991C52}" destId="{4E8FEDEF-F361-4A4B-ACCA-464556C7A146}" srcOrd="3" destOrd="0" parTransId="{83344923-E2E1-48FA-867B-EE0AD9501A7A}" sibTransId="{CC67CB84-66FD-480D-A360-2B25DF6D1108}"/>
    <dgm:cxn modelId="{FD1FD394-C3E8-4EB0-A7EC-3A4042932EB2}" type="presParOf" srcId="{7C381D29-C585-4D96-97D1-0D9189322658}" destId="{8A5C2B73-CA95-4BE6-87E4-ECE80511DFEF}" srcOrd="0" destOrd="0" presId="urn:microsoft.com/office/officeart/2005/8/layout/matrix1"/>
    <dgm:cxn modelId="{3EF48EFB-FCEE-4F45-840D-BDFE7954EE7D}" type="presParOf" srcId="{8A5C2B73-CA95-4BE6-87E4-ECE80511DFEF}" destId="{7AEA6011-0613-428F-A902-4FDD83A82BD6}" srcOrd="0" destOrd="0" presId="urn:microsoft.com/office/officeart/2005/8/layout/matrix1"/>
    <dgm:cxn modelId="{FAA2B933-6125-4424-BD8C-3C4AD4B4CBCD}" type="presParOf" srcId="{8A5C2B73-CA95-4BE6-87E4-ECE80511DFEF}" destId="{FEB29652-1307-46F0-AD53-526028D7CD3E}" srcOrd="1" destOrd="0" presId="urn:microsoft.com/office/officeart/2005/8/layout/matrix1"/>
    <dgm:cxn modelId="{9078817D-2F8D-4A23-A238-BD4092497D24}" type="presParOf" srcId="{8A5C2B73-CA95-4BE6-87E4-ECE80511DFEF}" destId="{AD9DC8AF-A7F6-4ADF-8C4C-73B56B5759AF}" srcOrd="2" destOrd="0" presId="urn:microsoft.com/office/officeart/2005/8/layout/matrix1"/>
    <dgm:cxn modelId="{35926DA9-2EDF-487E-BAC8-4931B9A7897B}" type="presParOf" srcId="{8A5C2B73-CA95-4BE6-87E4-ECE80511DFEF}" destId="{E67F1AB5-F491-43D7-B4CF-8EEDFA61DBE7}" srcOrd="3" destOrd="0" presId="urn:microsoft.com/office/officeart/2005/8/layout/matrix1"/>
    <dgm:cxn modelId="{9A6088A1-93B2-4320-ACD6-32B595AC8C3A}" type="presParOf" srcId="{8A5C2B73-CA95-4BE6-87E4-ECE80511DFEF}" destId="{92D66EE6-C613-46B9-BF34-204FCE4E98D9}" srcOrd="4" destOrd="0" presId="urn:microsoft.com/office/officeart/2005/8/layout/matrix1"/>
    <dgm:cxn modelId="{41B4490F-9139-4B53-BD93-5EFB582642A9}" type="presParOf" srcId="{8A5C2B73-CA95-4BE6-87E4-ECE80511DFEF}" destId="{D6CDD162-8FD2-485D-8FD7-6F0692F66E8C}" srcOrd="5" destOrd="0" presId="urn:microsoft.com/office/officeart/2005/8/layout/matrix1"/>
    <dgm:cxn modelId="{EF2354BF-362D-4922-9046-A34360AD46F2}" type="presParOf" srcId="{8A5C2B73-CA95-4BE6-87E4-ECE80511DFEF}" destId="{CFEA22F1-8F79-4A7F-9032-7F365142D444}" srcOrd="6" destOrd="0" presId="urn:microsoft.com/office/officeart/2005/8/layout/matrix1"/>
    <dgm:cxn modelId="{01FA2062-3CC6-454C-A069-BACEB83C130A}" type="presParOf" srcId="{8A5C2B73-CA95-4BE6-87E4-ECE80511DFEF}" destId="{84BD405E-4D72-429D-B3D0-284ED5D136FD}" srcOrd="7" destOrd="0" presId="urn:microsoft.com/office/officeart/2005/8/layout/matrix1"/>
    <dgm:cxn modelId="{114C21F4-331E-4EBF-A5E8-3F1934C3ED8F}" type="presParOf" srcId="{7C381D29-C585-4D96-97D1-0D9189322658}" destId="{C66D4850-2859-4EF5-BACF-212082866B02}" srcOrd="1" destOrd="0" presId="urn:microsoft.com/office/officeart/2005/8/layout/matrix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9977C-7350-CC43-9B6C-A2AE74071B8B}">
      <dsp:nvSpPr>
        <dsp:cNvPr id="0" name=""/>
        <dsp:cNvSpPr/>
      </dsp:nvSpPr>
      <dsp:spPr>
        <a:xfrm>
          <a:off x="0" y="239952"/>
          <a:ext cx="2030021" cy="1218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b="0" i="0" kern="1200" dirty="0"/>
            <a:t>Solicitud de Arbitraje y contestación (designación de árbitros)</a:t>
          </a:r>
          <a:endParaRPr lang="es-MX" sz="1400" kern="1200" dirty="0"/>
        </a:p>
      </dsp:txBody>
      <dsp:txXfrm>
        <a:off x="35674" y="275626"/>
        <a:ext cx="1958673" cy="1146664"/>
      </dsp:txXfrm>
    </dsp:sp>
    <dsp:sp modelId="{9B1C0DB8-D94E-354E-BEB8-30FB40C97464}">
      <dsp:nvSpPr>
        <dsp:cNvPr id="0" name=""/>
        <dsp:cNvSpPr/>
      </dsp:nvSpPr>
      <dsp:spPr>
        <a:xfrm rot="10399">
          <a:off x="2209683" y="601504"/>
          <a:ext cx="432827" cy="503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2209683" y="701997"/>
        <a:ext cx="302979" cy="302067"/>
      </dsp:txXfrm>
    </dsp:sp>
    <dsp:sp modelId="{6A2B1428-C813-7542-9622-3713F522D8D0}">
      <dsp:nvSpPr>
        <dsp:cNvPr id="0" name=""/>
        <dsp:cNvSpPr/>
      </dsp:nvSpPr>
      <dsp:spPr>
        <a:xfrm>
          <a:off x="2846672" y="248563"/>
          <a:ext cx="2030021" cy="1218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Demanda y contestación, reconvención </a:t>
          </a:r>
        </a:p>
      </dsp:txBody>
      <dsp:txXfrm>
        <a:off x="2882346" y="284237"/>
        <a:ext cx="1958673" cy="1146664"/>
      </dsp:txXfrm>
    </dsp:sp>
    <dsp:sp modelId="{19C469B8-14E4-F145-9188-A2216BE85374}">
      <dsp:nvSpPr>
        <dsp:cNvPr id="0" name=""/>
        <dsp:cNvSpPr/>
      </dsp:nvSpPr>
      <dsp:spPr>
        <a:xfrm>
          <a:off x="5055335" y="605847"/>
          <a:ext cx="430364" cy="503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5055335" y="706536"/>
        <a:ext cx="301255" cy="302067"/>
      </dsp:txXfrm>
    </dsp:sp>
    <dsp:sp modelId="{EEF1093D-08DC-4E4D-B0C5-65805261219C}">
      <dsp:nvSpPr>
        <dsp:cNvPr id="0" name=""/>
        <dsp:cNvSpPr/>
      </dsp:nvSpPr>
      <dsp:spPr>
        <a:xfrm>
          <a:off x="5688702" y="248563"/>
          <a:ext cx="2030021" cy="1218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s-MX" sz="4000" kern="1200" dirty="0"/>
        </a:p>
      </dsp:txBody>
      <dsp:txXfrm>
        <a:off x="5724376" y="284237"/>
        <a:ext cx="1958673" cy="1146664"/>
      </dsp:txXfrm>
    </dsp:sp>
    <dsp:sp modelId="{90E4649D-F35C-491B-9CBD-41BFB38E2930}">
      <dsp:nvSpPr>
        <dsp:cNvPr id="0" name=""/>
        <dsp:cNvSpPr/>
      </dsp:nvSpPr>
      <dsp:spPr>
        <a:xfrm>
          <a:off x="7897365" y="605847"/>
          <a:ext cx="430364" cy="503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7897365" y="706536"/>
        <a:ext cx="301255" cy="302067"/>
      </dsp:txXfrm>
    </dsp:sp>
    <dsp:sp modelId="{F31BCC1C-7525-47BC-9F3F-93A7F6C3DA73}">
      <dsp:nvSpPr>
        <dsp:cNvPr id="0" name=""/>
        <dsp:cNvSpPr/>
      </dsp:nvSpPr>
      <dsp:spPr>
        <a:xfrm>
          <a:off x="8530731" y="248563"/>
          <a:ext cx="2030021" cy="1218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Audiencia de pruebas</a:t>
          </a:r>
        </a:p>
      </dsp:txBody>
      <dsp:txXfrm>
        <a:off x="8566405" y="284237"/>
        <a:ext cx="1958673" cy="1146664"/>
      </dsp:txXfrm>
    </dsp:sp>
    <dsp:sp modelId="{C91D2598-93AC-48C2-9CD2-5BA9BE3E75B1}">
      <dsp:nvSpPr>
        <dsp:cNvPr id="0" name=""/>
        <dsp:cNvSpPr/>
      </dsp:nvSpPr>
      <dsp:spPr>
        <a:xfrm rot="5400000">
          <a:off x="9330560" y="1608677"/>
          <a:ext cx="430364" cy="503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PE" sz="1600" kern="1200"/>
        </a:p>
      </dsp:txBody>
      <dsp:txXfrm rot="-5400000">
        <a:off x="9394709" y="1645218"/>
        <a:ext cx="302067" cy="301255"/>
      </dsp:txXfrm>
    </dsp:sp>
    <dsp:sp modelId="{EAAD4500-3E14-41C0-95EB-B514F02BDF19}">
      <dsp:nvSpPr>
        <dsp:cNvPr id="0" name=""/>
        <dsp:cNvSpPr/>
      </dsp:nvSpPr>
      <dsp:spPr>
        <a:xfrm>
          <a:off x="8530731" y="2278584"/>
          <a:ext cx="2030021" cy="1218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Alegatos e informes orales (orales o escritos)</a:t>
          </a:r>
        </a:p>
      </dsp:txBody>
      <dsp:txXfrm>
        <a:off x="8566405" y="2314258"/>
        <a:ext cx="1958673" cy="1146664"/>
      </dsp:txXfrm>
    </dsp:sp>
    <dsp:sp modelId="{72AD6062-99E4-40C0-86A6-135126CC2DB2}">
      <dsp:nvSpPr>
        <dsp:cNvPr id="0" name=""/>
        <dsp:cNvSpPr/>
      </dsp:nvSpPr>
      <dsp:spPr>
        <a:xfrm rot="10800000">
          <a:off x="7921725" y="2635868"/>
          <a:ext cx="430364" cy="503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PE" sz="1600" kern="1200"/>
        </a:p>
      </dsp:txBody>
      <dsp:txXfrm rot="10800000">
        <a:off x="8050834" y="2736557"/>
        <a:ext cx="301255" cy="302067"/>
      </dsp:txXfrm>
    </dsp:sp>
    <dsp:sp modelId="{8D4710E8-C8B5-4DA7-8502-DB6C01A07C3B}">
      <dsp:nvSpPr>
        <dsp:cNvPr id="0" name=""/>
        <dsp:cNvSpPr/>
      </dsp:nvSpPr>
      <dsp:spPr>
        <a:xfrm>
          <a:off x="5688702" y="2278584"/>
          <a:ext cx="2030021" cy="1218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Cierre de instrucción y fijación de plazo para laudar.</a:t>
          </a:r>
          <a:r>
            <a:rPr lang="es-MX" sz="3600" kern="1200" dirty="0"/>
            <a:t> </a:t>
          </a:r>
        </a:p>
      </dsp:txBody>
      <dsp:txXfrm>
        <a:off x="5724376" y="2314258"/>
        <a:ext cx="1958673" cy="1146664"/>
      </dsp:txXfrm>
    </dsp:sp>
    <dsp:sp modelId="{4A093CDF-25B8-42BB-BB80-89BE5EE5F191}">
      <dsp:nvSpPr>
        <dsp:cNvPr id="0" name=""/>
        <dsp:cNvSpPr/>
      </dsp:nvSpPr>
      <dsp:spPr>
        <a:xfrm rot="10800000">
          <a:off x="5079695" y="2635868"/>
          <a:ext cx="430364" cy="503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PE" sz="1600" kern="1200"/>
        </a:p>
      </dsp:txBody>
      <dsp:txXfrm rot="10800000">
        <a:off x="5208804" y="2736557"/>
        <a:ext cx="301255" cy="302067"/>
      </dsp:txXfrm>
    </dsp:sp>
    <dsp:sp modelId="{B6753241-77EE-460D-A409-618346E09D91}">
      <dsp:nvSpPr>
        <dsp:cNvPr id="0" name=""/>
        <dsp:cNvSpPr/>
      </dsp:nvSpPr>
      <dsp:spPr>
        <a:xfrm>
          <a:off x="2846672" y="2278584"/>
          <a:ext cx="2030021" cy="1218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400" kern="1200" dirty="0"/>
            <a:t>Laudo</a:t>
          </a:r>
        </a:p>
      </dsp:txBody>
      <dsp:txXfrm>
        <a:off x="2882346" y="2314258"/>
        <a:ext cx="1958673" cy="1146664"/>
      </dsp:txXfrm>
    </dsp:sp>
    <dsp:sp modelId="{F7C644E0-6EBF-4A08-BDF5-D35DA4A229EC}">
      <dsp:nvSpPr>
        <dsp:cNvPr id="0" name=""/>
        <dsp:cNvSpPr/>
      </dsp:nvSpPr>
      <dsp:spPr>
        <a:xfrm rot="10800000">
          <a:off x="2237666" y="2635868"/>
          <a:ext cx="430364" cy="5034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PE" sz="1100" kern="1200"/>
        </a:p>
      </dsp:txBody>
      <dsp:txXfrm rot="10800000">
        <a:off x="2366775" y="2736557"/>
        <a:ext cx="301255" cy="302067"/>
      </dsp:txXfrm>
    </dsp:sp>
    <dsp:sp modelId="{8A18B6CC-9619-41B4-B5B7-D88E40A2B8C9}">
      <dsp:nvSpPr>
        <dsp:cNvPr id="0" name=""/>
        <dsp:cNvSpPr/>
      </dsp:nvSpPr>
      <dsp:spPr>
        <a:xfrm>
          <a:off x="4642" y="2278584"/>
          <a:ext cx="2030021" cy="1218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kern="1200" dirty="0"/>
            <a:t>Solicitudes contra el Laudo</a:t>
          </a:r>
        </a:p>
        <a:p>
          <a:pPr marL="0" lvl="0" indent="0" algn="ctr" defTabSz="577850">
            <a:lnSpc>
              <a:spcPct val="90000"/>
            </a:lnSpc>
            <a:spcBef>
              <a:spcPct val="0"/>
            </a:spcBef>
            <a:spcAft>
              <a:spcPct val="35000"/>
            </a:spcAft>
            <a:buNone/>
          </a:pPr>
          <a:r>
            <a:rPr lang="es-MX" sz="1300" kern="1200" dirty="0"/>
            <a:t>Resolución que resuelve solicitudes contra el Laudo.</a:t>
          </a:r>
        </a:p>
      </dsp:txBody>
      <dsp:txXfrm>
        <a:off x="40316" y="2314258"/>
        <a:ext cx="1958673" cy="1146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A6011-0613-428F-A902-4FDD83A82BD6}">
      <dsp:nvSpPr>
        <dsp:cNvPr id="0" name=""/>
        <dsp:cNvSpPr/>
      </dsp:nvSpPr>
      <dsp:spPr>
        <a:xfrm rot="16200000">
          <a:off x="1127835" y="-1127835"/>
          <a:ext cx="2031186" cy="428685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just" defTabSz="533400">
            <a:lnSpc>
              <a:spcPct val="90000"/>
            </a:lnSpc>
            <a:spcBef>
              <a:spcPct val="0"/>
            </a:spcBef>
            <a:spcAft>
              <a:spcPct val="35000"/>
            </a:spcAft>
            <a:buNone/>
          </a:pPr>
          <a:r>
            <a:rPr lang="es-PE" sz="1200" kern="1200" dirty="0"/>
            <a:t>Las partes no cumplen con el pago de los honorarios arbitrales.</a:t>
          </a:r>
        </a:p>
        <a:p>
          <a:pPr marL="0" lvl="0" indent="0" algn="just" defTabSz="533400">
            <a:lnSpc>
              <a:spcPct val="90000"/>
            </a:lnSpc>
            <a:spcBef>
              <a:spcPct val="0"/>
            </a:spcBef>
            <a:spcAft>
              <a:spcPct val="35000"/>
            </a:spcAft>
            <a:buNone/>
          </a:pPr>
          <a:endParaRPr lang="es-PE" sz="1200" kern="1200" dirty="0"/>
        </a:p>
        <a:p>
          <a:pPr marL="0" lvl="0" indent="0" algn="just" defTabSz="533400">
            <a:lnSpc>
              <a:spcPct val="90000"/>
            </a:lnSpc>
            <a:spcBef>
              <a:spcPct val="0"/>
            </a:spcBef>
            <a:spcAft>
              <a:spcPct val="35000"/>
            </a:spcAft>
            <a:buNone/>
          </a:pPr>
          <a:r>
            <a:rPr lang="es-PE" sz="1200" kern="1200" dirty="0"/>
            <a:t>El Tribunal Arbitral puede suspender las actuaciones arbitrales.</a:t>
          </a:r>
        </a:p>
        <a:p>
          <a:pPr marL="0" lvl="0" indent="0" algn="just" defTabSz="533400">
            <a:lnSpc>
              <a:spcPct val="90000"/>
            </a:lnSpc>
            <a:spcBef>
              <a:spcPct val="0"/>
            </a:spcBef>
            <a:spcAft>
              <a:spcPct val="35000"/>
            </a:spcAft>
            <a:buNone/>
          </a:pPr>
          <a:r>
            <a:rPr lang="es-PE" sz="1200" kern="1200" dirty="0"/>
            <a:t>Después de un período razonable (se estipula en las reglas del proceso) se archiva el proceso.</a:t>
          </a:r>
        </a:p>
      </dsp:txBody>
      <dsp:txXfrm rot="5400000">
        <a:off x="0" y="0"/>
        <a:ext cx="4286856" cy="1523389"/>
      </dsp:txXfrm>
    </dsp:sp>
    <dsp:sp modelId="{AD9DC8AF-A7F6-4ADF-8C4C-73B56B5759AF}">
      <dsp:nvSpPr>
        <dsp:cNvPr id="0" name=""/>
        <dsp:cNvSpPr/>
      </dsp:nvSpPr>
      <dsp:spPr>
        <a:xfrm>
          <a:off x="4286856" y="0"/>
          <a:ext cx="4286856" cy="203118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just" defTabSz="533400">
            <a:lnSpc>
              <a:spcPct val="90000"/>
            </a:lnSpc>
            <a:spcBef>
              <a:spcPct val="0"/>
            </a:spcBef>
            <a:spcAft>
              <a:spcPct val="35000"/>
            </a:spcAft>
            <a:buNone/>
          </a:pPr>
          <a:r>
            <a:rPr lang="es-PE" sz="1200" kern="1200" dirty="0"/>
            <a:t>Si no se realiza acto que impulse el proceso arbitral durante cuatro (4) meses, se declara el abandono del proceso arbitral de oficio o a pedido de parte.</a:t>
          </a:r>
        </a:p>
        <a:p>
          <a:pPr marL="0" lvl="0" indent="0" algn="just" defTabSz="533400">
            <a:lnSpc>
              <a:spcPct val="90000"/>
            </a:lnSpc>
            <a:spcBef>
              <a:spcPct val="0"/>
            </a:spcBef>
            <a:spcAft>
              <a:spcPct val="35000"/>
            </a:spcAft>
            <a:buNone/>
          </a:pPr>
          <a:r>
            <a:rPr lang="es-PE" sz="1200" kern="1200" dirty="0"/>
            <a:t>La declaración de abandono del proceso arbitral impide iniciar otro arbitraje con la misma pretensión durante seis (6) meses. Si se declara el abandono por segunda vez entre las mismas partes y en ejercicio de la misma pretensión, caduca el derecho.</a:t>
          </a:r>
        </a:p>
      </dsp:txBody>
      <dsp:txXfrm>
        <a:off x="4286856" y="0"/>
        <a:ext cx="4286856" cy="1523389"/>
      </dsp:txXfrm>
    </dsp:sp>
    <dsp:sp modelId="{92D66EE6-C613-46B9-BF34-204FCE4E98D9}">
      <dsp:nvSpPr>
        <dsp:cNvPr id="0" name=""/>
        <dsp:cNvSpPr/>
      </dsp:nvSpPr>
      <dsp:spPr>
        <a:xfrm rot="10800000">
          <a:off x="0" y="2031186"/>
          <a:ext cx="4286856" cy="203118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PE" sz="1200" kern="1200" dirty="0"/>
            <a:t>Por conciliación.</a:t>
          </a:r>
        </a:p>
      </dsp:txBody>
      <dsp:txXfrm rot="10800000">
        <a:off x="0" y="2538982"/>
        <a:ext cx="4286856" cy="1523389"/>
      </dsp:txXfrm>
    </dsp:sp>
    <dsp:sp modelId="{CFEA22F1-8F79-4A7F-9032-7F365142D444}">
      <dsp:nvSpPr>
        <dsp:cNvPr id="0" name=""/>
        <dsp:cNvSpPr/>
      </dsp:nvSpPr>
      <dsp:spPr>
        <a:xfrm rot="5400000">
          <a:off x="5414691" y="903350"/>
          <a:ext cx="2031186" cy="4286856"/>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PE" sz="1200" kern="1200" dirty="0"/>
            <a:t>Desistimiento de las pretensiones.</a:t>
          </a:r>
        </a:p>
      </dsp:txBody>
      <dsp:txXfrm rot="-5400000">
        <a:off x="4286857" y="2538981"/>
        <a:ext cx="4286856" cy="1523389"/>
      </dsp:txXfrm>
    </dsp:sp>
    <dsp:sp modelId="{C66D4850-2859-4EF5-BACF-212082866B02}">
      <dsp:nvSpPr>
        <dsp:cNvPr id="0" name=""/>
        <dsp:cNvSpPr/>
      </dsp:nvSpPr>
      <dsp:spPr>
        <a:xfrm>
          <a:off x="3000799" y="1523389"/>
          <a:ext cx="2572113" cy="1015593"/>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b="1" kern="1200" dirty="0"/>
            <a:t>OTRAS FORMAS DE TERMINACIÓN DE ACTUACIONES ARBITRALES</a:t>
          </a:r>
        </a:p>
      </dsp:txBody>
      <dsp:txXfrm>
        <a:off x="3050376" y="1572966"/>
        <a:ext cx="2472959" cy="9164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C254E-4EE7-49C5-932A-90055F619EAC}" type="datetimeFigureOut">
              <a:rPr lang="en-US" smtClean="0"/>
              <a:t>4/24/2024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58690-976C-45B4-ABC3-5E102735E7A3}" type="slidenum">
              <a:rPr lang="en-US" smtClean="0"/>
              <a:t>‹Nº›</a:t>
            </a:fld>
            <a:endParaRPr lang="en-US"/>
          </a:p>
        </p:txBody>
      </p:sp>
    </p:spTree>
    <p:extLst>
      <p:ext uri="{BB962C8B-B14F-4D97-AF65-F5344CB8AC3E}">
        <p14:creationId xmlns:p14="http://schemas.microsoft.com/office/powerpoint/2010/main" val="159232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70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781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45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437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921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8175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61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8864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398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1224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629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365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4189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560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893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14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9697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443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8131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2693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0911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190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608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0917F48F-465C-49A4-975D-F51D41B72336}" type="datetimeFigureOut">
              <a:rPr lang="en-US" smtClean="0"/>
              <a:t>4/24/2024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299733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0917F48F-465C-49A4-975D-F51D41B72336}" type="datetimeFigureOut">
              <a:rPr lang="en-US" smtClean="0"/>
              <a:t>4/24/2024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369686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0917F48F-465C-49A4-975D-F51D41B72336}" type="datetimeFigureOut">
              <a:rPr lang="en-US" smtClean="0"/>
              <a:t>4/24/2024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100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0917F48F-465C-49A4-975D-F51D41B72336}" type="datetimeFigureOut">
              <a:rPr lang="en-US" smtClean="0"/>
              <a:t>4/24/2024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13449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917F48F-465C-49A4-975D-F51D41B72336}" type="datetimeFigureOut">
              <a:rPr lang="en-US" smtClean="0"/>
              <a:t>4/24/2024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110776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0917F48F-465C-49A4-975D-F51D41B72336}" type="datetimeFigureOut">
              <a:rPr lang="en-US" smtClean="0"/>
              <a:t>4/24/2024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318373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0917F48F-465C-49A4-975D-F51D41B72336}" type="datetimeFigureOut">
              <a:rPr lang="en-US" smtClean="0"/>
              <a:t>4/24/2024</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62376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0917F48F-465C-49A4-975D-F51D41B72336}" type="datetimeFigureOut">
              <a:rPr lang="en-US" smtClean="0"/>
              <a:t>4/24/2024</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28330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917F48F-465C-49A4-975D-F51D41B72336}" type="datetimeFigureOut">
              <a:rPr lang="en-US" smtClean="0"/>
              <a:t>4/24/2024</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327964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917F48F-465C-49A4-975D-F51D41B72336}" type="datetimeFigureOut">
              <a:rPr lang="en-US" smtClean="0"/>
              <a:t>4/24/2024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59592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917F48F-465C-49A4-975D-F51D41B72336}" type="datetimeFigureOut">
              <a:rPr lang="en-US" smtClean="0"/>
              <a:t>4/24/2024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F4BE4F4A-C13B-4CB1-BB4B-D1C52EA646EF}" type="slidenum">
              <a:rPr lang="en-US" smtClean="0"/>
              <a:t>‹Nº›</a:t>
            </a:fld>
            <a:endParaRPr lang="en-US"/>
          </a:p>
        </p:txBody>
      </p:sp>
    </p:spTree>
    <p:extLst>
      <p:ext uri="{BB962C8B-B14F-4D97-AF65-F5344CB8AC3E}">
        <p14:creationId xmlns:p14="http://schemas.microsoft.com/office/powerpoint/2010/main" val="371313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7F48F-465C-49A4-975D-F51D41B72336}" type="datetimeFigureOut">
              <a:rPr lang="en-US" smtClean="0"/>
              <a:t>4/24/2024</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4F4A-C13B-4CB1-BB4B-D1C52EA646EF}" type="slidenum">
              <a:rPr lang="en-US" smtClean="0"/>
              <a:t>‹Nº›</a:t>
            </a:fld>
            <a:endParaRPr lang="en-US"/>
          </a:p>
        </p:txBody>
      </p:sp>
    </p:spTree>
    <p:extLst>
      <p:ext uri="{BB962C8B-B14F-4D97-AF65-F5344CB8AC3E}">
        <p14:creationId xmlns:p14="http://schemas.microsoft.com/office/powerpoint/2010/main" val="193017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13" name="Elipse 12">
            <a:extLst>
              <a:ext uri="{FF2B5EF4-FFF2-40B4-BE49-F238E27FC236}">
                <a16:creationId xmlns:a16="http://schemas.microsoft.com/office/drawing/2014/main" id="{AFD97580-3A4A-4CE1-9C92-51D16EEBC703}"/>
              </a:ext>
            </a:extLst>
          </p:cNvPr>
          <p:cNvSpPr/>
          <p:nvPr/>
        </p:nvSpPr>
        <p:spPr>
          <a:xfrm>
            <a:off x="8071774" y="424688"/>
            <a:ext cx="6843076" cy="6843076"/>
          </a:xfrm>
          <a:prstGeom prst="ellipse">
            <a:avLst/>
          </a:prstGeom>
          <a:solidFill>
            <a:schemeClr val="bg2">
              <a:lumMod val="9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Rectángulo 1"/>
          <p:cNvSpPr/>
          <p:nvPr/>
        </p:nvSpPr>
        <p:spPr>
          <a:xfrm>
            <a:off x="864287" y="4630001"/>
            <a:ext cx="368300" cy="29753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69;p25"/>
          <p:cNvSpPr txBox="1">
            <a:spLocks/>
          </p:cNvSpPr>
          <p:nvPr/>
        </p:nvSpPr>
        <p:spPr>
          <a:xfrm>
            <a:off x="550191" y="2185592"/>
            <a:ext cx="7521583" cy="1790972"/>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s-PE" sz="4800" b="1" dirty="0">
                <a:latin typeface="Amasis MT Pro Black" panose="02040A04050005020304" pitchFamily="18" charset="0"/>
              </a:rPr>
              <a:t>SEMINARIO DE ARBITRAJE</a:t>
            </a:r>
            <a:endParaRPr lang="es-ES" sz="4800" b="1" dirty="0">
              <a:latin typeface="Amasis MT Pro Black" panose="02040A04050005020304" pitchFamily="18" charset="0"/>
              <a:cs typeface="Poppins" panose="020B0604020202020204" charset="0"/>
            </a:endParaRPr>
          </a:p>
        </p:txBody>
      </p:sp>
      <p:sp>
        <p:nvSpPr>
          <p:cNvPr id="4" name="Google Shape;239;p22"/>
          <p:cNvSpPr txBox="1">
            <a:spLocks/>
          </p:cNvSpPr>
          <p:nvPr/>
        </p:nvSpPr>
        <p:spPr>
          <a:xfrm>
            <a:off x="1232587" y="4332830"/>
            <a:ext cx="6648431" cy="108973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PE" sz="3200" b="1" dirty="0">
                <a:latin typeface="Aharoni" panose="020F0502020204030204" pitchFamily="2" charset="-79"/>
                <a:cs typeface="Aharoni" panose="020F0502020204030204" pitchFamily="2" charset="-79"/>
              </a:rPr>
              <a:t>III SESIÓN – Proceso arbitral</a:t>
            </a:r>
            <a:endParaRPr lang="es-ES" sz="3200" b="1" dirty="0">
              <a:latin typeface="Aharoni" panose="020F0502020204030204" pitchFamily="2" charset="-79"/>
              <a:cs typeface="Aharoni" panose="020F0502020204030204" pitchFamily="2" charset="-79"/>
            </a:endParaRPr>
          </a:p>
        </p:txBody>
      </p:sp>
      <p:sp>
        <p:nvSpPr>
          <p:cNvPr id="11" name="Elipse 10">
            <a:extLst>
              <a:ext uri="{FF2B5EF4-FFF2-40B4-BE49-F238E27FC236}">
                <a16:creationId xmlns:a16="http://schemas.microsoft.com/office/drawing/2014/main" id="{F86EE8D5-3674-44B8-8B9E-F6CC84D0D4C3}"/>
              </a:ext>
            </a:extLst>
          </p:cNvPr>
          <p:cNvSpPr/>
          <p:nvPr/>
        </p:nvSpPr>
        <p:spPr>
          <a:xfrm>
            <a:off x="8847643" y="1653348"/>
            <a:ext cx="4370832" cy="4370832"/>
          </a:xfrm>
          <a:prstGeom prst="ellipse">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4" name="Imagen 13">
            <a:extLst>
              <a:ext uri="{FF2B5EF4-FFF2-40B4-BE49-F238E27FC236}">
                <a16:creationId xmlns:a16="http://schemas.microsoft.com/office/drawing/2014/main" id="{B2D7EB05-F3E9-4594-B1A1-E69D6B514A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4506" y="434472"/>
            <a:ext cx="1781144" cy="435767"/>
          </a:xfrm>
          <a:prstGeom prst="rect">
            <a:avLst/>
          </a:prstGeom>
        </p:spPr>
      </p:pic>
      <p:pic>
        <p:nvPicPr>
          <p:cNvPr id="16" name="Imagen 15">
            <a:extLst>
              <a:ext uri="{FF2B5EF4-FFF2-40B4-BE49-F238E27FC236}">
                <a16:creationId xmlns:a16="http://schemas.microsoft.com/office/drawing/2014/main" id="{2F976F5C-52D8-4F81-934F-840469F62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9389" y="385173"/>
            <a:ext cx="1381977" cy="534365"/>
          </a:xfrm>
          <a:prstGeom prst="rect">
            <a:avLst/>
          </a:prstGeom>
        </p:spPr>
      </p:pic>
      <p:pic>
        <p:nvPicPr>
          <p:cNvPr id="18" name="Imagen 17">
            <a:extLst>
              <a:ext uri="{FF2B5EF4-FFF2-40B4-BE49-F238E27FC236}">
                <a16:creationId xmlns:a16="http://schemas.microsoft.com/office/drawing/2014/main" id="{1BAD1C45-0BC0-44EE-944C-103B1C89D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448" y="454829"/>
            <a:ext cx="2169953" cy="395053"/>
          </a:xfrm>
          <a:prstGeom prst="rect">
            <a:avLst/>
          </a:prstGeom>
        </p:spPr>
      </p:pic>
      <p:sp>
        <p:nvSpPr>
          <p:cNvPr id="21" name="Google Shape;239;p22">
            <a:extLst>
              <a:ext uri="{FF2B5EF4-FFF2-40B4-BE49-F238E27FC236}">
                <a16:creationId xmlns:a16="http://schemas.microsoft.com/office/drawing/2014/main" id="{3C57A1B3-C7F3-4084-9594-279F3B390DF5}"/>
              </a:ext>
            </a:extLst>
          </p:cNvPr>
          <p:cNvSpPr txBox="1">
            <a:spLocks/>
          </p:cNvSpPr>
          <p:nvPr/>
        </p:nvSpPr>
        <p:spPr>
          <a:xfrm>
            <a:off x="3433801" y="314825"/>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2" name="Conector recto 21">
            <a:extLst>
              <a:ext uri="{FF2B5EF4-FFF2-40B4-BE49-F238E27FC236}">
                <a16:creationId xmlns:a16="http://schemas.microsoft.com/office/drawing/2014/main" id="{9A0E4702-3C56-430F-AC55-2F8291288C8F}"/>
              </a:ext>
            </a:extLst>
          </p:cNvPr>
          <p:cNvCxnSpPr>
            <a:cxnSpLocks/>
          </p:cNvCxnSpPr>
          <p:nvPr/>
        </p:nvCxnSpPr>
        <p:spPr>
          <a:xfrm>
            <a:off x="3414751" y="388821"/>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Imagen 4" descr="Una caricatura de una persona&#10;&#10;Descripción generada automáticamente con confianza media">
            <a:extLst>
              <a:ext uri="{FF2B5EF4-FFF2-40B4-BE49-F238E27FC236}">
                <a16:creationId xmlns:a16="http://schemas.microsoft.com/office/drawing/2014/main" id="{ECF9B694-C6E5-30D7-4745-DB577D748C63}"/>
              </a:ext>
            </a:extLst>
          </p:cNvPr>
          <p:cNvPicPr>
            <a:picLocks noChangeAspect="1"/>
          </p:cNvPicPr>
          <p:nvPr/>
        </p:nvPicPr>
        <p:blipFill rotWithShape="1">
          <a:blip r:embed="rId5"/>
          <a:srcRect l="18278" t="7425" r="15047" b="15146"/>
          <a:stretch/>
        </p:blipFill>
        <p:spPr>
          <a:xfrm>
            <a:off x="7779067" y="1869842"/>
            <a:ext cx="4155833" cy="3664691"/>
          </a:xfrm>
          <a:prstGeom prst="rect">
            <a:avLst/>
          </a:prstGeom>
        </p:spPr>
      </p:pic>
    </p:spTree>
    <p:extLst>
      <p:ext uri="{BB962C8B-B14F-4D97-AF65-F5344CB8AC3E}">
        <p14:creationId xmlns:p14="http://schemas.microsoft.com/office/powerpoint/2010/main" val="998053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806411"/>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10</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4500C988-7D25-6270-867F-187F3069CB72}"/>
              </a:ext>
            </a:extLst>
          </p:cNvPr>
          <p:cNvSpPr txBox="1">
            <a:spLocks/>
          </p:cNvSpPr>
          <p:nvPr/>
        </p:nvSpPr>
        <p:spPr>
          <a:xfrm>
            <a:off x="986848" y="2057004"/>
            <a:ext cx="10005009" cy="39838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PE" sz="1800" dirty="0">
                <a:solidFill>
                  <a:srgbClr val="000000"/>
                </a:solidFill>
                <a:latin typeface="Times New Roman" panose="02020603050405020304" pitchFamily="18" charset="0"/>
                <a:cs typeface="Times New Roman" panose="02020603050405020304" pitchFamily="18" charset="0"/>
              </a:rPr>
              <a:t>Art. 39 LA</a:t>
            </a:r>
          </a:p>
          <a:p>
            <a:pPr marL="0" indent="0">
              <a:buFont typeface="Arial" panose="020B0604020202020204" pitchFamily="34" charset="0"/>
              <a:buNone/>
            </a:pPr>
            <a:endParaRPr lang="es-PE" sz="1800" dirty="0">
              <a:solidFill>
                <a:srgbClr val="000000"/>
              </a:solidFill>
              <a:latin typeface="Times New Roman" panose="02020603050405020304" pitchFamily="18" charset="0"/>
              <a:cs typeface="Times New Roman" panose="02020603050405020304" pitchFamily="18" charset="0"/>
            </a:endParaRPr>
          </a:p>
          <a:p>
            <a:r>
              <a:rPr lang="es-PE" sz="1800" dirty="0">
                <a:effectLst/>
                <a:latin typeface="Arial" panose="020B0604020202020204" pitchFamily="34" charset="0"/>
                <a:ea typeface="Times New Roman" panose="02020603050405020304" pitchFamily="18" charset="0"/>
              </a:rPr>
              <a:t>El Árbitro Único o Tribunal Arbitral puede acumular nuevas pretensiones que se sometan a su conocimiento, siempre que estas sean solicitadas antes de la conclusión de la etapa probatoria.</a:t>
            </a:r>
          </a:p>
          <a:p>
            <a:r>
              <a:rPr lang="es-PE" sz="1800" dirty="0">
                <a:solidFill>
                  <a:srgbClr val="000000"/>
                </a:solidFill>
                <a:latin typeface="Arial" panose="020B0604020202020204" pitchFamily="34" charset="0"/>
                <a:cs typeface="Times New Roman" panose="02020603050405020304" pitchFamily="18" charset="0"/>
              </a:rPr>
              <a:t>Excepcionalmente podría denegarse la acumulación mediante resolución fundamentada, tomando en cuenta la naturaleza de las nuevas pretensiones, el estado del proceso arbitral y demás circunstancias que se estimen pertinentes.</a:t>
            </a:r>
            <a:endParaRPr lang="es-PE" sz="1800" dirty="0">
              <a:solidFill>
                <a:srgbClr val="000000"/>
              </a:solidFill>
              <a:latin typeface="Times New Roman" panose="02020603050405020304" pitchFamily="18" charset="0"/>
              <a:cs typeface="Times New Roman" panose="02020603050405020304" pitchFamily="18" charset="0"/>
            </a:endParaRPr>
          </a:p>
        </p:txBody>
      </p:sp>
      <p:sp>
        <p:nvSpPr>
          <p:cNvPr id="5" name="Título 1">
            <a:extLst>
              <a:ext uri="{FF2B5EF4-FFF2-40B4-BE49-F238E27FC236}">
                <a16:creationId xmlns:a16="http://schemas.microsoft.com/office/drawing/2014/main" id="{9698CB68-79CC-EF53-8815-0B65D9D6BA24}"/>
              </a:ext>
            </a:extLst>
          </p:cNvPr>
          <p:cNvSpPr>
            <a:spLocks noGrp="1"/>
          </p:cNvSpPr>
          <p:nvPr>
            <p:ph type="title"/>
          </p:nvPr>
        </p:nvSpPr>
        <p:spPr>
          <a:xfrm>
            <a:off x="2931316" y="993723"/>
            <a:ext cx="7300450" cy="726862"/>
          </a:xfrm>
        </p:spPr>
        <p:txBody>
          <a:bodyPr>
            <a:normAutofit/>
          </a:bodyPr>
          <a:lstStyle/>
          <a:p>
            <a:r>
              <a:rPr lang="es-PE" sz="3200" b="1" dirty="0">
                <a:latin typeface="Poppins" panose="020B0604020202020204" charset="0"/>
                <a:cs typeface="Poppins" panose="020B0604020202020204" charset="0"/>
              </a:rPr>
              <a:t>ACUMULACIÓN DE PRETENSIONES</a:t>
            </a:r>
          </a:p>
        </p:txBody>
      </p:sp>
      <p:sp>
        <p:nvSpPr>
          <p:cNvPr id="6" name="Rectángulo 5">
            <a:extLst>
              <a:ext uri="{FF2B5EF4-FFF2-40B4-BE49-F238E27FC236}">
                <a16:creationId xmlns:a16="http://schemas.microsoft.com/office/drawing/2014/main" id="{8CB65BB1-9451-DE61-654C-8C0B221A04DE}"/>
              </a:ext>
            </a:extLst>
          </p:cNvPr>
          <p:cNvSpPr/>
          <p:nvPr/>
        </p:nvSpPr>
        <p:spPr>
          <a:xfrm>
            <a:off x="2563016" y="1162627"/>
            <a:ext cx="368300" cy="2975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094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806411"/>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11</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4500C988-7D25-6270-867F-187F3069CB72}"/>
              </a:ext>
            </a:extLst>
          </p:cNvPr>
          <p:cNvSpPr txBox="1">
            <a:spLocks/>
          </p:cNvSpPr>
          <p:nvPr/>
        </p:nvSpPr>
        <p:spPr>
          <a:xfrm>
            <a:off x="986848" y="2057004"/>
            <a:ext cx="10005009" cy="39838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PE" sz="1800" dirty="0">
                <a:solidFill>
                  <a:srgbClr val="000000"/>
                </a:solidFill>
                <a:latin typeface="Arial" panose="020B0604020202020204" pitchFamily="34" charset="0"/>
                <a:cs typeface="Arial" panose="020B0604020202020204" pitchFamily="34" charset="0"/>
              </a:rPr>
              <a:t>OPORTUNIDAD DE SU PRESENTACIÓN </a:t>
            </a:r>
          </a:p>
          <a:p>
            <a:pPr marL="0" indent="0">
              <a:buFont typeface="Arial" panose="020B0604020202020204" pitchFamily="34" charset="0"/>
              <a:buNone/>
            </a:pPr>
            <a:endParaRPr lang="es-PE" sz="1800" dirty="0">
              <a:solidFill>
                <a:srgbClr val="000000"/>
              </a:solidFill>
              <a:latin typeface="Arial" panose="020B0604020202020204" pitchFamily="34" charset="0"/>
              <a:cs typeface="Arial" panose="020B0604020202020204" pitchFamily="34" charset="0"/>
            </a:endParaRPr>
          </a:p>
          <a:p>
            <a:r>
              <a:rPr lang="es-PE" sz="1800" dirty="0">
                <a:solidFill>
                  <a:srgbClr val="000000"/>
                </a:solidFill>
                <a:latin typeface="Arial" panose="020B0604020202020204" pitchFamily="34" charset="0"/>
                <a:cs typeface="Arial" panose="020B0604020202020204" pitchFamily="34" charset="0"/>
              </a:rPr>
              <a:t>Deben presentarse a mas tardar en la contestación de la demanda, </a:t>
            </a:r>
            <a:r>
              <a:rPr lang="es-PE" sz="1800" dirty="0">
                <a:effectLst/>
                <a:latin typeface="Arial" panose="020B0604020202020204" pitchFamily="34" charset="0"/>
                <a:ea typeface="Times New Roman" panose="02020603050405020304" pitchFamily="18" charset="0"/>
                <a:cs typeface="Arial" panose="020B0604020202020204" pitchFamily="34" charset="0"/>
              </a:rPr>
              <a:t>sin que el hecho de haber nombrado o participado en el nombramiento de los árbitros impida oponerlas. (art. 41 LA)</a:t>
            </a:r>
            <a:endParaRPr lang="es-PE" sz="1800" dirty="0">
              <a:solidFill>
                <a:srgbClr val="000000"/>
              </a:solidFill>
              <a:latin typeface="Arial" panose="020B0604020202020204" pitchFamily="34" charset="0"/>
              <a:cs typeface="Arial" panose="020B0604020202020204" pitchFamily="34" charset="0"/>
            </a:endParaRPr>
          </a:p>
          <a:p>
            <a:r>
              <a:rPr lang="es-PE" sz="1800" dirty="0">
                <a:solidFill>
                  <a:srgbClr val="000000"/>
                </a:solidFill>
                <a:latin typeface="Arial" panose="020B0604020202020204" pitchFamily="34" charset="0"/>
                <a:cs typeface="Arial" panose="020B0604020202020204" pitchFamily="34" charset="0"/>
              </a:rPr>
              <a:t>Cuando impidan entrar al fondo de la controversia, deben ser resueltas al finalizar la etapa postulatoria y antes que se fijen los puntos proceso. (art. 229 RLCE)</a:t>
            </a:r>
          </a:p>
        </p:txBody>
      </p:sp>
      <p:sp>
        <p:nvSpPr>
          <p:cNvPr id="5" name="Título 1">
            <a:extLst>
              <a:ext uri="{FF2B5EF4-FFF2-40B4-BE49-F238E27FC236}">
                <a16:creationId xmlns:a16="http://schemas.microsoft.com/office/drawing/2014/main" id="{9698CB68-79CC-EF53-8815-0B65D9D6BA24}"/>
              </a:ext>
            </a:extLst>
          </p:cNvPr>
          <p:cNvSpPr>
            <a:spLocks noGrp="1"/>
          </p:cNvSpPr>
          <p:nvPr>
            <p:ph type="title"/>
          </p:nvPr>
        </p:nvSpPr>
        <p:spPr>
          <a:xfrm>
            <a:off x="2931316" y="993723"/>
            <a:ext cx="7300450" cy="726862"/>
          </a:xfrm>
        </p:spPr>
        <p:txBody>
          <a:bodyPr>
            <a:normAutofit/>
          </a:bodyPr>
          <a:lstStyle/>
          <a:p>
            <a:r>
              <a:rPr lang="es-PE" sz="3200" b="1" dirty="0">
                <a:latin typeface="Poppins" panose="020B0604020202020204" charset="0"/>
                <a:cs typeface="Poppins" panose="020B0604020202020204" charset="0"/>
              </a:rPr>
              <a:t>	EXCEPCIONES U OBJECIONES</a:t>
            </a:r>
          </a:p>
        </p:txBody>
      </p:sp>
      <p:sp>
        <p:nvSpPr>
          <p:cNvPr id="6" name="Rectángulo 5">
            <a:extLst>
              <a:ext uri="{FF2B5EF4-FFF2-40B4-BE49-F238E27FC236}">
                <a16:creationId xmlns:a16="http://schemas.microsoft.com/office/drawing/2014/main" id="{8CB65BB1-9451-DE61-654C-8C0B221A04DE}"/>
              </a:ext>
            </a:extLst>
          </p:cNvPr>
          <p:cNvSpPr/>
          <p:nvPr/>
        </p:nvSpPr>
        <p:spPr>
          <a:xfrm>
            <a:off x="2563016" y="1162627"/>
            <a:ext cx="368300" cy="2975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BB79481D-F71F-96EB-A111-450D2A447A75}"/>
              </a:ext>
            </a:extLst>
          </p:cNvPr>
          <p:cNvPicPr>
            <a:picLocks noChangeAspect="1"/>
          </p:cNvPicPr>
          <p:nvPr/>
        </p:nvPicPr>
        <p:blipFill>
          <a:blip r:embed="rId6"/>
          <a:stretch>
            <a:fillRect/>
          </a:stretch>
        </p:blipFill>
        <p:spPr>
          <a:xfrm>
            <a:off x="4383936" y="4175102"/>
            <a:ext cx="3210832" cy="1865754"/>
          </a:xfrm>
          <a:prstGeom prst="rect">
            <a:avLst/>
          </a:prstGeom>
          <a:ln>
            <a:noFill/>
          </a:ln>
          <a:effectLst>
            <a:softEdge rad="112500"/>
          </a:effectLst>
        </p:spPr>
      </p:pic>
    </p:spTree>
    <p:extLst>
      <p:ext uri="{BB962C8B-B14F-4D97-AF65-F5344CB8AC3E}">
        <p14:creationId xmlns:p14="http://schemas.microsoft.com/office/powerpoint/2010/main" val="3590200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806411"/>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12</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ítulo 1">
            <a:extLst>
              <a:ext uri="{FF2B5EF4-FFF2-40B4-BE49-F238E27FC236}">
                <a16:creationId xmlns:a16="http://schemas.microsoft.com/office/drawing/2014/main" id="{B1DA2D11-65B1-85FD-ABCD-FE67F436A7A1}"/>
              </a:ext>
            </a:extLst>
          </p:cNvPr>
          <p:cNvSpPr>
            <a:spLocks noGrp="1"/>
          </p:cNvSpPr>
          <p:nvPr>
            <p:ph type="title"/>
          </p:nvPr>
        </p:nvSpPr>
        <p:spPr>
          <a:xfrm>
            <a:off x="1245430" y="1633374"/>
            <a:ext cx="9671386" cy="543158"/>
          </a:xfrm>
        </p:spPr>
        <p:txBody>
          <a:bodyPr>
            <a:normAutofit fontScale="90000"/>
          </a:bodyPr>
          <a:lstStyle/>
          <a:p>
            <a:r>
              <a:rPr lang="es-MX" sz="2900" b="1" dirty="0">
                <a:latin typeface="Poppins" panose="020B0604020202020204" charset="0"/>
                <a:cs typeface="Poppins" panose="020B0604020202020204" charset="0"/>
              </a:rPr>
              <a:t>AUDIENCIA CONCILIACIÓN Y DE DETERMINACIÓN DE PUNTOS CONTROVERTIDOS</a:t>
            </a:r>
            <a:endParaRPr lang="es-PE" sz="2900" b="1" dirty="0">
              <a:latin typeface="Poppins" panose="020B0604020202020204" charset="0"/>
              <a:cs typeface="Poppins" panose="020B0604020202020204" charset="0"/>
            </a:endParaRPr>
          </a:p>
        </p:txBody>
      </p:sp>
      <p:sp>
        <p:nvSpPr>
          <p:cNvPr id="6" name="Rectángulo 5">
            <a:extLst>
              <a:ext uri="{FF2B5EF4-FFF2-40B4-BE49-F238E27FC236}">
                <a16:creationId xmlns:a16="http://schemas.microsoft.com/office/drawing/2014/main" id="{C08F4A68-7A68-D708-FFF4-0FE4A046F085}"/>
              </a:ext>
            </a:extLst>
          </p:cNvPr>
          <p:cNvSpPr/>
          <p:nvPr/>
        </p:nvSpPr>
        <p:spPr>
          <a:xfrm>
            <a:off x="462444" y="1730826"/>
            <a:ext cx="368300" cy="2975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contenido 2">
            <a:extLst>
              <a:ext uri="{FF2B5EF4-FFF2-40B4-BE49-F238E27FC236}">
                <a16:creationId xmlns:a16="http://schemas.microsoft.com/office/drawing/2014/main" id="{99604764-D609-CF4C-40BF-EEB6670CE630}"/>
              </a:ext>
            </a:extLst>
          </p:cNvPr>
          <p:cNvSpPr txBox="1">
            <a:spLocks/>
          </p:cNvSpPr>
          <p:nvPr/>
        </p:nvSpPr>
        <p:spPr>
          <a:xfrm>
            <a:off x="1245430" y="2712305"/>
            <a:ext cx="9587411" cy="34506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MX" sz="1800" dirty="0">
                <a:latin typeface="Arial" panose="020B0604020202020204" pitchFamily="34" charset="0"/>
                <a:cs typeface="Arial" panose="020B0604020202020204" pitchFamily="34" charset="0"/>
              </a:rPr>
              <a:t>El tribunal puede invitar a las partes a CONCILIAR, la conciliación se puede dar hasta antes de la emisión del LAUDO.</a:t>
            </a:r>
          </a:p>
          <a:p>
            <a:pPr>
              <a:lnSpc>
                <a:spcPct val="150000"/>
              </a:lnSpc>
            </a:pPr>
            <a:r>
              <a:rPr lang="es-MX" sz="1800" dirty="0">
                <a:latin typeface="Arial" panose="020B0604020202020204" pitchFamily="34" charset="0"/>
                <a:cs typeface="Arial" panose="020B0604020202020204" pitchFamily="34" charset="0"/>
              </a:rPr>
              <a:t>Si no existe conciliación, el tribunal debe fijar los PUNTOS CONTROVERTIDOS, luego debe ADMITIR LOS MEDIOS PROBATORIOS</a:t>
            </a:r>
          </a:p>
          <a:p>
            <a:pPr>
              <a:lnSpc>
                <a:spcPct val="150000"/>
              </a:lnSpc>
            </a:pPr>
            <a:r>
              <a:rPr lang="es-MX" sz="1800" dirty="0">
                <a:latin typeface="Arial" panose="020B0604020202020204" pitchFamily="34" charset="0"/>
                <a:cs typeface="Arial" panose="020B0604020202020204" pitchFamily="34" charset="0"/>
              </a:rPr>
              <a:t>Es el momento en que se establece  la materia controvertida.</a:t>
            </a:r>
          </a:p>
          <a:p>
            <a:pPr>
              <a:lnSpc>
                <a:spcPct val="150000"/>
              </a:lnSpc>
            </a:pPr>
            <a:r>
              <a:rPr lang="es-MX" sz="1800" dirty="0">
                <a:latin typeface="Arial" panose="020B0604020202020204" pitchFamily="34" charset="0"/>
                <a:cs typeface="Arial" panose="020B0604020202020204" pitchFamily="34" charset="0"/>
              </a:rPr>
              <a:t>Pueden fijarse en audiencia o mediante resolución </a:t>
            </a:r>
          </a:p>
        </p:txBody>
      </p:sp>
    </p:spTree>
    <p:extLst>
      <p:ext uri="{BB962C8B-B14F-4D97-AF65-F5344CB8AC3E}">
        <p14:creationId xmlns:p14="http://schemas.microsoft.com/office/powerpoint/2010/main" val="2461975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806411"/>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13</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D8AB9C0B-05E5-63DE-475D-178D330662AB}"/>
              </a:ext>
            </a:extLst>
          </p:cNvPr>
          <p:cNvSpPr>
            <a:spLocks noGrp="1"/>
          </p:cNvSpPr>
          <p:nvPr>
            <p:ph type="title"/>
          </p:nvPr>
        </p:nvSpPr>
        <p:spPr>
          <a:xfrm>
            <a:off x="1359653" y="1176212"/>
            <a:ext cx="6321697" cy="492436"/>
          </a:xfrm>
        </p:spPr>
        <p:txBody>
          <a:bodyPr>
            <a:normAutofit fontScale="90000"/>
          </a:bodyPr>
          <a:lstStyle/>
          <a:p>
            <a:r>
              <a:rPr lang="es-MX" sz="3200" b="1" dirty="0">
                <a:latin typeface="Poppins" panose="020B0604020202020204" charset="0"/>
                <a:cs typeface="Poppins" panose="020B0604020202020204" charset="0"/>
              </a:rPr>
              <a:t>AUDIENCIA DE PRUEBAS</a:t>
            </a:r>
            <a:endParaRPr lang="es-PE" sz="3200" b="1" dirty="0">
              <a:latin typeface="Poppins" panose="020B0604020202020204" charset="0"/>
              <a:cs typeface="Poppins" panose="020B0604020202020204" charset="0"/>
            </a:endParaRPr>
          </a:p>
        </p:txBody>
      </p:sp>
      <p:sp>
        <p:nvSpPr>
          <p:cNvPr id="14" name="Rectángulo 13">
            <a:extLst>
              <a:ext uri="{FF2B5EF4-FFF2-40B4-BE49-F238E27FC236}">
                <a16:creationId xmlns:a16="http://schemas.microsoft.com/office/drawing/2014/main" id="{349D0D65-198B-F245-E547-47B35F6C20B8}"/>
              </a:ext>
            </a:extLst>
          </p:cNvPr>
          <p:cNvSpPr/>
          <p:nvPr/>
        </p:nvSpPr>
        <p:spPr>
          <a:xfrm>
            <a:off x="936924" y="1244586"/>
            <a:ext cx="368300" cy="2975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contenido 2">
            <a:extLst>
              <a:ext uri="{FF2B5EF4-FFF2-40B4-BE49-F238E27FC236}">
                <a16:creationId xmlns:a16="http://schemas.microsoft.com/office/drawing/2014/main" id="{AAA807C9-89AF-2647-3B6A-BCE50EFFCE4F}"/>
              </a:ext>
            </a:extLst>
          </p:cNvPr>
          <p:cNvSpPr txBox="1">
            <a:spLocks/>
          </p:cNvSpPr>
          <p:nvPr/>
        </p:nvSpPr>
        <p:spPr>
          <a:xfrm>
            <a:off x="1616831" y="1703693"/>
            <a:ext cx="9319873" cy="34506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MX" sz="1800" dirty="0">
                <a:latin typeface="Arial" panose="020B0604020202020204" pitchFamily="34" charset="0"/>
                <a:cs typeface="Arial" panose="020B0604020202020204" pitchFamily="34" charset="0"/>
              </a:rPr>
              <a:t>En esta etapa se buscar generar convicción al tribunal respecto a la posición de las partes, existe inmediatez de parte del tribunal, que le permite conocer el caso y tomar una decisión definitiva.</a:t>
            </a:r>
          </a:p>
          <a:p>
            <a:pPr algn="just"/>
            <a:r>
              <a:rPr lang="es-MX" sz="1800" dirty="0">
                <a:latin typeface="Arial" panose="020B0604020202020204" pitchFamily="34" charset="0"/>
                <a:cs typeface="Arial" panose="020B0604020202020204" pitchFamily="34" charset="0"/>
              </a:rPr>
              <a:t>El Tribunal Arbitral está facultado para determinar </a:t>
            </a:r>
            <a:r>
              <a:rPr lang="es-PE" sz="1800" dirty="0">
                <a:effectLst/>
                <a:latin typeface="Arial" panose="020B0604020202020204" pitchFamily="34" charset="0"/>
                <a:ea typeface="Times New Roman" panose="02020603050405020304" pitchFamily="18" charset="0"/>
                <a:cs typeface="Arial" panose="020B0604020202020204" pitchFamily="34" charset="0"/>
              </a:rPr>
              <a:t>para determinar de manera exclusiva la admisión, pertinencia, actuación y valor de las pruebas y para ordenar en cualquier momento la presentación o la actuación de las pruebas que estime necesarios.</a:t>
            </a:r>
            <a:endParaRPr lang="es-PE" sz="1800" dirty="0">
              <a:latin typeface="Arial" panose="020B0604020202020204" pitchFamily="34" charset="0"/>
              <a:ea typeface="Times New Roman" panose="02020603050405020304" pitchFamily="18" charset="0"/>
              <a:cs typeface="Arial" panose="020B0604020202020204" pitchFamily="34" charset="0"/>
            </a:endParaRPr>
          </a:p>
          <a:p>
            <a:pPr algn="just"/>
            <a:r>
              <a:rPr lang="es-PE" sz="1800" dirty="0">
                <a:effectLst/>
                <a:latin typeface="Arial" panose="020B0604020202020204" pitchFamily="34" charset="0"/>
                <a:ea typeface="Times New Roman" panose="02020603050405020304" pitchFamily="18" charset="0"/>
                <a:cs typeface="Arial" panose="020B0604020202020204" pitchFamily="34" charset="0"/>
              </a:rPr>
              <a:t>El tribunal arbitral está facultado asimismo para prescindir motivadamente de las pruebas ofrecidas y no actuadas, según las circunstancias del caso.</a:t>
            </a:r>
            <a:endParaRPr lang="es-PE" sz="1800" dirty="0">
              <a:latin typeface="Arial" panose="020B0604020202020204" pitchFamily="34" charset="0"/>
              <a:ea typeface="Times New Roman" panose="02020603050405020304" pitchFamily="18" charset="0"/>
              <a:cs typeface="Arial" panose="020B0604020202020204" pitchFamily="34" charset="0"/>
            </a:endParaRPr>
          </a:p>
          <a:p>
            <a:pPr algn="just"/>
            <a:r>
              <a:rPr lang="es-MX" sz="1800" dirty="0">
                <a:latin typeface="Arial" panose="020B0604020202020204" pitchFamily="34" charset="0"/>
                <a:cs typeface="Arial" panose="020B0604020202020204" pitchFamily="34" charset="0"/>
              </a:rPr>
              <a:t>El tribunal podrá designar a un perito de oficio o a petición de las partes, se actúan los peritajes y se realizan los debates periciales.</a:t>
            </a:r>
          </a:p>
          <a:p>
            <a:pPr algn="just">
              <a:lnSpc>
                <a:spcPct val="150000"/>
              </a:lnSpc>
            </a:pPr>
            <a:r>
              <a:rPr lang="es-MX" sz="1800" dirty="0">
                <a:latin typeface="Arial" panose="020B0604020202020204" pitchFamily="34" charset="0"/>
                <a:cs typeface="Arial" panose="020B0604020202020204" pitchFamily="34" charset="0"/>
              </a:rPr>
              <a:t>Declaración testigos de ser el caso.</a:t>
            </a:r>
          </a:p>
        </p:txBody>
      </p:sp>
    </p:spTree>
    <p:extLst>
      <p:ext uri="{BB962C8B-B14F-4D97-AF65-F5344CB8AC3E}">
        <p14:creationId xmlns:p14="http://schemas.microsoft.com/office/powerpoint/2010/main" val="493597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75014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14</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ítulo 1">
            <a:extLst>
              <a:ext uri="{FF2B5EF4-FFF2-40B4-BE49-F238E27FC236}">
                <a16:creationId xmlns:a16="http://schemas.microsoft.com/office/drawing/2014/main" id="{17A77D5C-B3AD-98B5-82C2-E959C9944AC9}"/>
              </a:ext>
            </a:extLst>
          </p:cNvPr>
          <p:cNvSpPr>
            <a:spLocks noGrp="1"/>
          </p:cNvSpPr>
          <p:nvPr>
            <p:ph type="title"/>
          </p:nvPr>
        </p:nvSpPr>
        <p:spPr>
          <a:xfrm>
            <a:off x="2408222" y="1804033"/>
            <a:ext cx="8999611" cy="492436"/>
          </a:xfrm>
        </p:spPr>
        <p:txBody>
          <a:bodyPr>
            <a:normAutofit fontScale="90000"/>
          </a:bodyPr>
          <a:lstStyle/>
          <a:p>
            <a:r>
              <a:rPr lang="es-MX" sz="3200" b="1" dirty="0">
                <a:latin typeface="Poppins" panose="020B0604020202020204" charset="0"/>
                <a:cs typeface="Poppins" panose="020B0604020202020204" charset="0"/>
              </a:rPr>
              <a:t>AUDIENCIA DE ALEGATOS E INFORMES ORALES</a:t>
            </a:r>
            <a:endParaRPr lang="es-PE" sz="3200" b="1" dirty="0">
              <a:latin typeface="Poppins" panose="020B0604020202020204" charset="0"/>
              <a:cs typeface="Poppins" panose="020B0604020202020204" charset="0"/>
            </a:endParaRPr>
          </a:p>
        </p:txBody>
      </p:sp>
      <p:sp>
        <p:nvSpPr>
          <p:cNvPr id="5" name="Rectángulo 4">
            <a:extLst>
              <a:ext uri="{FF2B5EF4-FFF2-40B4-BE49-F238E27FC236}">
                <a16:creationId xmlns:a16="http://schemas.microsoft.com/office/drawing/2014/main" id="{9D0024A5-CB44-3788-A23F-51752E777F81}"/>
              </a:ext>
            </a:extLst>
          </p:cNvPr>
          <p:cNvSpPr/>
          <p:nvPr/>
        </p:nvSpPr>
        <p:spPr>
          <a:xfrm>
            <a:off x="1891618" y="1901484"/>
            <a:ext cx="368300" cy="2975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A52FEA72-EAD2-53CC-564B-E080B7694B04}"/>
              </a:ext>
            </a:extLst>
          </p:cNvPr>
          <p:cNvSpPr txBox="1"/>
          <p:nvPr/>
        </p:nvSpPr>
        <p:spPr>
          <a:xfrm>
            <a:off x="2526264" y="2421923"/>
            <a:ext cx="6097554" cy="87203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s-MX" dirty="0">
                <a:latin typeface="Arial" panose="020B0604020202020204" pitchFamily="34" charset="0"/>
                <a:cs typeface="Arial" panose="020B0604020202020204" pitchFamily="34" charset="0"/>
              </a:rPr>
              <a:t>Las partes exponen sus posiciones y conclusiones.</a:t>
            </a:r>
          </a:p>
          <a:p>
            <a:pPr marL="285750" indent="-285750" algn="just">
              <a:lnSpc>
                <a:spcPct val="150000"/>
              </a:lnSpc>
              <a:buFont typeface="Arial" panose="020B0604020202020204" pitchFamily="34" charset="0"/>
              <a:buChar char="•"/>
            </a:pPr>
            <a:r>
              <a:rPr lang="es-MX" dirty="0">
                <a:latin typeface="Arial" panose="020B0604020202020204" pitchFamily="34" charset="0"/>
                <a:cs typeface="Arial" panose="020B0604020202020204" pitchFamily="34" charset="0"/>
              </a:rPr>
              <a:t>Pueden ser escritos.</a:t>
            </a:r>
          </a:p>
        </p:txBody>
      </p:sp>
      <p:pic>
        <p:nvPicPr>
          <p:cNvPr id="2" name="Imagen 1">
            <a:extLst>
              <a:ext uri="{FF2B5EF4-FFF2-40B4-BE49-F238E27FC236}">
                <a16:creationId xmlns:a16="http://schemas.microsoft.com/office/drawing/2014/main" id="{7D1E96A3-4753-3EF2-16E1-BB22C21C7AB1}"/>
              </a:ext>
            </a:extLst>
          </p:cNvPr>
          <p:cNvPicPr>
            <a:picLocks noChangeAspect="1"/>
          </p:cNvPicPr>
          <p:nvPr/>
        </p:nvPicPr>
        <p:blipFill>
          <a:blip r:embed="rId6"/>
          <a:stretch>
            <a:fillRect/>
          </a:stretch>
        </p:blipFill>
        <p:spPr>
          <a:xfrm>
            <a:off x="4124102" y="3591109"/>
            <a:ext cx="3873889" cy="2587757"/>
          </a:xfrm>
          <a:prstGeom prst="rect">
            <a:avLst/>
          </a:prstGeom>
          <a:ln>
            <a:noFill/>
          </a:ln>
          <a:effectLst>
            <a:softEdge rad="112500"/>
          </a:effectLst>
        </p:spPr>
      </p:pic>
    </p:spTree>
    <p:extLst>
      <p:ext uri="{BB962C8B-B14F-4D97-AF65-F5344CB8AC3E}">
        <p14:creationId xmlns:p14="http://schemas.microsoft.com/office/powerpoint/2010/main" val="4265206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75014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15</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ítulo 1">
            <a:extLst>
              <a:ext uri="{FF2B5EF4-FFF2-40B4-BE49-F238E27FC236}">
                <a16:creationId xmlns:a16="http://schemas.microsoft.com/office/drawing/2014/main" id="{17A77D5C-B3AD-98B5-82C2-E959C9944AC9}"/>
              </a:ext>
            </a:extLst>
          </p:cNvPr>
          <p:cNvSpPr>
            <a:spLocks noGrp="1"/>
          </p:cNvSpPr>
          <p:nvPr>
            <p:ph type="title"/>
          </p:nvPr>
        </p:nvSpPr>
        <p:spPr>
          <a:xfrm>
            <a:off x="2408222" y="1804033"/>
            <a:ext cx="8999611" cy="492436"/>
          </a:xfrm>
        </p:spPr>
        <p:txBody>
          <a:bodyPr>
            <a:normAutofit fontScale="90000"/>
          </a:bodyPr>
          <a:lstStyle/>
          <a:p>
            <a:pPr algn="ctr"/>
            <a:r>
              <a:rPr lang="es-MX" sz="3200" b="1" dirty="0">
                <a:latin typeface="Poppins" panose="020B0604020202020204" charset="0"/>
                <a:cs typeface="Poppins" panose="020B0604020202020204" charset="0"/>
              </a:rPr>
              <a:t>ETAPA RESOLUTIVA</a:t>
            </a:r>
            <a:endParaRPr lang="es-PE" sz="3200" b="1" dirty="0">
              <a:latin typeface="Poppins" panose="020B0604020202020204" charset="0"/>
              <a:cs typeface="Poppins" panose="020B0604020202020204" charset="0"/>
            </a:endParaRPr>
          </a:p>
        </p:txBody>
      </p:sp>
      <p:sp>
        <p:nvSpPr>
          <p:cNvPr id="5" name="Rectángulo 4">
            <a:extLst>
              <a:ext uri="{FF2B5EF4-FFF2-40B4-BE49-F238E27FC236}">
                <a16:creationId xmlns:a16="http://schemas.microsoft.com/office/drawing/2014/main" id="{9D0024A5-CB44-3788-A23F-51752E777F81}"/>
              </a:ext>
            </a:extLst>
          </p:cNvPr>
          <p:cNvSpPr/>
          <p:nvPr/>
        </p:nvSpPr>
        <p:spPr>
          <a:xfrm>
            <a:off x="1891618" y="1901484"/>
            <a:ext cx="368300" cy="2975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A52FEA72-EAD2-53CC-564B-E080B7694B04}"/>
              </a:ext>
            </a:extLst>
          </p:cNvPr>
          <p:cNvSpPr txBox="1"/>
          <p:nvPr/>
        </p:nvSpPr>
        <p:spPr>
          <a:xfrm>
            <a:off x="2526264" y="2421923"/>
            <a:ext cx="6097554" cy="336502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s-MX" dirty="0">
                <a:latin typeface="Arial" panose="020B0604020202020204" pitchFamily="34" charset="0"/>
                <a:cs typeface="Arial" panose="020B0604020202020204" pitchFamily="34" charset="0"/>
              </a:rPr>
              <a:t>El Tribunal Arbitral declara el cierre de la etapa probatoria.</a:t>
            </a:r>
          </a:p>
          <a:p>
            <a:pPr marL="285750" indent="-285750" algn="just">
              <a:lnSpc>
                <a:spcPct val="150000"/>
              </a:lnSpc>
              <a:buFont typeface="Arial" panose="020B0604020202020204" pitchFamily="34" charset="0"/>
              <a:buChar char="•"/>
            </a:pPr>
            <a:r>
              <a:rPr lang="es-MX" dirty="0">
                <a:latin typeface="Arial" panose="020B0604020202020204" pitchFamily="34" charset="0"/>
                <a:cs typeface="Arial" panose="020B0604020202020204" pitchFamily="34" charset="0"/>
              </a:rPr>
              <a:t>Se concede a las partes un plazo para que presenten sus alegatos escritos (de solicitarlo se cita a audiencia).</a:t>
            </a:r>
          </a:p>
          <a:p>
            <a:pPr marL="285750" indent="-285750" algn="just">
              <a:lnSpc>
                <a:spcPct val="150000"/>
              </a:lnSpc>
              <a:buFont typeface="Arial" panose="020B0604020202020204" pitchFamily="34" charset="0"/>
              <a:buChar char="•"/>
            </a:pPr>
            <a:r>
              <a:rPr lang="es-MX" dirty="0">
                <a:latin typeface="Arial" panose="020B0604020202020204" pitchFamily="34" charset="0"/>
                <a:cs typeface="Arial" panose="020B0604020202020204" pitchFamily="34" charset="0"/>
              </a:rPr>
              <a:t>Se declara el cierre de la instrucción  y se fija el plazo para laudar.</a:t>
            </a:r>
          </a:p>
          <a:p>
            <a:pPr marL="285750" indent="-285750" algn="just">
              <a:lnSpc>
                <a:spcPct val="150000"/>
              </a:lnSpc>
              <a:buFont typeface="Arial" panose="020B0604020202020204" pitchFamily="34" charset="0"/>
              <a:buChar char="•"/>
            </a:pPr>
            <a:endParaRPr lang="es-MX"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546E2A76-F2ED-2FBE-4D34-4B5BB07DCDBD}"/>
              </a:ext>
            </a:extLst>
          </p:cNvPr>
          <p:cNvPicPr>
            <a:picLocks noChangeAspect="1"/>
          </p:cNvPicPr>
          <p:nvPr/>
        </p:nvPicPr>
        <p:blipFill>
          <a:blip r:embed="rId6"/>
          <a:stretch>
            <a:fillRect/>
          </a:stretch>
        </p:blipFill>
        <p:spPr>
          <a:xfrm>
            <a:off x="5316993" y="5151341"/>
            <a:ext cx="2595358" cy="1544856"/>
          </a:xfrm>
          <a:prstGeom prst="rect">
            <a:avLst/>
          </a:prstGeom>
          <a:ln>
            <a:noFill/>
          </a:ln>
          <a:effectLst>
            <a:softEdge rad="112500"/>
          </a:effectLst>
        </p:spPr>
      </p:pic>
    </p:spTree>
    <p:extLst>
      <p:ext uri="{BB962C8B-B14F-4D97-AF65-F5344CB8AC3E}">
        <p14:creationId xmlns:p14="http://schemas.microsoft.com/office/powerpoint/2010/main" val="31853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806411"/>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16</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DDF9A611-9DAC-DC64-EF34-2F18F5F68492}"/>
              </a:ext>
            </a:extLst>
          </p:cNvPr>
          <p:cNvSpPr txBox="1"/>
          <p:nvPr/>
        </p:nvSpPr>
        <p:spPr>
          <a:xfrm>
            <a:off x="2197188" y="1501192"/>
            <a:ext cx="7868038" cy="2431435"/>
          </a:xfrm>
          <a:prstGeom prst="rect">
            <a:avLst/>
          </a:prstGeom>
          <a:noFill/>
        </p:spPr>
        <p:txBody>
          <a:bodyPr wrap="square">
            <a:spAutoFit/>
          </a:bodyPr>
          <a:lstStyle/>
          <a:p>
            <a:r>
              <a:rPr lang="es-PE" sz="3200" b="1" i="1" dirty="0">
                <a:latin typeface="Arial" panose="020B0604020202020204" pitchFamily="34" charset="0"/>
                <a:cs typeface="Arial" panose="020B0604020202020204" pitchFamily="34" charset="0"/>
              </a:rPr>
              <a:t>El Laudo </a:t>
            </a:r>
          </a:p>
          <a:p>
            <a:r>
              <a:rPr lang="es-PE" sz="2000" dirty="0">
                <a:latin typeface="Arial" panose="020B0604020202020204" pitchFamily="34" charset="0"/>
                <a:cs typeface="Arial" panose="020B0604020202020204" pitchFamily="34" charset="0"/>
              </a:rPr>
              <a:t>Es </a:t>
            </a:r>
            <a:r>
              <a:rPr lang="es-PE" sz="2000" dirty="0">
                <a:solidFill>
                  <a:srgbClr val="000000"/>
                </a:solidFill>
                <a:latin typeface="Arial" panose="020B0604020202020204" pitchFamily="34" charset="0"/>
                <a:cs typeface="Arial" panose="020B0604020202020204" pitchFamily="34" charset="0"/>
              </a:rPr>
              <a:t>definitivo e inapelable y obligatorio desde su notificación art. 59° LA.</a:t>
            </a:r>
            <a:endParaRPr lang="es-PE" sz="2000" b="0" i="0" dirty="0">
              <a:solidFill>
                <a:srgbClr val="000000"/>
              </a:solidFill>
              <a:effectLst/>
              <a:latin typeface="Arial" panose="020B0604020202020204" pitchFamily="34" charset="0"/>
              <a:cs typeface="Arial" panose="020B0604020202020204" pitchFamily="34" charset="0"/>
            </a:endParaRPr>
          </a:p>
          <a:p>
            <a:r>
              <a:rPr lang="es-PE" sz="2000" dirty="0">
                <a:solidFill>
                  <a:srgbClr val="000000"/>
                </a:solidFill>
                <a:latin typeface="Arial" panose="020B0604020202020204" pitchFamily="34" charset="0"/>
                <a:cs typeface="Arial" panose="020B0604020202020204" pitchFamily="34" charset="0"/>
              </a:rPr>
              <a:t>Solo cabe el recurso de a</a:t>
            </a:r>
            <a:r>
              <a:rPr lang="es-PE" sz="2000" b="0" i="0" dirty="0">
                <a:solidFill>
                  <a:srgbClr val="000000"/>
                </a:solidFill>
                <a:effectLst/>
                <a:latin typeface="Arial" panose="020B0604020202020204" pitchFamily="34" charset="0"/>
                <a:cs typeface="Arial" panose="020B0604020202020204" pitchFamily="34" charset="0"/>
              </a:rPr>
              <a:t>nulación: tiene por objeto revisión de su validez por las causales, art. 63. Se resuelve declarando la validez o anulación del laudo. Se encuentra prohibido pronunciarse sobre el fondo.</a:t>
            </a:r>
            <a:endParaRPr lang="es-PE" sz="2000" dirty="0">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82017596-53EF-FF6D-CEB3-6BE799138990}"/>
              </a:ext>
            </a:extLst>
          </p:cNvPr>
          <p:cNvPicPr>
            <a:picLocks noChangeAspect="1"/>
          </p:cNvPicPr>
          <p:nvPr/>
        </p:nvPicPr>
        <p:blipFill>
          <a:blip r:embed="rId6"/>
          <a:stretch>
            <a:fillRect/>
          </a:stretch>
        </p:blipFill>
        <p:spPr>
          <a:xfrm>
            <a:off x="4501452" y="3835737"/>
            <a:ext cx="3571853" cy="2067564"/>
          </a:xfrm>
          <a:prstGeom prst="rect">
            <a:avLst/>
          </a:prstGeom>
          <a:ln>
            <a:noFill/>
          </a:ln>
          <a:effectLst>
            <a:softEdge rad="112500"/>
          </a:effectLst>
        </p:spPr>
      </p:pic>
    </p:spTree>
    <p:extLst>
      <p:ext uri="{BB962C8B-B14F-4D97-AF65-F5344CB8AC3E}">
        <p14:creationId xmlns:p14="http://schemas.microsoft.com/office/powerpoint/2010/main" val="3456985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75014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17</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ítulo 1">
            <a:extLst>
              <a:ext uri="{FF2B5EF4-FFF2-40B4-BE49-F238E27FC236}">
                <a16:creationId xmlns:a16="http://schemas.microsoft.com/office/drawing/2014/main" id="{17A77D5C-B3AD-98B5-82C2-E959C9944AC9}"/>
              </a:ext>
            </a:extLst>
          </p:cNvPr>
          <p:cNvSpPr>
            <a:spLocks noGrp="1"/>
          </p:cNvSpPr>
          <p:nvPr>
            <p:ph type="title"/>
          </p:nvPr>
        </p:nvSpPr>
        <p:spPr>
          <a:xfrm>
            <a:off x="1571974" y="1207604"/>
            <a:ext cx="5034100" cy="492436"/>
          </a:xfrm>
        </p:spPr>
        <p:txBody>
          <a:bodyPr>
            <a:normAutofit fontScale="90000"/>
          </a:bodyPr>
          <a:lstStyle/>
          <a:p>
            <a:r>
              <a:rPr lang="es-MX" sz="3200" b="1" dirty="0">
                <a:latin typeface="Poppins" panose="020B0604020202020204" charset="0"/>
                <a:cs typeface="Poppins" panose="020B0604020202020204" charset="0"/>
              </a:rPr>
              <a:t>LAUDO</a:t>
            </a:r>
            <a:endParaRPr lang="es-PE" sz="3200" b="1" dirty="0">
              <a:latin typeface="Poppins" panose="020B0604020202020204" charset="0"/>
              <a:cs typeface="Poppins" panose="020B0604020202020204" charset="0"/>
            </a:endParaRPr>
          </a:p>
        </p:txBody>
      </p:sp>
      <p:sp>
        <p:nvSpPr>
          <p:cNvPr id="8" name="Rectángulo 7">
            <a:extLst>
              <a:ext uri="{FF2B5EF4-FFF2-40B4-BE49-F238E27FC236}">
                <a16:creationId xmlns:a16="http://schemas.microsoft.com/office/drawing/2014/main" id="{A86CFC46-6B58-4517-8A9A-A95C46953904}"/>
              </a:ext>
            </a:extLst>
          </p:cNvPr>
          <p:cNvSpPr/>
          <p:nvPr/>
        </p:nvSpPr>
        <p:spPr>
          <a:xfrm>
            <a:off x="1134248" y="1243984"/>
            <a:ext cx="368300" cy="2975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contenido 2">
            <a:extLst>
              <a:ext uri="{FF2B5EF4-FFF2-40B4-BE49-F238E27FC236}">
                <a16:creationId xmlns:a16="http://schemas.microsoft.com/office/drawing/2014/main" id="{F68F5901-8378-E59E-0EDC-D9B8D74C412C}"/>
              </a:ext>
            </a:extLst>
          </p:cNvPr>
          <p:cNvSpPr txBox="1">
            <a:spLocks/>
          </p:cNvSpPr>
          <p:nvPr/>
        </p:nvSpPr>
        <p:spPr>
          <a:xfrm>
            <a:off x="1451579" y="2015732"/>
            <a:ext cx="8550837" cy="34506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1800" dirty="0">
                <a:latin typeface="Arial" panose="020B0604020202020204" pitchFamily="34" charset="0"/>
                <a:cs typeface="Arial" panose="020B0604020202020204" pitchFamily="34" charset="0"/>
              </a:rPr>
              <a:t>Decisión del tribunal arbitral o árbitro único que ponen fin al arbitraje. </a:t>
            </a:r>
          </a:p>
          <a:p>
            <a:pPr algn="just"/>
            <a:r>
              <a:rPr lang="es-MX" sz="1800" dirty="0">
                <a:latin typeface="Arial" panose="020B0604020202020204" pitchFamily="34" charset="0"/>
                <a:cs typeface="Arial" panose="020B0604020202020204" pitchFamily="34" charset="0"/>
              </a:rPr>
              <a:t>La secretaria se encarga de notificar a las partes.</a:t>
            </a:r>
          </a:p>
          <a:p>
            <a:pPr algn="just"/>
            <a:r>
              <a:rPr lang="es-MX" sz="1800" dirty="0">
                <a:latin typeface="Arial" panose="020B0604020202020204" pitchFamily="34" charset="0"/>
                <a:cs typeface="Arial" panose="020B0604020202020204" pitchFamily="34" charset="0"/>
              </a:rPr>
              <a:t>Características: es definitivo. INAPELABLE, de obligatorio cumplimiento.</a:t>
            </a:r>
          </a:p>
          <a:p>
            <a:pPr algn="just"/>
            <a:r>
              <a:rPr lang="es-MX" sz="1800" dirty="0">
                <a:latin typeface="Arial" panose="020B0604020202020204" pitchFamily="34" charset="0"/>
                <a:cs typeface="Arial" panose="020B0604020202020204" pitchFamily="34" charset="0"/>
              </a:rPr>
              <a:t>Las partes tienen un plazo para solicitar la rectificación, interpretación, integración y/o exclusión de laudo.</a:t>
            </a:r>
          </a:p>
          <a:p>
            <a:pPr algn="just"/>
            <a:r>
              <a:rPr lang="es-MX" sz="1800" dirty="0">
                <a:latin typeface="Arial" panose="020B0604020202020204" pitchFamily="34" charset="0"/>
                <a:cs typeface="Arial" panose="020B0604020202020204" pitchFamily="34" charset="0"/>
              </a:rPr>
              <a:t>La resolución que resuelve los pedidos contra el laudo forma parte integrante del mismo.</a:t>
            </a:r>
          </a:p>
          <a:p>
            <a:pPr algn="just"/>
            <a:r>
              <a:rPr lang="es-MX" sz="1800" dirty="0">
                <a:latin typeface="Arial" panose="020B0604020202020204" pitchFamily="34" charset="0"/>
                <a:cs typeface="Arial" panose="020B0604020202020204" pitchFamily="34" charset="0"/>
              </a:rPr>
              <a:t>Salvo que las partes interpongan RECURSO DE ANULACION DEL LAUDO ARBITRAL.</a:t>
            </a:r>
            <a:endParaRPr lang="es-P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609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75014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18</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5101BE7D-A831-EA49-9A30-20A1A45D8C8E}"/>
              </a:ext>
            </a:extLst>
          </p:cNvPr>
          <p:cNvSpPr/>
          <p:nvPr/>
        </p:nvSpPr>
        <p:spPr>
          <a:xfrm>
            <a:off x="846268" y="1376225"/>
            <a:ext cx="368300" cy="2975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arcador de contenido 2">
            <a:extLst>
              <a:ext uri="{FF2B5EF4-FFF2-40B4-BE49-F238E27FC236}">
                <a16:creationId xmlns:a16="http://schemas.microsoft.com/office/drawing/2014/main" id="{34AA46C3-8DEC-5AF8-3F11-9BBBE313B882}"/>
              </a:ext>
            </a:extLst>
          </p:cNvPr>
          <p:cNvSpPr txBox="1">
            <a:spLocks/>
          </p:cNvSpPr>
          <p:nvPr/>
        </p:nvSpPr>
        <p:spPr>
          <a:xfrm>
            <a:off x="1189091" y="1932665"/>
            <a:ext cx="8131672" cy="39070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PE" sz="1600" b="1" dirty="0">
                <a:latin typeface="Times New Roman" panose="02020603050405020304" pitchFamily="18" charset="0"/>
                <a:ea typeface="Times New Roman" panose="02020603050405020304" pitchFamily="18" charset="0"/>
                <a:cs typeface="Times New Roman" panose="02020603050405020304" pitchFamily="18" charset="0"/>
              </a:rPr>
              <a:t>Rectificación</a:t>
            </a:r>
            <a:r>
              <a:rPr lang="es-PE" sz="1600" dirty="0">
                <a:latin typeface="Times New Roman" panose="02020603050405020304" pitchFamily="18" charset="0"/>
                <a:ea typeface="Times New Roman" panose="02020603050405020304" pitchFamily="18" charset="0"/>
                <a:cs typeface="Times New Roman" panose="02020603050405020304" pitchFamily="18" charset="0"/>
              </a:rPr>
              <a:t> de cualquier error de cálculo, de trascripción, tipográfico o informático o de naturaleza similar.</a:t>
            </a:r>
          </a:p>
          <a:p>
            <a:pPr>
              <a:lnSpc>
                <a:spcPct val="150000"/>
              </a:lnSpc>
            </a:pPr>
            <a:r>
              <a:rPr lang="es-PE" sz="1600" b="1" dirty="0">
                <a:latin typeface="Times New Roman" panose="02020603050405020304" pitchFamily="18" charset="0"/>
                <a:ea typeface="Times New Roman" panose="02020603050405020304" pitchFamily="18" charset="0"/>
                <a:cs typeface="Times New Roman" panose="02020603050405020304" pitchFamily="18" charset="0"/>
              </a:rPr>
              <a:t>Interpretación</a:t>
            </a:r>
            <a:r>
              <a:rPr lang="es-PE" sz="1600" dirty="0">
                <a:latin typeface="Times New Roman" panose="02020603050405020304" pitchFamily="18" charset="0"/>
                <a:ea typeface="Times New Roman" panose="02020603050405020304" pitchFamily="18" charset="0"/>
                <a:cs typeface="Times New Roman" panose="02020603050405020304" pitchFamily="18" charset="0"/>
              </a:rPr>
              <a:t> de algún extremo oscuro, impreciso o dudoso expresado en la parte decisoria del laudo o que influya en ella para determinar los alcances de la ejecución.</a:t>
            </a:r>
          </a:p>
          <a:p>
            <a:pPr>
              <a:lnSpc>
                <a:spcPct val="150000"/>
              </a:lnSpc>
            </a:pPr>
            <a:r>
              <a:rPr lang="es-PE" sz="1600" b="1" dirty="0">
                <a:latin typeface="Times New Roman" panose="02020603050405020304" pitchFamily="18" charset="0"/>
                <a:ea typeface="Times New Roman" panose="02020603050405020304" pitchFamily="18" charset="0"/>
                <a:cs typeface="Times New Roman" panose="02020603050405020304" pitchFamily="18" charset="0"/>
              </a:rPr>
              <a:t>Integración</a:t>
            </a:r>
            <a:r>
              <a:rPr lang="es-PE" sz="1600" dirty="0">
                <a:latin typeface="Times New Roman" panose="02020603050405020304" pitchFamily="18" charset="0"/>
                <a:ea typeface="Times New Roman" panose="02020603050405020304" pitchFamily="18" charset="0"/>
                <a:cs typeface="Times New Roman" panose="02020603050405020304" pitchFamily="18" charset="0"/>
              </a:rPr>
              <a:t> del laudo por haberse omitido resolver cualquier extremo de la controversia sometida a conocimiento y decisión del tribunal arbitral.</a:t>
            </a:r>
          </a:p>
          <a:p>
            <a:pPr>
              <a:lnSpc>
                <a:spcPct val="150000"/>
              </a:lnSpc>
            </a:pPr>
            <a:r>
              <a:rPr lang="es-PE" sz="1600" b="1" dirty="0">
                <a:latin typeface="Times New Roman" panose="02020603050405020304" pitchFamily="18" charset="0"/>
                <a:ea typeface="Times New Roman" panose="02020603050405020304" pitchFamily="18" charset="0"/>
                <a:cs typeface="Times New Roman" panose="02020603050405020304" pitchFamily="18" charset="0"/>
              </a:rPr>
              <a:t>Exclusión</a:t>
            </a:r>
            <a:r>
              <a:rPr lang="es-PE" sz="1600" dirty="0">
                <a:latin typeface="Times New Roman" panose="02020603050405020304" pitchFamily="18" charset="0"/>
                <a:ea typeface="Times New Roman" panose="02020603050405020304" pitchFamily="18" charset="0"/>
                <a:cs typeface="Times New Roman" panose="02020603050405020304" pitchFamily="18" charset="0"/>
              </a:rPr>
              <a:t> del laudo de algún extremo que hubiera sido objeto de pronunciamiento, sin que estuviera sometido a conocimiento y decisión del tribunal arbitral o que no sea susceptible de arbitraje.</a:t>
            </a:r>
            <a:endParaRPr lang="es-PE" sz="1600" dirty="0">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A06976AF-C56C-A5CC-FAD1-F15DE804CCA8}"/>
              </a:ext>
            </a:extLst>
          </p:cNvPr>
          <p:cNvSpPr txBox="1"/>
          <p:nvPr/>
        </p:nvSpPr>
        <p:spPr>
          <a:xfrm>
            <a:off x="1471725" y="1345370"/>
            <a:ext cx="6097554" cy="497700"/>
          </a:xfrm>
          <a:prstGeom prst="rect">
            <a:avLst/>
          </a:prstGeom>
          <a:noFill/>
        </p:spPr>
        <p:txBody>
          <a:bodyPr wrap="square">
            <a:spAutoFit/>
          </a:bodyPr>
          <a:lstStyle/>
          <a:p>
            <a:pPr>
              <a:lnSpc>
                <a:spcPct val="90000"/>
              </a:lnSpc>
              <a:spcBef>
                <a:spcPct val="0"/>
              </a:spcBef>
            </a:pPr>
            <a:r>
              <a:rPr lang="es-PE" sz="2900" b="1" dirty="0">
                <a:latin typeface="Poppins" panose="020B0604020202020204" charset="0"/>
                <a:ea typeface="+mj-ea"/>
                <a:cs typeface="Poppins" panose="020B0604020202020204" charset="0"/>
              </a:rPr>
              <a:t>SOLICITUDES CONTRA EL LAUDO </a:t>
            </a:r>
          </a:p>
        </p:txBody>
      </p:sp>
      <p:pic>
        <p:nvPicPr>
          <p:cNvPr id="12" name="Imagen 11">
            <a:extLst>
              <a:ext uri="{FF2B5EF4-FFF2-40B4-BE49-F238E27FC236}">
                <a16:creationId xmlns:a16="http://schemas.microsoft.com/office/drawing/2014/main" id="{B814DFEB-BB81-D9AF-F892-8647975AD5C3}"/>
              </a:ext>
            </a:extLst>
          </p:cNvPr>
          <p:cNvPicPr>
            <a:picLocks noChangeAspect="1"/>
          </p:cNvPicPr>
          <p:nvPr/>
        </p:nvPicPr>
        <p:blipFill>
          <a:blip r:embed="rId6"/>
          <a:stretch>
            <a:fillRect/>
          </a:stretch>
        </p:blipFill>
        <p:spPr>
          <a:xfrm>
            <a:off x="9217537" y="2759240"/>
            <a:ext cx="2688324" cy="1709606"/>
          </a:xfrm>
          <a:prstGeom prst="rect">
            <a:avLst/>
          </a:prstGeom>
        </p:spPr>
      </p:pic>
    </p:spTree>
    <p:extLst>
      <p:ext uri="{BB962C8B-B14F-4D97-AF65-F5344CB8AC3E}">
        <p14:creationId xmlns:p14="http://schemas.microsoft.com/office/powerpoint/2010/main" val="252470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75014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19</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 name="Marcador de contenido 3">
            <a:extLst>
              <a:ext uri="{FF2B5EF4-FFF2-40B4-BE49-F238E27FC236}">
                <a16:creationId xmlns:a16="http://schemas.microsoft.com/office/drawing/2014/main" id="{2499F025-7174-8A06-7D99-63565ACE021D}"/>
              </a:ext>
            </a:extLst>
          </p:cNvPr>
          <p:cNvGraphicFramePr>
            <a:graphicFrameLocks/>
          </p:cNvGraphicFramePr>
          <p:nvPr>
            <p:extLst>
              <p:ext uri="{D42A27DB-BD31-4B8C-83A1-F6EECF244321}">
                <p14:modId xmlns:p14="http://schemas.microsoft.com/office/powerpoint/2010/main" val="2246754443"/>
              </p:ext>
            </p:extLst>
          </p:nvPr>
        </p:nvGraphicFramePr>
        <p:xfrm>
          <a:off x="1809143" y="1316576"/>
          <a:ext cx="8573713" cy="40623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50655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806411"/>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2</a:t>
            </a:fld>
            <a:endParaRPr/>
          </a:p>
        </p:txBody>
      </p:sp>
      <p:sp>
        <p:nvSpPr>
          <p:cNvPr id="5" name="Rectángulo 4"/>
          <p:cNvSpPr/>
          <p:nvPr/>
        </p:nvSpPr>
        <p:spPr>
          <a:xfrm>
            <a:off x="574411" y="1849147"/>
            <a:ext cx="368300" cy="2975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2A06E9B2-6E64-CC3A-975A-F491751883E9}"/>
              </a:ext>
            </a:extLst>
          </p:cNvPr>
          <p:cNvSpPr>
            <a:spLocks noGrp="1"/>
          </p:cNvSpPr>
          <p:nvPr>
            <p:ph type="title"/>
          </p:nvPr>
        </p:nvSpPr>
        <p:spPr>
          <a:xfrm>
            <a:off x="1086731" y="1473295"/>
            <a:ext cx="7300450" cy="1049235"/>
          </a:xfrm>
        </p:spPr>
        <p:txBody>
          <a:bodyPr>
            <a:normAutofit/>
          </a:bodyPr>
          <a:lstStyle/>
          <a:p>
            <a:r>
              <a:rPr lang="es-PE" sz="3200" b="1" dirty="0">
                <a:latin typeface="Poppins" panose="020B0604020202020204" charset="0"/>
                <a:cs typeface="Poppins" panose="020B0604020202020204" charset="0"/>
              </a:rPr>
              <a:t>PROCESO ARBITRAL</a:t>
            </a:r>
          </a:p>
        </p:txBody>
      </p:sp>
      <p:graphicFrame>
        <p:nvGraphicFramePr>
          <p:cNvPr id="2" name="Marcador de contenido 4">
            <a:extLst>
              <a:ext uri="{FF2B5EF4-FFF2-40B4-BE49-F238E27FC236}">
                <a16:creationId xmlns:a16="http://schemas.microsoft.com/office/drawing/2014/main" id="{B783BF3C-F22B-34EF-A5D8-8DC58BE1A63E}"/>
              </a:ext>
            </a:extLst>
          </p:cNvPr>
          <p:cNvGraphicFramePr>
            <a:graphicFrameLocks/>
          </p:cNvGraphicFramePr>
          <p:nvPr>
            <p:extLst>
              <p:ext uri="{D42A27DB-BD31-4B8C-83A1-F6EECF244321}">
                <p14:modId xmlns:p14="http://schemas.microsoft.com/office/powerpoint/2010/main" val="201221842"/>
              </p:ext>
            </p:extLst>
          </p:nvPr>
        </p:nvGraphicFramePr>
        <p:xfrm>
          <a:off x="942711" y="2348513"/>
          <a:ext cx="10565396" cy="37451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D42D7790-5778-287C-C014-7DDA025D8909}"/>
              </a:ext>
            </a:extLst>
          </p:cNvPr>
          <p:cNvSpPr txBox="1"/>
          <p:nvPr/>
        </p:nvSpPr>
        <p:spPr>
          <a:xfrm>
            <a:off x="6917674" y="2923301"/>
            <a:ext cx="1750693" cy="769441"/>
          </a:xfrm>
          <a:prstGeom prst="rect">
            <a:avLst/>
          </a:prstGeom>
          <a:noFill/>
        </p:spPr>
        <p:txBody>
          <a:bodyPr wrap="square" rtlCol="0">
            <a:spAutoFit/>
          </a:bodyPr>
          <a:lstStyle/>
          <a:p>
            <a:r>
              <a:rPr lang="es-PE" sz="1100" dirty="0">
                <a:solidFill>
                  <a:prstClr val="white"/>
                </a:solidFill>
                <a:latin typeface="Gill Sans MT" panose="020B0502020104020203"/>
              </a:rPr>
              <a:t>Audiencia de conciliación, determinación de puntos controvertidos</a:t>
            </a:r>
          </a:p>
          <a:p>
            <a:endParaRPr lang="es-PE" sz="1100" dirty="0"/>
          </a:p>
        </p:txBody>
      </p:sp>
    </p:spTree>
    <p:extLst>
      <p:ext uri="{BB962C8B-B14F-4D97-AF65-F5344CB8AC3E}">
        <p14:creationId xmlns:p14="http://schemas.microsoft.com/office/powerpoint/2010/main" val="700976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75014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20</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0543424B-2668-AE1D-AB76-5AFE7CF28F5F}"/>
              </a:ext>
            </a:extLst>
          </p:cNvPr>
          <p:cNvSpPr txBox="1"/>
          <p:nvPr/>
        </p:nvSpPr>
        <p:spPr>
          <a:xfrm>
            <a:off x="1954149" y="1969703"/>
            <a:ext cx="6097554" cy="2862322"/>
          </a:xfrm>
          <a:prstGeom prst="rect">
            <a:avLst/>
          </a:prstGeom>
          <a:noFill/>
        </p:spPr>
        <p:txBody>
          <a:bodyPr wrap="square">
            <a:spAutoFit/>
          </a:bodyPr>
          <a:lstStyle/>
          <a:p>
            <a:pPr marL="0" indent="0" algn="ctr">
              <a:buNone/>
            </a:pPr>
            <a:r>
              <a:rPr lang="es-PE" sz="3600" b="1" dirty="0">
                <a:latin typeface="Poppins" panose="020B0604020202020204" charset="0"/>
                <a:ea typeface="+mj-ea"/>
                <a:cs typeface="Poppins" panose="020B0604020202020204" charset="0"/>
              </a:rPr>
              <a:t>¿SI SE ARCHIVA EL PROCESO ARBITRAL POR FALTA DE PAGO, PUEDO INICIAR UN NUEVO ARBITRAJE?</a:t>
            </a:r>
          </a:p>
        </p:txBody>
      </p:sp>
      <p:pic>
        <p:nvPicPr>
          <p:cNvPr id="1026" name="Picture 2" descr="Imágenes de Cuestionar - Descarga gratuita en Freepik">
            <a:extLst>
              <a:ext uri="{FF2B5EF4-FFF2-40B4-BE49-F238E27FC236}">
                <a16:creationId xmlns:a16="http://schemas.microsoft.com/office/drawing/2014/main" id="{1DD58B64-77A7-0914-76F6-347BE642E2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1703" y="1506746"/>
            <a:ext cx="3788237" cy="378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290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75014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21</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Marcador de contenido 2">
            <a:extLst>
              <a:ext uri="{FF2B5EF4-FFF2-40B4-BE49-F238E27FC236}">
                <a16:creationId xmlns:a16="http://schemas.microsoft.com/office/drawing/2014/main" id="{15079FC7-EF6F-5821-B7F6-5765D78BB70A}"/>
              </a:ext>
            </a:extLst>
          </p:cNvPr>
          <p:cNvSpPr txBox="1">
            <a:spLocks/>
          </p:cNvSpPr>
          <p:nvPr/>
        </p:nvSpPr>
        <p:spPr>
          <a:xfrm>
            <a:off x="703927" y="1782935"/>
            <a:ext cx="11284706" cy="3967205"/>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70000"/>
              </a:lnSpc>
            </a:pPr>
            <a:r>
              <a:rPr lang="es-PE" sz="7200" dirty="0">
                <a:latin typeface="Arial" panose="020B0604020202020204" pitchFamily="34" charset="0"/>
                <a:cs typeface="Arial" panose="020B0604020202020204" pitchFamily="34" charset="0"/>
              </a:rPr>
              <a:t>El recurso de anulación se interpone ante la Corte Superior competente dentro de los veinte (20) días siguientes a la notificación del laudo. Cuando se hubiere solicitado la rectificación, interpretación, integración o exclusión del laudo o se hubiese efectuado por iniciativa del tribunal arbitral, el recurso de anulación deberá interponerse dentro de los veinte (20) días de notificada la última decisión sobre estas cuestiones o de transcurrido el plazo para resolverlos, sin que el tribunal arbitral se haya pronunciado.</a:t>
            </a:r>
          </a:p>
          <a:p>
            <a:pPr algn="just">
              <a:lnSpc>
                <a:spcPct val="170000"/>
              </a:lnSpc>
            </a:pPr>
            <a:r>
              <a:rPr lang="es-PE" sz="7200" dirty="0">
                <a:latin typeface="Arial" panose="020B0604020202020204" pitchFamily="34" charset="0"/>
                <a:ea typeface="Times New Roman" panose="02020603050405020304" pitchFamily="18" charset="0"/>
                <a:cs typeface="Arial" panose="020B0604020202020204" pitchFamily="34" charset="0"/>
              </a:rPr>
              <a:t>Las entidades solo pueden iniciar la acción judicial de anulación de Laudo previa </a:t>
            </a:r>
            <a:r>
              <a:rPr lang="es-PE" sz="7200" b="1" dirty="0">
                <a:latin typeface="Arial" panose="020B0604020202020204" pitchFamily="34" charset="0"/>
                <a:ea typeface="Times New Roman" panose="02020603050405020304" pitchFamily="18" charset="0"/>
                <a:cs typeface="Arial" panose="020B0604020202020204" pitchFamily="34" charset="0"/>
              </a:rPr>
              <a:t>autorización del Titular de la Entidad</a:t>
            </a:r>
            <a:r>
              <a:rPr lang="es-PE" sz="7200" dirty="0">
                <a:latin typeface="Arial" panose="020B0604020202020204" pitchFamily="34" charset="0"/>
                <a:ea typeface="Times New Roman" panose="02020603050405020304" pitchFamily="18" charset="0"/>
                <a:cs typeface="Arial" panose="020B0604020202020204" pitchFamily="34" charset="0"/>
              </a:rPr>
              <a:t>, mediante resolución debidamente motivada, bajo responsabilidad, siendo esta facultad indelegable. </a:t>
            </a:r>
          </a:p>
          <a:p>
            <a:pPr algn="just">
              <a:lnSpc>
                <a:spcPct val="170000"/>
              </a:lnSpc>
            </a:pPr>
            <a:r>
              <a:rPr lang="es-PE" sz="7200" dirty="0">
                <a:latin typeface="Arial" panose="020B0604020202020204" pitchFamily="34" charset="0"/>
                <a:ea typeface="Times New Roman" panose="02020603050405020304" pitchFamily="18" charset="0"/>
                <a:cs typeface="Arial" panose="020B0604020202020204" pitchFamily="34" charset="0"/>
              </a:rPr>
              <a:t>Para tal efecto, </a:t>
            </a:r>
            <a:r>
              <a:rPr lang="es-PE" sz="7200" b="1" dirty="0">
                <a:latin typeface="Arial" panose="020B0604020202020204" pitchFamily="34" charset="0"/>
                <a:ea typeface="Times New Roman" panose="02020603050405020304" pitchFamily="18" charset="0"/>
                <a:cs typeface="Arial" panose="020B0604020202020204" pitchFamily="34" charset="0"/>
              </a:rPr>
              <a:t>se realiza el análisis costo-beneficio</a:t>
            </a:r>
            <a:r>
              <a:rPr lang="es-PE" sz="7200" dirty="0">
                <a:latin typeface="Arial" panose="020B0604020202020204" pitchFamily="34" charset="0"/>
                <a:ea typeface="Times New Roman" panose="02020603050405020304" pitchFamily="18" charset="0"/>
                <a:cs typeface="Arial" panose="020B0604020202020204" pitchFamily="34" charset="0"/>
              </a:rPr>
              <a:t>, considerando el costo en tiempo y recursos del proceso judicial, la expectativa de éxito de seguir la anulación. </a:t>
            </a:r>
          </a:p>
          <a:p>
            <a:pPr algn="just">
              <a:lnSpc>
                <a:spcPct val="170000"/>
              </a:lnSpc>
            </a:pPr>
            <a:r>
              <a:rPr lang="es-PE" sz="7200" dirty="0">
                <a:latin typeface="Arial" panose="020B0604020202020204" pitchFamily="34" charset="0"/>
                <a:ea typeface="Times New Roman" panose="02020603050405020304" pitchFamily="18" charset="0"/>
                <a:cs typeface="Arial" panose="020B0604020202020204" pitchFamily="34" charset="0"/>
              </a:rPr>
              <a:t>Constituye responsabilidad funcional impulsar la anulación del laudo arbitral cuando el análisis costo-beneficio determina que la posición de la entidad razonablemente no puede ser acogida.</a:t>
            </a:r>
          </a:p>
          <a:p>
            <a:pPr>
              <a:lnSpc>
                <a:spcPct val="170000"/>
              </a:lnSpc>
            </a:pPr>
            <a:endParaRPr lang="es-PE" dirty="0">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394880B3-A74C-6502-6623-4E9E48D39758}"/>
              </a:ext>
            </a:extLst>
          </p:cNvPr>
          <p:cNvSpPr txBox="1"/>
          <p:nvPr/>
        </p:nvSpPr>
        <p:spPr>
          <a:xfrm>
            <a:off x="2900658" y="1210495"/>
            <a:ext cx="7503861" cy="646331"/>
          </a:xfrm>
          <a:prstGeom prst="rect">
            <a:avLst/>
          </a:prstGeom>
          <a:noFill/>
        </p:spPr>
        <p:txBody>
          <a:bodyPr wrap="square">
            <a:spAutoFit/>
          </a:bodyPr>
          <a:lstStyle/>
          <a:p>
            <a:r>
              <a:rPr lang="es-PE" sz="3600" b="1" dirty="0">
                <a:latin typeface="Poppins" panose="020B0604020202020204" charset="0"/>
                <a:ea typeface="+mj-ea"/>
                <a:cs typeface="Poppins" panose="020B0604020202020204" charset="0"/>
              </a:rPr>
              <a:t>RECURSO DE ANULACIÓN</a:t>
            </a:r>
          </a:p>
        </p:txBody>
      </p:sp>
    </p:spTree>
    <p:extLst>
      <p:ext uri="{BB962C8B-B14F-4D97-AF65-F5344CB8AC3E}">
        <p14:creationId xmlns:p14="http://schemas.microsoft.com/office/powerpoint/2010/main" val="1712063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75014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22</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Marcador de contenido 2">
            <a:extLst>
              <a:ext uri="{FF2B5EF4-FFF2-40B4-BE49-F238E27FC236}">
                <a16:creationId xmlns:a16="http://schemas.microsoft.com/office/drawing/2014/main" id="{583D94E0-2B32-A4BE-3440-FB292DA7822A}"/>
              </a:ext>
            </a:extLst>
          </p:cNvPr>
          <p:cNvSpPr txBox="1">
            <a:spLocks/>
          </p:cNvSpPr>
          <p:nvPr/>
        </p:nvSpPr>
        <p:spPr>
          <a:xfrm>
            <a:off x="827174" y="1998113"/>
            <a:ext cx="10780108" cy="45953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1800" dirty="0">
                <a:latin typeface="Arial" panose="020B0604020202020204" pitchFamily="34" charset="0"/>
                <a:cs typeface="Arial" panose="020B0604020202020204" pitchFamily="34" charset="0"/>
              </a:rPr>
              <a:t>Tiene por objeto la revisión de su validez por las causales taxativamente establecidas en la ley de arbitraje. (art. 63°). </a:t>
            </a:r>
          </a:p>
          <a:p>
            <a:pPr marL="0" indent="0" algn="just">
              <a:buFont typeface="Arial" panose="020B0604020202020204" pitchFamily="34" charset="0"/>
              <a:buNone/>
            </a:pPr>
            <a:r>
              <a:rPr lang="es-PE" sz="1800" i="1" dirty="0">
                <a:latin typeface="Arial" panose="020B0604020202020204" pitchFamily="34" charset="0"/>
                <a:ea typeface="Times New Roman" panose="02020603050405020304" pitchFamily="18" charset="0"/>
                <a:cs typeface="Arial" panose="020B0604020202020204" pitchFamily="34" charset="0"/>
              </a:rPr>
              <a:t>“(…)</a:t>
            </a:r>
          </a:p>
          <a:p>
            <a:pPr marL="0" indent="0" algn="just">
              <a:buFont typeface="Arial" panose="020B0604020202020204" pitchFamily="34" charset="0"/>
              <a:buNone/>
            </a:pPr>
            <a:r>
              <a:rPr lang="es-PE" sz="1800" i="1" dirty="0">
                <a:latin typeface="Arial" panose="020B0604020202020204" pitchFamily="34" charset="0"/>
                <a:ea typeface="Times New Roman" panose="02020603050405020304" pitchFamily="18" charset="0"/>
                <a:cs typeface="Arial" panose="020B0604020202020204" pitchFamily="34" charset="0"/>
              </a:rPr>
              <a:t>a. Que el convenio arbitral es inexistente, nulo, anulable, inválido o ineficaz.</a:t>
            </a:r>
          </a:p>
          <a:p>
            <a:pPr marL="0" indent="0" algn="just">
              <a:buFont typeface="Arial" panose="020B0604020202020204" pitchFamily="34" charset="0"/>
              <a:buNone/>
            </a:pPr>
            <a:r>
              <a:rPr lang="es-PE" sz="1800" i="1" dirty="0">
                <a:latin typeface="Arial" panose="020B0604020202020204" pitchFamily="34" charset="0"/>
                <a:ea typeface="Times New Roman" panose="02020603050405020304" pitchFamily="18" charset="0"/>
                <a:cs typeface="Arial" panose="020B0604020202020204" pitchFamily="34" charset="0"/>
              </a:rPr>
              <a:t>b. Que una de las partes no ha sido debidamente notificada del nombramiento de un árbitro o de las actuaciones arbitrales, o no ha podido por cualquier otra razón, hacer valer sus derechos.</a:t>
            </a:r>
          </a:p>
          <a:p>
            <a:pPr marL="0" indent="0" algn="just">
              <a:buFont typeface="Arial" panose="020B0604020202020204" pitchFamily="34" charset="0"/>
              <a:buNone/>
            </a:pPr>
            <a:r>
              <a:rPr lang="es-PE" sz="1800" i="1" dirty="0">
                <a:latin typeface="Arial" panose="020B0604020202020204" pitchFamily="34" charset="0"/>
                <a:ea typeface="Times New Roman" panose="02020603050405020304" pitchFamily="18" charset="0"/>
                <a:cs typeface="Arial" panose="020B0604020202020204" pitchFamily="34" charset="0"/>
              </a:rPr>
              <a:t>c. Que la composición del tribunal arbitral o las actuaciones arbitrales no se han ajustado al acuerdo entre las partes o al reglamento arbitral aplicable, salvo que dicho acuerdo o disposición estuvieran en conflicto con una disposición de este Decreto Legislativo de la que las partes no pudieran apartarse, o en defecto de dicho acuerdo o reglamento, que no se han ajustado a lo establecido en este Decreto Legislativo.</a:t>
            </a:r>
          </a:p>
          <a:p>
            <a:pPr marL="0" indent="0" algn="just">
              <a:buFont typeface="Arial" panose="020B0604020202020204" pitchFamily="34" charset="0"/>
              <a:buNone/>
            </a:pPr>
            <a:r>
              <a:rPr lang="es-PE" sz="1800" i="1" dirty="0">
                <a:latin typeface="Arial" panose="020B0604020202020204" pitchFamily="34" charset="0"/>
                <a:ea typeface="Times New Roman" panose="02020603050405020304" pitchFamily="18" charset="0"/>
                <a:cs typeface="Arial" panose="020B0604020202020204" pitchFamily="34" charset="0"/>
              </a:rPr>
              <a:t>d. Que el tribunal arbitral ha resuelto sobre materias no sometidas a su decisión.</a:t>
            </a:r>
          </a:p>
        </p:txBody>
      </p:sp>
      <p:sp>
        <p:nvSpPr>
          <p:cNvPr id="3" name="CuadroTexto 2">
            <a:extLst>
              <a:ext uri="{FF2B5EF4-FFF2-40B4-BE49-F238E27FC236}">
                <a16:creationId xmlns:a16="http://schemas.microsoft.com/office/drawing/2014/main" id="{4F4685F8-065C-0CDA-6D2D-878FAE838B24}"/>
              </a:ext>
            </a:extLst>
          </p:cNvPr>
          <p:cNvSpPr txBox="1"/>
          <p:nvPr/>
        </p:nvSpPr>
        <p:spPr>
          <a:xfrm>
            <a:off x="2900658" y="1210495"/>
            <a:ext cx="8137456" cy="646331"/>
          </a:xfrm>
          <a:prstGeom prst="rect">
            <a:avLst/>
          </a:prstGeom>
          <a:noFill/>
        </p:spPr>
        <p:txBody>
          <a:bodyPr wrap="square">
            <a:spAutoFit/>
          </a:bodyPr>
          <a:lstStyle/>
          <a:p>
            <a:r>
              <a:rPr lang="es-PE" sz="3600" b="1" dirty="0">
                <a:latin typeface="Poppins" panose="020B0604020202020204" charset="0"/>
                <a:ea typeface="+mj-ea"/>
                <a:cs typeface="Poppins" panose="020B0604020202020204" charset="0"/>
              </a:rPr>
              <a:t>RECURSO DE ANULACIÓN LAUDO</a:t>
            </a:r>
          </a:p>
        </p:txBody>
      </p:sp>
    </p:spTree>
    <p:extLst>
      <p:ext uri="{BB962C8B-B14F-4D97-AF65-F5344CB8AC3E}">
        <p14:creationId xmlns:p14="http://schemas.microsoft.com/office/powerpoint/2010/main" val="3702410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75014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23</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Marcador de contenido 2">
            <a:extLst>
              <a:ext uri="{FF2B5EF4-FFF2-40B4-BE49-F238E27FC236}">
                <a16:creationId xmlns:a16="http://schemas.microsoft.com/office/drawing/2014/main" id="{5CAFF9E9-7CFD-7C2D-7F90-EB674348BA1E}"/>
              </a:ext>
            </a:extLst>
          </p:cNvPr>
          <p:cNvSpPr txBox="1">
            <a:spLocks/>
          </p:cNvSpPr>
          <p:nvPr/>
        </p:nvSpPr>
        <p:spPr>
          <a:xfrm>
            <a:off x="428806" y="1403382"/>
            <a:ext cx="11404801" cy="48567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PE" sz="1800" i="1" dirty="0">
                <a:latin typeface="Arial" panose="020B0604020202020204" pitchFamily="34" charset="0"/>
                <a:ea typeface="Times New Roman" panose="02020603050405020304" pitchFamily="18" charset="0"/>
                <a:cs typeface="Arial" panose="020B0604020202020204" pitchFamily="34" charset="0"/>
              </a:rPr>
              <a:t>e. Que el tribunal arbitral ha resuelto sobre materias que, de acuerdo con ley, son manifiestamente no susceptibles de arbitraje, tratándose de un arbitraje nacional</a:t>
            </a:r>
          </a:p>
          <a:p>
            <a:pPr marL="0" indent="0" algn="just">
              <a:buFont typeface="Arial" panose="020B0604020202020204" pitchFamily="34" charset="0"/>
              <a:buNone/>
            </a:pPr>
            <a:r>
              <a:rPr lang="es-PE" sz="1800" i="1" dirty="0">
                <a:latin typeface="Arial" panose="020B0604020202020204" pitchFamily="34" charset="0"/>
                <a:ea typeface="Times New Roman" panose="02020603050405020304" pitchFamily="18" charset="0"/>
                <a:cs typeface="Arial" panose="020B0604020202020204" pitchFamily="34" charset="0"/>
              </a:rPr>
              <a:t>f. Que, según las leyes de la República, el objeto de la controversia no es susceptible de arbitraje o el laudo es contrario al orden público internacional, tratándose de un arbitraje internacional.</a:t>
            </a:r>
          </a:p>
          <a:p>
            <a:pPr marL="0" indent="0" algn="just">
              <a:buFont typeface="Arial" panose="020B0604020202020204" pitchFamily="34" charset="0"/>
              <a:buNone/>
            </a:pPr>
            <a:r>
              <a:rPr lang="es-PE" sz="1800" i="1" dirty="0">
                <a:latin typeface="Arial" panose="020B0604020202020204" pitchFamily="34" charset="0"/>
                <a:ea typeface="Times New Roman" panose="02020603050405020304" pitchFamily="18" charset="0"/>
                <a:cs typeface="Arial" panose="020B0604020202020204" pitchFamily="34" charset="0"/>
              </a:rPr>
              <a:t>g. Que la controversia ha sido decidida fuera del plazo pactado por las partes, previsto en el reglamento arbitral aplicable o establecido por el tribunal arbitral.</a:t>
            </a:r>
          </a:p>
          <a:p>
            <a:pPr marL="0" indent="0" algn="just">
              <a:buFont typeface="Arial" panose="020B0604020202020204" pitchFamily="34" charset="0"/>
              <a:buNone/>
            </a:pPr>
            <a:r>
              <a:rPr lang="es-PE" sz="1800" i="1" dirty="0">
                <a:latin typeface="Arial" panose="020B0604020202020204" pitchFamily="34" charset="0"/>
                <a:ea typeface="Times New Roman" panose="02020603050405020304" pitchFamily="18" charset="0"/>
                <a:cs typeface="Arial" panose="020B0604020202020204" pitchFamily="34" charset="0"/>
              </a:rPr>
              <a:t>2. Las causales previstas en los incisos a, b, c y d del numeral 1 de este artículo sólo serán procedentes si fueron objeto de reclamo expreso en su momento ante el tribunal arbitral por la parte afectada y fueron desestimadas.</a:t>
            </a:r>
            <a:endParaRPr lang="es-MX" sz="1800" i="1" dirty="0">
              <a:latin typeface="Arial" panose="020B0604020202020204" pitchFamily="34" charset="0"/>
              <a:cs typeface="Arial" panose="020B0604020202020204" pitchFamily="34" charset="0"/>
            </a:endParaRPr>
          </a:p>
          <a:p>
            <a:pPr algn="just"/>
            <a:r>
              <a:rPr lang="es-MX" sz="1800" i="1" dirty="0">
                <a:latin typeface="Arial" panose="020B0604020202020204" pitchFamily="34" charset="0"/>
                <a:cs typeface="Arial" panose="020B0604020202020204" pitchFamily="34" charset="0"/>
              </a:rPr>
              <a:t>Está prohibido pronunciarse sobre la controversia o sobre el contenido de la decisión. (…)”</a:t>
            </a:r>
            <a:endParaRPr lang="es-PE" sz="1800" i="1" dirty="0">
              <a:latin typeface="Arial" panose="020B0604020202020204" pitchFamily="34" charset="0"/>
              <a:cs typeface="Arial" panose="020B0604020202020204" pitchFamily="34" charset="0"/>
            </a:endParaRPr>
          </a:p>
          <a:p>
            <a:endParaRPr lang="es-PE" dirty="0"/>
          </a:p>
        </p:txBody>
      </p:sp>
    </p:spTree>
    <p:extLst>
      <p:ext uri="{BB962C8B-B14F-4D97-AF65-F5344CB8AC3E}">
        <p14:creationId xmlns:p14="http://schemas.microsoft.com/office/powerpoint/2010/main" val="106553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75014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24</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Marcador de contenido 2">
            <a:extLst>
              <a:ext uri="{FF2B5EF4-FFF2-40B4-BE49-F238E27FC236}">
                <a16:creationId xmlns:a16="http://schemas.microsoft.com/office/drawing/2014/main" id="{583D94E0-2B32-A4BE-3440-FB292DA7822A}"/>
              </a:ext>
            </a:extLst>
          </p:cNvPr>
          <p:cNvSpPr txBox="1">
            <a:spLocks/>
          </p:cNvSpPr>
          <p:nvPr/>
        </p:nvSpPr>
        <p:spPr>
          <a:xfrm>
            <a:off x="827174" y="1998113"/>
            <a:ext cx="10780108" cy="45953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PE" sz="1800" dirty="0">
                <a:effectLst/>
                <a:latin typeface="Arial" panose="020B0604020202020204" pitchFamily="34" charset="0"/>
                <a:ea typeface="Times New Roman" panose="02020603050405020304" pitchFamily="18" charset="0"/>
              </a:rPr>
              <a:t>Una vez constituido, el tribunal arbitral, a petición de cualquiera de las partes, podrá adoptar las medidas cautelares que considere necesarias para garantizar la eficacia del laudo, pudiendo exigir las garantías que estime conveniente para asegurar el resarcimiento de los daños y perjuicios que pueda ocasionar la ejecución de la medida.</a:t>
            </a:r>
          </a:p>
          <a:p>
            <a:pPr algn="just"/>
            <a:r>
              <a:rPr lang="es-MX" sz="1800" dirty="0">
                <a:latin typeface="Arial" panose="020B0604020202020204" pitchFamily="34" charset="0"/>
              </a:rPr>
              <a:t>En los casos en que interviene el Estado y cuando su contraparte solicite una medida cautelar se exigirá como </a:t>
            </a:r>
            <a:r>
              <a:rPr lang="es-MX" sz="1800" dirty="0" err="1">
                <a:latin typeface="Arial" panose="020B0604020202020204" pitchFamily="34" charset="0"/>
              </a:rPr>
              <a:t>contracautela</a:t>
            </a:r>
            <a:r>
              <a:rPr lang="es-MX" sz="1800" dirty="0">
                <a:latin typeface="Arial" panose="020B0604020202020204" pitchFamily="34" charset="0"/>
              </a:rPr>
              <a:t> la presentación de una fianza solidaria, incondicionada y de realización automática por el tiempo que dure el proceso. El monto de la </a:t>
            </a:r>
            <a:r>
              <a:rPr lang="es-MX" sz="1800" dirty="0" err="1">
                <a:latin typeface="Arial" panose="020B0604020202020204" pitchFamily="34" charset="0"/>
              </a:rPr>
              <a:t>contracautela</a:t>
            </a:r>
            <a:r>
              <a:rPr lang="es-MX" sz="1800" dirty="0">
                <a:latin typeface="Arial" panose="020B0604020202020204" pitchFamily="34" charset="0"/>
              </a:rPr>
              <a:t> no puede ser menor al monto de la garantía de fiel cumplimiento que se hubiere entregado para la suscripción del contrato</a:t>
            </a:r>
          </a:p>
          <a:p>
            <a:pPr algn="just"/>
            <a:endParaRPr lang="es-PE" sz="1800" i="1" dirty="0">
              <a:latin typeface="Arial" panose="020B0604020202020204" pitchFamily="34" charset="0"/>
              <a:ea typeface="Times New Roman" panose="02020603050405020304" pitchFamily="18" charset="0"/>
            </a:endParaRPr>
          </a:p>
          <a:p>
            <a:pPr algn="just"/>
            <a:r>
              <a:rPr lang="es-PE" sz="1800" dirty="0">
                <a:effectLst/>
                <a:latin typeface="Arial" panose="020B0604020202020204" pitchFamily="34" charset="0"/>
                <a:ea typeface="Times New Roman" panose="02020603050405020304" pitchFamily="18" charset="0"/>
              </a:rPr>
              <a:t>Las medidas cautelares solicitadas a una autoridad judicial antes de la constitución del tribunal arbitral no son incompatibles con el arbitraje ni consideradas como una renuncia a él. Ejecutada la medida, la parte beneficiada deberá iniciar el arbitraje dentro de los diez (10) días siguientes, si no lo hubiere hecho con anterioridad. Si no lo hace dentro de este plazo o habiendo cumplido con hacerlo, no se constituye el tribunal arbitral dentro de los noventa (90) días de dictada la medida, ésta caduca de pleno derecho.</a:t>
            </a:r>
          </a:p>
          <a:p>
            <a:pPr algn="just"/>
            <a:endParaRPr lang="es-PE" sz="1800" i="1" dirty="0">
              <a:latin typeface="Gill Sans MT (Cuerpo)"/>
              <a:ea typeface="Times New Roman" panose="02020603050405020304" pitchFamily="18" charset="0"/>
            </a:endParaRPr>
          </a:p>
        </p:txBody>
      </p:sp>
      <p:sp>
        <p:nvSpPr>
          <p:cNvPr id="3" name="CuadroTexto 2">
            <a:extLst>
              <a:ext uri="{FF2B5EF4-FFF2-40B4-BE49-F238E27FC236}">
                <a16:creationId xmlns:a16="http://schemas.microsoft.com/office/drawing/2014/main" id="{4F4685F8-065C-0CDA-6D2D-878FAE838B24}"/>
              </a:ext>
            </a:extLst>
          </p:cNvPr>
          <p:cNvSpPr txBox="1"/>
          <p:nvPr/>
        </p:nvSpPr>
        <p:spPr>
          <a:xfrm>
            <a:off x="2900658" y="1210495"/>
            <a:ext cx="8137456" cy="646331"/>
          </a:xfrm>
          <a:prstGeom prst="rect">
            <a:avLst/>
          </a:prstGeom>
          <a:noFill/>
        </p:spPr>
        <p:txBody>
          <a:bodyPr wrap="square">
            <a:spAutoFit/>
          </a:bodyPr>
          <a:lstStyle/>
          <a:p>
            <a:r>
              <a:rPr lang="es-PE" sz="3600" b="1" dirty="0">
                <a:latin typeface="Poppins" panose="020B0604020202020204" charset="0"/>
                <a:ea typeface="+mj-ea"/>
                <a:cs typeface="Poppins" panose="020B0604020202020204" charset="0"/>
              </a:rPr>
              <a:t>MEDIDAS CAUTELARES</a:t>
            </a:r>
          </a:p>
        </p:txBody>
      </p:sp>
    </p:spTree>
    <p:extLst>
      <p:ext uri="{BB962C8B-B14F-4D97-AF65-F5344CB8AC3E}">
        <p14:creationId xmlns:p14="http://schemas.microsoft.com/office/powerpoint/2010/main" val="271799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806411"/>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3</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4500C988-7D25-6270-867F-187F3069CB72}"/>
              </a:ext>
            </a:extLst>
          </p:cNvPr>
          <p:cNvSpPr txBox="1">
            <a:spLocks/>
          </p:cNvSpPr>
          <p:nvPr/>
        </p:nvSpPr>
        <p:spPr>
          <a:xfrm>
            <a:off x="986848" y="2057004"/>
            <a:ext cx="10005009" cy="39838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PE" sz="1800" b="1" dirty="0">
                <a:solidFill>
                  <a:srgbClr val="000000"/>
                </a:solidFill>
                <a:latin typeface="Times New Roman" panose="02020603050405020304" pitchFamily="18" charset="0"/>
                <a:cs typeface="Times New Roman" panose="02020603050405020304" pitchFamily="18" charset="0"/>
              </a:rPr>
              <a:t>LIBERTAD DE REGULACIÓN  (ART. 34° LA)</a:t>
            </a:r>
          </a:p>
          <a:p>
            <a:pPr marL="0" indent="0">
              <a:buFont typeface="Arial" panose="020B0604020202020204" pitchFamily="34" charset="0"/>
              <a:buNone/>
            </a:pPr>
            <a:endParaRPr lang="es-PE" sz="1800" dirty="0">
              <a:solidFill>
                <a:srgbClr val="000000"/>
              </a:solidFill>
              <a:latin typeface="Times New Roman" panose="02020603050405020304" pitchFamily="18" charset="0"/>
              <a:cs typeface="Times New Roman" panose="02020603050405020304" pitchFamily="18" charset="0"/>
            </a:endParaRPr>
          </a:p>
          <a:p>
            <a:pPr algn="just"/>
            <a:r>
              <a:rPr lang="es-PE" sz="1800" dirty="0">
                <a:effectLst/>
                <a:latin typeface="Arial" panose="020B0604020202020204" pitchFamily="34" charset="0"/>
                <a:ea typeface="Times New Roman" panose="02020603050405020304" pitchFamily="18" charset="0"/>
              </a:rPr>
              <a:t>Las partes podrán determinar libremente las reglas a las que se sujeta el tribunal arbitral en sus actuaciones. A falta de acuerdo o de un reglamento arbitral aplicable, el tribunal arbitral decidirá las reglas que considere más apropiadas teniendo en cuenta las circunstancias del caso.</a:t>
            </a:r>
            <a:endParaRPr lang="es-PE" sz="1800" dirty="0">
              <a:effectLst/>
              <a:latin typeface="Times New Roman" panose="02020603050405020304" pitchFamily="18" charset="0"/>
              <a:ea typeface="Times New Roman" panose="02020603050405020304" pitchFamily="18" charset="0"/>
            </a:endParaRPr>
          </a:p>
          <a:p>
            <a:pPr algn="just"/>
            <a:r>
              <a:rPr lang="es-PE" sz="1800" dirty="0">
                <a:effectLst/>
                <a:latin typeface="Arial" panose="020B0604020202020204" pitchFamily="34" charset="0"/>
                <a:ea typeface="Times New Roman" panose="02020603050405020304" pitchFamily="18" charset="0"/>
              </a:rPr>
              <a:t>Si no existe disposición aplicable en las reglas aprobadas por las partes o por el tribunal arbitral, se podrá aplicar de manera supletoria, las normas de la </a:t>
            </a:r>
            <a:r>
              <a:rPr lang="es-PE" sz="1800" dirty="0" err="1">
                <a:effectLst/>
                <a:latin typeface="Arial" panose="020B0604020202020204" pitchFamily="34" charset="0"/>
                <a:ea typeface="Times New Roman" panose="02020603050405020304" pitchFamily="18" charset="0"/>
              </a:rPr>
              <a:t>LA</a:t>
            </a:r>
            <a:r>
              <a:rPr lang="es-PE" sz="1800" dirty="0">
                <a:effectLst/>
                <a:latin typeface="Arial" panose="020B0604020202020204" pitchFamily="34" charset="0"/>
                <a:ea typeface="Times New Roman" panose="02020603050405020304" pitchFamily="18" charset="0"/>
              </a:rPr>
              <a:t>. Si no existe norma aplicable en la </a:t>
            </a:r>
            <a:r>
              <a:rPr lang="es-PE" sz="1800" dirty="0" err="1">
                <a:effectLst/>
                <a:latin typeface="Arial" panose="020B0604020202020204" pitchFamily="34" charset="0"/>
                <a:ea typeface="Times New Roman" panose="02020603050405020304" pitchFamily="18" charset="0"/>
              </a:rPr>
              <a:t>LA</a:t>
            </a:r>
            <a:r>
              <a:rPr lang="es-PE" sz="1800" dirty="0">
                <a:effectLst/>
                <a:latin typeface="Arial" panose="020B0604020202020204" pitchFamily="34" charset="0"/>
                <a:ea typeface="Times New Roman" panose="02020603050405020304" pitchFamily="18" charset="0"/>
              </a:rPr>
              <a:t>, el tribunal arbitral podrá recurrir, según su criterio, a los principios arbitrales así como a los usos y costumbres en materia arbitral.</a:t>
            </a:r>
            <a:endParaRPr lang="es-PE" sz="1800" dirty="0">
              <a:effectLst/>
              <a:latin typeface="Times New Roman" panose="02020603050405020304" pitchFamily="18" charset="0"/>
              <a:ea typeface="Times New Roman" panose="02020603050405020304" pitchFamily="18" charset="0"/>
            </a:endParaRPr>
          </a:p>
          <a:p>
            <a:pPr algn="just"/>
            <a:r>
              <a:rPr lang="es-PE" sz="1800" dirty="0">
                <a:effectLst/>
                <a:latin typeface="Arial" panose="020B0604020202020204" pitchFamily="34" charset="0"/>
                <a:ea typeface="Times New Roman" panose="02020603050405020304" pitchFamily="18" charset="0"/>
              </a:rPr>
              <a:t>El tribunal arbitral podrá, a su criterio, ampliar los plazos que haya establecido para las actuaciones arbitrales, incluso si estos plazos estuvieran vencidos.</a:t>
            </a:r>
            <a:endParaRPr lang="es-PE" sz="1800" dirty="0">
              <a:effectLst/>
              <a:latin typeface="Times New Roman" panose="02020603050405020304" pitchFamily="18" charset="0"/>
              <a:ea typeface="Times New Roman" panose="02020603050405020304" pitchFamily="18" charset="0"/>
            </a:endParaRPr>
          </a:p>
          <a:p>
            <a:endParaRPr lang="es-PE" sz="1800" dirty="0">
              <a:solidFill>
                <a:srgbClr val="000000"/>
              </a:solidFill>
              <a:latin typeface="Times New Roman" panose="02020603050405020304" pitchFamily="18" charset="0"/>
              <a:cs typeface="Times New Roman" panose="02020603050405020304" pitchFamily="18" charset="0"/>
            </a:endParaRPr>
          </a:p>
        </p:txBody>
      </p:sp>
      <p:sp>
        <p:nvSpPr>
          <p:cNvPr id="5" name="Título 1">
            <a:extLst>
              <a:ext uri="{FF2B5EF4-FFF2-40B4-BE49-F238E27FC236}">
                <a16:creationId xmlns:a16="http://schemas.microsoft.com/office/drawing/2014/main" id="{9698CB68-79CC-EF53-8815-0B65D9D6BA24}"/>
              </a:ext>
            </a:extLst>
          </p:cNvPr>
          <p:cNvSpPr>
            <a:spLocks noGrp="1"/>
          </p:cNvSpPr>
          <p:nvPr>
            <p:ph type="title"/>
          </p:nvPr>
        </p:nvSpPr>
        <p:spPr>
          <a:xfrm>
            <a:off x="3371554" y="1219095"/>
            <a:ext cx="7300450" cy="726862"/>
          </a:xfrm>
        </p:spPr>
        <p:txBody>
          <a:bodyPr>
            <a:normAutofit/>
          </a:bodyPr>
          <a:lstStyle/>
          <a:p>
            <a:r>
              <a:rPr lang="es-PE" sz="3200" b="1" dirty="0">
                <a:latin typeface="Poppins" panose="020B0604020202020204" charset="0"/>
                <a:cs typeface="Poppins" panose="020B0604020202020204" charset="0"/>
              </a:rPr>
              <a:t>ACTUACIONES ARBITRALES</a:t>
            </a:r>
          </a:p>
        </p:txBody>
      </p:sp>
      <p:sp>
        <p:nvSpPr>
          <p:cNvPr id="6" name="Rectángulo 5">
            <a:extLst>
              <a:ext uri="{FF2B5EF4-FFF2-40B4-BE49-F238E27FC236}">
                <a16:creationId xmlns:a16="http://schemas.microsoft.com/office/drawing/2014/main" id="{8CB65BB1-9451-DE61-654C-8C0B221A04DE}"/>
              </a:ext>
            </a:extLst>
          </p:cNvPr>
          <p:cNvSpPr/>
          <p:nvPr/>
        </p:nvSpPr>
        <p:spPr>
          <a:xfrm>
            <a:off x="2563016" y="1162627"/>
            <a:ext cx="368300" cy="2975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187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806411"/>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4</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4500C988-7D25-6270-867F-187F3069CB72}"/>
              </a:ext>
            </a:extLst>
          </p:cNvPr>
          <p:cNvSpPr txBox="1">
            <a:spLocks/>
          </p:cNvSpPr>
          <p:nvPr/>
        </p:nvSpPr>
        <p:spPr>
          <a:xfrm>
            <a:off x="986848" y="1945957"/>
            <a:ext cx="10005009" cy="39838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PE" sz="1800" dirty="0">
                <a:solidFill>
                  <a:srgbClr val="000000"/>
                </a:solidFill>
                <a:latin typeface="Arial" panose="020B0604020202020204" pitchFamily="34" charset="0"/>
                <a:cs typeface="Arial" panose="020B0604020202020204" pitchFamily="34" charset="0"/>
              </a:rPr>
              <a:t>Es el documento mediante el cual una parte pone en conocimiento de la otra su decisión de acudir a la vía arbitral para resolver las controversias surgidas entre ellas.</a:t>
            </a:r>
          </a:p>
          <a:p>
            <a:pPr marL="0" indent="0">
              <a:buNone/>
            </a:pPr>
            <a:endParaRPr lang="es-PE" sz="1800" dirty="0">
              <a:solidFill>
                <a:srgbClr val="000000"/>
              </a:solidFill>
              <a:latin typeface="Arial" panose="020B0604020202020204" pitchFamily="34" charset="0"/>
              <a:cs typeface="Arial" panose="020B0604020202020204" pitchFamily="34" charset="0"/>
            </a:endParaRPr>
          </a:p>
          <a:p>
            <a:pPr marL="0" indent="0">
              <a:buNone/>
            </a:pPr>
            <a:r>
              <a:rPr lang="es-PE" sz="1800" dirty="0">
                <a:solidFill>
                  <a:srgbClr val="000000"/>
                </a:solidFill>
                <a:latin typeface="Arial" panose="020B0604020202020204" pitchFamily="34" charset="0"/>
                <a:cs typeface="Arial" panose="020B0604020202020204" pitchFamily="34" charset="0"/>
              </a:rPr>
              <a:t>Forma de presentación </a:t>
            </a:r>
          </a:p>
          <a:p>
            <a:pPr marL="0" indent="0">
              <a:buNone/>
            </a:pPr>
            <a:endParaRPr lang="es-PE" sz="1800" dirty="0">
              <a:solidFill>
                <a:srgbClr val="000000"/>
              </a:solidFill>
              <a:latin typeface="Arial" panose="020B0604020202020204" pitchFamily="34" charset="0"/>
              <a:cs typeface="Arial" panose="020B0604020202020204" pitchFamily="34" charset="0"/>
            </a:endParaRPr>
          </a:p>
          <a:p>
            <a:r>
              <a:rPr lang="es-PE" sz="1800" dirty="0">
                <a:solidFill>
                  <a:srgbClr val="000000"/>
                </a:solidFill>
                <a:latin typeface="Arial" panose="020B0604020202020204" pitchFamily="34" charset="0"/>
                <a:cs typeface="Arial" panose="020B0604020202020204" pitchFamily="34" charset="0"/>
              </a:rPr>
              <a:t>Arbitraje institucional : Ante el centro de arbitraje, conforme a lo establecido en su reglamento.</a:t>
            </a:r>
          </a:p>
          <a:p>
            <a:r>
              <a:rPr lang="es-PE" sz="1800" dirty="0">
                <a:solidFill>
                  <a:srgbClr val="000000"/>
                </a:solidFill>
                <a:latin typeface="Arial" panose="020B0604020202020204" pitchFamily="34" charset="0"/>
                <a:cs typeface="Arial" panose="020B0604020202020204" pitchFamily="34" charset="0"/>
              </a:rPr>
              <a:t>Arbitraje Ad Hoc: Se cursa la solicitud directamente a su contraparte.</a:t>
            </a:r>
          </a:p>
          <a:p>
            <a:r>
              <a:rPr lang="es-PE" sz="1800" dirty="0">
                <a:solidFill>
                  <a:srgbClr val="000000"/>
                </a:solidFill>
                <a:latin typeface="Arial" panose="020B0604020202020204" pitchFamily="34" charset="0"/>
                <a:cs typeface="Arial" panose="020B0604020202020204" pitchFamily="34" charset="0"/>
              </a:rPr>
              <a:t>Arbitraje SNA:  Se presenta solicitud al OSCE.</a:t>
            </a:r>
          </a:p>
        </p:txBody>
      </p:sp>
      <p:sp>
        <p:nvSpPr>
          <p:cNvPr id="5" name="Título 1">
            <a:extLst>
              <a:ext uri="{FF2B5EF4-FFF2-40B4-BE49-F238E27FC236}">
                <a16:creationId xmlns:a16="http://schemas.microsoft.com/office/drawing/2014/main" id="{9698CB68-79CC-EF53-8815-0B65D9D6BA24}"/>
              </a:ext>
            </a:extLst>
          </p:cNvPr>
          <p:cNvSpPr>
            <a:spLocks noGrp="1"/>
          </p:cNvSpPr>
          <p:nvPr>
            <p:ph type="title"/>
          </p:nvPr>
        </p:nvSpPr>
        <p:spPr>
          <a:xfrm>
            <a:off x="3371554" y="1219095"/>
            <a:ext cx="7300450" cy="726862"/>
          </a:xfrm>
        </p:spPr>
        <p:txBody>
          <a:bodyPr>
            <a:normAutofit/>
          </a:bodyPr>
          <a:lstStyle/>
          <a:p>
            <a:r>
              <a:rPr lang="es-PE" sz="3200" b="1" dirty="0">
                <a:latin typeface="Poppins" panose="020B0604020202020204" charset="0"/>
                <a:cs typeface="Poppins" panose="020B0604020202020204" charset="0"/>
              </a:rPr>
              <a:t>SOLICITUD DE ARBITRAJE</a:t>
            </a:r>
          </a:p>
        </p:txBody>
      </p:sp>
      <p:sp>
        <p:nvSpPr>
          <p:cNvPr id="6" name="Rectángulo 5">
            <a:extLst>
              <a:ext uri="{FF2B5EF4-FFF2-40B4-BE49-F238E27FC236}">
                <a16:creationId xmlns:a16="http://schemas.microsoft.com/office/drawing/2014/main" id="{8CB65BB1-9451-DE61-654C-8C0B221A04DE}"/>
              </a:ext>
            </a:extLst>
          </p:cNvPr>
          <p:cNvSpPr/>
          <p:nvPr/>
        </p:nvSpPr>
        <p:spPr>
          <a:xfrm>
            <a:off x="2563016" y="1162627"/>
            <a:ext cx="368300" cy="2975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42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806411"/>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5</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419589D-74FF-E556-AA6B-47BC597C4C7D}"/>
              </a:ext>
            </a:extLst>
          </p:cNvPr>
          <p:cNvSpPr txBox="1">
            <a:spLocks/>
          </p:cNvSpPr>
          <p:nvPr/>
        </p:nvSpPr>
        <p:spPr>
          <a:xfrm>
            <a:off x="777053" y="1653283"/>
            <a:ext cx="9603275" cy="4652529"/>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800" dirty="0">
                <a:latin typeface="Arial" panose="020B0604020202020204" pitchFamily="34" charset="0"/>
                <a:cs typeface="Arial" panose="020B0604020202020204" pitchFamily="34" charset="0"/>
              </a:rPr>
              <a:t>La información de contacto de las partes y de sus representantes. </a:t>
            </a:r>
          </a:p>
          <a:p>
            <a:r>
              <a:rPr lang="es-MX" sz="1800" dirty="0">
                <a:latin typeface="Arial" panose="020B0604020202020204" pitchFamily="34" charset="0"/>
                <a:cs typeface="Arial" panose="020B0604020202020204" pitchFamily="34" charset="0"/>
              </a:rPr>
              <a:t>Una descripción breve de la naturaleza y circunstancias de la controversia. </a:t>
            </a:r>
          </a:p>
          <a:p>
            <a:r>
              <a:rPr lang="es-MX" sz="1800" dirty="0">
                <a:latin typeface="Arial" panose="020B0604020202020204" pitchFamily="34" charset="0"/>
                <a:cs typeface="Arial" panose="020B0604020202020204" pitchFamily="34" charset="0"/>
              </a:rPr>
              <a:t>Una declaración preliminar de las reclamaciones de la demandante y, si fuera posible, una estimación de su valor monetario. </a:t>
            </a:r>
          </a:p>
          <a:p>
            <a:r>
              <a:rPr lang="es-MX" sz="1800" dirty="0">
                <a:latin typeface="Arial" panose="020B0604020202020204" pitchFamily="34" charset="0"/>
                <a:cs typeface="Arial" panose="020B0604020202020204" pitchFamily="34" charset="0"/>
              </a:rPr>
              <a:t>El contrato o cualquier acuerdo relevante y, en particular, el convenio arbitral bajo el cual se formulan las reclamaciones. </a:t>
            </a:r>
          </a:p>
          <a:p>
            <a:r>
              <a:rPr lang="es-MX" sz="1800" dirty="0">
                <a:latin typeface="Arial" panose="020B0604020202020204" pitchFamily="34" charset="0"/>
                <a:cs typeface="Arial" panose="020B0604020202020204" pitchFamily="34" charset="0"/>
              </a:rPr>
              <a:t>Una referencia al convenio arbitral bajo el cual se formula cada reclamación, cuando las reclamaciones sean formuladas bajo más de un convenio arbitral. </a:t>
            </a:r>
          </a:p>
          <a:p>
            <a:r>
              <a:rPr lang="es-MX" sz="1800" dirty="0">
                <a:latin typeface="Arial" panose="020B0604020202020204" pitchFamily="34" charset="0"/>
                <a:cs typeface="Arial" panose="020B0604020202020204" pitchFamily="34" charset="0"/>
              </a:rPr>
              <a:t>La designación del árbitro cuando corresponda y su información de contacto; o, solicitar que la controversia sea conocida por un árbitro único (en caso de un arbitraje institucional es designado por el centro de arbitraje – corte o consejo de arbitraje – y tratándose de arbitrajes ad hoc, es designado por el OSCE)</a:t>
            </a:r>
          </a:p>
          <a:p>
            <a:r>
              <a:rPr lang="es-MX" sz="1800" dirty="0">
                <a:latin typeface="Arial" panose="020B0604020202020204" pitchFamily="34" charset="0"/>
                <a:cs typeface="Arial" panose="020B0604020202020204" pitchFamily="34" charset="0"/>
              </a:rPr>
              <a:t>La propuesta sobre la sede, el idioma del arbitraje y las normas jurídicas aplicables. </a:t>
            </a:r>
          </a:p>
          <a:p>
            <a:r>
              <a:rPr lang="es-MX" sz="1800" dirty="0">
                <a:latin typeface="Arial" panose="020B0604020202020204" pitchFamily="34" charset="0"/>
                <a:cs typeface="Arial" panose="020B0604020202020204" pitchFamily="34" charset="0"/>
              </a:rPr>
              <a:t>El comprobante de pago del derecho de presentación fijado por el arancel correspondiente. </a:t>
            </a:r>
          </a:p>
          <a:p>
            <a:r>
              <a:rPr lang="es-MX" sz="1800" dirty="0">
                <a:latin typeface="Arial" panose="020B0604020202020204" pitchFamily="34" charset="0"/>
                <a:cs typeface="Arial" panose="020B0604020202020204" pitchFamily="34" charset="0"/>
              </a:rPr>
              <a:t>Si el demandante no cumple con estos requisitos, el Centro fija un plazo para que presente la información completa. </a:t>
            </a:r>
          </a:p>
          <a:p>
            <a:r>
              <a:rPr lang="es-MX" sz="1800" dirty="0">
                <a:latin typeface="Arial" panose="020B0604020202020204" pitchFamily="34" charset="0"/>
                <a:cs typeface="Arial" panose="020B0604020202020204" pitchFamily="34" charset="0"/>
              </a:rPr>
              <a:t>Si el demandante no cumple con presentar la información requerida dentro del plazo conferido, la solicitud puede ser rechazada, sin perjuicio de la posibilidad de presentar una nueva solicitud. </a:t>
            </a:r>
          </a:p>
          <a:p>
            <a:r>
              <a:rPr lang="es-MX" sz="1800" dirty="0">
                <a:latin typeface="Arial" panose="020B0604020202020204" pitchFamily="34" charset="0"/>
                <a:cs typeface="Arial" panose="020B0604020202020204" pitchFamily="34" charset="0"/>
              </a:rPr>
              <a:t>La solicitud debe presentarse en el idioma establecido en el convenio arbitral. A falta de acuerdo debe presentarse en castellano</a:t>
            </a:r>
            <a:r>
              <a:rPr lang="es-MX" sz="1400" dirty="0">
                <a:latin typeface="Times New Roman" panose="02020603050405020304" pitchFamily="18" charset="0"/>
                <a:cs typeface="Times New Roman" panose="02020603050405020304" pitchFamily="18" charset="0"/>
              </a:rPr>
              <a:t>. </a:t>
            </a:r>
          </a:p>
        </p:txBody>
      </p:sp>
      <p:sp>
        <p:nvSpPr>
          <p:cNvPr id="5" name="Título 1">
            <a:extLst>
              <a:ext uri="{FF2B5EF4-FFF2-40B4-BE49-F238E27FC236}">
                <a16:creationId xmlns:a16="http://schemas.microsoft.com/office/drawing/2014/main" id="{CC2571C6-4B5B-A9D2-1674-4C61EE6A6B0A}"/>
              </a:ext>
            </a:extLst>
          </p:cNvPr>
          <p:cNvSpPr>
            <a:spLocks noGrp="1"/>
          </p:cNvSpPr>
          <p:nvPr>
            <p:ph type="title"/>
          </p:nvPr>
        </p:nvSpPr>
        <p:spPr>
          <a:xfrm>
            <a:off x="2827662" y="993723"/>
            <a:ext cx="6941496" cy="717259"/>
          </a:xfrm>
        </p:spPr>
        <p:txBody>
          <a:bodyPr>
            <a:normAutofit/>
          </a:bodyPr>
          <a:lstStyle/>
          <a:p>
            <a:r>
              <a:rPr lang="es-MX" sz="2400" b="1" dirty="0">
                <a:latin typeface="Poppins" panose="020B0604020202020204" charset="0"/>
                <a:cs typeface="Poppins" panose="020B0604020202020204" charset="0"/>
              </a:rPr>
              <a:t>CONTENIDO DE LA SOLICITUD DE ARBITRAJE</a:t>
            </a:r>
            <a:endParaRPr lang="es-PE" sz="2400" b="1" dirty="0">
              <a:latin typeface="Poppins" panose="020B0604020202020204" charset="0"/>
              <a:cs typeface="Poppins" panose="020B0604020202020204" charset="0"/>
            </a:endParaRPr>
          </a:p>
        </p:txBody>
      </p:sp>
    </p:spTree>
    <p:extLst>
      <p:ext uri="{BB962C8B-B14F-4D97-AF65-F5344CB8AC3E}">
        <p14:creationId xmlns:p14="http://schemas.microsoft.com/office/powerpoint/2010/main" val="743821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806411"/>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6</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ítulo 1">
            <a:extLst>
              <a:ext uri="{FF2B5EF4-FFF2-40B4-BE49-F238E27FC236}">
                <a16:creationId xmlns:a16="http://schemas.microsoft.com/office/drawing/2014/main" id="{995AB7FB-ADDB-833C-E20A-0A479A1C9C92}"/>
              </a:ext>
            </a:extLst>
          </p:cNvPr>
          <p:cNvSpPr>
            <a:spLocks noGrp="1"/>
          </p:cNvSpPr>
          <p:nvPr>
            <p:ph type="title"/>
          </p:nvPr>
        </p:nvSpPr>
        <p:spPr>
          <a:xfrm>
            <a:off x="1294362" y="1176093"/>
            <a:ext cx="9603275" cy="462392"/>
          </a:xfrm>
        </p:spPr>
        <p:txBody>
          <a:bodyPr>
            <a:normAutofit fontScale="90000"/>
          </a:bodyPr>
          <a:lstStyle/>
          <a:p>
            <a:r>
              <a:rPr lang="es-MX" sz="3200" b="1" dirty="0">
                <a:latin typeface="Poppins" panose="020B0604020202020204" charset="0"/>
                <a:cs typeface="Poppins" panose="020B0604020202020204" charset="0"/>
              </a:rPr>
              <a:t>RESPUESTA A LA SOLICITUD DE ARBITRAJE</a:t>
            </a:r>
            <a:endParaRPr lang="es-PE" sz="3200" b="1" dirty="0">
              <a:latin typeface="Poppins" panose="020B0604020202020204" charset="0"/>
              <a:cs typeface="Poppins" panose="020B0604020202020204" charset="0"/>
            </a:endParaRPr>
          </a:p>
        </p:txBody>
      </p:sp>
      <p:sp>
        <p:nvSpPr>
          <p:cNvPr id="6" name="Rectángulo 5">
            <a:extLst>
              <a:ext uri="{FF2B5EF4-FFF2-40B4-BE49-F238E27FC236}">
                <a16:creationId xmlns:a16="http://schemas.microsoft.com/office/drawing/2014/main" id="{F2073CBC-864F-BC46-4F2A-0A0EA1812065}"/>
              </a:ext>
            </a:extLst>
          </p:cNvPr>
          <p:cNvSpPr/>
          <p:nvPr/>
        </p:nvSpPr>
        <p:spPr>
          <a:xfrm>
            <a:off x="721545" y="1298403"/>
            <a:ext cx="368300" cy="2975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2007893E-E9C3-CD5F-DF45-40E14699EE6E}"/>
              </a:ext>
            </a:extLst>
          </p:cNvPr>
          <p:cNvSpPr txBox="1"/>
          <p:nvPr/>
        </p:nvSpPr>
        <p:spPr>
          <a:xfrm>
            <a:off x="840381" y="1811480"/>
            <a:ext cx="10962843" cy="419602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s-MX" dirty="0">
                <a:latin typeface="Arial" panose="020B0604020202020204" pitchFamily="34" charset="0"/>
                <a:cs typeface="Arial" panose="020B0604020202020204" pitchFamily="34" charset="0"/>
              </a:rPr>
              <a:t>La información de contacto del demandado o los demandados y de sus representantes. </a:t>
            </a:r>
          </a:p>
          <a:p>
            <a:pPr marL="285750" indent="-285750" algn="just">
              <a:lnSpc>
                <a:spcPct val="150000"/>
              </a:lnSpc>
              <a:buFont typeface="Arial" panose="020B0604020202020204" pitchFamily="34" charset="0"/>
              <a:buChar char="•"/>
            </a:pPr>
            <a:r>
              <a:rPr lang="es-MX" dirty="0">
                <a:latin typeface="Arial" panose="020B0604020202020204" pitchFamily="34" charset="0"/>
                <a:cs typeface="Arial" panose="020B0604020202020204" pitchFamily="34" charset="0"/>
              </a:rPr>
              <a:t>Cualquier excepción u objeción (se pueden deducir hasta en la contestación de demanda). Las excepciones u objeciones al arbitraje cuya estimación impida entrar en el fondo de la controversia es resuelta al finalizar la etapa postulatoria y antes que se fijen los puntos controvertidos del proceso.</a:t>
            </a:r>
          </a:p>
          <a:p>
            <a:pPr marL="285750" indent="-285750" algn="just">
              <a:lnSpc>
                <a:spcPct val="150000"/>
              </a:lnSpc>
              <a:buFont typeface="Arial" panose="020B0604020202020204" pitchFamily="34" charset="0"/>
              <a:buChar char="•"/>
            </a:pPr>
            <a:r>
              <a:rPr lang="es-MX" dirty="0">
                <a:latin typeface="Arial" panose="020B0604020202020204" pitchFamily="34" charset="0"/>
                <a:cs typeface="Arial" panose="020B0604020202020204" pitchFamily="34" charset="0"/>
              </a:rPr>
              <a:t>La posición sobre las declaraciones contenidas y las reclamaciones formuladas en la Solicitud. </a:t>
            </a:r>
          </a:p>
          <a:p>
            <a:pPr marL="285750" indent="-285750" algn="just">
              <a:lnSpc>
                <a:spcPct val="150000"/>
              </a:lnSpc>
              <a:buFont typeface="Arial" panose="020B0604020202020204" pitchFamily="34" charset="0"/>
              <a:buChar char="•"/>
            </a:pPr>
            <a:r>
              <a:rPr lang="es-MX" dirty="0">
                <a:latin typeface="Arial" panose="020B0604020202020204" pitchFamily="34" charset="0"/>
                <a:cs typeface="Arial" panose="020B0604020202020204" pitchFamily="34" charset="0"/>
              </a:rPr>
              <a:t>La designación de árbitro y su información de contacto, en los casos en que corresponda, o solicitar que la controversia sea resuelta por árbitro único.</a:t>
            </a:r>
          </a:p>
          <a:p>
            <a:pPr marL="285750" indent="-285750" algn="just">
              <a:lnSpc>
                <a:spcPct val="150000"/>
              </a:lnSpc>
              <a:buFont typeface="Arial" panose="020B0604020202020204" pitchFamily="34" charset="0"/>
              <a:buChar char="•"/>
            </a:pPr>
            <a:r>
              <a:rPr lang="es-MX" dirty="0">
                <a:latin typeface="Arial" panose="020B0604020202020204" pitchFamily="34" charset="0"/>
                <a:cs typeface="Arial" panose="020B0604020202020204" pitchFamily="34" charset="0"/>
              </a:rPr>
              <a:t>La propuesta sobre la sede, el idioma del arbitraje y las normas jurídicas aplicables.  </a:t>
            </a:r>
          </a:p>
          <a:p>
            <a:pPr marL="285750" indent="-285750" algn="just">
              <a:lnSpc>
                <a:spcPct val="150000"/>
              </a:lnSpc>
              <a:buFont typeface="Arial" panose="020B0604020202020204" pitchFamily="34" charset="0"/>
              <a:buChar char="•"/>
            </a:pPr>
            <a:r>
              <a:rPr lang="es-MX" dirty="0">
                <a:latin typeface="Arial" panose="020B0604020202020204" pitchFamily="34" charset="0"/>
                <a:cs typeface="Arial" panose="020B0604020202020204" pitchFamily="34" charset="0"/>
              </a:rPr>
              <a:t>Si el demandado tiene reclamaciones contra el demandante, debe señalarlas indicando una breve descripción de las circunstancias de la controversia, su estimación monetaria.</a:t>
            </a:r>
          </a:p>
        </p:txBody>
      </p:sp>
    </p:spTree>
    <p:extLst>
      <p:ext uri="{BB962C8B-B14F-4D97-AF65-F5344CB8AC3E}">
        <p14:creationId xmlns:p14="http://schemas.microsoft.com/office/powerpoint/2010/main" val="24214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806411"/>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7</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ítulo 1">
            <a:extLst>
              <a:ext uri="{FF2B5EF4-FFF2-40B4-BE49-F238E27FC236}">
                <a16:creationId xmlns:a16="http://schemas.microsoft.com/office/drawing/2014/main" id="{995AB7FB-ADDB-833C-E20A-0A479A1C9C92}"/>
              </a:ext>
            </a:extLst>
          </p:cNvPr>
          <p:cNvSpPr>
            <a:spLocks noGrp="1"/>
          </p:cNvSpPr>
          <p:nvPr>
            <p:ph type="title"/>
          </p:nvPr>
        </p:nvSpPr>
        <p:spPr>
          <a:xfrm>
            <a:off x="2240158" y="1083071"/>
            <a:ext cx="9603275" cy="462392"/>
          </a:xfrm>
        </p:spPr>
        <p:txBody>
          <a:bodyPr>
            <a:normAutofit fontScale="90000"/>
          </a:bodyPr>
          <a:lstStyle/>
          <a:p>
            <a:r>
              <a:rPr lang="es-MX" sz="3200" b="1" dirty="0">
                <a:latin typeface="Poppins" panose="020B0604020202020204" charset="0"/>
                <a:cs typeface="Poppins" panose="020B0604020202020204" charset="0"/>
              </a:rPr>
              <a:t>MATERIAS SUSCEPTIBLES DE ARBITRAJE</a:t>
            </a:r>
            <a:endParaRPr lang="es-PE" sz="3200" b="1" dirty="0">
              <a:latin typeface="Poppins" panose="020B0604020202020204" charset="0"/>
              <a:cs typeface="Poppins" panose="020B0604020202020204" charset="0"/>
            </a:endParaRPr>
          </a:p>
        </p:txBody>
      </p:sp>
      <p:sp>
        <p:nvSpPr>
          <p:cNvPr id="6" name="Rectángulo 5">
            <a:extLst>
              <a:ext uri="{FF2B5EF4-FFF2-40B4-BE49-F238E27FC236}">
                <a16:creationId xmlns:a16="http://schemas.microsoft.com/office/drawing/2014/main" id="{F2073CBC-864F-BC46-4F2A-0A0EA1812065}"/>
              </a:ext>
            </a:extLst>
          </p:cNvPr>
          <p:cNvSpPr/>
          <p:nvPr/>
        </p:nvSpPr>
        <p:spPr>
          <a:xfrm>
            <a:off x="721545" y="1298403"/>
            <a:ext cx="368300" cy="2975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a:extLst>
              <a:ext uri="{FF2B5EF4-FFF2-40B4-BE49-F238E27FC236}">
                <a16:creationId xmlns:a16="http://schemas.microsoft.com/office/drawing/2014/main" id="{2007893E-E9C3-CD5F-DF45-40E14699EE6E}"/>
              </a:ext>
            </a:extLst>
          </p:cNvPr>
          <p:cNvSpPr txBox="1"/>
          <p:nvPr/>
        </p:nvSpPr>
        <p:spPr>
          <a:xfrm>
            <a:off x="735390" y="1447169"/>
            <a:ext cx="10962843" cy="544405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s-MX" dirty="0">
                <a:latin typeface="Arial" panose="020B0604020202020204" pitchFamily="34" charset="0"/>
                <a:cs typeface="Arial" panose="020B0604020202020204" pitchFamily="34" charset="0"/>
              </a:rPr>
              <a:t>Nulidad de contrato.</a:t>
            </a:r>
          </a:p>
          <a:p>
            <a:pPr marL="285750" indent="-285750">
              <a:lnSpc>
                <a:spcPct val="150000"/>
              </a:lnSpc>
              <a:buFont typeface="Arial" panose="020B0604020202020204" pitchFamily="34" charset="0"/>
              <a:buChar char="•"/>
            </a:pPr>
            <a:r>
              <a:rPr lang="es-MX" dirty="0">
                <a:latin typeface="Arial" panose="020B0604020202020204" pitchFamily="34" charset="0"/>
                <a:cs typeface="Arial" panose="020B0604020202020204" pitchFamily="34" charset="0"/>
              </a:rPr>
              <a:t>Resolución de contrato.</a:t>
            </a:r>
          </a:p>
          <a:p>
            <a:pPr marL="285750" indent="-285750">
              <a:lnSpc>
                <a:spcPct val="150000"/>
              </a:lnSpc>
              <a:buFont typeface="Arial" panose="020B0604020202020204" pitchFamily="34" charset="0"/>
              <a:buChar char="•"/>
            </a:pPr>
            <a:r>
              <a:rPr lang="es-MX" dirty="0">
                <a:latin typeface="Arial" panose="020B0604020202020204" pitchFamily="34" charset="0"/>
                <a:cs typeface="Arial" panose="020B0604020202020204" pitchFamily="34" charset="0"/>
              </a:rPr>
              <a:t>Ampliación de plazo contractual.</a:t>
            </a:r>
          </a:p>
          <a:p>
            <a:pPr marL="285750" indent="-285750">
              <a:lnSpc>
                <a:spcPct val="150000"/>
              </a:lnSpc>
              <a:buFont typeface="Arial" panose="020B0604020202020204" pitchFamily="34" charset="0"/>
              <a:buChar char="•"/>
            </a:pPr>
            <a:r>
              <a:rPr lang="es-MX" dirty="0">
                <a:latin typeface="Arial" panose="020B0604020202020204" pitchFamily="34" charset="0"/>
                <a:cs typeface="Arial" panose="020B0604020202020204" pitchFamily="34" charset="0"/>
              </a:rPr>
              <a:t>Recepción y conformidad de la prestación.			30 días hábiles</a:t>
            </a:r>
          </a:p>
          <a:p>
            <a:pPr marL="285750" indent="-285750">
              <a:lnSpc>
                <a:spcPct val="150000"/>
              </a:lnSpc>
              <a:buFont typeface="Arial" panose="020B0604020202020204" pitchFamily="34" charset="0"/>
              <a:buChar char="•"/>
            </a:pPr>
            <a:r>
              <a:rPr lang="es-MX" dirty="0">
                <a:latin typeface="Arial" panose="020B0604020202020204" pitchFamily="34" charset="0"/>
                <a:cs typeface="Arial" panose="020B0604020202020204" pitchFamily="34" charset="0"/>
              </a:rPr>
              <a:t>Valorizaciones o </a:t>
            </a:r>
            <a:r>
              <a:rPr lang="es-MX" dirty="0" err="1">
                <a:latin typeface="Arial" panose="020B0604020202020204" pitchFamily="34" charset="0"/>
                <a:cs typeface="Arial" panose="020B0604020202020204" pitchFamily="34" charset="0"/>
              </a:rPr>
              <a:t>metrados</a:t>
            </a:r>
            <a:r>
              <a:rPr lang="es-MX"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s-MX" dirty="0">
                <a:latin typeface="Arial" panose="020B0604020202020204" pitchFamily="34" charset="0"/>
                <a:cs typeface="Arial" panose="020B0604020202020204" pitchFamily="34" charset="0"/>
              </a:rPr>
              <a:t>Liquidación de contrato </a:t>
            </a:r>
          </a:p>
          <a:p>
            <a:pPr marL="285750" indent="-285750">
              <a:lnSpc>
                <a:spcPct val="150000"/>
              </a:lnSpc>
              <a:buFont typeface="Arial" panose="020B0604020202020204" pitchFamily="34" charset="0"/>
              <a:buChar char="•"/>
            </a:pPr>
            <a:r>
              <a:rPr lang="es-PE" dirty="0">
                <a:latin typeface="Arial" panose="020B0604020202020204" pitchFamily="34" charset="0"/>
                <a:ea typeface="Times New Roman" panose="02020603050405020304" pitchFamily="18" charset="0"/>
                <a:cs typeface="Arial" panose="020B0604020202020204" pitchFamily="34" charset="0"/>
              </a:rPr>
              <a:t>S</a:t>
            </a:r>
            <a:r>
              <a:rPr lang="es-PE" sz="1800" dirty="0">
                <a:effectLst/>
                <a:latin typeface="Arial" panose="020B0604020202020204" pitchFamily="34" charset="0"/>
                <a:ea typeface="Times New Roman" panose="02020603050405020304" pitchFamily="18" charset="0"/>
                <a:cs typeface="Arial" panose="020B0604020202020204" pitchFamily="34" charset="0"/>
              </a:rPr>
              <a:t>upuestos diferentes a los mencionados en el párrafo anterior, en cualquier momento anterior a la fecha del pago final.</a:t>
            </a:r>
            <a:endParaRPr lang="es-MX"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PE" sz="1800" dirty="0">
                <a:effectLst/>
                <a:latin typeface="Arial" panose="020B0604020202020204" pitchFamily="34" charset="0"/>
                <a:ea typeface="Times New Roman" panose="02020603050405020304" pitchFamily="18" charset="0"/>
                <a:cs typeface="Arial" panose="020B0604020202020204" pitchFamily="34" charset="0"/>
              </a:rPr>
              <a:t>Luego del pago final, las controversias solo pueden estar referidas a vicios ocultos en bienes, servicios u obras y a las obligaciones previstas en el contrato que deban cumplirse con posterioridad al pago final. En estos casos, el medio de solución de controversias se debe iniciar dentro del plazo de treinta (30) días hábiles conforme a lo señalado en el reglamento.</a:t>
            </a:r>
            <a:r>
              <a:rPr lang="es-MX" dirty="0">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endParaRPr lang="es-MX" dirty="0">
              <a:latin typeface="Times New Roman" panose="02020603050405020304" pitchFamily="18" charset="0"/>
              <a:cs typeface="Times New Roman" panose="02020603050405020304" pitchFamily="18" charset="0"/>
            </a:endParaRPr>
          </a:p>
        </p:txBody>
      </p:sp>
      <p:sp>
        <p:nvSpPr>
          <p:cNvPr id="2" name="Cerrar llave 1">
            <a:extLst>
              <a:ext uri="{FF2B5EF4-FFF2-40B4-BE49-F238E27FC236}">
                <a16:creationId xmlns:a16="http://schemas.microsoft.com/office/drawing/2014/main" id="{1F228047-ACF0-1C30-9117-307069364D44}"/>
              </a:ext>
            </a:extLst>
          </p:cNvPr>
          <p:cNvSpPr/>
          <p:nvPr/>
        </p:nvSpPr>
        <p:spPr>
          <a:xfrm>
            <a:off x="5254927" y="1694229"/>
            <a:ext cx="1187116" cy="21585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229053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806411"/>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8</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Marcador de contenido 2">
            <a:extLst>
              <a:ext uri="{FF2B5EF4-FFF2-40B4-BE49-F238E27FC236}">
                <a16:creationId xmlns:a16="http://schemas.microsoft.com/office/drawing/2014/main" id="{C6B721C7-AA8D-C950-8AB7-2C86D2B6F434}"/>
              </a:ext>
            </a:extLst>
          </p:cNvPr>
          <p:cNvSpPr txBox="1">
            <a:spLocks/>
          </p:cNvSpPr>
          <p:nvPr/>
        </p:nvSpPr>
        <p:spPr>
          <a:xfrm>
            <a:off x="672932" y="2144753"/>
            <a:ext cx="10734901" cy="40307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s-PE" sz="1800" dirty="0">
                <a:latin typeface="Arial" panose="020B0604020202020204" pitchFamily="34" charset="0"/>
                <a:ea typeface="Times New Roman" panose="02020603050405020304" pitchFamily="18" charset="0"/>
                <a:cs typeface="Arial" panose="020B0604020202020204" pitchFamily="34" charset="0"/>
              </a:rPr>
              <a:t>Dentro del plazo convenido por las partes o determinado por el tribunal arbitral y a menos que las partes hayan acordado algo distinto respecto del contenido de la demanda y de la contestación, el demandante deberá alegar los hechos en que se funda, la naturaleza y las circunstancias de la controversia y las pretensiones que formula y el demandado deberá establecer su posición respecto a lo planteado en la demanda.</a:t>
            </a:r>
          </a:p>
          <a:p>
            <a:pPr algn="just">
              <a:lnSpc>
                <a:spcPct val="150000"/>
              </a:lnSpc>
            </a:pPr>
            <a:r>
              <a:rPr lang="es-PE" sz="1800" dirty="0">
                <a:latin typeface="Arial" panose="020B0604020202020204" pitchFamily="34" charset="0"/>
                <a:ea typeface="Times New Roman" panose="02020603050405020304" pitchFamily="18" charset="0"/>
                <a:cs typeface="Arial" panose="020B0604020202020204" pitchFamily="34" charset="0"/>
              </a:rPr>
              <a:t>Las partes, al plantear su demanda y contestación, deberán aportar todos los documentos que consideren pertinentes o hacer referencia a los documentos u otras pruebas que vayan a presentar o proponer.</a:t>
            </a:r>
          </a:p>
        </p:txBody>
      </p:sp>
      <p:sp>
        <p:nvSpPr>
          <p:cNvPr id="3" name="Título 1">
            <a:extLst>
              <a:ext uri="{FF2B5EF4-FFF2-40B4-BE49-F238E27FC236}">
                <a16:creationId xmlns:a16="http://schemas.microsoft.com/office/drawing/2014/main" id="{FACD927C-24A0-DDE0-E362-51076EC763E3}"/>
              </a:ext>
            </a:extLst>
          </p:cNvPr>
          <p:cNvSpPr>
            <a:spLocks noGrp="1"/>
          </p:cNvSpPr>
          <p:nvPr>
            <p:ph type="title"/>
          </p:nvPr>
        </p:nvSpPr>
        <p:spPr>
          <a:xfrm>
            <a:off x="1187715" y="1114823"/>
            <a:ext cx="9603275" cy="1049235"/>
          </a:xfrm>
        </p:spPr>
        <p:txBody>
          <a:bodyPr>
            <a:normAutofit/>
          </a:bodyPr>
          <a:lstStyle/>
          <a:p>
            <a:pPr algn="ctr"/>
            <a:r>
              <a:rPr lang="es-PE" sz="2900" b="1" dirty="0">
                <a:latin typeface="Poppins" panose="020B0604020202020204" charset="0"/>
                <a:cs typeface="Poppins" panose="020B0604020202020204" charset="0"/>
              </a:rPr>
              <a:t>CONTENIDO DE LA DEMANDA Y CONTESTACIÓN (ART. 39°)</a:t>
            </a:r>
          </a:p>
        </p:txBody>
      </p:sp>
    </p:spTree>
    <p:extLst>
      <p:ext uri="{BB962C8B-B14F-4D97-AF65-F5344CB8AC3E}">
        <p14:creationId xmlns:p14="http://schemas.microsoft.com/office/powerpoint/2010/main" val="1657839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4" name="Rectángulo 3">
            <a:extLst>
              <a:ext uri="{FF2B5EF4-FFF2-40B4-BE49-F238E27FC236}">
                <a16:creationId xmlns:a16="http://schemas.microsoft.com/office/drawing/2014/main" id="{FCCF1020-A704-8457-2F44-7F8D00B90A11}"/>
              </a:ext>
            </a:extLst>
          </p:cNvPr>
          <p:cNvSpPr/>
          <p:nvPr/>
        </p:nvSpPr>
        <p:spPr>
          <a:xfrm>
            <a:off x="0" y="5806411"/>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1" name="Google Shape;291;p26"/>
          <p:cNvSpPr txBox="1">
            <a:spLocks noGrp="1"/>
          </p:cNvSpPr>
          <p:nvPr>
            <p:ph type="sldNum" idx="12"/>
          </p:nvPr>
        </p:nvSpPr>
        <p:spPr>
          <a:xfrm>
            <a:off x="11407833" y="6101933"/>
            <a:ext cx="580800" cy="580800"/>
          </a:xfrm>
          <a:prstGeom prst="rect">
            <a:avLst/>
          </a:prstGeom>
        </p:spPr>
        <p:txBody>
          <a:bodyPr spcFirstLastPara="1" vert="horz" wrap="square" lIns="121900" tIns="121900" rIns="121900" bIns="121900" rtlCol="0" anchor="ctr" anchorCtr="0">
            <a:noAutofit/>
          </a:bodyPr>
          <a:lstStyle/>
          <a:p>
            <a:pPr algn="ctr"/>
            <a:fld id="{00000000-1234-1234-1234-123412341234}" type="slidenum">
              <a:rPr lang="en"/>
              <a:pPr algn="ctr"/>
              <a:t>9</a:t>
            </a:fld>
            <a:endParaRPr/>
          </a:p>
        </p:txBody>
      </p:sp>
      <p:sp>
        <p:nvSpPr>
          <p:cNvPr id="15" name="Rectángulo 14">
            <a:extLst>
              <a:ext uri="{FF2B5EF4-FFF2-40B4-BE49-F238E27FC236}">
                <a16:creationId xmlns:a16="http://schemas.microsoft.com/office/drawing/2014/main" id="{D04622E8-278D-4396-886C-1E130276E7B9}"/>
              </a:ext>
            </a:extLst>
          </p:cNvPr>
          <p:cNvSpPr/>
          <p:nvPr/>
        </p:nvSpPr>
        <p:spPr>
          <a:xfrm>
            <a:off x="0" y="0"/>
            <a:ext cx="12192000" cy="1051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C6FEF725-11AD-4D79-97CE-1BE4762E6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1207" y="244150"/>
            <a:ext cx="1781144" cy="435767"/>
          </a:xfrm>
          <a:prstGeom prst="rect">
            <a:avLst/>
          </a:prstGeom>
        </p:spPr>
      </p:pic>
      <p:pic>
        <p:nvPicPr>
          <p:cNvPr id="17" name="Imagen 16">
            <a:extLst>
              <a:ext uri="{FF2B5EF4-FFF2-40B4-BE49-F238E27FC236}">
                <a16:creationId xmlns:a16="http://schemas.microsoft.com/office/drawing/2014/main" id="{22FBA1F2-182F-4F4C-A77C-8D78B8C98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181" y="194851"/>
            <a:ext cx="1381977" cy="534365"/>
          </a:xfrm>
          <a:prstGeom prst="rect">
            <a:avLst/>
          </a:prstGeom>
        </p:spPr>
      </p:pic>
      <p:pic>
        <p:nvPicPr>
          <p:cNvPr id="18" name="Imagen 17">
            <a:extLst>
              <a:ext uri="{FF2B5EF4-FFF2-40B4-BE49-F238E27FC236}">
                <a16:creationId xmlns:a16="http://schemas.microsoft.com/office/drawing/2014/main" id="{B7A8A919-2091-43D1-9C77-7D3A612DC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149" y="264507"/>
            <a:ext cx="2169953" cy="395053"/>
          </a:xfrm>
          <a:prstGeom prst="rect">
            <a:avLst/>
          </a:prstGeom>
        </p:spPr>
      </p:pic>
      <p:sp>
        <p:nvSpPr>
          <p:cNvPr id="19" name="Google Shape;239;p22">
            <a:extLst>
              <a:ext uri="{FF2B5EF4-FFF2-40B4-BE49-F238E27FC236}">
                <a16:creationId xmlns:a16="http://schemas.microsoft.com/office/drawing/2014/main" id="{A1491E23-7C3B-473C-9B93-DFB946AEB198}"/>
              </a:ext>
            </a:extLst>
          </p:cNvPr>
          <p:cNvSpPr txBox="1">
            <a:spLocks/>
          </p:cNvSpPr>
          <p:nvPr/>
        </p:nvSpPr>
        <p:spPr>
          <a:xfrm>
            <a:off x="4520502" y="124503"/>
            <a:ext cx="1468851" cy="690411"/>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entro de</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F</a:t>
            </a:r>
            <a:r>
              <a:rPr lang="es-ES" sz="1200" dirty="0">
                <a:latin typeface="Poppins" panose="020B0604020202020204" charset="0"/>
                <a:cs typeface="Poppins" panose="020B0604020202020204" charset="0"/>
              </a:rPr>
              <a:t>ormación</a:t>
            </a:r>
            <a:r>
              <a:rPr lang="es-ES" sz="1200" b="1" dirty="0">
                <a:latin typeface="Poppins" panose="020B0604020202020204" charset="0"/>
                <a:cs typeface="Poppins" panose="020B0604020202020204" charset="0"/>
              </a:rPr>
              <a:t> </a:t>
            </a:r>
            <a:r>
              <a:rPr lang="es-ES" sz="1200" dirty="0">
                <a:latin typeface="Poppins" panose="020B0604020202020204" charset="0"/>
                <a:cs typeface="Poppins" panose="020B0604020202020204" charset="0"/>
              </a:rPr>
              <a:t>y</a:t>
            </a:r>
          </a:p>
          <a:p>
            <a:pPr marL="0" indent="0">
              <a:lnSpc>
                <a:spcPct val="100000"/>
              </a:lnSpc>
              <a:spcBef>
                <a:spcPts val="0"/>
              </a:spcBef>
              <a:buFont typeface="Arial" panose="020B0604020202020204" pitchFamily="34" charset="0"/>
              <a:buNone/>
            </a:pPr>
            <a:r>
              <a:rPr lang="es-ES" sz="1200" b="1" dirty="0">
                <a:latin typeface="Poppins" panose="020B0604020202020204" charset="0"/>
                <a:cs typeface="Poppins" panose="020B0604020202020204" charset="0"/>
              </a:rPr>
              <a:t>C</a:t>
            </a:r>
            <a:r>
              <a:rPr lang="es-ES" sz="1200" dirty="0">
                <a:latin typeface="Poppins" panose="020B0604020202020204" charset="0"/>
                <a:cs typeface="Poppins" panose="020B0604020202020204" charset="0"/>
              </a:rPr>
              <a:t>apacitación</a:t>
            </a:r>
          </a:p>
        </p:txBody>
      </p:sp>
      <p:cxnSp>
        <p:nvCxnSpPr>
          <p:cNvPr id="20" name="Conector recto 19">
            <a:extLst>
              <a:ext uri="{FF2B5EF4-FFF2-40B4-BE49-F238E27FC236}">
                <a16:creationId xmlns:a16="http://schemas.microsoft.com/office/drawing/2014/main" id="{25950369-38EF-4C13-A402-15C77C046C50}"/>
              </a:ext>
            </a:extLst>
          </p:cNvPr>
          <p:cNvCxnSpPr>
            <a:cxnSpLocks/>
          </p:cNvCxnSpPr>
          <p:nvPr/>
        </p:nvCxnSpPr>
        <p:spPr>
          <a:xfrm>
            <a:off x="4501452" y="198499"/>
            <a:ext cx="0" cy="66003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4500C988-7D25-6270-867F-187F3069CB72}"/>
              </a:ext>
            </a:extLst>
          </p:cNvPr>
          <p:cNvSpPr txBox="1">
            <a:spLocks/>
          </p:cNvSpPr>
          <p:nvPr/>
        </p:nvSpPr>
        <p:spPr>
          <a:xfrm>
            <a:off x="986848" y="2057004"/>
            <a:ext cx="10005009" cy="39838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PE" sz="1800" dirty="0">
                <a:solidFill>
                  <a:srgbClr val="000000"/>
                </a:solidFill>
                <a:latin typeface="Arial" panose="020B0604020202020204" pitchFamily="34" charset="0"/>
                <a:cs typeface="Arial" panose="020B0604020202020204" pitchFamily="34" charset="0"/>
              </a:rPr>
              <a:t>Art. 39 LA</a:t>
            </a:r>
          </a:p>
          <a:p>
            <a:pPr marL="0" indent="0">
              <a:buFont typeface="Arial" panose="020B0604020202020204" pitchFamily="34" charset="0"/>
              <a:buNone/>
            </a:pPr>
            <a:endParaRPr lang="es-PE" sz="1800" dirty="0">
              <a:solidFill>
                <a:srgbClr val="00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s-PE" sz="1800" dirty="0">
                <a:effectLst/>
                <a:latin typeface="Arial" panose="020B0604020202020204" pitchFamily="34" charset="0"/>
                <a:ea typeface="Times New Roman" panose="02020603050405020304" pitchFamily="18" charset="0"/>
              </a:rPr>
              <a:t>Salvo acuerdo en contrario, en el curso de las actuaciones, cualquiera de las partes podrá modificar o ampliar su demanda o contestación, a menos que el tribunal arbitral considere que no corresponde permitir esa modificación en razón de la demora con que se hubiere hecho, el perjuicio que pudiera causar a la otra parte o cualesquiera otras circunstancias. El contenido de la modificación y de la ampliación de la demanda o contestación, deberán estar incluidos dentro de los alcances del convenio arbitral.</a:t>
            </a:r>
            <a:endParaRPr lang="es-PE" sz="1800" dirty="0">
              <a:solidFill>
                <a:srgbClr val="000000"/>
              </a:solidFill>
              <a:latin typeface="Times New Roman" panose="02020603050405020304" pitchFamily="18" charset="0"/>
              <a:cs typeface="Times New Roman" panose="02020603050405020304" pitchFamily="18" charset="0"/>
            </a:endParaRPr>
          </a:p>
        </p:txBody>
      </p:sp>
      <p:sp>
        <p:nvSpPr>
          <p:cNvPr id="5" name="Título 1">
            <a:extLst>
              <a:ext uri="{FF2B5EF4-FFF2-40B4-BE49-F238E27FC236}">
                <a16:creationId xmlns:a16="http://schemas.microsoft.com/office/drawing/2014/main" id="{9698CB68-79CC-EF53-8815-0B65D9D6BA24}"/>
              </a:ext>
            </a:extLst>
          </p:cNvPr>
          <p:cNvSpPr>
            <a:spLocks noGrp="1"/>
          </p:cNvSpPr>
          <p:nvPr>
            <p:ph type="title"/>
          </p:nvPr>
        </p:nvSpPr>
        <p:spPr>
          <a:xfrm>
            <a:off x="2931316" y="1096730"/>
            <a:ext cx="7300450" cy="726862"/>
          </a:xfrm>
        </p:spPr>
        <p:txBody>
          <a:bodyPr>
            <a:normAutofit fontScale="90000"/>
          </a:bodyPr>
          <a:lstStyle/>
          <a:p>
            <a:r>
              <a:rPr lang="es-PE" sz="3200" b="1" dirty="0">
                <a:latin typeface="Poppins" panose="020B0604020202020204" charset="0"/>
                <a:cs typeface="Poppins" panose="020B0604020202020204" charset="0"/>
              </a:rPr>
              <a:t>AMPLIACION DE DEMANDA Y CONTESTACIÓN </a:t>
            </a:r>
          </a:p>
        </p:txBody>
      </p:sp>
      <p:sp>
        <p:nvSpPr>
          <p:cNvPr id="6" name="Rectángulo 5">
            <a:extLst>
              <a:ext uri="{FF2B5EF4-FFF2-40B4-BE49-F238E27FC236}">
                <a16:creationId xmlns:a16="http://schemas.microsoft.com/office/drawing/2014/main" id="{8CB65BB1-9451-DE61-654C-8C0B221A04DE}"/>
              </a:ext>
            </a:extLst>
          </p:cNvPr>
          <p:cNvSpPr/>
          <p:nvPr/>
        </p:nvSpPr>
        <p:spPr>
          <a:xfrm>
            <a:off x="2563016" y="1162627"/>
            <a:ext cx="368300" cy="2975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AF3635DE-D776-C0FC-F206-238F73CF8FAA}"/>
              </a:ext>
            </a:extLst>
          </p:cNvPr>
          <p:cNvPicPr>
            <a:picLocks noChangeAspect="1"/>
          </p:cNvPicPr>
          <p:nvPr/>
        </p:nvPicPr>
        <p:blipFill>
          <a:blip r:embed="rId6"/>
          <a:stretch>
            <a:fillRect/>
          </a:stretch>
        </p:blipFill>
        <p:spPr>
          <a:xfrm>
            <a:off x="4133568" y="4564321"/>
            <a:ext cx="3223532" cy="1798337"/>
          </a:xfrm>
          <a:prstGeom prst="rect">
            <a:avLst/>
          </a:prstGeom>
          <a:ln>
            <a:noFill/>
          </a:ln>
          <a:effectLst>
            <a:softEdge rad="112500"/>
          </a:effectLst>
        </p:spPr>
      </p:pic>
    </p:spTree>
    <p:extLst>
      <p:ext uri="{BB962C8B-B14F-4D97-AF65-F5344CB8AC3E}">
        <p14:creationId xmlns:p14="http://schemas.microsoft.com/office/powerpoint/2010/main" val="15209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TotalTime>
  <Words>2737</Words>
  <Application>Microsoft Office PowerPoint</Application>
  <PresentationFormat>Panorámica</PresentationFormat>
  <Paragraphs>231</Paragraphs>
  <Slides>24</Slides>
  <Notes>23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24</vt:i4>
      </vt:variant>
    </vt:vector>
  </HeadingPairs>
  <TitlesOfParts>
    <vt:vector size="34" baseType="lpstr">
      <vt:lpstr>Aharoni</vt:lpstr>
      <vt:lpstr>Amasis MT Pro Black</vt:lpstr>
      <vt:lpstr>Arial</vt:lpstr>
      <vt:lpstr>Calibri</vt:lpstr>
      <vt:lpstr>Calibri Light</vt:lpstr>
      <vt:lpstr>Gill Sans MT</vt:lpstr>
      <vt:lpstr>Gill Sans MT (Cuerpo)</vt:lpstr>
      <vt:lpstr>Poppins</vt:lpstr>
      <vt:lpstr>Times New Roman</vt:lpstr>
      <vt:lpstr>Tema de Office</vt:lpstr>
      <vt:lpstr>Presentación de PowerPoint</vt:lpstr>
      <vt:lpstr>PROCESO ARBITRAL</vt:lpstr>
      <vt:lpstr>ACTUACIONES ARBITRALES</vt:lpstr>
      <vt:lpstr>SOLICITUD DE ARBITRAJE</vt:lpstr>
      <vt:lpstr>CONTENIDO DE LA SOLICITUD DE ARBITRAJE</vt:lpstr>
      <vt:lpstr>RESPUESTA A LA SOLICITUD DE ARBITRAJE</vt:lpstr>
      <vt:lpstr>MATERIAS SUSCEPTIBLES DE ARBITRAJE</vt:lpstr>
      <vt:lpstr>CONTENIDO DE LA DEMANDA Y CONTESTACIÓN (ART. 39°)</vt:lpstr>
      <vt:lpstr>AMPLIACION DE DEMANDA Y CONTESTACIÓN </vt:lpstr>
      <vt:lpstr>ACUMULACIÓN DE PRETENSIONES</vt:lpstr>
      <vt:lpstr> EXCEPCIONES U OBJECIONES</vt:lpstr>
      <vt:lpstr>AUDIENCIA CONCILIACIÓN Y DE DETERMINACIÓN DE PUNTOS CONTROVERTIDOS</vt:lpstr>
      <vt:lpstr>AUDIENCIA DE PRUEBAS</vt:lpstr>
      <vt:lpstr>AUDIENCIA DE ALEGATOS E INFORMES ORALES</vt:lpstr>
      <vt:lpstr>ETAPA RESOLUTIVA</vt:lpstr>
      <vt:lpstr>Presentación de PowerPoint</vt:lpstr>
      <vt:lpstr>LAUDO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ALUMNO - JORGE LUIS  CH�VEZ AGUILAR</dc:creator>
  <cp:lastModifiedBy>arturo recharte bailo</cp:lastModifiedBy>
  <cp:revision>77</cp:revision>
  <dcterms:created xsi:type="dcterms:W3CDTF">2021-04-27T21:10:31Z</dcterms:created>
  <dcterms:modified xsi:type="dcterms:W3CDTF">2024-04-24T23:22:40Z</dcterms:modified>
</cp:coreProperties>
</file>