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theme/themeOverride1.xml" ContentType="application/vnd.openxmlformats-officedocument.themeOverr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9" r:id="rId2"/>
    <p:sldId id="490" r:id="rId3"/>
    <p:sldId id="463" r:id="rId4"/>
    <p:sldId id="486" r:id="rId5"/>
    <p:sldId id="487" r:id="rId6"/>
    <p:sldId id="485" r:id="rId7"/>
    <p:sldId id="488" r:id="rId8"/>
    <p:sldId id="489" r:id="rId9"/>
    <p:sldId id="482" r:id="rId10"/>
    <p:sldId id="495" r:id="rId11"/>
    <p:sldId id="496" r:id="rId12"/>
    <p:sldId id="497" r:id="rId13"/>
    <p:sldId id="498" r:id="rId14"/>
    <p:sldId id="499" r:id="rId15"/>
    <p:sldId id="493" r:id="rId16"/>
    <p:sldId id="462" r:id="rId17"/>
    <p:sldId id="464" r:id="rId18"/>
    <p:sldId id="500" r:id="rId19"/>
    <p:sldId id="508" r:id="rId20"/>
    <p:sldId id="501" r:id="rId21"/>
    <p:sldId id="502" r:id="rId22"/>
    <p:sldId id="509" r:id="rId23"/>
    <p:sldId id="510" r:id="rId24"/>
    <p:sldId id="503" r:id="rId25"/>
    <p:sldId id="512" r:id="rId26"/>
    <p:sldId id="483" r:id="rId27"/>
    <p:sldId id="470" r:id="rId28"/>
    <p:sldId id="514" r:id="rId29"/>
  </p:sldIdLst>
  <p:sldSz cx="12192000" cy="6858000"/>
  <p:notesSz cx="6858000" cy="9144000"/>
  <p:defaultText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157" autoAdjust="0"/>
    <p:restoredTop sz="94660"/>
  </p:normalViewPr>
  <p:slideViewPr>
    <p:cSldViewPr snapToGrid="0">
      <p:cViewPr varScale="1">
        <p:scale>
          <a:sx n="67" d="100"/>
          <a:sy n="67" d="100"/>
        </p:scale>
        <p:origin x="48" y="78"/>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diagrams/_rels/data3.xml.rels><?xml version="1.0" encoding="UTF-8" standalone="yes"?>
<Relationships xmlns="http://schemas.openxmlformats.org/package/2006/relationships"><Relationship Id="rId2" Type="http://schemas.openxmlformats.org/officeDocument/2006/relationships/image" Target="../media/image4.svg"/><Relationship Id="rId1" Type="http://schemas.openxmlformats.org/officeDocument/2006/relationships/image" Target="../media/image3.png"/></Relationships>
</file>

<file path=ppt/diagrams/_rels/drawing3.xml.rels><?xml version="1.0" encoding="UTF-8" standalone="yes"?>
<Relationships xmlns="http://schemas.openxmlformats.org/package/2006/relationships"><Relationship Id="rId2" Type="http://schemas.openxmlformats.org/officeDocument/2006/relationships/image" Target="../media/image4.svg"/><Relationship Id="rId1" Type="http://schemas.openxmlformats.org/officeDocument/2006/relationships/image" Target="../media/image3.pn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0A9793D-EC91-420B-926A-5B28564F13FB}" type="doc">
      <dgm:prSet loTypeId="urn:microsoft.com/office/officeart/2005/8/layout/list1" loCatId="list" qsTypeId="urn:microsoft.com/office/officeart/2005/8/quickstyle/simple1" qsCatId="simple" csTypeId="urn:microsoft.com/office/officeart/2005/8/colors/colorful1" csCatId="colorful" phldr="1"/>
      <dgm:spPr/>
      <dgm:t>
        <a:bodyPr/>
        <a:lstStyle/>
        <a:p>
          <a:endParaRPr lang="es-PE"/>
        </a:p>
      </dgm:t>
    </dgm:pt>
    <dgm:pt modelId="{475F25EA-0DFB-4192-A201-7E18E2E8525F}">
      <dgm:prSet phldrT="[Texto]"/>
      <dgm:spPr/>
      <dgm:t>
        <a:bodyPr/>
        <a:lstStyle/>
        <a:p>
          <a:pPr>
            <a:buFont typeface="+mj-lt"/>
            <a:buNone/>
          </a:pPr>
          <a:r>
            <a:rPr lang="es-PE" dirty="0"/>
            <a:t>Negociación</a:t>
          </a:r>
        </a:p>
      </dgm:t>
    </dgm:pt>
    <dgm:pt modelId="{FB70DF26-CCEF-498E-B234-C79F15086DB3}" type="parTrans" cxnId="{D6872FF1-2BEC-4523-9973-D70A21D9A469}">
      <dgm:prSet/>
      <dgm:spPr/>
      <dgm:t>
        <a:bodyPr/>
        <a:lstStyle/>
        <a:p>
          <a:endParaRPr lang="es-PE"/>
        </a:p>
      </dgm:t>
    </dgm:pt>
    <dgm:pt modelId="{8FDE0BB5-C913-4CBA-ACDA-94C0A2C324B8}" type="sibTrans" cxnId="{D6872FF1-2BEC-4523-9973-D70A21D9A469}">
      <dgm:prSet/>
      <dgm:spPr/>
      <dgm:t>
        <a:bodyPr/>
        <a:lstStyle/>
        <a:p>
          <a:endParaRPr lang="es-PE"/>
        </a:p>
      </dgm:t>
    </dgm:pt>
    <dgm:pt modelId="{CD351DC2-1FCA-4A98-8846-BC7C6AF4DD70}">
      <dgm:prSet phldrT="[Texto]"/>
      <dgm:spPr/>
      <dgm:t>
        <a:bodyPr/>
        <a:lstStyle/>
        <a:p>
          <a:pPr>
            <a:buFont typeface="+mj-lt"/>
            <a:buNone/>
          </a:pPr>
          <a:r>
            <a:rPr lang="es-PE" dirty="0"/>
            <a:t>Mediación</a:t>
          </a:r>
        </a:p>
      </dgm:t>
    </dgm:pt>
    <dgm:pt modelId="{64911BD7-DD05-4EEE-954B-49FF360889E9}" type="parTrans" cxnId="{01732310-C319-4580-877C-B5AE3B6661C5}">
      <dgm:prSet/>
      <dgm:spPr/>
      <dgm:t>
        <a:bodyPr/>
        <a:lstStyle/>
        <a:p>
          <a:endParaRPr lang="es-PE"/>
        </a:p>
      </dgm:t>
    </dgm:pt>
    <dgm:pt modelId="{3585F808-0940-4196-AEE1-D0DB1319FC04}" type="sibTrans" cxnId="{01732310-C319-4580-877C-B5AE3B6661C5}">
      <dgm:prSet/>
      <dgm:spPr/>
      <dgm:t>
        <a:bodyPr/>
        <a:lstStyle/>
        <a:p>
          <a:endParaRPr lang="es-PE"/>
        </a:p>
      </dgm:t>
    </dgm:pt>
    <dgm:pt modelId="{AD7CEDCC-86D7-44EB-95DE-825C3B1B4A1E}">
      <dgm:prSet phldrT="[Texto]"/>
      <dgm:spPr/>
      <dgm:t>
        <a:bodyPr/>
        <a:lstStyle/>
        <a:p>
          <a:pPr>
            <a:buFont typeface="+mj-lt"/>
            <a:buNone/>
          </a:pPr>
          <a:r>
            <a:rPr lang="es-PE" dirty="0"/>
            <a:t>Conciliación</a:t>
          </a:r>
        </a:p>
      </dgm:t>
    </dgm:pt>
    <dgm:pt modelId="{C5FD6CDC-2C4D-4E55-BEE6-32A11A248DD4}" type="parTrans" cxnId="{89867338-06DA-45B1-8306-A6857CBDC76B}">
      <dgm:prSet/>
      <dgm:spPr/>
      <dgm:t>
        <a:bodyPr/>
        <a:lstStyle/>
        <a:p>
          <a:endParaRPr lang="es-PE"/>
        </a:p>
      </dgm:t>
    </dgm:pt>
    <dgm:pt modelId="{B4E7FE64-710F-4106-93CD-0A45593E340A}" type="sibTrans" cxnId="{89867338-06DA-45B1-8306-A6857CBDC76B}">
      <dgm:prSet/>
      <dgm:spPr/>
      <dgm:t>
        <a:bodyPr/>
        <a:lstStyle/>
        <a:p>
          <a:endParaRPr lang="es-PE"/>
        </a:p>
      </dgm:t>
    </dgm:pt>
    <dgm:pt modelId="{BD5E86C8-59C9-4F6E-AD4E-581C0B0369DC}" type="pres">
      <dgm:prSet presAssocID="{40A9793D-EC91-420B-926A-5B28564F13FB}" presName="linear" presStyleCnt="0">
        <dgm:presLayoutVars>
          <dgm:dir/>
          <dgm:animLvl val="lvl"/>
          <dgm:resizeHandles val="exact"/>
        </dgm:presLayoutVars>
      </dgm:prSet>
      <dgm:spPr/>
    </dgm:pt>
    <dgm:pt modelId="{C02C685A-5AF1-4B44-BC05-EFD299575C7B}" type="pres">
      <dgm:prSet presAssocID="{475F25EA-0DFB-4192-A201-7E18E2E8525F}" presName="parentLin" presStyleCnt="0"/>
      <dgm:spPr/>
    </dgm:pt>
    <dgm:pt modelId="{7BDF14BF-1337-4A6D-8907-9F3BC939AC01}" type="pres">
      <dgm:prSet presAssocID="{475F25EA-0DFB-4192-A201-7E18E2E8525F}" presName="parentLeftMargin" presStyleLbl="node1" presStyleIdx="0" presStyleCnt="3"/>
      <dgm:spPr/>
    </dgm:pt>
    <dgm:pt modelId="{43F70BEA-8BA9-4BA8-A50B-50D87C366F8F}" type="pres">
      <dgm:prSet presAssocID="{475F25EA-0DFB-4192-A201-7E18E2E8525F}" presName="parentText" presStyleLbl="node1" presStyleIdx="0" presStyleCnt="3">
        <dgm:presLayoutVars>
          <dgm:chMax val="0"/>
          <dgm:bulletEnabled val="1"/>
        </dgm:presLayoutVars>
      </dgm:prSet>
      <dgm:spPr/>
    </dgm:pt>
    <dgm:pt modelId="{243F012A-BA8B-49F4-BC7E-679DD0515149}" type="pres">
      <dgm:prSet presAssocID="{475F25EA-0DFB-4192-A201-7E18E2E8525F}" presName="negativeSpace" presStyleCnt="0"/>
      <dgm:spPr/>
    </dgm:pt>
    <dgm:pt modelId="{22838BCE-696A-44F0-AF78-94E7AED0DA1A}" type="pres">
      <dgm:prSet presAssocID="{475F25EA-0DFB-4192-A201-7E18E2E8525F}" presName="childText" presStyleLbl="conFgAcc1" presStyleIdx="0" presStyleCnt="3">
        <dgm:presLayoutVars>
          <dgm:bulletEnabled val="1"/>
        </dgm:presLayoutVars>
      </dgm:prSet>
      <dgm:spPr/>
    </dgm:pt>
    <dgm:pt modelId="{BCF6F725-5656-45F5-B112-0A5DBCF24D8F}" type="pres">
      <dgm:prSet presAssocID="{8FDE0BB5-C913-4CBA-ACDA-94C0A2C324B8}" presName="spaceBetweenRectangles" presStyleCnt="0"/>
      <dgm:spPr/>
    </dgm:pt>
    <dgm:pt modelId="{878B4C70-6561-4FD7-8FCA-821B054E8DB0}" type="pres">
      <dgm:prSet presAssocID="{CD351DC2-1FCA-4A98-8846-BC7C6AF4DD70}" presName="parentLin" presStyleCnt="0"/>
      <dgm:spPr/>
    </dgm:pt>
    <dgm:pt modelId="{25408E1C-2542-429E-B49E-48114A88A9DA}" type="pres">
      <dgm:prSet presAssocID="{CD351DC2-1FCA-4A98-8846-BC7C6AF4DD70}" presName="parentLeftMargin" presStyleLbl="node1" presStyleIdx="0" presStyleCnt="3"/>
      <dgm:spPr/>
    </dgm:pt>
    <dgm:pt modelId="{6465429C-88CF-463D-82C6-D171F8A9B1E8}" type="pres">
      <dgm:prSet presAssocID="{CD351DC2-1FCA-4A98-8846-BC7C6AF4DD70}" presName="parentText" presStyleLbl="node1" presStyleIdx="1" presStyleCnt="3">
        <dgm:presLayoutVars>
          <dgm:chMax val="0"/>
          <dgm:bulletEnabled val="1"/>
        </dgm:presLayoutVars>
      </dgm:prSet>
      <dgm:spPr/>
    </dgm:pt>
    <dgm:pt modelId="{606CA8ED-6670-4833-993B-AEC3743F125F}" type="pres">
      <dgm:prSet presAssocID="{CD351DC2-1FCA-4A98-8846-BC7C6AF4DD70}" presName="negativeSpace" presStyleCnt="0"/>
      <dgm:spPr/>
    </dgm:pt>
    <dgm:pt modelId="{E1F697DA-B016-4A74-B29C-A4A6E76124B2}" type="pres">
      <dgm:prSet presAssocID="{CD351DC2-1FCA-4A98-8846-BC7C6AF4DD70}" presName="childText" presStyleLbl="conFgAcc1" presStyleIdx="1" presStyleCnt="3">
        <dgm:presLayoutVars>
          <dgm:bulletEnabled val="1"/>
        </dgm:presLayoutVars>
      </dgm:prSet>
      <dgm:spPr/>
    </dgm:pt>
    <dgm:pt modelId="{7C4E471C-067D-4F57-A885-752C218BC374}" type="pres">
      <dgm:prSet presAssocID="{3585F808-0940-4196-AEE1-D0DB1319FC04}" presName="spaceBetweenRectangles" presStyleCnt="0"/>
      <dgm:spPr/>
    </dgm:pt>
    <dgm:pt modelId="{26D3BF6D-BBC5-43AC-A97C-C7406377F7D8}" type="pres">
      <dgm:prSet presAssocID="{AD7CEDCC-86D7-44EB-95DE-825C3B1B4A1E}" presName="parentLin" presStyleCnt="0"/>
      <dgm:spPr/>
    </dgm:pt>
    <dgm:pt modelId="{73A86A8A-61C8-429D-AE90-28924ECFF11B}" type="pres">
      <dgm:prSet presAssocID="{AD7CEDCC-86D7-44EB-95DE-825C3B1B4A1E}" presName="parentLeftMargin" presStyleLbl="node1" presStyleIdx="1" presStyleCnt="3"/>
      <dgm:spPr/>
    </dgm:pt>
    <dgm:pt modelId="{6A26AC5E-5A5D-4A71-9FA6-E90AE8EAF571}" type="pres">
      <dgm:prSet presAssocID="{AD7CEDCC-86D7-44EB-95DE-825C3B1B4A1E}" presName="parentText" presStyleLbl="node1" presStyleIdx="2" presStyleCnt="3">
        <dgm:presLayoutVars>
          <dgm:chMax val="0"/>
          <dgm:bulletEnabled val="1"/>
        </dgm:presLayoutVars>
      </dgm:prSet>
      <dgm:spPr/>
    </dgm:pt>
    <dgm:pt modelId="{A6A8C21B-D4E0-4CBE-880B-615AA8449606}" type="pres">
      <dgm:prSet presAssocID="{AD7CEDCC-86D7-44EB-95DE-825C3B1B4A1E}" presName="negativeSpace" presStyleCnt="0"/>
      <dgm:spPr/>
    </dgm:pt>
    <dgm:pt modelId="{C9CFBC36-BD0F-4777-A3F6-7143AAC9D588}" type="pres">
      <dgm:prSet presAssocID="{AD7CEDCC-86D7-44EB-95DE-825C3B1B4A1E}" presName="childText" presStyleLbl="conFgAcc1" presStyleIdx="2" presStyleCnt="3">
        <dgm:presLayoutVars>
          <dgm:bulletEnabled val="1"/>
        </dgm:presLayoutVars>
      </dgm:prSet>
      <dgm:spPr/>
    </dgm:pt>
  </dgm:ptLst>
  <dgm:cxnLst>
    <dgm:cxn modelId="{01732310-C319-4580-877C-B5AE3B6661C5}" srcId="{40A9793D-EC91-420B-926A-5B28564F13FB}" destId="{CD351DC2-1FCA-4A98-8846-BC7C6AF4DD70}" srcOrd="1" destOrd="0" parTransId="{64911BD7-DD05-4EEE-954B-49FF360889E9}" sibTransId="{3585F808-0940-4196-AEE1-D0DB1319FC04}"/>
    <dgm:cxn modelId="{9C42B22D-A615-4ED2-A1E4-23083B68A6CA}" type="presOf" srcId="{40A9793D-EC91-420B-926A-5B28564F13FB}" destId="{BD5E86C8-59C9-4F6E-AD4E-581C0B0369DC}" srcOrd="0" destOrd="0" presId="urn:microsoft.com/office/officeart/2005/8/layout/list1"/>
    <dgm:cxn modelId="{A881D92F-1E37-4E33-9A24-557999F3A443}" type="presOf" srcId="{CD351DC2-1FCA-4A98-8846-BC7C6AF4DD70}" destId="{25408E1C-2542-429E-B49E-48114A88A9DA}" srcOrd="0" destOrd="0" presId="urn:microsoft.com/office/officeart/2005/8/layout/list1"/>
    <dgm:cxn modelId="{89867338-06DA-45B1-8306-A6857CBDC76B}" srcId="{40A9793D-EC91-420B-926A-5B28564F13FB}" destId="{AD7CEDCC-86D7-44EB-95DE-825C3B1B4A1E}" srcOrd="2" destOrd="0" parTransId="{C5FD6CDC-2C4D-4E55-BEE6-32A11A248DD4}" sibTransId="{B4E7FE64-710F-4106-93CD-0A45593E340A}"/>
    <dgm:cxn modelId="{7A9D0760-CEF6-4ABD-B06E-F3ED3F7759FE}" type="presOf" srcId="{475F25EA-0DFB-4192-A201-7E18E2E8525F}" destId="{43F70BEA-8BA9-4BA8-A50B-50D87C366F8F}" srcOrd="1" destOrd="0" presId="urn:microsoft.com/office/officeart/2005/8/layout/list1"/>
    <dgm:cxn modelId="{5B94AA61-72DD-4CD0-AC36-911AA6D72B15}" type="presOf" srcId="{475F25EA-0DFB-4192-A201-7E18E2E8525F}" destId="{7BDF14BF-1337-4A6D-8907-9F3BC939AC01}" srcOrd="0" destOrd="0" presId="urn:microsoft.com/office/officeart/2005/8/layout/list1"/>
    <dgm:cxn modelId="{05FF2A67-7533-4FA6-B95F-F88707C9A441}" type="presOf" srcId="{AD7CEDCC-86D7-44EB-95DE-825C3B1B4A1E}" destId="{6A26AC5E-5A5D-4A71-9FA6-E90AE8EAF571}" srcOrd="1" destOrd="0" presId="urn:microsoft.com/office/officeart/2005/8/layout/list1"/>
    <dgm:cxn modelId="{8975AAB4-DBEE-4F87-A532-BDE22C609B7B}" type="presOf" srcId="{CD351DC2-1FCA-4A98-8846-BC7C6AF4DD70}" destId="{6465429C-88CF-463D-82C6-D171F8A9B1E8}" srcOrd="1" destOrd="0" presId="urn:microsoft.com/office/officeart/2005/8/layout/list1"/>
    <dgm:cxn modelId="{EDC775BC-9240-409C-8E1F-95A8C3555D04}" type="presOf" srcId="{AD7CEDCC-86D7-44EB-95DE-825C3B1B4A1E}" destId="{73A86A8A-61C8-429D-AE90-28924ECFF11B}" srcOrd="0" destOrd="0" presId="urn:microsoft.com/office/officeart/2005/8/layout/list1"/>
    <dgm:cxn modelId="{D6872FF1-2BEC-4523-9973-D70A21D9A469}" srcId="{40A9793D-EC91-420B-926A-5B28564F13FB}" destId="{475F25EA-0DFB-4192-A201-7E18E2E8525F}" srcOrd="0" destOrd="0" parTransId="{FB70DF26-CCEF-498E-B234-C79F15086DB3}" sibTransId="{8FDE0BB5-C913-4CBA-ACDA-94C0A2C324B8}"/>
    <dgm:cxn modelId="{536D6C30-DDC3-4BA5-AD4F-37A7CEFACCD5}" type="presParOf" srcId="{BD5E86C8-59C9-4F6E-AD4E-581C0B0369DC}" destId="{C02C685A-5AF1-4B44-BC05-EFD299575C7B}" srcOrd="0" destOrd="0" presId="urn:microsoft.com/office/officeart/2005/8/layout/list1"/>
    <dgm:cxn modelId="{8C6C68FD-BAB7-462C-857F-5DD3D9B1D3CC}" type="presParOf" srcId="{C02C685A-5AF1-4B44-BC05-EFD299575C7B}" destId="{7BDF14BF-1337-4A6D-8907-9F3BC939AC01}" srcOrd="0" destOrd="0" presId="urn:microsoft.com/office/officeart/2005/8/layout/list1"/>
    <dgm:cxn modelId="{0B2F6E7B-62DA-408A-8F09-947009A3E1C3}" type="presParOf" srcId="{C02C685A-5AF1-4B44-BC05-EFD299575C7B}" destId="{43F70BEA-8BA9-4BA8-A50B-50D87C366F8F}" srcOrd="1" destOrd="0" presId="urn:microsoft.com/office/officeart/2005/8/layout/list1"/>
    <dgm:cxn modelId="{991A3AAB-1AEC-4430-99C6-D9D42CD2DCC0}" type="presParOf" srcId="{BD5E86C8-59C9-4F6E-AD4E-581C0B0369DC}" destId="{243F012A-BA8B-49F4-BC7E-679DD0515149}" srcOrd="1" destOrd="0" presId="urn:microsoft.com/office/officeart/2005/8/layout/list1"/>
    <dgm:cxn modelId="{5B028A01-F314-4F75-AA6F-8AF0A5710F5F}" type="presParOf" srcId="{BD5E86C8-59C9-4F6E-AD4E-581C0B0369DC}" destId="{22838BCE-696A-44F0-AF78-94E7AED0DA1A}" srcOrd="2" destOrd="0" presId="urn:microsoft.com/office/officeart/2005/8/layout/list1"/>
    <dgm:cxn modelId="{40EB256A-A67C-40E0-B535-EECBAC44F7BB}" type="presParOf" srcId="{BD5E86C8-59C9-4F6E-AD4E-581C0B0369DC}" destId="{BCF6F725-5656-45F5-B112-0A5DBCF24D8F}" srcOrd="3" destOrd="0" presId="urn:microsoft.com/office/officeart/2005/8/layout/list1"/>
    <dgm:cxn modelId="{5463E82B-3326-4AC5-947B-EDC760D26B1C}" type="presParOf" srcId="{BD5E86C8-59C9-4F6E-AD4E-581C0B0369DC}" destId="{878B4C70-6561-4FD7-8FCA-821B054E8DB0}" srcOrd="4" destOrd="0" presId="urn:microsoft.com/office/officeart/2005/8/layout/list1"/>
    <dgm:cxn modelId="{52BA1017-F0F3-4AC1-B92C-1D4C6FEA8117}" type="presParOf" srcId="{878B4C70-6561-4FD7-8FCA-821B054E8DB0}" destId="{25408E1C-2542-429E-B49E-48114A88A9DA}" srcOrd="0" destOrd="0" presId="urn:microsoft.com/office/officeart/2005/8/layout/list1"/>
    <dgm:cxn modelId="{2AAE1460-2C70-4546-8EF7-5EB48921F0FB}" type="presParOf" srcId="{878B4C70-6561-4FD7-8FCA-821B054E8DB0}" destId="{6465429C-88CF-463D-82C6-D171F8A9B1E8}" srcOrd="1" destOrd="0" presId="urn:microsoft.com/office/officeart/2005/8/layout/list1"/>
    <dgm:cxn modelId="{BA15AE72-CF56-4C9C-A149-CF5E5EE7FC37}" type="presParOf" srcId="{BD5E86C8-59C9-4F6E-AD4E-581C0B0369DC}" destId="{606CA8ED-6670-4833-993B-AEC3743F125F}" srcOrd="5" destOrd="0" presId="urn:microsoft.com/office/officeart/2005/8/layout/list1"/>
    <dgm:cxn modelId="{C34E8403-1FA0-4F8E-9208-A4A80D58B58C}" type="presParOf" srcId="{BD5E86C8-59C9-4F6E-AD4E-581C0B0369DC}" destId="{E1F697DA-B016-4A74-B29C-A4A6E76124B2}" srcOrd="6" destOrd="0" presId="urn:microsoft.com/office/officeart/2005/8/layout/list1"/>
    <dgm:cxn modelId="{9017EF3E-4F0E-482B-B1F6-F6755F403592}" type="presParOf" srcId="{BD5E86C8-59C9-4F6E-AD4E-581C0B0369DC}" destId="{7C4E471C-067D-4F57-A885-752C218BC374}" srcOrd="7" destOrd="0" presId="urn:microsoft.com/office/officeart/2005/8/layout/list1"/>
    <dgm:cxn modelId="{346E3190-248D-4449-A12D-B5708C23133D}" type="presParOf" srcId="{BD5E86C8-59C9-4F6E-AD4E-581C0B0369DC}" destId="{26D3BF6D-BBC5-43AC-A97C-C7406377F7D8}" srcOrd="8" destOrd="0" presId="urn:microsoft.com/office/officeart/2005/8/layout/list1"/>
    <dgm:cxn modelId="{204A3E69-BF9E-413C-8136-7232D7BCD837}" type="presParOf" srcId="{26D3BF6D-BBC5-43AC-A97C-C7406377F7D8}" destId="{73A86A8A-61C8-429D-AE90-28924ECFF11B}" srcOrd="0" destOrd="0" presId="urn:microsoft.com/office/officeart/2005/8/layout/list1"/>
    <dgm:cxn modelId="{32C2D233-64CC-4D80-AB69-71D5390C3570}" type="presParOf" srcId="{26D3BF6D-BBC5-43AC-A97C-C7406377F7D8}" destId="{6A26AC5E-5A5D-4A71-9FA6-E90AE8EAF571}" srcOrd="1" destOrd="0" presId="urn:microsoft.com/office/officeart/2005/8/layout/list1"/>
    <dgm:cxn modelId="{E7CFF51B-5D5D-4FE8-A52D-2EC9747A1B32}" type="presParOf" srcId="{BD5E86C8-59C9-4F6E-AD4E-581C0B0369DC}" destId="{A6A8C21B-D4E0-4CBE-880B-615AA8449606}" srcOrd="9" destOrd="0" presId="urn:microsoft.com/office/officeart/2005/8/layout/list1"/>
    <dgm:cxn modelId="{C9CDE4F8-D37C-4082-B515-E40B5B9350E9}" type="presParOf" srcId="{BD5E86C8-59C9-4F6E-AD4E-581C0B0369DC}" destId="{C9CFBC36-BD0F-4777-A3F6-7143AAC9D588}" srcOrd="10" destOrd="0" presId="urn:microsoft.com/office/officeart/2005/8/layout/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0A9793D-EC91-420B-926A-5B28564F13FB}" type="doc">
      <dgm:prSet loTypeId="urn:microsoft.com/office/officeart/2005/8/layout/list1" loCatId="list" qsTypeId="urn:microsoft.com/office/officeart/2005/8/quickstyle/simple1" qsCatId="simple" csTypeId="urn:microsoft.com/office/officeart/2005/8/colors/accent2_3" csCatId="accent2" phldr="1"/>
      <dgm:spPr/>
      <dgm:t>
        <a:bodyPr/>
        <a:lstStyle/>
        <a:p>
          <a:endParaRPr lang="es-PE"/>
        </a:p>
      </dgm:t>
    </dgm:pt>
    <dgm:pt modelId="{2AD509D2-B16A-44DF-A83C-FAA8AC0DBEC6}">
      <dgm:prSet phldrT="[Texto]" custT="1"/>
      <dgm:spPr/>
      <dgm:t>
        <a:bodyPr/>
        <a:lstStyle/>
        <a:p>
          <a:pPr>
            <a:buFont typeface="+mj-lt"/>
            <a:buNone/>
          </a:pPr>
          <a:r>
            <a:rPr lang="es-PE" sz="2400" dirty="0"/>
            <a:t>Arbitraje</a:t>
          </a:r>
        </a:p>
      </dgm:t>
    </dgm:pt>
    <dgm:pt modelId="{B5AEB7B2-F46C-48B2-A772-3F71F34DE69F}" type="parTrans" cxnId="{9976261E-B34B-41E6-B621-C2744340D4EC}">
      <dgm:prSet/>
      <dgm:spPr/>
      <dgm:t>
        <a:bodyPr/>
        <a:lstStyle/>
        <a:p>
          <a:endParaRPr lang="es-PE"/>
        </a:p>
      </dgm:t>
    </dgm:pt>
    <dgm:pt modelId="{37E8A2B4-D60C-4F1D-ADD3-AC148647B788}" type="sibTrans" cxnId="{9976261E-B34B-41E6-B621-C2744340D4EC}">
      <dgm:prSet/>
      <dgm:spPr/>
      <dgm:t>
        <a:bodyPr/>
        <a:lstStyle/>
        <a:p>
          <a:endParaRPr lang="es-PE"/>
        </a:p>
      </dgm:t>
    </dgm:pt>
    <dgm:pt modelId="{48D05639-A34D-4423-A72F-A2DC18DC1B32}">
      <dgm:prSet phldrT="[Texto]" custT="1"/>
      <dgm:spPr/>
      <dgm:t>
        <a:bodyPr/>
        <a:lstStyle/>
        <a:p>
          <a:pPr>
            <a:buFont typeface="+mj-lt"/>
            <a:buNone/>
          </a:pPr>
          <a:r>
            <a:rPr lang="es-PE" sz="2400" dirty="0"/>
            <a:t>Junta de Resolución de Disputas </a:t>
          </a:r>
        </a:p>
      </dgm:t>
    </dgm:pt>
    <dgm:pt modelId="{A96EC51B-CB03-4422-9EB7-CFE985408A38}" type="parTrans" cxnId="{2EDBA626-7595-4D08-880D-D033DD0C4B5E}">
      <dgm:prSet/>
      <dgm:spPr/>
      <dgm:t>
        <a:bodyPr/>
        <a:lstStyle/>
        <a:p>
          <a:endParaRPr lang="es-PE"/>
        </a:p>
      </dgm:t>
    </dgm:pt>
    <dgm:pt modelId="{D84FE1A0-11C6-4187-9E14-A52C791F540C}" type="sibTrans" cxnId="{2EDBA626-7595-4D08-880D-D033DD0C4B5E}">
      <dgm:prSet/>
      <dgm:spPr/>
      <dgm:t>
        <a:bodyPr/>
        <a:lstStyle/>
        <a:p>
          <a:endParaRPr lang="es-PE"/>
        </a:p>
      </dgm:t>
    </dgm:pt>
    <dgm:pt modelId="{BD5E86C8-59C9-4F6E-AD4E-581C0B0369DC}" type="pres">
      <dgm:prSet presAssocID="{40A9793D-EC91-420B-926A-5B28564F13FB}" presName="linear" presStyleCnt="0">
        <dgm:presLayoutVars>
          <dgm:dir/>
          <dgm:animLvl val="lvl"/>
          <dgm:resizeHandles val="exact"/>
        </dgm:presLayoutVars>
      </dgm:prSet>
      <dgm:spPr/>
    </dgm:pt>
    <dgm:pt modelId="{9FB62D81-D638-4C93-BE3B-36392F75B298}" type="pres">
      <dgm:prSet presAssocID="{2AD509D2-B16A-44DF-A83C-FAA8AC0DBEC6}" presName="parentLin" presStyleCnt="0"/>
      <dgm:spPr/>
    </dgm:pt>
    <dgm:pt modelId="{AF153E27-BD46-4677-95F7-8587A79AB25B}" type="pres">
      <dgm:prSet presAssocID="{2AD509D2-B16A-44DF-A83C-FAA8AC0DBEC6}" presName="parentLeftMargin" presStyleLbl="node1" presStyleIdx="0" presStyleCnt="2"/>
      <dgm:spPr/>
    </dgm:pt>
    <dgm:pt modelId="{616699E1-7FC1-4D30-9B08-B688822A725E}" type="pres">
      <dgm:prSet presAssocID="{2AD509D2-B16A-44DF-A83C-FAA8AC0DBEC6}" presName="parentText" presStyleLbl="node1" presStyleIdx="0" presStyleCnt="2">
        <dgm:presLayoutVars>
          <dgm:chMax val="0"/>
          <dgm:bulletEnabled val="1"/>
        </dgm:presLayoutVars>
      </dgm:prSet>
      <dgm:spPr/>
    </dgm:pt>
    <dgm:pt modelId="{3241EE35-1487-46E4-AA98-A05E3FC020A1}" type="pres">
      <dgm:prSet presAssocID="{2AD509D2-B16A-44DF-A83C-FAA8AC0DBEC6}" presName="negativeSpace" presStyleCnt="0"/>
      <dgm:spPr/>
    </dgm:pt>
    <dgm:pt modelId="{14F5C728-D368-4B15-8DDA-707D38AA3A96}" type="pres">
      <dgm:prSet presAssocID="{2AD509D2-B16A-44DF-A83C-FAA8AC0DBEC6}" presName="childText" presStyleLbl="conFgAcc1" presStyleIdx="0" presStyleCnt="2">
        <dgm:presLayoutVars>
          <dgm:bulletEnabled val="1"/>
        </dgm:presLayoutVars>
      </dgm:prSet>
      <dgm:spPr/>
    </dgm:pt>
    <dgm:pt modelId="{00E8733A-10CD-45A7-BCCE-662120C6472C}" type="pres">
      <dgm:prSet presAssocID="{37E8A2B4-D60C-4F1D-ADD3-AC148647B788}" presName="spaceBetweenRectangles" presStyleCnt="0"/>
      <dgm:spPr/>
    </dgm:pt>
    <dgm:pt modelId="{80248566-FA3B-4DDE-98FB-7EBA62F2807C}" type="pres">
      <dgm:prSet presAssocID="{48D05639-A34D-4423-A72F-A2DC18DC1B32}" presName="parentLin" presStyleCnt="0"/>
      <dgm:spPr/>
    </dgm:pt>
    <dgm:pt modelId="{9DB4FED6-B43D-41D8-8DE3-DB97711D7EAD}" type="pres">
      <dgm:prSet presAssocID="{48D05639-A34D-4423-A72F-A2DC18DC1B32}" presName="parentLeftMargin" presStyleLbl="node1" presStyleIdx="0" presStyleCnt="2"/>
      <dgm:spPr/>
    </dgm:pt>
    <dgm:pt modelId="{13DEBFD1-FF92-4487-9116-9A9EE69863DF}" type="pres">
      <dgm:prSet presAssocID="{48D05639-A34D-4423-A72F-A2DC18DC1B32}" presName="parentText" presStyleLbl="node1" presStyleIdx="1" presStyleCnt="2">
        <dgm:presLayoutVars>
          <dgm:chMax val="0"/>
          <dgm:bulletEnabled val="1"/>
        </dgm:presLayoutVars>
      </dgm:prSet>
      <dgm:spPr/>
    </dgm:pt>
    <dgm:pt modelId="{B81004F5-86E7-411D-8A7B-42FE4260D1CA}" type="pres">
      <dgm:prSet presAssocID="{48D05639-A34D-4423-A72F-A2DC18DC1B32}" presName="negativeSpace" presStyleCnt="0"/>
      <dgm:spPr/>
    </dgm:pt>
    <dgm:pt modelId="{66C85BEB-C3C9-44DD-BE0E-54F3BA2C4FF8}" type="pres">
      <dgm:prSet presAssocID="{48D05639-A34D-4423-A72F-A2DC18DC1B32}" presName="childText" presStyleLbl="conFgAcc1" presStyleIdx="1" presStyleCnt="2">
        <dgm:presLayoutVars>
          <dgm:bulletEnabled val="1"/>
        </dgm:presLayoutVars>
      </dgm:prSet>
      <dgm:spPr/>
    </dgm:pt>
  </dgm:ptLst>
  <dgm:cxnLst>
    <dgm:cxn modelId="{9976261E-B34B-41E6-B621-C2744340D4EC}" srcId="{40A9793D-EC91-420B-926A-5B28564F13FB}" destId="{2AD509D2-B16A-44DF-A83C-FAA8AC0DBEC6}" srcOrd="0" destOrd="0" parTransId="{B5AEB7B2-F46C-48B2-A772-3F71F34DE69F}" sibTransId="{37E8A2B4-D60C-4F1D-ADD3-AC148647B788}"/>
    <dgm:cxn modelId="{2EDBA626-7595-4D08-880D-D033DD0C4B5E}" srcId="{40A9793D-EC91-420B-926A-5B28564F13FB}" destId="{48D05639-A34D-4423-A72F-A2DC18DC1B32}" srcOrd="1" destOrd="0" parTransId="{A96EC51B-CB03-4422-9EB7-CFE985408A38}" sibTransId="{D84FE1A0-11C6-4187-9E14-A52C791F540C}"/>
    <dgm:cxn modelId="{9C42B22D-A615-4ED2-A1E4-23083B68A6CA}" type="presOf" srcId="{40A9793D-EC91-420B-926A-5B28564F13FB}" destId="{BD5E86C8-59C9-4F6E-AD4E-581C0B0369DC}" srcOrd="0" destOrd="0" presId="urn:microsoft.com/office/officeart/2005/8/layout/list1"/>
    <dgm:cxn modelId="{6F021547-E70A-40A8-B70B-51FDB2938D36}" type="presOf" srcId="{48D05639-A34D-4423-A72F-A2DC18DC1B32}" destId="{13DEBFD1-FF92-4487-9116-9A9EE69863DF}" srcOrd="1" destOrd="0" presId="urn:microsoft.com/office/officeart/2005/8/layout/list1"/>
    <dgm:cxn modelId="{CA4B5C89-3E7A-4920-8AC0-52B89E405ACA}" type="presOf" srcId="{48D05639-A34D-4423-A72F-A2DC18DC1B32}" destId="{9DB4FED6-B43D-41D8-8DE3-DB97711D7EAD}" srcOrd="0" destOrd="0" presId="urn:microsoft.com/office/officeart/2005/8/layout/list1"/>
    <dgm:cxn modelId="{FD701A8C-0B4E-437E-B6E8-D684641D3872}" type="presOf" srcId="{2AD509D2-B16A-44DF-A83C-FAA8AC0DBEC6}" destId="{AF153E27-BD46-4677-95F7-8587A79AB25B}" srcOrd="0" destOrd="0" presId="urn:microsoft.com/office/officeart/2005/8/layout/list1"/>
    <dgm:cxn modelId="{A7978DB3-15C3-4E9D-B43B-727EA53A7EE4}" type="presOf" srcId="{2AD509D2-B16A-44DF-A83C-FAA8AC0DBEC6}" destId="{616699E1-7FC1-4D30-9B08-B688822A725E}" srcOrd="1" destOrd="0" presId="urn:microsoft.com/office/officeart/2005/8/layout/list1"/>
    <dgm:cxn modelId="{74CAC045-87F3-40AD-ACE4-0FAA9DC5C1F4}" type="presParOf" srcId="{BD5E86C8-59C9-4F6E-AD4E-581C0B0369DC}" destId="{9FB62D81-D638-4C93-BE3B-36392F75B298}" srcOrd="0" destOrd="0" presId="urn:microsoft.com/office/officeart/2005/8/layout/list1"/>
    <dgm:cxn modelId="{2879A505-4035-4E31-B720-94B1DD116D8B}" type="presParOf" srcId="{9FB62D81-D638-4C93-BE3B-36392F75B298}" destId="{AF153E27-BD46-4677-95F7-8587A79AB25B}" srcOrd="0" destOrd="0" presId="urn:microsoft.com/office/officeart/2005/8/layout/list1"/>
    <dgm:cxn modelId="{471AEBB5-DA6D-4255-B19D-2F09A493EF8F}" type="presParOf" srcId="{9FB62D81-D638-4C93-BE3B-36392F75B298}" destId="{616699E1-7FC1-4D30-9B08-B688822A725E}" srcOrd="1" destOrd="0" presId="urn:microsoft.com/office/officeart/2005/8/layout/list1"/>
    <dgm:cxn modelId="{D5B651B7-88C4-46C2-8A9A-2C0400BA9071}" type="presParOf" srcId="{BD5E86C8-59C9-4F6E-AD4E-581C0B0369DC}" destId="{3241EE35-1487-46E4-AA98-A05E3FC020A1}" srcOrd="1" destOrd="0" presId="urn:microsoft.com/office/officeart/2005/8/layout/list1"/>
    <dgm:cxn modelId="{DC8A872E-0B2F-4456-89A5-F94E342D4906}" type="presParOf" srcId="{BD5E86C8-59C9-4F6E-AD4E-581C0B0369DC}" destId="{14F5C728-D368-4B15-8DDA-707D38AA3A96}" srcOrd="2" destOrd="0" presId="urn:microsoft.com/office/officeart/2005/8/layout/list1"/>
    <dgm:cxn modelId="{BB010ECB-6191-4162-9765-51C6464FE52C}" type="presParOf" srcId="{BD5E86C8-59C9-4F6E-AD4E-581C0B0369DC}" destId="{00E8733A-10CD-45A7-BCCE-662120C6472C}" srcOrd="3" destOrd="0" presId="urn:microsoft.com/office/officeart/2005/8/layout/list1"/>
    <dgm:cxn modelId="{DC4F8B00-8C2A-4D3E-88C2-FB791AFDD1B5}" type="presParOf" srcId="{BD5E86C8-59C9-4F6E-AD4E-581C0B0369DC}" destId="{80248566-FA3B-4DDE-98FB-7EBA62F2807C}" srcOrd="4" destOrd="0" presId="urn:microsoft.com/office/officeart/2005/8/layout/list1"/>
    <dgm:cxn modelId="{71243C62-E269-4F0A-846A-31F680936942}" type="presParOf" srcId="{80248566-FA3B-4DDE-98FB-7EBA62F2807C}" destId="{9DB4FED6-B43D-41D8-8DE3-DB97711D7EAD}" srcOrd="0" destOrd="0" presId="urn:microsoft.com/office/officeart/2005/8/layout/list1"/>
    <dgm:cxn modelId="{3F073169-F69C-45E5-AB30-24D3031C2131}" type="presParOf" srcId="{80248566-FA3B-4DDE-98FB-7EBA62F2807C}" destId="{13DEBFD1-FF92-4487-9116-9A9EE69863DF}" srcOrd="1" destOrd="0" presId="urn:microsoft.com/office/officeart/2005/8/layout/list1"/>
    <dgm:cxn modelId="{C5E9683E-27D0-40F3-A704-5EE84F22DC51}" type="presParOf" srcId="{BD5E86C8-59C9-4F6E-AD4E-581C0B0369DC}" destId="{B81004F5-86E7-411D-8A7B-42FE4260D1CA}" srcOrd="5" destOrd="0" presId="urn:microsoft.com/office/officeart/2005/8/layout/list1"/>
    <dgm:cxn modelId="{AF6259EF-FC8A-41C5-A315-DF5D925F0262}" type="presParOf" srcId="{BD5E86C8-59C9-4F6E-AD4E-581C0B0369DC}" destId="{66C85BEB-C3C9-44DD-BE0E-54F3BA2C4FF8}" srcOrd="6" destOrd="0" presId="urn:microsoft.com/office/officeart/2005/8/layout/list1"/>
  </dgm:cxnLst>
  <dgm:bg/>
  <dgm:whole/>
  <dgm:extLst>
    <a:ext uri="http://schemas.microsoft.com/office/drawing/2008/diagram">
      <dsp:dataModelExt xmlns:dsp="http://schemas.microsoft.com/office/drawing/2008/diagram" relId="rId13"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65D3128-EBD5-43D3-88C1-B7EC6E350FDF}" type="doc">
      <dgm:prSet loTypeId="urn:microsoft.com/office/officeart/2005/8/layout/bList2" loCatId="list" qsTypeId="urn:microsoft.com/office/officeart/2005/8/quickstyle/simple1" qsCatId="simple" csTypeId="urn:microsoft.com/office/officeart/2005/8/colors/accent6_1" csCatId="accent6" phldr="1"/>
      <dgm:spPr/>
      <dgm:t>
        <a:bodyPr/>
        <a:lstStyle/>
        <a:p>
          <a:endParaRPr lang="es-PE"/>
        </a:p>
      </dgm:t>
    </dgm:pt>
    <dgm:pt modelId="{5BE59EBF-4C54-4577-9CE1-DFDBD9417F08}">
      <dgm:prSet/>
      <dgm:spPr/>
      <dgm:t>
        <a:bodyPr/>
        <a:lstStyle/>
        <a:p>
          <a:r>
            <a:rPr lang="es-MX" dirty="0"/>
            <a:t>AUTOCOMPOSITIVOS</a:t>
          </a:r>
          <a:endParaRPr lang="es-PE" dirty="0"/>
        </a:p>
      </dgm:t>
    </dgm:pt>
    <dgm:pt modelId="{1AC32092-3749-4560-A275-1C7EB59D9876}" type="parTrans" cxnId="{7133633D-0537-44C7-B0E2-63DF94BCC7FE}">
      <dgm:prSet/>
      <dgm:spPr/>
      <dgm:t>
        <a:bodyPr/>
        <a:lstStyle/>
        <a:p>
          <a:endParaRPr lang="es-PE"/>
        </a:p>
      </dgm:t>
    </dgm:pt>
    <dgm:pt modelId="{212A7878-59CF-44DD-871C-821900722186}" type="sibTrans" cxnId="{7133633D-0537-44C7-B0E2-63DF94BCC7FE}">
      <dgm:prSet/>
      <dgm:spPr/>
      <dgm:t>
        <a:bodyPr/>
        <a:lstStyle/>
        <a:p>
          <a:endParaRPr lang="es-PE"/>
        </a:p>
      </dgm:t>
    </dgm:pt>
    <dgm:pt modelId="{0E235550-42E1-4202-A3DC-FCB9ABF875F6}">
      <dgm:prSet/>
      <dgm:spPr/>
      <dgm:t>
        <a:bodyPr/>
        <a:lstStyle/>
        <a:p>
          <a:r>
            <a:rPr lang="es-PE" dirty="0"/>
            <a:t>HETEROCOMPOSITIVOS</a:t>
          </a:r>
        </a:p>
      </dgm:t>
    </dgm:pt>
    <dgm:pt modelId="{2E0A5858-DAEB-466A-93D9-6DC8920C7C14}" type="parTrans" cxnId="{6CFC91EA-8E40-490E-999A-707E96DB8B50}">
      <dgm:prSet/>
      <dgm:spPr/>
      <dgm:t>
        <a:bodyPr/>
        <a:lstStyle/>
        <a:p>
          <a:endParaRPr lang="es-PE"/>
        </a:p>
      </dgm:t>
    </dgm:pt>
    <dgm:pt modelId="{73E09EBD-32EF-4965-AEE7-A1F37D75A9C8}" type="sibTrans" cxnId="{6CFC91EA-8E40-490E-999A-707E96DB8B50}">
      <dgm:prSet/>
      <dgm:spPr/>
      <dgm:t>
        <a:bodyPr/>
        <a:lstStyle/>
        <a:p>
          <a:endParaRPr lang="es-PE"/>
        </a:p>
      </dgm:t>
    </dgm:pt>
    <dgm:pt modelId="{21FCB46C-E341-4572-BDBA-6004BA8B4413}">
      <dgm:prSet/>
      <dgm:spPr/>
      <dgm:t>
        <a:bodyPr/>
        <a:lstStyle/>
        <a:p>
          <a:pPr>
            <a:buNone/>
          </a:pPr>
          <a:r>
            <a:rPr lang="es-MX" dirty="0"/>
            <a:t> “Las partes son quienes arriban a una solución por su propia decisión, aunque en algunos casos puede valerse de algunos terceros pero solamente como facilitadores para que coadyuven mediante la comunicación al logro del acuerdo” (</a:t>
          </a:r>
          <a:r>
            <a:rPr lang="es-MX" dirty="0" err="1"/>
            <a:t>Alvarez</a:t>
          </a:r>
          <a:r>
            <a:rPr lang="es-MX" dirty="0"/>
            <a:t> Gladys &amp; Highton, 2003)</a:t>
          </a:r>
          <a:endParaRPr lang="es-PE" dirty="0"/>
        </a:p>
      </dgm:t>
    </dgm:pt>
    <dgm:pt modelId="{8ED61F0E-EC1B-4C65-8AD2-E3BBC28F41AA}" type="parTrans" cxnId="{1EFC26E9-6B8E-404F-8244-4008859A98E7}">
      <dgm:prSet/>
      <dgm:spPr/>
      <dgm:t>
        <a:bodyPr/>
        <a:lstStyle/>
        <a:p>
          <a:endParaRPr lang="es-PE"/>
        </a:p>
      </dgm:t>
    </dgm:pt>
    <dgm:pt modelId="{5D3CDEC3-B648-495D-A79F-E825D6A05D89}" type="sibTrans" cxnId="{1EFC26E9-6B8E-404F-8244-4008859A98E7}">
      <dgm:prSet/>
      <dgm:spPr/>
      <dgm:t>
        <a:bodyPr/>
        <a:lstStyle/>
        <a:p>
          <a:endParaRPr lang="es-PE"/>
        </a:p>
      </dgm:t>
    </dgm:pt>
    <dgm:pt modelId="{C1C5DA59-B5B6-4FA4-A0D1-95F17871FEF5}">
      <dgm:prSet/>
      <dgm:spPr/>
      <dgm:t>
        <a:bodyPr/>
        <a:lstStyle/>
        <a:p>
          <a:r>
            <a:rPr lang="es-MX" dirty="0"/>
            <a:t>“Consiste en una solución impuesta desde afuera, en la que interviene una autoridad legítima que le da una oportuna solución a una controversia, siguiendo un debido proceso y dando oportunidad de defensa a las partes” (Junco Vargas, 2005, p.55) </a:t>
          </a:r>
          <a:endParaRPr lang="es-PE" dirty="0"/>
        </a:p>
      </dgm:t>
    </dgm:pt>
    <dgm:pt modelId="{33B9134D-FAD6-4DF2-90E2-FC01CB409645}" type="parTrans" cxnId="{074CDCC1-250F-48DD-B34A-7258EEDE34ED}">
      <dgm:prSet/>
      <dgm:spPr/>
      <dgm:t>
        <a:bodyPr/>
        <a:lstStyle/>
        <a:p>
          <a:endParaRPr lang="es-PE"/>
        </a:p>
      </dgm:t>
    </dgm:pt>
    <dgm:pt modelId="{CB33C0F2-6C4A-458D-A267-3BD97F7C4F00}" type="sibTrans" cxnId="{074CDCC1-250F-48DD-B34A-7258EEDE34ED}">
      <dgm:prSet/>
      <dgm:spPr/>
      <dgm:t>
        <a:bodyPr/>
        <a:lstStyle/>
        <a:p>
          <a:endParaRPr lang="es-PE"/>
        </a:p>
      </dgm:t>
    </dgm:pt>
    <dgm:pt modelId="{54568A21-4E50-4DA5-BCC8-E2A2A1F5AB47}" type="pres">
      <dgm:prSet presAssocID="{765D3128-EBD5-43D3-88C1-B7EC6E350FDF}" presName="diagram" presStyleCnt="0">
        <dgm:presLayoutVars>
          <dgm:dir/>
          <dgm:animLvl val="lvl"/>
          <dgm:resizeHandles val="exact"/>
        </dgm:presLayoutVars>
      </dgm:prSet>
      <dgm:spPr/>
    </dgm:pt>
    <dgm:pt modelId="{8D65C877-B32F-4FC1-82A7-903E75379540}" type="pres">
      <dgm:prSet presAssocID="{5BE59EBF-4C54-4577-9CE1-DFDBD9417F08}" presName="compNode" presStyleCnt="0"/>
      <dgm:spPr/>
    </dgm:pt>
    <dgm:pt modelId="{344A0806-1371-4DF6-9B1C-57FE65BE1DFB}" type="pres">
      <dgm:prSet presAssocID="{5BE59EBF-4C54-4577-9CE1-DFDBD9417F08}" presName="childRect" presStyleLbl="bgAcc1" presStyleIdx="0" presStyleCnt="2">
        <dgm:presLayoutVars>
          <dgm:bulletEnabled val="1"/>
        </dgm:presLayoutVars>
      </dgm:prSet>
      <dgm:spPr/>
    </dgm:pt>
    <dgm:pt modelId="{BA410501-4FA8-407E-952F-42C62B001122}" type="pres">
      <dgm:prSet presAssocID="{5BE59EBF-4C54-4577-9CE1-DFDBD9417F08}" presName="parentText" presStyleLbl="node1" presStyleIdx="0" presStyleCnt="0">
        <dgm:presLayoutVars>
          <dgm:chMax val="0"/>
          <dgm:bulletEnabled val="1"/>
        </dgm:presLayoutVars>
      </dgm:prSet>
      <dgm:spPr/>
    </dgm:pt>
    <dgm:pt modelId="{DA505EEF-2D63-4EB9-9C2C-15118EC1B307}" type="pres">
      <dgm:prSet presAssocID="{5BE59EBF-4C54-4577-9CE1-DFDBD9417F08}" presName="parentRect" presStyleLbl="alignNode1" presStyleIdx="0" presStyleCnt="2"/>
      <dgm:spPr/>
    </dgm:pt>
    <dgm:pt modelId="{AF6BCD40-BA0E-4660-BBB2-F073EC26C047}" type="pres">
      <dgm:prSet presAssocID="{5BE59EBF-4C54-4577-9CE1-DFDBD9417F08}" presName="adorn" presStyleLbl="fgAccFollow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Lápiz"/>
        </a:ext>
      </dgm:extLst>
    </dgm:pt>
    <dgm:pt modelId="{8594CBDF-3BBA-446F-B78C-FC1EF725AE60}" type="pres">
      <dgm:prSet presAssocID="{212A7878-59CF-44DD-871C-821900722186}" presName="sibTrans" presStyleLbl="sibTrans2D1" presStyleIdx="0" presStyleCnt="0"/>
      <dgm:spPr/>
    </dgm:pt>
    <dgm:pt modelId="{D503B009-EFFE-4798-B1CF-9531D5021A60}" type="pres">
      <dgm:prSet presAssocID="{0E235550-42E1-4202-A3DC-FCB9ABF875F6}" presName="compNode" presStyleCnt="0"/>
      <dgm:spPr/>
    </dgm:pt>
    <dgm:pt modelId="{5B8929A9-36BF-4B5F-81DD-75720E46FE2B}" type="pres">
      <dgm:prSet presAssocID="{0E235550-42E1-4202-A3DC-FCB9ABF875F6}" presName="childRect" presStyleLbl="bgAcc1" presStyleIdx="1" presStyleCnt="2" custLinFactNeighborX="-1457" custLinFactNeighborY="-781">
        <dgm:presLayoutVars>
          <dgm:bulletEnabled val="1"/>
        </dgm:presLayoutVars>
      </dgm:prSet>
      <dgm:spPr/>
    </dgm:pt>
    <dgm:pt modelId="{B99D7298-87C2-430F-AB63-B62DA93F6E8E}" type="pres">
      <dgm:prSet presAssocID="{0E235550-42E1-4202-A3DC-FCB9ABF875F6}" presName="parentText" presStyleLbl="node1" presStyleIdx="0" presStyleCnt="0">
        <dgm:presLayoutVars>
          <dgm:chMax val="0"/>
          <dgm:bulletEnabled val="1"/>
        </dgm:presLayoutVars>
      </dgm:prSet>
      <dgm:spPr/>
    </dgm:pt>
    <dgm:pt modelId="{B9B1A5E5-0CC6-46C7-A16E-7893283528C4}" type="pres">
      <dgm:prSet presAssocID="{0E235550-42E1-4202-A3DC-FCB9ABF875F6}" presName="parentRect" presStyleLbl="alignNode1" presStyleIdx="1" presStyleCnt="2"/>
      <dgm:spPr/>
    </dgm:pt>
    <dgm:pt modelId="{3D05427B-BA74-4684-8EBB-45AC1D40E7FF}" type="pres">
      <dgm:prSet presAssocID="{0E235550-42E1-4202-A3DC-FCB9ABF875F6}" presName="adorn" presStyleLbl="fgAccFollowNode1" presStyleIdx="1"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Lápiz"/>
        </a:ext>
      </dgm:extLst>
    </dgm:pt>
  </dgm:ptLst>
  <dgm:cxnLst>
    <dgm:cxn modelId="{7133633D-0537-44C7-B0E2-63DF94BCC7FE}" srcId="{765D3128-EBD5-43D3-88C1-B7EC6E350FDF}" destId="{5BE59EBF-4C54-4577-9CE1-DFDBD9417F08}" srcOrd="0" destOrd="0" parTransId="{1AC32092-3749-4560-A275-1C7EB59D9876}" sibTransId="{212A7878-59CF-44DD-871C-821900722186}"/>
    <dgm:cxn modelId="{E6FFF245-C82D-45E0-8ADB-7DAE880A9731}" type="presOf" srcId="{C1C5DA59-B5B6-4FA4-A0D1-95F17871FEF5}" destId="{5B8929A9-36BF-4B5F-81DD-75720E46FE2B}" srcOrd="0" destOrd="0" presId="urn:microsoft.com/office/officeart/2005/8/layout/bList2"/>
    <dgm:cxn modelId="{46D4B47A-5DA4-4807-BC32-CEC75DCC5F40}" type="presOf" srcId="{765D3128-EBD5-43D3-88C1-B7EC6E350FDF}" destId="{54568A21-4E50-4DA5-BCC8-E2A2A1F5AB47}" srcOrd="0" destOrd="0" presId="urn:microsoft.com/office/officeart/2005/8/layout/bList2"/>
    <dgm:cxn modelId="{C2ACB58C-70DA-4ABC-900A-DE6D9E162F86}" type="presOf" srcId="{5BE59EBF-4C54-4577-9CE1-DFDBD9417F08}" destId="{DA505EEF-2D63-4EB9-9C2C-15118EC1B307}" srcOrd="1" destOrd="0" presId="urn:microsoft.com/office/officeart/2005/8/layout/bList2"/>
    <dgm:cxn modelId="{8402C2A3-5318-4000-A453-6B987BF98411}" type="presOf" srcId="{212A7878-59CF-44DD-871C-821900722186}" destId="{8594CBDF-3BBA-446F-B78C-FC1EF725AE60}" srcOrd="0" destOrd="0" presId="urn:microsoft.com/office/officeart/2005/8/layout/bList2"/>
    <dgm:cxn modelId="{85FC26AB-2209-43C1-A332-E8994D4FEC3C}" type="presOf" srcId="{5BE59EBF-4C54-4577-9CE1-DFDBD9417F08}" destId="{BA410501-4FA8-407E-952F-42C62B001122}" srcOrd="0" destOrd="0" presId="urn:microsoft.com/office/officeart/2005/8/layout/bList2"/>
    <dgm:cxn modelId="{AD0FCEB1-33DF-497B-A6F3-62B9383B8636}" type="presOf" srcId="{21FCB46C-E341-4572-BDBA-6004BA8B4413}" destId="{344A0806-1371-4DF6-9B1C-57FE65BE1DFB}" srcOrd="0" destOrd="0" presId="urn:microsoft.com/office/officeart/2005/8/layout/bList2"/>
    <dgm:cxn modelId="{7642FBBC-7BC8-451F-8640-E08F81967054}" type="presOf" srcId="{0E235550-42E1-4202-A3DC-FCB9ABF875F6}" destId="{B9B1A5E5-0CC6-46C7-A16E-7893283528C4}" srcOrd="1" destOrd="0" presId="urn:microsoft.com/office/officeart/2005/8/layout/bList2"/>
    <dgm:cxn modelId="{074CDCC1-250F-48DD-B34A-7258EEDE34ED}" srcId="{0E235550-42E1-4202-A3DC-FCB9ABF875F6}" destId="{C1C5DA59-B5B6-4FA4-A0D1-95F17871FEF5}" srcOrd="0" destOrd="0" parTransId="{33B9134D-FAD6-4DF2-90E2-FC01CB409645}" sibTransId="{CB33C0F2-6C4A-458D-A267-3BD97F7C4F00}"/>
    <dgm:cxn modelId="{1EFC26E9-6B8E-404F-8244-4008859A98E7}" srcId="{5BE59EBF-4C54-4577-9CE1-DFDBD9417F08}" destId="{21FCB46C-E341-4572-BDBA-6004BA8B4413}" srcOrd="0" destOrd="0" parTransId="{8ED61F0E-EC1B-4C65-8AD2-E3BBC28F41AA}" sibTransId="{5D3CDEC3-B648-495D-A79F-E825D6A05D89}"/>
    <dgm:cxn modelId="{6CFC91EA-8E40-490E-999A-707E96DB8B50}" srcId="{765D3128-EBD5-43D3-88C1-B7EC6E350FDF}" destId="{0E235550-42E1-4202-A3DC-FCB9ABF875F6}" srcOrd="1" destOrd="0" parTransId="{2E0A5858-DAEB-466A-93D9-6DC8920C7C14}" sibTransId="{73E09EBD-32EF-4965-AEE7-A1F37D75A9C8}"/>
    <dgm:cxn modelId="{6DA7A6FB-160C-4CEE-9123-D13CFF219C00}" type="presOf" srcId="{0E235550-42E1-4202-A3DC-FCB9ABF875F6}" destId="{B99D7298-87C2-430F-AB63-B62DA93F6E8E}" srcOrd="0" destOrd="0" presId="urn:microsoft.com/office/officeart/2005/8/layout/bList2"/>
    <dgm:cxn modelId="{9BD770E2-D279-4719-A889-1B4127D85B7D}" type="presParOf" srcId="{54568A21-4E50-4DA5-BCC8-E2A2A1F5AB47}" destId="{8D65C877-B32F-4FC1-82A7-903E75379540}" srcOrd="0" destOrd="0" presId="urn:microsoft.com/office/officeart/2005/8/layout/bList2"/>
    <dgm:cxn modelId="{04B7832B-3B0E-4068-98CC-75B94A58F0E8}" type="presParOf" srcId="{8D65C877-B32F-4FC1-82A7-903E75379540}" destId="{344A0806-1371-4DF6-9B1C-57FE65BE1DFB}" srcOrd="0" destOrd="0" presId="urn:microsoft.com/office/officeart/2005/8/layout/bList2"/>
    <dgm:cxn modelId="{EDEB48DD-957F-40D3-B319-CBF967C4AA80}" type="presParOf" srcId="{8D65C877-B32F-4FC1-82A7-903E75379540}" destId="{BA410501-4FA8-407E-952F-42C62B001122}" srcOrd="1" destOrd="0" presId="urn:microsoft.com/office/officeart/2005/8/layout/bList2"/>
    <dgm:cxn modelId="{888DF4A0-FED4-40F8-AAFD-51C9A27F53D5}" type="presParOf" srcId="{8D65C877-B32F-4FC1-82A7-903E75379540}" destId="{DA505EEF-2D63-4EB9-9C2C-15118EC1B307}" srcOrd="2" destOrd="0" presId="urn:microsoft.com/office/officeart/2005/8/layout/bList2"/>
    <dgm:cxn modelId="{908EE18C-4638-44B9-AA7F-5A619F8B4EF7}" type="presParOf" srcId="{8D65C877-B32F-4FC1-82A7-903E75379540}" destId="{AF6BCD40-BA0E-4660-BBB2-F073EC26C047}" srcOrd="3" destOrd="0" presId="urn:microsoft.com/office/officeart/2005/8/layout/bList2"/>
    <dgm:cxn modelId="{99618C3D-3843-4B0B-98DA-37C936D76D24}" type="presParOf" srcId="{54568A21-4E50-4DA5-BCC8-E2A2A1F5AB47}" destId="{8594CBDF-3BBA-446F-B78C-FC1EF725AE60}" srcOrd="1" destOrd="0" presId="urn:microsoft.com/office/officeart/2005/8/layout/bList2"/>
    <dgm:cxn modelId="{390A47EC-5F9B-4F02-87B7-1151ACDFB353}" type="presParOf" srcId="{54568A21-4E50-4DA5-BCC8-E2A2A1F5AB47}" destId="{D503B009-EFFE-4798-B1CF-9531D5021A60}" srcOrd="2" destOrd="0" presId="urn:microsoft.com/office/officeart/2005/8/layout/bList2"/>
    <dgm:cxn modelId="{CAC35E79-77D5-48DF-B2D3-B1CC703300E1}" type="presParOf" srcId="{D503B009-EFFE-4798-B1CF-9531D5021A60}" destId="{5B8929A9-36BF-4B5F-81DD-75720E46FE2B}" srcOrd="0" destOrd="0" presId="urn:microsoft.com/office/officeart/2005/8/layout/bList2"/>
    <dgm:cxn modelId="{465143CE-352B-45BB-8327-6D15A2C43908}" type="presParOf" srcId="{D503B009-EFFE-4798-B1CF-9531D5021A60}" destId="{B99D7298-87C2-430F-AB63-B62DA93F6E8E}" srcOrd="1" destOrd="0" presId="urn:microsoft.com/office/officeart/2005/8/layout/bList2"/>
    <dgm:cxn modelId="{F5D1DD96-C02F-4CC2-8C86-D9F634676346}" type="presParOf" srcId="{D503B009-EFFE-4798-B1CF-9531D5021A60}" destId="{B9B1A5E5-0CC6-46C7-A16E-7893283528C4}" srcOrd="2" destOrd="0" presId="urn:microsoft.com/office/officeart/2005/8/layout/bList2"/>
    <dgm:cxn modelId="{CC2D61D3-D6A9-41BF-AB59-DE44EACA7258}" type="presParOf" srcId="{D503B009-EFFE-4798-B1CF-9531D5021A60}" destId="{3D05427B-BA74-4684-8EBB-45AC1D40E7FF}" srcOrd="3" destOrd="0" presId="urn:microsoft.com/office/officeart/2005/8/layout/b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D44AF6E-E9BB-4C72-B291-99571F0EB1C5}" type="doc">
      <dgm:prSet loTypeId="urn:microsoft.com/office/officeart/2005/8/layout/venn3" loCatId="relationship" qsTypeId="urn:microsoft.com/office/officeart/2005/8/quickstyle/simple4" qsCatId="simple" csTypeId="urn:microsoft.com/office/officeart/2005/8/colors/accent5_4" csCatId="accent5" phldr="1"/>
      <dgm:spPr/>
      <dgm:t>
        <a:bodyPr/>
        <a:lstStyle/>
        <a:p>
          <a:endParaRPr lang="es-ES"/>
        </a:p>
      </dgm:t>
    </dgm:pt>
    <dgm:pt modelId="{0D5CDB95-4A9C-473B-94B6-3DD6575B367F}">
      <dgm:prSet phldrT="[Texto]" custT="1"/>
      <dgm:spPr/>
      <dgm:t>
        <a:bodyPr/>
        <a:lstStyle/>
        <a:p>
          <a:r>
            <a:rPr lang="es-ES" sz="1200" b="1" dirty="0"/>
            <a:t>Hidrocarburos</a:t>
          </a:r>
        </a:p>
      </dgm:t>
    </dgm:pt>
    <dgm:pt modelId="{3DDEFD4C-FA85-4B84-A7E2-66EAED306CF4}" type="parTrans" cxnId="{68FE14DE-4081-48A4-9DE8-95FF41034374}">
      <dgm:prSet/>
      <dgm:spPr/>
      <dgm:t>
        <a:bodyPr/>
        <a:lstStyle/>
        <a:p>
          <a:endParaRPr lang="es-ES" sz="1600" b="1">
            <a:solidFill>
              <a:schemeClr val="bg1"/>
            </a:solidFill>
          </a:endParaRPr>
        </a:p>
      </dgm:t>
    </dgm:pt>
    <dgm:pt modelId="{FBDCA572-5443-47A8-85F6-C6C9585F184C}" type="sibTrans" cxnId="{68FE14DE-4081-48A4-9DE8-95FF41034374}">
      <dgm:prSet/>
      <dgm:spPr/>
      <dgm:t>
        <a:bodyPr/>
        <a:lstStyle/>
        <a:p>
          <a:endParaRPr lang="es-ES" sz="1600" b="1">
            <a:solidFill>
              <a:schemeClr val="bg1"/>
            </a:solidFill>
          </a:endParaRPr>
        </a:p>
      </dgm:t>
    </dgm:pt>
    <dgm:pt modelId="{D4F8E33C-7235-47D2-8A32-790325804448}">
      <dgm:prSet phldrT="[Texto]" custT="1"/>
      <dgm:spPr/>
      <dgm:t>
        <a:bodyPr/>
        <a:lstStyle/>
        <a:p>
          <a:r>
            <a:rPr lang="es-ES" sz="1800" b="1"/>
            <a:t>Consumo</a:t>
          </a:r>
          <a:endParaRPr lang="es-ES" sz="1800" b="1" dirty="0"/>
        </a:p>
      </dgm:t>
    </dgm:pt>
    <dgm:pt modelId="{662F1C13-6BDE-4EE9-992A-B4E6E4418859}" type="parTrans" cxnId="{5EB07EB6-D07E-4E89-8D79-B765BE9BBA74}">
      <dgm:prSet/>
      <dgm:spPr/>
      <dgm:t>
        <a:bodyPr/>
        <a:lstStyle/>
        <a:p>
          <a:endParaRPr lang="es-ES" sz="1600" b="1">
            <a:solidFill>
              <a:schemeClr val="bg1"/>
            </a:solidFill>
          </a:endParaRPr>
        </a:p>
      </dgm:t>
    </dgm:pt>
    <dgm:pt modelId="{0AFFCE0E-C73D-4E99-802A-A83DDD4F1613}" type="sibTrans" cxnId="{5EB07EB6-D07E-4E89-8D79-B765BE9BBA74}">
      <dgm:prSet/>
      <dgm:spPr/>
      <dgm:t>
        <a:bodyPr/>
        <a:lstStyle/>
        <a:p>
          <a:endParaRPr lang="es-ES" sz="1600" b="1">
            <a:solidFill>
              <a:schemeClr val="bg1"/>
            </a:solidFill>
          </a:endParaRPr>
        </a:p>
      </dgm:t>
    </dgm:pt>
    <dgm:pt modelId="{B1066D1D-E7E0-40BD-8535-17E68EA90C49}">
      <dgm:prSet phldrT="[Texto]" custT="1"/>
      <dgm:spPr/>
      <dgm:t>
        <a:bodyPr/>
        <a:lstStyle/>
        <a:p>
          <a:r>
            <a:rPr lang="es-ES" sz="1600" b="1"/>
            <a:t>Salud</a:t>
          </a:r>
          <a:endParaRPr lang="es-ES" sz="1600" b="1" dirty="0"/>
        </a:p>
      </dgm:t>
    </dgm:pt>
    <dgm:pt modelId="{B11F81DF-031F-4A38-A274-85728F48BE3E}" type="parTrans" cxnId="{78B1AEF6-8F91-4CE2-8D88-E135D8B15954}">
      <dgm:prSet/>
      <dgm:spPr/>
      <dgm:t>
        <a:bodyPr/>
        <a:lstStyle/>
        <a:p>
          <a:endParaRPr lang="es-ES" sz="1600" b="1">
            <a:solidFill>
              <a:schemeClr val="bg1"/>
            </a:solidFill>
          </a:endParaRPr>
        </a:p>
      </dgm:t>
    </dgm:pt>
    <dgm:pt modelId="{2ED76AE2-3623-40E3-9596-054FD044103C}" type="sibTrans" cxnId="{78B1AEF6-8F91-4CE2-8D88-E135D8B15954}">
      <dgm:prSet/>
      <dgm:spPr/>
      <dgm:t>
        <a:bodyPr/>
        <a:lstStyle/>
        <a:p>
          <a:endParaRPr lang="es-ES" sz="1600" b="1">
            <a:solidFill>
              <a:schemeClr val="bg1"/>
            </a:solidFill>
          </a:endParaRPr>
        </a:p>
      </dgm:t>
    </dgm:pt>
    <dgm:pt modelId="{366AFE0E-8FA4-4B19-96FB-9772595D576B}">
      <dgm:prSet phldrT="[Texto]" custT="1"/>
      <dgm:spPr/>
      <dgm:t>
        <a:bodyPr/>
        <a:lstStyle/>
        <a:p>
          <a:r>
            <a:rPr lang="es-ES" sz="1600" b="1" dirty="0"/>
            <a:t>Transporte</a:t>
          </a:r>
        </a:p>
      </dgm:t>
    </dgm:pt>
    <dgm:pt modelId="{4BAFAC44-4299-456D-BC9C-1542FC93870C}" type="parTrans" cxnId="{66843F88-3B6B-44C9-9387-97DD56BBB58A}">
      <dgm:prSet/>
      <dgm:spPr/>
      <dgm:t>
        <a:bodyPr/>
        <a:lstStyle/>
        <a:p>
          <a:endParaRPr lang="es-ES" sz="1600" b="1">
            <a:solidFill>
              <a:schemeClr val="bg1"/>
            </a:solidFill>
          </a:endParaRPr>
        </a:p>
      </dgm:t>
    </dgm:pt>
    <dgm:pt modelId="{EBEA7EC1-45CA-4666-9B5A-98363AF9475F}" type="sibTrans" cxnId="{66843F88-3B6B-44C9-9387-97DD56BBB58A}">
      <dgm:prSet/>
      <dgm:spPr/>
      <dgm:t>
        <a:bodyPr/>
        <a:lstStyle/>
        <a:p>
          <a:endParaRPr lang="es-ES" sz="1600" b="1">
            <a:solidFill>
              <a:schemeClr val="bg1"/>
            </a:solidFill>
          </a:endParaRPr>
        </a:p>
      </dgm:t>
    </dgm:pt>
    <dgm:pt modelId="{F54F428D-8A21-4E34-ADB6-8670454E982C}">
      <dgm:prSet custT="1"/>
      <dgm:spPr/>
      <dgm:t>
        <a:bodyPr/>
        <a:lstStyle/>
        <a:p>
          <a:r>
            <a:rPr lang="es-ES" sz="1600" b="1"/>
            <a:t>Banca y seguros</a:t>
          </a:r>
          <a:endParaRPr lang="es-ES" sz="1600" b="1" dirty="0"/>
        </a:p>
      </dgm:t>
    </dgm:pt>
    <dgm:pt modelId="{5E769993-B30E-4E81-AD26-08C6885394B1}" type="parTrans" cxnId="{C432D0D2-899A-45E4-AF4E-458A362CDB97}">
      <dgm:prSet/>
      <dgm:spPr/>
      <dgm:t>
        <a:bodyPr/>
        <a:lstStyle/>
        <a:p>
          <a:endParaRPr lang="es-ES" sz="1600" b="1"/>
        </a:p>
      </dgm:t>
    </dgm:pt>
    <dgm:pt modelId="{8FBE4EF0-A426-4B91-9C82-0108011B9663}" type="sibTrans" cxnId="{C432D0D2-899A-45E4-AF4E-458A362CDB97}">
      <dgm:prSet/>
      <dgm:spPr/>
      <dgm:t>
        <a:bodyPr/>
        <a:lstStyle/>
        <a:p>
          <a:endParaRPr lang="es-ES" sz="1600" b="1"/>
        </a:p>
      </dgm:t>
    </dgm:pt>
    <dgm:pt modelId="{C0A5989B-FCC5-4116-AFA6-8BA296956F4D}">
      <dgm:prSet phldrT="[Texto]" custT="1"/>
      <dgm:spPr/>
      <dgm:t>
        <a:bodyPr/>
        <a:lstStyle/>
        <a:p>
          <a:r>
            <a:rPr lang="es-ES" sz="1600" b="1" dirty="0"/>
            <a:t>Territorial</a:t>
          </a:r>
        </a:p>
      </dgm:t>
    </dgm:pt>
    <dgm:pt modelId="{50BB4CE5-17A2-4B31-9072-5838ABE386A7}" type="parTrans" cxnId="{C911F052-9703-4251-8FB4-4CDB02E64D6C}">
      <dgm:prSet/>
      <dgm:spPr/>
      <dgm:t>
        <a:bodyPr/>
        <a:lstStyle/>
        <a:p>
          <a:endParaRPr lang="es-ES" sz="1600" b="1"/>
        </a:p>
      </dgm:t>
    </dgm:pt>
    <dgm:pt modelId="{70596422-B14C-4190-A9E6-EF68FF6102EB}" type="sibTrans" cxnId="{C911F052-9703-4251-8FB4-4CDB02E64D6C}">
      <dgm:prSet/>
      <dgm:spPr/>
      <dgm:t>
        <a:bodyPr/>
        <a:lstStyle/>
        <a:p>
          <a:endParaRPr lang="es-ES" sz="1600" b="1"/>
        </a:p>
      </dgm:t>
    </dgm:pt>
    <dgm:pt modelId="{A8E26D2F-77EB-43B8-9FF9-571784B6D389}">
      <dgm:prSet phldrT="[Texto]" custT="1"/>
      <dgm:spPr/>
      <dgm:t>
        <a:bodyPr/>
        <a:lstStyle/>
        <a:p>
          <a:r>
            <a:rPr lang="es-ES" sz="1600" b="1"/>
            <a:t>Medio ambiente</a:t>
          </a:r>
          <a:endParaRPr lang="es-ES" sz="1600" b="1" dirty="0"/>
        </a:p>
      </dgm:t>
    </dgm:pt>
    <dgm:pt modelId="{51C9EB05-FCBE-4612-8AF3-04C14922E0D4}" type="parTrans" cxnId="{8A346045-1FC6-4585-8A49-9BBFC40A2A68}">
      <dgm:prSet/>
      <dgm:spPr/>
      <dgm:t>
        <a:bodyPr/>
        <a:lstStyle/>
        <a:p>
          <a:endParaRPr lang="es-ES" sz="1600" b="1"/>
        </a:p>
      </dgm:t>
    </dgm:pt>
    <dgm:pt modelId="{44582903-7760-47EC-AA04-DE5A23EDA2A7}" type="sibTrans" cxnId="{8A346045-1FC6-4585-8A49-9BBFC40A2A68}">
      <dgm:prSet/>
      <dgm:spPr/>
      <dgm:t>
        <a:bodyPr/>
        <a:lstStyle/>
        <a:p>
          <a:endParaRPr lang="es-ES" sz="1600" b="1"/>
        </a:p>
      </dgm:t>
    </dgm:pt>
    <dgm:pt modelId="{DA5BA571-44F4-482D-AA2E-5C5A287A276E}">
      <dgm:prSet phldrT="[Texto]" custT="1"/>
      <dgm:spPr/>
      <dgm:t>
        <a:bodyPr/>
        <a:lstStyle/>
        <a:p>
          <a:r>
            <a:rPr lang="es-ES" sz="1400" b="1"/>
            <a:t>Contrataciones con el Estado</a:t>
          </a:r>
          <a:endParaRPr lang="es-ES" sz="1400" b="1" dirty="0"/>
        </a:p>
      </dgm:t>
    </dgm:pt>
    <dgm:pt modelId="{4C67834E-7868-42D9-9AF4-D2E712BADB99}" type="parTrans" cxnId="{61F39C76-C0C6-4804-9E64-406DECA4AB26}">
      <dgm:prSet/>
      <dgm:spPr/>
      <dgm:t>
        <a:bodyPr/>
        <a:lstStyle/>
        <a:p>
          <a:endParaRPr lang="es-ES" sz="1600" b="1"/>
        </a:p>
      </dgm:t>
    </dgm:pt>
    <dgm:pt modelId="{9AF8612E-5BEB-451C-8534-0F2740E4C957}" type="sibTrans" cxnId="{61F39C76-C0C6-4804-9E64-406DECA4AB26}">
      <dgm:prSet/>
      <dgm:spPr/>
      <dgm:t>
        <a:bodyPr/>
        <a:lstStyle/>
        <a:p>
          <a:endParaRPr lang="es-ES" sz="1600" b="1"/>
        </a:p>
      </dgm:t>
    </dgm:pt>
    <dgm:pt modelId="{13AD0E84-CAD7-43F6-938B-D6B5801C47E9}">
      <dgm:prSet phldrT="[Texto]" custT="1"/>
      <dgm:spPr/>
      <dgm:t>
        <a:bodyPr/>
        <a:lstStyle/>
        <a:p>
          <a:r>
            <a:rPr lang="es-ES" sz="1400" b="1" dirty="0"/>
            <a:t>Asociaciones Público Privadas</a:t>
          </a:r>
        </a:p>
      </dgm:t>
    </dgm:pt>
    <dgm:pt modelId="{08CA04EE-32AC-4ECD-A9D5-47A6A92C2231}" type="parTrans" cxnId="{B3BAA6D5-A780-4311-9830-DF5017FCC717}">
      <dgm:prSet/>
      <dgm:spPr/>
      <dgm:t>
        <a:bodyPr/>
        <a:lstStyle/>
        <a:p>
          <a:endParaRPr lang="es-ES" b="1"/>
        </a:p>
      </dgm:t>
    </dgm:pt>
    <dgm:pt modelId="{C1F7E771-403D-472D-9125-A2C037380507}" type="sibTrans" cxnId="{B3BAA6D5-A780-4311-9830-DF5017FCC717}">
      <dgm:prSet/>
      <dgm:spPr/>
      <dgm:t>
        <a:bodyPr/>
        <a:lstStyle/>
        <a:p>
          <a:endParaRPr lang="es-ES" b="1"/>
        </a:p>
      </dgm:t>
    </dgm:pt>
    <dgm:pt modelId="{918A1084-CA8E-4FF1-B47E-D5C393D30720}" type="pres">
      <dgm:prSet presAssocID="{8D44AF6E-E9BB-4C72-B291-99571F0EB1C5}" presName="Name0" presStyleCnt="0">
        <dgm:presLayoutVars>
          <dgm:dir/>
          <dgm:resizeHandles val="exact"/>
        </dgm:presLayoutVars>
      </dgm:prSet>
      <dgm:spPr/>
    </dgm:pt>
    <dgm:pt modelId="{04782272-D700-49A7-8BA1-7B5DCFD9CE38}" type="pres">
      <dgm:prSet presAssocID="{0D5CDB95-4A9C-473B-94B6-3DD6575B367F}" presName="Name5" presStyleLbl="vennNode1" presStyleIdx="0" presStyleCnt="9" custScaleX="101566">
        <dgm:presLayoutVars>
          <dgm:bulletEnabled val="1"/>
        </dgm:presLayoutVars>
      </dgm:prSet>
      <dgm:spPr/>
    </dgm:pt>
    <dgm:pt modelId="{0236E427-8E2D-4D00-9922-E43E24A1919F}" type="pres">
      <dgm:prSet presAssocID="{FBDCA572-5443-47A8-85F6-C6C9585F184C}" presName="space" presStyleCnt="0"/>
      <dgm:spPr/>
    </dgm:pt>
    <dgm:pt modelId="{9F2970E9-777D-4787-B786-61A3608B52A7}" type="pres">
      <dgm:prSet presAssocID="{D4F8E33C-7235-47D2-8A32-790325804448}" presName="Name5" presStyleLbl="vennNode1" presStyleIdx="1" presStyleCnt="9">
        <dgm:presLayoutVars>
          <dgm:bulletEnabled val="1"/>
        </dgm:presLayoutVars>
      </dgm:prSet>
      <dgm:spPr/>
    </dgm:pt>
    <dgm:pt modelId="{6E38855F-084B-4586-B82F-6C3366348FDF}" type="pres">
      <dgm:prSet presAssocID="{0AFFCE0E-C73D-4E99-802A-A83DDD4F1613}" presName="space" presStyleCnt="0"/>
      <dgm:spPr/>
    </dgm:pt>
    <dgm:pt modelId="{DDA6B38F-E3EB-46A0-8EC5-22A223185645}" type="pres">
      <dgm:prSet presAssocID="{F54F428D-8A21-4E34-ADB6-8670454E982C}" presName="Name5" presStyleLbl="vennNode1" presStyleIdx="2" presStyleCnt="9">
        <dgm:presLayoutVars>
          <dgm:bulletEnabled val="1"/>
        </dgm:presLayoutVars>
      </dgm:prSet>
      <dgm:spPr/>
    </dgm:pt>
    <dgm:pt modelId="{D413822E-5452-469E-8CEB-F400B74B7674}" type="pres">
      <dgm:prSet presAssocID="{8FBE4EF0-A426-4B91-9C82-0108011B9663}" presName="space" presStyleCnt="0"/>
      <dgm:spPr/>
    </dgm:pt>
    <dgm:pt modelId="{C8699F71-8F37-4310-81B4-450A4CAAC3F5}" type="pres">
      <dgm:prSet presAssocID="{B1066D1D-E7E0-40BD-8535-17E68EA90C49}" presName="Name5" presStyleLbl="vennNode1" presStyleIdx="3" presStyleCnt="9">
        <dgm:presLayoutVars>
          <dgm:bulletEnabled val="1"/>
        </dgm:presLayoutVars>
      </dgm:prSet>
      <dgm:spPr/>
    </dgm:pt>
    <dgm:pt modelId="{B8FCE310-4FC1-40F3-871D-D7A6BB8C9E4D}" type="pres">
      <dgm:prSet presAssocID="{2ED76AE2-3623-40E3-9596-054FD044103C}" presName="space" presStyleCnt="0"/>
      <dgm:spPr/>
    </dgm:pt>
    <dgm:pt modelId="{13CC8587-3749-4FC1-BFDD-A855810816AD}" type="pres">
      <dgm:prSet presAssocID="{366AFE0E-8FA4-4B19-96FB-9772595D576B}" presName="Name5" presStyleLbl="vennNode1" presStyleIdx="4" presStyleCnt="9">
        <dgm:presLayoutVars>
          <dgm:bulletEnabled val="1"/>
        </dgm:presLayoutVars>
      </dgm:prSet>
      <dgm:spPr/>
    </dgm:pt>
    <dgm:pt modelId="{402AE256-5AB0-4EC1-9356-79C8EFB5F285}" type="pres">
      <dgm:prSet presAssocID="{EBEA7EC1-45CA-4666-9B5A-98363AF9475F}" presName="space" presStyleCnt="0"/>
      <dgm:spPr/>
    </dgm:pt>
    <dgm:pt modelId="{62185170-56F9-4175-A2D6-609843F65905}" type="pres">
      <dgm:prSet presAssocID="{C0A5989B-FCC5-4116-AFA6-8BA296956F4D}" presName="Name5" presStyleLbl="vennNode1" presStyleIdx="5" presStyleCnt="9">
        <dgm:presLayoutVars>
          <dgm:bulletEnabled val="1"/>
        </dgm:presLayoutVars>
      </dgm:prSet>
      <dgm:spPr/>
    </dgm:pt>
    <dgm:pt modelId="{284803B7-B93D-4F34-8FEE-EA6A8303C018}" type="pres">
      <dgm:prSet presAssocID="{70596422-B14C-4190-A9E6-EF68FF6102EB}" presName="space" presStyleCnt="0"/>
      <dgm:spPr/>
    </dgm:pt>
    <dgm:pt modelId="{5101E861-EA3A-4CFC-B791-D51D70662856}" type="pres">
      <dgm:prSet presAssocID="{A8E26D2F-77EB-43B8-9FF9-571784B6D389}" presName="Name5" presStyleLbl="vennNode1" presStyleIdx="6" presStyleCnt="9">
        <dgm:presLayoutVars>
          <dgm:bulletEnabled val="1"/>
        </dgm:presLayoutVars>
      </dgm:prSet>
      <dgm:spPr/>
    </dgm:pt>
    <dgm:pt modelId="{F23EF540-E17A-42E6-92B7-6E110D56E698}" type="pres">
      <dgm:prSet presAssocID="{44582903-7760-47EC-AA04-DE5A23EDA2A7}" presName="space" presStyleCnt="0"/>
      <dgm:spPr/>
    </dgm:pt>
    <dgm:pt modelId="{CF08DE0A-F2E0-4460-916F-7B379FE55BF7}" type="pres">
      <dgm:prSet presAssocID="{DA5BA571-44F4-482D-AA2E-5C5A287A276E}" presName="Name5" presStyleLbl="vennNode1" presStyleIdx="7" presStyleCnt="9" custScaleX="123572" custScaleY="108860">
        <dgm:presLayoutVars>
          <dgm:bulletEnabled val="1"/>
        </dgm:presLayoutVars>
      </dgm:prSet>
      <dgm:spPr/>
    </dgm:pt>
    <dgm:pt modelId="{159F5AB5-6B28-4752-B458-FFF6DC4685FB}" type="pres">
      <dgm:prSet presAssocID="{9AF8612E-5BEB-451C-8534-0F2740E4C957}" presName="space" presStyleCnt="0"/>
      <dgm:spPr/>
    </dgm:pt>
    <dgm:pt modelId="{AC84D573-EA96-4E9F-A540-9148B318001D}" type="pres">
      <dgm:prSet presAssocID="{13AD0E84-CAD7-43F6-938B-D6B5801C47E9}" presName="Name5" presStyleLbl="vennNode1" presStyleIdx="8" presStyleCnt="9" custScaleX="104163">
        <dgm:presLayoutVars>
          <dgm:bulletEnabled val="1"/>
        </dgm:presLayoutVars>
      </dgm:prSet>
      <dgm:spPr/>
    </dgm:pt>
  </dgm:ptLst>
  <dgm:cxnLst>
    <dgm:cxn modelId="{511E085C-42AE-4D67-9540-9D402673A6AD}" type="presOf" srcId="{DA5BA571-44F4-482D-AA2E-5C5A287A276E}" destId="{CF08DE0A-F2E0-4460-916F-7B379FE55BF7}" srcOrd="0" destOrd="0" presId="urn:microsoft.com/office/officeart/2005/8/layout/venn3"/>
    <dgm:cxn modelId="{8A346045-1FC6-4585-8A49-9BBFC40A2A68}" srcId="{8D44AF6E-E9BB-4C72-B291-99571F0EB1C5}" destId="{A8E26D2F-77EB-43B8-9FF9-571784B6D389}" srcOrd="6" destOrd="0" parTransId="{51C9EB05-FCBE-4612-8AF3-04C14922E0D4}" sibTransId="{44582903-7760-47EC-AA04-DE5A23EDA2A7}"/>
    <dgm:cxn modelId="{9662AE66-06FB-4552-902B-9E8A50E5DAEE}" type="presOf" srcId="{366AFE0E-8FA4-4B19-96FB-9772595D576B}" destId="{13CC8587-3749-4FC1-BFDD-A855810816AD}" srcOrd="0" destOrd="0" presId="urn:microsoft.com/office/officeart/2005/8/layout/venn3"/>
    <dgm:cxn modelId="{C911F052-9703-4251-8FB4-4CDB02E64D6C}" srcId="{8D44AF6E-E9BB-4C72-B291-99571F0EB1C5}" destId="{C0A5989B-FCC5-4116-AFA6-8BA296956F4D}" srcOrd="5" destOrd="0" parTransId="{50BB4CE5-17A2-4B31-9072-5838ABE386A7}" sibTransId="{70596422-B14C-4190-A9E6-EF68FF6102EB}"/>
    <dgm:cxn modelId="{61F39C76-C0C6-4804-9E64-406DECA4AB26}" srcId="{8D44AF6E-E9BB-4C72-B291-99571F0EB1C5}" destId="{DA5BA571-44F4-482D-AA2E-5C5A287A276E}" srcOrd="7" destOrd="0" parTransId="{4C67834E-7868-42D9-9AF4-D2E712BADB99}" sibTransId="{9AF8612E-5BEB-451C-8534-0F2740E4C957}"/>
    <dgm:cxn modelId="{C2E45F7D-94FE-41FE-9371-93138D9E70DF}" type="presOf" srcId="{8D44AF6E-E9BB-4C72-B291-99571F0EB1C5}" destId="{918A1084-CA8E-4FF1-B47E-D5C393D30720}" srcOrd="0" destOrd="0" presId="urn:microsoft.com/office/officeart/2005/8/layout/venn3"/>
    <dgm:cxn modelId="{3687917E-FA73-41CA-B20A-DC00D541D8A6}" type="presOf" srcId="{0D5CDB95-4A9C-473B-94B6-3DD6575B367F}" destId="{04782272-D700-49A7-8BA1-7B5DCFD9CE38}" srcOrd="0" destOrd="0" presId="urn:microsoft.com/office/officeart/2005/8/layout/venn3"/>
    <dgm:cxn modelId="{66843F88-3B6B-44C9-9387-97DD56BBB58A}" srcId="{8D44AF6E-E9BB-4C72-B291-99571F0EB1C5}" destId="{366AFE0E-8FA4-4B19-96FB-9772595D576B}" srcOrd="4" destOrd="0" parTransId="{4BAFAC44-4299-456D-BC9C-1542FC93870C}" sibTransId="{EBEA7EC1-45CA-4666-9B5A-98363AF9475F}"/>
    <dgm:cxn modelId="{1170FCA5-4082-4481-9437-58FCBB30CBAD}" type="presOf" srcId="{13AD0E84-CAD7-43F6-938B-D6B5801C47E9}" destId="{AC84D573-EA96-4E9F-A540-9148B318001D}" srcOrd="0" destOrd="0" presId="urn:microsoft.com/office/officeart/2005/8/layout/venn3"/>
    <dgm:cxn modelId="{DBC2A9AD-DB22-4F3B-A67D-4CD89C6E30EC}" type="presOf" srcId="{F54F428D-8A21-4E34-ADB6-8670454E982C}" destId="{DDA6B38F-E3EB-46A0-8EC5-22A223185645}" srcOrd="0" destOrd="0" presId="urn:microsoft.com/office/officeart/2005/8/layout/venn3"/>
    <dgm:cxn modelId="{5EB07EB6-D07E-4E89-8D79-B765BE9BBA74}" srcId="{8D44AF6E-E9BB-4C72-B291-99571F0EB1C5}" destId="{D4F8E33C-7235-47D2-8A32-790325804448}" srcOrd="1" destOrd="0" parTransId="{662F1C13-6BDE-4EE9-992A-B4E6E4418859}" sibTransId="{0AFFCE0E-C73D-4E99-802A-A83DDD4F1613}"/>
    <dgm:cxn modelId="{890C25B7-EBBC-41BD-9E5A-E17E7D64788B}" type="presOf" srcId="{A8E26D2F-77EB-43B8-9FF9-571784B6D389}" destId="{5101E861-EA3A-4CFC-B791-D51D70662856}" srcOrd="0" destOrd="0" presId="urn:microsoft.com/office/officeart/2005/8/layout/venn3"/>
    <dgm:cxn modelId="{E2AA76D2-4972-4908-9B63-C549A3D6686F}" type="presOf" srcId="{C0A5989B-FCC5-4116-AFA6-8BA296956F4D}" destId="{62185170-56F9-4175-A2D6-609843F65905}" srcOrd="0" destOrd="0" presId="urn:microsoft.com/office/officeart/2005/8/layout/venn3"/>
    <dgm:cxn modelId="{C432D0D2-899A-45E4-AF4E-458A362CDB97}" srcId="{8D44AF6E-E9BB-4C72-B291-99571F0EB1C5}" destId="{F54F428D-8A21-4E34-ADB6-8670454E982C}" srcOrd="2" destOrd="0" parTransId="{5E769993-B30E-4E81-AD26-08C6885394B1}" sibTransId="{8FBE4EF0-A426-4B91-9C82-0108011B9663}"/>
    <dgm:cxn modelId="{B3BAA6D5-A780-4311-9830-DF5017FCC717}" srcId="{8D44AF6E-E9BB-4C72-B291-99571F0EB1C5}" destId="{13AD0E84-CAD7-43F6-938B-D6B5801C47E9}" srcOrd="8" destOrd="0" parTransId="{08CA04EE-32AC-4ECD-A9D5-47A6A92C2231}" sibTransId="{C1F7E771-403D-472D-9125-A2C037380507}"/>
    <dgm:cxn modelId="{68FE14DE-4081-48A4-9DE8-95FF41034374}" srcId="{8D44AF6E-E9BB-4C72-B291-99571F0EB1C5}" destId="{0D5CDB95-4A9C-473B-94B6-3DD6575B367F}" srcOrd="0" destOrd="0" parTransId="{3DDEFD4C-FA85-4B84-A7E2-66EAED306CF4}" sibTransId="{FBDCA572-5443-47A8-85F6-C6C9585F184C}"/>
    <dgm:cxn modelId="{2E73C7E1-3AF8-441D-B2D1-62C73CA7AC05}" type="presOf" srcId="{B1066D1D-E7E0-40BD-8535-17E68EA90C49}" destId="{C8699F71-8F37-4310-81B4-450A4CAAC3F5}" srcOrd="0" destOrd="0" presId="urn:microsoft.com/office/officeart/2005/8/layout/venn3"/>
    <dgm:cxn modelId="{9BD34CF3-BF9E-4569-AA4A-F06EFA9AD633}" type="presOf" srcId="{D4F8E33C-7235-47D2-8A32-790325804448}" destId="{9F2970E9-777D-4787-B786-61A3608B52A7}" srcOrd="0" destOrd="0" presId="urn:microsoft.com/office/officeart/2005/8/layout/venn3"/>
    <dgm:cxn modelId="{78B1AEF6-8F91-4CE2-8D88-E135D8B15954}" srcId="{8D44AF6E-E9BB-4C72-B291-99571F0EB1C5}" destId="{B1066D1D-E7E0-40BD-8535-17E68EA90C49}" srcOrd="3" destOrd="0" parTransId="{B11F81DF-031F-4A38-A274-85728F48BE3E}" sibTransId="{2ED76AE2-3623-40E3-9596-054FD044103C}"/>
    <dgm:cxn modelId="{A8C7E2F5-5F6F-4383-926B-C5DDC998EB9D}" type="presParOf" srcId="{918A1084-CA8E-4FF1-B47E-D5C393D30720}" destId="{04782272-D700-49A7-8BA1-7B5DCFD9CE38}" srcOrd="0" destOrd="0" presId="urn:microsoft.com/office/officeart/2005/8/layout/venn3"/>
    <dgm:cxn modelId="{D902F3DE-CB75-4689-AF90-6CAB0FCDAE4E}" type="presParOf" srcId="{918A1084-CA8E-4FF1-B47E-D5C393D30720}" destId="{0236E427-8E2D-4D00-9922-E43E24A1919F}" srcOrd="1" destOrd="0" presId="urn:microsoft.com/office/officeart/2005/8/layout/venn3"/>
    <dgm:cxn modelId="{DEF4B418-6FA8-4714-84BB-C9CC09AF3C3A}" type="presParOf" srcId="{918A1084-CA8E-4FF1-B47E-D5C393D30720}" destId="{9F2970E9-777D-4787-B786-61A3608B52A7}" srcOrd="2" destOrd="0" presId="urn:microsoft.com/office/officeart/2005/8/layout/venn3"/>
    <dgm:cxn modelId="{271BBD02-D490-4CDE-B72F-5CE3E429759E}" type="presParOf" srcId="{918A1084-CA8E-4FF1-B47E-D5C393D30720}" destId="{6E38855F-084B-4586-B82F-6C3366348FDF}" srcOrd="3" destOrd="0" presId="urn:microsoft.com/office/officeart/2005/8/layout/venn3"/>
    <dgm:cxn modelId="{B13527FD-81B4-45A2-93DF-4F059DFD05AD}" type="presParOf" srcId="{918A1084-CA8E-4FF1-B47E-D5C393D30720}" destId="{DDA6B38F-E3EB-46A0-8EC5-22A223185645}" srcOrd="4" destOrd="0" presId="urn:microsoft.com/office/officeart/2005/8/layout/venn3"/>
    <dgm:cxn modelId="{ADC04D0B-7B71-4CA9-9ADB-F686D8BAC2A3}" type="presParOf" srcId="{918A1084-CA8E-4FF1-B47E-D5C393D30720}" destId="{D413822E-5452-469E-8CEB-F400B74B7674}" srcOrd="5" destOrd="0" presId="urn:microsoft.com/office/officeart/2005/8/layout/venn3"/>
    <dgm:cxn modelId="{0CE2FDC0-04BD-421C-A3FD-DC029458AA93}" type="presParOf" srcId="{918A1084-CA8E-4FF1-B47E-D5C393D30720}" destId="{C8699F71-8F37-4310-81B4-450A4CAAC3F5}" srcOrd="6" destOrd="0" presId="urn:microsoft.com/office/officeart/2005/8/layout/venn3"/>
    <dgm:cxn modelId="{77BB3522-86FF-432D-840B-09B04379501B}" type="presParOf" srcId="{918A1084-CA8E-4FF1-B47E-D5C393D30720}" destId="{B8FCE310-4FC1-40F3-871D-D7A6BB8C9E4D}" srcOrd="7" destOrd="0" presId="urn:microsoft.com/office/officeart/2005/8/layout/venn3"/>
    <dgm:cxn modelId="{C63646B7-FE8E-437D-8D4F-61910C3E608D}" type="presParOf" srcId="{918A1084-CA8E-4FF1-B47E-D5C393D30720}" destId="{13CC8587-3749-4FC1-BFDD-A855810816AD}" srcOrd="8" destOrd="0" presId="urn:microsoft.com/office/officeart/2005/8/layout/venn3"/>
    <dgm:cxn modelId="{31378FC2-6EDF-42AA-938F-61E0DDB4D829}" type="presParOf" srcId="{918A1084-CA8E-4FF1-B47E-D5C393D30720}" destId="{402AE256-5AB0-4EC1-9356-79C8EFB5F285}" srcOrd="9" destOrd="0" presId="urn:microsoft.com/office/officeart/2005/8/layout/venn3"/>
    <dgm:cxn modelId="{E06A7DAD-4661-4967-8413-A80E50142EAB}" type="presParOf" srcId="{918A1084-CA8E-4FF1-B47E-D5C393D30720}" destId="{62185170-56F9-4175-A2D6-609843F65905}" srcOrd="10" destOrd="0" presId="urn:microsoft.com/office/officeart/2005/8/layout/venn3"/>
    <dgm:cxn modelId="{28B7F397-F18C-48A1-9FB6-A93F160B6304}" type="presParOf" srcId="{918A1084-CA8E-4FF1-B47E-D5C393D30720}" destId="{284803B7-B93D-4F34-8FEE-EA6A8303C018}" srcOrd="11" destOrd="0" presId="urn:microsoft.com/office/officeart/2005/8/layout/venn3"/>
    <dgm:cxn modelId="{9D2DBE4B-6AEB-455C-873A-EC81B6732677}" type="presParOf" srcId="{918A1084-CA8E-4FF1-B47E-D5C393D30720}" destId="{5101E861-EA3A-4CFC-B791-D51D70662856}" srcOrd="12" destOrd="0" presId="urn:microsoft.com/office/officeart/2005/8/layout/venn3"/>
    <dgm:cxn modelId="{8C58F6B8-1CC6-4AEB-99AF-A87F4C9C46E0}" type="presParOf" srcId="{918A1084-CA8E-4FF1-B47E-D5C393D30720}" destId="{F23EF540-E17A-42E6-92B7-6E110D56E698}" srcOrd="13" destOrd="0" presId="urn:microsoft.com/office/officeart/2005/8/layout/venn3"/>
    <dgm:cxn modelId="{51CEDFBA-A9CF-4A73-95B6-55092C5D3E8A}" type="presParOf" srcId="{918A1084-CA8E-4FF1-B47E-D5C393D30720}" destId="{CF08DE0A-F2E0-4460-916F-7B379FE55BF7}" srcOrd="14" destOrd="0" presId="urn:microsoft.com/office/officeart/2005/8/layout/venn3"/>
    <dgm:cxn modelId="{CFA286B3-6C23-4DB8-9815-668E62F1E24F}" type="presParOf" srcId="{918A1084-CA8E-4FF1-B47E-D5C393D30720}" destId="{159F5AB5-6B28-4752-B458-FFF6DC4685FB}" srcOrd="15" destOrd="0" presId="urn:microsoft.com/office/officeart/2005/8/layout/venn3"/>
    <dgm:cxn modelId="{1EFB001C-246E-4A94-9201-FCD10320C17E}" type="presParOf" srcId="{918A1084-CA8E-4FF1-B47E-D5C393D30720}" destId="{AC84D573-EA96-4E9F-A540-9148B318001D}" srcOrd="16" destOrd="0" presId="urn:microsoft.com/office/officeart/2005/8/layout/venn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838BCE-696A-44F0-AF78-94E7AED0DA1A}">
      <dsp:nvSpPr>
        <dsp:cNvPr id="0" name=""/>
        <dsp:cNvSpPr/>
      </dsp:nvSpPr>
      <dsp:spPr>
        <a:xfrm>
          <a:off x="0" y="376120"/>
          <a:ext cx="5091684" cy="604800"/>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3F70BEA-8BA9-4BA8-A50B-50D87C366F8F}">
      <dsp:nvSpPr>
        <dsp:cNvPr id="0" name=""/>
        <dsp:cNvSpPr/>
      </dsp:nvSpPr>
      <dsp:spPr>
        <a:xfrm>
          <a:off x="254584" y="21880"/>
          <a:ext cx="3564178" cy="70848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4717" tIns="0" rIns="134717" bIns="0" numCol="1" spcCol="1270" anchor="ctr" anchorCtr="0">
          <a:noAutofit/>
        </a:bodyPr>
        <a:lstStyle/>
        <a:p>
          <a:pPr marL="0" lvl="0" indent="0" algn="l" defTabSz="1066800">
            <a:lnSpc>
              <a:spcPct val="90000"/>
            </a:lnSpc>
            <a:spcBef>
              <a:spcPct val="0"/>
            </a:spcBef>
            <a:spcAft>
              <a:spcPct val="35000"/>
            </a:spcAft>
            <a:buFont typeface="+mj-lt"/>
            <a:buNone/>
          </a:pPr>
          <a:r>
            <a:rPr lang="es-PE" sz="2400" kern="1200" dirty="0"/>
            <a:t>Negociación</a:t>
          </a:r>
        </a:p>
      </dsp:txBody>
      <dsp:txXfrm>
        <a:off x="289169" y="56465"/>
        <a:ext cx="3495008" cy="639310"/>
      </dsp:txXfrm>
    </dsp:sp>
    <dsp:sp modelId="{E1F697DA-B016-4A74-B29C-A4A6E76124B2}">
      <dsp:nvSpPr>
        <dsp:cNvPr id="0" name=""/>
        <dsp:cNvSpPr/>
      </dsp:nvSpPr>
      <dsp:spPr>
        <a:xfrm>
          <a:off x="0" y="1464760"/>
          <a:ext cx="5091684" cy="604800"/>
        </a:xfrm>
        <a:prstGeom prst="rect">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465429C-88CF-463D-82C6-D171F8A9B1E8}">
      <dsp:nvSpPr>
        <dsp:cNvPr id="0" name=""/>
        <dsp:cNvSpPr/>
      </dsp:nvSpPr>
      <dsp:spPr>
        <a:xfrm>
          <a:off x="254584" y="1110520"/>
          <a:ext cx="3564178" cy="70848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4717" tIns="0" rIns="134717" bIns="0" numCol="1" spcCol="1270" anchor="ctr" anchorCtr="0">
          <a:noAutofit/>
        </a:bodyPr>
        <a:lstStyle/>
        <a:p>
          <a:pPr marL="0" lvl="0" indent="0" algn="l" defTabSz="1066800">
            <a:lnSpc>
              <a:spcPct val="90000"/>
            </a:lnSpc>
            <a:spcBef>
              <a:spcPct val="0"/>
            </a:spcBef>
            <a:spcAft>
              <a:spcPct val="35000"/>
            </a:spcAft>
            <a:buFont typeface="+mj-lt"/>
            <a:buNone/>
          </a:pPr>
          <a:r>
            <a:rPr lang="es-PE" sz="2400" kern="1200" dirty="0"/>
            <a:t>Mediación</a:t>
          </a:r>
        </a:p>
      </dsp:txBody>
      <dsp:txXfrm>
        <a:off x="289169" y="1145105"/>
        <a:ext cx="3495008" cy="639310"/>
      </dsp:txXfrm>
    </dsp:sp>
    <dsp:sp modelId="{C9CFBC36-BD0F-4777-A3F6-7143AAC9D588}">
      <dsp:nvSpPr>
        <dsp:cNvPr id="0" name=""/>
        <dsp:cNvSpPr/>
      </dsp:nvSpPr>
      <dsp:spPr>
        <a:xfrm>
          <a:off x="0" y="2553400"/>
          <a:ext cx="5091684" cy="604800"/>
        </a:xfrm>
        <a:prstGeom prst="rect">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A26AC5E-5A5D-4A71-9FA6-E90AE8EAF571}">
      <dsp:nvSpPr>
        <dsp:cNvPr id="0" name=""/>
        <dsp:cNvSpPr/>
      </dsp:nvSpPr>
      <dsp:spPr>
        <a:xfrm>
          <a:off x="254584" y="2199160"/>
          <a:ext cx="3564178" cy="708480"/>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4717" tIns="0" rIns="134717" bIns="0" numCol="1" spcCol="1270" anchor="ctr" anchorCtr="0">
          <a:noAutofit/>
        </a:bodyPr>
        <a:lstStyle/>
        <a:p>
          <a:pPr marL="0" lvl="0" indent="0" algn="l" defTabSz="1066800">
            <a:lnSpc>
              <a:spcPct val="90000"/>
            </a:lnSpc>
            <a:spcBef>
              <a:spcPct val="0"/>
            </a:spcBef>
            <a:spcAft>
              <a:spcPct val="35000"/>
            </a:spcAft>
            <a:buFont typeface="+mj-lt"/>
            <a:buNone/>
          </a:pPr>
          <a:r>
            <a:rPr lang="es-PE" sz="2400" kern="1200" dirty="0"/>
            <a:t>Conciliación</a:t>
          </a:r>
        </a:p>
      </dsp:txBody>
      <dsp:txXfrm>
        <a:off x="289169" y="2233745"/>
        <a:ext cx="3495008" cy="63931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F5C728-D368-4B15-8DDA-707D38AA3A96}">
      <dsp:nvSpPr>
        <dsp:cNvPr id="0" name=""/>
        <dsp:cNvSpPr/>
      </dsp:nvSpPr>
      <dsp:spPr>
        <a:xfrm>
          <a:off x="0" y="588219"/>
          <a:ext cx="5273040" cy="932400"/>
        </a:xfrm>
        <a:prstGeom prst="rect">
          <a:avLst/>
        </a:prstGeom>
        <a:solidFill>
          <a:schemeClr val="lt1">
            <a:alpha val="90000"/>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16699E1-7FC1-4D30-9B08-B688822A725E}">
      <dsp:nvSpPr>
        <dsp:cNvPr id="0" name=""/>
        <dsp:cNvSpPr/>
      </dsp:nvSpPr>
      <dsp:spPr>
        <a:xfrm>
          <a:off x="263652" y="42099"/>
          <a:ext cx="3691128" cy="1092240"/>
        </a:xfrm>
        <a:prstGeom prst="roundRect">
          <a:avLst/>
        </a:prstGeom>
        <a:solidFill>
          <a:schemeClr val="accent2">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516" tIns="0" rIns="139516" bIns="0" numCol="1" spcCol="1270" anchor="ctr" anchorCtr="0">
          <a:noAutofit/>
        </a:bodyPr>
        <a:lstStyle/>
        <a:p>
          <a:pPr marL="0" lvl="0" indent="0" algn="l" defTabSz="1066800">
            <a:lnSpc>
              <a:spcPct val="90000"/>
            </a:lnSpc>
            <a:spcBef>
              <a:spcPct val="0"/>
            </a:spcBef>
            <a:spcAft>
              <a:spcPct val="35000"/>
            </a:spcAft>
            <a:buFont typeface="+mj-lt"/>
            <a:buNone/>
          </a:pPr>
          <a:r>
            <a:rPr lang="es-PE" sz="2400" kern="1200" dirty="0"/>
            <a:t>Arbitraje</a:t>
          </a:r>
        </a:p>
      </dsp:txBody>
      <dsp:txXfrm>
        <a:off x="316971" y="95418"/>
        <a:ext cx="3584490" cy="985602"/>
      </dsp:txXfrm>
    </dsp:sp>
    <dsp:sp modelId="{66C85BEB-C3C9-44DD-BE0E-54F3BA2C4FF8}">
      <dsp:nvSpPr>
        <dsp:cNvPr id="0" name=""/>
        <dsp:cNvSpPr/>
      </dsp:nvSpPr>
      <dsp:spPr>
        <a:xfrm>
          <a:off x="0" y="2266540"/>
          <a:ext cx="5273040" cy="932400"/>
        </a:xfrm>
        <a:prstGeom prst="rect">
          <a:avLst/>
        </a:prstGeom>
        <a:solidFill>
          <a:schemeClr val="lt1">
            <a:alpha val="90000"/>
            <a:hueOff val="0"/>
            <a:satOff val="0"/>
            <a:lumOff val="0"/>
            <a:alphaOff val="0"/>
          </a:schemeClr>
        </a:solidFill>
        <a:ln w="12700" cap="flat" cmpd="sng" algn="ctr">
          <a:solidFill>
            <a:schemeClr val="accent2">
              <a:shade val="80000"/>
              <a:hueOff val="-481415"/>
              <a:satOff val="10166"/>
              <a:lumOff val="27081"/>
              <a:alphaOff val="0"/>
            </a:schemeClr>
          </a:solidFill>
          <a:prstDash val="solid"/>
          <a:miter lim="800000"/>
        </a:ln>
        <a:effectLst/>
      </dsp:spPr>
      <dsp:style>
        <a:lnRef idx="2">
          <a:scrgbClr r="0" g="0" b="0"/>
        </a:lnRef>
        <a:fillRef idx="1">
          <a:scrgbClr r="0" g="0" b="0"/>
        </a:fillRef>
        <a:effectRef idx="0">
          <a:scrgbClr r="0" g="0" b="0"/>
        </a:effectRef>
        <a:fontRef idx="minor"/>
      </dsp:style>
    </dsp:sp>
    <dsp:sp modelId="{13DEBFD1-FF92-4487-9116-9A9EE69863DF}">
      <dsp:nvSpPr>
        <dsp:cNvPr id="0" name=""/>
        <dsp:cNvSpPr/>
      </dsp:nvSpPr>
      <dsp:spPr>
        <a:xfrm>
          <a:off x="263652" y="1720420"/>
          <a:ext cx="3691128" cy="1092240"/>
        </a:xfrm>
        <a:prstGeom prst="roundRect">
          <a:avLst/>
        </a:prstGeom>
        <a:solidFill>
          <a:schemeClr val="accent2">
            <a:shade val="80000"/>
            <a:hueOff val="-481415"/>
            <a:satOff val="10166"/>
            <a:lumOff val="2708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516" tIns="0" rIns="139516" bIns="0" numCol="1" spcCol="1270" anchor="ctr" anchorCtr="0">
          <a:noAutofit/>
        </a:bodyPr>
        <a:lstStyle/>
        <a:p>
          <a:pPr marL="0" lvl="0" indent="0" algn="l" defTabSz="1066800">
            <a:lnSpc>
              <a:spcPct val="90000"/>
            </a:lnSpc>
            <a:spcBef>
              <a:spcPct val="0"/>
            </a:spcBef>
            <a:spcAft>
              <a:spcPct val="35000"/>
            </a:spcAft>
            <a:buFont typeface="+mj-lt"/>
            <a:buNone/>
          </a:pPr>
          <a:r>
            <a:rPr lang="es-PE" sz="2400" kern="1200" dirty="0"/>
            <a:t>Junta de Resolución de Disputas </a:t>
          </a:r>
        </a:p>
      </dsp:txBody>
      <dsp:txXfrm>
        <a:off x="316971" y="1773739"/>
        <a:ext cx="3584490" cy="98560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4A0806-1371-4DF6-9B1C-57FE65BE1DFB}">
      <dsp:nvSpPr>
        <dsp:cNvPr id="0" name=""/>
        <dsp:cNvSpPr/>
      </dsp:nvSpPr>
      <dsp:spPr>
        <a:xfrm>
          <a:off x="1625640" y="1498"/>
          <a:ext cx="3106506" cy="2318941"/>
        </a:xfrm>
        <a:prstGeom prst="round2SameRect">
          <a:avLst>
            <a:gd name="adj1" fmla="val 8000"/>
            <a:gd name="adj2" fmla="val 0"/>
          </a:avLst>
        </a:prstGeom>
        <a:solidFill>
          <a:schemeClr val="accent6">
            <a:alpha val="90000"/>
            <a:tint val="40000"/>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None/>
          </a:pPr>
          <a:r>
            <a:rPr lang="es-MX" sz="1600" kern="1200" dirty="0"/>
            <a:t> “Las partes son quienes arriban a una solución por su propia decisión, aunque en algunos casos puede valerse de algunos terceros pero solamente como facilitadores para que coadyuven mediante la comunicación al logro del acuerdo” (</a:t>
          </a:r>
          <a:r>
            <a:rPr lang="es-MX" sz="1600" kern="1200" dirty="0" err="1"/>
            <a:t>Alvarez</a:t>
          </a:r>
          <a:r>
            <a:rPr lang="es-MX" sz="1600" kern="1200" dirty="0"/>
            <a:t> Gladys &amp; Highton, 2003)</a:t>
          </a:r>
          <a:endParaRPr lang="es-PE" sz="1600" kern="1200" dirty="0"/>
        </a:p>
      </dsp:txBody>
      <dsp:txXfrm>
        <a:off x="1679976" y="55834"/>
        <a:ext cx="2997834" cy="2264605"/>
      </dsp:txXfrm>
    </dsp:sp>
    <dsp:sp modelId="{DA505EEF-2D63-4EB9-9C2C-15118EC1B307}">
      <dsp:nvSpPr>
        <dsp:cNvPr id="0" name=""/>
        <dsp:cNvSpPr/>
      </dsp:nvSpPr>
      <dsp:spPr>
        <a:xfrm>
          <a:off x="1625640" y="2320439"/>
          <a:ext cx="3106506" cy="997144"/>
        </a:xfrm>
        <a:prstGeom prst="rect">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0" rIns="21590" bIns="0" numCol="1" spcCol="1270" anchor="ctr" anchorCtr="0">
          <a:noAutofit/>
        </a:bodyPr>
        <a:lstStyle/>
        <a:p>
          <a:pPr marL="0" lvl="0" indent="0" algn="l" defTabSz="755650">
            <a:lnSpc>
              <a:spcPct val="90000"/>
            </a:lnSpc>
            <a:spcBef>
              <a:spcPct val="0"/>
            </a:spcBef>
            <a:spcAft>
              <a:spcPct val="35000"/>
            </a:spcAft>
            <a:buNone/>
          </a:pPr>
          <a:r>
            <a:rPr lang="es-MX" sz="1700" kern="1200" dirty="0"/>
            <a:t>AUTOCOMPOSITIVOS</a:t>
          </a:r>
          <a:endParaRPr lang="es-PE" sz="1700" kern="1200" dirty="0"/>
        </a:p>
      </dsp:txBody>
      <dsp:txXfrm>
        <a:off x="1625640" y="2320439"/>
        <a:ext cx="2187680" cy="997144"/>
      </dsp:txXfrm>
    </dsp:sp>
    <dsp:sp modelId="{AF6BCD40-BA0E-4660-BBB2-F073EC26C047}">
      <dsp:nvSpPr>
        <dsp:cNvPr id="0" name=""/>
        <dsp:cNvSpPr/>
      </dsp:nvSpPr>
      <dsp:spPr>
        <a:xfrm>
          <a:off x="3901199" y="2478827"/>
          <a:ext cx="1087277" cy="1087277"/>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accent6">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B8929A9-36BF-4B5F-81DD-75720E46FE2B}">
      <dsp:nvSpPr>
        <dsp:cNvPr id="0" name=""/>
        <dsp:cNvSpPr/>
      </dsp:nvSpPr>
      <dsp:spPr>
        <a:xfrm>
          <a:off x="5212580" y="0"/>
          <a:ext cx="3106506" cy="2318941"/>
        </a:xfrm>
        <a:prstGeom prst="round2SameRect">
          <a:avLst>
            <a:gd name="adj1" fmla="val 8000"/>
            <a:gd name="adj2" fmla="val 0"/>
          </a:avLst>
        </a:prstGeom>
        <a:solidFill>
          <a:schemeClr val="accent6">
            <a:alpha val="90000"/>
            <a:tint val="40000"/>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es-MX" sz="1600" kern="1200" dirty="0"/>
            <a:t>“Consiste en una solución impuesta desde afuera, en la que interviene una autoridad legítima que le da una oportuna solución a una controversia, siguiendo un debido proceso y dando oportunidad de defensa a las partes” (Junco Vargas, 2005, p.55) </a:t>
          </a:r>
          <a:endParaRPr lang="es-PE" sz="1600" kern="1200" dirty="0"/>
        </a:p>
      </dsp:txBody>
      <dsp:txXfrm>
        <a:off x="5266916" y="54336"/>
        <a:ext cx="2997834" cy="2264605"/>
      </dsp:txXfrm>
    </dsp:sp>
    <dsp:sp modelId="{B9B1A5E5-0CC6-46C7-A16E-7893283528C4}">
      <dsp:nvSpPr>
        <dsp:cNvPr id="0" name=""/>
        <dsp:cNvSpPr/>
      </dsp:nvSpPr>
      <dsp:spPr>
        <a:xfrm>
          <a:off x="5257842" y="2320439"/>
          <a:ext cx="3106506" cy="997144"/>
        </a:xfrm>
        <a:prstGeom prst="rect">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0" rIns="21590" bIns="0" numCol="1" spcCol="1270" anchor="ctr" anchorCtr="0">
          <a:noAutofit/>
        </a:bodyPr>
        <a:lstStyle/>
        <a:p>
          <a:pPr marL="0" lvl="0" indent="0" algn="l" defTabSz="755650">
            <a:lnSpc>
              <a:spcPct val="90000"/>
            </a:lnSpc>
            <a:spcBef>
              <a:spcPct val="0"/>
            </a:spcBef>
            <a:spcAft>
              <a:spcPct val="35000"/>
            </a:spcAft>
            <a:buNone/>
          </a:pPr>
          <a:r>
            <a:rPr lang="es-PE" sz="1700" kern="1200" dirty="0"/>
            <a:t>HETEROCOMPOSITIVOS</a:t>
          </a:r>
        </a:p>
      </dsp:txBody>
      <dsp:txXfrm>
        <a:off x="5257842" y="2320439"/>
        <a:ext cx="2187680" cy="997144"/>
      </dsp:txXfrm>
    </dsp:sp>
    <dsp:sp modelId="{3D05427B-BA74-4684-8EBB-45AC1D40E7FF}">
      <dsp:nvSpPr>
        <dsp:cNvPr id="0" name=""/>
        <dsp:cNvSpPr/>
      </dsp:nvSpPr>
      <dsp:spPr>
        <a:xfrm>
          <a:off x="7533401" y="2478827"/>
          <a:ext cx="1087277" cy="1087277"/>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accent6">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782272-D700-49A7-8BA1-7B5DCFD9CE38}">
      <dsp:nvSpPr>
        <dsp:cNvPr id="0" name=""/>
        <dsp:cNvSpPr/>
      </dsp:nvSpPr>
      <dsp:spPr>
        <a:xfrm>
          <a:off x="4755" y="636124"/>
          <a:ext cx="1548676" cy="1524797"/>
        </a:xfrm>
        <a:prstGeom prst="ellipse">
          <a:avLst/>
        </a:prstGeom>
        <a:gradFill rotWithShape="0">
          <a:gsLst>
            <a:gs pos="0">
              <a:schemeClr val="accent5">
                <a:shade val="80000"/>
                <a:alpha val="50000"/>
                <a:hueOff val="0"/>
                <a:satOff val="0"/>
                <a:lumOff val="0"/>
                <a:alphaOff val="0"/>
                <a:satMod val="103000"/>
                <a:lumMod val="102000"/>
                <a:tint val="94000"/>
              </a:schemeClr>
            </a:gs>
            <a:gs pos="50000">
              <a:schemeClr val="accent5">
                <a:shade val="80000"/>
                <a:alpha val="50000"/>
                <a:hueOff val="0"/>
                <a:satOff val="0"/>
                <a:lumOff val="0"/>
                <a:alphaOff val="0"/>
                <a:satMod val="110000"/>
                <a:lumMod val="100000"/>
                <a:shade val="100000"/>
              </a:schemeClr>
            </a:gs>
            <a:gs pos="100000">
              <a:schemeClr val="accent5">
                <a:shade val="80000"/>
                <a:alpha val="50000"/>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83915" tIns="15240" rIns="83915" bIns="15240" numCol="1" spcCol="1270" anchor="ctr" anchorCtr="0">
          <a:noAutofit/>
        </a:bodyPr>
        <a:lstStyle/>
        <a:p>
          <a:pPr marL="0" lvl="0" indent="0" algn="ctr" defTabSz="533400">
            <a:lnSpc>
              <a:spcPct val="90000"/>
            </a:lnSpc>
            <a:spcBef>
              <a:spcPct val="0"/>
            </a:spcBef>
            <a:spcAft>
              <a:spcPct val="35000"/>
            </a:spcAft>
            <a:buNone/>
          </a:pPr>
          <a:r>
            <a:rPr lang="es-ES" sz="1200" b="1" kern="1200" dirty="0"/>
            <a:t>Hidrocarburos</a:t>
          </a:r>
        </a:p>
      </dsp:txBody>
      <dsp:txXfrm>
        <a:off x="231553" y="859425"/>
        <a:ext cx="1095080" cy="1078195"/>
      </dsp:txXfrm>
    </dsp:sp>
    <dsp:sp modelId="{9F2970E9-777D-4787-B786-61A3608B52A7}">
      <dsp:nvSpPr>
        <dsp:cNvPr id="0" name=""/>
        <dsp:cNvSpPr/>
      </dsp:nvSpPr>
      <dsp:spPr>
        <a:xfrm>
          <a:off x="1248472" y="636124"/>
          <a:ext cx="1524797" cy="1524797"/>
        </a:xfrm>
        <a:prstGeom prst="ellipse">
          <a:avLst/>
        </a:prstGeom>
        <a:gradFill rotWithShape="0">
          <a:gsLst>
            <a:gs pos="0">
              <a:schemeClr val="accent5">
                <a:shade val="80000"/>
                <a:alpha val="50000"/>
                <a:hueOff val="77974"/>
                <a:satOff val="575"/>
                <a:lumOff val="6831"/>
                <a:alphaOff val="0"/>
                <a:satMod val="103000"/>
                <a:lumMod val="102000"/>
                <a:tint val="94000"/>
              </a:schemeClr>
            </a:gs>
            <a:gs pos="50000">
              <a:schemeClr val="accent5">
                <a:shade val="80000"/>
                <a:alpha val="50000"/>
                <a:hueOff val="77974"/>
                <a:satOff val="575"/>
                <a:lumOff val="6831"/>
                <a:alphaOff val="0"/>
                <a:satMod val="110000"/>
                <a:lumMod val="100000"/>
                <a:shade val="100000"/>
              </a:schemeClr>
            </a:gs>
            <a:gs pos="100000">
              <a:schemeClr val="accent5">
                <a:shade val="80000"/>
                <a:alpha val="50000"/>
                <a:hueOff val="77974"/>
                <a:satOff val="575"/>
                <a:lumOff val="6831"/>
                <a:alphaOff val="0"/>
                <a:lumMod val="99000"/>
                <a:satMod val="120000"/>
                <a:shade val="78000"/>
              </a:schemeClr>
            </a:gs>
          </a:gsLst>
          <a:lin ang="5400000" scaled="0"/>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83915" tIns="22860" rIns="83915" bIns="22860" numCol="1" spcCol="1270" anchor="ctr" anchorCtr="0">
          <a:noAutofit/>
        </a:bodyPr>
        <a:lstStyle/>
        <a:p>
          <a:pPr marL="0" lvl="0" indent="0" algn="ctr" defTabSz="800100">
            <a:lnSpc>
              <a:spcPct val="90000"/>
            </a:lnSpc>
            <a:spcBef>
              <a:spcPct val="0"/>
            </a:spcBef>
            <a:spcAft>
              <a:spcPct val="35000"/>
            </a:spcAft>
            <a:buNone/>
          </a:pPr>
          <a:r>
            <a:rPr lang="es-ES" sz="1800" b="1" kern="1200"/>
            <a:t>Consumo</a:t>
          </a:r>
          <a:endParaRPr lang="es-ES" sz="1800" b="1" kern="1200" dirty="0"/>
        </a:p>
      </dsp:txBody>
      <dsp:txXfrm>
        <a:off x="1471773" y="859425"/>
        <a:ext cx="1078195" cy="1078195"/>
      </dsp:txXfrm>
    </dsp:sp>
    <dsp:sp modelId="{DDA6B38F-E3EB-46A0-8EC5-22A223185645}">
      <dsp:nvSpPr>
        <dsp:cNvPr id="0" name=""/>
        <dsp:cNvSpPr/>
      </dsp:nvSpPr>
      <dsp:spPr>
        <a:xfrm>
          <a:off x="2468310" y="636124"/>
          <a:ext cx="1524797" cy="1524797"/>
        </a:xfrm>
        <a:prstGeom prst="ellipse">
          <a:avLst/>
        </a:prstGeom>
        <a:gradFill rotWithShape="0">
          <a:gsLst>
            <a:gs pos="0">
              <a:schemeClr val="accent5">
                <a:shade val="80000"/>
                <a:alpha val="50000"/>
                <a:hueOff val="155948"/>
                <a:satOff val="1149"/>
                <a:lumOff val="13661"/>
                <a:alphaOff val="0"/>
                <a:satMod val="103000"/>
                <a:lumMod val="102000"/>
                <a:tint val="94000"/>
              </a:schemeClr>
            </a:gs>
            <a:gs pos="50000">
              <a:schemeClr val="accent5">
                <a:shade val="80000"/>
                <a:alpha val="50000"/>
                <a:hueOff val="155948"/>
                <a:satOff val="1149"/>
                <a:lumOff val="13661"/>
                <a:alphaOff val="0"/>
                <a:satMod val="110000"/>
                <a:lumMod val="100000"/>
                <a:shade val="100000"/>
              </a:schemeClr>
            </a:gs>
            <a:gs pos="100000">
              <a:schemeClr val="accent5">
                <a:shade val="80000"/>
                <a:alpha val="50000"/>
                <a:hueOff val="155948"/>
                <a:satOff val="1149"/>
                <a:lumOff val="13661"/>
                <a:alphaOff val="0"/>
                <a:lumMod val="99000"/>
                <a:satMod val="120000"/>
                <a:shade val="78000"/>
              </a:schemeClr>
            </a:gs>
          </a:gsLst>
          <a:lin ang="5400000" scaled="0"/>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83915" tIns="20320" rIns="83915" bIns="20320" numCol="1" spcCol="1270" anchor="ctr" anchorCtr="0">
          <a:noAutofit/>
        </a:bodyPr>
        <a:lstStyle/>
        <a:p>
          <a:pPr marL="0" lvl="0" indent="0" algn="ctr" defTabSz="711200">
            <a:lnSpc>
              <a:spcPct val="90000"/>
            </a:lnSpc>
            <a:spcBef>
              <a:spcPct val="0"/>
            </a:spcBef>
            <a:spcAft>
              <a:spcPct val="35000"/>
            </a:spcAft>
            <a:buNone/>
          </a:pPr>
          <a:r>
            <a:rPr lang="es-ES" sz="1600" b="1" kern="1200"/>
            <a:t>Banca y seguros</a:t>
          </a:r>
          <a:endParaRPr lang="es-ES" sz="1600" b="1" kern="1200" dirty="0"/>
        </a:p>
      </dsp:txBody>
      <dsp:txXfrm>
        <a:off x="2691611" y="859425"/>
        <a:ext cx="1078195" cy="1078195"/>
      </dsp:txXfrm>
    </dsp:sp>
    <dsp:sp modelId="{C8699F71-8F37-4310-81B4-450A4CAAC3F5}">
      <dsp:nvSpPr>
        <dsp:cNvPr id="0" name=""/>
        <dsp:cNvSpPr/>
      </dsp:nvSpPr>
      <dsp:spPr>
        <a:xfrm>
          <a:off x="3688149" y="636124"/>
          <a:ext cx="1524797" cy="1524797"/>
        </a:xfrm>
        <a:prstGeom prst="ellipse">
          <a:avLst/>
        </a:prstGeom>
        <a:gradFill rotWithShape="0">
          <a:gsLst>
            <a:gs pos="0">
              <a:schemeClr val="accent5">
                <a:shade val="80000"/>
                <a:alpha val="50000"/>
                <a:hueOff val="233923"/>
                <a:satOff val="1724"/>
                <a:lumOff val="20492"/>
                <a:alphaOff val="0"/>
                <a:satMod val="103000"/>
                <a:lumMod val="102000"/>
                <a:tint val="94000"/>
              </a:schemeClr>
            </a:gs>
            <a:gs pos="50000">
              <a:schemeClr val="accent5">
                <a:shade val="80000"/>
                <a:alpha val="50000"/>
                <a:hueOff val="233923"/>
                <a:satOff val="1724"/>
                <a:lumOff val="20492"/>
                <a:alphaOff val="0"/>
                <a:satMod val="110000"/>
                <a:lumMod val="100000"/>
                <a:shade val="100000"/>
              </a:schemeClr>
            </a:gs>
            <a:gs pos="100000">
              <a:schemeClr val="accent5">
                <a:shade val="80000"/>
                <a:alpha val="50000"/>
                <a:hueOff val="233923"/>
                <a:satOff val="1724"/>
                <a:lumOff val="20492"/>
                <a:alphaOff val="0"/>
                <a:lumMod val="99000"/>
                <a:satMod val="120000"/>
                <a:shade val="78000"/>
              </a:schemeClr>
            </a:gs>
          </a:gsLst>
          <a:lin ang="5400000" scaled="0"/>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83915" tIns="20320" rIns="83915" bIns="20320" numCol="1" spcCol="1270" anchor="ctr" anchorCtr="0">
          <a:noAutofit/>
        </a:bodyPr>
        <a:lstStyle/>
        <a:p>
          <a:pPr marL="0" lvl="0" indent="0" algn="ctr" defTabSz="711200">
            <a:lnSpc>
              <a:spcPct val="90000"/>
            </a:lnSpc>
            <a:spcBef>
              <a:spcPct val="0"/>
            </a:spcBef>
            <a:spcAft>
              <a:spcPct val="35000"/>
            </a:spcAft>
            <a:buNone/>
          </a:pPr>
          <a:r>
            <a:rPr lang="es-ES" sz="1600" b="1" kern="1200"/>
            <a:t>Salud</a:t>
          </a:r>
          <a:endParaRPr lang="es-ES" sz="1600" b="1" kern="1200" dirty="0"/>
        </a:p>
      </dsp:txBody>
      <dsp:txXfrm>
        <a:off x="3911450" y="859425"/>
        <a:ext cx="1078195" cy="1078195"/>
      </dsp:txXfrm>
    </dsp:sp>
    <dsp:sp modelId="{13CC8587-3749-4FC1-BFDD-A855810816AD}">
      <dsp:nvSpPr>
        <dsp:cNvPr id="0" name=""/>
        <dsp:cNvSpPr/>
      </dsp:nvSpPr>
      <dsp:spPr>
        <a:xfrm>
          <a:off x="4907987" y="636124"/>
          <a:ext cx="1524797" cy="1524797"/>
        </a:xfrm>
        <a:prstGeom prst="ellipse">
          <a:avLst/>
        </a:prstGeom>
        <a:gradFill rotWithShape="0">
          <a:gsLst>
            <a:gs pos="0">
              <a:schemeClr val="accent5">
                <a:shade val="80000"/>
                <a:alpha val="50000"/>
                <a:hueOff val="311897"/>
                <a:satOff val="2299"/>
                <a:lumOff val="27323"/>
                <a:alphaOff val="0"/>
                <a:satMod val="103000"/>
                <a:lumMod val="102000"/>
                <a:tint val="94000"/>
              </a:schemeClr>
            </a:gs>
            <a:gs pos="50000">
              <a:schemeClr val="accent5">
                <a:shade val="80000"/>
                <a:alpha val="50000"/>
                <a:hueOff val="311897"/>
                <a:satOff val="2299"/>
                <a:lumOff val="27323"/>
                <a:alphaOff val="0"/>
                <a:satMod val="110000"/>
                <a:lumMod val="100000"/>
                <a:shade val="100000"/>
              </a:schemeClr>
            </a:gs>
            <a:gs pos="100000">
              <a:schemeClr val="accent5">
                <a:shade val="80000"/>
                <a:alpha val="50000"/>
                <a:hueOff val="311897"/>
                <a:satOff val="2299"/>
                <a:lumOff val="27323"/>
                <a:alphaOff val="0"/>
                <a:lumMod val="99000"/>
                <a:satMod val="120000"/>
                <a:shade val="78000"/>
              </a:schemeClr>
            </a:gs>
          </a:gsLst>
          <a:lin ang="5400000" scaled="0"/>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83915" tIns="20320" rIns="83915" bIns="20320" numCol="1" spcCol="1270" anchor="ctr" anchorCtr="0">
          <a:noAutofit/>
        </a:bodyPr>
        <a:lstStyle/>
        <a:p>
          <a:pPr marL="0" lvl="0" indent="0" algn="ctr" defTabSz="711200">
            <a:lnSpc>
              <a:spcPct val="90000"/>
            </a:lnSpc>
            <a:spcBef>
              <a:spcPct val="0"/>
            </a:spcBef>
            <a:spcAft>
              <a:spcPct val="35000"/>
            </a:spcAft>
            <a:buNone/>
          </a:pPr>
          <a:r>
            <a:rPr lang="es-ES" sz="1600" b="1" kern="1200" dirty="0"/>
            <a:t>Transporte</a:t>
          </a:r>
        </a:p>
      </dsp:txBody>
      <dsp:txXfrm>
        <a:off x="5131288" y="859425"/>
        <a:ext cx="1078195" cy="1078195"/>
      </dsp:txXfrm>
    </dsp:sp>
    <dsp:sp modelId="{62185170-56F9-4175-A2D6-609843F65905}">
      <dsp:nvSpPr>
        <dsp:cNvPr id="0" name=""/>
        <dsp:cNvSpPr/>
      </dsp:nvSpPr>
      <dsp:spPr>
        <a:xfrm>
          <a:off x="6127825" y="636124"/>
          <a:ext cx="1524797" cy="1524797"/>
        </a:xfrm>
        <a:prstGeom prst="ellipse">
          <a:avLst/>
        </a:prstGeom>
        <a:gradFill rotWithShape="0">
          <a:gsLst>
            <a:gs pos="0">
              <a:schemeClr val="accent5">
                <a:shade val="80000"/>
                <a:alpha val="50000"/>
                <a:hueOff val="311897"/>
                <a:satOff val="2299"/>
                <a:lumOff val="27323"/>
                <a:alphaOff val="0"/>
                <a:satMod val="103000"/>
                <a:lumMod val="102000"/>
                <a:tint val="94000"/>
              </a:schemeClr>
            </a:gs>
            <a:gs pos="50000">
              <a:schemeClr val="accent5">
                <a:shade val="80000"/>
                <a:alpha val="50000"/>
                <a:hueOff val="311897"/>
                <a:satOff val="2299"/>
                <a:lumOff val="27323"/>
                <a:alphaOff val="0"/>
                <a:satMod val="110000"/>
                <a:lumMod val="100000"/>
                <a:shade val="100000"/>
              </a:schemeClr>
            </a:gs>
            <a:gs pos="100000">
              <a:schemeClr val="accent5">
                <a:shade val="80000"/>
                <a:alpha val="50000"/>
                <a:hueOff val="311897"/>
                <a:satOff val="2299"/>
                <a:lumOff val="27323"/>
                <a:alphaOff val="0"/>
                <a:lumMod val="99000"/>
                <a:satMod val="120000"/>
                <a:shade val="78000"/>
              </a:schemeClr>
            </a:gs>
          </a:gsLst>
          <a:lin ang="5400000" scaled="0"/>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83915" tIns="20320" rIns="83915" bIns="20320" numCol="1" spcCol="1270" anchor="ctr" anchorCtr="0">
          <a:noAutofit/>
        </a:bodyPr>
        <a:lstStyle/>
        <a:p>
          <a:pPr marL="0" lvl="0" indent="0" algn="ctr" defTabSz="711200">
            <a:lnSpc>
              <a:spcPct val="90000"/>
            </a:lnSpc>
            <a:spcBef>
              <a:spcPct val="0"/>
            </a:spcBef>
            <a:spcAft>
              <a:spcPct val="35000"/>
            </a:spcAft>
            <a:buNone/>
          </a:pPr>
          <a:r>
            <a:rPr lang="es-ES" sz="1600" b="1" kern="1200" dirty="0"/>
            <a:t>Territorial</a:t>
          </a:r>
        </a:p>
      </dsp:txBody>
      <dsp:txXfrm>
        <a:off x="6351126" y="859425"/>
        <a:ext cx="1078195" cy="1078195"/>
      </dsp:txXfrm>
    </dsp:sp>
    <dsp:sp modelId="{5101E861-EA3A-4CFC-B791-D51D70662856}">
      <dsp:nvSpPr>
        <dsp:cNvPr id="0" name=""/>
        <dsp:cNvSpPr/>
      </dsp:nvSpPr>
      <dsp:spPr>
        <a:xfrm>
          <a:off x="7347663" y="636124"/>
          <a:ext cx="1524797" cy="1524797"/>
        </a:xfrm>
        <a:prstGeom prst="ellipse">
          <a:avLst/>
        </a:prstGeom>
        <a:gradFill rotWithShape="0">
          <a:gsLst>
            <a:gs pos="0">
              <a:schemeClr val="accent5">
                <a:shade val="80000"/>
                <a:alpha val="50000"/>
                <a:hueOff val="233923"/>
                <a:satOff val="1724"/>
                <a:lumOff val="20492"/>
                <a:alphaOff val="0"/>
                <a:satMod val="103000"/>
                <a:lumMod val="102000"/>
                <a:tint val="94000"/>
              </a:schemeClr>
            </a:gs>
            <a:gs pos="50000">
              <a:schemeClr val="accent5">
                <a:shade val="80000"/>
                <a:alpha val="50000"/>
                <a:hueOff val="233923"/>
                <a:satOff val="1724"/>
                <a:lumOff val="20492"/>
                <a:alphaOff val="0"/>
                <a:satMod val="110000"/>
                <a:lumMod val="100000"/>
                <a:shade val="100000"/>
              </a:schemeClr>
            </a:gs>
            <a:gs pos="100000">
              <a:schemeClr val="accent5">
                <a:shade val="80000"/>
                <a:alpha val="50000"/>
                <a:hueOff val="233923"/>
                <a:satOff val="1724"/>
                <a:lumOff val="20492"/>
                <a:alphaOff val="0"/>
                <a:lumMod val="99000"/>
                <a:satMod val="120000"/>
                <a:shade val="78000"/>
              </a:schemeClr>
            </a:gs>
          </a:gsLst>
          <a:lin ang="5400000" scaled="0"/>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83915" tIns="20320" rIns="83915" bIns="20320" numCol="1" spcCol="1270" anchor="ctr" anchorCtr="0">
          <a:noAutofit/>
        </a:bodyPr>
        <a:lstStyle/>
        <a:p>
          <a:pPr marL="0" lvl="0" indent="0" algn="ctr" defTabSz="711200">
            <a:lnSpc>
              <a:spcPct val="90000"/>
            </a:lnSpc>
            <a:spcBef>
              <a:spcPct val="0"/>
            </a:spcBef>
            <a:spcAft>
              <a:spcPct val="35000"/>
            </a:spcAft>
            <a:buNone/>
          </a:pPr>
          <a:r>
            <a:rPr lang="es-ES" sz="1600" b="1" kern="1200"/>
            <a:t>Medio ambiente</a:t>
          </a:r>
          <a:endParaRPr lang="es-ES" sz="1600" b="1" kern="1200" dirty="0"/>
        </a:p>
      </dsp:txBody>
      <dsp:txXfrm>
        <a:off x="7570964" y="859425"/>
        <a:ext cx="1078195" cy="1078195"/>
      </dsp:txXfrm>
    </dsp:sp>
    <dsp:sp modelId="{CF08DE0A-F2E0-4460-916F-7B379FE55BF7}">
      <dsp:nvSpPr>
        <dsp:cNvPr id="0" name=""/>
        <dsp:cNvSpPr/>
      </dsp:nvSpPr>
      <dsp:spPr>
        <a:xfrm>
          <a:off x="8567502" y="568576"/>
          <a:ext cx="1884223" cy="1659894"/>
        </a:xfrm>
        <a:prstGeom prst="ellipse">
          <a:avLst/>
        </a:prstGeom>
        <a:gradFill rotWithShape="0">
          <a:gsLst>
            <a:gs pos="0">
              <a:schemeClr val="accent5">
                <a:shade val="80000"/>
                <a:alpha val="50000"/>
                <a:hueOff val="155948"/>
                <a:satOff val="1149"/>
                <a:lumOff val="13661"/>
                <a:alphaOff val="0"/>
                <a:satMod val="103000"/>
                <a:lumMod val="102000"/>
                <a:tint val="94000"/>
              </a:schemeClr>
            </a:gs>
            <a:gs pos="50000">
              <a:schemeClr val="accent5">
                <a:shade val="80000"/>
                <a:alpha val="50000"/>
                <a:hueOff val="155948"/>
                <a:satOff val="1149"/>
                <a:lumOff val="13661"/>
                <a:alphaOff val="0"/>
                <a:satMod val="110000"/>
                <a:lumMod val="100000"/>
                <a:shade val="100000"/>
              </a:schemeClr>
            </a:gs>
            <a:gs pos="100000">
              <a:schemeClr val="accent5">
                <a:shade val="80000"/>
                <a:alpha val="50000"/>
                <a:hueOff val="155948"/>
                <a:satOff val="1149"/>
                <a:lumOff val="13661"/>
                <a:alphaOff val="0"/>
                <a:lumMod val="99000"/>
                <a:satMod val="120000"/>
                <a:shade val="78000"/>
              </a:schemeClr>
            </a:gs>
          </a:gsLst>
          <a:lin ang="5400000" scaled="0"/>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83915" tIns="17780" rIns="83915" bIns="17780" numCol="1" spcCol="1270" anchor="ctr" anchorCtr="0">
          <a:noAutofit/>
        </a:bodyPr>
        <a:lstStyle/>
        <a:p>
          <a:pPr marL="0" lvl="0" indent="0" algn="ctr" defTabSz="622300">
            <a:lnSpc>
              <a:spcPct val="90000"/>
            </a:lnSpc>
            <a:spcBef>
              <a:spcPct val="0"/>
            </a:spcBef>
            <a:spcAft>
              <a:spcPct val="35000"/>
            </a:spcAft>
            <a:buNone/>
          </a:pPr>
          <a:r>
            <a:rPr lang="es-ES" sz="1400" b="1" kern="1200"/>
            <a:t>Contrataciones con el Estado</a:t>
          </a:r>
          <a:endParaRPr lang="es-ES" sz="1400" b="1" kern="1200" dirty="0"/>
        </a:p>
      </dsp:txBody>
      <dsp:txXfrm>
        <a:off x="8843440" y="811662"/>
        <a:ext cx="1332347" cy="1173722"/>
      </dsp:txXfrm>
    </dsp:sp>
    <dsp:sp modelId="{AC84D573-EA96-4E9F-A540-9148B318001D}">
      <dsp:nvSpPr>
        <dsp:cNvPr id="0" name=""/>
        <dsp:cNvSpPr/>
      </dsp:nvSpPr>
      <dsp:spPr>
        <a:xfrm>
          <a:off x="10146765" y="636124"/>
          <a:ext cx="1588275" cy="1524797"/>
        </a:xfrm>
        <a:prstGeom prst="ellipse">
          <a:avLst/>
        </a:prstGeom>
        <a:gradFill rotWithShape="0">
          <a:gsLst>
            <a:gs pos="0">
              <a:schemeClr val="accent5">
                <a:shade val="80000"/>
                <a:alpha val="50000"/>
                <a:hueOff val="77974"/>
                <a:satOff val="575"/>
                <a:lumOff val="6831"/>
                <a:alphaOff val="0"/>
                <a:satMod val="103000"/>
                <a:lumMod val="102000"/>
                <a:tint val="94000"/>
              </a:schemeClr>
            </a:gs>
            <a:gs pos="50000">
              <a:schemeClr val="accent5">
                <a:shade val="80000"/>
                <a:alpha val="50000"/>
                <a:hueOff val="77974"/>
                <a:satOff val="575"/>
                <a:lumOff val="6831"/>
                <a:alphaOff val="0"/>
                <a:satMod val="110000"/>
                <a:lumMod val="100000"/>
                <a:shade val="100000"/>
              </a:schemeClr>
            </a:gs>
            <a:gs pos="100000">
              <a:schemeClr val="accent5">
                <a:shade val="80000"/>
                <a:alpha val="50000"/>
                <a:hueOff val="77974"/>
                <a:satOff val="575"/>
                <a:lumOff val="6831"/>
                <a:alphaOff val="0"/>
                <a:lumMod val="99000"/>
                <a:satMod val="120000"/>
                <a:shade val="78000"/>
              </a:schemeClr>
            </a:gs>
          </a:gsLst>
          <a:lin ang="5400000" scaled="0"/>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83915" tIns="17780" rIns="83915" bIns="17780" numCol="1" spcCol="1270" anchor="ctr" anchorCtr="0">
          <a:noAutofit/>
        </a:bodyPr>
        <a:lstStyle/>
        <a:p>
          <a:pPr marL="0" lvl="0" indent="0" algn="ctr" defTabSz="622300">
            <a:lnSpc>
              <a:spcPct val="90000"/>
            </a:lnSpc>
            <a:spcBef>
              <a:spcPct val="0"/>
            </a:spcBef>
            <a:spcAft>
              <a:spcPct val="35000"/>
            </a:spcAft>
            <a:buNone/>
          </a:pPr>
          <a:r>
            <a:rPr lang="es-ES" sz="1400" b="1" kern="1200" dirty="0"/>
            <a:t>Asociaciones Público Privadas</a:t>
          </a:r>
        </a:p>
      </dsp:txBody>
      <dsp:txXfrm>
        <a:off x="10379362" y="859425"/>
        <a:ext cx="1123081" cy="1078195"/>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bList2">
  <dgm:title val=""/>
  <dgm:desc val=""/>
  <dgm:catLst>
    <dgm:cat type="list" pri="7000"/>
    <dgm:cat type="convert" pri="16000"/>
    <dgm:cat type="picture" pri="28000"/>
    <dgm:cat type="pictureconvert" pri="28000"/>
  </dgm:catLst>
  <dgm:sampData useDef="1">
    <dgm:dataModel>
      <dgm:pt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dir/>
      <dgm:animLvl val="lvl"/>
      <dgm:resizeHandles val="exact"/>
    </dgm:varLst>
    <dgm:choose name="Name0">
      <dgm:if name="Name1" axis="self"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compNode" refType="w"/>
      <dgm:constr type="w" for="ch" ptType="sibTrans" refType="w" refFor="ch" refForName="compNode" op="equ" fact="0.08"/>
      <dgm:constr type="sp" refType="w" refFor="ch" refForName="compNode" op="equ" fact="0.16"/>
      <dgm:constr type="primFontSz" for="des" forName="parentText" op="equ" val="65"/>
      <dgm:constr type="primFontSz" for="des" forName="childRect" op="equ" val="65"/>
    </dgm:constrLst>
    <dgm:ruleLst/>
    <dgm:forEach name="nodesForEach" axis="ch" ptType="node">
      <dgm:layoutNode name="compNode">
        <dgm:alg type="composite">
          <dgm:param type="ar" val="0.943"/>
        </dgm:alg>
        <dgm:shape xmlns:r="http://schemas.openxmlformats.org/officeDocument/2006/relationships" r:blip="">
          <dgm:adjLst/>
        </dgm:shape>
        <dgm:presOf/>
        <dgm:choose name="Name3">
          <dgm:if name="Name4" axis="self" func="var" arg="dir" op="equ" val="norm">
            <dgm:constrLst>
              <dgm:constr type="w" val="1"/>
              <dgm:constr type="h" refType="w" fact="1.06"/>
              <dgm:constr type="h" for="ch" forName="childRect" refType="h" fact="0.65"/>
              <dgm:constr type="w" for="ch" forName="childRect" refType="w" fact="0.923"/>
              <dgm:constr type="l" for="ch" forName="childRect"/>
              <dgm:constr type="t" for="ch" forName="childRect"/>
              <dgm:constr type="w" for="ch" forName="parentText" refType="w" fact="0.65"/>
              <dgm:constr type="h" for="ch" forName="parentText" refType="h" refFor="ch" refForName="childRect" fact="0.43"/>
              <dgm:constr type="l" for="ch" forName="parentText"/>
              <dgm:constr type="t" for="ch" forName="parentText" refType="h" refFor="ch" refForName="childRect"/>
              <dgm:constr type="w" for="ch" forName="parentRect" refType="w" fact="0.923"/>
              <dgm:constr type="h" for="ch" forName="parentRect" refType="h" refFor="ch" refForName="parentText"/>
              <dgm:constr type="l" for="ch" forName="parentRect"/>
              <dgm:constr type="t" for="ch" forName="parentRect" refType="t" refFor="ch" refForName="parentText"/>
              <dgm:constr type="w" for="ch" forName="adorn" refType="w" refFor="ch" refForName="parentRect" fact="0.35"/>
              <dgm:constr type="h" for="ch" forName="adorn" refType="w" refFor="ch" refForName="parentRect" fact="0.35"/>
              <dgm:constr type="b" for="ch" forName="adorn" refType="h"/>
              <dgm:constr type="r" for="ch" forName="adorn" refType="w"/>
            </dgm:constrLst>
          </dgm:if>
          <dgm:else name="Name5">
            <dgm:constrLst>
              <dgm:constr type="w" val="1"/>
              <dgm:constr type="h" refType="w" fact="1.06"/>
              <dgm:constr type="h" for="ch" forName="childRect" refType="h" fact="0.65"/>
              <dgm:constr type="w" for="ch" forName="childRect" refType="w" fact="0.923"/>
              <dgm:constr type="r" for="ch" forName="childRect" refType="w"/>
              <dgm:constr type="t" for="ch" forName="childRect"/>
              <dgm:constr type="w" for="ch" forName="parentText" refType="w" fact="0.65"/>
              <dgm:constr type="h" for="ch" forName="parentText" refType="h" refFor="ch" refForName="childRect" fact="0.43"/>
              <dgm:constr type="r" for="ch" forName="parentText" refType="w"/>
              <dgm:constr type="t" for="ch" forName="parentText" refType="h" refFor="ch" refForName="childRect"/>
              <dgm:constr type="w" for="ch" forName="parentRect" refType="w" fact="0.923"/>
              <dgm:constr type="h" for="ch" forName="parentRect" refType="h" refFor="ch" refForName="parentText"/>
              <dgm:constr type="r" for="ch" forName="parentRect" refType="w"/>
              <dgm:constr type="t" for="ch" forName="parentRect" refType="t" refFor="ch" refForName="parentText"/>
              <dgm:constr type="w" for="ch" forName="adorn" refType="w" refFor="ch" refForName="parentRect" fact="0.35"/>
              <dgm:constr type="h" for="ch" forName="adorn" refType="w" refFor="ch" refForName="parentRect" fact="0.35"/>
              <dgm:constr type="b" for="ch" forName="adorn" refType="h"/>
              <dgm:constr type="l" for="ch" forName="adorn"/>
            </dgm:constrLst>
          </dgm:else>
        </dgm:choose>
        <dgm:ruleLst/>
        <dgm:layoutNode name="childRect" styleLbl="bgAcc1">
          <dgm:varLst>
            <dgm:bulletEnabled val="1"/>
          </dgm:varLst>
          <dgm:alg type="tx">
            <dgm:param type="stBulletLvl" val="1"/>
          </dgm:alg>
          <dgm:shape xmlns:r="http://schemas.openxmlformats.org/officeDocument/2006/relationships" type="round2SameRect" r:blip="">
            <dgm:adjLst>
              <dgm:adj idx="1" val="0.08"/>
            </dgm:adjLst>
          </dgm:shape>
          <dgm:presOf axis="des" ptType="node"/>
          <dgm:constrLst>
            <dgm:constr type="secFontSz" refType="primFontSz"/>
            <dgm:constr type="tMarg" refType="primFontSz" fact="0.3"/>
            <dgm:constr type="bMarg" refType="primFontSz" fact="0.1"/>
            <dgm:constr type="lMarg" refType="primFontSz" fact="0.1"/>
            <dgm:constr type="rMarg" refType="primFontSz" fact="0.1"/>
          </dgm:constrLst>
          <dgm:ruleLst>
            <dgm:rule type="primFontSz" val="5" fact="NaN" max="NaN"/>
          </dgm:ruleLst>
        </dgm:layoutNode>
        <dgm:layoutNode name="parentText">
          <dgm:varLst>
            <dgm:chMax val="0"/>
            <dgm:bulletEnabled val="1"/>
          </dgm:varLst>
          <dgm:choose name="Name6">
            <dgm:if name="Name7" func="var" arg="dir" op="equ" val="norm">
              <dgm:alg type="tx">
                <dgm:param type="parTxLTRAlign" val="l"/>
                <dgm:param type="parTxRTLAlign" val="l"/>
              </dgm:alg>
            </dgm:if>
            <dgm:else name="Name8">
              <dgm:alg type="tx">
                <dgm:param type="parTxLTRAlign" val="r"/>
                <dgm:param type="parTxRTLAlign" val="r"/>
              </dgm:alg>
            </dgm:else>
          </dgm:choose>
          <dgm:shape xmlns:r="http://schemas.openxmlformats.org/officeDocument/2006/relationships" type="rect" r:blip="" zOrderOff="1" hideGeom="1">
            <dgm:adjLst/>
          </dgm:shape>
          <dgm:presOf axis="self" ptType="node"/>
          <dgm:constrLst>
            <dgm:constr type="tMarg"/>
            <dgm:constr type="bMarg"/>
            <dgm:constr type="lMarg" refType="primFontSz" fact="0.3"/>
            <dgm:constr type="rMarg" refType="primFontSz" fact="0.1"/>
          </dgm:constrLst>
          <dgm:ruleLst>
            <dgm:rule type="primFontSz" val="5" fact="NaN" max="NaN"/>
          </dgm:ruleLst>
        </dgm:layoutNode>
        <dgm:layoutNode name="parentRect" styleLbl="alignNode1">
          <dgm:alg type="sp"/>
          <dgm:shape xmlns:r="http://schemas.openxmlformats.org/officeDocument/2006/relationships" type="rect" r:blip="">
            <dgm:adjLst/>
          </dgm:shape>
          <dgm:presOf axis="self" ptType="node"/>
          <dgm:constrLst/>
          <dgm:ruleLst/>
        </dgm:layoutNode>
        <dgm:layoutNode name="adorn" styleLbl="fgAccFollowNod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constr type="w" val="1"/>
            <dgm:constr type="h" refType="w"/>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PE"/>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1C6C6B-32F9-430D-997E-8422D205F11D}" type="datetimeFigureOut">
              <a:rPr lang="es-PE" smtClean="0"/>
              <a:t>7/12/2022</a:t>
            </a:fld>
            <a:endParaRPr lang="es-PE"/>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PE"/>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PE"/>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D342B0-8B53-4C21-BC79-09AEFBD8638F}" type="slidenum">
              <a:rPr lang="es-PE" smtClean="0"/>
              <a:t>‹Nº›</a:t>
            </a:fld>
            <a:endParaRPr lang="es-PE"/>
          </a:p>
        </p:txBody>
      </p:sp>
    </p:spTree>
    <p:extLst>
      <p:ext uri="{BB962C8B-B14F-4D97-AF65-F5344CB8AC3E}">
        <p14:creationId xmlns:p14="http://schemas.microsoft.com/office/powerpoint/2010/main" val="31793221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4"/>
        <p:cNvGrpSpPr/>
        <p:nvPr/>
      </p:nvGrpSpPr>
      <p:grpSpPr>
        <a:xfrm>
          <a:off x="0" y="0"/>
          <a:ext cx="0" cy="0"/>
          <a:chOff x="0" y="0"/>
          <a:chExt cx="0" cy="0"/>
        </a:xfrm>
      </p:grpSpPr>
      <p:sp>
        <p:nvSpPr>
          <p:cNvPr id="455" name="Google Shape;455;gc234826ef4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56" name="Google Shape;456;gc234826ef4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7018280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4"/>
        <p:cNvGrpSpPr/>
        <p:nvPr/>
      </p:nvGrpSpPr>
      <p:grpSpPr>
        <a:xfrm>
          <a:off x="0" y="0"/>
          <a:ext cx="0" cy="0"/>
          <a:chOff x="0" y="0"/>
          <a:chExt cx="0" cy="0"/>
        </a:xfrm>
      </p:grpSpPr>
      <p:sp>
        <p:nvSpPr>
          <p:cNvPr id="455" name="Google Shape;455;gc234826ef4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56" name="Google Shape;456;gc234826ef4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7199301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4"/>
        <p:cNvGrpSpPr/>
        <p:nvPr/>
      </p:nvGrpSpPr>
      <p:grpSpPr>
        <a:xfrm>
          <a:off x="0" y="0"/>
          <a:ext cx="0" cy="0"/>
          <a:chOff x="0" y="0"/>
          <a:chExt cx="0" cy="0"/>
        </a:xfrm>
      </p:grpSpPr>
      <p:sp>
        <p:nvSpPr>
          <p:cNvPr id="455" name="Google Shape;455;gc234826ef4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56" name="Google Shape;456;gc234826ef4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1698868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4"/>
        <p:cNvGrpSpPr/>
        <p:nvPr/>
      </p:nvGrpSpPr>
      <p:grpSpPr>
        <a:xfrm>
          <a:off x="0" y="0"/>
          <a:ext cx="0" cy="0"/>
          <a:chOff x="0" y="0"/>
          <a:chExt cx="0" cy="0"/>
        </a:xfrm>
      </p:grpSpPr>
      <p:sp>
        <p:nvSpPr>
          <p:cNvPr id="455" name="Google Shape;455;gc234826ef4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56" name="Google Shape;456;gc234826ef4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6907391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291FB22-17A2-417B-A412-2D1C83532052}"/>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PE"/>
          </a:p>
        </p:txBody>
      </p:sp>
      <p:sp>
        <p:nvSpPr>
          <p:cNvPr id="3" name="Subtítulo 2">
            <a:extLst>
              <a:ext uri="{FF2B5EF4-FFF2-40B4-BE49-F238E27FC236}">
                <a16:creationId xmlns:a16="http://schemas.microsoft.com/office/drawing/2014/main" id="{FB03832C-A2FC-4CC2-B446-B4C413CFEC4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PE"/>
          </a:p>
        </p:txBody>
      </p:sp>
      <p:sp>
        <p:nvSpPr>
          <p:cNvPr id="4" name="Marcador de fecha 3">
            <a:extLst>
              <a:ext uri="{FF2B5EF4-FFF2-40B4-BE49-F238E27FC236}">
                <a16:creationId xmlns:a16="http://schemas.microsoft.com/office/drawing/2014/main" id="{92E1E71E-081C-4D2B-955E-577A2DA81799}"/>
              </a:ext>
            </a:extLst>
          </p:cNvPr>
          <p:cNvSpPr>
            <a:spLocks noGrp="1"/>
          </p:cNvSpPr>
          <p:nvPr>
            <p:ph type="dt" sz="half" idx="10"/>
          </p:nvPr>
        </p:nvSpPr>
        <p:spPr/>
        <p:txBody>
          <a:bodyPr/>
          <a:lstStyle/>
          <a:p>
            <a:fld id="{9C70D11C-841E-48A2-800C-E45519E378FC}" type="datetimeFigureOut">
              <a:rPr lang="es-PE" smtClean="0"/>
              <a:t>7/12/2022</a:t>
            </a:fld>
            <a:endParaRPr lang="es-PE"/>
          </a:p>
        </p:txBody>
      </p:sp>
      <p:sp>
        <p:nvSpPr>
          <p:cNvPr id="5" name="Marcador de pie de página 4">
            <a:extLst>
              <a:ext uri="{FF2B5EF4-FFF2-40B4-BE49-F238E27FC236}">
                <a16:creationId xmlns:a16="http://schemas.microsoft.com/office/drawing/2014/main" id="{AD1548FA-86EA-4004-B822-ADDED9E5A63E}"/>
              </a:ext>
            </a:extLst>
          </p:cNvPr>
          <p:cNvSpPr>
            <a:spLocks noGrp="1"/>
          </p:cNvSpPr>
          <p:nvPr>
            <p:ph type="ftr" sz="quarter" idx="11"/>
          </p:nvPr>
        </p:nvSpPr>
        <p:spPr/>
        <p:txBody>
          <a:bodyPr/>
          <a:lstStyle/>
          <a:p>
            <a:endParaRPr lang="es-PE"/>
          </a:p>
        </p:txBody>
      </p:sp>
      <p:sp>
        <p:nvSpPr>
          <p:cNvPr id="6" name="Marcador de número de diapositiva 5">
            <a:extLst>
              <a:ext uri="{FF2B5EF4-FFF2-40B4-BE49-F238E27FC236}">
                <a16:creationId xmlns:a16="http://schemas.microsoft.com/office/drawing/2014/main" id="{DED3E067-7011-46D4-8D5B-D6140BB1D57A}"/>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228911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A200A6B-B415-43FF-A810-17486994AAE7}"/>
              </a:ext>
            </a:extLst>
          </p:cNvPr>
          <p:cNvSpPr>
            <a:spLocks noGrp="1"/>
          </p:cNvSpPr>
          <p:nvPr>
            <p:ph type="title"/>
          </p:nvPr>
        </p:nvSpPr>
        <p:spPr/>
        <p:txBody>
          <a:bodyPr/>
          <a:lstStyle/>
          <a:p>
            <a:r>
              <a:rPr lang="es-ES"/>
              <a:t>Haga clic para modificar el estilo de título del patrón</a:t>
            </a:r>
            <a:endParaRPr lang="es-PE"/>
          </a:p>
        </p:txBody>
      </p:sp>
      <p:sp>
        <p:nvSpPr>
          <p:cNvPr id="3" name="Marcador de texto vertical 2">
            <a:extLst>
              <a:ext uri="{FF2B5EF4-FFF2-40B4-BE49-F238E27FC236}">
                <a16:creationId xmlns:a16="http://schemas.microsoft.com/office/drawing/2014/main" id="{745D0496-9842-431D-A69B-489454577333}"/>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fecha 3">
            <a:extLst>
              <a:ext uri="{FF2B5EF4-FFF2-40B4-BE49-F238E27FC236}">
                <a16:creationId xmlns:a16="http://schemas.microsoft.com/office/drawing/2014/main" id="{6935911D-3984-4D63-BE06-FB554F3661B6}"/>
              </a:ext>
            </a:extLst>
          </p:cNvPr>
          <p:cNvSpPr>
            <a:spLocks noGrp="1"/>
          </p:cNvSpPr>
          <p:nvPr>
            <p:ph type="dt" sz="half" idx="10"/>
          </p:nvPr>
        </p:nvSpPr>
        <p:spPr/>
        <p:txBody>
          <a:bodyPr/>
          <a:lstStyle/>
          <a:p>
            <a:fld id="{9C70D11C-841E-48A2-800C-E45519E378FC}" type="datetimeFigureOut">
              <a:rPr lang="es-PE" smtClean="0"/>
              <a:t>7/12/2022</a:t>
            </a:fld>
            <a:endParaRPr lang="es-PE"/>
          </a:p>
        </p:txBody>
      </p:sp>
      <p:sp>
        <p:nvSpPr>
          <p:cNvPr id="5" name="Marcador de pie de página 4">
            <a:extLst>
              <a:ext uri="{FF2B5EF4-FFF2-40B4-BE49-F238E27FC236}">
                <a16:creationId xmlns:a16="http://schemas.microsoft.com/office/drawing/2014/main" id="{B5D1A9D9-FC54-4E62-93B2-6A5814FA767A}"/>
              </a:ext>
            </a:extLst>
          </p:cNvPr>
          <p:cNvSpPr>
            <a:spLocks noGrp="1"/>
          </p:cNvSpPr>
          <p:nvPr>
            <p:ph type="ftr" sz="quarter" idx="11"/>
          </p:nvPr>
        </p:nvSpPr>
        <p:spPr/>
        <p:txBody>
          <a:bodyPr/>
          <a:lstStyle/>
          <a:p>
            <a:endParaRPr lang="es-PE"/>
          </a:p>
        </p:txBody>
      </p:sp>
      <p:sp>
        <p:nvSpPr>
          <p:cNvPr id="6" name="Marcador de número de diapositiva 5">
            <a:extLst>
              <a:ext uri="{FF2B5EF4-FFF2-40B4-BE49-F238E27FC236}">
                <a16:creationId xmlns:a16="http://schemas.microsoft.com/office/drawing/2014/main" id="{F5C6CF23-480A-4403-8932-B796234AA22D}"/>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35406602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8FDF30B9-4030-4589-9077-68767279F070}"/>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PE"/>
          </a:p>
        </p:txBody>
      </p:sp>
      <p:sp>
        <p:nvSpPr>
          <p:cNvPr id="3" name="Marcador de texto vertical 2">
            <a:extLst>
              <a:ext uri="{FF2B5EF4-FFF2-40B4-BE49-F238E27FC236}">
                <a16:creationId xmlns:a16="http://schemas.microsoft.com/office/drawing/2014/main" id="{3F8BC74A-7DBE-40F6-B917-1897EBD6B916}"/>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fecha 3">
            <a:extLst>
              <a:ext uri="{FF2B5EF4-FFF2-40B4-BE49-F238E27FC236}">
                <a16:creationId xmlns:a16="http://schemas.microsoft.com/office/drawing/2014/main" id="{92EB5021-45A8-49E0-A6CE-54677FE8D8D0}"/>
              </a:ext>
            </a:extLst>
          </p:cNvPr>
          <p:cNvSpPr>
            <a:spLocks noGrp="1"/>
          </p:cNvSpPr>
          <p:nvPr>
            <p:ph type="dt" sz="half" idx="10"/>
          </p:nvPr>
        </p:nvSpPr>
        <p:spPr/>
        <p:txBody>
          <a:bodyPr/>
          <a:lstStyle/>
          <a:p>
            <a:fld id="{9C70D11C-841E-48A2-800C-E45519E378FC}" type="datetimeFigureOut">
              <a:rPr lang="es-PE" smtClean="0"/>
              <a:t>7/12/2022</a:t>
            </a:fld>
            <a:endParaRPr lang="es-PE"/>
          </a:p>
        </p:txBody>
      </p:sp>
      <p:sp>
        <p:nvSpPr>
          <p:cNvPr id="5" name="Marcador de pie de página 4">
            <a:extLst>
              <a:ext uri="{FF2B5EF4-FFF2-40B4-BE49-F238E27FC236}">
                <a16:creationId xmlns:a16="http://schemas.microsoft.com/office/drawing/2014/main" id="{A0364F85-9444-4688-B021-CC795BCE7217}"/>
              </a:ext>
            </a:extLst>
          </p:cNvPr>
          <p:cNvSpPr>
            <a:spLocks noGrp="1"/>
          </p:cNvSpPr>
          <p:nvPr>
            <p:ph type="ftr" sz="quarter" idx="11"/>
          </p:nvPr>
        </p:nvSpPr>
        <p:spPr/>
        <p:txBody>
          <a:bodyPr/>
          <a:lstStyle/>
          <a:p>
            <a:endParaRPr lang="es-PE"/>
          </a:p>
        </p:txBody>
      </p:sp>
      <p:sp>
        <p:nvSpPr>
          <p:cNvPr id="6" name="Marcador de número de diapositiva 5">
            <a:extLst>
              <a:ext uri="{FF2B5EF4-FFF2-40B4-BE49-F238E27FC236}">
                <a16:creationId xmlns:a16="http://schemas.microsoft.com/office/drawing/2014/main" id="{AF62268E-F23E-4943-A0CE-7D5749AD7A0D}"/>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4105589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ubtitle">
  <p:cSld name="Subtitle">
    <p:bg>
      <p:bgPr>
        <a:solidFill>
          <a:srgbClr val="000000"/>
        </a:solidFill>
        <a:effectLst/>
      </p:bgPr>
    </p:bg>
    <p:spTree>
      <p:nvGrpSpPr>
        <p:cNvPr id="1" name="Shape 21"/>
        <p:cNvGrpSpPr/>
        <p:nvPr/>
      </p:nvGrpSpPr>
      <p:grpSpPr>
        <a:xfrm>
          <a:off x="0" y="0"/>
          <a:ext cx="0" cy="0"/>
          <a:chOff x="0" y="0"/>
          <a:chExt cx="0" cy="0"/>
        </a:xfrm>
      </p:grpSpPr>
      <p:sp>
        <p:nvSpPr>
          <p:cNvPr id="22" name="Google Shape;22;p3"/>
          <p:cNvSpPr/>
          <p:nvPr/>
        </p:nvSpPr>
        <p:spPr>
          <a:xfrm>
            <a:off x="2123200" y="-543800"/>
            <a:ext cx="7945600" cy="7945600"/>
          </a:xfrm>
          <a:prstGeom prst="ellipse">
            <a:avLst/>
          </a:prstGeom>
          <a:solidFill>
            <a:srgbClr val="FFFFFF"/>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23" name="Google Shape;23;p3"/>
          <p:cNvGrpSpPr/>
          <p:nvPr/>
        </p:nvGrpSpPr>
        <p:grpSpPr>
          <a:xfrm>
            <a:off x="8570225" y="3336844"/>
            <a:ext cx="3099600" cy="3099600"/>
            <a:chOff x="-474900" y="321200"/>
            <a:chExt cx="2324700" cy="2324700"/>
          </a:xfrm>
        </p:grpSpPr>
        <p:sp>
          <p:nvSpPr>
            <p:cNvPr id="24" name="Google Shape;24;p3"/>
            <p:cNvSpPr/>
            <p:nvPr/>
          </p:nvSpPr>
          <p:spPr>
            <a:xfrm>
              <a:off x="-474900" y="321200"/>
              <a:ext cx="2324700" cy="2324700"/>
            </a:xfrm>
            <a:prstGeom prst="ellipse">
              <a:avLst/>
            </a:prstGeom>
            <a:noFill/>
            <a:ln w="9525" cap="flat" cmpd="sng">
              <a:solidFill>
                <a:srgbClr val="CCCCCC"/>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 name="Google Shape;25;p3"/>
            <p:cNvSpPr/>
            <p:nvPr/>
          </p:nvSpPr>
          <p:spPr>
            <a:xfrm>
              <a:off x="120725" y="916825"/>
              <a:ext cx="1133400" cy="1133400"/>
            </a:xfrm>
            <a:prstGeom prst="ellipse">
              <a:avLst/>
            </a:prstGeom>
            <a:noFill/>
            <a:ln w="9525" cap="flat" cmpd="sng">
              <a:solidFill>
                <a:srgbClr val="CCCCCC"/>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6" name="Google Shape;26;p3"/>
            <p:cNvSpPr/>
            <p:nvPr/>
          </p:nvSpPr>
          <p:spPr>
            <a:xfrm>
              <a:off x="-137125" y="658975"/>
              <a:ext cx="1649100" cy="1649100"/>
            </a:xfrm>
            <a:prstGeom prst="ellipse">
              <a:avLst/>
            </a:prstGeom>
            <a:noFill/>
            <a:ln w="9525" cap="flat" cmpd="sng">
              <a:solidFill>
                <a:srgbClr val="CCCCCC"/>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7" name="Google Shape;27;p3"/>
            <p:cNvSpPr/>
            <p:nvPr/>
          </p:nvSpPr>
          <p:spPr>
            <a:xfrm>
              <a:off x="313650" y="1109750"/>
              <a:ext cx="747600" cy="747600"/>
            </a:xfrm>
            <a:prstGeom prst="ellipse">
              <a:avLst/>
            </a:prstGeom>
            <a:noFill/>
            <a:ln w="9525" cap="flat" cmpd="sng">
              <a:solidFill>
                <a:srgbClr val="CCCCCC"/>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28" name="Google Shape;28;p3"/>
          <p:cNvSpPr txBox="1">
            <a:spLocks noGrp="1"/>
          </p:cNvSpPr>
          <p:nvPr>
            <p:ph type="ctrTitle"/>
          </p:nvPr>
        </p:nvSpPr>
        <p:spPr>
          <a:xfrm>
            <a:off x="3426400" y="2982400"/>
            <a:ext cx="5339200" cy="1275600"/>
          </a:xfrm>
          <a:prstGeom prst="rect">
            <a:avLst/>
          </a:prstGeom>
        </p:spPr>
        <p:txBody>
          <a:bodyPr spcFirstLastPara="1" wrap="square" lIns="91425" tIns="91425" rIns="91425" bIns="91425" anchor="b" anchorCtr="0">
            <a:noAutofit/>
          </a:bodyPr>
          <a:lstStyle>
            <a:lvl1pPr lvl="0" algn="ctr" rtl="0">
              <a:spcBef>
                <a:spcPts val="0"/>
              </a:spcBef>
              <a:spcAft>
                <a:spcPts val="0"/>
              </a:spcAft>
              <a:buClr>
                <a:srgbClr val="000000"/>
              </a:buClr>
              <a:buSzPts val="5200"/>
              <a:buNone/>
              <a:defRPr sz="6933">
                <a:solidFill>
                  <a:srgbClr val="000000"/>
                </a:solidFill>
              </a:defRPr>
            </a:lvl1pPr>
            <a:lvl2pPr lvl="1" algn="ctr" rtl="0">
              <a:spcBef>
                <a:spcPts val="0"/>
              </a:spcBef>
              <a:spcAft>
                <a:spcPts val="0"/>
              </a:spcAft>
              <a:buClr>
                <a:srgbClr val="000000"/>
              </a:buClr>
              <a:buSzPts val="5200"/>
              <a:buNone/>
              <a:defRPr sz="6933">
                <a:solidFill>
                  <a:srgbClr val="000000"/>
                </a:solidFill>
              </a:defRPr>
            </a:lvl2pPr>
            <a:lvl3pPr lvl="2" algn="ctr" rtl="0">
              <a:spcBef>
                <a:spcPts val="0"/>
              </a:spcBef>
              <a:spcAft>
                <a:spcPts val="0"/>
              </a:spcAft>
              <a:buClr>
                <a:srgbClr val="000000"/>
              </a:buClr>
              <a:buSzPts val="5200"/>
              <a:buNone/>
              <a:defRPr sz="6933">
                <a:solidFill>
                  <a:srgbClr val="000000"/>
                </a:solidFill>
              </a:defRPr>
            </a:lvl3pPr>
            <a:lvl4pPr lvl="3" algn="ctr" rtl="0">
              <a:spcBef>
                <a:spcPts val="0"/>
              </a:spcBef>
              <a:spcAft>
                <a:spcPts val="0"/>
              </a:spcAft>
              <a:buClr>
                <a:srgbClr val="000000"/>
              </a:buClr>
              <a:buSzPts val="5200"/>
              <a:buNone/>
              <a:defRPr sz="6933">
                <a:solidFill>
                  <a:srgbClr val="000000"/>
                </a:solidFill>
              </a:defRPr>
            </a:lvl4pPr>
            <a:lvl5pPr lvl="4" algn="ctr" rtl="0">
              <a:spcBef>
                <a:spcPts val="0"/>
              </a:spcBef>
              <a:spcAft>
                <a:spcPts val="0"/>
              </a:spcAft>
              <a:buClr>
                <a:srgbClr val="000000"/>
              </a:buClr>
              <a:buSzPts val="5200"/>
              <a:buNone/>
              <a:defRPr sz="6933">
                <a:solidFill>
                  <a:srgbClr val="000000"/>
                </a:solidFill>
              </a:defRPr>
            </a:lvl5pPr>
            <a:lvl6pPr lvl="5" algn="ctr" rtl="0">
              <a:spcBef>
                <a:spcPts val="0"/>
              </a:spcBef>
              <a:spcAft>
                <a:spcPts val="0"/>
              </a:spcAft>
              <a:buClr>
                <a:srgbClr val="000000"/>
              </a:buClr>
              <a:buSzPts val="5200"/>
              <a:buNone/>
              <a:defRPr sz="6933">
                <a:solidFill>
                  <a:srgbClr val="000000"/>
                </a:solidFill>
              </a:defRPr>
            </a:lvl6pPr>
            <a:lvl7pPr lvl="6" algn="ctr" rtl="0">
              <a:spcBef>
                <a:spcPts val="0"/>
              </a:spcBef>
              <a:spcAft>
                <a:spcPts val="0"/>
              </a:spcAft>
              <a:buClr>
                <a:srgbClr val="000000"/>
              </a:buClr>
              <a:buSzPts val="5200"/>
              <a:buNone/>
              <a:defRPr sz="6933">
                <a:solidFill>
                  <a:srgbClr val="000000"/>
                </a:solidFill>
              </a:defRPr>
            </a:lvl7pPr>
            <a:lvl8pPr lvl="7" algn="ctr" rtl="0">
              <a:spcBef>
                <a:spcPts val="0"/>
              </a:spcBef>
              <a:spcAft>
                <a:spcPts val="0"/>
              </a:spcAft>
              <a:buClr>
                <a:srgbClr val="000000"/>
              </a:buClr>
              <a:buSzPts val="5200"/>
              <a:buNone/>
              <a:defRPr sz="6933">
                <a:solidFill>
                  <a:srgbClr val="000000"/>
                </a:solidFill>
              </a:defRPr>
            </a:lvl8pPr>
            <a:lvl9pPr lvl="8" algn="ctr" rtl="0">
              <a:spcBef>
                <a:spcPts val="0"/>
              </a:spcBef>
              <a:spcAft>
                <a:spcPts val="0"/>
              </a:spcAft>
              <a:buClr>
                <a:srgbClr val="000000"/>
              </a:buClr>
              <a:buSzPts val="5200"/>
              <a:buNone/>
              <a:defRPr sz="6933">
                <a:solidFill>
                  <a:srgbClr val="000000"/>
                </a:solidFill>
              </a:defRPr>
            </a:lvl9pPr>
          </a:lstStyle>
          <a:p>
            <a:endParaRPr/>
          </a:p>
        </p:txBody>
      </p:sp>
      <p:sp>
        <p:nvSpPr>
          <p:cNvPr id="29" name="Google Shape;29;p3"/>
          <p:cNvSpPr txBox="1">
            <a:spLocks noGrp="1"/>
          </p:cNvSpPr>
          <p:nvPr>
            <p:ph type="subTitle" idx="1"/>
          </p:nvPr>
        </p:nvSpPr>
        <p:spPr>
          <a:xfrm>
            <a:off x="3426400" y="4251601"/>
            <a:ext cx="5339200" cy="1046400"/>
          </a:xfrm>
          <a:prstGeom prst="rect">
            <a:avLst/>
          </a:prstGeom>
        </p:spPr>
        <p:txBody>
          <a:bodyPr spcFirstLastPara="1" wrap="square" lIns="91425" tIns="91425" rIns="91425" bIns="91425" anchor="t" anchorCtr="0">
            <a:noAutofit/>
          </a:bodyPr>
          <a:lstStyle>
            <a:lvl1pPr lvl="0" algn="ctr" rtl="0">
              <a:spcBef>
                <a:spcPts val="0"/>
              </a:spcBef>
              <a:spcAft>
                <a:spcPts val="0"/>
              </a:spcAft>
              <a:buClr>
                <a:srgbClr val="000000"/>
              </a:buClr>
              <a:buSzPts val="1400"/>
              <a:buNone/>
              <a:defRPr sz="1867">
                <a:solidFill>
                  <a:srgbClr val="000000"/>
                </a:solidFill>
              </a:defRPr>
            </a:lvl1pPr>
            <a:lvl2pPr lvl="1" algn="ctr" rtl="0">
              <a:spcBef>
                <a:spcPts val="0"/>
              </a:spcBef>
              <a:spcAft>
                <a:spcPts val="0"/>
              </a:spcAft>
              <a:buClr>
                <a:srgbClr val="000000"/>
              </a:buClr>
              <a:buSzPts val="1400"/>
              <a:buNone/>
              <a:defRPr sz="1867">
                <a:solidFill>
                  <a:srgbClr val="000000"/>
                </a:solidFill>
              </a:defRPr>
            </a:lvl2pPr>
            <a:lvl3pPr lvl="2" algn="ctr" rtl="0">
              <a:spcBef>
                <a:spcPts val="0"/>
              </a:spcBef>
              <a:spcAft>
                <a:spcPts val="0"/>
              </a:spcAft>
              <a:buClr>
                <a:srgbClr val="000000"/>
              </a:buClr>
              <a:buSzPts val="1400"/>
              <a:buNone/>
              <a:defRPr sz="1867">
                <a:solidFill>
                  <a:srgbClr val="000000"/>
                </a:solidFill>
              </a:defRPr>
            </a:lvl3pPr>
            <a:lvl4pPr lvl="3" algn="ctr" rtl="0">
              <a:spcBef>
                <a:spcPts val="0"/>
              </a:spcBef>
              <a:spcAft>
                <a:spcPts val="0"/>
              </a:spcAft>
              <a:buClr>
                <a:srgbClr val="000000"/>
              </a:buClr>
              <a:buSzPts val="1400"/>
              <a:buNone/>
              <a:defRPr sz="1867">
                <a:solidFill>
                  <a:srgbClr val="000000"/>
                </a:solidFill>
              </a:defRPr>
            </a:lvl4pPr>
            <a:lvl5pPr lvl="4" algn="ctr" rtl="0">
              <a:spcBef>
                <a:spcPts val="0"/>
              </a:spcBef>
              <a:spcAft>
                <a:spcPts val="0"/>
              </a:spcAft>
              <a:buClr>
                <a:srgbClr val="000000"/>
              </a:buClr>
              <a:buSzPts val="1400"/>
              <a:buNone/>
              <a:defRPr sz="1867">
                <a:solidFill>
                  <a:srgbClr val="000000"/>
                </a:solidFill>
              </a:defRPr>
            </a:lvl5pPr>
            <a:lvl6pPr lvl="5" algn="ctr" rtl="0">
              <a:spcBef>
                <a:spcPts val="0"/>
              </a:spcBef>
              <a:spcAft>
                <a:spcPts val="0"/>
              </a:spcAft>
              <a:buClr>
                <a:srgbClr val="000000"/>
              </a:buClr>
              <a:buSzPts val="1400"/>
              <a:buNone/>
              <a:defRPr sz="1867">
                <a:solidFill>
                  <a:srgbClr val="000000"/>
                </a:solidFill>
              </a:defRPr>
            </a:lvl6pPr>
            <a:lvl7pPr lvl="6" algn="ctr" rtl="0">
              <a:spcBef>
                <a:spcPts val="0"/>
              </a:spcBef>
              <a:spcAft>
                <a:spcPts val="0"/>
              </a:spcAft>
              <a:buClr>
                <a:srgbClr val="000000"/>
              </a:buClr>
              <a:buSzPts val="1400"/>
              <a:buNone/>
              <a:defRPr sz="1867">
                <a:solidFill>
                  <a:srgbClr val="000000"/>
                </a:solidFill>
              </a:defRPr>
            </a:lvl7pPr>
            <a:lvl8pPr lvl="7" algn="ctr" rtl="0">
              <a:spcBef>
                <a:spcPts val="0"/>
              </a:spcBef>
              <a:spcAft>
                <a:spcPts val="0"/>
              </a:spcAft>
              <a:buClr>
                <a:srgbClr val="000000"/>
              </a:buClr>
              <a:buSzPts val="1400"/>
              <a:buNone/>
              <a:defRPr sz="1867">
                <a:solidFill>
                  <a:srgbClr val="000000"/>
                </a:solidFill>
              </a:defRPr>
            </a:lvl8pPr>
            <a:lvl9pPr lvl="8" algn="ctr" rtl="0">
              <a:spcBef>
                <a:spcPts val="0"/>
              </a:spcBef>
              <a:spcAft>
                <a:spcPts val="0"/>
              </a:spcAft>
              <a:buClr>
                <a:srgbClr val="000000"/>
              </a:buClr>
              <a:buSzPts val="1400"/>
              <a:buNone/>
              <a:defRPr sz="1867">
                <a:solidFill>
                  <a:srgbClr val="000000"/>
                </a:solidFill>
              </a:defRPr>
            </a:lvl9pPr>
          </a:lstStyle>
          <a:p>
            <a:endParaRPr/>
          </a:p>
        </p:txBody>
      </p:sp>
      <p:grpSp>
        <p:nvGrpSpPr>
          <p:cNvPr id="30" name="Google Shape;30;p3"/>
          <p:cNvGrpSpPr/>
          <p:nvPr/>
        </p:nvGrpSpPr>
        <p:grpSpPr>
          <a:xfrm>
            <a:off x="1019767" y="585833"/>
            <a:ext cx="2566000" cy="2566000"/>
            <a:chOff x="6680825" y="2549350"/>
            <a:chExt cx="1539600" cy="1539600"/>
          </a:xfrm>
        </p:grpSpPr>
        <p:sp>
          <p:nvSpPr>
            <p:cNvPr id="31" name="Google Shape;31;p3"/>
            <p:cNvSpPr/>
            <p:nvPr/>
          </p:nvSpPr>
          <p:spPr>
            <a:xfrm>
              <a:off x="6825669" y="2694194"/>
              <a:ext cx="1249800" cy="1249800"/>
            </a:xfrm>
            <a:prstGeom prst="ellipse">
              <a:avLst/>
            </a:prstGeom>
            <a:solidFill>
              <a:srgbClr val="666666">
                <a:alpha val="52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2" name="Google Shape;32;p3"/>
            <p:cNvSpPr/>
            <p:nvPr/>
          </p:nvSpPr>
          <p:spPr>
            <a:xfrm>
              <a:off x="6894850" y="2763375"/>
              <a:ext cx="1111200" cy="1111200"/>
            </a:xfrm>
            <a:prstGeom prst="ellipse">
              <a:avLst/>
            </a:prstGeom>
            <a:solidFill>
              <a:srgbClr val="666666">
                <a:alpha val="52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3" name="Google Shape;33;p3"/>
            <p:cNvSpPr/>
            <p:nvPr/>
          </p:nvSpPr>
          <p:spPr>
            <a:xfrm>
              <a:off x="6680825" y="2549350"/>
              <a:ext cx="1539600" cy="1539600"/>
            </a:xfrm>
            <a:prstGeom prst="donut">
              <a:avLst>
                <a:gd name="adj" fmla="val 495"/>
              </a:avLst>
            </a:prstGeom>
            <a:solidFill>
              <a:srgbClr val="666666">
                <a:alpha val="52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Tree>
    <p:extLst>
      <p:ext uri="{BB962C8B-B14F-4D97-AF65-F5344CB8AC3E}">
        <p14:creationId xmlns:p14="http://schemas.microsoft.com/office/powerpoint/2010/main" val="12383760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949AFA5-299E-4F5C-BC68-5C431D2DA372}"/>
              </a:ext>
            </a:extLst>
          </p:cNvPr>
          <p:cNvSpPr>
            <a:spLocks noGrp="1"/>
          </p:cNvSpPr>
          <p:nvPr>
            <p:ph type="title"/>
          </p:nvPr>
        </p:nvSpPr>
        <p:spPr/>
        <p:txBody>
          <a:bodyPr/>
          <a:lstStyle/>
          <a:p>
            <a:r>
              <a:rPr lang="es-ES"/>
              <a:t>Haga clic para modificar el estilo de título del patrón</a:t>
            </a:r>
            <a:endParaRPr lang="es-PE"/>
          </a:p>
        </p:txBody>
      </p:sp>
      <p:sp>
        <p:nvSpPr>
          <p:cNvPr id="3" name="Marcador de contenido 2">
            <a:extLst>
              <a:ext uri="{FF2B5EF4-FFF2-40B4-BE49-F238E27FC236}">
                <a16:creationId xmlns:a16="http://schemas.microsoft.com/office/drawing/2014/main" id="{23A252AB-9168-4F9D-92F0-435A712A7D4C}"/>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fecha 3">
            <a:extLst>
              <a:ext uri="{FF2B5EF4-FFF2-40B4-BE49-F238E27FC236}">
                <a16:creationId xmlns:a16="http://schemas.microsoft.com/office/drawing/2014/main" id="{F596C0E1-1025-4EC2-9D5D-9948C00DC9D5}"/>
              </a:ext>
            </a:extLst>
          </p:cNvPr>
          <p:cNvSpPr>
            <a:spLocks noGrp="1"/>
          </p:cNvSpPr>
          <p:nvPr>
            <p:ph type="dt" sz="half" idx="10"/>
          </p:nvPr>
        </p:nvSpPr>
        <p:spPr/>
        <p:txBody>
          <a:bodyPr/>
          <a:lstStyle/>
          <a:p>
            <a:fld id="{9C70D11C-841E-48A2-800C-E45519E378FC}" type="datetimeFigureOut">
              <a:rPr lang="es-PE" smtClean="0"/>
              <a:t>7/12/2022</a:t>
            </a:fld>
            <a:endParaRPr lang="es-PE"/>
          </a:p>
        </p:txBody>
      </p:sp>
      <p:sp>
        <p:nvSpPr>
          <p:cNvPr id="5" name="Marcador de pie de página 4">
            <a:extLst>
              <a:ext uri="{FF2B5EF4-FFF2-40B4-BE49-F238E27FC236}">
                <a16:creationId xmlns:a16="http://schemas.microsoft.com/office/drawing/2014/main" id="{B23A8551-537F-4C25-BFCC-6BDD8BE43206}"/>
              </a:ext>
            </a:extLst>
          </p:cNvPr>
          <p:cNvSpPr>
            <a:spLocks noGrp="1"/>
          </p:cNvSpPr>
          <p:nvPr>
            <p:ph type="ftr" sz="quarter" idx="11"/>
          </p:nvPr>
        </p:nvSpPr>
        <p:spPr/>
        <p:txBody>
          <a:bodyPr/>
          <a:lstStyle/>
          <a:p>
            <a:endParaRPr lang="es-PE"/>
          </a:p>
        </p:txBody>
      </p:sp>
      <p:sp>
        <p:nvSpPr>
          <p:cNvPr id="6" name="Marcador de número de diapositiva 5">
            <a:extLst>
              <a:ext uri="{FF2B5EF4-FFF2-40B4-BE49-F238E27FC236}">
                <a16:creationId xmlns:a16="http://schemas.microsoft.com/office/drawing/2014/main" id="{6B6F8936-5803-475F-868B-A3A09CAD5A2B}"/>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498406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FCF6201-7E72-4806-93DE-4AC1C011622D}"/>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PE"/>
          </a:p>
        </p:txBody>
      </p:sp>
      <p:sp>
        <p:nvSpPr>
          <p:cNvPr id="3" name="Marcador de texto 2">
            <a:extLst>
              <a:ext uri="{FF2B5EF4-FFF2-40B4-BE49-F238E27FC236}">
                <a16:creationId xmlns:a16="http://schemas.microsoft.com/office/drawing/2014/main" id="{C17B2DDD-F038-491C-B9B2-16AAD4DDE22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B8BEE54E-ECAE-47A6-8C2F-073D706BB217}"/>
              </a:ext>
            </a:extLst>
          </p:cNvPr>
          <p:cNvSpPr>
            <a:spLocks noGrp="1"/>
          </p:cNvSpPr>
          <p:nvPr>
            <p:ph type="dt" sz="half" idx="10"/>
          </p:nvPr>
        </p:nvSpPr>
        <p:spPr/>
        <p:txBody>
          <a:bodyPr/>
          <a:lstStyle/>
          <a:p>
            <a:fld id="{9C70D11C-841E-48A2-800C-E45519E378FC}" type="datetimeFigureOut">
              <a:rPr lang="es-PE" smtClean="0"/>
              <a:t>7/12/2022</a:t>
            </a:fld>
            <a:endParaRPr lang="es-PE"/>
          </a:p>
        </p:txBody>
      </p:sp>
      <p:sp>
        <p:nvSpPr>
          <p:cNvPr id="5" name="Marcador de pie de página 4">
            <a:extLst>
              <a:ext uri="{FF2B5EF4-FFF2-40B4-BE49-F238E27FC236}">
                <a16:creationId xmlns:a16="http://schemas.microsoft.com/office/drawing/2014/main" id="{4B2A505A-E2F6-49FE-99A2-C98CBCD19E85}"/>
              </a:ext>
            </a:extLst>
          </p:cNvPr>
          <p:cNvSpPr>
            <a:spLocks noGrp="1"/>
          </p:cNvSpPr>
          <p:nvPr>
            <p:ph type="ftr" sz="quarter" idx="11"/>
          </p:nvPr>
        </p:nvSpPr>
        <p:spPr/>
        <p:txBody>
          <a:bodyPr/>
          <a:lstStyle/>
          <a:p>
            <a:endParaRPr lang="es-PE"/>
          </a:p>
        </p:txBody>
      </p:sp>
      <p:sp>
        <p:nvSpPr>
          <p:cNvPr id="6" name="Marcador de número de diapositiva 5">
            <a:extLst>
              <a:ext uri="{FF2B5EF4-FFF2-40B4-BE49-F238E27FC236}">
                <a16:creationId xmlns:a16="http://schemas.microsoft.com/office/drawing/2014/main" id="{3A4529AF-0C06-4D73-938F-22FA7413E5F4}"/>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3944265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623E960-3DB1-44DF-9C7D-BC6CB3C4028A}"/>
              </a:ext>
            </a:extLst>
          </p:cNvPr>
          <p:cNvSpPr>
            <a:spLocks noGrp="1"/>
          </p:cNvSpPr>
          <p:nvPr>
            <p:ph type="title"/>
          </p:nvPr>
        </p:nvSpPr>
        <p:spPr/>
        <p:txBody>
          <a:bodyPr/>
          <a:lstStyle/>
          <a:p>
            <a:r>
              <a:rPr lang="es-ES"/>
              <a:t>Haga clic para modificar el estilo de título del patrón</a:t>
            </a:r>
            <a:endParaRPr lang="es-PE"/>
          </a:p>
        </p:txBody>
      </p:sp>
      <p:sp>
        <p:nvSpPr>
          <p:cNvPr id="3" name="Marcador de contenido 2">
            <a:extLst>
              <a:ext uri="{FF2B5EF4-FFF2-40B4-BE49-F238E27FC236}">
                <a16:creationId xmlns:a16="http://schemas.microsoft.com/office/drawing/2014/main" id="{9A415607-ED3C-424A-96F0-3A1B4F41F244}"/>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contenido 3">
            <a:extLst>
              <a:ext uri="{FF2B5EF4-FFF2-40B4-BE49-F238E27FC236}">
                <a16:creationId xmlns:a16="http://schemas.microsoft.com/office/drawing/2014/main" id="{A2E1962F-0348-4A71-8B80-D9F05D4B03E8}"/>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5" name="Marcador de fecha 4">
            <a:extLst>
              <a:ext uri="{FF2B5EF4-FFF2-40B4-BE49-F238E27FC236}">
                <a16:creationId xmlns:a16="http://schemas.microsoft.com/office/drawing/2014/main" id="{35D113A1-A78C-4782-B301-9B4EA05718BD}"/>
              </a:ext>
            </a:extLst>
          </p:cNvPr>
          <p:cNvSpPr>
            <a:spLocks noGrp="1"/>
          </p:cNvSpPr>
          <p:nvPr>
            <p:ph type="dt" sz="half" idx="10"/>
          </p:nvPr>
        </p:nvSpPr>
        <p:spPr/>
        <p:txBody>
          <a:bodyPr/>
          <a:lstStyle/>
          <a:p>
            <a:fld id="{9C70D11C-841E-48A2-800C-E45519E378FC}" type="datetimeFigureOut">
              <a:rPr lang="es-PE" smtClean="0"/>
              <a:t>7/12/2022</a:t>
            </a:fld>
            <a:endParaRPr lang="es-PE"/>
          </a:p>
        </p:txBody>
      </p:sp>
      <p:sp>
        <p:nvSpPr>
          <p:cNvPr id="6" name="Marcador de pie de página 5">
            <a:extLst>
              <a:ext uri="{FF2B5EF4-FFF2-40B4-BE49-F238E27FC236}">
                <a16:creationId xmlns:a16="http://schemas.microsoft.com/office/drawing/2014/main" id="{B9A9EB53-EC86-4F34-8B2C-595B130FB3DF}"/>
              </a:ext>
            </a:extLst>
          </p:cNvPr>
          <p:cNvSpPr>
            <a:spLocks noGrp="1"/>
          </p:cNvSpPr>
          <p:nvPr>
            <p:ph type="ftr" sz="quarter" idx="11"/>
          </p:nvPr>
        </p:nvSpPr>
        <p:spPr/>
        <p:txBody>
          <a:bodyPr/>
          <a:lstStyle/>
          <a:p>
            <a:endParaRPr lang="es-PE"/>
          </a:p>
        </p:txBody>
      </p:sp>
      <p:sp>
        <p:nvSpPr>
          <p:cNvPr id="7" name="Marcador de número de diapositiva 6">
            <a:extLst>
              <a:ext uri="{FF2B5EF4-FFF2-40B4-BE49-F238E27FC236}">
                <a16:creationId xmlns:a16="http://schemas.microsoft.com/office/drawing/2014/main" id="{A22EC725-04C8-4361-90C3-797B7D992271}"/>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41573279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96F8F61-11E2-42F7-8EC3-2D80BA68CE0E}"/>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PE"/>
          </a:p>
        </p:txBody>
      </p:sp>
      <p:sp>
        <p:nvSpPr>
          <p:cNvPr id="3" name="Marcador de texto 2">
            <a:extLst>
              <a:ext uri="{FF2B5EF4-FFF2-40B4-BE49-F238E27FC236}">
                <a16:creationId xmlns:a16="http://schemas.microsoft.com/office/drawing/2014/main" id="{16F0A6A0-1E4D-4A68-ACB4-26DC182241E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68496FF4-5658-47D9-B580-78E1DC6FFE65}"/>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5" name="Marcador de texto 4">
            <a:extLst>
              <a:ext uri="{FF2B5EF4-FFF2-40B4-BE49-F238E27FC236}">
                <a16:creationId xmlns:a16="http://schemas.microsoft.com/office/drawing/2014/main" id="{8D361DCF-8DA4-4012-99D2-CD2C7530820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C9AD25D0-80A8-468A-BA74-4FC0C98050E3}"/>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7" name="Marcador de fecha 6">
            <a:extLst>
              <a:ext uri="{FF2B5EF4-FFF2-40B4-BE49-F238E27FC236}">
                <a16:creationId xmlns:a16="http://schemas.microsoft.com/office/drawing/2014/main" id="{F400D2B4-45C0-4551-B9D8-FB486A2D8B79}"/>
              </a:ext>
            </a:extLst>
          </p:cNvPr>
          <p:cNvSpPr>
            <a:spLocks noGrp="1"/>
          </p:cNvSpPr>
          <p:nvPr>
            <p:ph type="dt" sz="half" idx="10"/>
          </p:nvPr>
        </p:nvSpPr>
        <p:spPr/>
        <p:txBody>
          <a:bodyPr/>
          <a:lstStyle/>
          <a:p>
            <a:fld id="{9C70D11C-841E-48A2-800C-E45519E378FC}" type="datetimeFigureOut">
              <a:rPr lang="es-PE" smtClean="0"/>
              <a:t>7/12/2022</a:t>
            </a:fld>
            <a:endParaRPr lang="es-PE"/>
          </a:p>
        </p:txBody>
      </p:sp>
      <p:sp>
        <p:nvSpPr>
          <p:cNvPr id="8" name="Marcador de pie de página 7">
            <a:extLst>
              <a:ext uri="{FF2B5EF4-FFF2-40B4-BE49-F238E27FC236}">
                <a16:creationId xmlns:a16="http://schemas.microsoft.com/office/drawing/2014/main" id="{9D5110FD-4386-4595-9C41-E8D02CB287BA}"/>
              </a:ext>
            </a:extLst>
          </p:cNvPr>
          <p:cNvSpPr>
            <a:spLocks noGrp="1"/>
          </p:cNvSpPr>
          <p:nvPr>
            <p:ph type="ftr" sz="quarter" idx="11"/>
          </p:nvPr>
        </p:nvSpPr>
        <p:spPr/>
        <p:txBody>
          <a:bodyPr/>
          <a:lstStyle/>
          <a:p>
            <a:endParaRPr lang="es-PE"/>
          </a:p>
        </p:txBody>
      </p:sp>
      <p:sp>
        <p:nvSpPr>
          <p:cNvPr id="9" name="Marcador de número de diapositiva 8">
            <a:extLst>
              <a:ext uri="{FF2B5EF4-FFF2-40B4-BE49-F238E27FC236}">
                <a16:creationId xmlns:a16="http://schemas.microsoft.com/office/drawing/2014/main" id="{150ED738-80D4-4DD1-B2E2-DE3D07EA3E3E}"/>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28092316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7009474-4B41-44D8-9568-00AD0AE4F707}"/>
              </a:ext>
            </a:extLst>
          </p:cNvPr>
          <p:cNvSpPr>
            <a:spLocks noGrp="1"/>
          </p:cNvSpPr>
          <p:nvPr>
            <p:ph type="title"/>
          </p:nvPr>
        </p:nvSpPr>
        <p:spPr/>
        <p:txBody>
          <a:bodyPr/>
          <a:lstStyle/>
          <a:p>
            <a:r>
              <a:rPr lang="es-ES"/>
              <a:t>Haga clic para modificar el estilo de título del patrón</a:t>
            </a:r>
            <a:endParaRPr lang="es-PE"/>
          </a:p>
        </p:txBody>
      </p:sp>
      <p:sp>
        <p:nvSpPr>
          <p:cNvPr id="3" name="Marcador de fecha 2">
            <a:extLst>
              <a:ext uri="{FF2B5EF4-FFF2-40B4-BE49-F238E27FC236}">
                <a16:creationId xmlns:a16="http://schemas.microsoft.com/office/drawing/2014/main" id="{240A3EBE-55EA-4732-B49A-8229D3F5AA28}"/>
              </a:ext>
            </a:extLst>
          </p:cNvPr>
          <p:cNvSpPr>
            <a:spLocks noGrp="1"/>
          </p:cNvSpPr>
          <p:nvPr>
            <p:ph type="dt" sz="half" idx="10"/>
          </p:nvPr>
        </p:nvSpPr>
        <p:spPr/>
        <p:txBody>
          <a:bodyPr/>
          <a:lstStyle/>
          <a:p>
            <a:fld id="{9C70D11C-841E-48A2-800C-E45519E378FC}" type="datetimeFigureOut">
              <a:rPr lang="es-PE" smtClean="0"/>
              <a:t>7/12/2022</a:t>
            </a:fld>
            <a:endParaRPr lang="es-PE"/>
          </a:p>
        </p:txBody>
      </p:sp>
      <p:sp>
        <p:nvSpPr>
          <p:cNvPr id="4" name="Marcador de pie de página 3">
            <a:extLst>
              <a:ext uri="{FF2B5EF4-FFF2-40B4-BE49-F238E27FC236}">
                <a16:creationId xmlns:a16="http://schemas.microsoft.com/office/drawing/2014/main" id="{D15F032F-37BC-476A-A883-24AD63F00913}"/>
              </a:ext>
            </a:extLst>
          </p:cNvPr>
          <p:cNvSpPr>
            <a:spLocks noGrp="1"/>
          </p:cNvSpPr>
          <p:nvPr>
            <p:ph type="ftr" sz="quarter" idx="11"/>
          </p:nvPr>
        </p:nvSpPr>
        <p:spPr/>
        <p:txBody>
          <a:bodyPr/>
          <a:lstStyle/>
          <a:p>
            <a:endParaRPr lang="es-PE"/>
          </a:p>
        </p:txBody>
      </p:sp>
      <p:sp>
        <p:nvSpPr>
          <p:cNvPr id="5" name="Marcador de número de diapositiva 4">
            <a:extLst>
              <a:ext uri="{FF2B5EF4-FFF2-40B4-BE49-F238E27FC236}">
                <a16:creationId xmlns:a16="http://schemas.microsoft.com/office/drawing/2014/main" id="{C2CC4180-A51F-4E52-A3D5-B964F090D80D}"/>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34843037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24342F7C-9D0C-4D05-8792-ABB13CAE94F8}"/>
              </a:ext>
            </a:extLst>
          </p:cNvPr>
          <p:cNvSpPr>
            <a:spLocks noGrp="1"/>
          </p:cNvSpPr>
          <p:nvPr>
            <p:ph type="dt" sz="half" idx="10"/>
          </p:nvPr>
        </p:nvSpPr>
        <p:spPr/>
        <p:txBody>
          <a:bodyPr/>
          <a:lstStyle/>
          <a:p>
            <a:fld id="{9C70D11C-841E-48A2-800C-E45519E378FC}" type="datetimeFigureOut">
              <a:rPr lang="es-PE" smtClean="0"/>
              <a:t>7/12/2022</a:t>
            </a:fld>
            <a:endParaRPr lang="es-PE"/>
          </a:p>
        </p:txBody>
      </p:sp>
      <p:sp>
        <p:nvSpPr>
          <p:cNvPr id="3" name="Marcador de pie de página 2">
            <a:extLst>
              <a:ext uri="{FF2B5EF4-FFF2-40B4-BE49-F238E27FC236}">
                <a16:creationId xmlns:a16="http://schemas.microsoft.com/office/drawing/2014/main" id="{E9FE8C1C-C363-46B2-865D-A21F7E45283A}"/>
              </a:ext>
            </a:extLst>
          </p:cNvPr>
          <p:cNvSpPr>
            <a:spLocks noGrp="1"/>
          </p:cNvSpPr>
          <p:nvPr>
            <p:ph type="ftr" sz="quarter" idx="11"/>
          </p:nvPr>
        </p:nvSpPr>
        <p:spPr/>
        <p:txBody>
          <a:bodyPr/>
          <a:lstStyle/>
          <a:p>
            <a:endParaRPr lang="es-PE"/>
          </a:p>
        </p:txBody>
      </p:sp>
      <p:sp>
        <p:nvSpPr>
          <p:cNvPr id="4" name="Marcador de número de diapositiva 3">
            <a:extLst>
              <a:ext uri="{FF2B5EF4-FFF2-40B4-BE49-F238E27FC236}">
                <a16:creationId xmlns:a16="http://schemas.microsoft.com/office/drawing/2014/main" id="{3CB6D0E6-F8E4-405F-8AB2-8E1EC089E08C}"/>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19200715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D117267-0CEE-44B0-9061-74C0DCEB7887}"/>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PE"/>
          </a:p>
        </p:txBody>
      </p:sp>
      <p:sp>
        <p:nvSpPr>
          <p:cNvPr id="3" name="Marcador de contenido 2">
            <a:extLst>
              <a:ext uri="{FF2B5EF4-FFF2-40B4-BE49-F238E27FC236}">
                <a16:creationId xmlns:a16="http://schemas.microsoft.com/office/drawing/2014/main" id="{D0016858-9675-4015-A7F5-8733395B9F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texto 3">
            <a:extLst>
              <a:ext uri="{FF2B5EF4-FFF2-40B4-BE49-F238E27FC236}">
                <a16:creationId xmlns:a16="http://schemas.microsoft.com/office/drawing/2014/main" id="{0B1B20B9-A1EA-49E4-8ECD-C9EC07B35B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FD315F5E-481B-4729-A1F7-97AA06D17ED7}"/>
              </a:ext>
            </a:extLst>
          </p:cNvPr>
          <p:cNvSpPr>
            <a:spLocks noGrp="1"/>
          </p:cNvSpPr>
          <p:nvPr>
            <p:ph type="dt" sz="half" idx="10"/>
          </p:nvPr>
        </p:nvSpPr>
        <p:spPr/>
        <p:txBody>
          <a:bodyPr/>
          <a:lstStyle/>
          <a:p>
            <a:fld id="{9C70D11C-841E-48A2-800C-E45519E378FC}" type="datetimeFigureOut">
              <a:rPr lang="es-PE" smtClean="0"/>
              <a:t>7/12/2022</a:t>
            </a:fld>
            <a:endParaRPr lang="es-PE"/>
          </a:p>
        </p:txBody>
      </p:sp>
      <p:sp>
        <p:nvSpPr>
          <p:cNvPr id="6" name="Marcador de pie de página 5">
            <a:extLst>
              <a:ext uri="{FF2B5EF4-FFF2-40B4-BE49-F238E27FC236}">
                <a16:creationId xmlns:a16="http://schemas.microsoft.com/office/drawing/2014/main" id="{2C00D4A7-2816-464B-B1DD-8A33CE7743BB}"/>
              </a:ext>
            </a:extLst>
          </p:cNvPr>
          <p:cNvSpPr>
            <a:spLocks noGrp="1"/>
          </p:cNvSpPr>
          <p:nvPr>
            <p:ph type="ftr" sz="quarter" idx="11"/>
          </p:nvPr>
        </p:nvSpPr>
        <p:spPr/>
        <p:txBody>
          <a:bodyPr/>
          <a:lstStyle/>
          <a:p>
            <a:endParaRPr lang="es-PE"/>
          </a:p>
        </p:txBody>
      </p:sp>
      <p:sp>
        <p:nvSpPr>
          <p:cNvPr id="7" name="Marcador de número de diapositiva 6">
            <a:extLst>
              <a:ext uri="{FF2B5EF4-FFF2-40B4-BE49-F238E27FC236}">
                <a16:creationId xmlns:a16="http://schemas.microsoft.com/office/drawing/2014/main" id="{2BF4F90D-89EE-43D6-84EA-04A88AB37F04}"/>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20732853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34E8C7A-9550-4CAD-BF17-96D5903373C2}"/>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PE"/>
          </a:p>
        </p:txBody>
      </p:sp>
      <p:sp>
        <p:nvSpPr>
          <p:cNvPr id="3" name="Marcador de posición de imagen 2">
            <a:extLst>
              <a:ext uri="{FF2B5EF4-FFF2-40B4-BE49-F238E27FC236}">
                <a16:creationId xmlns:a16="http://schemas.microsoft.com/office/drawing/2014/main" id="{B2AC09FA-AFEC-4B20-BB4C-2D2AEA3884C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PE"/>
          </a:p>
        </p:txBody>
      </p:sp>
      <p:sp>
        <p:nvSpPr>
          <p:cNvPr id="4" name="Marcador de texto 3">
            <a:extLst>
              <a:ext uri="{FF2B5EF4-FFF2-40B4-BE49-F238E27FC236}">
                <a16:creationId xmlns:a16="http://schemas.microsoft.com/office/drawing/2014/main" id="{7BBD9F9D-F248-4CD9-AE28-1735BA27BC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90936B4F-BF74-40EA-B854-69C6B6C0C959}"/>
              </a:ext>
            </a:extLst>
          </p:cNvPr>
          <p:cNvSpPr>
            <a:spLocks noGrp="1"/>
          </p:cNvSpPr>
          <p:nvPr>
            <p:ph type="dt" sz="half" idx="10"/>
          </p:nvPr>
        </p:nvSpPr>
        <p:spPr/>
        <p:txBody>
          <a:bodyPr/>
          <a:lstStyle/>
          <a:p>
            <a:fld id="{9C70D11C-841E-48A2-800C-E45519E378FC}" type="datetimeFigureOut">
              <a:rPr lang="es-PE" smtClean="0"/>
              <a:t>7/12/2022</a:t>
            </a:fld>
            <a:endParaRPr lang="es-PE"/>
          </a:p>
        </p:txBody>
      </p:sp>
      <p:sp>
        <p:nvSpPr>
          <p:cNvPr id="6" name="Marcador de pie de página 5">
            <a:extLst>
              <a:ext uri="{FF2B5EF4-FFF2-40B4-BE49-F238E27FC236}">
                <a16:creationId xmlns:a16="http://schemas.microsoft.com/office/drawing/2014/main" id="{8A8281C0-15F3-4DE1-B056-3078E740D8C1}"/>
              </a:ext>
            </a:extLst>
          </p:cNvPr>
          <p:cNvSpPr>
            <a:spLocks noGrp="1"/>
          </p:cNvSpPr>
          <p:nvPr>
            <p:ph type="ftr" sz="quarter" idx="11"/>
          </p:nvPr>
        </p:nvSpPr>
        <p:spPr/>
        <p:txBody>
          <a:bodyPr/>
          <a:lstStyle/>
          <a:p>
            <a:endParaRPr lang="es-PE"/>
          </a:p>
        </p:txBody>
      </p:sp>
      <p:sp>
        <p:nvSpPr>
          <p:cNvPr id="7" name="Marcador de número de diapositiva 6">
            <a:extLst>
              <a:ext uri="{FF2B5EF4-FFF2-40B4-BE49-F238E27FC236}">
                <a16:creationId xmlns:a16="http://schemas.microsoft.com/office/drawing/2014/main" id="{1BAE2889-E49E-4B17-A329-EF504B0D547D}"/>
              </a:ext>
            </a:extLst>
          </p:cNvPr>
          <p:cNvSpPr>
            <a:spLocks noGrp="1"/>
          </p:cNvSpPr>
          <p:nvPr>
            <p:ph type="sldNum" sz="quarter" idx="12"/>
          </p:nvPr>
        </p:nvSpPr>
        <p:spPr/>
        <p:txBody>
          <a:bodyPr/>
          <a:lstStyle/>
          <a:p>
            <a:fld id="{B169A7FA-BE49-418A-A7BF-0DDF5972E955}" type="slidenum">
              <a:rPr lang="es-PE" smtClean="0"/>
              <a:t>‹Nº›</a:t>
            </a:fld>
            <a:endParaRPr lang="es-PE"/>
          </a:p>
        </p:txBody>
      </p:sp>
    </p:spTree>
    <p:extLst>
      <p:ext uri="{BB962C8B-B14F-4D97-AF65-F5344CB8AC3E}">
        <p14:creationId xmlns:p14="http://schemas.microsoft.com/office/powerpoint/2010/main" val="26470795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5989C99F-0337-4D77-9B36-C5172D718D8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PE"/>
          </a:p>
        </p:txBody>
      </p:sp>
      <p:sp>
        <p:nvSpPr>
          <p:cNvPr id="3" name="Marcador de texto 2">
            <a:extLst>
              <a:ext uri="{FF2B5EF4-FFF2-40B4-BE49-F238E27FC236}">
                <a16:creationId xmlns:a16="http://schemas.microsoft.com/office/drawing/2014/main" id="{4E17655B-BFF7-4B2F-8493-C62A0D9E76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fecha 3">
            <a:extLst>
              <a:ext uri="{FF2B5EF4-FFF2-40B4-BE49-F238E27FC236}">
                <a16:creationId xmlns:a16="http://schemas.microsoft.com/office/drawing/2014/main" id="{32855066-2F0B-4A70-B76A-B702A93A0D0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70D11C-841E-48A2-800C-E45519E378FC}" type="datetimeFigureOut">
              <a:rPr lang="es-PE" smtClean="0"/>
              <a:t>7/12/2022</a:t>
            </a:fld>
            <a:endParaRPr lang="es-PE"/>
          </a:p>
        </p:txBody>
      </p:sp>
      <p:sp>
        <p:nvSpPr>
          <p:cNvPr id="5" name="Marcador de pie de página 4">
            <a:extLst>
              <a:ext uri="{FF2B5EF4-FFF2-40B4-BE49-F238E27FC236}">
                <a16:creationId xmlns:a16="http://schemas.microsoft.com/office/drawing/2014/main" id="{68599CB8-7E3D-4529-9D4F-4A8C00176FB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PE"/>
          </a:p>
        </p:txBody>
      </p:sp>
      <p:sp>
        <p:nvSpPr>
          <p:cNvPr id="6" name="Marcador de número de diapositiva 5">
            <a:extLst>
              <a:ext uri="{FF2B5EF4-FFF2-40B4-BE49-F238E27FC236}">
                <a16:creationId xmlns:a16="http://schemas.microsoft.com/office/drawing/2014/main" id="{D428AF8B-08AF-443F-A23F-0CD01510151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69A7FA-BE49-418A-A7BF-0DDF5972E955}" type="slidenum">
              <a:rPr lang="es-PE" smtClean="0"/>
              <a:t>‹Nº›</a:t>
            </a:fld>
            <a:endParaRPr lang="es-PE"/>
          </a:p>
        </p:txBody>
      </p:sp>
    </p:spTree>
    <p:extLst>
      <p:ext uri="{BB962C8B-B14F-4D97-AF65-F5344CB8AC3E}">
        <p14:creationId xmlns:p14="http://schemas.microsoft.com/office/powerpoint/2010/main" val="962635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4.xml"/><Relationship Id="rId1" Type="http://schemas.openxmlformats.org/officeDocument/2006/relationships/themeOverride" Target="../theme/themeOverride1.xml"/><Relationship Id="rId4" Type="http://schemas.openxmlformats.org/officeDocument/2006/relationships/image" Target="../media/image1.emf"/></Relationships>
</file>

<file path=ppt/slides/_rels/slide1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1.emf"/><Relationship Id="rId7" Type="http://schemas.openxmlformats.org/officeDocument/2006/relationships/diagramColors" Target="../diagrams/colors4.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2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microsoft.com/office/2007/relationships/diagramDrawing" Target="../diagrams/drawing1.xml"/><Relationship Id="rId13" Type="http://schemas.microsoft.com/office/2007/relationships/diagramDrawing" Target="../diagrams/drawing2.xml"/><Relationship Id="rId3" Type="http://schemas.openxmlformats.org/officeDocument/2006/relationships/image" Target="../media/image1.emf"/><Relationship Id="rId7" Type="http://schemas.openxmlformats.org/officeDocument/2006/relationships/diagramColors" Target="../diagrams/colors1.xml"/><Relationship Id="rId12" Type="http://schemas.openxmlformats.org/officeDocument/2006/relationships/diagramColors" Target="../diagrams/colors2.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QuickStyle" Target="../diagrams/quickStyle1.xml"/><Relationship Id="rId11" Type="http://schemas.openxmlformats.org/officeDocument/2006/relationships/diagramQuickStyle" Target="../diagrams/quickStyle2.xml"/><Relationship Id="rId5" Type="http://schemas.openxmlformats.org/officeDocument/2006/relationships/diagramLayout" Target="../diagrams/layout1.xml"/><Relationship Id="rId10" Type="http://schemas.openxmlformats.org/officeDocument/2006/relationships/diagramLayout" Target="../diagrams/layout2.xml"/><Relationship Id="rId4" Type="http://schemas.openxmlformats.org/officeDocument/2006/relationships/diagramData" Target="../diagrams/data1.xml"/><Relationship Id="rId9" Type="http://schemas.openxmlformats.org/officeDocument/2006/relationships/diagramData" Target="../diagrams/data2.xml"/></Relationships>
</file>

<file path=ppt/slides/_rels/slide4.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1.emf"/><Relationship Id="rId7" Type="http://schemas.openxmlformats.org/officeDocument/2006/relationships/diagramColors" Target="../diagrams/colors3.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882514" y="2898172"/>
            <a:ext cx="3114173" cy="581493"/>
          </a:xfrm>
        </p:spPr>
        <p:txBody>
          <a:bodyPr>
            <a:noAutofit/>
          </a:bodyPr>
          <a:lstStyle/>
          <a:p>
            <a:pPr algn="l"/>
            <a:r>
              <a:rPr lang="es-ES" sz="3600" dirty="0">
                <a:solidFill>
                  <a:schemeClr val="bg1"/>
                </a:solidFill>
                <a:latin typeface="Roboto Bk" pitchFamily="2" charset="0"/>
                <a:ea typeface="Roboto Bk" pitchFamily="2" charset="0"/>
              </a:rPr>
              <a:t>CONTENIDO</a:t>
            </a:r>
            <a:endParaRPr lang="en-US" sz="2400" dirty="0">
              <a:solidFill>
                <a:schemeClr val="bg1"/>
              </a:solidFill>
              <a:latin typeface="Roboto Bk" pitchFamily="2" charset="0"/>
              <a:ea typeface="Roboto Bk" pitchFamily="2" charset="0"/>
            </a:endParaRPr>
          </a:p>
        </p:txBody>
      </p:sp>
      <p:sp>
        <p:nvSpPr>
          <p:cNvPr id="3" name="Subtítulo 2"/>
          <p:cNvSpPr>
            <a:spLocks noGrp="1"/>
          </p:cNvSpPr>
          <p:nvPr>
            <p:ph type="subTitle" idx="1"/>
          </p:nvPr>
        </p:nvSpPr>
        <p:spPr>
          <a:xfrm>
            <a:off x="4404343" y="1565526"/>
            <a:ext cx="549967" cy="542580"/>
          </a:xfrm>
        </p:spPr>
        <p:txBody>
          <a:bodyPr>
            <a:normAutofit/>
          </a:bodyPr>
          <a:lstStyle/>
          <a:p>
            <a:pPr algn="l"/>
            <a:r>
              <a:rPr lang="es-ES" sz="2800" dirty="0">
                <a:solidFill>
                  <a:schemeClr val="bg1"/>
                </a:solidFill>
              </a:rPr>
              <a:t>01</a:t>
            </a:r>
            <a:endParaRPr lang="en-US" dirty="0">
              <a:solidFill>
                <a:schemeClr val="bg1"/>
              </a:solidFill>
            </a:endParaRPr>
          </a:p>
        </p:txBody>
      </p:sp>
      <p:sp>
        <p:nvSpPr>
          <p:cNvPr id="8" name="Elipse 7"/>
          <p:cNvSpPr/>
          <p:nvPr/>
        </p:nvSpPr>
        <p:spPr>
          <a:xfrm>
            <a:off x="4319860" y="1438869"/>
            <a:ext cx="699054" cy="699054"/>
          </a:xfrm>
          <a:prstGeom prst="ellipse">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ubtítulo 2"/>
          <p:cNvSpPr txBox="1">
            <a:spLocks/>
          </p:cNvSpPr>
          <p:nvPr/>
        </p:nvSpPr>
        <p:spPr>
          <a:xfrm>
            <a:off x="4404343" y="2646339"/>
            <a:ext cx="549967" cy="54258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s-ES" sz="2800" dirty="0">
                <a:solidFill>
                  <a:schemeClr val="bg1"/>
                </a:solidFill>
              </a:rPr>
              <a:t>02</a:t>
            </a:r>
            <a:endParaRPr lang="en-US" dirty="0">
              <a:solidFill>
                <a:schemeClr val="bg1"/>
              </a:solidFill>
            </a:endParaRPr>
          </a:p>
        </p:txBody>
      </p:sp>
      <p:sp>
        <p:nvSpPr>
          <p:cNvPr id="10" name="Elipse 9"/>
          <p:cNvSpPr/>
          <p:nvPr/>
        </p:nvSpPr>
        <p:spPr>
          <a:xfrm>
            <a:off x="4319860" y="2519682"/>
            <a:ext cx="699054" cy="699054"/>
          </a:xfrm>
          <a:prstGeom prst="ellipse">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 name="Conector recto 12"/>
          <p:cNvCxnSpPr>
            <a:cxnSpLocks/>
          </p:cNvCxnSpPr>
          <p:nvPr/>
        </p:nvCxnSpPr>
        <p:spPr>
          <a:xfrm>
            <a:off x="5469642" y="1054558"/>
            <a:ext cx="0" cy="4742556"/>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Subtítulo 2"/>
          <p:cNvSpPr txBox="1">
            <a:spLocks/>
          </p:cNvSpPr>
          <p:nvPr/>
        </p:nvSpPr>
        <p:spPr>
          <a:xfrm>
            <a:off x="5772629" y="1595343"/>
            <a:ext cx="5051313" cy="54258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10000"/>
              </a:lnSpc>
            </a:pPr>
            <a:r>
              <a:rPr lang="en-US" altLang="es-MX" sz="2500" dirty="0">
                <a:solidFill>
                  <a:schemeClr val="bg1"/>
                </a:solidFill>
              </a:rPr>
              <a:t>MARC´s</a:t>
            </a:r>
            <a:endParaRPr lang="es-ES" sz="2500" dirty="0">
              <a:solidFill>
                <a:schemeClr val="bg1"/>
              </a:solidFill>
            </a:endParaRPr>
          </a:p>
        </p:txBody>
      </p:sp>
      <p:sp>
        <p:nvSpPr>
          <p:cNvPr id="15" name="Subtítulo 2"/>
          <p:cNvSpPr txBox="1">
            <a:spLocks/>
          </p:cNvSpPr>
          <p:nvPr/>
        </p:nvSpPr>
        <p:spPr>
          <a:xfrm>
            <a:off x="4404343" y="3727152"/>
            <a:ext cx="549967" cy="54258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s-ES" sz="2800" dirty="0">
                <a:solidFill>
                  <a:schemeClr val="bg1"/>
                </a:solidFill>
              </a:rPr>
              <a:t>03</a:t>
            </a:r>
            <a:endParaRPr lang="en-US" dirty="0">
              <a:solidFill>
                <a:schemeClr val="bg1"/>
              </a:solidFill>
            </a:endParaRPr>
          </a:p>
        </p:txBody>
      </p:sp>
      <p:sp>
        <p:nvSpPr>
          <p:cNvPr id="16" name="Elipse 15"/>
          <p:cNvSpPr/>
          <p:nvPr/>
        </p:nvSpPr>
        <p:spPr>
          <a:xfrm>
            <a:off x="4319860" y="3600495"/>
            <a:ext cx="699054" cy="699054"/>
          </a:xfrm>
          <a:prstGeom prst="ellipse">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Subtítulo 2"/>
          <p:cNvSpPr txBox="1">
            <a:spLocks/>
          </p:cNvSpPr>
          <p:nvPr/>
        </p:nvSpPr>
        <p:spPr>
          <a:xfrm>
            <a:off x="5772629" y="2640143"/>
            <a:ext cx="5486914" cy="417279"/>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s-ES" sz="2500" dirty="0">
                <a:solidFill>
                  <a:schemeClr val="bg1"/>
                </a:solidFill>
              </a:rPr>
              <a:t>Incorporación del Arbitraje en la legislación peruana </a:t>
            </a:r>
          </a:p>
        </p:txBody>
      </p:sp>
      <p:sp>
        <p:nvSpPr>
          <p:cNvPr id="18" name="Subtítulo 2"/>
          <p:cNvSpPr txBox="1">
            <a:spLocks/>
          </p:cNvSpPr>
          <p:nvPr/>
        </p:nvSpPr>
        <p:spPr>
          <a:xfrm>
            <a:off x="4434160" y="4807965"/>
            <a:ext cx="549967" cy="54258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s-ES" sz="2800" dirty="0">
                <a:solidFill>
                  <a:schemeClr val="bg1"/>
                </a:solidFill>
              </a:rPr>
              <a:t>04</a:t>
            </a:r>
            <a:endParaRPr lang="en-US" dirty="0">
              <a:solidFill>
                <a:schemeClr val="bg1"/>
              </a:solidFill>
            </a:endParaRPr>
          </a:p>
        </p:txBody>
      </p:sp>
      <p:sp>
        <p:nvSpPr>
          <p:cNvPr id="19" name="Elipse 18"/>
          <p:cNvSpPr/>
          <p:nvPr/>
        </p:nvSpPr>
        <p:spPr>
          <a:xfrm>
            <a:off x="4349677" y="4681308"/>
            <a:ext cx="699054" cy="699054"/>
          </a:xfrm>
          <a:prstGeom prst="ellipse">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Subtítulo 2"/>
          <p:cNvSpPr txBox="1">
            <a:spLocks/>
          </p:cNvSpPr>
          <p:nvPr/>
        </p:nvSpPr>
        <p:spPr>
          <a:xfrm>
            <a:off x="5772629" y="3726659"/>
            <a:ext cx="4696460" cy="50823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s-ES" sz="2500" dirty="0">
                <a:solidFill>
                  <a:schemeClr val="bg1"/>
                </a:solidFill>
              </a:rPr>
              <a:t>Arbitraje</a:t>
            </a:r>
          </a:p>
        </p:txBody>
      </p:sp>
      <p:sp>
        <p:nvSpPr>
          <p:cNvPr id="4" name="Rectángulo 3"/>
          <p:cNvSpPr/>
          <p:nvPr/>
        </p:nvSpPr>
        <p:spPr>
          <a:xfrm>
            <a:off x="5772629" y="4792308"/>
            <a:ext cx="3761336" cy="477054"/>
          </a:xfrm>
          <a:prstGeom prst="rect">
            <a:avLst/>
          </a:prstGeom>
        </p:spPr>
        <p:txBody>
          <a:bodyPr wrap="square">
            <a:spAutoFit/>
          </a:bodyPr>
          <a:lstStyle/>
          <a:p>
            <a:r>
              <a:rPr lang="es-ES" sz="2500" dirty="0">
                <a:solidFill>
                  <a:schemeClr val="bg1"/>
                </a:solidFill>
              </a:rPr>
              <a:t>Los árbitros</a:t>
            </a:r>
          </a:p>
        </p:txBody>
      </p:sp>
      <p:sp>
        <p:nvSpPr>
          <p:cNvPr id="31" name="Triángulo isósceles 30"/>
          <p:cNvSpPr/>
          <p:nvPr/>
        </p:nvSpPr>
        <p:spPr>
          <a:xfrm>
            <a:off x="7250589" y="3218735"/>
            <a:ext cx="10427807" cy="3635411"/>
          </a:xfrm>
          <a:prstGeom prst="triangle">
            <a:avLst>
              <a:gd name="adj" fmla="val 47252"/>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Imagen 20">
            <a:extLst>
              <a:ext uri="{FF2B5EF4-FFF2-40B4-BE49-F238E27FC236}">
                <a16:creationId xmlns:a16="http://schemas.microsoft.com/office/drawing/2014/main" id="{84AB06CC-DB21-4A34-8B7D-6BFF43F274C2}"/>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044163" y="5529848"/>
            <a:ext cx="3113971" cy="1229791"/>
          </a:xfrm>
          <a:prstGeom prst="rect">
            <a:avLst/>
          </a:prstGeom>
          <a:noFill/>
          <a:ln>
            <a:noFill/>
          </a:ln>
        </p:spPr>
      </p:pic>
    </p:spTree>
    <p:extLst>
      <p:ext uri="{BB962C8B-B14F-4D97-AF65-F5344CB8AC3E}">
        <p14:creationId xmlns:p14="http://schemas.microsoft.com/office/powerpoint/2010/main" val="33644665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8" y="1093988"/>
            <a:ext cx="10515600" cy="1309577"/>
          </a:xfrm>
        </p:spPr>
        <p:txBody>
          <a:bodyPr>
            <a:normAutofit/>
          </a:bodyPr>
          <a:lstStyle/>
          <a:p>
            <a:r>
              <a:rPr lang="es-ES" dirty="0">
                <a:solidFill>
                  <a:srgbClr val="C00000"/>
                </a:solidFill>
              </a:rPr>
              <a:t>Incorporación del Arbitraje en la legislación peruana </a:t>
            </a:r>
            <a:r>
              <a:rPr lang="es-PE" dirty="0">
                <a:solidFill>
                  <a:srgbClr val="C00000"/>
                </a:solidFill>
              </a:rPr>
              <a:t> </a:t>
            </a:r>
            <a:endParaRPr lang="es-MX" dirty="0">
              <a:solidFill>
                <a:srgbClr val="C00000"/>
              </a:solidFill>
            </a:endParaRP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8" name="Rectangle 3">
            <a:extLst>
              <a:ext uri="{FF2B5EF4-FFF2-40B4-BE49-F238E27FC236}">
                <a16:creationId xmlns:a16="http://schemas.microsoft.com/office/drawing/2014/main" id="{0FCF081D-4F7E-1A40-F1F1-5698F923C1D8}"/>
              </a:ext>
            </a:extLst>
          </p:cNvPr>
          <p:cNvSpPr>
            <a:spLocks noGrp="1" noChangeArrowheads="1"/>
          </p:cNvSpPr>
          <p:nvPr>
            <p:ph idx="1"/>
          </p:nvPr>
        </p:nvSpPr>
        <p:spPr>
          <a:xfrm>
            <a:off x="725385" y="2528288"/>
            <a:ext cx="10326573" cy="3638596"/>
          </a:xfrm>
        </p:spPr>
        <p:txBody>
          <a:bodyPr/>
          <a:lstStyle/>
          <a:p>
            <a:pPr algn="just" eaLnBrk="1" hangingPunct="1">
              <a:lnSpc>
                <a:spcPct val="80000"/>
              </a:lnSpc>
              <a:buFont typeface="Wingdings" pitchFamily="2" charset="2"/>
              <a:buChar char="Ø"/>
              <a:defRPr/>
            </a:pPr>
            <a:endParaRPr lang="es-ES" sz="2500" b="1" dirty="0">
              <a:effectLst>
                <a:outerShdw blurRad="38100" dist="38100" dir="2700000" algn="tl">
                  <a:srgbClr val="FFFFFF"/>
                </a:outerShdw>
              </a:effectLst>
              <a:sym typeface="Wingdings" pitchFamily="2" charset="2"/>
            </a:endParaRPr>
          </a:p>
          <a:p>
            <a:pPr algn="just" eaLnBrk="1" hangingPunct="1">
              <a:lnSpc>
                <a:spcPct val="80000"/>
              </a:lnSpc>
              <a:buFont typeface="Wingdings" pitchFamily="2" charset="2"/>
              <a:buChar char="Ø"/>
              <a:defRPr/>
            </a:pPr>
            <a:r>
              <a:rPr lang="es-ES" sz="2500" b="1" dirty="0">
                <a:effectLst>
                  <a:outerShdw blurRad="38100" dist="38100" dir="2700000" algn="tl">
                    <a:srgbClr val="FFFFFF"/>
                  </a:outerShdw>
                </a:effectLst>
                <a:sym typeface="Wingdings" pitchFamily="2" charset="2"/>
              </a:rPr>
              <a:t>Código de Enjuiciamientos en Materia Civil de 1851.</a:t>
            </a:r>
            <a:endParaRPr lang="es-ES" sz="2500" b="1" dirty="0">
              <a:effectLst>
                <a:outerShdw blurRad="38100" dist="38100" dir="2700000" algn="tl">
                  <a:srgbClr val="FFFFFF"/>
                </a:outerShdw>
              </a:effectLst>
            </a:endParaRPr>
          </a:p>
          <a:p>
            <a:pPr lvl="1" algn="just" eaLnBrk="1" hangingPunct="1">
              <a:lnSpc>
                <a:spcPct val="80000"/>
              </a:lnSpc>
              <a:buFont typeface="Wingdings" pitchFamily="2" charset="2"/>
              <a:buChar char="ü"/>
              <a:defRPr/>
            </a:pPr>
            <a:endParaRPr lang="es-ES" sz="2400" dirty="0"/>
          </a:p>
          <a:p>
            <a:pPr algn="just" eaLnBrk="1" hangingPunct="1">
              <a:lnSpc>
                <a:spcPct val="80000"/>
              </a:lnSpc>
              <a:buFont typeface="Wingdings" pitchFamily="2" charset="2"/>
              <a:buChar char="Ø"/>
              <a:defRPr/>
            </a:pPr>
            <a:r>
              <a:rPr lang="es-ES" sz="2500" b="1" dirty="0">
                <a:effectLst>
                  <a:outerShdw blurRad="38100" dist="38100" dir="2700000" algn="tl">
                    <a:srgbClr val="FFFFFF"/>
                  </a:outerShdw>
                </a:effectLst>
              </a:rPr>
              <a:t>Código de Procedimientos Civiles de 1912.</a:t>
            </a:r>
            <a:r>
              <a:rPr lang="es-ES" sz="2500" dirty="0"/>
              <a:t> </a:t>
            </a:r>
          </a:p>
          <a:p>
            <a:pPr lvl="1" algn="just" eaLnBrk="1" hangingPunct="1">
              <a:lnSpc>
                <a:spcPct val="80000"/>
              </a:lnSpc>
              <a:buFont typeface="Wingdings" pitchFamily="2" charset="2"/>
              <a:buChar char="ü"/>
              <a:defRPr/>
            </a:pPr>
            <a:endParaRPr lang="es-ES" sz="2400" dirty="0"/>
          </a:p>
          <a:p>
            <a:pPr lvl="1" algn="just" eaLnBrk="1" hangingPunct="1">
              <a:lnSpc>
                <a:spcPct val="80000"/>
              </a:lnSpc>
              <a:buFont typeface="Wingdings" pitchFamily="2" charset="2"/>
              <a:buChar char="ü"/>
              <a:defRPr/>
            </a:pPr>
            <a:r>
              <a:rPr lang="es-ES" sz="2400" dirty="0"/>
              <a:t>Juicio arbitral </a:t>
            </a:r>
            <a:r>
              <a:rPr lang="es-ES" sz="2400" dirty="0">
                <a:sym typeface="Wingdings" pitchFamily="2" charset="2"/>
              </a:rPr>
              <a:t> “judicializado”.</a:t>
            </a:r>
            <a:endParaRPr lang="es-ES" sz="2400" dirty="0"/>
          </a:p>
          <a:p>
            <a:pPr lvl="1" algn="just" eaLnBrk="1" hangingPunct="1">
              <a:lnSpc>
                <a:spcPct val="80000"/>
              </a:lnSpc>
              <a:buFont typeface="Wingdings" pitchFamily="2" charset="2"/>
              <a:buChar char="ü"/>
              <a:defRPr/>
            </a:pPr>
            <a:r>
              <a:rPr lang="es-ES" sz="2400" dirty="0"/>
              <a:t>Cláusula compromisoria </a:t>
            </a:r>
            <a:r>
              <a:rPr lang="es-ES" sz="2400" dirty="0">
                <a:sym typeface="Wingdings" pitchFamily="2" charset="2"/>
              </a:rPr>
              <a:t> compromiso.</a:t>
            </a:r>
          </a:p>
          <a:p>
            <a:pPr lvl="1" algn="just" eaLnBrk="1" hangingPunct="1">
              <a:lnSpc>
                <a:spcPct val="80000"/>
              </a:lnSpc>
              <a:buFont typeface="Wingdings" pitchFamily="2" charset="2"/>
              <a:buChar char="ü"/>
              <a:defRPr/>
            </a:pPr>
            <a:r>
              <a:rPr lang="es-ES" sz="2400" dirty="0"/>
              <a:t>Actuación de los árbitros sumamente regulada.</a:t>
            </a:r>
          </a:p>
        </p:txBody>
      </p:sp>
    </p:spTree>
    <p:extLst>
      <p:ext uri="{BB962C8B-B14F-4D97-AF65-F5344CB8AC3E}">
        <p14:creationId xmlns:p14="http://schemas.microsoft.com/office/powerpoint/2010/main" val="28988032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8" y="1093988"/>
            <a:ext cx="10515600" cy="1309577"/>
          </a:xfrm>
        </p:spPr>
        <p:txBody>
          <a:bodyPr>
            <a:normAutofit/>
          </a:bodyPr>
          <a:lstStyle/>
          <a:p>
            <a:r>
              <a:rPr lang="es-ES" dirty="0">
                <a:solidFill>
                  <a:srgbClr val="C00000"/>
                </a:solidFill>
              </a:rPr>
              <a:t>Incorporación del Arbitraje en la legislación peruana </a:t>
            </a:r>
            <a:r>
              <a:rPr lang="es-PE" dirty="0">
                <a:solidFill>
                  <a:srgbClr val="C00000"/>
                </a:solidFill>
              </a:rPr>
              <a:t> </a:t>
            </a:r>
            <a:endParaRPr lang="es-MX" dirty="0">
              <a:solidFill>
                <a:srgbClr val="C00000"/>
              </a:solidFill>
            </a:endParaRP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Rectangle 3">
            <a:extLst>
              <a:ext uri="{FF2B5EF4-FFF2-40B4-BE49-F238E27FC236}">
                <a16:creationId xmlns:a16="http://schemas.microsoft.com/office/drawing/2014/main" id="{881E17B3-B6EA-47BB-C1C2-F3E1D167D05A}"/>
              </a:ext>
            </a:extLst>
          </p:cNvPr>
          <p:cNvSpPr>
            <a:spLocks noGrp="1" noChangeArrowheads="1"/>
          </p:cNvSpPr>
          <p:nvPr>
            <p:ph idx="1"/>
          </p:nvPr>
        </p:nvSpPr>
        <p:spPr>
          <a:xfrm>
            <a:off x="566738" y="2717074"/>
            <a:ext cx="11088904" cy="3880576"/>
          </a:xfrm>
        </p:spPr>
        <p:txBody>
          <a:bodyPr/>
          <a:lstStyle/>
          <a:p>
            <a:pPr algn="just" eaLnBrk="1" hangingPunct="1">
              <a:lnSpc>
                <a:spcPct val="80000"/>
              </a:lnSpc>
              <a:buFont typeface="Wingdings" pitchFamily="2" charset="2"/>
              <a:buChar char="Ø"/>
              <a:defRPr/>
            </a:pPr>
            <a:r>
              <a:rPr lang="es-ES" sz="2600" b="1" dirty="0">
                <a:effectLst>
                  <a:outerShdw blurRad="38100" dist="38100" dir="2700000" algn="tl">
                    <a:srgbClr val="FFFFFF"/>
                  </a:outerShdw>
                </a:effectLst>
              </a:rPr>
              <a:t>Constitución de 1979</a:t>
            </a:r>
            <a:r>
              <a:rPr lang="es-ES" sz="1800" dirty="0"/>
              <a:t> </a:t>
            </a:r>
          </a:p>
          <a:p>
            <a:pPr lvl="1" algn="just" eaLnBrk="1" hangingPunct="1">
              <a:lnSpc>
                <a:spcPct val="80000"/>
              </a:lnSpc>
              <a:buFont typeface="Wingdings" pitchFamily="2" charset="2"/>
              <a:buChar char="ü"/>
              <a:defRPr/>
            </a:pPr>
            <a:endParaRPr lang="es-ES" sz="2200" dirty="0"/>
          </a:p>
          <a:p>
            <a:pPr lvl="1" algn="just" eaLnBrk="1" hangingPunct="1">
              <a:lnSpc>
                <a:spcPct val="80000"/>
              </a:lnSpc>
              <a:buFont typeface="Wingdings" pitchFamily="2" charset="2"/>
              <a:buChar char="ü"/>
              <a:defRPr/>
            </a:pPr>
            <a:r>
              <a:rPr lang="es-ES" sz="2200" dirty="0"/>
              <a:t>El arbitraje es una jurisdicción de excepción.</a:t>
            </a:r>
          </a:p>
          <a:p>
            <a:pPr lvl="1" algn="just" eaLnBrk="1" hangingPunct="1">
              <a:lnSpc>
                <a:spcPct val="80000"/>
              </a:lnSpc>
              <a:buFont typeface="Wingdings" pitchFamily="2" charset="2"/>
              <a:buNone/>
              <a:defRPr/>
            </a:pPr>
            <a:endParaRPr lang="es-ES" sz="1800" dirty="0"/>
          </a:p>
          <a:p>
            <a:pPr algn="just" eaLnBrk="1" hangingPunct="1">
              <a:lnSpc>
                <a:spcPct val="80000"/>
              </a:lnSpc>
              <a:buFont typeface="Wingdings" pitchFamily="2" charset="2"/>
              <a:buChar char="Ø"/>
              <a:defRPr/>
            </a:pPr>
            <a:r>
              <a:rPr lang="es-ES" sz="2600" b="1" dirty="0">
                <a:effectLst>
                  <a:outerShdw blurRad="38100" dist="38100" dir="2700000" algn="tl">
                    <a:srgbClr val="FFFFFF"/>
                  </a:outerShdw>
                </a:effectLst>
              </a:rPr>
              <a:t>Código Civil de 1984</a:t>
            </a:r>
          </a:p>
          <a:p>
            <a:pPr marL="0" indent="0" algn="just" eaLnBrk="1" hangingPunct="1">
              <a:lnSpc>
                <a:spcPct val="80000"/>
              </a:lnSpc>
              <a:buNone/>
              <a:defRPr/>
            </a:pPr>
            <a:r>
              <a:rPr lang="es-ES" sz="1900" b="1" dirty="0">
                <a:effectLst>
                  <a:outerShdw blurRad="38100" dist="38100" dir="2700000" algn="tl">
                    <a:srgbClr val="FFFFFF"/>
                  </a:outerShdw>
                </a:effectLst>
              </a:rPr>
              <a:t> </a:t>
            </a:r>
            <a:endParaRPr lang="es-ES" sz="1900" dirty="0"/>
          </a:p>
          <a:p>
            <a:pPr lvl="1" algn="just" eaLnBrk="1" hangingPunct="1">
              <a:lnSpc>
                <a:spcPct val="80000"/>
              </a:lnSpc>
              <a:buFont typeface="Wingdings" pitchFamily="2" charset="2"/>
              <a:buChar char="ü"/>
              <a:defRPr/>
            </a:pPr>
            <a:r>
              <a:rPr lang="es-ES" sz="2200" dirty="0"/>
              <a:t>Mantuvo el juicio arbitral regulado por el Código de Procedimientos Civiles de 1912, pero lo modificó en los aspectos sobre la cláusula compromisoria y al compromiso arbitral </a:t>
            </a:r>
            <a:r>
              <a:rPr lang="es-ES" sz="2200" dirty="0">
                <a:sym typeface="Wingdings" pitchFamily="2" charset="2"/>
              </a:rPr>
              <a:t> tratamiento sistemático (no reguló aspectos procesales del arbitraje).</a:t>
            </a:r>
            <a:endParaRPr lang="es-ES" sz="2200" dirty="0"/>
          </a:p>
          <a:p>
            <a:pPr lvl="1" algn="just" eaLnBrk="1" hangingPunct="1">
              <a:lnSpc>
                <a:spcPct val="80000"/>
              </a:lnSpc>
              <a:buFont typeface="Wingdings" pitchFamily="2" charset="2"/>
              <a:buChar char="ü"/>
              <a:defRPr/>
            </a:pPr>
            <a:r>
              <a:rPr lang="es-ES" sz="2200" dirty="0"/>
              <a:t>Contratos nominados: cláusula compromisoria y compromiso arbitral.</a:t>
            </a:r>
          </a:p>
          <a:p>
            <a:pPr lvl="1" algn="just" eaLnBrk="1" hangingPunct="1">
              <a:lnSpc>
                <a:spcPct val="80000"/>
              </a:lnSpc>
              <a:buFont typeface="Wingdings" pitchFamily="2" charset="2"/>
              <a:buChar char="ü"/>
              <a:defRPr/>
            </a:pPr>
            <a:r>
              <a:rPr lang="es-ES" sz="2200" dirty="0"/>
              <a:t>Introdujo disposiciones para su reconocimiento y ejecución.</a:t>
            </a:r>
          </a:p>
          <a:p>
            <a:pPr eaLnBrk="1" hangingPunct="1">
              <a:lnSpc>
                <a:spcPct val="80000"/>
              </a:lnSpc>
              <a:buFont typeface="Wingdings" pitchFamily="2" charset="2"/>
              <a:buNone/>
              <a:defRPr/>
            </a:pPr>
            <a:endParaRPr lang="es-ES" sz="2200" dirty="0"/>
          </a:p>
        </p:txBody>
      </p:sp>
    </p:spTree>
    <p:extLst>
      <p:ext uri="{BB962C8B-B14F-4D97-AF65-F5344CB8AC3E}">
        <p14:creationId xmlns:p14="http://schemas.microsoft.com/office/powerpoint/2010/main" val="17697491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8" y="1093988"/>
            <a:ext cx="10515600" cy="1309577"/>
          </a:xfrm>
        </p:spPr>
        <p:txBody>
          <a:bodyPr>
            <a:normAutofit/>
          </a:bodyPr>
          <a:lstStyle/>
          <a:p>
            <a:r>
              <a:rPr lang="es-ES" dirty="0">
                <a:solidFill>
                  <a:srgbClr val="C00000"/>
                </a:solidFill>
              </a:rPr>
              <a:t>Incorporación del Arbitraje en la legislación peruana </a:t>
            </a:r>
            <a:r>
              <a:rPr lang="es-PE" dirty="0">
                <a:solidFill>
                  <a:srgbClr val="C00000"/>
                </a:solidFill>
              </a:rPr>
              <a:t> </a:t>
            </a:r>
            <a:endParaRPr lang="es-MX" dirty="0">
              <a:solidFill>
                <a:srgbClr val="C00000"/>
              </a:solidFill>
            </a:endParaRP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8" name="Rectangle 3">
            <a:extLst>
              <a:ext uri="{FF2B5EF4-FFF2-40B4-BE49-F238E27FC236}">
                <a16:creationId xmlns:a16="http://schemas.microsoft.com/office/drawing/2014/main" id="{03C211DE-4D45-3ADE-5A2E-E4E965CCCE1A}"/>
              </a:ext>
            </a:extLst>
          </p:cNvPr>
          <p:cNvSpPr>
            <a:spLocks noGrp="1" noChangeArrowheads="1"/>
          </p:cNvSpPr>
          <p:nvPr>
            <p:ph idx="1"/>
          </p:nvPr>
        </p:nvSpPr>
        <p:spPr>
          <a:xfrm>
            <a:off x="536357" y="2769326"/>
            <a:ext cx="10515599" cy="4117071"/>
          </a:xfrm>
        </p:spPr>
        <p:txBody>
          <a:bodyPr/>
          <a:lstStyle/>
          <a:p>
            <a:pPr algn="just" eaLnBrk="1" hangingPunct="1">
              <a:lnSpc>
                <a:spcPct val="90000"/>
              </a:lnSpc>
              <a:buFont typeface="Wingdings" pitchFamily="2" charset="2"/>
              <a:buChar char="Ø"/>
              <a:defRPr/>
            </a:pPr>
            <a:r>
              <a:rPr lang="es-ES" sz="2000" dirty="0"/>
              <a:t>El Proyecto de </a:t>
            </a:r>
            <a:r>
              <a:rPr lang="es-ES" sz="2000" b="1" dirty="0">
                <a:effectLst>
                  <a:outerShdw blurRad="38100" dist="38100" dir="2700000" algn="tl">
                    <a:srgbClr val="FFFFFF"/>
                  </a:outerShdw>
                </a:effectLst>
              </a:rPr>
              <a:t>Código Procesal Civil de 1992 (vigente desde julio de 1993)</a:t>
            </a:r>
          </a:p>
          <a:p>
            <a:pPr algn="just" eaLnBrk="1" hangingPunct="1">
              <a:lnSpc>
                <a:spcPct val="90000"/>
              </a:lnSpc>
              <a:buFont typeface="Wingdings" pitchFamily="2" charset="2"/>
              <a:buNone/>
              <a:defRPr/>
            </a:pPr>
            <a:r>
              <a:rPr lang="es-ES" sz="2000" b="1" dirty="0">
                <a:effectLst>
                  <a:outerShdw blurRad="38100" dist="38100" dir="2700000" algn="tl">
                    <a:srgbClr val="FFFFFF"/>
                  </a:outerShdw>
                </a:effectLst>
              </a:rPr>
              <a:t> </a:t>
            </a:r>
            <a:endParaRPr lang="es-ES" sz="2000" dirty="0"/>
          </a:p>
          <a:p>
            <a:pPr lvl="1" algn="just" eaLnBrk="1" hangingPunct="1">
              <a:lnSpc>
                <a:spcPct val="90000"/>
              </a:lnSpc>
              <a:buFont typeface="Wingdings" pitchFamily="2" charset="2"/>
              <a:buChar char="ü"/>
              <a:defRPr/>
            </a:pPr>
            <a:r>
              <a:rPr lang="es-ES" sz="2000" dirty="0"/>
              <a:t>Reforma del juicio arbitral derogándolo.</a:t>
            </a:r>
          </a:p>
          <a:p>
            <a:pPr lvl="1" algn="just" eaLnBrk="1" hangingPunct="1">
              <a:lnSpc>
                <a:spcPct val="90000"/>
              </a:lnSpc>
              <a:buFont typeface="Wingdings" pitchFamily="2" charset="2"/>
              <a:buChar char="ü"/>
              <a:defRPr/>
            </a:pPr>
            <a:endParaRPr lang="es-ES" sz="2000" dirty="0"/>
          </a:p>
          <a:p>
            <a:pPr lvl="1" algn="just" eaLnBrk="1" hangingPunct="1">
              <a:lnSpc>
                <a:spcPct val="90000"/>
              </a:lnSpc>
              <a:buFont typeface="Wingdings" pitchFamily="2" charset="2"/>
              <a:buChar char="ü"/>
              <a:defRPr/>
            </a:pPr>
            <a:r>
              <a:rPr lang="es-ES" sz="2000" dirty="0"/>
              <a:t>Desarrolla ampliamente una nueva normativa </a:t>
            </a:r>
            <a:r>
              <a:rPr lang="es-ES" sz="2000" dirty="0">
                <a:sym typeface="Wingdings" pitchFamily="2" charset="2"/>
              </a:rPr>
              <a:t> Justicia Arbitral.</a:t>
            </a:r>
          </a:p>
          <a:p>
            <a:pPr lvl="1" algn="just" eaLnBrk="1" hangingPunct="1">
              <a:lnSpc>
                <a:spcPct val="90000"/>
              </a:lnSpc>
              <a:buFont typeface="Wingdings" pitchFamily="2" charset="2"/>
              <a:buNone/>
              <a:defRPr/>
            </a:pPr>
            <a:endParaRPr lang="es-ES" sz="2000" dirty="0"/>
          </a:p>
          <a:p>
            <a:pPr lvl="1" algn="just" eaLnBrk="1" hangingPunct="1">
              <a:lnSpc>
                <a:spcPct val="90000"/>
              </a:lnSpc>
              <a:buFont typeface="Wingdings" pitchFamily="2" charset="2"/>
              <a:buChar char="ü"/>
              <a:defRPr/>
            </a:pPr>
            <a:r>
              <a:rPr lang="es-ES" sz="2000" dirty="0"/>
              <a:t>Modifica el Código Civil: </a:t>
            </a:r>
          </a:p>
          <a:p>
            <a:pPr lvl="2" algn="just" eaLnBrk="1" hangingPunct="1">
              <a:lnSpc>
                <a:spcPct val="90000"/>
              </a:lnSpc>
              <a:buFont typeface="Wingdings" pitchFamily="2" charset="2"/>
              <a:buChar char="ü"/>
              <a:defRPr/>
            </a:pPr>
            <a:r>
              <a:rPr lang="es-ES" sz="2000" dirty="0"/>
              <a:t>Elimina la cláusula compromisoria. </a:t>
            </a:r>
          </a:p>
          <a:p>
            <a:pPr lvl="2" algn="just" eaLnBrk="1" hangingPunct="1">
              <a:lnSpc>
                <a:spcPct val="90000"/>
              </a:lnSpc>
              <a:buFont typeface="Wingdings" pitchFamily="2" charset="2"/>
              <a:buChar char="ü"/>
              <a:defRPr/>
            </a:pPr>
            <a:r>
              <a:rPr lang="es-ES" sz="2000" dirty="0"/>
              <a:t>Varía el </a:t>
            </a:r>
            <a:r>
              <a:rPr lang="es-ES" sz="2000" i="1" dirty="0" err="1"/>
              <a:t>nomen</a:t>
            </a:r>
            <a:r>
              <a:rPr lang="es-ES" sz="2000" i="1" dirty="0"/>
              <a:t> iuris </a:t>
            </a:r>
            <a:r>
              <a:rPr lang="es-ES" sz="2000" dirty="0"/>
              <a:t>del compromiso arbitral por convenio arbitral.</a:t>
            </a:r>
          </a:p>
          <a:p>
            <a:pPr lvl="2" algn="just" eaLnBrk="1" hangingPunct="1">
              <a:lnSpc>
                <a:spcPct val="90000"/>
              </a:lnSpc>
              <a:buFont typeface="Wingdings" pitchFamily="2" charset="2"/>
              <a:buChar char="ü"/>
              <a:defRPr/>
            </a:pPr>
            <a:r>
              <a:rPr lang="es-ES" sz="2000" dirty="0"/>
              <a:t>Diferencia el arbitraje nacional del internacional.</a:t>
            </a:r>
          </a:p>
          <a:p>
            <a:pPr marL="1600200" lvl="3" indent="-228600" eaLnBrk="1" hangingPunct="1">
              <a:lnSpc>
                <a:spcPct val="90000"/>
              </a:lnSpc>
              <a:buFontTx/>
              <a:buChar char="•"/>
              <a:defRPr/>
            </a:pPr>
            <a:endParaRPr lang="es-ES" sz="1800" dirty="0">
              <a:latin typeface="Bookman Old Style" pitchFamily="18" charset="0"/>
            </a:endParaRPr>
          </a:p>
        </p:txBody>
      </p:sp>
    </p:spTree>
    <p:extLst>
      <p:ext uri="{BB962C8B-B14F-4D97-AF65-F5344CB8AC3E}">
        <p14:creationId xmlns:p14="http://schemas.microsoft.com/office/powerpoint/2010/main" val="19618743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8" y="1093989"/>
            <a:ext cx="10515600" cy="787062"/>
          </a:xfrm>
        </p:spPr>
        <p:txBody>
          <a:bodyPr>
            <a:normAutofit/>
          </a:bodyPr>
          <a:lstStyle/>
          <a:p>
            <a:r>
              <a:rPr lang="es-ES" dirty="0">
                <a:solidFill>
                  <a:srgbClr val="C00000"/>
                </a:solidFill>
              </a:rPr>
              <a:t>P</a:t>
            </a:r>
            <a:r>
              <a:rPr lang="es-PE" dirty="0" err="1">
                <a:solidFill>
                  <a:srgbClr val="C00000"/>
                </a:solidFill>
              </a:rPr>
              <a:t>rimera</a:t>
            </a:r>
            <a:r>
              <a:rPr lang="es-PE" dirty="0">
                <a:solidFill>
                  <a:srgbClr val="C00000"/>
                </a:solidFill>
              </a:rPr>
              <a:t> Ley de Arbitraje 1992</a:t>
            </a:r>
            <a:endParaRPr lang="es-MX" dirty="0">
              <a:solidFill>
                <a:srgbClr val="C00000"/>
              </a:solidFill>
            </a:endParaRP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3" name="2 Marcador de contenido">
            <a:extLst>
              <a:ext uri="{FF2B5EF4-FFF2-40B4-BE49-F238E27FC236}">
                <a16:creationId xmlns:a16="http://schemas.microsoft.com/office/drawing/2014/main" id="{8FBC5F07-05A5-7110-2994-CBA0344E6F81}"/>
              </a:ext>
            </a:extLst>
          </p:cNvPr>
          <p:cNvSpPr>
            <a:spLocks noGrp="1"/>
          </p:cNvSpPr>
          <p:nvPr>
            <p:ph idx="1"/>
          </p:nvPr>
        </p:nvSpPr>
        <p:spPr>
          <a:xfrm>
            <a:off x="536358" y="2288981"/>
            <a:ext cx="10594758" cy="4411662"/>
          </a:xfrm>
        </p:spPr>
        <p:txBody>
          <a:bodyPr/>
          <a:lstStyle/>
          <a:p>
            <a:pPr algn="just"/>
            <a:r>
              <a:rPr lang="es-PE" sz="2500" dirty="0"/>
              <a:t>Mediante </a:t>
            </a:r>
            <a:r>
              <a:rPr lang="es-PE" sz="2500" b="1" dirty="0"/>
              <a:t>Decreto Ley N° 25935</a:t>
            </a:r>
            <a:r>
              <a:rPr lang="es-PE" sz="2500" dirty="0"/>
              <a:t>,</a:t>
            </a:r>
            <a:r>
              <a:rPr lang="es-PE" sz="2500" b="1" dirty="0"/>
              <a:t> </a:t>
            </a:r>
            <a:r>
              <a:rPr lang="es-PE" sz="2500" dirty="0"/>
              <a:t>promulgado el 9 de diciembre de 1992 como Ley General de Arbitraje, se derogaron las normas del Código Civil de 1984 y las norma del Proyecto del CPC.</a:t>
            </a:r>
          </a:p>
          <a:p>
            <a:pPr algn="just"/>
            <a:endParaRPr lang="es-PE" sz="2500" dirty="0"/>
          </a:p>
          <a:p>
            <a:pPr algn="just"/>
            <a:r>
              <a:rPr lang="es-PE" sz="2500" dirty="0"/>
              <a:t>Mantuvo la regulación dual (arbitraje doméstico y arbitraje internacional).</a:t>
            </a:r>
          </a:p>
          <a:p>
            <a:pPr algn="just"/>
            <a:endParaRPr lang="es-PE" sz="2500" dirty="0"/>
          </a:p>
          <a:p>
            <a:pPr algn="just"/>
            <a:r>
              <a:rPr lang="es-PE" sz="2500" dirty="0"/>
              <a:t>Se inspiró en la Ley Modelo de la CNUDMI/UNCITRAL.</a:t>
            </a:r>
          </a:p>
          <a:p>
            <a:pPr lvl="1"/>
            <a:endParaRPr lang="es-PE" dirty="0"/>
          </a:p>
        </p:txBody>
      </p:sp>
    </p:spTree>
    <p:extLst>
      <p:ext uri="{BB962C8B-B14F-4D97-AF65-F5344CB8AC3E}">
        <p14:creationId xmlns:p14="http://schemas.microsoft.com/office/powerpoint/2010/main" val="17772410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8" y="1093989"/>
            <a:ext cx="10515600" cy="787062"/>
          </a:xfrm>
        </p:spPr>
        <p:txBody>
          <a:bodyPr>
            <a:normAutofit/>
          </a:bodyPr>
          <a:lstStyle/>
          <a:p>
            <a:r>
              <a:rPr lang="es-ES" dirty="0" err="1">
                <a:solidFill>
                  <a:srgbClr val="C00000"/>
                </a:solidFill>
              </a:rPr>
              <a:t>Segund</a:t>
            </a:r>
            <a:r>
              <a:rPr lang="es-PE" dirty="0">
                <a:solidFill>
                  <a:srgbClr val="C00000"/>
                </a:solidFill>
              </a:rPr>
              <a:t>a Ley de Arbitraje 1992</a:t>
            </a:r>
            <a:endParaRPr lang="es-MX" dirty="0">
              <a:solidFill>
                <a:srgbClr val="C00000"/>
              </a:solidFill>
            </a:endParaRP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Rectangle 3">
            <a:extLst>
              <a:ext uri="{FF2B5EF4-FFF2-40B4-BE49-F238E27FC236}">
                <a16:creationId xmlns:a16="http://schemas.microsoft.com/office/drawing/2014/main" id="{7FD97E0E-69A2-E2FB-3F95-0322E54F48D3}"/>
              </a:ext>
            </a:extLst>
          </p:cNvPr>
          <p:cNvSpPr>
            <a:spLocks noGrp="1" noChangeArrowheads="1"/>
          </p:cNvSpPr>
          <p:nvPr>
            <p:ph idx="1"/>
          </p:nvPr>
        </p:nvSpPr>
        <p:spPr>
          <a:xfrm>
            <a:off x="457199" y="2560321"/>
            <a:ext cx="10829109" cy="3570603"/>
          </a:xfrm>
        </p:spPr>
        <p:txBody>
          <a:bodyPr/>
          <a:lstStyle/>
          <a:p>
            <a:pPr algn="just" eaLnBrk="1" hangingPunct="1">
              <a:lnSpc>
                <a:spcPct val="90000"/>
              </a:lnSpc>
              <a:buFont typeface="Wingdings" pitchFamily="2" charset="2"/>
              <a:buChar char="Ø"/>
              <a:defRPr/>
            </a:pPr>
            <a:r>
              <a:rPr lang="es-PE" sz="2800" dirty="0"/>
              <a:t>La </a:t>
            </a:r>
            <a:r>
              <a:rPr lang="es-PE" sz="2800" b="1" dirty="0">
                <a:effectLst>
                  <a:outerShdw blurRad="38100" dist="38100" dir="2700000" algn="tl">
                    <a:srgbClr val="FFFFFF"/>
                  </a:outerShdw>
                </a:effectLst>
              </a:rPr>
              <a:t>Ley General de Arbitraje</a:t>
            </a:r>
            <a:r>
              <a:rPr lang="es-PE" sz="2800" dirty="0"/>
              <a:t> - </a:t>
            </a:r>
            <a:r>
              <a:rPr lang="es-PE" sz="2800" b="1" dirty="0">
                <a:effectLst>
                  <a:outerShdw blurRad="38100" dist="38100" dir="2700000" algn="tl">
                    <a:srgbClr val="FFFFFF"/>
                  </a:outerShdw>
                </a:effectLst>
              </a:rPr>
              <a:t>Ley 26572,</a:t>
            </a:r>
            <a:r>
              <a:rPr lang="es-PE" sz="2800" dirty="0">
                <a:effectLst>
                  <a:outerShdw blurRad="38100" dist="38100" dir="2700000" algn="tl">
                    <a:srgbClr val="FFFFFF"/>
                  </a:outerShdw>
                </a:effectLst>
              </a:rPr>
              <a:t> promulgada el 30 de enero de 1996, d</a:t>
            </a:r>
            <a:r>
              <a:rPr lang="es-PE" sz="2500" dirty="0"/>
              <a:t>erogó el Decreto Ley Nº 25935.</a:t>
            </a:r>
          </a:p>
          <a:p>
            <a:pPr algn="just" eaLnBrk="1" hangingPunct="1">
              <a:lnSpc>
                <a:spcPct val="90000"/>
              </a:lnSpc>
              <a:buFont typeface="Wingdings" pitchFamily="2" charset="2"/>
              <a:buChar char="Ø"/>
              <a:defRPr/>
            </a:pPr>
            <a:endParaRPr lang="es-PE" sz="2500" dirty="0"/>
          </a:p>
          <a:p>
            <a:pPr algn="just" eaLnBrk="1" hangingPunct="1">
              <a:lnSpc>
                <a:spcPct val="90000"/>
              </a:lnSpc>
              <a:buFont typeface="Wingdings" pitchFamily="2" charset="2"/>
              <a:buChar char="Ø"/>
              <a:defRPr/>
            </a:pPr>
            <a:r>
              <a:rPr lang="es-PE" sz="2500" dirty="0"/>
              <a:t>Único instrumento normativo del arbitraje.</a:t>
            </a:r>
          </a:p>
          <a:p>
            <a:pPr algn="just" eaLnBrk="1" hangingPunct="1">
              <a:lnSpc>
                <a:spcPct val="90000"/>
              </a:lnSpc>
              <a:buFont typeface="Wingdings" pitchFamily="2" charset="2"/>
              <a:buChar char="Ø"/>
              <a:defRPr/>
            </a:pPr>
            <a:endParaRPr lang="es-PE" sz="2500" dirty="0"/>
          </a:p>
          <a:p>
            <a:pPr algn="just" eaLnBrk="1" hangingPunct="1">
              <a:lnSpc>
                <a:spcPct val="90000"/>
              </a:lnSpc>
              <a:buFont typeface="Wingdings" pitchFamily="2" charset="2"/>
              <a:buChar char="Ø"/>
              <a:defRPr/>
            </a:pPr>
            <a:r>
              <a:rPr lang="es-PE" sz="2500" dirty="0"/>
              <a:t>Modificó el Código Civil y Código Procesal Civil en relación a le ejecución de los laudos dictados en procesos arbitrales en el país y en el extranjero.</a:t>
            </a:r>
          </a:p>
        </p:txBody>
      </p:sp>
    </p:spTree>
    <p:extLst>
      <p:ext uri="{BB962C8B-B14F-4D97-AF65-F5344CB8AC3E}">
        <p14:creationId xmlns:p14="http://schemas.microsoft.com/office/powerpoint/2010/main" val="8131944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8" y="1093989"/>
            <a:ext cx="10817442" cy="859140"/>
          </a:xfrm>
        </p:spPr>
        <p:txBody>
          <a:bodyPr>
            <a:normAutofit/>
          </a:bodyPr>
          <a:lstStyle/>
          <a:p>
            <a:r>
              <a:rPr lang="es-PE" dirty="0">
                <a:solidFill>
                  <a:srgbClr val="C00000"/>
                </a:solidFill>
              </a:rPr>
              <a:t>Tercera Ley de Arbitraje 2008 – D. </a:t>
            </a:r>
            <a:r>
              <a:rPr lang="es-PE" dirty="0" err="1">
                <a:solidFill>
                  <a:srgbClr val="C00000"/>
                </a:solidFill>
              </a:rPr>
              <a:t>Leg</a:t>
            </a:r>
            <a:r>
              <a:rPr lang="es-PE" dirty="0">
                <a:solidFill>
                  <a:srgbClr val="C00000"/>
                </a:solidFill>
              </a:rPr>
              <a:t>. </a:t>
            </a:r>
            <a:r>
              <a:rPr lang="es-PE" dirty="0" err="1">
                <a:solidFill>
                  <a:srgbClr val="C00000"/>
                </a:solidFill>
              </a:rPr>
              <a:t>N°</a:t>
            </a:r>
            <a:r>
              <a:rPr lang="es-PE" dirty="0">
                <a:solidFill>
                  <a:srgbClr val="C00000"/>
                </a:solidFill>
              </a:rPr>
              <a:t> 1071</a:t>
            </a:r>
            <a:endParaRPr lang="es-MX" i="1" dirty="0">
              <a:solidFill>
                <a:srgbClr val="C00000"/>
              </a:solidFill>
            </a:endParaRP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8" name="Rectangle 3">
            <a:extLst>
              <a:ext uri="{FF2B5EF4-FFF2-40B4-BE49-F238E27FC236}">
                <a16:creationId xmlns:a16="http://schemas.microsoft.com/office/drawing/2014/main" id="{7E06D3D1-DD48-EF3E-618B-579C6F720916}"/>
              </a:ext>
            </a:extLst>
          </p:cNvPr>
          <p:cNvSpPr>
            <a:spLocks noGrp="1" noChangeArrowheads="1"/>
          </p:cNvSpPr>
          <p:nvPr>
            <p:ph idx="1"/>
          </p:nvPr>
        </p:nvSpPr>
        <p:spPr>
          <a:xfrm>
            <a:off x="539750" y="2077853"/>
            <a:ext cx="10814050" cy="4159435"/>
          </a:xfrm>
        </p:spPr>
        <p:txBody>
          <a:bodyPr/>
          <a:lstStyle/>
          <a:p>
            <a:pPr algn="just" eaLnBrk="1" hangingPunct="1">
              <a:lnSpc>
                <a:spcPct val="80000"/>
              </a:lnSpc>
              <a:buFont typeface="Wingdings" pitchFamily="2" charset="2"/>
              <a:buChar char="Ø"/>
              <a:defRPr/>
            </a:pPr>
            <a:r>
              <a:rPr lang="es-ES" sz="2000" dirty="0"/>
              <a:t>El </a:t>
            </a:r>
            <a:r>
              <a:rPr lang="es-ES" sz="2000" b="1" dirty="0">
                <a:effectLst>
                  <a:outerShdw blurRad="38100" dist="38100" dir="2700000" algn="tl">
                    <a:srgbClr val="FFFFFF"/>
                  </a:outerShdw>
                </a:effectLst>
              </a:rPr>
              <a:t>Decreto Legislativo que norma el arbitraje – </a:t>
            </a:r>
            <a:r>
              <a:rPr lang="es-ES" sz="2000" b="1" dirty="0" err="1">
                <a:effectLst>
                  <a:outerShdw blurRad="38100" dist="38100" dir="2700000" algn="tl">
                    <a:srgbClr val="FFFFFF"/>
                  </a:outerShdw>
                </a:effectLst>
              </a:rPr>
              <a:t>D.Leg</a:t>
            </a:r>
            <a:r>
              <a:rPr lang="es-ES" sz="2000" b="1" dirty="0">
                <a:effectLst>
                  <a:outerShdw blurRad="38100" dist="38100" dir="2700000" algn="tl">
                    <a:srgbClr val="FFFFFF"/>
                  </a:outerShdw>
                </a:effectLst>
              </a:rPr>
              <a:t>. Nº 1071 (vigente a partir del 1 de setiembre de 2008).</a:t>
            </a:r>
          </a:p>
          <a:p>
            <a:pPr algn="just" eaLnBrk="1" hangingPunct="1">
              <a:lnSpc>
                <a:spcPct val="80000"/>
              </a:lnSpc>
              <a:buFont typeface="Wingdings" pitchFamily="2" charset="2"/>
              <a:buChar char="Ø"/>
              <a:defRPr/>
            </a:pPr>
            <a:endParaRPr lang="es-ES" sz="2000" dirty="0">
              <a:solidFill>
                <a:srgbClr val="FF0000"/>
              </a:solidFill>
            </a:endParaRPr>
          </a:p>
          <a:p>
            <a:pPr algn="just" eaLnBrk="1" hangingPunct="1">
              <a:lnSpc>
                <a:spcPct val="80000"/>
              </a:lnSpc>
              <a:buFont typeface="Wingdings" pitchFamily="2" charset="2"/>
              <a:buChar char="Ø"/>
              <a:defRPr/>
            </a:pPr>
            <a:r>
              <a:rPr lang="es-PE" sz="2000" dirty="0"/>
              <a:t>Se ha pasado de un sistema dualista a un sistema monista que trata de manera unitaria al arbitraje nacional e internacional.</a:t>
            </a:r>
          </a:p>
          <a:p>
            <a:pPr algn="just" eaLnBrk="1" hangingPunct="1">
              <a:lnSpc>
                <a:spcPct val="80000"/>
              </a:lnSpc>
              <a:buFont typeface="Wingdings" pitchFamily="2" charset="2"/>
              <a:buChar char="Ø"/>
              <a:defRPr/>
            </a:pPr>
            <a:endParaRPr lang="es-PE" sz="2000" dirty="0"/>
          </a:p>
          <a:p>
            <a:pPr algn="just" eaLnBrk="1" hangingPunct="1">
              <a:lnSpc>
                <a:spcPct val="80000"/>
              </a:lnSpc>
              <a:buFont typeface="Wingdings" pitchFamily="2" charset="2"/>
              <a:buChar char="Ø"/>
              <a:defRPr/>
            </a:pPr>
            <a:r>
              <a:rPr lang="es-ES" sz="2000" dirty="0"/>
              <a:t>Las innovaciones buscan proteger al arbitraje </a:t>
            </a:r>
            <a:r>
              <a:rPr lang="es-PE" sz="2000" dirty="0"/>
              <a:t>de mejor manera en contra de injerencias externas, especialmente del Poder Judicial.</a:t>
            </a:r>
          </a:p>
          <a:p>
            <a:pPr algn="just" eaLnBrk="1" hangingPunct="1">
              <a:lnSpc>
                <a:spcPct val="80000"/>
              </a:lnSpc>
              <a:buFont typeface="Wingdings" pitchFamily="2" charset="2"/>
              <a:buChar char="Ø"/>
              <a:defRPr/>
            </a:pPr>
            <a:endParaRPr lang="es-PE" sz="2000" dirty="0"/>
          </a:p>
          <a:p>
            <a:pPr algn="just" eaLnBrk="1" hangingPunct="1">
              <a:lnSpc>
                <a:spcPct val="80000"/>
              </a:lnSpc>
              <a:buFont typeface="Wingdings" pitchFamily="2" charset="2"/>
              <a:buChar char="Ø"/>
              <a:defRPr/>
            </a:pPr>
            <a:r>
              <a:rPr lang="es-ES" sz="2000" dirty="0"/>
              <a:t>Se han efectuado algunos cambios sustanciales a fin de flexibilizar el procedimiento arbitral (flexibilidad en la forma del convenio arbitral, extensión del convenio a partes no signatarias, medidas cautelares, ejecución de laudo, control ex post del laudo, renuncia al recurso de anulación).</a:t>
            </a:r>
          </a:p>
          <a:p>
            <a:pPr algn="just" eaLnBrk="1" hangingPunct="1">
              <a:lnSpc>
                <a:spcPct val="80000"/>
              </a:lnSpc>
              <a:buFont typeface="Wingdings" pitchFamily="2" charset="2"/>
              <a:buChar char="Ø"/>
              <a:defRPr/>
            </a:pPr>
            <a:endParaRPr lang="es-ES" sz="2100" dirty="0"/>
          </a:p>
        </p:txBody>
      </p:sp>
    </p:spTree>
    <p:extLst>
      <p:ext uri="{BB962C8B-B14F-4D97-AF65-F5344CB8AC3E}">
        <p14:creationId xmlns:p14="http://schemas.microsoft.com/office/powerpoint/2010/main" val="29496670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Shape 457"/>
        <p:cNvGrpSpPr/>
        <p:nvPr/>
      </p:nvGrpSpPr>
      <p:grpSpPr>
        <a:xfrm>
          <a:off x="0" y="0"/>
          <a:ext cx="0" cy="0"/>
          <a:chOff x="0" y="0"/>
          <a:chExt cx="0" cy="0"/>
        </a:xfrm>
      </p:grpSpPr>
      <p:sp>
        <p:nvSpPr>
          <p:cNvPr id="458" name="Google Shape;458;p39"/>
          <p:cNvSpPr txBox="1">
            <a:spLocks noGrp="1"/>
          </p:cNvSpPr>
          <p:nvPr>
            <p:ph type="ctrTitle"/>
          </p:nvPr>
        </p:nvSpPr>
        <p:spPr>
          <a:xfrm>
            <a:off x="3426400" y="3203118"/>
            <a:ext cx="5339200" cy="1275600"/>
          </a:xfrm>
          <a:prstGeom prst="rect">
            <a:avLst/>
          </a:prstGeom>
        </p:spPr>
        <p:txBody>
          <a:bodyPr spcFirstLastPara="1" vert="horz" wrap="square" lIns="121900" tIns="121900" rIns="121900" bIns="121900" rtlCol="0" anchor="b" anchorCtr="0">
            <a:noAutofit/>
          </a:bodyPr>
          <a:lstStyle/>
          <a:p>
            <a:r>
              <a:rPr lang="en" sz="4400" b="1" dirty="0">
                <a:solidFill>
                  <a:schemeClr val="accent1">
                    <a:lumMod val="50000"/>
                  </a:schemeClr>
                </a:solidFill>
                <a:latin typeface="Poppins" panose="020B0604020202020204" charset="0"/>
                <a:cs typeface="Poppins" panose="020B0604020202020204" charset="0"/>
              </a:rPr>
              <a:t>Arbitraje</a:t>
            </a:r>
            <a:endParaRPr sz="4400" b="1" dirty="0">
              <a:solidFill>
                <a:schemeClr val="accent1">
                  <a:lumMod val="50000"/>
                </a:schemeClr>
              </a:solidFill>
              <a:latin typeface="Poppins" panose="020B0604020202020204" charset="0"/>
              <a:cs typeface="Poppins" panose="020B0604020202020204" charset="0"/>
            </a:endParaRPr>
          </a:p>
        </p:txBody>
      </p:sp>
      <p:sp>
        <p:nvSpPr>
          <p:cNvPr id="460" name="Google Shape;460;p39"/>
          <p:cNvSpPr txBox="1"/>
          <p:nvPr/>
        </p:nvSpPr>
        <p:spPr>
          <a:xfrm>
            <a:off x="1374567" y="947333"/>
            <a:ext cx="1856800" cy="1854400"/>
          </a:xfrm>
          <a:prstGeom prst="rect">
            <a:avLst/>
          </a:prstGeom>
          <a:noFill/>
          <a:ln>
            <a:noFill/>
          </a:ln>
        </p:spPr>
        <p:txBody>
          <a:bodyPr spcFirstLastPara="1" wrap="square" lIns="121900" tIns="121900" rIns="121900" bIns="121900" anchor="ctr" anchorCtr="0">
            <a:noAutofit/>
          </a:bodyPr>
          <a:lstStyle/>
          <a:p>
            <a:pPr algn="ctr">
              <a:buClr>
                <a:schemeClr val="dk1"/>
              </a:buClr>
              <a:buSzPts val="1100"/>
            </a:pPr>
            <a:r>
              <a:rPr lang="en" sz="8000" b="1" dirty="0">
                <a:solidFill>
                  <a:srgbClr val="FFFFFF"/>
                </a:solidFill>
                <a:latin typeface="Poppins"/>
                <a:cs typeface="Poppins"/>
                <a:sym typeface="Poppins"/>
              </a:rPr>
              <a:t>3</a:t>
            </a:r>
            <a:endParaRPr sz="8000" dirty="0">
              <a:solidFill>
                <a:srgbClr val="FFFFFF"/>
              </a:solidFill>
            </a:endParaRPr>
          </a:p>
        </p:txBody>
      </p:sp>
      <p:cxnSp>
        <p:nvCxnSpPr>
          <p:cNvPr id="3" name="Conector recto 2"/>
          <p:cNvCxnSpPr/>
          <p:nvPr/>
        </p:nvCxnSpPr>
        <p:spPr>
          <a:xfrm>
            <a:off x="4193628" y="4667904"/>
            <a:ext cx="3720662" cy="0"/>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835173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93C373A7-0DCA-416A-AA86-B8B58D874654}"/>
              </a:ext>
            </a:extLst>
          </p:cNvPr>
          <p:cNvSpPr txBox="1">
            <a:spLocks/>
          </p:cNvSpPr>
          <p:nvPr/>
        </p:nvSpPr>
        <p:spPr>
          <a:xfrm>
            <a:off x="436179" y="1239747"/>
            <a:ext cx="10515600" cy="1111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buSzPts val="2000"/>
              <a:buFont typeface="Arial"/>
            </a:pPr>
            <a:r>
              <a:rPr lang="es-PE" dirty="0">
                <a:solidFill>
                  <a:srgbClr val="C00000"/>
                </a:solidFill>
                <a:sym typeface="Arial"/>
              </a:rPr>
              <a:t>Arbitraje </a:t>
            </a:r>
          </a:p>
          <a:p>
            <a:endParaRPr lang="es-MX" dirty="0">
              <a:solidFill>
                <a:srgbClr val="C00000"/>
              </a:solidFill>
            </a:endParaRPr>
          </a:p>
        </p:txBody>
      </p:sp>
      <p:cxnSp>
        <p:nvCxnSpPr>
          <p:cNvPr id="6" name="Conector recto 5">
            <a:extLst>
              <a:ext uri="{FF2B5EF4-FFF2-40B4-BE49-F238E27FC236}">
                <a16:creationId xmlns:a16="http://schemas.microsoft.com/office/drawing/2014/main" id="{5225D000-B0D4-4C0E-86C9-DF50893174A3}"/>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Picture 2" descr="Identidad visual &amp;quot;Siempre con el pueblo&amp;quot; | INSTITUTO NACIONAL DE SALUD">
            <a:extLst>
              <a:ext uri="{FF2B5EF4-FFF2-40B4-BE49-F238E27FC236}">
                <a16:creationId xmlns:a16="http://schemas.microsoft.com/office/drawing/2014/main" id="{092E8433-5393-47D3-8B1E-6CC2EE8AFCF4}"/>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34950C11-FF0E-4C58-8306-6E34B81D0E0A}"/>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10" name="Google Shape;159;p8">
            <a:extLst>
              <a:ext uri="{FF2B5EF4-FFF2-40B4-BE49-F238E27FC236}">
                <a16:creationId xmlns:a16="http://schemas.microsoft.com/office/drawing/2014/main" id="{AC4FFCCC-242B-32A5-31AC-DDCE146B2FEC}"/>
              </a:ext>
            </a:extLst>
          </p:cNvPr>
          <p:cNvSpPr/>
          <p:nvPr/>
        </p:nvSpPr>
        <p:spPr>
          <a:xfrm>
            <a:off x="1240221" y="2351310"/>
            <a:ext cx="9030322" cy="2852022"/>
          </a:xfrm>
          <a:prstGeom prst="rect">
            <a:avLst/>
          </a:prstGeom>
          <a:noFill/>
          <a:ln>
            <a:noFill/>
          </a:ln>
        </p:spPr>
        <p:txBody>
          <a:bodyPr spcFirstLastPara="1" wrap="square" lIns="91425" tIns="45700" rIns="91425" bIns="45700" anchor="t" anchorCtr="0">
            <a:spAutoFit/>
          </a:bodyPr>
          <a:lstStyle/>
          <a:p>
            <a:pPr marR="0" lvl="0" algn="just" rtl="0">
              <a:spcBef>
                <a:spcPts val="0"/>
              </a:spcBef>
              <a:spcAft>
                <a:spcPts val="0"/>
              </a:spcAft>
              <a:buClr>
                <a:srgbClr val="000000"/>
              </a:buClr>
              <a:buSzPts val="2000"/>
            </a:pPr>
            <a:r>
              <a:rPr lang="en-US" altLang="es-MX" sz="3000" dirty="0">
                <a:solidFill>
                  <a:srgbClr val="002060"/>
                </a:solidFill>
              </a:rPr>
              <a:t>Es un </a:t>
            </a:r>
            <a:r>
              <a:rPr lang="en-US" altLang="es-MX" sz="3000" dirty="0" err="1">
                <a:solidFill>
                  <a:srgbClr val="002060"/>
                </a:solidFill>
              </a:rPr>
              <a:t>mecanismo</a:t>
            </a:r>
            <a:r>
              <a:rPr lang="en-US" altLang="es-MX" sz="3000" dirty="0">
                <a:solidFill>
                  <a:srgbClr val="002060"/>
                </a:solidFill>
              </a:rPr>
              <a:t> alternativo de </a:t>
            </a:r>
            <a:r>
              <a:rPr lang="en-US" altLang="es-MX" sz="3000" dirty="0" err="1">
                <a:solidFill>
                  <a:srgbClr val="002060"/>
                </a:solidFill>
              </a:rPr>
              <a:t>solución</a:t>
            </a:r>
            <a:r>
              <a:rPr lang="en-US" altLang="es-MX" sz="3000" dirty="0">
                <a:solidFill>
                  <a:srgbClr val="002060"/>
                </a:solidFill>
              </a:rPr>
              <a:t> de </a:t>
            </a:r>
            <a:r>
              <a:rPr lang="en-US" altLang="es-MX" sz="3000" dirty="0" err="1">
                <a:solidFill>
                  <a:srgbClr val="002060"/>
                </a:solidFill>
              </a:rPr>
              <a:t>conflictos</a:t>
            </a:r>
            <a:r>
              <a:rPr lang="en-US" altLang="es-MX" sz="3000" dirty="0">
                <a:solidFill>
                  <a:srgbClr val="002060"/>
                </a:solidFill>
              </a:rPr>
              <a:t> </a:t>
            </a:r>
            <a:r>
              <a:rPr lang="en-US" altLang="es-MX" sz="3000" dirty="0" err="1">
                <a:solidFill>
                  <a:srgbClr val="002060"/>
                </a:solidFill>
              </a:rPr>
              <a:t>por</a:t>
            </a:r>
            <a:r>
              <a:rPr lang="en-US" altLang="es-MX" sz="3000" dirty="0">
                <a:solidFill>
                  <a:srgbClr val="002060"/>
                </a:solidFill>
              </a:rPr>
              <a:t> medio del </a:t>
            </a:r>
            <a:r>
              <a:rPr lang="en-US" altLang="es-MX" sz="3000" dirty="0" err="1">
                <a:solidFill>
                  <a:srgbClr val="002060"/>
                </a:solidFill>
              </a:rPr>
              <a:t>cual</a:t>
            </a:r>
            <a:r>
              <a:rPr lang="en-US" altLang="es-MX" sz="3000" dirty="0">
                <a:solidFill>
                  <a:srgbClr val="002060"/>
                </a:solidFill>
              </a:rPr>
              <a:t> dos o </a:t>
            </a:r>
            <a:r>
              <a:rPr lang="en-US" altLang="es-MX" sz="3000" dirty="0" err="1">
                <a:solidFill>
                  <a:srgbClr val="002060"/>
                </a:solidFill>
              </a:rPr>
              <a:t>más</a:t>
            </a:r>
            <a:r>
              <a:rPr lang="en-US" altLang="es-MX" sz="3000" dirty="0">
                <a:solidFill>
                  <a:srgbClr val="002060"/>
                </a:solidFill>
              </a:rPr>
              <a:t> </a:t>
            </a:r>
            <a:r>
              <a:rPr lang="en-US" altLang="es-MX" sz="3000" dirty="0" err="1">
                <a:solidFill>
                  <a:srgbClr val="002060"/>
                </a:solidFill>
              </a:rPr>
              <a:t>partes</a:t>
            </a:r>
            <a:r>
              <a:rPr lang="en-US" altLang="es-MX" sz="3000" dirty="0">
                <a:solidFill>
                  <a:srgbClr val="002060"/>
                </a:solidFill>
              </a:rPr>
              <a:t> </a:t>
            </a:r>
            <a:r>
              <a:rPr lang="en-US" altLang="es-MX" sz="3000" dirty="0" err="1">
                <a:solidFill>
                  <a:srgbClr val="002060"/>
                </a:solidFill>
              </a:rPr>
              <a:t>acuerdan</a:t>
            </a:r>
            <a:r>
              <a:rPr lang="en-US" altLang="es-MX" sz="3000" dirty="0">
                <a:solidFill>
                  <a:srgbClr val="002060"/>
                </a:solidFill>
              </a:rPr>
              <a:t> </a:t>
            </a:r>
            <a:r>
              <a:rPr lang="en-US" altLang="es-MX" sz="3000" dirty="0" err="1">
                <a:solidFill>
                  <a:srgbClr val="002060"/>
                </a:solidFill>
              </a:rPr>
              <a:t>someter</a:t>
            </a:r>
            <a:r>
              <a:rPr lang="en-US" altLang="es-MX" sz="3000" dirty="0">
                <a:solidFill>
                  <a:srgbClr val="002060"/>
                </a:solidFill>
              </a:rPr>
              <a:t> sus </a:t>
            </a:r>
            <a:r>
              <a:rPr lang="en-US" altLang="es-MX" sz="3000" dirty="0" err="1">
                <a:solidFill>
                  <a:srgbClr val="002060"/>
                </a:solidFill>
              </a:rPr>
              <a:t>controversias</a:t>
            </a:r>
            <a:r>
              <a:rPr lang="en-US" altLang="es-MX" sz="3000" dirty="0">
                <a:solidFill>
                  <a:srgbClr val="002060"/>
                </a:solidFill>
              </a:rPr>
              <a:t>, </a:t>
            </a:r>
            <a:r>
              <a:rPr lang="en-US" altLang="es-MX" sz="3000" dirty="0" err="1">
                <a:solidFill>
                  <a:srgbClr val="002060"/>
                </a:solidFill>
              </a:rPr>
              <a:t>presentes</a:t>
            </a:r>
            <a:r>
              <a:rPr lang="en-US" altLang="es-MX" sz="3000" dirty="0">
                <a:solidFill>
                  <a:srgbClr val="002060"/>
                </a:solidFill>
              </a:rPr>
              <a:t> o </a:t>
            </a:r>
            <a:r>
              <a:rPr lang="en-US" altLang="es-MX" sz="3000" dirty="0" err="1">
                <a:solidFill>
                  <a:srgbClr val="002060"/>
                </a:solidFill>
              </a:rPr>
              <a:t>futuras</a:t>
            </a:r>
            <a:r>
              <a:rPr lang="en-US" altLang="es-MX" sz="3000" dirty="0">
                <a:solidFill>
                  <a:srgbClr val="002060"/>
                </a:solidFill>
              </a:rPr>
              <a:t>, a la </a:t>
            </a:r>
            <a:r>
              <a:rPr lang="en-US" altLang="es-MX" sz="3000" dirty="0" err="1">
                <a:solidFill>
                  <a:srgbClr val="002060"/>
                </a:solidFill>
              </a:rPr>
              <a:t>decisión</a:t>
            </a:r>
            <a:r>
              <a:rPr lang="en-US" altLang="es-MX" sz="3000" dirty="0">
                <a:solidFill>
                  <a:srgbClr val="002060"/>
                </a:solidFill>
              </a:rPr>
              <a:t> de un </a:t>
            </a:r>
            <a:r>
              <a:rPr lang="en-US" altLang="es-MX" sz="3000" dirty="0" err="1">
                <a:solidFill>
                  <a:srgbClr val="002060"/>
                </a:solidFill>
              </a:rPr>
              <a:t>tercero</a:t>
            </a:r>
            <a:r>
              <a:rPr lang="en-US" altLang="es-MX" sz="3000" dirty="0">
                <a:solidFill>
                  <a:srgbClr val="002060"/>
                </a:solidFill>
              </a:rPr>
              <a:t> </a:t>
            </a:r>
            <a:r>
              <a:rPr lang="en-US" altLang="es-MX" sz="3000" dirty="0" err="1">
                <a:solidFill>
                  <a:srgbClr val="002060"/>
                </a:solidFill>
              </a:rPr>
              <a:t>independiente</a:t>
            </a:r>
            <a:r>
              <a:rPr lang="en-US" altLang="es-MX" sz="3000" dirty="0">
                <a:solidFill>
                  <a:srgbClr val="002060"/>
                </a:solidFill>
              </a:rPr>
              <a:t> e </a:t>
            </a:r>
            <a:r>
              <a:rPr lang="en-US" altLang="es-MX" sz="3000" dirty="0" err="1">
                <a:solidFill>
                  <a:srgbClr val="002060"/>
                </a:solidFill>
              </a:rPr>
              <a:t>imparcial</a:t>
            </a:r>
            <a:r>
              <a:rPr lang="en-US" altLang="es-MX" sz="3000" dirty="0">
                <a:solidFill>
                  <a:srgbClr val="002060"/>
                </a:solidFill>
              </a:rPr>
              <a:t> (tribunal arbitral) a fin de que </a:t>
            </a:r>
            <a:r>
              <a:rPr lang="en-US" altLang="es-MX" sz="3000" dirty="0" err="1">
                <a:solidFill>
                  <a:srgbClr val="002060"/>
                </a:solidFill>
              </a:rPr>
              <a:t>éste</a:t>
            </a:r>
            <a:r>
              <a:rPr lang="en-US" altLang="es-MX" sz="3000" dirty="0">
                <a:solidFill>
                  <a:srgbClr val="002060"/>
                </a:solidFill>
              </a:rPr>
              <a:t> </a:t>
            </a:r>
            <a:r>
              <a:rPr lang="en-US" altLang="es-MX" sz="3000" dirty="0" err="1">
                <a:solidFill>
                  <a:srgbClr val="002060"/>
                </a:solidFill>
              </a:rPr>
              <a:t>dicte</a:t>
            </a:r>
            <a:r>
              <a:rPr lang="en-US" altLang="es-MX" sz="3000" dirty="0">
                <a:solidFill>
                  <a:srgbClr val="002060"/>
                </a:solidFill>
              </a:rPr>
              <a:t> un </a:t>
            </a:r>
            <a:r>
              <a:rPr lang="en-US" altLang="es-MX" sz="3000" dirty="0" err="1">
                <a:solidFill>
                  <a:srgbClr val="002060"/>
                </a:solidFill>
              </a:rPr>
              <a:t>laudo</a:t>
            </a:r>
            <a:r>
              <a:rPr lang="en-US" altLang="es-MX" sz="3000" dirty="0">
                <a:solidFill>
                  <a:srgbClr val="002060"/>
                </a:solidFill>
              </a:rPr>
              <a:t> </a:t>
            </a:r>
            <a:r>
              <a:rPr lang="en-US" altLang="es-MX" sz="3000" dirty="0" err="1">
                <a:solidFill>
                  <a:srgbClr val="002060"/>
                </a:solidFill>
              </a:rPr>
              <a:t>resolviendo</a:t>
            </a:r>
            <a:r>
              <a:rPr lang="en-US" altLang="es-MX" sz="3000" dirty="0">
                <a:solidFill>
                  <a:srgbClr val="002060"/>
                </a:solidFill>
              </a:rPr>
              <a:t> </a:t>
            </a:r>
            <a:r>
              <a:rPr lang="en-US" altLang="es-MX" sz="3000" dirty="0" err="1">
                <a:solidFill>
                  <a:srgbClr val="002060"/>
                </a:solidFill>
              </a:rPr>
              <a:t>el</a:t>
            </a:r>
            <a:r>
              <a:rPr lang="en-US" altLang="es-MX" sz="3000" dirty="0">
                <a:solidFill>
                  <a:srgbClr val="002060"/>
                </a:solidFill>
              </a:rPr>
              <a:t> </a:t>
            </a:r>
            <a:r>
              <a:rPr lang="en-US" altLang="es-MX" sz="3000" dirty="0" err="1">
                <a:solidFill>
                  <a:srgbClr val="002060"/>
                </a:solidFill>
              </a:rPr>
              <a:t>conflicto</a:t>
            </a:r>
            <a:r>
              <a:rPr lang="en-US" altLang="es-MX" sz="3000" dirty="0">
                <a:solidFill>
                  <a:srgbClr val="002060"/>
                </a:solidFill>
              </a:rPr>
              <a:t>.</a:t>
            </a:r>
          </a:p>
          <a:p>
            <a:pPr marR="0" lvl="0" algn="just" rtl="0">
              <a:spcBef>
                <a:spcPts val="400"/>
              </a:spcBef>
              <a:spcAft>
                <a:spcPts val="0"/>
              </a:spcAft>
              <a:buClr>
                <a:srgbClr val="000000"/>
              </a:buClr>
              <a:buSzPts val="2000"/>
            </a:pPr>
            <a:endParaRPr sz="2600" dirty="0">
              <a:solidFill>
                <a:srgbClr val="002060"/>
              </a:solidFill>
              <a:sym typeface="Calibri"/>
            </a:endParaRPr>
          </a:p>
        </p:txBody>
      </p:sp>
    </p:spTree>
    <p:extLst>
      <p:ext uri="{BB962C8B-B14F-4D97-AF65-F5344CB8AC3E}">
        <p14:creationId xmlns:p14="http://schemas.microsoft.com/office/powerpoint/2010/main" val="3023753144"/>
      </p:ext>
    </p:extLst>
  </p:cSld>
  <p:clrMapOvr>
    <a:overrideClrMapping bg1="lt1" tx1="dk1" bg2="lt2" tx2="dk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8" y="1093989"/>
            <a:ext cx="10515600" cy="787062"/>
          </a:xfrm>
        </p:spPr>
        <p:txBody>
          <a:bodyPr>
            <a:normAutofit/>
          </a:bodyPr>
          <a:lstStyle/>
          <a:p>
            <a:r>
              <a:rPr lang="es-ES" dirty="0">
                <a:solidFill>
                  <a:srgbClr val="C00000"/>
                </a:solidFill>
              </a:rPr>
              <a:t>Convenio Arbitral</a:t>
            </a:r>
            <a:endParaRPr lang="es-MX" dirty="0">
              <a:solidFill>
                <a:srgbClr val="C00000"/>
              </a:solidFill>
            </a:endParaRP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Rectangle 3">
            <a:extLst>
              <a:ext uri="{FF2B5EF4-FFF2-40B4-BE49-F238E27FC236}">
                <a16:creationId xmlns:a16="http://schemas.microsoft.com/office/drawing/2014/main" id="{DC2ACBDC-A18A-634F-DA4E-389F5F1A1F1E}"/>
              </a:ext>
            </a:extLst>
          </p:cNvPr>
          <p:cNvSpPr txBox="1">
            <a:spLocks noChangeArrowheads="1"/>
          </p:cNvSpPr>
          <p:nvPr/>
        </p:nvSpPr>
        <p:spPr>
          <a:xfrm>
            <a:off x="914400" y="2362200"/>
            <a:ext cx="10515600" cy="3733800"/>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82563" lvl="1" indent="0" algn="just">
              <a:buNone/>
            </a:pPr>
            <a:r>
              <a:rPr lang="es-ES" altLang="es-MX" sz="2600" dirty="0">
                <a:solidFill>
                  <a:srgbClr val="002060"/>
                </a:solidFill>
              </a:rPr>
              <a:t>El convenio arbitral es un acuerdo por el que las partes deciden someter a arbitraje todas las controversias o ciertas controversias que hayan surgido o puedan surgir entre ellas respecto de una determinada relación jurídica contractual o de otra naturaleza (Art. 13.1 de la Ley de Arbitraje).</a:t>
            </a:r>
          </a:p>
          <a:p>
            <a:pPr marL="182563" lvl="1" indent="0" algn="just">
              <a:buNone/>
            </a:pPr>
            <a:endParaRPr lang="es-ES" altLang="es-MX" sz="2600" dirty="0">
              <a:solidFill>
                <a:srgbClr val="002060"/>
              </a:solidFill>
            </a:endParaRPr>
          </a:p>
          <a:p>
            <a:pPr marL="182563" lvl="1" indent="0" algn="just">
              <a:buNone/>
            </a:pPr>
            <a:endParaRPr lang="es-MX" altLang="es-MX" sz="2600" dirty="0">
              <a:solidFill>
                <a:srgbClr val="002060"/>
              </a:solidFill>
            </a:endParaRPr>
          </a:p>
          <a:p>
            <a:pPr marL="182563" lvl="1" indent="0" algn="just">
              <a:buNone/>
            </a:pPr>
            <a:r>
              <a:rPr lang="es-MX" altLang="es-MX" sz="2600" dirty="0">
                <a:solidFill>
                  <a:srgbClr val="002060"/>
                </a:solidFill>
              </a:rPr>
              <a:t>Ley Modelo UNCITRAL (1985-2006), Art. 7, opción I y II:</a:t>
            </a:r>
          </a:p>
          <a:p>
            <a:pPr marL="182563" lvl="1" indent="0" algn="just">
              <a:buNone/>
            </a:pPr>
            <a:r>
              <a:rPr lang="es-ES" altLang="es-MX" sz="2600" dirty="0">
                <a:solidFill>
                  <a:srgbClr val="002060"/>
                </a:solidFill>
              </a:rPr>
              <a:t>El “acuerdo de arbitraje” es un acuerdo por el que las partes deciden someter a arbitraje todas las controversias o ciertas controversias que hayan surgido o puedan surgir entre ellas respecto de una determinada relación jurídica, contractual o no contractual.</a:t>
            </a:r>
          </a:p>
          <a:p>
            <a:pPr marL="457200" lvl="1" indent="0" algn="just">
              <a:buNone/>
            </a:pPr>
            <a:endParaRPr lang="es-ES" altLang="es-MX" sz="1800" dirty="0">
              <a:solidFill>
                <a:srgbClr val="002060"/>
              </a:solidFill>
            </a:endParaRPr>
          </a:p>
        </p:txBody>
      </p:sp>
    </p:spTree>
    <p:extLst>
      <p:ext uri="{BB962C8B-B14F-4D97-AF65-F5344CB8AC3E}">
        <p14:creationId xmlns:p14="http://schemas.microsoft.com/office/powerpoint/2010/main" val="42442491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9">
                                            <p:txEl>
                                              <p:pRg st="3" end="3"/>
                                            </p:txEl>
                                          </p:spTgt>
                                        </p:tgtEl>
                                        <p:attrNameLst>
                                          <p:attrName>style.visibility</p:attrName>
                                        </p:attrNameLst>
                                      </p:cBhvr>
                                      <p:to>
                                        <p:strVal val="visible"/>
                                      </p:to>
                                    </p:set>
                                    <p:anim calcmode="lin" valueType="num">
                                      <p:cBhvr additive="base">
                                        <p:cTn id="11" dur="500" fill="hold"/>
                                        <p:tgtEl>
                                          <p:spTgt spid="9">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9">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9">
                                            <p:txEl>
                                              <p:pRg st="4" end="4"/>
                                            </p:txEl>
                                          </p:spTgt>
                                        </p:tgtEl>
                                        <p:attrNameLst>
                                          <p:attrName>style.visibility</p:attrName>
                                        </p:attrNameLst>
                                      </p:cBhvr>
                                      <p:to>
                                        <p:strVal val="visible"/>
                                      </p:to>
                                    </p:set>
                                    <p:anim calcmode="lin" valueType="num">
                                      <p:cBhvr additive="base">
                                        <p:cTn id="15" dur="500" fill="hold"/>
                                        <p:tgtEl>
                                          <p:spTgt spid="9">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autoUpdateAnimBg="0" advAuto="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8" y="1093989"/>
            <a:ext cx="10515600" cy="787062"/>
          </a:xfrm>
        </p:spPr>
        <p:txBody>
          <a:bodyPr>
            <a:normAutofit/>
          </a:bodyPr>
          <a:lstStyle/>
          <a:p>
            <a:r>
              <a:rPr lang="es-ES" dirty="0">
                <a:solidFill>
                  <a:srgbClr val="C00000"/>
                </a:solidFill>
              </a:rPr>
              <a:t>Efectos del Convenio Arbitral</a:t>
            </a:r>
            <a:endParaRPr lang="es-MX" dirty="0">
              <a:solidFill>
                <a:srgbClr val="C00000"/>
              </a:solidFill>
            </a:endParaRP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3" name="Rectangle 3">
            <a:extLst>
              <a:ext uri="{FF2B5EF4-FFF2-40B4-BE49-F238E27FC236}">
                <a16:creationId xmlns:a16="http://schemas.microsoft.com/office/drawing/2014/main" id="{96272836-24AC-BE02-A7E9-745BD18AEA1F}"/>
              </a:ext>
            </a:extLst>
          </p:cNvPr>
          <p:cNvSpPr txBox="1">
            <a:spLocks noChangeArrowheads="1"/>
          </p:cNvSpPr>
          <p:nvPr/>
        </p:nvSpPr>
        <p:spPr>
          <a:xfrm>
            <a:off x="914400" y="2362200"/>
            <a:ext cx="10137558" cy="37338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33400" indent="-533400" algn="just">
              <a:buFont typeface="Wingdings" panose="05000000000000000000" pitchFamily="2" charset="2"/>
              <a:buChar char="q"/>
            </a:pPr>
            <a:r>
              <a:rPr lang="es-ES" altLang="es-MX" dirty="0">
                <a:solidFill>
                  <a:srgbClr val="002060"/>
                </a:solidFill>
              </a:rPr>
              <a:t>Efecto Positivo:</a:t>
            </a:r>
          </a:p>
          <a:p>
            <a:pPr marL="914400" lvl="1" indent="-457200" algn="just">
              <a:buFontTx/>
              <a:buNone/>
            </a:pPr>
            <a:r>
              <a:rPr lang="es-ES" altLang="es-MX" sz="2800" dirty="0">
                <a:solidFill>
                  <a:srgbClr val="002060"/>
                </a:solidFill>
              </a:rPr>
              <a:t>	Obligación de las partes de someter sus controversias a la competencia de un tribunal arbitral.</a:t>
            </a:r>
          </a:p>
          <a:p>
            <a:pPr marL="914400" lvl="1" indent="-457200" algn="just">
              <a:buFont typeface="Wingdings" panose="05000000000000000000" pitchFamily="2" charset="2"/>
              <a:buChar char="q"/>
            </a:pPr>
            <a:endParaRPr lang="es-ES" altLang="es-MX" sz="2800" dirty="0">
              <a:solidFill>
                <a:srgbClr val="002060"/>
              </a:solidFill>
            </a:endParaRPr>
          </a:p>
          <a:p>
            <a:pPr marL="533400" indent="-533400" algn="just">
              <a:buFont typeface="Wingdings" panose="05000000000000000000" pitchFamily="2" charset="2"/>
              <a:buChar char="q"/>
            </a:pPr>
            <a:r>
              <a:rPr lang="es-ES" altLang="es-MX" dirty="0">
                <a:solidFill>
                  <a:srgbClr val="002060"/>
                </a:solidFill>
              </a:rPr>
              <a:t>Efecto Negativo:</a:t>
            </a:r>
          </a:p>
          <a:p>
            <a:pPr marL="914400" lvl="1" indent="-457200" algn="just">
              <a:buFontTx/>
              <a:buNone/>
            </a:pPr>
            <a:r>
              <a:rPr lang="es-ES" altLang="es-MX" sz="2800" dirty="0">
                <a:solidFill>
                  <a:srgbClr val="002060"/>
                </a:solidFill>
              </a:rPr>
              <a:t>	Los jueces y tribunales carecen de competencia para conocer las controversias cubiertas por el convenio arbitral.</a:t>
            </a:r>
          </a:p>
        </p:txBody>
      </p:sp>
    </p:spTree>
    <p:extLst>
      <p:ext uri="{BB962C8B-B14F-4D97-AF65-F5344CB8AC3E}">
        <p14:creationId xmlns:p14="http://schemas.microsoft.com/office/powerpoint/2010/main" val="2466179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Left)">
                                      <p:cBhvr>
                                        <p:cTn id="7" dur="500"/>
                                        <p:tgtEl>
                                          <p:spTgt spid="3">
                                            <p:txEl>
                                              <p:pRg st="0" end="0"/>
                                            </p:txEl>
                                          </p:spTgt>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slide(fromLeft)">
                                      <p:cBhvr>
                                        <p:cTn id="10" dur="500"/>
                                        <p:tgtEl>
                                          <p:spTgt spid="3">
                                            <p:txEl>
                                              <p:pRg st="1" end="1"/>
                                            </p:txEl>
                                          </p:spTgt>
                                        </p:tgtEl>
                                      </p:cBhvr>
                                    </p:animEffect>
                                  </p:childTnLst>
                                </p:cTn>
                              </p:par>
                            </p:childTnLst>
                          </p:cTn>
                        </p:par>
                        <p:par>
                          <p:cTn id="11" fill="hold">
                            <p:stCondLst>
                              <p:cond delay="500"/>
                            </p:stCondLst>
                            <p:childTnLst>
                              <p:par>
                                <p:cTn id="12" presetID="12" presetClass="entr" presetSubtype="8" fill="hold" grpId="0" nodeType="after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slide(fromLeft)">
                                      <p:cBhvr>
                                        <p:cTn id="14" dur="500"/>
                                        <p:tgtEl>
                                          <p:spTgt spid="3">
                                            <p:txEl>
                                              <p:pRg st="3" end="3"/>
                                            </p:txEl>
                                          </p:spTgt>
                                        </p:tgtEl>
                                      </p:cBhvr>
                                    </p:animEffect>
                                  </p:childTnLst>
                                </p:cTn>
                              </p:par>
                              <p:par>
                                <p:cTn id="15" presetID="12" presetClass="entr" presetSubtype="8"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slide(fromLeft)">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utoUpdateAnimBg="0" advAuto="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Shape 457"/>
        <p:cNvGrpSpPr/>
        <p:nvPr/>
      </p:nvGrpSpPr>
      <p:grpSpPr>
        <a:xfrm>
          <a:off x="0" y="0"/>
          <a:ext cx="0" cy="0"/>
          <a:chOff x="0" y="0"/>
          <a:chExt cx="0" cy="0"/>
        </a:xfrm>
      </p:grpSpPr>
      <p:sp>
        <p:nvSpPr>
          <p:cNvPr id="458" name="Google Shape;458;p39"/>
          <p:cNvSpPr txBox="1">
            <a:spLocks noGrp="1"/>
          </p:cNvSpPr>
          <p:nvPr>
            <p:ph type="ctrTitle"/>
          </p:nvPr>
        </p:nvSpPr>
        <p:spPr>
          <a:xfrm>
            <a:off x="3426400" y="2801733"/>
            <a:ext cx="5339200" cy="1275600"/>
          </a:xfrm>
          <a:prstGeom prst="rect">
            <a:avLst/>
          </a:prstGeom>
        </p:spPr>
        <p:txBody>
          <a:bodyPr spcFirstLastPara="1" vert="horz" wrap="square" lIns="121900" tIns="121900" rIns="121900" bIns="121900" rtlCol="0" anchor="b" anchorCtr="0">
            <a:noAutofit/>
          </a:bodyPr>
          <a:lstStyle/>
          <a:p>
            <a:pPr>
              <a:lnSpc>
                <a:spcPct val="110000"/>
              </a:lnSpc>
            </a:pPr>
            <a:r>
              <a:rPr lang="es-ES" sz="4400" b="1" dirty="0">
                <a:solidFill>
                  <a:schemeClr val="accent1">
                    <a:lumMod val="50000"/>
                  </a:schemeClr>
                </a:solidFill>
                <a:latin typeface="Poppins" panose="020B0604020202020204" charset="0"/>
                <a:cs typeface="Poppins" panose="020B0604020202020204" charset="0"/>
              </a:rPr>
              <a:t>MARC´S</a:t>
            </a:r>
          </a:p>
        </p:txBody>
      </p:sp>
      <p:sp>
        <p:nvSpPr>
          <p:cNvPr id="460" name="Google Shape;460;p39"/>
          <p:cNvSpPr txBox="1"/>
          <p:nvPr/>
        </p:nvSpPr>
        <p:spPr>
          <a:xfrm>
            <a:off x="1374567" y="947333"/>
            <a:ext cx="1856800" cy="1854400"/>
          </a:xfrm>
          <a:prstGeom prst="rect">
            <a:avLst/>
          </a:prstGeom>
          <a:noFill/>
          <a:ln>
            <a:noFill/>
          </a:ln>
        </p:spPr>
        <p:txBody>
          <a:bodyPr spcFirstLastPara="1" wrap="square" lIns="121900" tIns="121900" rIns="121900" bIns="121900" anchor="ctr" anchorCtr="0">
            <a:noAutofit/>
          </a:bodyPr>
          <a:lstStyle/>
          <a:p>
            <a:pPr algn="ctr">
              <a:buClr>
                <a:schemeClr val="dk1"/>
              </a:buClr>
              <a:buSzPts val="1100"/>
            </a:pPr>
            <a:r>
              <a:rPr lang="en" sz="8000" b="1" dirty="0">
                <a:solidFill>
                  <a:srgbClr val="FFFFFF"/>
                </a:solidFill>
                <a:latin typeface="Poppins"/>
                <a:ea typeface="Poppins"/>
                <a:cs typeface="Poppins"/>
                <a:sym typeface="Poppins"/>
              </a:rPr>
              <a:t>1</a:t>
            </a:r>
            <a:endParaRPr sz="8000" dirty="0">
              <a:solidFill>
                <a:srgbClr val="FFFFFF"/>
              </a:solidFill>
            </a:endParaRPr>
          </a:p>
        </p:txBody>
      </p:sp>
      <p:cxnSp>
        <p:nvCxnSpPr>
          <p:cNvPr id="3" name="Conector recto 2"/>
          <p:cNvCxnSpPr/>
          <p:nvPr/>
        </p:nvCxnSpPr>
        <p:spPr>
          <a:xfrm>
            <a:off x="4193628" y="4667904"/>
            <a:ext cx="3720662" cy="0"/>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341552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8" y="1093989"/>
            <a:ext cx="10515600" cy="787062"/>
          </a:xfrm>
        </p:spPr>
        <p:txBody>
          <a:bodyPr>
            <a:normAutofit/>
          </a:bodyPr>
          <a:lstStyle/>
          <a:p>
            <a:r>
              <a:rPr lang="es-PE" altLang="es-MX" dirty="0">
                <a:solidFill>
                  <a:srgbClr val="C00000"/>
                </a:solidFill>
              </a:rPr>
              <a:t>Mecanismos de Protección del CA</a:t>
            </a:r>
            <a:endParaRPr lang="es-MX" dirty="0">
              <a:solidFill>
                <a:srgbClr val="C00000"/>
              </a:solidFill>
            </a:endParaRP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7" name="Rectangle 3">
            <a:extLst>
              <a:ext uri="{FF2B5EF4-FFF2-40B4-BE49-F238E27FC236}">
                <a16:creationId xmlns:a16="http://schemas.microsoft.com/office/drawing/2014/main" id="{0EC5661F-38A5-4B3D-43F9-DA474E742CB5}"/>
              </a:ext>
            </a:extLst>
          </p:cNvPr>
          <p:cNvSpPr>
            <a:spLocks noGrp="1" noChangeArrowheads="1"/>
          </p:cNvSpPr>
          <p:nvPr>
            <p:ph idx="1"/>
          </p:nvPr>
        </p:nvSpPr>
        <p:spPr>
          <a:xfrm>
            <a:off x="536575" y="2586446"/>
            <a:ext cx="10594975" cy="4114392"/>
          </a:xfrm>
        </p:spPr>
        <p:txBody>
          <a:bodyPr>
            <a:normAutofit/>
          </a:bodyPr>
          <a:lstStyle/>
          <a:p>
            <a:pPr marL="533400" indent="-533400" algn="just" eaLnBrk="1" hangingPunct="1">
              <a:buFont typeface="Wingdings" panose="05000000000000000000" pitchFamily="2" charset="2"/>
              <a:buNone/>
            </a:pPr>
            <a:r>
              <a:rPr lang="es-MX" altLang="es-MX" dirty="0">
                <a:solidFill>
                  <a:srgbClr val="002060"/>
                </a:solidFill>
              </a:rPr>
              <a:t>1.	Principio de Autonomía o Separabilidad del Convenio Arbitral.</a:t>
            </a:r>
          </a:p>
          <a:p>
            <a:pPr marL="533400" indent="-533400" algn="just" eaLnBrk="1" hangingPunct="1">
              <a:buFont typeface="Wingdings" panose="05000000000000000000" pitchFamily="2" charset="2"/>
              <a:buNone/>
            </a:pPr>
            <a:endParaRPr lang="es-MX" altLang="es-MX" dirty="0">
              <a:solidFill>
                <a:srgbClr val="002060"/>
              </a:solidFill>
            </a:endParaRPr>
          </a:p>
          <a:p>
            <a:pPr marL="533400" indent="-533400" algn="just" eaLnBrk="1" hangingPunct="1">
              <a:buFont typeface="Wingdings" panose="05000000000000000000" pitchFamily="2" charset="2"/>
              <a:buNone/>
            </a:pPr>
            <a:r>
              <a:rPr lang="es-MX" altLang="es-MX" dirty="0">
                <a:solidFill>
                  <a:srgbClr val="002060"/>
                </a:solidFill>
              </a:rPr>
              <a:t>2.	Principio Competencia – Competencia (</a:t>
            </a:r>
            <a:r>
              <a:rPr lang="es-MX" altLang="es-MX" dirty="0" err="1">
                <a:solidFill>
                  <a:srgbClr val="002060"/>
                </a:solidFill>
              </a:rPr>
              <a:t>Kompetenz</a:t>
            </a:r>
            <a:r>
              <a:rPr lang="es-MX" altLang="es-MX" dirty="0">
                <a:solidFill>
                  <a:srgbClr val="002060"/>
                </a:solidFill>
              </a:rPr>
              <a:t> – </a:t>
            </a:r>
            <a:r>
              <a:rPr lang="es-MX" altLang="es-MX" dirty="0" err="1">
                <a:solidFill>
                  <a:srgbClr val="002060"/>
                </a:solidFill>
              </a:rPr>
              <a:t>Kompetenz</a:t>
            </a:r>
            <a:r>
              <a:rPr lang="en-US" altLang="es-MX" dirty="0">
                <a:solidFill>
                  <a:srgbClr val="002060"/>
                </a:solidFill>
              </a:rPr>
              <a:t>).</a:t>
            </a:r>
          </a:p>
          <a:p>
            <a:pPr marL="533400" indent="-533400" algn="just" eaLnBrk="1" hangingPunct="1">
              <a:buFont typeface="Wingdings" panose="05000000000000000000" pitchFamily="2" charset="2"/>
              <a:buNone/>
            </a:pPr>
            <a:endParaRPr lang="es-MX" altLang="es-MX" dirty="0">
              <a:solidFill>
                <a:srgbClr val="002060"/>
              </a:solidFill>
            </a:endParaRPr>
          </a:p>
          <a:p>
            <a:pPr marL="533400" indent="-533400" algn="just" eaLnBrk="1" hangingPunct="1">
              <a:buFont typeface="Wingdings" panose="05000000000000000000" pitchFamily="2" charset="2"/>
              <a:buNone/>
            </a:pPr>
            <a:r>
              <a:rPr lang="es-MX" altLang="es-MX" dirty="0">
                <a:solidFill>
                  <a:srgbClr val="002060"/>
                </a:solidFill>
              </a:rPr>
              <a:t>3.	Excepción de Convenio Arbitral.</a:t>
            </a:r>
            <a:endParaRPr lang="en-US" altLang="es-MX" dirty="0">
              <a:solidFill>
                <a:srgbClr val="002060"/>
              </a:solidFill>
            </a:endParaRPr>
          </a:p>
        </p:txBody>
      </p:sp>
    </p:spTree>
    <p:extLst>
      <p:ext uri="{BB962C8B-B14F-4D97-AF65-F5344CB8AC3E}">
        <p14:creationId xmlns:p14="http://schemas.microsoft.com/office/powerpoint/2010/main" val="6030246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blinds(horizontal)">
                                      <p:cBhvr>
                                        <p:cTn id="7" dur="500"/>
                                        <p:tgtEl>
                                          <p:spTgt spid="7">
                                            <p:txEl>
                                              <p:pRg st="0" end="0"/>
                                            </p:txEl>
                                          </p:spTgt>
                                        </p:tgtEl>
                                      </p:cBhvr>
                                    </p:animEffect>
                                  </p:childTnLst>
                                </p:cTn>
                              </p:par>
                            </p:childTnLst>
                          </p:cTn>
                        </p:par>
                        <p:par>
                          <p:cTn id="8" fill="hold">
                            <p:stCondLst>
                              <p:cond delay="500"/>
                            </p:stCondLst>
                            <p:childTnLst>
                              <p:par>
                                <p:cTn id="9" presetID="3" presetClass="entr" presetSubtype="10" fill="hold" grpId="0" nodeType="after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animEffect transition="in" filter="blinds(horizontal)">
                                      <p:cBhvr>
                                        <p:cTn id="11" dur="500"/>
                                        <p:tgtEl>
                                          <p:spTgt spid="7">
                                            <p:txEl>
                                              <p:pRg st="2" end="2"/>
                                            </p:txEl>
                                          </p:spTgt>
                                        </p:tgtEl>
                                      </p:cBhvr>
                                    </p:animEffect>
                                  </p:childTnLst>
                                </p:cTn>
                              </p:par>
                            </p:childTnLst>
                          </p:cTn>
                        </p:par>
                        <p:par>
                          <p:cTn id="12" fill="hold">
                            <p:stCondLst>
                              <p:cond delay="1000"/>
                            </p:stCondLst>
                            <p:childTnLst>
                              <p:par>
                                <p:cTn id="13" presetID="3" presetClass="entr" presetSubtype="10" fill="hold" grpId="0" nodeType="afterEffect">
                                  <p:stCondLst>
                                    <p:cond delay="0"/>
                                  </p:stCondLst>
                                  <p:childTnLst>
                                    <p:set>
                                      <p:cBhvr>
                                        <p:cTn id="14" dur="1" fill="hold">
                                          <p:stCondLst>
                                            <p:cond delay="0"/>
                                          </p:stCondLst>
                                        </p:cTn>
                                        <p:tgtEl>
                                          <p:spTgt spid="7">
                                            <p:txEl>
                                              <p:pRg st="4" end="4"/>
                                            </p:txEl>
                                          </p:spTgt>
                                        </p:tgtEl>
                                        <p:attrNameLst>
                                          <p:attrName>style.visibility</p:attrName>
                                        </p:attrNameLst>
                                      </p:cBhvr>
                                      <p:to>
                                        <p:strVal val="visible"/>
                                      </p:to>
                                    </p:set>
                                    <p:animEffect transition="in" filter="blinds(horizontal)">
                                      <p:cBhvr>
                                        <p:cTn id="15"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autoUpdateAnimBg="0" advAuto="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Rectangle 3">
            <a:extLst>
              <a:ext uri="{FF2B5EF4-FFF2-40B4-BE49-F238E27FC236}">
                <a16:creationId xmlns:a16="http://schemas.microsoft.com/office/drawing/2014/main" id="{7747FCA1-86EB-221A-FC11-F475D5BC6757}"/>
              </a:ext>
            </a:extLst>
          </p:cNvPr>
          <p:cNvSpPr txBox="1">
            <a:spLocks noChangeArrowheads="1"/>
          </p:cNvSpPr>
          <p:nvPr/>
        </p:nvSpPr>
        <p:spPr>
          <a:xfrm>
            <a:off x="914400" y="1092039"/>
            <a:ext cx="10816108" cy="558750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80000"/>
              </a:lnSpc>
            </a:pPr>
            <a:r>
              <a:rPr lang="es-ES" altLang="es-MX" sz="2000" dirty="0"/>
              <a:t>El Convenio Arbitral es </a:t>
            </a:r>
            <a:r>
              <a:rPr lang="es-ES" altLang="es-MX" sz="2000" b="1" u="sng" dirty="0">
                <a:solidFill>
                  <a:srgbClr val="009900"/>
                </a:solidFill>
              </a:rPr>
              <a:t>autónomo e independiente del contrato principal.</a:t>
            </a:r>
          </a:p>
          <a:p>
            <a:pPr lvl="1" algn="just">
              <a:lnSpc>
                <a:spcPct val="80000"/>
              </a:lnSpc>
            </a:pPr>
            <a:r>
              <a:rPr lang="es-ES_tradnl" altLang="es-MX" sz="2000" dirty="0"/>
              <a:t>El convenio arbitral que forme parte de un contrato se considerará como un acuerdo independiente de las demás estipulaciones del mismo. </a:t>
            </a:r>
            <a:r>
              <a:rPr lang="es-ES_tradnl" altLang="es-MX" sz="2000" b="1" u="sng" dirty="0">
                <a:solidFill>
                  <a:srgbClr val="CC0000"/>
                </a:solidFill>
              </a:rPr>
              <a:t>La inexistencia, nulidad, anulabilidad, invalidez o ineficacia de un contrato que contenga un convenio arbitral, no implica necesariamente la  inexistencia, nulidad, anulabilidad, invalidez o ineficacia de éste</a:t>
            </a:r>
            <a:r>
              <a:rPr lang="es-ES_tradnl" altLang="es-MX" sz="2000" dirty="0">
                <a:solidFill>
                  <a:srgbClr val="CC0000"/>
                </a:solidFill>
              </a:rPr>
              <a:t>.</a:t>
            </a:r>
            <a:r>
              <a:rPr lang="es-ES_tradnl" altLang="es-MX" sz="2000" dirty="0"/>
              <a:t> En consecuencia, el tribunal arbitral podrá decidir sobre la controversia sometida a su conocimiento, la que podrá versar, incluso, sobre la inexistencia, nulidad, anulabilidad, invalidez o ineficacia del contrato que contiene un convenio arbitral. (Art. 41.2, LA 2008)</a:t>
            </a:r>
            <a:endParaRPr lang="es-ES" altLang="es-MX" sz="2000" dirty="0"/>
          </a:p>
          <a:p>
            <a:pPr lvl="1" algn="just">
              <a:lnSpc>
                <a:spcPct val="80000"/>
              </a:lnSpc>
              <a:buFont typeface="Wingdings" panose="05000000000000000000" pitchFamily="2" charset="2"/>
              <a:buChar char="n"/>
            </a:pPr>
            <a:endParaRPr lang="es-ES" altLang="es-MX" sz="2000" dirty="0"/>
          </a:p>
          <a:p>
            <a:pPr algn="just">
              <a:lnSpc>
                <a:spcPct val="80000"/>
              </a:lnSpc>
            </a:pPr>
            <a:r>
              <a:rPr lang="es-ES" altLang="es-MX" sz="2000" dirty="0"/>
              <a:t>Cuando se contrata y se pacta un convenio o cláusula arbitral, en la práctica se están celebrando </a:t>
            </a:r>
            <a:r>
              <a:rPr lang="es-ES" altLang="es-MX" sz="2000" b="1" u="sng" dirty="0">
                <a:solidFill>
                  <a:srgbClr val="009900"/>
                </a:solidFill>
              </a:rPr>
              <a:t>2 contratos distintos</a:t>
            </a:r>
            <a:r>
              <a:rPr lang="es-ES" altLang="es-MX" sz="2000" dirty="0">
                <a:solidFill>
                  <a:srgbClr val="009900"/>
                </a:solidFill>
              </a:rPr>
              <a:t>.</a:t>
            </a:r>
          </a:p>
          <a:p>
            <a:pPr algn="just">
              <a:lnSpc>
                <a:spcPct val="80000"/>
              </a:lnSpc>
            </a:pPr>
            <a:endParaRPr lang="es-MX" altLang="es-MX" sz="2000" dirty="0">
              <a:solidFill>
                <a:srgbClr val="009900"/>
              </a:solidFill>
            </a:endParaRPr>
          </a:p>
          <a:p>
            <a:pPr algn="just">
              <a:lnSpc>
                <a:spcPct val="80000"/>
              </a:lnSpc>
            </a:pPr>
            <a:r>
              <a:rPr lang="es-PE" altLang="es-MX" sz="2000" dirty="0"/>
              <a:t>Este principio tiene la finalidad de </a:t>
            </a:r>
            <a:r>
              <a:rPr lang="es-PE" altLang="es-MX" sz="2000" b="1" dirty="0">
                <a:solidFill>
                  <a:srgbClr val="CC0000"/>
                </a:solidFill>
              </a:rPr>
              <a:t>asegurar que se logre lo que las partes quisieron al momento de pactar el convenio arbitral</a:t>
            </a:r>
            <a:r>
              <a:rPr lang="es-PE" altLang="es-MX" sz="2000" dirty="0">
                <a:solidFill>
                  <a:srgbClr val="CC0000"/>
                </a:solidFill>
              </a:rPr>
              <a:t>,</a:t>
            </a:r>
            <a:r>
              <a:rPr lang="es-PE" altLang="es-MX" sz="2000" dirty="0"/>
              <a:t> vale decir, que sus controversias se resuelvan en la vía arbitral.</a:t>
            </a:r>
          </a:p>
          <a:p>
            <a:pPr algn="just">
              <a:lnSpc>
                <a:spcPct val="80000"/>
              </a:lnSpc>
            </a:pPr>
            <a:endParaRPr lang="es-ES" altLang="es-MX" sz="2000" dirty="0"/>
          </a:p>
          <a:p>
            <a:pPr algn="just">
              <a:lnSpc>
                <a:spcPct val="80000"/>
              </a:lnSpc>
            </a:pPr>
            <a:r>
              <a:rPr lang="es-ES" altLang="es-MX" sz="2000" dirty="0"/>
              <a:t>El CA puede adoptar la forma de:</a:t>
            </a:r>
          </a:p>
          <a:p>
            <a:pPr lvl="1" algn="just">
              <a:lnSpc>
                <a:spcPct val="80000"/>
              </a:lnSpc>
            </a:pPr>
            <a:r>
              <a:rPr lang="es-ES" altLang="es-MX" sz="2000" dirty="0"/>
              <a:t>Cláusula incluida en un contrato.</a:t>
            </a:r>
          </a:p>
          <a:p>
            <a:pPr lvl="1" algn="just">
              <a:lnSpc>
                <a:spcPct val="80000"/>
              </a:lnSpc>
            </a:pPr>
            <a:r>
              <a:rPr lang="es-ES" altLang="es-MX" sz="2000" dirty="0"/>
              <a:t>Acuerdo independiente. (Art. 13.2, LA 2008).</a:t>
            </a:r>
            <a:endParaRPr lang="en-US" altLang="es-MX" sz="2000" dirty="0"/>
          </a:p>
        </p:txBody>
      </p:sp>
    </p:spTree>
    <p:extLst>
      <p:ext uri="{BB962C8B-B14F-4D97-AF65-F5344CB8AC3E}">
        <p14:creationId xmlns:p14="http://schemas.microsoft.com/office/powerpoint/2010/main" val="1432852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1" presetClass="entr" presetSubtype="0" fill="hold" grpId="0" nodeType="afterEffect">
                                  <p:stCondLst>
                                    <p:cond delay="0"/>
                                  </p:stCondLst>
                                  <p:childTnLst>
                                    <p:set>
                                      <p:cBhvr>
                                        <p:cTn id="6" dur="75">
                                          <p:stCondLst>
                                            <p:cond delay="0"/>
                                          </p:stCondLst>
                                        </p:cTn>
                                        <p:tgtEl>
                                          <p:spTgt spid="9">
                                            <p:txEl>
                                              <p:pRg st="0" end="0"/>
                                            </p:txEl>
                                          </p:spTgt>
                                        </p:tgtEl>
                                        <p:attrNameLst>
                                          <p:attrName>style.visibility</p:attrName>
                                        </p:attrNameLst>
                                      </p:cBhvr>
                                      <p:to>
                                        <p:strVal val="visible"/>
                                      </p:to>
                                    </p:set>
                                  </p:childTnLst>
                                </p:cTn>
                              </p:par>
                              <p:par>
                                <p:cTn id="7" presetID="11" presetClass="entr" presetSubtype="0" fill="hold" grpId="0" nodeType="withEffect">
                                  <p:stCondLst>
                                    <p:cond delay="0"/>
                                  </p:stCondLst>
                                  <p:childTnLst>
                                    <p:set>
                                      <p:cBhvr>
                                        <p:cTn id="8" dur="75">
                                          <p:stCondLst>
                                            <p:cond delay="0"/>
                                          </p:stCondLst>
                                        </p:cTn>
                                        <p:tgtEl>
                                          <p:spTgt spid="9">
                                            <p:txEl>
                                              <p:pRg st="1" end="1"/>
                                            </p:txEl>
                                          </p:spTgt>
                                        </p:tgtEl>
                                        <p:attrNameLst>
                                          <p:attrName>style.visibility</p:attrName>
                                        </p:attrNameLst>
                                      </p:cBhvr>
                                      <p:to>
                                        <p:strVal val="visible"/>
                                      </p:to>
                                    </p:set>
                                  </p:childTnLst>
                                </p:cTn>
                              </p:par>
                            </p:childTnLst>
                          </p:cTn>
                        </p:par>
                        <p:par>
                          <p:cTn id="9" fill="hold">
                            <p:stCondLst>
                              <p:cond delay="75"/>
                            </p:stCondLst>
                            <p:childTnLst>
                              <p:par>
                                <p:cTn id="10" presetID="11" presetClass="entr" presetSubtype="0" fill="hold" grpId="0" nodeType="afterEffect">
                                  <p:stCondLst>
                                    <p:cond delay="0"/>
                                  </p:stCondLst>
                                  <p:childTnLst>
                                    <p:set>
                                      <p:cBhvr>
                                        <p:cTn id="11" dur="75">
                                          <p:stCondLst>
                                            <p:cond delay="0"/>
                                          </p:stCondLst>
                                        </p:cTn>
                                        <p:tgtEl>
                                          <p:spTgt spid="9">
                                            <p:txEl>
                                              <p:pRg st="3" end="3"/>
                                            </p:txEl>
                                          </p:spTgt>
                                        </p:tgtEl>
                                        <p:attrNameLst>
                                          <p:attrName>style.visibility</p:attrName>
                                        </p:attrNameLst>
                                      </p:cBhvr>
                                      <p:to>
                                        <p:strVal val="visible"/>
                                      </p:to>
                                    </p:set>
                                  </p:childTnLst>
                                </p:cTn>
                              </p:par>
                            </p:childTnLst>
                          </p:cTn>
                        </p:par>
                        <p:par>
                          <p:cTn id="12" fill="hold">
                            <p:stCondLst>
                              <p:cond delay="150"/>
                            </p:stCondLst>
                            <p:childTnLst>
                              <p:par>
                                <p:cTn id="13" presetID="11" presetClass="entr" presetSubtype="0" fill="hold" grpId="0" nodeType="afterEffect">
                                  <p:stCondLst>
                                    <p:cond delay="0"/>
                                  </p:stCondLst>
                                  <p:childTnLst>
                                    <p:set>
                                      <p:cBhvr>
                                        <p:cTn id="14" dur="75">
                                          <p:stCondLst>
                                            <p:cond delay="0"/>
                                          </p:stCondLst>
                                        </p:cTn>
                                        <p:tgtEl>
                                          <p:spTgt spid="9">
                                            <p:txEl>
                                              <p:pRg st="5" end="5"/>
                                            </p:txEl>
                                          </p:spTgt>
                                        </p:tgtEl>
                                        <p:attrNameLst>
                                          <p:attrName>style.visibility</p:attrName>
                                        </p:attrNameLst>
                                      </p:cBhvr>
                                      <p:to>
                                        <p:strVal val="visible"/>
                                      </p:to>
                                    </p:set>
                                  </p:childTnLst>
                                </p:cTn>
                              </p:par>
                            </p:childTnLst>
                          </p:cTn>
                        </p:par>
                        <p:par>
                          <p:cTn id="15" fill="hold">
                            <p:stCondLst>
                              <p:cond delay="225"/>
                            </p:stCondLst>
                            <p:childTnLst>
                              <p:par>
                                <p:cTn id="16" presetID="11" presetClass="entr" presetSubtype="0" fill="hold" grpId="0" nodeType="afterEffect">
                                  <p:stCondLst>
                                    <p:cond delay="0"/>
                                  </p:stCondLst>
                                  <p:childTnLst>
                                    <p:set>
                                      <p:cBhvr>
                                        <p:cTn id="17" dur="75">
                                          <p:stCondLst>
                                            <p:cond delay="0"/>
                                          </p:stCondLst>
                                        </p:cTn>
                                        <p:tgtEl>
                                          <p:spTgt spid="9">
                                            <p:txEl>
                                              <p:pRg st="7" end="7"/>
                                            </p:txEl>
                                          </p:spTgt>
                                        </p:tgtEl>
                                        <p:attrNameLst>
                                          <p:attrName>style.visibility</p:attrName>
                                        </p:attrNameLst>
                                      </p:cBhvr>
                                      <p:to>
                                        <p:strVal val="visible"/>
                                      </p:to>
                                    </p:set>
                                  </p:childTnLst>
                                </p:cTn>
                              </p:par>
                              <p:par>
                                <p:cTn id="18" presetID="11" presetClass="entr" presetSubtype="0" fill="hold" grpId="0" nodeType="withEffect">
                                  <p:stCondLst>
                                    <p:cond delay="0"/>
                                  </p:stCondLst>
                                  <p:childTnLst>
                                    <p:set>
                                      <p:cBhvr>
                                        <p:cTn id="19" dur="75">
                                          <p:stCondLst>
                                            <p:cond delay="0"/>
                                          </p:stCondLst>
                                        </p:cTn>
                                        <p:tgtEl>
                                          <p:spTgt spid="9">
                                            <p:txEl>
                                              <p:pRg st="8" end="8"/>
                                            </p:txEl>
                                          </p:spTgt>
                                        </p:tgtEl>
                                        <p:attrNameLst>
                                          <p:attrName>style.visibility</p:attrName>
                                        </p:attrNameLst>
                                      </p:cBhvr>
                                      <p:to>
                                        <p:strVal val="visible"/>
                                      </p:to>
                                    </p:set>
                                  </p:childTnLst>
                                </p:cTn>
                              </p:par>
                              <p:par>
                                <p:cTn id="20" presetID="11" presetClass="entr" presetSubtype="0" fill="hold" grpId="0" nodeType="withEffect">
                                  <p:stCondLst>
                                    <p:cond delay="0"/>
                                  </p:stCondLst>
                                  <p:childTnLst>
                                    <p:set>
                                      <p:cBhvr>
                                        <p:cTn id="21" dur="75">
                                          <p:stCondLst>
                                            <p:cond delay="0"/>
                                          </p:stCondLst>
                                        </p:cTn>
                                        <p:tgtEl>
                                          <p:spTgt spid="9">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autoUpdateAnimBg="0" advAuto="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2" name="Rectangle 3">
            <a:extLst>
              <a:ext uri="{FF2B5EF4-FFF2-40B4-BE49-F238E27FC236}">
                <a16:creationId xmlns:a16="http://schemas.microsoft.com/office/drawing/2014/main" id="{7470B346-4169-AE0F-8F13-E825A9DFDD0F}"/>
              </a:ext>
            </a:extLst>
          </p:cNvPr>
          <p:cNvSpPr txBox="1">
            <a:spLocks noChangeArrowheads="1"/>
          </p:cNvSpPr>
          <p:nvPr/>
        </p:nvSpPr>
        <p:spPr>
          <a:xfrm>
            <a:off x="457200" y="1092038"/>
            <a:ext cx="11273308" cy="500396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80000"/>
              </a:lnSpc>
            </a:pPr>
            <a:r>
              <a:rPr lang="es-ES_tradnl" altLang="es-MX" sz="2000" dirty="0"/>
              <a:t>El tribunal arbitral es competente para conocer el fondo de la controversia y para </a:t>
            </a:r>
            <a:r>
              <a:rPr lang="es-ES_tradnl" altLang="es-MX" sz="2000" b="1" dirty="0">
                <a:solidFill>
                  <a:srgbClr val="CC0000"/>
                </a:solidFill>
              </a:rPr>
              <a:t>decidir sobre cualesquiera cuestiones conexas y accesorias a ella que se promueva durante las actuaciones arbitrales</a:t>
            </a:r>
            <a:r>
              <a:rPr lang="es-ES_tradnl" altLang="es-MX" sz="2000" dirty="0"/>
              <a:t>, así como para dictar las reglas complementarias para la adecuada conducción y desarrollo de las mismas (Art. 40, LA 2008).</a:t>
            </a:r>
            <a:endParaRPr lang="es-ES" altLang="es-MX" sz="2000" b="1" dirty="0"/>
          </a:p>
          <a:p>
            <a:pPr algn="just">
              <a:lnSpc>
                <a:spcPct val="80000"/>
              </a:lnSpc>
            </a:pPr>
            <a:endParaRPr lang="es-ES" altLang="es-MX" sz="2000" b="1" dirty="0"/>
          </a:p>
          <a:p>
            <a:pPr algn="just">
              <a:lnSpc>
                <a:spcPct val="80000"/>
              </a:lnSpc>
            </a:pPr>
            <a:r>
              <a:rPr lang="es-ES_tradnl" altLang="es-MX" sz="2000" dirty="0"/>
              <a:t>El tribunal arbitral </a:t>
            </a:r>
            <a:r>
              <a:rPr lang="es-ES_tradnl" altLang="es-MX" sz="2000" b="1" u="sng" dirty="0">
                <a:solidFill>
                  <a:srgbClr val="CC0000"/>
                </a:solidFill>
              </a:rPr>
              <a:t>es el único competente para decidir sobre su propia competencia</a:t>
            </a:r>
            <a:r>
              <a:rPr lang="es-ES_tradnl" altLang="es-MX" sz="2000" dirty="0"/>
              <a:t>, incluso sobre las excepciones u objeciones al arbitraje relativas a la inexistencia, nulidad, anulabilidad, invalidez o ineficacia del convenio arbitral o por no estar pactado el arbitraje para resolver la materia controvertida o cualesquiera otras cuya estimación impida entrar en el fondo de la controversia. Se encuentran comprendidas en este ámbito las excepciones por prescripción, caducidad, cosa juzgada y cualquier otra que tenga por objeto impedir la continuación de las actuaciones arbitrales. </a:t>
            </a:r>
          </a:p>
          <a:p>
            <a:pPr algn="just">
              <a:lnSpc>
                <a:spcPct val="80000"/>
              </a:lnSpc>
            </a:pPr>
            <a:endParaRPr lang="es-ES_tradnl" altLang="es-MX" sz="2000" b="1" dirty="0">
              <a:solidFill>
                <a:srgbClr val="CC0000"/>
              </a:solidFill>
            </a:endParaRPr>
          </a:p>
          <a:p>
            <a:pPr algn="just">
              <a:lnSpc>
                <a:spcPct val="80000"/>
              </a:lnSpc>
            </a:pPr>
            <a:r>
              <a:rPr lang="es-ES_tradnl" altLang="es-MX" sz="2000" b="1" dirty="0">
                <a:solidFill>
                  <a:srgbClr val="CC0000"/>
                </a:solidFill>
              </a:rPr>
              <a:t>El tribunal arbitral podrá decidir sobre la controversia sometida a su conocimiento, la que podrá versar, incluso, sobre la inexistencia, nulidad, anulabilidad, invalidez o ineficacia del contrato que contiene un convenio arbitral</a:t>
            </a:r>
            <a:r>
              <a:rPr lang="es-ES_tradnl" altLang="es-MX" sz="2000" dirty="0"/>
              <a:t> (Art. 41, LA 2008).</a:t>
            </a:r>
          </a:p>
        </p:txBody>
      </p:sp>
    </p:spTree>
    <p:extLst>
      <p:ext uri="{BB962C8B-B14F-4D97-AF65-F5344CB8AC3E}">
        <p14:creationId xmlns:p14="http://schemas.microsoft.com/office/powerpoint/2010/main" val="1363352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iterate type="lt">
                                    <p:tmAbs val="75"/>
                                  </p:iterate>
                                  <p:childTnLst>
                                    <p:set>
                                      <p:cBhvr>
                                        <p:cTn id="6" dur="1" fill="hold">
                                          <p:stCondLst>
                                            <p:cond delay="74"/>
                                          </p:stCondLst>
                                        </p:cTn>
                                        <p:tgtEl>
                                          <p:spTgt spid="2">
                                            <p:txEl>
                                              <p:pRg st="0" end="0"/>
                                            </p:txEl>
                                          </p:spTgt>
                                        </p:tgtEl>
                                        <p:attrNameLst>
                                          <p:attrName>style.visibility</p:attrName>
                                        </p:attrNameLst>
                                      </p:cBhvr>
                                      <p:to>
                                        <p:strVal val="visible"/>
                                      </p:to>
                                    </p:set>
                                  </p:childTnLst>
                                </p:cTn>
                              </p:par>
                            </p:childTnLst>
                          </p:cTn>
                        </p:par>
                        <p:par>
                          <p:cTn id="7" fill="hold">
                            <p:stCondLst>
                              <p:cond delay="20550"/>
                            </p:stCondLst>
                            <p:childTnLst>
                              <p:par>
                                <p:cTn id="8" presetID="1" presetClass="entr" presetSubtype="0" fill="hold" grpId="0" nodeType="afterEffect">
                                  <p:stCondLst>
                                    <p:cond delay="0"/>
                                  </p:stCondLst>
                                  <p:iterate type="lt">
                                    <p:tmAbs val="75"/>
                                  </p:iterate>
                                  <p:childTnLst>
                                    <p:set>
                                      <p:cBhvr>
                                        <p:cTn id="9" dur="1" fill="hold">
                                          <p:stCondLst>
                                            <p:cond delay="74"/>
                                          </p:stCondLst>
                                        </p:cTn>
                                        <p:tgtEl>
                                          <p:spTgt spid="2">
                                            <p:txEl>
                                              <p:pRg st="2" end="2"/>
                                            </p:txEl>
                                          </p:spTgt>
                                        </p:tgtEl>
                                        <p:attrNameLst>
                                          <p:attrName>style.visibility</p:attrName>
                                        </p:attrNameLst>
                                      </p:cBhvr>
                                      <p:to>
                                        <p:strVal val="visible"/>
                                      </p:to>
                                    </p:set>
                                  </p:childTnLst>
                                </p:cTn>
                              </p:par>
                            </p:childTnLst>
                          </p:cTn>
                        </p:par>
                        <p:par>
                          <p:cTn id="10" fill="hold">
                            <p:stCondLst>
                              <p:cond delay="58425"/>
                            </p:stCondLst>
                            <p:childTnLst>
                              <p:par>
                                <p:cTn id="11" presetID="1" presetClass="entr" presetSubtype="0" fill="hold" grpId="0" nodeType="afterEffect">
                                  <p:stCondLst>
                                    <p:cond delay="0"/>
                                  </p:stCondLst>
                                  <p:iterate type="lt">
                                    <p:tmAbs val="75"/>
                                  </p:iterate>
                                  <p:childTnLst>
                                    <p:set>
                                      <p:cBhvr>
                                        <p:cTn id="12" dur="1" fill="hold">
                                          <p:stCondLst>
                                            <p:cond delay="74"/>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utoUpdateAnimBg="0" advAuto="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2" name="Rectangle 3">
            <a:extLst>
              <a:ext uri="{FF2B5EF4-FFF2-40B4-BE49-F238E27FC236}">
                <a16:creationId xmlns:a16="http://schemas.microsoft.com/office/drawing/2014/main" id="{599A912F-3FF4-193D-56E5-630706697544}"/>
              </a:ext>
            </a:extLst>
          </p:cNvPr>
          <p:cNvSpPr txBox="1">
            <a:spLocks noChangeArrowheads="1"/>
          </p:cNvSpPr>
          <p:nvPr/>
        </p:nvSpPr>
        <p:spPr>
          <a:xfrm>
            <a:off x="914399" y="1280160"/>
            <a:ext cx="10528663" cy="481584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80000"/>
              </a:lnSpc>
            </a:pPr>
            <a:r>
              <a:rPr lang="es-ES_tradnl" altLang="es-MX" sz="2400" dirty="0"/>
              <a:t>Si se interpone una demanda judicial respecto de una materia sometida a arbitraje, esta circunstancia podrá ser invocada como </a:t>
            </a:r>
            <a:r>
              <a:rPr lang="es-ES_tradnl" altLang="es-MX" sz="2400" b="1" u="sng" dirty="0"/>
              <a:t>excepción de convenio arbitral </a:t>
            </a:r>
            <a:r>
              <a:rPr lang="es-ES_tradnl" altLang="es-MX" sz="2400" dirty="0"/>
              <a:t>aun cuando no se hubiera iniciado el arbitraje. </a:t>
            </a:r>
          </a:p>
          <a:p>
            <a:pPr algn="just">
              <a:lnSpc>
                <a:spcPct val="80000"/>
              </a:lnSpc>
            </a:pPr>
            <a:endParaRPr lang="es-ES_tradnl" altLang="es-MX" sz="2400" dirty="0"/>
          </a:p>
          <a:p>
            <a:pPr algn="just">
              <a:lnSpc>
                <a:spcPct val="80000"/>
              </a:lnSpc>
            </a:pPr>
            <a:r>
              <a:rPr lang="es-ES_tradnl" altLang="es-MX" sz="2400" dirty="0"/>
              <a:t>La excepción se plantea dentro del plazo previsto en cada vía procesal, acreditando la existencia del convenio arbitral y, de ser el caso, el inicio del arbitraje.</a:t>
            </a:r>
          </a:p>
          <a:p>
            <a:pPr algn="just">
              <a:lnSpc>
                <a:spcPct val="80000"/>
              </a:lnSpc>
            </a:pPr>
            <a:endParaRPr lang="es-ES_tradnl" altLang="es-MX" sz="2400" dirty="0"/>
          </a:p>
          <a:p>
            <a:pPr algn="just">
              <a:lnSpc>
                <a:spcPct val="80000"/>
              </a:lnSpc>
            </a:pPr>
            <a:r>
              <a:rPr lang="es-ES_tradnl" altLang="es-MX" sz="2400" dirty="0"/>
              <a:t>La excepción de convenio arbitral, sea que se formule antes o después de iniciado el arbitraje, será amparada por el solo mérito de la existencia del convenio arbitral, salvo en el primer caso, cuando el convenio fuese manifiestamente nulo. (Art. 16, LA).</a:t>
            </a:r>
            <a:endParaRPr lang="en-US" altLang="es-MX" sz="2400" dirty="0"/>
          </a:p>
        </p:txBody>
      </p:sp>
    </p:spTree>
    <p:extLst>
      <p:ext uri="{BB962C8B-B14F-4D97-AF65-F5344CB8AC3E}">
        <p14:creationId xmlns:p14="http://schemas.microsoft.com/office/powerpoint/2010/main" val="14141358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2">
                                            <p:txEl>
                                              <p:pRg st="0" end="0"/>
                                            </p:txEl>
                                          </p:spTgt>
                                        </p:tgtEl>
                                        <p:attrNameLst>
                                          <p:attrName>style.visibility</p:attrName>
                                        </p:attrNameLst>
                                      </p:cBhvr>
                                      <p:to>
                                        <p:strVal val="visible"/>
                                      </p:to>
                                    </p:set>
                                  </p:childTnLst>
                                </p:cTn>
                              </p:par>
                            </p:childTnLst>
                          </p:cTn>
                        </p:par>
                        <p:par>
                          <p:cTn id="7" fill="hold">
                            <p:stCondLst>
                              <p:cond delay="500"/>
                            </p:stCondLst>
                            <p:childTnLst>
                              <p:par>
                                <p:cTn id="8" presetID="1" presetClass="entr" presetSubtype="0" fill="hold" grpId="0" nodeType="afterEffect">
                                  <p:stCondLst>
                                    <p:cond delay="0"/>
                                  </p:stCondLst>
                                  <p:childTnLst>
                                    <p:set>
                                      <p:cBhvr>
                                        <p:cTn id="9" dur="1" fill="hold">
                                          <p:stCondLst>
                                            <p:cond delay="499"/>
                                          </p:stCondLst>
                                        </p:cTn>
                                        <p:tgtEl>
                                          <p:spTgt spid="2">
                                            <p:txEl>
                                              <p:pRg st="2" end="2"/>
                                            </p:txEl>
                                          </p:spTgt>
                                        </p:tgtEl>
                                        <p:attrNameLst>
                                          <p:attrName>style.visibility</p:attrName>
                                        </p:attrNameLst>
                                      </p:cBhvr>
                                      <p:to>
                                        <p:strVal val="visible"/>
                                      </p:to>
                                    </p:set>
                                  </p:childTnLst>
                                </p:cTn>
                              </p:par>
                            </p:childTnLst>
                          </p:cTn>
                        </p:par>
                        <p:par>
                          <p:cTn id="10" fill="hold">
                            <p:stCondLst>
                              <p:cond delay="1000"/>
                            </p:stCondLst>
                            <p:childTnLst>
                              <p:par>
                                <p:cTn id="11" presetID="1" presetClass="entr" presetSubtype="0" fill="hold" grpId="0" nodeType="afterEffect">
                                  <p:stCondLst>
                                    <p:cond delay="0"/>
                                  </p:stCondLst>
                                  <p:childTnLst>
                                    <p:set>
                                      <p:cBhvr>
                                        <p:cTn id="12" dur="1" fill="hold">
                                          <p:stCondLst>
                                            <p:cond delay="499"/>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utoUpdateAnimBg="0" advAuto="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8" y="1093989"/>
            <a:ext cx="10515600" cy="787062"/>
          </a:xfrm>
        </p:spPr>
        <p:txBody>
          <a:bodyPr>
            <a:normAutofit/>
          </a:bodyPr>
          <a:lstStyle/>
          <a:p>
            <a:r>
              <a:rPr lang="en-US" dirty="0">
                <a:solidFill>
                  <a:srgbClr val="C00000"/>
                </a:solidFill>
              </a:rPr>
              <a:t>¿</a:t>
            </a:r>
            <a:r>
              <a:rPr lang="en-US" dirty="0" err="1">
                <a:solidFill>
                  <a:srgbClr val="C00000"/>
                </a:solidFill>
              </a:rPr>
              <a:t>Qué</a:t>
            </a:r>
            <a:r>
              <a:rPr lang="en-US" dirty="0">
                <a:solidFill>
                  <a:srgbClr val="C00000"/>
                </a:solidFill>
              </a:rPr>
              <a:t> </a:t>
            </a:r>
            <a:r>
              <a:rPr lang="en-US" dirty="0" err="1">
                <a:solidFill>
                  <a:srgbClr val="C00000"/>
                </a:solidFill>
              </a:rPr>
              <a:t>materias</a:t>
            </a:r>
            <a:r>
              <a:rPr lang="en-US" dirty="0">
                <a:solidFill>
                  <a:srgbClr val="C00000"/>
                </a:solidFill>
              </a:rPr>
              <a:t> son </a:t>
            </a:r>
            <a:r>
              <a:rPr lang="en-US" dirty="0" err="1">
                <a:solidFill>
                  <a:srgbClr val="C00000"/>
                </a:solidFill>
              </a:rPr>
              <a:t>arbitrables</a:t>
            </a:r>
            <a:r>
              <a:rPr lang="en-US" dirty="0">
                <a:solidFill>
                  <a:srgbClr val="C00000"/>
                </a:solidFill>
              </a:rPr>
              <a:t>?</a:t>
            </a:r>
            <a:endParaRPr lang="es-MX" dirty="0">
              <a:solidFill>
                <a:srgbClr val="C00000"/>
              </a:solidFill>
            </a:endParaRP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11" name="Rectángulo 10">
            <a:extLst>
              <a:ext uri="{FF2B5EF4-FFF2-40B4-BE49-F238E27FC236}">
                <a16:creationId xmlns:a16="http://schemas.microsoft.com/office/drawing/2014/main" id="{52D6D0A6-23A6-45A0-3BA0-BB10A50756AD}"/>
              </a:ext>
            </a:extLst>
          </p:cNvPr>
          <p:cNvSpPr/>
          <p:nvPr/>
        </p:nvSpPr>
        <p:spPr>
          <a:xfrm>
            <a:off x="1950594" y="2005775"/>
            <a:ext cx="8290811" cy="2000548"/>
          </a:xfrm>
          <a:prstGeom prst="rect">
            <a:avLst/>
          </a:prstGeom>
        </p:spPr>
        <p:txBody>
          <a:bodyPr wrap="square">
            <a:spAutoFit/>
          </a:bodyPr>
          <a:lstStyle/>
          <a:p>
            <a:pPr marL="342900" indent="-342900">
              <a:buFont typeface="Arial" panose="020B0604020202020204" pitchFamily="34" charset="0"/>
              <a:buChar char="•"/>
            </a:pPr>
            <a:r>
              <a:rPr lang="en-US" sz="2800" dirty="0" err="1"/>
              <a:t>Materias</a:t>
            </a:r>
            <a:r>
              <a:rPr lang="en-US" sz="2800" dirty="0"/>
              <a:t> de libre </a:t>
            </a:r>
            <a:r>
              <a:rPr lang="en-US" sz="2800" dirty="0" err="1"/>
              <a:t>disposición</a:t>
            </a:r>
            <a:r>
              <a:rPr lang="en-US" sz="2800" dirty="0"/>
              <a:t>.</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r>
              <a:rPr lang="en-US" sz="2800" dirty="0" err="1"/>
              <a:t>Materias</a:t>
            </a:r>
            <a:r>
              <a:rPr lang="en-US" sz="2800" dirty="0"/>
              <a:t> que la ley </a:t>
            </a:r>
            <a:r>
              <a:rPr lang="en-US" sz="2800" dirty="0" err="1"/>
              <a:t>autorice</a:t>
            </a:r>
            <a:r>
              <a:rPr lang="en-US" sz="2800" dirty="0"/>
              <a:t>.</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r>
              <a:rPr lang="en-US" sz="2800" dirty="0" err="1"/>
              <a:t>Materias</a:t>
            </a:r>
            <a:r>
              <a:rPr lang="en-US" sz="2800" dirty="0"/>
              <a:t> que los </a:t>
            </a:r>
            <a:r>
              <a:rPr lang="en-US" sz="2800" dirty="0" err="1"/>
              <a:t>tratados</a:t>
            </a:r>
            <a:r>
              <a:rPr lang="en-US" sz="2800" dirty="0"/>
              <a:t> </a:t>
            </a:r>
            <a:r>
              <a:rPr lang="en-US" sz="2800" dirty="0" err="1"/>
              <a:t>autoricen</a:t>
            </a:r>
            <a:r>
              <a:rPr lang="en-US" sz="2800" dirty="0"/>
              <a:t>.</a:t>
            </a:r>
          </a:p>
        </p:txBody>
      </p:sp>
      <p:graphicFrame>
        <p:nvGraphicFramePr>
          <p:cNvPr id="12" name="Diagrama 11">
            <a:extLst>
              <a:ext uri="{FF2B5EF4-FFF2-40B4-BE49-F238E27FC236}">
                <a16:creationId xmlns:a16="http://schemas.microsoft.com/office/drawing/2014/main" id="{7E3CF223-56C5-16F9-397B-A4CABA8D7E6E}"/>
              </a:ext>
            </a:extLst>
          </p:cNvPr>
          <p:cNvGraphicFramePr/>
          <p:nvPr>
            <p:extLst>
              <p:ext uri="{D42A27DB-BD31-4B8C-83A1-F6EECF244321}">
                <p14:modId xmlns:p14="http://schemas.microsoft.com/office/powerpoint/2010/main" val="1632791944"/>
              </p:ext>
            </p:extLst>
          </p:nvPr>
        </p:nvGraphicFramePr>
        <p:xfrm>
          <a:off x="261153" y="3856100"/>
          <a:ext cx="11739797" cy="279704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649039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7" name="CuadroTexto 6">
            <a:extLst>
              <a:ext uri="{FF2B5EF4-FFF2-40B4-BE49-F238E27FC236}">
                <a16:creationId xmlns:a16="http://schemas.microsoft.com/office/drawing/2014/main" id="{ACDCD0C8-647B-B563-F3F6-E34B1F7D9956}"/>
              </a:ext>
            </a:extLst>
          </p:cNvPr>
          <p:cNvSpPr txBox="1"/>
          <p:nvPr/>
        </p:nvSpPr>
        <p:spPr>
          <a:xfrm>
            <a:off x="338328" y="1092038"/>
            <a:ext cx="7295606" cy="769441"/>
          </a:xfrm>
          <a:prstGeom prst="rect">
            <a:avLst/>
          </a:prstGeom>
          <a:noFill/>
        </p:spPr>
        <p:txBody>
          <a:bodyPr wrap="square">
            <a:spAutoFit/>
          </a:bodyPr>
          <a:lstStyle/>
          <a:p>
            <a:r>
              <a:rPr lang="es-BO" sz="4400" dirty="0">
                <a:solidFill>
                  <a:srgbClr val="C00000"/>
                </a:solidFill>
                <a:latin typeface="+mj-lt"/>
                <a:ea typeface="+mj-ea"/>
                <a:cs typeface="+mj-cs"/>
              </a:rPr>
              <a:t>Procedimiento arbitral</a:t>
            </a:r>
            <a:endParaRPr lang="en-US" sz="4400" dirty="0">
              <a:solidFill>
                <a:srgbClr val="C00000"/>
              </a:solidFill>
              <a:latin typeface="+mj-lt"/>
              <a:ea typeface="+mj-ea"/>
              <a:cs typeface="+mj-cs"/>
            </a:endParaRPr>
          </a:p>
        </p:txBody>
      </p:sp>
      <p:pic>
        <p:nvPicPr>
          <p:cNvPr id="8" name="Imagen 7">
            <a:extLst>
              <a:ext uri="{FF2B5EF4-FFF2-40B4-BE49-F238E27FC236}">
                <a16:creationId xmlns:a16="http://schemas.microsoft.com/office/drawing/2014/main" id="{E4653B06-D723-2B85-5DA3-3572F957A24A}"/>
              </a:ext>
            </a:extLst>
          </p:cNvPr>
          <p:cNvPicPr/>
          <p:nvPr/>
        </p:nvPicPr>
        <p:blipFill rotWithShape="1">
          <a:blip r:embed="rId4"/>
          <a:srcRect l="62970" t="32558" r="8455" b="24418"/>
          <a:stretch/>
        </p:blipFill>
        <p:spPr bwMode="auto">
          <a:xfrm>
            <a:off x="1046018" y="1861479"/>
            <a:ext cx="10099963" cy="4575253"/>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41186168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Shape 457"/>
        <p:cNvGrpSpPr/>
        <p:nvPr/>
      </p:nvGrpSpPr>
      <p:grpSpPr>
        <a:xfrm>
          <a:off x="0" y="0"/>
          <a:ext cx="0" cy="0"/>
          <a:chOff x="0" y="0"/>
          <a:chExt cx="0" cy="0"/>
        </a:xfrm>
      </p:grpSpPr>
      <p:sp>
        <p:nvSpPr>
          <p:cNvPr id="458" name="Google Shape;458;p39"/>
          <p:cNvSpPr txBox="1">
            <a:spLocks noGrp="1"/>
          </p:cNvSpPr>
          <p:nvPr>
            <p:ph type="ctrTitle"/>
          </p:nvPr>
        </p:nvSpPr>
        <p:spPr>
          <a:xfrm>
            <a:off x="3426400" y="2801733"/>
            <a:ext cx="5339200" cy="1275600"/>
          </a:xfrm>
          <a:prstGeom prst="rect">
            <a:avLst/>
          </a:prstGeom>
        </p:spPr>
        <p:txBody>
          <a:bodyPr spcFirstLastPara="1" vert="horz" wrap="square" lIns="121900" tIns="121900" rIns="121900" bIns="121900" rtlCol="0" anchor="b" anchorCtr="0">
            <a:noAutofit/>
          </a:bodyPr>
          <a:lstStyle/>
          <a:p>
            <a:pPr>
              <a:lnSpc>
                <a:spcPct val="110000"/>
              </a:lnSpc>
            </a:pPr>
            <a:r>
              <a:rPr lang="es-MX" sz="4400" b="1" dirty="0">
                <a:solidFill>
                  <a:schemeClr val="accent1">
                    <a:lumMod val="50000"/>
                  </a:schemeClr>
                </a:solidFill>
                <a:latin typeface="Poppins" panose="020B0604020202020204" charset="0"/>
                <a:cs typeface="Poppins" panose="020B0604020202020204" charset="0"/>
              </a:rPr>
              <a:t>Los árbitros</a:t>
            </a:r>
            <a:endParaRPr lang="es-ES" sz="4400" b="1" dirty="0">
              <a:solidFill>
                <a:schemeClr val="accent1">
                  <a:lumMod val="50000"/>
                </a:schemeClr>
              </a:solidFill>
              <a:latin typeface="Poppins" panose="020B0604020202020204" charset="0"/>
              <a:cs typeface="Poppins" panose="020B0604020202020204" charset="0"/>
            </a:endParaRPr>
          </a:p>
        </p:txBody>
      </p:sp>
      <p:sp>
        <p:nvSpPr>
          <p:cNvPr id="460" name="Google Shape;460;p39"/>
          <p:cNvSpPr txBox="1"/>
          <p:nvPr/>
        </p:nvSpPr>
        <p:spPr>
          <a:xfrm>
            <a:off x="1374567" y="947333"/>
            <a:ext cx="1856800" cy="1854400"/>
          </a:xfrm>
          <a:prstGeom prst="rect">
            <a:avLst/>
          </a:prstGeom>
          <a:noFill/>
          <a:ln>
            <a:noFill/>
          </a:ln>
        </p:spPr>
        <p:txBody>
          <a:bodyPr spcFirstLastPara="1" wrap="square" lIns="121900" tIns="121900" rIns="121900" bIns="121900" anchor="ctr" anchorCtr="0">
            <a:noAutofit/>
          </a:bodyPr>
          <a:lstStyle/>
          <a:p>
            <a:pPr algn="ctr">
              <a:buClr>
                <a:schemeClr val="dk1"/>
              </a:buClr>
              <a:buSzPts val="1100"/>
            </a:pPr>
            <a:r>
              <a:rPr lang="es-MX" sz="8000" dirty="0">
                <a:solidFill>
                  <a:srgbClr val="FFFFFF"/>
                </a:solidFill>
              </a:rPr>
              <a:t>4</a:t>
            </a:r>
            <a:endParaRPr sz="8000" dirty="0">
              <a:solidFill>
                <a:srgbClr val="FFFFFF"/>
              </a:solidFill>
            </a:endParaRPr>
          </a:p>
        </p:txBody>
      </p:sp>
      <p:cxnSp>
        <p:nvCxnSpPr>
          <p:cNvPr id="3" name="Conector recto 2"/>
          <p:cNvCxnSpPr/>
          <p:nvPr/>
        </p:nvCxnSpPr>
        <p:spPr>
          <a:xfrm>
            <a:off x="4193628" y="4667904"/>
            <a:ext cx="3720662" cy="0"/>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906384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Rectangle 3">
            <a:extLst>
              <a:ext uri="{FF2B5EF4-FFF2-40B4-BE49-F238E27FC236}">
                <a16:creationId xmlns:a16="http://schemas.microsoft.com/office/drawing/2014/main" id="{45839925-2EEE-0093-4902-B5AAB5FA782D}"/>
              </a:ext>
            </a:extLst>
          </p:cNvPr>
          <p:cNvSpPr txBox="1">
            <a:spLocks noChangeArrowheads="1"/>
          </p:cNvSpPr>
          <p:nvPr/>
        </p:nvSpPr>
        <p:spPr>
          <a:xfrm>
            <a:off x="338328" y="1286691"/>
            <a:ext cx="11392180" cy="428461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80000"/>
              </a:lnSpc>
              <a:buFont typeface="Wingdings" panose="05000000000000000000" pitchFamily="2" charset="2"/>
              <a:buChar char="ü"/>
            </a:pPr>
            <a:r>
              <a:rPr lang="es-PE" altLang="es-MX" sz="2000" b="1" dirty="0"/>
              <a:t>Persona natural</a:t>
            </a:r>
            <a:r>
              <a:rPr lang="es-PE" altLang="es-MX" sz="2000" dirty="0"/>
              <a:t> (nacional o extranjera).</a:t>
            </a:r>
          </a:p>
          <a:p>
            <a:pPr algn="just">
              <a:lnSpc>
                <a:spcPct val="80000"/>
              </a:lnSpc>
              <a:buFont typeface="Wingdings" panose="05000000000000000000" pitchFamily="2" charset="2"/>
              <a:buChar char="ü"/>
            </a:pPr>
            <a:endParaRPr lang="en-US" altLang="es-MX" sz="2000" dirty="0"/>
          </a:p>
          <a:p>
            <a:pPr algn="just">
              <a:lnSpc>
                <a:spcPct val="80000"/>
              </a:lnSpc>
              <a:buFont typeface="Wingdings" panose="05000000000000000000" pitchFamily="2" charset="2"/>
              <a:buChar char="ü"/>
            </a:pPr>
            <a:r>
              <a:rPr lang="es-PE" altLang="es-MX" sz="2000" b="1" dirty="0"/>
              <a:t>Pleno ejercicio de sus derechos civiles.</a:t>
            </a:r>
          </a:p>
          <a:p>
            <a:pPr algn="just">
              <a:lnSpc>
                <a:spcPct val="80000"/>
              </a:lnSpc>
              <a:buFont typeface="Wingdings" panose="05000000000000000000" pitchFamily="2" charset="2"/>
              <a:buChar char="ü"/>
            </a:pPr>
            <a:endParaRPr lang="es-PE" altLang="es-MX" sz="2000" dirty="0"/>
          </a:p>
          <a:p>
            <a:pPr algn="just">
              <a:lnSpc>
                <a:spcPct val="80000"/>
              </a:lnSpc>
              <a:buFont typeface="Wingdings" panose="05000000000000000000" pitchFamily="2" charset="2"/>
              <a:buChar char="ü"/>
            </a:pPr>
            <a:r>
              <a:rPr lang="es-PE" altLang="es-MX" sz="2000" b="1" dirty="0"/>
              <a:t>No tener incompatibilidades (funcionarios y servidores públicos del Estado)</a:t>
            </a:r>
            <a:r>
              <a:rPr lang="es-PE" altLang="es-MX" sz="2000" dirty="0"/>
              <a:t>.</a:t>
            </a:r>
          </a:p>
          <a:p>
            <a:pPr marL="0" indent="0" algn="just">
              <a:lnSpc>
                <a:spcPct val="80000"/>
              </a:lnSpc>
              <a:buNone/>
            </a:pPr>
            <a:endParaRPr lang="es-PE" altLang="es-MX" sz="2000" dirty="0"/>
          </a:p>
          <a:p>
            <a:pPr algn="just">
              <a:lnSpc>
                <a:spcPct val="80000"/>
              </a:lnSpc>
              <a:buFont typeface="Wingdings" panose="05000000000000000000" pitchFamily="2" charset="2"/>
              <a:buChar char="ü"/>
            </a:pPr>
            <a:r>
              <a:rPr lang="es-PE" altLang="es-MX" sz="2000" dirty="0"/>
              <a:t>RNA</a:t>
            </a:r>
          </a:p>
          <a:p>
            <a:pPr algn="just">
              <a:lnSpc>
                <a:spcPct val="80000"/>
              </a:lnSpc>
              <a:buFont typeface="Wingdings" panose="05000000000000000000" pitchFamily="2" charset="2"/>
              <a:buChar char="ü"/>
            </a:pPr>
            <a:endParaRPr lang="es-PE" altLang="es-MX" sz="2000" dirty="0"/>
          </a:p>
          <a:p>
            <a:pPr algn="just"/>
            <a:r>
              <a:rPr lang="es-ES" altLang="es-MX" sz="2000" dirty="0"/>
              <a:t>En el arbitraje nacional que deba decidirse en Derecho, se requiere ser abogado, salvo acuerdo en contrario. En el arbitraje internacional, en ningún caso se requiere ser abogado para ejercer el cargo. </a:t>
            </a:r>
          </a:p>
          <a:p>
            <a:pPr algn="just"/>
            <a:endParaRPr lang="es-ES" altLang="es-MX" sz="2000" dirty="0"/>
          </a:p>
          <a:p>
            <a:pPr algn="just"/>
            <a:r>
              <a:rPr lang="es-ES" altLang="es-MX" sz="2000" dirty="0"/>
              <a:t>Cuando sea necesaria la calidad de abogado para actuar como árbitro, no se requerirá ser abogado en ejercicio ni pertenecer a una asociación o gremio de abogados nacional o extranjera. (Art. 22, LA).</a:t>
            </a:r>
            <a:endParaRPr lang="en-US" altLang="es-MX" sz="2000" dirty="0"/>
          </a:p>
        </p:txBody>
      </p:sp>
    </p:spTree>
    <p:extLst>
      <p:ext uri="{BB962C8B-B14F-4D97-AF65-F5344CB8AC3E}">
        <p14:creationId xmlns:p14="http://schemas.microsoft.com/office/powerpoint/2010/main" val="366936806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8" y="1093989"/>
            <a:ext cx="10515600" cy="787062"/>
          </a:xfrm>
        </p:spPr>
        <p:txBody>
          <a:bodyPr>
            <a:normAutofit/>
          </a:bodyPr>
          <a:lstStyle/>
          <a:p>
            <a:r>
              <a:rPr lang="es-PE" dirty="0">
                <a:solidFill>
                  <a:srgbClr val="C00000"/>
                </a:solidFill>
              </a:rPr>
              <a:t>Recusación – Reglamento LCE</a:t>
            </a:r>
            <a:endParaRPr lang="es-MX" dirty="0">
              <a:solidFill>
                <a:srgbClr val="C00000"/>
              </a:solidFill>
            </a:endParaRP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13" name="CuadroTexto 12">
            <a:extLst>
              <a:ext uri="{FF2B5EF4-FFF2-40B4-BE49-F238E27FC236}">
                <a16:creationId xmlns:a16="http://schemas.microsoft.com/office/drawing/2014/main" id="{8F63C461-5544-8F56-F509-115CDE8F005E}"/>
              </a:ext>
            </a:extLst>
          </p:cNvPr>
          <p:cNvSpPr txBox="1"/>
          <p:nvPr/>
        </p:nvSpPr>
        <p:spPr>
          <a:xfrm>
            <a:off x="338328" y="2098432"/>
            <a:ext cx="11119284" cy="3816429"/>
          </a:xfrm>
          <a:prstGeom prst="rect">
            <a:avLst/>
          </a:prstGeom>
          <a:noFill/>
        </p:spPr>
        <p:txBody>
          <a:bodyPr wrap="square">
            <a:spAutoFit/>
          </a:bodyPr>
          <a:lstStyle/>
          <a:p>
            <a:r>
              <a:rPr lang="es-MX" sz="2200" dirty="0"/>
              <a:t>234.1. Los árbitros pueden ser recusados por las siguientes causas: </a:t>
            </a:r>
          </a:p>
          <a:p>
            <a:r>
              <a:rPr lang="es-MX" sz="2200" dirty="0"/>
              <a:t>Cuando se encuentren impedidos conforme el artículo 231 o no cumplan con lo dispuesto por el artículo 233. b) Cuando no reúnan las calificaciones y exigencias para asumir el encargo establecidas en la legislación y el convenio arbitral. c) Cuando existan circunstancias que generen dudas justificadas respecto de su imparcialidad o independencia, siempre que dichas circunstancias no hayan sido excusadas por las partes en forma oportuna. </a:t>
            </a:r>
          </a:p>
          <a:p>
            <a:r>
              <a:rPr lang="es-MX" sz="2200" dirty="0"/>
              <a:t>(…)</a:t>
            </a:r>
          </a:p>
          <a:p>
            <a:r>
              <a:rPr lang="es-MX" sz="2200" dirty="0"/>
              <a:t>234.3. El trámite de recusación no suspende el arbitraje, salvo cuando se trate de árbitro único o hayan sido recusados dos (2) o tres (3) árbitros, o cuando lo disponga el Tribunal Arbitral. Esta norma es aplicable a los arbitrajes ad hoc y a los arbitrajes institucionales cuando no se haya regulado al respecto. </a:t>
            </a:r>
            <a:endParaRPr lang="es-PE" sz="2200" dirty="0"/>
          </a:p>
        </p:txBody>
      </p:sp>
    </p:spTree>
    <p:extLst>
      <p:ext uri="{BB962C8B-B14F-4D97-AF65-F5344CB8AC3E}">
        <p14:creationId xmlns:p14="http://schemas.microsoft.com/office/powerpoint/2010/main" val="25424228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8" y="1093989"/>
            <a:ext cx="10515600" cy="859140"/>
          </a:xfrm>
        </p:spPr>
        <p:txBody>
          <a:bodyPr/>
          <a:lstStyle/>
          <a:p>
            <a:r>
              <a:rPr lang="es-MX" dirty="0" err="1">
                <a:solidFill>
                  <a:srgbClr val="C00000"/>
                </a:solidFill>
              </a:rPr>
              <a:t>MARC’s</a:t>
            </a:r>
            <a:endParaRPr lang="es-MX" dirty="0">
              <a:solidFill>
                <a:srgbClr val="C00000"/>
              </a:solidFill>
            </a:endParaRP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8" name="Marcador de contenido 2">
            <a:extLst>
              <a:ext uri="{FF2B5EF4-FFF2-40B4-BE49-F238E27FC236}">
                <a16:creationId xmlns:a16="http://schemas.microsoft.com/office/drawing/2014/main" id="{02EBC0C8-E03D-4506-A769-56C0B6DCEB90}"/>
              </a:ext>
            </a:extLst>
          </p:cNvPr>
          <p:cNvSpPr>
            <a:spLocks noGrp="1"/>
          </p:cNvSpPr>
          <p:nvPr>
            <p:ph idx="1"/>
          </p:nvPr>
        </p:nvSpPr>
        <p:spPr>
          <a:xfrm>
            <a:off x="536358" y="2020657"/>
            <a:ext cx="11194149" cy="4023360"/>
          </a:xfrm>
        </p:spPr>
        <p:txBody>
          <a:bodyPr/>
          <a:lstStyle/>
          <a:p>
            <a:pPr marL="0" indent="0" algn="just">
              <a:buNone/>
            </a:pPr>
            <a:r>
              <a:rPr lang="es-MX" sz="2600" dirty="0">
                <a:solidFill>
                  <a:srgbClr val="002060"/>
                </a:solidFill>
              </a:rPr>
              <a:t>Los mecanismos alternativos de resolución de conflictos (</a:t>
            </a:r>
            <a:r>
              <a:rPr lang="es-MX" sz="2600" dirty="0" err="1">
                <a:solidFill>
                  <a:srgbClr val="002060"/>
                </a:solidFill>
              </a:rPr>
              <a:t>MARC’s</a:t>
            </a:r>
            <a:r>
              <a:rPr lang="es-MX" sz="2600" dirty="0">
                <a:solidFill>
                  <a:srgbClr val="002060"/>
                </a:solidFill>
              </a:rPr>
              <a:t>), son aquellos medios o vías alternas que sirven para resolver determinados conflictos jurídicos, sin necesidad de recurrir al Poder Judicial.</a:t>
            </a:r>
            <a:endParaRPr lang="es-PE" sz="2600" dirty="0">
              <a:solidFill>
                <a:srgbClr val="002060"/>
              </a:solidFill>
            </a:endParaRPr>
          </a:p>
        </p:txBody>
      </p:sp>
      <p:graphicFrame>
        <p:nvGraphicFramePr>
          <p:cNvPr id="10" name="Diagrama 9">
            <a:extLst>
              <a:ext uri="{FF2B5EF4-FFF2-40B4-BE49-F238E27FC236}">
                <a16:creationId xmlns:a16="http://schemas.microsoft.com/office/drawing/2014/main" id="{6272D556-309A-2275-B3E4-5009B27D4E9E}"/>
              </a:ext>
            </a:extLst>
          </p:cNvPr>
          <p:cNvGraphicFramePr/>
          <p:nvPr>
            <p:extLst>
              <p:ext uri="{D42A27DB-BD31-4B8C-83A1-F6EECF244321}">
                <p14:modId xmlns:p14="http://schemas.microsoft.com/office/powerpoint/2010/main" val="626509471"/>
              </p:ext>
            </p:extLst>
          </p:nvPr>
        </p:nvGraphicFramePr>
        <p:xfrm>
          <a:off x="650240" y="3342743"/>
          <a:ext cx="5091684" cy="318008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11" name="Diagrama 10">
            <a:extLst>
              <a:ext uri="{FF2B5EF4-FFF2-40B4-BE49-F238E27FC236}">
                <a16:creationId xmlns:a16="http://schemas.microsoft.com/office/drawing/2014/main" id="{E530B25E-BD35-1DED-3C88-EB268AD081B1}"/>
              </a:ext>
            </a:extLst>
          </p:cNvPr>
          <p:cNvGraphicFramePr/>
          <p:nvPr>
            <p:extLst>
              <p:ext uri="{D42A27DB-BD31-4B8C-83A1-F6EECF244321}">
                <p14:modId xmlns:p14="http://schemas.microsoft.com/office/powerpoint/2010/main" val="713128168"/>
              </p:ext>
            </p:extLst>
          </p:nvPr>
        </p:nvGraphicFramePr>
        <p:xfrm>
          <a:off x="6267198" y="3281783"/>
          <a:ext cx="5273040" cy="3241040"/>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sp>
        <p:nvSpPr>
          <p:cNvPr id="12" name="Elipse 11">
            <a:extLst>
              <a:ext uri="{FF2B5EF4-FFF2-40B4-BE49-F238E27FC236}">
                <a16:creationId xmlns:a16="http://schemas.microsoft.com/office/drawing/2014/main" id="{A9E5529B-9152-4F35-DC5E-59FA97FC2F17}"/>
              </a:ext>
            </a:extLst>
          </p:cNvPr>
          <p:cNvSpPr/>
          <p:nvPr/>
        </p:nvSpPr>
        <p:spPr>
          <a:xfrm>
            <a:off x="6115811" y="3201256"/>
            <a:ext cx="3256368" cy="1174601"/>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Tree>
    <p:extLst>
      <p:ext uri="{BB962C8B-B14F-4D97-AF65-F5344CB8AC3E}">
        <p14:creationId xmlns:p14="http://schemas.microsoft.com/office/powerpoint/2010/main" val="18549237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8" y="1093989"/>
            <a:ext cx="10515600" cy="859140"/>
          </a:xfrm>
        </p:spPr>
        <p:txBody>
          <a:bodyPr/>
          <a:lstStyle/>
          <a:p>
            <a:r>
              <a:rPr lang="es-MX" dirty="0">
                <a:solidFill>
                  <a:srgbClr val="C00000"/>
                </a:solidFill>
              </a:rPr>
              <a:t>Tipos de </a:t>
            </a:r>
            <a:r>
              <a:rPr lang="es-MX" dirty="0" err="1">
                <a:solidFill>
                  <a:srgbClr val="C00000"/>
                </a:solidFill>
              </a:rPr>
              <a:t>MARC’s</a:t>
            </a:r>
            <a:endParaRPr lang="es-MX" dirty="0">
              <a:solidFill>
                <a:srgbClr val="C00000"/>
              </a:solidFill>
            </a:endParaRP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graphicFrame>
        <p:nvGraphicFramePr>
          <p:cNvPr id="3" name="Marcador de contenido 2">
            <a:extLst>
              <a:ext uri="{FF2B5EF4-FFF2-40B4-BE49-F238E27FC236}">
                <a16:creationId xmlns:a16="http://schemas.microsoft.com/office/drawing/2014/main" id="{519011D5-A37C-613D-2F03-E02215A43037}"/>
              </a:ext>
            </a:extLst>
          </p:cNvPr>
          <p:cNvGraphicFramePr>
            <a:graphicFrameLocks noGrp="1"/>
          </p:cNvGraphicFramePr>
          <p:nvPr>
            <p:ph sz="half" idx="1"/>
            <p:extLst>
              <p:ext uri="{D42A27DB-BD31-4B8C-83A1-F6EECF244321}">
                <p14:modId xmlns:p14="http://schemas.microsoft.com/office/powerpoint/2010/main" val="2935541465"/>
              </p:ext>
            </p:extLst>
          </p:nvPr>
        </p:nvGraphicFramePr>
        <p:xfrm>
          <a:off x="670998" y="2896570"/>
          <a:ext cx="10246319" cy="356760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0" name="CuadroTexto 9">
            <a:extLst>
              <a:ext uri="{FF2B5EF4-FFF2-40B4-BE49-F238E27FC236}">
                <a16:creationId xmlns:a16="http://schemas.microsoft.com/office/drawing/2014/main" id="{F2DB339C-55A9-15DF-7814-C936900956C6}"/>
              </a:ext>
            </a:extLst>
          </p:cNvPr>
          <p:cNvSpPr txBox="1"/>
          <p:nvPr/>
        </p:nvSpPr>
        <p:spPr>
          <a:xfrm>
            <a:off x="785389" y="2077853"/>
            <a:ext cx="6097508" cy="523220"/>
          </a:xfrm>
          <a:prstGeom prst="rect">
            <a:avLst/>
          </a:prstGeom>
          <a:noFill/>
        </p:spPr>
        <p:txBody>
          <a:bodyPr wrap="square">
            <a:spAutoFit/>
          </a:bodyPr>
          <a:lstStyle/>
          <a:p>
            <a:pPr lvl="0"/>
            <a:r>
              <a:rPr lang="es-MX" sz="2800" dirty="0">
                <a:solidFill>
                  <a:srgbClr val="002060"/>
                </a:solidFill>
              </a:rPr>
              <a:t>S</a:t>
            </a:r>
            <a:r>
              <a:rPr lang="es-PE" sz="2800" dirty="0">
                <a:solidFill>
                  <a:srgbClr val="002060"/>
                </a:solidFill>
              </a:rPr>
              <a:t>e dividen en dos grupos: </a:t>
            </a:r>
          </a:p>
        </p:txBody>
      </p:sp>
    </p:spTree>
    <p:extLst>
      <p:ext uri="{BB962C8B-B14F-4D97-AF65-F5344CB8AC3E}">
        <p14:creationId xmlns:p14="http://schemas.microsoft.com/office/powerpoint/2010/main" val="31236052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8" y="1093989"/>
            <a:ext cx="10515600" cy="859140"/>
          </a:xfrm>
        </p:spPr>
        <p:txBody>
          <a:bodyPr/>
          <a:lstStyle/>
          <a:p>
            <a:r>
              <a:rPr lang="es-MX" dirty="0">
                <a:solidFill>
                  <a:srgbClr val="C00000"/>
                </a:solidFill>
              </a:rPr>
              <a:t>Negociación</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Marcador de contenido 2">
            <a:extLst>
              <a:ext uri="{FF2B5EF4-FFF2-40B4-BE49-F238E27FC236}">
                <a16:creationId xmlns:a16="http://schemas.microsoft.com/office/drawing/2014/main" id="{2BDB7AEE-B053-433E-BBF6-D9C62310D671}"/>
              </a:ext>
            </a:extLst>
          </p:cNvPr>
          <p:cNvSpPr>
            <a:spLocks noGrp="1"/>
          </p:cNvSpPr>
          <p:nvPr>
            <p:ph sz="half" idx="1"/>
          </p:nvPr>
        </p:nvSpPr>
        <p:spPr>
          <a:xfrm>
            <a:off x="536358" y="1692460"/>
            <a:ext cx="11194149" cy="4351338"/>
          </a:xfrm>
          <a:solidFill>
            <a:schemeClr val="bg1"/>
          </a:solidFill>
        </p:spPr>
        <p:txBody>
          <a:bodyPr>
            <a:normAutofit/>
          </a:bodyPr>
          <a:lstStyle/>
          <a:p>
            <a:endParaRPr lang="es-MX" dirty="0">
              <a:solidFill>
                <a:srgbClr val="002060"/>
              </a:solidFill>
            </a:endParaRPr>
          </a:p>
          <a:p>
            <a:pPr marL="373063" indent="-373063" algn="just">
              <a:spcBef>
                <a:spcPct val="50000"/>
              </a:spcBef>
              <a:buFont typeface="Wingdings" pitchFamily="2" charset="2"/>
              <a:buChar char="q"/>
              <a:defRPr/>
            </a:pPr>
            <a:r>
              <a:rPr lang="es-PE" dirty="0">
                <a:solidFill>
                  <a:srgbClr val="002060"/>
                </a:solidFill>
              </a:rPr>
              <a:t>Mecanismo autocompositivo de solución de conflictos, por el cual las partes arriban a la solución sin la intervención de un tercero. </a:t>
            </a:r>
          </a:p>
          <a:p>
            <a:pPr marL="373063" indent="-373063" algn="just">
              <a:spcBef>
                <a:spcPct val="50000"/>
              </a:spcBef>
              <a:buFont typeface="Wingdings" pitchFamily="2" charset="2"/>
              <a:buChar char="q"/>
              <a:defRPr/>
            </a:pPr>
            <a:r>
              <a:rPr lang="es-PE" dirty="0">
                <a:solidFill>
                  <a:srgbClr val="002060"/>
                </a:solidFill>
              </a:rPr>
              <a:t>No implica disputa previa.</a:t>
            </a:r>
          </a:p>
          <a:p>
            <a:pPr marL="373063" indent="-373063" algn="just">
              <a:spcBef>
                <a:spcPct val="50000"/>
              </a:spcBef>
              <a:buFont typeface="Wingdings" pitchFamily="2" charset="2"/>
              <a:buChar char="q"/>
              <a:defRPr/>
            </a:pPr>
            <a:r>
              <a:rPr lang="es-PE" dirty="0">
                <a:solidFill>
                  <a:srgbClr val="002060"/>
                </a:solidFill>
              </a:rPr>
              <a:t>Las partes mantienen el control absoluto.</a:t>
            </a:r>
          </a:p>
          <a:p>
            <a:pPr marL="373063" indent="-373063" algn="just">
              <a:spcBef>
                <a:spcPct val="50000"/>
              </a:spcBef>
              <a:buFont typeface="Wingdings" pitchFamily="2" charset="2"/>
              <a:buChar char="q"/>
              <a:defRPr/>
            </a:pPr>
            <a:r>
              <a:rPr lang="es-PE" dirty="0">
                <a:solidFill>
                  <a:srgbClr val="002060"/>
                </a:solidFill>
              </a:rPr>
              <a:t>100% voluntario.</a:t>
            </a:r>
          </a:p>
          <a:p>
            <a:pPr marL="373063" indent="-373063" algn="just">
              <a:spcBef>
                <a:spcPct val="50000"/>
              </a:spcBef>
              <a:buFont typeface="Wingdings" pitchFamily="2" charset="2"/>
              <a:buChar char="q"/>
              <a:defRPr/>
            </a:pPr>
            <a:r>
              <a:rPr lang="es-PE" dirty="0">
                <a:solidFill>
                  <a:srgbClr val="002060"/>
                </a:solidFill>
              </a:rPr>
              <a:t>Procedimiento flexible.</a:t>
            </a:r>
            <a:endParaRPr lang="en-US" dirty="0">
              <a:solidFill>
                <a:srgbClr val="002060"/>
              </a:solidFill>
            </a:endParaRPr>
          </a:p>
          <a:p>
            <a:endParaRPr lang="es-PE" dirty="0">
              <a:solidFill>
                <a:srgbClr val="002060"/>
              </a:solidFill>
            </a:endParaRPr>
          </a:p>
          <a:p>
            <a:endParaRPr lang="es-MX" dirty="0">
              <a:solidFill>
                <a:srgbClr val="002060"/>
              </a:solidFill>
            </a:endParaRPr>
          </a:p>
        </p:txBody>
      </p:sp>
    </p:spTree>
    <p:extLst>
      <p:ext uri="{BB962C8B-B14F-4D97-AF65-F5344CB8AC3E}">
        <p14:creationId xmlns:p14="http://schemas.microsoft.com/office/powerpoint/2010/main" val="21710386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8" y="1093989"/>
            <a:ext cx="10515600" cy="859140"/>
          </a:xfrm>
        </p:spPr>
        <p:txBody>
          <a:bodyPr/>
          <a:lstStyle/>
          <a:p>
            <a:r>
              <a:rPr lang="es-PE" altLang="es-MX" dirty="0">
                <a:solidFill>
                  <a:srgbClr val="C00000"/>
                </a:solidFill>
              </a:rPr>
              <a:t>Mediación</a:t>
            </a:r>
            <a:endParaRPr lang="es-MX" dirty="0">
              <a:solidFill>
                <a:srgbClr val="C00000"/>
              </a:solidFill>
            </a:endParaRP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Marcador de contenido 2">
            <a:extLst>
              <a:ext uri="{FF2B5EF4-FFF2-40B4-BE49-F238E27FC236}">
                <a16:creationId xmlns:a16="http://schemas.microsoft.com/office/drawing/2014/main" id="{2BDB7AEE-B053-433E-BBF6-D9C62310D671}"/>
              </a:ext>
            </a:extLst>
          </p:cNvPr>
          <p:cNvSpPr>
            <a:spLocks noGrp="1"/>
          </p:cNvSpPr>
          <p:nvPr>
            <p:ph sz="half" idx="1"/>
          </p:nvPr>
        </p:nvSpPr>
        <p:spPr>
          <a:xfrm>
            <a:off x="536358" y="2077853"/>
            <a:ext cx="11194149" cy="4351338"/>
          </a:xfrm>
          <a:solidFill>
            <a:schemeClr val="bg1"/>
          </a:solidFill>
        </p:spPr>
        <p:txBody>
          <a:bodyPr>
            <a:normAutofit/>
          </a:bodyPr>
          <a:lstStyle/>
          <a:p>
            <a:pPr marL="373063" indent="-373063" algn="just">
              <a:spcBef>
                <a:spcPct val="50000"/>
              </a:spcBef>
              <a:buFont typeface="Wingdings" pitchFamily="2" charset="2"/>
              <a:buChar char="q"/>
              <a:defRPr/>
            </a:pPr>
            <a:r>
              <a:rPr lang="es-PE" dirty="0">
                <a:solidFill>
                  <a:srgbClr val="002060"/>
                </a:solidFill>
              </a:rPr>
              <a:t>Tercero neutral apoya a las partes.</a:t>
            </a:r>
          </a:p>
          <a:p>
            <a:pPr marL="373063" indent="-373063" algn="just">
              <a:spcBef>
                <a:spcPct val="50000"/>
              </a:spcBef>
              <a:buFont typeface="Wingdings" pitchFamily="2" charset="2"/>
              <a:buChar char="q"/>
              <a:defRPr/>
            </a:pPr>
            <a:r>
              <a:rPr lang="es-PE" dirty="0">
                <a:solidFill>
                  <a:srgbClr val="002060"/>
                </a:solidFill>
              </a:rPr>
              <a:t>Colabora con las partes a identificar sus puntos en controversia.</a:t>
            </a:r>
          </a:p>
          <a:p>
            <a:pPr marL="373063" indent="-373063" algn="just">
              <a:spcBef>
                <a:spcPct val="50000"/>
              </a:spcBef>
              <a:buFont typeface="Wingdings" pitchFamily="2" charset="2"/>
              <a:buChar char="q"/>
              <a:defRPr/>
            </a:pPr>
            <a:r>
              <a:rPr lang="es-PE" dirty="0">
                <a:solidFill>
                  <a:srgbClr val="002060"/>
                </a:solidFill>
              </a:rPr>
              <a:t>Con la presencia del mediador, las partes sacrifican cierto grado de autonomía.</a:t>
            </a:r>
          </a:p>
          <a:p>
            <a:pPr marL="373063" indent="-373063" algn="just">
              <a:spcBef>
                <a:spcPct val="50000"/>
              </a:spcBef>
              <a:buFont typeface="Wingdings" pitchFamily="2" charset="2"/>
              <a:buChar char="q"/>
              <a:defRPr/>
            </a:pPr>
            <a:r>
              <a:rPr lang="es-PE" dirty="0">
                <a:solidFill>
                  <a:srgbClr val="002060"/>
                </a:solidFill>
              </a:rPr>
              <a:t>Las partes ceden control al mediador sin delegar la solución del conflicto.</a:t>
            </a:r>
          </a:p>
          <a:p>
            <a:pPr marL="373063" indent="-373063" algn="just">
              <a:spcBef>
                <a:spcPct val="50000"/>
              </a:spcBef>
              <a:buFont typeface="Wingdings" pitchFamily="2" charset="2"/>
              <a:buChar char="q"/>
              <a:defRPr/>
            </a:pPr>
            <a:r>
              <a:rPr lang="es-PE" dirty="0">
                <a:solidFill>
                  <a:srgbClr val="002060"/>
                </a:solidFill>
              </a:rPr>
              <a:t>El mediador puede sugerir, aportar, interpretar o aportar argumentos.</a:t>
            </a:r>
          </a:p>
          <a:p>
            <a:pPr marL="373063" indent="-373063" algn="just">
              <a:spcBef>
                <a:spcPct val="50000"/>
              </a:spcBef>
              <a:buFont typeface="Wingdings" pitchFamily="2" charset="2"/>
              <a:buChar char="q"/>
              <a:defRPr/>
            </a:pPr>
            <a:r>
              <a:rPr lang="es-PE" dirty="0">
                <a:solidFill>
                  <a:srgbClr val="002060"/>
                </a:solidFill>
              </a:rPr>
              <a:t>El mediador no propone fórmulas de solución.</a:t>
            </a:r>
            <a:endParaRPr lang="en-US" dirty="0">
              <a:solidFill>
                <a:srgbClr val="002060"/>
              </a:solidFill>
            </a:endParaRPr>
          </a:p>
          <a:p>
            <a:endParaRPr lang="es-PE" dirty="0">
              <a:solidFill>
                <a:srgbClr val="002060"/>
              </a:solidFill>
            </a:endParaRPr>
          </a:p>
          <a:p>
            <a:endParaRPr lang="es-MX" dirty="0">
              <a:solidFill>
                <a:srgbClr val="002060"/>
              </a:solidFill>
            </a:endParaRPr>
          </a:p>
        </p:txBody>
      </p:sp>
    </p:spTree>
    <p:extLst>
      <p:ext uri="{BB962C8B-B14F-4D97-AF65-F5344CB8AC3E}">
        <p14:creationId xmlns:p14="http://schemas.microsoft.com/office/powerpoint/2010/main" val="16900081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8" y="1093989"/>
            <a:ext cx="10515600" cy="859140"/>
          </a:xfrm>
        </p:spPr>
        <p:txBody>
          <a:bodyPr/>
          <a:lstStyle/>
          <a:p>
            <a:r>
              <a:rPr lang="es-MX" dirty="0">
                <a:solidFill>
                  <a:srgbClr val="C00000"/>
                </a:solidFill>
              </a:rPr>
              <a:t>C</a:t>
            </a:r>
            <a:r>
              <a:rPr lang="es-PE" altLang="es-MX" dirty="0" err="1">
                <a:solidFill>
                  <a:srgbClr val="C00000"/>
                </a:solidFill>
              </a:rPr>
              <a:t>onciliación</a:t>
            </a:r>
            <a:endParaRPr lang="es-MX" dirty="0">
              <a:solidFill>
                <a:srgbClr val="C00000"/>
              </a:solidFill>
            </a:endParaRP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Marcador de contenido 2">
            <a:extLst>
              <a:ext uri="{FF2B5EF4-FFF2-40B4-BE49-F238E27FC236}">
                <a16:creationId xmlns:a16="http://schemas.microsoft.com/office/drawing/2014/main" id="{2BDB7AEE-B053-433E-BBF6-D9C62310D671}"/>
              </a:ext>
            </a:extLst>
          </p:cNvPr>
          <p:cNvSpPr>
            <a:spLocks noGrp="1"/>
          </p:cNvSpPr>
          <p:nvPr>
            <p:ph sz="half" idx="1"/>
          </p:nvPr>
        </p:nvSpPr>
        <p:spPr>
          <a:xfrm>
            <a:off x="536358" y="1692460"/>
            <a:ext cx="11194149" cy="4351338"/>
          </a:xfrm>
          <a:solidFill>
            <a:schemeClr val="bg1"/>
          </a:solidFill>
        </p:spPr>
        <p:txBody>
          <a:bodyPr>
            <a:normAutofit/>
          </a:bodyPr>
          <a:lstStyle/>
          <a:p>
            <a:endParaRPr lang="es-MX" dirty="0">
              <a:solidFill>
                <a:srgbClr val="002060"/>
              </a:solidFill>
            </a:endParaRPr>
          </a:p>
          <a:p>
            <a:pPr marL="373063" indent="-373063" algn="just">
              <a:spcBef>
                <a:spcPct val="50000"/>
              </a:spcBef>
              <a:buFont typeface="Wingdings" pitchFamily="2" charset="2"/>
              <a:buChar char="q"/>
              <a:defRPr/>
            </a:pPr>
            <a:r>
              <a:rPr lang="es-PE" dirty="0">
                <a:solidFill>
                  <a:srgbClr val="002060"/>
                </a:solidFill>
              </a:rPr>
              <a:t>Las partes son quienes logran la solución.</a:t>
            </a:r>
          </a:p>
          <a:p>
            <a:pPr marL="373063" indent="-373063" algn="just">
              <a:spcBef>
                <a:spcPct val="50000"/>
              </a:spcBef>
              <a:buFont typeface="Wingdings" pitchFamily="2" charset="2"/>
              <a:buChar char="q"/>
              <a:defRPr/>
            </a:pPr>
            <a:r>
              <a:rPr lang="es-PE" dirty="0">
                <a:solidFill>
                  <a:srgbClr val="002060"/>
                </a:solidFill>
              </a:rPr>
              <a:t>Existe un tercero que aporta ideas, facilita la comunicación.</a:t>
            </a:r>
          </a:p>
          <a:p>
            <a:pPr marL="373063" indent="-373063" algn="just">
              <a:spcBef>
                <a:spcPct val="50000"/>
              </a:spcBef>
              <a:buFont typeface="Wingdings" pitchFamily="2" charset="2"/>
              <a:buChar char="q"/>
              <a:defRPr/>
            </a:pPr>
            <a:r>
              <a:rPr lang="es-PE" dirty="0">
                <a:solidFill>
                  <a:srgbClr val="002060"/>
                </a:solidFill>
              </a:rPr>
              <a:t>El conciliador no actúa como Juez. No impone soluciones.</a:t>
            </a:r>
          </a:p>
          <a:p>
            <a:pPr marL="373063" indent="-373063" algn="just">
              <a:spcBef>
                <a:spcPct val="50000"/>
              </a:spcBef>
              <a:buFont typeface="Wingdings" pitchFamily="2" charset="2"/>
              <a:buChar char="q"/>
              <a:defRPr/>
            </a:pPr>
            <a:r>
              <a:rPr lang="es-PE" dirty="0">
                <a:solidFill>
                  <a:srgbClr val="002060"/>
                </a:solidFill>
              </a:rPr>
              <a:t>El conciliador propone fórmulas de solución.</a:t>
            </a:r>
          </a:p>
          <a:p>
            <a:pPr marL="373063" indent="-373063" algn="just">
              <a:spcBef>
                <a:spcPct val="50000"/>
              </a:spcBef>
              <a:buFont typeface="Wingdings" pitchFamily="2" charset="2"/>
              <a:buChar char="q"/>
              <a:defRPr/>
            </a:pPr>
            <a:r>
              <a:rPr lang="es-PE" dirty="0">
                <a:solidFill>
                  <a:srgbClr val="002060"/>
                </a:solidFill>
              </a:rPr>
              <a:t>Procedimiento flexible.</a:t>
            </a:r>
            <a:endParaRPr lang="en-US" dirty="0">
              <a:solidFill>
                <a:srgbClr val="002060"/>
              </a:solidFill>
            </a:endParaRPr>
          </a:p>
          <a:p>
            <a:endParaRPr lang="es-PE" dirty="0">
              <a:solidFill>
                <a:srgbClr val="002060"/>
              </a:solidFill>
            </a:endParaRPr>
          </a:p>
          <a:p>
            <a:endParaRPr lang="es-MX" dirty="0">
              <a:solidFill>
                <a:srgbClr val="002060"/>
              </a:solidFill>
            </a:endParaRPr>
          </a:p>
        </p:txBody>
      </p:sp>
    </p:spTree>
    <p:extLst>
      <p:ext uri="{BB962C8B-B14F-4D97-AF65-F5344CB8AC3E}">
        <p14:creationId xmlns:p14="http://schemas.microsoft.com/office/powerpoint/2010/main" val="19201233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06380-F30B-4114-9F77-566922C90D5D}"/>
              </a:ext>
            </a:extLst>
          </p:cNvPr>
          <p:cNvSpPr>
            <a:spLocks noGrp="1"/>
          </p:cNvSpPr>
          <p:nvPr>
            <p:ph type="title"/>
          </p:nvPr>
        </p:nvSpPr>
        <p:spPr>
          <a:xfrm>
            <a:off x="536358" y="1093989"/>
            <a:ext cx="10515600" cy="859140"/>
          </a:xfrm>
        </p:spPr>
        <p:txBody>
          <a:bodyPr/>
          <a:lstStyle/>
          <a:p>
            <a:r>
              <a:rPr lang="es-MX" dirty="0">
                <a:solidFill>
                  <a:srgbClr val="C00000"/>
                </a:solidFill>
              </a:rPr>
              <a:t>Arbitraje</a:t>
            </a:r>
          </a:p>
        </p:txBody>
      </p:sp>
      <p:cxnSp>
        <p:nvCxnSpPr>
          <p:cNvPr id="4" name="Conector recto 3">
            <a:extLst>
              <a:ext uri="{FF2B5EF4-FFF2-40B4-BE49-F238E27FC236}">
                <a16:creationId xmlns:a16="http://schemas.microsoft.com/office/drawing/2014/main" id="{678A71DB-460B-4AB9-92A6-6B5A5ABE8BBF}"/>
              </a:ext>
            </a:extLst>
          </p:cNvPr>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2" descr="Identidad visual &amp;quot;Siempre con el pueblo&amp;quot; | INSTITUTO NACIONAL DE SALUD">
            <a:extLst>
              <a:ext uri="{FF2B5EF4-FFF2-40B4-BE49-F238E27FC236}">
                <a16:creationId xmlns:a16="http://schemas.microsoft.com/office/drawing/2014/main" id="{48340612-9526-40C5-BE46-E2EB6C65841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1842" b="21351"/>
          <a:stretch/>
        </p:blipFill>
        <p:spPr bwMode="auto">
          <a:xfrm>
            <a:off x="10065328" y="178450"/>
            <a:ext cx="1665180" cy="668041"/>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A2FE40DF-2E93-4BFC-89F4-59BFFE5E2B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36179" y="48738"/>
            <a:ext cx="2409585" cy="859140"/>
          </a:xfrm>
          <a:prstGeom prst="rect">
            <a:avLst/>
          </a:prstGeom>
          <a:noFill/>
          <a:ln>
            <a:noFill/>
          </a:ln>
        </p:spPr>
      </p:pic>
      <p:sp>
        <p:nvSpPr>
          <p:cNvPr id="9" name="Marcador de contenido 2">
            <a:extLst>
              <a:ext uri="{FF2B5EF4-FFF2-40B4-BE49-F238E27FC236}">
                <a16:creationId xmlns:a16="http://schemas.microsoft.com/office/drawing/2014/main" id="{2BDB7AEE-B053-433E-BBF6-D9C62310D671}"/>
              </a:ext>
            </a:extLst>
          </p:cNvPr>
          <p:cNvSpPr>
            <a:spLocks noGrp="1"/>
          </p:cNvSpPr>
          <p:nvPr>
            <p:ph sz="half" idx="1"/>
          </p:nvPr>
        </p:nvSpPr>
        <p:spPr>
          <a:xfrm>
            <a:off x="536358" y="2212848"/>
            <a:ext cx="11194149" cy="3830949"/>
          </a:xfrm>
          <a:solidFill>
            <a:schemeClr val="bg1"/>
          </a:solidFill>
        </p:spPr>
        <p:txBody>
          <a:bodyPr>
            <a:normAutofit/>
          </a:bodyPr>
          <a:lstStyle/>
          <a:p>
            <a:pPr marL="373063" indent="-373063" algn="just">
              <a:spcBef>
                <a:spcPct val="50000"/>
              </a:spcBef>
              <a:buFont typeface="Wingdings" pitchFamily="2" charset="2"/>
              <a:buChar char="q"/>
              <a:defRPr/>
            </a:pPr>
            <a:r>
              <a:rPr lang="es-PE" dirty="0">
                <a:solidFill>
                  <a:srgbClr val="002060"/>
                </a:solidFill>
              </a:rPr>
              <a:t>Método </a:t>
            </a:r>
            <a:r>
              <a:rPr lang="es-PE" dirty="0" err="1">
                <a:solidFill>
                  <a:srgbClr val="002060"/>
                </a:solidFill>
              </a:rPr>
              <a:t>heterecompositivo</a:t>
            </a:r>
            <a:r>
              <a:rPr lang="es-PE" dirty="0">
                <a:solidFill>
                  <a:srgbClr val="002060"/>
                </a:solidFill>
              </a:rPr>
              <a:t> de solución de conflictos.</a:t>
            </a:r>
          </a:p>
          <a:p>
            <a:pPr marL="373063" indent="-373063" algn="just">
              <a:spcBef>
                <a:spcPct val="50000"/>
              </a:spcBef>
              <a:buFont typeface="Wingdings" pitchFamily="2" charset="2"/>
              <a:buChar char="q"/>
              <a:defRPr/>
            </a:pPr>
            <a:r>
              <a:rPr lang="es-PE" dirty="0">
                <a:solidFill>
                  <a:srgbClr val="002060"/>
                </a:solidFill>
              </a:rPr>
              <a:t>Las partes eligen y ceden el control del resultado al tribunal arbitral.</a:t>
            </a:r>
          </a:p>
          <a:p>
            <a:pPr marL="373063" indent="-373063" algn="just">
              <a:spcBef>
                <a:spcPct val="50000"/>
              </a:spcBef>
              <a:buFont typeface="Wingdings" pitchFamily="2" charset="2"/>
              <a:buChar char="q"/>
              <a:defRPr/>
            </a:pPr>
            <a:r>
              <a:rPr lang="es-PE" dirty="0">
                <a:solidFill>
                  <a:srgbClr val="002060"/>
                </a:solidFill>
              </a:rPr>
              <a:t>Las partes acuerdan las pautas del procedimiento.</a:t>
            </a:r>
          </a:p>
          <a:p>
            <a:pPr marL="373063" indent="-373063" algn="just">
              <a:spcBef>
                <a:spcPct val="50000"/>
              </a:spcBef>
              <a:buFont typeface="Wingdings" pitchFamily="2" charset="2"/>
              <a:buChar char="q"/>
              <a:defRPr/>
            </a:pPr>
            <a:r>
              <a:rPr lang="es-PE" dirty="0">
                <a:solidFill>
                  <a:srgbClr val="002060"/>
                </a:solidFill>
              </a:rPr>
              <a:t>Se busca la especialización del árbitro y la celeridad del proceso.</a:t>
            </a:r>
          </a:p>
          <a:p>
            <a:pPr marL="373063" indent="-373063" algn="just">
              <a:spcBef>
                <a:spcPct val="50000"/>
              </a:spcBef>
              <a:buFont typeface="Wingdings" pitchFamily="2" charset="2"/>
              <a:buChar char="q"/>
              <a:defRPr/>
            </a:pPr>
            <a:r>
              <a:rPr lang="es-PE" dirty="0">
                <a:solidFill>
                  <a:srgbClr val="002060"/>
                </a:solidFill>
              </a:rPr>
              <a:t>La decisión se materializa en un laudo obligatorio para las partes.</a:t>
            </a:r>
          </a:p>
          <a:p>
            <a:pPr marL="373063" indent="-373063" algn="just">
              <a:spcBef>
                <a:spcPct val="50000"/>
              </a:spcBef>
              <a:buFont typeface="Wingdings" pitchFamily="2" charset="2"/>
              <a:buChar char="q"/>
              <a:defRPr/>
            </a:pPr>
            <a:r>
              <a:rPr lang="es-PE" dirty="0">
                <a:solidFill>
                  <a:srgbClr val="002060"/>
                </a:solidFill>
              </a:rPr>
              <a:t>Procedimiento flexible</a:t>
            </a:r>
          </a:p>
          <a:p>
            <a:endParaRPr lang="es-PE" dirty="0">
              <a:solidFill>
                <a:srgbClr val="002060"/>
              </a:solidFill>
            </a:endParaRPr>
          </a:p>
          <a:p>
            <a:endParaRPr lang="es-MX" dirty="0">
              <a:solidFill>
                <a:srgbClr val="002060"/>
              </a:solidFill>
            </a:endParaRPr>
          </a:p>
        </p:txBody>
      </p:sp>
    </p:spTree>
    <p:extLst>
      <p:ext uri="{BB962C8B-B14F-4D97-AF65-F5344CB8AC3E}">
        <p14:creationId xmlns:p14="http://schemas.microsoft.com/office/powerpoint/2010/main" val="21542189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Shape 457"/>
        <p:cNvGrpSpPr/>
        <p:nvPr/>
      </p:nvGrpSpPr>
      <p:grpSpPr>
        <a:xfrm>
          <a:off x="0" y="0"/>
          <a:ext cx="0" cy="0"/>
          <a:chOff x="0" y="0"/>
          <a:chExt cx="0" cy="0"/>
        </a:xfrm>
      </p:grpSpPr>
      <p:sp>
        <p:nvSpPr>
          <p:cNvPr id="458" name="Google Shape;458;p39"/>
          <p:cNvSpPr txBox="1">
            <a:spLocks noGrp="1"/>
          </p:cNvSpPr>
          <p:nvPr>
            <p:ph type="ctrTitle"/>
          </p:nvPr>
        </p:nvSpPr>
        <p:spPr>
          <a:xfrm>
            <a:off x="3426400" y="2801733"/>
            <a:ext cx="6292366" cy="1275600"/>
          </a:xfrm>
          <a:prstGeom prst="rect">
            <a:avLst/>
          </a:prstGeom>
        </p:spPr>
        <p:txBody>
          <a:bodyPr spcFirstLastPara="1" vert="horz" wrap="square" lIns="121900" tIns="121900" rIns="121900" bIns="121900" rtlCol="0" anchor="b" anchorCtr="0">
            <a:noAutofit/>
          </a:bodyPr>
          <a:lstStyle/>
          <a:p>
            <a:pPr>
              <a:lnSpc>
                <a:spcPct val="110000"/>
              </a:lnSpc>
            </a:pPr>
            <a:r>
              <a:rPr lang="es-ES" sz="4400" b="1" dirty="0">
                <a:solidFill>
                  <a:schemeClr val="accent1">
                    <a:lumMod val="50000"/>
                  </a:schemeClr>
                </a:solidFill>
                <a:latin typeface="Poppins" panose="020B0604020202020204" charset="0"/>
                <a:cs typeface="Poppins" panose="020B0604020202020204" charset="0"/>
              </a:rPr>
              <a:t>Arbitraje – incorporación en la legislación peruana</a:t>
            </a:r>
          </a:p>
        </p:txBody>
      </p:sp>
      <p:sp>
        <p:nvSpPr>
          <p:cNvPr id="460" name="Google Shape;460;p39"/>
          <p:cNvSpPr txBox="1"/>
          <p:nvPr/>
        </p:nvSpPr>
        <p:spPr>
          <a:xfrm>
            <a:off x="1374567" y="947333"/>
            <a:ext cx="1856800" cy="1854400"/>
          </a:xfrm>
          <a:prstGeom prst="rect">
            <a:avLst/>
          </a:prstGeom>
          <a:noFill/>
          <a:ln>
            <a:noFill/>
          </a:ln>
        </p:spPr>
        <p:txBody>
          <a:bodyPr spcFirstLastPara="1" wrap="square" lIns="121900" tIns="121900" rIns="121900" bIns="121900" anchor="ctr" anchorCtr="0">
            <a:noAutofit/>
          </a:bodyPr>
          <a:lstStyle/>
          <a:p>
            <a:pPr algn="ctr">
              <a:buClr>
                <a:schemeClr val="dk1"/>
              </a:buClr>
              <a:buSzPts val="1100"/>
            </a:pPr>
            <a:r>
              <a:rPr lang="en" sz="8000" b="1" dirty="0">
                <a:solidFill>
                  <a:srgbClr val="FFFFFF"/>
                </a:solidFill>
                <a:latin typeface="Poppins"/>
                <a:cs typeface="Poppins"/>
                <a:sym typeface="Poppins"/>
              </a:rPr>
              <a:t>2</a:t>
            </a:r>
            <a:endParaRPr sz="8000" dirty="0">
              <a:solidFill>
                <a:srgbClr val="FFFFFF"/>
              </a:solidFill>
            </a:endParaRPr>
          </a:p>
        </p:txBody>
      </p:sp>
      <p:cxnSp>
        <p:nvCxnSpPr>
          <p:cNvPr id="3" name="Conector recto 2"/>
          <p:cNvCxnSpPr/>
          <p:nvPr/>
        </p:nvCxnSpPr>
        <p:spPr>
          <a:xfrm>
            <a:off x="4193628" y="4667904"/>
            <a:ext cx="3720662" cy="0"/>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31732274"/>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3178</TotalTime>
  <Words>1886</Words>
  <Application>Microsoft Office PowerPoint</Application>
  <PresentationFormat>Panorámica</PresentationFormat>
  <Paragraphs>180</Paragraphs>
  <Slides>28</Slides>
  <Notes>4</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28</vt:i4>
      </vt:variant>
    </vt:vector>
  </HeadingPairs>
  <TitlesOfParts>
    <vt:vector size="36" baseType="lpstr">
      <vt:lpstr>Arial</vt:lpstr>
      <vt:lpstr>Bookman Old Style</vt:lpstr>
      <vt:lpstr>Calibri</vt:lpstr>
      <vt:lpstr>Calibri Light</vt:lpstr>
      <vt:lpstr>Poppins</vt:lpstr>
      <vt:lpstr>Roboto Bk</vt:lpstr>
      <vt:lpstr>Wingdings</vt:lpstr>
      <vt:lpstr>Tema de Office</vt:lpstr>
      <vt:lpstr>CONTENIDO</vt:lpstr>
      <vt:lpstr>MARC´S</vt:lpstr>
      <vt:lpstr>MARC’s</vt:lpstr>
      <vt:lpstr>Tipos de MARC’s</vt:lpstr>
      <vt:lpstr>Negociación</vt:lpstr>
      <vt:lpstr>Mediación</vt:lpstr>
      <vt:lpstr>Conciliación</vt:lpstr>
      <vt:lpstr>Arbitraje</vt:lpstr>
      <vt:lpstr>Arbitraje – incorporación en la legislación peruana</vt:lpstr>
      <vt:lpstr>Incorporación del Arbitraje en la legislación peruana  </vt:lpstr>
      <vt:lpstr>Incorporación del Arbitraje en la legislación peruana  </vt:lpstr>
      <vt:lpstr>Incorporación del Arbitraje en la legislación peruana  </vt:lpstr>
      <vt:lpstr>Primera Ley de Arbitraje 1992</vt:lpstr>
      <vt:lpstr>Segunda Ley de Arbitraje 1992</vt:lpstr>
      <vt:lpstr>Tercera Ley de Arbitraje 2008 – D. Leg. N° 1071</vt:lpstr>
      <vt:lpstr>Arbitraje</vt:lpstr>
      <vt:lpstr>Presentación de PowerPoint</vt:lpstr>
      <vt:lpstr>Convenio Arbitral</vt:lpstr>
      <vt:lpstr>Efectos del Convenio Arbitral</vt:lpstr>
      <vt:lpstr>Mecanismos de Protección del CA</vt:lpstr>
      <vt:lpstr>Presentación de PowerPoint</vt:lpstr>
      <vt:lpstr>Presentación de PowerPoint</vt:lpstr>
      <vt:lpstr>Presentación de PowerPoint</vt:lpstr>
      <vt:lpstr>¿Qué materias son arbitrables?</vt:lpstr>
      <vt:lpstr>Presentación de PowerPoint</vt:lpstr>
      <vt:lpstr>Los árbitros</vt:lpstr>
      <vt:lpstr>Presentación de PowerPoint</vt:lpstr>
      <vt:lpstr>Recusación – Reglamento LCE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Planeamiento Institucional</dc:title>
  <dc:creator>gg</dc:creator>
  <cp:lastModifiedBy>Ramon Herrera Salazar</cp:lastModifiedBy>
  <cp:revision>121</cp:revision>
  <dcterms:created xsi:type="dcterms:W3CDTF">2021-09-24T16:56:48Z</dcterms:created>
  <dcterms:modified xsi:type="dcterms:W3CDTF">2022-12-07T23:22:16Z</dcterms:modified>
</cp:coreProperties>
</file>