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Poppins" pitchFamily="2" charset="77"/>
      <p:regular r:id="rId23"/>
      <p:bold r:id="rId24"/>
      <p:italic r:id="rId25"/>
      <p:boldItalic r:id="rId26"/>
    </p:embeddedFont>
    <p:embeddedFont>
      <p:font typeface="Poppins Bold" pitchFamily="2" charset="77"/>
      <p:regular r:id="rId27"/>
      <p:bold r:id="rId28"/>
    </p:embeddedFont>
    <p:embeddedFont>
      <p:font typeface="Poppins Semi-Bold" pitchFamily="2" charset="77"/>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40" autoAdjust="0"/>
  </p:normalViewPr>
  <p:slideViewPr>
    <p:cSldViewPr>
      <p:cViewPr varScale="1">
        <p:scale>
          <a:sx n="71" d="100"/>
          <a:sy n="71" d="100"/>
        </p:scale>
        <p:origin x="76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8888" y="1757486"/>
            <a:ext cx="6817181" cy="6817181"/>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F5AF19"/>
            </a:solidFill>
          </p:spPr>
          <p:txBody>
            <a:bodyPr/>
            <a:lstStyle/>
            <a:p>
              <a:endParaRPr lang="es-ES_tradnl"/>
            </a:p>
          </p:txBody>
        </p:sp>
        <p:sp>
          <p:nvSpPr>
            <p:cNvPr id="4" name="TextBox 4"/>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87279" y="2055878"/>
            <a:ext cx="6220398" cy="6220398"/>
          </a:xfrm>
          <a:custGeom>
            <a:avLst/>
            <a:gdLst/>
            <a:ahLst/>
            <a:cxnLst/>
            <a:rect l="l" t="t" r="r" b="b"/>
            <a:pathLst>
              <a:path w="6220398" h="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ES_tradnl"/>
          </a:p>
        </p:txBody>
      </p:sp>
      <p:sp>
        <p:nvSpPr>
          <p:cNvPr id="6" name="Freeform 6"/>
          <p:cNvSpPr/>
          <p:nvPr/>
        </p:nvSpPr>
        <p:spPr>
          <a:xfrm>
            <a:off x="1462087" y="2138378"/>
            <a:ext cx="6055396" cy="6055396"/>
          </a:xfrm>
          <a:custGeom>
            <a:avLst/>
            <a:gdLst/>
            <a:ahLst/>
            <a:cxnLst/>
            <a:rect l="l" t="t" r="r" b="b"/>
            <a:pathLst>
              <a:path w="6055396" h="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ES_tradnl"/>
          </a:p>
        </p:txBody>
      </p:sp>
      <p:grpSp>
        <p:nvGrpSpPr>
          <p:cNvPr id="7" name="Group 7"/>
          <p:cNvGrpSpPr/>
          <p:nvPr/>
        </p:nvGrpSpPr>
        <p:grpSpPr>
          <a:xfrm>
            <a:off x="1519823" y="2399664"/>
            <a:ext cx="5805876" cy="5532824"/>
            <a:chOff x="0" y="0"/>
            <a:chExt cx="852913" cy="812800"/>
          </a:xfrm>
        </p:grpSpPr>
        <p:sp>
          <p:nvSpPr>
            <p:cNvPr id="8" name="Freeform 8"/>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BC00"/>
            </a:solidFill>
          </p:spPr>
          <p:txBody>
            <a:bodyPr/>
            <a:lstStyle/>
            <a:p>
              <a:endParaRPr lang="es-ES_tradnl"/>
            </a:p>
          </p:txBody>
        </p:sp>
        <p:sp>
          <p:nvSpPr>
            <p:cNvPr id="9" name="TextBox 9"/>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a:grpSpLocks noChangeAspect="1"/>
          </p:cNvGrpSpPr>
          <p:nvPr/>
        </p:nvGrpSpPr>
        <p:grpSpPr>
          <a:xfrm>
            <a:off x="1823139" y="2591748"/>
            <a:ext cx="5148678" cy="5148657"/>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4999" r="-24999"/>
              </a:stretch>
            </a:blipFill>
          </p:spPr>
          <p:txBody>
            <a:bodyPr/>
            <a:lstStyle/>
            <a:p>
              <a:endParaRPr lang="es-ES_tradnl"/>
            </a:p>
          </p:txBody>
        </p:sp>
      </p:grpSp>
      <p:sp>
        <p:nvSpPr>
          <p:cNvPr id="12" name="Freeform 12"/>
          <p:cNvSpPr/>
          <p:nvPr/>
        </p:nvSpPr>
        <p:spPr>
          <a:xfrm rot="-10800000">
            <a:off x="4397478" y="750863"/>
            <a:ext cx="4392637" cy="8785274"/>
          </a:xfrm>
          <a:custGeom>
            <a:avLst/>
            <a:gdLst/>
            <a:ahLst/>
            <a:cxnLst/>
            <a:rect l="l" t="t" r="r" b="b"/>
            <a:pathLst>
              <a:path w="4392637" h="8785274">
                <a:moveTo>
                  <a:pt x="0" y="0"/>
                </a:moveTo>
                <a:lnTo>
                  <a:pt x="4392637" y="0"/>
                </a:lnTo>
                <a:lnTo>
                  <a:pt x="4392637" y="8785274"/>
                </a:lnTo>
                <a:lnTo>
                  <a:pt x="0" y="87852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_tradnl"/>
          </a:p>
        </p:txBody>
      </p:sp>
      <p:sp>
        <p:nvSpPr>
          <p:cNvPr id="13" name="Freeform 13"/>
          <p:cNvSpPr/>
          <p:nvPr/>
        </p:nvSpPr>
        <p:spPr>
          <a:xfrm rot="-5400000">
            <a:off x="-1802175" y="4393923"/>
            <a:ext cx="5103504" cy="1499154"/>
          </a:xfrm>
          <a:custGeom>
            <a:avLst/>
            <a:gdLst/>
            <a:ahLst/>
            <a:cxnLst/>
            <a:rect l="l" t="t" r="r" b="b"/>
            <a:pathLst>
              <a:path w="5103504" h="1499154">
                <a:moveTo>
                  <a:pt x="0" y="0"/>
                </a:moveTo>
                <a:lnTo>
                  <a:pt x="5103504" y="0"/>
                </a:lnTo>
                <a:lnTo>
                  <a:pt x="5103504" y="1499154"/>
                </a:lnTo>
                <a:lnTo>
                  <a:pt x="0" y="14991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_tradnl"/>
          </a:p>
        </p:txBody>
      </p:sp>
      <p:grpSp>
        <p:nvGrpSpPr>
          <p:cNvPr id="14" name="Group 14"/>
          <p:cNvGrpSpPr/>
          <p:nvPr/>
        </p:nvGrpSpPr>
        <p:grpSpPr>
          <a:xfrm>
            <a:off x="1303801" y="2353149"/>
            <a:ext cx="432044" cy="4320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txBody>
            <a:bodyPr/>
            <a:lstStyle/>
            <a:p>
              <a:endParaRPr lang="es-ES_tradnl"/>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246065" y="7456654"/>
            <a:ext cx="432044" cy="43204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txBody>
            <a:bodyPr/>
            <a:lstStyle/>
            <a:p>
              <a:endParaRPr lang="es-ES_tradnl"/>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278317" y="7802812"/>
            <a:ext cx="2831992" cy="217744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p:spPr>
          <p:txBody>
            <a:bodyPr/>
            <a:lstStyle/>
            <a:p>
              <a:endParaRPr lang="es-ES_tradnl"/>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823139" y="435103"/>
            <a:ext cx="1187194" cy="118719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p:spPr>
          <p:txBody>
            <a:bodyPr/>
            <a:lstStyle/>
            <a:p>
              <a:endParaRPr lang="es-ES_tradnl"/>
            </a:p>
          </p:txBody>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7517484" y="8711283"/>
            <a:ext cx="1050577" cy="105057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p:spPr>
          <p:txBody>
            <a:bodyPr/>
            <a:lstStyle/>
            <a:p>
              <a:endParaRPr lang="es-ES_tradnl"/>
            </a:p>
          </p:txBody>
        </p:sp>
        <p:sp>
          <p:nvSpPr>
            <p:cNvPr id="28" name="TextBox 2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8042772" y="-897152"/>
            <a:ext cx="1794303" cy="1794303"/>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txBody>
            <a:bodyPr/>
            <a:lstStyle/>
            <a:p>
              <a:endParaRPr lang="es-ES_tradnl"/>
            </a:p>
          </p:txBody>
        </p:sp>
        <p:sp>
          <p:nvSpPr>
            <p:cNvPr id="31" name="TextBox 31"/>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32" name="Freeform 32"/>
          <p:cNvSpPr/>
          <p:nvPr/>
        </p:nvSpPr>
        <p:spPr>
          <a:xfrm>
            <a:off x="10148493" y="5355617"/>
            <a:ext cx="8121055" cy="1115758"/>
          </a:xfrm>
          <a:custGeom>
            <a:avLst/>
            <a:gdLst/>
            <a:ahLst/>
            <a:cxnLst/>
            <a:rect l="l" t="t" r="r" b="b"/>
            <a:pathLst>
              <a:path w="9897851" h="1115758">
                <a:moveTo>
                  <a:pt x="0" y="0"/>
                </a:moveTo>
                <a:lnTo>
                  <a:pt x="9897851" y="0"/>
                </a:lnTo>
                <a:lnTo>
                  <a:pt x="9897851" y="1115758"/>
                </a:lnTo>
                <a:lnTo>
                  <a:pt x="0" y="11157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ES_tradnl"/>
          </a:p>
        </p:txBody>
      </p:sp>
      <p:sp>
        <p:nvSpPr>
          <p:cNvPr id="33" name="Freeform 33"/>
          <p:cNvSpPr/>
          <p:nvPr/>
        </p:nvSpPr>
        <p:spPr>
          <a:xfrm>
            <a:off x="11685715" y="6756735"/>
            <a:ext cx="6583833" cy="2351508"/>
          </a:xfrm>
          <a:custGeom>
            <a:avLst/>
            <a:gdLst/>
            <a:ahLst/>
            <a:cxnLst/>
            <a:rect l="l" t="t" r="r" b="b"/>
            <a:pathLst>
              <a:path w="6583833" h="2351508">
                <a:moveTo>
                  <a:pt x="0" y="0"/>
                </a:moveTo>
                <a:lnTo>
                  <a:pt x="6583833" y="0"/>
                </a:lnTo>
                <a:lnTo>
                  <a:pt x="6583833" y="2351508"/>
                </a:lnTo>
                <a:lnTo>
                  <a:pt x="0" y="2351508"/>
                </a:lnTo>
                <a:lnTo>
                  <a:pt x="0" y="0"/>
                </a:lnTo>
                <a:close/>
              </a:path>
            </a:pathLst>
          </a:custGeom>
          <a:blipFill>
            <a:blip r:embed="rId11"/>
            <a:stretch>
              <a:fillRect t="-89206" b="-90777"/>
            </a:stretch>
          </a:blipFill>
        </p:spPr>
        <p:txBody>
          <a:bodyPr/>
          <a:lstStyle/>
          <a:p>
            <a:endParaRPr lang="es-ES_tradnl"/>
          </a:p>
        </p:txBody>
      </p:sp>
      <p:sp>
        <p:nvSpPr>
          <p:cNvPr id="34" name="TextBox 34"/>
          <p:cNvSpPr txBox="1"/>
          <p:nvPr/>
        </p:nvSpPr>
        <p:spPr>
          <a:xfrm>
            <a:off x="9144000" y="2635453"/>
            <a:ext cx="8046659" cy="2551447"/>
          </a:xfrm>
          <a:prstGeom prst="rect">
            <a:avLst/>
          </a:prstGeom>
        </p:spPr>
        <p:txBody>
          <a:bodyPr lIns="0" tIns="0" rIns="0" bIns="0" rtlCol="0" anchor="t">
            <a:spAutoFit/>
          </a:bodyPr>
          <a:lstStyle/>
          <a:p>
            <a:pPr algn="r">
              <a:lnSpc>
                <a:spcPts val="9839"/>
              </a:lnSpc>
            </a:pPr>
            <a:r>
              <a:rPr lang="en-US" sz="8199">
                <a:solidFill>
                  <a:srgbClr val="000000"/>
                </a:solidFill>
                <a:latin typeface="Poppins Bold"/>
              </a:rPr>
              <a:t>OPINIONES DEL OSCE</a:t>
            </a:r>
          </a:p>
        </p:txBody>
      </p:sp>
      <p:sp>
        <p:nvSpPr>
          <p:cNvPr id="35" name="TextBox 35"/>
          <p:cNvSpPr txBox="1"/>
          <p:nvPr/>
        </p:nvSpPr>
        <p:spPr>
          <a:xfrm>
            <a:off x="11220327" y="5587826"/>
            <a:ext cx="5989652" cy="676275"/>
          </a:xfrm>
          <a:prstGeom prst="rect">
            <a:avLst/>
          </a:prstGeom>
        </p:spPr>
        <p:txBody>
          <a:bodyPr lIns="0" tIns="0" rIns="0" bIns="0" rtlCol="0" anchor="t">
            <a:spAutoFit/>
          </a:bodyPr>
          <a:lstStyle/>
          <a:p>
            <a:pPr algn="r">
              <a:lnSpc>
                <a:spcPts val="5147"/>
              </a:lnSpc>
            </a:pPr>
            <a:r>
              <a:rPr lang="en-US" sz="4289">
                <a:solidFill>
                  <a:srgbClr val="FFFFFF"/>
                </a:solidFill>
                <a:latin typeface="Poppins Semi-Bold"/>
              </a:rPr>
              <a:t>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17813" y="1028700"/>
            <a:ext cx="12128814" cy="983810"/>
            <a:chOff x="0" y="0"/>
            <a:chExt cx="5010267" cy="406400"/>
          </a:xfrm>
        </p:grpSpPr>
        <p:sp>
          <p:nvSpPr>
            <p:cNvPr id="3" name="Freeform 3"/>
            <p:cNvSpPr/>
            <p:nvPr/>
          </p:nvSpPr>
          <p:spPr>
            <a:xfrm>
              <a:off x="0" y="0"/>
              <a:ext cx="5010267" cy="406400"/>
            </a:xfrm>
            <a:custGeom>
              <a:avLst/>
              <a:gdLst/>
              <a:ahLst/>
              <a:cxnLst/>
              <a:rect l="l" t="t" r="r" b="b"/>
              <a:pathLst>
                <a:path w="5010267" h="406400">
                  <a:moveTo>
                    <a:pt x="4807067" y="0"/>
                  </a:moveTo>
                  <a:cubicBezTo>
                    <a:pt x="4919291" y="0"/>
                    <a:pt x="5010267" y="90976"/>
                    <a:pt x="5010267" y="203200"/>
                  </a:cubicBezTo>
                  <a:cubicBezTo>
                    <a:pt x="5010267" y="315424"/>
                    <a:pt x="4919291" y="406400"/>
                    <a:pt x="4807067" y="406400"/>
                  </a:cubicBezTo>
                  <a:lnTo>
                    <a:pt x="203200" y="406400"/>
                  </a:lnTo>
                  <a:cubicBezTo>
                    <a:pt x="90976" y="406400"/>
                    <a:pt x="0" y="315424"/>
                    <a:pt x="0" y="203200"/>
                  </a:cubicBezTo>
                  <a:cubicBezTo>
                    <a:pt x="0" y="90976"/>
                    <a:pt x="90976" y="0"/>
                    <a:pt x="203200" y="0"/>
                  </a:cubicBezTo>
                  <a:close/>
                </a:path>
              </a:pathLst>
            </a:custGeom>
            <a:solidFill>
              <a:srgbClr val="FFB235"/>
            </a:solidFill>
          </p:spPr>
          <p:txBody>
            <a:bodyPr/>
            <a:lstStyle/>
            <a:p>
              <a:endParaRPr lang="es-ES_tradnl"/>
            </a:p>
          </p:txBody>
        </p:sp>
        <p:sp>
          <p:nvSpPr>
            <p:cNvPr id="4" name="TextBox 4"/>
            <p:cNvSpPr txBox="1"/>
            <p:nvPr/>
          </p:nvSpPr>
          <p:spPr>
            <a:xfrm>
              <a:off x="0" y="-57150"/>
              <a:ext cx="5010267" cy="4635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29778" y="1254080"/>
            <a:ext cx="7474064" cy="982860"/>
          </a:xfrm>
          <a:prstGeom prst="rect">
            <a:avLst/>
          </a:prstGeom>
        </p:spPr>
        <p:txBody>
          <a:bodyPr lIns="0" tIns="0" rIns="0" bIns="0" rtlCol="0" anchor="t">
            <a:spAutoFit/>
          </a:bodyPr>
          <a:lstStyle/>
          <a:p>
            <a:pPr algn="r">
              <a:lnSpc>
                <a:spcPts val="3773"/>
              </a:lnSpc>
            </a:pPr>
            <a:r>
              <a:rPr lang="en-US" sz="3281">
                <a:solidFill>
                  <a:srgbClr val="272727"/>
                </a:solidFill>
                <a:latin typeface="Poppins Bold"/>
                <a:ea typeface="Poppins Bold"/>
              </a:rPr>
              <a:t>Opinión N° 006-2024/DTN</a:t>
            </a:r>
          </a:p>
          <a:p>
            <a:pPr algn="r">
              <a:lnSpc>
                <a:spcPts val="3773"/>
              </a:lnSpc>
            </a:pPr>
            <a:endParaRPr lang="en-US" sz="3281">
              <a:solidFill>
                <a:srgbClr val="272727"/>
              </a:solidFill>
              <a:latin typeface="Poppins Bold"/>
              <a:ea typeface="Poppins Bold"/>
            </a:endParaRPr>
          </a:p>
        </p:txBody>
      </p:sp>
      <p:sp>
        <p:nvSpPr>
          <p:cNvPr id="6" name="TextBox 6"/>
          <p:cNvSpPr txBox="1"/>
          <p:nvPr/>
        </p:nvSpPr>
        <p:spPr>
          <a:xfrm>
            <a:off x="1549459" y="2905101"/>
            <a:ext cx="15496710" cy="4236476"/>
          </a:xfrm>
          <a:prstGeom prst="rect">
            <a:avLst/>
          </a:prstGeom>
        </p:spPr>
        <p:txBody>
          <a:bodyPr lIns="0" tIns="0" rIns="0" bIns="0" rtlCol="0" anchor="t">
            <a:spAutoFit/>
          </a:bodyPr>
          <a:lstStyle/>
          <a:p>
            <a:pPr algn="just">
              <a:lnSpc>
                <a:spcPts val="2599"/>
              </a:lnSpc>
            </a:pPr>
            <a:r>
              <a:rPr lang="en-US" sz="1999">
                <a:solidFill>
                  <a:srgbClr val="000000"/>
                </a:solidFill>
                <a:latin typeface="Poppins Bold"/>
              </a:rPr>
              <a:t>1.En caso la Entidad, en estricta aplicación del artículo 162.5 del RLCE, y en cumplimiento las facultades prerrogativas que la norma le ha otorgado, determine: “UN RETRASO JUSTIFICADO”; ¿Esta decisión, conllevaría también a la determinación automática del “retraso justificado” para el artículo 203 del RLCE?; ¿Y por ende la inaplicación del procedimiento establecido en este último artículo mencionado (Art. 203)? ¿Se vinculan automáticamente ambos artículos ante la determinación del “RETRASO JUSTIFICADO” por parte de la Entidad?</a:t>
            </a:r>
          </a:p>
          <a:p>
            <a:pPr algn="just">
              <a:lnSpc>
                <a:spcPts val="2599"/>
              </a:lnSpc>
            </a:pPr>
            <a:endParaRPr lang="en-US" sz="1999">
              <a:solidFill>
                <a:srgbClr val="000000"/>
              </a:solidFill>
              <a:latin typeface="Poppins Bold"/>
            </a:endParaRPr>
          </a:p>
          <a:p>
            <a:pPr algn="just">
              <a:lnSpc>
                <a:spcPts val="2599"/>
              </a:lnSpc>
            </a:pPr>
            <a:r>
              <a:rPr lang="en-US" sz="1999">
                <a:solidFill>
                  <a:srgbClr val="000000"/>
                </a:solidFill>
                <a:latin typeface="Poppins"/>
              </a:rPr>
              <a:t>Hay dos tipos de retrasos en obras: uno afecta el avance programado y requiere un calendario acelerado, mientras que el otro retrasa la culminación total de la obra y puede resultar en penalidades. La ampliación de plazo, según la ley, es una modificación contractual que extiende el plazo original, implicando reconocimiento de mayores costos. Por otro lado, la justificación del retraso según el reglamento no modifica el plazo contractual, solo evita penalidades, sin reconocimiento de mayores costos. El contratista puede solicitar esta justificación si considera que el retraso no es imputable</a:t>
            </a:r>
          </a:p>
          <a:p>
            <a:pPr algn="just">
              <a:lnSpc>
                <a:spcPts val="2599"/>
              </a:lnSpc>
            </a:pPr>
            <a:endParaRPr lang="en-US" sz="1999">
              <a:solidFill>
                <a:srgbClr val="000000"/>
              </a:solidFill>
              <a:latin typeface="Poppins"/>
            </a:endParaRPr>
          </a:p>
        </p:txBody>
      </p:sp>
      <p:sp>
        <p:nvSpPr>
          <p:cNvPr id="7" name="Freeform 7"/>
          <p:cNvSpPr/>
          <p:nvPr/>
        </p:nvSpPr>
        <p:spPr>
          <a:xfrm rot="-2980922">
            <a:off x="-1564412" y="5313617"/>
            <a:ext cx="3852379" cy="8154173"/>
          </a:xfrm>
          <a:custGeom>
            <a:avLst/>
            <a:gdLst/>
            <a:ahLst/>
            <a:cxnLst/>
            <a:rect l="l" t="t" r="r" b="b"/>
            <a:pathLst>
              <a:path w="3852379" h="8154173">
                <a:moveTo>
                  <a:pt x="0" y="0"/>
                </a:moveTo>
                <a:lnTo>
                  <a:pt x="3852380" y="0"/>
                </a:lnTo>
                <a:lnTo>
                  <a:pt x="3852380" y="8154174"/>
                </a:lnTo>
                <a:lnTo>
                  <a:pt x="0" y="8154174"/>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
        <p:nvSpPr>
          <p:cNvPr id="8" name="Freeform 8"/>
          <p:cNvSpPr/>
          <p:nvPr/>
        </p:nvSpPr>
        <p:spPr>
          <a:xfrm rot="-2980922">
            <a:off x="17086341" y="-2087938"/>
            <a:ext cx="2297810" cy="4863681"/>
          </a:xfrm>
          <a:custGeom>
            <a:avLst/>
            <a:gdLst/>
            <a:ahLst/>
            <a:cxnLst/>
            <a:rect l="l" t="t" r="r" b="b"/>
            <a:pathLst>
              <a:path w="2297810" h="4863681">
                <a:moveTo>
                  <a:pt x="0" y="0"/>
                </a:moveTo>
                <a:lnTo>
                  <a:pt x="2297810" y="0"/>
                </a:lnTo>
                <a:lnTo>
                  <a:pt x="2297810" y="4863680"/>
                </a:lnTo>
                <a:lnTo>
                  <a:pt x="0" y="4863680"/>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17813" y="1028700"/>
            <a:ext cx="12128814" cy="983810"/>
            <a:chOff x="0" y="0"/>
            <a:chExt cx="5010267" cy="406400"/>
          </a:xfrm>
        </p:grpSpPr>
        <p:sp>
          <p:nvSpPr>
            <p:cNvPr id="3" name="Freeform 3"/>
            <p:cNvSpPr/>
            <p:nvPr/>
          </p:nvSpPr>
          <p:spPr>
            <a:xfrm>
              <a:off x="0" y="0"/>
              <a:ext cx="5010267" cy="406400"/>
            </a:xfrm>
            <a:custGeom>
              <a:avLst/>
              <a:gdLst/>
              <a:ahLst/>
              <a:cxnLst/>
              <a:rect l="l" t="t" r="r" b="b"/>
              <a:pathLst>
                <a:path w="5010267" h="406400">
                  <a:moveTo>
                    <a:pt x="4807067" y="0"/>
                  </a:moveTo>
                  <a:cubicBezTo>
                    <a:pt x="4919291" y="0"/>
                    <a:pt x="5010267" y="90976"/>
                    <a:pt x="5010267" y="203200"/>
                  </a:cubicBezTo>
                  <a:cubicBezTo>
                    <a:pt x="5010267" y="315424"/>
                    <a:pt x="4919291" y="406400"/>
                    <a:pt x="4807067" y="406400"/>
                  </a:cubicBezTo>
                  <a:lnTo>
                    <a:pt x="203200" y="406400"/>
                  </a:lnTo>
                  <a:cubicBezTo>
                    <a:pt x="90976" y="406400"/>
                    <a:pt x="0" y="315424"/>
                    <a:pt x="0" y="203200"/>
                  </a:cubicBezTo>
                  <a:cubicBezTo>
                    <a:pt x="0" y="90976"/>
                    <a:pt x="90976" y="0"/>
                    <a:pt x="203200" y="0"/>
                  </a:cubicBezTo>
                  <a:close/>
                </a:path>
              </a:pathLst>
            </a:custGeom>
            <a:solidFill>
              <a:srgbClr val="FFB235"/>
            </a:solidFill>
          </p:spPr>
          <p:txBody>
            <a:bodyPr/>
            <a:lstStyle/>
            <a:p>
              <a:endParaRPr lang="es-ES_tradnl"/>
            </a:p>
          </p:txBody>
        </p:sp>
        <p:sp>
          <p:nvSpPr>
            <p:cNvPr id="4" name="TextBox 4"/>
            <p:cNvSpPr txBox="1"/>
            <p:nvPr/>
          </p:nvSpPr>
          <p:spPr>
            <a:xfrm>
              <a:off x="0" y="-57150"/>
              <a:ext cx="5010267" cy="4635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29778" y="1254080"/>
            <a:ext cx="7474064" cy="982860"/>
          </a:xfrm>
          <a:prstGeom prst="rect">
            <a:avLst/>
          </a:prstGeom>
        </p:spPr>
        <p:txBody>
          <a:bodyPr lIns="0" tIns="0" rIns="0" bIns="0" rtlCol="0" anchor="t">
            <a:spAutoFit/>
          </a:bodyPr>
          <a:lstStyle/>
          <a:p>
            <a:pPr algn="r">
              <a:lnSpc>
                <a:spcPts val="3773"/>
              </a:lnSpc>
            </a:pPr>
            <a:r>
              <a:rPr lang="en-US" sz="3281">
                <a:solidFill>
                  <a:srgbClr val="272727"/>
                </a:solidFill>
                <a:latin typeface="Poppins Bold"/>
                <a:ea typeface="Poppins Bold"/>
              </a:rPr>
              <a:t>Opinión N° 007-2024/DTN</a:t>
            </a:r>
          </a:p>
          <a:p>
            <a:pPr algn="r">
              <a:lnSpc>
                <a:spcPts val="3773"/>
              </a:lnSpc>
            </a:pPr>
            <a:endParaRPr lang="en-US" sz="3281">
              <a:solidFill>
                <a:srgbClr val="272727"/>
              </a:solidFill>
              <a:latin typeface="Poppins Bold"/>
              <a:ea typeface="Poppins Bold"/>
            </a:endParaRPr>
          </a:p>
        </p:txBody>
      </p:sp>
      <p:sp>
        <p:nvSpPr>
          <p:cNvPr id="6" name="TextBox 6"/>
          <p:cNvSpPr txBox="1"/>
          <p:nvPr/>
        </p:nvSpPr>
        <p:spPr>
          <a:xfrm>
            <a:off x="1395645" y="2444745"/>
            <a:ext cx="15496710" cy="6165855"/>
          </a:xfrm>
          <a:prstGeom prst="rect">
            <a:avLst/>
          </a:prstGeom>
        </p:spPr>
        <p:txBody>
          <a:bodyPr lIns="0" tIns="0" rIns="0" bIns="0" rtlCol="0" anchor="t">
            <a:spAutoFit/>
          </a:bodyPr>
          <a:lstStyle/>
          <a:p>
            <a:pPr algn="just">
              <a:lnSpc>
                <a:spcPts val="2599"/>
              </a:lnSpc>
            </a:pPr>
            <a:r>
              <a:rPr lang="en-US" sz="1999">
                <a:solidFill>
                  <a:srgbClr val="000000"/>
                </a:solidFill>
                <a:latin typeface="Poppins Bold"/>
              </a:rPr>
              <a:t>Para el cálculo de los reajustes de las valorizaciones de obra de contrato principal y valorizaciones de obra de prestaciones adicionales; a efectos de aplicar la fórmula polinómica y calcular los reajustes de las valorizaciones que contempla la normativa de Contrataciones del Estado; ¿Es necesario identificar los índices unificados de precios que estuvieron vigentes al momento de la elaboración del presupuesto base?</a:t>
            </a:r>
          </a:p>
          <a:p>
            <a:pPr algn="just">
              <a:lnSpc>
                <a:spcPts val="2599"/>
              </a:lnSpc>
            </a:pPr>
            <a:endParaRPr lang="en-US" sz="1999">
              <a:solidFill>
                <a:srgbClr val="000000"/>
              </a:solidFill>
              <a:latin typeface="Poppins Bold"/>
            </a:endParaRPr>
          </a:p>
          <a:p>
            <a:pPr algn="just">
              <a:lnSpc>
                <a:spcPts val="2599"/>
              </a:lnSpc>
            </a:pPr>
            <a:r>
              <a:rPr lang="en-US" sz="1999">
                <a:solidFill>
                  <a:srgbClr val="000000"/>
                </a:solidFill>
                <a:latin typeface="Poppins"/>
              </a:rPr>
              <a:t>A efectos de aplicar la fórmula polinómica y efectuar el reajuste que contempla la normativa de contrataciones del Estado, es necesario identificar los índices unificados de precios que estuvieron vigentes al momento de la elaboración del presupuesto de obra principal, para lo cual debe considerarse la fecha de determinación del mismo consignada en el expediente técnico.</a:t>
            </a:r>
          </a:p>
          <a:p>
            <a:pPr algn="just">
              <a:lnSpc>
                <a:spcPts val="2599"/>
              </a:lnSpc>
            </a:pPr>
            <a:endParaRPr lang="en-US" sz="1999">
              <a:solidFill>
                <a:srgbClr val="000000"/>
              </a:solidFill>
              <a:latin typeface="Poppins"/>
            </a:endParaRPr>
          </a:p>
          <a:p>
            <a:pPr algn="just">
              <a:lnSpc>
                <a:spcPts val="2599"/>
              </a:lnSpc>
            </a:pPr>
            <a:r>
              <a:rPr lang="en-US" sz="1999">
                <a:solidFill>
                  <a:srgbClr val="000000"/>
                </a:solidFill>
                <a:latin typeface="Poppins Bold"/>
              </a:rPr>
              <a:t>¿Es necesario identificar los índices unificados de precios que estuvieron vigentes al momento de la elaboración del presupuesto base y ser empleados como índices base?</a:t>
            </a:r>
          </a:p>
          <a:p>
            <a:pPr algn="just">
              <a:lnSpc>
                <a:spcPts val="2599"/>
              </a:lnSpc>
            </a:pPr>
            <a:endParaRPr lang="en-US" sz="1999">
              <a:solidFill>
                <a:srgbClr val="000000"/>
              </a:solidFill>
              <a:latin typeface="Poppins Bold"/>
            </a:endParaRPr>
          </a:p>
          <a:p>
            <a:pPr algn="just">
              <a:lnSpc>
                <a:spcPts val="2599"/>
              </a:lnSpc>
            </a:pPr>
            <a:r>
              <a:rPr lang="en-US" sz="1999">
                <a:solidFill>
                  <a:srgbClr val="000000"/>
                </a:solidFill>
                <a:latin typeface="Poppins"/>
              </a:rPr>
              <a:t>Independientemente de que se trate de precios previstos en el expediente técnico de la obra principal o de precios no previstos en este, a efectos de aplicar las fórmulas polinómicas del expediente técnico del adicional de obra y –en consecuencia– realizar los reajustes de las valorizaciones de los presupuestos adicionales, es necesario identificar –entre otros elementos– los índices unificados de precios que estuvieron vigentes al momento de la elaboración del presupuesto de obra principal.</a:t>
            </a:r>
          </a:p>
          <a:p>
            <a:pPr algn="just">
              <a:lnSpc>
                <a:spcPts val="2599"/>
              </a:lnSpc>
            </a:pPr>
            <a:endParaRPr lang="en-US" sz="1999">
              <a:solidFill>
                <a:srgbClr val="000000"/>
              </a:solidFill>
              <a:latin typeface="Poppins"/>
            </a:endParaRPr>
          </a:p>
        </p:txBody>
      </p:sp>
      <p:sp>
        <p:nvSpPr>
          <p:cNvPr id="7" name="Freeform 7"/>
          <p:cNvSpPr/>
          <p:nvPr/>
        </p:nvSpPr>
        <p:spPr>
          <a:xfrm rot="-2980922">
            <a:off x="-1564412" y="5313617"/>
            <a:ext cx="3852379" cy="8154173"/>
          </a:xfrm>
          <a:custGeom>
            <a:avLst/>
            <a:gdLst/>
            <a:ahLst/>
            <a:cxnLst/>
            <a:rect l="l" t="t" r="r" b="b"/>
            <a:pathLst>
              <a:path w="3852379" h="8154173">
                <a:moveTo>
                  <a:pt x="0" y="0"/>
                </a:moveTo>
                <a:lnTo>
                  <a:pt x="3852380" y="0"/>
                </a:lnTo>
                <a:lnTo>
                  <a:pt x="3852380" y="8154174"/>
                </a:lnTo>
                <a:lnTo>
                  <a:pt x="0" y="8154174"/>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
        <p:nvSpPr>
          <p:cNvPr id="8" name="Freeform 8"/>
          <p:cNvSpPr/>
          <p:nvPr/>
        </p:nvSpPr>
        <p:spPr>
          <a:xfrm rot="-2980922">
            <a:off x="17086341" y="-2087938"/>
            <a:ext cx="2297810" cy="4863681"/>
          </a:xfrm>
          <a:custGeom>
            <a:avLst/>
            <a:gdLst/>
            <a:ahLst/>
            <a:cxnLst/>
            <a:rect l="l" t="t" r="r" b="b"/>
            <a:pathLst>
              <a:path w="2297810" h="4863681">
                <a:moveTo>
                  <a:pt x="0" y="0"/>
                </a:moveTo>
                <a:lnTo>
                  <a:pt x="2297810" y="0"/>
                </a:lnTo>
                <a:lnTo>
                  <a:pt x="2297810" y="4863680"/>
                </a:lnTo>
                <a:lnTo>
                  <a:pt x="0" y="4863680"/>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17813" y="1028700"/>
            <a:ext cx="12128814" cy="983810"/>
            <a:chOff x="0" y="0"/>
            <a:chExt cx="5010267" cy="406400"/>
          </a:xfrm>
        </p:grpSpPr>
        <p:sp>
          <p:nvSpPr>
            <p:cNvPr id="3" name="Freeform 3"/>
            <p:cNvSpPr/>
            <p:nvPr/>
          </p:nvSpPr>
          <p:spPr>
            <a:xfrm>
              <a:off x="0" y="0"/>
              <a:ext cx="5010267" cy="406400"/>
            </a:xfrm>
            <a:custGeom>
              <a:avLst/>
              <a:gdLst/>
              <a:ahLst/>
              <a:cxnLst/>
              <a:rect l="l" t="t" r="r" b="b"/>
              <a:pathLst>
                <a:path w="5010267" h="406400">
                  <a:moveTo>
                    <a:pt x="4807067" y="0"/>
                  </a:moveTo>
                  <a:cubicBezTo>
                    <a:pt x="4919291" y="0"/>
                    <a:pt x="5010267" y="90976"/>
                    <a:pt x="5010267" y="203200"/>
                  </a:cubicBezTo>
                  <a:cubicBezTo>
                    <a:pt x="5010267" y="315424"/>
                    <a:pt x="4919291" y="406400"/>
                    <a:pt x="4807067" y="406400"/>
                  </a:cubicBezTo>
                  <a:lnTo>
                    <a:pt x="203200" y="406400"/>
                  </a:lnTo>
                  <a:cubicBezTo>
                    <a:pt x="90976" y="406400"/>
                    <a:pt x="0" y="315424"/>
                    <a:pt x="0" y="203200"/>
                  </a:cubicBezTo>
                  <a:cubicBezTo>
                    <a:pt x="0" y="90976"/>
                    <a:pt x="90976" y="0"/>
                    <a:pt x="203200" y="0"/>
                  </a:cubicBezTo>
                  <a:close/>
                </a:path>
              </a:pathLst>
            </a:custGeom>
            <a:solidFill>
              <a:srgbClr val="FFB235"/>
            </a:solidFill>
          </p:spPr>
          <p:txBody>
            <a:bodyPr/>
            <a:lstStyle/>
            <a:p>
              <a:endParaRPr lang="es-ES_tradnl"/>
            </a:p>
          </p:txBody>
        </p:sp>
        <p:sp>
          <p:nvSpPr>
            <p:cNvPr id="4" name="TextBox 4"/>
            <p:cNvSpPr txBox="1"/>
            <p:nvPr/>
          </p:nvSpPr>
          <p:spPr>
            <a:xfrm>
              <a:off x="0" y="-57150"/>
              <a:ext cx="5010267" cy="4635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29778" y="1254080"/>
            <a:ext cx="7474064" cy="982860"/>
          </a:xfrm>
          <a:prstGeom prst="rect">
            <a:avLst/>
          </a:prstGeom>
        </p:spPr>
        <p:txBody>
          <a:bodyPr lIns="0" tIns="0" rIns="0" bIns="0" rtlCol="0" anchor="t">
            <a:spAutoFit/>
          </a:bodyPr>
          <a:lstStyle/>
          <a:p>
            <a:pPr algn="r">
              <a:lnSpc>
                <a:spcPts val="3773"/>
              </a:lnSpc>
            </a:pPr>
            <a:r>
              <a:rPr lang="en-US" sz="3281">
                <a:solidFill>
                  <a:srgbClr val="272727"/>
                </a:solidFill>
                <a:latin typeface="Poppins Bold"/>
                <a:ea typeface="Poppins Bold"/>
              </a:rPr>
              <a:t>Opinión N° 008-2024/DTN</a:t>
            </a:r>
          </a:p>
          <a:p>
            <a:pPr algn="r">
              <a:lnSpc>
                <a:spcPts val="3773"/>
              </a:lnSpc>
            </a:pPr>
            <a:endParaRPr lang="en-US" sz="3281">
              <a:solidFill>
                <a:srgbClr val="272727"/>
              </a:solidFill>
              <a:latin typeface="Poppins Bold"/>
              <a:ea typeface="Poppins Bold"/>
            </a:endParaRPr>
          </a:p>
        </p:txBody>
      </p:sp>
      <p:sp>
        <p:nvSpPr>
          <p:cNvPr id="6" name="TextBox 6"/>
          <p:cNvSpPr txBox="1"/>
          <p:nvPr/>
        </p:nvSpPr>
        <p:spPr>
          <a:xfrm>
            <a:off x="1395645" y="2198840"/>
            <a:ext cx="15496710" cy="7461255"/>
          </a:xfrm>
          <a:prstGeom prst="rect">
            <a:avLst/>
          </a:prstGeom>
        </p:spPr>
        <p:txBody>
          <a:bodyPr lIns="0" tIns="0" rIns="0" bIns="0" rtlCol="0" anchor="t">
            <a:spAutoFit/>
          </a:bodyPr>
          <a:lstStyle/>
          <a:p>
            <a:pPr algn="just">
              <a:lnSpc>
                <a:spcPts val="2599"/>
              </a:lnSpc>
            </a:pPr>
            <a:r>
              <a:rPr lang="en-US" sz="1999">
                <a:solidFill>
                  <a:srgbClr val="000000"/>
                </a:solidFill>
                <a:latin typeface="Poppins Bold"/>
                <a:ea typeface="Poppins Bold"/>
              </a:rPr>
              <a:t>1.Cuáles son los alcances interpretativos del Anexo N° 2 del literal a.4.2 del numeral 2.1.4.2 del Reglamento de la Ley de Contrataciones del estado, Ley N° 30225 el cual indica “que el objeto social corresponda a la ejecución de obras y/o consultoría de obras, según el caso, y estar inscrito ante la autoridad competente en su lugar de constitución?.</a:t>
            </a:r>
          </a:p>
          <a:p>
            <a:pPr algn="just">
              <a:lnSpc>
                <a:spcPts val="2599"/>
              </a:lnSpc>
            </a:pPr>
            <a:endParaRPr lang="en-US" sz="1999">
              <a:solidFill>
                <a:srgbClr val="000000"/>
              </a:solidFill>
              <a:latin typeface="Poppins Bold"/>
              <a:ea typeface="Poppins Bold"/>
            </a:endParaRPr>
          </a:p>
          <a:p>
            <a:pPr algn="just">
              <a:lnSpc>
                <a:spcPts val="2599"/>
              </a:lnSpc>
            </a:pPr>
            <a:r>
              <a:rPr lang="en-US" sz="1999">
                <a:solidFill>
                  <a:srgbClr val="000000"/>
                </a:solidFill>
                <a:latin typeface="Poppins"/>
              </a:rPr>
              <a:t>El objeto social establece un límite para las actividades que una sociedad puede llevar a cabo, según el artículo 11 de la Ley General de Sociedades (LGS). Solo puede realizar actividades que se deriven de los negocios u operaciones descritos en el estatuto. Los administradores pueden ser responsables si acuerdan realizar actos que no estén comprendidos en el objeto social, según el artículo 12 de la LGS. Empero, la ley no limita el objeto social a lo expresado literalmente en el estatuto, sino que también incluye actos que, aunque no estén expresamente contemplados, contribuyan a los fines de la sociedad.</a:t>
            </a:r>
          </a:p>
          <a:p>
            <a:pPr algn="just">
              <a:lnSpc>
                <a:spcPts val="2599"/>
              </a:lnSpc>
            </a:pPr>
            <a:endParaRPr lang="en-US" sz="1999">
              <a:solidFill>
                <a:srgbClr val="000000"/>
              </a:solidFill>
              <a:latin typeface="Poppins"/>
            </a:endParaRPr>
          </a:p>
          <a:p>
            <a:pPr algn="just">
              <a:lnSpc>
                <a:spcPts val="2599"/>
              </a:lnSpc>
            </a:pPr>
            <a:r>
              <a:rPr lang="en-US" sz="1999">
                <a:solidFill>
                  <a:srgbClr val="000000"/>
                </a:solidFill>
                <a:latin typeface="Poppins"/>
              </a:rPr>
              <a:t>2.</a:t>
            </a:r>
            <a:r>
              <a:rPr lang="en-US" sz="1999">
                <a:solidFill>
                  <a:srgbClr val="000000"/>
                </a:solidFill>
                <a:latin typeface="Poppins Bold"/>
                <a:ea typeface="Poppins Bold"/>
              </a:rPr>
              <a:t>Si una empresa desea inscribirse o renovar su inscripción como consultor de obras ante el Registro Nacional de Proveedores-RNP, y su objeto social ya incluye actividades afines a la consultoría o ejecución de obras, puede ser necesario modificar o ampliar su objeto social para que especifique claramente que se dedica a la consultoría o ejecución de obras civiles, según lo establecido en el Anexo N° 2 del artículo 2 del Reglamento de la Ley de Contrataciones del Estado, Ley N° 30225.</a:t>
            </a:r>
          </a:p>
          <a:p>
            <a:pPr algn="just">
              <a:lnSpc>
                <a:spcPts val="2599"/>
              </a:lnSpc>
            </a:pPr>
            <a:endParaRPr lang="en-US" sz="1999">
              <a:solidFill>
                <a:srgbClr val="000000"/>
              </a:solidFill>
              <a:latin typeface="Poppins Bold"/>
              <a:ea typeface="Poppins Bold"/>
            </a:endParaRPr>
          </a:p>
          <a:p>
            <a:pPr algn="just">
              <a:lnSpc>
                <a:spcPts val="2599"/>
              </a:lnSpc>
            </a:pPr>
            <a:r>
              <a:rPr lang="en-US" sz="1999">
                <a:solidFill>
                  <a:srgbClr val="000000"/>
                </a:solidFill>
                <a:latin typeface="Poppins"/>
              </a:rPr>
              <a:t>En relación con los requisitos para inscripción de consultores y ejecutores de obra en el RNP, nuestro marco normativo no adopta un criterio de literalidad en cuanto a la descripción del objeto social, sin embargo, a partir de una lectura integral del estatuto, debe quedar claro que dentro de las actividades, negocios u operaciones que conforman el objeto social de la persona jurídica se encuentren comprendidas la ejecución de obras y/o consultoría de obras, según lo desarrollado en la normativa de contrataciones del Estado</a:t>
            </a:r>
          </a:p>
          <a:p>
            <a:pPr algn="just">
              <a:lnSpc>
                <a:spcPts val="2599"/>
              </a:lnSpc>
            </a:pPr>
            <a:endParaRPr lang="en-US" sz="1999">
              <a:solidFill>
                <a:srgbClr val="000000"/>
              </a:solidFill>
              <a:latin typeface="Poppins"/>
            </a:endParaRPr>
          </a:p>
        </p:txBody>
      </p:sp>
      <p:sp>
        <p:nvSpPr>
          <p:cNvPr id="7" name="Freeform 7"/>
          <p:cNvSpPr/>
          <p:nvPr/>
        </p:nvSpPr>
        <p:spPr>
          <a:xfrm rot="-2980922">
            <a:off x="-1564412" y="5313617"/>
            <a:ext cx="3852379" cy="8154173"/>
          </a:xfrm>
          <a:custGeom>
            <a:avLst/>
            <a:gdLst/>
            <a:ahLst/>
            <a:cxnLst/>
            <a:rect l="l" t="t" r="r" b="b"/>
            <a:pathLst>
              <a:path w="3852379" h="8154173">
                <a:moveTo>
                  <a:pt x="0" y="0"/>
                </a:moveTo>
                <a:lnTo>
                  <a:pt x="3852380" y="0"/>
                </a:lnTo>
                <a:lnTo>
                  <a:pt x="3852380" y="8154174"/>
                </a:lnTo>
                <a:lnTo>
                  <a:pt x="0" y="8154174"/>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
        <p:nvSpPr>
          <p:cNvPr id="8" name="Freeform 8"/>
          <p:cNvSpPr/>
          <p:nvPr/>
        </p:nvSpPr>
        <p:spPr>
          <a:xfrm rot="-2980922">
            <a:off x="17086341" y="-2087938"/>
            <a:ext cx="2297810" cy="4863681"/>
          </a:xfrm>
          <a:custGeom>
            <a:avLst/>
            <a:gdLst/>
            <a:ahLst/>
            <a:cxnLst/>
            <a:rect l="l" t="t" r="r" b="b"/>
            <a:pathLst>
              <a:path w="2297810" h="4863681">
                <a:moveTo>
                  <a:pt x="0" y="0"/>
                </a:moveTo>
                <a:lnTo>
                  <a:pt x="2297810" y="0"/>
                </a:lnTo>
                <a:lnTo>
                  <a:pt x="2297810" y="4863680"/>
                </a:lnTo>
                <a:lnTo>
                  <a:pt x="0" y="4863680"/>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17813" y="1028700"/>
            <a:ext cx="12128814" cy="983810"/>
            <a:chOff x="0" y="0"/>
            <a:chExt cx="5010267" cy="406400"/>
          </a:xfrm>
        </p:grpSpPr>
        <p:sp>
          <p:nvSpPr>
            <p:cNvPr id="3" name="Freeform 3"/>
            <p:cNvSpPr/>
            <p:nvPr/>
          </p:nvSpPr>
          <p:spPr>
            <a:xfrm>
              <a:off x="0" y="0"/>
              <a:ext cx="5010267" cy="406400"/>
            </a:xfrm>
            <a:custGeom>
              <a:avLst/>
              <a:gdLst/>
              <a:ahLst/>
              <a:cxnLst/>
              <a:rect l="l" t="t" r="r" b="b"/>
              <a:pathLst>
                <a:path w="5010267" h="406400">
                  <a:moveTo>
                    <a:pt x="4807067" y="0"/>
                  </a:moveTo>
                  <a:cubicBezTo>
                    <a:pt x="4919291" y="0"/>
                    <a:pt x="5010267" y="90976"/>
                    <a:pt x="5010267" y="203200"/>
                  </a:cubicBezTo>
                  <a:cubicBezTo>
                    <a:pt x="5010267" y="315424"/>
                    <a:pt x="4919291" y="406400"/>
                    <a:pt x="4807067" y="406400"/>
                  </a:cubicBezTo>
                  <a:lnTo>
                    <a:pt x="203200" y="406400"/>
                  </a:lnTo>
                  <a:cubicBezTo>
                    <a:pt x="90976" y="406400"/>
                    <a:pt x="0" y="315424"/>
                    <a:pt x="0" y="203200"/>
                  </a:cubicBezTo>
                  <a:cubicBezTo>
                    <a:pt x="0" y="90976"/>
                    <a:pt x="90976" y="0"/>
                    <a:pt x="203200" y="0"/>
                  </a:cubicBezTo>
                  <a:close/>
                </a:path>
              </a:pathLst>
            </a:custGeom>
            <a:solidFill>
              <a:srgbClr val="FFB235"/>
            </a:solidFill>
          </p:spPr>
          <p:txBody>
            <a:bodyPr/>
            <a:lstStyle/>
            <a:p>
              <a:endParaRPr lang="es-ES_tradnl"/>
            </a:p>
          </p:txBody>
        </p:sp>
        <p:sp>
          <p:nvSpPr>
            <p:cNvPr id="4" name="TextBox 4"/>
            <p:cNvSpPr txBox="1"/>
            <p:nvPr/>
          </p:nvSpPr>
          <p:spPr>
            <a:xfrm>
              <a:off x="0" y="-57150"/>
              <a:ext cx="5010267" cy="4635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29778" y="1254080"/>
            <a:ext cx="7474064" cy="982860"/>
          </a:xfrm>
          <a:prstGeom prst="rect">
            <a:avLst/>
          </a:prstGeom>
        </p:spPr>
        <p:txBody>
          <a:bodyPr lIns="0" tIns="0" rIns="0" bIns="0" rtlCol="0" anchor="t">
            <a:spAutoFit/>
          </a:bodyPr>
          <a:lstStyle/>
          <a:p>
            <a:pPr algn="r">
              <a:lnSpc>
                <a:spcPts val="3773"/>
              </a:lnSpc>
            </a:pPr>
            <a:r>
              <a:rPr lang="en-US" sz="3281">
                <a:solidFill>
                  <a:srgbClr val="272727"/>
                </a:solidFill>
                <a:latin typeface="Poppins Bold"/>
                <a:ea typeface="Poppins Bold"/>
              </a:rPr>
              <a:t>Opinión N° 009-2024/DTN</a:t>
            </a:r>
          </a:p>
          <a:p>
            <a:pPr algn="r">
              <a:lnSpc>
                <a:spcPts val="3773"/>
              </a:lnSpc>
            </a:pPr>
            <a:endParaRPr lang="en-US" sz="3281">
              <a:solidFill>
                <a:srgbClr val="272727"/>
              </a:solidFill>
              <a:latin typeface="Poppins Bold"/>
              <a:ea typeface="Poppins Bold"/>
            </a:endParaRPr>
          </a:p>
        </p:txBody>
      </p:sp>
      <p:sp>
        <p:nvSpPr>
          <p:cNvPr id="6" name="TextBox 6"/>
          <p:cNvSpPr txBox="1"/>
          <p:nvPr/>
        </p:nvSpPr>
        <p:spPr>
          <a:xfrm>
            <a:off x="1395645" y="2198840"/>
            <a:ext cx="15496710" cy="7461255"/>
          </a:xfrm>
          <a:prstGeom prst="rect">
            <a:avLst/>
          </a:prstGeom>
        </p:spPr>
        <p:txBody>
          <a:bodyPr lIns="0" tIns="0" rIns="0" bIns="0" rtlCol="0" anchor="t">
            <a:spAutoFit/>
          </a:bodyPr>
          <a:lstStyle/>
          <a:p>
            <a:pPr algn="just">
              <a:lnSpc>
                <a:spcPts val="2599"/>
              </a:lnSpc>
            </a:pPr>
            <a:r>
              <a:rPr lang="en-US" sz="1999">
                <a:solidFill>
                  <a:srgbClr val="000000"/>
                </a:solidFill>
                <a:latin typeface="Poppins Bold"/>
              </a:rPr>
              <a:t>1.¿El informe que ratifica a la entidad la necesidad de la prestación adicional debe ser conocido por el contratista? </a:t>
            </a:r>
          </a:p>
          <a:p>
            <a:pPr algn="just">
              <a:lnSpc>
                <a:spcPts val="2599"/>
              </a:lnSpc>
            </a:pPr>
            <a:r>
              <a:rPr lang="en-US" sz="1999">
                <a:solidFill>
                  <a:srgbClr val="000000"/>
                </a:solidFill>
                <a:latin typeface="Poppins"/>
              </a:rPr>
              <a:t>La ratificación sobre la necesidad de ejecutar prestación adicional corresponde que sea conocida por el contratista a través de la anotación en el cuaderno de obra, de conformidad con lo dispuesto en el numeral 192.1 del artículo 192 del Reglamento. Finalmente, es preciso mencionar, que el informe técnico sustentatorio de ratificación de la necesidad del adicional de obra, que emite el inspector o supervisor, sustenta su posición respecto a la necesidad de ejecutar la prestación adicional mas no determina alcances o condiciones para la elaboración del expediente técnico del adicional pues es al contratista a quien le corresponde proponer la solución técnica. </a:t>
            </a:r>
          </a:p>
          <a:p>
            <a:pPr algn="just">
              <a:lnSpc>
                <a:spcPts val="2599"/>
              </a:lnSpc>
            </a:pPr>
            <a:endParaRPr lang="en-US" sz="1999">
              <a:solidFill>
                <a:srgbClr val="000000"/>
              </a:solidFill>
              <a:latin typeface="Poppins"/>
            </a:endParaRPr>
          </a:p>
          <a:p>
            <a:pPr algn="just">
              <a:lnSpc>
                <a:spcPts val="2599"/>
              </a:lnSpc>
            </a:pPr>
            <a:r>
              <a:rPr lang="en-US" sz="1999">
                <a:solidFill>
                  <a:srgbClr val="000000"/>
                </a:solidFill>
                <a:latin typeface="Poppins Bold"/>
              </a:rPr>
              <a:t>2.¿La entidad debe reconocer el costo derivado de la formulación del expediente adicional de obra como la participación de especialistas en determinadas materias de ingeniería no previstos en el contrato? ¿Por qué? </a:t>
            </a:r>
          </a:p>
          <a:p>
            <a:pPr algn="just">
              <a:lnSpc>
                <a:spcPts val="2599"/>
              </a:lnSpc>
            </a:pPr>
            <a:r>
              <a:rPr lang="en-US" sz="1999">
                <a:solidFill>
                  <a:srgbClr val="000000"/>
                </a:solidFill>
                <a:latin typeface="Poppins"/>
              </a:rPr>
              <a:t>Cada Entidad debe evaluar y determinar, en cada caso concreto, si para la elaboración del expediente técnico de la prestación adicional de obra el contratista ejecutor de obra requiere efectuar ensayos especializados de alta complejidad y/o la participación de especialistas no contemplados en la relación de su personal clave, en cuyo caso, el costo derivado de tales conceptos requeridos corresponderá ser incluido en los gastos generales de la prestación adicional de obra.</a:t>
            </a:r>
          </a:p>
          <a:p>
            <a:pPr algn="just">
              <a:lnSpc>
                <a:spcPts val="2599"/>
              </a:lnSpc>
            </a:pPr>
            <a:endParaRPr lang="en-US" sz="1999">
              <a:solidFill>
                <a:srgbClr val="000000"/>
              </a:solidFill>
              <a:latin typeface="Poppins"/>
            </a:endParaRPr>
          </a:p>
          <a:p>
            <a:pPr algn="just">
              <a:lnSpc>
                <a:spcPts val="2599"/>
              </a:lnSpc>
            </a:pPr>
            <a:r>
              <a:rPr lang="en-US" sz="1999">
                <a:solidFill>
                  <a:srgbClr val="000000"/>
                </a:solidFill>
                <a:latin typeface="Poppins Bold"/>
              </a:rPr>
              <a:t>3.¿Qué sucede cuando existe demora en emitir la resolución que especifica si se requieren o no prestaciones adicionales o si se está de acuerdo con la solución técnica planteada? </a:t>
            </a:r>
          </a:p>
          <a:p>
            <a:pPr algn="just">
              <a:lnSpc>
                <a:spcPts val="2599"/>
              </a:lnSpc>
            </a:pPr>
            <a:r>
              <a:rPr lang="en-US" sz="1999">
                <a:solidFill>
                  <a:srgbClr val="000000"/>
                </a:solidFill>
                <a:latin typeface="Poppins"/>
              </a:rPr>
              <a:t>En caso de demora atribuible a la Entidad en la emisión y notificación de la resolución en la que se pronuncia sobre la procedencia o no procedencia de la prestación adicional de obra, conforme al numeral 205.6 del artículo 205 del Reglamento, puede ser causal de ampliación de plazo; en ese contexto, el contratista ejecutor de obra podrá sustentar debidamente y cuantificar ante la Entidad su solicitud de ampliación de plazo, en cumplimiento del procedimiento reglamentario. </a:t>
            </a:r>
          </a:p>
        </p:txBody>
      </p:sp>
      <p:sp>
        <p:nvSpPr>
          <p:cNvPr id="7" name="Freeform 7"/>
          <p:cNvSpPr/>
          <p:nvPr/>
        </p:nvSpPr>
        <p:spPr>
          <a:xfrm rot="-2980922">
            <a:off x="-1564412" y="5313617"/>
            <a:ext cx="3852379" cy="8154173"/>
          </a:xfrm>
          <a:custGeom>
            <a:avLst/>
            <a:gdLst/>
            <a:ahLst/>
            <a:cxnLst/>
            <a:rect l="l" t="t" r="r" b="b"/>
            <a:pathLst>
              <a:path w="3852379" h="8154173">
                <a:moveTo>
                  <a:pt x="0" y="0"/>
                </a:moveTo>
                <a:lnTo>
                  <a:pt x="3852380" y="0"/>
                </a:lnTo>
                <a:lnTo>
                  <a:pt x="3852380" y="8154174"/>
                </a:lnTo>
                <a:lnTo>
                  <a:pt x="0" y="8154174"/>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
        <p:nvSpPr>
          <p:cNvPr id="8" name="Freeform 8"/>
          <p:cNvSpPr/>
          <p:nvPr/>
        </p:nvSpPr>
        <p:spPr>
          <a:xfrm rot="-2980922">
            <a:off x="17086341" y="-2087938"/>
            <a:ext cx="2297810" cy="4863681"/>
          </a:xfrm>
          <a:custGeom>
            <a:avLst/>
            <a:gdLst/>
            <a:ahLst/>
            <a:cxnLst/>
            <a:rect l="l" t="t" r="r" b="b"/>
            <a:pathLst>
              <a:path w="2297810" h="4863681">
                <a:moveTo>
                  <a:pt x="0" y="0"/>
                </a:moveTo>
                <a:lnTo>
                  <a:pt x="2297810" y="0"/>
                </a:lnTo>
                <a:lnTo>
                  <a:pt x="2297810" y="4863680"/>
                </a:lnTo>
                <a:lnTo>
                  <a:pt x="0" y="4863680"/>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17813" y="1028700"/>
            <a:ext cx="12128814" cy="983810"/>
            <a:chOff x="0" y="0"/>
            <a:chExt cx="5010267" cy="406400"/>
          </a:xfrm>
        </p:grpSpPr>
        <p:sp>
          <p:nvSpPr>
            <p:cNvPr id="3" name="Freeform 3"/>
            <p:cNvSpPr/>
            <p:nvPr/>
          </p:nvSpPr>
          <p:spPr>
            <a:xfrm>
              <a:off x="0" y="0"/>
              <a:ext cx="5010267" cy="406400"/>
            </a:xfrm>
            <a:custGeom>
              <a:avLst/>
              <a:gdLst/>
              <a:ahLst/>
              <a:cxnLst/>
              <a:rect l="l" t="t" r="r" b="b"/>
              <a:pathLst>
                <a:path w="5010267" h="406400">
                  <a:moveTo>
                    <a:pt x="4807067" y="0"/>
                  </a:moveTo>
                  <a:cubicBezTo>
                    <a:pt x="4919291" y="0"/>
                    <a:pt x="5010267" y="90976"/>
                    <a:pt x="5010267" y="203200"/>
                  </a:cubicBezTo>
                  <a:cubicBezTo>
                    <a:pt x="5010267" y="315424"/>
                    <a:pt x="4919291" y="406400"/>
                    <a:pt x="4807067" y="406400"/>
                  </a:cubicBezTo>
                  <a:lnTo>
                    <a:pt x="203200" y="406400"/>
                  </a:lnTo>
                  <a:cubicBezTo>
                    <a:pt x="90976" y="406400"/>
                    <a:pt x="0" y="315424"/>
                    <a:pt x="0" y="203200"/>
                  </a:cubicBezTo>
                  <a:cubicBezTo>
                    <a:pt x="0" y="90976"/>
                    <a:pt x="90976" y="0"/>
                    <a:pt x="203200" y="0"/>
                  </a:cubicBezTo>
                  <a:close/>
                </a:path>
              </a:pathLst>
            </a:custGeom>
            <a:solidFill>
              <a:srgbClr val="FFB235"/>
            </a:solidFill>
          </p:spPr>
          <p:txBody>
            <a:bodyPr/>
            <a:lstStyle/>
            <a:p>
              <a:endParaRPr lang="es-ES_tradnl"/>
            </a:p>
          </p:txBody>
        </p:sp>
        <p:sp>
          <p:nvSpPr>
            <p:cNvPr id="4" name="TextBox 4"/>
            <p:cNvSpPr txBox="1"/>
            <p:nvPr/>
          </p:nvSpPr>
          <p:spPr>
            <a:xfrm>
              <a:off x="0" y="-57150"/>
              <a:ext cx="5010267" cy="4635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29778" y="1254080"/>
            <a:ext cx="7474064" cy="982860"/>
          </a:xfrm>
          <a:prstGeom prst="rect">
            <a:avLst/>
          </a:prstGeom>
        </p:spPr>
        <p:txBody>
          <a:bodyPr lIns="0" tIns="0" rIns="0" bIns="0" rtlCol="0" anchor="t">
            <a:spAutoFit/>
          </a:bodyPr>
          <a:lstStyle/>
          <a:p>
            <a:pPr algn="r">
              <a:lnSpc>
                <a:spcPts val="3773"/>
              </a:lnSpc>
            </a:pPr>
            <a:r>
              <a:rPr lang="en-US" sz="3281">
                <a:solidFill>
                  <a:srgbClr val="272727"/>
                </a:solidFill>
                <a:latin typeface="Poppins Bold"/>
                <a:ea typeface="Poppins Bold"/>
              </a:rPr>
              <a:t>Opinión N° 009-2024/DTN</a:t>
            </a:r>
          </a:p>
          <a:p>
            <a:pPr algn="r">
              <a:lnSpc>
                <a:spcPts val="3773"/>
              </a:lnSpc>
            </a:pPr>
            <a:endParaRPr lang="en-US" sz="3281">
              <a:solidFill>
                <a:srgbClr val="272727"/>
              </a:solidFill>
              <a:latin typeface="Poppins Bold"/>
              <a:ea typeface="Poppins Bold"/>
            </a:endParaRPr>
          </a:p>
        </p:txBody>
      </p:sp>
      <p:sp>
        <p:nvSpPr>
          <p:cNvPr id="6" name="TextBox 6"/>
          <p:cNvSpPr txBox="1"/>
          <p:nvPr/>
        </p:nvSpPr>
        <p:spPr>
          <a:xfrm>
            <a:off x="1763367" y="2362823"/>
            <a:ext cx="14761267" cy="4229701"/>
          </a:xfrm>
          <a:prstGeom prst="rect">
            <a:avLst/>
          </a:prstGeom>
        </p:spPr>
        <p:txBody>
          <a:bodyPr lIns="0" tIns="0" rIns="0" bIns="0" rtlCol="0" anchor="t">
            <a:spAutoFit/>
          </a:bodyPr>
          <a:lstStyle/>
          <a:p>
            <a:pPr algn="just">
              <a:lnSpc>
                <a:spcPts val="3073"/>
              </a:lnSpc>
            </a:pPr>
            <a:endParaRPr/>
          </a:p>
          <a:p>
            <a:pPr algn="just">
              <a:lnSpc>
                <a:spcPts val="3073"/>
              </a:lnSpc>
            </a:pPr>
            <a:r>
              <a:rPr lang="en-US" sz="2364">
                <a:solidFill>
                  <a:srgbClr val="000000"/>
                </a:solidFill>
                <a:latin typeface="Poppins Bold"/>
              </a:rPr>
              <a:t>4.¿La prestación adicional debe iniciarse a partir de la notificación de la resolución de aprobación y de la entrega del expediente?</a:t>
            </a:r>
          </a:p>
          <a:p>
            <a:pPr algn="just">
              <a:lnSpc>
                <a:spcPts val="3073"/>
              </a:lnSpc>
            </a:pPr>
            <a:r>
              <a:rPr lang="en-US" sz="2364">
                <a:solidFill>
                  <a:srgbClr val="000000"/>
                </a:solidFill>
                <a:latin typeface="Poppins"/>
              </a:rPr>
              <a:t>Con independencia de que el expediente técnico de la prestación adicional de obra sea elaborado por el contratista, los numerales 205.6 y 205.7 del artículo 205 del Reglamento disponen que dicho expediente debe contar con la conformidad del supervisor o inspector, según corresponda, y con el pronunciamiento de la Entidad respecto de la procedencia de la ejecución del adicional; asimismo, como condición para la aprobación de su ejecución, debe contarse con el informe de viabilidad presupuestal y con la opinión favorable sobre la solución técnica propuesta en dicho expediente técnico.</a:t>
            </a:r>
          </a:p>
          <a:p>
            <a:pPr algn="just">
              <a:lnSpc>
                <a:spcPts val="3073"/>
              </a:lnSpc>
            </a:pPr>
            <a:endParaRPr lang="en-US" sz="2364">
              <a:solidFill>
                <a:srgbClr val="000000"/>
              </a:solidFill>
              <a:latin typeface="Poppins"/>
            </a:endParaRPr>
          </a:p>
        </p:txBody>
      </p:sp>
      <p:sp>
        <p:nvSpPr>
          <p:cNvPr id="7" name="Freeform 7"/>
          <p:cNvSpPr/>
          <p:nvPr/>
        </p:nvSpPr>
        <p:spPr>
          <a:xfrm rot="-2980922">
            <a:off x="-1564412" y="5313617"/>
            <a:ext cx="3852379" cy="8154173"/>
          </a:xfrm>
          <a:custGeom>
            <a:avLst/>
            <a:gdLst/>
            <a:ahLst/>
            <a:cxnLst/>
            <a:rect l="l" t="t" r="r" b="b"/>
            <a:pathLst>
              <a:path w="3852379" h="8154173">
                <a:moveTo>
                  <a:pt x="0" y="0"/>
                </a:moveTo>
                <a:lnTo>
                  <a:pt x="3852380" y="0"/>
                </a:lnTo>
                <a:lnTo>
                  <a:pt x="3852380" y="8154174"/>
                </a:lnTo>
                <a:lnTo>
                  <a:pt x="0" y="8154174"/>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
        <p:nvSpPr>
          <p:cNvPr id="8" name="Freeform 8"/>
          <p:cNvSpPr/>
          <p:nvPr/>
        </p:nvSpPr>
        <p:spPr>
          <a:xfrm rot="-2980922">
            <a:off x="17086341" y="-2087938"/>
            <a:ext cx="2297810" cy="4863681"/>
          </a:xfrm>
          <a:custGeom>
            <a:avLst/>
            <a:gdLst/>
            <a:ahLst/>
            <a:cxnLst/>
            <a:rect l="l" t="t" r="r" b="b"/>
            <a:pathLst>
              <a:path w="2297810" h="4863681">
                <a:moveTo>
                  <a:pt x="0" y="0"/>
                </a:moveTo>
                <a:lnTo>
                  <a:pt x="2297810" y="0"/>
                </a:lnTo>
                <a:lnTo>
                  <a:pt x="2297810" y="4863680"/>
                </a:lnTo>
                <a:lnTo>
                  <a:pt x="0" y="4863680"/>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17813" y="1028700"/>
            <a:ext cx="12128814" cy="983810"/>
            <a:chOff x="0" y="0"/>
            <a:chExt cx="5010267" cy="406400"/>
          </a:xfrm>
        </p:grpSpPr>
        <p:sp>
          <p:nvSpPr>
            <p:cNvPr id="3" name="Freeform 3"/>
            <p:cNvSpPr/>
            <p:nvPr/>
          </p:nvSpPr>
          <p:spPr>
            <a:xfrm>
              <a:off x="0" y="0"/>
              <a:ext cx="5010267" cy="406400"/>
            </a:xfrm>
            <a:custGeom>
              <a:avLst/>
              <a:gdLst/>
              <a:ahLst/>
              <a:cxnLst/>
              <a:rect l="l" t="t" r="r" b="b"/>
              <a:pathLst>
                <a:path w="5010267" h="406400">
                  <a:moveTo>
                    <a:pt x="4807067" y="0"/>
                  </a:moveTo>
                  <a:cubicBezTo>
                    <a:pt x="4919291" y="0"/>
                    <a:pt x="5010267" y="90976"/>
                    <a:pt x="5010267" y="203200"/>
                  </a:cubicBezTo>
                  <a:cubicBezTo>
                    <a:pt x="5010267" y="315424"/>
                    <a:pt x="4919291" y="406400"/>
                    <a:pt x="4807067" y="406400"/>
                  </a:cubicBezTo>
                  <a:lnTo>
                    <a:pt x="203200" y="406400"/>
                  </a:lnTo>
                  <a:cubicBezTo>
                    <a:pt x="90976" y="406400"/>
                    <a:pt x="0" y="315424"/>
                    <a:pt x="0" y="203200"/>
                  </a:cubicBezTo>
                  <a:cubicBezTo>
                    <a:pt x="0" y="90976"/>
                    <a:pt x="90976" y="0"/>
                    <a:pt x="203200" y="0"/>
                  </a:cubicBezTo>
                  <a:close/>
                </a:path>
              </a:pathLst>
            </a:custGeom>
            <a:solidFill>
              <a:srgbClr val="FFB235"/>
            </a:solidFill>
          </p:spPr>
          <p:txBody>
            <a:bodyPr/>
            <a:lstStyle/>
            <a:p>
              <a:endParaRPr lang="es-ES_tradnl"/>
            </a:p>
          </p:txBody>
        </p:sp>
        <p:sp>
          <p:nvSpPr>
            <p:cNvPr id="4" name="TextBox 4"/>
            <p:cNvSpPr txBox="1"/>
            <p:nvPr/>
          </p:nvSpPr>
          <p:spPr>
            <a:xfrm>
              <a:off x="0" y="-57150"/>
              <a:ext cx="5010267" cy="4635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29778" y="1254080"/>
            <a:ext cx="7474064" cy="982860"/>
          </a:xfrm>
          <a:prstGeom prst="rect">
            <a:avLst/>
          </a:prstGeom>
        </p:spPr>
        <p:txBody>
          <a:bodyPr lIns="0" tIns="0" rIns="0" bIns="0" rtlCol="0" anchor="t">
            <a:spAutoFit/>
          </a:bodyPr>
          <a:lstStyle/>
          <a:p>
            <a:pPr algn="r">
              <a:lnSpc>
                <a:spcPts val="3773"/>
              </a:lnSpc>
            </a:pPr>
            <a:r>
              <a:rPr lang="en-US" sz="3281">
                <a:solidFill>
                  <a:srgbClr val="272727"/>
                </a:solidFill>
                <a:latin typeface="Poppins Bold"/>
                <a:ea typeface="Poppins Bold"/>
              </a:rPr>
              <a:t>Opinión N° 010-2024/DTN</a:t>
            </a:r>
          </a:p>
          <a:p>
            <a:pPr algn="r">
              <a:lnSpc>
                <a:spcPts val="3773"/>
              </a:lnSpc>
            </a:pPr>
            <a:endParaRPr lang="en-US" sz="3281">
              <a:solidFill>
                <a:srgbClr val="272727"/>
              </a:solidFill>
              <a:latin typeface="Poppins Bold"/>
              <a:ea typeface="Poppins Bold"/>
            </a:endParaRPr>
          </a:p>
        </p:txBody>
      </p:sp>
      <p:sp>
        <p:nvSpPr>
          <p:cNvPr id="6" name="TextBox 6"/>
          <p:cNvSpPr txBox="1"/>
          <p:nvPr/>
        </p:nvSpPr>
        <p:spPr>
          <a:xfrm>
            <a:off x="1395645" y="3054581"/>
            <a:ext cx="15569934" cy="4598775"/>
          </a:xfrm>
          <a:prstGeom prst="rect">
            <a:avLst/>
          </a:prstGeom>
        </p:spPr>
        <p:txBody>
          <a:bodyPr lIns="0" tIns="0" rIns="0" bIns="0" rtlCol="0" anchor="t">
            <a:spAutoFit/>
          </a:bodyPr>
          <a:lstStyle/>
          <a:p>
            <a:pPr algn="just">
              <a:lnSpc>
                <a:spcPts val="3064"/>
              </a:lnSpc>
            </a:pPr>
            <a:endParaRPr/>
          </a:p>
          <a:p>
            <a:pPr algn="just">
              <a:lnSpc>
                <a:spcPts val="3064"/>
              </a:lnSpc>
            </a:pPr>
            <a:r>
              <a:rPr lang="en-US" sz="2357">
                <a:solidFill>
                  <a:srgbClr val="000000"/>
                </a:solidFill>
                <a:latin typeface="Poppins Bold"/>
              </a:rPr>
              <a:t>1.La parte que resuelve el contrato de obra debe indicar los datos para efectuar la constatación física e inventario en el lugar de la obra, con una anticipación no menor de 3 días hábiles para su procedencia? </a:t>
            </a:r>
          </a:p>
          <a:p>
            <a:pPr algn="just">
              <a:lnSpc>
                <a:spcPts val="3064"/>
              </a:lnSpc>
            </a:pPr>
            <a:endParaRPr lang="en-US" sz="2357">
              <a:solidFill>
                <a:srgbClr val="000000"/>
              </a:solidFill>
              <a:latin typeface="Poppins Bold"/>
            </a:endParaRPr>
          </a:p>
          <a:p>
            <a:pPr algn="just">
              <a:lnSpc>
                <a:spcPts val="3064"/>
              </a:lnSpc>
            </a:pPr>
            <a:r>
              <a:rPr lang="en-US" sz="2357">
                <a:solidFill>
                  <a:srgbClr val="000000"/>
                </a:solidFill>
                <a:latin typeface="Poppins"/>
              </a:rPr>
              <a:t>Los datos para la constatación física e inventario pueden indicarse mediante carta notarial o por otro documento anexo, pero la falta de esta indicación a través de carta notarial no puede ser motivo para cuestionar el procedimiento de resolución contractual del artículo 165 del Reglamento.</a:t>
            </a:r>
          </a:p>
          <a:p>
            <a:pPr algn="just">
              <a:lnSpc>
                <a:spcPts val="3064"/>
              </a:lnSpc>
            </a:pPr>
            <a:r>
              <a:rPr lang="en-US" sz="2357">
                <a:solidFill>
                  <a:srgbClr val="000000"/>
                </a:solidFill>
                <a:latin typeface="Poppins"/>
              </a:rPr>
              <a:t>De conformidad con lo establecido en el artículo 208 del Reglamento, en los contratos de ejecución de obra bajo el sistema de precios unitarios, es posible realizar la recepción parcial de la obra cuando se hubiera previsto expresamente en las bases, en el contrato o las partes expresamente lo convengan.</a:t>
            </a:r>
          </a:p>
          <a:p>
            <a:pPr algn="just">
              <a:lnSpc>
                <a:spcPts val="3064"/>
              </a:lnSpc>
            </a:pPr>
            <a:endParaRPr lang="en-US" sz="2357">
              <a:solidFill>
                <a:srgbClr val="000000"/>
              </a:solidFill>
              <a:latin typeface="Poppins"/>
            </a:endParaRPr>
          </a:p>
        </p:txBody>
      </p:sp>
      <p:sp>
        <p:nvSpPr>
          <p:cNvPr id="7" name="Freeform 7"/>
          <p:cNvSpPr/>
          <p:nvPr/>
        </p:nvSpPr>
        <p:spPr>
          <a:xfrm rot="-2980922">
            <a:off x="-1564412" y="5313617"/>
            <a:ext cx="3852379" cy="8154173"/>
          </a:xfrm>
          <a:custGeom>
            <a:avLst/>
            <a:gdLst/>
            <a:ahLst/>
            <a:cxnLst/>
            <a:rect l="l" t="t" r="r" b="b"/>
            <a:pathLst>
              <a:path w="3852379" h="8154173">
                <a:moveTo>
                  <a:pt x="0" y="0"/>
                </a:moveTo>
                <a:lnTo>
                  <a:pt x="3852380" y="0"/>
                </a:lnTo>
                <a:lnTo>
                  <a:pt x="3852380" y="8154174"/>
                </a:lnTo>
                <a:lnTo>
                  <a:pt x="0" y="8154174"/>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
        <p:nvSpPr>
          <p:cNvPr id="8" name="Freeform 8"/>
          <p:cNvSpPr/>
          <p:nvPr/>
        </p:nvSpPr>
        <p:spPr>
          <a:xfrm rot="-2980922">
            <a:off x="17086341" y="-2087938"/>
            <a:ext cx="2297810" cy="4863681"/>
          </a:xfrm>
          <a:custGeom>
            <a:avLst/>
            <a:gdLst/>
            <a:ahLst/>
            <a:cxnLst/>
            <a:rect l="l" t="t" r="r" b="b"/>
            <a:pathLst>
              <a:path w="2297810" h="4863681">
                <a:moveTo>
                  <a:pt x="0" y="0"/>
                </a:moveTo>
                <a:lnTo>
                  <a:pt x="2297810" y="0"/>
                </a:lnTo>
                <a:lnTo>
                  <a:pt x="2297810" y="4863680"/>
                </a:lnTo>
                <a:lnTo>
                  <a:pt x="0" y="4863680"/>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17813" y="1028700"/>
            <a:ext cx="12128814" cy="983810"/>
            <a:chOff x="0" y="0"/>
            <a:chExt cx="5010267" cy="406400"/>
          </a:xfrm>
        </p:grpSpPr>
        <p:sp>
          <p:nvSpPr>
            <p:cNvPr id="3" name="Freeform 3"/>
            <p:cNvSpPr/>
            <p:nvPr/>
          </p:nvSpPr>
          <p:spPr>
            <a:xfrm>
              <a:off x="0" y="0"/>
              <a:ext cx="5010267" cy="406400"/>
            </a:xfrm>
            <a:custGeom>
              <a:avLst/>
              <a:gdLst/>
              <a:ahLst/>
              <a:cxnLst/>
              <a:rect l="l" t="t" r="r" b="b"/>
              <a:pathLst>
                <a:path w="5010267" h="406400">
                  <a:moveTo>
                    <a:pt x="4807067" y="0"/>
                  </a:moveTo>
                  <a:cubicBezTo>
                    <a:pt x="4919291" y="0"/>
                    <a:pt x="5010267" y="90976"/>
                    <a:pt x="5010267" y="203200"/>
                  </a:cubicBezTo>
                  <a:cubicBezTo>
                    <a:pt x="5010267" y="315424"/>
                    <a:pt x="4919291" y="406400"/>
                    <a:pt x="4807067" y="406400"/>
                  </a:cubicBezTo>
                  <a:lnTo>
                    <a:pt x="203200" y="406400"/>
                  </a:lnTo>
                  <a:cubicBezTo>
                    <a:pt x="90976" y="406400"/>
                    <a:pt x="0" y="315424"/>
                    <a:pt x="0" y="203200"/>
                  </a:cubicBezTo>
                  <a:cubicBezTo>
                    <a:pt x="0" y="90976"/>
                    <a:pt x="90976" y="0"/>
                    <a:pt x="203200" y="0"/>
                  </a:cubicBezTo>
                  <a:close/>
                </a:path>
              </a:pathLst>
            </a:custGeom>
            <a:solidFill>
              <a:srgbClr val="FFB235"/>
            </a:solidFill>
          </p:spPr>
          <p:txBody>
            <a:bodyPr/>
            <a:lstStyle/>
            <a:p>
              <a:endParaRPr lang="es-ES_tradnl"/>
            </a:p>
          </p:txBody>
        </p:sp>
        <p:sp>
          <p:nvSpPr>
            <p:cNvPr id="4" name="TextBox 4"/>
            <p:cNvSpPr txBox="1"/>
            <p:nvPr/>
          </p:nvSpPr>
          <p:spPr>
            <a:xfrm>
              <a:off x="0" y="-57150"/>
              <a:ext cx="5010267" cy="4635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29778" y="1254080"/>
            <a:ext cx="7474064" cy="982860"/>
          </a:xfrm>
          <a:prstGeom prst="rect">
            <a:avLst/>
          </a:prstGeom>
        </p:spPr>
        <p:txBody>
          <a:bodyPr lIns="0" tIns="0" rIns="0" bIns="0" rtlCol="0" anchor="t">
            <a:spAutoFit/>
          </a:bodyPr>
          <a:lstStyle/>
          <a:p>
            <a:pPr algn="r">
              <a:lnSpc>
                <a:spcPts val="3773"/>
              </a:lnSpc>
            </a:pPr>
            <a:r>
              <a:rPr lang="en-US" sz="3281">
                <a:solidFill>
                  <a:srgbClr val="272727"/>
                </a:solidFill>
                <a:latin typeface="Poppins Bold"/>
                <a:ea typeface="Poppins Bold"/>
              </a:rPr>
              <a:t>Opinión N° 011-2024/DTN</a:t>
            </a:r>
          </a:p>
          <a:p>
            <a:pPr algn="r">
              <a:lnSpc>
                <a:spcPts val="3773"/>
              </a:lnSpc>
            </a:pPr>
            <a:endParaRPr lang="en-US" sz="3281">
              <a:solidFill>
                <a:srgbClr val="272727"/>
              </a:solidFill>
              <a:latin typeface="Poppins Bold"/>
              <a:ea typeface="Poppins Bold"/>
            </a:endParaRPr>
          </a:p>
        </p:txBody>
      </p:sp>
      <p:sp>
        <p:nvSpPr>
          <p:cNvPr id="6" name="TextBox 6"/>
          <p:cNvSpPr txBox="1"/>
          <p:nvPr/>
        </p:nvSpPr>
        <p:spPr>
          <a:xfrm>
            <a:off x="1395645" y="3054581"/>
            <a:ext cx="15569934" cy="3065689"/>
          </a:xfrm>
          <a:prstGeom prst="rect">
            <a:avLst/>
          </a:prstGeom>
        </p:spPr>
        <p:txBody>
          <a:bodyPr lIns="0" tIns="0" rIns="0" bIns="0" rtlCol="0" anchor="t">
            <a:spAutoFit/>
          </a:bodyPr>
          <a:lstStyle/>
          <a:p>
            <a:pPr algn="just">
              <a:lnSpc>
                <a:spcPts val="3064"/>
              </a:lnSpc>
            </a:pPr>
            <a:endParaRPr/>
          </a:p>
          <a:p>
            <a:pPr algn="just">
              <a:lnSpc>
                <a:spcPts val="3064"/>
              </a:lnSpc>
            </a:pPr>
            <a:r>
              <a:rPr lang="en-US" sz="2357">
                <a:solidFill>
                  <a:srgbClr val="000000"/>
                </a:solidFill>
                <a:latin typeface="Poppins Bold"/>
              </a:rPr>
              <a:t>1.¿Los formatos estandarizados de CONFORMIDAD Y CONFORMIDAD DEL SERVICIO son documentos suficientes para acreditar el cumplimiento del acto de "Recepción y conformidad" o se requiere obligatoriamente la redacción del documento adicional denominado "Informe de Conformidad"? </a:t>
            </a:r>
          </a:p>
          <a:p>
            <a:pPr algn="just">
              <a:lnSpc>
                <a:spcPts val="3064"/>
              </a:lnSpc>
            </a:pPr>
            <a:endParaRPr lang="en-US" sz="2357">
              <a:solidFill>
                <a:srgbClr val="000000"/>
              </a:solidFill>
              <a:latin typeface="Poppins Bold"/>
            </a:endParaRPr>
          </a:p>
          <a:p>
            <a:pPr algn="just">
              <a:lnSpc>
                <a:spcPts val="3064"/>
              </a:lnSpc>
            </a:pPr>
            <a:r>
              <a:rPr lang="en-US" sz="2357">
                <a:solidFill>
                  <a:srgbClr val="000000"/>
                </a:solidFill>
                <a:latin typeface="Poppins"/>
              </a:rPr>
              <a:t>La conformidad de la prestación deberá ser emitida por el funcionario responsable del área usuaria, pudiendo utilizar para ello, de manera facultativa, los formatos respectivos aprobados por el OSCE. </a:t>
            </a:r>
          </a:p>
          <a:p>
            <a:pPr algn="just">
              <a:lnSpc>
                <a:spcPts val="3064"/>
              </a:lnSpc>
            </a:pPr>
            <a:endParaRPr lang="en-US" sz="2357">
              <a:solidFill>
                <a:srgbClr val="000000"/>
              </a:solidFill>
              <a:latin typeface="Poppins"/>
            </a:endParaRPr>
          </a:p>
        </p:txBody>
      </p:sp>
      <p:sp>
        <p:nvSpPr>
          <p:cNvPr id="7" name="Freeform 7"/>
          <p:cNvSpPr/>
          <p:nvPr/>
        </p:nvSpPr>
        <p:spPr>
          <a:xfrm rot="-2980922">
            <a:off x="-1564412" y="5313617"/>
            <a:ext cx="3852379" cy="8154173"/>
          </a:xfrm>
          <a:custGeom>
            <a:avLst/>
            <a:gdLst/>
            <a:ahLst/>
            <a:cxnLst/>
            <a:rect l="l" t="t" r="r" b="b"/>
            <a:pathLst>
              <a:path w="3852379" h="8154173">
                <a:moveTo>
                  <a:pt x="0" y="0"/>
                </a:moveTo>
                <a:lnTo>
                  <a:pt x="3852380" y="0"/>
                </a:lnTo>
                <a:lnTo>
                  <a:pt x="3852380" y="8154174"/>
                </a:lnTo>
                <a:lnTo>
                  <a:pt x="0" y="8154174"/>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
        <p:nvSpPr>
          <p:cNvPr id="8" name="Freeform 8"/>
          <p:cNvSpPr/>
          <p:nvPr/>
        </p:nvSpPr>
        <p:spPr>
          <a:xfrm rot="-2980922">
            <a:off x="17086341" y="-2087938"/>
            <a:ext cx="2297810" cy="4863681"/>
          </a:xfrm>
          <a:custGeom>
            <a:avLst/>
            <a:gdLst/>
            <a:ahLst/>
            <a:cxnLst/>
            <a:rect l="l" t="t" r="r" b="b"/>
            <a:pathLst>
              <a:path w="2297810" h="4863681">
                <a:moveTo>
                  <a:pt x="0" y="0"/>
                </a:moveTo>
                <a:lnTo>
                  <a:pt x="2297810" y="0"/>
                </a:lnTo>
                <a:lnTo>
                  <a:pt x="2297810" y="4863680"/>
                </a:lnTo>
                <a:lnTo>
                  <a:pt x="0" y="4863680"/>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17813" y="1028700"/>
            <a:ext cx="12128814" cy="983810"/>
            <a:chOff x="0" y="0"/>
            <a:chExt cx="5010267" cy="406400"/>
          </a:xfrm>
        </p:grpSpPr>
        <p:sp>
          <p:nvSpPr>
            <p:cNvPr id="3" name="Freeform 3"/>
            <p:cNvSpPr/>
            <p:nvPr/>
          </p:nvSpPr>
          <p:spPr>
            <a:xfrm>
              <a:off x="0" y="0"/>
              <a:ext cx="5010267" cy="406400"/>
            </a:xfrm>
            <a:custGeom>
              <a:avLst/>
              <a:gdLst/>
              <a:ahLst/>
              <a:cxnLst/>
              <a:rect l="l" t="t" r="r" b="b"/>
              <a:pathLst>
                <a:path w="5010267" h="406400">
                  <a:moveTo>
                    <a:pt x="4807067" y="0"/>
                  </a:moveTo>
                  <a:cubicBezTo>
                    <a:pt x="4919291" y="0"/>
                    <a:pt x="5010267" y="90976"/>
                    <a:pt x="5010267" y="203200"/>
                  </a:cubicBezTo>
                  <a:cubicBezTo>
                    <a:pt x="5010267" y="315424"/>
                    <a:pt x="4919291" y="406400"/>
                    <a:pt x="4807067" y="406400"/>
                  </a:cubicBezTo>
                  <a:lnTo>
                    <a:pt x="203200" y="406400"/>
                  </a:lnTo>
                  <a:cubicBezTo>
                    <a:pt x="90976" y="406400"/>
                    <a:pt x="0" y="315424"/>
                    <a:pt x="0" y="203200"/>
                  </a:cubicBezTo>
                  <a:cubicBezTo>
                    <a:pt x="0" y="90976"/>
                    <a:pt x="90976" y="0"/>
                    <a:pt x="203200" y="0"/>
                  </a:cubicBezTo>
                  <a:close/>
                </a:path>
              </a:pathLst>
            </a:custGeom>
            <a:solidFill>
              <a:srgbClr val="FFB235"/>
            </a:solidFill>
          </p:spPr>
          <p:txBody>
            <a:bodyPr/>
            <a:lstStyle/>
            <a:p>
              <a:endParaRPr lang="es-ES_tradnl"/>
            </a:p>
          </p:txBody>
        </p:sp>
        <p:sp>
          <p:nvSpPr>
            <p:cNvPr id="4" name="TextBox 4"/>
            <p:cNvSpPr txBox="1"/>
            <p:nvPr/>
          </p:nvSpPr>
          <p:spPr>
            <a:xfrm>
              <a:off x="0" y="-57150"/>
              <a:ext cx="5010267" cy="4635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29778" y="1254080"/>
            <a:ext cx="7474064" cy="982860"/>
          </a:xfrm>
          <a:prstGeom prst="rect">
            <a:avLst/>
          </a:prstGeom>
        </p:spPr>
        <p:txBody>
          <a:bodyPr lIns="0" tIns="0" rIns="0" bIns="0" rtlCol="0" anchor="t">
            <a:spAutoFit/>
          </a:bodyPr>
          <a:lstStyle/>
          <a:p>
            <a:pPr algn="r">
              <a:lnSpc>
                <a:spcPts val="3773"/>
              </a:lnSpc>
            </a:pPr>
            <a:r>
              <a:rPr lang="en-US" sz="3281">
                <a:solidFill>
                  <a:srgbClr val="272727"/>
                </a:solidFill>
                <a:latin typeface="Poppins Bold"/>
                <a:ea typeface="Poppins Bold"/>
              </a:rPr>
              <a:t>Opinión N° 012-2024/DTN</a:t>
            </a:r>
          </a:p>
          <a:p>
            <a:pPr algn="r">
              <a:lnSpc>
                <a:spcPts val="3773"/>
              </a:lnSpc>
            </a:pPr>
            <a:endParaRPr lang="en-US" sz="3281">
              <a:solidFill>
                <a:srgbClr val="272727"/>
              </a:solidFill>
              <a:latin typeface="Poppins Bold"/>
              <a:ea typeface="Poppins Bold"/>
            </a:endParaRPr>
          </a:p>
        </p:txBody>
      </p:sp>
      <p:sp>
        <p:nvSpPr>
          <p:cNvPr id="6" name="TextBox 6"/>
          <p:cNvSpPr txBox="1"/>
          <p:nvPr/>
        </p:nvSpPr>
        <p:spPr>
          <a:xfrm>
            <a:off x="1395645" y="3054581"/>
            <a:ext cx="15569934" cy="4970689"/>
          </a:xfrm>
          <a:prstGeom prst="rect">
            <a:avLst/>
          </a:prstGeom>
        </p:spPr>
        <p:txBody>
          <a:bodyPr lIns="0" tIns="0" rIns="0" bIns="0" rtlCol="0" anchor="t">
            <a:spAutoFit/>
          </a:bodyPr>
          <a:lstStyle/>
          <a:p>
            <a:pPr algn="just">
              <a:lnSpc>
                <a:spcPts val="3064"/>
              </a:lnSpc>
            </a:pPr>
            <a:endParaRPr/>
          </a:p>
          <a:p>
            <a:pPr algn="just">
              <a:lnSpc>
                <a:spcPts val="3064"/>
              </a:lnSpc>
            </a:pPr>
            <a:r>
              <a:rPr lang="en-US" sz="2357">
                <a:solidFill>
                  <a:srgbClr val="000000"/>
                </a:solidFill>
                <a:latin typeface="Poppins Bold"/>
              </a:rPr>
              <a:t>1.¿A qué se refiere la norma cuando señala “inexistencia de contrato”? ¿Qué se debe entender por un contrato inexistente?</a:t>
            </a:r>
          </a:p>
          <a:p>
            <a:pPr algn="just">
              <a:lnSpc>
                <a:spcPts val="3064"/>
              </a:lnSpc>
            </a:pPr>
            <a:endParaRPr lang="en-US" sz="2357">
              <a:solidFill>
                <a:srgbClr val="000000"/>
              </a:solidFill>
              <a:latin typeface="Poppins Bold"/>
            </a:endParaRPr>
          </a:p>
          <a:p>
            <a:pPr algn="just">
              <a:lnSpc>
                <a:spcPts val="3064"/>
              </a:lnSpc>
            </a:pPr>
            <a:r>
              <a:rPr lang="en-US" sz="2357">
                <a:solidFill>
                  <a:srgbClr val="000000"/>
                </a:solidFill>
                <a:latin typeface="Poppins"/>
              </a:rPr>
              <a:t>La invalidez de un contrato se realiza de manera concreta mediante la declaratoria de su nulidad. Esta idea, esbozada desde el derecho privado, resulta aplicable también al contrato público. Cuando el artículo 45 de la Ley, en el marco de la regulación de la solución de controversias durante la ejecución contractual, hace alusión a la “inexistencia” de contrato se está refiriendo a aquella pretensión o materia consistente en dilucidar si se verifica o no, en la realidad, la existencia de un documento contractual o de la recepción de una orden de servicio que eventualmente podría estar vinculada a determinado intercambio patrimonial.</a:t>
            </a:r>
          </a:p>
          <a:p>
            <a:pPr algn="just">
              <a:lnSpc>
                <a:spcPts val="3064"/>
              </a:lnSpc>
            </a:pPr>
            <a:endParaRPr lang="en-US" sz="2357">
              <a:solidFill>
                <a:srgbClr val="000000"/>
              </a:solidFill>
              <a:latin typeface="Poppins"/>
            </a:endParaRPr>
          </a:p>
          <a:p>
            <a:pPr algn="just">
              <a:lnSpc>
                <a:spcPts val="3064"/>
              </a:lnSpc>
            </a:pPr>
            <a:endParaRPr lang="en-US" sz="2357">
              <a:solidFill>
                <a:srgbClr val="000000"/>
              </a:solidFill>
              <a:latin typeface="Poppins"/>
            </a:endParaRPr>
          </a:p>
        </p:txBody>
      </p:sp>
      <p:sp>
        <p:nvSpPr>
          <p:cNvPr id="7" name="Freeform 7"/>
          <p:cNvSpPr/>
          <p:nvPr/>
        </p:nvSpPr>
        <p:spPr>
          <a:xfrm rot="-2980922">
            <a:off x="-1564412" y="5313617"/>
            <a:ext cx="3852379" cy="8154173"/>
          </a:xfrm>
          <a:custGeom>
            <a:avLst/>
            <a:gdLst/>
            <a:ahLst/>
            <a:cxnLst/>
            <a:rect l="l" t="t" r="r" b="b"/>
            <a:pathLst>
              <a:path w="3852379" h="8154173">
                <a:moveTo>
                  <a:pt x="0" y="0"/>
                </a:moveTo>
                <a:lnTo>
                  <a:pt x="3852380" y="0"/>
                </a:lnTo>
                <a:lnTo>
                  <a:pt x="3852380" y="8154174"/>
                </a:lnTo>
                <a:lnTo>
                  <a:pt x="0" y="8154174"/>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
        <p:nvSpPr>
          <p:cNvPr id="8" name="Freeform 8"/>
          <p:cNvSpPr/>
          <p:nvPr/>
        </p:nvSpPr>
        <p:spPr>
          <a:xfrm rot="-2980922">
            <a:off x="17086341" y="-2087938"/>
            <a:ext cx="2297810" cy="4863681"/>
          </a:xfrm>
          <a:custGeom>
            <a:avLst/>
            <a:gdLst/>
            <a:ahLst/>
            <a:cxnLst/>
            <a:rect l="l" t="t" r="r" b="b"/>
            <a:pathLst>
              <a:path w="2297810" h="4863681">
                <a:moveTo>
                  <a:pt x="0" y="0"/>
                </a:moveTo>
                <a:lnTo>
                  <a:pt x="2297810" y="0"/>
                </a:lnTo>
                <a:lnTo>
                  <a:pt x="2297810" y="4863680"/>
                </a:lnTo>
                <a:lnTo>
                  <a:pt x="0" y="4863680"/>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17813" y="1028700"/>
            <a:ext cx="12128814" cy="983810"/>
            <a:chOff x="0" y="0"/>
            <a:chExt cx="5010267" cy="406400"/>
          </a:xfrm>
        </p:grpSpPr>
        <p:sp>
          <p:nvSpPr>
            <p:cNvPr id="3" name="Freeform 3"/>
            <p:cNvSpPr/>
            <p:nvPr/>
          </p:nvSpPr>
          <p:spPr>
            <a:xfrm>
              <a:off x="0" y="0"/>
              <a:ext cx="5010267" cy="406400"/>
            </a:xfrm>
            <a:custGeom>
              <a:avLst/>
              <a:gdLst/>
              <a:ahLst/>
              <a:cxnLst/>
              <a:rect l="l" t="t" r="r" b="b"/>
              <a:pathLst>
                <a:path w="5010267" h="406400">
                  <a:moveTo>
                    <a:pt x="4807067" y="0"/>
                  </a:moveTo>
                  <a:cubicBezTo>
                    <a:pt x="4919291" y="0"/>
                    <a:pt x="5010267" y="90976"/>
                    <a:pt x="5010267" y="203200"/>
                  </a:cubicBezTo>
                  <a:cubicBezTo>
                    <a:pt x="5010267" y="315424"/>
                    <a:pt x="4919291" y="406400"/>
                    <a:pt x="4807067" y="406400"/>
                  </a:cubicBezTo>
                  <a:lnTo>
                    <a:pt x="203200" y="406400"/>
                  </a:lnTo>
                  <a:cubicBezTo>
                    <a:pt x="90976" y="406400"/>
                    <a:pt x="0" y="315424"/>
                    <a:pt x="0" y="203200"/>
                  </a:cubicBezTo>
                  <a:cubicBezTo>
                    <a:pt x="0" y="90976"/>
                    <a:pt x="90976" y="0"/>
                    <a:pt x="203200" y="0"/>
                  </a:cubicBezTo>
                  <a:close/>
                </a:path>
              </a:pathLst>
            </a:custGeom>
            <a:solidFill>
              <a:srgbClr val="FFB235"/>
            </a:solidFill>
          </p:spPr>
          <p:txBody>
            <a:bodyPr/>
            <a:lstStyle/>
            <a:p>
              <a:endParaRPr lang="es-ES_tradnl"/>
            </a:p>
          </p:txBody>
        </p:sp>
        <p:sp>
          <p:nvSpPr>
            <p:cNvPr id="4" name="TextBox 4"/>
            <p:cNvSpPr txBox="1"/>
            <p:nvPr/>
          </p:nvSpPr>
          <p:spPr>
            <a:xfrm>
              <a:off x="0" y="-57150"/>
              <a:ext cx="5010267" cy="4635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29778" y="1254080"/>
            <a:ext cx="7474064" cy="982860"/>
          </a:xfrm>
          <a:prstGeom prst="rect">
            <a:avLst/>
          </a:prstGeom>
        </p:spPr>
        <p:txBody>
          <a:bodyPr lIns="0" tIns="0" rIns="0" bIns="0" rtlCol="0" anchor="t">
            <a:spAutoFit/>
          </a:bodyPr>
          <a:lstStyle/>
          <a:p>
            <a:pPr algn="r">
              <a:lnSpc>
                <a:spcPts val="3773"/>
              </a:lnSpc>
            </a:pPr>
            <a:r>
              <a:rPr lang="en-US" sz="3281">
                <a:solidFill>
                  <a:srgbClr val="272727"/>
                </a:solidFill>
                <a:latin typeface="Poppins Bold"/>
                <a:ea typeface="Poppins Bold"/>
              </a:rPr>
              <a:t>Opinión N° 013-2024/DTN</a:t>
            </a:r>
          </a:p>
          <a:p>
            <a:pPr algn="r">
              <a:lnSpc>
                <a:spcPts val="3773"/>
              </a:lnSpc>
            </a:pPr>
            <a:endParaRPr lang="en-US" sz="3281">
              <a:solidFill>
                <a:srgbClr val="272727"/>
              </a:solidFill>
              <a:latin typeface="Poppins Bold"/>
              <a:ea typeface="Poppins Bold"/>
            </a:endParaRPr>
          </a:p>
        </p:txBody>
      </p:sp>
      <p:sp>
        <p:nvSpPr>
          <p:cNvPr id="6" name="TextBox 6"/>
          <p:cNvSpPr txBox="1"/>
          <p:nvPr/>
        </p:nvSpPr>
        <p:spPr>
          <a:xfrm>
            <a:off x="1395645" y="3054581"/>
            <a:ext cx="15569934" cy="4589689"/>
          </a:xfrm>
          <a:prstGeom prst="rect">
            <a:avLst/>
          </a:prstGeom>
        </p:spPr>
        <p:txBody>
          <a:bodyPr lIns="0" tIns="0" rIns="0" bIns="0" rtlCol="0" anchor="t">
            <a:spAutoFit/>
          </a:bodyPr>
          <a:lstStyle/>
          <a:p>
            <a:pPr algn="just">
              <a:lnSpc>
                <a:spcPts val="3064"/>
              </a:lnSpc>
            </a:pPr>
            <a:endParaRPr/>
          </a:p>
          <a:p>
            <a:pPr algn="just">
              <a:lnSpc>
                <a:spcPts val="3064"/>
              </a:lnSpc>
            </a:pPr>
            <a:r>
              <a:rPr lang="en-US" sz="2357">
                <a:solidFill>
                  <a:srgbClr val="000000"/>
                </a:solidFill>
                <a:latin typeface="Poppins Bold"/>
              </a:rPr>
              <a:t>1.En el marco de una transformación de una sociedad extranjera (sucursal) a sociedad constituida en el Perú (sociedad anónima) de conformidad con lo dispuesto en el artículo 395 de la LGS, ¿es posible mantener y utilizar la experiencia adquirida por la sociedad en el Perú, producto de sus operaciones como sucursal?</a:t>
            </a:r>
          </a:p>
          <a:p>
            <a:pPr algn="just">
              <a:lnSpc>
                <a:spcPts val="3064"/>
              </a:lnSpc>
            </a:pPr>
            <a:endParaRPr lang="en-US" sz="2357">
              <a:solidFill>
                <a:srgbClr val="000000"/>
              </a:solidFill>
              <a:latin typeface="Poppins Bold"/>
            </a:endParaRPr>
          </a:p>
          <a:p>
            <a:pPr algn="just">
              <a:lnSpc>
                <a:spcPts val="3064"/>
              </a:lnSpc>
            </a:pPr>
            <a:r>
              <a:rPr lang="en-US" sz="2357">
                <a:solidFill>
                  <a:srgbClr val="000000"/>
                </a:solidFill>
                <a:latin typeface="Poppins"/>
              </a:rPr>
              <a:t>La sucursal de una sociedad constituida en el extranjero que se somete a reorganización de</a:t>
            </a:r>
          </a:p>
          <a:p>
            <a:pPr algn="just">
              <a:lnSpc>
                <a:spcPts val="3064"/>
              </a:lnSpc>
            </a:pPr>
            <a:r>
              <a:rPr lang="en-US" sz="2357">
                <a:solidFill>
                  <a:srgbClr val="000000"/>
                </a:solidFill>
                <a:latin typeface="Poppins"/>
                <a:ea typeface="Poppins"/>
              </a:rPr>
              <a:t>conformidad con el artículo 395 de la Ley N° 26887, Ley General de Sociedades, mantiene y puede emplear la experiencia obtenida como sucursal antes de su transformación.</a:t>
            </a:r>
          </a:p>
          <a:p>
            <a:pPr algn="just">
              <a:lnSpc>
                <a:spcPts val="3064"/>
              </a:lnSpc>
            </a:pPr>
            <a:endParaRPr lang="en-US" sz="2357">
              <a:solidFill>
                <a:srgbClr val="000000"/>
              </a:solidFill>
              <a:latin typeface="Poppins"/>
              <a:ea typeface="Poppins"/>
            </a:endParaRPr>
          </a:p>
          <a:p>
            <a:pPr algn="just">
              <a:lnSpc>
                <a:spcPts val="3064"/>
              </a:lnSpc>
            </a:pPr>
            <a:endParaRPr lang="en-US" sz="2357">
              <a:solidFill>
                <a:srgbClr val="000000"/>
              </a:solidFill>
              <a:latin typeface="Poppins"/>
              <a:ea typeface="Poppins"/>
            </a:endParaRPr>
          </a:p>
          <a:p>
            <a:pPr algn="just">
              <a:lnSpc>
                <a:spcPts val="3064"/>
              </a:lnSpc>
            </a:pPr>
            <a:endParaRPr lang="en-US" sz="2357">
              <a:solidFill>
                <a:srgbClr val="000000"/>
              </a:solidFill>
              <a:latin typeface="Poppins"/>
              <a:ea typeface="Poppins"/>
            </a:endParaRPr>
          </a:p>
        </p:txBody>
      </p:sp>
      <p:sp>
        <p:nvSpPr>
          <p:cNvPr id="7" name="Freeform 7"/>
          <p:cNvSpPr/>
          <p:nvPr/>
        </p:nvSpPr>
        <p:spPr>
          <a:xfrm rot="-2980922">
            <a:off x="-1564412" y="5313617"/>
            <a:ext cx="3852379" cy="8154173"/>
          </a:xfrm>
          <a:custGeom>
            <a:avLst/>
            <a:gdLst/>
            <a:ahLst/>
            <a:cxnLst/>
            <a:rect l="l" t="t" r="r" b="b"/>
            <a:pathLst>
              <a:path w="3852379" h="8154173">
                <a:moveTo>
                  <a:pt x="0" y="0"/>
                </a:moveTo>
                <a:lnTo>
                  <a:pt x="3852380" y="0"/>
                </a:lnTo>
                <a:lnTo>
                  <a:pt x="3852380" y="8154174"/>
                </a:lnTo>
                <a:lnTo>
                  <a:pt x="0" y="8154174"/>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
        <p:nvSpPr>
          <p:cNvPr id="8" name="Freeform 8"/>
          <p:cNvSpPr/>
          <p:nvPr/>
        </p:nvSpPr>
        <p:spPr>
          <a:xfrm rot="-2980922">
            <a:off x="17086341" y="-2087938"/>
            <a:ext cx="2297810" cy="4863681"/>
          </a:xfrm>
          <a:custGeom>
            <a:avLst/>
            <a:gdLst/>
            <a:ahLst/>
            <a:cxnLst/>
            <a:rect l="l" t="t" r="r" b="b"/>
            <a:pathLst>
              <a:path w="2297810" h="4863681">
                <a:moveTo>
                  <a:pt x="0" y="0"/>
                </a:moveTo>
                <a:lnTo>
                  <a:pt x="2297810" y="0"/>
                </a:lnTo>
                <a:lnTo>
                  <a:pt x="2297810" y="4863680"/>
                </a:lnTo>
                <a:lnTo>
                  <a:pt x="0" y="4863680"/>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17813" y="1028700"/>
            <a:ext cx="12128814" cy="983810"/>
            <a:chOff x="0" y="0"/>
            <a:chExt cx="5010267" cy="406400"/>
          </a:xfrm>
        </p:grpSpPr>
        <p:sp>
          <p:nvSpPr>
            <p:cNvPr id="3" name="Freeform 3"/>
            <p:cNvSpPr/>
            <p:nvPr/>
          </p:nvSpPr>
          <p:spPr>
            <a:xfrm>
              <a:off x="0" y="0"/>
              <a:ext cx="5010267" cy="406400"/>
            </a:xfrm>
            <a:custGeom>
              <a:avLst/>
              <a:gdLst/>
              <a:ahLst/>
              <a:cxnLst/>
              <a:rect l="l" t="t" r="r" b="b"/>
              <a:pathLst>
                <a:path w="5010267" h="406400">
                  <a:moveTo>
                    <a:pt x="4807067" y="0"/>
                  </a:moveTo>
                  <a:cubicBezTo>
                    <a:pt x="4919291" y="0"/>
                    <a:pt x="5010267" y="90976"/>
                    <a:pt x="5010267" y="203200"/>
                  </a:cubicBezTo>
                  <a:cubicBezTo>
                    <a:pt x="5010267" y="315424"/>
                    <a:pt x="4919291" y="406400"/>
                    <a:pt x="4807067" y="406400"/>
                  </a:cubicBezTo>
                  <a:lnTo>
                    <a:pt x="203200" y="406400"/>
                  </a:lnTo>
                  <a:cubicBezTo>
                    <a:pt x="90976" y="406400"/>
                    <a:pt x="0" y="315424"/>
                    <a:pt x="0" y="203200"/>
                  </a:cubicBezTo>
                  <a:cubicBezTo>
                    <a:pt x="0" y="90976"/>
                    <a:pt x="90976" y="0"/>
                    <a:pt x="203200" y="0"/>
                  </a:cubicBezTo>
                  <a:close/>
                </a:path>
              </a:pathLst>
            </a:custGeom>
            <a:solidFill>
              <a:srgbClr val="FFB235"/>
            </a:solidFill>
          </p:spPr>
          <p:txBody>
            <a:bodyPr/>
            <a:lstStyle/>
            <a:p>
              <a:endParaRPr lang="es-ES_tradnl"/>
            </a:p>
          </p:txBody>
        </p:sp>
        <p:sp>
          <p:nvSpPr>
            <p:cNvPr id="4" name="TextBox 4"/>
            <p:cNvSpPr txBox="1"/>
            <p:nvPr/>
          </p:nvSpPr>
          <p:spPr>
            <a:xfrm>
              <a:off x="0" y="-57150"/>
              <a:ext cx="5010267" cy="4635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29778" y="1254080"/>
            <a:ext cx="7474064" cy="982860"/>
          </a:xfrm>
          <a:prstGeom prst="rect">
            <a:avLst/>
          </a:prstGeom>
        </p:spPr>
        <p:txBody>
          <a:bodyPr lIns="0" tIns="0" rIns="0" bIns="0" rtlCol="0" anchor="t">
            <a:spAutoFit/>
          </a:bodyPr>
          <a:lstStyle/>
          <a:p>
            <a:pPr algn="r">
              <a:lnSpc>
                <a:spcPts val="3773"/>
              </a:lnSpc>
            </a:pPr>
            <a:r>
              <a:rPr lang="en-US" sz="3281">
                <a:solidFill>
                  <a:srgbClr val="272727"/>
                </a:solidFill>
                <a:latin typeface="Poppins Bold"/>
                <a:ea typeface="Poppins Bold"/>
              </a:rPr>
              <a:t>Opinión N° 014-2024/DTN</a:t>
            </a:r>
          </a:p>
          <a:p>
            <a:pPr algn="r">
              <a:lnSpc>
                <a:spcPts val="3773"/>
              </a:lnSpc>
            </a:pPr>
            <a:endParaRPr lang="en-US" sz="3281">
              <a:solidFill>
                <a:srgbClr val="272727"/>
              </a:solidFill>
              <a:latin typeface="Poppins Bold"/>
              <a:ea typeface="Poppins Bold"/>
            </a:endParaRPr>
          </a:p>
        </p:txBody>
      </p:sp>
      <p:sp>
        <p:nvSpPr>
          <p:cNvPr id="6" name="TextBox 6"/>
          <p:cNvSpPr txBox="1"/>
          <p:nvPr/>
        </p:nvSpPr>
        <p:spPr>
          <a:xfrm>
            <a:off x="1395645" y="2198840"/>
            <a:ext cx="15496710" cy="7137405"/>
          </a:xfrm>
          <a:prstGeom prst="rect">
            <a:avLst/>
          </a:prstGeom>
        </p:spPr>
        <p:txBody>
          <a:bodyPr lIns="0" tIns="0" rIns="0" bIns="0" rtlCol="0" anchor="t">
            <a:spAutoFit/>
          </a:bodyPr>
          <a:lstStyle/>
          <a:p>
            <a:pPr algn="just">
              <a:lnSpc>
                <a:spcPts val="2599"/>
              </a:lnSpc>
            </a:pPr>
            <a:r>
              <a:rPr lang="en-US" sz="1999">
                <a:solidFill>
                  <a:srgbClr val="000000"/>
                </a:solidFill>
                <a:latin typeface="Poppins Bold"/>
              </a:rPr>
              <a:t>1.Entendiendo que el plazo propio de ejecución de un adicional de obra (aprobado), jamás podrá sobreponerse al periodo de demora en la aprobación del mismo (y en estricto cumplimiento a lo indicado en el artículo 198.5 de RLCE): ¿Las ampliaciones de plazo que se justifiquen por demora en la aprobación del adicional de obra (literal a del Art. 197 del RLCE) y la ejecución propia del adicional (literal b del Art. 197 del RLCE) deben presentarse de manera independiente?</a:t>
            </a:r>
          </a:p>
          <a:p>
            <a:pPr algn="just">
              <a:lnSpc>
                <a:spcPts val="2599"/>
              </a:lnSpc>
            </a:pPr>
            <a:endParaRPr lang="en-US" sz="1999">
              <a:solidFill>
                <a:srgbClr val="000000"/>
              </a:solidFill>
              <a:latin typeface="Poppins Bold"/>
            </a:endParaRPr>
          </a:p>
          <a:p>
            <a:pPr algn="just">
              <a:lnSpc>
                <a:spcPts val="2599"/>
              </a:lnSpc>
            </a:pPr>
            <a:r>
              <a:rPr lang="en-US" sz="1999">
                <a:solidFill>
                  <a:srgbClr val="000000"/>
                </a:solidFill>
                <a:latin typeface="Poppins"/>
              </a:rPr>
              <a:t>Si conforme a lo dispuesto en el artículo 197 del Reglamento, el contratista solicita la ampliación de plazo ante atrasos y/o paralizaciones ajenas a su voluntad, y por otro lado, también solicita la ampliación de plazo basándose en la necesidad de contar con un plazo adicional para la ejecución de la prestación adicional de obra; ambas solicitudes, al sustentarse en causales distintas y al no corresponder a un mismo periodo, deberán tramitarse de manera independiente siguiendo el procedimiento establecido en el artículo 198 del Reglamento, tal como dispone el numeral 198.5. </a:t>
            </a:r>
          </a:p>
          <a:p>
            <a:pPr algn="just">
              <a:lnSpc>
                <a:spcPts val="2599"/>
              </a:lnSpc>
            </a:pPr>
            <a:endParaRPr lang="en-US" sz="1999">
              <a:solidFill>
                <a:srgbClr val="000000"/>
              </a:solidFill>
              <a:latin typeface="Poppins"/>
            </a:endParaRPr>
          </a:p>
          <a:p>
            <a:pPr algn="just">
              <a:lnSpc>
                <a:spcPts val="2599"/>
              </a:lnSpc>
            </a:pPr>
            <a:r>
              <a:rPr lang="en-US" sz="1999">
                <a:solidFill>
                  <a:srgbClr val="000000"/>
                </a:solidFill>
                <a:latin typeface="Poppins Bold"/>
              </a:rPr>
              <a:t>2.¿Debe entenderse que lo mencionado en la opinión 034-2023/DTN, hace referencia a que ambas causales de ampliaciones deben tramitarse de manera independiente?</a:t>
            </a:r>
          </a:p>
          <a:p>
            <a:pPr algn="just">
              <a:lnSpc>
                <a:spcPts val="2599"/>
              </a:lnSpc>
            </a:pPr>
            <a:endParaRPr lang="en-US" sz="1999">
              <a:solidFill>
                <a:srgbClr val="000000"/>
              </a:solidFill>
              <a:latin typeface="Poppins Bold"/>
            </a:endParaRPr>
          </a:p>
          <a:p>
            <a:pPr algn="just">
              <a:lnSpc>
                <a:spcPts val="2599"/>
              </a:lnSpc>
            </a:pPr>
            <a:r>
              <a:rPr lang="en-US" sz="1999">
                <a:solidFill>
                  <a:srgbClr val="000000"/>
                </a:solidFill>
                <a:latin typeface="Poppins"/>
                <a:ea typeface="Poppins"/>
              </a:rPr>
              <a:t>la Opinión N° 034-2023/DTN, al indicar que “(…) el plazo transcurrido entre la fecha en que terminó el plazo de ejecución contractual y la notificación de la aprobación de la prestación adicional de obra será justificado en la medida que la solicitud de ampliación de plazo presentada por el contratista sea aprobada o que el contratista acredite de modo objetivamente sustentado que el mayor tiempo transcurrido no le es imputable, de conformidad con lo establecido en el artículo 162 del Reglamento.”, se refiere a dos supuestos distintos entre sí, en virtud de los cuales, conforme al numeral 162.5, se puede justificar un retraso, y en consecuencia no generar la aplicación de penalidad por mora. </a:t>
            </a:r>
          </a:p>
          <a:p>
            <a:pPr algn="just">
              <a:lnSpc>
                <a:spcPts val="2599"/>
              </a:lnSpc>
            </a:pPr>
            <a:endParaRPr lang="en-US" sz="1999">
              <a:solidFill>
                <a:srgbClr val="000000"/>
              </a:solidFill>
              <a:latin typeface="Poppins"/>
              <a:ea typeface="Poppins"/>
            </a:endParaRPr>
          </a:p>
        </p:txBody>
      </p:sp>
      <p:sp>
        <p:nvSpPr>
          <p:cNvPr id="7" name="Freeform 7"/>
          <p:cNvSpPr/>
          <p:nvPr/>
        </p:nvSpPr>
        <p:spPr>
          <a:xfrm rot="-2980922">
            <a:off x="-1564412" y="5313617"/>
            <a:ext cx="3852379" cy="8154173"/>
          </a:xfrm>
          <a:custGeom>
            <a:avLst/>
            <a:gdLst/>
            <a:ahLst/>
            <a:cxnLst/>
            <a:rect l="l" t="t" r="r" b="b"/>
            <a:pathLst>
              <a:path w="3852379" h="8154173">
                <a:moveTo>
                  <a:pt x="0" y="0"/>
                </a:moveTo>
                <a:lnTo>
                  <a:pt x="3852380" y="0"/>
                </a:lnTo>
                <a:lnTo>
                  <a:pt x="3852380" y="8154174"/>
                </a:lnTo>
                <a:lnTo>
                  <a:pt x="0" y="8154174"/>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
        <p:nvSpPr>
          <p:cNvPr id="8" name="Freeform 8"/>
          <p:cNvSpPr/>
          <p:nvPr/>
        </p:nvSpPr>
        <p:spPr>
          <a:xfrm rot="-2980922">
            <a:off x="17086341" y="-2087938"/>
            <a:ext cx="2297810" cy="4863681"/>
          </a:xfrm>
          <a:custGeom>
            <a:avLst/>
            <a:gdLst/>
            <a:ahLst/>
            <a:cxnLst/>
            <a:rect l="l" t="t" r="r" b="b"/>
            <a:pathLst>
              <a:path w="2297810" h="4863681">
                <a:moveTo>
                  <a:pt x="0" y="0"/>
                </a:moveTo>
                <a:lnTo>
                  <a:pt x="2297810" y="0"/>
                </a:lnTo>
                <a:lnTo>
                  <a:pt x="2297810" y="4863680"/>
                </a:lnTo>
                <a:lnTo>
                  <a:pt x="0" y="4863680"/>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17813" y="1028700"/>
            <a:ext cx="12128814" cy="983810"/>
            <a:chOff x="0" y="0"/>
            <a:chExt cx="5010267" cy="406400"/>
          </a:xfrm>
        </p:grpSpPr>
        <p:sp>
          <p:nvSpPr>
            <p:cNvPr id="3" name="Freeform 3"/>
            <p:cNvSpPr/>
            <p:nvPr/>
          </p:nvSpPr>
          <p:spPr>
            <a:xfrm>
              <a:off x="0" y="0"/>
              <a:ext cx="5010267" cy="406400"/>
            </a:xfrm>
            <a:custGeom>
              <a:avLst/>
              <a:gdLst/>
              <a:ahLst/>
              <a:cxnLst/>
              <a:rect l="l" t="t" r="r" b="b"/>
              <a:pathLst>
                <a:path w="5010267" h="406400">
                  <a:moveTo>
                    <a:pt x="4807067" y="0"/>
                  </a:moveTo>
                  <a:cubicBezTo>
                    <a:pt x="4919291" y="0"/>
                    <a:pt x="5010267" y="90976"/>
                    <a:pt x="5010267" y="203200"/>
                  </a:cubicBezTo>
                  <a:cubicBezTo>
                    <a:pt x="5010267" y="315424"/>
                    <a:pt x="4919291" y="406400"/>
                    <a:pt x="4807067" y="406400"/>
                  </a:cubicBezTo>
                  <a:lnTo>
                    <a:pt x="203200" y="406400"/>
                  </a:lnTo>
                  <a:cubicBezTo>
                    <a:pt x="90976" y="406400"/>
                    <a:pt x="0" y="315424"/>
                    <a:pt x="0" y="203200"/>
                  </a:cubicBezTo>
                  <a:cubicBezTo>
                    <a:pt x="0" y="90976"/>
                    <a:pt x="90976" y="0"/>
                    <a:pt x="203200" y="0"/>
                  </a:cubicBezTo>
                  <a:close/>
                </a:path>
              </a:pathLst>
            </a:custGeom>
            <a:solidFill>
              <a:srgbClr val="FFB235"/>
            </a:solidFill>
          </p:spPr>
          <p:txBody>
            <a:bodyPr/>
            <a:lstStyle/>
            <a:p>
              <a:endParaRPr lang="es-ES_tradnl"/>
            </a:p>
          </p:txBody>
        </p:sp>
        <p:sp>
          <p:nvSpPr>
            <p:cNvPr id="4" name="TextBox 4"/>
            <p:cNvSpPr txBox="1"/>
            <p:nvPr/>
          </p:nvSpPr>
          <p:spPr>
            <a:xfrm>
              <a:off x="0" y="-57150"/>
              <a:ext cx="5010267" cy="4635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29778" y="1254080"/>
            <a:ext cx="7474064" cy="982860"/>
          </a:xfrm>
          <a:prstGeom prst="rect">
            <a:avLst/>
          </a:prstGeom>
        </p:spPr>
        <p:txBody>
          <a:bodyPr lIns="0" tIns="0" rIns="0" bIns="0" rtlCol="0" anchor="t">
            <a:spAutoFit/>
          </a:bodyPr>
          <a:lstStyle/>
          <a:p>
            <a:pPr algn="r">
              <a:lnSpc>
                <a:spcPts val="3773"/>
              </a:lnSpc>
            </a:pPr>
            <a:r>
              <a:rPr lang="en-US" sz="3281">
                <a:solidFill>
                  <a:srgbClr val="272727"/>
                </a:solidFill>
                <a:latin typeface="Poppins Bold"/>
              </a:rPr>
              <a:t>OPINIÓN Nº 001-2024-DTN</a:t>
            </a:r>
          </a:p>
          <a:p>
            <a:pPr algn="r">
              <a:lnSpc>
                <a:spcPts val="3773"/>
              </a:lnSpc>
            </a:pPr>
            <a:endParaRPr lang="en-US" sz="3281">
              <a:solidFill>
                <a:srgbClr val="272727"/>
              </a:solidFill>
              <a:latin typeface="Poppins Bold"/>
            </a:endParaRPr>
          </a:p>
        </p:txBody>
      </p:sp>
      <p:sp>
        <p:nvSpPr>
          <p:cNvPr id="6" name="TextBox 6"/>
          <p:cNvSpPr txBox="1"/>
          <p:nvPr/>
        </p:nvSpPr>
        <p:spPr>
          <a:xfrm>
            <a:off x="1504829" y="2182819"/>
            <a:ext cx="15546118" cy="7207885"/>
          </a:xfrm>
          <a:prstGeom prst="rect">
            <a:avLst/>
          </a:prstGeom>
        </p:spPr>
        <p:txBody>
          <a:bodyPr lIns="0" tIns="0" rIns="0" bIns="0" rtlCol="0" anchor="t">
            <a:spAutoFit/>
          </a:bodyPr>
          <a:lstStyle/>
          <a:p>
            <a:pPr algn="just">
              <a:lnSpc>
                <a:spcPts val="2209"/>
              </a:lnSpc>
            </a:pPr>
            <a:r>
              <a:rPr lang="en-US" sz="1699">
                <a:solidFill>
                  <a:srgbClr val="000000"/>
                </a:solidFill>
                <a:latin typeface="Poppins Bold"/>
              </a:rPr>
              <a:t>1.Teniendo en consideración el plazo contemplado en el artículo 168 del Reglamento de la Ley de Contrataciones del Estado para otorgar la conformidad, ¿Cuál es el plazo que tienen las Entidades Participantes de una compra corporativa con administración delegada para dar la validación previa a la Entidad Encargada o para emitir observaciones al contratista?</a:t>
            </a:r>
          </a:p>
          <a:p>
            <a:pPr algn="just">
              <a:lnSpc>
                <a:spcPts val="2209"/>
              </a:lnSpc>
            </a:pPr>
            <a:endParaRPr lang="en-US" sz="1699">
              <a:solidFill>
                <a:srgbClr val="000000"/>
              </a:solidFill>
              <a:latin typeface="Poppins Bold"/>
            </a:endParaRPr>
          </a:p>
          <a:p>
            <a:pPr algn="just">
              <a:lnSpc>
                <a:spcPts val="2209"/>
              </a:lnSpc>
            </a:pPr>
            <a:r>
              <a:rPr lang="en-US" sz="1699">
                <a:solidFill>
                  <a:srgbClr val="000000"/>
                </a:solidFill>
                <a:latin typeface="Poppins"/>
              </a:rPr>
              <a:t>La Décima Disposición Complementaria Final del Reglamento no ha determinado un plazo para que las entidades participantes validen los bienes y servicios contratados o para que formulen observaciones sobre los mismos, no obstante, deberán realizarse las gestiones correspondientes a efectos de que no se excedan los plazos máximos reglamentarios para que la Entidad encargada emita la conformidad.</a:t>
            </a:r>
          </a:p>
          <a:p>
            <a:pPr algn="just">
              <a:lnSpc>
                <a:spcPts val="2209"/>
              </a:lnSpc>
            </a:pPr>
            <a:endParaRPr lang="en-US" sz="1699">
              <a:solidFill>
                <a:srgbClr val="000000"/>
              </a:solidFill>
              <a:latin typeface="Poppins"/>
            </a:endParaRPr>
          </a:p>
          <a:p>
            <a:pPr algn="just">
              <a:lnSpc>
                <a:spcPts val="2209"/>
              </a:lnSpc>
            </a:pPr>
            <a:endParaRPr lang="en-US" sz="1699">
              <a:solidFill>
                <a:srgbClr val="000000"/>
              </a:solidFill>
              <a:latin typeface="Poppins"/>
            </a:endParaRPr>
          </a:p>
          <a:p>
            <a:pPr algn="just">
              <a:lnSpc>
                <a:spcPts val="2209"/>
              </a:lnSpc>
            </a:pPr>
            <a:r>
              <a:rPr lang="en-US" sz="1699">
                <a:solidFill>
                  <a:srgbClr val="000000"/>
                </a:solidFill>
                <a:latin typeface="Poppins Bold"/>
              </a:rPr>
              <a:t>2. En el caso que las Entidades Participantes emitan observaciones al contratista, ¿Cuál es el plazo que le debe otorgar para la subsanación respectiva? ¿Hasta en cuántas oportunidades se le puede emitir observaciones a efectos de otorgar la conformidad previa?</a:t>
            </a:r>
          </a:p>
          <a:p>
            <a:pPr algn="just">
              <a:lnSpc>
                <a:spcPts val="2209"/>
              </a:lnSpc>
            </a:pPr>
            <a:endParaRPr lang="en-US" sz="1699">
              <a:solidFill>
                <a:srgbClr val="000000"/>
              </a:solidFill>
              <a:latin typeface="Poppins Bold"/>
            </a:endParaRPr>
          </a:p>
          <a:p>
            <a:pPr algn="just">
              <a:lnSpc>
                <a:spcPts val="2209"/>
              </a:lnSpc>
            </a:pPr>
            <a:r>
              <a:rPr lang="en-US" sz="1699">
                <a:solidFill>
                  <a:srgbClr val="000000"/>
                </a:solidFill>
                <a:latin typeface="Poppins"/>
              </a:rPr>
              <a:t>La entidad encargada deberá observar las disposiciones generales dispuestas en el capítulo V del Reglamento “Culminación de la Ejecución Contractual” incluyendo los plazos que debe otorgar al contratista para la subsanación de observaciones, así como, para pronunciarse sobre el levantamiento de las mismas. Ahora, respecto de la cantidad de veces en que las entidades participantes pueden formular “observaciones” dentro del periodo de validación, si bien la Décima Disposición Complementaria Final del Reglamento no ha regulado un número máximo, deberán realizarse las gestiones correspondientes a efectos de que no se excedan los plazos que establece el reglamento para la emisión de la conformidad.</a:t>
            </a:r>
          </a:p>
          <a:p>
            <a:pPr algn="just">
              <a:lnSpc>
                <a:spcPts val="2209"/>
              </a:lnSpc>
            </a:pPr>
            <a:endParaRPr lang="en-US" sz="1699">
              <a:solidFill>
                <a:srgbClr val="000000"/>
              </a:solidFill>
              <a:latin typeface="Poppins"/>
            </a:endParaRPr>
          </a:p>
          <a:p>
            <a:pPr algn="just">
              <a:lnSpc>
                <a:spcPts val="2209"/>
              </a:lnSpc>
            </a:pPr>
            <a:r>
              <a:rPr lang="en-US" sz="1699">
                <a:solidFill>
                  <a:srgbClr val="000000"/>
                </a:solidFill>
                <a:latin typeface="Poppins Bold"/>
              </a:rPr>
              <a:t>3.¿Debe entenderse que el plazo que tiene la Entidad Encargada de la compra corporativa con administración delegada se debe computar de manera posterior a la validación previa que otorguen las Entidades Participantes?</a:t>
            </a:r>
          </a:p>
          <a:p>
            <a:pPr algn="just">
              <a:lnSpc>
                <a:spcPts val="2209"/>
              </a:lnSpc>
            </a:pPr>
            <a:endParaRPr lang="en-US" sz="1699">
              <a:solidFill>
                <a:srgbClr val="000000"/>
              </a:solidFill>
              <a:latin typeface="Poppins Bold"/>
            </a:endParaRPr>
          </a:p>
          <a:p>
            <a:pPr algn="just">
              <a:lnSpc>
                <a:spcPts val="2209"/>
              </a:lnSpc>
            </a:pPr>
            <a:r>
              <a:rPr lang="en-US" sz="1699">
                <a:solidFill>
                  <a:srgbClr val="000000"/>
                </a:solidFill>
                <a:latin typeface="Poppins"/>
              </a:rPr>
              <a:t>Entidad encargada deberá observar las disposiciones generales dispuestas en el capítulo V del Reglamento “Culminación de la Ejecución Contractual”. En ese sentido, debe anotarse que el numeral 168.3 del artículo 168 del Reglamento establece que el plazo para el otorgamiento de la conformidad se computa desde el momento en que se produce la recepción.</a:t>
            </a:r>
          </a:p>
          <a:p>
            <a:pPr algn="just">
              <a:lnSpc>
                <a:spcPts val="2209"/>
              </a:lnSpc>
            </a:pPr>
            <a:endParaRPr lang="en-US" sz="1699">
              <a:solidFill>
                <a:srgbClr val="000000"/>
              </a:solidFill>
              <a:latin typeface="Poppins"/>
            </a:endParaRPr>
          </a:p>
        </p:txBody>
      </p:sp>
      <p:sp>
        <p:nvSpPr>
          <p:cNvPr id="7" name="Freeform 7"/>
          <p:cNvSpPr/>
          <p:nvPr/>
        </p:nvSpPr>
        <p:spPr>
          <a:xfrm rot="-2980922">
            <a:off x="-1564412" y="5313617"/>
            <a:ext cx="3852379" cy="8154173"/>
          </a:xfrm>
          <a:custGeom>
            <a:avLst/>
            <a:gdLst/>
            <a:ahLst/>
            <a:cxnLst/>
            <a:rect l="l" t="t" r="r" b="b"/>
            <a:pathLst>
              <a:path w="3852379" h="8154173">
                <a:moveTo>
                  <a:pt x="0" y="0"/>
                </a:moveTo>
                <a:lnTo>
                  <a:pt x="3852380" y="0"/>
                </a:lnTo>
                <a:lnTo>
                  <a:pt x="3852380" y="8154174"/>
                </a:lnTo>
                <a:lnTo>
                  <a:pt x="0" y="8154174"/>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
        <p:nvSpPr>
          <p:cNvPr id="8" name="Freeform 8"/>
          <p:cNvSpPr/>
          <p:nvPr/>
        </p:nvSpPr>
        <p:spPr>
          <a:xfrm rot="-2980922">
            <a:off x="17086341" y="-2087938"/>
            <a:ext cx="2297810" cy="4863681"/>
          </a:xfrm>
          <a:custGeom>
            <a:avLst/>
            <a:gdLst/>
            <a:ahLst/>
            <a:cxnLst/>
            <a:rect l="l" t="t" r="r" b="b"/>
            <a:pathLst>
              <a:path w="2297810" h="4863681">
                <a:moveTo>
                  <a:pt x="0" y="0"/>
                </a:moveTo>
                <a:lnTo>
                  <a:pt x="2297810" y="0"/>
                </a:lnTo>
                <a:lnTo>
                  <a:pt x="2297810" y="4863680"/>
                </a:lnTo>
                <a:lnTo>
                  <a:pt x="0" y="4863680"/>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17813" y="1028700"/>
            <a:ext cx="12128814" cy="983810"/>
            <a:chOff x="0" y="0"/>
            <a:chExt cx="5010267" cy="406400"/>
          </a:xfrm>
        </p:grpSpPr>
        <p:sp>
          <p:nvSpPr>
            <p:cNvPr id="3" name="Freeform 3"/>
            <p:cNvSpPr/>
            <p:nvPr/>
          </p:nvSpPr>
          <p:spPr>
            <a:xfrm>
              <a:off x="0" y="0"/>
              <a:ext cx="5010267" cy="406400"/>
            </a:xfrm>
            <a:custGeom>
              <a:avLst/>
              <a:gdLst/>
              <a:ahLst/>
              <a:cxnLst/>
              <a:rect l="l" t="t" r="r" b="b"/>
              <a:pathLst>
                <a:path w="5010267" h="406400">
                  <a:moveTo>
                    <a:pt x="4807067" y="0"/>
                  </a:moveTo>
                  <a:cubicBezTo>
                    <a:pt x="4919291" y="0"/>
                    <a:pt x="5010267" y="90976"/>
                    <a:pt x="5010267" y="203200"/>
                  </a:cubicBezTo>
                  <a:cubicBezTo>
                    <a:pt x="5010267" y="315424"/>
                    <a:pt x="4919291" y="406400"/>
                    <a:pt x="4807067" y="406400"/>
                  </a:cubicBezTo>
                  <a:lnTo>
                    <a:pt x="203200" y="406400"/>
                  </a:lnTo>
                  <a:cubicBezTo>
                    <a:pt x="90976" y="406400"/>
                    <a:pt x="0" y="315424"/>
                    <a:pt x="0" y="203200"/>
                  </a:cubicBezTo>
                  <a:cubicBezTo>
                    <a:pt x="0" y="90976"/>
                    <a:pt x="90976" y="0"/>
                    <a:pt x="203200" y="0"/>
                  </a:cubicBezTo>
                  <a:close/>
                </a:path>
              </a:pathLst>
            </a:custGeom>
            <a:solidFill>
              <a:srgbClr val="FFB235"/>
            </a:solidFill>
          </p:spPr>
          <p:txBody>
            <a:bodyPr/>
            <a:lstStyle/>
            <a:p>
              <a:endParaRPr lang="es-ES_tradnl"/>
            </a:p>
          </p:txBody>
        </p:sp>
        <p:sp>
          <p:nvSpPr>
            <p:cNvPr id="4" name="TextBox 4"/>
            <p:cNvSpPr txBox="1"/>
            <p:nvPr/>
          </p:nvSpPr>
          <p:spPr>
            <a:xfrm>
              <a:off x="0" y="-57150"/>
              <a:ext cx="5010267" cy="4635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29778" y="1254080"/>
            <a:ext cx="7474064" cy="982860"/>
          </a:xfrm>
          <a:prstGeom prst="rect">
            <a:avLst/>
          </a:prstGeom>
        </p:spPr>
        <p:txBody>
          <a:bodyPr lIns="0" tIns="0" rIns="0" bIns="0" rtlCol="0" anchor="t">
            <a:spAutoFit/>
          </a:bodyPr>
          <a:lstStyle/>
          <a:p>
            <a:pPr algn="r">
              <a:lnSpc>
                <a:spcPts val="3773"/>
              </a:lnSpc>
            </a:pPr>
            <a:r>
              <a:rPr lang="en-US" sz="3281">
                <a:solidFill>
                  <a:srgbClr val="272727"/>
                </a:solidFill>
                <a:latin typeface="Poppins Bold"/>
                <a:ea typeface="Poppins Bold"/>
              </a:rPr>
              <a:t>Opinión N° 014-2024/DTN</a:t>
            </a:r>
          </a:p>
          <a:p>
            <a:pPr algn="r">
              <a:lnSpc>
                <a:spcPts val="3773"/>
              </a:lnSpc>
            </a:pPr>
            <a:endParaRPr lang="en-US" sz="3281">
              <a:solidFill>
                <a:srgbClr val="272727"/>
              </a:solidFill>
              <a:latin typeface="Poppins Bold"/>
              <a:ea typeface="Poppins Bold"/>
            </a:endParaRPr>
          </a:p>
        </p:txBody>
      </p:sp>
      <p:sp>
        <p:nvSpPr>
          <p:cNvPr id="6" name="TextBox 6"/>
          <p:cNvSpPr txBox="1"/>
          <p:nvPr/>
        </p:nvSpPr>
        <p:spPr>
          <a:xfrm>
            <a:off x="1395645" y="2198840"/>
            <a:ext cx="15496710" cy="7137405"/>
          </a:xfrm>
          <a:prstGeom prst="rect">
            <a:avLst/>
          </a:prstGeom>
        </p:spPr>
        <p:txBody>
          <a:bodyPr lIns="0" tIns="0" rIns="0" bIns="0" rtlCol="0" anchor="t">
            <a:spAutoFit/>
          </a:bodyPr>
          <a:lstStyle/>
          <a:p>
            <a:pPr algn="just">
              <a:lnSpc>
                <a:spcPts val="2599"/>
              </a:lnSpc>
            </a:pPr>
            <a:r>
              <a:rPr lang="en-US" sz="1999">
                <a:solidFill>
                  <a:srgbClr val="000000"/>
                </a:solidFill>
                <a:latin typeface="Poppins Bold"/>
              </a:rPr>
              <a:t>1.Entendiendo que el plazo propio de ejecución de un adicional de obra (aprobado), jamás podrá sobreponerse al periodo de demora en la aprobación del mismo (y en estricto cumplimiento a lo indicado en el artículo 198.5 de RLCE): ¿Las ampliaciones de plazo que se justifiquen por demora en la aprobación del adicional de obra (literal a del Art. 197 del RLCE) y la ejecución propia del adicional (literal b del Art. 197 del RLCE) deben presentarse de manera independiente?</a:t>
            </a:r>
          </a:p>
          <a:p>
            <a:pPr algn="just">
              <a:lnSpc>
                <a:spcPts val="2599"/>
              </a:lnSpc>
            </a:pPr>
            <a:endParaRPr lang="en-US" sz="1999">
              <a:solidFill>
                <a:srgbClr val="000000"/>
              </a:solidFill>
              <a:latin typeface="Poppins Bold"/>
            </a:endParaRPr>
          </a:p>
          <a:p>
            <a:pPr algn="just">
              <a:lnSpc>
                <a:spcPts val="2599"/>
              </a:lnSpc>
            </a:pPr>
            <a:r>
              <a:rPr lang="en-US" sz="1999">
                <a:solidFill>
                  <a:srgbClr val="000000"/>
                </a:solidFill>
                <a:latin typeface="Poppins"/>
              </a:rPr>
              <a:t>Si conforme a lo dispuesto en el artículo 197 del Reglamento, el contratista solicita la ampliación de plazo ante atrasos y/o paralizaciones ajenas a su voluntad, y por otro lado, también solicita la ampliación de plazo basándose en la necesidad de contar con un plazo adicional para la ejecución de la prestación adicional de obra; ambas solicitudes, al sustentarse en causales distintas y al no corresponder a un mismo periodo, deberán tramitarse de manera independiente siguiendo el procedimiento establecido en el artículo 198 del Reglamento, tal como dispone el numeral 198.5. </a:t>
            </a:r>
          </a:p>
          <a:p>
            <a:pPr algn="just">
              <a:lnSpc>
                <a:spcPts val="2599"/>
              </a:lnSpc>
            </a:pPr>
            <a:endParaRPr lang="en-US" sz="1999">
              <a:solidFill>
                <a:srgbClr val="000000"/>
              </a:solidFill>
              <a:latin typeface="Poppins"/>
            </a:endParaRPr>
          </a:p>
          <a:p>
            <a:pPr algn="just">
              <a:lnSpc>
                <a:spcPts val="2599"/>
              </a:lnSpc>
            </a:pPr>
            <a:r>
              <a:rPr lang="en-US" sz="1999">
                <a:solidFill>
                  <a:srgbClr val="000000"/>
                </a:solidFill>
                <a:latin typeface="Poppins Bold"/>
              </a:rPr>
              <a:t>2.¿Debe entenderse que lo mencionado en la opinión 034-2023/DTN, hace referencia a que ambas causales de ampliaciones deben tramitarse de manera independiente?</a:t>
            </a:r>
          </a:p>
          <a:p>
            <a:pPr algn="just">
              <a:lnSpc>
                <a:spcPts val="2599"/>
              </a:lnSpc>
            </a:pPr>
            <a:endParaRPr lang="en-US" sz="1999">
              <a:solidFill>
                <a:srgbClr val="000000"/>
              </a:solidFill>
              <a:latin typeface="Poppins Bold"/>
            </a:endParaRPr>
          </a:p>
          <a:p>
            <a:pPr algn="just">
              <a:lnSpc>
                <a:spcPts val="2599"/>
              </a:lnSpc>
            </a:pPr>
            <a:r>
              <a:rPr lang="en-US" sz="1999">
                <a:solidFill>
                  <a:srgbClr val="000000"/>
                </a:solidFill>
                <a:latin typeface="Poppins"/>
                <a:ea typeface="Poppins"/>
              </a:rPr>
              <a:t>la Opinión N° 034-2023/DTN, al indicar que “(…) el plazo transcurrido entre la fecha en que terminó el plazo de ejecución contractual y la notificación de la aprobación de la prestación adicional de obra será justificado en la medida que la solicitud de ampliación de plazo presentada por el contratista sea aprobada o que el contratista acredite de modo objetivamente sustentado que el mayor tiempo transcurrido no le es imputable, de conformidad con lo establecido en el artículo 162 del Reglamento.”, se refiere a dos supuestos distintos entre sí, en virtud de los cuales, conforme al numeral 162.5, se puede justificar un retraso, y en consecuencia no generar la aplicación de penalidad por mora. </a:t>
            </a:r>
          </a:p>
          <a:p>
            <a:pPr algn="just">
              <a:lnSpc>
                <a:spcPts val="2599"/>
              </a:lnSpc>
            </a:pPr>
            <a:endParaRPr lang="en-US" sz="1999">
              <a:solidFill>
                <a:srgbClr val="000000"/>
              </a:solidFill>
              <a:latin typeface="Poppins"/>
              <a:ea typeface="Poppins"/>
            </a:endParaRPr>
          </a:p>
        </p:txBody>
      </p:sp>
      <p:sp>
        <p:nvSpPr>
          <p:cNvPr id="7" name="Freeform 7"/>
          <p:cNvSpPr/>
          <p:nvPr/>
        </p:nvSpPr>
        <p:spPr>
          <a:xfrm rot="-2980922">
            <a:off x="-1564412" y="5313617"/>
            <a:ext cx="3852379" cy="8154173"/>
          </a:xfrm>
          <a:custGeom>
            <a:avLst/>
            <a:gdLst/>
            <a:ahLst/>
            <a:cxnLst/>
            <a:rect l="l" t="t" r="r" b="b"/>
            <a:pathLst>
              <a:path w="3852379" h="8154173">
                <a:moveTo>
                  <a:pt x="0" y="0"/>
                </a:moveTo>
                <a:lnTo>
                  <a:pt x="3852380" y="0"/>
                </a:lnTo>
                <a:lnTo>
                  <a:pt x="3852380" y="8154174"/>
                </a:lnTo>
                <a:lnTo>
                  <a:pt x="0" y="8154174"/>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
        <p:nvSpPr>
          <p:cNvPr id="8" name="Freeform 8"/>
          <p:cNvSpPr/>
          <p:nvPr/>
        </p:nvSpPr>
        <p:spPr>
          <a:xfrm rot="-2980922">
            <a:off x="17086341" y="-2087938"/>
            <a:ext cx="2297810" cy="4863681"/>
          </a:xfrm>
          <a:custGeom>
            <a:avLst/>
            <a:gdLst/>
            <a:ahLst/>
            <a:cxnLst/>
            <a:rect l="l" t="t" r="r" b="b"/>
            <a:pathLst>
              <a:path w="2297810" h="4863681">
                <a:moveTo>
                  <a:pt x="0" y="0"/>
                </a:moveTo>
                <a:lnTo>
                  <a:pt x="2297810" y="0"/>
                </a:lnTo>
                <a:lnTo>
                  <a:pt x="2297810" y="4863680"/>
                </a:lnTo>
                <a:lnTo>
                  <a:pt x="0" y="4863680"/>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17813" y="1028700"/>
            <a:ext cx="12128814" cy="983810"/>
            <a:chOff x="0" y="0"/>
            <a:chExt cx="5010267" cy="406400"/>
          </a:xfrm>
        </p:grpSpPr>
        <p:sp>
          <p:nvSpPr>
            <p:cNvPr id="3" name="Freeform 3"/>
            <p:cNvSpPr/>
            <p:nvPr/>
          </p:nvSpPr>
          <p:spPr>
            <a:xfrm>
              <a:off x="0" y="0"/>
              <a:ext cx="5010267" cy="406400"/>
            </a:xfrm>
            <a:custGeom>
              <a:avLst/>
              <a:gdLst/>
              <a:ahLst/>
              <a:cxnLst/>
              <a:rect l="l" t="t" r="r" b="b"/>
              <a:pathLst>
                <a:path w="5010267" h="406400">
                  <a:moveTo>
                    <a:pt x="4807067" y="0"/>
                  </a:moveTo>
                  <a:cubicBezTo>
                    <a:pt x="4919291" y="0"/>
                    <a:pt x="5010267" y="90976"/>
                    <a:pt x="5010267" y="203200"/>
                  </a:cubicBezTo>
                  <a:cubicBezTo>
                    <a:pt x="5010267" y="315424"/>
                    <a:pt x="4919291" y="406400"/>
                    <a:pt x="4807067" y="406400"/>
                  </a:cubicBezTo>
                  <a:lnTo>
                    <a:pt x="203200" y="406400"/>
                  </a:lnTo>
                  <a:cubicBezTo>
                    <a:pt x="90976" y="406400"/>
                    <a:pt x="0" y="315424"/>
                    <a:pt x="0" y="203200"/>
                  </a:cubicBezTo>
                  <a:cubicBezTo>
                    <a:pt x="0" y="90976"/>
                    <a:pt x="90976" y="0"/>
                    <a:pt x="203200" y="0"/>
                  </a:cubicBezTo>
                  <a:close/>
                </a:path>
              </a:pathLst>
            </a:custGeom>
            <a:solidFill>
              <a:srgbClr val="FFB235"/>
            </a:solidFill>
          </p:spPr>
          <p:txBody>
            <a:bodyPr/>
            <a:lstStyle/>
            <a:p>
              <a:endParaRPr lang="es-ES_tradnl"/>
            </a:p>
          </p:txBody>
        </p:sp>
        <p:sp>
          <p:nvSpPr>
            <p:cNvPr id="4" name="TextBox 4"/>
            <p:cNvSpPr txBox="1"/>
            <p:nvPr/>
          </p:nvSpPr>
          <p:spPr>
            <a:xfrm>
              <a:off x="0" y="-57150"/>
              <a:ext cx="5010267" cy="4635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29778" y="1254080"/>
            <a:ext cx="7474064" cy="982860"/>
          </a:xfrm>
          <a:prstGeom prst="rect">
            <a:avLst/>
          </a:prstGeom>
        </p:spPr>
        <p:txBody>
          <a:bodyPr lIns="0" tIns="0" rIns="0" bIns="0" rtlCol="0" anchor="t">
            <a:spAutoFit/>
          </a:bodyPr>
          <a:lstStyle/>
          <a:p>
            <a:pPr algn="r">
              <a:lnSpc>
                <a:spcPts val="3773"/>
              </a:lnSpc>
            </a:pPr>
            <a:r>
              <a:rPr lang="en-US" sz="3281">
                <a:solidFill>
                  <a:srgbClr val="272727"/>
                </a:solidFill>
                <a:latin typeface="Poppins Bold"/>
                <a:ea typeface="Poppins Bold"/>
              </a:rPr>
              <a:t>Opinión N° 017-2024/DTN</a:t>
            </a:r>
          </a:p>
          <a:p>
            <a:pPr algn="r">
              <a:lnSpc>
                <a:spcPts val="3773"/>
              </a:lnSpc>
            </a:pPr>
            <a:endParaRPr lang="en-US" sz="3281">
              <a:solidFill>
                <a:srgbClr val="272727"/>
              </a:solidFill>
              <a:latin typeface="Poppins Bold"/>
              <a:ea typeface="Poppins Bold"/>
            </a:endParaRPr>
          </a:p>
        </p:txBody>
      </p:sp>
      <p:sp>
        <p:nvSpPr>
          <p:cNvPr id="6" name="TextBox 6"/>
          <p:cNvSpPr txBox="1"/>
          <p:nvPr/>
        </p:nvSpPr>
        <p:spPr>
          <a:xfrm>
            <a:off x="1395645" y="2189315"/>
            <a:ext cx="15496710" cy="7484110"/>
          </a:xfrm>
          <a:prstGeom prst="rect">
            <a:avLst/>
          </a:prstGeom>
        </p:spPr>
        <p:txBody>
          <a:bodyPr lIns="0" tIns="0" rIns="0" bIns="0" rtlCol="0" anchor="t">
            <a:spAutoFit/>
          </a:bodyPr>
          <a:lstStyle/>
          <a:p>
            <a:pPr algn="just">
              <a:lnSpc>
                <a:spcPts val="2210"/>
              </a:lnSpc>
            </a:pPr>
            <a:r>
              <a:rPr lang="en-US" sz="1700">
                <a:solidFill>
                  <a:srgbClr val="000000"/>
                </a:solidFill>
                <a:latin typeface="Poppins Bold"/>
              </a:rPr>
              <a:t>¿Es posible que en el periodo de suspensión del plazo de ejecución, el Residente y/o Supervisor pueden anotar en el cuaderno de obra la necesidad de ejecutar una prestación adicional de obra?</a:t>
            </a:r>
          </a:p>
          <a:p>
            <a:pPr algn="just">
              <a:lnSpc>
                <a:spcPts val="2210"/>
              </a:lnSpc>
            </a:pPr>
            <a:r>
              <a:rPr lang="en-US" sz="1700">
                <a:solidFill>
                  <a:srgbClr val="000000"/>
                </a:solidFill>
                <a:latin typeface="Poppins"/>
              </a:rPr>
              <a:t>El numeral 178.6 del artículo 178 del Reglamento autoriza de forma expresa a que, durante la suspensión del plazo de ejecución contractual, se puedan llevar a cabo trámites propios de la gestión del contrato -incluyendo los correspondientes a la aprobación de adicionales- siempre que ello resulte posible y no se contravenga otras disposiciones del Reglamento. Por tanto, dentro del marco de este dispositivo Reglamentario, se puede afirmar que es posible que, durante el periodo de suspensión de la obra, el residente de obra o el supervisor o inspector anoten en el cuaderno de obra la necesidad de aprobar un adicional de obra.</a:t>
            </a:r>
          </a:p>
          <a:p>
            <a:pPr algn="just">
              <a:lnSpc>
                <a:spcPts val="2210"/>
              </a:lnSpc>
            </a:pPr>
            <a:endParaRPr lang="en-US" sz="1700">
              <a:solidFill>
                <a:srgbClr val="000000"/>
              </a:solidFill>
              <a:latin typeface="Poppins"/>
            </a:endParaRPr>
          </a:p>
          <a:p>
            <a:pPr algn="just">
              <a:lnSpc>
                <a:spcPts val="2210"/>
              </a:lnSpc>
            </a:pPr>
            <a:r>
              <a:rPr lang="en-US" sz="1700">
                <a:solidFill>
                  <a:srgbClr val="000000"/>
                </a:solidFill>
                <a:latin typeface="Poppins Bold"/>
              </a:rPr>
              <a:t>¿Es posible que en el periodo de suspensión del plazo de ejecución, el Supervisor ratifique ante la entidad la necesidad de ejecutar una prestación adicional de obra?</a:t>
            </a:r>
          </a:p>
          <a:p>
            <a:pPr algn="just">
              <a:lnSpc>
                <a:spcPts val="2210"/>
              </a:lnSpc>
            </a:pPr>
            <a:r>
              <a:rPr lang="en-US" sz="1700">
                <a:solidFill>
                  <a:srgbClr val="000000"/>
                </a:solidFill>
                <a:latin typeface="Poppins"/>
              </a:rPr>
              <a:t>Dentro del marco de este dispositivo Reglamentario, del numeral 178.6,  se puede afirmar que es posible que, durante el periodo de suspensión de la obra, el supervisor ratifique ante la Entidad la necesidad de ejecutar una prestación adicional de obra.   </a:t>
            </a:r>
          </a:p>
          <a:p>
            <a:pPr algn="just">
              <a:lnSpc>
                <a:spcPts val="2210"/>
              </a:lnSpc>
            </a:pPr>
            <a:endParaRPr lang="en-US" sz="1700">
              <a:solidFill>
                <a:srgbClr val="000000"/>
              </a:solidFill>
              <a:latin typeface="Poppins"/>
            </a:endParaRPr>
          </a:p>
          <a:p>
            <a:pPr algn="just">
              <a:lnSpc>
                <a:spcPts val="2210"/>
              </a:lnSpc>
            </a:pPr>
            <a:r>
              <a:rPr lang="en-US" sz="1700">
                <a:solidFill>
                  <a:srgbClr val="000000"/>
                </a:solidFill>
                <a:latin typeface="Poppins Bold"/>
              </a:rPr>
              <a:t>¿Es posible que el Contratista formule el expediente técnico de una prestación de Adicional de obra en el periodo de suspensión del plazo de ejecución?</a:t>
            </a:r>
          </a:p>
          <a:p>
            <a:pPr algn="just">
              <a:lnSpc>
                <a:spcPts val="2210"/>
              </a:lnSpc>
            </a:pPr>
            <a:r>
              <a:rPr lang="en-US" sz="1700">
                <a:solidFill>
                  <a:srgbClr val="000000"/>
                </a:solidFill>
                <a:latin typeface="Poppins"/>
              </a:rPr>
              <a:t>Del numeral 178.6 se puede afirmar que es posible que, durante el periodo de suspensión de la obra, el contratista formule el expediente técnico de una prestación adicional.</a:t>
            </a:r>
          </a:p>
          <a:p>
            <a:pPr algn="just">
              <a:lnSpc>
                <a:spcPts val="2210"/>
              </a:lnSpc>
            </a:pPr>
            <a:endParaRPr lang="en-US" sz="1700">
              <a:solidFill>
                <a:srgbClr val="000000"/>
              </a:solidFill>
              <a:latin typeface="Poppins"/>
            </a:endParaRPr>
          </a:p>
          <a:p>
            <a:pPr algn="just">
              <a:lnSpc>
                <a:spcPts val="2210"/>
              </a:lnSpc>
            </a:pPr>
            <a:r>
              <a:rPr lang="en-US" sz="1700">
                <a:solidFill>
                  <a:srgbClr val="000000"/>
                </a:solidFill>
                <a:latin typeface="Poppins Bold"/>
              </a:rPr>
              <a:t>¿Se podría considerar en los costos para viabilizar la suspensión del plazo de ejecución, los gastos generales necesarios ofertados para formular los expedientes técnicos de los adicionales de obra, siempre y cuando se demuestre que es beneficioso para la Entidad? </a:t>
            </a:r>
          </a:p>
          <a:p>
            <a:pPr algn="just">
              <a:lnSpc>
                <a:spcPts val="2210"/>
              </a:lnSpc>
            </a:pPr>
            <a:endParaRPr lang="en-US" sz="1700">
              <a:solidFill>
                <a:srgbClr val="000000"/>
              </a:solidFill>
              <a:latin typeface="Poppins Bold"/>
            </a:endParaRPr>
          </a:p>
          <a:p>
            <a:pPr algn="just">
              <a:lnSpc>
                <a:spcPts val="2210"/>
              </a:lnSpc>
            </a:pPr>
            <a:r>
              <a:rPr lang="en-US" sz="1700">
                <a:solidFill>
                  <a:srgbClr val="000000"/>
                </a:solidFill>
                <a:latin typeface="Poppins"/>
              </a:rPr>
              <a:t>La elaboración del expediente técnico de la prestación adicional de obra es un deber ineludible del contratista establecido por la normativa de contrataciones del Estado que responde a la potestad de la Entidad de ordenar prestaciones adicionales de obra, en consecuencia, los costos de la elaboración de dicho expediente técnico son asumidos por el contratista considerando la salvedad prevista en el numeral 205.16 del artículo 205 del Reglamento y no pueden ser considerados como costos para viabilizar una suspensión del plazo del contrato de obra de acuerdo con lo establecido en el artículo 178 del Reglamento.</a:t>
            </a:r>
          </a:p>
          <a:p>
            <a:pPr algn="just">
              <a:lnSpc>
                <a:spcPts val="2210"/>
              </a:lnSpc>
            </a:pPr>
            <a:endParaRPr lang="en-US" sz="1700">
              <a:solidFill>
                <a:srgbClr val="000000"/>
              </a:solidFill>
              <a:latin typeface="Poppins"/>
            </a:endParaRPr>
          </a:p>
        </p:txBody>
      </p:sp>
      <p:sp>
        <p:nvSpPr>
          <p:cNvPr id="7" name="Freeform 7"/>
          <p:cNvSpPr/>
          <p:nvPr/>
        </p:nvSpPr>
        <p:spPr>
          <a:xfrm rot="-2980922">
            <a:off x="-1564412" y="5313617"/>
            <a:ext cx="3852379" cy="8154173"/>
          </a:xfrm>
          <a:custGeom>
            <a:avLst/>
            <a:gdLst/>
            <a:ahLst/>
            <a:cxnLst/>
            <a:rect l="l" t="t" r="r" b="b"/>
            <a:pathLst>
              <a:path w="3852379" h="8154173">
                <a:moveTo>
                  <a:pt x="0" y="0"/>
                </a:moveTo>
                <a:lnTo>
                  <a:pt x="3852380" y="0"/>
                </a:lnTo>
                <a:lnTo>
                  <a:pt x="3852380" y="8154174"/>
                </a:lnTo>
                <a:lnTo>
                  <a:pt x="0" y="8154174"/>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
        <p:nvSpPr>
          <p:cNvPr id="8" name="Freeform 8"/>
          <p:cNvSpPr/>
          <p:nvPr/>
        </p:nvSpPr>
        <p:spPr>
          <a:xfrm rot="-2980922">
            <a:off x="17086341" y="-2087938"/>
            <a:ext cx="2297810" cy="4863681"/>
          </a:xfrm>
          <a:custGeom>
            <a:avLst/>
            <a:gdLst/>
            <a:ahLst/>
            <a:cxnLst/>
            <a:rect l="l" t="t" r="r" b="b"/>
            <a:pathLst>
              <a:path w="2297810" h="4863681">
                <a:moveTo>
                  <a:pt x="0" y="0"/>
                </a:moveTo>
                <a:lnTo>
                  <a:pt x="2297810" y="0"/>
                </a:lnTo>
                <a:lnTo>
                  <a:pt x="2297810" y="4863680"/>
                </a:lnTo>
                <a:lnTo>
                  <a:pt x="0" y="4863680"/>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17813" y="1028700"/>
            <a:ext cx="12128814" cy="983810"/>
            <a:chOff x="0" y="0"/>
            <a:chExt cx="5010267" cy="406400"/>
          </a:xfrm>
        </p:grpSpPr>
        <p:sp>
          <p:nvSpPr>
            <p:cNvPr id="3" name="Freeform 3"/>
            <p:cNvSpPr/>
            <p:nvPr/>
          </p:nvSpPr>
          <p:spPr>
            <a:xfrm>
              <a:off x="0" y="0"/>
              <a:ext cx="5010267" cy="406400"/>
            </a:xfrm>
            <a:custGeom>
              <a:avLst/>
              <a:gdLst/>
              <a:ahLst/>
              <a:cxnLst/>
              <a:rect l="l" t="t" r="r" b="b"/>
              <a:pathLst>
                <a:path w="5010267" h="406400">
                  <a:moveTo>
                    <a:pt x="4807067" y="0"/>
                  </a:moveTo>
                  <a:cubicBezTo>
                    <a:pt x="4919291" y="0"/>
                    <a:pt x="5010267" y="90976"/>
                    <a:pt x="5010267" y="203200"/>
                  </a:cubicBezTo>
                  <a:cubicBezTo>
                    <a:pt x="5010267" y="315424"/>
                    <a:pt x="4919291" y="406400"/>
                    <a:pt x="4807067" y="406400"/>
                  </a:cubicBezTo>
                  <a:lnTo>
                    <a:pt x="203200" y="406400"/>
                  </a:lnTo>
                  <a:cubicBezTo>
                    <a:pt x="90976" y="406400"/>
                    <a:pt x="0" y="315424"/>
                    <a:pt x="0" y="203200"/>
                  </a:cubicBezTo>
                  <a:cubicBezTo>
                    <a:pt x="0" y="90976"/>
                    <a:pt x="90976" y="0"/>
                    <a:pt x="203200" y="0"/>
                  </a:cubicBezTo>
                  <a:close/>
                </a:path>
              </a:pathLst>
            </a:custGeom>
            <a:solidFill>
              <a:srgbClr val="FFB235"/>
            </a:solidFill>
          </p:spPr>
          <p:txBody>
            <a:bodyPr/>
            <a:lstStyle/>
            <a:p>
              <a:endParaRPr lang="es-ES_tradnl"/>
            </a:p>
          </p:txBody>
        </p:sp>
        <p:sp>
          <p:nvSpPr>
            <p:cNvPr id="4" name="TextBox 4"/>
            <p:cNvSpPr txBox="1"/>
            <p:nvPr/>
          </p:nvSpPr>
          <p:spPr>
            <a:xfrm>
              <a:off x="0" y="-57150"/>
              <a:ext cx="5010267" cy="4635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29778" y="1254080"/>
            <a:ext cx="7474064" cy="506610"/>
          </a:xfrm>
          <a:prstGeom prst="rect">
            <a:avLst/>
          </a:prstGeom>
        </p:spPr>
        <p:txBody>
          <a:bodyPr lIns="0" tIns="0" rIns="0" bIns="0" rtlCol="0" anchor="t">
            <a:spAutoFit/>
          </a:bodyPr>
          <a:lstStyle/>
          <a:p>
            <a:pPr algn="r">
              <a:lnSpc>
                <a:spcPts val="3773"/>
              </a:lnSpc>
            </a:pPr>
            <a:r>
              <a:rPr lang="en-US" sz="3281">
                <a:solidFill>
                  <a:srgbClr val="272727"/>
                </a:solidFill>
                <a:latin typeface="Poppins Bold"/>
              </a:rPr>
              <a:t>OPINIÓN Nº 002-2024/DTN</a:t>
            </a:r>
          </a:p>
        </p:txBody>
      </p:sp>
      <p:sp>
        <p:nvSpPr>
          <p:cNvPr id="6" name="TextBox 6"/>
          <p:cNvSpPr txBox="1"/>
          <p:nvPr/>
        </p:nvSpPr>
        <p:spPr>
          <a:xfrm>
            <a:off x="1504829" y="2182819"/>
            <a:ext cx="15546118" cy="6655435"/>
          </a:xfrm>
          <a:prstGeom prst="rect">
            <a:avLst/>
          </a:prstGeom>
        </p:spPr>
        <p:txBody>
          <a:bodyPr lIns="0" tIns="0" rIns="0" bIns="0" rtlCol="0" anchor="t">
            <a:spAutoFit/>
          </a:bodyPr>
          <a:lstStyle/>
          <a:p>
            <a:pPr algn="just">
              <a:lnSpc>
                <a:spcPts val="2209"/>
              </a:lnSpc>
            </a:pPr>
            <a:r>
              <a:rPr lang="en-US" sz="1699">
                <a:solidFill>
                  <a:srgbClr val="000000"/>
                </a:solidFill>
                <a:latin typeface="Poppins Bold"/>
                <a:ea typeface="Poppins Bold"/>
              </a:rPr>
              <a:t>1.Los ex funcionarios públicos de confianza contratados bajo la modalidad del régimen laboral del D.L. N° 276, tienen algún impedimento para ser contratados mediante la modalidad de locación de servicios, servicios no personales o terceros?</a:t>
            </a:r>
          </a:p>
          <a:p>
            <a:pPr algn="just">
              <a:lnSpc>
                <a:spcPts val="2209"/>
              </a:lnSpc>
            </a:pPr>
            <a:endParaRPr lang="en-US" sz="1699">
              <a:solidFill>
                <a:srgbClr val="000000"/>
              </a:solidFill>
              <a:latin typeface="Poppins Bold"/>
              <a:ea typeface="Poppins Bold"/>
            </a:endParaRPr>
          </a:p>
          <a:p>
            <a:pPr algn="just">
              <a:lnSpc>
                <a:spcPts val="2209"/>
              </a:lnSpc>
            </a:pPr>
            <a:r>
              <a:rPr lang="en-US" sz="1699">
                <a:solidFill>
                  <a:srgbClr val="000000"/>
                </a:solidFill>
                <a:latin typeface="Poppins"/>
              </a:rPr>
              <a:t>Los ex funcionarios públicos, ex empleados de confianza y ex servidores públicos con poder de dirección o decisión según la ley especial de la materia hasta doce (12) meses después de haber culminado su cargo, se encuentran impedidos de intervenir en todo proceso de contratación de la Entidad a la que pertenecieron, incluso en el marco de aquellas contrataciones cuyo monto es igual o inferior a ocho (8) UIT, a las que se refiere el literal a) del numeral 5.1 del artículo 5 de la Ley.</a:t>
            </a:r>
          </a:p>
          <a:p>
            <a:pPr algn="just">
              <a:lnSpc>
                <a:spcPts val="2209"/>
              </a:lnSpc>
            </a:pPr>
            <a:endParaRPr lang="en-US" sz="1699">
              <a:solidFill>
                <a:srgbClr val="000000"/>
              </a:solidFill>
              <a:latin typeface="Poppins"/>
            </a:endParaRPr>
          </a:p>
          <a:p>
            <a:pPr algn="just">
              <a:lnSpc>
                <a:spcPts val="2209"/>
              </a:lnSpc>
            </a:pPr>
            <a:r>
              <a:rPr lang="en-US" sz="1699">
                <a:solidFill>
                  <a:srgbClr val="000000"/>
                </a:solidFill>
                <a:latin typeface="Poppins Bold"/>
              </a:rPr>
              <a:t>2.Siendo que en la Universidad Nacional Jorge Basadre Grohmann, el cargo de jefe de la oficina de asesoría jurídica constituye un cargo de confianza, ¿aplicaría para tal caso el impedimento consagrado en el literal e), numeral 11.1 del artículo 11 del TUO de la ley de contrataciones del Estado, entendiéndose que dicha prohibición alcanza a los empleados de confianza, con poder de dirección o decisión, según la ley especial de la materia?</a:t>
            </a:r>
          </a:p>
          <a:p>
            <a:pPr algn="just">
              <a:lnSpc>
                <a:spcPts val="2209"/>
              </a:lnSpc>
            </a:pPr>
            <a:endParaRPr lang="en-US" sz="1699">
              <a:solidFill>
                <a:srgbClr val="000000"/>
              </a:solidFill>
              <a:latin typeface="Poppins Bold"/>
            </a:endParaRPr>
          </a:p>
          <a:p>
            <a:pPr algn="just">
              <a:lnSpc>
                <a:spcPts val="2209"/>
              </a:lnSpc>
            </a:pPr>
            <a:r>
              <a:rPr lang="en-US" sz="1699">
                <a:solidFill>
                  <a:srgbClr val="000000"/>
                </a:solidFill>
                <a:latin typeface="Poppins"/>
              </a:rPr>
              <a:t>El impedimento establecido en el literal e) del numeral 11.1 del artículo 11 de la Ley se aplica automáticamente, en todo proceso de contratación, a todo funcionario público, empleado de confianza y servidor público con poder de dirección o decisión, según la ley especial de la materia. </a:t>
            </a:r>
          </a:p>
          <a:p>
            <a:pPr algn="just">
              <a:lnSpc>
                <a:spcPts val="2209"/>
              </a:lnSpc>
            </a:pPr>
            <a:endParaRPr lang="en-US" sz="1699">
              <a:solidFill>
                <a:srgbClr val="000000"/>
              </a:solidFill>
              <a:latin typeface="Poppins"/>
            </a:endParaRPr>
          </a:p>
          <a:p>
            <a:pPr algn="just">
              <a:lnSpc>
                <a:spcPts val="2209"/>
              </a:lnSpc>
            </a:pPr>
            <a:r>
              <a:rPr lang="en-US" sz="1699">
                <a:solidFill>
                  <a:srgbClr val="000000"/>
                </a:solidFill>
                <a:latin typeface="Poppins Bold"/>
              </a:rPr>
              <a:t>3.</a:t>
            </a:r>
            <a:r>
              <a:rPr lang="en-US" sz="1699">
                <a:solidFill>
                  <a:srgbClr val="000000"/>
                </a:solidFill>
                <a:latin typeface="Poppins Bold"/>
                <a:ea typeface="Poppins Bold"/>
              </a:rPr>
              <a:t>Los docentes universitarios contratados bajo la modalidad del régimen laboral de la Ley N° 30220 Ley Universitaria, tienen algún impedimento para ser contratados mediante la modalidad de locación de servicios, servicios no personales o terceros y brindar dichos servicios de forma paralela?</a:t>
            </a:r>
          </a:p>
          <a:p>
            <a:pPr algn="just">
              <a:lnSpc>
                <a:spcPts val="2209"/>
              </a:lnSpc>
            </a:pPr>
            <a:endParaRPr lang="en-US" sz="1699">
              <a:solidFill>
                <a:srgbClr val="000000"/>
              </a:solidFill>
              <a:latin typeface="Poppins Bold"/>
              <a:ea typeface="Poppins Bold"/>
            </a:endParaRPr>
          </a:p>
          <a:p>
            <a:pPr algn="just">
              <a:lnSpc>
                <a:spcPts val="2209"/>
              </a:lnSpc>
            </a:pPr>
            <a:r>
              <a:rPr lang="en-US" sz="1699">
                <a:solidFill>
                  <a:srgbClr val="000000"/>
                </a:solidFill>
                <a:latin typeface="Poppins"/>
              </a:rPr>
              <a:t>Independientemente del régimen laboral, aquellas personas que tengan la condición de funcionario, empleado de confianza y servidor público con poder de dirección o decisión según la ley especial de la materia, están impedidos de contratar en todo proceso de contratación, por otro lado, aquellas personas que tengan la condición de servidores públicos sin poder de dirección o decisión, se encuentran impedidas de intervenir en todo proceso de contratación en la Entidad a la que pertenecen.</a:t>
            </a:r>
          </a:p>
        </p:txBody>
      </p:sp>
      <p:sp>
        <p:nvSpPr>
          <p:cNvPr id="7" name="Freeform 7"/>
          <p:cNvSpPr/>
          <p:nvPr/>
        </p:nvSpPr>
        <p:spPr>
          <a:xfrm rot="-2980922">
            <a:off x="-1564412" y="5313617"/>
            <a:ext cx="3852379" cy="8154173"/>
          </a:xfrm>
          <a:custGeom>
            <a:avLst/>
            <a:gdLst/>
            <a:ahLst/>
            <a:cxnLst/>
            <a:rect l="l" t="t" r="r" b="b"/>
            <a:pathLst>
              <a:path w="3852379" h="8154173">
                <a:moveTo>
                  <a:pt x="0" y="0"/>
                </a:moveTo>
                <a:lnTo>
                  <a:pt x="3852380" y="0"/>
                </a:lnTo>
                <a:lnTo>
                  <a:pt x="3852380" y="8154174"/>
                </a:lnTo>
                <a:lnTo>
                  <a:pt x="0" y="8154174"/>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
        <p:nvSpPr>
          <p:cNvPr id="8" name="Freeform 8"/>
          <p:cNvSpPr/>
          <p:nvPr/>
        </p:nvSpPr>
        <p:spPr>
          <a:xfrm rot="-2980922">
            <a:off x="17086341" y="-2087938"/>
            <a:ext cx="2297810" cy="4863681"/>
          </a:xfrm>
          <a:custGeom>
            <a:avLst/>
            <a:gdLst/>
            <a:ahLst/>
            <a:cxnLst/>
            <a:rect l="l" t="t" r="r" b="b"/>
            <a:pathLst>
              <a:path w="2297810" h="4863681">
                <a:moveTo>
                  <a:pt x="0" y="0"/>
                </a:moveTo>
                <a:lnTo>
                  <a:pt x="2297810" y="0"/>
                </a:lnTo>
                <a:lnTo>
                  <a:pt x="2297810" y="4863680"/>
                </a:lnTo>
                <a:lnTo>
                  <a:pt x="0" y="4863680"/>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17813" y="1028700"/>
            <a:ext cx="12128814" cy="983810"/>
            <a:chOff x="0" y="0"/>
            <a:chExt cx="5010267" cy="406400"/>
          </a:xfrm>
        </p:grpSpPr>
        <p:sp>
          <p:nvSpPr>
            <p:cNvPr id="3" name="Freeform 3"/>
            <p:cNvSpPr/>
            <p:nvPr/>
          </p:nvSpPr>
          <p:spPr>
            <a:xfrm>
              <a:off x="0" y="0"/>
              <a:ext cx="5010267" cy="406400"/>
            </a:xfrm>
            <a:custGeom>
              <a:avLst/>
              <a:gdLst/>
              <a:ahLst/>
              <a:cxnLst/>
              <a:rect l="l" t="t" r="r" b="b"/>
              <a:pathLst>
                <a:path w="5010267" h="406400">
                  <a:moveTo>
                    <a:pt x="4807067" y="0"/>
                  </a:moveTo>
                  <a:cubicBezTo>
                    <a:pt x="4919291" y="0"/>
                    <a:pt x="5010267" y="90976"/>
                    <a:pt x="5010267" y="203200"/>
                  </a:cubicBezTo>
                  <a:cubicBezTo>
                    <a:pt x="5010267" y="315424"/>
                    <a:pt x="4919291" y="406400"/>
                    <a:pt x="4807067" y="406400"/>
                  </a:cubicBezTo>
                  <a:lnTo>
                    <a:pt x="203200" y="406400"/>
                  </a:lnTo>
                  <a:cubicBezTo>
                    <a:pt x="90976" y="406400"/>
                    <a:pt x="0" y="315424"/>
                    <a:pt x="0" y="203200"/>
                  </a:cubicBezTo>
                  <a:cubicBezTo>
                    <a:pt x="0" y="90976"/>
                    <a:pt x="90976" y="0"/>
                    <a:pt x="203200" y="0"/>
                  </a:cubicBezTo>
                  <a:close/>
                </a:path>
              </a:pathLst>
            </a:custGeom>
            <a:solidFill>
              <a:srgbClr val="FFB235"/>
            </a:solidFill>
          </p:spPr>
          <p:txBody>
            <a:bodyPr/>
            <a:lstStyle/>
            <a:p>
              <a:endParaRPr lang="es-ES_tradnl"/>
            </a:p>
          </p:txBody>
        </p:sp>
        <p:sp>
          <p:nvSpPr>
            <p:cNvPr id="4" name="TextBox 4"/>
            <p:cNvSpPr txBox="1"/>
            <p:nvPr/>
          </p:nvSpPr>
          <p:spPr>
            <a:xfrm>
              <a:off x="0" y="-57150"/>
              <a:ext cx="5010267" cy="4635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29778" y="1254080"/>
            <a:ext cx="7474064" cy="506610"/>
          </a:xfrm>
          <a:prstGeom prst="rect">
            <a:avLst/>
          </a:prstGeom>
        </p:spPr>
        <p:txBody>
          <a:bodyPr lIns="0" tIns="0" rIns="0" bIns="0" rtlCol="0" anchor="t">
            <a:spAutoFit/>
          </a:bodyPr>
          <a:lstStyle/>
          <a:p>
            <a:pPr algn="r">
              <a:lnSpc>
                <a:spcPts val="3773"/>
              </a:lnSpc>
            </a:pPr>
            <a:r>
              <a:rPr lang="en-US" sz="3281">
                <a:solidFill>
                  <a:srgbClr val="272727"/>
                </a:solidFill>
                <a:latin typeface="Poppins Bold"/>
              </a:rPr>
              <a:t>OPINIÓN Nº 002-2024/DTN</a:t>
            </a:r>
          </a:p>
        </p:txBody>
      </p:sp>
      <p:sp>
        <p:nvSpPr>
          <p:cNvPr id="6" name="TextBox 6"/>
          <p:cNvSpPr txBox="1"/>
          <p:nvPr/>
        </p:nvSpPr>
        <p:spPr>
          <a:xfrm>
            <a:off x="1504829" y="2182819"/>
            <a:ext cx="15546118" cy="7484110"/>
          </a:xfrm>
          <a:prstGeom prst="rect">
            <a:avLst/>
          </a:prstGeom>
        </p:spPr>
        <p:txBody>
          <a:bodyPr lIns="0" tIns="0" rIns="0" bIns="0" rtlCol="0" anchor="t">
            <a:spAutoFit/>
          </a:bodyPr>
          <a:lstStyle/>
          <a:p>
            <a:pPr algn="just">
              <a:lnSpc>
                <a:spcPts val="2209"/>
              </a:lnSpc>
            </a:pPr>
            <a:endParaRPr/>
          </a:p>
          <a:p>
            <a:pPr algn="just">
              <a:lnSpc>
                <a:spcPts val="2209"/>
              </a:lnSpc>
            </a:pPr>
            <a:r>
              <a:rPr lang="en-US" sz="1699">
                <a:solidFill>
                  <a:srgbClr val="000000"/>
                </a:solidFill>
                <a:latin typeface="Poppins Bold"/>
              </a:rPr>
              <a:t>4.</a:t>
            </a:r>
            <a:r>
              <a:rPr lang="en-US" sz="1699">
                <a:solidFill>
                  <a:srgbClr val="000000"/>
                </a:solidFill>
                <a:latin typeface="Poppins Bold"/>
                <a:ea typeface="Poppins Bold"/>
              </a:rPr>
              <a:t>Los funcionarios públicos, empleados de confianza, servidores públicos con poder de dirección o decisión, contratados bajo las modalidades del régimen laboral del D.L. N° 276, CAS y 728, tienen algún impedimento para ser contratados mediante la modalidad de locación de servicios para brindar servicios de docencia universitaria?</a:t>
            </a:r>
          </a:p>
          <a:p>
            <a:pPr algn="just">
              <a:lnSpc>
                <a:spcPts val="2209"/>
              </a:lnSpc>
            </a:pPr>
            <a:endParaRPr lang="en-US" sz="1699">
              <a:solidFill>
                <a:srgbClr val="000000"/>
              </a:solidFill>
              <a:latin typeface="Poppins Bold"/>
              <a:ea typeface="Poppins Bold"/>
            </a:endParaRPr>
          </a:p>
          <a:p>
            <a:pPr algn="just">
              <a:lnSpc>
                <a:spcPts val="2209"/>
              </a:lnSpc>
            </a:pPr>
            <a:r>
              <a:rPr lang="en-US" sz="1699">
                <a:solidFill>
                  <a:srgbClr val="000000"/>
                </a:solidFill>
                <a:latin typeface="Poppins"/>
                <a:ea typeface="Poppins"/>
              </a:rPr>
              <a:t>Hay una excepción en el caso de la contratación para el servicio docente, de conformidad con el Acuerdo de Sala Plena N° 003-2021/TCE del Tribunal de Contrataciones del Estado los impedimentos para contratar con el Estado aplicables a los funcionarios o servidores públicos mencionados en los literales a), b), c), d) y e) del numeral 11.1 del artículo 11 de la Ley N° 30225, Ley de Contrataciones del Estado, no son extensibles a su labor docente, tanto cuando ésta se ejerce bajo un régimen laboral como de locación de servicios.</a:t>
            </a:r>
          </a:p>
          <a:p>
            <a:pPr algn="just">
              <a:lnSpc>
                <a:spcPts val="2209"/>
              </a:lnSpc>
            </a:pPr>
            <a:endParaRPr lang="en-US" sz="1699">
              <a:solidFill>
                <a:srgbClr val="000000"/>
              </a:solidFill>
              <a:latin typeface="Poppins"/>
              <a:ea typeface="Poppins"/>
            </a:endParaRPr>
          </a:p>
          <a:p>
            <a:pPr algn="just">
              <a:lnSpc>
                <a:spcPts val="2209"/>
              </a:lnSpc>
            </a:pPr>
            <a:r>
              <a:rPr lang="en-US" sz="1699">
                <a:solidFill>
                  <a:srgbClr val="000000"/>
                </a:solidFill>
                <a:latin typeface="Poppins Bold"/>
              </a:rPr>
              <a:t>5.¿A qué se refiere el impedimento consagrado en el literal e), numeral 11.1 del artículo 11 del TUO de la ley de contrataciones del Estado, cuando hace la precisión de "poder de dirección o decisión según la ley especial de la materia"</a:t>
            </a:r>
          </a:p>
          <a:p>
            <a:pPr algn="just">
              <a:lnSpc>
                <a:spcPts val="2209"/>
              </a:lnSpc>
            </a:pPr>
            <a:endParaRPr lang="en-US" sz="1699">
              <a:solidFill>
                <a:srgbClr val="000000"/>
              </a:solidFill>
              <a:latin typeface="Poppins Bold"/>
            </a:endParaRPr>
          </a:p>
          <a:p>
            <a:pPr algn="just">
              <a:lnSpc>
                <a:spcPts val="2209"/>
              </a:lnSpc>
            </a:pPr>
            <a:r>
              <a:rPr lang="en-US" sz="1699">
                <a:solidFill>
                  <a:srgbClr val="000000"/>
                </a:solidFill>
                <a:latin typeface="Poppins"/>
              </a:rPr>
              <a:t>Para comprender el sentido y alcance del impedimento previsto en el literal e) del numeral 11.1 del artículo 11 de la Ley, es pertinente verificar la definición de los conceptos antes mencionados de acuerdo con el Diccionario de la Real Academia de la Lengua Española. De ahí que, poder de decisión obedece a la facultad o atribución que posee alguien para decidir o resolver sobre ciertos asuntos o determinar sobre ciertos resultados. </a:t>
            </a:r>
          </a:p>
          <a:p>
            <a:pPr algn="just">
              <a:lnSpc>
                <a:spcPts val="2209"/>
              </a:lnSpc>
            </a:pPr>
            <a:r>
              <a:rPr lang="en-US" sz="1699">
                <a:solidFill>
                  <a:srgbClr val="000000"/>
                </a:solidFill>
                <a:latin typeface="Poppins"/>
              </a:rPr>
              <a:t>Entonces, el poder de dirección o decisión, suponen una situación de ventaja para quien, por el cargo o función que desempeña en una Entidad, puede influenciar o persuadir a ciertas personas, ordenar el cumplimiento de determinadas medidas, o contar con información de la cual otros no disponen. Para determinar el alcance será necesario realizar un análisis de los elementos del cargo.</a:t>
            </a:r>
          </a:p>
          <a:p>
            <a:pPr algn="just">
              <a:lnSpc>
                <a:spcPts val="2209"/>
              </a:lnSpc>
            </a:pPr>
            <a:endParaRPr lang="en-US" sz="1699">
              <a:solidFill>
                <a:srgbClr val="000000"/>
              </a:solidFill>
              <a:latin typeface="Poppins"/>
            </a:endParaRPr>
          </a:p>
          <a:p>
            <a:pPr algn="just">
              <a:lnSpc>
                <a:spcPts val="2209"/>
              </a:lnSpc>
            </a:pPr>
            <a:r>
              <a:rPr lang="en-US" sz="1699">
                <a:solidFill>
                  <a:srgbClr val="000000"/>
                </a:solidFill>
                <a:latin typeface="Poppins Bold"/>
              </a:rPr>
              <a:t>6.¿A qué se refiere el impedimento consagrado en el literal e), numeral 11.1 del artículo 11 del TUO de la Ley de Contrataciones del Estado, cuando hace la precisión que, "el impedimento se aplica para todo proceso de contratación durante el ejercicio del cargo". Esta prohibición a qué ámbito alcanza, local, regional o nacional? </a:t>
            </a:r>
          </a:p>
          <a:p>
            <a:pPr algn="just">
              <a:lnSpc>
                <a:spcPts val="2209"/>
              </a:lnSpc>
            </a:pPr>
            <a:endParaRPr lang="en-US" sz="1699">
              <a:solidFill>
                <a:srgbClr val="000000"/>
              </a:solidFill>
              <a:latin typeface="Poppins Bold"/>
            </a:endParaRPr>
          </a:p>
          <a:p>
            <a:pPr algn="just">
              <a:lnSpc>
                <a:spcPts val="2209"/>
              </a:lnSpc>
            </a:pPr>
            <a:r>
              <a:rPr lang="en-US" sz="1699">
                <a:solidFill>
                  <a:srgbClr val="000000"/>
                </a:solidFill>
                <a:latin typeface="Poppins"/>
              </a:rPr>
              <a:t>A todo proceso de contratación pública que se efectúe dentro del territorio nacional. </a:t>
            </a:r>
          </a:p>
          <a:p>
            <a:pPr algn="just">
              <a:lnSpc>
                <a:spcPts val="2209"/>
              </a:lnSpc>
            </a:pPr>
            <a:endParaRPr lang="en-US" sz="1699">
              <a:solidFill>
                <a:srgbClr val="000000"/>
              </a:solidFill>
              <a:latin typeface="Poppins"/>
            </a:endParaRPr>
          </a:p>
        </p:txBody>
      </p:sp>
      <p:sp>
        <p:nvSpPr>
          <p:cNvPr id="7" name="Freeform 7"/>
          <p:cNvSpPr/>
          <p:nvPr/>
        </p:nvSpPr>
        <p:spPr>
          <a:xfrm rot="-2980922">
            <a:off x="-1564412" y="5313617"/>
            <a:ext cx="3852379" cy="8154173"/>
          </a:xfrm>
          <a:custGeom>
            <a:avLst/>
            <a:gdLst/>
            <a:ahLst/>
            <a:cxnLst/>
            <a:rect l="l" t="t" r="r" b="b"/>
            <a:pathLst>
              <a:path w="3852379" h="8154173">
                <a:moveTo>
                  <a:pt x="0" y="0"/>
                </a:moveTo>
                <a:lnTo>
                  <a:pt x="3852380" y="0"/>
                </a:lnTo>
                <a:lnTo>
                  <a:pt x="3852380" y="8154174"/>
                </a:lnTo>
                <a:lnTo>
                  <a:pt x="0" y="8154174"/>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
        <p:nvSpPr>
          <p:cNvPr id="8" name="Freeform 8"/>
          <p:cNvSpPr/>
          <p:nvPr/>
        </p:nvSpPr>
        <p:spPr>
          <a:xfrm rot="-2980922">
            <a:off x="17086341" y="-2087938"/>
            <a:ext cx="2297810" cy="4863681"/>
          </a:xfrm>
          <a:custGeom>
            <a:avLst/>
            <a:gdLst/>
            <a:ahLst/>
            <a:cxnLst/>
            <a:rect l="l" t="t" r="r" b="b"/>
            <a:pathLst>
              <a:path w="2297810" h="4863681">
                <a:moveTo>
                  <a:pt x="0" y="0"/>
                </a:moveTo>
                <a:lnTo>
                  <a:pt x="2297810" y="0"/>
                </a:lnTo>
                <a:lnTo>
                  <a:pt x="2297810" y="4863680"/>
                </a:lnTo>
                <a:lnTo>
                  <a:pt x="0" y="4863680"/>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17813" y="1028700"/>
            <a:ext cx="12128814" cy="983810"/>
            <a:chOff x="0" y="0"/>
            <a:chExt cx="5010267" cy="406400"/>
          </a:xfrm>
        </p:grpSpPr>
        <p:sp>
          <p:nvSpPr>
            <p:cNvPr id="3" name="Freeform 3"/>
            <p:cNvSpPr/>
            <p:nvPr/>
          </p:nvSpPr>
          <p:spPr>
            <a:xfrm>
              <a:off x="0" y="0"/>
              <a:ext cx="5010267" cy="406400"/>
            </a:xfrm>
            <a:custGeom>
              <a:avLst/>
              <a:gdLst/>
              <a:ahLst/>
              <a:cxnLst/>
              <a:rect l="l" t="t" r="r" b="b"/>
              <a:pathLst>
                <a:path w="5010267" h="406400">
                  <a:moveTo>
                    <a:pt x="4807067" y="0"/>
                  </a:moveTo>
                  <a:cubicBezTo>
                    <a:pt x="4919291" y="0"/>
                    <a:pt x="5010267" y="90976"/>
                    <a:pt x="5010267" y="203200"/>
                  </a:cubicBezTo>
                  <a:cubicBezTo>
                    <a:pt x="5010267" y="315424"/>
                    <a:pt x="4919291" y="406400"/>
                    <a:pt x="4807067" y="406400"/>
                  </a:cubicBezTo>
                  <a:lnTo>
                    <a:pt x="203200" y="406400"/>
                  </a:lnTo>
                  <a:cubicBezTo>
                    <a:pt x="90976" y="406400"/>
                    <a:pt x="0" y="315424"/>
                    <a:pt x="0" y="203200"/>
                  </a:cubicBezTo>
                  <a:cubicBezTo>
                    <a:pt x="0" y="90976"/>
                    <a:pt x="90976" y="0"/>
                    <a:pt x="203200" y="0"/>
                  </a:cubicBezTo>
                  <a:close/>
                </a:path>
              </a:pathLst>
            </a:custGeom>
            <a:solidFill>
              <a:srgbClr val="FFB235"/>
            </a:solidFill>
          </p:spPr>
          <p:txBody>
            <a:bodyPr/>
            <a:lstStyle/>
            <a:p>
              <a:endParaRPr lang="es-ES_tradnl"/>
            </a:p>
          </p:txBody>
        </p:sp>
        <p:sp>
          <p:nvSpPr>
            <p:cNvPr id="4" name="TextBox 4"/>
            <p:cNvSpPr txBox="1"/>
            <p:nvPr/>
          </p:nvSpPr>
          <p:spPr>
            <a:xfrm>
              <a:off x="0" y="-57150"/>
              <a:ext cx="5010267" cy="4635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29778" y="1254080"/>
            <a:ext cx="7474064" cy="982860"/>
          </a:xfrm>
          <a:prstGeom prst="rect">
            <a:avLst/>
          </a:prstGeom>
        </p:spPr>
        <p:txBody>
          <a:bodyPr lIns="0" tIns="0" rIns="0" bIns="0" rtlCol="0" anchor="t">
            <a:spAutoFit/>
          </a:bodyPr>
          <a:lstStyle/>
          <a:p>
            <a:pPr algn="r">
              <a:lnSpc>
                <a:spcPts val="3773"/>
              </a:lnSpc>
            </a:pPr>
            <a:r>
              <a:rPr lang="en-US" sz="3281">
                <a:solidFill>
                  <a:srgbClr val="272727"/>
                </a:solidFill>
                <a:latin typeface="Poppins Bold"/>
                <a:ea typeface="Poppins Bold"/>
              </a:rPr>
              <a:t>Opinión N° 003-2024/DTN</a:t>
            </a:r>
          </a:p>
          <a:p>
            <a:pPr algn="r">
              <a:lnSpc>
                <a:spcPts val="3773"/>
              </a:lnSpc>
            </a:pPr>
            <a:endParaRPr lang="en-US" sz="3281">
              <a:solidFill>
                <a:srgbClr val="272727"/>
              </a:solidFill>
              <a:latin typeface="Poppins Bold"/>
              <a:ea typeface="Poppins Bold"/>
            </a:endParaRPr>
          </a:p>
        </p:txBody>
      </p:sp>
      <p:sp>
        <p:nvSpPr>
          <p:cNvPr id="6" name="TextBox 6"/>
          <p:cNvSpPr txBox="1"/>
          <p:nvPr/>
        </p:nvSpPr>
        <p:spPr>
          <a:xfrm>
            <a:off x="1370941" y="2346866"/>
            <a:ext cx="15546118" cy="5826760"/>
          </a:xfrm>
          <a:prstGeom prst="rect">
            <a:avLst/>
          </a:prstGeom>
        </p:spPr>
        <p:txBody>
          <a:bodyPr lIns="0" tIns="0" rIns="0" bIns="0" rtlCol="0" anchor="t">
            <a:spAutoFit/>
          </a:bodyPr>
          <a:lstStyle/>
          <a:p>
            <a:pPr algn="just">
              <a:lnSpc>
                <a:spcPts val="2209"/>
              </a:lnSpc>
            </a:pPr>
            <a:r>
              <a:rPr lang="en-US" sz="1699">
                <a:solidFill>
                  <a:srgbClr val="000000"/>
                </a:solidFill>
                <a:latin typeface="Poppins Bold"/>
              </a:rPr>
              <a:t>1.En el caso de contratos de ejecución periódica o entregas parciales, cuál monto se debe considerar para establecer el monto máximo equivalente al diez por ciento (10%), el monto total del contrato vigente o el monto total de la prestación individual que fuera materia de retraso </a:t>
            </a:r>
          </a:p>
          <a:p>
            <a:pPr algn="just">
              <a:lnSpc>
                <a:spcPts val="2209"/>
              </a:lnSpc>
            </a:pPr>
            <a:endParaRPr lang="en-US" sz="1699">
              <a:solidFill>
                <a:srgbClr val="000000"/>
              </a:solidFill>
              <a:latin typeface="Poppins Bold"/>
            </a:endParaRPr>
          </a:p>
          <a:p>
            <a:pPr algn="just">
              <a:lnSpc>
                <a:spcPts val="2209"/>
              </a:lnSpc>
            </a:pPr>
            <a:r>
              <a:rPr lang="en-US" sz="1699">
                <a:solidFill>
                  <a:srgbClr val="000000"/>
                </a:solidFill>
                <a:latin typeface="Poppins"/>
              </a:rPr>
              <a:t>De conformidad con lo establecido en el artículo 161 del Reglamento las penalidades que pueden ser aplicadas al contratista debido al incumplimiento injustificado de sus obligaciones contractuales son: la "penalidad por mora" y las "otras penalidades" distintas a la mora en la ejecución de prestaciones. En el caso de los contratos de ejecución periódica o contratos con entregas parciales, el límite máximo de la penalidad por mora es del 10% del ítem que debió</a:t>
            </a:r>
          </a:p>
          <a:p>
            <a:pPr algn="just">
              <a:lnSpc>
                <a:spcPts val="2209"/>
              </a:lnSpc>
            </a:pPr>
            <a:r>
              <a:rPr lang="en-US" sz="1699">
                <a:solidFill>
                  <a:srgbClr val="000000"/>
                </a:solidFill>
                <a:latin typeface="Poppins"/>
              </a:rPr>
              <a:t>Ejecutarse. </a:t>
            </a:r>
          </a:p>
          <a:p>
            <a:pPr algn="just">
              <a:lnSpc>
                <a:spcPts val="2209"/>
              </a:lnSpc>
            </a:pPr>
            <a:endParaRPr lang="en-US" sz="1699">
              <a:solidFill>
                <a:srgbClr val="000000"/>
              </a:solidFill>
              <a:latin typeface="Poppins"/>
            </a:endParaRPr>
          </a:p>
          <a:p>
            <a:pPr algn="just">
              <a:lnSpc>
                <a:spcPts val="2209"/>
              </a:lnSpc>
            </a:pPr>
            <a:r>
              <a:rPr lang="en-US" sz="1699">
                <a:solidFill>
                  <a:srgbClr val="000000"/>
                </a:solidFill>
                <a:latin typeface="Poppins Bold"/>
              </a:rPr>
              <a:t>2.La Entidad puede penalizar en el caso de contratos de ejecución periódica, montos mayores al 10% de dicha entrega parcial, aduciendo que el monto máximo de penalidades equivalente al 10% es sobre el monto total del contrato equivalente al 10% es sobre el monto total del contrato vigente mas no de la entrega parcial o individual materia de retraso</a:t>
            </a:r>
          </a:p>
          <a:p>
            <a:pPr algn="just">
              <a:lnSpc>
                <a:spcPts val="2209"/>
              </a:lnSpc>
            </a:pPr>
            <a:endParaRPr lang="en-US" sz="1699">
              <a:solidFill>
                <a:srgbClr val="000000"/>
              </a:solidFill>
              <a:latin typeface="Poppins Bold"/>
            </a:endParaRPr>
          </a:p>
          <a:p>
            <a:pPr algn="just">
              <a:lnSpc>
                <a:spcPts val="2209"/>
              </a:lnSpc>
            </a:pPr>
            <a:r>
              <a:rPr lang="en-US" sz="1699">
                <a:solidFill>
                  <a:srgbClr val="000000"/>
                </a:solidFill>
                <a:latin typeface="Poppins"/>
              </a:rPr>
              <a:t>Como se indicó al absolver la consulta anterior, en el marco de los contratos de ejecución periódica o contratos con entregas parciales, de acuerdo con lo establecido en los artículos 161, 162 y 163 del Reglamento, la penalidad por mora se aplica en función al monto y el plazo de la prestación individual que fuera materia de retraso, mientras que, en el caso de las otras penalidades, estas se calculan y se aplican de acuerdo como se haya establecido en el contrato.</a:t>
            </a:r>
          </a:p>
          <a:p>
            <a:pPr algn="just">
              <a:lnSpc>
                <a:spcPts val="2209"/>
              </a:lnSpc>
            </a:pPr>
            <a:r>
              <a:rPr lang="en-US" sz="1699">
                <a:solidFill>
                  <a:srgbClr val="000000"/>
                </a:solidFill>
                <a:latin typeface="Poppins"/>
              </a:rPr>
              <a:t>Conforme al numeral 161.2 del artículo 161 del Reglamento los dos (2) tipos de penalidades pueden alcanzar cada uno un monto máximo equivalente al diez por ciento (10%) del monto del contrato vigente, o de ser el caso, del ítem que debió ejecutarse.</a:t>
            </a:r>
          </a:p>
          <a:p>
            <a:pPr algn="just">
              <a:lnSpc>
                <a:spcPts val="2209"/>
              </a:lnSpc>
            </a:pPr>
            <a:endParaRPr lang="en-US" sz="1699">
              <a:solidFill>
                <a:srgbClr val="000000"/>
              </a:solidFill>
              <a:latin typeface="Poppins"/>
            </a:endParaRPr>
          </a:p>
        </p:txBody>
      </p:sp>
      <p:sp>
        <p:nvSpPr>
          <p:cNvPr id="7" name="Freeform 7"/>
          <p:cNvSpPr/>
          <p:nvPr/>
        </p:nvSpPr>
        <p:spPr>
          <a:xfrm rot="-2980922">
            <a:off x="-1564412" y="5313617"/>
            <a:ext cx="3852379" cy="8154173"/>
          </a:xfrm>
          <a:custGeom>
            <a:avLst/>
            <a:gdLst/>
            <a:ahLst/>
            <a:cxnLst/>
            <a:rect l="l" t="t" r="r" b="b"/>
            <a:pathLst>
              <a:path w="3852379" h="8154173">
                <a:moveTo>
                  <a:pt x="0" y="0"/>
                </a:moveTo>
                <a:lnTo>
                  <a:pt x="3852380" y="0"/>
                </a:lnTo>
                <a:lnTo>
                  <a:pt x="3852380" y="8154174"/>
                </a:lnTo>
                <a:lnTo>
                  <a:pt x="0" y="8154174"/>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
        <p:nvSpPr>
          <p:cNvPr id="8" name="Freeform 8"/>
          <p:cNvSpPr/>
          <p:nvPr/>
        </p:nvSpPr>
        <p:spPr>
          <a:xfrm rot="-2980922">
            <a:off x="17086341" y="-2087938"/>
            <a:ext cx="2297810" cy="4863681"/>
          </a:xfrm>
          <a:custGeom>
            <a:avLst/>
            <a:gdLst/>
            <a:ahLst/>
            <a:cxnLst/>
            <a:rect l="l" t="t" r="r" b="b"/>
            <a:pathLst>
              <a:path w="2297810" h="4863681">
                <a:moveTo>
                  <a:pt x="0" y="0"/>
                </a:moveTo>
                <a:lnTo>
                  <a:pt x="2297810" y="0"/>
                </a:lnTo>
                <a:lnTo>
                  <a:pt x="2297810" y="4863680"/>
                </a:lnTo>
                <a:lnTo>
                  <a:pt x="0" y="4863680"/>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17813" y="1028700"/>
            <a:ext cx="12128814" cy="983810"/>
            <a:chOff x="0" y="0"/>
            <a:chExt cx="5010267" cy="406400"/>
          </a:xfrm>
        </p:grpSpPr>
        <p:sp>
          <p:nvSpPr>
            <p:cNvPr id="3" name="Freeform 3"/>
            <p:cNvSpPr/>
            <p:nvPr/>
          </p:nvSpPr>
          <p:spPr>
            <a:xfrm>
              <a:off x="0" y="0"/>
              <a:ext cx="5010267" cy="406400"/>
            </a:xfrm>
            <a:custGeom>
              <a:avLst/>
              <a:gdLst/>
              <a:ahLst/>
              <a:cxnLst/>
              <a:rect l="l" t="t" r="r" b="b"/>
              <a:pathLst>
                <a:path w="5010267" h="406400">
                  <a:moveTo>
                    <a:pt x="4807067" y="0"/>
                  </a:moveTo>
                  <a:cubicBezTo>
                    <a:pt x="4919291" y="0"/>
                    <a:pt x="5010267" y="90976"/>
                    <a:pt x="5010267" y="203200"/>
                  </a:cubicBezTo>
                  <a:cubicBezTo>
                    <a:pt x="5010267" y="315424"/>
                    <a:pt x="4919291" y="406400"/>
                    <a:pt x="4807067" y="406400"/>
                  </a:cubicBezTo>
                  <a:lnTo>
                    <a:pt x="203200" y="406400"/>
                  </a:lnTo>
                  <a:cubicBezTo>
                    <a:pt x="90976" y="406400"/>
                    <a:pt x="0" y="315424"/>
                    <a:pt x="0" y="203200"/>
                  </a:cubicBezTo>
                  <a:cubicBezTo>
                    <a:pt x="0" y="90976"/>
                    <a:pt x="90976" y="0"/>
                    <a:pt x="203200" y="0"/>
                  </a:cubicBezTo>
                  <a:close/>
                </a:path>
              </a:pathLst>
            </a:custGeom>
            <a:solidFill>
              <a:srgbClr val="FFB235"/>
            </a:solidFill>
          </p:spPr>
          <p:txBody>
            <a:bodyPr/>
            <a:lstStyle/>
            <a:p>
              <a:endParaRPr lang="es-ES_tradnl"/>
            </a:p>
          </p:txBody>
        </p:sp>
        <p:sp>
          <p:nvSpPr>
            <p:cNvPr id="4" name="TextBox 4"/>
            <p:cNvSpPr txBox="1"/>
            <p:nvPr/>
          </p:nvSpPr>
          <p:spPr>
            <a:xfrm>
              <a:off x="0" y="-57150"/>
              <a:ext cx="5010267" cy="4635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29778" y="1254080"/>
            <a:ext cx="7474064" cy="982860"/>
          </a:xfrm>
          <a:prstGeom prst="rect">
            <a:avLst/>
          </a:prstGeom>
        </p:spPr>
        <p:txBody>
          <a:bodyPr lIns="0" tIns="0" rIns="0" bIns="0" rtlCol="0" anchor="t">
            <a:spAutoFit/>
          </a:bodyPr>
          <a:lstStyle/>
          <a:p>
            <a:pPr algn="r">
              <a:lnSpc>
                <a:spcPts val="3773"/>
              </a:lnSpc>
            </a:pPr>
            <a:r>
              <a:rPr lang="en-US" sz="3281">
                <a:solidFill>
                  <a:srgbClr val="272727"/>
                </a:solidFill>
                <a:latin typeface="Poppins Bold"/>
                <a:ea typeface="Poppins Bold"/>
              </a:rPr>
              <a:t>Opinión N° 004-2024/DTN</a:t>
            </a:r>
          </a:p>
          <a:p>
            <a:pPr algn="r">
              <a:lnSpc>
                <a:spcPts val="3773"/>
              </a:lnSpc>
            </a:pPr>
            <a:endParaRPr lang="en-US" sz="3281">
              <a:solidFill>
                <a:srgbClr val="272727"/>
              </a:solidFill>
              <a:latin typeface="Poppins Bold"/>
              <a:ea typeface="Poppins Bold"/>
            </a:endParaRPr>
          </a:p>
        </p:txBody>
      </p:sp>
      <p:sp>
        <p:nvSpPr>
          <p:cNvPr id="6" name="TextBox 6"/>
          <p:cNvSpPr txBox="1"/>
          <p:nvPr/>
        </p:nvSpPr>
        <p:spPr>
          <a:xfrm>
            <a:off x="1370941" y="2189315"/>
            <a:ext cx="15546118" cy="7760335"/>
          </a:xfrm>
          <a:prstGeom prst="rect">
            <a:avLst/>
          </a:prstGeom>
        </p:spPr>
        <p:txBody>
          <a:bodyPr lIns="0" tIns="0" rIns="0" bIns="0" rtlCol="0" anchor="t">
            <a:spAutoFit/>
          </a:bodyPr>
          <a:lstStyle/>
          <a:p>
            <a:pPr algn="just">
              <a:lnSpc>
                <a:spcPts val="2209"/>
              </a:lnSpc>
            </a:pPr>
            <a:r>
              <a:rPr lang="en-US" sz="1699">
                <a:solidFill>
                  <a:srgbClr val="000000"/>
                </a:solidFill>
                <a:latin typeface="Poppins Bold"/>
              </a:rPr>
              <a:t>1.Si se produce una reducción de contrato, esta modificación debe figurar en el certificado de conformidad técnica, considerando que de acuerdo al numeral 208.1. del Reglamento vigente el certificado de conformidad debe detallar las modificaciones aprobadas por la entidad. ¿El supervisor de obra debe notificar al contratista de la emisión del certificado de conformidad técnica, y esto puede efectuarse vía cuaderno de obra, esto por el principio de transparencia?.</a:t>
            </a:r>
          </a:p>
          <a:p>
            <a:pPr algn="just">
              <a:lnSpc>
                <a:spcPts val="2209"/>
              </a:lnSpc>
            </a:pPr>
            <a:endParaRPr lang="en-US" sz="1699">
              <a:solidFill>
                <a:srgbClr val="000000"/>
              </a:solidFill>
              <a:latin typeface="Poppins Bold"/>
            </a:endParaRPr>
          </a:p>
          <a:p>
            <a:pPr algn="just">
              <a:lnSpc>
                <a:spcPts val="2209"/>
              </a:lnSpc>
            </a:pPr>
            <a:r>
              <a:rPr lang="en-US" sz="1699">
                <a:solidFill>
                  <a:srgbClr val="000000"/>
                </a:solidFill>
                <a:latin typeface="Poppins"/>
              </a:rPr>
              <a:t>La normativa del Estado no establece como formalidad o requisito indispensable -para poder continuar con posteriores actos- que se notifique al contratista sobre la emisión del certificado de conformidad técnica, no obstante, el supervisor o inspector al momento de anotar en el cuaderno de obra la culminación de la misma puede adjuntar el certificado de conformidad técnica, en aplicación de los principios de transparencia y publicidad.</a:t>
            </a:r>
          </a:p>
          <a:p>
            <a:pPr algn="just">
              <a:lnSpc>
                <a:spcPts val="2209"/>
              </a:lnSpc>
            </a:pPr>
            <a:endParaRPr lang="en-US" sz="1699">
              <a:solidFill>
                <a:srgbClr val="000000"/>
              </a:solidFill>
              <a:latin typeface="Poppins"/>
            </a:endParaRPr>
          </a:p>
          <a:p>
            <a:pPr algn="just">
              <a:lnSpc>
                <a:spcPts val="2209"/>
              </a:lnSpc>
            </a:pPr>
            <a:r>
              <a:rPr lang="en-US" sz="1699">
                <a:solidFill>
                  <a:srgbClr val="000000"/>
                </a:solidFill>
                <a:latin typeface="Poppins"/>
              </a:rPr>
              <a:t>2</a:t>
            </a:r>
            <a:r>
              <a:rPr lang="en-US" sz="1699">
                <a:solidFill>
                  <a:srgbClr val="000000"/>
                </a:solidFill>
                <a:latin typeface="Poppins Bold"/>
              </a:rPr>
              <a:t>.Que el certificado de conformidad técnica; detalla metas y precisa que la obra cumple con el expediente técnico y modificaciones aprobadas por la entidad y en caso de tener el referido certificado errores o defectos en las metas, precisiones del expediente técnico y modificaciones; este documento debe corregirse y en consecuencia, aún no podría designarse al comité de recepción de obra.</a:t>
            </a:r>
          </a:p>
          <a:p>
            <a:pPr algn="just">
              <a:lnSpc>
                <a:spcPts val="2209"/>
              </a:lnSpc>
            </a:pPr>
            <a:endParaRPr lang="en-US" sz="1699">
              <a:solidFill>
                <a:srgbClr val="000000"/>
              </a:solidFill>
              <a:latin typeface="Poppins Bold"/>
            </a:endParaRPr>
          </a:p>
          <a:p>
            <a:pPr algn="just">
              <a:lnSpc>
                <a:spcPts val="2209"/>
              </a:lnSpc>
            </a:pPr>
            <a:r>
              <a:rPr lang="en-US" sz="1699">
                <a:solidFill>
                  <a:srgbClr val="000000"/>
                </a:solidFill>
                <a:latin typeface="Poppins"/>
              </a:rPr>
              <a:t>Si hay error material o formal la entidad y el contratista podrán realizar las coordinaciones para subsanar en el menor tiempo posible. Un supuesto distinto es cuando se genere alguna controversia sobre el contenido del certificado en donde se recurrirá a los medios de solución previstos. </a:t>
            </a:r>
          </a:p>
          <a:p>
            <a:pPr algn="just">
              <a:lnSpc>
                <a:spcPts val="2209"/>
              </a:lnSpc>
            </a:pPr>
            <a:endParaRPr lang="en-US" sz="1699">
              <a:solidFill>
                <a:srgbClr val="000000"/>
              </a:solidFill>
              <a:latin typeface="Poppins"/>
            </a:endParaRPr>
          </a:p>
          <a:p>
            <a:pPr algn="just">
              <a:lnSpc>
                <a:spcPts val="2209"/>
              </a:lnSpc>
            </a:pPr>
            <a:r>
              <a:rPr lang="en-US" sz="1699">
                <a:solidFill>
                  <a:srgbClr val="000000"/>
                </a:solidFill>
                <a:latin typeface="Poppins"/>
              </a:rPr>
              <a:t>3.</a:t>
            </a:r>
            <a:r>
              <a:rPr lang="en-US" sz="1699">
                <a:solidFill>
                  <a:srgbClr val="000000"/>
                </a:solidFill>
                <a:latin typeface="Poppins Bold"/>
              </a:rPr>
              <a:t>En caso que el comité de recepción de obra haya incluido en el pliego de observaciones; observaciones diferentes a las de funcionamiento y operatividad, se consulta si estas observaciones deben ser levantadas por el contratista, o cuales son las consecuencias si no las levanta. </a:t>
            </a:r>
          </a:p>
          <a:p>
            <a:pPr algn="just">
              <a:lnSpc>
                <a:spcPts val="2209"/>
              </a:lnSpc>
            </a:pPr>
            <a:endParaRPr lang="en-US" sz="1699">
              <a:solidFill>
                <a:srgbClr val="000000"/>
              </a:solidFill>
              <a:latin typeface="Poppins Bold"/>
            </a:endParaRPr>
          </a:p>
          <a:p>
            <a:pPr algn="just">
              <a:lnSpc>
                <a:spcPts val="2209"/>
              </a:lnSpc>
            </a:pPr>
            <a:r>
              <a:rPr lang="en-US" sz="1699">
                <a:solidFill>
                  <a:srgbClr val="000000"/>
                </a:solidFill>
                <a:latin typeface="Poppins"/>
              </a:rPr>
              <a:t>La normativa de contrataciones ha previsto la posibilidad de que el comité de recepción puede advertir deficiencias respecto de la correcta culminación de la obra, distintas al funcionamiento u operatividad la infraestructura, instalaciones y equipos, en cuyo caso se debe informar al contratista, para que este cumpla con su obligación de culminar la obra, sin perjuicio de la penalidad aplicable por el retraso. En caso el contratista no cumpla con su obligación de culminar la obra, además de la penalidad por retraso, ello puede dar lugar a que la Entidad resuelva el contrato por incumplimiento. Por su parte, en caso el contratista no esté de acuerdo con lo advertido por el comité de recepción,</a:t>
            </a:r>
          </a:p>
          <a:p>
            <a:pPr algn="just">
              <a:lnSpc>
                <a:spcPts val="2209"/>
              </a:lnSpc>
            </a:pPr>
            <a:r>
              <a:rPr lang="en-US" sz="1699">
                <a:solidFill>
                  <a:srgbClr val="000000"/>
                </a:solidFill>
                <a:latin typeface="Poppins"/>
              </a:rPr>
              <a:t>puede someter la controversia a alguno de los medios de solución previstos en la normativa de contrataciones, dentro del plazo establecido.</a:t>
            </a:r>
          </a:p>
          <a:p>
            <a:pPr algn="just">
              <a:lnSpc>
                <a:spcPts val="2209"/>
              </a:lnSpc>
            </a:pPr>
            <a:endParaRPr lang="en-US" sz="1699">
              <a:solidFill>
                <a:srgbClr val="000000"/>
              </a:solidFill>
              <a:latin typeface="Poppins"/>
            </a:endParaRPr>
          </a:p>
        </p:txBody>
      </p:sp>
      <p:sp>
        <p:nvSpPr>
          <p:cNvPr id="7" name="Freeform 7"/>
          <p:cNvSpPr/>
          <p:nvPr/>
        </p:nvSpPr>
        <p:spPr>
          <a:xfrm rot="-2980922">
            <a:off x="-1564412" y="5313617"/>
            <a:ext cx="3852379" cy="8154173"/>
          </a:xfrm>
          <a:custGeom>
            <a:avLst/>
            <a:gdLst/>
            <a:ahLst/>
            <a:cxnLst/>
            <a:rect l="l" t="t" r="r" b="b"/>
            <a:pathLst>
              <a:path w="3852379" h="8154173">
                <a:moveTo>
                  <a:pt x="0" y="0"/>
                </a:moveTo>
                <a:lnTo>
                  <a:pt x="3852380" y="0"/>
                </a:lnTo>
                <a:lnTo>
                  <a:pt x="3852380" y="8154174"/>
                </a:lnTo>
                <a:lnTo>
                  <a:pt x="0" y="8154174"/>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
        <p:nvSpPr>
          <p:cNvPr id="8" name="Freeform 8"/>
          <p:cNvSpPr/>
          <p:nvPr/>
        </p:nvSpPr>
        <p:spPr>
          <a:xfrm rot="-2980922">
            <a:off x="17086341" y="-2087938"/>
            <a:ext cx="2297810" cy="4863681"/>
          </a:xfrm>
          <a:custGeom>
            <a:avLst/>
            <a:gdLst/>
            <a:ahLst/>
            <a:cxnLst/>
            <a:rect l="l" t="t" r="r" b="b"/>
            <a:pathLst>
              <a:path w="2297810" h="4863681">
                <a:moveTo>
                  <a:pt x="0" y="0"/>
                </a:moveTo>
                <a:lnTo>
                  <a:pt x="2297810" y="0"/>
                </a:lnTo>
                <a:lnTo>
                  <a:pt x="2297810" y="4863680"/>
                </a:lnTo>
                <a:lnTo>
                  <a:pt x="0" y="4863680"/>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17813" y="1028700"/>
            <a:ext cx="12128814" cy="983810"/>
            <a:chOff x="0" y="0"/>
            <a:chExt cx="5010267" cy="406400"/>
          </a:xfrm>
        </p:grpSpPr>
        <p:sp>
          <p:nvSpPr>
            <p:cNvPr id="3" name="Freeform 3"/>
            <p:cNvSpPr/>
            <p:nvPr/>
          </p:nvSpPr>
          <p:spPr>
            <a:xfrm>
              <a:off x="0" y="0"/>
              <a:ext cx="5010267" cy="406400"/>
            </a:xfrm>
            <a:custGeom>
              <a:avLst/>
              <a:gdLst/>
              <a:ahLst/>
              <a:cxnLst/>
              <a:rect l="l" t="t" r="r" b="b"/>
              <a:pathLst>
                <a:path w="5010267" h="406400">
                  <a:moveTo>
                    <a:pt x="4807067" y="0"/>
                  </a:moveTo>
                  <a:cubicBezTo>
                    <a:pt x="4919291" y="0"/>
                    <a:pt x="5010267" y="90976"/>
                    <a:pt x="5010267" y="203200"/>
                  </a:cubicBezTo>
                  <a:cubicBezTo>
                    <a:pt x="5010267" y="315424"/>
                    <a:pt x="4919291" y="406400"/>
                    <a:pt x="4807067" y="406400"/>
                  </a:cubicBezTo>
                  <a:lnTo>
                    <a:pt x="203200" y="406400"/>
                  </a:lnTo>
                  <a:cubicBezTo>
                    <a:pt x="90976" y="406400"/>
                    <a:pt x="0" y="315424"/>
                    <a:pt x="0" y="203200"/>
                  </a:cubicBezTo>
                  <a:cubicBezTo>
                    <a:pt x="0" y="90976"/>
                    <a:pt x="90976" y="0"/>
                    <a:pt x="203200" y="0"/>
                  </a:cubicBezTo>
                  <a:close/>
                </a:path>
              </a:pathLst>
            </a:custGeom>
            <a:solidFill>
              <a:srgbClr val="FFB235"/>
            </a:solidFill>
          </p:spPr>
          <p:txBody>
            <a:bodyPr/>
            <a:lstStyle/>
            <a:p>
              <a:endParaRPr lang="es-ES_tradnl"/>
            </a:p>
          </p:txBody>
        </p:sp>
        <p:sp>
          <p:nvSpPr>
            <p:cNvPr id="4" name="TextBox 4"/>
            <p:cNvSpPr txBox="1"/>
            <p:nvPr/>
          </p:nvSpPr>
          <p:spPr>
            <a:xfrm>
              <a:off x="0" y="-57150"/>
              <a:ext cx="5010267" cy="4635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29778" y="1254080"/>
            <a:ext cx="7474064" cy="982860"/>
          </a:xfrm>
          <a:prstGeom prst="rect">
            <a:avLst/>
          </a:prstGeom>
        </p:spPr>
        <p:txBody>
          <a:bodyPr lIns="0" tIns="0" rIns="0" bIns="0" rtlCol="0" anchor="t">
            <a:spAutoFit/>
          </a:bodyPr>
          <a:lstStyle/>
          <a:p>
            <a:pPr algn="r">
              <a:lnSpc>
                <a:spcPts val="3773"/>
              </a:lnSpc>
            </a:pPr>
            <a:r>
              <a:rPr lang="en-US" sz="3281">
                <a:solidFill>
                  <a:srgbClr val="272727"/>
                </a:solidFill>
                <a:latin typeface="Poppins Bold"/>
                <a:ea typeface="Poppins Bold"/>
              </a:rPr>
              <a:t>Opinión N° 004-2024/DTN</a:t>
            </a:r>
          </a:p>
          <a:p>
            <a:pPr algn="r">
              <a:lnSpc>
                <a:spcPts val="3773"/>
              </a:lnSpc>
            </a:pPr>
            <a:endParaRPr lang="en-US" sz="3281">
              <a:solidFill>
                <a:srgbClr val="272727"/>
              </a:solidFill>
              <a:latin typeface="Poppins Bold"/>
              <a:ea typeface="Poppins Bold"/>
            </a:endParaRPr>
          </a:p>
        </p:txBody>
      </p:sp>
      <p:sp>
        <p:nvSpPr>
          <p:cNvPr id="6" name="TextBox 6"/>
          <p:cNvSpPr txBox="1"/>
          <p:nvPr/>
        </p:nvSpPr>
        <p:spPr>
          <a:xfrm>
            <a:off x="1370941" y="2189315"/>
            <a:ext cx="15546118" cy="7484110"/>
          </a:xfrm>
          <a:prstGeom prst="rect">
            <a:avLst/>
          </a:prstGeom>
        </p:spPr>
        <p:txBody>
          <a:bodyPr lIns="0" tIns="0" rIns="0" bIns="0" rtlCol="0" anchor="t">
            <a:spAutoFit/>
          </a:bodyPr>
          <a:lstStyle/>
          <a:p>
            <a:pPr algn="just">
              <a:lnSpc>
                <a:spcPts val="2209"/>
              </a:lnSpc>
            </a:pPr>
            <a:r>
              <a:rPr lang="en-US" sz="1699">
                <a:solidFill>
                  <a:srgbClr val="000000"/>
                </a:solidFill>
                <a:latin typeface="Poppins"/>
              </a:rPr>
              <a:t>4.E</a:t>
            </a:r>
            <a:r>
              <a:rPr lang="en-US" sz="1699">
                <a:solidFill>
                  <a:srgbClr val="000000"/>
                </a:solidFill>
                <a:latin typeface="Poppins Bold"/>
              </a:rPr>
              <a:t>n el proceso de recepción de obra, en caso el contratista no discrepe con las observaciones distintas al funcionamiento y operatividad de la obra, conforme al numeral 208.10. del artículo 208 del RLCE; estas observaciones distintas a las de funcionamiento y operatividad, se consideran válidas y obligatoriamente tienen que ser levantadas por el contratista? ¿Cuál es el procedimiento a seguir en caso el comité de recepción no permita que el contratista anote discrepancias generadas en el pliego de observaciones?. </a:t>
            </a:r>
          </a:p>
          <a:p>
            <a:pPr algn="just">
              <a:lnSpc>
                <a:spcPts val="2209"/>
              </a:lnSpc>
            </a:pPr>
            <a:endParaRPr lang="en-US" sz="1699">
              <a:solidFill>
                <a:srgbClr val="000000"/>
              </a:solidFill>
              <a:latin typeface="Poppins Bold"/>
            </a:endParaRPr>
          </a:p>
          <a:p>
            <a:pPr algn="just">
              <a:lnSpc>
                <a:spcPts val="2209"/>
              </a:lnSpc>
            </a:pPr>
            <a:r>
              <a:rPr lang="en-US" sz="1699">
                <a:solidFill>
                  <a:srgbClr val="000000"/>
                </a:solidFill>
                <a:latin typeface="Poppins"/>
              </a:rPr>
              <a:t>Cuando el comité de recepción advierta deficiencias respecto de la correcta culminación de la obra (distintas al funcionamiento u operatividad de la infraestructura, instalaciones y equipo), el contratista, luego de realizada la anotación en el cuaderno de obra, se encontrará en la obligación de culminar la obra. Finalmente, en caso el contratista no esté de acuerdo con lo advertido por el comité de recepción, puede someter la controversia a alguno de los medios de solución previstos en la normativa de contrataciones, dentro del plazo legal establecido.</a:t>
            </a:r>
          </a:p>
          <a:p>
            <a:pPr algn="just">
              <a:lnSpc>
                <a:spcPts val="2209"/>
              </a:lnSpc>
            </a:pPr>
            <a:endParaRPr lang="en-US" sz="1699">
              <a:solidFill>
                <a:srgbClr val="000000"/>
              </a:solidFill>
              <a:latin typeface="Poppins"/>
            </a:endParaRPr>
          </a:p>
          <a:p>
            <a:pPr algn="just">
              <a:lnSpc>
                <a:spcPts val="2209"/>
              </a:lnSpc>
            </a:pPr>
            <a:r>
              <a:rPr lang="en-US" sz="1699">
                <a:solidFill>
                  <a:srgbClr val="000000"/>
                </a:solidFill>
                <a:latin typeface="Poppins Bold"/>
              </a:rPr>
              <a:t>5.En caso que el comité de recepción disponga la necesidad de pruebas operativas en el proceso de recepción de obra, conforme al numeral 205.8. del artículo 205 del reglamento vigente, el costo de dichas pruebas debe estar considerado en el expediente técnico o sino deben ser asumidas por la entidad?</a:t>
            </a:r>
          </a:p>
          <a:p>
            <a:pPr algn="just">
              <a:lnSpc>
                <a:spcPts val="2209"/>
              </a:lnSpc>
            </a:pPr>
            <a:endParaRPr lang="en-US" sz="1699">
              <a:solidFill>
                <a:srgbClr val="000000"/>
              </a:solidFill>
              <a:latin typeface="Poppins Bold"/>
            </a:endParaRPr>
          </a:p>
          <a:p>
            <a:pPr algn="just">
              <a:lnSpc>
                <a:spcPts val="2209"/>
              </a:lnSpc>
            </a:pPr>
            <a:r>
              <a:rPr lang="en-US" sz="1699">
                <a:solidFill>
                  <a:srgbClr val="000000"/>
                </a:solidFill>
                <a:latin typeface="Poppins"/>
              </a:rPr>
              <a:t>La oferta presentada por el contratista debe incluir todos los conceptos económicos que puedan tener incidencia sobre el costo total de la obra, incluyendo las pruebas que resulten necesarias. Por tanto, en principio, la verificación y pruebas realizadas o dispuestas por el comité de recepción -como parte de sus funciones- no deberían implicar mayores costos al contratista, salvo alguna circunstancia imprevista</a:t>
            </a:r>
          </a:p>
          <a:p>
            <a:pPr algn="just">
              <a:lnSpc>
                <a:spcPts val="2209"/>
              </a:lnSpc>
            </a:pPr>
            <a:endParaRPr lang="en-US" sz="1699">
              <a:solidFill>
                <a:srgbClr val="000000"/>
              </a:solidFill>
              <a:latin typeface="Poppins"/>
            </a:endParaRPr>
          </a:p>
          <a:p>
            <a:pPr algn="just">
              <a:lnSpc>
                <a:spcPts val="2209"/>
              </a:lnSpc>
            </a:pPr>
            <a:r>
              <a:rPr lang="en-US" sz="1699">
                <a:solidFill>
                  <a:srgbClr val="000000"/>
                </a:solidFill>
                <a:latin typeface="Poppins"/>
              </a:rPr>
              <a:t>6.</a:t>
            </a:r>
            <a:r>
              <a:rPr lang="en-US" sz="1699">
                <a:solidFill>
                  <a:srgbClr val="000000"/>
                </a:solidFill>
                <a:latin typeface="Poppins Bold"/>
              </a:rPr>
              <a:t>Que el pliego de observaciones debe estar obligatoriamente firmado por el residente, supervisor y comité de recepción de obra, conforme a los numerales 208.4., 208.7 y 208.10 del artículo 208 del reglamento vigente; o es suficiente solo la firma de supervisor y comité de recepción?</a:t>
            </a:r>
          </a:p>
          <a:p>
            <a:pPr algn="just">
              <a:lnSpc>
                <a:spcPts val="2209"/>
              </a:lnSpc>
            </a:pPr>
            <a:endParaRPr lang="en-US" sz="1699">
              <a:solidFill>
                <a:srgbClr val="000000"/>
              </a:solidFill>
              <a:latin typeface="Poppins Bold"/>
            </a:endParaRPr>
          </a:p>
          <a:p>
            <a:pPr algn="just">
              <a:lnSpc>
                <a:spcPts val="2209"/>
              </a:lnSpc>
            </a:pPr>
            <a:r>
              <a:rPr lang="en-US" sz="1699">
                <a:solidFill>
                  <a:srgbClr val="000000"/>
                </a:solidFill>
                <a:latin typeface="Poppins"/>
              </a:rPr>
              <a:t>La normativa de contrataciones no prohíbe la participación del residente durante el procedimiento de recepción de obra, en su calidad de representante técnico del contratista, sin embargo, tampoco ha establecido que su intervención en tales actos deba considerarse obligatoria o exigible. Por consiguiente, la falta de firma del residente en las actas o pliegos respectivos no inválida o vicia tales documentos (ni sus respectivos actos), en tanto se cuente con la intervención y firma de (i) los miembros del comité de recepción, (i) el contratista y (iii) el inspector o supervisor, según corresponda.</a:t>
            </a:r>
          </a:p>
        </p:txBody>
      </p:sp>
      <p:sp>
        <p:nvSpPr>
          <p:cNvPr id="7" name="Freeform 7"/>
          <p:cNvSpPr/>
          <p:nvPr/>
        </p:nvSpPr>
        <p:spPr>
          <a:xfrm rot="-2980922">
            <a:off x="-1564412" y="5313617"/>
            <a:ext cx="3852379" cy="8154173"/>
          </a:xfrm>
          <a:custGeom>
            <a:avLst/>
            <a:gdLst/>
            <a:ahLst/>
            <a:cxnLst/>
            <a:rect l="l" t="t" r="r" b="b"/>
            <a:pathLst>
              <a:path w="3852379" h="8154173">
                <a:moveTo>
                  <a:pt x="0" y="0"/>
                </a:moveTo>
                <a:lnTo>
                  <a:pt x="3852380" y="0"/>
                </a:lnTo>
                <a:lnTo>
                  <a:pt x="3852380" y="8154174"/>
                </a:lnTo>
                <a:lnTo>
                  <a:pt x="0" y="8154174"/>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
        <p:nvSpPr>
          <p:cNvPr id="8" name="Freeform 8"/>
          <p:cNvSpPr/>
          <p:nvPr/>
        </p:nvSpPr>
        <p:spPr>
          <a:xfrm rot="-2980922">
            <a:off x="17086341" y="-2087938"/>
            <a:ext cx="2297810" cy="4863681"/>
          </a:xfrm>
          <a:custGeom>
            <a:avLst/>
            <a:gdLst/>
            <a:ahLst/>
            <a:cxnLst/>
            <a:rect l="l" t="t" r="r" b="b"/>
            <a:pathLst>
              <a:path w="2297810" h="4863681">
                <a:moveTo>
                  <a:pt x="0" y="0"/>
                </a:moveTo>
                <a:lnTo>
                  <a:pt x="2297810" y="0"/>
                </a:lnTo>
                <a:lnTo>
                  <a:pt x="2297810" y="4863680"/>
                </a:lnTo>
                <a:lnTo>
                  <a:pt x="0" y="4863680"/>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17813" y="1028700"/>
            <a:ext cx="12128814" cy="983810"/>
            <a:chOff x="0" y="0"/>
            <a:chExt cx="5010267" cy="406400"/>
          </a:xfrm>
        </p:grpSpPr>
        <p:sp>
          <p:nvSpPr>
            <p:cNvPr id="3" name="Freeform 3"/>
            <p:cNvSpPr/>
            <p:nvPr/>
          </p:nvSpPr>
          <p:spPr>
            <a:xfrm>
              <a:off x="0" y="0"/>
              <a:ext cx="5010267" cy="406400"/>
            </a:xfrm>
            <a:custGeom>
              <a:avLst/>
              <a:gdLst/>
              <a:ahLst/>
              <a:cxnLst/>
              <a:rect l="l" t="t" r="r" b="b"/>
              <a:pathLst>
                <a:path w="5010267" h="406400">
                  <a:moveTo>
                    <a:pt x="4807067" y="0"/>
                  </a:moveTo>
                  <a:cubicBezTo>
                    <a:pt x="4919291" y="0"/>
                    <a:pt x="5010267" y="90976"/>
                    <a:pt x="5010267" y="203200"/>
                  </a:cubicBezTo>
                  <a:cubicBezTo>
                    <a:pt x="5010267" y="315424"/>
                    <a:pt x="4919291" y="406400"/>
                    <a:pt x="4807067" y="406400"/>
                  </a:cubicBezTo>
                  <a:lnTo>
                    <a:pt x="203200" y="406400"/>
                  </a:lnTo>
                  <a:cubicBezTo>
                    <a:pt x="90976" y="406400"/>
                    <a:pt x="0" y="315424"/>
                    <a:pt x="0" y="203200"/>
                  </a:cubicBezTo>
                  <a:cubicBezTo>
                    <a:pt x="0" y="90976"/>
                    <a:pt x="90976" y="0"/>
                    <a:pt x="203200" y="0"/>
                  </a:cubicBezTo>
                  <a:close/>
                </a:path>
              </a:pathLst>
            </a:custGeom>
            <a:solidFill>
              <a:srgbClr val="FFB235"/>
            </a:solidFill>
          </p:spPr>
          <p:txBody>
            <a:bodyPr/>
            <a:lstStyle/>
            <a:p>
              <a:endParaRPr lang="es-ES_tradnl"/>
            </a:p>
          </p:txBody>
        </p:sp>
        <p:sp>
          <p:nvSpPr>
            <p:cNvPr id="4" name="TextBox 4"/>
            <p:cNvSpPr txBox="1"/>
            <p:nvPr/>
          </p:nvSpPr>
          <p:spPr>
            <a:xfrm>
              <a:off x="0" y="-57150"/>
              <a:ext cx="5010267" cy="4635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29778" y="1254080"/>
            <a:ext cx="7474064" cy="982860"/>
          </a:xfrm>
          <a:prstGeom prst="rect">
            <a:avLst/>
          </a:prstGeom>
        </p:spPr>
        <p:txBody>
          <a:bodyPr lIns="0" tIns="0" rIns="0" bIns="0" rtlCol="0" anchor="t">
            <a:spAutoFit/>
          </a:bodyPr>
          <a:lstStyle/>
          <a:p>
            <a:pPr algn="r">
              <a:lnSpc>
                <a:spcPts val="3773"/>
              </a:lnSpc>
            </a:pPr>
            <a:r>
              <a:rPr lang="en-US" sz="3281">
                <a:solidFill>
                  <a:srgbClr val="272727"/>
                </a:solidFill>
                <a:latin typeface="Poppins Bold"/>
                <a:ea typeface="Poppins Bold"/>
              </a:rPr>
              <a:t>Opinión N° 004-2024/DTN</a:t>
            </a:r>
          </a:p>
          <a:p>
            <a:pPr algn="r">
              <a:lnSpc>
                <a:spcPts val="3773"/>
              </a:lnSpc>
            </a:pPr>
            <a:endParaRPr lang="en-US" sz="3281">
              <a:solidFill>
                <a:srgbClr val="272727"/>
              </a:solidFill>
              <a:latin typeface="Poppins Bold"/>
              <a:ea typeface="Poppins Bold"/>
            </a:endParaRPr>
          </a:p>
        </p:txBody>
      </p:sp>
      <p:sp>
        <p:nvSpPr>
          <p:cNvPr id="6" name="TextBox 6"/>
          <p:cNvSpPr txBox="1"/>
          <p:nvPr/>
        </p:nvSpPr>
        <p:spPr>
          <a:xfrm>
            <a:off x="1370941" y="2002985"/>
            <a:ext cx="15546118" cy="7760335"/>
          </a:xfrm>
          <a:prstGeom prst="rect">
            <a:avLst/>
          </a:prstGeom>
        </p:spPr>
        <p:txBody>
          <a:bodyPr lIns="0" tIns="0" rIns="0" bIns="0" rtlCol="0" anchor="t">
            <a:spAutoFit/>
          </a:bodyPr>
          <a:lstStyle/>
          <a:p>
            <a:pPr algn="just">
              <a:lnSpc>
                <a:spcPts val="2209"/>
              </a:lnSpc>
            </a:pPr>
            <a:r>
              <a:rPr lang="en-US" sz="1699">
                <a:solidFill>
                  <a:srgbClr val="000000"/>
                </a:solidFill>
                <a:latin typeface="Poppins Bold"/>
              </a:rPr>
              <a:t>7.Que  efectos tiene la presencia del representante del colegio de ingenieros, el colegio de arquitectos o el representante del órgano de control en calidad de veedor en la recepción de la obra que ordena el numeral 208.3. del artículo 208 del reglamento?</a:t>
            </a:r>
          </a:p>
          <a:p>
            <a:pPr algn="just">
              <a:lnSpc>
                <a:spcPts val="2209"/>
              </a:lnSpc>
            </a:pPr>
            <a:endParaRPr lang="en-US" sz="1699">
              <a:solidFill>
                <a:srgbClr val="000000"/>
              </a:solidFill>
              <a:latin typeface="Poppins Bold"/>
            </a:endParaRPr>
          </a:p>
          <a:p>
            <a:pPr algn="just">
              <a:lnSpc>
                <a:spcPts val="2209"/>
              </a:lnSpc>
            </a:pPr>
            <a:r>
              <a:rPr lang="en-US" sz="1699">
                <a:solidFill>
                  <a:srgbClr val="000000"/>
                </a:solidFill>
                <a:latin typeface="Poppins"/>
              </a:rPr>
              <a:t>El numeral 208.3 del artículo 208 del Reglamento precisa que la ausencia de veedores durante la recepción de obra no vicia el referido acto; bajo esa óptica, si bien es recomendable dejar constancia de la participación de veedores en las actas respectivas, su firma o la ausencia de esta, no invalida el acto en que hubiesen intervenido. Empero dicha intervención, en calidad de veedor, del representante del Órgano de Control Institucional durante la recepción de obra, deberá realizarse conforme a la normativa que regula la actuación de dichos funcionarios en el marco del Sistema Nacional de Control.</a:t>
            </a:r>
          </a:p>
          <a:p>
            <a:pPr algn="just">
              <a:lnSpc>
                <a:spcPts val="2209"/>
              </a:lnSpc>
            </a:pPr>
            <a:endParaRPr lang="en-US" sz="1699">
              <a:solidFill>
                <a:srgbClr val="000000"/>
              </a:solidFill>
              <a:latin typeface="Poppins"/>
            </a:endParaRPr>
          </a:p>
          <a:p>
            <a:pPr algn="just">
              <a:lnSpc>
                <a:spcPts val="2209"/>
              </a:lnSpc>
            </a:pPr>
            <a:r>
              <a:rPr lang="en-US" sz="1699">
                <a:solidFill>
                  <a:srgbClr val="000000"/>
                </a:solidFill>
                <a:latin typeface="Poppins"/>
              </a:rPr>
              <a:t>8.</a:t>
            </a:r>
            <a:r>
              <a:rPr lang="en-US" sz="1699">
                <a:solidFill>
                  <a:srgbClr val="000000"/>
                </a:solidFill>
                <a:latin typeface="Poppins Bold"/>
              </a:rPr>
              <a:t>En caso de que el supervisor no esté de acuerdo con el levantamiento de observaciones realizadas por parte del contratista; también debe comunicarlo a la entidad y el comité de obra junto con el supervisor deben constituirse en la obra dentro de los 7 días de recibido el informe del supervisor para verificar el levantamiento de las observaciones. La verificación del levantamiento de observaciones por parte del comité de recepción es aún en el caso que el supervisor no esté de acuerdo con el levantamiento de observaciones por parte del contratista.</a:t>
            </a:r>
          </a:p>
          <a:p>
            <a:pPr algn="just">
              <a:lnSpc>
                <a:spcPts val="2209"/>
              </a:lnSpc>
            </a:pPr>
            <a:endParaRPr lang="en-US" sz="1699">
              <a:solidFill>
                <a:srgbClr val="000000"/>
              </a:solidFill>
              <a:latin typeface="Poppins Bold"/>
            </a:endParaRPr>
          </a:p>
          <a:p>
            <a:pPr algn="just">
              <a:lnSpc>
                <a:spcPts val="2209"/>
              </a:lnSpc>
            </a:pPr>
            <a:r>
              <a:rPr lang="en-US" sz="1699">
                <a:solidFill>
                  <a:srgbClr val="000000"/>
                </a:solidFill>
                <a:latin typeface="Poppins"/>
              </a:rPr>
              <a:t>El inspector o supervisor debe verificar el levantamiento de observaciones por parte del contratista. Producto de la verificación elabora un informe en el cual precisa si efectivamente se levantaron dichas observaciones o no; dicho documento deberá ser remitido a la Entidad. En el supuesto que el inspector o supervisor hubiese indicado en su informe que no se habían levantado tales observaciones, no podría continuarse con el procedimiento de recepción de obra hasta que el contratista cumpla con la subsanación correspondiente. </a:t>
            </a:r>
          </a:p>
          <a:p>
            <a:pPr algn="just">
              <a:lnSpc>
                <a:spcPts val="2209"/>
              </a:lnSpc>
            </a:pPr>
            <a:endParaRPr lang="en-US" sz="1699">
              <a:solidFill>
                <a:srgbClr val="000000"/>
              </a:solidFill>
              <a:latin typeface="Poppins"/>
            </a:endParaRPr>
          </a:p>
          <a:p>
            <a:pPr algn="just">
              <a:lnSpc>
                <a:spcPts val="2209"/>
              </a:lnSpc>
            </a:pPr>
            <a:r>
              <a:rPr lang="en-US" sz="1699">
                <a:solidFill>
                  <a:srgbClr val="000000"/>
                </a:solidFill>
                <a:latin typeface="Poppins Bold"/>
              </a:rPr>
              <a:t>9.Si el comité de recepción suscribe el acta de recepción de obra, se considera recepcionada la obra; siendo su potestad el recepcionar la obra aun con observaciones que a su criterio están levantadas, lo que debe ser comunicado al titular de la entidad mediante informe. de ser confirmado lo anterior, no existe la posibilidad de que el comité de recepción suscriba un acta de recepción de obra con observaciones. </a:t>
            </a:r>
          </a:p>
          <a:p>
            <a:pPr algn="just">
              <a:lnSpc>
                <a:spcPts val="2209"/>
              </a:lnSpc>
            </a:pPr>
            <a:endParaRPr lang="en-US" sz="1699">
              <a:solidFill>
                <a:srgbClr val="000000"/>
              </a:solidFill>
              <a:latin typeface="Poppins Bold"/>
            </a:endParaRPr>
          </a:p>
          <a:p>
            <a:pPr algn="just">
              <a:lnSpc>
                <a:spcPts val="2209"/>
              </a:lnSpc>
            </a:pPr>
            <a:r>
              <a:rPr lang="en-US" sz="1699">
                <a:solidFill>
                  <a:srgbClr val="000000"/>
                </a:solidFill>
                <a:latin typeface="Poppins"/>
              </a:rPr>
              <a:t>Para poder efectuar la recepción de la obra y emitir el acta de recepción respectiva suscrita por los miembros del comité, el supervisor o inspector y el contratista, se debe verificar el cumplimiento total de las prestaciones conforme a los términos contractuales; y en caso de haberse presentado observaciones, verificarse el levantamiento de la totalidad de observaciones indicadas en el pliego correspondiente. Por otro lado, de haberse realizado la recepción de la obra indebidamente, deberá realizarse el deslinde de responsabilidad que corresponda.</a:t>
            </a:r>
          </a:p>
          <a:p>
            <a:pPr algn="just">
              <a:lnSpc>
                <a:spcPts val="2209"/>
              </a:lnSpc>
            </a:pPr>
            <a:endParaRPr lang="en-US" sz="1699">
              <a:solidFill>
                <a:srgbClr val="000000"/>
              </a:solidFill>
              <a:latin typeface="Poppins"/>
            </a:endParaRPr>
          </a:p>
        </p:txBody>
      </p:sp>
      <p:sp>
        <p:nvSpPr>
          <p:cNvPr id="7" name="Freeform 7"/>
          <p:cNvSpPr/>
          <p:nvPr/>
        </p:nvSpPr>
        <p:spPr>
          <a:xfrm rot="-2980922">
            <a:off x="-1564412" y="5313617"/>
            <a:ext cx="3852379" cy="8154173"/>
          </a:xfrm>
          <a:custGeom>
            <a:avLst/>
            <a:gdLst/>
            <a:ahLst/>
            <a:cxnLst/>
            <a:rect l="l" t="t" r="r" b="b"/>
            <a:pathLst>
              <a:path w="3852379" h="8154173">
                <a:moveTo>
                  <a:pt x="0" y="0"/>
                </a:moveTo>
                <a:lnTo>
                  <a:pt x="3852380" y="0"/>
                </a:lnTo>
                <a:lnTo>
                  <a:pt x="3852380" y="8154174"/>
                </a:lnTo>
                <a:lnTo>
                  <a:pt x="0" y="8154174"/>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
        <p:nvSpPr>
          <p:cNvPr id="8" name="Freeform 8"/>
          <p:cNvSpPr/>
          <p:nvPr/>
        </p:nvSpPr>
        <p:spPr>
          <a:xfrm rot="-2980922">
            <a:off x="17086341" y="-2087938"/>
            <a:ext cx="2297810" cy="4863681"/>
          </a:xfrm>
          <a:custGeom>
            <a:avLst/>
            <a:gdLst/>
            <a:ahLst/>
            <a:cxnLst/>
            <a:rect l="l" t="t" r="r" b="b"/>
            <a:pathLst>
              <a:path w="2297810" h="4863681">
                <a:moveTo>
                  <a:pt x="0" y="0"/>
                </a:moveTo>
                <a:lnTo>
                  <a:pt x="2297810" y="0"/>
                </a:lnTo>
                <a:lnTo>
                  <a:pt x="2297810" y="4863680"/>
                </a:lnTo>
                <a:lnTo>
                  <a:pt x="0" y="4863680"/>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17813" y="1028700"/>
            <a:ext cx="12128814" cy="983810"/>
            <a:chOff x="0" y="0"/>
            <a:chExt cx="5010267" cy="406400"/>
          </a:xfrm>
        </p:grpSpPr>
        <p:sp>
          <p:nvSpPr>
            <p:cNvPr id="3" name="Freeform 3"/>
            <p:cNvSpPr/>
            <p:nvPr/>
          </p:nvSpPr>
          <p:spPr>
            <a:xfrm>
              <a:off x="0" y="0"/>
              <a:ext cx="5010267" cy="406400"/>
            </a:xfrm>
            <a:custGeom>
              <a:avLst/>
              <a:gdLst/>
              <a:ahLst/>
              <a:cxnLst/>
              <a:rect l="l" t="t" r="r" b="b"/>
              <a:pathLst>
                <a:path w="5010267" h="406400">
                  <a:moveTo>
                    <a:pt x="4807067" y="0"/>
                  </a:moveTo>
                  <a:cubicBezTo>
                    <a:pt x="4919291" y="0"/>
                    <a:pt x="5010267" y="90976"/>
                    <a:pt x="5010267" y="203200"/>
                  </a:cubicBezTo>
                  <a:cubicBezTo>
                    <a:pt x="5010267" y="315424"/>
                    <a:pt x="4919291" y="406400"/>
                    <a:pt x="4807067" y="406400"/>
                  </a:cubicBezTo>
                  <a:lnTo>
                    <a:pt x="203200" y="406400"/>
                  </a:lnTo>
                  <a:cubicBezTo>
                    <a:pt x="90976" y="406400"/>
                    <a:pt x="0" y="315424"/>
                    <a:pt x="0" y="203200"/>
                  </a:cubicBezTo>
                  <a:cubicBezTo>
                    <a:pt x="0" y="90976"/>
                    <a:pt x="90976" y="0"/>
                    <a:pt x="203200" y="0"/>
                  </a:cubicBezTo>
                  <a:close/>
                </a:path>
              </a:pathLst>
            </a:custGeom>
            <a:solidFill>
              <a:srgbClr val="FFB235"/>
            </a:solidFill>
          </p:spPr>
          <p:txBody>
            <a:bodyPr/>
            <a:lstStyle/>
            <a:p>
              <a:endParaRPr lang="es-ES_tradnl"/>
            </a:p>
          </p:txBody>
        </p:sp>
        <p:sp>
          <p:nvSpPr>
            <p:cNvPr id="4" name="TextBox 4"/>
            <p:cNvSpPr txBox="1"/>
            <p:nvPr/>
          </p:nvSpPr>
          <p:spPr>
            <a:xfrm>
              <a:off x="0" y="-57150"/>
              <a:ext cx="5010267" cy="4635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29778" y="1254080"/>
            <a:ext cx="7474064" cy="982860"/>
          </a:xfrm>
          <a:prstGeom prst="rect">
            <a:avLst/>
          </a:prstGeom>
        </p:spPr>
        <p:txBody>
          <a:bodyPr lIns="0" tIns="0" rIns="0" bIns="0" rtlCol="0" anchor="t">
            <a:spAutoFit/>
          </a:bodyPr>
          <a:lstStyle/>
          <a:p>
            <a:pPr algn="r">
              <a:lnSpc>
                <a:spcPts val="3773"/>
              </a:lnSpc>
            </a:pPr>
            <a:r>
              <a:rPr lang="en-US" sz="3281">
                <a:solidFill>
                  <a:srgbClr val="272727"/>
                </a:solidFill>
                <a:latin typeface="Poppins Bold"/>
                <a:ea typeface="Poppins Bold"/>
              </a:rPr>
              <a:t>Opinión N° 005-2024/DTN</a:t>
            </a:r>
          </a:p>
          <a:p>
            <a:pPr algn="r">
              <a:lnSpc>
                <a:spcPts val="3773"/>
              </a:lnSpc>
            </a:pPr>
            <a:endParaRPr lang="en-US" sz="3281">
              <a:solidFill>
                <a:srgbClr val="272727"/>
              </a:solidFill>
              <a:latin typeface="Poppins Bold"/>
              <a:ea typeface="Poppins Bold"/>
            </a:endParaRPr>
          </a:p>
        </p:txBody>
      </p:sp>
      <p:sp>
        <p:nvSpPr>
          <p:cNvPr id="6" name="TextBox 6"/>
          <p:cNvSpPr txBox="1"/>
          <p:nvPr/>
        </p:nvSpPr>
        <p:spPr>
          <a:xfrm>
            <a:off x="1549459" y="2914626"/>
            <a:ext cx="15355109" cy="4133261"/>
          </a:xfrm>
          <a:prstGeom prst="rect">
            <a:avLst/>
          </a:prstGeom>
        </p:spPr>
        <p:txBody>
          <a:bodyPr lIns="0" tIns="0" rIns="0" bIns="0" rtlCol="0" anchor="t">
            <a:spAutoFit/>
          </a:bodyPr>
          <a:lstStyle/>
          <a:p>
            <a:pPr algn="just">
              <a:lnSpc>
                <a:spcPts val="2358"/>
              </a:lnSpc>
            </a:pPr>
            <a:r>
              <a:rPr lang="en-US" sz="1814">
                <a:solidFill>
                  <a:srgbClr val="000000"/>
                </a:solidFill>
                <a:latin typeface="Poppins Bold"/>
              </a:rPr>
              <a:t>1. ¿Cuál seria la oportunidad de pago de los reajustes de precio, cuando en la sección general integral de bases establece que se puede realizar con la valorización más cercana posterior o pagar en la liquidación final; y en la sección específica ha quedado precisado que se hará la liquidación; siendo así, podríamos aplicar el marco normativo o simplemente lo que indica la sección específica?</a:t>
            </a:r>
          </a:p>
          <a:p>
            <a:pPr algn="just">
              <a:lnSpc>
                <a:spcPts val="2358"/>
              </a:lnSpc>
            </a:pPr>
            <a:endParaRPr lang="en-US" sz="1814">
              <a:solidFill>
                <a:srgbClr val="000000"/>
              </a:solidFill>
              <a:latin typeface="Poppins Bold"/>
            </a:endParaRPr>
          </a:p>
          <a:p>
            <a:pPr algn="just">
              <a:lnSpc>
                <a:spcPts val="2358"/>
              </a:lnSpc>
            </a:pPr>
            <a:r>
              <a:rPr lang="en-US" sz="1814">
                <a:solidFill>
                  <a:srgbClr val="000000"/>
                </a:solidFill>
                <a:latin typeface="Poppins"/>
              </a:rPr>
              <a:t>En cada valorización debe calcularse y pagarse el monto correspondiente por la aplicación de las fórmulas polinómicas contempladas en el expediente técnico de obra. No obstante, dado que, el Índice Unificado de Precios que corresponde al mes de la valorización calculada se conoce posteriormente, por regla general surge un saldo pendiente de pago por concepto de reajustes correspondiente a dicha valorización calculada; este saldo pendiente se paga -hasta llegar al monto definitivo- en la valorización más cercana o, en caso no hubiese más valorizaciones, en la liquidación final.</a:t>
            </a:r>
          </a:p>
          <a:p>
            <a:pPr algn="just">
              <a:lnSpc>
                <a:spcPts val="2358"/>
              </a:lnSpc>
            </a:pPr>
            <a:endParaRPr lang="en-US" sz="1814">
              <a:solidFill>
                <a:srgbClr val="000000"/>
              </a:solidFill>
              <a:latin typeface="Poppins"/>
            </a:endParaRPr>
          </a:p>
          <a:p>
            <a:pPr algn="just">
              <a:lnSpc>
                <a:spcPts val="2358"/>
              </a:lnSpc>
            </a:pPr>
            <a:r>
              <a:rPr lang="en-US" sz="1814">
                <a:solidFill>
                  <a:srgbClr val="000000"/>
                </a:solidFill>
                <a:latin typeface="Poppins"/>
                <a:ea typeface="Poppins"/>
              </a:rPr>
              <a:t>Los artículos 17 y 167 del Reglamento, aprobado por Decreto Supremo N° 350-2015-EF y modificado por Decreto Supremo N° 056-2017-EF, establecen el modo en que debe realizarse el cálculo y la oportunidad del pago de los reajustes</a:t>
            </a:r>
          </a:p>
          <a:p>
            <a:pPr algn="just">
              <a:lnSpc>
                <a:spcPts val="2358"/>
              </a:lnSpc>
            </a:pPr>
            <a:endParaRPr lang="en-US" sz="1814">
              <a:solidFill>
                <a:srgbClr val="000000"/>
              </a:solidFill>
              <a:latin typeface="Poppins"/>
              <a:ea typeface="Poppins"/>
            </a:endParaRPr>
          </a:p>
        </p:txBody>
      </p:sp>
      <p:sp>
        <p:nvSpPr>
          <p:cNvPr id="7" name="Freeform 7"/>
          <p:cNvSpPr/>
          <p:nvPr/>
        </p:nvSpPr>
        <p:spPr>
          <a:xfrm rot="-2980922">
            <a:off x="-1564412" y="5313617"/>
            <a:ext cx="3852379" cy="8154173"/>
          </a:xfrm>
          <a:custGeom>
            <a:avLst/>
            <a:gdLst/>
            <a:ahLst/>
            <a:cxnLst/>
            <a:rect l="l" t="t" r="r" b="b"/>
            <a:pathLst>
              <a:path w="3852379" h="8154173">
                <a:moveTo>
                  <a:pt x="0" y="0"/>
                </a:moveTo>
                <a:lnTo>
                  <a:pt x="3852380" y="0"/>
                </a:lnTo>
                <a:lnTo>
                  <a:pt x="3852380" y="8154174"/>
                </a:lnTo>
                <a:lnTo>
                  <a:pt x="0" y="8154174"/>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
        <p:nvSpPr>
          <p:cNvPr id="8" name="Freeform 8"/>
          <p:cNvSpPr/>
          <p:nvPr/>
        </p:nvSpPr>
        <p:spPr>
          <a:xfrm rot="-2980922">
            <a:off x="17086341" y="-2087938"/>
            <a:ext cx="2297810" cy="4863681"/>
          </a:xfrm>
          <a:custGeom>
            <a:avLst/>
            <a:gdLst/>
            <a:ahLst/>
            <a:cxnLst/>
            <a:rect l="l" t="t" r="r" b="b"/>
            <a:pathLst>
              <a:path w="2297810" h="4863681">
                <a:moveTo>
                  <a:pt x="0" y="0"/>
                </a:moveTo>
                <a:lnTo>
                  <a:pt x="2297810" y="0"/>
                </a:lnTo>
                <a:lnTo>
                  <a:pt x="2297810" y="4863680"/>
                </a:lnTo>
                <a:lnTo>
                  <a:pt x="0" y="4863680"/>
                </a:lnTo>
                <a:lnTo>
                  <a:pt x="0" y="0"/>
                </a:lnTo>
                <a:close/>
              </a:path>
            </a:pathLst>
          </a:custGeom>
          <a:blipFill>
            <a:blip r:embed="rId2">
              <a:extLst>
                <a:ext uri="{96DAC541-7B7A-43D3-8B79-37D633B846F1}">
                  <asvg:svgBlip xmlns:asvg="http://schemas.microsoft.com/office/drawing/2016/SVG/main" r:embed="rId3"/>
                </a:ext>
              </a:extLst>
            </a:blip>
            <a:stretch>
              <a:fillRect r="-7685"/>
            </a:stretch>
          </a:blipFill>
        </p:spPr>
        <p:txBody>
          <a:bodyPr/>
          <a:lstStyle/>
          <a:p>
            <a:endParaRPr lang="es-ES_tradn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6172</Words>
  <Application>Microsoft Macintosh PowerPoint</Application>
  <PresentationFormat>Personalizado</PresentationFormat>
  <Paragraphs>179</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Poppins Bold</vt:lpstr>
      <vt:lpstr>Calibri</vt:lpstr>
      <vt:lpstr>Poppins Semi-Bold</vt:lpstr>
      <vt:lpstr>Poppins</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OPINIONES DEL OSCE</dc:title>
  <cp:lastModifiedBy>DANIEL ECHAIZ</cp:lastModifiedBy>
  <cp:revision>2</cp:revision>
  <dcterms:created xsi:type="dcterms:W3CDTF">2006-08-16T00:00:00Z</dcterms:created>
  <dcterms:modified xsi:type="dcterms:W3CDTF">2024-05-09T19:27:42Z</dcterms:modified>
  <dc:identifier>DAGEqDaBjo4</dc:identifier>
</cp:coreProperties>
</file>