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80" r:id="rId2"/>
    <p:sldId id="279" r:id="rId3"/>
    <p:sldId id="290" r:id="rId4"/>
    <p:sldId id="289" r:id="rId5"/>
    <p:sldId id="291" r:id="rId6"/>
    <p:sldId id="292" r:id="rId7"/>
    <p:sldId id="300" r:id="rId8"/>
    <p:sldId id="293" r:id="rId9"/>
    <p:sldId id="294" r:id="rId10"/>
    <p:sldId id="295" r:id="rId11"/>
    <p:sldId id="296" r:id="rId12"/>
    <p:sldId id="297" r:id="rId13"/>
    <p:sldId id="298" r:id="rId14"/>
    <p:sldId id="301" r:id="rId15"/>
    <p:sldId id="283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1C1"/>
    <a:srgbClr val="FFE5E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843" autoAdjust="0"/>
    <p:restoredTop sz="95290" autoAdjust="0"/>
  </p:normalViewPr>
  <p:slideViewPr>
    <p:cSldViewPr snapToGrid="0">
      <p:cViewPr>
        <p:scale>
          <a:sx n="73" d="100"/>
          <a:sy n="73" d="100"/>
        </p:scale>
        <p:origin x="-126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B4C254E-4EE7-49C5-932A-90055F619EAC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D58690-976C-45B4-ABC3-5E102735E7A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3208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" name="Google Shape;1003;g35f391192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4" name="Google Shape;1004;g35f391192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3856875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" name="Google Shape;1003;g35f391192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4" name="Google Shape;1004;g35f391192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3856875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" name="Google Shape;1003;g35f391192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4" name="Google Shape;1004;g35f391192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3856875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7422174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" name="Google Shape;1003;g35f391192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4" name="Google Shape;1004;g35f391192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385687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" name="Google Shape;1003;g35f391192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4" name="Google Shape;1004;g35f391192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385687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g35f391192_0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0" name="Google Shape;180;g35f391192_0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7422174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" name="Google Shape;1003;g35f391192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4" name="Google Shape;1004;g35f391192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385687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" name="Google Shape;1003;g35f391192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4" name="Google Shape;1004;g35f391192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3856875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" name="Google Shape;1003;g35f391192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4" name="Google Shape;1004;g35f391192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385687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7" name="Google Shape;1017;g35f391192_0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8" name="Google Shape;1018;g35f391192_0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4483043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" name="Google Shape;1003;g35f391192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4" name="Google Shape;1004;g35f391192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3856875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" name="Google Shape;1003;g35f391192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04" name="Google Shape;1004;g35f391192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385687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F48F-465C-49A4-975D-F51D41B72336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4F4A-C13B-4CB1-BB4B-D1C52EA646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338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F48F-465C-49A4-975D-F51D41B72336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4F4A-C13B-4CB1-BB4B-D1C52EA646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867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F48F-465C-49A4-975D-F51D41B72336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4F4A-C13B-4CB1-BB4B-D1C52EA646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73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/>
          <p:nvPr/>
        </p:nvSpPr>
        <p:spPr>
          <a:xfrm flipH="1">
            <a:off x="11582400" y="6233133"/>
            <a:ext cx="624800" cy="6248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4" name="Google Shape;24;p5"/>
          <p:cNvSpPr/>
          <p:nvPr/>
        </p:nvSpPr>
        <p:spPr>
          <a:xfrm rot="5400000">
            <a:off x="-133800" y="965980"/>
            <a:ext cx="624800" cy="3572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25" name="Google Shape;25;p5"/>
          <p:cNvSpPr txBox="1">
            <a:spLocks noGrp="1"/>
          </p:cNvSpPr>
          <p:nvPr>
            <p:ph type="title"/>
          </p:nvPr>
        </p:nvSpPr>
        <p:spPr>
          <a:xfrm>
            <a:off x="609600" y="807467"/>
            <a:ext cx="7521200" cy="1443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1"/>
          </p:nvPr>
        </p:nvSpPr>
        <p:spPr>
          <a:xfrm>
            <a:off x="609600" y="2661000"/>
            <a:ext cx="7521200" cy="3521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609585" lvl="0" indent="-457189">
              <a:spcBef>
                <a:spcPts val="800"/>
              </a:spcBef>
              <a:spcAft>
                <a:spcPts val="0"/>
              </a:spcAft>
              <a:buSzPts val="1800"/>
              <a:buChar char="▸"/>
              <a:defRPr/>
            </a:lvl1pPr>
            <a:lvl2pPr marL="1219170" lvl="1" indent="-457189">
              <a:spcBef>
                <a:spcPts val="800"/>
              </a:spcBef>
              <a:spcAft>
                <a:spcPts val="0"/>
              </a:spcAft>
              <a:buSzPts val="1800"/>
              <a:buChar char="▹"/>
              <a:defRPr/>
            </a:lvl2pPr>
            <a:lvl3pPr marL="1828754" lvl="2" indent="-457189">
              <a:spcBef>
                <a:spcPts val="800"/>
              </a:spcBef>
              <a:spcAft>
                <a:spcPts val="0"/>
              </a:spcAft>
              <a:buSzPts val="1800"/>
              <a:buChar char="▹"/>
              <a:defRPr/>
            </a:lvl3pPr>
            <a:lvl4pPr marL="2438339" lvl="3" indent="-474121">
              <a:spcBef>
                <a:spcPts val="800"/>
              </a:spcBef>
              <a:spcAft>
                <a:spcPts val="0"/>
              </a:spcAft>
              <a:buSzPts val="2000"/>
              <a:buChar char="▹"/>
              <a:defRPr/>
            </a:lvl4pPr>
            <a:lvl5pPr marL="3047924" lvl="4" indent="-474121">
              <a:spcBef>
                <a:spcPts val="800"/>
              </a:spcBef>
              <a:spcAft>
                <a:spcPts val="0"/>
              </a:spcAft>
              <a:buSzPts val="2000"/>
              <a:buChar char="▹"/>
              <a:defRPr/>
            </a:lvl5pPr>
            <a:lvl6pPr marL="3657509" lvl="5" indent="-474121">
              <a:spcBef>
                <a:spcPts val="800"/>
              </a:spcBef>
              <a:spcAft>
                <a:spcPts val="0"/>
              </a:spcAft>
              <a:buSzPts val="2000"/>
              <a:buChar char="▹"/>
              <a:defRPr/>
            </a:lvl6pPr>
            <a:lvl7pPr marL="4267093" lvl="6" indent="-474121">
              <a:spcBef>
                <a:spcPts val="800"/>
              </a:spcBef>
              <a:spcAft>
                <a:spcPts val="0"/>
              </a:spcAft>
              <a:buSzPts val="2000"/>
              <a:buChar char="▹"/>
              <a:defRPr/>
            </a:lvl7pPr>
            <a:lvl8pPr marL="4876678" lvl="7" indent="-474121">
              <a:spcBef>
                <a:spcPts val="800"/>
              </a:spcBef>
              <a:spcAft>
                <a:spcPts val="0"/>
              </a:spcAft>
              <a:buSzPts val="2000"/>
              <a:buChar char="▹"/>
              <a:defRPr/>
            </a:lvl8pPr>
            <a:lvl9pPr marL="5486263" lvl="8" indent="-474121">
              <a:spcBef>
                <a:spcPts val="800"/>
              </a:spcBef>
              <a:spcAft>
                <a:spcPts val="0"/>
              </a:spcAft>
              <a:buSzPts val="2000"/>
              <a:buChar char="▹"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sldNum" idx="12"/>
          </p:nvPr>
        </p:nvSpPr>
        <p:spPr>
          <a:xfrm>
            <a:off x="11532033" y="6182333"/>
            <a:ext cx="609200" cy="624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7701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oogle Shape;35;p4"/>
          <p:cNvGrpSpPr/>
          <p:nvPr/>
        </p:nvGrpSpPr>
        <p:grpSpPr>
          <a:xfrm>
            <a:off x="1091792" y="669777"/>
            <a:ext cx="3099600" cy="3099600"/>
            <a:chOff x="-474900" y="321200"/>
            <a:chExt cx="2324700" cy="2324700"/>
          </a:xfrm>
        </p:grpSpPr>
        <p:sp>
          <p:nvSpPr>
            <p:cNvPr id="36" name="Google Shape;36;p4"/>
            <p:cNvSpPr/>
            <p:nvPr/>
          </p:nvSpPr>
          <p:spPr>
            <a:xfrm>
              <a:off x="-474900" y="321200"/>
              <a:ext cx="2324700" cy="2324700"/>
            </a:xfrm>
            <a:prstGeom prst="ellipse">
              <a:avLst/>
            </a:prstGeom>
            <a:noFill/>
            <a:ln w="9525" cap="flat" cmpd="sng">
              <a:solidFill>
                <a:srgbClr val="E8E8E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7" name="Google Shape;37;p4"/>
            <p:cNvSpPr/>
            <p:nvPr/>
          </p:nvSpPr>
          <p:spPr>
            <a:xfrm>
              <a:off x="120725" y="916825"/>
              <a:ext cx="1133400" cy="1133400"/>
            </a:xfrm>
            <a:prstGeom prst="ellipse">
              <a:avLst/>
            </a:prstGeom>
            <a:noFill/>
            <a:ln w="9525" cap="flat" cmpd="sng">
              <a:solidFill>
                <a:srgbClr val="E8E8E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8" name="Google Shape;38;p4"/>
            <p:cNvSpPr/>
            <p:nvPr/>
          </p:nvSpPr>
          <p:spPr>
            <a:xfrm>
              <a:off x="-137125" y="658975"/>
              <a:ext cx="1649100" cy="1649100"/>
            </a:xfrm>
            <a:prstGeom prst="ellipse">
              <a:avLst/>
            </a:prstGeom>
            <a:noFill/>
            <a:ln w="9525" cap="flat" cmpd="sng">
              <a:solidFill>
                <a:srgbClr val="E8E8E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  <p:sp>
          <p:nvSpPr>
            <p:cNvPr id="39" name="Google Shape;39;p4"/>
            <p:cNvSpPr/>
            <p:nvPr/>
          </p:nvSpPr>
          <p:spPr>
            <a:xfrm>
              <a:off x="313650" y="1109750"/>
              <a:ext cx="747600" cy="747600"/>
            </a:xfrm>
            <a:prstGeom prst="ellipse">
              <a:avLst/>
            </a:prstGeom>
            <a:noFill/>
            <a:ln w="9525" cap="flat" cmpd="sng">
              <a:solidFill>
                <a:srgbClr val="E8E8E8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2400"/>
            </a:p>
          </p:txBody>
        </p:sp>
      </p:grpSp>
      <p:sp>
        <p:nvSpPr>
          <p:cNvPr id="40" name="Google Shape;40;p4"/>
          <p:cNvSpPr/>
          <p:nvPr/>
        </p:nvSpPr>
        <p:spPr>
          <a:xfrm>
            <a:off x="2392700" y="-543867"/>
            <a:ext cx="7945600" cy="7945600"/>
          </a:xfrm>
          <a:prstGeom prst="ellipse">
            <a:avLst/>
          </a:prstGeom>
          <a:solidFill>
            <a:srgbClr val="000000">
              <a:alpha val="6539"/>
            </a:srgbClr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1" name="Google Shape;41;p4"/>
          <p:cNvSpPr/>
          <p:nvPr/>
        </p:nvSpPr>
        <p:spPr>
          <a:xfrm>
            <a:off x="11408000" y="6101933"/>
            <a:ext cx="580800" cy="58080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spcFirstLastPara="1" wrap="square" lIns="121900" tIns="121900" rIns="121900" bIns="1219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/>
          </a:p>
        </p:txBody>
      </p:sp>
      <p:sp>
        <p:nvSpPr>
          <p:cNvPr id="42" name="Google Shape;42;p4"/>
          <p:cNvSpPr txBox="1">
            <a:spLocks noGrp="1"/>
          </p:cNvSpPr>
          <p:nvPr>
            <p:ph type="body" idx="1"/>
          </p:nvPr>
        </p:nvSpPr>
        <p:spPr>
          <a:xfrm>
            <a:off x="3180700" y="1747400"/>
            <a:ext cx="6369600" cy="4354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609585" lvl="0" indent="-524920" rtl="0">
              <a:spcBef>
                <a:spcPts val="800"/>
              </a:spcBef>
              <a:spcAft>
                <a:spcPts val="0"/>
              </a:spcAft>
              <a:buSzPts val="2600"/>
              <a:buFont typeface="Poppins"/>
              <a:buChar char="￮"/>
              <a:defRPr sz="3467" b="1">
                <a:latin typeface="Poppins"/>
                <a:ea typeface="Poppins"/>
                <a:cs typeface="Poppins"/>
                <a:sym typeface="Poppins"/>
              </a:defRPr>
            </a:lvl1pPr>
            <a:lvl2pPr marL="1219170" lvl="1" indent="-524920" rtl="0">
              <a:spcBef>
                <a:spcPts val="0"/>
              </a:spcBef>
              <a:spcAft>
                <a:spcPts val="0"/>
              </a:spcAft>
              <a:buSzPts val="2600"/>
              <a:buFont typeface="Poppins"/>
              <a:buChar char="￮"/>
              <a:defRPr sz="3467" b="1">
                <a:latin typeface="Poppins"/>
                <a:ea typeface="Poppins"/>
                <a:cs typeface="Poppins"/>
                <a:sym typeface="Poppins"/>
              </a:defRPr>
            </a:lvl2pPr>
            <a:lvl3pPr marL="1828754" lvl="2" indent="-524920" rtl="0">
              <a:spcBef>
                <a:spcPts val="0"/>
              </a:spcBef>
              <a:spcAft>
                <a:spcPts val="0"/>
              </a:spcAft>
              <a:buSzPts val="2600"/>
              <a:buFont typeface="Poppins"/>
              <a:buChar char="￮"/>
              <a:defRPr sz="3467" b="1">
                <a:latin typeface="Poppins"/>
                <a:ea typeface="Poppins"/>
                <a:cs typeface="Poppins"/>
                <a:sym typeface="Poppins"/>
              </a:defRPr>
            </a:lvl3pPr>
            <a:lvl4pPr marL="2438339" lvl="3" indent="-524920" rtl="0">
              <a:spcBef>
                <a:spcPts val="0"/>
              </a:spcBef>
              <a:spcAft>
                <a:spcPts val="0"/>
              </a:spcAft>
              <a:buSzPts val="2600"/>
              <a:buFont typeface="Poppins"/>
              <a:buChar char="●"/>
              <a:defRPr sz="3467" b="1">
                <a:latin typeface="Poppins"/>
                <a:ea typeface="Poppins"/>
                <a:cs typeface="Poppins"/>
                <a:sym typeface="Poppins"/>
              </a:defRPr>
            </a:lvl4pPr>
            <a:lvl5pPr marL="3047924" lvl="4" indent="-524920" rtl="0">
              <a:spcBef>
                <a:spcPts val="0"/>
              </a:spcBef>
              <a:spcAft>
                <a:spcPts val="0"/>
              </a:spcAft>
              <a:buSzPts val="2600"/>
              <a:buFont typeface="Poppins"/>
              <a:buChar char="○"/>
              <a:defRPr sz="3467" b="1">
                <a:latin typeface="Poppins"/>
                <a:ea typeface="Poppins"/>
                <a:cs typeface="Poppins"/>
                <a:sym typeface="Poppins"/>
              </a:defRPr>
            </a:lvl5pPr>
            <a:lvl6pPr marL="3657509" lvl="5" indent="-524920" rtl="0">
              <a:spcBef>
                <a:spcPts val="0"/>
              </a:spcBef>
              <a:spcAft>
                <a:spcPts val="0"/>
              </a:spcAft>
              <a:buSzPts val="2600"/>
              <a:buFont typeface="Poppins"/>
              <a:buChar char="■"/>
              <a:defRPr sz="3467" b="1">
                <a:latin typeface="Poppins"/>
                <a:ea typeface="Poppins"/>
                <a:cs typeface="Poppins"/>
                <a:sym typeface="Poppins"/>
              </a:defRPr>
            </a:lvl6pPr>
            <a:lvl7pPr marL="4267093" lvl="6" indent="-524920" rtl="0">
              <a:spcBef>
                <a:spcPts val="0"/>
              </a:spcBef>
              <a:spcAft>
                <a:spcPts val="0"/>
              </a:spcAft>
              <a:buSzPts val="2600"/>
              <a:buFont typeface="Poppins"/>
              <a:buChar char="●"/>
              <a:defRPr sz="3467" b="1">
                <a:latin typeface="Poppins"/>
                <a:ea typeface="Poppins"/>
                <a:cs typeface="Poppins"/>
                <a:sym typeface="Poppins"/>
              </a:defRPr>
            </a:lvl7pPr>
            <a:lvl8pPr marL="4876678" lvl="7" indent="-524920" rtl="0">
              <a:spcBef>
                <a:spcPts val="0"/>
              </a:spcBef>
              <a:spcAft>
                <a:spcPts val="0"/>
              </a:spcAft>
              <a:buSzPts val="2600"/>
              <a:buFont typeface="Poppins"/>
              <a:buChar char="○"/>
              <a:defRPr sz="3467" b="1">
                <a:latin typeface="Poppins"/>
                <a:ea typeface="Poppins"/>
                <a:cs typeface="Poppins"/>
                <a:sym typeface="Poppins"/>
              </a:defRPr>
            </a:lvl8pPr>
            <a:lvl9pPr marL="5486263" lvl="8" indent="-524920">
              <a:spcBef>
                <a:spcPts val="0"/>
              </a:spcBef>
              <a:spcAft>
                <a:spcPts val="0"/>
              </a:spcAft>
              <a:buSzPts val="2600"/>
              <a:buFont typeface="Poppins"/>
              <a:buChar char="■"/>
              <a:defRPr sz="3467" b="1">
                <a:latin typeface="Poppins"/>
                <a:ea typeface="Poppins"/>
                <a:cs typeface="Poppins"/>
                <a:sym typeface="Poppins"/>
              </a:defRPr>
            </a:lvl9pPr>
          </a:lstStyle>
          <a:p>
            <a:endParaRPr/>
          </a:p>
        </p:txBody>
      </p:sp>
      <p:sp>
        <p:nvSpPr>
          <p:cNvPr id="43" name="Google Shape;43;p4"/>
          <p:cNvSpPr txBox="1"/>
          <p:nvPr/>
        </p:nvSpPr>
        <p:spPr>
          <a:xfrm>
            <a:off x="2132267" y="1768833"/>
            <a:ext cx="1018800" cy="8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9600" b="1">
                <a:latin typeface="Poppins"/>
                <a:ea typeface="Poppins"/>
                <a:cs typeface="Poppins"/>
                <a:sym typeface="Poppins"/>
              </a:rPr>
              <a:t>“</a:t>
            </a:r>
            <a:endParaRPr sz="9600" b="1">
              <a:latin typeface="Poppins"/>
              <a:ea typeface="Poppins"/>
              <a:cs typeface="Poppins"/>
              <a:sym typeface="Poppins"/>
            </a:endParaRPr>
          </a:p>
        </p:txBody>
      </p:sp>
      <p:sp>
        <p:nvSpPr>
          <p:cNvPr id="44" name="Google Shape;44;p4"/>
          <p:cNvSpPr txBox="1">
            <a:spLocks noGrp="1"/>
          </p:cNvSpPr>
          <p:nvPr>
            <p:ph type="sldNum" idx="12"/>
          </p:nvPr>
        </p:nvSpPr>
        <p:spPr>
          <a:xfrm>
            <a:off x="11407833" y="6101933"/>
            <a:ext cx="580800" cy="58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algn="ctr"/>
            <a:fld id="{00000000-1234-1234-1234-123412341234}" type="slidenum">
              <a:rPr lang="en-US" smtClean="0"/>
              <a:pPr algn="ctr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61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F48F-465C-49A4-975D-F51D41B72336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4F4A-C13B-4CB1-BB4B-D1C52EA646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4935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F48F-465C-49A4-975D-F51D41B72336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4F4A-C13B-4CB1-BB4B-D1C52EA646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7761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F48F-465C-49A4-975D-F51D41B72336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4F4A-C13B-4CB1-BB4B-D1C52EA646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37376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F48F-465C-49A4-975D-F51D41B72336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4F4A-C13B-4CB1-BB4B-D1C52EA646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769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F48F-465C-49A4-975D-F51D41B72336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4F4A-C13B-4CB1-BB4B-D1C52EA646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3009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F48F-465C-49A4-975D-F51D41B72336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4F4A-C13B-4CB1-BB4B-D1C52EA646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96470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F48F-465C-49A4-975D-F51D41B72336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4F4A-C13B-4CB1-BB4B-D1C52EA646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921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7F48F-465C-49A4-975D-F51D41B72336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4F4A-C13B-4CB1-BB4B-D1C52EA646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3135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17F48F-465C-49A4-975D-F51D41B72336}" type="datetimeFigureOut">
              <a:rPr lang="en-US" smtClean="0"/>
              <a:t>4/30/2024</a:t>
            </a:fld>
            <a:endParaRPr lang="en-U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BE4F4A-C13B-4CB1-BB4B-D1C52EA646EF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178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6" r:id="rId12"/>
    <p:sldLayoutId id="2147483667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Ku_V-DMsLIA" TargetMode="External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Elipse 12">
            <a:extLst>
              <a:ext uri="{FF2B5EF4-FFF2-40B4-BE49-F238E27FC236}">
                <a16:creationId xmlns:a16="http://schemas.microsoft.com/office/drawing/2014/main" xmlns="" id="{AFD97580-3A4A-4CE1-9C92-51D16EEBC703}"/>
              </a:ext>
            </a:extLst>
          </p:cNvPr>
          <p:cNvSpPr/>
          <p:nvPr/>
        </p:nvSpPr>
        <p:spPr>
          <a:xfrm>
            <a:off x="8071774" y="424688"/>
            <a:ext cx="6843076" cy="6843076"/>
          </a:xfrm>
          <a:prstGeom prst="ellipse">
            <a:avLst/>
          </a:prstGeom>
          <a:solidFill>
            <a:schemeClr val="bg2">
              <a:lumMod val="90000"/>
              <a:alpha val="4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sp>
        <p:nvSpPr>
          <p:cNvPr id="2" name="Rectángulo 1"/>
          <p:cNvSpPr/>
          <p:nvPr/>
        </p:nvSpPr>
        <p:spPr>
          <a:xfrm>
            <a:off x="864287" y="3846227"/>
            <a:ext cx="368300" cy="297533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Google Shape;269;p25"/>
          <p:cNvSpPr txBox="1">
            <a:spLocks/>
          </p:cNvSpPr>
          <p:nvPr/>
        </p:nvSpPr>
        <p:spPr>
          <a:xfrm>
            <a:off x="698687" y="1697297"/>
            <a:ext cx="4826350" cy="1252236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spcBef>
                <a:spcPts val="0"/>
              </a:spcBef>
            </a:pPr>
            <a:r>
              <a:rPr lang="es-ES" sz="3500" b="1" dirty="0" smtClean="0">
                <a:latin typeface="Poppins" panose="020B0604020202020204" charset="0"/>
                <a:cs typeface="Poppins" panose="020B0604020202020204" charset="0"/>
              </a:rPr>
              <a:t>Aproximación criminológica a la corrupción</a:t>
            </a:r>
            <a:endParaRPr lang="es-ES" sz="3500" b="1" dirty="0">
              <a:latin typeface="Poppins" panose="020B0604020202020204" charset="0"/>
              <a:cs typeface="Poppins" panose="020B0604020202020204" charset="0"/>
            </a:endParaRPr>
          </a:p>
        </p:txBody>
      </p:sp>
      <p:sp>
        <p:nvSpPr>
          <p:cNvPr id="4" name="Google Shape;239;p22"/>
          <p:cNvSpPr txBox="1">
            <a:spLocks/>
          </p:cNvSpPr>
          <p:nvPr/>
        </p:nvSpPr>
        <p:spPr>
          <a:xfrm>
            <a:off x="698688" y="2951542"/>
            <a:ext cx="4300201" cy="690411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s-ES" sz="1800" dirty="0">
              <a:latin typeface="Poppins" panose="020B0604020202020204" charset="0"/>
              <a:cs typeface="Poppins" panose="020B0604020202020204" charset="0"/>
            </a:endParaRPr>
          </a:p>
        </p:txBody>
      </p:sp>
      <p:sp>
        <p:nvSpPr>
          <p:cNvPr id="6" name="Google Shape;239;p22"/>
          <p:cNvSpPr txBox="1">
            <a:spLocks/>
          </p:cNvSpPr>
          <p:nvPr/>
        </p:nvSpPr>
        <p:spPr>
          <a:xfrm>
            <a:off x="973090" y="4143761"/>
            <a:ext cx="4300201" cy="715048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s-ES" sz="2400" b="1" dirty="0" smtClean="0">
                <a:latin typeface="Poppins" panose="020B0604020202020204" charset="0"/>
                <a:cs typeface="Poppins" panose="020B0604020202020204" charset="0"/>
              </a:rPr>
              <a:t>Daniel Quispe Meza</a:t>
            </a:r>
            <a:endParaRPr lang="es-ES" sz="2400" b="1" dirty="0">
              <a:latin typeface="Poppins" panose="020B0604020202020204" charset="0"/>
              <a:cs typeface="Poppins" panose="020B0604020202020204" charset="0"/>
            </a:endParaRPr>
          </a:p>
        </p:txBody>
      </p:sp>
      <p:sp>
        <p:nvSpPr>
          <p:cNvPr id="7" name="Google Shape;239;p22"/>
          <p:cNvSpPr txBox="1">
            <a:spLocks/>
          </p:cNvSpPr>
          <p:nvPr/>
        </p:nvSpPr>
        <p:spPr>
          <a:xfrm>
            <a:off x="961761" y="4845747"/>
            <a:ext cx="4300201" cy="1307564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anose="020B0604020202020204" pitchFamily="34" charset="0"/>
              <a:buNone/>
            </a:pPr>
            <a:r>
              <a:rPr lang="es-ES" sz="2000" dirty="0" smtClean="0">
                <a:latin typeface="Poppins" panose="020B0604020202020204" charset="0"/>
                <a:cs typeface="Poppins" panose="020B0604020202020204" charset="0"/>
              </a:rPr>
              <a:t>Abogado PUCP.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ES" sz="2000" dirty="0" smtClean="0">
                <a:latin typeface="Poppins" panose="020B0604020202020204" charset="0"/>
                <a:cs typeface="Poppins" panose="020B0604020202020204" charset="0"/>
              </a:rPr>
              <a:t>Magíster en Derecho Penal (Univ. Salamanca, España).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es-ES" sz="2000" dirty="0" smtClean="0">
                <a:latin typeface="Poppins" panose="020B0604020202020204" charset="0"/>
                <a:cs typeface="Poppins" panose="020B0604020202020204" charset="0"/>
              </a:rPr>
              <a:t>Docente universitario PUCP.</a:t>
            </a:r>
            <a:endParaRPr lang="es-ES" sz="2000" dirty="0">
              <a:latin typeface="Poppins" panose="020B0604020202020204" charset="0"/>
              <a:cs typeface="Poppins" panose="020B0604020202020204" charset="0"/>
            </a:endParaRPr>
          </a:p>
        </p:txBody>
      </p:sp>
      <p:cxnSp>
        <p:nvCxnSpPr>
          <p:cNvPr id="9" name="Conector recto 8"/>
          <p:cNvCxnSpPr>
            <a:cxnSpLocks/>
          </p:cNvCxnSpPr>
          <p:nvPr/>
        </p:nvCxnSpPr>
        <p:spPr>
          <a:xfrm>
            <a:off x="883883" y="5040455"/>
            <a:ext cx="0" cy="999737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Elipse 10">
            <a:extLst>
              <a:ext uri="{FF2B5EF4-FFF2-40B4-BE49-F238E27FC236}">
                <a16:creationId xmlns:a16="http://schemas.microsoft.com/office/drawing/2014/main" xmlns="" id="{F86EE8D5-3674-44B8-8B9E-F6CC84D0D4C3}"/>
              </a:ext>
            </a:extLst>
          </p:cNvPr>
          <p:cNvSpPr/>
          <p:nvPr/>
        </p:nvSpPr>
        <p:spPr>
          <a:xfrm>
            <a:off x="8847643" y="1653348"/>
            <a:ext cx="4370832" cy="4370832"/>
          </a:xfrm>
          <a:prstGeom prst="ellipse">
            <a:avLst/>
          </a:prstGeom>
          <a:solidFill>
            <a:schemeClr val="bg1">
              <a:lumMod val="95000"/>
              <a:alpha val="76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pic>
        <p:nvPicPr>
          <p:cNvPr id="14" name="Imagen 13">
            <a:extLst>
              <a:ext uri="{FF2B5EF4-FFF2-40B4-BE49-F238E27FC236}">
                <a16:creationId xmlns:a16="http://schemas.microsoft.com/office/drawing/2014/main" xmlns="" id="{B2D7EB05-F3E9-4594-B1A1-E69D6B514A7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4506" y="434472"/>
            <a:ext cx="1781144" cy="435767"/>
          </a:xfrm>
          <a:prstGeom prst="rect">
            <a:avLst/>
          </a:prstGeom>
        </p:spPr>
      </p:pic>
      <p:pic>
        <p:nvPicPr>
          <p:cNvPr id="16" name="Imagen 15">
            <a:extLst>
              <a:ext uri="{FF2B5EF4-FFF2-40B4-BE49-F238E27FC236}">
                <a16:creationId xmlns:a16="http://schemas.microsoft.com/office/drawing/2014/main" xmlns="" id="{2F976F5C-52D8-4F81-934F-840469F620E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9389" y="385173"/>
            <a:ext cx="1381977" cy="534365"/>
          </a:xfrm>
          <a:prstGeom prst="rect">
            <a:avLst/>
          </a:prstGeom>
        </p:spPr>
      </p:pic>
      <p:pic>
        <p:nvPicPr>
          <p:cNvPr id="18" name="Imagen 17">
            <a:extLst>
              <a:ext uri="{FF2B5EF4-FFF2-40B4-BE49-F238E27FC236}">
                <a16:creationId xmlns:a16="http://schemas.microsoft.com/office/drawing/2014/main" xmlns="" id="{1BAD1C45-0BC0-44EE-944C-103B1C89DC3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7448" y="454829"/>
            <a:ext cx="2169953" cy="395053"/>
          </a:xfrm>
          <a:prstGeom prst="rect">
            <a:avLst/>
          </a:prstGeom>
        </p:spPr>
      </p:pic>
      <p:pic>
        <p:nvPicPr>
          <p:cNvPr id="19" name="Picture 2" descr="Foto gratuita concepto de negocio con equipo de cerca">
            <a:extLst>
              <a:ext uri="{FF2B5EF4-FFF2-40B4-BE49-F238E27FC236}">
                <a16:creationId xmlns:a16="http://schemas.microsoft.com/office/drawing/2014/main" xmlns="" id="{CC136D38-10CC-4991-A22A-92DDD8C241D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53188" y="1860264"/>
            <a:ext cx="5962650" cy="39719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1" name="Google Shape;239;p22">
            <a:extLst>
              <a:ext uri="{FF2B5EF4-FFF2-40B4-BE49-F238E27FC236}">
                <a16:creationId xmlns:a16="http://schemas.microsoft.com/office/drawing/2014/main" xmlns="" id="{3C57A1B3-C7F3-4084-9594-279F3B390DF5}"/>
              </a:ext>
            </a:extLst>
          </p:cNvPr>
          <p:cNvSpPr txBox="1">
            <a:spLocks/>
          </p:cNvSpPr>
          <p:nvPr/>
        </p:nvSpPr>
        <p:spPr>
          <a:xfrm>
            <a:off x="3433801" y="314825"/>
            <a:ext cx="1468851" cy="690411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s-ES" sz="1200" b="1" dirty="0">
                <a:latin typeface="Poppins" panose="020B0604020202020204" charset="0"/>
                <a:cs typeface="Poppins" panose="020B0604020202020204" charset="0"/>
              </a:rPr>
              <a:t>C</a:t>
            </a:r>
            <a:r>
              <a:rPr lang="es-ES" sz="1200" dirty="0">
                <a:latin typeface="Poppins" panose="020B0604020202020204" charset="0"/>
                <a:cs typeface="Poppins" panose="020B0604020202020204" charset="0"/>
              </a:rPr>
              <a:t>entro de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s-ES" sz="1200" b="1" dirty="0">
                <a:latin typeface="Poppins" panose="020B0604020202020204" charset="0"/>
                <a:cs typeface="Poppins" panose="020B0604020202020204" charset="0"/>
              </a:rPr>
              <a:t>F</a:t>
            </a:r>
            <a:r>
              <a:rPr lang="es-ES" sz="1200" dirty="0">
                <a:latin typeface="Poppins" panose="020B0604020202020204" charset="0"/>
                <a:cs typeface="Poppins" panose="020B0604020202020204" charset="0"/>
              </a:rPr>
              <a:t>ormación</a:t>
            </a:r>
            <a:r>
              <a:rPr lang="es-ES" sz="1200" b="1" dirty="0">
                <a:latin typeface="Poppins" panose="020B0604020202020204" charset="0"/>
                <a:cs typeface="Poppins" panose="020B0604020202020204" charset="0"/>
              </a:rPr>
              <a:t> </a:t>
            </a:r>
            <a:r>
              <a:rPr lang="es-ES" sz="1200" dirty="0">
                <a:latin typeface="Poppins" panose="020B0604020202020204" charset="0"/>
                <a:cs typeface="Poppins" panose="020B0604020202020204" charset="0"/>
              </a:rPr>
              <a:t>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s-ES" sz="1200" b="1" dirty="0">
                <a:latin typeface="Poppins" panose="020B0604020202020204" charset="0"/>
                <a:cs typeface="Poppins" panose="020B0604020202020204" charset="0"/>
              </a:rPr>
              <a:t>C</a:t>
            </a:r>
            <a:r>
              <a:rPr lang="es-ES" sz="1200" dirty="0">
                <a:latin typeface="Poppins" panose="020B0604020202020204" charset="0"/>
                <a:cs typeface="Poppins" panose="020B0604020202020204" charset="0"/>
              </a:rPr>
              <a:t>apacitación</a:t>
            </a:r>
          </a:p>
        </p:txBody>
      </p:sp>
      <p:cxnSp>
        <p:nvCxnSpPr>
          <p:cNvPr id="22" name="Conector recto 21">
            <a:extLst>
              <a:ext uri="{FF2B5EF4-FFF2-40B4-BE49-F238E27FC236}">
                <a16:creationId xmlns:a16="http://schemas.microsoft.com/office/drawing/2014/main" xmlns="" id="{9A0E4702-3C56-430F-AC55-2F8291288C8F}"/>
              </a:ext>
            </a:extLst>
          </p:cNvPr>
          <p:cNvCxnSpPr>
            <a:cxnSpLocks/>
          </p:cNvCxnSpPr>
          <p:nvPr/>
        </p:nvCxnSpPr>
        <p:spPr>
          <a:xfrm>
            <a:off x="3414751" y="388821"/>
            <a:ext cx="0" cy="660039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80532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6" name="Google Shape;1006;p21"/>
          <p:cNvSpPr txBox="1">
            <a:spLocks noGrp="1"/>
          </p:cNvSpPr>
          <p:nvPr>
            <p:ph type="title"/>
          </p:nvPr>
        </p:nvSpPr>
        <p:spPr>
          <a:xfrm>
            <a:off x="1516221" y="1412671"/>
            <a:ext cx="9159558" cy="914399"/>
          </a:xfrm>
          <a:prstGeom prst="rect">
            <a:avLst/>
          </a:prstGeom>
        </p:spPr>
        <p:txBody>
          <a:bodyPr spcFirstLastPara="1" vert="horz" wrap="square" lIns="0" tIns="0" rIns="0" bIns="0" rtlCol="0" anchor="t" anchorCtr="0">
            <a:noAutofit/>
          </a:bodyPr>
          <a:lstStyle/>
          <a:p>
            <a:pPr algn="ctr"/>
            <a:r>
              <a:rPr lang="es-PE" sz="3600" b="1" dirty="0" smtClean="0">
                <a:latin typeface="Poppins" panose="020B0604020202020204"/>
              </a:rPr>
              <a:t>Actividades rutinarias (+) elección racional</a:t>
            </a:r>
            <a:endParaRPr sz="3600" b="1" dirty="0">
              <a:latin typeface="Poppins" panose="020B0604020202020204"/>
            </a:endParaRPr>
          </a:p>
        </p:txBody>
      </p:sp>
      <p:sp>
        <p:nvSpPr>
          <p:cNvPr id="1007" name="Google Shape;1007;p21"/>
          <p:cNvSpPr txBox="1">
            <a:spLocks noGrp="1"/>
          </p:cNvSpPr>
          <p:nvPr>
            <p:ph type="body" idx="1"/>
          </p:nvPr>
        </p:nvSpPr>
        <p:spPr>
          <a:xfrm>
            <a:off x="1001093" y="2808514"/>
            <a:ext cx="9436130" cy="2222045"/>
          </a:xfrm>
          <a:prstGeom prst="rect">
            <a:avLst/>
          </a:prstGeom>
        </p:spPr>
        <p:txBody>
          <a:bodyPr spcFirstLastPara="1" vert="horz" wrap="square" lIns="0" tIns="0" rIns="0" bIns="0" rtlCol="0" anchor="t" anchorCtr="0">
            <a:noAutofit/>
          </a:bodyPr>
          <a:lstStyle/>
          <a:p>
            <a:pPr marL="514350" indent="-514350" algn="just">
              <a:buAutoNum type="arabicPeriod"/>
            </a:pPr>
            <a:r>
              <a:rPr lang="es-PE" sz="3000" b="1" dirty="0" smtClean="0"/>
              <a:t>Actividad rutinaria: </a:t>
            </a:r>
            <a:r>
              <a:rPr lang="es-PE" sz="3000" dirty="0" smtClean="0"/>
              <a:t>«rutina institucional estatal» y creación de oportunidades.</a:t>
            </a:r>
          </a:p>
          <a:p>
            <a:pPr marL="514350" indent="-514350" algn="just">
              <a:buAutoNum type="arabicPeriod"/>
            </a:pPr>
            <a:r>
              <a:rPr lang="es-PE" sz="3000" b="1" dirty="0" smtClean="0"/>
              <a:t>Tres requisitos: </a:t>
            </a:r>
            <a:r>
              <a:rPr lang="es-PE" sz="3000" dirty="0" smtClean="0"/>
              <a:t>(i) motivación, (ii) oportunidad y (iii) ausencia de protectores o controles eficaces. </a:t>
            </a:r>
          </a:p>
        </p:txBody>
      </p:sp>
      <p:sp>
        <p:nvSpPr>
          <p:cNvPr id="1009" name="Google Shape;1009;p21"/>
          <p:cNvSpPr txBox="1">
            <a:spLocks noGrp="1"/>
          </p:cNvSpPr>
          <p:nvPr>
            <p:ph type="sldNum" idx="12"/>
          </p:nvPr>
        </p:nvSpPr>
        <p:spPr>
          <a:xfrm>
            <a:off x="11532033" y="6182333"/>
            <a:ext cx="609200" cy="624800"/>
          </a:xfrm>
          <a:prstGeom prst="rect">
            <a:avLst/>
          </a:prstGeom>
        </p:spPr>
        <p:txBody>
          <a:bodyPr spcFirstLastPara="1" vert="horz" wrap="square" lIns="0" tIns="0" rIns="0" bIns="0" rtlCol="0" anchor="b" anchorCtr="0">
            <a:noAutofit/>
          </a:bodyPr>
          <a:lstStyle/>
          <a:p>
            <a:fld id="{00000000-1234-1234-1234-123412341234}" type="slidenum">
              <a:rPr lang="en"/>
              <a:pPr/>
              <a:t>10</a:t>
            </a:fld>
            <a:endParaRPr/>
          </a:p>
        </p:txBody>
      </p:sp>
      <p:sp>
        <p:nvSpPr>
          <p:cNvPr id="6" name="Rectángulo 5"/>
          <p:cNvSpPr/>
          <p:nvPr/>
        </p:nvSpPr>
        <p:spPr>
          <a:xfrm>
            <a:off x="632793" y="1572338"/>
            <a:ext cx="368300" cy="29753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xmlns="" id="{7A64D55A-AA2B-413F-89A0-68127AF138C4}"/>
              </a:ext>
            </a:extLst>
          </p:cNvPr>
          <p:cNvSpPr/>
          <p:nvPr/>
        </p:nvSpPr>
        <p:spPr>
          <a:xfrm>
            <a:off x="0" y="0"/>
            <a:ext cx="12192000" cy="10515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pic>
        <p:nvPicPr>
          <p:cNvPr id="17" name="Imagen 16">
            <a:extLst>
              <a:ext uri="{FF2B5EF4-FFF2-40B4-BE49-F238E27FC236}">
                <a16:creationId xmlns:a16="http://schemas.microsoft.com/office/drawing/2014/main" xmlns="" id="{348CA356-8A78-430A-BE52-B11E979F377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1207" y="244150"/>
            <a:ext cx="1781144" cy="435767"/>
          </a:xfrm>
          <a:prstGeom prst="rect">
            <a:avLst/>
          </a:prstGeom>
        </p:spPr>
      </p:pic>
      <p:pic>
        <p:nvPicPr>
          <p:cNvPr id="18" name="Imagen 17">
            <a:extLst>
              <a:ext uri="{FF2B5EF4-FFF2-40B4-BE49-F238E27FC236}">
                <a16:creationId xmlns:a16="http://schemas.microsoft.com/office/drawing/2014/main" xmlns="" id="{FF9A6DDC-8554-4624-A89B-9239D2A8282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7181" y="194851"/>
            <a:ext cx="1381977" cy="534365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xmlns="" id="{54E5264C-34BB-48D5-8A44-AC64D2F15EC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4149" y="264507"/>
            <a:ext cx="2169953" cy="395053"/>
          </a:xfrm>
          <a:prstGeom prst="rect">
            <a:avLst/>
          </a:prstGeom>
        </p:spPr>
      </p:pic>
      <p:sp>
        <p:nvSpPr>
          <p:cNvPr id="20" name="Google Shape;239;p22">
            <a:extLst>
              <a:ext uri="{FF2B5EF4-FFF2-40B4-BE49-F238E27FC236}">
                <a16:creationId xmlns:a16="http://schemas.microsoft.com/office/drawing/2014/main" xmlns="" id="{ED2E4579-CDE1-4DEF-90B8-0DD025931EBB}"/>
              </a:ext>
            </a:extLst>
          </p:cNvPr>
          <p:cNvSpPr txBox="1">
            <a:spLocks/>
          </p:cNvSpPr>
          <p:nvPr/>
        </p:nvSpPr>
        <p:spPr>
          <a:xfrm>
            <a:off x="4520502" y="124503"/>
            <a:ext cx="1468851" cy="690411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s-ES" sz="1200" b="1" dirty="0">
                <a:latin typeface="Poppins" panose="020B0604020202020204" charset="0"/>
                <a:cs typeface="Poppins" panose="020B0604020202020204" charset="0"/>
              </a:rPr>
              <a:t>C</a:t>
            </a:r>
            <a:r>
              <a:rPr lang="es-ES" sz="1200" dirty="0">
                <a:latin typeface="Poppins" panose="020B0604020202020204" charset="0"/>
                <a:cs typeface="Poppins" panose="020B0604020202020204" charset="0"/>
              </a:rPr>
              <a:t>entro de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s-ES" sz="1200" b="1" dirty="0">
                <a:latin typeface="Poppins" panose="020B0604020202020204" charset="0"/>
                <a:cs typeface="Poppins" panose="020B0604020202020204" charset="0"/>
              </a:rPr>
              <a:t>F</a:t>
            </a:r>
            <a:r>
              <a:rPr lang="es-ES" sz="1200" dirty="0">
                <a:latin typeface="Poppins" panose="020B0604020202020204" charset="0"/>
                <a:cs typeface="Poppins" panose="020B0604020202020204" charset="0"/>
              </a:rPr>
              <a:t>ormación</a:t>
            </a:r>
            <a:r>
              <a:rPr lang="es-ES" sz="1200" b="1" dirty="0">
                <a:latin typeface="Poppins" panose="020B0604020202020204" charset="0"/>
                <a:cs typeface="Poppins" panose="020B0604020202020204" charset="0"/>
              </a:rPr>
              <a:t> </a:t>
            </a:r>
            <a:r>
              <a:rPr lang="es-ES" sz="1200" dirty="0">
                <a:latin typeface="Poppins" panose="020B0604020202020204" charset="0"/>
                <a:cs typeface="Poppins" panose="020B0604020202020204" charset="0"/>
              </a:rPr>
              <a:t>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s-ES" sz="1200" b="1" dirty="0">
                <a:latin typeface="Poppins" panose="020B0604020202020204" charset="0"/>
                <a:cs typeface="Poppins" panose="020B0604020202020204" charset="0"/>
              </a:rPr>
              <a:t>C</a:t>
            </a:r>
            <a:r>
              <a:rPr lang="es-ES" sz="1200" dirty="0">
                <a:latin typeface="Poppins" panose="020B0604020202020204" charset="0"/>
                <a:cs typeface="Poppins" panose="020B0604020202020204" charset="0"/>
              </a:rPr>
              <a:t>apacitación</a:t>
            </a:r>
          </a:p>
        </p:txBody>
      </p:sp>
      <p:cxnSp>
        <p:nvCxnSpPr>
          <p:cNvPr id="21" name="Conector recto 20">
            <a:extLst>
              <a:ext uri="{FF2B5EF4-FFF2-40B4-BE49-F238E27FC236}">
                <a16:creationId xmlns:a16="http://schemas.microsoft.com/office/drawing/2014/main" xmlns="" id="{64DCE2B6-33EE-40DE-8B83-B22A2FE95244}"/>
              </a:ext>
            </a:extLst>
          </p:cNvPr>
          <p:cNvCxnSpPr>
            <a:cxnSpLocks/>
          </p:cNvCxnSpPr>
          <p:nvPr/>
        </p:nvCxnSpPr>
        <p:spPr>
          <a:xfrm>
            <a:off x="4501452" y="198499"/>
            <a:ext cx="0" cy="660039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4334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6" name="Google Shape;1006;p21"/>
          <p:cNvSpPr txBox="1">
            <a:spLocks noGrp="1"/>
          </p:cNvSpPr>
          <p:nvPr>
            <p:ph type="title"/>
          </p:nvPr>
        </p:nvSpPr>
        <p:spPr>
          <a:xfrm>
            <a:off x="1516221" y="1412671"/>
            <a:ext cx="9159558" cy="914399"/>
          </a:xfrm>
          <a:prstGeom prst="rect">
            <a:avLst/>
          </a:prstGeom>
        </p:spPr>
        <p:txBody>
          <a:bodyPr spcFirstLastPara="1" vert="horz" wrap="square" lIns="0" tIns="0" rIns="0" bIns="0" rtlCol="0" anchor="t" anchorCtr="0">
            <a:noAutofit/>
          </a:bodyPr>
          <a:lstStyle/>
          <a:p>
            <a:pPr algn="ctr"/>
            <a:r>
              <a:rPr lang="es-PE" sz="3600" b="1" dirty="0" smtClean="0">
                <a:latin typeface="Poppins" panose="020B0604020202020204"/>
              </a:rPr>
              <a:t>Actividades rutinarias (+) elección racional</a:t>
            </a:r>
            <a:endParaRPr sz="3600" b="1" dirty="0">
              <a:latin typeface="Poppins" panose="020B0604020202020204"/>
            </a:endParaRPr>
          </a:p>
        </p:txBody>
      </p:sp>
      <p:sp>
        <p:nvSpPr>
          <p:cNvPr id="1007" name="Google Shape;1007;p21"/>
          <p:cNvSpPr txBox="1">
            <a:spLocks noGrp="1"/>
          </p:cNvSpPr>
          <p:nvPr>
            <p:ph type="body" idx="1"/>
          </p:nvPr>
        </p:nvSpPr>
        <p:spPr>
          <a:xfrm>
            <a:off x="1001093" y="2808514"/>
            <a:ext cx="9436130" cy="2222045"/>
          </a:xfrm>
          <a:prstGeom prst="rect">
            <a:avLst/>
          </a:prstGeom>
        </p:spPr>
        <p:txBody>
          <a:bodyPr spcFirstLastPara="1" vert="horz" wrap="square" lIns="0" tIns="0" rIns="0" bIns="0" rtlCol="0" anchor="t" anchorCtr="0">
            <a:noAutofit/>
          </a:bodyPr>
          <a:lstStyle/>
          <a:p>
            <a:pPr marL="514350" indent="-514350" algn="just">
              <a:buAutoNum type="arabicPeriod"/>
            </a:pPr>
            <a:r>
              <a:rPr lang="es-PE" sz="3000" b="1" dirty="0" smtClean="0"/>
              <a:t>Motivación:</a:t>
            </a:r>
            <a:r>
              <a:rPr lang="es-PE" sz="3000" dirty="0" smtClean="0"/>
              <a:t> ¿motivos económicos? ¿falta de integridad? ¿obtención de status, poder?</a:t>
            </a:r>
            <a:endParaRPr lang="es-PE" sz="3000" dirty="0"/>
          </a:p>
          <a:p>
            <a:pPr marL="514350" indent="-514350" algn="just">
              <a:buAutoNum type="arabicPeriod"/>
            </a:pPr>
            <a:r>
              <a:rPr lang="es-PE" sz="3000" dirty="0" smtClean="0"/>
              <a:t>Motivación desde la elección racional: análisis costo-beneficio.</a:t>
            </a:r>
          </a:p>
          <a:p>
            <a:pPr marL="0" indent="0" algn="just">
              <a:buNone/>
            </a:pPr>
            <a:r>
              <a:rPr lang="es-PE" sz="3000" dirty="0" smtClean="0"/>
              <a:t>- ¿Bajos salarios? ¿inseguridad  e inestabilidad del cargo público? </a:t>
            </a:r>
          </a:p>
        </p:txBody>
      </p:sp>
      <p:sp>
        <p:nvSpPr>
          <p:cNvPr id="1009" name="Google Shape;1009;p21"/>
          <p:cNvSpPr txBox="1">
            <a:spLocks noGrp="1"/>
          </p:cNvSpPr>
          <p:nvPr>
            <p:ph type="sldNum" idx="12"/>
          </p:nvPr>
        </p:nvSpPr>
        <p:spPr>
          <a:xfrm>
            <a:off x="11532033" y="6182333"/>
            <a:ext cx="609200" cy="624800"/>
          </a:xfrm>
          <a:prstGeom prst="rect">
            <a:avLst/>
          </a:prstGeom>
        </p:spPr>
        <p:txBody>
          <a:bodyPr spcFirstLastPara="1" vert="horz" wrap="square" lIns="0" tIns="0" rIns="0" bIns="0" rtlCol="0" anchor="b" anchorCtr="0">
            <a:noAutofit/>
          </a:bodyPr>
          <a:lstStyle/>
          <a:p>
            <a:fld id="{00000000-1234-1234-1234-123412341234}" type="slidenum">
              <a:rPr lang="en"/>
              <a:pPr/>
              <a:t>11</a:t>
            </a:fld>
            <a:endParaRPr/>
          </a:p>
        </p:txBody>
      </p:sp>
      <p:sp>
        <p:nvSpPr>
          <p:cNvPr id="6" name="Rectángulo 5"/>
          <p:cNvSpPr/>
          <p:nvPr/>
        </p:nvSpPr>
        <p:spPr>
          <a:xfrm>
            <a:off x="632793" y="1572338"/>
            <a:ext cx="368300" cy="29753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xmlns="" id="{7A64D55A-AA2B-413F-89A0-68127AF138C4}"/>
              </a:ext>
            </a:extLst>
          </p:cNvPr>
          <p:cNvSpPr/>
          <p:nvPr/>
        </p:nvSpPr>
        <p:spPr>
          <a:xfrm>
            <a:off x="0" y="0"/>
            <a:ext cx="12192000" cy="10515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pic>
        <p:nvPicPr>
          <p:cNvPr id="17" name="Imagen 16">
            <a:extLst>
              <a:ext uri="{FF2B5EF4-FFF2-40B4-BE49-F238E27FC236}">
                <a16:creationId xmlns:a16="http://schemas.microsoft.com/office/drawing/2014/main" xmlns="" id="{348CA356-8A78-430A-BE52-B11E979F377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1207" y="244150"/>
            <a:ext cx="1781144" cy="435767"/>
          </a:xfrm>
          <a:prstGeom prst="rect">
            <a:avLst/>
          </a:prstGeom>
        </p:spPr>
      </p:pic>
      <p:pic>
        <p:nvPicPr>
          <p:cNvPr id="18" name="Imagen 17">
            <a:extLst>
              <a:ext uri="{FF2B5EF4-FFF2-40B4-BE49-F238E27FC236}">
                <a16:creationId xmlns:a16="http://schemas.microsoft.com/office/drawing/2014/main" xmlns="" id="{FF9A6DDC-8554-4624-A89B-9239D2A8282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7181" y="194851"/>
            <a:ext cx="1381977" cy="534365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xmlns="" id="{54E5264C-34BB-48D5-8A44-AC64D2F15EC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4149" y="264507"/>
            <a:ext cx="2169953" cy="395053"/>
          </a:xfrm>
          <a:prstGeom prst="rect">
            <a:avLst/>
          </a:prstGeom>
        </p:spPr>
      </p:pic>
      <p:sp>
        <p:nvSpPr>
          <p:cNvPr id="20" name="Google Shape;239;p22">
            <a:extLst>
              <a:ext uri="{FF2B5EF4-FFF2-40B4-BE49-F238E27FC236}">
                <a16:creationId xmlns:a16="http://schemas.microsoft.com/office/drawing/2014/main" xmlns="" id="{ED2E4579-CDE1-4DEF-90B8-0DD025931EBB}"/>
              </a:ext>
            </a:extLst>
          </p:cNvPr>
          <p:cNvSpPr txBox="1">
            <a:spLocks/>
          </p:cNvSpPr>
          <p:nvPr/>
        </p:nvSpPr>
        <p:spPr>
          <a:xfrm>
            <a:off x="4520502" y="124503"/>
            <a:ext cx="1468851" cy="690411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s-ES" sz="1200" b="1" dirty="0">
                <a:latin typeface="Poppins" panose="020B0604020202020204" charset="0"/>
                <a:cs typeface="Poppins" panose="020B0604020202020204" charset="0"/>
              </a:rPr>
              <a:t>C</a:t>
            </a:r>
            <a:r>
              <a:rPr lang="es-ES" sz="1200" dirty="0">
                <a:latin typeface="Poppins" panose="020B0604020202020204" charset="0"/>
                <a:cs typeface="Poppins" panose="020B0604020202020204" charset="0"/>
              </a:rPr>
              <a:t>entro de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s-ES" sz="1200" b="1" dirty="0">
                <a:latin typeface="Poppins" panose="020B0604020202020204" charset="0"/>
                <a:cs typeface="Poppins" panose="020B0604020202020204" charset="0"/>
              </a:rPr>
              <a:t>F</a:t>
            </a:r>
            <a:r>
              <a:rPr lang="es-ES" sz="1200" dirty="0">
                <a:latin typeface="Poppins" panose="020B0604020202020204" charset="0"/>
                <a:cs typeface="Poppins" panose="020B0604020202020204" charset="0"/>
              </a:rPr>
              <a:t>ormación</a:t>
            </a:r>
            <a:r>
              <a:rPr lang="es-ES" sz="1200" b="1" dirty="0">
                <a:latin typeface="Poppins" panose="020B0604020202020204" charset="0"/>
                <a:cs typeface="Poppins" panose="020B0604020202020204" charset="0"/>
              </a:rPr>
              <a:t> </a:t>
            </a:r>
            <a:r>
              <a:rPr lang="es-ES" sz="1200" dirty="0">
                <a:latin typeface="Poppins" panose="020B0604020202020204" charset="0"/>
                <a:cs typeface="Poppins" panose="020B0604020202020204" charset="0"/>
              </a:rPr>
              <a:t>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s-ES" sz="1200" b="1" dirty="0">
                <a:latin typeface="Poppins" panose="020B0604020202020204" charset="0"/>
                <a:cs typeface="Poppins" panose="020B0604020202020204" charset="0"/>
              </a:rPr>
              <a:t>C</a:t>
            </a:r>
            <a:r>
              <a:rPr lang="es-ES" sz="1200" dirty="0">
                <a:latin typeface="Poppins" panose="020B0604020202020204" charset="0"/>
                <a:cs typeface="Poppins" panose="020B0604020202020204" charset="0"/>
              </a:rPr>
              <a:t>apacitación</a:t>
            </a:r>
          </a:p>
        </p:txBody>
      </p:sp>
      <p:cxnSp>
        <p:nvCxnSpPr>
          <p:cNvPr id="21" name="Conector recto 20">
            <a:extLst>
              <a:ext uri="{FF2B5EF4-FFF2-40B4-BE49-F238E27FC236}">
                <a16:creationId xmlns:a16="http://schemas.microsoft.com/office/drawing/2014/main" xmlns="" id="{64DCE2B6-33EE-40DE-8B83-B22A2FE95244}"/>
              </a:ext>
            </a:extLst>
          </p:cNvPr>
          <p:cNvCxnSpPr>
            <a:cxnSpLocks/>
          </p:cNvCxnSpPr>
          <p:nvPr/>
        </p:nvCxnSpPr>
        <p:spPr>
          <a:xfrm>
            <a:off x="4501452" y="198499"/>
            <a:ext cx="0" cy="660039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714024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6" name="Google Shape;1006;p21"/>
          <p:cNvSpPr txBox="1">
            <a:spLocks noGrp="1"/>
          </p:cNvSpPr>
          <p:nvPr>
            <p:ph type="title"/>
          </p:nvPr>
        </p:nvSpPr>
        <p:spPr>
          <a:xfrm>
            <a:off x="1516221" y="1412671"/>
            <a:ext cx="9159558" cy="914399"/>
          </a:xfrm>
          <a:prstGeom prst="rect">
            <a:avLst/>
          </a:prstGeom>
        </p:spPr>
        <p:txBody>
          <a:bodyPr spcFirstLastPara="1" vert="horz" wrap="square" lIns="0" tIns="0" rIns="0" bIns="0" rtlCol="0" anchor="t" anchorCtr="0">
            <a:noAutofit/>
          </a:bodyPr>
          <a:lstStyle/>
          <a:p>
            <a:pPr algn="ctr"/>
            <a:r>
              <a:rPr lang="es-PE" sz="3600" b="1" dirty="0" smtClean="0">
                <a:latin typeface="Poppins" panose="020B0604020202020204"/>
              </a:rPr>
              <a:t>Actividades rutinarias (+) elección racional</a:t>
            </a:r>
            <a:endParaRPr sz="3600" b="1" dirty="0">
              <a:latin typeface="Poppins" panose="020B0604020202020204"/>
            </a:endParaRPr>
          </a:p>
        </p:txBody>
      </p:sp>
      <p:sp>
        <p:nvSpPr>
          <p:cNvPr id="1007" name="Google Shape;1007;p21"/>
          <p:cNvSpPr txBox="1">
            <a:spLocks noGrp="1"/>
          </p:cNvSpPr>
          <p:nvPr>
            <p:ph type="body" idx="1"/>
          </p:nvPr>
        </p:nvSpPr>
        <p:spPr>
          <a:xfrm>
            <a:off x="1001093" y="2821577"/>
            <a:ext cx="9436130" cy="2222045"/>
          </a:xfrm>
          <a:prstGeom prst="rect">
            <a:avLst/>
          </a:prstGeom>
        </p:spPr>
        <p:txBody>
          <a:bodyPr spcFirstLastPara="1" vert="horz" wrap="square" lIns="0" tIns="0" rIns="0" bIns="0" rtlCol="0" anchor="t" anchorCtr="0">
            <a:noAutofit/>
          </a:bodyPr>
          <a:lstStyle/>
          <a:p>
            <a:pPr marL="0" indent="0" algn="just">
              <a:buNone/>
            </a:pPr>
            <a:r>
              <a:rPr lang="es-PE" sz="3000" b="1" dirty="0" smtClean="0"/>
              <a:t>2. OPORTUNIDAD: </a:t>
            </a:r>
          </a:p>
          <a:p>
            <a:pPr marL="0" indent="0" algn="just">
              <a:buNone/>
            </a:pPr>
            <a:r>
              <a:rPr lang="es-PE" sz="3000" dirty="0" smtClean="0"/>
              <a:t>a. Más discrecionalidad, más probabilidades de corrupción.</a:t>
            </a:r>
          </a:p>
          <a:p>
            <a:pPr marL="0" indent="0" algn="just">
              <a:buNone/>
            </a:pPr>
            <a:r>
              <a:rPr lang="es-PE" sz="3000" dirty="0" smtClean="0"/>
              <a:t>b. Número de personas que toman decisiones (</a:t>
            </a:r>
            <a:r>
              <a:rPr lang="es-PE" sz="3000" i="1" dirty="0" smtClean="0"/>
              <a:t>monopolio vs competitividad</a:t>
            </a:r>
            <a:r>
              <a:rPr lang="es-PE" sz="3000" dirty="0" smtClean="0"/>
              <a:t>).</a:t>
            </a:r>
          </a:p>
          <a:p>
            <a:pPr marL="0" indent="0" algn="just">
              <a:buNone/>
            </a:pPr>
            <a:r>
              <a:rPr lang="es-PE" sz="3000" dirty="0" smtClean="0"/>
              <a:t>c. Aumenta el poder discrecional e incremento de oportunidades (incremento del valor de la corrupción).</a:t>
            </a:r>
          </a:p>
        </p:txBody>
      </p:sp>
      <p:sp>
        <p:nvSpPr>
          <p:cNvPr id="1009" name="Google Shape;1009;p21"/>
          <p:cNvSpPr txBox="1">
            <a:spLocks noGrp="1"/>
          </p:cNvSpPr>
          <p:nvPr>
            <p:ph type="sldNum" idx="12"/>
          </p:nvPr>
        </p:nvSpPr>
        <p:spPr>
          <a:xfrm>
            <a:off x="11532033" y="6182333"/>
            <a:ext cx="609200" cy="624800"/>
          </a:xfrm>
          <a:prstGeom prst="rect">
            <a:avLst/>
          </a:prstGeom>
        </p:spPr>
        <p:txBody>
          <a:bodyPr spcFirstLastPara="1" vert="horz" wrap="square" lIns="0" tIns="0" rIns="0" bIns="0" rtlCol="0" anchor="b" anchorCtr="0">
            <a:noAutofit/>
          </a:bodyPr>
          <a:lstStyle/>
          <a:p>
            <a:fld id="{00000000-1234-1234-1234-123412341234}" type="slidenum">
              <a:rPr lang="en"/>
              <a:pPr/>
              <a:t>12</a:t>
            </a:fld>
            <a:endParaRPr/>
          </a:p>
        </p:txBody>
      </p:sp>
      <p:sp>
        <p:nvSpPr>
          <p:cNvPr id="6" name="Rectángulo 5"/>
          <p:cNvSpPr/>
          <p:nvPr/>
        </p:nvSpPr>
        <p:spPr>
          <a:xfrm>
            <a:off x="632793" y="1572338"/>
            <a:ext cx="368300" cy="29753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xmlns="" id="{7A64D55A-AA2B-413F-89A0-68127AF138C4}"/>
              </a:ext>
            </a:extLst>
          </p:cNvPr>
          <p:cNvSpPr/>
          <p:nvPr/>
        </p:nvSpPr>
        <p:spPr>
          <a:xfrm>
            <a:off x="0" y="0"/>
            <a:ext cx="12192000" cy="10515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pic>
        <p:nvPicPr>
          <p:cNvPr id="17" name="Imagen 16">
            <a:extLst>
              <a:ext uri="{FF2B5EF4-FFF2-40B4-BE49-F238E27FC236}">
                <a16:creationId xmlns:a16="http://schemas.microsoft.com/office/drawing/2014/main" xmlns="" id="{348CA356-8A78-430A-BE52-B11E979F377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1207" y="244150"/>
            <a:ext cx="1781144" cy="435767"/>
          </a:xfrm>
          <a:prstGeom prst="rect">
            <a:avLst/>
          </a:prstGeom>
        </p:spPr>
      </p:pic>
      <p:pic>
        <p:nvPicPr>
          <p:cNvPr id="18" name="Imagen 17">
            <a:extLst>
              <a:ext uri="{FF2B5EF4-FFF2-40B4-BE49-F238E27FC236}">
                <a16:creationId xmlns:a16="http://schemas.microsoft.com/office/drawing/2014/main" xmlns="" id="{FF9A6DDC-8554-4624-A89B-9239D2A8282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7181" y="194851"/>
            <a:ext cx="1381977" cy="534365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xmlns="" id="{54E5264C-34BB-48D5-8A44-AC64D2F15EC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4149" y="264507"/>
            <a:ext cx="2169953" cy="395053"/>
          </a:xfrm>
          <a:prstGeom prst="rect">
            <a:avLst/>
          </a:prstGeom>
        </p:spPr>
      </p:pic>
      <p:sp>
        <p:nvSpPr>
          <p:cNvPr id="20" name="Google Shape;239;p22">
            <a:extLst>
              <a:ext uri="{FF2B5EF4-FFF2-40B4-BE49-F238E27FC236}">
                <a16:creationId xmlns:a16="http://schemas.microsoft.com/office/drawing/2014/main" xmlns="" id="{ED2E4579-CDE1-4DEF-90B8-0DD025931EBB}"/>
              </a:ext>
            </a:extLst>
          </p:cNvPr>
          <p:cNvSpPr txBox="1">
            <a:spLocks/>
          </p:cNvSpPr>
          <p:nvPr/>
        </p:nvSpPr>
        <p:spPr>
          <a:xfrm>
            <a:off x="4520502" y="124503"/>
            <a:ext cx="1468851" cy="690411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s-ES" sz="1200" b="1" dirty="0">
                <a:latin typeface="Poppins" panose="020B0604020202020204" charset="0"/>
                <a:cs typeface="Poppins" panose="020B0604020202020204" charset="0"/>
              </a:rPr>
              <a:t>C</a:t>
            </a:r>
            <a:r>
              <a:rPr lang="es-ES" sz="1200" dirty="0">
                <a:latin typeface="Poppins" panose="020B0604020202020204" charset="0"/>
                <a:cs typeface="Poppins" panose="020B0604020202020204" charset="0"/>
              </a:rPr>
              <a:t>entro de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s-ES" sz="1200" b="1" dirty="0">
                <a:latin typeface="Poppins" panose="020B0604020202020204" charset="0"/>
                <a:cs typeface="Poppins" panose="020B0604020202020204" charset="0"/>
              </a:rPr>
              <a:t>F</a:t>
            </a:r>
            <a:r>
              <a:rPr lang="es-ES" sz="1200" dirty="0">
                <a:latin typeface="Poppins" panose="020B0604020202020204" charset="0"/>
                <a:cs typeface="Poppins" panose="020B0604020202020204" charset="0"/>
              </a:rPr>
              <a:t>ormación</a:t>
            </a:r>
            <a:r>
              <a:rPr lang="es-ES" sz="1200" b="1" dirty="0">
                <a:latin typeface="Poppins" panose="020B0604020202020204" charset="0"/>
                <a:cs typeface="Poppins" panose="020B0604020202020204" charset="0"/>
              </a:rPr>
              <a:t> </a:t>
            </a:r>
            <a:r>
              <a:rPr lang="es-ES" sz="1200" dirty="0">
                <a:latin typeface="Poppins" panose="020B0604020202020204" charset="0"/>
                <a:cs typeface="Poppins" panose="020B0604020202020204" charset="0"/>
              </a:rPr>
              <a:t>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s-ES" sz="1200" b="1" dirty="0">
                <a:latin typeface="Poppins" panose="020B0604020202020204" charset="0"/>
                <a:cs typeface="Poppins" panose="020B0604020202020204" charset="0"/>
              </a:rPr>
              <a:t>C</a:t>
            </a:r>
            <a:r>
              <a:rPr lang="es-ES" sz="1200" dirty="0">
                <a:latin typeface="Poppins" panose="020B0604020202020204" charset="0"/>
                <a:cs typeface="Poppins" panose="020B0604020202020204" charset="0"/>
              </a:rPr>
              <a:t>apacitación</a:t>
            </a:r>
          </a:p>
        </p:txBody>
      </p:sp>
      <p:cxnSp>
        <p:nvCxnSpPr>
          <p:cNvPr id="21" name="Conector recto 20">
            <a:extLst>
              <a:ext uri="{FF2B5EF4-FFF2-40B4-BE49-F238E27FC236}">
                <a16:creationId xmlns:a16="http://schemas.microsoft.com/office/drawing/2014/main" xmlns="" id="{64DCE2B6-33EE-40DE-8B83-B22A2FE95244}"/>
              </a:ext>
            </a:extLst>
          </p:cNvPr>
          <p:cNvCxnSpPr>
            <a:cxnSpLocks/>
          </p:cNvCxnSpPr>
          <p:nvPr/>
        </p:nvCxnSpPr>
        <p:spPr>
          <a:xfrm>
            <a:off x="4501452" y="198499"/>
            <a:ext cx="0" cy="660039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4553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8"/>
          <p:cNvSpPr txBox="1">
            <a:spLocks noGrp="1"/>
          </p:cNvSpPr>
          <p:nvPr>
            <p:ph type="body" idx="1"/>
          </p:nvPr>
        </p:nvSpPr>
        <p:spPr>
          <a:xfrm>
            <a:off x="2946252" y="2232031"/>
            <a:ext cx="7869794" cy="3332745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84665" indent="0" algn="just">
              <a:buNone/>
            </a:pPr>
            <a:r>
              <a:rPr lang="es-ES" sz="2200" b="0" dirty="0" smtClean="0"/>
              <a:t>ROBERT KLITGARD (1985) «FÓRMULA DE LA CORRUPCIÓN»</a:t>
            </a:r>
          </a:p>
          <a:p>
            <a:pPr marL="84665" indent="0" algn="just">
              <a:buNone/>
            </a:pPr>
            <a:endParaRPr lang="es-ES" sz="2200" b="0" dirty="0"/>
          </a:p>
          <a:p>
            <a:pPr marL="84665" indent="0" algn="just">
              <a:buNone/>
            </a:pPr>
            <a:r>
              <a:rPr lang="es-ES" sz="2200" b="0" dirty="0" smtClean="0"/>
              <a:t>Corrupción= Monopolio + discreción – responsabilidad </a:t>
            </a:r>
            <a:endParaRPr lang="es-PE" sz="1500" b="0" dirty="0"/>
          </a:p>
        </p:txBody>
      </p:sp>
      <p:sp>
        <p:nvSpPr>
          <p:cNvPr id="183" name="Google Shape;183;p18"/>
          <p:cNvSpPr txBox="1">
            <a:spLocks noGrp="1"/>
          </p:cNvSpPr>
          <p:nvPr>
            <p:ph type="sldNum" idx="12"/>
          </p:nvPr>
        </p:nvSpPr>
        <p:spPr>
          <a:xfrm>
            <a:off x="11407833" y="6101933"/>
            <a:ext cx="580800" cy="5808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algn="ctr"/>
            <a:fld id="{00000000-1234-1234-1234-123412341234}" type="slidenum">
              <a:rPr lang="en"/>
              <a:pPr algn="ctr"/>
              <a:t>13</a:t>
            </a:fld>
            <a:endParaRPr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xmlns="" id="{B4A70253-3D85-4824-AAC6-3B74BEDEA7FB}"/>
              </a:ext>
            </a:extLst>
          </p:cNvPr>
          <p:cNvSpPr/>
          <p:nvPr/>
        </p:nvSpPr>
        <p:spPr>
          <a:xfrm>
            <a:off x="0" y="0"/>
            <a:ext cx="12192000" cy="10515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xmlns="" id="{4715ACB3-3776-41C1-98CB-1D6ACCF157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1207" y="244150"/>
            <a:ext cx="1781144" cy="435767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xmlns="" id="{0D1D2863-C023-4017-8AB8-BC0F825D699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7181" y="194851"/>
            <a:ext cx="1381977" cy="534365"/>
          </a:xfrm>
          <a:prstGeom prst="rect">
            <a:avLst/>
          </a:prstGeom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xmlns="" id="{5FF827C5-90DC-452A-A8D1-A9A99D12886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4149" y="264507"/>
            <a:ext cx="2169953" cy="395053"/>
          </a:xfrm>
          <a:prstGeom prst="rect">
            <a:avLst/>
          </a:prstGeom>
        </p:spPr>
      </p:pic>
      <p:sp>
        <p:nvSpPr>
          <p:cNvPr id="16" name="Google Shape;239;p22">
            <a:extLst>
              <a:ext uri="{FF2B5EF4-FFF2-40B4-BE49-F238E27FC236}">
                <a16:creationId xmlns:a16="http://schemas.microsoft.com/office/drawing/2014/main" xmlns="" id="{91359DCE-A313-4996-86E6-F219EBC47D36}"/>
              </a:ext>
            </a:extLst>
          </p:cNvPr>
          <p:cNvSpPr txBox="1">
            <a:spLocks/>
          </p:cNvSpPr>
          <p:nvPr/>
        </p:nvSpPr>
        <p:spPr>
          <a:xfrm>
            <a:off x="4520502" y="124503"/>
            <a:ext cx="1468851" cy="690411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s-ES" sz="1200" b="1" dirty="0">
                <a:latin typeface="Poppins" panose="020B0604020202020204" charset="0"/>
                <a:cs typeface="Poppins" panose="020B0604020202020204" charset="0"/>
              </a:rPr>
              <a:t>C</a:t>
            </a:r>
            <a:r>
              <a:rPr lang="es-ES" sz="1200" dirty="0">
                <a:latin typeface="Poppins" panose="020B0604020202020204" charset="0"/>
                <a:cs typeface="Poppins" panose="020B0604020202020204" charset="0"/>
              </a:rPr>
              <a:t>entro de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s-ES" sz="1200" b="1" dirty="0">
                <a:latin typeface="Poppins" panose="020B0604020202020204" charset="0"/>
                <a:cs typeface="Poppins" panose="020B0604020202020204" charset="0"/>
              </a:rPr>
              <a:t>F</a:t>
            </a:r>
            <a:r>
              <a:rPr lang="es-ES" sz="1200" dirty="0">
                <a:latin typeface="Poppins" panose="020B0604020202020204" charset="0"/>
                <a:cs typeface="Poppins" panose="020B0604020202020204" charset="0"/>
              </a:rPr>
              <a:t>ormación</a:t>
            </a:r>
            <a:r>
              <a:rPr lang="es-ES" sz="1200" b="1" dirty="0">
                <a:latin typeface="Poppins" panose="020B0604020202020204" charset="0"/>
                <a:cs typeface="Poppins" panose="020B0604020202020204" charset="0"/>
              </a:rPr>
              <a:t> </a:t>
            </a:r>
            <a:r>
              <a:rPr lang="es-ES" sz="1200" dirty="0">
                <a:latin typeface="Poppins" panose="020B0604020202020204" charset="0"/>
                <a:cs typeface="Poppins" panose="020B0604020202020204" charset="0"/>
              </a:rPr>
              <a:t>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s-ES" sz="1200" b="1" dirty="0">
                <a:latin typeface="Poppins" panose="020B0604020202020204" charset="0"/>
                <a:cs typeface="Poppins" panose="020B0604020202020204" charset="0"/>
              </a:rPr>
              <a:t>C</a:t>
            </a:r>
            <a:r>
              <a:rPr lang="es-ES" sz="1200" dirty="0">
                <a:latin typeface="Poppins" panose="020B0604020202020204" charset="0"/>
                <a:cs typeface="Poppins" panose="020B0604020202020204" charset="0"/>
              </a:rPr>
              <a:t>apacitación</a:t>
            </a:r>
          </a:p>
        </p:txBody>
      </p: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xmlns="" id="{5B122CF8-41B7-4265-952B-EC4485A1B695}"/>
              </a:ext>
            </a:extLst>
          </p:cNvPr>
          <p:cNvCxnSpPr>
            <a:cxnSpLocks/>
          </p:cNvCxnSpPr>
          <p:nvPr/>
        </p:nvCxnSpPr>
        <p:spPr>
          <a:xfrm>
            <a:off x="4501452" y="198499"/>
            <a:ext cx="0" cy="660039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062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6" name="Google Shape;1006;p21"/>
          <p:cNvSpPr txBox="1">
            <a:spLocks noGrp="1"/>
          </p:cNvSpPr>
          <p:nvPr>
            <p:ph type="title"/>
          </p:nvPr>
        </p:nvSpPr>
        <p:spPr>
          <a:xfrm>
            <a:off x="1516221" y="1412671"/>
            <a:ext cx="9159558" cy="914399"/>
          </a:xfrm>
          <a:prstGeom prst="rect">
            <a:avLst/>
          </a:prstGeom>
        </p:spPr>
        <p:txBody>
          <a:bodyPr spcFirstLastPara="1" vert="horz" wrap="square" lIns="0" tIns="0" rIns="0" bIns="0" rtlCol="0" anchor="t" anchorCtr="0">
            <a:noAutofit/>
          </a:bodyPr>
          <a:lstStyle/>
          <a:p>
            <a:pPr algn="ctr"/>
            <a:r>
              <a:rPr lang="es-PE" sz="3600" b="1" dirty="0" smtClean="0">
                <a:latin typeface="Poppins" panose="020B0604020202020204"/>
              </a:rPr>
              <a:t>Actividades rutinarias (+) elección racional</a:t>
            </a:r>
            <a:endParaRPr sz="3600" b="1" dirty="0">
              <a:latin typeface="Poppins" panose="020B0604020202020204"/>
            </a:endParaRPr>
          </a:p>
        </p:txBody>
      </p:sp>
      <p:sp>
        <p:nvSpPr>
          <p:cNvPr id="1007" name="Google Shape;1007;p21"/>
          <p:cNvSpPr txBox="1">
            <a:spLocks noGrp="1"/>
          </p:cNvSpPr>
          <p:nvPr>
            <p:ph type="body" idx="1"/>
          </p:nvPr>
        </p:nvSpPr>
        <p:spPr>
          <a:xfrm>
            <a:off x="1001093" y="2821577"/>
            <a:ext cx="9436130" cy="2222045"/>
          </a:xfrm>
          <a:prstGeom prst="rect">
            <a:avLst/>
          </a:prstGeom>
        </p:spPr>
        <p:txBody>
          <a:bodyPr spcFirstLastPara="1" vert="horz" wrap="square" lIns="0" tIns="0" rIns="0" bIns="0" rtlCol="0" anchor="t" anchorCtr="0">
            <a:noAutofit/>
          </a:bodyPr>
          <a:lstStyle/>
          <a:p>
            <a:pPr marL="0" indent="0" algn="just">
              <a:buNone/>
            </a:pPr>
            <a:r>
              <a:rPr lang="es-PE" sz="3000" b="1" dirty="0" smtClean="0"/>
              <a:t>3. Ausencia de controles eficaces</a:t>
            </a:r>
          </a:p>
          <a:p>
            <a:pPr marL="0" indent="0" algn="just">
              <a:buNone/>
            </a:pPr>
            <a:r>
              <a:rPr lang="es-PE" sz="3200" b="1" dirty="0" smtClean="0"/>
              <a:t>Control formal:</a:t>
            </a:r>
            <a:r>
              <a:rPr lang="es-PE" sz="3200" dirty="0" smtClean="0"/>
              <a:t> jurídico- administrativo y penal.</a:t>
            </a:r>
          </a:p>
          <a:p>
            <a:pPr marL="0" indent="0" algn="just">
              <a:buNone/>
            </a:pPr>
            <a:r>
              <a:rPr lang="es-PE" sz="3200" dirty="0" smtClean="0"/>
              <a:t>Problemas en el ámbito penal: (i) independencia de los jueces, (ii) ausencia de medios para investigar actos de corrupción y (iii) deficiencias legislativas.</a:t>
            </a:r>
          </a:p>
          <a:p>
            <a:pPr marL="0" indent="0" algn="just">
              <a:buNone/>
            </a:pPr>
            <a:r>
              <a:rPr lang="es-PE" sz="3200" b="1" dirty="0"/>
              <a:t>Control informal: </a:t>
            </a:r>
            <a:r>
              <a:rPr lang="es-PE" sz="3200" dirty="0"/>
              <a:t>medios de comunicación y sociedad civil.</a:t>
            </a:r>
          </a:p>
          <a:p>
            <a:pPr marL="0" indent="0" algn="just">
              <a:buNone/>
            </a:pPr>
            <a:endParaRPr lang="es-PE" sz="3200" dirty="0" smtClean="0"/>
          </a:p>
          <a:p>
            <a:pPr marL="0" indent="0" algn="just">
              <a:buNone/>
            </a:pPr>
            <a:r>
              <a:rPr lang="es-PE" sz="3200" dirty="0" smtClean="0"/>
              <a:t> </a:t>
            </a:r>
          </a:p>
        </p:txBody>
      </p:sp>
      <p:sp>
        <p:nvSpPr>
          <p:cNvPr id="1009" name="Google Shape;1009;p21"/>
          <p:cNvSpPr txBox="1">
            <a:spLocks noGrp="1"/>
          </p:cNvSpPr>
          <p:nvPr>
            <p:ph type="sldNum" idx="12"/>
          </p:nvPr>
        </p:nvSpPr>
        <p:spPr>
          <a:xfrm>
            <a:off x="11532033" y="6182333"/>
            <a:ext cx="609200" cy="624800"/>
          </a:xfrm>
          <a:prstGeom prst="rect">
            <a:avLst/>
          </a:prstGeom>
        </p:spPr>
        <p:txBody>
          <a:bodyPr spcFirstLastPara="1" vert="horz" wrap="square" lIns="0" tIns="0" rIns="0" bIns="0" rtlCol="0" anchor="b" anchorCtr="0">
            <a:noAutofit/>
          </a:bodyPr>
          <a:lstStyle/>
          <a:p>
            <a:fld id="{00000000-1234-1234-1234-123412341234}" type="slidenum">
              <a:rPr lang="en"/>
              <a:pPr/>
              <a:t>14</a:t>
            </a:fld>
            <a:endParaRPr/>
          </a:p>
        </p:txBody>
      </p:sp>
      <p:sp>
        <p:nvSpPr>
          <p:cNvPr id="6" name="Rectángulo 5"/>
          <p:cNvSpPr/>
          <p:nvPr/>
        </p:nvSpPr>
        <p:spPr>
          <a:xfrm>
            <a:off x="632793" y="1572338"/>
            <a:ext cx="368300" cy="29753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xmlns="" id="{7A64D55A-AA2B-413F-89A0-68127AF138C4}"/>
              </a:ext>
            </a:extLst>
          </p:cNvPr>
          <p:cNvSpPr/>
          <p:nvPr/>
        </p:nvSpPr>
        <p:spPr>
          <a:xfrm>
            <a:off x="0" y="0"/>
            <a:ext cx="12192000" cy="10515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pic>
        <p:nvPicPr>
          <p:cNvPr id="17" name="Imagen 16">
            <a:extLst>
              <a:ext uri="{FF2B5EF4-FFF2-40B4-BE49-F238E27FC236}">
                <a16:creationId xmlns:a16="http://schemas.microsoft.com/office/drawing/2014/main" xmlns="" id="{348CA356-8A78-430A-BE52-B11E979F377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1207" y="244150"/>
            <a:ext cx="1781144" cy="435767"/>
          </a:xfrm>
          <a:prstGeom prst="rect">
            <a:avLst/>
          </a:prstGeom>
        </p:spPr>
      </p:pic>
      <p:pic>
        <p:nvPicPr>
          <p:cNvPr id="18" name="Imagen 17">
            <a:extLst>
              <a:ext uri="{FF2B5EF4-FFF2-40B4-BE49-F238E27FC236}">
                <a16:creationId xmlns:a16="http://schemas.microsoft.com/office/drawing/2014/main" xmlns="" id="{FF9A6DDC-8554-4624-A89B-9239D2A8282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7181" y="194851"/>
            <a:ext cx="1381977" cy="534365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xmlns="" id="{54E5264C-34BB-48D5-8A44-AC64D2F15EC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4149" y="264507"/>
            <a:ext cx="2169953" cy="395053"/>
          </a:xfrm>
          <a:prstGeom prst="rect">
            <a:avLst/>
          </a:prstGeom>
        </p:spPr>
      </p:pic>
      <p:sp>
        <p:nvSpPr>
          <p:cNvPr id="20" name="Google Shape;239;p22">
            <a:extLst>
              <a:ext uri="{FF2B5EF4-FFF2-40B4-BE49-F238E27FC236}">
                <a16:creationId xmlns:a16="http://schemas.microsoft.com/office/drawing/2014/main" xmlns="" id="{ED2E4579-CDE1-4DEF-90B8-0DD025931EBB}"/>
              </a:ext>
            </a:extLst>
          </p:cNvPr>
          <p:cNvSpPr txBox="1">
            <a:spLocks/>
          </p:cNvSpPr>
          <p:nvPr/>
        </p:nvSpPr>
        <p:spPr>
          <a:xfrm>
            <a:off x="4520502" y="124503"/>
            <a:ext cx="1468851" cy="690411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s-ES" sz="1200" b="1" dirty="0">
                <a:latin typeface="Poppins" panose="020B0604020202020204" charset="0"/>
                <a:cs typeface="Poppins" panose="020B0604020202020204" charset="0"/>
              </a:rPr>
              <a:t>C</a:t>
            </a:r>
            <a:r>
              <a:rPr lang="es-ES" sz="1200" dirty="0">
                <a:latin typeface="Poppins" panose="020B0604020202020204" charset="0"/>
                <a:cs typeface="Poppins" panose="020B0604020202020204" charset="0"/>
              </a:rPr>
              <a:t>entro de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s-ES" sz="1200" b="1" dirty="0">
                <a:latin typeface="Poppins" panose="020B0604020202020204" charset="0"/>
                <a:cs typeface="Poppins" panose="020B0604020202020204" charset="0"/>
              </a:rPr>
              <a:t>F</a:t>
            </a:r>
            <a:r>
              <a:rPr lang="es-ES" sz="1200" dirty="0">
                <a:latin typeface="Poppins" panose="020B0604020202020204" charset="0"/>
                <a:cs typeface="Poppins" panose="020B0604020202020204" charset="0"/>
              </a:rPr>
              <a:t>ormación</a:t>
            </a:r>
            <a:r>
              <a:rPr lang="es-ES" sz="1200" b="1" dirty="0">
                <a:latin typeface="Poppins" panose="020B0604020202020204" charset="0"/>
                <a:cs typeface="Poppins" panose="020B0604020202020204" charset="0"/>
              </a:rPr>
              <a:t> </a:t>
            </a:r>
            <a:r>
              <a:rPr lang="es-ES" sz="1200" dirty="0">
                <a:latin typeface="Poppins" panose="020B0604020202020204" charset="0"/>
                <a:cs typeface="Poppins" panose="020B0604020202020204" charset="0"/>
              </a:rPr>
              <a:t>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s-ES" sz="1200" b="1" dirty="0">
                <a:latin typeface="Poppins" panose="020B0604020202020204" charset="0"/>
                <a:cs typeface="Poppins" panose="020B0604020202020204" charset="0"/>
              </a:rPr>
              <a:t>C</a:t>
            </a:r>
            <a:r>
              <a:rPr lang="es-ES" sz="1200" dirty="0">
                <a:latin typeface="Poppins" panose="020B0604020202020204" charset="0"/>
                <a:cs typeface="Poppins" panose="020B0604020202020204" charset="0"/>
              </a:rPr>
              <a:t>apacitación</a:t>
            </a:r>
          </a:p>
        </p:txBody>
      </p:sp>
      <p:cxnSp>
        <p:nvCxnSpPr>
          <p:cNvPr id="21" name="Conector recto 20">
            <a:extLst>
              <a:ext uri="{FF2B5EF4-FFF2-40B4-BE49-F238E27FC236}">
                <a16:creationId xmlns:a16="http://schemas.microsoft.com/office/drawing/2014/main" xmlns="" id="{64DCE2B6-33EE-40DE-8B83-B22A2FE95244}"/>
              </a:ext>
            </a:extLst>
          </p:cNvPr>
          <p:cNvCxnSpPr>
            <a:cxnSpLocks/>
          </p:cNvCxnSpPr>
          <p:nvPr/>
        </p:nvCxnSpPr>
        <p:spPr>
          <a:xfrm>
            <a:off x="4501452" y="198499"/>
            <a:ext cx="0" cy="660039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06219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>
            <a:spLocks noChangeArrowheads="1"/>
          </p:cNvSpPr>
          <p:nvPr/>
        </p:nvSpPr>
        <p:spPr bwMode="auto">
          <a:xfrm>
            <a:off x="3713027" y="3703745"/>
            <a:ext cx="4836050" cy="8448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  <a:buFontTx/>
              <a:buNone/>
            </a:pPr>
            <a:r>
              <a:rPr lang="es-PE" altLang="es-PE" sz="3600" b="1" dirty="0">
                <a:solidFill>
                  <a:schemeClr val="bg2">
                    <a:lumMod val="25000"/>
                  </a:schemeClr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MUCHAS GRACIAS 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5589" y="2350265"/>
            <a:ext cx="1866624" cy="1089262"/>
          </a:xfrm>
          <a:prstGeom prst="rect">
            <a:avLst/>
          </a:prstGeom>
        </p:spPr>
      </p:pic>
      <p:cxnSp>
        <p:nvCxnSpPr>
          <p:cNvPr id="6" name="Conector recto 5"/>
          <p:cNvCxnSpPr/>
          <p:nvPr/>
        </p:nvCxnSpPr>
        <p:spPr>
          <a:xfrm>
            <a:off x="338328" y="969264"/>
            <a:ext cx="1158544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/>
          <p:cNvCxnSpPr/>
          <p:nvPr/>
        </p:nvCxnSpPr>
        <p:spPr>
          <a:xfrm>
            <a:off x="338328" y="6161255"/>
            <a:ext cx="11585448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0808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0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6" name="Google Shape;1006;p21"/>
          <p:cNvSpPr txBox="1">
            <a:spLocks noGrp="1"/>
          </p:cNvSpPr>
          <p:nvPr>
            <p:ph type="title"/>
          </p:nvPr>
        </p:nvSpPr>
        <p:spPr>
          <a:xfrm>
            <a:off x="609600" y="2003410"/>
            <a:ext cx="4529559" cy="746113"/>
          </a:xfrm>
          <a:prstGeom prst="rect">
            <a:avLst/>
          </a:prstGeom>
        </p:spPr>
        <p:txBody>
          <a:bodyPr spcFirstLastPara="1" vert="horz" wrap="square" lIns="0" tIns="0" rIns="0" bIns="0" rtlCol="0" anchor="t" anchorCtr="0">
            <a:noAutofit/>
          </a:bodyPr>
          <a:lstStyle/>
          <a:p>
            <a:pPr algn="ctr"/>
            <a:r>
              <a:rPr lang="es-ES" sz="4000" b="1" dirty="0" smtClean="0">
                <a:latin typeface="Poppins" panose="020B0604020202020204"/>
              </a:rPr>
              <a:t>¿Qué es la criminología?</a:t>
            </a:r>
            <a:endParaRPr sz="4000" b="1" dirty="0">
              <a:latin typeface="Poppins" panose="020B0604020202020204"/>
            </a:endParaRPr>
          </a:p>
        </p:txBody>
      </p:sp>
      <p:sp>
        <p:nvSpPr>
          <p:cNvPr id="1007" name="Google Shape;1007;p21"/>
          <p:cNvSpPr txBox="1">
            <a:spLocks noGrp="1"/>
          </p:cNvSpPr>
          <p:nvPr>
            <p:ph type="body" idx="1"/>
          </p:nvPr>
        </p:nvSpPr>
        <p:spPr>
          <a:xfrm>
            <a:off x="609600" y="3278777"/>
            <a:ext cx="4743438" cy="1359897"/>
          </a:xfrm>
          <a:prstGeom prst="rect">
            <a:avLst/>
          </a:prstGeom>
        </p:spPr>
        <p:txBody>
          <a:bodyPr spcFirstLastPara="1" vert="horz" wrap="square" lIns="0" tIns="0" rIns="0" bIns="0" rtlCol="0" anchor="t" anchorCtr="0">
            <a:noAutofit/>
          </a:bodyPr>
          <a:lstStyle/>
          <a:p>
            <a:pPr marL="0" indent="0" algn="just">
              <a:buNone/>
            </a:pPr>
            <a:r>
              <a:rPr lang="es-PE" sz="3000" dirty="0" smtClean="0"/>
              <a:t>Estudio de las causas del delito: ¿Por qué se delinque?</a:t>
            </a:r>
          </a:p>
          <a:p>
            <a:pPr marL="0" indent="0" algn="just">
              <a:buNone/>
            </a:pPr>
            <a:r>
              <a:rPr lang="es-PE" sz="3000" b="1" dirty="0" smtClean="0"/>
              <a:t>IMPORTANCIA:</a:t>
            </a:r>
          </a:p>
          <a:p>
            <a:pPr marL="0" indent="0" algn="just">
              <a:buNone/>
            </a:pPr>
            <a:r>
              <a:rPr lang="es-PE" sz="3000" dirty="0" smtClean="0"/>
              <a:t>Permite plantear estrategias para prevenir y sancionar el fenómeno criminal.</a:t>
            </a:r>
            <a:endParaRPr sz="3000" dirty="0"/>
          </a:p>
        </p:txBody>
      </p:sp>
      <p:pic>
        <p:nvPicPr>
          <p:cNvPr id="1008" name="Google Shape;1008;p21"/>
          <p:cNvPicPr preferRelativeResize="0"/>
          <p:nvPr/>
        </p:nvPicPr>
        <p:blipFill rotWithShape="1">
          <a:blip r:embed="rId3">
            <a:alphaModFix/>
          </a:blip>
          <a:srcRect l="9666" r="37860"/>
          <a:stretch/>
        </p:blipFill>
        <p:spPr>
          <a:xfrm flipH="1">
            <a:off x="6755966" y="1051588"/>
            <a:ext cx="5436033" cy="5806411"/>
          </a:xfrm>
          <a:prstGeom prst="snip1Rect">
            <a:avLst>
              <a:gd name="adj" fmla="val 0"/>
            </a:avLst>
          </a:prstGeom>
          <a:noFill/>
          <a:ln>
            <a:noFill/>
          </a:ln>
        </p:spPr>
      </p:pic>
      <p:sp>
        <p:nvSpPr>
          <p:cNvPr id="1009" name="Google Shape;1009;p21"/>
          <p:cNvSpPr txBox="1">
            <a:spLocks noGrp="1"/>
          </p:cNvSpPr>
          <p:nvPr>
            <p:ph type="sldNum" idx="12"/>
          </p:nvPr>
        </p:nvSpPr>
        <p:spPr>
          <a:xfrm>
            <a:off x="11532033" y="6182333"/>
            <a:ext cx="609200" cy="624800"/>
          </a:xfrm>
          <a:prstGeom prst="rect">
            <a:avLst/>
          </a:prstGeom>
        </p:spPr>
        <p:txBody>
          <a:bodyPr spcFirstLastPara="1" vert="horz" wrap="square" lIns="0" tIns="0" rIns="0" bIns="0" rtlCol="0" anchor="b" anchorCtr="0">
            <a:noAutofit/>
          </a:bodyPr>
          <a:lstStyle/>
          <a:p>
            <a:fld id="{00000000-1234-1234-1234-123412341234}" type="slidenum">
              <a:rPr lang="en"/>
              <a:pPr/>
              <a:t>2</a:t>
            </a:fld>
            <a:endParaRPr/>
          </a:p>
        </p:txBody>
      </p:sp>
      <p:sp>
        <p:nvSpPr>
          <p:cNvPr id="6" name="Rectángulo 5"/>
          <p:cNvSpPr/>
          <p:nvPr/>
        </p:nvSpPr>
        <p:spPr>
          <a:xfrm>
            <a:off x="632793" y="1572338"/>
            <a:ext cx="368300" cy="29753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" name="Conector recto 2"/>
          <p:cNvCxnSpPr>
            <a:cxnSpLocks/>
          </p:cNvCxnSpPr>
          <p:nvPr/>
        </p:nvCxnSpPr>
        <p:spPr>
          <a:xfrm>
            <a:off x="6612761" y="3028950"/>
            <a:ext cx="0" cy="382905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ángulo 15">
            <a:extLst>
              <a:ext uri="{FF2B5EF4-FFF2-40B4-BE49-F238E27FC236}">
                <a16:creationId xmlns:a16="http://schemas.microsoft.com/office/drawing/2014/main" xmlns="" id="{7A64D55A-AA2B-413F-89A0-68127AF138C4}"/>
              </a:ext>
            </a:extLst>
          </p:cNvPr>
          <p:cNvSpPr/>
          <p:nvPr/>
        </p:nvSpPr>
        <p:spPr>
          <a:xfrm>
            <a:off x="0" y="0"/>
            <a:ext cx="12192000" cy="10515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pic>
        <p:nvPicPr>
          <p:cNvPr id="17" name="Imagen 16">
            <a:extLst>
              <a:ext uri="{FF2B5EF4-FFF2-40B4-BE49-F238E27FC236}">
                <a16:creationId xmlns:a16="http://schemas.microsoft.com/office/drawing/2014/main" xmlns="" id="{348CA356-8A78-430A-BE52-B11E979F377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1207" y="244150"/>
            <a:ext cx="1781144" cy="435767"/>
          </a:xfrm>
          <a:prstGeom prst="rect">
            <a:avLst/>
          </a:prstGeom>
        </p:spPr>
      </p:pic>
      <p:pic>
        <p:nvPicPr>
          <p:cNvPr id="18" name="Imagen 17">
            <a:extLst>
              <a:ext uri="{FF2B5EF4-FFF2-40B4-BE49-F238E27FC236}">
                <a16:creationId xmlns:a16="http://schemas.microsoft.com/office/drawing/2014/main" xmlns="" id="{FF9A6DDC-8554-4624-A89B-9239D2A8282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7181" y="194851"/>
            <a:ext cx="1381977" cy="534365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xmlns="" id="{54E5264C-34BB-48D5-8A44-AC64D2F15EC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4149" y="264507"/>
            <a:ext cx="2169953" cy="395053"/>
          </a:xfrm>
          <a:prstGeom prst="rect">
            <a:avLst/>
          </a:prstGeom>
        </p:spPr>
      </p:pic>
      <p:sp>
        <p:nvSpPr>
          <p:cNvPr id="20" name="Google Shape;239;p22">
            <a:extLst>
              <a:ext uri="{FF2B5EF4-FFF2-40B4-BE49-F238E27FC236}">
                <a16:creationId xmlns:a16="http://schemas.microsoft.com/office/drawing/2014/main" xmlns="" id="{ED2E4579-CDE1-4DEF-90B8-0DD025931EBB}"/>
              </a:ext>
            </a:extLst>
          </p:cNvPr>
          <p:cNvSpPr txBox="1">
            <a:spLocks/>
          </p:cNvSpPr>
          <p:nvPr/>
        </p:nvSpPr>
        <p:spPr>
          <a:xfrm>
            <a:off x="4520502" y="124503"/>
            <a:ext cx="1468851" cy="690411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s-ES" sz="1200" b="1" dirty="0">
                <a:latin typeface="Poppins" panose="020B0604020202020204" charset="0"/>
                <a:cs typeface="Poppins" panose="020B0604020202020204" charset="0"/>
              </a:rPr>
              <a:t>C</a:t>
            </a:r>
            <a:r>
              <a:rPr lang="es-ES" sz="1200" dirty="0">
                <a:latin typeface="Poppins" panose="020B0604020202020204" charset="0"/>
                <a:cs typeface="Poppins" panose="020B0604020202020204" charset="0"/>
              </a:rPr>
              <a:t>entro de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s-ES" sz="1200" b="1" dirty="0">
                <a:latin typeface="Poppins" panose="020B0604020202020204" charset="0"/>
                <a:cs typeface="Poppins" panose="020B0604020202020204" charset="0"/>
              </a:rPr>
              <a:t>F</a:t>
            </a:r>
            <a:r>
              <a:rPr lang="es-ES" sz="1200" dirty="0">
                <a:latin typeface="Poppins" panose="020B0604020202020204" charset="0"/>
                <a:cs typeface="Poppins" panose="020B0604020202020204" charset="0"/>
              </a:rPr>
              <a:t>ormación</a:t>
            </a:r>
            <a:r>
              <a:rPr lang="es-ES" sz="1200" b="1" dirty="0">
                <a:latin typeface="Poppins" panose="020B0604020202020204" charset="0"/>
                <a:cs typeface="Poppins" panose="020B0604020202020204" charset="0"/>
              </a:rPr>
              <a:t> </a:t>
            </a:r>
            <a:r>
              <a:rPr lang="es-ES" sz="1200" dirty="0">
                <a:latin typeface="Poppins" panose="020B0604020202020204" charset="0"/>
                <a:cs typeface="Poppins" panose="020B0604020202020204" charset="0"/>
              </a:rPr>
              <a:t>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s-ES" sz="1200" b="1" dirty="0">
                <a:latin typeface="Poppins" panose="020B0604020202020204" charset="0"/>
                <a:cs typeface="Poppins" panose="020B0604020202020204" charset="0"/>
              </a:rPr>
              <a:t>C</a:t>
            </a:r>
            <a:r>
              <a:rPr lang="es-ES" sz="1200" dirty="0">
                <a:latin typeface="Poppins" panose="020B0604020202020204" charset="0"/>
                <a:cs typeface="Poppins" panose="020B0604020202020204" charset="0"/>
              </a:rPr>
              <a:t>apacitación</a:t>
            </a:r>
          </a:p>
        </p:txBody>
      </p:sp>
      <p:cxnSp>
        <p:nvCxnSpPr>
          <p:cNvPr id="21" name="Conector recto 20">
            <a:extLst>
              <a:ext uri="{FF2B5EF4-FFF2-40B4-BE49-F238E27FC236}">
                <a16:creationId xmlns:a16="http://schemas.microsoft.com/office/drawing/2014/main" xmlns="" id="{64DCE2B6-33EE-40DE-8B83-B22A2FE95244}"/>
              </a:ext>
            </a:extLst>
          </p:cNvPr>
          <p:cNvCxnSpPr>
            <a:cxnSpLocks/>
          </p:cNvCxnSpPr>
          <p:nvPr/>
        </p:nvCxnSpPr>
        <p:spPr>
          <a:xfrm>
            <a:off x="4501452" y="198499"/>
            <a:ext cx="0" cy="660039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02813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10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6" name="Google Shape;1006;p21"/>
          <p:cNvSpPr txBox="1">
            <a:spLocks noGrp="1"/>
          </p:cNvSpPr>
          <p:nvPr>
            <p:ph type="title"/>
          </p:nvPr>
        </p:nvSpPr>
        <p:spPr>
          <a:xfrm>
            <a:off x="1516221" y="1412671"/>
            <a:ext cx="9159558" cy="914399"/>
          </a:xfrm>
          <a:prstGeom prst="rect">
            <a:avLst/>
          </a:prstGeom>
        </p:spPr>
        <p:txBody>
          <a:bodyPr spcFirstLastPara="1" vert="horz" wrap="square" lIns="0" tIns="0" rIns="0" bIns="0" rtlCol="0" anchor="t" anchorCtr="0">
            <a:noAutofit/>
          </a:bodyPr>
          <a:lstStyle/>
          <a:p>
            <a:pPr algn="ctr"/>
            <a:r>
              <a:rPr lang="es-ES" sz="4000" b="1" dirty="0" smtClean="0">
                <a:latin typeface="Poppins" panose="020B0604020202020204"/>
              </a:rPr>
              <a:t>Entre la criminología, la política criminal y el Derecho Penal</a:t>
            </a:r>
            <a:endParaRPr sz="4000" b="1" dirty="0">
              <a:latin typeface="Poppins" panose="020B0604020202020204"/>
            </a:endParaRPr>
          </a:p>
        </p:txBody>
      </p:sp>
      <p:sp>
        <p:nvSpPr>
          <p:cNvPr id="1007" name="Google Shape;1007;p21"/>
          <p:cNvSpPr txBox="1">
            <a:spLocks noGrp="1"/>
          </p:cNvSpPr>
          <p:nvPr>
            <p:ph type="body" idx="1"/>
          </p:nvPr>
        </p:nvSpPr>
        <p:spPr>
          <a:xfrm>
            <a:off x="1001093" y="2808514"/>
            <a:ext cx="9436130" cy="2222045"/>
          </a:xfrm>
          <a:prstGeom prst="rect">
            <a:avLst/>
          </a:prstGeom>
        </p:spPr>
        <p:txBody>
          <a:bodyPr spcFirstLastPara="1" vert="horz" wrap="square" lIns="0" tIns="0" rIns="0" bIns="0" rtlCol="0" anchor="t" anchorCtr="0">
            <a:noAutofit/>
          </a:bodyPr>
          <a:lstStyle/>
          <a:p>
            <a:pPr marL="0" indent="0" algn="just">
              <a:buNone/>
            </a:pPr>
            <a:r>
              <a:rPr lang="es-ES" sz="3200" dirty="0" smtClean="0"/>
              <a:t>La </a:t>
            </a:r>
            <a:r>
              <a:rPr lang="es-ES" sz="3200" dirty="0"/>
              <a:t>política-criminal resulta ser un puente entre el Derecho penal y la criminología, puesto que facilita las investigaciones empíricas que sirven para que a futuro se conviertan en preceptos de carácter normativo. </a:t>
            </a:r>
            <a:endParaRPr lang="es-ES" sz="3200" dirty="0" smtClean="0"/>
          </a:p>
          <a:p>
            <a:pPr marL="0" indent="0" algn="just">
              <a:buNone/>
            </a:pPr>
            <a:endParaRPr lang="es-ES" sz="3200" dirty="0"/>
          </a:p>
          <a:p>
            <a:pPr marL="0" indent="0" algn="just">
              <a:buNone/>
            </a:pPr>
            <a:r>
              <a:rPr lang="es-ES" sz="2000" dirty="0" smtClean="0"/>
              <a:t>GARCÍA- </a:t>
            </a:r>
            <a:r>
              <a:rPr lang="es-ES" sz="2000" dirty="0"/>
              <a:t>PABLOS DE MOLINA, Antonio. </a:t>
            </a:r>
            <a:r>
              <a:rPr lang="es-ES" sz="2000" i="1" dirty="0"/>
              <a:t>Criminología. Una introducción a sus fundamentos teóricos</a:t>
            </a:r>
            <a:r>
              <a:rPr lang="es-ES" sz="2000" dirty="0"/>
              <a:t>. 6º edición, corregida y aumentada. Valencia: Tirant lo Blanch, 2007. p. 222. </a:t>
            </a:r>
            <a:endParaRPr lang="es-PE" sz="2000" dirty="0"/>
          </a:p>
          <a:p>
            <a:pPr marL="0" indent="0" algn="just">
              <a:buNone/>
            </a:pPr>
            <a:endParaRPr sz="3000" dirty="0"/>
          </a:p>
        </p:txBody>
      </p:sp>
      <p:sp>
        <p:nvSpPr>
          <p:cNvPr id="1009" name="Google Shape;1009;p21"/>
          <p:cNvSpPr txBox="1">
            <a:spLocks noGrp="1"/>
          </p:cNvSpPr>
          <p:nvPr>
            <p:ph type="sldNum" idx="12"/>
          </p:nvPr>
        </p:nvSpPr>
        <p:spPr>
          <a:xfrm>
            <a:off x="11532033" y="6182333"/>
            <a:ext cx="609200" cy="624800"/>
          </a:xfrm>
          <a:prstGeom prst="rect">
            <a:avLst/>
          </a:prstGeom>
        </p:spPr>
        <p:txBody>
          <a:bodyPr spcFirstLastPara="1" vert="horz" wrap="square" lIns="0" tIns="0" rIns="0" bIns="0" rtlCol="0" anchor="b" anchorCtr="0">
            <a:noAutofit/>
          </a:bodyPr>
          <a:lstStyle/>
          <a:p>
            <a:fld id="{00000000-1234-1234-1234-123412341234}" type="slidenum">
              <a:rPr lang="en"/>
              <a:pPr/>
              <a:t>3</a:t>
            </a:fld>
            <a:endParaRPr/>
          </a:p>
        </p:txBody>
      </p:sp>
      <p:sp>
        <p:nvSpPr>
          <p:cNvPr id="6" name="Rectángulo 5"/>
          <p:cNvSpPr/>
          <p:nvPr/>
        </p:nvSpPr>
        <p:spPr>
          <a:xfrm>
            <a:off x="632793" y="1572338"/>
            <a:ext cx="368300" cy="29753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xmlns="" id="{7A64D55A-AA2B-413F-89A0-68127AF138C4}"/>
              </a:ext>
            </a:extLst>
          </p:cNvPr>
          <p:cNvSpPr/>
          <p:nvPr/>
        </p:nvSpPr>
        <p:spPr>
          <a:xfrm>
            <a:off x="0" y="0"/>
            <a:ext cx="12192000" cy="10515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pic>
        <p:nvPicPr>
          <p:cNvPr id="17" name="Imagen 16">
            <a:extLst>
              <a:ext uri="{FF2B5EF4-FFF2-40B4-BE49-F238E27FC236}">
                <a16:creationId xmlns:a16="http://schemas.microsoft.com/office/drawing/2014/main" xmlns="" id="{348CA356-8A78-430A-BE52-B11E979F377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1207" y="244150"/>
            <a:ext cx="1781144" cy="435767"/>
          </a:xfrm>
          <a:prstGeom prst="rect">
            <a:avLst/>
          </a:prstGeom>
        </p:spPr>
      </p:pic>
      <p:pic>
        <p:nvPicPr>
          <p:cNvPr id="18" name="Imagen 17">
            <a:extLst>
              <a:ext uri="{FF2B5EF4-FFF2-40B4-BE49-F238E27FC236}">
                <a16:creationId xmlns:a16="http://schemas.microsoft.com/office/drawing/2014/main" xmlns="" id="{FF9A6DDC-8554-4624-A89B-9239D2A8282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7181" y="194851"/>
            <a:ext cx="1381977" cy="534365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xmlns="" id="{54E5264C-34BB-48D5-8A44-AC64D2F15EC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4149" y="264507"/>
            <a:ext cx="2169953" cy="395053"/>
          </a:xfrm>
          <a:prstGeom prst="rect">
            <a:avLst/>
          </a:prstGeom>
        </p:spPr>
      </p:pic>
      <p:sp>
        <p:nvSpPr>
          <p:cNvPr id="20" name="Google Shape;239;p22">
            <a:extLst>
              <a:ext uri="{FF2B5EF4-FFF2-40B4-BE49-F238E27FC236}">
                <a16:creationId xmlns:a16="http://schemas.microsoft.com/office/drawing/2014/main" xmlns="" id="{ED2E4579-CDE1-4DEF-90B8-0DD025931EBB}"/>
              </a:ext>
            </a:extLst>
          </p:cNvPr>
          <p:cNvSpPr txBox="1">
            <a:spLocks/>
          </p:cNvSpPr>
          <p:nvPr/>
        </p:nvSpPr>
        <p:spPr>
          <a:xfrm>
            <a:off x="4520502" y="124503"/>
            <a:ext cx="1468851" cy="690411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s-ES" sz="1200" b="1" dirty="0">
                <a:latin typeface="Poppins" panose="020B0604020202020204" charset="0"/>
                <a:cs typeface="Poppins" panose="020B0604020202020204" charset="0"/>
              </a:rPr>
              <a:t>C</a:t>
            </a:r>
            <a:r>
              <a:rPr lang="es-ES" sz="1200" dirty="0">
                <a:latin typeface="Poppins" panose="020B0604020202020204" charset="0"/>
                <a:cs typeface="Poppins" panose="020B0604020202020204" charset="0"/>
              </a:rPr>
              <a:t>entro de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s-ES" sz="1200" b="1" dirty="0">
                <a:latin typeface="Poppins" panose="020B0604020202020204" charset="0"/>
                <a:cs typeface="Poppins" panose="020B0604020202020204" charset="0"/>
              </a:rPr>
              <a:t>F</a:t>
            </a:r>
            <a:r>
              <a:rPr lang="es-ES" sz="1200" dirty="0">
                <a:latin typeface="Poppins" panose="020B0604020202020204" charset="0"/>
                <a:cs typeface="Poppins" panose="020B0604020202020204" charset="0"/>
              </a:rPr>
              <a:t>ormación</a:t>
            </a:r>
            <a:r>
              <a:rPr lang="es-ES" sz="1200" b="1" dirty="0">
                <a:latin typeface="Poppins" panose="020B0604020202020204" charset="0"/>
                <a:cs typeface="Poppins" panose="020B0604020202020204" charset="0"/>
              </a:rPr>
              <a:t> </a:t>
            </a:r>
            <a:r>
              <a:rPr lang="es-ES" sz="1200" dirty="0">
                <a:latin typeface="Poppins" panose="020B0604020202020204" charset="0"/>
                <a:cs typeface="Poppins" panose="020B0604020202020204" charset="0"/>
              </a:rPr>
              <a:t>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s-ES" sz="1200" b="1" dirty="0">
                <a:latin typeface="Poppins" panose="020B0604020202020204" charset="0"/>
                <a:cs typeface="Poppins" panose="020B0604020202020204" charset="0"/>
              </a:rPr>
              <a:t>C</a:t>
            </a:r>
            <a:r>
              <a:rPr lang="es-ES" sz="1200" dirty="0">
                <a:latin typeface="Poppins" panose="020B0604020202020204" charset="0"/>
                <a:cs typeface="Poppins" panose="020B0604020202020204" charset="0"/>
              </a:rPr>
              <a:t>apacitación</a:t>
            </a:r>
          </a:p>
        </p:txBody>
      </p:sp>
      <p:cxnSp>
        <p:nvCxnSpPr>
          <p:cNvPr id="21" name="Conector recto 20">
            <a:extLst>
              <a:ext uri="{FF2B5EF4-FFF2-40B4-BE49-F238E27FC236}">
                <a16:creationId xmlns:a16="http://schemas.microsoft.com/office/drawing/2014/main" xmlns="" id="{64DCE2B6-33EE-40DE-8B83-B22A2FE95244}"/>
              </a:ext>
            </a:extLst>
          </p:cNvPr>
          <p:cNvCxnSpPr>
            <a:cxnSpLocks/>
          </p:cNvCxnSpPr>
          <p:nvPr/>
        </p:nvCxnSpPr>
        <p:spPr>
          <a:xfrm>
            <a:off x="4501452" y="198499"/>
            <a:ext cx="0" cy="660039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665484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18"/>
          <p:cNvSpPr txBox="1">
            <a:spLocks noGrp="1"/>
          </p:cNvSpPr>
          <p:nvPr>
            <p:ph type="body" idx="1"/>
          </p:nvPr>
        </p:nvSpPr>
        <p:spPr>
          <a:xfrm>
            <a:off x="2946252" y="2232031"/>
            <a:ext cx="7869794" cy="3332745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/>
          <a:p>
            <a:pPr marL="84665" indent="0" algn="just">
              <a:buNone/>
            </a:pPr>
            <a:r>
              <a:rPr lang="es-ES" sz="2200" b="0" dirty="0" smtClean="0"/>
              <a:t>La </a:t>
            </a:r>
            <a:r>
              <a:rPr lang="es-ES" sz="2200" b="0" dirty="0"/>
              <a:t>criminología está llamada a aportar el sustrato empírico del mismo, su fundamento científico. La política-criminal a transformar la experiencia criminológica en opciones y estrategias concretas asumibles por el legislador y los poderes públicos. El Derecho penal a convertir en proposiciones jurídicas, generales y obligatorias, el saber criminológico esgrimido por la política-criminal con estricto respeto de las garantías individuales y principios jurídicos de seguridad e igualdad propios de un Estado de Derecho</a:t>
            </a:r>
            <a:r>
              <a:rPr lang="es-ES" sz="3000" b="0" dirty="0" smtClean="0"/>
              <a:t>” </a:t>
            </a:r>
          </a:p>
          <a:p>
            <a:pPr marL="84665" indent="0" algn="just">
              <a:buNone/>
            </a:pPr>
            <a:r>
              <a:rPr lang="es-ES" sz="1500" b="0" dirty="0"/>
              <a:t>GARCÍA- PABLOS DE MOLINA, Antonio. </a:t>
            </a:r>
            <a:r>
              <a:rPr lang="es-ES" sz="1500" b="0" i="1" dirty="0"/>
              <a:t>Criminología. Una introducción a sus fundamentos teóricos</a:t>
            </a:r>
            <a:r>
              <a:rPr lang="es-ES" sz="1500" b="0" dirty="0"/>
              <a:t>. 6º edición, corregida y aumentada. Valencia: Tirant lo Blanch, </a:t>
            </a:r>
            <a:r>
              <a:rPr lang="es-ES" sz="1500" b="0" dirty="0" smtClean="0"/>
              <a:t>2007, </a:t>
            </a:r>
            <a:r>
              <a:rPr lang="es-ES" sz="1500" b="0" dirty="0"/>
              <a:t>p. 222</a:t>
            </a:r>
            <a:endParaRPr lang="es-PE" sz="1500" b="0" dirty="0"/>
          </a:p>
        </p:txBody>
      </p:sp>
      <p:sp>
        <p:nvSpPr>
          <p:cNvPr id="183" name="Google Shape;183;p18"/>
          <p:cNvSpPr txBox="1">
            <a:spLocks noGrp="1"/>
          </p:cNvSpPr>
          <p:nvPr>
            <p:ph type="sldNum" idx="12"/>
          </p:nvPr>
        </p:nvSpPr>
        <p:spPr>
          <a:xfrm>
            <a:off x="11407833" y="6101933"/>
            <a:ext cx="580800" cy="580800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ctr" anchorCtr="0">
            <a:noAutofit/>
          </a:bodyPr>
          <a:lstStyle/>
          <a:p>
            <a:pPr algn="ctr"/>
            <a:fld id="{00000000-1234-1234-1234-123412341234}" type="slidenum">
              <a:rPr lang="en"/>
              <a:pPr algn="ctr"/>
              <a:t>4</a:t>
            </a:fld>
            <a:endParaRPr/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xmlns="" id="{B4A70253-3D85-4824-AAC6-3B74BEDEA7FB}"/>
              </a:ext>
            </a:extLst>
          </p:cNvPr>
          <p:cNvSpPr/>
          <p:nvPr/>
        </p:nvSpPr>
        <p:spPr>
          <a:xfrm>
            <a:off x="0" y="0"/>
            <a:ext cx="12192000" cy="10515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pic>
        <p:nvPicPr>
          <p:cNvPr id="13" name="Imagen 12">
            <a:extLst>
              <a:ext uri="{FF2B5EF4-FFF2-40B4-BE49-F238E27FC236}">
                <a16:creationId xmlns:a16="http://schemas.microsoft.com/office/drawing/2014/main" xmlns="" id="{4715ACB3-3776-41C1-98CB-1D6ACCF157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1207" y="244150"/>
            <a:ext cx="1781144" cy="435767"/>
          </a:xfrm>
          <a:prstGeom prst="rect">
            <a:avLst/>
          </a:prstGeom>
        </p:spPr>
      </p:pic>
      <p:pic>
        <p:nvPicPr>
          <p:cNvPr id="14" name="Imagen 13">
            <a:extLst>
              <a:ext uri="{FF2B5EF4-FFF2-40B4-BE49-F238E27FC236}">
                <a16:creationId xmlns:a16="http://schemas.microsoft.com/office/drawing/2014/main" xmlns="" id="{0D1D2863-C023-4017-8AB8-BC0F825D699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7181" y="194851"/>
            <a:ext cx="1381977" cy="534365"/>
          </a:xfrm>
          <a:prstGeom prst="rect">
            <a:avLst/>
          </a:prstGeom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xmlns="" id="{5FF827C5-90DC-452A-A8D1-A9A99D12886C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4149" y="264507"/>
            <a:ext cx="2169953" cy="395053"/>
          </a:xfrm>
          <a:prstGeom prst="rect">
            <a:avLst/>
          </a:prstGeom>
        </p:spPr>
      </p:pic>
      <p:sp>
        <p:nvSpPr>
          <p:cNvPr id="16" name="Google Shape;239;p22">
            <a:extLst>
              <a:ext uri="{FF2B5EF4-FFF2-40B4-BE49-F238E27FC236}">
                <a16:creationId xmlns:a16="http://schemas.microsoft.com/office/drawing/2014/main" xmlns="" id="{91359DCE-A313-4996-86E6-F219EBC47D36}"/>
              </a:ext>
            </a:extLst>
          </p:cNvPr>
          <p:cNvSpPr txBox="1">
            <a:spLocks/>
          </p:cNvSpPr>
          <p:nvPr/>
        </p:nvSpPr>
        <p:spPr>
          <a:xfrm>
            <a:off x="4520502" y="124503"/>
            <a:ext cx="1468851" cy="690411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s-ES" sz="1200" b="1" dirty="0">
                <a:latin typeface="Poppins" panose="020B0604020202020204" charset="0"/>
                <a:cs typeface="Poppins" panose="020B0604020202020204" charset="0"/>
              </a:rPr>
              <a:t>C</a:t>
            </a:r>
            <a:r>
              <a:rPr lang="es-ES" sz="1200" dirty="0">
                <a:latin typeface="Poppins" panose="020B0604020202020204" charset="0"/>
                <a:cs typeface="Poppins" panose="020B0604020202020204" charset="0"/>
              </a:rPr>
              <a:t>entro de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s-ES" sz="1200" b="1" dirty="0">
                <a:latin typeface="Poppins" panose="020B0604020202020204" charset="0"/>
                <a:cs typeface="Poppins" panose="020B0604020202020204" charset="0"/>
              </a:rPr>
              <a:t>F</a:t>
            </a:r>
            <a:r>
              <a:rPr lang="es-ES" sz="1200" dirty="0">
                <a:latin typeface="Poppins" panose="020B0604020202020204" charset="0"/>
                <a:cs typeface="Poppins" panose="020B0604020202020204" charset="0"/>
              </a:rPr>
              <a:t>ormación</a:t>
            </a:r>
            <a:r>
              <a:rPr lang="es-ES" sz="1200" b="1" dirty="0">
                <a:latin typeface="Poppins" panose="020B0604020202020204" charset="0"/>
                <a:cs typeface="Poppins" panose="020B0604020202020204" charset="0"/>
              </a:rPr>
              <a:t> </a:t>
            </a:r>
            <a:r>
              <a:rPr lang="es-ES" sz="1200" dirty="0">
                <a:latin typeface="Poppins" panose="020B0604020202020204" charset="0"/>
                <a:cs typeface="Poppins" panose="020B0604020202020204" charset="0"/>
              </a:rPr>
              <a:t>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s-ES" sz="1200" b="1" dirty="0">
                <a:latin typeface="Poppins" panose="020B0604020202020204" charset="0"/>
                <a:cs typeface="Poppins" panose="020B0604020202020204" charset="0"/>
              </a:rPr>
              <a:t>C</a:t>
            </a:r>
            <a:r>
              <a:rPr lang="es-ES" sz="1200" dirty="0">
                <a:latin typeface="Poppins" panose="020B0604020202020204" charset="0"/>
                <a:cs typeface="Poppins" panose="020B0604020202020204" charset="0"/>
              </a:rPr>
              <a:t>apacitación</a:t>
            </a:r>
          </a:p>
        </p:txBody>
      </p: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xmlns="" id="{5B122CF8-41B7-4265-952B-EC4485A1B695}"/>
              </a:ext>
            </a:extLst>
          </p:cNvPr>
          <p:cNvCxnSpPr>
            <a:cxnSpLocks/>
          </p:cNvCxnSpPr>
          <p:nvPr/>
        </p:nvCxnSpPr>
        <p:spPr>
          <a:xfrm>
            <a:off x="4501452" y="198499"/>
            <a:ext cx="0" cy="660039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8619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6" name="Google Shape;1006;p21"/>
          <p:cNvSpPr txBox="1">
            <a:spLocks noGrp="1"/>
          </p:cNvSpPr>
          <p:nvPr>
            <p:ph type="title"/>
          </p:nvPr>
        </p:nvSpPr>
        <p:spPr>
          <a:xfrm>
            <a:off x="1516221" y="1412671"/>
            <a:ext cx="9159558" cy="914399"/>
          </a:xfrm>
          <a:prstGeom prst="rect">
            <a:avLst/>
          </a:prstGeom>
        </p:spPr>
        <p:txBody>
          <a:bodyPr spcFirstLastPara="1" vert="horz" wrap="square" lIns="0" tIns="0" rIns="0" bIns="0" rtlCol="0" anchor="t" anchorCtr="0">
            <a:noAutofit/>
          </a:bodyPr>
          <a:lstStyle/>
          <a:p>
            <a:pPr algn="ctr"/>
            <a:r>
              <a:rPr lang="es-ES" sz="4000" b="1" dirty="0" smtClean="0">
                <a:latin typeface="Poppins" panose="020B0604020202020204"/>
              </a:rPr>
              <a:t>Entre la criminología, la política criminal y el Derecho Penal</a:t>
            </a:r>
            <a:endParaRPr sz="4000" b="1" dirty="0">
              <a:latin typeface="Poppins" panose="020B0604020202020204"/>
            </a:endParaRPr>
          </a:p>
        </p:txBody>
      </p:sp>
      <p:sp>
        <p:nvSpPr>
          <p:cNvPr id="1007" name="Google Shape;1007;p21"/>
          <p:cNvSpPr txBox="1">
            <a:spLocks noGrp="1"/>
          </p:cNvSpPr>
          <p:nvPr>
            <p:ph type="body" idx="1"/>
          </p:nvPr>
        </p:nvSpPr>
        <p:spPr>
          <a:xfrm>
            <a:off x="1001093" y="2808514"/>
            <a:ext cx="9436130" cy="2222045"/>
          </a:xfrm>
          <a:prstGeom prst="rect">
            <a:avLst/>
          </a:prstGeom>
        </p:spPr>
        <p:txBody>
          <a:bodyPr spcFirstLastPara="1" vert="horz" wrap="square" lIns="0" tIns="0" rIns="0" bIns="0" rtlCol="0" anchor="t" anchorCtr="0">
            <a:noAutofit/>
          </a:bodyPr>
          <a:lstStyle/>
          <a:p>
            <a:pPr marL="0" indent="0" algn="just">
              <a:buNone/>
            </a:pPr>
            <a:r>
              <a:rPr lang="es-ES" sz="3200" dirty="0" smtClean="0"/>
              <a:t>La </a:t>
            </a:r>
            <a:r>
              <a:rPr lang="es-ES" sz="3200" dirty="0"/>
              <a:t>política-criminal resulta ser un puente entre el Derecho penal y la criminología, puesto que facilita las investigaciones empíricas que sirven para que a futuro se conviertan en preceptos de carácter normativo. </a:t>
            </a:r>
            <a:endParaRPr lang="es-ES" sz="3200" dirty="0" smtClean="0"/>
          </a:p>
          <a:p>
            <a:pPr marL="0" indent="0" algn="just">
              <a:buNone/>
            </a:pPr>
            <a:endParaRPr lang="es-ES" sz="3200" dirty="0"/>
          </a:p>
          <a:p>
            <a:pPr marL="0" indent="0" algn="just">
              <a:buNone/>
            </a:pPr>
            <a:r>
              <a:rPr lang="es-ES" sz="2000" dirty="0" smtClean="0"/>
              <a:t>GARCÍA- </a:t>
            </a:r>
            <a:r>
              <a:rPr lang="es-ES" sz="2000" dirty="0"/>
              <a:t>PABLOS DE MOLINA, Antonio. </a:t>
            </a:r>
            <a:r>
              <a:rPr lang="es-ES" sz="2000" i="1" dirty="0"/>
              <a:t>Criminología. Una introducción a sus fundamentos teóricos</a:t>
            </a:r>
            <a:r>
              <a:rPr lang="es-ES" sz="2000" dirty="0"/>
              <a:t>. 6º edición, corregida y aumentada. Valencia: Tirant lo Blanch, 2007. p. 222. </a:t>
            </a:r>
            <a:endParaRPr lang="es-PE" sz="2000" dirty="0"/>
          </a:p>
          <a:p>
            <a:pPr marL="0" indent="0" algn="just">
              <a:buNone/>
            </a:pPr>
            <a:endParaRPr sz="3000" dirty="0"/>
          </a:p>
        </p:txBody>
      </p:sp>
      <p:sp>
        <p:nvSpPr>
          <p:cNvPr id="1009" name="Google Shape;1009;p21"/>
          <p:cNvSpPr txBox="1">
            <a:spLocks noGrp="1"/>
          </p:cNvSpPr>
          <p:nvPr>
            <p:ph type="sldNum" idx="12"/>
          </p:nvPr>
        </p:nvSpPr>
        <p:spPr>
          <a:xfrm>
            <a:off x="11532033" y="6182333"/>
            <a:ext cx="609200" cy="624800"/>
          </a:xfrm>
          <a:prstGeom prst="rect">
            <a:avLst/>
          </a:prstGeom>
        </p:spPr>
        <p:txBody>
          <a:bodyPr spcFirstLastPara="1" vert="horz" wrap="square" lIns="0" tIns="0" rIns="0" bIns="0" rtlCol="0" anchor="b" anchorCtr="0">
            <a:noAutofit/>
          </a:bodyPr>
          <a:lstStyle/>
          <a:p>
            <a:fld id="{00000000-1234-1234-1234-123412341234}" type="slidenum">
              <a:rPr lang="en"/>
              <a:pPr/>
              <a:t>5</a:t>
            </a:fld>
            <a:endParaRPr/>
          </a:p>
        </p:txBody>
      </p:sp>
      <p:sp>
        <p:nvSpPr>
          <p:cNvPr id="6" name="Rectángulo 5"/>
          <p:cNvSpPr/>
          <p:nvPr/>
        </p:nvSpPr>
        <p:spPr>
          <a:xfrm>
            <a:off x="632793" y="1572338"/>
            <a:ext cx="368300" cy="29753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xmlns="" id="{7A64D55A-AA2B-413F-89A0-68127AF138C4}"/>
              </a:ext>
            </a:extLst>
          </p:cNvPr>
          <p:cNvSpPr/>
          <p:nvPr/>
        </p:nvSpPr>
        <p:spPr>
          <a:xfrm>
            <a:off x="0" y="0"/>
            <a:ext cx="12192000" cy="10515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pic>
        <p:nvPicPr>
          <p:cNvPr id="17" name="Imagen 16">
            <a:extLst>
              <a:ext uri="{FF2B5EF4-FFF2-40B4-BE49-F238E27FC236}">
                <a16:creationId xmlns:a16="http://schemas.microsoft.com/office/drawing/2014/main" xmlns="" id="{348CA356-8A78-430A-BE52-B11E979F377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1207" y="244150"/>
            <a:ext cx="1781144" cy="435767"/>
          </a:xfrm>
          <a:prstGeom prst="rect">
            <a:avLst/>
          </a:prstGeom>
        </p:spPr>
      </p:pic>
      <p:pic>
        <p:nvPicPr>
          <p:cNvPr id="18" name="Imagen 17">
            <a:extLst>
              <a:ext uri="{FF2B5EF4-FFF2-40B4-BE49-F238E27FC236}">
                <a16:creationId xmlns:a16="http://schemas.microsoft.com/office/drawing/2014/main" xmlns="" id="{FF9A6DDC-8554-4624-A89B-9239D2A8282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7181" y="194851"/>
            <a:ext cx="1381977" cy="534365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xmlns="" id="{54E5264C-34BB-48D5-8A44-AC64D2F15EC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4149" y="264507"/>
            <a:ext cx="2169953" cy="395053"/>
          </a:xfrm>
          <a:prstGeom prst="rect">
            <a:avLst/>
          </a:prstGeom>
        </p:spPr>
      </p:pic>
      <p:sp>
        <p:nvSpPr>
          <p:cNvPr id="20" name="Google Shape;239;p22">
            <a:extLst>
              <a:ext uri="{FF2B5EF4-FFF2-40B4-BE49-F238E27FC236}">
                <a16:creationId xmlns:a16="http://schemas.microsoft.com/office/drawing/2014/main" xmlns="" id="{ED2E4579-CDE1-4DEF-90B8-0DD025931EBB}"/>
              </a:ext>
            </a:extLst>
          </p:cNvPr>
          <p:cNvSpPr txBox="1">
            <a:spLocks/>
          </p:cNvSpPr>
          <p:nvPr/>
        </p:nvSpPr>
        <p:spPr>
          <a:xfrm>
            <a:off x="4520502" y="124503"/>
            <a:ext cx="1468851" cy="690411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s-ES" sz="1200" b="1" dirty="0">
                <a:latin typeface="Poppins" panose="020B0604020202020204" charset="0"/>
                <a:cs typeface="Poppins" panose="020B0604020202020204" charset="0"/>
              </a:rPr>
              <a:t>C</a:t>
            </a:r>
            <a:r>
              <a:rPr lang="es-ES" sz="1200" dirty="0">
                <a:latin typeface="Poppins" panose="020B0604020202020204" charset="0"/>
                <a:cs typeface="Poppins" panose="020B0604020202020204" charset="0"/>
              </a:rPr>
              <a:t>entro de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s-ES" sz="1200" b="1" dirty="0">
                <a:latin typeface="Poppins" panose="020B0604020202020204" charset="0"/>
                <a:cs typeface="Poppins" panose="020B0604020202020204" charset="0"/>
              </a:rPr>
              <a:t>F</a:t>
            </a:r>
            <a:r>
              <a:rPr lang="es-ES" sz="1200" dirty="0">
                <a:latin typeface="Poppins" panose="020B0604020202020204" charset="0"/>
                <a:cs typeface="Poppins" panose="020B0604020202020204" charset="0"/>
              </a:rPr>
              <a:t>ormación</a:t>
            </a:r>
            <a:r>
              <a:rPr lang="es-ES" sz="1200" b="1" dirty="0">
                <a:latin typeface="Poppins" panose="020B0604020202020204" charset="0"/>
                <a:cs typeface="Poppins" panose="020B0604020202020204" charset="0"/>
              </a:rPr>
              <a:t> </a:t>
            </a:r>
            <a:r>
              <a:rPr lang="es-ES" sz="1200" dirty="0">
                <a:latin typeface="Poppins" panose="020B0604020202020204" charset="0"/>
                <a:cs typeface="Poppins" panose="020B0604020202020204" charset="0"/>
              </a:rPr>
              <a:t>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s-ES" sz="1200" b="1" dirty="0">
                <a:latin typeface="Poppins" panose="020B0604020202020204" charset="0"/>
                <a:cs typeface="Poppins" panose="020B0604020202020204" charset="0"/>
              </a:rPr>
              <a:t>C</a:t>
            </a:r>
            <a:r>
              <a:rPr lang="es-ES" sz="1200" dirty="0">
                <a:latin typeface="Poppins" panose="020B0604020202020204" charset="0"/>
                <a:cs typeface="Poppins" panose="020B0604020202020204" charset="0"/>
              </a:rPr>
              <a:t>apacitación</a:t>
            </a:r>
          </a:p>
        </p:txBody>
      </p:sp>
      <p:cxnSp>
        <p:nvCxnSpPr>
          <p:cNvPr id="21" name="Conector recto 20">
            <a:extLst>
              <a:ext uri="{FF2B5EF4-FFF2-40B4-BE49-F238E27FC236}">
                <a16:creationId xmlns:a16="http://schemas.microsoft.com/office/drawing/2014/main" xmlns="" id="{64DCE2B6-33EE-40DE-8B83-B22A2FE95244}"/>
              </a:ext>
            </a:extLst>
          </p:cNvPr>
          <p:cNvCxnSpPr>
            <a:cxnSpLocks/>
          </p:cNvCxnSpPr>
          <p:nvPr/>
        </p:nvCxnSpPr>
        <p:spPr>
          <a:xfrm>
            <a:off x="4501452" y="198499"/>
            <a:ext cx="0" cy="660039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27485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6" name="Google Shape;1006;p21"/>
          <p:cNvSpPr txBox="1">
            <a:spLocks noGrp="1"/>
          </p:cNvSpPr>
          <p:nvPr>
            <p:ph type="title"/>
          </p:nvPr>
        </p:nvSpPr>
        <p:spPr>
          <a:xfrm>
            <a:off x="1516221" y="1412671"/>
            <a:ext cx="9159558" cy="914399"/>
          </a:xfrm>
          <a:prstGeom prst="rect">
            <a:avLst/>
          </a:prstGeom>
        </p:spPr>
        <p:txBody>
          <a:bodyPr spcFirstLastPara="1" vert="horz" wrap="square" lIns="0" tIns="0" rIns="0" bIns="0" rtlCol="0" anchor="t" anchorCtr="0">
            <a:noAutofit/>
          </a:bodyPr>
          <a:lstStyle/>
          <a:p>
            <a:pPr algn="ctr"/>
            <a:r>
              <a:rPr lang="es-PE" sz="3600" b="1" dirty="0" smtClean="0">
                <a:latin typeface="Poppins" panose="020B0604020202020204"/>
              </a:rPr>
              <a:t>Causas de la corrupción</a:t>
            </a:r>
            <a:br>
              <a:rPr lang="es-PE" sz="3600" b="1" dirty="0" smtClean="0">
                <a:latin typeface="Poppins" panose="020B0604020202020204"/>
              </a:rPr>
            </a:br>
            <a:r>
              <a:rPr lang="es-PE" sz="3600" b="1" dirty="0">
                <a:latin typeface="Poppins" panose="020B0604020202020204"/>
              </a:rPr>
              <a:t/>
            </a:r>
            <a:br>
              <a:rPr lang="es-PE" sz="3600" b="1" dirty="0">
                <a:latin typeface="Poppins" panose="020B0604020202020204"/>
              </a:rPr>
            </a:br>
            <a:r>
              <a:rPr lang="es-PE" sz="3600" b="1" dirty="0" smtClean="0">
                <a:latin typeface="Poppins" panose="020B0604020202020204"/>
              </a:rPr>
              <a:t/>
            </a:r>
            <a:br>
              <a:rPr lang="es-PE" sz="3600" b="1" dirty="0" smtClean="0">
                <a:latin typeface="Poppins" panose="020B0604020202020204"/>
              </a:rPr>
            </a:br>
            <a:r>
              <a:rPr lang="es-PE" sz="3600" b="1" dirty="0">
                <a:latin typeface="Poppins" panose="020B0604020202020204"/>
              </a:rPr>
              <a:t/>
            </a:r>
            <a:br>
              <a:rPr lang="es-PE" sz="3600" b="1" dirty="0">
                <a:latin typeface="Poppins" panose="020B0604020202020204"/>
              </a:rPr>
            </a:br>
            <a:r>
              <a:rPr lang="es-PE" sz="3600" b="1" dirty="0" smtClean="0">
                <a:latin typeface="Poppins" panose="020B0604020202020204"/>
              </a:rPr>
              <a:t/>
            </a:r>
            <a:br>
              <a:rPr lang="es-PE" sz="3600" b="1" dirty="0" smtClean="0">
                <a:latin typeface="Poppins" panose="020B0604020202020204"/>
              </a:rPr>
            </a:br>
            <a:r>
              <a:rPr lang="es-PE" sz="3600" b="1" dirty="0">
                <a:latin typeface="Poppins" panose="020B0604020202020204"/>
              </a:rPr>
              <a:t/>
            </a:r>
            <a:br>
              <a:rPr lang="es-PE" sz="3600" b="1" dirty="0">
                <a:latin typeface="Poppins" panose="020B0604020202020204"/>
              </a:rPr>
            </a:br>
            <a:r>
              <a:rPr lang="es-PE" sz="3600" b="1" dirty="0">
                <a:latin typeface="Poppins" panose="020B0604020202020204"/>
              </a:rPr>
              <a:t/>
            </a:r>
            <a:br>
              <a:rPr lang="es-PE" sz="3600" b="1" dirty="0">
                <a:latin typeface="Poppins" panose="020B0604020202020204"/>
              </a:rPr>
            </a:br>
            <a:r>
              <a:rPr lang="es-PE" sz="3600" b="1" dirty="0" smtClean="0">
                <a:latin typeface="Poppins" panose="020B0604020202020204"/>
              </a:rPr>
              <a:t/>
            </a:r>
            <a:br>
              <a:rPr lang="es-PE" sz="3600" b="1" dirty="0" smtClean="0">
                <a:latin typeface="Poppins" panose="020B0604020202020204"/>
              </a:rPr>
            </a:br>
            <a:r>
              <a:rPr lang="es-PE" sz="3600" b="1" dirty="0">
                <a:latin typeface="Poppins" panose="020B0604020202020204"/>
              </a:rPr>
              <a:t/>
            </a:r>
            <a:br>
              <a:rPr lang="es-PE" sz="3600" b="1" dirty="0">
                <a:latin typeface="Poppins" panose="020B0604020202020204"/>
              </a:rPr>
            </a:br>
            <a:r>
              <a:rPr lang="es-PE" sz="2800" b="1" dirty="0" smtClean="0">
                <a:latin typeface="Poppins" panose="020B0604020202020204"/>
                <a:hlinkClick r:id="rId3"/>
              </a:rPr>
              <a:t>https</a:t>
            </a:r>
            <a:r>
              <a:rPr lang="es-PE" sz="2800" b="1" dirty="0">
                <a:latin typeface="Poppins" panose="020B0604020202020204"/>
                <a:hlinkClick r:id="rId3"/>
              </a:rPr>
              <a:t>://</a:t>
            </a:r>
            <a:r>
              <a:rPr lang="es-PE" sz="2800" b="1" dirty="0" smtClean="0">
                <a:latin typeface="Poppins" panose="020B0604020202020204"/>
                <a:hlinkClick r:id="rId3"/>
              </a:rPr>
              <a:t>www.youtube.com/watch?v=Ku_V-DMsLIA</a:t>
            </a:r>
            <a:r>
              <a:rPr lang="es-PE" sz="3600" b="1" dirty="0" smtClean="0">
                <a:latin typeface="Poppins" panose="020B0604020202020204"/>
              </a:rPr>
              <a:t/>
            </a:r>
            <a:br>
              <a:rPr lang="es-PE" sz="3600" b="1" dirty="0" smtClean="0">
                <a:latin typeface="Poppins" panose="020B0604020202020204"/>
              </a:rPr>
            </a:br>
            <a:endParaRPr sz="3600" b="1" dirty="0">
              <a:latin typeface="Poppins" panose="020B0604020202020204"/>
            </a:endParaRPr>
          </a:p>
        </p:txBody>
      </p:sp>
      <p:sp>
        <p:nvSpPr>
          <p:cNvPr id="1009" name="Google Shape;1009;p21"/>
          <p:cNvSpPr txBox="1">
            <a:spLocks noGrp="1"/>
          </p:cNvSpPr>
          <p:nvPr>
            <p:ph type="sldNum" idx="12"/>
          </p:nvPr>
        </p:nvSpPr>
        <p:spPr>
          <a:xfrm>
            <a:off x="11532033" y="6182333"/>
            <a:ext cx="609200" cy="624800"/>
          </a:xfrm>
          <a:prstGeom prst="rect">
            <a:avLst/>
          </a:prstGeom>
        </p:spPr>
        <p:txBody>
          <a:bodyPr spcFirstLastPara="1" vert="horz" wrap="square" lIns="0" tIns="0" rIns="0" bIns="0" rtlCol="0" anchor="b" anchorCtr="0">
            <a:noAutofit/>
          </a:bodyPr>
          <a:lstStyle/>
          <a:p>
            <a:fld id="{00000000-1234-1234-1234-123412341234}" type="slidenum">
              <a:rPr lang="en"/>
              <a:pPr/>
              <a:t>6</a:t>
            </a:fld>
            <a:endParaRPr/>
          </a:p>
        </p:txBody>
      </p:sp>
      <p:sp>
        <p:nvSpPr>
          <p:cNvPr id="6" name="Rectángulo 5"/>
          <p:cNvSpPr/>
          <p:nvPr/>
        </p:nvSpPr>
        <p:spPr>
          <a:xfrm>
            <a:off x="632793" y="1572338"/>
            <a:ext cx="368300" cy="29753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xmlns="" id="{7A64D55A-AA2B-413F-89A0-68127AF138C4}"/>
              </a:ext>
            </a:extLst>
          </p:cNvPr>
          <p:cNvSpPr/>
          <p:nvPr/>
        </p:nvSpPr>
        <p:spPr>
          <a:xfrm>
            <a:off x="0" y="0"/>
            <a:ext cx="12192000" cy="10515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pic>
        <p:nvPicPr>
          <p:cNvPr id="17" name="Imagen 16">
            <a:extLst>
              <a:ext uri="{FF2B5EF4-FFF2-40B4-BE49-F238E27FC236}">
                <a16:creationId xmlns:a16="http://schemas.microsoft.com/office/drawing/2014/main" xmlns="" id="{348CA356-8A78-430A-BE52-B11E979F377C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1207" y="244150"/>
            <a:ext cx="1781144" cy="435767"/>
          </a:xfrm>
          <a:prstGeom prst="rect">
            <a:avLst/>
          </a:prstGeom>
        </p:spPr>
      </p:pic>
      <p:pic>
        <p:nvPicPr>
          <p:cNvPr id="18" name="Imagen 17">
            <a:extLst>
              <a:ext uri="{FF2B5EF4-FFF2-40B4-BE49-F238E27FC236}">
                <a16:creationId xmlns:a16="http://schemas.microsoft.com/office/drawing/2014/main" xmlns="" id="{FF9A6DDC-8554-4624-A89B-9239D2A8282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7181" y="194851"/>
            <a:ext cx="1381977" cy="534365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xmlns="" id="{54E5264C-34BB-48D5-8A44-AC64D2F15EC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4149" y="264507"/>
            <a:ext cx="2169953" cy="395053"/>
          </a:xfrm>
          <a:prstGeom prst="rect">
            <a:avLst/>
          </a:prstGeom>
        </p:spPr>
      </p:pic>
      <p:sp>
        <p:nvSpPr>
          <p:cNvPr id="20" name="Google Shape;239;p22">
            <a:extLst>
              <a:ext uri="{FF2B5EF4-FFF2-40B4-BE49-F238E27FC236}">
                <a16:creationId xmlns:a16="http://schemas.microsoft.com/office/drawing/2014/main" xmlns="" id="{ED2E4579-CDE1-4DEF-90B8-0DD025931EBB}"/>
              </a:ext>
            </a:extLst>
          </p:cNvPr>
          <p:cNvSpPr txBox="1">
            <a:spLocks/>
          </p:cNvSpPr>
          <p:nvPr/>
        </p:nvSpPr>
        <p:spPr>
          <a:xfrm>
            <a:off x="4520502" y="124503"/>
            <a:ext cx="1468851" cy="690411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s-ES" sz="1200" b="1" dirty="0">
                <a:latin typeface="Poppins" panose="020B0604020202020204" charset="0"/>
                <a:cs typeface="Poppins" panose="020B0604020202020204" charset="0"/>
              </a:rPr>
              <a:t>C</a:t>
            </a:r>
            <a:r>
              <a:rPr lang="es-ES" sz="1200" dirty="0">
                <a:latin typeface="Poppins" panose="020B0604020202020204" charset="0"/>
                <a:cs typeface="Poppins" panose="020B0604020202020204" charset="0"/>
              </a:rPr>
              <a:t>entro de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s-ES" sz="1200" b="1" dirty="0">
                <a:latin typeface="Poppins" panose="020B0604020202020204" charset="0"/>
                <a:cs typeface="Poppins" panose="020B0604020202020204" charset="0"/>
              </a:rPr>
              <a:t>F</a:t>
            </a:r>
            <a:r>
              <a:rPr lang="es-ES" sz="1200" dirty="0">
                <a:latin typeface="Poppins" panose="020B0604020202020204" charset="0"/>
                <a:cs typeface="Poppins" panose="020B0604020202020204" charset="0"/>
              </a:rPr>
              <a:t>ormación</a:t>
            </a:r>
            <a:r>
              <a:rPr lang="es-ES" sz="1200" b="1" dirty="0">
                <a:latin typeface="Poppins" panose="020B0604020202020204" charset="0"/>
                <a:cs typeface="Poppins" panose="020B0604020202020204" charset="0"/>
              </a:rPr>
              <a:t> </a:t>
            </a:r>
            <a:r>
              <a:rPr lang="es-ES" sz="1200" dirty="0">
                <a:latin typeface="Poppins" panose="020B0604020202020204" charset="0"/>
                <a:cs typeface="Poppins" panose="020B0604020202020204" charset="0"/>
              </a:rPr>
              <a:t>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s-ES" sz="1200" b="1" dirty="0">
                <a:latin typeface="Poppins" panose="020B0604020202020204" charset="0"/>
                <a:cs typeface="Poppins" panose="020B0604020202020204" charset="0"/>
              </a:rPr>
              <a:t>C</a:t>
            </a:r>
            <a:r>
              <a:rPr lang="es-ES" sz="1200" dirty="0">
                <a:latin typeface="Poppins" panose="020B0604020202020204" charset="0"/>
                <a:cs typeface="Poppins" panose="020B0604020202020204" charset="0"/>
              </a:rPr>
              <a:t>apacitación</a:t>
            </a:r>
          </a:p>
        </p:txBody>
      </p:sp>
      <p:cxnSp>
        <p:nvCxnSpPr>
          <p:cNvPr id="21" name="Conector recto 20">
            <a:extLst>
              <a:ext uri="{FF2B5EF4-FFF2-40B4-BE49-F238E27FC236}">
                <a16:creationId xmlns:a16="http://schemas.microsoft.com/office/drawing/2014/main" xmlns="" id="{64DCE2B6-33EE-40DE-8B83-B22A2FE95244}"/>
              </a:ext>
            </a:extLst>
          </p:cNvPr>
          <p:cNvCxnSpPr>
            <a:cxnSpLocks/>
          </p:cNvCxnSpPr>
          <p:nvPr/>
        </p:nvCxnSpPr>
        <p:spPr>
          <a:xfrm>
            <a:off x="4501452" y="198499"/>
            <a:ext cx="0" cy="660039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255" y="2142308"/>
            <a:ext cx="6871854" cy="35657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31623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6" name="Google Shape;1006;p21"/>
          <p:cNvSpPr txBox="1">
            <a:spLocks noGrp="1"/>
          </p:cNvSpPr>
          <p:nvPr>
            <p:ph type="title"/>
          </p:nvPr>
        </p:nvSpPr>
        <p:spPr>
          <a:xfrm>
            <a:off x="1516221" y="1412671"/>
            <a:ext cx="9159558" cy="914399"/>
          </a:xfrm>
          <a:prstGeom prst="rect">
            <a:avLst/>
          </a:prstGeom>
        </p:spPr>
        <p:txBody>
          <a:bodyPr spcFirstLastPara="1" vert="horz" wrap="square" lIns="0" tIns="0" rIns="0" bIns="0" rtlCol="0" anchor="t" anchorCtr="0">
            <a:noAutofit/>
          </a:bodyPr>
          <a:lstStyle/>
          <a:p>
            <a:pPr algn="ctr"/>
            <a:r>
              <a:rPr lang="es-PE" sz="3600" b="1" dirty="0" smtClean="0">
                <a:latin typeface="Poppins" panose="020B0604020202020204"/>
              </a:rPr>
              <a:t>Causas de la corrupción desde la teoría de las actividades rutinarias (teoría de la oportunidad)</a:t>
            </a:r>
            <a:endParaRPr sz="3600" b="1" dirty="0">
              <a:latin typeface="Poppins" panose="020B0604020202020204"/>
            </a:endParaRPr>
          </a:p>
        </p:txBody>
      </p:sp>
      <p:sp>
        <p:nvSpPr>
          <p:cNvPr id="1007" name="Google Shape;1007;p21"/>
          <p:cNvSpPr txBox="1">
            <a:spLocks noGrp="1"/>
          </p:cNvSpPr>
          <p:nvPr>
            <p:ph type="body" idx="1"/>
          </p:nvPr>
        </p:nvSpPr>
        <p:spPr>
          <a:xfrm>
            <a:off x="1001093" y="2808514"/>
            <a:ext cx="9436130" cy="2222045"/>
          </a:xfrm>
          <a:prstGeom prst="rect">
            <a:avLst/>
          </a:prstGeom>
        </p:spPr>
        <p:txBody>
          <a:bodyPr spcFirstLastPara="1" vert="horz" wrap="square" lIns="0" tIns="0" rIns="0" bIns="0" rtlCol="0" anchor="t" anchorCtr="0">
            <a:noAutofit/>
          </a:bodyPr>
          <a:lstStyle/>
          <a:p>
            <a:pPr marL="0" indent="0" algn="just">
              <a:buNone/>
            </a:pPr>
            <a:endParaRPr lang="es-PE" sz="4000" dirty="0" smtClean="0"/>
          </a:p>
          <a:p>
            <a:pPr marL="0" indent="0" algn="just">
              <a:buNone/>
            </a:pPr>
            <a:r>
              <a:rPr lang="es-PE" sz="4000" dirty="0" smtClean="0"/>
              <a:t>¿Qué genera esa oportunidad?</a:t>
            </a:r>
          </a:p>
          <a:p>
            <a:pPr marL="0" indent="0" algn="just">
              <a:buNone/>
            </a:pPr>
            <a:r>
              <a:rPr lang="es-PE" sz="4000" dirty="0" smtClean="0"/>
              <a:t>¿Qué lleva al sujeto a adoptar esa decisión?</a:t>
            </a:r>
          </a:p>
          <a:p>
            <a:pPr marL="0" indent="0" algn="just">
              <a:buNone/>
            </a:pPr>
            <a:endParaRPr sz="3000" dirty="0"/>
          </a:p>
        </p:txBody>
      </p:sp>
      <p:sp>
        <p:nvSpPr>
          <p:cNvPr id="1009" name="Google Shape;1009;p21"/>
          <p:cNvSpPr txBox="1">
            <a:spLocks noGrp="1"/>
          </p:cNvSpPr>
          <p:nvPr>
            <p:ph type="sldNum" idx="12"/>
          </p:nvPr>
        </p:nvSpPr>
        <p:spPr>
          <a:xfrm>
            <a:off x="11532033" y="6182333"/>
            <a:ext cx="609200" cy="624800"/>
          </a:xfrm>
          <a:prstGeom prst="rect">
            <a:avLst/>
          </a:prstGeom>
        </p:spPr>
        <p:txBody>
          <a:bodyPr spcFirstLastPara="1" vert="horz" wrap="square" lIns="0" tIns="0" rIns="0" bIns="0" rtlCol="0" anchor="b" anchorCtr="0">
            <a:noAutofit/>
          </a:bodyPr>
          <a:lstStyle/>
          <a:p>
            <a:fld id="{00000000-1234-1234-1234-123412341234}" type="slidenum">
              <a:rPr lang="en"/>
              <a:pPr/>
              <a:t>7</a:t>
            </a:fld>
            <a:endParaRPr/>
          </a:p>
        </p:txBody>
      </p:sp>
      <p:sp>
        <p:nvSpPr>
          <p:cNvPr id="6" name="Rectángulo 5"/>
          <p:cNvSpPr/>
          <p:nvPr/>
        </p:nvSpPr>
        <p:spPr>
          <a:xfrm>
            <a:off x="632793" y="1572338"/>
            <a:ext cx="368300" cy="29753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xmlns="" id="{7A64D55A-AA2B-413F-89A0-68127AF138C4}"/>
              </a:ext>
            </a:extLst>
          </p:cNvPr>
          <p:cNvSpPr/>
          <p:nvPr/>
        </p:nvSpPr>
        <p:spPr>
          <a:xfrm>
            <a:off x="0" y="0"/>
            <a:ext cx="12192000" cy="10515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pic>
        <p:nvPicPr>
          <p:cNvPr id="17" name="Imagen 16">
            <a:extLst>
              <a:ext uri="{FF2B5EF4-FFF2-40B4-BE49-F238E27FC236}">
                <a16:creationId xmlns:a16="http://schemas.microsoft.com/office/drawing/2014/main" xmlns="" id="{348CA356-8A78-430A-BE52-B11E979F377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1207" y="244150"/>
            <a:ext cx="1781144" cy="435767"/>
          </a:xfrm>
          <a:prstGeom prst="rect">
            <a:avLst/>
          </a:prstGeom>
        </p:spPr>
      </p:pic>
      <p:pic>
        <p:nvPicPr>
          <p:cNvPr id="18" name="Imagen 17">
            <a:extLst>
              <a:ext uri="{FF2B5EF4-FFF2-40B4-BE49-F238E27FC236}">
                <a16:creationId xmlns:a16="http://schemas.microsoft.com/office/drawing/2014/main" xmlns="" id="{FF9A6DDC-8554-4624-A89B-9239D2A8282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7181" y="194851"/>
            <a:ext cx="1381977" cy="534365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xmlns="" id="{54E5264C-34BB-48D5-8A44-AC64D2F15EC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4149" y="264507"/>
            <a:ext cx="2169953" cy="395053"/>
          </a:xfrm>
          <a:prstGeom prst="rect">
            <a:avLst/>
          </a:prstGeom>
        </p:spPr>
      </p:pic>
      <p:sp>
        <p:nvSpPr>
          <p:cNvPr id="20" name="Google Shape;239;p22">
            <a:extLst>
              <a:ext uri="{FF2B5EF4-FFF2-40B4-BE49-F238E27FC236}">
                <a16:creationId xmlns:a16="http://schemas.microsoft.com/office/drawing/2014/main" xmlns="" id="{ED2E4579-CDE1-4DEF-90B8-0DD025931EBB}"/>
              </a:ext>
            </a:extLst>
          </p:cNvPr>
          <p:cNvSpPr txBox="1">
            <a:spLocks/>
          </p:cNvSpPr>
          <p:nvPr/>
        </p:nvSpPr>
        <p:spPr>
          <a:xfrm>
            <a:off x="4520502" y="124503"/>
            <a:ext cx="1468851" cy="690411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s-ES" sz="1200" b="1" dirty="0">
                <a:latin typeface="Poppins" panose="020B0604020202020204" charset="0"/>
                <a:cs typeface="Poppins" panose="020B0604020202020204" charset="0"/>
              </a:rPr>
              <a:t>C</a:t>
            </a:r>
            <a:r>
              <a:rPr lang="es-ES" sz="1200" dirty="0">
                <a:latin typeface="Poppins" panose="020B0604020202020204" charset="0"/>
                <a:cs typeface="Poppins" panose="020B0604020202020204" charset="0"/>
              </a:rPr>
              <a:t>entro de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s-ES" sz="1200" b="1" dirty="0">
                <a:latin typeface="Poppins" panose="020B0604020202020204" charset="0"/>
                <a:cs typeface="Poppins" panose="020B0604020202020204" charset="0"/>
              </a:rPr>
              <a:t>F</a:t>
            </a:r>
            <a:r>
              <a:rPr lang="es-ES" sz="1200" dirty="0">
                <a:latin typeface="Poppins" panose="020B0604020202020204" charset="0"/>
                <a:cs typeface="Poppins" panose="020B0604020202020204" charset="0"/>
              </a:rPr>
              <a:t>ormación</a:t>
            </a:r>
            <a:r>
              <a:rPr lang="es-ES" sz="1200" b="1" dirty="0">
                <a:latin typeface="Poppins" panose="020B0604020202020204" charset="0"/>
                <a:cs typeface="Poppins" panose="020B0604020202020204" charset="0"/>
              </a:rPr>
              <a:t> </a:t>
            </a:r>
            <a:r>
              <a:rPr lang="es-ES" sz="1200" dirty="0">
                <a:latin typeface="Poppins" panose="020B0604020202020204" charset="0"/>
                <a:cs typeface="Poppins" panose="020B0604020202020204" charset="0"/>
              </a:rPr>
              <a:t>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s-ES" sz="1200" b="1" dirty="0">
                <a:latin typeface="Poppins" panose="020B0604020202020204" charset="0"/>
                <a:cs typeface="Poppins" panose="020B0604020202020204" charset="0"/>
              </a:rPr>
              <a:t>C</a:t>
            </a:r>
            <a:r>
              <a:rPr lang="es-ES" sz="1200" dirty="0">
                <a:latin typeface="Poppins" panose="020B0604020202020204" charset="0"/>
                <a:cs typeface="Poppins" panose="020B0604020202020204" charset="0"/>
              </a:rPr>
              <a:t>apacitación</a:t>
            </a:r>
          </a:p>
        </p:txBody>
      </p:sp>
      <p:cxnSp>
        <p:nvCxnSpPr>
          <p:cNvPr id="21" name="Conector recto 20">
            <a:extLst>
              <a:ext uri="{FF2B5EF4-FFF2-40B4-BE49-F238E27FC236}">
                <a16:creationId xmlns:a16="http://schemas.microsoft.com/office/drawing/2014/main" xmlns="" id="{64DCE2B6-33EE-40DE-8B83-B22A2FE95244}"/>
              </a:ext>
            </a:extLst>
          </p:cNvPr>
          <p:cNvCxnSpPr>
            <a:cxnSpLocks/>
          </p:cNvCxnSpPr>
          <p:nvPr/>
        </p:nvCxnSpPr>
        <p:spPr>
          <a:xfrm>
            <a:off x="4501452" y="198499"/>
            <a:ext cx="0" cy="660039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4388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0" name="Google Shape;1020;p23"/>
          <p:cNvSpPr txBox="1">
            <a:spLocks noGrp="1"/>
          </p:cNvSpPr>
          <p:nvPr>
            <p:ph type="title"/>
          </p:nvPr>
        </p:nvSpPr>
        <p:spPr>
          <a:xfrm>
            <a:off x="609642" y="1804358"/>
            <a:ext cx="9932083" cy="1100034"/>
          </a:xfrm>
          <a:prstGeom prst="rect">
            <a:avLst/>
          </a:prstGeom>
        </p:spPr>
        <p:txBody>
          <a:bodyPr spcFirstLastPara="1" vert="horz" wrap="square" lIns="0" tIns="0" rIns="0" bIns="0" rtlCol="0" anchor="t" anchorCtr="0">
            <a:noAutofit/>
          </a:bodyPr>
          <a:lstStyle/>
          <a:p>
            <a:pPr algn="ctr">
              <a:spcBef>
                <a:spcPts val="0"/>
              </a:spcBef>
            </a:pPr>
            <a:r>
              <a:rPr lang="en" b="1" dirty="0" smtClean="0">
                <a:latin typeface="Poppins" panose="020B0604020202020204"/>
              </a:rPr>
              <a:t>Tres factores espacio-tiempo (Cohen &amp; Felson)</a:t>
            </a:r>
            <a:endParaRPr b="1" dirty="0">
              <a:latin typeface="Poppins" panose="020B0604020202020204"/>
            </a:endParaRPr>
          </a:p>
        </p:txBody>
      </p:sp>
      <p:sp>
        <p:nvSpPr>
          <p:cNvPr id="1021" name="Google Shape;1021;p23"/>
          <p:cNvSpPr txBox="1">
            <a:spLocks noGrp="1"/>
          </p:cNvSpPr>
          <p:nvPr>
            <p:ph type="sldNum" idx="12"/>
          </p:nvPr>
        </p:nvSpPr>
        <p:spPr>
          <a:xfrm>
            <a:off x="11532033" y="6182333"/>
            <a:ext cx="609200" cy="624800"/>
          </a:xfrm>
          <a:prstGeom prst="rect">
            <a:avLst/>
          </a:prstGeom>
        </p:spPr>
        <p:txBody>
          <a:bodyPr spcFirstLastPara="1" vert="horz" wrap="square" lIns="0" tIns="0" rIns="0" bIns="0" rtlCol="0" anchor="b" anchorCtr="0">
            <a:noAutofit/>
          </a:bodyPr>
          <a:lstStyle/>
          <a:p>
            <a:fld id="{00000000-1234-1234-1234-123412341234}" type="slidenum">
              <a:rPr lang="en"/>
              <a:pPr/>
              <a:t>8</a:t>
            </a:fld>
            <a:endParaRPr/>
          </a:p>
        </p:txBody>
      </p:sp>
      <p:grpSp>
        <p:nvGrpSpPr>
          <p:cNvPr id="1022" name="Google Shape;1022;p23"/>
          <p:cNvGrpSpPr/>
          <p:nvPr/>
        </p:nvGrpSpPr>
        <p:grpSpPr>
          <a:xfrm>
            <a:off x="3540055" y="3248059"/>
            <a:ext cx="2934012" cy="2368212"/>
            <a:chOff x="3071457" y="2013875"/>
            <a:chExt cx="1944600" cy="1569600"/>
          </a:xfrm>
          <a:solidFill>
            <a:srgbClr val="002060"/>
          </a:solidFill>
        </p:grpSpPr>
        <p:sp>
          <p:nvSpPr>
            <p:cNvPr id="1023" name="Google Shape;1023;p23"/>
            <p:cNvSpPr/>
            <p:nvPr/>
          </p:nvSpPr>
          <p:spPr>
            <a:xfrm rot="10800000" flipH="1">
              <a:off x="3071457" y="2013875"/>
              <a:ext cx="1944600" cy="1569600"/>
            </a:xfrm>
            <a:prstGeom prst="round2DiagRect">
              <a:avLst>
                <a:gd name="adj1" fmla="val 0"/>
                <a:gd name="adj2" fmla="val 17764"/>
              </a:avLst>
            </a:pr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24" name="Google Shape;1024;p23"/>
            <p:cNvSpPr txBox="1"/>
            <p:nvPr/>
          </p:nvSpPr>
          <p:spPr>
            <a:xfrm>
              <a:off x="3316102" y="2256385"/>
              <a:ext cx="1451700" cy="4599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121900" tIns="121900" rIns="121900" bIns="121900" anchor="t" anchorCtr="0">
              <a:noAutofit/>
            </a:bodyPr>
            <a:lstStyle/>
            <a:p>
              <a:r>
                <a:rPr lang="en" sz="1467" b="1" dirty="0" smtClean="0">
                  <a:solidFill>
                    <a:srgbClr val="FFFFFF"/>
                  </a:solidFill>
                  <a:latin typeface="Barlow"/>
                  <a:ea typeface="Barlow"/>
                  <a:cs typeface="Barlow"/>
                  <a:sym typeface="Barlow"/>
                </a:rPr>
                <a:t>Objetivo apropiado</a:t>
              </a:r>
              <a:endParaRPr sz="1467" dirty="0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endParaRPr>
            </a:p>
          </p:txBody>
        </p:sp>
        <p:sp>
          <p:nvSpPr>
            <p:cNvPr id="1025" name="Google Shape;1025;p23"/>
            <p:cNvSpPr txBox="1"/>
            <p:nvPr/>
          </p:nvSpPr>
          <p:spPr>
            <a:xfrm>
              <a:off x="3316100" y="2486337"/>
              <a:ext cx="1451700" cy="742415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121900" tIns="121900" rIns="121900" bIns="121900" anchor="t" anchorCtr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2133"/>
                </a:spcAft>
              </a:pPr>
              <a:r>
                <a:rPr lang="es-PE" sz="1467" dirty="0" smtClean="0">
                  <a:solidFill>
                    <a:srgbClr val="FFFFFF"/>
                  </a:solidFill>
                  <a:latin typeface="Barlow"/>
                  <a:ea typeface="Barlow"/>
                  <a:cs typeface="Barlow"/>
                  <a:sym typeface="Barlow"/>
                </a:rPr>
                <a:t>Probabilidad de ser «atacado» por el delincuente: valor, inercia, visibilidad y acceso.</a:t>
              </a:r>
              <a:endParaRPr sz="1467" dirty="0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endParaRPr>
            </a:p>
          </p:txBody>
        </p:sp>
      </p:grpSp>
      <p:grpSp>
        <p:nvGrpSpPr>
          <p:cNvPr id="1026" name="Google Shape;1026;p23"/>
          <p:cNvGrpSpPr/>
          <p:nvPr/>
        </p:nvGrpSpPr>
        <p:grpSpPr>
          <a:xfrm>
            <a:off x="609643" y="3248059"/>
            <a:ext cx="2934012" cy="2368212"/>
            <a:chOff x="1126863" y="2013875"/>
            <a:chExt cx="1944600" cy="1569600"/>
          </a:xfrm>
          <a:solidFill>
            <a:srgbClr val="C00000"/>
          </a:solidFill>
        </p:grpSpPr>
        <p:sp>
          <p:nvSpPr>
            <p:cNvPr id="1027" name="Google Shape;1027;p23"/>
            <p:cNvSpPr/>
            <p:nvPr/>
          </p:nvSpPr>
          <p:spPr>
            <a:xfrm>
              <a:off x="1126863" y="2013875"/>
              <a:ext cx="1944600" cy="1569600"/>
            </a:xfrm>
            <a:prstGeom prst="round2DiagRect">
              <a:avLst>
                <a:gd name="adj1" fmla="val 0"/>
                <a:gd name="adj2" fmla="val 17764"/>
              </a:avLst>
            </a:pr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28" name="Google Shape;1028;p23"/>
            <p:cNvSpPr txBox="1"/>
            <p:nvPr/>
          </p:nvSpPr>
          <p:spPr>
            <a:xfrm>
              <a:off x="1351627" y="2256385"/>
              <a:ext cx="1451700" cy="4599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121900" tIns="121900" rIns="121900" bIns="121900" anchor="t" anchorCtr="0">
              <a:noAutofit/>
            </a:bodyPr>
            <a:lstStyle/>
            <a:p>
              <a:r>
                <a:rPr lang="en" sz="1467" b="1" dirty="0" smtClean="0">
                  <a:solidFill>
                    <a:srgbClr val="FFFFFF"/>
                  </a:solidFill>
                  <a:latin typeface="Barlow"/>
                  <a:ea typeface="Barlow"/>
                  <a:cs typeface="Barlow"/>
                  <a:sym typeface="Barlow"/>
                </a:rPr>
                <a:t>Delincuente motivado</a:t>
              </a:r>
              <a:endParaRPr sz="1467" dirty="0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endParaRPr>
            </a:p>
          </p:txBody>
        </p:sp>
        <p:sp>
          <p:nvSpPr>
            <p:cNvPr id="1029" name="Google Shape;1029;p23"/>
            <p:cNvSpPr txBox="1"/>
            <p:nvPr/>
          </p:nvSpPr>
          <p:spPr>
            <a:xfrm>
              <a:off x="1351625" y="2553702"/>
              <a:ext cx="1451700" cy="675051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121900" tIns="121900" rIns="121900" bIns="121900" anchor="t" anchorCtr="0">
              <a:noAutofit/>
            </a:bodyPr>
            <a:lstStyle/>
            <a:p>
              <a:pPr algn="just">
                <a:lnSpc>
                  <a:spcPct val="115000"/>
                </a:lnSpc>
                <a:spcAft>
                  <a:spcPts val="2133"/>
                </a:spcAft>
              </a:pPr>
              <a:r>
                <a:rPr lang="es-PE" sz="1467" dirty="0" smtClean="0">
                  <a:solidFill>
                    <a:srgbClr val="FFFFFF"/>
                  </a:solidFill>
                  <a:latin typeface="Barlow"/>
                  <a:ea typeface="Barlow"/>
                  <a:cs typeface="Barlow"/>
                  <a:sym typeface="Barlow"/>
                </a:rPr>
                <a:t>¿Qué genera esa oportunidad?</a:t>
              </a:r>
            </a:p>
            <a:p>
              <a:pPr algn="just">
                <a:lnSpc>
                  <a:spcPct val="115000"/>
                </a:lnSpc>
                <a:spcAft>
                  <a:spcPts val="2133"/>
                </a:spcAft>
              </a:pPr>
              <a:r>
                <a:rPr lang="es-PE" sz="1467" dirty="0" smtClean="0">
                  <a:solidFill>
                    <a:srgbClr val="FFFFFF"/>
                  </a:solidFill>
                  <a:latin typeface="Barlow"/>
                  <a:ea typeface="Barlow"/>
                  <a:cs typeface="Barlow"/>
                  <a:sym typeface="Barlow"/>
                </a:rPr>
                <a:t>Ojo: falta de precisión del concepto</a:t>
              </a:r>
              <a:endParaRPr sz="1467" dirty="0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endParaRPr>
            </a:p>
          </p:txBody>
        </p:sp>
      </p:grpSp>
      <p:grpSp>
        <p:nvGrpSpPr>
          <p:cNvPr id="1030" name="Google Shape;1030;p23"/>
          <p:cNvGrpSpPr/>
          <p:nvPr/>
        </p:nvGrpSpPr>
        <p:grpSpPr>
          <a:xfrm>
            <a:off x="6470293" y="3248059"/>
            <a:ext cx="4528211" cy="2368212"/>
            <a:chOff x="5015938" y="2013875"/>
            <a:chExt cx="3001200" cy="1569600"/>
          </a:xfrm>
          <a:solidFill>
            <a:srgbClr val="C00000"/>
          </a:solidFill>
        </p:grpSpPr>
        <p:sp>
          <p:nvSpPr>
            <p:cNvPr id="1031" name="Google Shape;1031;p23"/>
            <p:cNvSpPr/>
            <p:nvPr/>
          </p:nvSpPr>
          <p:spPr>
            <a:xfrm>
              <a:off x="5015938" y="2013875"/>
              <a:ext cx="3001200" cy="1569600"/>
            </a:xfrm>
            <a:prstGeom prst="round2DiagRect">
              <a:avLst>
                <a:gd name="adj1" fmla="val 0"/>
                <a:gd name="adj2" fmla="val 17764"/>
              </a:avLst>
            </a:prstGeom>
            <a:grpFill/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  <a:p>
              <a:endParaRPr sz="2400"/>
            </a:p>
            <a:p>
              <a:endParaRPr sz="2400"/>
            </a:p>
            <a:p>
              <a:endParaRPr sz="2400"/>
            </a:p>
          </p:txBody>
        </p:sp>
        <p:sp>
          <p:nvSpPr>
            <p:cNvPr id="1032" name="Google Shape;1032;p23"/>
            <p:cNvSpPr txBox="1"/>
            <p:nvPr/>
          </p:nvSpPr>
          <p:spPr>
            <a:xfrm>
              <a:off x="5360226" y="2256387"/>
              <a:ext cx="2417100" cy="4599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121900" tIns="121900" rIns="121900" bIns="121900" anchor="t" anchorCtr="0">
              <a:noAutofit/>
            </a:bodyPr>
            <a:lstStyle/>
            <a:p>
              <a:r>
                <a:rPr lang="en" sz="1467" b="1" dirty="0" smtClean="0">
                  <a:solidFill>
                    <a:srgbClr val="FFFFFF"/>
                  </a:solidFill>
                  <a:latin typeface="Barlow"/>
                  <a:ea typeface="Barlow"/>
                  <a:cs typeface="Barlow"/>
                  <a:sym typeface="Barlow"/>
                </a:rPr>
                <a:t>Falta de protectores eficaces</a:t>
              </a:r>
              <a:endParaRPr sz="1467" dirty="0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endParaRPr>
            </a:p>
          </p:txBody>
        </p:sp>
        <p:sp>
          <p:nvSpPr>
            <p:cNvPr id="1033" name="Google Shape;1033;p23"/>
            <p:cNvSpPr txBox="1"/>
            <p:nvPr/>
          </p:nvSpPr>
          <p:spPr>
            <a:xfrm>
              <a:off x="5360225" y="2716353"/>
              <a:ext cx="2417100" cy="512400"/>
            </a:xfrm>
            <a:prstGeom prst="rect">
              <a:avLst/>
            </a:prstGeom>
            <a:grpFill/>
            <a:ln>
              <a:noFill/>
            </a:ln>
          </p:spPr>
          <p:txBody>
            <a:bodyPr spcFirstLastPara="1" wrap="square" lIns="121900" tIns="121900" rIns="121900" bIns="121900" anchor="t" anchorCtr="0">
              <a:noAutofit/>
            </a:bodyPr>
            <a:lstStyle/>
            <a:p>
              <a:pPr>
                <a:lnSpc>
                  <a:spcPct val="115000"/>
                </a:lnSpc>
                <a:spcAft>
                  <a:spcPts val="2133"/>
                </a:spcAft>
              </a:pPr>
              <a:r>
                <a:rPr lang="es-PE" sz="1467" dirty="0" smtClean="0">
                  <a:solidFill>
                    <a:srgbClr val="FFFFFF"/>
                  </a:solidFill>
                  <a:latin typeface="Barlow"/>
                  <a:ea typeface="Barlow"/>
                  <a:cs typeface="Barlow"/>
                  <a:sym typeface="Barlow"/>
                </a:rPr>
                <a:t>Cualquier persona (no solo policías).</a:t>
              </a:r>
              <a:endParaRPr sz="1467" dirty="0">
                <a:solidFill>
                  <a:srgbClr val="FFFFFF"/>
                </a:solidFill>
                <a:latin typeface="Barlow"/>
                <a:ea typeface="Barlow"/>
                <a:cs typeface="Barlow"/>
                <a:sym typeface="Barlow"/>
              </a:endParaRPr>
            </a:p>
          </p:txBody>
        </p:sp>
      </p:grpSp>
      <p:grpSp>
        <p:nvGrpSpPr>
          <p:cNvPr id="1037" name="Google Shape;1037;p23"/>
          <p:cNvGrpSpPr/>
          <p:nvPr/>
        </p:nvGrpSpPr>
        <p:grpSpPr>
          <a:xfrm>
            <a:off x="3350392" y="4285088"/>
            <a:ext cx="392816" cy="392816"/>
            <a:chOff x="3157188" y="909150"/>
            <a:chExt cx="470400" cy="470400"/>
          </a:xfrm>
        </p:grpSpPr>
        <p:sp>
          <p:nvSpPr>
            <p:cNvPr id="1038" name="Google Shape;1038;p23"/>
            <p:cNvSpPr/>
            <p:nvPr/>
          </p:nvSpPr>
          <p:spPr>
            <a:xfrm>
              <a:off x="3157188" y="909150"/>
              <a:ext cx="470400" cy="4704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1039" name="Google Shape;1039;p23"/>
            <p:cNvSpPr/>
            <p:nvPr/>
          </p:nvSpPr>
          <p:spPr>
            <a:xfrm>
              <a:off x="3243138" y="995100"/>
              <a:ext cx="298500" cy="298500"/>
            </a:xfrm>
            <a:prstGeom prst="mathPlus">
              <a:avLst>
                <a:gd name="adj1" fmla="val 99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  <p:sp>
        <p:nvSpPr>
          <p:cNvPr id="22" name="Rectángulo 21"/>
          <p:cNvSpPr/>
          <p:nvPr/>
        </p:nvSpPr>
        <p:spPr>
          <a:xfrm>
            <a:off x="632793" y="1435051"/>
            <a:ext cx="368300" cy="29753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002060"/>
              </a:solidFill>
            </a:endParaRPr>
          </a:p>
        </p:txBody>
      </p:sp>
      <p:sp>
        <p:nvSpPr>
          <p:cNvPr id="30" name="Rectángulo 29">
            <a:extLst>
              <a:ext uri="{FF2B5EF4-FFF2-40B4-BE49-F238E27FC236}">
                <a16:creationId xmlns:a16="http://schemas.microsoft.com/office/drawing/2014/main" xmlns="" id="{1E5A5E10-4090-4C75-9E6A-D591F8DCB8B0}"/>
              </a:ext>
            </a:extLst>
          </p:cNvPr>
          <p:cNvSpPr/>
          <p:nvPr/>
        </p:nvSpPr>
        <p:spPr>
          <a:xfrm>
            <a:off x="0" y="0"/>
            <a:ext cx="12192000" cy="10515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pic>
        <p:nvPicPr>
          <p:cNvPr id="31" name="Imagen 30">
            <a:extLst>
              <a:ext uri="{FF2B5EF4-FFF2-40B4-BE49-F238E27FC236}">
                <a16:creationId xmlns:a16="http://schemas.microsoft.com/office/drawing/2014/main" xmlns="" id="{A0F8EC27-580C-4AE3-8E24-FD47F7ACA30B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1207" y="244150"/>
            <a:ext cx="1781144" cy="435767"/>
          </a:xfrm>
          <a:prstGeom prst="rect">
            <a:avLst/>
          </a:prstGeom>
        </p:spPr>
      </p:pic>
      <p:pic>
        <p:nvPicPr>
          <p:cNvPr id="32" name="Imagen 31">
            <a:extLst>
              <a:ext uri="{FF2B5EF4-FFF2-40B4-BE49-F238E27FC236}">
                <a16:creationId xmlns:a16="http://schemas.microsoft.com/office/drawing/2014/main" xmlns="" id="{A8AE904D-C9C7-431E-9555-43839F4BEA7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7181" y="194851"/>
            <a:ext cx="1381977" cy="534365"/>
          </a:xfrm>
          <a:prstGeom prst="rect">
            <a:avLst/>
          </a:prstGeom>
        </p:spPr>
      </p:pic>
      <p:pic>
        <p:nvPicPr>
          <p:cNvPr id="33" name="Imagen 32">
            <a:extLst>
              <a:ext uri="{FF2B5EF4-FFF2-40B4-BE49-F238E27FC236}">
                <a16:creationId xmlns:a16="http://schemas.microsoft.com/office/drawing/2014/main" xmlns="" id="{D968EA8C-4D77-4D5A-BF6F-495EA0D8D2F9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4149" y="264507"/>
            <a:ext cx="2169953" cy="395053"/>
          </a:xfrm>
          <a:prstGeom prst="rect">
            <a:avLst/>
          </a:prstGeom>
        </p:spPr>
      </p:pic>
      <p:sp>
        <p:nvSpPr>
          <p:cNvPr id="34" name="Google Shape;239;p22">
            <a:extLst>
              <a:ext uri="{FF2B5EF4-FFF2-40B4-BE49-F238E27FC236}">
                <a16:creationId xmlns:a16="http://schemas.microsoft.com/office/drawing/2014/main" xmlns="" id="{55598C14-DDC8-4EAB-9566-AA2E1F01C51A}"/>
              </a:ext>
            </a:extLst>
          </p:cNvPr>
          <p:cNvSpPr txBox="1">
            <a:spLocks/>
          </p:cNvSpPr>
          <p:nvPr/>
        </p:nvSpPr>
        <p:spPr>
          <a:xfrm>
            <a:off x="4520502" y="124503"/>
            <a:ext cx="1468851" cy="690411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s-ES" sz="1200" b="1" dirty="0">
                <a:latin typeface="Poppins" panose="020B0604020202020204" charset="0"/>
                <a:cs typeface="Poppins" panose="020B0604020202020204" charset="0"/>
              </a:rPr>
              <a:t>C</a:t>
            </a:r>
            <a:r>
              <a:rPr lang="es-ES" sz="1200" dirty="0">
                <a:latin typeface="Poppins" panose="020B0604020202020204" charset="0"/>
                <a:cs typeface="Poppins" panose="020B0604020202020204" charset="0"/>
              </a:rPr>
              <a:t>entro de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s-ES" sz="1200" b="1" dirty="0">
                <a:latin typeface="Poppins" panose="020B0604020202020204" charset="0"/>
                <a:cs typeface="Poppins" panose="020B0604020202020204" charset="0"/>
              </a:rPr>
              <a:t>F</a:t>
            </a:r>
            <a:r>
              <a:rPr lang="es-ES" sz="1200" dirty="0">
                <a:latin typeface="Poppins" panose="020B0604020202020204" charset="0"/>
                <a:cs typeface="Poppins" panose="020B0604020202020204" charset="0"/>
              </a:rPr>
              <a:t>ormación</a:t>
            </a:r>
            <a:r>
              <a:rPr lang="es-ES" sz="1200" b="1" dirty="0">
                <a:latin typeface="Poppins" panose="020B0604020202020204" charset="0"/>
                <a:cs typeface="Poppins" panose="020B0604020202020204" charset="0"/>
              </a:rPr>
              <a:t> </a:t>
            </a:r>
            <a:r>
              <a:rPr lang="es-ES" sz="1200" dirty="0">
                <a:latin typeface="Poppins" panose="020B0604020202020204" charset="0"/>
                <a:cs typeface="Poppins" panose="020B0604020202020204" charset="0"/>
              </a:rPr>
              <a:t>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s-ES" sz="1200" b="1" dirty="0">
                <a:latin typeface="Poppins" panose="020B0604020202020204" charset="0"/>
                <a:cs typeface="Poppins" panose="020B0604020202020204" charset="0"/>
              </a:rPr>
              <a:t>C</a:t>
            </a:r>
            <a:r>
              <a:rPr lang="es-ES" sz="1200" dirty="0">
                <a:latin typeface="Poppins" panose="020B0604020202020204" charset="0"/>
                <a:cs typeface="Poppins" panose="020B0604020202020204" charset="0"/>
              </a:rPr>
              <a:t>apacitación</a:t>
            </a:r>
          </a:p>
        </p:txBody>
      </p:sp>
      <p:cxnSp>
        <p:nvCxnSpPr>
          <p:cNvPr id="35" name="Conector recto 34">
            <a:extLst>
              <a:ext uri="{FF2B5EF4-FFF2-40B4-BE49-F238E27FC236}">
                <a16:creationId xmlns:a16="http://schemas.microsoft.com/office/drawing/2014/main" xmlns="" id="{C496FE95-E023-4375-B73D-838179BF43AF}"/>
              </a:ext>
            </a:extLst>
          </p:cNvPr>
          <p:cNvCxnSpPr>
            <a:cxnSpLocks/>
          </p:cNvCxnSpPr>
          <p:nvPr/>
        </p:nvCxnSpPr>
        <p:spPr>
          <a:xfrm>
            <a:off x="4501452" y="198499"/>
            <a:ext cx="0" cy="660039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9" name="Google Shape;1037;p23"/>
          <p:cNvGrpSpPr/>
          <p:nvPr/>
        </p:nvGrpSpPr>
        <p:grpSpPr>
          <a:xfrm>
            <a:off x="6277659" y="4268607"/>
            <a:ext cx="392816" cy="392816"/>
            <a:chOff x="3157188" y="909150"/>
            <a:chExt cx="470400" cy="470400"/>
          </a:xfrm>
        </p:grpSpPr>
        <p:sp>
          <p:nvSpPr>
            <p:cNvPr id="36" name="Google Shape;1038;p23"/>
            <p:cNvSpPr/>
            <p:nvPr/>
          </p:nvSpPr>
          <p:spPr>
            <a:xfrm>
              <a:off x="3157188" y="909150"/>
              <a:ext cx="470400" cy="470400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  <p:sp>
          <p:nvSpPr>
            <p:cNvPr id="37" name="Google Shape;1039;p23"/>
            <p:cNvSpPr/>
            <p:nvPr/>
          </p:nvSpPr>
          <p:spPr>
            <a:xfrm>
              <a:off x="3243138" y="995100"/>
              <a:ext cx="298500" cy="298500"/>
            </a:xfrm>
            <a:prstGeom prst="mathPlus">
              <a:avLst>
                <a:gd name="adj1" fmla="val 990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121900" tIns="121900" rIns="121900" bIns="121900" anchor="ctr" anchorCtr="0">
              <a:noAutofit/>
            </a:bodyPr>
            <a:lstStyle/>
            <a:p>
              <a:endParaRPr sz="2400"/>
            </a:p>
          </p:txBody>
        </p:sp>
      </p:grpSp>
    </p:spTree>
    <p:extLst>
      <p:ext uri="{BB962C8B-B14F-4D97-AF65-F5344CB8AC3E}">
        <p14:creationId xmlns:p14="http://schemas.microsoft.com/office/powerpoint/2010/main" val="3107876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6" name="Google Shape;1006;p21"/>
          <p:cNvSpPr txBox="1">
            <a:spLocks noGrp="1"/>
          </p:cNvSpPr>
          <p:nvPr>
            <p:ph type="title"/>
          </p:nvPr>
        </p:nvSpPr>
        <p:spPr>
          <a:xfrm>
            <a:off x="1516221" y="1412671"/>
            <a:ext cx="9159558" cy="914399"/>
          </a:xfrm>
          <a:prstGeom prst="rect">
            <a:avLst/>
          </a:prstGeom>
        </p:spPr>
        <p:txBody>
          <a:bodyPr spcFirstLastPara="1" vert="horz" wrap="square" lIns="0" tIns="0" rIns="0" bIns="0" rtlCol="0" anchor="t" anchorCtr="0">
            <a:noAutofit/>
          </a:bodyPr>
          <a:lstStyle/>
          <a:p>
            <a:pPr algn="ctr"/>
            <a:r>
              <a:rPr lang="es-PE" sz="3600" b="1" dirty="0" smtClean="0">
                <a:latin typeface="Poppins" panose="020B0604020202020204"/>
              </a:rPr>
              <a:t>Causas de la corrupción desde la teoría de la elección racional</a:t>
            </a:r>
            <a:endParaRPr sz="3600" b="1" dirty="0">
              <a:latin typeface="Poppins" panose="020B0604020202020204"/>
            </a:endParaRPr>
          </a:p>
        </p:txBody>
      </p:sp>
      <p:sp>
        <p:nvSpPr>
          <p:cNvPr id="1007" name="Google Shape;1007;p21"/>
          <p:cNvSpPr txBox="1">
            <a:spLocks noGrp="1"/>
          </p:cNvSpPr>
          <p:nvPr>
            <p:ph type="body" idx="1"/>
          </p:nvPr>
        </p:nvSpPr>
        <p:spPr>
          <a:xfrm>
            <a:off x="1001093" y="2808514"/>
            <a:ext cx="9436130" cy="2222045"/>
          </a:xfrm>
          <a:prstGeom prst="rect">
            <a:avLst/>
          </a:prstGeom>
        </p:spPr>
        <p:txBody>
          <a:bodyPr spcFirstLastPara="1" vert="horz" wrap="square" lIns="0" tIns="0" rIns="0" bIns="0" rtlCol="0" anchor="t" anchorCtr="0">
            <a:noAutofit/>
          </a:bodyPr>
          <a:lstStyle/>
          <a:p>
            <a:pPr marL="0" indent="0" algn="just">
              <a:buNone/>
            </a:pPr>
            <a:r>
              <a:rPr lang="es-PE" sz="3000" dirty="0" smtClean="0"/>
              <a:t>Delito como resultado de una «elección racional». </a:t>
            </a:r>
          </a:p>
          <a:p>
            <a:pPr marL="0" indent="0" algn="just">
              <a:buNone/>
            </a:pPr>
            <a:r>
              <a:rPr lang="es-PE" sz="3000" dirty="0" smtClean="0"/>
              <a:t>Expectativas de beneficio: relación recompensa-riesgo.</a:t>
            </a:r>
          </a:p>
          <a:p>
            <a:pPr marL="0" indent="0" algn="just">
              <a:buNone/>
            </a:pPr>
            <a:r>
              <a:rPr lang="es-PE" sz="3000" dirty="0" smtClean="0"/>
              <a:t>Ojo: beneficio no solo entendido desde una vertiente económica.</a:t>
            </a:r>
          </a:p>
        </p:txBody>
      </p:sp>
      <p:sp>
        <p:nvSpPr>
          <p:cNvPr id="1009" name="Google Shape;1009;p21"/>
          <p:cNvSpPr txBox="1">
            <a:spLocks noGrp="1"/>
          </p:cNvSpPr>
          <p:nvPr>
            <p:ph type="sldNum" idx="12"/>
          </p:nvPr>
        </p:nvSpPr>
        <p:spPr>
          <a:xfrm>
            <a:off x="11532033" y="6182333"/>
            <a:ext cx="609200" cy="624800"/>
          </a:xfrm>
          <a:prstGeom prst="rect">
            <a:avLst/>
          </a:prstGeom>
        </p:spPr>
        <p:txBody>
          <a:bodyPr spcFirstLastPara="1" vert="horz" wrap="square" lIns="0" tIns="0" rIns="0" bIns="0" rtlCol="0" anchor="b" anchorCtr="0">
            <a:noAutofit/>
          </a:bodyPr>
          <a:lstStyle/>
          <a:p>
            <a:fld id="{00000000-1234-1234-1234-123412341234}" type="slidenum">
              <a:rPr lang="en"/>
              <a:pPr/>
              <a:t>9</a:t>
            </a:fld>
            <a:endParaRPr/>
          </a:p>
        </p:txBody>
      </p:sp>
      <p:sp>
        <p:nvSpPr>
          <p:cNvPr id="6" name="Rectángulo 5"/>
          <p:cNvSpPr/>
          <p:nvPr/>
        </p:nvSpPr>
        <p:spPr>
          <a:xfrm>
            <a:off x="632793" y="1572338"/>
            <a:ext cx="368300" cy="297533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ángulo 15">
            <a:extLst>
              <a:ext uri="{FF2B5EF4-FFF2-40B4-BE49-F238E27FC236}">
                <a16:creationId xmlns:a16="http://schemas.microsoft.com/office/drawing/2014/main" xmlns="" id="{7A64D55A-AA2B-413F-89A0-68127AF138C4}"/>
              </a:ext>
            </a:extLst>
          </p:cNvPr>
          <p:cNvSpPr/>
          <p:nvPr/>
        </p:nvSpPr>
        <p:spPr>
          <a:xfrm>
            <a:off x="0" y="0"/>
            <a:ext cx="12192000" cy="105158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PE" dirty="0"/>
          </a:p>
        </p:txBody>
      </p:sp>
      <p:pic>
        <p:nvPicPr>
          <p:cNvPr id="17" name="Imagen 16">
            <a:extLst>
              <a:ext uri="{FF2B5EF4-FFF2-40B4-BE49-F238E27FC236}">
                <a16:creationId xmlns:a16="http://schemas.microsoft.com/office/drawing/2014/main" xmlns="" id="{348CA356-8A78-430A-BE52-B11E979F377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1207" y="244150"/>
            <a:ext cx="1781144" cy="435767"/>
          </a:xfrm>
          <a:prstGeom prst="rect">
            <a:avLst/>
          </a:prstGeom>
        </p:spPr>
      </p:pic>
      <p:pic>
        <p:nvPicPr>
          <p:cNvPr id="18" name="Imagen 17">
            <a:extLst>
              <a:ext uri="{FF2B5EF4-FFF2-40B4-BE49-F238E27FC236}">
                <a16:creationId xmlns:a16="http://schemas.microsoft.com/office/drawing/2014/main" xmlns="" id="{FF9A6DDC-8554-4624-A89B-9239D2A8282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7181" y="194851"/>
            <a:ext cx="1381977" cy="534365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xmlns="" id="{54E5264C-34BB-48D5-8A44-AC64D2F15EC1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4149" y="264507"/>
            <a:ext cx="2169953" cy="395053"/>
          </a:xfrm>
          <a:prstGeom prst="rect">
            <a:avLst/>
          </a:prstGeom>
        </p:spPr>
      </p:pic>
      <p:sp>
        <p:nvSpPr>
          <p:cNvPr id="20" name="Google Shape;239;p22">
            <a:extLst>
              <a:ext uri="{FF2B5EF4-FFF2-40B4-BE49-F238E27FC236}">
                <a16:creationId xmlns:a16="http://schemas.microsoft.com/office/drawing/2014/main" xmlns="" id="{ED2E4579-CDE1-4DEF-90B8-0DD025931EBB}"/>
              </a:ext>
            </a:extLst>
          </p:cNvPr>
          <p:cNvSpPr txBox="1">
            <a:spLocks/>
          </p:cNvSpPr>
          <p:nvPr/>
        </p:nvSpPr>
        <p:spPr>
          <a:xfrm>
            <a:off x="4520502" y="124503"/>
            <a:ext cx="1468851" cy="690411"/>
          </a:xfrm>
          <a:prstGeom prst="rect">
            <a:avLst/>
          </a:prstGeom>
        </p:spPr>
        <p:txBody>
          <a:bodyPr spcFirstLastPara="1" vert="horz" wrap="square" lIns="121900" tIns="121900" rIns="121900" bIns="121900" rtlCol="0" anchor="t" anchorCtr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s-ES" sz="1200" b="1" dirty="0">
                <a:latin typeface="Poppins" panose="020B0604020202020204" charset="0"/>
                <a:cs typeface="Poppins" panose="020B0604020202020204" charset="0"/>
              </a:rPr>
              <a:t>C</a:t>
            </a:r>
            <a:r>
              <a:rPr lang="es-ES" sz="1200" dirty="0">
                <a:latin typeface="Poppins" panose="020B0604020202020204" charset="0"/>
                <a:cs typeface="Poppins" panose="020B0604020202020204" charset="0"/>
              </a:rPr>
              <a:t>entro de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s-ES" sz="1200" b="1" dirty="0">
                <a:latin typeface="Poppins" panose="020B0604020202020204" charset="0"/>
                <a:cs typeface="Poppins" panose="020B0604020202020204" charset="0"/>
              </a:rPr>
              <a:t>F</a:t>
            </a:r>
            <a:r>
              <a:rPr lang="es-ES" sz="1200" dirty="0">
                <a:latin typeface="Poppins" panose="020B0604020202020204" charset="0"/>
                <a:cs typeface="Poppins" panose="020B0604020202020204" charset="0"/>
              </a:rPr>
              <a:t>ormación</a:t>
            </a:r>
            <a:r>
              <a:rPr lang="es-ES" sz="1200" b="1" dirty="0">
                <a:latin typeface="Poppins" panose="020B0604020202020204" charset="0"/>
                <a:cs typeface="Poppins" panose="020B0604020202020204" charset="0"/>
              </a:rPr>
              <a:t> </a:t>
            </a:r>
            <a:r>
              <a:rPr lang="es-ES" sz="1200" dirty="0">
                <a:latin typeface="Poppins" panose="020B0604020202020204" charset="0"/>
                <a:cs typeface="Poppins" panose="020B0604020202020204" charset="0"/>
              </a:rPr>
              <a:t>y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None/>
            </a:pPr>
            <a:r>
              <a:rPr lang="es-ES" sz="1200" b="1" dirty="0">
                <a:latin typeface="Poppins" panose="020B0604020202020204" charset="0"/>
                <a:cs typeface="Poppins" panose="020B0604020202020204" charset="0"/>
              </a:rPr>
              <a:t>C</a:t>
            </a:r>
            <a:r>
              <a:rPr lang="es-ES" sz="1200" dirty="0">
                <a:latin typeface="Poppins" panose="020B0604020202020204" charset="0"/>
                <a:cs typeface="Poppins" panose="020B0604020202020204" charset="0"/>
              </a:rPr>
              <a:t>apacitación</a:t>
            </a:r>
          </a:p>
        </p:txBody>
      </p:sp>
      <p:cxnSp>
        <p:nvCxnSpPr>
          <p:cNvPr id="21" name="Conector recto 20">
            <a:extLst>
              <a:ext uri="{FF2B5EF4-FFF2-40B4-BE49-F238E27FC236}">
                <a16:creationId xmlns:a16="http://schemas.microsoft.com/office/drawing/2014/main" xmlns="" id="{64DCE2B6-33EE-40DE-8B83-B22A2FE95244}"/>
              </a:ext>
            </a:extLst>
          </p:cNvPr>
          <p:cNvCxnSpPr>
            <a:cxnSpLocks/>
          </p:cNvCxnSpPr>
          <p:nvPr/>
        </p:nvCxnSpPr>
        <p:spPr>
          <a:xfrm>
            <a:off x="4501452" y="198499"/>
            <a:ext cx="0" cy="660039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72928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1351</TotalTime>
  <Words>760</Words>
  <Application>Microsoft Office PowerPoint</Application>
  <PresentationFormat>Personalizado</PresentationFormat>
  <Paragraphs>116</Paragraphs>
  <Slides>15</Slides>
  <Notes>13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16" baseType="lpstr">
      <vt:lpstr>Tema de Office</vt:lpstr>
      <vt:lpstr>Presentación de PowerPoint</vt:lpstr>
      <vt:lpstr>¿Qué es la criminología?</vt:lpstr>
      <vt:lpstr>Entre la criminología, la política criminal y el Derecho Penal</vt:lpstr>
      <vt:lpstr>Presentación de PowerPoint</vt:lpstr>
      <vt:lpstr>Entre la criminología, la política criminal y el Derecho Penal</vt:lpstr>
      <vt:lpstr>Causas de la corrupción         https://www.youtube.com/watch?v=Ku_V-DMsLIA </vt:lpstr>
      <vt:lpstr>Causas de la corrupción desde la teoría de las actividades rutinarias (teoría de la oportunidad)</vt:lpstr>
      <vt:lpstr>Tres factores espacio-tiempo (Cohen &amp; Felson)</vt:lpstr>
      <vt:lpstr>Causas de la corrupción desde la teoría de la elección racional</vt:lpstr>
      <vt:lpstr>Actividades rutinarias (+) elección racional</vt:lpstr>
      <vt:lpstr>Actividades rutinarias (+) elección racional</vt:lpstr>
      <vt:lpstr>Actividades rutinarias (+) elección racional</vt:lpstr>
      <vt:lpstr>Presentación de PowerPoint</vt:lpstr>
      <vt:lpstr>Actividades rutinarias (+) elección racional</vt:lpstr>
      <vt:lpstr>Presentación de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ALUMNO - JORGE LUIS  CH�VEZ AGUILAR</dc:creator>
  <cp:lastModifiedBy>Usuario 1</cp:lastModifiedBy>
  <cp:revision>77</cp:revision>
  <dcterms:created xsi:type="dcterms:W3CDTF">2021-04-27T21:10:31Z</dcterms:created>
  <dcterms:modified xsi:type="dcterms:W3CDTF">2024-05-01T01:50:23Z</dcterms:modified>
</cp:coreProperties>
</file>