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0" r:id="rId2"/>
    <p:sldId id="279" r:id="rId3"/>
    <p:sldId id="290" r:id="rId4"/>
    <p:sldId id="289" r:id="rId5"/>
    <p:sldId id="291" r:id="rId6"/>
    <p:sldId id="292" r:id="rId7"/>
    <p:sldId id="300" r:id="rId8"/>
    <p:sldId id="293" r:id="rId9"/>
    <p:sldId id="294" r:id="rId10"/>
    <p:sldId id="295" r:id="rId11"/>
    <p:sldId id="296" r:id="rId12"/>
    <p:sldId id="297" r:id="rId13"/>
    <p:sldId id="298" r:id="rId14"/>
    <p:sldId id="301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C1"/>
    <a:srgbClr val="F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5290" autoAdjust="0"/>
  </p:normalViewPr>
  <p:slideViewPr>
    <p:cSldViewPr snapToGrid="0">
      <p:cViewPr>
        <p:scale>
          <a:sx n="73" d="100"/>
          <a:sy n="73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C254E-4EE7-49C5-932A-90055F619EAC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58690-976C-45B4-ABC3-5E102735E7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2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568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568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568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4221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56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568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4221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568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568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568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8" name="Google Shape;1018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830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568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56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3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6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11582400" y="6233133"/>
            <a:ext cx="624800" cy="6248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5"/>
          <p:cNvSpPr/>
          <p:nvPr/>
        </p:nvSpPr>
        <p:spPr>
          <a:xfrm rot="5400000">
            <a:off x="-133800" y="965980"/>
            <a:ext cx="624800" cy="3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609600" y="807467"/>
            <a:ext cx="7521200" cy="144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609600" y="2661000"/>
            <a:ext cx="7521200" cy="35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▸"/>
              <a:defRPr/>
            </a:lvl1pPr>
            <a:lvl2pPr marL="1219170" lvl="1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/>
            </a:lvl2pPr>
            <a:lvl3pPr marL="1828754" lvl="2" indent="-457189">
              <a:spcBef>
                <a:spcPts val="800"/>
              </a:spcBef>
              <a:spcAft>
                <a:spcPts val="0"/>
              </a:spcAft>
              <a:buSzPts val="1800"/>
              <a:buChar char="▹"/>
              <a:defRPr/>
            </a:lvl3pPr>
            <a:lvl4pPr marL="2438339" lvl="3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4pPr>
            <a:lvl5pPr marL="3047924" lvl="4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5pPr>
            <a:lvl6pPr marL="3657509" lvl="5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6pPr>
            <a:lvl7pPr marL="4267093" lvl="6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7pPr>
            <a:lvl8pPr marL="4876678" lvl="7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8pPr>
            <a:lvl9pPr marL="5486263" lvl="8" indent="-474121">
              <a:spcBef>
                <a:spcPts val="800"/>
              </a:spcBef>
              <a:spcAft>
                <a:spcPts val="0"/>
              </a:spcAft>
              <a:buSzPts val="2000"/>
              <a:buChar char="▹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7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4"/>
          <p:cNvGrpSpPr/>
          <p:nvPr/>
        </p:nvGrpSpPr>
        <p:grpSpPr>
          <a:xfrm>
            <a:off x="1091792" y="669777"/>
            <a:ext cx="3099600" cy="3099600"/>
            <a:chOff x="-474900" y="321200"/>
            <a:chExt cx="2324700" cy="2324700"/>
          </a:xfrm>
        </p:grpSpPr>
        <p:sp>
          <p:nvSpPr>
            <p:cNvPr id="36" name="Google Shape;36;p4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0" name="Google Shape;40;p4"/>
          <p:cNvSpPr/>
          <p:nvPr/>
        </p:nvSpPr>
        <p:spPr>
          <a:xfrm>
            <a:off x="2392700" y="-543867"/>
            <a:ext cx="7945600" cy="79456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4"/>
          <p:cNvSpPr/>
          <p:nvPr/>
        </p:nvSpPr>
        <p:spPr>
          <a:xfrm>
            <a:off x="11408000" y="6101933"/>
            <a:ext cx="580800" cy="5808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180700" y="1747400"/>
            <a:ext cx="6369600" cy="435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24920" rtl="0">
              <a:spcBef>
                <a:spcPts val="800"/>
              </a:spcBef>
              <a:spcAft>
                <a:spcPts val="0"/>
              </a:spcAft>
              <a:buSzPts val="2600"/>
              <a:buFont typeface="Poppins"/>
              <a:buChar char="￮"/>
              <a:defRPr sz="3467" b="1"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52492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sz="3467" b="1"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52492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sz="3467" b="1"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52492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sz="3467" b="1"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52492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sz="3467" b="1"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52492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sz="3467" b="1">
                <a:latin typeface="Poppins"/>
                <a:ea typeface="Poppins"/>
                <a:cs typeface="Poppins"/>
                <a:sym typeface="Poppins"/>
              </a:defRPr>
            </a:lvl6pPr>
            <a:lvl7pPr marL="4267093" lvl="6" indent="-52492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sz="3467" b="1">
                <a:latin typeface="Poppins"/>
                <a:ea typeface="Poppins"/>
                <a:cs typeface="Poppins"/>
                <a:sym typeface="Poppins"/>
              </a:defRPr>
            </a:lvl7pPr>
            <a:lvl8pPr marL="4876678" lvl="7" indent="-52492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sz="3467" b="1">
                <a:latin typeface="Poppins"/>
                <a:ea typeface="Poppins"/>
                <a:cs typeface="Poppins"/>
                <a:sym typeface="Poppins"/>
              </a:defRPr>
            </a:lvl8pPr>
            <a:lvl9pPr marL="5486263" lvl="8" indent="-52492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sz="3467" b="1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/>
          <p:nvPr/>
        </p:nvSpPr>
        <p:spPr>
          <a:xfrm>
            <a:off x="2132267" y="1768833"/>
            <a:ext cx="10188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latin typeface="Poppins"/>
                <a:ea typeface="Poppins"/>
                <a:cs typeface="Poppins"/>
                <a:sym typeface="Poppins"/>
              </a:rPr>
              <a:t>“</a:t>
            </a:r>
            <a:endParaRPr sz="96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ctr"/>
            <a:fld id="{00000000-1234-1234-1234-123412341234}" type="slidenum">
              <a:rPr lang="en-US" smtClean="0"/>
              <a:pPr algn="ctr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6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3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6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4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2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3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F48F-465C-49A4-975D-F51D41B7233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  <p:sldLayoutId id="214748366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u_V-DMsLIA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AFD97580-3A4A-4CE1-9C92-51D16EEBC703}"/>
              </a:ext>
            </a:extLst>
          </p:cNvPr>
          <p:cNvSpPr/>
          <p:nvPr/>
        </p:nvSpPr>
        <p:spPr>
          <a:xfrm>
            <a:off x="8071774" y="424688"/>
            <a:ext cx="6843076" cy="6843076"/>
          </a:xfrm>
          <a:prstGeom prst="ellipse">
            <a:avLst/>
          </a:prstGeom>
          <a:solidFill>
            <a:schemeClr val="bg2">
              <a:lumMod val="9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" name="Rectángulo 1"/>
          <p:cNvSpPr/>
          <p:nvPr/>
        </p:nvSpPr>
        <p:spPr>
          <a:xfrm>
            <a:off x="864287" y="3846227"/>
            <a:ext cx="368300" cy="29753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269;p25"/>
          <p:cNvSpPr txBox="1">
            <a:spLocks/>
          </p:cNvSpPr>
          <p:nvPr/>
        </p:nvSpPr>
        <p:spPr>
          <a:xfrm>
            <a:off x="698687" y="1697297"/>
            <a:ext cx="4826350" cy="125223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ES" sz="3500" b="1" dirty="0" smtClean="0">
                <a:latin typeface="Poppins" panose="020B0604020202020204" charset="0"/>
                <a:cs typeface="Poppins" panose="020B0604020202020204" charset="0"/>
              </a:rPr>
              <a:t>Aproximación criminológica a la corrupción</a:t>
            </a:r>
            <a:endParaRPr lang="es-ES" sz="3500" b="1" dirty="0">
              <a:latin typeface="Poppins" panose="020B0604020202020204" charset="0"/>
              <a:cs typeface="Poppins" panose="020B0604020202020204" charset="0"/>
            </a:endParaRPr>
          </a:p>
        </p:txBody>
      </p:sp>
      <p:sp>
        <p:nvSpPr>
          <p:cNvPr id="4" name="Google Shape;239;p22"/>
          <p:cNvSpPr txBox="1">
            <a:spLocks/>
          </p:cNvSpPr>
          <p:nvPr/>
        </p:nvSpPr>
        <p:spPr>
          <a:xfrm>
            <a:off x="698688" y="2951542"/>
            <a:ext cx="430020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sz="1800" dirty="0">
              <a:latin typeface="Poppins" panose="020B0604020202020204" charset="0"/>
              <a:cs typeface="Poppins" panose="020B0604020202020204" charset="0"/>
            </a:endParaRPr>
          </a:p>
        </p:txBody>
      </p:sp>
      <p:sp>
        <p:nvSpPr>
          <p:cNvPr id="6" name="Google Shape;239;p22"/>
          <p:cNvSpPr txBox="1">
            <a:spLocks/>
          </p:cNvSpPr>
          <p:nvPr/>
        </p:nvSpPr>
        <p:spPr>
          <a:xfrm>
            <a:off x="973090" y="4143761"/>
            <a:ext cx="4300201" cy="71504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b="1" dirty="0" smtClean="0">
                <a:latin typeface="Poppins" panose="020B0604020202020204" charset="0"/>
                <a:cs typeface="Poppins" panose="020B0604020202020204" charset="0"/>
              </a:rPr>
              <a:t>Daniel Quispe Meza</a:t>
            </a:r>
            <a:endParaRPr lang="es-ES" sz="2400" b="1" dirty="0">
              <a:latin typeface="Poppins" panose="020B0604020202020204" charset="0"/>
              <a:cs typeface="Poppins" panose="020B0604020202020204" charset="0"/>
            </a:endParaRPr>
          </a:p>
        </p:txBody>
      </p:sp>
      <p:sp>
        <p:nvSpPr>
          <p:cNvPr id="7" name="Google Shape;239;p22"/>
          <p:cNvSpPr txBox="1">
            <a:spLocks/>
          </p:cNvSpPr>
          <p:nvPr/>
        </p:nvSpPr>
        <p:spPr>
          <a:xfrm>
            <a:off x="961761" y="4845747"/>
            <a:ext cx="4300201" cy="130756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ES" sz="2000" dirty="0" smtClean="0">
                <a:latin typeface="Poppins" panose="020B0604020202020204" charset="0"/>
                <a:cs typeface="Poppins" panose="020B0604020202020204" charset="0"/>
              </a:rPr>
              <a:t>Abogado PUCP.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sz="2000" dirty="0" smtClean="0">
                <a:latin typeface="Poppins" panose="020B0604020202020204" charset="0"/>
                <a:cs typeface="Poppins" panose="020B0604020202020204" charset="0"/>
              </a:rPr>
              <a:t>Magíster en Derecho Penal (Univ. Salamanca, España).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sz="2000" dirty="0" smtClean="0">
                <a:latin typeface="Poppins" panose="020B0604020202020204" charset="0"/>
                <a:cs typeface="Poppins" panose="020B0604020202020204" charset="0"/>
              </a:rPr>
              <a:t>Docente universitario PUCP.</a:t>
            </a:r>
            <a:endParaRPr lang="es-ES" sz="2000" dirty="0">
              <a:latin typeface="Poppins" panose="020B0604020202020204" charset="0"/>
              <a:cs typeface="Poppins" panose="020B0604020202020204" charset="0"/>
            </a:endParaRPr>
          </a:p>
        </p:txBody>
      </p:sp>
      <p:cxnSp>
        <p:nvCxnSpPr>
          <p:cNvPr id="9" name="Conector recto 8"/>
          <p:cNvCxnSpPr>
            <a:cxnSpLocks/>
          </p:cNvCxnSpPr>
          <p:nvPr/>
        </p:nvCxnSpPr>
        <p:spPr>
          <a:xfrm>
            <a:off x="883883" y="5040455"/>
            <a:ext cx="0" cy="99973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e 10">
            <a:extLst>
              <a:ext uri="{FF2B5EF4-FFF2-40B4-BE49-F238E27FC236}">
                <a16:creationId xmlns:a16="http://schemas.microsoft.com/office/drawing/2014/main" xmlns="" id="{F86EE8D5-3674-44B8-8B9E-F6CC84D0D4C3}"/>
              </a:ext>
            </a:extLst>
          </p:cNvPr>
          <p:cNvSpPr/>
          <p:nvPr/>
        </p:nvSpPr>
        <p:spPr>
          <a:xfrm>
            <a:off x="8847643" y="1653348"/>
            <a:ext cx="4370832" cy="4370832"/>
          </a:xfrm>
          <a:prstGeom prst="ellipse">
            <a:avLst/>
          </a:prstGeom>
          <a:solidFill>
            <a:schemeClr val="bg1">
              <a:lumMod val="9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B2D7EB05-F3E9-4594-B1A1-E69D6B514A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506" y="434472"/>
            <a:ext cx="1781144" cy="43576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2F976F5C-52D8-4F81-934F-840469F620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389" y="385173"/>
            <a:ext cx="1381977" cy="53436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1BAD1C45-0BC0-44EE-944C-103B1C89DC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48" y="454829"/>
            <a:ext cx="2169953" cy="395053"/>
          </a:xfrm>
          <a:prstGeom prst="rect">
            <a:avLst/>
          </a:prstGeom>
        </p:spPr>
      </p:pic>
      <p:pic>
        <p:nvPicPr>
          <p:cNvPr id="19" name="Picture 2" descr="Foto gratuita concepto de negocio con equipo de cerca">
            <a:extLst>
              <a:ext uri="{FF2B5EF4-FFF2-40B4-BE49-F238E27FC236}">
                <a16:creationId xmlns:a16="http://schemas.microsoft.com/office/drawing/2014/main" xmlns="" id="{CC136D38-10CC-4991-A22A-92DDD8C24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188" y="1860264"/>
            <a:ext cx="5962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Google Shape;239;p22">
            <a:extLst>
              <a:ext uri="{FF2B5EF4-FFF2-40B4-BE49-F238E27FC236}">
                <a16:creationId xmlns:a16="http://schemas.microsoft.com/office/drawing/2014/main" xmlns="" id="{3C57A1B3-C7F3-4084-9594-279F3B390DF5}"/>
              </a:ext>
            </a:extLst>
          </p:cNvPr>
          <p:cNvSpPr txBox="1">
            <a:spLocks/>
          </p:cNvSpPr>
          <p:nvPr/>
        </p:nvSpPr>
        <p:spPr>
          <a:xfrm>
            <a:off x="3433801" y="314825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xmlns="" id="{9A0E4702-3C56-430F-AC55-2F8291288C8F}"/>
              </a:ext>
            </a:extLst>
          </p:cNvPr>
          <p:cNvCxnSpPr>
            <a:cxnSpLocks/>
          </p:cNvCxnSpPr>
          <p:nvPr/>
        </p:nvCxnSpPr>
        <p:spPr>
          <a:xfrm>
            <a:off x="3414751" y="388821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0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1"/>
          <p:cNvSpPr txBox="1">
            <a:spLocks noGrp="1"/>
          </p:cNvSpPr>
          <p:nvPr>
            <p:ph type="title"/>
          </p:nvPr>
        </p:nvSpPr>
        <p:spPr>
          <a:xfrm>
            <a:off x="1516221" y="1412671"/>
            <a:ext cx="9159558" cy="9143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/>
            <a:r>
              <a:rPr lang="es-PE" sz="3600" b="1" dirty="0" smtClean="0">
                <a:latin typeface="Poppins" panose="020B0604020202020204"/>
              </a:rPr>
              <a:t>Actividades rutinarias (+) elección racional</a:t>
            </a:r>
            <a:endParaRPr sz="3600" b="1" dirty="0">
              <a:latin typeface="Poppins" panose="020B0604020202020204"/>
            </a:endParaRPr>
          </a:p>
        </p:txBody>
      </p:sp>
      <p:sp>
        <p:nvSpPr>
          <p:cNvPr id="1007" name="Google Shape;1007;p21"/>
          <p:cNvSpPr txBox="1">
            <a:spLocks noGrp="1"/>
          </p:cNvSpPr>
          <p:nvPr>
            <p:ph type="body" idx="1"/>
          </p:nvPr>
        </p:nvSpPr>
        <p:spPr>
          <a:xfrm>
            <a:off x="1001093" y="2808514"/>
            <a:ext cx="9436130" cy="22220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514350" indent="-514350" algn="just">
              <a:buAutoNum type="arabicPeriod"/>
            </a:pPr>
            <a:r>
              <a:rPr lang="es-PE" sz="3000" b="1" dirty="0" smtClean="0"/>
              <a:t>Actividad rutinaria: </a:t>
            </a:r>
            <a:r>
              <a:rPr lang="es-PE" sz="3000" dirty="0" smtClean="0"/>
              <a:t>«rutina institucional estatal» y creación de oportunidades.</a:t>
            </a:r>
          </a:p>
          <a:p>
            <a:pPr marL="514350" indent="-514350" algn="just">
              <a:buAutoNum type="arabicPeriod"/>
            </a:pPr>
            <a:r>
              <a:rPr lang="es-PE" sz="3000" b="1" dirty="0" smtClean="0"/>
              <a:t>Tres requisitos: </a:t>
            </a:r>
            <a:r>
              <a:rPr lang="es-PE" sz="3000" dirty="0" smtClean="0"/>
              <a:t>(i) motivación, (ii) oportunidad y (iii) ausencia de protectores o controles eficaces. </a:t>
            </a:r>
          </a:p>
        </p:txBody>
      </p:sp>
      <p:sp>
        <p:nvSpPr>
          <p:cNvPr id="1009" name="Google Shape;1009;p2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  <p:sp>
        <p:nvSpPr>
          <p:cNvPr id="6" name="Rectángulo 5"/>
          <p:cNvSpPr/>
          <p:nvPr/>
        </p:nvSpPr>
        <p:spPr>
          <a:xfrm>
            <a:off x="632793" y="1572338"/>
            <a:ext cx="368300" cy="2975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A64D55A-AA2B-413F-89A0-68127AF138C4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348CA356-8A78-430A-BE52-B11E979F37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FF9A6DDC-8554-4624-A89B-9239D2A82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54E5264C-34BB-48D5-8A44-AC64D2F15E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20" name="Google Shape;239;p22">
            <a:extLst>
              <a:ext uri="{FF2B5EF4-FFF2-40B4-BE49-F238E27FC236}">
                <a16:creationId xmlns:a16="http://schemas.microsoft.com/office/drawing/2014/main" xmlns="" id="{ED2E4579-CDE1-4DEF-90B8-0DD025931EBB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64DCE2B6-33EE-40DE-8B83-B22A2FE95244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3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1"/>
          <p:cNvSpPr txBox="1">
            <a:spLocks noGrp="1"/>
          </p:cNvSpPr>
          <p:nvPr>
            <p:ph type="title"/>
          </p:nvPr>
        </p:nvSpPr>
        <p:spPr>
          <a:xfrm>
            <a:off x="1516221" y="1412671"/>
            <a:ext cx="9159558" cy="9143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/>
            <a:r>
              <a:rPr lang="es-PE" sz="3600" b="1" dirty="0" smtClean="0">
                <a:latin typeface="Poppins" panose="020B0604020202020204"/>
              </a:rPr>
              <a:t>Actividades rutinarias (+) elección racional</a:t>
            </a:r>
            <a:endParaRPr sz="3600" b="1" dirty="0">
              <a:latin typeface="Poppins" panose="020B0604020202020204"/>
            </a:endParaRPr>
          </a:p>
        </p:txBody>
      </p:sp>
      <p:sp>
        <p:nvSpPr>
          <p:cNvPr id="1007" name="Google Shape;1007;p21"/>
          <p:cNvSpPr txBox="1">
            <a:spLocks noGrp="1"/>
          </p:cNvSpPr>
          <p:nvPr>
            <p:ph type="body" idx="1"/>
          </p:nvPr>
        </p:nvSpPr>
        <p:spPr>
          <a:xfrm>
            <a:off x="1001093" y="2808514"/>
            <a:ext cx="9436130" cy="22220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514350" indent="-514350" algn="just">
              <a:buAutoNum type="arabicPeriod"/>
            </a:pPr>
            <a:r>
              <a:rPr lang="es-PE" sz="3000" b="1" dirty="0" smtClean="0"/>
              <a:t>Motivación:</a:t>
            </a:r>
            <a:r>
              <a:rPr lang="es-PE" sz="3000" dirty="0" smtClean="0"/>
              <a:t> ¿motivos económicos? ¿falta de integridad? ¿obtención de status, poder?</a:t>
            </a:r>
            <a:endParaRPr lang="es-PE" sz="3000" dirty="0"/>
          </a:p>
          <a:p>
            <a:pPr marL="514350" indent="-514350" algn="just">
              <a:buAutoNum type="arabicPeriod"/>
            </a:pPr>
            <a:r>
              <a:rPr lang="es-PE" sz="3000" dirty="0" smtClean="0"/>
              <a:t>Motivación desde la elección racional: análisis costo-beneficio.</a:t>
            </a:r>
          </a:p>
          <a:p>
            <a:pPr marL="0" indent="0" algn="just">
              <a:buNone/>
            </a:pPr>
            <a:r>
              <a:rPr lang="es-PE" sz="3000" dirty="0" smtClean="0"/>
              <a:t>- ¿Bajos salarios? ¿inseguridad  e inestabilidad del cargo público? </a:t>
            </a:r>
          </a:p>
        </p:txBody>
      </p:sp>
      <p:sp>
        <p:nvSpPr>
          <p:cNvPr id="1009" name="Google Shape;1009;p2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  <p:sp>
        <p:nvSpPr>
          <p:cNvPr id="6" name="Rectángulo 5"/>
          <p:cNvSpPr/>
          <p:nvPr/>
        </p:nvSpPr>
        <p:spPr>
          <a:xfrm>
            <a:off x="632793" y="1572338"/>
            <a:ext cx="368300" cy="2975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A64D55A-AA2B-413F-89A0-68127AF138C4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348CA356-8A78-430A-BE52-B11E979F37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FF9A6DDC-8554-4624-A89B-9239D2A82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54E5264C-34BB-48D5-8A44-AC64D2F15E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20" name="Google Shape;239;p22">
            <a:extLst>
              <a:ext uri="{FF2B5EF4-FFF2-40B4-BE49-F238E27FC236}">
                <a16:creationId xmlns:a16="http://schemas.microsoft.com/office/drawing/2014/main" xmlns="" id="{ED2E4579-CDE1-4DEF-90B8-0DD025931EBB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64DCE2B6-33EE-40DE-8B83-B22A2FE95244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4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1"/>
          <p:cNvSpPr txBox="1">
            <a:spLocks noGrp="1"/>
          </p:cNvSpPr>
          <p:nvPr>
            <p:ph type="title"/>
          </p:nvPr>
        </p:nvSpPr>
        <p:spPr>
          <a:xfrm>
            <a:off x="1516221" y="1412671"/>
            <a:ext cx="9159558" cy="9143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/>
            <a:r>
              <a:rPr lang="es-PE" sz="3600" b="1" dirty="0" smtClean="0">
                <a:latin typeface="Poppins" panose="020B0604020202020204"/>
              </a:rPr>
              <a:t>Actividades rutinarias (+) elección racional</a:t>
            </a:r>
            <a:endParaRPr sz="3600" b="1" dirty="0">
              <a:latin typeface="Poppins" panose="020B0604020202020204"/>
            </a:endParaRPr>
          </a:p>
        </p:txBody>
      </p:sp>
      <p:sp>
        <p:nvSpPr>
          <p:cNvPr id="1007" name="Google Shape;1007;p21"/>
          <p:cNvSpPr txBox="1">
            <a:spLocks noGrp="1"/>
          </p:cNvSpPr>
          <p:nvPr>
            <p:ph type="body" idx="1"/>
          </p:nvPr>
        </p:nvSpPr>
        <p:spPr>
          <a:xfrm>
            <a:off x="1001093" y="2821577"/>
            <a:ext cx="9436130" cy="22220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just">
              <a:buNone/>
            </a:pPr>
            <a:r>
              <a:rPr lang="es-PE" sz="3000" b="1" dirty="0" smtClean="0"/>
              <a:t>2. OPORTUNIDAD: </a:t>
            </a:r>
          </a:p>
          <a:p>
            <a:pPr marL="0" indent="0" algn="just">
              <a:buNone/>
            </a:pPr>
            <a:r>
              <a:rPr lang="es-PE" sz="3000" dirty="0" smtClean="0"/>
              <a:t>a. Más discrecionalidad, más probabilidades de corrupción.</a:t>
            </a:r>
          </a:p>
          <a:p>
            <a:pPr marL="0" indent="0" algn="just">
              <a:buNone/>
            </a:pPr>
            <a:r>
              <a:rPr lang="es-PE" sz="3000" dirty="0" smtClean="0"/>
              <a:t>b. Número de personas que toman decisiones (</a:t>
            </a:r>
            <a:r>
              <a:rPr lang="es-PE" sz="3000" i="1" dirty="0" smtClean="0"/>
              <a:t>monopolio vs competitividad</a:t>
            </a:r>
            <a:r>
              <a:rPr lang="es-PE" sz="3000" dirty="0" smtClean="0"/>
              <a:t>).</a:t>
            </a:r>
          </a:p>
          <a:p>
            <a:pPr marL="0" indent="0" algn="just">
              <a:buNone/>
            </a:pPr>
            <a:r>
              <a:rPr lang="es-PE" sz="3000" dirty="0" smtClean="0"/>
              <a:t>c. Aumenta el poder discrecional e incremento de oportunidades (incremento del valor de la corrupción).</a:t>
            </a:r>
          </a:p>
        </p:txBody>
      </p:sp>
      <p:sp>
        <p:nvSpPr>
          <p:cNvPr id="1009" name="Google Shape;1009;p2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/>
          </a:p>
        </p:txBody>
      </p:sp>
      <p:sp>
        <p:nvSpPr>
          <p:cNvPr id="6" name="Rectángulo 5"/>
          <p:cNvSpPr/>
          <p:nvPr/>
        </p:nvSpPr>
        <p:spPr>
          <a:xfrm>
            <a:off x="632793" y="1572338"/>
            <a:ext cx="368300" cy="2975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A64D55A-AA2B-413F-89A0-68127AF138C4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348CA356-8A78-430A-BE52-B11E979F37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FF9A6DDC-8554-4624-A89B-9239D2A82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54E5264C-34BB-48D5-8A44-AC64D2F15E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20" name="Google Shape;239;p22">
            <a:extLst>
              <a:ext uri="{FF2B5EF4-FFF2-40B4-BE49-F238E27FC236}">
                <a16:creationId xmlns:a16="http://schemas.microsoft.com/office/drawing/2014/main" xmlns="" id="{ED2E4579-CDE1-4DEF-90B8-0DD025931EBB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64DCE2B6-33EE-40DE-8B83-B22A2FE95244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5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"/>
          <p:cNvSpPr txBox="1">
            <a:spLocks noGrp="1"/>
          </p:cNvSpPr>
          <p:nvPr>
            <p:ph type="body" idx="1"/>
          </p:nvPr>
        </p:nvSpPr>
        <p:spPr>
          <a:xfrm>
            <a:off x="2946252" y="2232031"/>
            <a:ext cx="7869794" cy="333274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84665" indent="0" algn="just">
              <a:buNone/>
            </a:pPr>
            <a:r>
              <a:rPr lang="es-ES" sz="2200" b="0" dirty="0" smtClean="0"/>
              <a:t>ROBERT KLITGARD (1985) «FÓRMULA DE LA CORRUPCIÓN»</a:t>
            </a:r>
          </a:p>
          <a:p>
            <a:pPr marL="84665" indent="0" algn="just">
              <a:buNone/>
            </a:pPr>
            <a:endParaRPr lang="es-ES" sz="2200" b="0" dirty="0"/>
          </a:p>
          <a:p>
            <a:pPr marL="84665" indent="0" algn="just">
              <a:buNone/>
            </a:pPr>
            <a:r>
              <a:rPr lang="es-ES" sz="2200" b="0" dirty="0" smtClean="0"/>
              <a:t>Corrupción= Monopolio + discreción – responsabilidad </a:t>
            </a:r>
            <a:endParaRPr lang="es-PE" sz="1500" b="0" dirty="0"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13</a:t>
            </a:fld>
            <a:endParaRPr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B4A70253-3D85-4824-AAC6-3B74BEDEA7FB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4715ACB3-3776-41C1-98CB-1D6ACCF157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0D1D2863-C023-4017-8AB8-BC0F825D69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5FF827C5-90DC-452A-A8D1-A9A99D1288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16" name="Google Shape;239;p22">
            <a:extLst>
              <a:ext uri="{FF2B5EF4-FFF2-40B4-BE49-F238E27FC236}">
                <a16:creationId xmlns:a16="http://schemas.microsoft.com/office/drawing/2014/main" xmlns="" id="{91359DCE-A313-4996-86E6-F219EBC47D36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xmlns="" id="{5B122CF8-41B7-4265-952B-EC4485A1B695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1"/>
          <p:cNvSpPr txBox="1">
            <a:spLocks noGrp="1"/>
          </p:cNvSpPr>
          <p:nvPr>
            <p:ph type="title"/>
          </p:nvPr>
        </p:nvSpPr>
        <p:spPr>
          <a:xfrm>
            <a:off x="1516221" y="1412671"/>
            <a:ext cx="9159558" cy="9143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/>
            <a:r>
              <a:rPr lang="es-PE" sz="3600" b="1" dirty="0" smtClean="0">
                <a:latin typeface="Poppins" panose="020B0604020202020204"/>
              </a:rPr>
              <a:t>Actividades rutinarias (+) elección racional</a:t>
            </a:r>
            <a:endParaRPr sz="3600" b="1" dirty="0">
              <a:latin typeface="Poppins" panose="020B0604020202020204"/>
            </a:endParaRPr>
          </a:p>
        </p:txBody>
      </p:sp>
      <p:sp>
        <p:nvSpPr>
          <p:cNvPr id="1007" name="Google Shape;1007;p21"/>
          <p:cNvSpPr txBox="1">
            <a:spLocks noGrp="1"/>
          </p:cNvSpPr>
          <p:nvPr>
            <p:ph type="body" idx="1"/>
          </p:nvPr>
        </p:nvSpPr>
        <p:spPr>
          <a:xfrm>
            <a:off x="1001093" y="2821577"/>
            <a:ext cx="9436130" cy="22220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just">
              <a:buNone/>
            </a:pPr>
            <a:r>
              <a:rPr lang="es-PE" sz="3000" b="1" dirty="0" smtClean="0"/>
              <a:t>3. Ausencia de controles eficaces</a:t>
            </a:r>
          </a:p>
          <a:p>
            <a:pPr marL="0" indent="0" algn="just">
              <a:buNone/>
            </a:pPr>
            <a:r>
              <a:rPr lang="es-PE" sz="3200" b="1" dirty="0" smtClean="0"/>
              <a:t>Control formal:</a:t>
            </a:r>
            <a:r>
              <a:rPr lang="es-PE" sz="3200" dirty="0" smtClean="0"/>
              <a:t> jurídico- administrativo y penal.</a:t>
            </a:r>
          </a:p>
          <a:p>
            <a:pPr marL="0" indent="0" algn="just">
              <a:buNone/>
            </a:pPr>
            <a:r>
              <a:rPr lang="es-PE" sz="3200" dirty="0" smtClean="0"/>
              <a:t>Problemas en el ámbito penal: (i) independencia de los jueces, (ii) ausencia de medios para investigar actos de corrupción y (iii) deficiencias legislativas.</a:t>
            </a:r>
          </a:p>
          <a:p>
            <a:pPr marL="0" indent="0" algn="just">
              <a:buNone/>
            </a:pPr>
            <a:r>
              <a:rPr lang="es-PE" sz="3200" b="1" dirty="0"/>
              <a:t>Control informal: </a:t>
            </a:r>
            <a:r>
              <a:rPr lang="es-PE" sz="3200" dirty="0"/>
              <a:t>medios de comunicación y sociedad civil.</a:t>
            </a:r>
          </a:p>
          <a:p>
            <a:pPr marL="0" indent="0" algn="just">
              <a:buNone/>
            </a:pPr>
            <a:endParaRPr lang="es-PE" sz="3200" dirty="0" smtClean="0"/>
          </a:p>
          <a:p>
            <a:pPr marL="0" indent="0" algn="just">
              <a:buNone/>
            </a:pPr>
            <a:r>
              <a:rPr lang="es-PE" sz="3200" dirty="0" smtClean="0"/>
              <a:t> </a:t>
            </a:r>
          </a:p>
        </p:txBody>
      </p:sp>
      <p:sp>
        <p:nvSpPr>
          <p:cNvPr id="1009" name="Google Shape;1009;p2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fld id="{00000000-1234-1234-1234-123412341234}" type="slidenum">
              <a:rPr lang="en"/>
              <a:pPr/>
              <a:t>14</a:t>
            </a:fld>
            <a:endParaRPr/>
          </a:p>
        </p:txBody>
      </p:sp>
      <p:sp>
        <p:nvSpPr>
          <p:cNvPr id="6" name="Rectángulo 5"/>
          <p:cNvSpPr/>
          <p:nvPr/>
        </p:nvSpPr>
        <p:spPr>
          <a:xfrm>
            <a:off x="632793" y="1572338"/>
            <a:ext cx="368300" cy="2975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A64D55A-AA2B-413F-89A0-68127AF138C4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348CA356-8A78-430A-BE52-B11E979F37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FF9A6DDC-8554-4624-A89B-9239D2A82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54E5264C-34BB-48D5-8A44-AC64D2F15E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20" name="Google Shape;239;p22">
            <a:extLst>
              <a:ext uri="{FF2B5EF4-FFF2-40B4-BE49-F238E27FC236}">
                <a16:creationId xmlns:a16="http://schemas.microsoft.com/office/drawing/2014/main" xmlns="" id="{ED2E4579-CDE1-4DEF-90B8-0DD025931EBB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64DCE2B6-33EE-40DE-8B83-B22A2FE95244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62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3713027" y="3703745"/>
            <a:ext cx="4836050" cy="84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PE" altLang="es-PE" sz="36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MUCHAS GRACIAS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589" y="2350265"/>
            <a:ext cx="1866624" cy="1089262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338328" y="6161255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8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1"/>
          <p:cNvSpPr txBox="1">
            <a:spLocks noGrp="1"/>
          </p:cNvSpPr>
          <p:nvPr>
            <p:ph type="title"/>
          </p:nvPr>
        </p:nvSpPr>
        <p:spPr>
          <a:xfrm>
            <a:off x="609600" y="2003410"/>
            <a:ext cx="4529559" cy="746113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/>
            <a:r>
              <a:rPr lang="es-ES" sz="4000" b="1" dirty="0" smtClean="0">
                <a:latin typeface="Poppins" panose="020B0604020202020204"/>
              </a:rPr>
              <a:t>¿Qué es la criminología?</a:t>
            </a:r>
            <a:endParaRPr sz="4000" b="1" dirty="0">
              <a:latin typeface="Poppins" panose="020B0604020202020204"/>
            </a:endParaRPr>
          </a:p>
        </p:txBody>
      </p:sp>
      <p:sp>
        <p:nvSpPr>
          <p:cNvPr id="1007" name="Google Shape;1007;p21"/>
          <p:cNvSpPr txBox="1">
            <a:spLocks noGrp="1"/>
          </p:cNvSpPr>
          <p:nvPr>
            <p:ph type="body" idx="1"/>
          </p:nvPr>
        </p:nvSpPr>
        <p:spPr>
          <a:xfrm>
            <a:off x="609600" y="3278777"/>
            <a:ext cx="4743438" cy="1359897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just">
              <a:buNone/>
            </a:pPr>
            <a:r>
              <a:rPr lang="es-PE" sz="3000" dirty="0" smtClean="0"/>
              <a:t>Estudio de las causas del delito: ¿Por qué se delinque?</a:t>
            </a:r>
          </a:p>
          <a:p>
            <a:pPr marL="0" indent="0" algn="just">
              <a:buNone/>
            </a:pPr>
            <a:r>
              <a:rPr lang="es-PE" sz="3000" b="1" dirty="0" smtClean="0"/>
              <a:t>IMPORTANCIA:</a:t>
            </a:r>
          </a:p>
          <a:p>
            <a:pPr marL="0" indent="0" algn="just">
              <a:buNone/>
            </a:pPr>
            <a:r>
              <a:rPr lang="es-PE" sz="3000" dirty="0" smtClean="0"/>
              <a:t>Permite plantear estrategias para prevenir y sancionar el fenómeno criminal.</a:t>
            </a:r>
            <a:endParaRPr sz="3000" dirty="0"/>
          </a:p>
        </p:txBody>
      </p:sp>
      <p:pic>
        <p:nvPicPr>
          <p:cNvPr id="1008" name="Google Shape;1008;p21"/>
          <p:cNvPicPr preferRelativeResize="0"/>
          <p:nvPr/>
        </p:nvPicPr>
        <p:blipFill rotWithShape="1">
          <a:blip r:embed="rId3">
            <a:alphaModFix/>
          </a:blip>
          <a:srcRect l="9666" r="37860"/>
          <a:stretch/>
        </p:blipFill>
        <p:spPr>
          <a:xfrm flipH="1">
            <a:off x="6755966" y="1051588"/>
            <a:ext cx="5436033" cy="5806411"/>
          </a:xfrm>
          <a:prstGeom prst="snip1Rect">
            <a:avLst>
              <a:gd name="adj" fmla="val 0"/>
            </a:avLst>
          </a:prstGeom>
          <a:noFill/>
          <a:ln>
            <a:noFill/>
          </a:ln>
        </p:spPr>
      </p:pic>
      <p:sp>
        <p:nvSpPr>
          <p:cNvPr id="1009" name="Google Shape;1009;p2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  <p:sp>
        <p:nvSpPr>
          <p:cNvPr id="6" name="Rectángulo 5"/>
          <p:cNvSpPr/>
          <p:nvPr/>
        </p:nvSpPr>
        <p:spPr>
          <a:xfrm>
            <a:off x="632793" y="1572338"/>
            <a:ext cx="368300" cy="2975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onector recto 2"/>
          <p:cNvCxnSpPr>
            <a:cxnSpLocks/>
          </p:cNvCxnSpPr>
          <p:nvPr/>
        </p:nvCxnSpPr>
        <p:spPr>
          <a:xfrm>
            <a:off x="6612761" y="3028950"/>
            <a:ext cx="0" cy="38290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A64D55A-AA2B-413F-89A0-68127AF138C4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348CA356-8A78-430A-BE52-B11E979F37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FF9A6DDC-8554-4624-A89B-9239D2A828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54E5264C-34BB-48D5-8A44-AC64D2F15E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20" name="Google Shape;239;p22">
            <a:extLst>
              <a:ext uri="{FF2B5EF4-FFF2-40B4-BE49-F238E27FC236}">
                <a16:creationId xmlns:a16="http://schemas.microsoft.com/office/drawing/2014/main" xmlns="" id="{ED2E4579-CDE1-4DEF-90B8-0DD025931EBB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64DCE2B6-33EE-40DE-8B83-B22A2FE95244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8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1"/>
          <p:cNvSpPr txBox="1">
            <a:spLocks noGrp="1"/>
          </p:cNvSpPr>
          <p:nvPr>
            <p:ph type="title"/>
          </p:nvPr>
        </p:nvSpPr>
        <p:spPr>
          <a:xfrm>
            <a:off x="1516221" y="1412671"/>
            <a:ext cx="9159558" cy="9143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/>
            <a:r>
              <a:rPr lang="es-ES" sz="4000" b="1" dirty="0" smtClean="0">
                <a:latin typeface="Poppins" panose="020B0604020202020204"/>
              </a:rPr>
              <a:t>Entre la criminología, la política criminal y el Derecho Penal</a:t>
            </a:r>
            <a:endParaRPr sz="4000" b="1" dirty="0">
              <a:latin typeface="Poppins" panose="020B0604020202020204"/>
            </a:endParaRPr>
          </a:p>
        </p:txBody>
      </p:sp>
      <p:sp>
        <p:nvSpPr>
          <p:cNvPr id="1007" name="Google Shape;1007;p21"/>
          <p:cNvSpPr txBox="1">
            <a:spLocks noGrp="1"/>
          </p:cNvSpPr>
          <p:nvPr>
            <p:ph type="body" idx="1"/>
          </p:nvPr>
        </p:nvSpPr>
        <p:spPr>
          <a:xfrm>
            <a:off x="1001093" y="2808514"/>
            <a:ext cx="9436130" cy="22220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just">
              <a:buNone/>
            </a:pPr>
            <a:r>
              <a:rPr lang="es-ES" sz="3200" dirty="0" smtClean="0"/>
              <a:t>La </a:t>
            </a:r>
            <a:r>
              <a:rPr lang="es-ES" sz="3200" dirty="0"/>
              <a:t>política-criminal resulta ser un puente entre el Derecho penal y la criminología, puesto que facilita las investigaciones empíricas que sirven para que a futuro se conviertan en preceptos de carácter normativo. </a:t>
            </a:r>
            <a:endParaRPr lang="es-ES" sz="3200" dirty="0" smtClean="0"/>
          </a:p>
          <a:p>
            <a:pPr marL="0" indent="0" algn="just">
              <a:buNone/>
            </a:pPr>
            <a:endParaRPr lang="es-ES" sz="3200" dirty="0"/>
          </a:p>
          <a:p>
            <a:pPr marL="0" indent="0" algn="just">
              <a:buNone/>
            </a:pPr>
            <a:r>
              <a:rPr lang="es-ES" sz="2000" dirty="0" smtClean="0"/>
              <a:t>GARCÍA- </a:t>
            </a:r>
            <a:r>
              <a:rPr lang="es-ES" sz="2000" dirty="0"/>
              <a:t>PABLOS DE MOLINA, Antonio. </a:t>
            </a:r>
            <a:r>
              <a:rPr lang="es-ES" sz="2000" i="1" dirty="0"/>
              <a:t>Criminología. Una introducción a sus fundamentos teóricos</a:t>
            </a:r>
            <a:r>
              <a:rPr lang="es-ES" sz="2000" dirty="0"/>
              <a:t>. 6º edición, corregida y aumentada. Valencia: Tirant lo Blanch, 2007. p. 222. </a:t>
            </a:r>
            <a:endParaRPr lang="es-PE" sz="2000" dirty="0"/>
          </a:p>
          <a:p>
            <a:pPr marL="0" indent="0" algn="just">
              <a:buNone/>
            </a:pPr>
            <a:endParaRPr sz="3000" dirty="0"/>
          </a:p>
        </p:txBody>
      </p:sp>
      <p:sp>
        <p:nvSpPr>
          <p:cNvPr id="1009" name="Google Shape;1009;p2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sp>
        <p:nvSpPr>
          <p:cNvPr id="6" name="Rectángulo 5"/>
          <p:cNvSpPr/>
          <p:nvPr/>
        </p:nvSpPr>
        <p:spPr>
          <a:xfrm>
            <a:off x="632793" y="1572338"/>
            <a:ext cx="368300" cy="2975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A64D55A-AA2B-413F-89A0-68127AF138C4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348CA356-8A78-430A-BE52-B11E979F37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FF9A6DDC-8554-4624-A89B-9239D2A82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54E5264C-34BB-48D5-8A44-AC64D2F15E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20" name="Google Shape;239;p22">
            <a:extLst>
              <a:ext uri="{FF2B5EF4-FFF2-40B4-BE49-F238E27FC236}">
                <a16:creationId xmlns:a16="http://schemas.microsoft.com/office/drawing/2014/main" xmlns="" id="{ED2E4579-CDE1-4DEF-90B8-0DD025931EBB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64DCE2B6-33EE-40DE-8B83-B22A2FE95244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54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"/>
          <p:cNvSpPr txBox="1">
            <a:spLocks noGrp="1"/>
          </p:cNvSpPr>
          <p:nvPr>
            <p:ph type="body" idx="1"/>
          </p:nvPr>
        </p:nvSpPr>
        <p:spPr>
          <a:xfrm>
            <a:off x="2946252" y="2232031"/>
            <a:ext cx="7869794" cy="333274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84665" indent="0" algn="just">
              <a:buNone/>
            </a:pPr>
            <a:r>
              <a:rPr lang="es-ES" sz="2200" b="0" dirty="0" smtClean="0"/>
              <a:t>La </a:t>
            </a:r>
            <a:r>
              <a:rPr lang="es-ES" sz="2200" b="0" dirty="0"/>
              <a:t>criminología está llamada a aportar el sustrato empírico del mismo, su fundamento científico. La política-criminal a transformar la experiencia criminológica en opciones y estrategias concretas asumibles por el legislador y los poderes públicos. El Derecho penal a convertir en proposiciones jurídicas, generales y obligatorias, el saber criminológico esgrimido por la política-criminal con estricto respeto de las garantías individuales y principios jurídicos de seguridad e igualdad propios de un Estado de Derecho</a:t>
            </a:r>
            <a:r>
              <a:rPr lang="es-ES" sz="3000" b="0" dirty="0" smtClean="0"/>
              <a:t>” </a:t>
            </a:r>
          </a:p>
          <a:p>
            <a:pPr marL="84665" indent="0" algn="just">
              <a:buNone/>
            </a:pPr>
            <a:r>
              <a:rPr lang="es-ES" sz="1500" b="0" dirty="0"/>
              <a:t>GARCÍA- PABLOS DE MOLINA, Antonio. </a:t>
            </a:r>
            <a:r>
              <a:rPr lang="es-ES" sz="1500" b="0" i="1" dirty="0"/>
              <a:t>Criminología. Una introducción a sus fundamentos teóricos</a:t>
            </a:r>
            <a:r>
              <a:rPr lang="es-ES" sz="1500" b="0" dirty="0"/>
              <a:t>. 6º edición, corregida y aumentada. Valencia: Tirant lo Blanch, </a:t>
            </a:r>
            <a:r>
              <a:rPr lang="es-ES" sz="1500" b="0" dirty="0" smtClean="0"/>
              <a:t>2007, </a:t>
            </a:r>
            <a:r>
              <a:rPr lang="es-ES" sz="1500" b="0" dirty="0"/>
              <a:t>p. 222</a:t>
            </a:r>
            <a:endParaRPr lang="es-PE" sz="1500" b="0" dirty="0"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4</a:t>
            </a:fld>
            <a:endParaRPr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B4A70253-3D85-4824-AAC6-3B74BEDEA7FB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4715ACB3-3776-41C1-98CB-1D6ACCF157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0D1D2863-C023-4017-8AB8-BC0F825D69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5FF827C5-90DC-452A-A8D1-A9A99D1288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16" name="Google Shape;239;p22">
            <a:extLst>
              <a:ext uri="{FF2B5EF4-FFF2-40B4-BE49-F238E27FC236}">
                <a16:creationId xmlns:a16="http://schemas.microsoft.com/office/drawing/2014/main" xmlns="" id="{91359DCE-A313-4996-86E6-F219EBC47D36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xmlns="" id="{5B122CF8-41B7-4265-952B-EC4485A1B695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6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1"/>
          <p:cNvSpPr txBox="1">
            <a:spLocks noGrp="1"/>
          </p:cNvSpPr>
          <p:nvPr>
            <p:ph type="title"/>
          </p:nvPr>
        </p:nvSpPr>
        <p:spPr>
          <a:xfrm>
            <a:off x="1516221" y="1412671"/>
            <a:ext cx="9159558" cy="9143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/>
            <a:r>
              <a:rPr lang="es-ES" sz="4000" b="1" dirty="0" smtClean="0">
                <a:latin typeface="Poppins" panose="020B0604020202020204"/>
              </a:rPr>
              <a:t>Entre la criminología, la política criminal y el Derecho Penal</a:t>
            </a:r>
            <a:endParaRPr sz="4000" b="1" dirty="0">
              <a:latin typeface="Poppins" panose="020B0604020202020204"/>
            </a:endParaRPr>
          </a:p>
        </p:txBody>
      </p:sp>
      <p:sp>
        <p:nvSpPr>
          <p:cNvPr id="1007" name="Google Shape;1007;p21"/>
          <p:cNvSpPr txBox="1">
            <a:spLocks noGrp="1"/>
          </p:cNvSpPr>
          <p:nvPr>
            <p:ph type="body" idx="1"/>
          </p:nvPr>
        </p:nvSpPr>
        <p:spPr>
          <a:xfrm>
            <a:off x="1001093" y="2808514"/>
            <a:ext cx="9436130" cy="22220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just">
              <a:buNone/>
            </a:pPr>
            <a:r>
              <a:rPr lang="es-ES" sz="3200" dirty="0" smtClean="0"/>
              <a:t>La </a:t>
            </a:r>
            <a:r>
              <a:rPr lang="es-ES" sz="3200" dirty="0"/>
              <a:t>política-criminal resulta ser un puente entre el Derecho penal y la criminología, puesto que facilita las investigaciones empíricas que sirven para que a futuro se conviertan en preceptos de carácter normativo. </a:t>
            </a:r>
            <a:endParaRPr lang="es-ES" sz="3200" dirty="0" smtClean="0"/>
          </a:p>
          <a:p>
            <a:pPr marL="0" indent="0" algn="just">
              <a:buNone/>
            </a:pPr>
            <a:endParaRPr lang="es-ES" sz="3200" dirty="0"/>
          </a:p>
          <a:p>
            <a:pPr marL="0" indent="0" algn="just">
              <a:buNone/>
            </a:pPr>
            <a:r>
              <a:rPr lang="es-ES" sz="2000" dirty="0" smtClean="0"/>
              <a:t>GARCÍA- </a:t>
            </a:r>
            <a:r>
              <a:rPr lang="es-ES" sz="2000" dirty="0"/>
              <a:t>PABLOS DE MOLINA, Antonio. </a:t>
            </a:r>
            <a:r>
              <a:rPr lang="es-ES" sz="2000" i="1" dirty="0"/>
              <a:t>Criminología. Una introducción a sus fundamentos teóricos</a:t>
            </a:r>
            <a:r>
              <a:rPr lang="es-ES" sz="2000" dirty="0"/>
              <a:t>. 6º edición, corregida y aumentada. Valencia: Tirant lo Blanch, 2007. p. 222. </a:t>
            </a:r>
            <a:endParaRPr lang="es-PE" sz="2000" dirty="0"/>
          </a:p>
          <a:p>
            <a:pPr marL="0" indent="0" algn="just">
              <a:buNone/>
            </a:pPr>
            <a:endParaRPr sz="3000" dirty="0"/>
          </a:p>
        </p:txBody>
      </p:sp>
      <p:sp>
        <p:nvSpPr>
          <p:cNvPr id="1009" name="Google Shape;1009;p2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  <p:sp>
        <p:nvSpPr>
          <p:cNvPr id="6" name="Rectángulo 5"/>
          <p:cNvSpPr/>
          <p:nvPr/>
        </p:nvSpPr>
        <p:spPr>
          <a:xfrm>
            <a:off x="632793" y="1572338"/>
            <a:ext cx="368300" cy="2975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A64D55A-AA2B-413F-89A0-68127AF138C4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348CA356-8A78-430A-BE52-B11E979F37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FF9A6DDC-8554-4624-A89B-9239D2A82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54E5264C-34BB-48D5-8A44-AC64D2F15E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20" name="Google Shape;239;p22">
            <a:extLst>
              <a:ext uri="{FF2B5EF4-FFF2-40B4-BE49-F238E27FC236}">
                <a16:creationId xmlns:a16="http://schemas.microsoft.com/office/drawing/2014/main" xmlns="" id="{ED2E4579-CDE1-4DEF-90B8-0DD025931EBB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64DCE2B6-33EE-40DE-8B83-B22A2FE95244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4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1"/>
          <p:cNvSpPr txBox="1">
            <a:spLocks noGrp="1"/>
          </p:cNvSpPr>
          <p:nvPr>
            <p:ph type="title"/>
          </p:nvPr>
        </p:nvSpPr>
        <p:spPr>
          <a:xfrm>
            <a:off x="1516221" y="1412671"/>
            <a:ext cx="9159558" cy="9143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/>
            <a:r>
              <a:rPr lang="es-PE" sz="3600" b="1" dirty="0" smtClean="0">
                <a:latin typeface="Poppins" panose="020B0604020202020204"/>
              </a:rPr>
              <a:t>Causas de la corrupción</a:t>
            </a:r>
            <a:br>
              <a:rPr lang="es-PE" sz="3600" b="1" dirty="0" smtClean="0">
                <a:latin typeface="Poppins" panose="020B0604020202020204"/>
              </a:rPr>
            </a:br>
            <a:r>
              <a:rPr lang="es-PE" sz="3600" b="1" dirty="0">
                <a:latin typeface="Poppins" panose="020B0604020202020204"/>
              </a:rPr>
              <a:t/>
            </a:r>
            <a:br>
              <a:rPr lang="es-PE" sz="3600" b="1" dirty="0">
                <a:latin typeface="Poppins" panose="020B0604020202020204"/>
              </a:rPr>
            </a:br>
            <a:r>
              <a:rPr lang="es-PE" sz="3600" b="1" dirty="0" smtClean="0">
                <a:latin typeface="Poppins" panose="020B0604020202020204"/>
              </a:rPr>
              <a:t/>
            </a:r>
            <a:br>
              <a:rPr lang="es-PE" sz="3600" b="1" dirty="0" smtClean="0">
                <a:latin typeface="Poppins" panose="020B0604020202020204"/>
              </a:rPr>
            </a:br>
            <a:r>
              <a:rPr lang="es-PE" sz="3600" b="1" dirty="0">
                <a:latin typeface="Poppins" panose="020B0604020202020204"/>
              </a:rPr>
              <a:t/>
            </a:r>
            <a:br>
              <a:rPr lang="es-PE" sz="3600" b="1" dirty="0">
                <a:latin typeface="Poppins" panose="020B0604020202020204"/>
              </a:rPr>
            </a:br>
            <a:r>
              <a:rPr lang="es-PE" sz="3600" b="1" dirty="0" smtClean="0">
                <a:latin typeface="Poppins" panose="020B0604020202020204"/>
              </a:rPr>
              <a:t/>
            </a:r>
            <a:br>
              <a:rPr lang="es-PE" sz="3600" b="1" dirty="0" smtClean="0">
                <a:latin typeface="Poppins" panose="020B0604020202020204"/>
              </a:rPr>
            </a:br>
            <a:r>
              <a:rPr lang="es-PE" sz="3600" b="1" dirty="0">
                <a:latin typeface="Poppins" panose="020B0604020202020204"/>
              </a:rPr>
              <a:t/>
            </a:r>
            <a:br>
              <a:rPr lang="es-PE" sz="3600" b="1" dirty="0">
                <a:latin typeface="Poppins" panose="020B0604020202020204"/>
              </a:rPr>
            </a:br>
            <a:r>
              <a:rPr lang="es-PE" sz="3600" b="1" dirty="0">
                <a:latin typeface="Poppins" panose="020B0604020202020204"/>
              </a:rPr>
              <a:t/>
            </a:r>
            <a:br>
              <a:rPr lang="es-PE" sz="3600" b="1" dirty="0">
                <a:latin typeface="Poppins" panose="020B0604020202020204"/>
              </a:rPr>
            </a:br>
            <a:r>
              <a:rPr lang="es-PE" sz="3600" b="1" dirty="0" smtClean="0">
                <a:latin typeface="Poppins" panose="020B0604020202020204"/>
              </a:rPr>
              <a:t/>
            </a:r>
            <a:br>
              <a:rPr lang="es-PE" sz="3600" b="1" dirty="0" smtClean="0">
                <a:latin typeface="Poppins" panose="020B0604020202020204"/>
              </a:rPr>
            </a:br>
            <a:r>
              <a:rPr lang="es-PE" sz="3600" b="1" dirty="0">
                <a:latin typeface="Poppins" panose="020B0604020202020204"/>
              </a:rPr>
              <a:t/>
            </a:r>
            <a:br>
              <a:rPr lang="es-PE" sz="3600" b="1" dirty="0">
                <a:latin typeface="Poppins" panose="020B0604020202020204"/>
              </a:rPr>
            </a:br>
            <a:r>
              <a:rPr lang="es-PE" sz="2800" b="1" dirty="0" smtClean="0">
                <a:latin typeface="Poppins" panose="020B0604020202020204"/>
                <a:hlinkClick r:id="rId3"/>
              </a:rPr>
              <a:t>https</a:t>
            </a:r>
            <a:r>
              <a:rPr lang="es-PE" sz="2800" b="1" dirty="0">
                <a:latin typeface="Poppins" panose="020B0604020202020204"/>
                <a:hlinkClick r:id="rId3"/>
              </a:rPr>
              <a:t>://</a:t>
            </a:r>
            <a:r>
              <a:rPr lang="es-PE" sz="2800" b="1" dirty="0" smtClean="0">
                <a:latin typeface="Poppins" panose="020B0604020202020204"/>
                <a:hlinkClick r:id="rId3"/>
              </a:rPr>
              <a:t>www.youtube.com/watch?v=Ku_V-DMsLIA</a:t>
            </a:r>
            <a:r>
              <a:rPr lang="es-PE" sz="3600" b="1" dirty="0" smtClean="0">
                <a:latin typeface="Poppins" panose="020B0604020202020204"/>
              </a:rPr>
              <a:t/>
            </a:r>
            <a:br>
              <a:rPr lang="es-PE" sz="3600" b="1" dirty="0" smtClean="0">
                <a:latin typeface="Poppins" panose="020B0604020202020204"/>
              </a:rPr>
            </a:br>
            <a:endParaRPr sz="3600" b="1" dirty="0">
              <a:latin typeface="Poppins" panose="020B0604020202020204"/>
            </a:endParaRPr>
          </a:p>
        </p:txBody>
      </p:sp>
      <p:sp>
        <p:nvSpPr>
          <p:cNvPr id="1009" name="Google Shape;1009;p2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  <p:sp>
        <p:nvSpPr>
          <p:cNvPr id="6" name="Rectángulo 5"/>
          <p:cNvSpPr/>
          <p:nvPr/>
        </p:nvSpPr>
        <p:spPr>
          <a:xfrm>
            <a:off x="632793" y="1572338"/>
            <a:ext cx="368300" cy="2975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A64D55A-AA2B-413F-89A0-68127AF138C4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348CA356-8A78-430A-BE52-B11E979F37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FF9A6DDC-8554-4624-A89B-9239D2A828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54E5264C-34BB-48D5-8A44-AC64D2F15E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20" name="Google Shape;239;p22">
            <a:extLst>
              <a:ext uri="{FF2B5EF4-FFF2-40B4-BE49-F238E27FC236}">
                <a16:creationId xmlns:a16="http://schemas.microsoft.com/office/drawing/2014/main" xmlns="" id="{ED2E4579-CDE1-4DEF-90B8-0DD025931EBB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64DCE2B6-33EE-40DE-8B83-B22A2FE95244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55" y="2142308"/>
            <a:ext cx="6871854" cy="356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6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1"/>
          <p:cNvSpPr txBox="1">
            <a:spLocks noGrp="1"/>
          </p:cNvSpPr>
          <p:nvPr>
            <p:ph type="title"/>
          </p:nvPr>
        </p:nvSpPr>
        <p:spPr>
          <a:xfrm>
            <a:off x="1516221" y="1412671"/>
            <a:ext cx="9159558" cy="9143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/>
            <a:r>
              <a:rPr lang="es-PE" sz="3600" b="1" dirty="0" smtClean="0">
                <a:latin typeface="Poppins" panose="020B0604020202020204"/>
              </a:rPr>
              <a:t>Causas de la corrupción desde la teoría de las actividades rutinarias (teoría de la oportunidad)</a:t>
            </a:r>
            <a:endParaRPr sz="3600" b="1" dirty="0">
              <a:latin typeface="Poppins" panose="020B0604020202020204"/>
            </a:endParaRPr>
          </a:p>
        </p:txBody>
      </p:sp>
      <p:sp>
        <p:nvSpPr>
          <p:cNvPr id="1007" name="Google Shape;1007;p21"/>
          <p:cNvSpPr txBox="1">
            <a:spLocks noGrp="1"/>
          </p:cNvSpPr>
          <p:nvPr>
            <p:ph type="body" idx="1"/>
          </p:nvPr>
        </p:nvSpPr>
        <p:spPr>
          <a:xfrm>
            <a:off x="1001093" y="2808514"/>
            <a:ext cx="9436130" cy="22220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just">
              <a:buNone/>
            </a:pPr>
            <a:endParaRPr lang="es-PE" sz="4000" dirty="0" smtClean="0"/>
          </a:p>
          <a:p>
            <a:pPr marL="0" indent="0" algn="just">
              <a:buNone/>
            </a:pPr>
            <a:r>
              <a:rPr lang="es-PE" sz="4000" dirty="0" smtClean="0"/>
              <a:t>¿Qué genera esa oportunidad?</a:t>
            </a:r>
          </a:p>
          <a:p>
            <a:pPr marL="0" indent="0" algn="just">
              <a:buNone/>
            </a:pPr>
            <a:r>
              <a:rPr lang="es-PE" sz="4000" dirty="0" smtClean="0"/>
              <a:t>¿Qué lleva al sujeto a adoptar esa decisión?</a:t>
            </a:r>
          </a:p>
          <a:p>
            <a:pPr marL="0" indent="0" algn="just">
              <a:buNone/>
            </a:pPr>
            <a:endParaRPr sz="3000" dirty="0"/>
          </a:p>
        </p:txBody>
      </p:sp>
      <p:sp>
        <p:nvSpPr>
          <p:cNvPr id="1009" name="Google Shape;1009;p2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sp>
        <p:nvSpPr>
          <p:cNvPr id="6" name="Rectángulo 5"/>
          <p:cNvSpPr/>
          <p:nvPr/>
        </p:nvSpPr>
        <p:spPr>
          <a:xfrm>
            <a:off x="632793" y="1572338"/>
            <a:ext cx="368300" cy="2975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A64D55A-AA2B-413F-89A0-68127AF138C4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348CA356-8A78-430A-BE52-B11E979F37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FF9A6DDC-8554-4624-A89B-9239D2A82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54E5264C-34BB-48D5-8A44-AC64D2F15E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20" name="Google Shape;239;p22">
            <a:extLst>
              <a:ext uri="{FF2B5EF4-FFF2-40B4-BE49-F238E27FC236}">
                <a16:creationId xmlns:a16="http://schemas.microsoft.com/office/drawing/2014/main" xmlns="" id="{ED2E4579-CDE1-4DEF-90B8-0DD025931EBB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64DCE2B6-33EE-40DE-8B83-B22A2FE95244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p23"/>
          <p:cNvSpPr txBox="1">
            <a:spLocks noGrp="1"/>
          </p:cNvSpPr>
          <p:nvPr>
            <p:ph type="title"/>
          </p:nvPr>
        </p:nvSpPr>
        <p:spPr>
          <a:xfrm>
            <a:off x="609642" y="1804358"/>
            <a:ext cx="9932083" cy="1100034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b="1" dirty="0" smtClean="0">
                <a:latin typeface="Poppins" panose="020B0604020202020204"/>
              </a:rPr>
              <a:t>Tres factores espacio-tiempo (Cohen &amp; Felson)</a:t>
            </a:r>
            <a:endParaRPr b="1" dirty="0">
              <a:latin typeface="Poppins" panose="020B0604020202020204"/>
            </a:endParaRPr>
          </a:p>
        </p:txBody>
      </p:sp>
      <p:sp>
        <p:nvSpPr>
          <p:cNvPr id="1021" name="Google Shape;1021;p23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grpSp>
        <p:nvGrpSpPr>
          <p:cNvPr id="1022" name="Google Shape;1022;p23"/>
          <p:cNvGrpSpPr/>
          <p:nvPr/>
        </p:nvGrpSpPr>
        <p:grpSpPr>
          <a:xfrm>
            <a:off x="3540055" y="3248059"/>
            <a:ext cx="2934012" cy="2368212"/>
            <a:chOff x="3071457" y="2013875"/>
            <a:chExt cx="1944600" cy="1569600"/>
          </a:xfrm>
          <a:solidFill>
            <a:srgbClr val="002060"/>
          </a:solidFill>
        </p:grpSpPr>
        <p:sp>
          <p:nvSpPr>
            <p:cNvPr id="1023" name="Google Shape;1023;p23"/>
            <p:cNvSpPr/>
            <p:nvPr/>
          </p:nvSpPr>
          <p:spPr>
            <a:xfrm rot="10800000" flipH="1">
              <a:off x="3071457" y="2013875"/>
              <a:ext cx="1944600" cy="1569600"/>
            </a:xfrm>
            <a:prstGeom prst="round2DiagRect">
              <a:avLst>
                <a:gd name="adj1" fmla="val 0"/>
                <a:gd name="adj2" fmla="val 17764"/>
              </a:avLst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4" name="Google Shape;1024;p23"/>
            <p:cNvSpPr txBox="1"/>
            <p:nvPr/>
          </p:nvSpPr>
          <p:spPr>
            <a:xfrm>
              <a:off x="3316102" y="2256385"/>
              <a:ext cx="1451700" cy="4599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467" b="1" dirty="0" smtClean="0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Objetivo apropiado</a:t>
              </a:r>
              <a:endParaRPr sz="1467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025" name="Google Shape;1025;p23"/>
            <p:cNvSpPr txBox="1"/>
            <p:nvPr/>
          </p:nvSpPr>
          <p:spPr>
            <a:xfrm>
              <a:off x="3316100" y="2486337"/>
              <a:ext cx="1451700" cy="742415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2133"/>
                </a:spcAft>
              </a:pPr>
              <a:r>
                <a:rPr lang="es-PE" sz="1467" dirty="0" smtClean="0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Probabilidad de ser «atacado» por el delincuente: valor, inercia, visibilidad y acceso.</a:t>
              </a:r>
              <a:endParaRPr sz="1467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1026" name="Google Shape;1026;p23"/>
          <p:cNvGrpSpPr/>
          <p:nvPr/>
        </p:nvGrpSpPr>
        <p:grpSpPr>
          <a:xfrm>
            <a:off x="609643" y="3248059"/>
            <a:ext cx="2934012" cy="2368212"/>
            <a:chOff x="1126863" y="2013875"/>
            <a:chExt cx="1944600" cy="1569600"/>
          </a:xfrm>
          <a:solidFill>
            <a:srgbClr val="C00000"/>
          </a:solidFill>
        </p:grpSpPr>
        <p:sp>
          <p:nvSpPr>
            <p:cNvPr id="1027" name="Google Shape;1027;p23"/>
            <p:cNvSpPr/>
            <p:nvPr/>
          </p:nvSpPr>
          <p:spPr>
            <a:xfrm>
              <a:off x="1126863" y="2013875"/>
              <a:ext cx="1944600" cy="1569600"/>
            </a:xfrm>
            <a:prstGeom prst="round2DiagRect">
              <a:avLst>
                <a:gd name="adj1" fmla="val 0"/>
                <a:gd name="adj2" fmla="val 17764"/>
              </a:avLst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8" name="Google Shape;1028;p23"/>
            <p:cNvSpPr txBox="1"/>
            <p:nvPr/>
          </p:nvSpPr>
          <p:spPr>
            <a:xfrm>
              <a:off x="1351627" y="2256385"/>
              <a:ext cx="1451700" cy="4599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467" b="1" dirty="0" smtClean="0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Delincuente motivado</a:t>
              </a:r>
              <a:endParaRPr sz="1467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029" name="Google Shape;1029;p23"/>
            <p:cNvSpPr txBox="1"/>
            <p:nvPr/>
          </p:nvSpPr>
          <p:spPr>
            <a:xfrm>
              <a:off x="1351625" y="2553702"/>
              <a:ext cx="1451700" cy="675051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2133"/>
                </a:spcAft>
              </a:pPr>
              <a:r>
                <a:rPr lang="es-PE" sz="1467" dirty="0" smtClean="0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¿Qué genera esa oportunidad?</a:t>
              </a:r>
            </a:p>
            <a:p>
              <a:pPr algn="just">
                <a:lnSpc>
                  <a:spcPct val="115000"/>
                </a:lnSpc>
                <a:spcAft>
                  <a:spcPts val="2133"/>
                </a:spcAft>
              </a:pPr>
              <a:r>
                <a:rPr lang="es-PE" sz="1467" dirty="0" smtClean="0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Ojo: falta de precisión del concepto</a:t>
              </a:r>
              <a:endParaRPr sz="1467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1030" name="Google Shape;1030;p23"/>
          <p:cNvGrpSpPr/>
          <p:nvPr/>
        </p:nvGrpSpPr>
        <p:grpSpPr>
          <a:xfrm>
            <a:off x="6470293" y="3248059"/>
            <a:ext cx="4528211" cy="2368212"/>
            <a:chOff x="5015938" y="2013875"/>
            <a:chExt cx="3001200" cy="1569600"/>
          </a:xfrm>
          <a:solidFill>
            <a:srgbClr val="C00000"/>
          </a:solidFill>
        </p:grpSpPr>
        <p:sp>
          <p:nvSpPr>
            <p:cNvPr id="1031" name="Google Shape;1031;p23"/>
            <p:cNvSpPr/>
            <p:nvPr/>
          </p:nvSpPr>
          <p:spPr>
            <a:xfrm>
              <a:off x="5015938" y="2013875"/>
              <a:ext cx="3001200" cy="1569600"/>
            </a:xfrm>
            <a:prstGeom prst="round2DiagRect">
              <a:avLst>
                <a:gd name="adj1" fmla="val 0"/>
                <a:gd name="adj2" fmla="val 17764"/>
              </a:avLst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  <a:p>
              <a:endParaRPr sz="2400"/>
            </a:p>
            <a:p>
              <a:endParaRPr sz="2400"/>
            </a:p>
            <a:p>
              <a:endParaRPr sz="2400"/>
            </a:p>
          </p:txBody>
        </p:sp>
        <p:sp>
          <p:nvSpPr>
            <p:cNvPr id="1032" name="Google Shape;1032;p23"/>
            <p:cNvSpPr txBox="1"/>
            <p:nvPr/>
          </p:nvSpPr>
          <p:spPr>
            <a:xfrm>
              <a:off x="5360226" y="2256387"/>
              <a:ext cx="2417100" cy="4599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467" b="1" dirty="0" smtClean="0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Falta de protectores eficaces</a:t>
              </a:r>
              <a:endParaRPr sz="1467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033" name="Google Shape;1033;p23"/>
            <p:cNvSpPr txBox="1"/>
            <p:nvPr/>
          </p:nvSpPr>
          <p:spPr>
            <a:xfrm>
              <a:off x="5360225" y="2716353"/>
              <a:ext cx="2417100" cy="5124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2133"/>
                </a:spcAft>
              </a:pPr>
              <a:r>
                <a:rPr lang="es-PE" sz="1467" dirty="0" smtClean="0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Cualquier persona (no solo policías).</a:t>
              </a:r>
              <a:endParaRPr sz="1467" dirty="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1037" name="Google Shape;1037;p23"/>
          <p:cNvGrpSpPr/>
          <p:nvPr/>
        </p:nvGrpSpPr>
        <p:grpSpPr>
          <a:xfrm>
            <a:off x="3350392" y="4285088"/>
            <a:ext cx="392816" cy="392816"/>
            <a:chOff x="3157188" y="909150"/>
            <a:chExt cx="470400" cy="470400"/>
          </a:xfrm>
        </p:grpSpPr>
        <p:sp>
          <p:nvSpPr>
            <p:cNvPr id="1038" name="Google Shape;1038;p23"/>
            <p:cNvSpPr/>
            <p:nvPr/>
          </p:nvSpPr>
          <p:spPr>
            <a:xfrm>
              <a:off x="3157188" y="909150"/>
              <a:ext cx="470400" cy="47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9" name="Google Shape;1039;p23"/>
            <p:cNvSpPr/>
            <p:nvPr/>
          </p:nvSpPr>
          <p:spPr>
            <a:xfrm>
              <a:off x="3243138" y="995100"/>
              <a:ext cx="298500" cy="298500"/>
            </a:xfrm>
            <a:prstGeom prst="mathPlus">
              <a:avLst>
                <a:gd name="adj1" fmla="val 99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" name="Rectángulo 21"/>
          <p:cNvSpPr/>
          <p:nvPr/>
        </p:nvSpPr>
        <p:spPr>
          <a:xfrm>
            <a:off x="632793" y="1435051"/>
            <a:ext cx="368300" cy="2975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1E5A5E10-4090-4C75-9E6A-D591F8DCB8B0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xmlns="" id="{A0F8EC27-580C-4AE3-8E24-FD47F7ACA3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xmlns="" id="{A8AE904D-C9C7-431E-9555-43839F4BEA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xmlns="" id="{D968EA8C-4D77-4D5A-BF6F-495EA0D8D2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34" name="Google Shape;239;p22">
            <a:extLst>
              <a:ext uri="{FF2B5EF4-FFF2-40B4-BE49-F238E27FC236}">
                <a16:creationId xmlns:a16="http://schemas.microsoft.com/office/drawing/2014/main" xmlns="" id="{55598C14-DDC8-4EAB-9566-AA2E1F01C51A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xmlns="" id="{C496FE95-E023-4375-B73D-838179BF43AF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oogle Shape;1037;p23"/>
          <p:cNvGrpSpPr/>
          <p:nvPr/>
        </p:nvGrpSpPr>
        <p:grpSpPr>
          <a:xfrm>
            <a:off x="6277659" y="4268607"/>
            <a:ext cx="392816" cy="392816"/>
            <a:chOff x="3157188" y="909150"/>
            <a:chExt cx="470400" cy="470400"/>
          </a:xfrm>
        </p:grpSpPr>
        <p:sp>
          <p:nvSpPr>
            <p:cNvPr id="36" name="Google Shape;1038;p23"/>
            <p:cNvSpPr/>
            <p:nvPr/>
          </p:nvSpPr>
          <p:spPr>
            <a:xfrm>
              <a:off x="3157188" y="909150"/>
              <a:ext cx="470400" cy="47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1039;p23"/>
            <p:cNvSpPr/>
            <p:nvPr/>
          </p:nvSpPr>
          <p:spPr>
            <a:xfrm>
              <a:off x="3243138" y="995100"/>
              <a:ext cx="298500" cy="298500"/>
            </a:xfrm>
            <a:prstGeom prst="mathPlus">
              <a:avLst>
                <a:gd name="adj1" fmla="val 99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1078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1"/>
          <p:cNvSpPr txBox="1">
            <a:spLocks noGrp="1"/>
          </p:cNvSpPr>
          <p:nvPr>
            <p:ph type="title"/>
          </p:nvPr>
        </p:nvSpPr>
        <p:spPr>
          <a:xfrm>
            <a:off x="1516221" y="1412671"/>
            <a:ext cx="9159558" cy="9143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/>
            <a:r>
              <a:rPr lang="es-PE" sz="3600" b="1" dirty="0" smtClean="0">
                <a:latin typeface="Poppins" panose="020B0604020202020204"/>
              </a:rPr>
              <a:t>Causas de la corrupción desde la teoría de la elección racional</a:t>
            </a:r>
            <a:endParaRPr sz="3600" b="1" dirty="0">
              <a:latin typeface="Poppins" panose="020B0604020202020204"/>
            </a:endParaRPr>
          </a:p>
        </p:txBody>
      </p:sp>
      <p:sp>
        <p:nvSpPr>
          <p:cNvPr id="1007" name="Google Shape;1007;p21"/>
          <p:cNvSpPr txBox="1">
            <a:spLocks noGrp="1"/>
          </p:cNvSpPr>
          <p:nvPr>
            <p:ph type="body" idx="1"/>
          </p:nvPr>
        </p:nvSpPr>
        <p:spPr>
          <a:xfrm>
            <a:off x="1001093" y="2808514"/>
            <a:ext cx="9436130" cy="22220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just">
              <a:buNone/>
            </a:pPr>
            <a:r>
              <a:rPr lang="es-PE" sz="3000" dirty="0" smtClean="0"/>
              <a:t>Delito como resultado de una «elección racional». </a:t>
            </a:r>
          </a:p>
          <a:p>
            <a:pPr marL="0" indent="0" algn="just">
              <a:buNone/>
            </a:pPr>
            <a:r>
              <a:rPr lang="es-PE" sz="3000" dirty="0" smtClean="0"/>
              <a:t>Expectativas de beneficio: relación recompensa-riesgo.</a:t>
            </a:r>
          </a:p>
          <a:p>
            <a:pPr marL="0" indent="0" algn="just">
              <a:buNone/>
            </a:pPr>
            <a:r>
              <a:rPr lang="es-PE" sz="3000" dirty="0" smtClean="0"/>
              <a:t>Ojo: beneficio no solo entendido desde una vertiente económica.</a:t>
            </a:r>
          </a:p>
        </p:txBody>
      </p:sp>
      <p:sp>
        <p:nvSpPr>
          <p:cNvPr id="1009" name="Google Shape;1009;p21"/>
          <p:cNvSpPr txBox="1">
            <a:spLocks noGrp="1"/>
          </p:cNvSpPr>
          <p:nvPr>
            <p:ph type="sldNum" idx="12"/>
          </p:nvPr>
        </p:nvSpPr>
        <p:spPr>
          <a:xfrm>
            <a:off x="11532033" y="6182333"/>
            <a:ext cx="609200" cy="6248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sp>
        <p:nvSpPr>
          <p:cNvPr id="6" name="Rectángulo 5"/>
          <p:cNvSpPr/>
          <p:nvPr/>
        </p:nvSpPr>
        <p:spPr>
          <a:xfrm>
            <a:off x="632793" y="1572338"/>
            <a:ext cx="368300" cy="2975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A64D55A-AA2B-413F-89A0-68127AF138C4}"/>
              </a:ext>
            </a:extLst>
          </p:cNvPr>
          <p:cNvSpPr/>
          <p:nvPr/>
        </p:nvSpPr>
        <p:spPr>
          <a:xfrm>
            <a:off x="0" y="0"/>
            <a:ext cx="12192000" cy="1051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348CA356-8A78-430A-BE52-B11E979F37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07" y="244150"/>
            <a:ext cx="1781144" cy="43576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FF9A6DDC-8554-4624-A89B-9239D2A82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81" y="194851"/>
            <a:ext cx="1381977" cy="53436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54E5264C-34BB-48D5-8A44-AC64D2F15E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9" y="264507"/>
            <a:ext cx="2169953" cy="395053"/>
          </a:xfrm>
          <a:prstGeom prst="rect">
            <a:avLst/>
          </a:prstGeom>
        </p:spPr>
      </p:pic>
      <p:sp>
        <p:nvSpPr>
          <p:cNvPr id="20" name="Google Shape;239;p22">
            <a:extLst>
              <a:ext uri="{FF2B5EF4-FFF2-40B4-BE49-F238E27FC236}">
                <a16:creationId xmlns:a16="http://schemas.microsoft.com/office/drawing/2014/main" xmlns="" id="{ED2E4579-CDE1-4DEF-90B8-0DD025931EBB}"/>
              </a:ext>
            </a:extLst>
          </p:cNvPr>
          <p:cNvSpPr txBox="1">
            <a:spLocks/>
          </p:cNvSpPr>
          <p:nvPr/>
        </p:nvSpPr>
        <p:spPr>
          <a:xfrm>
            <a:off x="4520502" y="124503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64DCE2B6-33EE-40DE-8B83-B22A2FE95244}"/>
              </a:ext>
            </a:extLst>
          </p:cNvPr>
          <p:cNvCxnSpPr>
            <a:cxnSpLocks/>
          </p:cNvCxnSpPr>
          <p:nvPr/>
        </p:nvCxnSpPr>
        <p:spPr>
          <a:xfrm>
            <a:off x="4501452" y="198499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92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760</Words>
  <Application>Microsoft Office PowerPoint</Application>
  <PresentationFormat>Personalizado</PresentationFormat>
  <Paragraphs>116</Paragraphs>
  <Slides>15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¿Qué es la criminología?</vt:lpstr>
      <vt:lpstr>Entre la criminología, la política criminal y el Derecho Penal</vt:lpstr>
      <vt:lpstr>Presentación de PowerPoint</vt:lpstr>
      <vt:lpstr>Entre la criminología, la política criminal y el Derecho Penal</vt:lpstr>
      <vt:lpstr>Causas de la corrupción         https://www.youtube.com/watch?v=Ku_V-DMsLIA </vt:lpstr>
      <vt:lpstr>Causas de la corrupción desde la teoría de las actividades rutinarias (teoría de la oportunidad)</vt:lpstr>
      <vt:lpstr>Tres factores espacio-tiempo (Cohen &amp; Felson)</vt:lpstr>
      <vt:lpstr>Causas de la corrupción desde la teoría de la elección racional</vt:lpstr>
      <vt:lpstr>Actividades rutinarias (+) elección racional</vt:lpstr>
      <vt:lpstr>Actividades rutinarias (+) elección racional</vt:lpstr>
      <vt:lpstr>Actividades rutinarias (+) elección racional</vt:lpstr>
      <vt:lpstr>Presentación de PowerPoint</vt:lpstr>
      <vt:lpstr>Actividades rutinarias (+) elección racional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 - JORGE LUIS  CH�VEZ AGUILAR</dc:creator>
  <cp:lastModifiedBy>Usuario 1</cp:lastModifiedBy>
  <cp:revision>77</cp:revision>
  <dcterms:created xsi:type="dcterms:W3CDTF">2021-04-27T21:10:31Z</dcterms:created>
  <dcterms:modified xsi:type="dcterms:W3CDTF">2024-05-01T01:50:23Z</dcterms:modified>
</cp:coreProperties>
</file>