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9" r:id="rId2"/>
    <p:sldId id="462" r:id="rId3"/>
    <p:sldId id="465" r:id="rId4"/>
    <p:sldId id="466" r:id="rId5"/>
    <p:sldId id="467" r:id="rId6"/>
    <p:sldId id="468" r:id="rId7"/>
    <p:sldId id="469" r:id="rId8"/>
    <p:sldId id="470" r:id="rId9"/>
    <p:sldId id="471" r:id="rId10"/>
    <p:sldId id="472" r:id="rId11"/>
    <p:sldId id="473" r:id="rId12"/>
    <p:sldId id="474" r:id="rId13"/>
    <p:sldId id="475" r:id="rId14"/>
    <p:sldId id="476" r:id="rId15"/>
    <p:sldId id="477" r:id="rId16"/>
    <p:sldId id="478" r:id="rId17"/>
    <p:sldId id="479" r:id="rId18"/>
    <p:sldId id="480" r:id="rId19"/>
    <p:sldId id="481" r:id="rId20"/>
    <p:sldId id="482" r:id="rId21"/>
    <p:sldId id="483" r:id="rId22"/>
    <p:sldId id="484" r:id="rId23"/>
    <p:sldId id="485" r:id="rId24"/>
    <p:sldId id="486" r:id="rId25"/>
    <p:sldId id="487" r:id="rId26"/>
    <p:sldId id="488" r:id="rId27"/>
    <p:sldId id="489" r:id="rId28"/>
    <p:sldId id="490" r:id="rId29"/>
    <p:sldId id="491" r:id="rId30"/>
    <p:sldId id="492" r:id="rId31"/>
    <p:sldId id="493" r:id="rId32"/>
    <p:sldId id="494" r:id="rId33"/>
    <p:sldId id="495" r:id="rId34"/>
    <p:sldId id="496" r:id="rId35"/>
    <p:sldId id="497" r:id="rId36"/>
    <p:sldId id="498" r:id="rId37"/>
    <p:sldId id="499" r:id="rId38"/>
    <p:sldId id="500" r:id="rId39"/>
    <p:sldId id="501" r:id="rId40"/>
    <p:sldId id="502" r:id="rId41"/>
    <p:sldId id="503" r:id="rId42"/>
    <p:sldId id="504" r:id="rId43"/>
    <p:sldId id="505" r:id="rId44"/>
    <p:sldId id="506" r:id="rId45"/>
    <p:sldId id="507" r:id="rId46"/>
    <p:sldId id="508" r:id="rId47"/>
    <p:sldId id="509" r:id="rId48"/>
    <p:sldId id="510" r:id="rId49"/>
    <p:sldId id="511" r:id="rId50"/>
    <p:sldId id="512" r:id="rId51"/>
    <p:sldId id="513" r:id="rId52"/>
    <p:sldId id="514" r:id="rId53"/>
    <p:sldId id="515" r:id="rId54"/>
    <p:sldId id="516" r:id="rId55"/>
    <p:sldId id="517" r:id="rId56"/>
    <p:sldId id="518" r:id="rId57"/>
    <p:sldId id="519" r:id="rId58"/>
    <p:sldId id="520" r:id="rId59"/>
    <p:sldId id="521" r:id="rId60"/>
    <p:sldId id="522" r:id="rId61"/>
    <p:sldId id="523" r:id="rId62"/>
    <p:sldId id="524" r:id="rId63"/>
    <p:sldId id="525" r:id="rId64"/>
    <p:sldId id="526" r:id="rId65"/>
    <p:sldId id="527" r:id="rId66"/>
    <p:sldId id="528" r:id="rId67"/>
    <p:sldId id="529" r:id="rId68"/>
    <p:sldId id="530" r:id="rId69"/>
    <p:sldId id="531" r:id="rId70"/>
    <p:sldId id="532" r:id="rId71"/>
    <p:sldId id="533" r:id="rId72"/>
    <p:sldId id="534" r:id="rId73"/>
    <p:sldId id="535" r:id="rId74"/>
    <p:sldId id="281" r:id="rId75"/>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57" autoAdjust="0"/>
    <p:restoredTop sz="94660"/>
  </p:normalViewPr>
  <p:slideViewPr>
    <p:cSldViewPr snapToGrid="0">
      <p:cViewPr varScale="1">
        <p:scale>
          <a:sx n="67" d="100"/>
          <a:sy n="67" d="100"/>
        </p:scale>
        <p:origin x="48"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ata4.xml.rels><?xml version="1.0" encoding="UTF-8" standalone="yes"?>
<Relationships xmlns="http://schemas.openxmlformats.org/package/2006/relationships"><Relationship Id="rId1" Type="http://schemas.openxmlformats.org/officeDocument/2006/relationships/image" Target="../media/image11.png"/></Relationships>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0141EC-5CF9-4875-BCC0-2638E022284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PE"/>
        </a:p>
      </dgm:t>
    </dgm:pt>
    <dgm:pt modelId="{56048458-E158-4A94-89CF-E19148D88FAD}">
      <dgm:prSet phldrT="[Texto]"/>
      <dgm:spPr/>
      <dgm:t>
        <a:bodyPr/>
        <a:lstStyle/>
        <a:p>
          <a:pPr algn="just"/>
          <a:r>
            <a:rPr lang="es-PE" dirty="0"/>
            <a:t>Recorte presupuestal del objeto materia del procedimiento. </a:t>
          </a:r>
        </a:p>
      </dgm:t>
    </dgm:pt>
    <dgm:pt modelId="{97495A15-B802-47F4-833C-C857FEC771B4}" type="parTrans" cxnId="{50D1574A-71AC-4C39-B79B-EB64ED9CFFD2}">
      <dgm:prSet/>
      <dgm:spPr/>
      <dgm:t>
        <a:bodyPr/>
        <a:lstStyle/>
        <a:p>
          <a:endParaRPr lang="es-PE"/>
        </a:p>
      </dgm:t>
    </dgm:pt>
    <dgm:pt modelId="{108FD2CC-0C26-4BC6-9106-E4B79F64F8CF}" type="sibTrans" cxnId="{50D1574A-71AC-4C39-B79B-EB64ED9CFFD2}">
      <dgm:prSet/>
      <dgm:spPr/>
      <dgm:t>
        <a:bodyPr/>
        <a:lstStyle/>
        <a:p>
          <a:endParaRPr lang="es-PE"/>
        </a:p>
      </dgm:t>
    </dgm:pt>
    <dgm:pt modelId="{0F718A1B-9D8B-48B7-BF76-6BE6C123D28C}">
      <dgm:prSet phldrT="[Texto]"/>
      <dgm:spPr/>
      <dgm:t>
        <a:bodyPr/>
        <a:lstStyle/>
        <a:p>
          <a:pPr algn="just"/>
          <a:r>
            <a:rPr lang="es-PE" dirty="0"/>
            <a:t>Desaparición de la necesidad, debidamente acreditada. </a:t>
          </a:r>
        </a:p>
      </dgm:t>
    </dgm:pt>
    <dgm:pt modelId="{72B402BA-4CE8-4BA4-A535-ABCDA16ADBE5}" type="parTrans" cxnId="{01A14268-5E46-437E-9DA6-208BA640FE02}">
      <dgm:prSet/>
      <dgm:spPr/>
      <dgm:t>
        <a:bodyPr/>
        <a:lstStyle/>
        <a:p>
          <a:endParaRPr lang="es-PE"/>
        </a:p>
      </dgm:t>
    </dgm:pt>
    <dgm:pt modelId="{BAAFFC57-55A2-4222-AE5B-6C3D36CC2B23}" type="sibTrans" cxnId="{01A14268-5E46-437E-9DA6-208BA640FE02}">
      <dgm:prSet/>
      <dgm:spPr/>
      <dgm:t>
        <a:bodyPr/>
        <a:lstStyle/>
        <a:p>
          <a:endParaRPr lang="es-PE"/>
        </a:p>
      </dgm:t>
    </dgm:pt>
    <dgm:pt modelId="{D95DCD35-AE94-41DD-B689-94E011D1DB4A}">
      <dgm:prSet phldrT="[Texto]"/>
      <dgm:spPr/>
      <dgm:t>
        <a:bodyPr/>
        <a:lstStyle/>
        <a:p>
          <a:pPr algn="just"/>
          <a:r>
            <a:rPr lang="es-PE" dirty="0"/>
            <a:t>Prohibición legal expresa.</a:t>
          </a:r>
        </a:p>
      </dgm:t>
    </dgm:pt>
    <dgm:pt modelId="{4FC29C3C-0286-4019-BEF1-1929D2F05D67}" type="parTrans" cxnId="{070A5374-D041-4EEA-B1F1-724121415BCB}">
      <dgm:prSet/>
      <dgm:spPr/>
      <dgm:t>
        <a:bodyPr/>
        <a:lstStyle/>
        <a:p>
          <a:endParaRPr lang="es-PE"/>
        </a:p>
      </dgm:t>
    </dgm:pt>
    <dgm:pt modelId="{4979024E-2FAA-427A-BB50-094C2FFBD08F}" type="sibTrans" cxnId="{070A5374-D041-4EEA-B1F1-724121415BCB}">
      <dgm:prSet/>
      <dgm:spPr/>
      <dgm:t>
        <a:bodyPr/>
        <a:lstStyle/>
        <a:p>
          <a:endParaRPr lang="es-PE"/>
        </a:p>
      </dgm:t>
    </dgm:pt>
    <dgm:pt modelId="{B182D213-C407-4705-B5EC-78B7B6D3453D}">
      <dgm:prSet phldrT="[Texto]"/>
      <dgm:spPr/>
      <dgm:t>
        <a:bodyPr/>
        <a:lstStyle/>
        <a:p>
          <a:pPr algn="just"/>
          <a:r>
            <a:rPr lang="es-PE" dirty="0"/>
            <a:t>La negativa a suscribir por otra razón genera responsabilidad en el Titular de la Entidad y en el responsable de la OEC. </a:t>
          </a:r>
        </a:p>
      </dgm:t>
    </dgm:pt>
    <dgm:pt modelId="{F51891C7-0792-4C01-BFAC-486877F82894}" type="parTrans" cxnId="{D57A62C4-3DE0-43B6-996D-0950E2FFD090}">
      <dgm:prSet/>
      <dgm:spPr/>
      <dgm:t>
        <a:bodyPr/>
        <a:lstStyle/>
        <a:p>
          <a:endParaRPr lang="es-PE"/>
        </a:p>
      </dgm:t>
    </dgm:pt>
    <dgm:pt modelId="{AE275CDA-4EB6-4207-A1F0-D6AEB4D4A34C}" type="sibTrans" cxnId="{D57A62C4-3DE0-43B6-996D-0950E2FFD090}">
      <dgm:prSet/>
      <dgm:spPr/>
      <dgm:t>
        <a:bodyPr/>
        <a:lstStyle/>
        <a:p>
          <a:endParaRPr lang="es-PE"/>
        </a:p>
      </dgm:t>
    </dgm:pt>
    <dgm:pt modelId="{A019B2B8-AFD5-4C09-A78B-177A17B68497}">
      <dgm:prSet/>
      <dgm:spPr/>
      <dgm:t>
        <a:bodyPr/>
        <a:lstStyle/>
        <a:p>
          <a:pPr algn="just"/>
          <a:r>
            <a:rPr lang="es-PE" dirty="0"/>
            <a:t>Prohibición de convocar el procedimiento en el mismo ejercicio presupuestal. Salvo que el motivo sea el recorte presupuestal. </a:t>
          </a:r>
        </a:p>
      </dgm:t>
    </dgm:pt>
    <dgm:pt modelId="{5C0F6072-6DA7-4DBA-8AFB-BA2AAA5F0AA5}" type="parTrans" cxnId="{1DE8FE8E-3D02-4E86-8D50-0E9397FF7AE9}">
      <dgm:prSet/>
      <dgm:spPr/>
      <dgm:t>
        <a:bodyPr/>
        <a:lstStyle/>
        <a:p>
          <a:endParaRPr lang="es-PE"/>
        </a:p>
      </dgm:t>
    </dgm:pt>
    <dgm:pt modelId="{266CF350-D4C7-4F71-8BD7-D5AEF38B2156}" type="sibTrans" cxnId="{1DE8FE8E-3D02-4E86-8D50-0E9397FF7AE9}">
      <dgm:prSet/>
      <dgm:spPr/>
      <dgm:t>
        <a:bodyPr/>
        <a:lstStyle/>
        <a:p>
          <a:endParaRPr lang="es-PE"/>
        </a:p>
      </dgm:t>
    </dgm:pt>
    <dgm:pt modelId="{D3507886-BC06-4B60-88A5-5822C418F861}" type="pres">
      <dgm:prSet presAssocID="{240141EC-5CF9-4875-BCC0-2638E0222849}" presName="Name0" presStyleCnt="0">
        <dgm:presLayoutVars>
          <dgm:dir/>
          <dgm:resizeHandles val="exact"/>
        </dgm:presLayoutVars>
      </dgm:prSet>
      <dgm:spPr/>
    </dgm:pt>
    <dgm:pt modelId="{1433A8EC-7CF9-48CE-8122-09B88807292E}" type="pres">
      <dgm:prSet presAssocID="{56048458-E158-4A94-89CF-E19148D88FAD}" presName="composite" presStyleCnt="0"/>
      <dgm:spPr/>
    </dgm:pt>
    <dgm:pt modelId="{0FBBD34D-1C5A-48D0-A3CF-C6B54F0BB557}" type="pres">
      <dgm:prSet presAssocID="{56048458-E158-4A94-89CF-E19148D88FAD}" presName="rect1" presStyleLbl="trAlignAcc1" presStyleIdx="0" presStyleCnt="5">
        <dgm:presLayoutVars>
          <dgm:bulletEnabled val="1"/>
        </dgm:presLayoutVars>
      </dgm:prSet>
      <dgm:spPr/>
    </dgm:pt>
    <dgm:pt modelId="{F5638BDF-ADE2-42A5-9998-53764BE4DCAF}" type="pres">
      <dgm:prSet presAssocID="{56048458-E158-4A94-89CF-E19148D88FAD}" presName="rect2" presStyleLbl="fgImgPlace1" presStyleIdx="0" presStyleCnt="5" custScaleX="119495" custLinFactNeighborX="-40" custLinFactNeighborY="11710"/>
      <dgm:spPr>
        <a:blipFill rotWithShape="1">
          <a:blip xmlns:r="http://schemas.openxmlformats.org/officeDocument/2006/relationships" r:embed="rId1"/>
          <a:stretch>
            <a:fillRect/>
          </a:stretch>
        </a:blipFill>
      </dgm:spPr>
    </dgm:pt>
    <dgm:pt modelId="{15AF0618-C7D6-40DE-B18E-E98CF205B598}" type="pres">
      <dgm:prSet presAssocID="{108FD2CC-0C26-4BC6-9106-E4B79F64F8CF}" presName="sibTrans" presStyleCnt="0"/>
      <dgm:spPr/>
    </dgm:pt>
    <dgm:pt modelId="{E9E462FD-31A8-4FF2-9288-B939EC66B47D}" type="pres">
      <dgm:prSet presAssocID="{0F718A1B-9D8B-48B7-BF76-6BE6C123D28C}" presName="composite" presStyleCnt="0"/>
      <dgm:spPr/>
    </dgm:pt>
    <dgm:pt modelId="{14366D43-4322-4B6D-9758-301B01C4FFD1}" type="pres">
      <dgm:prSet presAssocID="{0F718A1B-9D8B-48B7-BF76-6BE6C123D28C}" presName="rect1" presStyleLbl="trAlignAcc1" presStyleIdx="1" presStyleCnt="5">
        <dgm:presLayoutVars>
          <dgm:bulletEnabled val="1"/>
        </dgm:presLayoutVars>
      </dgm:prSet>
      <dgm:spPr/>
    </dgm:pt>
    <dgm:pt modelId="{527F5530-02E2-4906-922C-F09B419A856A}" type="pres">
      <dgm:prSet presAssocID="{0F718A1B-9D8B-48B7-BF76-6BE6C123D28C}" presName="rect2" presStyleLbl="fgImgPlace1" presStyleIdx="1" presStyleCnt="5" custScaleX="120300" custLinFactNeighborX="-2777" custLinFactNeighborY="11710"/>
      <dgm:spPr>
        <a:blipFill rotWithShape="1">
          <a:blip xmlns:r="http://schemas.openxmlformats.org/officeDocument/2006/relationships" r:embed="rId2"/>
          <a:stretch>
            <a:fillRect/>
          </a:stretch>
        </a:blipFill>
      </dgm:spPr>
    </dgm:pt>
    <dgm:pt modelId="{0E18E2AA-C0BE-4544-9746-B7F3327C730B}" type="pres">
      <dgm:prSet presAssocID="{BAAFFC57-55A2-4222-AE5B-6C3D36CC2B23}" presName="sibTrans" presStyleCnt="0"/>
      <dgm:spPr/>
    </dgm:pt>
    <dgm:pt modelId="{F68CF524-5DFC-48B9-8AA0-667E33B9AE5B}" type="pres">
      <dgm:prSet presAssocID="{D95DCD35-AE94-41DD-B689-94E011D1DB4A}" presName="composite" presStyleCnt="0"/>
      <dgm:spPr/>
    </dgm:pt>
    <dgm:pt modelId="{F4CA469F-7A08-46F3-A198-5EAB5F7CF05B}" type="pres">
      <dgm:prSet presAssocID="{D95DCD35-AE94-41DD-B689-94E011D1DB4A}" presName="rect1" presStyleLbl="trAlignAcc1" presStyleIdx="2" presStyleCnt="5">
        <dgm:presLayoutVars>
          <dgm:bulletEnabled val="1"/>
        </dgm:presLayoutVars>
      </dgm:prSet>
      <dgm:spPr/>
    </dgm:pt>
    <dgm:pt modelId="{4D957FCF-D7A8-4A47-B161-2112035368B5}" type="pres">
      <dgm:prSet presAssocID="{D95DCD35-AE94-41DD-B689-94E011D1DB4A}" presName="rect2" presStyleLbl="fgImgPlace1" presStyleIdx="2" presStyleCnt="5" custScaleX="120107" custLinFactNeighborX="-5112" custLinFactNeighborY="10913"/>
      <dgm:spPr>
        <a:blipFill rotWithShape="1">
          <a:blip xmlns:r="http://schemas.openxmlformats.org/officeDocument/2006/relationships" r:embed="rId3"/>
          <a:stretch>
            <a:fillRect/>
          </a:stretch>
        </a:blipFill>
      </dgm:spPr>
    </dgm:pt>
    <dgm:pt modelId="{DB33F114-83D0-4F74-B8BF-88D02C099EF5}" type="pres">
      <dgm:prSet presAssocID="{4979024E-2FAA-427A-BB50-094C2FFBD08F}" presName="sibTrans" presStyleCnt="0"/>
      <dgm:spPr/>
    </dgm:pt>
    <dgm:pt modelId="{65015A26-F279-45C7-B092-90351FF39115}" type="pres">
      <dgm:prSet presAssocID="{B182D213-C407-4705-B5EC-78B7B6D3453D}" presName="composite" presStyleCnt="0"/>
      <dgm:spPr/>
    </dgm:pt>
    <dgm:pt modelId="{D45A29B8-59F1-43EF-A264-E41C0EBA3908}" type="pres">
      <dgm:prSet presAssocID="{B182D213-C407-4705-B5EC-78B7B6D3453D}" presName="rect1" presStyleLbl="trAlignAcc1" presStyleIdx="3" presStyleCnt="5">
        <dgm:presLayoutVars>
          <dgm:bulletEnabled val="1"/>
        </dgm:presLayoutVars>
      </dgm:prSet>
      <dgm:spPr/>
    </dgm:pt>
    <dgm:pt modelId="{94DC8AD4-E912-42BE-ADA3-BE93337D1506}" type="pres">
      <dgm:prSet presAssocID="{B182D213-C407-4705-B5EC-78B7B6D3453D}" presName="rect2" presStyleLbl="fgImgPlace1" presStyleIdx="3" presStyleCnt="5" custLinFactNeighborX="-11769" custLinFactNeighborY="11886"/>
      <dgm:spPr>
        <a:blipFill rotWithShape="1">
          <a:blip xmlns:r="http://schemas.openxmlformats.org/officeDocument/2006/relationships" r:embed="rId4"/>
          <a:stretch>
            <a:fillRect/>
          </a:stretch>
        </a:blipFill>
      </dgm:spPr>
    </dgm:pt>
    <dgm:pt modelId="{A161166F-6417-48DB-8E95-F3E1BB95FA77}" type="pres">
      <dgm:prSet presAssocID="{AE275CDA-4EB6-4207-A1F0-D6AEB4D4A34C}" presName="sibTrans" presStyleCnt="0"/>
      <dgm:spPr/>
    </dgm:pt>
    <dgm:pt modelId="{F13370FD-7ECA-4392-8AC3-520E6E07291D}" type="pres">
      <dgm:prSet presAssocID="{A019B2B8-AFD5-4C09-A78B-177A17B68497}" presName="composite" presStyleCnt="0"/>
      <dgm:spPr/>
    </dgm:pt>
    <dgm:pt modelId="{2A63B876-3F10-4211-9518-73CBF2875704}" type="pres">
      <dgm:prSet presAssocID="{A019B2B8-AFD5-4C09-A78B-177A17B68497}" presName="rect1" presStyleLbl="trAlignAcc1" presStyleIdx="4" presStyleCnt="5">
        <dgm:presLayoutVars>
          <dgm:bulletEnabled val="1"/>
        </dgm:presLayoutVars>
      </dgm:prSet>
      <dgm:spPr/>
    </dgm:pt>
    <dgm:pt modelId="{DFACD1A4-8888-425C-8523-9D5E6EBEE9ED}" type="pres">
      <dgm:prSet presAssocID="{A019B2B8-AFD5-4C09-A78B-177A17B68497}" presName="rect2" presStyleLbl="fgImgPlace1" presStyleIdx="4" presStyleCnt="5" custScaleX="163689" custLinFactNeighborX="-29042" custLinFactNeighborY="13738"/>
      <dgm:spPr>
        <a:blipFill rotWithShape="1">
          <a:blip xmlns:r="http://schemas.openxmlformats.org/officeDocument/2006/relationships" r:embed="rId5"/>
          <a:stretch>
            <a:fillRect/>
          </a:stretch>
        </a:blipFill>
      </dgm:spPr>
    </dgm:pt>
  </dgm:ptLst>
  <dgm:cxnLst>
    <dgm:cxn modelId="{36C17D22-DA37-4AEC-8989-2FA16371AAA4}" type="presOf" srcId="{A019B2B8-AFD5-4C09-A78B-177A17B68497}" destId="{2A63B876-3F10-4211-9518-73CBF2875704}" srcOrd="0" destOrd="0" presId="urn:microsoft.com/office/officeart/2008/layout/PictureStrips"/>
    <dgm:cxn modelId="{A1C40140-F712-49A1-9B83-D3021DB722B6}" type="presOf" srcId="{56048458-E158-4A94-89CF-E19148D88FAD}" destId="{0FBBD34D-1C5A-48D0-A3CF-C6B54F0BB557}" srcOrd="0" destOrd="0" presId="urn:microsoft.com/office/officeart/2008/layout/PictureStrips"/>
    <dgm:cxn modelId="{01A14268-5E46-437E-9DA6-208BA640FE02}" srcId="{240141EC-5CF9-4875-BCC0-2638E0222849}" destId="{0F718A1B-9D8B-48B7-BF76-6BE6C123D28C}" srcOrd="1" destOrd="0" parTransId="{72B402BA-4CE8-4BA4-A535-ABCDA16ADBE5}" sibTransId="{BAAFFC57-55A2-4222-AE5B-6C3D36CC2B23}"/>
    <dgm:cxn modelId="{50D1574A-71AC-4C39-B79B-EB64ED9CFFD2}" srcId="{240141EC-5CF9-4875-BCC0-2638E0222849}" destId="{56048458-E158-4A94-89CF-E19148D88FAD}" srcOrd="0" destOrd="0" parTransId="{97495A15-B802-47F4-833C-C857FEC771B4}" sibTransId="{108FD2CC-0C26-4BC6-9106-E4B79F64F8CF}"/>
    <dgm:cxn modelId="{C809E070-C67B-4B7E-B99C-81361FA18FDE}" type="presOf" srcId="{D95DCD35-AE94-41DD-B689-94E011D1DB4A}" destId="{F4CA469F-7A08-46F3-A198-5EAB5F7CF05B}" srcOrd="0" destOrd="0" presId="urn:microsoft.com/office/officeart/2008/layout/PictureStrips"/>
    <dgm:cxn modelId="{070A5374-D041-4EEA-B1F1-724121415BCB}" srcId="{240141EC-5CF9-4875-BCC0-2638E0222849}" destId="{D95DCD35-AE94-41DD-B689-94E011D1DB4A}" srcOrd="2" destOrd="0" parTransId="{4FC29C3C-0286-4019-BEF1-1929D2F05D67}" sibTransId="{4979024E-2FAA-427A-BB50-094C2FFBD08F}"/>
    <dgm:cxn modelId="{06D19874-EF31-410B-A67E-491894715D38}" type="presOf" srcId="{B182D213-C407-4705-B5EC-78B7B6D3453D}" destId="{D45A29B8-59F1-43EF-A264-E41C0EBA3908}" srcOrd="0" destOrd="0" presId="urn:microsoft.com/office/officeart/2008/layout/PictureStrips"/>
    <dgm:cxn modelId="{CC20E18D-A145-42A3-8FDF-D5364486DE3A}" type="presOf" srcId="{0F718A1B-9D8B-48B7-BF76-6BE6C123D28C}" destId="{14366D43-4322-4B6D-9758-301B01C4FFD1}" srcOrd="0" destOrd="0" presId="urn:microsoft.com/office/officeart/2008/layout/PictureStrips"/>
    <dgm:cxn modelId="{1DE8FE8E-3D02-4E86-8D50-0E9397FF7AE9}" srcId="{240141EC-5CF9-4875-BCC0-2638E0222849}" destId="{A019B2B8-AFD5-4C09-A78B-177A17B68497}" srcOrd="4" destOrd="0" parTransId="{5C0F6072-6DA7-4DBA-8AFB-BA2AAA5F0AA5}" sibTransId="{266CF350-D4C7-4F71-8BD7-D5AEF38B2156}"/>
    <dgm:cxn modelId="{D57A62C4-3DE0-43B6-996D-0950E2FFD090}" srcId="{240141EC-5CF9-4875-BCC0-2638E0222849}" destId="{B182D213-C407-4705-B5EC-78B7B6D3453D}" srcOrd="3" destOrd="0" parTransId="{F51891C7-0792-4C01-BFAC-486877F82894}" sibTransId="{AE275CDA-4EB6-4207-A1F0-D6AEB4D4A34C}"/>
    <dgm:cxn modelId="{791F76CF-12D6-4A3C-97DC-3360E0B277CB}" type="presOf" srcId="{240141EC-5CF9-4875-BCC0-2638E0222849}" destId="{D3507886-BC06-4B60-88A5-5822C418F861}" srcOrd="0" destOrd="0" presId="urn:microsoft.com/office/officeart/2008/layout/PictureStrips"/>
    <dgm:cxn modelId="{50577E0B-3550-4D07-BE5D-BE510DFF2D4C}" type="presParOf" srcId="{D3507886-BC06-4B60-88A5-5822C418F861}" destId="{1433A8EC-7CF9-48CE-8122-09B88807292E}" srcOrd="0" destOrd="0" presId="urn:microsoft.com/office/officeart/2008/layout/PictureStrips"/>
    <dgm:cxn modelId="{66FBC7D7-4310-4C8A-B847-5B22000AF658}" type="presParOf" srcId="{1433A8EC-7CF9-48CE-8122-09B88807292E}" destId="{0FBBD34D-1C5A-48D0-A3CF-C6B54F0BB557}" srcOrd="0" destOrd="0" presId="urn:microsoft.com/office/officeart/2008/layout/PictureStrips"/>
    <dgm:cxn modelId="{FC2606FD-5FCA-4BD5-8396-60F9C363BD5D}" type="presParOf" srcId="{1433A8EC-7CF9-48CE-8122-09B88807292E}" destId="{F5638BDF-ADE2-42A5-9998-53764BE4DCAF}" srcOrd="1" destOrd="0" presId="urn:microsoft.com/office/officeart/2008/layout/PictureStrips"/>
    <dgm:cxn modelId="{6E3278EA-45C8-402D-B8DF-C7045FBCC0F1}" type="presParOf" srcId="{D3507886-BC06-4B60-88A5-5822C418F861}" destId="{15AF0618-C7D6-40DE-B18E-E98CF205B598}" srcOrd="1" destOrd="0" presId="urn:microsoft.com/office/officeart/2008/layout/PictureStrips"/>
    <dgm:cxn modelId="{6A151855-55B0-49E0-B4F0-D8E34FFCEA09}" type="presParOf" srcId="{D3507886-BC06-4B60-88A5-5822C418F861}" destId="{E9E462FD-31A8-4FF2-9288-B939EC66B47D}" srcOrd="2" destOrd="0" presId="urn:microsoft.com/office/officeart/2008/layout/PictureStrips"/>
    <dgm:cxn modelId="{9E24F98C-B7DC-4250-AB27-3359CBAF90B8}" type="presParOf" srcId="{E9E462FD-31A8-4FF2-9288-B939EC66B47D}" destId="{14366D43-4322-4B6D-9758-301B01C4FFD1}" srcOrd="0" destOrd="0" presId="urn:microsoft.com/office/officeart/2008/layout/PictureStrips"/>
    <dgm:cxn modelId="{C54B2D5C-CF8A-4EB4-A3A7-2A2371D6DD53}" type="presParOf" srcId="{E9E462FD-31A8-4FF2-9288-B939EC66B47D}" destId="{527F5530-02E2-4906-922C-F09B419A856A}" srcOrd="1" destOrd="0" presId="urn:microsoft.com/office/officeart/2008/layout/PictureStrips"/>
    <dgm:cxn modelId="{FF73DAC8-E756-45D5-B19C-734B6C1BECD8}" type="presParOf" srcId="{D3507886-BC06-4B60-88A5-5822C418F861}" destId="{0E18E2AA-C0BE-4544-9746-B7F3327C730B}" srcOrd="3" destOrd="0" presId="urn:microsoft.com/office/officeart/2008/layout/PictureStrips"/>
    <dgm:cxn modelId="{32AC563E-0E74-4679-B107-C5D0D6417F11}" type="presParOf" srcId="{D3507886-BC06-4B60-88A5-5822C418F861}" destId="{F68CF524-5DFC-48B9-8AA0-667E33B9AE5B}" srcOrd="4" destOrd="0" presId="urn:microsoft.com/office/officeart/2008/layout/PictureStrips"/>
    <dgm:cxn modelId="{5DE22512-C722-4DE3-ABE4-BB99269E2B7F}" type="presParOf" srcId="{F68CF524-5DFC-48B9-8AA0-667E33B9AE5B}" destId="{F4CA469F-7A08-46F3-A198-5EAB5F7CF05B}" srcOrd="0" destOrd="0" presId="urn:microsoft.com/office/officeart/2008/layout/PictureStrips"/>
    <dgm:cxn modelId="{B35235B3-784F-4E08-B168-8145BD8E5809}" type="presParOf" srcId="{F68CF524-5DFC-48B9-8AA0-667E33B9AE5B}" destId="{4D957FCF-D7A8-4A47-B161-2112035368B5}" srcOrd="1" destOrd="0" presId="urn:microsoft.com/office/officeart/2008/layout/PictureStrips"/>
    <dgm:cxn modelId="{B67B60CD-7E7A-4CCA-A8FC-C515AC78BEA8}" type="presParOf" srcId="{D3507886-BC06-4B60-88A5-5822C418F861}" destId="{DB33F114-83D0-4F74-B8BF-88D02C099EF5}" srcOrd="5" destOrd="0" presId="urn:microsoft.com/office/officeart/2008/layout/PictureStrips"/>
    <dgm:cxn modelId="{C53A7A40-541E-439A-A7D8-4468C7BCCC53}" type="presParOf" srcId="{D3507886-BC06-4B60-88A5-5822C418F861}" destId="{65015A26-F279-45C7-B092-90351FF39115}" srcOrd="6" destOrd="0" presId="urn:microsoft.com/office/officeart/2008/layout/PictureStrips"/>
    <dgm:cxn modelId="{8D758B36-F74D-4C2D-93B6-256AC770DE5D}" type="presParOf" srcId="{65015A26-F279-45C7-B092-90351FF39115}" destId="{D45A29B8-59F1-43EF-A264-E41C0EBA3908}" srcOrd="0" destOrd="0" presId="urn:microsoft.com/office/officeart/2008/layout/PictureStrips"/>
    <dgm:cxn modelId="{DBABC1DA-D40D-4141-AC12-DA5E605BD2AC}" type="presParOf" srcId="{65015A26-F279-45C7-B092-90351FF39115}" destId="{94DC8AD4-E912-42BE-ADA3-BE93337D1506}" srcOrd="1" destOrd="0" presId="urn:microsoft.com/office/officeart/2008/layout/PictureStrips"/>
    <dgm:cxn modelId="{38E59695-BF5A-4055-85BC-C134C80A7D10}" type="presParOf" srcId="{D3507886-BC06-4B60-88A5-5822C418F861}" destId="{A161166F-6417-48DB-8E95-F3E1BB95FA77}" srcOrd="7" destOrd="0" presId="urn:microsoft.com/office/officeart/2008/layout/PictureStrips"/>
    <dgm:cxn modelId="{1C74A402-B056-478F-85C1-0CE7130F6CAF}" type="presParOf" srcId="{D3507886-BC06-4B60-88A5-5822C418F861}" destId="{F13370FD-7ECA-4392-8AC3-520E6E07291D}" srcOrd="8" destOrd="0" presId="urn:microsoft.com/office/officeart/2008/layout/PictureStrips"/>
    <dgm:cxn modelId="{E4B1FB60-F4E5-4CC6-A79D-E504D5568980}" type="presParOf" srcId="{F13370FD-7ECA-4392-8AC3-520E6E07291D}" destId="{2A63B876-3F10-4211-9518-73CBF2875704}" srcOrd="0" destOrd="0" presId="urn:microsoft.com/office/officeart/2008/layout/PictureStrips"/>
    <dgm:cxn modelId="{48B36413-9787-478D-87D1-D158279E7221}" type="presParOf" srcId="{F13370FD-7ECA-4392-8AC3-520E6E07291D}" destId="{DFACD1A4-8888-425C-8523-9D5E6EBEE9E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E7380F-E7F9-4178-8B12-601806F05C64}" type="doc">
      <dgm:prSet loTypeId="urn:microsoft.com/office/officeart/2009/3/layout/HorizontalOrganizationChart" loCatId="hierarchy" qsTypeId="urn:microsoft.com/office/officeart/2005/8/quickstyle/simple2" qsCatId="simple" csTypeId="urn:microsoft.com/office/officeart/2005/8/colors/accent3_1" csCatId="accent3" phldr="1"/>
      <dgm:spPr/>
      <dgm:t>
        <a:bodyPr/>
        <a:lstStyle/>
        <a:p>
          <a:endParaRPr lang="es-PE"/>
        </a:p>
      </dgm:t>
    </dgm:pt>
    <dgm:pt modelId="{8F86C72A-E483-4B34-9419-0E639E079DED}">
      <dgm:prSet phldrT="[Texto]"/>
      <dgm:spPr/>
      <dgm:t>
        <a:bodyPr/>
        <a:lstStyle/>
        <a:p>
          <a:r>
            <a:rPr lang="es-ES" dirty="0"/>
            <a:t>El contrato puede ser modificado:</a:t>
          </a:r>
          <a:endParaRPr lang="es-PE" dirty="0"/>
        </a:p>
      </dgm:t>
    </dgm:pt>
    <dgm:pt modelId="{9876E95B-1719-4057-8C1F-992E8B8555CD}" type="parTrans" cxnId="{BF9F9AD0-EC28-4C90-B4EF-24893CD98F53}">
      <dgm:prSet/>
      <dgm:spPr/>
      <dgm:t>
        <a:bodyPr/>
        <a:lstStyle/>
        <a:p>
          <a:endParaRPr lang="es-PE"/>
        </a:p>
      </dgm:t>
    </dgm:pt>
    <dgm:pt modelId="{CC210A89-D2F2-42A1-8329-EC66A4B8951F}" type="sibTrans" cxnId="{BF9F9AD0-EC28-4C90-B4EF-24893CD98F53}">
      <dgm:prSet/>
      <dgm:spPr/>
      <dgm:t>
        <a:bodyPr/>
        <a:lstStyle/>
        <a:p>
          <a:endParaRPr lang="es-PE"/>
        </a:p>
      </dgm:t>
    </dgm:pt>
    <dgm:pt modelId="{2D390E62-4E41-489D-8A46-19C6728CFC76}">
      <dgm:prSet phldrT="[Texto]"/>
      <dgm:spPr/>
      <dgm:t>
        <a:bodyPr/>
        <a:lstStyle/>
        <a:p>
          <a:r>
            <a:rPr lang="es-ES" dirty="0"/>
            <a:t>Ejecución de prestaciones adicionales</a:t>
          </a:r>
          <a:endParaRPr lang="es-PE" dirty="0"/>
        </a:p>
      </dgm:t>
    </dgm:pt>
    <dgm:pt modelId="{CDFB6D5B-F9C4-487B-959D-525973EDE724}" type="parTrans" cxnId="{22F11382-86B4-49D4-BC6B-1331E4A5F1AB}">
      <dgm:prSet/>
      <dgm:spPr/>
      <dgm:t>
        <a:bodyPr/>
        <a:lstStyle/>
        <a:p>
          <a:endParaRPr lang="es-PE"/>
        </a:p>
      </dgm:t>
    </dgm:pt>
    <dgm:pt modelId="{8B3C8D56-D29F-4693-95CF-20EED3120F1E}" type="sibTrans" cxnId="{22F11382-86B4-49D4-BC6B-1331E4A5F1AB}">
      <dgm:prSet/>
      <dgm:spPr/>
      <dgm:t>
        <a:bodyPr/>
        <a:lstStyle/>
        <a:p>
          <a:endParaRPr lang="es-PE"/>
        </a:p>
      </dgm:t>
    </dgm:pt>
    <dgm:pt modelId="{ABD0D9B0-6702-4AE8-9145-BFAC932A8B47}">
      <dgm:prSet phldrT="[Texto]"/>
      <dgm:spPr/>
      <dgm:t>
        <a:bodyPr/>
        <a:lstStyle/>
        <a:p>
          <a:r>
            <a:rPr lang="es-ES" dirty="0"/>
            <a:t>Reducción de las prestaciones</a:t>
          </a:r>
          <a:endParaRPr lang="es-PE" dirty="0"/>
        </a:p>
      </dgm:t>
    </dgm:pt>
    <dgm:pt modelId="{B5174C60-0FF8-48D8-A835-1A92E0B6C733}" type="parTrans" cxnId="{943F9549-AD1A-4868-82F1-EEB83060F33C}">
      <dgm:prSet/>
      <dgm:spPr/>
      <dgm:t>
        <a:bodyPr/>
        <a:lstStyle/>
        <a:p>
          <a:endParaRPr lang="es-PE"/>
        </a:p>
      </dgm:t>
    </dgm:pt>
    <dgm:pt modelId="{675FF6F3-B2A5-45D1-B731-1B2C6090C8C2}" type="sibTrans" cxnId="{943F9549-AD1A-4868-82F1-EEB83060F33C}">
      <dgm:prSet/>
      <dgm:spPr/>
      <dgm:t>
        <a:bodyPr/>
        <a:lstStyle/>
        <a:p>
          <a:endParaRPr lang="es-PE"/>
        </a:p>
      </dgm:t>
    </dgm:pt>
    <dgm:pt modelId="{D1719D70-95C0-4DB7-A9EE-EF891845C6FD}">
      <dgm:prSet phldrT="[Texto]"/>
      <dgm:spPr/>
      <dgm:t>
        <a:bodyPr/>
        <a:lstStyle/>
        <a:p>
          <a:r>
            <a:rPr lang="es-ES" dirty="0"/>
            <a:t>Autorización de ampliaciones de plazo</a:t>
          </a:r>
          <a:endParaRPr lang="es-PE" dirty="0"/>
        </a:p>
      </dgm:t>
    </dgm:pt>
    <dgm:pt modelId="{C8308D00-AFC3-498B-BBA3-59AC69DF05E7}" type="parTrans" cxnId="{93B19B40-014D-4503-BE2D-C40E732FE0C5}">
      <dgm:prSet/>
      <dgm:spPr/>
      <dgm:t>
        <a:bodyPr/>
        <a:lstStyle/>
        <a:p>
          <a:endParaRPr lang="es-PE"/>
        </a:p>
      </dgm:t>
    </dgm:pt>
    <dgm:pt modelId="{02939B0F-3291-4BA8-8633-24EA2F2CF10F}" type="sibTrans" cxnId="{93B19B40-014D-4503-BE2D-C40E732FE0C5}">
      <dgm:prSet/>
      <dgm:spPr/>
      <dgm:t>
        <a:bodyPr/>
        <a:lstStyle/>
        <a:p>
          <a:endParaRPr lang="es-PE"/>
        </a:p>
      </dgm:t>
    </dgm:pt>
    <dgm:pt modelId="{B719B54E-DC1F-435F-B0D7-090399B40FE3}">
      <dgm:prSet phldrT="[Texto]"/>
      <dgm:spPr/>
      <dgm:t>
        <a:bodyPr/>
        <a:lstStyle/>
        <a:p>
          <a:r>
            <a:rPr lang="es-ES" dirty="0"/>
            <a:t>Otros contemplados en la Ley el reglamento</a:t>
          </a:r>
          <a:endParaRPr lang="es-PE" dirty="0"/>
        </a:p>
      </dgm:t>
    </dgm:pt>
    <dgm:pt modelId="{128E299F-3F0E-4282-9335-F8A951839826}" type="parTrans" cxnId="{10C45AF0-359A-4649-8724-8CA9E32BC12C}">
      <dgm:prSet/>
      <dgm:spPr/>
      <dgm:t>
        <a:bodyPr/>
        <a:lstStyle/>
        <a:p>
          <a:endParaRPr lang="es-PE"/>
        </a:p>
      </dgm:t>
    </dgm:pt>
    <dgm:pt modelId="{70D26542-F330-4BDD-A985-9185EFDC7744}" type="sibTrans" cxnId="{10C45AF0-359A-4649-8724-8CA9E32BC12C}">
      <dgm:prSet/>
      <dgm:spPr/>
      <dgm:t>
        <a:bodyPr/>
        <a:lstStyle/>
        <a:p>
          <a:endParaRPr lang="es-PE"/>
        </a:p>
      </dgm:t>
    </dgm:pt>
    <dgm:pt modelId="{A3764AEC-B977-4C18-91E0-D0DF519A0F8E}" type="pres">
      <dgm:prSet presAssocID="{01E7380F-E7F9-4178-8B12-601806F05C64}" presName="hierChild1" presStyleCnt="0">
        <dgm:presLayoutVars>
          <dgm:orgChart val="1"/>
          <dgm:chPref val="1"/>
          <dgm:dir/>
          <dgm:animOne val="branch"/>
          <dgm:animLvl val="lvl"/>
          <dgm:resizeHandles/>
        </dgm:presLayoutVars>
      </dgm:prSet>
      <dgm:spPr/>
    </dgm:pt>
    <dgm:pt modelId="{0BF78035-A526-4C35-8C3F-87B33A291566}" type="pres">
      <dgm:prSet presAssocID="{8F86C72A-E483-4B34-9419-0E639E079DED}" presName="hierRoot1" presStyleCnt="0">
        <dgm:presLayoutVars>
          <dgm:hierBranch val="init"/>
        </dgm:presLayoutVars>
      </dgm:prSet>
      <dgm:spPr/>
    </dgm:pt>
    <dgm:pt modelId="{30C760A8-74C6-4C01-A552-F502D0CB2CFD}" type="pres">
      <dgm:prSet presAssocID="{8F86C72A-E483-4B34-9419-0E639E079DED}" presName="rootComposite1" presStyleCnt="0"/>
      <dgm:spPr/>
    </dgm:pt>
    <dgm:pt modelId="{0AD738B0-19C3-4AC1-AF3C-F4E83ABE42BC}" type="pres">
      <dgm:prSet presAssocID="{8F86C72A-E483-4B34-9419-0E639E079DED}" presName="rootText1" presStyleLbl="node0" presStyleIdx="0" presStyleCnt="1">
        <dgm:presLayoutVars>
          <dgm:chPref val="3"/>
        </dgm:presLayoutVars>
      </dgm:prSet>
      <dgm:spPr/>
    </dgm:pt>
    <dgm:pt modelId="{F6FC7471-C568-48CA-8BFC-47782D29A155}" type="pres">
      <dgm:prSet presAssocID="{8F86C72A-E483-4B34-9419-0E639E079DED}" presName="rootConnector1" presStyleLbl="node1" presStyleIdx="0" presStyleCnt="0"/>
      <dgm:spPr/>
    </dgm:pt>
    <dgm:pt modelId="{DA593279-1BC7-461F-B608-FE4BAAAFBADF}" type="pres">
      <dgm:prSet presAssocID="{8F86C72A-E483-4B34-9419-0E639E079DED}" presName="hierChild2" presStyleCnt="0"/>
      <dgm:spPr/>
    </dgm:pt>
    <dgm:pt modelId="{1E5ECC61-3BE6-4599-838C-C17AAC5FBD2C}" type="pres">
      <dgm:prSet presAssocID="{CDFB6D5B-F9C4-487B-959D-525973EDE724}" presName="Name64" presStyleLbl="parChTrans1D2" presStyleIdx="0" presStyleCnt="4"/>
      <dgm:spPr/>
    </dgm:pt>
    <dgm:pt modelId="{BD7A92E6-A2BF-4E42-9F93-D7CD63E38099}" type="pres">
      <dgm:prSet presAssocID="{2D390E62-4E41-489D-8A46-19C6728CFC76}" presName="hierRoot2" presStyleCnt="0">
        <dgm:presLayoutVars>
          <dgm:hierBranch val="init"/>
        </dgm:presLayoutVars>
      </dgm:prSet>
      <dgm:spPr/>
    </dgm:pt>
    <dgm:pt modelId="{E5ED43A6-7F3F-4F25-8CDB-2B8651EC0BD3}" type="pres">
      <dgm:prSet presAssocID="{2D390E62-4E41-489D-8A46-19C6728CFC76}" presName="rootComposite" presStyleCnt="0"/>
      <dgm:spPr/>
    </dgm:pt>
    <dgm:pt modelId="{88530FB4-C6E6-4651-95B2-2F5C3749B155}" type="pres">
      <dgm:prSet presAssocID="{2D390E62-4E41-489D-8A46-19C6728CFC76}" presName="rootText" presStyleLbl="node2" presStyleIdx="0" presStyleCnt="4" custLinFactY="37483" custLinFactNeighborX="1510" custLinFactNeighborY="100000">
        <dgm:presLayoutVars>
          <dgm:chPref val="3"/>
        </dgm:presLayoutVars>
      </dgm:prSet>
      <dgm:spPr/>
    </dgm:pt>
    <dgm:pt modelId="{DCB3F68B-34A7-41F2-ACB2-249A54B3E4E5}" type="pres">
      <dgm:prSet presAssocID="{2D390E62-4E41-489D-8A46-19C6728CFC76}" presName="rootConnector" presStyleLbl="node2" presStyleIdx="0" presStyleCnt="4"/>
      <dgm:spPr/>
    </dgm:pt>
    <dgm:pt modelId="{29644C73-DBE6-4F33-A2EB-F9F2B9675C92}" type="pres">
      <dgm:prSet presAssocID="{2D390E62-4E41-489D-8A46-19C6728CFC76}" presName="hierChild4" presStyleCnt="0"/>
      <dgm:spPr/>
    </dgm:pt>
    <dgm:pt modelId="{A05300A4-31FD-4622-BD68-12F8FB3CE060}" type="pres">
      <dgm:prSet presAssocID="{2D390E62-4E41-489D-8A46-19C6728CFC76}" presName="hierChild5" presStyleCnt="0"/>
      <dgm:spPr/>
    </dgm:pt>
    <dgm:pt modelId="{A0BF542A-B105-4243-BDB9-D6B6F7B76825}" type="pres">
      <dgm:prSet presAssocID="{B5174C60-0FF8-48D8-A835-1A92E0B6C733}" presName="Name64" presStyleLbl="parChTrans1D2" presStyleIdx="1" presStyleCnt="4"/>
      <dgm:spPr/>
    </dgm:pt>
    <dgm:pt modelId="{5CE1E987-14C6-4122-8CA3-81DB5A23EE94}" type="pres">
      <dgm:prSet presAssocID="{ABD0D9B0-6702-4AE8-9145-BFAC932A8B47}" presName="hierRoot2" presStyleCnt="0">
        <dgm:presLayoutVars>
          <dgm:hierBranch val="init"/>
        </dgm:presLayoutVars>
      </dgm:prSet>
      <dgm:spPr/>
    </dgm:pt>
    <dgm:pt modelId="{59C28A9D-BE06-4C1A-82FB-4F3E900412AD}" type="pres">
      <dgm:prSet presAssocID="{ABD0D9B0-6702-4AE8-9145-BFAC932A8B47}" presName="rootComposite" presStyleCnt="0"/>
      <dgm:spPr/>
    </dgm:pt>
    <dgm:pt modelId="{25656F33-C8F1-4006-B721-C054A268D2F1}" type="pres">
      <dgm:prSet presAssocID="{ABD0D9B0-6702-4AE8-9145-BFAC932A8B47}" presName="rootText" presStyleLbl="node2" presStyleIdx="1" presStyleCnt="4" custLinFactY="45439" custLinFactNeighborX="1510" custLinFactNeighborY="100000">
        <dgm:presLayoutVars>
          <dgm:chPref val="3"/>
        </dgm:presLayoutVars>
      </dgm:prSet>
      <dgm:spPr/>
    </dgm:pt>
    <dgm:pt modelId="{A227B352-424B-482B-BD88-BD72B0DB1012}" type="pres">
      <dgm:prSet presAssocID="{ABD0D9B0-6702-4AE8-9145-BFAC932A8B47}" presName="rootConnector" presStyleLbl="node2" presStyleIdx="1" presStyleCnt="4"/>
      <dgm:spPr/>
    </dgm:pt>
    <dgm:pt modelId="{5DE40915-4224-4027-80EF-6A3D8E2F81B6}" type="pres">
      <dgm:prSet presAssocID="{ABD0D9B0-6702-4AE8-9145-BFAC932A8B47}" presName="hierChild4" presStyleCnt="0"/>
      <dgm:spPr/>
    </dgm:pt>
    <dgm:pt modelId="{47F2AE23-E58B-4E94-82EC-7022BC25C425}" type="pres">
      <dgm:prSet presAssocID="{ABD0D9B0-6702-4AE8-9145-BFAC932A8B47}" presName="hierChild5" presStyleCnt="0"/>
      <dgm:spPr/>
    </dgm:pt>
    <dgm:pt modelId="{93C86181-CA4F-494E-AB79-C0B380769063}" type="pres">
      <dgm:prSet presAssocID="{C8308D00-AFC3-498B-BBA3-59AC69DF05E7}" presName="Name64" presStyleLbl="parChTrans1D2" presStyleIdx="2" presStyleCnt="4"/>
      <dgm:spPr/>
    </dgm:pt>
    <dgm:pt modelId="{4D176785-3346-4252-A954-D118E21705F6}" type="pres">
      <dgm:prSet presAssocID="{D1719D70-95C0-4DB7-A9EE-EF891845C6FD}" presName="hierRoot2" presStyleCnt="0">
        <dgm:presLayoutVars>
          <dgm:hierBranch val="init"/>
        </dgm:presLayoutVars>
      </dgm:prSet>
      <dgm:spPr/>
    </dgm:pt>
    <dgm:pt modelId="{BC190FAE-F36F-4506-A840-247A1019E694}" type="pres">
      <dgm:prSet presAssocID="{D1719D70-95C0-4DB7-A9EE-EF891845C6FD}" presName="rootComposite" presStyleCnt="0"/>
      <dgm:spPr/>
    </dgm:pt>
    <dgm:pt modelId="{F9A759FD-D817-4BB6-A765-ED5C9C3E0027}" type="pres">
      <dgm:prSet presAssocID="{D1719D70-95C0-4DB7-A9EE-EF891845C6FD}" presName="rootText" presStyleLbl="node2" presStyleIdx="2" presStyleCnt="4" custLinFactY="-100000" custLinFactNeighborX="-761" custLinFactNeighborY="-178531">
        <dgm:presLayoutVars>
          <dgm:chPref val="3"/>
        </dgm:presLayoutVars>
      </dgm:prSet>
      <dgm:spPr/>
    </dgm:pt>
    <dgm:pt modelId="{162B2A12-A340-4E32-8670-FAB5140999E3}" type="pres">
      <dgm:prSet presAssocID="{D1719D70-95C0-4DB7-A9EE-EF891845C6FD}" presName="rootConnector" presStyleLbl="node2" presStyleIdx="2" presStyleCnt="4"/>
      <dgm:spPr/>
    </dgm:pt>
    <dgm:pt modelId="{C7B067F1-9158-423A-A9C8-9C347CB7C323}" type="pres">
      <dgm:prSet presAssocID="{D1719D70-95C0-4DB7-A9EE-EF891845C6FD}" presName="hierChild4" presStyleCnt="0"/>
      <dgm:spPr/>
    </dgm:pt>
    <dgm:pt modelId="{1370476C-1F9F-4E21-8FC4-27AC6A4CF72A}" type="pres">
      <dgm:prSet presAssocID="{D1719D70-95C0-4DB7-A9EE-EF891845C6FD}" presName="hierChild5" presStyleCnt="0"/>
      <dgm:spPr/>
    </dgm:pt>
    <dgm:pt modelId="{74C7427E-91B0-4FB7-95FC-18448999DA8D}" type="pres">
      <dgm:prSet presAssocID="{128E299F-3F0E-4282-9335-F8A951839826}" presName="Name64" presStyleLbl="parChTrans1D2" presStyleIdx="3" presStyleCnt="4"/>
      <dgm:spPr/>
    </dgm:pt>
    <dgm:pt modelId="{AC718B70-BE48-4320-97BC-C9C7D682B562}" type="pres">
      <dgm:prSet presAssocID="{B719B54E-DC1F-435F-B0D7-090399B40FE3}" presName="hierRoot2" presStyleCnt="0">
        <dgm:presLayoutVars>
          <dgm:hierBranch val="init"/>
        </dgm:presLayoutVars>
      </dgm:prSet>
      <dgm:spPr/>
    </dgm:pt>
    <dgm:pt modelId="{7E1CACAB-1C4C-4650-9DBB-F2151DC8F11C}" type="pres">
      <dgm:prSet presAssocID="{B719B54E-DC1F-435F-B0D7-090399B40FE3}" presName="rootComposite" presStyleCnt="0"/>
      <dgm:spPr/>
    </dgm:pt>
    <dgm:pt modelId="{4DEC09EB-874C-4C3A-866C-889060A07B59}" type="pres">
      <dgm:prSet presAssocID="{B719B54E-DC1F-435F-B0D7-090399B40FE3}" presName="rootText" presStyleLbl="node2" presStyleIdx="3" presStyleCnt="4">
        <dgm:presLayoutVars>
          <dgm:chPref val="3"/>
        </dgm:presLayoutVars>
      </dgm:prSet>
      <dgm:spPr/>
    </dgm:pt>
    <dgm:pt modelId="{0F69EFE4-4262-45BA-AF39-20A8CE5027C0}" type="pres">
      <dgm:prSet presAssocID="{B719B54E-DC1F-435F-B0D7-090399B40FE3}" presName="rootConnector" presStyleLbl="node2" presStyleIdx="3" presStyleCnt="4"/>
      <dgm:spPr/>
    </dgm:pt>
    <dgm:pt modelId="{03FD15DE-0DC3-4C9C-AC68-2EB210F6567A}" type="pres">
      <dgm:prSet presAssocID="{B719B54E-DC1F-435F-B0D7-090399B40FE3}" presName="hierChild4" presStyleCnt="0"/>
      <dgm:spPr/>
    </dgm:pt>
    <dgm:pt modelId="{23102D73-EF2D-40BA-99E1-32BAE0755186}" type="pres">
      <dgm:prSet presAssocID="{B719B54E-DC1F-435F-B0D7-090399B40FE3}" presName="hierChild5" presStyleCnt="0"/>
      <dgm:spPr/>
    </dgm:pt>
    <dgm:pt modelId="{7AC8FF9E-CF98-4B25-B24B-2ED9DFE5BEFA}" type="pres">
      <dgm:prSet presAssocID="{8F86C72A-E483-4B34-9419-0E639E079DED}" presName="hierChild3" presStyleCnt="0"/>
      <dgm:spPr/>
    </dgm:pt>
  </dgm:ptLst>
  <dgm:cxnLst>
    <dgm:cxn modelId="{4C525311-E3B9-44B7-9B96-A64D1CE5AA93}" type="presOf" srcId="{8F86C72A-E483-4B34-9419-0E639E079DED}" destId="{F6FC7471-C568-48CA-8BFC-47782D29A155}" srcOrd="1" destOrd="0" presId="urn:microsoft.com/office/officeart/2009/3/layout/HorizontalOrganizationChart"/>
    <dgm:cxn modelId="{D7AEA82B-25FC-43A7-B317-B4D0D04384A6}" type="presOf" srcId="{D1719D70-95C0-4DB7-A9EE-EF891845C6FD}" destId="{162B2A12-A340-4E32-8670-FAB5140999E3}" srcOrd="1" destOrd="0" presId="urn:microsoft.com/office/officeart/2009/3/layout/HorizontalOrganizationChart"/>
    <dgm:cxn modelId="{93B19B40-014D-4503-BE2D-C40E732FE0C5}" srcId="{8F86C72A-E483-4B34-9419-0E639E079DED}" destId="{D1719D70-95C0-4DB7-A9EE-EF891845C6FD}" srcOrd="2" destOrd="0" parTransId="{C8308D00-AFC3-498B-BBA3-59AC69DF05E7}" sibTransId="{02939B0F-3291-4BA8-8633-24EA2F2CF10F}"/>
    <dgm:cxn modelId="{D043D147-8F93-437B-A662-E169A2CFB24E}" type="presOf" srcId="{ABD0D9B0-6702-4AE8-9145-BFAC932A8B47}" destId="{A227B352-424B-482B-BD88-BD72B0DB1012}" srcOrd="1" destOrd="0" presId="urn:microsoft.com/office/officeart/2009/3/layout/HorizontalOrganizationChart"/>
    <dgm:cxn modelId="{EB96EB47-10B5-44F4-9079-3FDF77B80590}" type="presOf" srcId="{01E7380F-E7F9-4178-8B12-601806F05C64}" destId="{A3764AEC-B977-4C18-91E0-D0DF519A0F8E}" srcOrd="0" destOrd="0" presId="urn:microsoft.com/office/officeart/2009/3/layout/HorizontalOrganizationChart"/>
    <dgm:cxn modelId="{943F9549-AD1A-4868-82F1-EEB83060F33C}" srcId="{8F86C72A-E483-4B34-9419-0E639E079DED}" destId="{ABD0D9B0-6702-4AE8-9145-BFAC932A8B47}" srcOrd="1" destOrd="0" parTransId="{B5174C60-0FF8-48D8-A835-1A92E0B6C733}" sibTransId="{675FF6F3-B2A5-45D1-B731-1B2C6090C8C2}"/>
    <dgm:cxn modelId="{E3A8106E-7301-4F20-ACF8-E10442792766}" type="presOf" srcId="{B719B54E-DC1F-435F-B0D7-090399B40FE3}" destId="{0F69EFE4-4262-45BA-AF39-20A8CE5027C0}" srcOrd="1" destOrd="0" presId="urn:microsoft.com/office/officeart/2009/3/layout/HorizontalOrganizationChart"/>
    <dgm:cxn modelId="{9A278072-2AE2-4AF2-8A94-73D45DC022AF}" type="presOf" srcId="{B5174C60-0FF8-48D8-A835-1A92E0B6C733}" destId="{A0BF542A-B105-4243-BDB9-D6B6F7B76825}" srcOrd="0" destOrd="0" presId="urn:microsoft.com/office/officeart/2009/3/layout/HorizontalOrganizationChart"/>
    <dgm:cxn modelId="{84B7E854-0113-4C4D-A64C-4D1929C95745}" type="presOf" srcId="{8F86C72A-E483-4B34-9419-0E639E079DED}" destId="{0AD738B0-19C3-4AC1-AF3C-F4E83ABE42BC}" srcOrd="0" destOrd="0" presId="urn:microsoft.com/office/officeart/2009/3/layout/HorizontalOrganizationChart"/>
    <dgm:cxn modelId="{53AC6259-D1D8-464C-960B-44AF4DE5CF6B}" type="presOf" srcId="{2D390E62-4E41-489D-8A46-19C6728CFC76}" destId="{DCB3F68B-34A7-41F2-ACB2-249A54B3E4E5}" srcOrd="1" destOrd="0" presId="urn:microsoft.com/office/officeart/2009/3/layout/HorizontalOrganizationChart"/>
    <dgm:cxn modelId="{76A2FE7A-F5E7-4EED-A555-BC4E3EDF2239}" type="presOf" srcId="{CDFB6D5B-F9C4-487B-959D-525973EDE724}" destId="{1E5ECC61-3BE6-4599-838C-C17AAC5FBD2C}" srcOrd="0" destOrd="0" presId="urn:microsoft.com/office/officeart/2009/3/layout/HorizontalOrganizationChart"/>
    <dgm:cxn modelId="{39EEB680-DAAC-4A72-837E-FE5C66BF4AE0}" type="presOf" srcId="{D1719D70-95C0-4DB7-A9EE-EF891845C6FD}" destId="{F9A759FD-D817-4BB6-A765-ED5C9C3E0027}" srcOrd="0" destOrd="0" presId="urn:microsoft.com/office/officeart/2009/3/layout/HorizontalOrganizationChart"/>
    <dgm:cxn modelId="{22F11382-86B4-49D4-BC6B-1331E4A5F1AB}" srcId="{8F86C72A-E483-4B34-9419-0E639E079DED}" destId="{2D390E62-4E41-489D-8A46-19C6728CFC76}" srcOrd="0" destOrd="0" parTransId="{CDFB6D5B-F9C4-487B-959D-525973EDE724}" sibTransId="{8B3C8D56-D29F-4693-95CF-20EED3120F1E}"/>
    <dgm:cxn modelId="{E52216B9-AB5A-498C-B972-C23A74E4C852}" type="presOf" srcId="{2D390E62-4E41-489D-8A46-19C6728CFC76}" destId="{88530FB4-C6E6-4651-95B2-2F5C3749B155}" srcOrd="0" destOrd="0" presId="urn:microsoft.com/office/officeart/2009/3/layout/HorizontalOrganizationChart"/>
    <dgm:cxn modelId="{4C39C3C3-7D2F-4E4C-B4ED-0615FACCC664}" type="presOf" srcId="{C8308D00-AFC3-498B-BBA3-59AC69DF05E7}" destId="{93C86181-CA4F-494E-AB79-C0B380769063}" srcOrd="0" destOrd="0" presId="urn:microsoft.com/office/officeart/2009/3/layout/HorizontalOrganizationChart"/>
    <dgm:cxn modelId="{BF9F9AD0-EC28-4C90-B4EF-24893CD98F53}" srcId="{01E7380F-E7F9-4178-8B12-601806F05C64}" destId="{8F86C72A-E483-4B34-9419-0E639E079DED}" srcOrd="0" destOrd="0" parTransId="{9876E95B-1719-4057-8C1F-992E8B8555CD}" sibTransId="{CC210A89-D2F2-42A1-8329-EC66A4B8951F}"/>
    <dgm:cxn modelId="{6A5254E0-1290-4D78-9885-E75A291CE672}" type="presOf" srcId="{B719B54E-DC1F-435F-B0D7-090399B40FE3}" destId="{4DEC09EB-874C-4C3A-866C-889060A07B59}" srcOrd="0" destOrd="0" presId="urn:microsoft.com/office/officeart/2009/3/layout/HorizontalOrganizationChart"/>
    <dgm:cxn modelId="{1C43B9EC-B048-4857-88CE-9A8F51251A1E}" type="presOf" srcId="{ABD0D9B0-6702-4AE8-9145-BFAC932A8B47}" destId="{25656F33-C8F1-4006-B721-C054A268D2F1}" srcOrd="0" destOrd="0" presId="urn:microsoft.com/office/officeart/2009/3/layout/HorizontalOrganizationChart"/>
    <dgm:cxn modelId="{10C45AF0-359A-4649-8724-8CA9E32BC12C}" srcId="{8F86C72A-E483-4B34-9419-0E639E079DED}" destId="{B719B54E-DC1F-435F-B0D7-090399B40FE3}" srcOrd="3" destOrd="0" parTransId="{128E299F-3F0E-4282-9335-F8A951839826}" sibTransId="{70D26542-F330-4BDD-A985-9185EFDC7744}"/>
    <dgm:cxn modelId="{64DF9CFE-8A07-446A-B323-8119B912B469}" type="presOf" srcId="{128E299F-3F0E-4282-9335-F8A951839826}" destId="{74C7427E-91B0-4FB7-95FC-18448999DA8D}" srcOrd="0" destOrd="0" presId="urn:microsoft.com/office/officeart/2009/3/layout/HorizontalOrganizationChart"/>
    <dgm:cxn modelId="{C15D47C4-3F18-4A4D-9EEA-DF081F9493F1}" type="presParOf" srcId="{A3764AEC-B977-4C18-91E0-D0DF519A0F8E}" destId="{0BF78035-A526-4C35-8C3F-87B33A291566}" srcOrd="0" destOrd="0" presId="urn:microsoft.com/office/officeart/2009/3/layout/HorizontalOrganizationChart"/>
    <dgm:cxn modelId="{81A6B958-20A1-4B5C-91AF-E77D4575408A}" type="presParOf" srcId="{0BF78035-A526-4C35-8C3F-87B33A291566}" destId="{30C760A8-74C6-4C01-A552-F502D0CB2CFD}" srcOrd="0" destOrd="0" presId="urn:microsoft.com/office/officeart/2009/3/layout/HorizontalOrganizationChart"/>
    <dgm:cxn modelId="{FF6D32D8-CB25-4F3C-99E7-C84025A15FB7}" type="presParOf" srcId="{30C760A8-74C6-4C01-A552-F502D0CB2CFD}" destId="{0AD738B0-19C3-4AC1-AF3C-F4E83ABE42BC}" srcOrd="0" destOrd="0" presId="urn:microsoft.com/office/officeart/2009/3/layout/HorizontalOrganizationChart"/>
    <dgm:cxn modelId="{6343FAEB-267C-456B-B9EC-BC424C5D269A}" type="presParOf" srcId="{30C760A8-74C6-4C01-A552-F502D0CB2CFD}" destId="{F6FC7471-C568-48CA-8BFC-47782D29A155}" srcOrd="1" destOrd="0" presId="urn:microsoft.com/office/officeart/2009/3/layout/HorizontalOrganizationChart"/>
    <dgm:cxn modelId="{8EAB755F-2BE5-463B-8A2C-D295A20223B0}" type="presParOf" srcId="{0BF78035-A526-4C35-8C3F-87B33A291566}" destId="{DA593279-1BC7-461F-B608-FE4BAAAFBADF}" srcOrd="1" destOrd="0" presId="urn:microsoft.com/office/officeart/2009/3/layout/HorizontalOrganizationChart"/>
    <dgm:cxn modelId="{BC8BFBA4-4479-4A90-B487-43E3F429E809}" type="presParOf" srcId="{DA593279-1BC7-461F-B608-FE4BAAAFBADF}" destId="{1E5ECC61-3BE6-4599-838C-C17AAC5FBD2C}" srcOrd="0" destOrd="0" presId="urn:microsoft.com/office/officeart/2009/3/layout/HorizontalOrganizationChart"/>
    <dgm:cxn modelId="{4F927E39-D5F4-4C47-944C-4B52A5184A1D}" type="presParOf" srcId="{DA593279-1BC7-461F-B608-FE4BAAAFBADF}" destId="{BD7A92E6-A2BF-4E42-9F93-D7CD63E38099}" srcOrd="1" destOrd="0" presId="urn:microsoft.com/office/officeart/2009/3/layout/HorizontalOrganizationChart"/>
    <dgm:cxn modelId="{D63DF668-C344-4907-B92D-E8E59C23892F}" type="presParOf" srcId="{BD7A92E6-A2BF-4E42-9F93-D7CD63E38099}" destId="{E5ED43A6-7F3F-4F25-8CDB-2B8651EC0BD3}" srcOrd="0" destOrd="0" presId="urn:microsoft.com/office/officeart/2009/3/layout/HorizontalOrganizationChart"/>
    <dgm:cxn modelId="{9116040E-6DBA-494A-B49D-5867385BFE00}" type="presParOf" srcId="{E5ED43A6-7F3F-4F25-8CDB-2B8651EC0BD3}" destId="{88530FB4-C6E6-4651-95B2-2F5C3749B155}" srcOrd="0" destOrd="0" presId="urn:microsoft.com/office/officeart/2009/3/layout/HorizontalOrganizationChart"/>
    <dgm:cxn modelId="{30DFCC47-D3D0-4A1A-AA64-CFC51C9C1223}" type="presParOf" srcId="{E5ED43A6-7F3F-4F25-8CDB-2B8651EC0BD3}" destId="{DCB3F68B-34A7-41F2-ACB2-249A54B3E4E5}" srcOrd="1" destOrd="0" presId="urn:microsoft.com/office/officeart/2009/3/layout/HorizontalOrganizationChart"/>
    <dgm:cxn modelId="{C57AA079-9101-4FE7-AE20-D86E5625A16C}" type="presParOf" srcId="{BD7A92E6-A2BF-4E42-9F93-D7CD63E38099}" destId="{29644C73-DBE6-4F33-A2EB-F9F2B9675C92}" srcOrd="1" destOrd="0" presId="urn:microsoft.com/office/officeart/2009/3/layout/HorizontalOrganizationChart"/>
    <dgm:cxn modelId="{B7A3AED3-CD3E-46A9-9B5A-395A23253E72}" type="presParOf" srcId="{BD7A92E6-A2BF-4E42-9F93-D7CD63E38099}" destId="{A05300A4-31FD-4622-BD68-12F8FB3CE060}" srcOrd="2" destOrd="0" presId="urn:microsoft.com/office/officeart/2009/3/layout/HorizontalOrganizationChart"/>
    <dgm:cxn modelId="{C622FCF8-5EA2-4D72-98AA-6223F4F39CBE}" type="presParOf" srcId="{DA593279-1BC7-461F-B608-FE4BAAAFBADF}" destId="{A0BF542A-B105-4243-BDB9-D6B6F7B76825}" srcOrd="2" destOrd="0" presId="urn:microsoft.com/office/officeart/2009/3/layout/HorizontalOrganizationChart"/>
    <dgm:cxn modelId="{7EC17E2E-A8E1-4C1D-8255-EF3C14FDC476}" type="presParOf" srcId="{DA593279-1BC7-461F-B608-FE4BAAAFBADF}" destId="{5CE1E987-14C6-4122-8CA3-81DB5A23EE94}" srcOrd="3" destOrd="0" presId="urn:microsoft.com/office/officeart/2009/3/layout/HorizontalOrganizationChart"/>
    <dgm:cxn modelId="{FBDC65D2-D8C3-45AC-B338-B44974D69067}" type="presParOf" srcId="{5CE1E987-14C6-4122-8CA3-81DB5A23EE94}" destId="{59C28A9D-BE06-4C1A-82FB-4F3E900412AD}" srcOrd="0" destOrd="0" presId="urn:microsoft.com/office/officeart/2009/3/layout/HorizontalOrganizationChart"/>
    <dgm:cxn modelId="{6299C44E-2A94-4B07-AFE7-35470D0CB9D3}" type="presParOf" srcId="{59C28A9D-BE06-4C1A-82FB-4F3E900412AD}" destId="{25656F33-C8F1-4006-B721-C054A268D2F1}" srcOrd="0" destOrd="0" presId="urn:microsoft.com/office/officeart/2009/3/layout/HorizontalOrganizationChart"/>
    <dgm:cxn modelId="{463A391D-DF26-4BEF-A2CE-A06592FF27F2}" type="presParOf" srcId="{59C28A9D-BE06-4C1A-82FB-4F3E900412AD}" destId="{A227B352-424B-482B-BD88-BD72B0DB1012}" srcOrd="1" destOrd="0" presId="urn:microsoft.com/office/officeart/2009/3/layout/HorizontalOrganizationChart"/>
    <dgm:cxn modelId="{96A2C3A4-3985-4264-B8CB-01D1F1282AAD}" type="presParOf" srcId="{5CE1E987-14C6-4122-8CA3-81DB5A23EE94}" destId="{5DE40915-4224-4027-80EF-6A3D8E2F81B6}" srcOrd="1" destOrd="0" presId="urn:microsoft.com/office/officeart/2009/3/layout/HorizontalOrganizationChart"/>
    <dgm:cxn modelId="{2194F557-9A40-4A9D-B8A5-42C873B2A937}" type="presParOf" srcId="{5CE1E987-14C6-4122-8CA3-81DB5A23EE94}" destId="{47F2AE23-E58B-4E94-82EC-7022BC25C425}" srcOrd="2" destOrd="0" presId="urn:microsoft.com/office/officeart/2009/3/layout/HorizontalOrganizationChart"/>
    <dgm:cxn modelId="{EA5E0BBA-BCE8-4026-AAE1-8FF76DBC4090}" type="presParOf" srcId="{DA593279-1BC7-461F-B608-FE4BAAAFBADF}" destId="{93C86181-CA4F-494E-AB79-C0B380769063}" srcOrd="4" destOrd="0" presId="urn:microsoft.com/office/officeart/2009/3/layout/HorizontalOrganizationChart"/>
    <dgm:cxn modelId="{09361498-8132-4F62-842C-FCCE4FDFFC4C}" type="presParOf" srcId="{DA593279-1BC7-461F-B608-FE4BAAAFBADF}" destId="{4D176785-3346-4252-A954-D118E21705F6}" srcOrd="5" destOrd="0" presId="urn:microsoft.com/office/officeart/2009/3/layout/HorizontalOrganizationChart"/>
    <dgm:cxn modelId="{B56ABCF5-84AD-4185-A9A2-F67443C09622}" type="presParOf" srcId="{4D176785-3346-4252-A954-D118E21705F6}" destId="{BC190FAE-F36F-4506-A840-247A1019E694}" srcOrd="0" destOrd="0" presId="urn:microsoft.com/office/officeart/2009/3/layout/HorizontalOrganizationChart"/>
    <dgm:cxn modelId="{312D3059-2101-427C-919D-7DEACC06704E}" type="presParOf" srcId="{BC190FAE-F36F-4506-A840-247A1019E694}" destId="{F9A759FD-D817-4BB6-A765-ED5C9C3E0027}" srcOrd="0" destOrd="0" presId="urn:microsoft.com/office/officeart/2009/3/layout/HorizontalOrganizationChart"/>
    <dgm:cxn modelId="{553A9250-4847-4E91-B07E-2F7D9AD272F7}" type="presParOf" srcId="{BC190FAE-F36F-4506-A840-247A1019E694}" destId="{162B2A12-A340-4E32-8670-FAB5140999E3}" srcOrd="1" destOrd="0" presId="urn:microsoft.com/office/officeart/2009/3/layout/HorizontalOrganizationChart"/>
    <dgm:cxn modelId="{6B768BDD-4A3A-4179-96F3-6FE8D03C6CCF}" type="presParOf" srcId="{4D176785-3346-4252-A954-D118E21705F6}" destId="{C7B067F1-9158-423A-A9C8-9C347CB7C323}" srcOrd="1" destOrd="0" presId="urn:microsoft.com/office/officeart/2009/3/layout/HorizontalOrganizationChart"/>
    <dgm:cxn modelId="{B4BE611A-7F4E-4A28-A06A-1888D5B03F83}" type="presParOf" srcId="{4D176785-3346-4252-A954-D118E21705F6}" destId="{1370476C-1F9F-4E21-8FC4-27AC6A4CF72A}" srcOrd="2" destOrd="0" presId="urn:microsoft.com/office/officeart/2009/3/layout/HorizontalOrganizationChart"/>
    <dgm:cxn modelId="{45122B25-D1A1-4E41-A6BA-B08B0B5C321D}" type="presParOf" srcId="{DA593279-1BC7-461F-B608-FE4BAAAFBADF}" destId="{74C7427E-91B0-4FB7-95FC-18448999DA8D}" srcOrd="6" destOrd="0" presId="urn:microsoft.com/office/officeart/2009/3/layout/HorizontalOrganizationChart"/>
    <dgm:cxn modelId="{5BB6445B-6CCA-462D-B8CE-F698EA31A5D5}" type="presParOf" srcId="{DA593279-1BC7-461F-B608-FE4BAAAFBADF}" destId="{AC718B70-BE48-4320-97BC-C9C7D682B562}" srcOrd="7" destOrd="0" presId="urn:microsoft.com/office/officeart/2009/3/layout/HorizontalOrganizationChart"/>
    <dgm:cxn modelId="{32ACD0A7-921E-459B-ADC5-E2BC6BD7C5C2}" type="presParOf" srcId="{AC718B70-BE48-4320-97BC-C9C7D682B562}" destId="{7E1CACAB-1C4C-4650-9DBB-F2151DC8F11C}" srcOrd="0" destOrd="0" presId="urn:microsoft.com/office/officeart/2009/3/layout/HorizontalOrganizationChart"/>
    <dgm:cxn modelId="{EDAA910D-D8D4-4D58-AE77-1E27F5F727A2}" type="presParOf" srcId="{7E1CACAB-1C4C-4650-9DBB-F2151DC8F11C}" destId="{4DEC09EB-874C-4C3A-866C-889060A07B59}" srcOrd="0" destOrd="0" presId="urn:microsoft.com/office/officeart/2009/3/layout/HorizontalOrganizationChart"/>
    <dgm:cxn modelId="{09563BA8-BDDA-43D8-98C2-C2D6842A6D9A}" type="presParOf" srcId="{7E1CACAB-1C4C-4650-9DBB-F2151DC8F11C}" destId="{0F69EFE4-4262-45BA-AF39-20A8CE5027C0}" srcOrd="1" destOrd="0" presId="urn:microsoft.com/office/officeart/2009/3/layout/HorizontalOrganizationChart"/>
    <dgm:cxn modelId="{6A486607-BF43-4178-9160-DD413A14DA72}" type="presParOf" srcId="{AC718B70-BE48-4320-97BC-C9C7D682B562}" destId="{03FD15DE-0DC3-4C9C-AC68-2EB210F6567A}" srcOrd="1" destOrd="0" presId="urn:microsoft.com/office/officeart/2009/3/layout/HorizontalOrganizationChart"/>
    <dgm:cxn modelId="{5F9111BE-34DE-494E-A085-72A582FE2F13}" type="presParOf" srcId="{AC718B70-BE48-4320-97BC-C9C7D682B562}" destId="{23102D73-EF2D-40BA-99E1-32BAE0755186}" srcOrd="2" destOrd="0" presId="urn:microsoft.com/office/officeart/2009/3/layout/HorizontalOrganizationChart"/>
    <dgm:cxn modelId="{02653529-643E-4B0D-9A78-01C8F3078607}" type="presParOf" srcId="{0BF78035-A526-4C35-8C3F-87B33A291566}" destId="{7AC8FF9E-CF98-4B25-B24B-2ED9DFE5BEF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A50F1F2-3949-407C-AB94-38F243018E24}" type="doc">
      <dgm:prSet loTypeId="urn:microsoft.com/office/officeart/2005/8/layout/hierarchy3" loCatId="hierarchy" qsTypeId="urn:microsoft.com/office/officeart/2005/8/quickstyle/simple3" qsCatId="simple" csTypeId="urn:microsoft.com/office/officeart/2005/8/colors/accent1_3" csCatId="accent1" phldr="1"/>
      <dgm:spPr/>
      <dgm:t>
        <a:bodyPr/>
        <a:lstStyle/>
        <a:p>
          <a:endParaRPr lang="es-PE"/>
        </a:p>
      </dgm:t>
    </dgm:pt>
    <dgm:pt modelId="{A976C6F2-F57B-4C49-85C1-F0A1C5C65DFA}">
      <dgm:prSet phldrT="[Texto]" custT="1"/>
      <dgm:spPr/>
      <dgm:t>
        <a:bodyPr/>
        <a:lstStyle/>
        <a:p>
          <a:r>
            <a:rPr lang="es-PE" altLang="es-PE" sz="1600" b="1" dirty="0">
              <a:cs typeface="Times New Roman" pitchFamily="18" charset="0"/>
            </a:rPr>
            <a:t>Procede</a:t>
          </a:r>
          <a:endParaRPr lang="es-PE" sz="1600" dirty="0"/>
        </a:p>
      </dgm:t>
    </dgm:pt>
    <dgm:pt modelId="{5974BF4C-FF4F-4F5A-81E3-E2BA6A83F0ED}" type="parTrans" cxnId="{C49FDBC2-569F-460C-B1BE-02526A84BDB4}">
      <dgm:prSet/>
      <dgm:spPr/>
      <dgm:t>
        <a:bodyPr/>
        <a:lstStyle/>
        <a:p>
          <a:endParaRPr lang="es-PE" sz="1600"/>
        </a:p>
      </dgm:t>
    </dgm:pt>
    <dgm:pt modelId="{3E30D7B7-5500-4B56-900B-5D2EEC04527C}" type="sibTrans" cxnId="{C49FDBC2-569F-460C-B1BE-02526A84BDB4}">
      <dgm:prSet/>
      <dgm:spPr/>
      <dgm:t>
        <a:bodyPr/>
        <a:lstStyle/>
        <a:p>
          <a:endParaRPr lang="es-PE" sz="1600"/>
        </a:p>
      </dgm:t>
    </dgm:pt>
    <dgm:pt modelId="{C6A9CF80-77DC-44B3-B857-7083DAA2F3CF}">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sz="1600" dirty="0"/>
            <a:t>Por aprobación de adicional que afecte el plazo.</a:t>
          </a:r>
        </a:p>
      </dgm:t>
    </dgm:pt>
    <dgm:pt modelId="{2397718C-263C-4601-A65E-E8EEC79925B0}" type="parTrans" cxnId="{BA43C9CF-268A-4E25-A216-D81842E5A82C}">
      <dgm:prSet/>
      <dgm:spPr/>
      <dgm:t>
        <a:bodyPr/>
        <a:lstStyle/>
        <a:p>
          <a:endParaRPr lang="es-PE" sz="1600"/>
        </a:p>
      </dgm:t>
    </dgm:pt>
    <dgm:pt modelId="{3046AEFD-9D33-41C0-B9F8-CC1DA302FE37}" type="sibTrans" cxnId="{BA43C9CF-268A-4E25-A216-D81842E5A82C}">
      <dgm:prSet/>
      <dgm:spPr/>
      <dgm:t>
        <a:bodyPr/>
        <a:lstStyle/>
        <a:p>
          <a:endParaRPr lang="es-PE" sz="1600"/>
        </a:p>
      </dgm:t>
    </dgm:pt>
    <dgm:pt modelId="{27C7504F-3BE5-4D72-9249-62337C9A485D}">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sz="1600" dirty="0"/>
            <a:t>Por atrasos y/o paralizaciones no imputables al contratista → culpa de la Entidad / caso fortuito o fuerza mayor.</a:t>
          </a:r>
        </a:p>
      </dgm:t>
    </dgm:pt>
    <dgm:pt modelId="{9B745D44-0F75-4655-A99C-88E67B5BC624}" type="parTrans" cxnId="{EEE59675-141B-43C7-90F8-42912FB21C63}">
      <dgm:prSet/>
      <dgm:spPr/>
      <dgm:t>
        <a:bodyPr/>
        <a:lstStyle/>
        <a:p>
          <a:endParaRPr lang="es-PE" sz="1600"/>
        </a:p>
      </dgm:t>
    </dgm:pt>
    <dgm:pt modelId="{C886312F-10E0-42F0-B005-777F6490B927}" type="sibTrans" cxnId="{EEE59675-141B-43C7-90F8-42912FB21C63}">
      <dgm:prSet/>
      <dgm:spPr/>
      <dgm:t>
        <a:bodyPr/>
        <a:lstStyle/>
        <a:p>
          <a:endParaRPr lang="es-PE" sz="1600"/>
        </a:p>
      </dgm:t>
    </dgm:pt>
    <dgm:pt modelId="{09135AB2-CC3E-460D-BFE5-8C32CFB89B0B}">
      <dgm:prSet phldrT="[Texto]" custT="1"/>
      <dgm:spPr/>
      <dgm:t>
        <a:bodyPr/>
        <a:lstStyle/>
        <a:p>
          <a:r>
            <a:rPr lang="es-PE" sz="1600" b="1" dirty="0"/>
            <a:t>Trámite</a:t>
          </a:r>
          <a:endParaRPr lang="es-PE" sz="1600" dirty="0"/>
        </a:p>
      </dgm:t>
    </dgm:pt>
    <dgm:pt modelId="{E7E9B270-DD95-4214-BDDA-217320E93A06}" type="parTrans" cxnId="{38321E33-D014-4CAD-AF4E-68B870906FF2}">
      <dgm:prSet/>
      <dgm:spPr/>
      <dgm:t>
        <a:bodyPr/>
        <a:lstStyle/>
        <a:p>
          <a:endParaRPr lang="es-PE" sz="1600"/>
        </a:p>
      </dgm:t>
    </dgm:pt>
    <dgm:pt modelId="{D5220FE5-2F4E-448A-8631-819A7A61630A}" type="sibTrans" cxnId="{38321E33-D014-4CAD-AF4E-68B870906FF2}">
      <dgm:prSet/>
      <dgm:spPr/>
      <dgm:t>
        <a:bodyPr/>
        <a:lstStyle/>
        <a:p>
          <a:endParaRPr lang="es-PE" sz="1600"/>
        </a:p>
      </dgm:t>
    </dgm:pt>
    <dgm:pt modelId="{092FB317-1B12-452F-B57A-6CF0F876195F}">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sz="1600" dirty="0"/>
            <a:t>Solicitud fundamentada dentro de los 7 días hábiles de finalizado el hecho y aprobación en 10 días hábiles. </a:t>
          </a:r>
        </a:p>
      </dgm:t>
    </dgm:pt>
    <dgm:pt modelId="{088768D1-BF13-4A43-A1BD-7C0F0C7EC54D}" type="parTrans" cxnId="{81E40895-2B35-4DB8-8DB7-C9DD44706955}">
      <dgm:prSet/>
      <dgm:spPr/>
      <dgm:t>
        <a:bodyPr/>
        <a:lstStyle/>
        <a:p>
          <a:endParaRPr lang="es-PE" sz="1600"/>
        </a:p>
      </dgm:t>
    </dgm:pt>
    <dgm:pt modelId="{896C13FC-42F0-42A4-8413-F2A39E599CE2}" type="sibTrans" cxnId="{81E40895-2B35-4DB8-8DB7-C9DD44706955}">
      <dgm:prSet/>
      <dgm:spPr/>
      <dgm:t>
        <a:bodyPr/>
        <a:lstStyle/>
        <a:p>
          <a:endParaRPr lang="es-PE" sz="1600"/>
        </a:p>
      </dgm:t>
    </dgm:pt>
    <dgm:pt modelId="{AEDC0FF8-78B9-4A66-BB7B-213722BE7541}">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sz="1600" dirty="0"/>
            <a:t>Reconocimiento de los costos directos y gastos generales que correspondan.</a:t>
          </a:r>
        </a:p>
      </dgm:t>
    </dgm:pt>
    <dgm:pt modelId="{8E7E5A1F-09BA-4F38-9B3E-8BA58619CD90}" type="parTrans" cxnId="{EFCA1294-C1FE-455B-A31E-D070B1E1A4DE}">
      <dgm:prSet/>
      <dgm:spPr/>
      <dgm:t>
        <a:bodyPr/>
        <a:lstStyle/>
        <a:p>
          <a:endParaRPr lang="es-PE" sz="1600"/>
        </a:p>
      </dgm:t>
    </dgm:pt>
    <dgm:pt modelId="{2BD11D72-B8AE-4E92-8BF3-C2B0E2DD7571}" type="sibTrans" cxnId="{EFCA1294-C1FE-455B-A31E-D070B1E1A4DE}">
      <dgm:prSet/>
      <dgm:spPr/>
      <dgm:t>
        <a:bodyPr/>
        <a:lstStyle/>
        <a:p>
          <a:endParaRPr lang="es-PE" sz="1600"/>
        </a:p>
      </dgm:t>
    </dgm:pt>
    <dgm:pt modelId="{0EF19AD0-A311-4692-970E-178E5A5B7086}">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sz="1600" dirty="0"/>
            <a:t>Silencio positivo para BB y SS bajo responsabilidad del Titular.</a:t>
          </a:r>
        </a:p>
      </dgm:t>
    </dgm:pt>
    <dgm:pt modelId="{DA7582CE-4A4C-4915-AA2B-902463E9D823}" type="parTrans" cxnId="{EF84A72B-192C-4BEF-BFE2-9B107B4E5F3E}">
      <dgm:prSet/>
      <dgm:spPr/>
      <dgm:t>
        <a:bodyPr/>
        <a:lstStyle/>
        <a:p>
          <a:endParaRPr lang="es-PE" sz="1600"/>
        </a:p>
      </dgm:t>
    </dgm:pt>
    <dgm:pt modelId="{BDE9C09F-A5FA-47C6-B528-7C7CD2C5C534}" type="sibTrans" cxnId="{EF84A72B-192C-4BEF-BFE2-9B107B4E5F3E}">
      <dgm:prSet/>
      <dgm:spPr/>
      <dgm:t>
        <a:bodyPr/>
        <a:lstStyle/>
        <a:p>
          <a:endParaRPr lang="es-PE" sz="1600"/>
        </a:p>
      </dgm:t>
    </dgm:pt>
    <dgm:pt modelId="{12C63EE8-154C-4BCC-BD47-64368B9A1F73}" type="pres">
      <dgm:prSet presAssocID="{AA50F1F2-3949-407C-AB94-38F243018E24}" presName="diagram" presStyleCnt="0">
        <dgm:presLayoutVars>
          <dgm:chPref val="1"/>
          <dgm:dir/>
          <dgm:animOne val="branch"/>
          <dgm:animLvl val="lvl"/>
          <dgm:resizeHandles/>
        </dgm:presLayoutVars>
      </dgm:prSet>
      <dgm:spPr/>
    </dgm:pt>
    <dgm:pt modelId="{21EDB301-6060-48C9-8986-831936A848AC}" type="pres">
      <dgm:prSet presAssocID="{A976C6F2-F57B-4C49-85C1-F0A1C5C65DFA}" presName="root" presStyleCnt="0"/>
      <dgm:spPr/>
    </dgm:pt>
    <dgm:pt modelId="{842130EC-7049-4468-A255-5BE4034BF734}" type="pres">
      <dgm:prSet presAssocID="{A976C6F2-F57B-4C49-85C1-F0A1C5C65DFA}" presName="rootComposite" presStyleCnt="0"/>
      <dgm:spPr/>
    </dgm:pt>
    <dgm:pt modelId="{6E086FC0-AFF5-4446-99D5-5EA54CF5ACB0}" type="pres">
      <dgm:prSet presAssocID="{A976C6F2-F57B-4C49-85C1-F0A1C5C65DFA}" presName="rootText" presStyleLbl="node1" presStyleIdx="0" presStyleCnt="2" custScaleX="134725"/>
      <dgm:spPr/>
    </dgm:pt>
    <dgm:pt modelId="{06780311-83F7-4F6E-A993-76E5A676E7CF}" type="pres">
      <dgm:prSet presAssocID="{A976C6F2-F57B-4C49-85C1-F0A1C5C65DFA}" presName="rootConnector" presStyleLbl="node1" presStyleIdx="0" presStyleCnt="2"/>
      <dgm:spPr/>
    </dgm:pt>
    <dgm:pt modelId="{AE6C1933-41C9-4EAE-9CDA-EA2CA4FDCC97}" type="pres">
      <dgm:prSet presAssocID="{A976C6F2-F57B-4C49-85C1-F0A1C5C65DFA}" presName="childShape" presStyleCnt="0"/>
      <dgm:spPr/>
    </dgm:pt>
    <dgm:pt modelId="{91188027-57AD-47F2-921C-804CA0F82484}" type="pres">
      <dgm:prSet presAssocID="{2397718C-263C-4601-A65E-E8EEC79925B0}" presName="Name13" presStyleLbl="parChTrans1D2" presStyleIdx="0" presStyleCnt="5"/>
      <dgm:spPr/>
    </dgm:pt>
    <dgm:pt modelId="{9827DA5E-E6C8-4BCD-9F70-D8982D62326B}" type="pres">
      <dgm:prSet presAssocID="{C6A9CF80-77DC-44B3-B857-7083DAA2F3CF}" presName="childText" presStyleLbl="bgAcc1" presStyleIdx="0" presStyleCnt="5" custScaleX="153242" custScaleY="129341">
        <dgm:presLayoutVars>
          <dgm:bulletEnabled val="1"/>
        </dgm:presLayoutVars>
      </dgm:prSet>
      <dgm:spPr/>
    </dgm:pt>
    <dgm:pt modelId="{110F1E7C-0648-43AA-AFFD-F51FB23F0CE7}" type="pres">
      <dgm:prSet presAssocID="{9B745D44-0F75-4655-A99C-88E67B5BC624}" presName="Name13" presStyleLbl="parChTrans1D2" presStyleIdx="1" presStyleCnt="5"/>
      <dgm:spPr/>
    </dgm:pt>
    <dgm:pt modelId="{C0959401-D285-412E-9F44-6C7AB7725AA1}" type="pres">
      <dgm:prSet presAssocID="{27C7504F-3BE5-4D72-9249-62337C9A485D}" presName="childText" presStyleLbl="bgAcc1" presStyleIdx="1" presStyleCnt="5" custScaleX="159725" custScaleY="138664">
        <dgm:presLayoutVars>
          <dgm:bulletEnabled val="1"/>
        </dgm:presLayoutVars>
      </dgm:prSet>
      <dgm:spPr/>
    </dgm:pt>
    <dgm:pt modelId="{A97392A8-D678-4810-A96E-400DA9EE28A9}" type="pres">
      <dgm:prSet presAssocID="{09135AB2-CC3E-460D-BFE5-8C32CFB89B0B}" presName="root" presStyleCnt="0"/>
      <dgm:spPr/>
    </dgm:pt>
    <dgm:pt modelId="{D7E559EB-1B03-49BA-A2EE-EEB6535D806E}" type="pres">
      <dgm:prSet presAssocID="{09135AB2-CC3E-460D-BFE5-8C32CFB89B0B}" presName="rootComposite" presStyleCnt="0"/>
      <dgm:spPr/>
    </dgm:pt>
    <dgm:pt modelId="{4D426D2D-13B3-4E7C-A9CD-6E3FBA05CB52}" type="pres">
      <dgm:prSet presAssocID="{09135AB2-CC3E-460D-BFE5-8C32CFB89B0B}" presName="rootText" presStyleLbl="node1" presStyleIdx="1" presStyleCnt="2"/>
      <dgm:spPr/>
    </dgm:pt>
    <dgm:pt modelId="{6E9B6A44-6053-468E-ABE6-65EF262761E0}" type="pres">
      <dgm:prSet presAssocID="{09135AB2-CC3E-460D-BFE5-8C32CFB89B0B}" presName="rootConnector" presStyleLbl="node1" presStyleIdx="1" presStyleCnt="2"/>
      <dgm:spPr/>
    </dgm:pt>
    <dgm:pt modelId="{61AE7D84-9B65-4599-BA2D-1F13E360C70B}" type="pres">
      <dgm:prSet presAssocID="{09135AB2-CC3E-460D-BFE5-8C32CFB89B0B}" presName="childShape" presStyleCnt="0"/>
      <dgm:spPr/>
    </dgm:pt>
    <dgm:pt modelId="{9186C30D-1CE1-4902-A51F-432E7F24C61E}" type="pres">
      <dgm:prSet presAssocID="{088768D1-BF13-4A43-A1BD-7C0F0C7EC54D}" presName="Name13" presStyleLbl="parChTrans1D2" presStyleIdx="2" presStyleCnt="5"/>
      <dgm:spPr/>
    </dgm:pt>
    <dgm:pt modelId="{07B44143-A599-4933-9DA8-D590CE7AFF4B}" type="pres">
      <dgm:prSet presAssocID="{092FB317-1B12-452F-B57A-6CF0F876195F}" presName="childText" presStyleLbl="bgAcc1" presStyleIdx="2" presStyleCnt="5" custScaleX="200795" custScaleY="129981">
        <dgm:presLayoutVars>
          <dgm:bulletEnabled val="1"/>
        </dgm:presLayoutVars>
      </dgm:prSet>
      <dgm:spPr/>
    </dgm:pt>
    <dgm:pt modelId="{CBA58033-DB7A-4765-B5C7-75F8D1E7E172}" type="pres">
      <dgm:prSet presAssocID="{8E7E5A1F-09BA-4F38-9B3E-8BA58619CD90}" presName="Name13" presStyleLbl="parChTrans1D2" presStyleIdx="3" presStyleCnt="5"/>
      <dgm:spPr/>
    </dgm:pt>
    <dgm:pt modelId="{B45CF024-1C3D-451F-82B4-A6936C045FD2}" type="pres">
      <dgm:prSet presAssocID="{AEDC0FF8-78B9-4A66-BB7B-213722BE7541}" presName="childText" presStyleLbl="bgAcc1" presStyleIdx="3" presStyleCnt="5" custScaleX="200795">
        <dgm:presLayoutVars>
          <dgm:bulletEnabled val="1"/>
        </dgm:presLayoutVars>
      </dgm:prSet>
      <dgm:spPr/>
    </dgm:pt>
    <dgm:pt modelId="{0FA7E2D3-74DB-4DF0-839F-E61CBBEF91C4}" type="pres">
      <dgm:prSet presAssocID="{DA7582CE-4A4C-4915-AA2B-902463E9D823}" presName="Name13" presStyleLbl="parChTrans1D2" presStyleIdx="4" presStyleCnt="5"/>
      <dgm:spPr/>
    </dgm:pt>
    <dgm:pt modelId="{4024B764-C4FC-47A6-BD72-14FBDB97C9F2}" type="pres">
      <dgm:prSet presAssocID="{0EF19AD0-A311-4692-970E-178E5A5B7086}" presName="childText" presStyleLbl="bgAcc1" presStyleIdx="4" presStyleCnt="5" custScaleX="200795">
        <dgm:presLayoutVars>
          <dgm:bulletEnabled val="1"/>
        </dgm:presLayoutVars>
      </dgm:prSet>
      <dgm:spPr/>
    </dgm:pt>
  </dgm:ptLst>
  <dgm:cxnLst>
    <dgm:cxn modelId="{38A31F17-04FA-4B6B-A9D2-79603B0ECAE7}" type="presOf" srcId="{A976C6F2-F57B-4C49-85C1-F0A1C5C65DFA}" destId="{06780311-83F7-4F6E-A993-76E5A676E7CF}" srcOrd="1" destOrd="0" presId="urn:microsoft.com/office/officeart/2005/8/layout/hierarchy3"/>
    <dgm:cxn modelId="{2896BF27-7B7F-48C2-B7FE-F0237C0FD621}" type="presOf" srcId="{09135AB2-CC3E-460D-BFE5-8C32CFB89B0B}" destId="{6E9B6A44-6053-468E-ABE6-65EF262761E0}" srcOrd="1" destOrd="0" presId="urn:microsoft.com/office/officeart/2005/8/layout/hierarchy3"/>
    <dgm:cxn modelId="{EB3D6B2B-83D1-4852-B2D0-164E60A8D039}" type="presOf" srcId="{092FB317-1B12-452F-B57A-6CF0F876195F}" destId="{07B44143-A599-4933-9DA8-D590CE7AFF4B}" srcOrd="0" destOrd="0" presId="urn:microsoft.com/office/officeart/2005/8/layout/hierarchy3"/>
    <dgm:cxn modelId="{EF84A72B-192C-4BEF-BFE2-9B107B4E5F3E}" srcId="{09135AB2-CC3E-460D-BFE5-8C32CFB89B0B}" destId="{0EF19AD0-A311-4692-970E-178E5A5B7086}" srcOrd="2" destOrd="0" parTransId="{DA7582CE-4A4C-4915-AA2B-902463E9D823}" sibTransId="{BDE9C09F-A5FA-47C6-B528-7C7CD2C5C534}"/>
    <dgm:cxn modelId="{2963A432-4117-43D8-A94B-74AA3E61507B}" type="presOf" srcId="{088768D1-BF13-4A43-A1BD-7C0F0C7EC54D}" destId="{9186C30D-1CE1-4902-A51F-432E7F24C61E}" srcOrd="0" destOrd="0" presId="urn:microsoft.com/office/officeart/2005/8/layout/hierarchy3"/>
    <dgm:cxn modelId="{38321E33-D014-4CAD-AF4E-68B870906FF2}" srcId="{AA50F1F2-3949-407C-AB94-38F243018E24}" destId="{09135AB2-CC3E-460D-BFE5-8C32CFB89B0B}" srcOrd="1" destOrd="0" parTransId="{E7E9B270-DD95-4214-BDDA-217320E93A06}" sibTransId="{D5220FE5-2F4E-448A-8631-819A7A61630A}"/>
    <dgm:cxn modelId="{C2B80145-A451-4E1E-94BB-73470E816250}" type="presOf" srcId="{A976C6F2-F57B-4C49-85C1-F0A1C5C65DFA}" destId="{6E086FC0-AFF5-4446-99D5-5EA54CF5ACB0}" srcOrd="0" destOrd="0" presId="urn:microsoft.com/office/officeart/2005/8/layout/hierarchy3"/>
    <dgm:cxn modelId="{7109276B-034A-4521-8DC2-D4A044AC5D7B}" type="presOf" srcId="{C6A9CF80-77DC-44B3-B857-7083DAA2F3CF}" destId="{9827DA5E-E6C8-4BCD-9F70-D8982D62326B}" srcOrd="0" destOrd="0" presId="urn:microsoft.com/office/officeart/2005/8/layout/hierarchy3"/>
    <dgm:cxn modelId="{30DDD74F-A27C-466A-BF97-B8D8518573DA}" type="presOf" srcId="{AA50F1F2-3949-407C-AB94-38F243018E24}" destId="{12C63EE8-154C-4BCC-BD47-64368B9A1F73}" srcOrd="0" destOrd="0" presId="urn:microsoft.com/office/officeart/2005/8/layout/hierarchy3"/>
    <dgm:cxn modelId="{8095B152-FD81-4CC0-ACAD-FBB2028AD4F0}" type="presOf" srcId="{DA7582CE-4A4C-4915-AA2B-902463E9D823}" destId="{0FA7E2D3-74DB-4DF0-839F-E61CBBEF91C4}" srcOrd="0" destOrd="0" presId="urn:microsoft.com/office/officeart/2005/8/layout/hierarchy3"/>
    <dgm:cxn modelId="{EEE59675-141B-43C7-90F8-42912FB21C63}" srcId="{A976C6F2-F57B-4C49-85C1-F0A1C5C65DFA}" destId="{27C7504F-3BE5-4D72-9249-62337C9A485D}" srcOrd="1" destOrd="0" parTransId="{9B745D44-0F75-4655-A99C-88E67B5BC624}" sibTransId="{C886312F-10E0-42F0-B005-777F6490B927}"/>
    <dgm:cxn modelId="{C2102C8B-BFE8-4DB9-AEBB-5D7DF9F0F3F7}" type="presOf" srcId="{0EF19AD0-A311-4692-970E-178E5A5B7086}" destId="{4024B764-C4FC-47A6-BD72-14FBDB97C9F2}" srcOrd="0" destOrd="0" presId="urn:microsoft.com/office/officeart/2005/8/layout/hierarchy3"/>
    <dgm:cxn modelId="{6A522E91-5383-493C-ACE5-4813ECA55565}" type="presOf" srcId="{AEDC0FF8-78B9-4A66-BB7B-213722BE7541}" destId="{B45CF024-1C3D-451F-82B4-A6936C045FD2}" srcOrd="0" destOrd="0" presId="urn:microsoft.com/office/officeart/2005/8/layout/hierarchy3"/>
    <dgm:cxn modelId="{EFCA1294-C1FE-455B-A31E-D070B1E1A4DE}" srcId="{09135AB2-CC3E-460D-BFE5-8C32CFB89B0B}" destId="{AEDC0FF8-78B9-4A66-BB7B-213722BE7541}" srcOrd="1" destOrd="0" parTransId="{8E7E5A1F-09BA-4F38-9B3E-8BA58619CD90}" sibTransId="{2BD11D72-B8AE-4E92-8BF3-C2B0E2DD7571}"/>
    <dgm:cxn modelId="{81E40895-2B35-4DB8-8DB7-C9DD44706955}" srcId="{09135AB2-CC3E-460D-BFE5-8C32CFB89B0B}" destId="{092FB317-1B12-452F-B57A-6CF0F876195F}" srcOrd="0" destOrd="0" parTransId="{088768D1-BF13-4A43-A1BD-7C0F0C7EC54D}" sibTransId="{896C13FC-42F0-42A4-8413-F2A39E599CE2}"/>
    <dgm:cxn modelId="{A7B39DC2-C2F5-42E6-A66F-1C0BF4E5AC3E}" type="presOf" srcId="{9B745D44-0F75-4655-A99C-88E67B5BC624}" destId="{110F1E7C-0648-43AA-AFFD-F51FB23F0CE7}" srcOrd="0" destOrd="0" presId="urn:microsoft.com/office/officeart/2005/8/layout/hierarchy3"/>
    <dgm:cxn modelId="{C49FDBC2-569F-460C-B1BE-02526A84BDB4}" srcId="{AA50F1F2-3949-407C-AB94-38F243018E24}" destId="{A976C6F2-F57B-4C49-85C1-F0A1C5C65DFA}" srcOrd="0" destOrd="0" parTransId="{5974BF4C-FF4F-4F5A-81E3-E2BA6A83F0ED}" sibTransId="{3E30D7B7-5500-4B56-900B-5D2EEC04527C}"/>
    <dgm:cxn modelId="{BA43C9CF-268A-4E25-A216-D81842E5A82C}" srcId="{A976C6F2-F57B-4C49-85C1-F0A1C5C65DFA}" destId="{C6A9CF80-77DC-44B3-B857-7083DAA2F3CF}" srcOrd="0" destOrd="0" parTransId="{2397718C-263C-4601-A65E-E8EEC79925B0}" sibTransId="{3046AEFD-9D33-41C0-B9F8-CC1DA302FE37}"/>
    <dgm:cxn modelId="{BF3B0BD7-B42D-4D9A-9ECD-D95DC8D1F60C}" type="presOf" srcId="{09135AB2-CC3E-460D-BFE5-8C32CFB89B0B}" destId="{4D426D2D-13B3-4E7C-A9CD-6E3FBA05CB52}" srcOrd="0" destOrd="0" presId="urn:microsoft.com/office/officeart/2005/8/layout/hierarchy3"/>
    <dgm:cxn modelId="{CA71E9E5-9441-457C-9543-8C883265021B}" type="presOf" srcId="{2397718C-263C-4601-A65E-E8EEC79925B0}" destId="{91188027-57AD-47F2-921C-804CA0F82484}" srcOrd="0" destOrd="0" presId="urn:microsoft.com/office/officeart/2005/8/layout/hierarchy3"/>
    <dgm:cxn modelId="{D3E8ECE9-5D96-4460-BC91-5015D1FB8301}" type="presOf" srcId="{8E7E5A1F-09BA-4F38-9B3E-8BA58619CD90}" destId="{CBA58033-DB7A-4765-B5C7-75F8D1E7E172}" srcOrd="0" destOrd="0" presId="urn:microsoft.com/office/officeart/2005/8/layout/hierarchy3"/>
    <dgm:cxn modelId="{7302C1F9-F18B-468A-B6FF-E473A5B6AB3D}" type="presOf" srcId="{27C7504F-3BE5-4D72-9249-62337C9A485D}" destId="{C0959401-D285-412E-9F44-6C7AB7725AA1}" srcOrd="0" destOrd="0" presId="urn:microsoft.com/office/officeart/2005/8/layout/hierarchy3"/>
    <dgm:cxn modelId="{35A4F2CC-AE03-4EE2-9A40-818F458EF546}" type="presParOf" srcId="{12C63EE8-154C-4BCC-BD47-64368B9A1F73}" destId="{21EDB301-6060-48C9-8986-831936A848AC}" srcOrd="0" destOrd="0" presId="urn:microsoft.com/office/officeart/2005/8/layout/hierarchy3"/>
    <dgm:cxn modelId="{9A570AF8-E48F-4ADE-BE87-87D8025D5814}" type="presParOf" srcId="{21EDB301-6060-48C9-8986-831936A848AC}" destId="{842130EC-7049-4468-A255-5BE4034BF734}" srcOrd="0" destOrd="0" presId="urn:microsoft.com/office/officeart/2005/8/layout/hierarchy3"/>
    <dgm:cxn modelId="{97C82A95-A85D-4ED7-BB72-96FC16A1DE93}" type="presParOf" srcId="{842130EC-7049-4468-A255-5BE4034BF734}" destId="{6E086FC0-AFF5-4446-99D5-5EA54CF5ACB0}" srcOrd="0" destOrd="0" presId="urn:microsoft.com/office/officeart/2005/8/layout/hierarchy3"/>
    <dgm:cxn modelId="{3B9CD64D-4CD9-449A-8B7F-B1696962471A}" type="presParOf" srcId="{842130EC-7049-4468-A255-5BE4034BF734}" destId="{06780311-83F7-4F6E-A993-76E5A676E7CF}" srcOrd="1" destOrd="0" presId="urn:microsoft.com/office/officeart/2005/8/layout/hierarchy3"/>
    <dgm:cxn modelId="{06EF49DE-7C7B-4598-8739-C1D286BCD307}" type="presParOf" srcId="{21EDB301-6060-48C9-8986-831936A848AC}" destId="{AE6C1933-41C9-4EAE-9CDA-EA2CA4FDCC97}" srcOrd="1" destOrd="0" presId="urn:microsoft.com/office/officeart/2005/8/layout/hierarchy3"/>
    <dgm:cxn modelId="{5DB07221-8A9B-44F1-AC99-E83DBC72F141}" type="presParOf" srcId="{AE6C1933-41C9-4EAE-9CDA-EA2CA4FDCC97}" destId="{91188027-57AD-47F2-921C-804CA0F82484}" srcOrd="0" destOrd="0" presId="urn:microsoft.com/office/officeart/2005/8/layout/hierarchy3"/>
    <dgm:cxn modelId="{A067261F-3575-45AB-AC0C-D5BBD6160606}" type="presParOf" srcId="{AE6C1933-41C9-4EAE-9CDA-EA2CA4FDCC97}" destId="{9827DA5E-E6C8-4BCD-9F70-D8982D62326B}" srcOrd="1" destOrd="0" presId="urn:microsoft.com/office/officeart/2005/8/layout/hierarchy3"/>
    <dgm:cxn modelId="{74AFD8C2-F530-4298-B4DA-4665A869F73D}" type="presParOf" srcId="{AE6C1933-41C9-4EAE-9CDA-EA2CA4FDCC97}" destId="{110F1E7C-0648-43AA-AFFD-F51FB23F0CE7}" srcOrd="2" destOrd="0" presId="urn:microsoft.com/office/officeart/2005/8/layout/hierarchy3"/>
    <dgm:cxn modelId="{5C23B1DF-E7C3-452B-9DEF-672F3F0B8F73}" type="presParOf" srcId="{AE6C1933-41C9-4EAE-9CDA-EA2CA4FDCC97}" destId="{C0959401-D285-412E-9F44-6C7AB7725AA1}" srcOrd="3" destOrd="0" presId="urn:microsoft.com/office/officeart/2005/8/layout/hierarchy3"/>
    <dgm:cxn modelId="{A66CBD42-7E9C-43E2-9540-0C1940999ABC}" type="presParOf" srcId="{12C63EE8-154C-4BCC-BD47-64368B9A1F73}" destId="{A97392A8-D678-4810-A96E-400DA9EE28A9}" srcOrd="1" destOrd="0" presId="urn:microsoft.com/office/officeart/2005/8/layout/hierarchy3"/>
    <dgm:cxn modelId="{5368D9D8-9840-4443-A736-6295A3481849}" type="presParOf" srcId="{A97392A8-D678-4810-A96E-400DA9EE28A9}" destId="{D7E559EB-1B03-49BA-A2EE-EEB6535D806E}" srcOrd="0" destOrd="0" presId="urn:microsoft.com/office/officeart/2005/8/layout/hierarchy3"/>
    <dgm:cxn modelId="{2DE7C7FC-D42F-4D9F-BBC6-5DD9EAAE84AB}" type="presParOf" srcId="{D7E559EB-1B03-49BA-A2EE-EEB6535D806E}" destId="{4D426D2D-13B3-4E7C-A9CD-6E3FBA05CB52}" srcOrd="0" destOrd="0" presId="urn:microsoft.com/office/officeart/2005/8/layout/hierarchy3"/>
    <dgm:cxn modelId="{F3A8D5AA-F892-4617-8FD8-2C6D4BFB4D98}" type="presParOf" srcId="{D7E559EB-1B03-49BA-A2EE-EEB6535D806E}" destId="{6E9B6A44-6053-468E-ABE6-65EF262761E0}" srcOrd="1" destOrd="0" presId="urn:microsoft.com/office/officeart/2005/8/layout/hierarchy3"/>
    <dgm:cxn modelId="{65E5E212-1608-4C3F-8DCC-5D44FEF16A18}" type="presParOf" srcId="{A97392A8-D678-4810-A96E-400DA9EE28A9}" destId="{61AE7D84-9B65-4599-BA2D-1F13E360C70B}" srcOrd="1" destOrd="0" presId="urn:microsoft.com/office/officeart/2005/8/layout/hierarchy3"/>
    <dgm:cxn modelId="{9CF37E8C-FD2A-4E2D-B92A-E575F29F7CE4}" type="presParOf" srcId="{61AE7D84-9B65-4599-BA2D-1F13E360C70B}" destId="{9186C30D-1CE1-4902-A51F-432E7F24C61E}" srcOrd="0" destOrd="0" presId="urn:microsoft.com/office/officeart/2005/8/layout/hierarchy3"/>
    <dgm:cxn modelId="{DE13786C-6BA9-4260-B89F-02D327476814}" type="presParOf" srcId="{61AE7D84-9B65-4599-BA2D-1F13E360C70B}" destId="{07B44143-A599-4933-9DA8-D590CE7AFF4B}" srcOrd="1" destOrd="0" presId="urn:microsoft.com/office/officeart/2005/8/layout/hierarchy3"/>
    <dgm:cxn modelId="{CD99BDBE-D295-46FC-92C2-B5A92118261D}" type="presParOf" srcId="{61AE7D84-9B65-4599-BA2D-1F13E360C70B}" destId="{CBA58033-DB7A-4765-B5C7-75F8D1E7E172}" srcOrd="2" destOrd="0" presId="urn:microsoft.com/office/officeart/2005/8/layout/hierarchy3"/>
    <dgm:cxn modelId="{BEF6DD5E-A26E-4897-95A6-4544C2A5B015}" type="presParOf" srcId="{61AE7D84-9B65-4599-BA2D-1F13E360C70B}" destId="{B45CF024-1C3D-451F-82B4-A6936C045FD2}" srcOrd="3" destOrd="0" presId="urn:microsoft.com/office/officeart/2005/8/layout/hierarchy3"/>
    <dgm:cxn modelId="{5758253D-9EE0-4CD1-AB7E-FA406F1D67A2}" type="presParOf" srcId="{61AE7D84-9B65-4599-BA2D-1F13E360C70B}" destId="{0FA7E2D3-74DB-4DF0-839F-E61CBBEF91C4}" srcOrd="4" destOrd="0" presId="urn:microsoft.com/office/officeart/2005/8/layout/hierarchy3"/>
    <dgm:cxn modelId="{CA1118A2-E99A-4F70-9943-24A58071967C}" type="presParOf" srcId="{61AE7D84-9B65-4599-BA2D-1F13E360C70B}" destId="{4024B764-C4FC-47A6-BD72-14FBDB97C9F2}"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22B800-6ED2-461B-9399-28F656313DC1}" type="doc">
      <dgm:prSet loTypeId="urn:microsoft.com/office/officeart/2005/8/layout/process1" loCatId="process" qsTypeId="urn:microsoft.com/office/officeart/2005/8/quickstyle/simple3" qsCatId="simple" csTypeId="urn:microsoft.com/office/officeart/2005/8/colors/accent2_3" csCatId="accent2" phldr="1"/>
      <dgm:spPr>
        <a:scene3d>
          <a:camera prst="orthographicFront">
            <a:rot lat="0" lon="0" rev="0"/>
          </a:camera>
          <a:lightRig rig="contrasting" dir="t">
            <a:rot lat="0" lon="0" rev="1500000"/>
          </a:lightRig>
        </a:scene3d>
      </dgm:spPr>
    </dgm:pt>
    <dgm:pt modelId="{7EA5571A-695E-4854-9B89-CB28B1403471}">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365125" indent="-365125" algn="just"/>
          <a:r>
            <a:rPr lang="es-PE" altLang="es-PE" dirty="0">
              <a:cs typeface="Times New Roman" pitchFamily="18" charset="0"/>
            </a:rPr>
            <a:t>1. Por aprobación de adicional que afecte el plazo. Contratista amplía el plazo de las garantías otorgadas.</a:t>
          </a:r>
          <a:endParaRPr lang="es-PE" dirty="0"/>
        </a:p>
      </dgm:t>
    </dgm:pt>
    <dgm:pt modelId="{940760A9-73C5-4370-B526-43720EE9135E}" type="parTrans" cxnId="{0C1387DA-991A-4CAB-9DD3-1E2EBFE2F313}">
      <dgm:prSet/>
      <dgm:spPr/>
      <dgm:t>
        <a:bodyPr/>
        <a:lstStyle/>
        <a:p>
          <a:endParaRPr lang="es-PE"/>
        </a:p>
      </dgm:t>
    </dgm:pt>
    <dgm:pt modelId="{85F95537-4D24-4B83-B167-B0565BEF62F1}" type="sibTrans" cxnId="{0C1387DA-991A-4CAB-9DD3-1E2EBFE2F313}">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s-PE"/>
        </a:p>
      </dgm:t>
    </dgm:pt>
    <dgm:pt modelId="{A66B4F10-0B11-4E0C-B4AD-687B9D94FA7D}">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365125" indent="-365125" algn="just"/>
          <a:r>
            <a:rPr lang="es-PE" altLang="es-PE" dirty="0">
              <a:cs typeface="Times New Roman" pitchFamily="18" charset="0"/>
            </a:rPr>
            <a:t>2. Por atrasos y/o paralizaciones no imputables al contratista (ajenas a su voluntad) debidamente comprobados y que modifiquen el plazo contractual.</a:t>
          </a:r>
          <a:endParaRPr lang="es-PE" dirty="0"/>
        </a:p>
      </dgm:t>
    </dgm:pt>
    <dgm:pt modelId="{279CDBE6-8F67-4FFA-B1E8-52C494A7FFFC}" type="parTrans" cxnId="{C081BD54-4913-4693-9753-4CA3DBF499BA}">
      <dgm:prSet/>
      <dgm:spPr/>
      <dgm:t>
        <a:bodyPr/>
        <a:lstStyle/>
        <a:p>
          <a:endParaRPr lang="es-PE"/>
        </a:p>
      </dgm:t>
    </dgm:pt>
    <dgm:pt modelId="{CEAA89CF-3381-4329-BB74-10CD8720E543}" type="sibTrans" cxnId="{C081BD54-4913-4693-9753-4CA3DBF499BA}">
      <dgm:prSet/>
      <dgm:spPr/>
      <dgm:t>
        <a:bodyPr/>
        <a:lstStyle/>
        <a:p>
          <a:endParaRPr lang="es-PE"/>
        </a:p>
      </dgm:t>
    </dgm:pt>
    <dgm:pt modelId="{4997BBB5-467B-435F-A31D-E03B5DA2B426}" type="pres">
      <dgm:prSet presAssocID="{7022B800-6ED2-461B-9399-28F656313DC1}" presName="Name0" presStyleCnt="0">
        <dgm:presLayoutVars>
          <dgm:dir/>
          <dgm:resizeHandles val="exact"/>
        </dgm:presLayoutVars>
      </dgm:prSet>
      <dgm:spPr/>
    </dgm:pt>
    <dgm:pt modelId="{9B71E7C1-4D26-4776-8D9E-96ECD3A6C22E}" type="pres">
      <dgm:prSet presAssocID="{7EA5571A-695E-4854-9B89-CB28B1403471}" presName="node" presStyleLbl="node1" presStyleIdx="0" presStyleCnt="2">
        <dgm:presLayoutVars>
          <dgm:bulletEnabled val="1"/>
        </dgm:presLayoutVars>
      </dgm:prSet>
      <dgm:spPr/>
    </dgm:pt>
    <dgm:pt modelId="{20366088-8BF5-4842-BB5F-5255236CBE03}" type="pres">
      <dgm:prSet presAssocID="{85F95537-4D24-4B83-B167-B0565BEF62F1}" presName="sibTrans" presStyleLbl="sibTrans2D1" presStyleIdx="0" presStyleCnt="1"/>
      <dgm:spPr/>
    </dgm:pt>
    <dgm:pt modelId="{ECED1A8E-FE97-41FA-B235-A839609B36B0}" type="pres">
      <dgm:prSet presAssocID="{85F95537-4D24-4B83-B167-B0565BEF62F1}" presName="connectorText" presStyleLbl="sibTrans2D1" presStyleIdx="0" presStyleCnt="1"/>
      <dgm:spPr/>
    </dgm:pt>
    <dgm:pt modelId="{982F8095-AED5-4F16-93A5-8F6975DBE9A1}" type="pres">
      <dgm:prSet presAssocID="{A66B4F10-0B11-4E0C-B4AD-687B9D94FA7D}" presName="node" presStyleLbl="node1" presStyleIdx="1" presStyleCnt="2">
        <dgm:presLayoutVars>
          <dgm:bulletEnabled val="1"/>
        </dgm:presLayoutVars>
      </dgm:prSet>
      <dgm:spPr/>
    </dgm:pt>
  </dgm:ptLst>
  <dgm:cxnLst>
    <dgm:cxn modelId="{A6F1782B-59A0-4183-8868-3AC57F3E4E2F}" type="presOf" srcId="{A66B4F10-0B11-4E0C-B4AD-687B9D94FA7D}" destId="{982F8095-AED5-4F16-93A5-8F6975DBE9A1}" srcOrd="0" destOrd="0" presId="urn:microsoft.com/office/officeart/2005/8/layout/process1"/>
    <dgm:cxn modelId="{4F0F104B-E635-43A4-87CF-F41F2787D14E}" type="presOf" srcId="{7022B800-6ED2-461B-9399-28F656313DC1}" destId="{4997BBB5-467B-435F-A31D-E03B5DA2B426}" srcOrd="0" destOrd="0" presId="urn:microsoft.com/office/officeart/2005/8/layout/process1"/>
    <dgm:cxn modelId="{9A3F664D-93B3-4C1F-9193-2A7B82C8AAE1}" type="presOf" srcId="{85F95537-4D24-4B83-B167-B0565BEF62F1}" destId="{20366088-8BF5-4842-BB5F-5255236CBE03}" srcOrd="0" destOrd="0" presId="urn:microsoft.com/office/officeart/2005/8/layout/process1"/>
    <dgm:cxn modelId="{C081BD54-4913-4693-9753-4CA3DBF499BA}" srcId="{7022B800-6ED2-461B-9399-28F656313DC1}" destId="{A66B4F10-0B11-4E0C-B4AD-687B9D94FA7D}" srcOrd="1" destOrd="0" parTransId="{279CDBE6-8F67-4FFA-B1E8-52C494A7FFFC}" sibTransId="{CEAA89CF-3381-4329-BB74-10CD8720E543}"/>
    <dgm:cxn modelId="{754A66C5-191C-44D2-A9A6-26EAED9D2149}" type="presOf" srcId="{85F95537-4D24-4B83-B167-B0565BEF62F1}" destId="{ECED1A8E-FE97-41FA-B235-A839609B36B0}" srcOrd="1" destOrd="0" presId="urn:microsoft.com/office/officeart/2005/8/layout/process1"/>
    <dgm:cxn modelId="{0C1387DA-991A-4CAB-9DD3-1E2EBFE2F313}" srcId="{7022B800-6ED2-461B-9399-28F656313DC1}" destId="{7EA5571A-695E-4854-9B89-CB28B1403471}" srcOrd="0" destOrd="0" parTransId="{940760A9-73C5-4370-B526-43720EE9135E}" sibTransId="{85F95537-4D24-4B83-B167-B0565BEF62F1}"/>
    <dgm:cxn modelId="{8117C1DB-EF0F-42B7-A43E-AE4B489FD91B}" type="presOf" srcId="{7EA5571A-695E-4854-9B89-CB28B1403471}" destId="{9B71E7C1-4D26-4776-8D9E-96ECD3A6C22E}" srcOrd="0" destOrd="0" presId="urn:microsoft.com/office/officeart/2005/8/layout/process1"/>
    <dgm:cxn modelId="{0F21EBE6-BD67-4F18-9B78-CE55FACF4024}" type="presParOf" srcId="{4997BBB5-467B-435F-A31D-E03B5DA2B426}" destId="{9B71E7C1-4D26-4776-8D9E-96ECD3A6C22E}" srcOrd="0" destOrd="0" presId="urn:microsoft.com/office/officeart/2005/8/layout/process1"/>
    <dgm:cxn modelId="{A3B88DF6-7D39-4117-A794-4EC336A40478}" type="presParOf" srcId="{4997BBB5-467B-435F-A31D-E03B5DA2B426}" destId="{20366088-8BF5-4842-BB5F-5255236CBE03}" srcOrd="1" destOrd="0" presId="urn:microsoft.com/office/officeart/2005/8/layout/process1"/>
    <dgm:cxn modelId="{3FA97379-4B14-4993-AA5C-E3DCC0C4BDFF}" type="presParOf" srcId="{20366088-8BF5-4842-BB5F-5255236CBE03}" destId="{ECED1A8E-FE97-41FA-B235-A839609B36B0}" srcOrd="0" destOrd="0" presId="urn:microsoft.com/office/officeart/2005/8/layout/process1"/>
    <dgm:cxn modelId="{ADEEC139-0D70-40C5-B6B6-4E56FA028261}" type="presParOf" srcId="{4997BBB5-467B-435F-A31D-E03B5DA2B426}" destId="{982F8095-AED5-4F16-93A5-8F6975DBE9A1}"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EF6730F-AB38-4600-A445-9685E3C1126A}" type="doc">
      <dgm:prSet loTypeId="urn:microsoft.com/office/officeart/2005/8/layout/bProcess4" loCatId="process" qsTypeId="urn:microsoft.com/office/officeart/2005/8/quickstyle/simple3" qsCatId="simple" csTypeId="urn:microsoft.com/office/officeart/2005/8/colors/colorful1" csCatId="colorful" phldr="1"/>
      <dgm:spPr>
        <a:scene3d>
          <a:camera prst="orthographicFront">
            <a:rot lat="0" lon="0" rev="0"/>
          </a:camera>
          <a:lightRig rig="glow" dir="t">
            <a:rot lat="0" lon="0" rev="4800000"/>
          </a:lightRig>
        </a:scene3d>
      </dgm:spPr>
      <dgm:t>
        <a:bodyPr/>
        <a:lstStyle/>
        <a:p>
          <a:endParaRPr lang="es-PE"/>
        </a:p>
      </dgm:t>
    </dgm:pt>
    <dgm:pt modelId="{3D3E5854-D435-41DC-941C-6CDC5D133FDB}">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altLang="es-PE" sz="1600" dirty="0">
              <a:cs typeface="Times New Roman" pitchFamily="18" charset="0"/>
            </a:rPr>
            <a:t>Es un aumento de prestaciones.</a:t>
          </a:r>
          <a:endParaRPr lang="es-PE" sz="1600" dirty="0"/>
        </a:p>
      </dgm:t>
    </dgm:pt>
    <dgm:pt modelId="{79027FB4-7F3D-4AFB-B670-E4E6AB78A16A}" type="parTrans" cxnId="{6EE24DC5-113B-46A9-867A-65B1DFEB766C}">
      <dgm:prSet/>
      <dgm:spPr/>
      <dgm:t>
        <a:bodyPr/>
        <a:lstStyle/>
        <a:p>
          <a:endParaRPr lang="es-PE" sz="1600"/>
        </a:p>
      </dgm:t>
    </dgm:pt>
    <dgm:pt modelId="{00F43C7E-4F9D-44B2-B787-0163EF92122C}" type="sibTrans" cxnId="{6EE24DC5-113B-46A9-867A-65B1DFEB766C}">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PE" sz="1600"/>
        </a:p>
      </dgm:t>
    </dgm:pt>
    <dgm:pt modelId="{9E36A637-4909-4F7A-AE73-E2BA1CD027E4}">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altLang="es-PE" sz="1600" dirty="0">
              <a:cs typeface="Times New Roman" pitchFamily="18" charset="0"/>
            </a:rPr>
            <a:t>Tiene una naturaleza excepcional para lograr la finalidad del contrato.</a:t>
          </a:r>
          <a:endParaRPr lang="es-PE" sz="1600" dirty="0"/>
        </a:p>
      </dgm:t>
    </dgm:pt>
    <dgm:pt modelId="{8DBD6A90-2C4A-4ADE-9A75-B98F8DA4917D}" type="parTrans" cxnId="{639F0350-6F6C-4189-8B7F-B288A521A734}">
      <dgm:prSet/>
      <dgm:spPr/>
      <dgm:t>
        <a:bodyPr/>
        <a:lstStyle/>
        <a:p>
          <a:endParaRPr lang="es-PE" sz="1600"/>
        </a:p>
      </dgm:t>
    </dgm:pt>
    <dgm:pt modelId="{78F52601-1360-45FB-9B66-C7EB5E65BB27}" type="sibTrans" cxnId="{639F0350-6F6C-4189-8B7F-B288A521A734}">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PE" sz="1600"/>
        </a:p>
      </dgm:t>
    </dgm:pt>
    <dgm:pt modelId="{D39285B9-D72F-41D1-AED0-C5354CF46853}">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altLang="es-PE" sz="1600" dirty="0">
              <a:cs typeface="Times New Roman" pitchFamily="18" charset="0"/>
            </a:rPr>
            <a:t>El área usuaria deberá sustentar la necesidad del adicional.</a:t>
          </a:r>
          <a:endParaRPr lang="es-PE" sz="1600" dirty="0"/>
        </a:p>
      </dgm:t>
    </dgm:pt>
    <dgm:pt modelId="{ADBDC6FA-4D7F-4EDA-9E43-F14317345719}" type="parTrans" cxnId="{2DD7C348-94EF-4218-8D00-0286D4923D8B}">
      <dgm:prSet/>
      <dgm:spPr/>
      <dgm:t>
        <a:bodyPr/>
        <a:lstStyle/>
        <a:p>
          <a:endParaRPr lang="es-PE" sz="1600"/>
        </a:p>
      </dgm:t>
    </dgm:pt>
    <dgm:pt modelId="{56C4D7F3-2241-4E6A-A839-92F71C3B0B31}" type="sibTrans" cxnId="{2DD7C348-94EF-4218-8D00-0286D4923D8B}">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PE" sz="1600"/>
        </a:p>
      </dgm:t>
    </dgm:pt>
    <dgm:pt modelId="{457E1913-B3F6-4447-98DB-C0EBADCFD9B0}">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altLang="es-PE" sz="1600" dirty="0">
              <a:cs typeface="Times New Roman" pitchFamily="18" charset="0"/>
            </a:rPr>
            <a:t>Es necesaria la emisión de una Resolución por el Titular de la Entidad. Puede delegarse esta facultad.</a:t>
          </a:r>
          <a:endParaRPr lang="es-PE" sz="1600" dirty="0"/>
        </a:p>
      </dgm:t>
    </dgm:pt>
    <dgm:pt modelId="{99C16DCF-E23B-49CD-8ECA-D37F6E64F129}" type="parTrans" cxnId="{30CEB39F-9E84-47C1-B27A-672E14798FA6}">
      <dgm:prSet/>
      <dgm:spPr/>
      <dgm:t>
        <a:bodyPr/>
        <a:lstStyle/>
        <a:p>
          <a:endParaRPr lang="es-PE" sz="1600"/>
        </a:p>
      </dgm:t>
    </dgm:pt>
    <dgm:pt modelId="{9DB5A42E-8A81-462E-8F31-89B2B5E88833}" type="sibTrans" cxnId="{30CEB39F-9E84-47C1-B27A-672E14798FA6}">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PE" sz="1600"/>
        </a:p>
      </dgm:t>
    </dgm:pt>
    <dgm:pt modelId="{89B98108-0A56-4870-9B6E-5E98EF31A646}">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altLang="es-PE" sz="1600" dirty="0">
              <a:cs typeface="Times New Roman" pitchFamily="18" charset="0"/>
            </a:rPr>
            <a:t>Límite cuantitativo: 25% del monto original del contrato</a:t>
          </a:r>
          <a:endParaRPr lang="es-PE" sz="1600" dirty="0"/>
        </a:p>
      </dgm:t>
    </dgm:pt>
    <dgm:pt modelId="{D591FF34-03B9-4C17-8BC1-186EDDCBBBAF}" type="parTrans" cxnId="{6D005732-E187-4118-BEF6-C82BCBC13EA9}">
      <dgm:prSet/>
      <dgm:spPr/>
      <dgm:t>
        <a:bodyPr/>
        <a:lstStyle/>
        <a:p>
          <a:endParaRPr lang="es-PE" sz="1600"/>
        </a:p>
      </dgm:t>
    </dgm:pt>
    <dgm:pt modelId="{C9E1361E-343A-4855-8B5B-6380D02D9B78}" type="sibTrans" cxnId="{6D005732-E187-4118-BEF6-C82BCBC13EA9}">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PE" sz="1600"/>
        </a:p>
      </dgm:t>
    </dgm:pt>
    <dgm:pt modelId="{B4765D29-DA44-46EE-BC7A-2BBC95D7EDCD}">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altLang="es-PE" sz="1600" dirty="0">
              <a:cs typeface="Times New Roman" pitchFamily="18" charset="0"/>
            </a:rPr>
            <a:t>Es necesario contar con la asignación presupuestal correspondiente</a:t>
          </a:r>
          <a:endParaRPr lang="es-PE" sz="1600" dirty="0"/>
        </a:p>
      </dgm:t>
    </dgm:pt>
    <dgm:pt modelId="{26E6E9AC-053C-4FAE-BBAC-8EC04904BCC0}" type="parTrans" cxnId="{A749F1A8-38AE-484E-9246-4EC04FEAF473}">
      <dgm:prSet/>
      <dgm:spPr/>
      <dgm:t>
        <a:bodyPr/>
        <a:lstStyle/>
        <a:p>
          <a:endParaRPr lang="es-PE" sz="1600"/>
        </a:p>
      </dgm:t>
    </dgm:pt>
    <dgm:pt modelId="{D868765D-2B97-4A89-B071-BA1427C35210}" type="sibTrans" cxnId="{A749F1A8-38AE-484E-9246-4EC04FEAF473}">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PE" sz="1600"/>
        </a:p>
      </dgm:t>
    </dgm:pt>
    <dgm:pt modelId="{A02CD74A-859A-4021-BDC0-FBE30EF08D53}">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altLang="es-PE" sz="1600" dirty="0">
              <a:cs typeface="Times New Roman" pitchFamily="18" charset="0"/>
            </a:rPr>
            <a:t>Se deberá aumentar el monto de la garantía de forma proporcional.</a:t>
          </a:r>
          <a:endParaRPr lang="es-PE" sz="1600" dirty="0"/>
        </a:p>
      </dgm:t>
    </dgm:pt>
    <dgm:pt modelId="{72A9B19E-2445-4D8D-BE49-E93FF926A691}" type="parTrans" cxnId="{7BDA7FD1-F5D8-49ED-8CF5-605575C24973}">
      <dgm:prSet/>
      <dgm:spPr/>
      <dgm:t>
        <a:bodyPr/>
        <a:lstStyle/>
        <a:p>
          <a:endParaRPr lang="es-PE" sz="1600"/>
        </a:p>
      </dgm:t>
    </dgm:pt>
    <dgm:pt modelId="{5B124213-AC08-4B58-B85E-1AF686FFC61C}" type="sibTrans" cxnId="{7BDA7FD1-F5D8-49ED-8CF5-605575C24973}">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PE" sz="1600"/>
        </a:p>
      </dgm:t>
    </dgm:pt>
    <dgm:pt modelId="{5BA0DA48-11A5-4915-8368-0770590A5E81}">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just"/>
          <a:r>
            <a:rPr lang="es-PE" altLang="es-PE" sz="1600" dirty="0">
              <a:cs typeface="Times New Roman" pitchFamily="18" charset="0"/>
            </a:rPr>
            <a:t>El costo se determinará sobre la base de las especificaciones técnicas del bien o términos de referencial del servicio en general o consultoría y de las condiciones y precios pactados en el contrato.</a:t>
          </a:r>
          <a:endParaRPr lang="es-PE" sz="1600" dirty="0"/>
        </a:p>
      </dgm:t>
    </dgm:pt>
    <dgm:pt modelId="{DEF7BD09-067A-47C3-B811-704594B30F58}" type="parTrans" cxnId="{32664BB1-5205-44DD-ABDC-16839443A34B}">
      <dgm:prSet/>
      <dgm:spPr/>
      <dgm:t>
        <a:bodyPr/>
        <a:lstStyle/>
        <a:p>
          <a:endParaRPr lang="es-PE" sz="1600"/>
        </a:p>
      </dgm:t>
    </dgm:pt>
    <dgm:pt modelId="{C24E2A93-6295-4F0B-9A5D-40ED8B69C20F}" type="sibTrans" cxnId="{32664BB1-5205-44DD-ABDC-16839443A34B}">
      <dgm:prSet/>
      <dgm:spPr/>
      <dgm:t>
        <a:bodyPr/>
        <a:lstStyle/>
        <a:p>
          <a:endParaRPr lang="es-PE" sz="1600"/>
        </a:p>
      </dgm:t>
    </dgm:pt>
    <dgm:pt modelId="{CA5B1647-0822-465B-9E27-E4256517E0F5}" type="pres">
      <dgm:prSet presAssocID="{1EF6730F-AB38-4600-A445-9685E3C1126A}" presName="Name0" presStyleCnt="0">
        <dgm:presLayoutVars>
          <dgm:dir/>
          <dgm:resizeHandles/>
        </dgm:presLayoutVars>
      </dgm:prSet>
      <dgm:spPr/>
    </dgm:pt>
    <dgm:pt modelId="{5652DF4C-001E-46AB-A903-FA1D475A1B7F}" type="pres">
      <dgm:prSet presAssocID="{3D3E5854-D435-41DC-941C-6CDC5D133FDB}" presName="compNod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79916CA-B416-4CE3-9369-77D5F92B3D0B}" type="pres">
      <dgm:prSet presAssocID="{3D3E5854-D435-41DC-941C-6CDC5D133FDB}" presName="dummyConnPt"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9A33F3C-442E-4D1E-B8A0-95C33A5C7672}" type="pres">
      <dgm:prSet presAssocID="{3D3E5854-D435-41DC-941C-6CDC5D133FDB}" presName="node" presStyleLbl="node1" presStyleIdx="0" presStyleCnt="8">
        <dgm:presLayoutVars>
          <dgm:bulletEnabled val="1"/>
        </dgm:presLayoutVars>
      </dgm:prSet>
      <dgm:spPr/>
    </dgm:pt>
    <dgm:pt modelId="{550811C2-4D5C-49AD-9C31-4ED14D1FA155}" type="pres">
      <dgm:prSet presAssocID="{00F43C7E-4F9D-44B2-B787-0163EF92122C}" presName="sibTrans" presStyleLbl="bgSibTrans2D1" presStyleIdx="0" presStyleCnt="7"/>
      <dgm:spPr/>
    </dgm:pt>
    <dgm:pt modelId="{B1918938-06E8-4BCC-BAE0-E8156902E3D1}" type="pres">
      <dgm:prSet presAssocID="{9E36A637-4909-4F7A-AE73-E2BA1CD027E4}" presName="compNod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2AF6AF49-A3D2-4C6A-86AE-8303B70EBE82}" type="pres">
      <dgm:prSet presAssocID="{9E36A637-4909-4F7A-AE73-E2BA1CD027E4}" presName="dummyConnPt"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8FDF6535-ACFE-46AA-B5A6-3523056553A8}" type="pres">
      <dgm:prSet presAssocID="{9E36A637-4909-4F7A-AE73-E2BA1CD027E4}" presName="node" presStyleLbl="node1" presStyleIdx="1" presStyleCnt="8">
        <dgm:presLayoutVars>
          <dgm:bulletEnabled val="1"/>
        </dgm:presLayoutVars>
      </dgm:prSet>
      <dgm:spPr/>
    </dgm:pt>
    <dgm:pt modelId="{337F769E-2DCE-4C3B-9900-D791034C7BFD}" type="pres">
      <dgm:prSet presAssocID="{78F52601-1360-45FB-9B66-C7EB5E65BB27}" presName="sibTrans" presStyleLbl="bgSibTrans2D1" presStyleIdx="1" presStyleCnt="7"/>
      <dgm:spPr/>
    </dgm:pt>
    <dgm:pt modelId="{2AC4B492-FEF1-42B7-8DC2-6212B298F8A3}" type="pres">
      <dgm:prSet presAssocID="{D39285B9-D72F-41D1-AED0-C5354CF46853}" presName="compNod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07E411AF-EDED-435A-93A6-930515529DBF}" type="pres">
      <dgm:prSet presAssocID="{D39285B9-D72F-41D1-AED0-C5354CF46853}" presName="dummyConnPt"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D5F74017-6811-430A-BBD9-4069A5A5959E}" type="pres">
      <dgm:prSet presAssocID="{D39285B9-D72F-41D1-AED0-C5354CF46853}" presName="node" presStyleLbl="node1" presStyleIdx="2" presStyleCnt="8">
        <dgm:presLayoutVars>
          <dgm:bulletEnabled val="1"/>
        </dgm:presLayoutVars>
      </dgm:prSet>
      <dgm:spPr/>
    </dgm:pt>
    <dgm:pt modelId="{698983CF-9EDA-4B0A-BE2B-28F2B9D1E795}" type="pres">
      <dgm:prSet presAssocID="{56C4D7F3-2241-4E6A-A839-92F71C3B0B31}" presName="sibTrans" presStyleLbl="bgSibTrans2D1" presStyleIdx="2" presStyleCnt="7"/>
      <dgm:spPr/>
    </dgm:pt>
    <dgm:pt modelId="{D686A525-863B-484A-B660-757DB7968EB8}" type="pres">
      <dgm:prSet presAssocID="{457E1913-B3F6-4447-98DB-C0EBADCFD9B0}" presName="compNod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E2687F98-0777-4043-A384-93F3367224A7}" type="pres">
      <dgm:prSet presAssocID="{457E1913-B3F6-4447-98DB-C0EBADCFD9B0}" presName="dummyConnPt"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457E567-A99E-4F63-B2A1-B6897706E215}" type="pres">
      <dgm:prSet presAssocID="{457E1913-B3F6-4447-98DB-C0EBADCFD9B0}" presName="node" presStyleLbl="node1" presStyleIdx="3" presStyleCnt="8">
        <dgm:presLayoutVars>
          <dgm:bulletEnabled val="1"/>
        </dgm:presLayoutVars>
      </dgm:prSet>
      <dgm:spPr/>
    </dgm:pt>
    <dgm:pt modelId="{D2D5CA1E-BC56-43BD-83A1-8B1961D340EF}" type="pres">
      <dgm:prSet presAssocID="{9DB5A42E-8A81-462E-8F31-89B2B5E88833}" presName="sibTrans" presStyleLbl="bgSibTrans2D1" presStyleIdx="3" presStyleCnt="7"/>
      <dgm:spPr/>
    </dgm:pt>
    <dgm:pt modelId="{6CAACE80-520C-4A02-A0AF-677F689DC94B}" type="pres">
      <dgm:prSet presAssocID="{89B98108-0A56-4870-9B6E-5E98EF31A646}" presName="compNod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C15752E0-103E-4185-BA1A-D31295B5DF6E}" type="pres">
      <dgm:prSet presAssocID="{89B98108-0A56-4870-9B6E-5E98EF31A646}" presName="dummyConnPt"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E5AF2E8-F3CB-4694-BCA5-BA0DEF4A4576}" type="pres">
      <dgm:prSet presAssocID="{89B98108-0A56-4870-9B6E-5E98EF31A646}" presName="node" presStyleLbl="node1" presStyleIdx="4" presStyleCnt="8">
        <dgm:presLayoutVars>
          <dgm:bulletEnabled val="1"/>
        </dgm:presLayoutVars>
      </dgm:prSet>
      <dgm:spPr/>
    </dgm:pt>
    <dgm:pt modelId="{35316AFA-CBA9-4061-9D4B-A70E0404C956}" type="pres">
      <dgm:prSet presAssocID="{C9E1361E-343A-4855-8B5B-6380D02D9B78}" presName="sibTrans" presStyleLbl="bgSibTrans2D1" presStyleIdx="4" presStyleCnt="7"/>
      <dgm:spPr/>
    </dgm:pt>
    <dgm:pt modelId="{EB3D956A-4A03-4C61-A088-1843F09F8E9D}" type="pres">
      <dgm:prSet presAssocID="{B4765D29-DA44-46EE-BC7A-2BBC95D7EDCD}" presName="compNod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C9259B5B-14A9-4EE3-8CCA-1594C3237683}" type="pres">
      <dgm:prSet presAssocID="{B4765D29-DA44-46EE-BC7A-2BBC95D7EDCD}" presName="dummyConnPt"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C39A8D6-DE2B-4F5B-8139-16F88958DF72}" type="pres">
      <dgm:prSet presAssocID="{B4765D29-DA44-46EE-BC7A-2BBC95D7EDCD}" presName="node" presStyleLbl="node1" presStyleIdx="5" presStyleCnt="8">
        <dgm:presLayoutVars>
          <dgm:bulletEnabled val="1"/>
        </dgm:presLayoutVars>
      </dgm:prSet>
      <dgm:spPr/>
    </dgm:pt>
    <dgm:pt modelId="{0CEC9D05-CB45-4E09-B6D9-F3C6631BF8B2}" type="pres">
      <dgm:prSet presAssocID="{D868765D-2B97-4A89-B071-BA1427C35210}" presName="sibTrans" presStyleLbl="bgSibTrans2D1" presStyleIdx="5" presStyleCnt="7"/>
      <dgm:spPr/>
    </dgm:pt>
    <dgm:pt modelId="{0E1CC3AD-81A4-46F0-91B5-8759B0044A01}" type="pres">
      <dgm:prSet presAssocID="{A02CD74A-859A-4021-BDC0-FBE30EF08D53}" presName="compNod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74E616EC-FDF6-4E56-BF59-8D293826369E}" type="pres">
      <dgm:prSet presAssocID="{A02CD74A-859A-4021-BDC0-FBE30EF08D53}" presName="dummyConnPt"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C076F0C4-015A-4BC1-95D6-EFEF4DB2D8FF}" type="pres">
      <dgm:prSet presAssocID="{A02CD74A-859A-4021-BDC0-FBE30EF08D53}" presName="node" presStyleLbl="node1" presStyleIdx="6" presStyleCnt="8">
        <dgm:presLayoutVars>
          <dgm:bulletEnabled val="1"/>
        </dgm:presLayoutVars>
      </dgm:prSet>
      <dgm:spPr/>
    </dgm:pt>
    <dgm:pt modelId="{09070A61-0D29-4A6E-AF2E-4229AAF67CF1}" type="pres">
      <dgm:prSet presAssocID="{5B124213-AC08-4B58-B85E-1AF686FFC61C}" presName="sibTrans" presStyleLbl="bgSibTrans2D1" presStyleIdx="6" presStyleCnt="7"/>
      <dgm:spPr/>
    </dgm:pt>
    <dgm:pt modelId="{51663971-53DE-43A4-B461-7D0D6B8493A3}" type="pres">
      <dgm:prSet presAssocID="{5BA0DA48-11A5-4915-8368-0770590A5E81}" presName="compNod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968C83A0-2C5C-44BA-BDE1-400DE5BD8FAF}" type="pres">
      <dgm:prSet presAssocID="{5BA0DA48-11A5-4915-8368-0770590A5E81}" presName="dummyConnPt"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C24E84F-AF9D-42E9-A684-CCB40CCC1E2E}" type="pres">
      <dgm:prSet presAssocID="{5BA0DA48-11A5-4915-8368-0770590A5E81}" presName="node" presStyleLbl="node1" presStyleIdx="7" presStyleCnt="8" custScaleY="195524">
        <dgm:presLayoutVars>
          <dgm:bulletEnabled val="1"/>
        </dgm:presLayoutVars>
      </dgm:prSet>
      <dgm:spPr/>
    </dgm:pt>
  </dgm:ptLst>
  <dgm:cxnLst>
    <dgm:cxn modelId="{10047804-3978-4FC5-BEF0-84CE42127196}" type="presOf" srcId="{00F43C7E-4F9D-44B2-B787-0163EF92122C}" destId="{550811C2-4D5C-49AD-9C31-4ED14D1FA155}" srcOrd="0" destOrd="0" presId="urn:microsoft.com/office/officeart/2005/8/layout/bProcess4"/>
    <dgm:cxn modelId="{61730F08-EA3D-4158-9C99-FB3864C73260}" type="presOf" srcId="{1EF6730F-AB38-4600-A445-9685E3C1126A}" destId="{CA5B1647-0822-465B-9E27-E4256517E0F5}" srcOrd="0" destOrd="0" presId="urn:microsoft.com/office/officeart/2005/8/layout/bProcess4"/>
    <dgm:cxn modelId="{0C121B29-84B5-46BE-B8F5-536E41330708}" type="presOf" srcId="{78F52601-1360-45FB-9B66-C7EB5E65BB27}" destId="{337F769E-2DCE-4C3B-9900-D791034C7BFD}" srcOrd="0" destOrd="0" presId="urn:microsoft.com/office/officeart/2005/8/layout/bProcess4"/>
    <dgm:cxn modelId="{6D005732-E187-4118-BEF6-C82BCBC13EA9}" srcId="{1EF6730F-AB38-4600-A445-9685E3C1126A}" destId="{89B98108-0A56-4870-9B6E-5E98EF31A646}" srcOrd="4" destOrd="0" parTransId="{D591FF34-03B9-4C17-8BC1-186EDDCBBBAF}" sibTransId="{C9E1361E-343A-4855-8B5B-6380D02D9B78}"/>
    <dgm:cxn modelId="{F4B97C41-6712-4173-881F-2B1628B1BD54}" type="presOf" srcId="{5B124213-AC08-4B58-B85E-1AF686FFC61C}" destId="{09070A61-0D29-4A6E-AF2E-4229AAF67CF1}" srcOrd="0" destOrd="0" presId="urn:microsoft.com/office/officeart/2005/8/layout/bProcess4"/>
    <dgm:cxn modelId="{1EE1B943-E18E-4B59-A355-8837077C096B}" type="presOf" srcId="{B4765D29-DA44-46EE-BC7A-2BBC95D7EDCD}" destId="{BC39A8D6-DE2B-4F5B-8139-16F88958DF72}" srcOrd="0" destOrd="0" presId="urn:microsoft.com/office/officeart/2005/8/layout/bProcess4"/>
    <dgm:cxn modelId="{2DD7C348-94EF-4218-8D00-0286D4923D8B}" srcId="{1EF6730F-AB38-4600-A445-9685E3C1126A}" destId="{D39285B9-D72F-41D1-AED0-C5354CF46853}" srcOrd="2" destOrd="0" parTransId="{ADBDC6FA-4D7F-4EDA-9E43-F14317345719}" sibTransId="{56C4D7F3-2241-4E6A-A839-92F71C3B0B31}"/>
    <dgm:cxn modelId="{A69CF668-79DE-4EEC-8ABB-DB4A25ABF8F9}" type="presOf" srcId="{A02CD74A-859A-4021-BDC0-FBE30EF08D53}" destId="{C076F0C4-015A-4BC1-95D6-EFEF4DB2D8FF}" srcOrd="0" destOrd="0" presId="urn:microsoft.com/office/officeart/2005/8/layout/bProcess4"/>
    <dgm:cxn modelId="{E933786F-573C-4870-A748-6E28275E38C0}" type="presOf" srcId="{D868765D-2B97-4A89-B071-BA1427C35210}" destId="{0CEC9D05-CB45-4E09-B6D9-F3C6631BF8B2}" srcOrd="0" destOrd="0" presId="urn:microsoft.com/office/officeart/2005/8/layout/bProcess4"/>
    <dgm:cxn modelId="{639F0350-6F6C-4189-8B7F-B288A521A734}" srcId="{1EF6730F-AB38-4600-A445-9685E3C1126A}" destId="{9E36A637-4909-4F7A-AE73-E2BA1CD027E4}" srcOrd="1" destOrd="0" parTransId="{8DBD6A90-2C4A-4ADE-9A75-B98F8DA4917D}" sibTransId="{78F52601-1360-45FB-9B66-C7EB5E65BB27}"/>
    <dgm:cxn modelId="{2378E588-5C47-4967-9B23-77F837EA2EC4}" type="presOf" srcId="{457E1913-B3F6-4447-98DB-C0EBADCFD9B0}" destId="{B457E567-A99E-4F63-B2A1-B6897706E215}" srcOrd="0" destOrd="0" presId="urn:microsoft.com/office/officeart/2005/8/layout/bProcess4"/>
    <dgm:cxn modelId="{F827A890-31F7-49B5-B398-A18930D687A9}" type="presOf" srcId="{9E36A637-4909-4F7A-AE73-E2BA1CD027E4}" destId="{8FDF6535-ACFE-46AA-B5A6-3523056553A8}" srcOrd="0" destOrd="0" presId="urn:microsoft.com/office/officeart/2005/8/layout/bProcess4"/>
    <dgm:cxn modelId="{3F072C9B-6D76-4014-BA61-E477DC17A692}" type="presOf" srcId="{56C4D7F3-2241-4E6A-A839-92F71C3B0B31}" destId="{698983CF-9EDA-4B0A-BE2B-28F2B9D1E795}" srcOrd="0" destOrd="0" presId="urn:microsoft.com/office/officeart/2005/8/layout/bProcess4"/>
    <dgm:cxn modelId="{8A12AB9C-7986-4E30-AF4C-E99811184C3D}" type="presOf" srcId="{C9E1361E-343A-4855-8B5B-6380D02D9B78}" destId="{35316AFA-CBA9-4061-9D4B-A70E0404C956}" srcOrd="0" destOrd="0" presId="urn:microsoft.com/office/officeart/2005/8/layout/bProcess4"/>
    <dgm:cxn modelId="{30CEB39F-9E84-47C1-B27A-672E14798FA6}" srcId="{1EF6730F-AB38-4600-A445-9685E3C1126A}" destId="{457E1913-B3F6-4447-98DB-C0EBADCFD9B0}" srcOrd="3" destOrd="0" parTransId="{99C16DCF-E23B-49CD-8ECA-D37F6E64F129}" sibTransId="{9DB5A42E-8A81-462E-8F31-89B2B5E88833}"/>
    <dgm:cxn modelId="{A749F1A8-38AE-484E-9246-4EC04FEAF473}" srcId="{1EF6730F-AB38-4600-A445-9685E3C1126A}" destId="{B4765D29-DA44-46EE-BC7A-2BBC95D7EDCD}" srcOrd="5" destOrd="0" parTransId="{26E6E9AC-053C-4FAE-BBAC-8EC04904BCC0}" sibTransId="{D868765D-2B97-4A89-B071-BA1427C35210}"/>
    <dgm:cxn modelId="{32664BB1-5205-44DD-ABDC-16839443A34B}" srcId="{1EF6730F-AB38-4600-A445-9685E3C1126A}" destId="{5BA0DA48-11A5-4915-8368-0770590A5E81}" srcOrd="7" destOrd="0" parTransId="{DEF7BD09-067A-47C3-B811-704594B30F58}" sibTransId="{C24E2A93-6295-4F0B-9A5D-40ED8B69C20F}"/>
    <dgm:cxn modelId="{163A83BC-6716-40E4-82AC-53B91784F97D}" type="presOf" srcId="{89B98108-0A56-4870-9B6E-5E98EF31A646}" destId="{BE5AF2E8-F3CB-4694-BCA5-BA0DEF4A4576}" srcOrd="0" destOrd="0" presId="urn:microsoft.com/office/officeart/2005/8/layout/bProcess4"/>
    <dgm:cxn modelId="{085E1FC2-AA4C-492A-89A1-BE5E1C64F30D}" type="presOf" srcId="{D39285B9-D72F-41D1-AED0-C5354CF46853}" destId="{D5F74017-6811-430A-BBD9-4069A5A5959E}" srcOrd="0" destOrd="0" presId="urn:microsoft.com/office/officeart/2005/8/layout/bProcess4"/>
    <dgm:cxn modelId="{6EE24DC5-113B-46A9-867A-65B1DFEB766C}" srcId="{1EF6730F-AB38-4600-A445-9685E3C1126A}" destId="{3D3E5854-D435-41DC-941C-6CDC5D133FDB}" srcOrd="0" destOrd="0" parTransId="{79027FB4-7F3D-4AFB-B670-E4E6AB78A16A}" sibTransId="{00F43C7E-4F9D-44B2-B787-0163EF92122C}"/>
    <dgm:cxn modelId="{66A6B7CE-E93E-4291-B5FF-40455DB42C4C}" type="presOf" srcId="{3D3E5854-D435-41DC-941C-6CDC5D133FDB}" destId="{39A33F3C-442E-4D1E-B8A0-95C33A5C7672}" srcOrd="0" destOrd="0" presId="urn:microsoft.com/office/officeart/2005/8/layout/bProcess4"/>
    <dgm:cxn modelId="{7BDA7FD1-F5D8-49ED-8CF5-605575C24973}" srcId="{1EF6730F-AB38-4600-A445-9685E3C1126A}" destId="{A02CD74A-859A-4021-BDC0-FBE30EF08D53}" srcOrd="6" destOrd="0" parTransId="{72A9B19E-2445-4D8D-BE49-E93FF926A691}" sibTransId="{5B124213-AC08-4B58-B85E-1AF686FFC61C}"/>
    <dgm:cxn modelId="{BED4C1E0-340C-4B74-A4AF-3C6851D0A7E0}" type="presOf" srcId="{5BA0DA48-11A5-4915-8368-0770590A5E81}" destId="{5C24E84F-AF9D-42E9-A684-CCB40CCC1E2E}" srcOrd="0" destOrd="0" presId="urn:microsoft.com/office/officeart/2005/8/layout/bProcess4"/>
    <dgm:cxn modelId="{3AA19EF7-5250-4921-A9DE-DAFD40F42245}" type="presOf" srcId="{9DB5A42E-8A81-462E-8F31-89B2B5E88833}" destId="{D2D5CA1E-BC56-43BD-83A1-8B1961D340EF}" srcOrd="0" destOrd="0" presId="urn:microsoft.com/office/officeart/2005/8/layout/bProcess4"/>
    <dgm:cxn modelId="{9ABF6FC3-3EFC-4016-9AAF-FEE8308715ED}" type="presParOf" srcId="{CA5B1647-0822-465B-9E27-E4256517E0F5}" destId="{5652DF4C-001E-46AB-A903-FA1D475A1B7F}" srcOrd="0" destOrd="0" presId="urn:microsoft.com/office/officeart/2005/8/layout/bProcess4"/>
    <dgm:cxn modelId="{6039133F-1084-4853-909E-448CDDBFA360}" type="presParOf" srcId="{5652DF4C-001E-46AB-A903-FA1D475A1B7F}" destId="{379916CA-B416-4CE3-9369-77D5F92B3D0B}" srcOrd="0" destOrd="0" presId="urn:microsoft.com/office/officeart/2005/8/layout/bProcess4"/>
    <dgm:cxn modelId="{0947FD09-8018-4617-B9FF-012FD8D9F1D9}" type="presParOf" srcId="{5652DF4C-001E-46AB-A903-FA1D475A1B7F}" destId="{39A33F3C-442E-4D1E-B8A0-95C33A5C7672}" srcOrd="1" destOrd="0" presId="urn:microsoft.com/office/officeart/2005/8/layout/bProcess4"/>
    <dgm:cxn modelId="{D5FBAD81-5768-41D8-887A-D74288B551C1}" type="presParOf" srcId="{CA5B1647-0822-465B-9E27-E4256517E0F5}" destId="{550811C2-4D5C-49AD-9C31-4ED14D1FA155}" srcOrd="1" destOrd="0" presId="urn:microsoft.com/office/officeart/2005/8/layout/bProcess4"/>
    <dgm:cxn modelId="{B315D0A2-EAC6-4E6A-B1E4-7B1EA824D24B}" type="presParOf" srcId="{CA5B1647-0822-465B-9E27-E4256517E0F5}" destId="{B1918938-06E8-4BCC-BAE0-E8156902E3D1}" srcOrd="2" destOrd="0" presId="urn:microsoft.com/office/officeart/2005/8/layout/bProcess4"/>
    <dgm:cxn modelId="{3A68A207-D387-4B70-8B58-8E4D5AC1BFB5}" type="presParOf" srcId="{B1918938-06E8-4BCC-BAE0-E8156902E3D1}" destId="{2AF6AF49-A3D2-4C6A-86AE-8303B70EBE82}" srcOrd="0" destOrd="0" presId="urn:microsoft.com/office/officeart/2005/8/layout/bProcess4"/>
    <dgm:cxn modelId="{D55D6631-B385-48A4-87C5-B04218CF8B53}" type="presParOf" srcId="{B1918938-06E8-4BCC-BAE0-E8156902E3D1}" destId="{8FDF6535-ACFE-46AA-B5A6-3523056553A8}" srcOrd="1" destOrd="0" presId="urn:microsoft.com/office/officeart/2005/8/layout/bProcess4"/>
    <dgm:cxn modelId="{BB9A4962-8FB7-4B13-A41B-CDD672428ECF}" type="presParOf" srcId="{CA5B1647-0822-465B-9E27-E4256517E0F5}" destId="{337F769E-2DCE-4C3B-9900-D791034C7BFD}" srcOrd="3" destOrd="0" presId="urn:microsoft.com/office/officeart/2005/8/layout/bProcess4"/>
    <dgm:cxn modelId="{953D439B-2973-414C-8093-47D7762C8417}" type="presParOf" srcId="{CA5B1647-0822-465B-9E27-E4256517E0F5}" destId="{2AC4B492-FEF1-42B7-8DC2-6212B298F8A3}" srcOrd="4" destOrd="0" presId="urn:microsoft.com/office/officeart/2005/8/layout/bProcess4"/>
    <dgm:cxn modelId="{8730C367-EE56-4497-9A1F-516E577FA9C4}" type="presParOf" srcId="{2AC4B492-FEF1-42B7-8DC2-6212B298F8A3}" destId="{07E411AF-EDED-435A-93A6-930515529DBF}" srcOrd="0" destOrd="0" presId="urn:microsoft.com/office/officeart/2005/8/layout/bProcess4"/>
    <dgm:cxn modelId="{7D493A60-26D2-430D-AC0D-156C5970D27F}" type="presParOf" srcId="{2AC4B492-FEF1-42B7-8DC2-6212B298F8A3}" destId="{D5F74017-6811-430A-BBD9-4069A5A5959E}" srcOrd="1" destOrd="0" presId="urn:microsoft.com/office/officeart/2005/8/layout/bProcess4"/>
    <dgm:cxn modelId="{6DE18BD8-9CBB-4584-9128-6F37DC0F0283}" type="presParOf" srcId="{CA5B1647-0822-465B-9E27-E4256517E0F5}" destId="{698983CF-9EDA-4B0A-BE2B-28F2B9D1E795}" srcOrd="5" destOrd="0" presId="urn:microsoft.com/office/officeart/2005/8/layout/bProcess4"/>
    <dgm:cxn modelId="{4471354F-3841-4F8C-81A5-1579ED5504B0}" type="presParOf" srcId="{CA5B1647-0822-465B-9E27-E4256517E0F5}" destId="{D686A525-863B-484A-B660-757DB7968EB8}" srcOrd="6" destOrd="0" presId="urn:microsoft.com/office/officeart/2005/8/layout/bProcess4"/>
    <dgm:cxn modelId="{0146DC92-E762-40A4-A97D-1D0995EF3611}" type="presParOf" srcId="{D686A525-863B-484A-B660-757DB7968EB8}" destId="{E2687F98-0777-4043-A384-93F3367224A7}" srcOrd="0" destOrd="0" presId="urn:microsoft.com/office/officeart/2005/8/layout/bProcess4"/>
    <dgm:cxn modelId="{1ECD7F56-CEB7-4D3B-9059-40DADF374F35}" type="presParOf" srcId="{D686A525-863B-484A-B660-757DB7968EB8}" destId="{B457E567-A99E-4F63-B2A1-B6897706E215}" srcOrd="1" destOrd="0" presId="urn:microsoft.com/office/officeart/2005/8/layout/bProcess4"/>
    <dgm:cxn modelId="{E3BD78A2-5907-45F0-8F1D-0D5929CA55E0}" type="presParOf" srcId="{CA5B1647-0822-465B-9E27-E4256517E0F5}" destId="{D2D5CA1E-BC56-43BD-83A1-8B1961D340EF}" srcOrd="7" destOrd="0" presId="urn:microsoft.com/office/officeart/2005/8/layout/bProcess4"/>
    <dgm:cxn modelId="{535EB228-23AA-4A0B-A0B1-A61424BDBFD2}" type="presParOf" srcId="{CA5B1647-0822-465B-9E27-E4256517E0F5}" destId="{6CAACE80-520C-4A02-A0AF-677F689DC94B}" srcOrd="8" destOrd="0" presId="urn:microsoft.com/office/officeart/2005/8/layout/bProcess4"/>
    <dgm:cxn modelId="{ED3C8EA2-FE9F-4B2F-B647-97327E2AE4A0}" type="presParOf" srcId="{6CAACE80-520C-4A02-A0AF-677F689DC94B}" destId="{C15752E0-103E-4185-BA1A-D31295B5DF6E}" srcOrd="0" destOrd="0" presId="urn:microsoft.com/office/officeart/2005/8/layout/bProcess4"/>
    <dgm:cxn modelId="{C6C26615-36E7-4949-A3C4-405E17ACC948}" type="presParOf" srcId="{6CAACE80-520C-4A02-A0AF-677F689DC94B}" destId="{BE5AF2E8-F3CB-4694-BCA5-BA0DEF4A4576}" srcOrd="1" destOrd="0" presId="urn:microsoft.com/office/officeart/2005/8/layout/bProcess4"/>
    <dgm:cxn modelId="{37B7CEE2-F347-400A-A64C-B63C93BF0EBA}" type="presParOf" srcId="{CA5B1647-0822-465B-9E27-E4256517E0F5}" destId="{35316AFA-CBA9-4061-9D4B-A70E0404C956}" srcOrd="9" destOrd="0" presId="urn:microsoft.com/office/officeart/2005/8/layout/bProcess4"/>
    <dgm:cxn modelId="{F7825F6F-CF91-4ED2-9A49-5BF296487F31}" type="presParOf" srcId="{CA5B1647-0822-465B-9E27-E4256517E0F5}" destId="{EB3D956A-4A03-4C61-A088-1843F09F8E9D}" srcOrd="10" destOrd="0" presId="urn:microsoft.com/office/officeart/2005/8/layout/bProcess4"/>
    <dgm:cxn modelId="{FA9EDDD3-AB32-4ADD-9C41-49F9E8130438}" type="presParOf" srcId="{EB3D956A-4A03-4C61-A088-1843F09F8E9D}" destId="{C9259B5B-14A9-4EE3-8CCA-1594C3237683}" srcOrd="0" destOrd="0" presId="urn:microsoft.com/office/officeart/2005/8/layout/bProcess4"/>
    <dgm:cxn modelId="{5E8F8AA6-103D-4FD3-ADFB-2D8E16B4B7C0}" type="presParOf" srcId="{EB3D956A-4A03-4C61-A088-1843F09F8E9D}" destId="{BC39A8D6-DE2B-4F5B-8139-16F88958DF72}" srcOrd="1" destOrd="0" presId="urn:microsoft.com/office/officeart/2005/8/layout/bProcess4"/>
    <dgm:cxn modelId="{323FD4BA-874B-4907-9069-4B396D69BEF3}" type="presParOf" srcId="{CA5B1647-0822-465B-9E27-E4256517E0F5}" destId="{0CEC9D05-CB45-4E09-B6D9-F3C6631BF8B2}" srcOrd="11" destOrd="0" presId="urn:microsoft.com/office/officeart/2005/8/layout/bProcess4"/>
    <dgm:cxn modelId="{A8593973-707F-416D-BDAD-87C81040A362}" type="presParOf" srcId="{CA5B1647-0822-465B-9E27-E4256517E0F5}" destId="{0E1CC3AD-81A4-46F0-91B5-8759B0044A01}" srcOrd="12" destOrd="0" presId="urn:microsoft.com/office/officeart/2005/8/layout/bProcess4"/>
    <dgm:cxn modelId="{92C4EBE3-E494-48C5-AE0B-4A3BDAE81062}" type="presParOf" srcId="{0E1CC3AD-81A4-46F0-91B5-8759B0044A01}" destId="{74E616EC-FDF6-4E56-BF59-8D293826369E}" srcOrd="0" destOrd="0" presId="urn:microsoft.com/office/officeart/2005/8/layout/bProcess4"/>
    <dgm:cxn modelId="{CF3B543A-30D6-4EF1-8515-9E7D008B7534}" type="presParOf" srcId="{0E1CC3AD-81A4-46F0-91B5-8759B0044A01}" destId="{C076F0C4-015A-4BC1-95D6-EFEF4DB2D8FF}" srcOrd="1" destOrd="0" presId="urn:microsoft.com/office/officeart/2005/8/layout/bProcess4"/>
    <dgm:cxn modelId="{F048BE2D-0494-4463-A6E6-6336A523DEFF}" type="presParOf" srcId="{CA5B1647-0822-465B-9E27-E4256517E0F5}" destId="{09070A61-0D29-4A6E-AF2E-4229AAF67CF1}" srcOrd="13" destOrd="0" presId="urn:microsoft.com/office/officeart/2005/8/layout/bProcess4"/>
    <dgm:cxn modelId="{0AD03FFE-FF2B-44E8-BBA3-387D81E21EDD}" type="presParOf" srcId="{CA5B1647-0822-465B-9E27-E4256517E0F5}" destId="{51663971-53DE-43A4-B461-7D0D6B8493A3}" srcOrd="14" destOrd="0" presId="urn:microsoft.com/office/officeart/2005/8/layout/bProcess4"/>
    <dgm:cxn modelId="{5448EE99-43DA-40FF-A805-AD6A93E6D93A}" type="presParOf" srcId="{51663971-53DE-43A4-B461-7D0D6B8493A3}" destId="{968C83A0-2C5C-44BA-BDE1-400DE5BD8FAF}" srcOrd="0" destOrd="0" presId="urn:microsoft.com/office/officeart/2005/8/layout/bProcess4"/>
    <dgm:cxn modelId="{7C7BAD27-57B1-4FC4-AF81-BB485370F59C}" type="presParOf" srcId="{51663971-53DE-43A4-B461-7D0D6B8493A3}" destId="{5C24E84F-AF9D-42E9-A684-CCB40CCC1E2E}"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EB67CF-FA17-41EB-B7A9-CA3CB63C0983}" type="doc">
      <dgm:prSet loTypeId="urn:microsoft.com/office/officeart/2005/8/layout/cycle2" loCatId="cycle" qsTypeId="urn:microsoft.com/office/officeart/2005/8/quickstyle/simple4" qsCatId="simple" csTypeId="urn:microsoft.com/office/officeart/2005/8/colors/colorful3" csCatId="colorful" phldr="1"/>
      <dgm:spPr>
        <a:scene3d>
          <a:camera prst="orthographicFront">
            <a:rot lat="0" lon="0" rev="0"/>
          </a:camera>
          <a:lightRig rig="glow" dir="t">
            <a:rot lat="0" lon="0" rev="4800000"/>
          </a:lightRig>
        </a:scene3d>
      </dgm:spPr>
      <dgm:t>
        <a:bodyPr/>
        <a:lstStyle/>
        <a:p>
          <a:endParaRPr lang="es-PE"/>
        </a:p>
      </dgm:t>
    </dgm:pt>
    <dgm:pt modelId="{BB450DC2-AA1C-4717-B5F5-83A6B0B46BEB}">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sz="1400" b="1" dirty="0"/>
            <a:t>Por lo menos una de las partes ejerce función administrativa. </a:t>
          </a:r>
        </a:p>
      </dgm:t>
    </dgm:pt>
    <dgm:pt modelId="{95ED8E9C-EF37-49E1-BBAE-4BE8032C9FB6}" type="parTrans" cxnId="{FF41E03D-2068-4563-B9BF-D8E196B52E00}">
      <dgm:prSet/>
      <dgm:spPr/>
      <dgm:t>
        <a:bodyPr/>
        <a:lstStyle/>
        <a:p>
          <a:endParaRPr lang="es-PE" sz="1400"/>
        </a:p>
      </dgm:t>
    </dgm:pt>
    <dgm:pt modelId="{E1D3D6C3-016E-4430-826D-174F0D3DE12E}" type="sibTrans" cxnId="{FF41E03D-2068-4563-B9BF-D8E196B52E00}">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PE" sz="1400"/>
        </a:p>
      </dgm:t>
    </dgm:pt>
    <dgm:pt modelId="{758DA01F-BEE6-4024-8278-0EB34FAAA98F}">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sz="1400" b="1" dirty="0"/>
            <a:t>Tiene como instrumento al contrato de la administración pública.</a:t>
          </a:r>
        </a:p>
      </dgm:t>
    </dgm:pt>
    <dgm:pt modelId="{28246841-FEB6-456F-A598-D1E78E668320}" type="parTrans" cxnId="{EDFE5681-6B72-4592-B541-7302214C70CD}">
      <dgm:prSet/>
      <dgm:spPr/>
      <dgm:t>
        <a:bodyPr/>
        <a:lstStyle/>
        <a:p>
          <a:endParaRPr lang="es-PE" sz="1400"/>
        </a:p>
      </dgm:t>
    </dgm:pt>
    <dgm:pt modelId="{EE73C2C7-7E53-41A3-B578-24C910E3CAF5}" type="sibTrans" cxnId="{EDFE5681-6B72-4592-B541-7302214C70CD}">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PE" sz="1400"/>
        </a:p>
      </dgm:t>
    </dgm:pt>
    <dgm:pt modelId="{30C83553-C3E0-4029-8A81-D9E3E18B1A51}">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sz="1400" b="1" dirty="0"/>
            <a:t>En cada caso se sigue un procedimiento de naturaleza administrativa</a:t>
          </a:r>
          <a:r>
            <a:rPr lang="es-PE" sz="1400" dirty="0"/>
            <a:t>. </a:t>
          </a:r>
        </a:p>
      </dgm:t>
    </dgm:pt>
    <dgm:pt modelId="{2774E801-5B5E-4D52-BA88-2CAA2B9EF828}" type="parTrans" cxnId="{237AD48B-0C5D-453F-BF10-D8535B244A38}">
      <dgm:prSet/>
      <dgm:spPr/>
      <dgm:t>
        <a:bodyPr/>
        <a:lstStyle/>
        <a:p>
          <a:endParaRPr lang="es-PE" sz="1400"/>
        </a:p>
      </dgm:t>
    </dgm:pt>
    <dgm:pt modelId="{CFA61424-C7E4-4F99-A460-38276558A4D4}" type="sibTrans" cxnId="{237AD48B-0C5D-453F-BF10-D8535B244A38}">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PE" sz="1400"/>
        </a:p>
      </dgm:t>
    </dgm:pt>
    <dgm:pt modelId="{60D8D4EB-B356-4A2F-B281-786D9935DE9A}">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sz="1400" b="1" dirty="0"/>
            <a:t>Se aplica el Derecho Administrativo que forma parte del Derecho Público .</a:t>
          </a:r>
        </a:p>
      </dgm:t>
    </dgm:pt>
    <dgm:pt modelId="{1C14ECC1-64D7-4D76-83A6-C5EB77562AC9}" type="parTrans" cxnId="{1C197DA7-7C43-434C-8D04-458260FAFF83}">
      <dgm:prSet/>
      <dgm:spPr/>
      <dgm:t>
        <a:bodyPr/>
        <a:lstStyle/>
        <a:p>
          <a:endParaRPr lang="es-PE" sz="1400"/>
        </a:p>
      </dgm:t>
    </dgm:pt>
    <dgm:pt modelId="{EF3102AC-92B3-4481-9F8E-107B3317BBCD}" type="sibTrans" cxnId="{1C197DA7-7C43-434C-8D04-458260FAFF83}">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PE" sz="1400" dirty="0"/>
        </a:p>
      </dgm:t>
    </dgm:pt>
    <dgm:pt modelId="{1623134D-475F-4334-8FBB-9D296DF4A617}">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sz="1400" b="1" dirty="0"/>
            <a:t>Vincula intereses colectivos con intereses privados.</a:t>
          </a:r>
        </a:p>
      </dgm:t>
    </dgm:pt>
    <dgm:pt modelId="{B27DE1E4-52EE-4CC9-ABF2-0BEC31DED46C}" type="parTrans" cxnId="{D6FFBE8E-45D8-4724-B50D-BBE373E15731}">
      <dgm:prSet/>
      <dgm:spPr/>
      <dgm:t>
        <a:bodyPr/>
        <a:lstStyle/>
        <a:p>
          <a:endParaRPr lang="es-PE" sz="1400"/>
        </a:p>
      </dgm:t>
    </dgm:pt>
    <dgm:pt modelId="{D827249F-3FA9-4E5C-937C-4A3CE9864323}" type="sibTrans" cxnId="{D6FFBE8E-45D8-4724-B50D-BBE373E15731}">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PE" sz="1400"/>
        </a:p>
      </dgm:t>
    </dgm:pt>
    <dgm:pt modelId="{4F0A7F60-0F7C-4E07-AD4E-0EF45A302451}">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sz="1400" b="1" dirty="0"/>
            <a:t>Existencia de prerrogativas especiales a la Administración</a:t>
          </a:r>
        </a:p>
      </dgm:t>
    </dgm:pt>
    <dgm:pt modelId="{2DAA292C-245F-48BC-B67E-ED19DC146007}" type="parTrans" cxnId="{285A9729-DC56-487D-8DB8-3B0E2D3AA89A}">
      <dgm:prSet/>
      <dgm:spPr/>
      <dgm:t>
        <a:bodyPr/>
        <a:lstStyle/>
        <a:p>
          <a:endParaRPr lang="es-PE" sz="1400"/>
        </a:p>
      </dgm:t>
    </dgm:pt>
    <dgm:pt modelId="{F38A27A0-D28C-4043-8A49-88CFAAEFD797}" type="sibTrans" cxnId="{285A9729-DC56-487D-8DB8-3B0E2D3AA89A}">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PE" sz="1400" dirty="0"/>
        </a:p>
      </dgm:t>
    </dgm:pt>
    <dgm:pt modelId="{C0C96935-45FE-474D-9C15-92F822A7110C}" type="pres">
      <dgm:prSet presAssocID="{7CEB67CF-FA17-41EB-B7A9-CA3CB63C0983}" presName="cycle" presStyleCnt="0">
        <dgm:presLayoutVars>
          <dgm:dir/>
          <dgm:resizeHandles val="exact"/>
        </dgm:presLayoutVars>
      </dgm:prSet>
      <dgm:spPr/>
    </dgm:pt>
    <dgm:pt modelId="{0EEA3871-BC20-4DAD-A58B-9480F8ABE13B}" type="pres">
      <dgm:prSet presAssocID="{BB450DC2-AA1C-4717-B5F5-83A6B0B46BEB}" presName="node" presStyleLbl="node1" presStyleIdx="0" presStyleCnt="6" custScaleX="139259" custScaleY="124312" custRadScaleRad="104401" custRadScaleInc="-676">
        <dgm:presLayoutVars>
          <dgm:bulletEnabled val="1"/>
        </dgm:presLayoutVars>
      </dgm:prSet>
      <dgm:spPr/>
    </dgm:pt>
    <dgm:pt modelId="{5B6DE846-8F4C-44DF-88F1-47A219FAF255}" type="pres">
      <dgm:prSet presAssocID="{E1D3D6C3-016E-4430-826D-174F0D3DE12E}" presName="sibTrans" presStyleLbl="sibTrans2D1" presStyleIdx="0" presStyleCnt="6"/>
      <dgm:spPr/>
    </dgm:pt>
    <dgm:pt modelId="{5D5B2693-7186-4F3D-B78E-1A43B316B042}" type="pres">
      <dgm:prSet presAssocID="{E1D3D6C3-016E-4430-826D-174F0D3DE12E}" presName="connectorText" presStyleLbl="sibTrans2D1" presStyleIdx="0" presStyleCnt="6"/>
      <dgm:spPr/>
    </dgm:pt>
    <dgm:pt modelId="{E9610D9C-1AE1-4954-BB0D-62057F5F65E6}" type="pres">
      <dgm:prSet presAssocID="{758DA01F-BEE6-4024-8278-0EB34FAAA98F}" presName="node" presStyleLbl="node1" presStyleIdx="1" presStyleCnt="6" custScaleX="134733" custScaleY="134770" custRadScaleRad="110895" custRadScaleInc="10667">
        <dgm:presLayoutVars>
          <dgm:bulletEnabled val="1"/>
        </dgm:presLayoutVars>
      </dgm:prSet>
      <dgm:spPr/>
    </dgm:pt>
    <dgm:pt modelId="{CBCB4147-B0FA-409D-9812-B4280F3D44C4}" type="pres">
      <dgm:prSet presAssocID="{EE73C2C7-7E53-41A3-B578-24C910E3CAF5}" presName="sibTrans" presStyleLbl="sibTrans2D1" presStyleIdx="1" presStyleCnt="6"/>
      <dgm:spPr/>
    </dgm:pt>
    <dgm:pt modelId="{D5CF2B84-3DE3-4285-B231-C7D04137C18B}" type="pres">
      <dgm:prSet presAssocID="{EE73C2C7-7E53-41A3-B578-24C910E3CAF5}" presName="connectorText" presStyleLbl="sibTrans2D1" presStyleIdx="1" presStyleCnt="6"/>
      <dgm:spPr/>
    </dgm:pt>
    <dgm:pt modelId="{8310706F-1A6C-43F2-9258-897A60E60294}" type="pres">
      <dgm:prSet presAssocID="{30C83553-C3E0-4029-8A81-D9E3E18B1A51}" presName="node" presStyleLbl="node1" presStyleIdx="2" presStyleCnt="6" custScaleX="139134" custScaleY="140484" custRadScaleRad="109243" custRadScaleInc="3047">
        <dgm:presLayoutVars>
          <dgm:bulletEnabled val="1"/>
        </dgm:presLayoutVars>
      </dgm:prSet>
      <dgm:spPr/>
    </dgm:pt>
    <dgm:pt modelId="{99B37853-7066-434F-886B-88A4FC5E85AF}" type="pres">
      <dgm:prSet presAssocID="{CFA61424-C7E4-4F99-A460-38276558A4D4}" presName="sibTrans" presStyleLbl="sibTrans2D1" presStyleIdx="2" presStyleCnt="6"/>
      <dgm:spPr/>
    </dgm:pt>
    <dgm:pt modelId="{AED5D430-D0A0-4C9A-8DE3-14D9DC042966}" type="pres">
      <dgm:prSet presAssocID="{CFA61424-C7E4-4F99-A460-38276558A4D4}" presName="connectorText" presStyleLbl="sibTrans2D1" presStyleIdx="2" presStyleCnt="6"/>
      <dgm:spPr/>
    </dgm:pt>
    <dgm:pt modelId="{F089178B-40CA-4C1C-8569-DB0EE6A1C1A3}" type="pres">
      <dgm:prSet presAssocID="{60D8D4EB-B356-4A2F-B281-786D9935DE9A}" presName="node" presStyleLbl="node1" presStyleIdx="3" presStyleCnt="6" custScaleX="129975" custScaleY="133363" custRadScaleRad="100880" custRadScaleInc="6553">
        <dgm:presLayoutVars>
          <dgm:bulletEnabled val="1"/>
        </dgm:presLayoutVars>
      </dgm:prSet>
      <dgm:spPr/>
    </dgm:pt>
    <dgm:pt modelId="{4AB813A6-F0E9-4D6A-917F-DD3AE8A6CC1D}" type="pres">
      <dgm:prSet presAssocID="{EF3102AC-92B3-4481-9F8E-107B3317BBCD}" presName="sibTrans" presStyleLbl="sibTrans2D1" presStyleIdx="3" presStyleCnt="6"/>
      <dgm:spPr/>
    </dgm:pt>
    <dgm:pt modelId="{49017F5E-C70B-49BE-9893-85BC31EB4A58}" type="pres">
      <dgm:prSet presAssocID="{EF3102AC-92B3-4481-9F8E-107B3317BBCD}" presName="connectorText" presStyleLbl="sibTrans2D1" presStyleIdx="3" presStyleCnt="6"/>
      <dgm:spPr/>
    </dgm:pt>
    <dgm:pt modelId="{DF8AB2BC-1719-401A-833E-C67B2DB71029}" type="pres">
      <dgm:prSet presAssocID="{1623134D-475F-4334-8FBB-9D296DF4A617}" presName="node" presStyleLbl="node1" presStyleIdx="4" presStyleCnt="6" custScaleX="127590" custScaleY="132073" custRadScaleRad="119821" custRadScaleInc="-253">
        <dgm:presLayoutVars>
          <dgm:bulletEnabled val="1"/>
        </dgm:presLayoutVars>
      </dgm:prSet>
      <dgm:spPr/>
    </dgm:pt>
    <dgm:pt modelId="{7CD9C9EB-1C28-424D-B05B-A87F67429309}" type="pres">
      <dgm:prSet presAssocID="{D827249F-3FA9-4E5C-937C-4A3CE9864323}" presName="sibTrans" presStyleLbl="sibTrans2D1" presStyleIdx="4" presStyleCnt="6"/>
      <dgm:spPr/>
    </dgm:pt>
    <dgm:pt modelId="{F7E14F6F-BCF7-46EE-8875-27F4B0029431}" type="pres">
      <dgm:prSet presAssocID="{D827249F-3FA9-4E5C-937C-4A3CE9864323}" presName="connectorText" presStyleLbl="sibTrans2D1" presStyleIdx="4" presStyleCnt="6"/>
      <dgm:spPr/>
    </dgm:pt>
    <dgm:pt modelId="{032A0203-A90F-4691-965D-50132922EDE8}" type="pres">
      <dgm:prSet presAssocID="{4F0A7F60-0F7C-4E07-AD4E-0EF45A302451}" presName="node" presStyleLbl="node1" presStyleIdx="5" presStyleCnt="6" custScaleX="132702" custScaleY="129490" custRadScaleRad="115290" custRadScaleInc="-7067">
        <dgm:presLayoutVars>
          <dgm:bulletEnabled val="1"/>
        </dgm:presLayoutVars>
      </dgm:prSet>
      <dgm:spPr/>
    </dgm:pt>
    <dgm:pt modelId="{DAAAAD20-79F2-4376-B5B7-3AE8F32B3589}" type="pres">
      <dgm:prSet presAssocID="{F38A27A0-D28C-4043-8A49-88CFAAEFD797}" presName="sibTrans" presStyleLbl="sibTrans2D1" presStyleIdx="5" presStyleCnt="6"/>
      <dgm:spPr/>
    </dgm:pt>
    <dgm:pt modelId="{7ADAC1D2-5F09-41D9-8CC7-D181C21DD0DB}" type="pres">
      <dgm:prSet presAssocID="{F38A27A0-D28C-4043-8A49-88CFAAEFD797}" presName="connectorText" presStyleLbl="sibTrans2D1" presStyleIdx="5" presStyleCnt="6"/>
      <dgm:spPr/>
    </dgm:pt>
  </dgm:ptLst>
  <dgm:cxnLst>
    <dgm:cxn modelId="{285A9729-DC56-487D-8DB8-3B0E2D3AA89A}" srcId="{7CEB67CF-FA17-41EB-B7A9-CA3CB63C0983}" destId="{4F0A7F60-0F7C-4E07-AD4E-0EF45A302451}" srcOrd="5" destOrd="0" parTransId="{2DAA292C-245F-48BC-B67E-ED19DC146007}" sibTransId="{F38A27A0-D28C-4043-8A49-88CFAAEFD797}"/>
    <dgm:cxn modelId="{33494D33-2CFA-4A3C-8F8E-750D9FB15AC5}" type="presOf" srcId="{BB450DC2-AA1C-4717-B5F5-83A6B0B46BEB}" destId="{0EEA3871-BC20-4DAD-A58B-9480F8ABE13B}" srcOrd="0" destOrd="0" presId="urn:microsoft.com/office/officeart/2005/8/layout/cycle2"/>
    <dgm:cxn modelId="{21A04C3B-FDB0-4CDC-8943-E7C720062206}" type="presOf" srcId="{758DA01F-BEE6-4024-8278-0EB34FAAA98F}" destId="{E9610D9C-1AE1-4954-BB0D-62057F5F65E6}" srcOrd="0" destOrd="0" presId="urn:microsoft.com/office/officeart/2005/8/layout/cycle2"/>
    <dgm:cxn modelId="{9108783B-5F1F-4280-A606-CA9C402388E5}" type="presOf" srcId="{60D8D4EB-B356-4A2F-B281-786D9935DE9A}" destId="{F089178B-40CA-4C1C-8569-DB0EE6A1C1A3}" srcOrd="0" destOrd="0" presId="urn:microsoft.com/office/officeart/2005/8/layout/cycle2"/>
    <dgm:cxn modelId="{FF41E03D-2068-4563-B9BF-D8E196B52E00}" srcId="{7CEB67CF-FA17-41EB-B7A9-CA3CB63C0983}" destId="{BB450DC2-AA1C-4717-B5F5-83A6B0B46BEB}" srcOrd="0" destOrd="0" parTransId="{95ED8E9C-EF37-49E1-BBAE-4BE8032C9FB6}" sibTransId="{E1D3D6C3-016E-4430-826D-174F0D3DE12E}"/>
    <dgm:cxn modelId="{BF819742-DCC1-4FD0-9E7D-8F992A79A5C7}" type="presOf" srcId="{30C83553-C3E0-4029-8A81-D9E3E18B1A51}" destId="{8310706F-1A6C-43F2-9258-897A60E60294}" srcOrd="0" destOrd="0" presId="urn:microsoft.com/office/officeart/2005/8/layout/cycle2"/>
    <dgm:cxn modelId="{617B6356-33AB-45F8-AD9C-492726CFE31C}" type="presOf" srcId="{F38A27A0-D28C-4043-8A49-88CFAAEFD797}" destId="{7ADAC1D2-5F09-41D9-8CC7-D181C21DD0DB}" srcOrd="1" destOrd="0" presId="urn:microsoft.com/office/officeart/2005/8/layout/cycle2"/>
    <dgm:cxn modelId="{B1B2D757-A24F-4851-A4BA-037976CCB112}" type="presOf" srcId="{EE73C2C7-7E53-41A3-B578-24C910E3CAF5}" destId="{D5CF2B84-3DE3-4285-B231-C7D04137C18B}" srcOrd="1" destOrd="0" presId="urn:microsoft.com/office/officeart/2005/8/layout/cycle2"/>
    <dgm:cxn modelId="{0C18FE7A-0FE3-44AC-80D3-A22F95ACD872}" type="presOf" srcId="{4F0A7F60-0F7C-4E07-AD4E-0EF45A302451}" destId="{032A0203-A90F-4691-965D-50132922EDE8}" srcOrd="0" destOrd="0" presId="urn:microsoft.com/office/officeart/2005/8/layout/cycle2"/>
    <dgm:cxn modelId="{8D90917F-A43D-460E-A31A-67E65E502C82}" type="presOf" srcId="{D827249F-3FA9-4E5C-937C-4A3CE9864323}" destId="{F7E14F6F-BCF7-46EE-8875-27F4B0029431}" srcOrd="1" destOrd="0" presId="urn:microsoft.com/office/officeart/2005/8/layout/cycle2"/>
    <dgm:cxn modelId="{0189977F-C939-44A1-994D-3A8B3BF87CC9}" type="presOf" srcId="{7CEB67CF-FA17-41EB-B7A9-CA3CB63C0983}" destId="{C0C96935-45FE-474D-9C15-92F822A7110C}" srcOrd="0" destOrd="0" presId="urn:microsoft.com/office/officeart/2005/8/layout/cycle2"/>
    <dgm:cxn modelId="{EDFE5681-6B72-4592-B541-7302214C70CD}" srcId="{7CEB67CF-FA17-41EB-B7A9-CA3CB63C0983}" destId="{758DA01F-BEE6-4024-8278-0EB34FAAA98F}" srcOrd="1" destOrd="0" parTransId="{28246841-FEB6-456F-A598-D1E78E668320}" sibTransId="{EE73C2C7-7E53-41A3-B578-24C910E3CAF5}"/>
    <dgm:cxn modelId="{237AD48B-0C5D-453F-BF10-D8535B244A38}" srcId="{7CEB67CF-FA17-41EB-B7A9-CA3CB63C0983}" destId="{30C83553-C3E0-4029-8A81-D9E3E18B1A51}" srcOrd="2" destOrd="0" parTransId="{2774E801-5B5E-4D52-BA88-2CAA2B9EF828}" sibTransId="{CFA61424-C7E4-4F99-A460-38276558A4D4}"/>
    <dgm:cxn modelId="{1059EC8D-77A7-4FC3-BE65-B42194EBD953}" type="presOf" srcId="{E1D3D6C3-016E-4430-826D-174F0D3DE12E}" destId="{5D5B2693-7186-4F3D-B78E-1A43B316B042}" srcOrd="1" destOrd="0" presId="urn:microsoft.com/office/officeart/2005/8/layout/cycle2"/>
    <dgm:cxn modelId="{D6FFBE8E-45D8-4724-B50D-BBE373E15731}" srcId="{7CEB67CF-FA17-41EB-B7A9-CA3CB63C0983}" destId="{1623134D-475F-4334-8FBB-9D296DF4A617}" srcOrd="4" destOrd="0" parTransId="{B27DE1E4-52EE-4CC9-ABF2-0BEC31DED46C}" sibTransId="{D827249F-3FA9-4E5C-937C-4A3CE9864323}"/>
    <dgm:cxn modelId="{1C197DA7-7C43-434C-8D04-458260FAFF83}" srcId="{7CEB67CF-FA17-41EB-B7A9-CA3CB63C0983}" destId="{60D8D4EB-B356-4A2F-B281-786D9935DE9A}" srcOrd="3" destOrd="0" parTransId="{1C14ECC1-64D7-4D76-83A6-C5EB77562AC9}" sibTransId="{EF3102AC-92B3-4481-9F8E-107B3317BBCD}"/>
    <dgm:cxn modelId="{D68CB2B8-8C6A-451C-AE8F-D1794DEF34A7}" type="presOf" srcId="{D827249F-3FA9-4E5C-937C-4A3CE9864323}" destId="{7CD9C9EB-1C28-424D-B05B-A87F67429309}" srcOrd="0" destOrd="0" presId="urn:microsoft.com/office/officeart/2005/8/layout/cycle2"/>
    <dgm:cxn modelId="{4A5C02BD-B455-46F7-994B-2F1EF7D22401}" type="presOf" srcId="{1623134D-475F-4334-8FBB-9D296DF4A617}" destId="{DF8AB2BC-1719-401A-833E-C67B2DB71029}" srcOrd="0" destOrd="0" presId="urn:microsoft.com/office/officeart/2005/8/layout/cycle2"/>
    <dgm:cxn modelId="{08AADAC4-D045-4B44-8410-FF85448CF7D2}" type="presOf" srcId="{CFA61424-C7E4-4F99-A460-38276558A4D4}" destId="{99B37853-7066-434F-886B-88A4FC5E85AF}" srcOrd="0" destOrd="0" presId="urn:microsoft.com/office/officeart/2005/8/layout/cycle2"/>
    <dgm:cxn modelId="{750924CB-B2BF-49B2-8B92-EF119DCFD6DE}" type="presOf" srcId="{EF3102AC-92B3-4481-9F8E-107B3317BBCD}" destId="{49017F5E-C70B-49BE-9893-85BC31EB4A58}" srcOrd="1" destOrd="0" presId="urn:microsoft.com/office/officeart/2005/8/layout/cycle2"/>
    <dgm:cxn modelId="{52D3BDCE-D2E5-458B-A65B-758D6E7BD0A8}" type="presOf" srcId="{F38A27A0-D28C-4043-8A49-88CFAAEFD797}" destId="{DAAAAD20-79F2-4376-B5B7-3AE8F32B3589}" srcOrd="0" destOrd="0" presId="urn:microsoft.com/office/officeart/2005/8/layout/cycle2"/>
    <dgm:cxn modelId="{DFE44ECF-0EB1-4A2D-AD0C-A252E9554FF5}" type="presOf" srcId="{EE73C2C7-7E53-41A3-B578-24C910E3CAF5}" destId="{CBCB4147-B0FA-409D-9812-B4280F3D44C4}" srcOrd="0" destOrd="0" presId="urn:microsoft.com/office/officeart/2005/8/layout/cycle2"/>
    <dgm:cxn modelId="{0284D5D4-DBF1-4B2E-B863-6ED2B9982BAD}" type="presOf" srcId="{CFA61424-C7E4-4F99-A460-38276558A4D4}" destId="{AED5D430-D0A0-4C9A-8DE3-14D9DC042966}" srcOrd="1" destOrd="0" presId="urn:microsoft.com/office/officeart/2005/8/layout/cycle2"/>
    <dgm:cxn modelId="{DFDAA6EE-76CE-4A1E-8F5B-5E97669173F6}" type="presOf" srcId="{E1D3D6C3-016E-4430-826D-174F0D3DE12E}" destId="{5B6DE846-8F4C-44DF-88F1-47A219FAF255}" srcOrd="0" destOrd="0" presId="urn:microsoft.com/office/officeart/2005/8/layout/cycle2"/>
    <dgm:cxn modelId="{8F0FA9F5-713E-48B2-89F9-5F0CA398F300}" type="presOf" srcId="{EF3102AC-92B3-4481-9F8E-107B3317BBCD}" destId="{4AB813A6-F0E9-4D6A-917F-DD3AE8A6CC1D}" srcOrd="0" destOrd="0" presId="urn:microsoft.com/office/officeart/2005/8/layout/cycle2"/>
    <dgm:cxn modelId="{A7A9BFF5-55FF-4399-BFC1-07311C39961A}" type="presParOf" srcId="{C0C96935-45FE-474D-9C15-92F822A7110C}" destId="{0EEA3871-BC20-4DAD-A58B-9480F8ABE13B}" srcOrd="0" destOrd="0" presId="urn:microsoft.com/office/officeart/2005/8/layout/cycle2"/>
    <dgm:cxn modelId="{58C2331C-15BF-4215-BB16-6A5C1A6B2E4E}" type="presParOf" srcId="{C0C96935-45FE-474D-9C15-92F822A7110C}" destId="{5B6DE846-8F4C-44DF-88F1-47A219FAF255}" srcOrd="1" destOrd="0" presId="urn:microsoft.com/office/officeart/2005/8/layout/cycle2"/>
    <dgm:cxn modelId="{78A76955-815E-4CF3-BE62-74F09D6DA4E0}" type="presParOf" srcId="{5B6DE846-8F4C-44DF-88F1-47A219FAF255}" destId="{5D5B2693-7186-4F3D-B78E-1A43B316B042}" srcOrd="0" destOrd="0" presId="urn:microsoft.com/office/officeart/2005/8/layout/cycle2"/>
    <dgm:cxn modelId="{86C79E16-5866-424B-8D64-A6A052FEAA96}" type="presParOf" srcId="{C0C96935-45FE-474D-9C15-92F822A7110C}" destId="{E9610D9C-1AE1-4954-BB0D-62057F5F65E6}" srcOrd="2" destOrd="0" presId="urn:microsoft.com/office/officeart/2005/8/layout/cycle2"/>
    <dgm:cxn modelId="{5F6BAA66-8548-4258-B88E-F280766B68CD}" type="presParOf" srcId="{C0C96935-45FE-474D-9C15-92F822A7110C}" destId="{CBCB4147-B0FA-409D-9812-B4280F3D44C4}" srcOrd="3" destOrd="0" presId="urn:microsoft.com/office/officeart/2005/8/layout/cycle2"/>
    <dgm:cxn modelId="{CE00B9B7-B3D6-4D4E-87D0-C8CCA3ECD609}" type="presParOf" srcId="{CBCB4147-B0FA-409D-9812-B4280F3D44C4}" destId="{D5CF2B84-3DE3-4285-B231-C7D04137C18B}" srcOrd="0" destOrd="0" presId="urn:microsoft.com/office/officeart/2005/8/layout/cycle2"/>
    <dgm:cxn modelId="{3A5C414C-A202-4C90-B9B9-5CA91D421F75}" type="presParOf" srcId="{C0C96935-45FE-474D-9C15-92F822A7110C}" destId="{8310706F-1A6C-43F2-9258-897A60E60294}" srcOrd="4" destOrd="0" presId="urn:microsoft.com/office/officeart/2005/8/layout/cycle2"/>
    <dgm:cxn modelId="{A0EB6456-3D86-4651-B798-BB15778D8D9A}" type="presParOf" srcId="{C0C96935-45FE-474D-9C15-92F822A7110C}" destId="{99B37853-7066-434F-886B-88A4FC5E85AF}" srcOrd="5" destOrd="0" presId="urn:microsoft.com/office/officeart/2005/8/layout/cycle2"/>
    <dgm:cxn modelId="{59DC5935-20FE-4CA0-97C5-ADE35E58B3F5}" type="presParOf" srcId="{99B37853-7066-434F-886B-88A4FC5E85AF}" destId="{AED5D430-D0A0-4C9A-8DE3-14D9DC042966}" srcOrd="0" destOrd="0" presId="urn:microsoft.com/office/officeart/2005/8/layout/cycle2"/>
    <dgm:cxn modelId="{0D6BC3F4-58FA-4AC0-BBD1-990A745F2B1B}" type="presParOf" srcId="{C0C96935-45FE-474D-9C15-92F822A7110C}" destId="{F089178B-40CA-4C1C-8569-DB0EE6A1C1A3}" srcOrd="6" destOrd="0" presId="urn:microsoft.com/office/officeart/2005/8/layout/cycle2"/>
    <dgm:cxn modelId="{E336FC7D-DBD2-4A9C-B7DD-5197C53452BA}" type="presParOf" srcId="{C0C96935-45FE-474D-9C15-92F822A7110C}" destId="{4AB813A6-F0E9-4D6A-917F-DD3AE8A6CC1D}" srcOrd="7" destOrd="0" presId="urn:microsoft.com/office/officeart/2005/8/layout/cycle2"/>
    <dgm:cxn modelId="{0367B860-91BC-479A-9DAE-6FE0FF421AE3}" type="presParOf" srcId="{4AB813A6-F0E9-4D6A-917F-DD3AE8A6CC1D}" destId="{49017F5E-C70B-49BE-9893-85BC31EB4A58}" srcOrd="0" destOrd="0" presId="urn:microsoft.com/office/officeart/2005/8/layout/cycle2"/>
    <dgm:cxn modelId="{56041487-4037-4F54-8309-95032B837A2B}" type="presParOf" srcId="{C0C96935-45FE-474D-9C15-92F822A7110C}" destId="{DF8AB2BC-1719-401A-833E-C67B2DB71029}" srcOrd="8" destOrd="0" presId="urn:microsoft.com/office/officeart/2005/8/layout/cycle2"/>
    <dgm:cxn modelId="{FA8C9801-160E-411E-AA6E-8E9AE2687F94}" type="presParOf" srcId="{C0C96935-45FE-474D-9C15-92F822A7110C}" destId="{7CD9C9EB-1C28-424D-B05B-A87F67429309}" srcOrd="9" destOrd="0" presId="urn:microsoft.com/office/officeart/2005/8/layout/cycle2"/>
    <dgm:cxn modelId="{87A604CC-92AC-48DF-B7A8-492174C0AC33}" type="presParOf" srcId="{7CD9C9EB-1C28-424D-B05B-A87F67429309}" destId="{F7E14F6F-BCF7-46EE-8875-27F4B0029431}" srcOrd="0" destOrd="0" presId="urn:microsoft.com/office/officeart/2005/8/layout/cycle2"/>
    <dgm:cxn modelId="{D8847E95-5E88-4EE3-A3D7-22BAF12CB340}" type="presParOf" srcId="{C0C96935-45FE-474D-9C15-92F822A7110C}" destId="{032A0203-A90F-4691-965D-50132922EDE8}" srcOrd="10" destOrd="0" presId="urn:microsoft.com/office/officeart/2005/8/layout/cycle2"/>
    <dgm:cxn modelId="{6A8C2F20-B211-4CAD-B55C-C5A3E6118990}" type="presParOf" srcId="{C0C96935-45FE-474D-9C15-92F822A7110C}" destId="{DAAAAD20-79F2-4376-B5B7-3AE8F32B3589}" srcOrd="11" destOrd="0" presId="urn:microsoft.com/office/officeart/2005/8/layout/cycle2"/>
    <dgm:cxn modelId="{75C74662-9D59-4052-8CE0-6AD6101ED263}" type="presParOf" srcId="{DAAAAD20-79F2-4376-B5B7-3AE8F32B3589}" destId="{7ADAC1D2-5F09-41D9-8CC7-D181C21DD0D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852373-FBAC-475D-898F-C156639AC947}" type="doc">
      <dgm:prSet loTypeId="urn:microsoft.com/office/officeart/2005/8/layout/vProcess5" loCatId="process" qsTypeId="urn:microsoft.com/office/officeart/2005/8/quickstyle/simple2" qsCatId="simple" csTypeId="urn:microsoft.com/office/officeart/2005/8/colors/accent0_2" csCatId="mainScheme" phldr="1"/>
      <dgm:spPr/>
      <dgm:t>
        <a:bodyPr/>
        <a:lstStyle/>
        <a:p>
          <a:endParaRPr lang="es-PE"/>
        </a:p>
      </dgm:t>
    </dgm:pt>
    <dgm:pt modelId="{5324F135-90C1-4C29-ADF2-F057451C9DEE}">
      <dgm:prSet phldrT="[Texto]" custT="1"/>
      <dgm:spPr>
        <a:ln>
          <a:solidFill>
            <a:srgbClr val="002060"/>
          </a:solidFill>
        </a:ln>
      </dgm:spPr>
      <dgm:t>
        <a:bodyPr/>
        <a:lstStyle/>
        <a:p>
          <a:pPr algn="just"/>
          <a:r>
            <a:rPr lang="es-PE" sz="1400" dirty="0">
              <a:solidFill>
                <a:schemeClr val="tx1"/>
              </a:solidFill>
              <a:latin typeface="+mn-lt"/>
              <a:cs typeface="Times New Roman" panose="02020603050405020304" pitchFamily="18" charset="0"/>
            </a:rPr>
            <a:t>Se produce con la suscripción del documento que lo contiene (contrato) y su vigencia comienza al </a:t>
          </a:r>
          <a:r>
            <a:rPr lang="es-ES" sz="1400" dirty="0">
              <a:solidFill>
                <a:schemeClr val="tx1"/>
              </a:solidFill>
              <a:latin typeface="+mn-lt"/>
              <a:cs typeface="Times New Roman" panose="02020603050405020304" pitchFamily="18" charset="0"/>
            </a:rPr>
            <a:t>día siguiente de su perfeccionamiento, desde la fecha que se establezca en el contrato o desde la fecha en que se cumplan las condiciones previstas en el contrato, según sea el caso.</a:t>
          </a:r>
          <a:endParaRPr lang="es-PE" sz="1400" dirty="0">
            <a:solidFill>
              <a:schemeClr val="tx1"/>
            </a:solidFill>
            <a:latin typeface="+mn-lt"/>
            <a:cs typeface="Times New Roman" panose="02020603050405020304" pitchFamily="18" charset="0"/>
          </a:endParaRPr>
        </a:p>
      </dgm:t>
    </dgm:pt>
    <dgm:pt modelId="{BECE7C05-5197-4B02-B1F9-9F1A8658B63B}" type="parTrans" cxnId="{D414BF56-3C41-405D-B6A2-51CFB0FDA6B2}">
      <dgm:prSet/>
      <dgm:spPr/>
      <dgm:t>
        <a:bodyPr/>
        <a:lstStyle/>
        <a:p>
          <a:endParaRPr lang="es-PE" sz="1800">
            <a:solidFill>
              <a:schemeClr val="tx1"/>
            </a:solidFill>
            <a:latin typeface="Times New Roman" panose="02020603050405020304" pitchFamily="18" charset="0"/>
            <a:cs typeface="Times New Roman" panose="02020603050405020304" pitchFamily="18" charset="0"/>
          </a:endParaRPr>
        </a:p>
      </dgm:t>
    </dgm:pt>
    <dgm:pt modelId="{26A5BFDC-EEB7-4C30-98E4-24B83B6FEA0B}" type="sibTrans" cxnId="{D414BF56-3C41-405D-B6A2-51CFB0FDA6B2}">
      <dgm:prSet custT="1"/>
      <dgm:spPr>
        <a:solidFill>
          <a:srgbClr val="FF5050">
            <a:alpha val="90000"/>
          </a:srgbClr>
        </a:solidFill>
      </dgm:spPr>
      <dgm:t>
        <a:bodyPr/>
        <a:lstStyle/>
        <a:p>
          <a:endParaRPr lang="es-PE" sz="1800" dirty="0">
            <a:solidFill>
              <a:schemeClr val="tx1"/>
            </a:solidFill>
            <a:latin typeface="Times New Roman" panose="02020603050405020304" pitchFamily="18" charset="0"/>
            <a:cs typeface="Times New Roman" panose="02020603050405020304" pitchFamily="18" charset="0"/>
          </a:endParaRPr>
        </a:p>
      </dgm:t>
    </dgm:pt>
    <dgm:pt modelId="{050A9BD0-821F-4A19-9F4F-86EF2976BCC2}">
      <dgm:prSet phldrT="[Texto]" custT="1"/>
      <dgm:spPr>
        <a:ln>
          <a:solidFill>
            <a:srgbClr val="002060"/>
          </a:solidFill>
        </a:ln>
      </dgm:spPr>
      <dgm:t>
        <a:bodyPr/>
        <a:lstStyle/>
        <a:p>
          <a:pPr marL="0" indent="0" algn="just">
            <a:tabLst/>
          </a:pPr>
          <a:r>
            <a:rPr lang="es-PE" sz="1400" dirty="0">
              <a:solidFill>
                <a:schemeClr val="tx1"/>
              </a:solidFill>
              <a:latin typeface="+mn-lt"/>
              <a:cs typeface="Times New Roman" panose="02020603050405020304" pitchFamily="18" charset="0"/>
            </a:rPr>
            <a:t>En Subasta Inversa Electrónica y Adjudicación Simplificada para bienes y servicios en general, se puede perfeccionar con recepción de orden compra/servicio, siempre que el Valor Estimado no supere S/.100,000.00  </a:t>
          </a:r>
        </a:p>
      </dgm:t>
    </dgm:pt>
    <dgm:pt modelId="{FC1F3A84-AD56-464C-9439-C449ACF0BC13}" type="parTrans" cxnId="{ED2CC899-B925-445C-B2BB-C8C48B4499BB}">
      <dgm:prSet/>
      <dgm:spPr/>
      <dgm:t>
        <a:bodyPr/>
        <a:lstStyle/>
        <a:p>
          <a:endParaRPr lang="es-PE" sz="1800">
            <a:solidFill>
              <a:schemeClr val="tx1"/>
            </a:solidFill>
            <a:latin typeface="Times New Roman" panose="02020603050405020304" pitchFamily="18" charset="0"/>
            <a:cs typeface="Times New Roman" panose="02020603050405020304" pitchFamily="18" charset="0"/>
          </a:endParaRPr>
        </a:p>
      </dgm:t>
    </dgm:pt>
    <dgm:pt modelId="{732CDDAB-E26C-46B2-B552-0097C6DC688F}" type="sibTrans" cxnId="{ED2CC899-B925-445C-B2BB-C8C48B4499BB}">
      <dgm:prSet custT="1"/>
      <dgm:spPr>
        <a:solidFill>
          <a:srgbClr val="FF5050">
            <a:alpha val="90000"/>
          </a:srgbClr>
        </a:solidFill>
      </dgm:spPr>
      <dgm:t>
        <a:bodyPr/>
        <a:lstStyle/>
        <a:p>
          <a:endParaRPr lang="es-PE" sz="1800" dirty="0">
            <a:solidFill>
              <a:schemeClr val="tx1"/>
            </a:solidFill>
            <a:latin typeface="Times New Roman" panose="02020603050405020304" pitchFamily="18" charset="0"/>
            <a:cs typeface="Times New Roman" panose="02020603050405020304" pitchFamily="18" charset="0"/>
          </a:endParaRPr>
        </a:p>
      </dgm:t>
    </dgm:pt>
    <dgm:pt modelId="{0137378B-95B0-44B1-A99F-E24D8D0004F7}">
      <dgm:prSet phldrT="[Texto]" custT="1"/>
      <dgm:spPr>
        <a:ln>
          <a:solidFill>
            <a:srgbClr val="002060"/>
          </a:solidFill>
        </a:ln>
      </dgm:spPr>
      <dgm:t>
        <a:bodyPr/>
        <a:lstStyle/>
        <a:p>
          <a:pPr algn="just"/>
          <a:r>
            <a:rPr lang="es-PE" sz="1400" dirty="0">
              <a:solidFill>
                <a:schemeClr val="tx1"/>
              </a:solidFill>
              <a:latin typeface="+mn-lt"/>
              <a:cs typeface="Times New Roman" panose="02020603050405020304" pitchFamily="18" charset="0"/>
            </a:rPr>
            <a:t>Para el caso de procedimientos por relación de ítems, puede perfeccionarse con recepción de orden de compra, siempre que el Valor Estimado  no supere monto indicado.</a:t>
          </a:r>
        </a:p>
      </dgm:t>
    </dgm:pt>
    <dgm:pt modelId="{782F4A91-F53F-4A70-B7D0-F434A25923FE}" type="parTrans" cxnId="{09E8164C-101F-4E8E-9CDC-300139E0A76C}">
      <dgm:prSet/>
      <dgm:spPr/>
      <dgm:t>
        <a:bodyPr/>
        <a:lstStyle/>
        <a:p>
          <a:endParaRPr lang="es-PE" sz="1800">
            <a:solidFill>
              <a:schemeClr val="tx1"/>
            </a:solidFill>
            <a:latin typeface="Times New Roman" panose="02020603050405020304" pitchFamily="18" charset="0"/>
            <a:cs typeface="Times New Roman" panose="02020603050405020304" pitchFamily="18" charset="0"/>
          </a:endParaRPr>
        </a:p>
      </dgm:t>
    </dgm:pt>
    <dgm:pt modelId="{5D3A0520-B224-4B14-8B47-12FEA48DE506}" type="sibTrans" cxnId="{09E8164C-101F-4E8E-9CDC-300139E0A76C}">
      <dgm:prSet custT="1"/>
      <dgm:spPr>
        <a:solidFill>
          <a:srgbClr val="FF5050">
            <a:alpha val="90000"/>
          </a:srgbClr>
        </a:solidFill>
      </dgm:spPr>
      <dgm:t>
        <a:bodyPr/>
        <a:lstStyle/>
        <a:p>
          <a:endParaRPr lang="es-PE" sz="1800" dirty="0">
            <a:solidFill>
              <a:schemeClr val="tx1"/>
            </a:solidFill>
            <a:latin typeface="Times New Roman" panose="02020603050405020304" pitchFamily="18" charset="0"/>
            <a:cs typeface="Times New Roman" panose="02020603050405020304" pitchFamily="18" charset="0"/>
          </a:endParaRPr>
        </a:p>
      </dgm:t>
    </dgm:pt>
    <dgm:pt modelId="{668E540B-0FBD-42DB-9351-0AABDDD06202}">
      <dgm:prSet phldrT="[Texto]" custT="1"/>
      <dgm:spPr>
        <a:ln>
          <a:solidFill>
            <a:srgbClr val="002060"/>
          </a:solidFill>
        </a:ln>
      </dgm:spPr>
      <dgm:t>
        <a:bodyPr/>
        <a:lstStyle/>
        <a:p>
          <a:pPr algn="just" defTabSz="984250"/>
          <a:r>
            <a:rPr lang="es-PE" sz="1400" dirty="0">
              <a:solidFill>
                <a:schemeClr val="tx1"/>
              </a:solidFill>
              <a:latin typeface="+mn-lt"/>
              <a:cs typeface="Times New Roman" panose="02020603050405020304" pitchFamily="18" charset="0"/>
            </a:rPr>
            <a:t>Tratándose de catálogos electrónicos de acuerdo marco y comparación de precios, el contrato se perfecciona siempre mediante la recepción de la orden de compra o de servicios</a:t>
          </a:r>
        </a:p>
      </dgm:t>
    </dgm:pt>
    <dgm:pt modelId="{82C4F9E7-E9C1-4818-B78F-D10B863B7636}" type="parTrans" cxnId="{A42F851B-EED4-4C49-AED9-6828AEA93821}">
      <dgm:prSet/>
      <dgm:spPr/>
      <dgm:t>
        <a:bodyPr/>
        <a:lstStyle/>
        <a:p>
          <a:endParaRPr lang="es-PE" sz="1800">
            <a:solidFill>
              <a:schemeClr val="tx1"/>
            </a:solidFill>
            <a:latin typeface="Times New Roman" panose="02020603050405020304" pitchFamily="18" charset="0"/>
            <a:cs typeface="Times New Roman" panose="02020603050405020304" pitchFamily="18" charset="0"/>
          </a:endParaRPr>
        </a:p>
      </dgm:t>
    </dgm:pt>
    <dgm:pt modelId="{BF63B72C-3CA5-450E-A6BA-89593DC66CC0}" type="sibTrans" cxnId="{A42F851B-EED4-4C49-AED9-6828AEA93821}">
      <dgm:prSet/>
      <dgm:spPr/>
      <dgm:t>
        <a:bodyPr/>
        <a:lstStyle/>
        <a:p>
          <a:endParaRPr lang="es-PE" sz="1800">
            <a:solidFill>
              <a:schemeClr val="tx1"/>
            </a:solidFill>
            <a:latin typeface="Times New Roman" panose="02020603050405020304" pitchFamily="18" charset="0"/>
            <a:cs typeface="Times New Roman" panose="02020603050405020304" pitchFamily="18" charset="0"/>
          </a:endParaRPr>
        </a:p>
      </dgm:t>
    </dgm:pt>
    <dgm:pt modelId="{75BDD428-AADF-421A-B6E4-C5EBE0228D65}" type="pres">
      <dgm:prSet presAssocID="{C3852373-FBAC-475D-898F-C156639AC947}" presName="outerComposite" presStyleCnt="0">
        <dgm:presLayoutVars>
          <dgm:chMax val="5"/>
          <dgm:dir/>
          <dgm:resizeHandles val="exact"/>
        </dgm:presLayoutVars>
      </dgm:prSet>
      <dgm:spPr/>
    </dgm:pt>
    <dgm:pt modelId="{606CBB2C-05B2-46A9-8899-3D7C6F8111AD}" type="pres">
      <dgm:prSet presAssocID="{C3852373-FBAC-475D-898F-C156639AC947}" presName="dummyMaxCanvas" presStyleCnt="0">
        <dgm:presLayoutVars/>
      </dgm:prSet>
      <dgm:spPr/>
    </dgm:pt>
    <dgm:pt modelId="{36E20EC0-44D2-4A7A-904E-A639B7D33DCF}" type="pres">
      <dgm:prSet presAssocID="{C3852373-FBAC-475D-898F-C156639AC947}" presName="FourNodes_1" presStyleLbl="node1" presStyleIdx="0" presStyleCnt="4" custScaleX="107317" custLinFactNeighborX="3153">
        <dgm:presLayoutVars>
          <dgm:bulletEnabled val="1"/>
        </dgm:presLayoutVars>
      </dgm:prSet>
      <dgm:spPr/>
    </dgm:pt>
    <dgm:pt modelId="{0CC2EC8C-E1BE-4B11-8B84-D4955BEC7A36}" type="pres">
      <dgm:prSet presAssocID="{C3852373-FBAC-475D-898F-C156639AC947}" presName="FourNodes_2" presStyleLbl="node1" presStyleIdx="1" presStyleCnt="4" custScaleX="107848" custLinFactNeighborX="-2314">
        <dgm:presLayoutVars>
          <dgm:bulletEnabled val="1"/>
        </dgm:presLayoutVars>
      </dgm:prSet>
      <dgm:spPr/>
    </dgm:pt>
    <dgm:pt modelId="{B7C3AD22-5F82-458C-9082-1F318E535329}" type="pres">
      <dgm:prSet presAssocID="{C3852373-FBAC-475D-898F-C156639AC947}" presName="FourNodes_3" presStyleLbl="node1" presStyleIdx="2" presStyleCnt="4" custScaleX="105284" custLinFactNeighborX="-3309">
        <dgm:presLayoutVars>
          <dgm:bulletEnabled val="1"/>
        </dgm:presLayoutVars>
      </dgm:prSet>
      <dgm:spPr/>
    </dgm:pt>
    <dgm:pt modelId="{30C015E0-72F3-4B7C-A219-F1F00B042A87}" type="pres">
      <dgm:prSet presAssocID="{C3852373-FBAC-475D-898F-C156639AC947}" presName="FourNodes_4" presStyleLbl="node1" presStyleIdx="3" presStyleCnt="4" custLinFactNeighborX="-6603">
        <dgm:presLayoutVars>
          <dgm:bulletEnabled val="1"/>
        </dgm:presLayoutVars>
      </dgm:prSet>
      <dgm:spPr/>
    </dgm:pt>
    <dgm:pt modelId="{15674E8B-F84E-4527-9EDC-210074DF362A}" type="pres">
      <dgm:prSet presAssocID="{C3852373-FBAC-475D-898F-C156639AC947}" presName="FourConn_1-2" presStyleLbl="fgAccFollowNode1" presStyleIdx="0" presStyleCnt="3" custLinFactNeighborX="37901">
        <dgm:presLayoutVars>
          <dgm:bulletEnabled val="1"/>
        </dgm:presLayoutVars>
      </dgm:prSet>
      <dgm:spPr/>
    </dgm:pt>
    <dgm:pt modelId="{CDA764E3-1BE2-44C4-A129-6C4D1D91B8D0}" type="pres">
      <dgm:prSet presAssocID="{C3852373-FBAC-475D-898F-C156639AC947}" presName="FourConn_2-3" presStyleLbl="fgAccFollowNode1" presStyleIdx="1" presStyleCnt="3">
        <dgm:presLayoutVars>
          <dgm:bulletEnabled val="1"/>
        </dgm:presLayoutVars>
      </dgm:prSet>
      <dgm:spPr/>
    </dgm:pt>
    <dgm:pt modelId="{70D7FF20-78EC-4673-BDFD-777AA7F5308A}" type="pres">
      <dgm:prSet presAssocID="{C3852373-FBAC-475D-898F-C156639AC947}" presName="FourConn_3-4" presStyleLbl="fgAccFollowNode1" presStyleIdx="2" presStyleCnt="3">
        <dgm:presLayoutVars>
          <dgm:bulletEnabled val="1"/>
        </dgm:presLayoutVars>
      </dgm:prSet>
      <dgm:spPr/>
    </dgm:pt>
    <dgm:pt modelId="{49E785B0-B72A-48F9-8F46-A96893ADDCC1}" type="pres">
      <dgm:prSet presAssocID="{C3852373-FBAC-475D-898F-C156639AC947}" presName="FourNodes_1_text" presStyleLbl="node1" presStyleIdx="3" presStyleCnt="4">
        <dgm:presLayoutVars>
          <dgm:bulletEnabled val="1"/>
        </dgm:presLayoutVars>
      </dgm:prSet>
      <dgm:spPr/>
    </dgm:pt>
    <dgm:pt modelId="{2922E8B1-00A1-4D65-894E-E6C36CA09A73}" type="pres">
      <dgm:prSet presAssocID="{C3852373-FBAC-475D-898F-C156639AC947}" presName="FourNodes_2_text" presStyleLbl="node1" presStyleIdx="3" presStyleCnt="4">
        <dgm:presLayoutVars>
          <dgm:bulletEnabled val="1"/>
        </dgm:presLayoutVars>
      </dgm:prSet>
      <dgm:spPr/>
    </dgm:pt>
    <dgm:pt modelId="{84766550-A37D-4B49-86E6-DD3BB75474DB}" type="pres">
      <dgm:prSet presAssocID="{C3852373-FBAC-475D-898F-C156639AC947}" presName="FourNodes_3_text" presStyleLbl="node1" presStyleIdx="3" presStyleCnt="4">
        <dgm:presLayoutVars>
          <dgm:bulletEnabled val="1"/>
        </dgm:presLayoutVars>
      </dgm:prSet>
      <dgm:spPr/>
    </dgm:pt>
    <dgm:pt modelId="{457D26F9-7E91-4046-B2BC-024DFD158E70}" type="pres">
      <dgm:prSet presAssocID="{C3852373-FBAC-475D-898F-C156639AC947}" presName="FourNodes_4_text" presStyleLbl="node1" presStyleIdx="3" presStyleCnt="4">
        <dgm:presLayoutVars>
          <dgm:bulletEnabled val="1"/>
        </dgm:presLayoutVars>
      </dgm:prSet>
      <dgm:spPr/>
    </dgm:pt>
  </dgm:ptLst>
  <dgm:cxnLst>
    <dgm:cxn modelId="{16164802-591E-4D56-A235-2728631CE571}" type="presOf" srcId="{5D3A0520-B224-4B14-8B47-12FEA48DE506}" destId="{70D7FF20-78EC-4673-BDFD-777AA7F5308A}" srcOrd="0" destOrd="0" presId="urn:microsoft.com/office/officeart/2005/8/layout/vProcess5"/>
    <dgm:cxn modelId="{A42F851B-EED4-4C49-AED9-6828AEA93821}" srcId="{C3852373-FBAC-475D-898F-C156639AC947}" destId="{668E540B-0FBD-42DB-9351-0AABDDD06202}" srcOrd="3" destOrd="0" parTransId="{82C4F9E7-E9C1-4818-B78F-D10B863B7636}" sibTransId="{BF63B72C-3CA5-450E-A6BA-89593DC66CC0}"/>
    <dgm:cxn modelId="{BAAE7F1E-51BE-457A-823B-A1795DC0EAC7}" type="presOf" srcId="{668E540B-0FBD-42DB-9351-0AABDDD06202}" destId="{457D26F9-7E91-4046-B2BC-024DFD158E70}" srcOrd="1" destOrd="0" presId="urn:microsoft.com/office/officeart/2005/8/layout/vProcess5"/>
    <dgm:cxn modelId="{1ACCEA24-E726-40D1-8925-EF3004941D09}" type="presOf" srcId="{C3852373-FBAC-475D-898F-C156639AC947}" destId="{75BDD428-AADF-421A-B6E4-C5EBE0228D65}" srcOrd="0" destOrd="0" presId="urn:microsoft.com/office/officeart/2005/8/layout/vProcess5"/>
    <dgm:cxn modelId="{0E60D129-73FA-41CC-8A79-A1A9D3A1FF15}" type="presOf" srcId="{26A5BFDC-EEB7-4C30-98E4-24B83B6FEA0B}" destId="{15674E8B-F84E-4527-9EDC-210074DF362A}" srcOrd="0" destOrd="0" presId="urn:microsoft.com/office/officeart/2005/8/layout/vProcess5"/>
    <dgm:cxn modelId="{78879E2A-2BCE-4933-B307-FCA4C49EC42B}" type="presOf" srcId="{5324F135-90C1-4C29-ADF2-F057451C9DEE}" destId="{49E785B0-B72A-48F9-8F46-A96893ADDCC1}" srcOrd="1" destOrd="0" presId="urn:microsoft.com/office/officeart/2005/8/layout/vProcess5"/>
    <dgm:cxn modelId="{09E8164C-101F-4E8E-9CDC-300139E0A76C}" srcId="{C3852373-FBAC-475D-898F-C156639AC947}" destId="{0137378B-95B0-44B1-A99F-E24D8D0004F7}" srcOrd="2" destOrd="0" parTransId="{782F4A91-F53F-4A70-B7D0-F434A25923FE}" sibTransId="{5D3A0520-B224-4B14-8B47-12FEA48DE506}"/>
    <dgm:cxn modelId="{0C046074-FF3E-435A-981D-0FAA715120AB}" type="presOf" srcId="{050A9BD0-821F-4A19-9F4F-86EF2976BCC2}" destId="{2922E8B1-00A1-4D65-894E-E6C36CA09A73}" srcOrd="1" destOrd="0" presId="urn:microsoft.com/office/officeart/2005/8/layout/vProcess5"/>
    <dgm:cxn modelId="{D414BF56-3C41-405D-B6A2-51CFB0FDA6B2}" srcId="{C3852373-FBAC-475D-898F-C156639AC947}" destId="{5324F135-90C1-4C29-ADF2-F057451C9DEE}" srcOrd="0" destOrd="0" parTransId="{BECE7C05-5197-4B02-B1F9-9F1A8658B63B}" sibTransId="{26A5BFDC-EEB7-4C30-98E4-24B83B6FEA0B}"/>
    <dgm:cxn modelId="{E6D47684-34C4-4208-A910-AFC27734A39D}" type="presOf" srcId="{0137378B-95B0-44B1-A99F-E24D8D0004F7}" destId="{B7C3AD22-5F82-458C-9082-1F318E535329}" srcOrd="0" destOrd="0" presId="urn:microsoft.com/office/officeart/2005/8/layout/vProcess5"/>
    <dgm:cxn modelId="{ED2CC899-B925-445C-B2BB-C8C48B4499BB}" srcId="{C3852373-FBAC-475D-898F-C156639AC947}" destId="{050A9BD0-821F-4A19-9F4F-86EF2976BCC2}" srcOrd="1" destOrd="0" parTransId="{FC1F3A84-AD56-464C-9439-C449ACF0BC13}" sibTransId="{732CDDAB-E26C-46B2-B552-0097C6DC688F}"/>
    <dgm:cxn modelId="{4492B39F-9B02-4CED-8A82-F581FCAD9449}" type="presOf" srcId="{0137378B-95B0-44B1-A99F-E24D8D0004F7}" destId="{84766550-A37D-4B49-86E6-DD3BB75474DB}" srcOrd="1" destOrd="0" presId="urn:microsoft.com/office/officeart/2005/8/layout/vProcess5"/>
    <dgm:cxn modelId="{09CE9CA8-CC6F-4402-8564-4FB13D5627D2}" type="presOf" srcId="{668E540B-0FBD-42DB-9351-0AABDDD06202}" destId="{30C015E0-72F3-4B7C-A219-F1F00B042A87}" srcOrd="0" destOrd="0" presId="urn:microsoft.com/office/officeart/2005/8/layout/vProcess5"/>
    <dgm:cxn modelId="{5A3192D1-ED04-4D35-9EEB-5F1E80BB0940}" type="presOf" srcId="{050A9BD0-821F-4A19-9F4F-86EF2976BCC2}" destId="{0CC2EC8C-E1BE-4B11-8B84-D4955BEC7A36}" srcOrd="0" destOrd="0" presId="urn:microsoft.com/office/officeart/2005/8/layout/vProcess5"/>
    <dgm:cxn modelId="{9B960ADF-3D94-43FD-810F-59AFD534C423}" type="presOf" srcId="{5324F135-90C1-4C29-ADF2-F057451C9DEE}" destId="{36E20EC0-44D2-4A7A-904E-A639B7D33DCF}" srcOrd="0" destOrd="0" presId="urn:microsoft.com/office/officeart/2005/8/layout/vProcess5"/>
    <dgm:cxn modelId="{E81BE0F1-8E6F-4756-BE6F-58088B1A743C}" type="presOf" srcId="{732CDDAB-E26C-46B2-B552-0097C6DC688F}" destId="{CDA764E3-1BE2-44C4-A129-6C4D1D91B8D0}" srcOrd="0" destOrd="0" presId="urn:microsoft.com/office/officeart/2005/8/layout/vProcess5"/>
    <dgm:cxn modelId="{D926D52A-0F9F-48B0-92D2-EBB5DD8B05BE}" type="presParOf" srcId="{75BDD428-AADF-421A-B6E4-C5EBE0228D65}" destId="{606CBB2C-05B2-46A9-8899-3D7C6F8111AD}" srcOrd="0" destOrd="0" presId="urn:microsoft.com/office/officeart/2005/8/layout/vProcess5"/>
    <dgm:cxn modelId="{7AFEC85A-086A-4CCE-8770-6FE799D9C4C7}" type="presParOf" srcId="{75BDD428-AADF-421A-B6E4-C5EBE0228D65}" destId="{36E20EC0-44D2-4A7A-904E-A639B7D33DCF}" srcOrd="1" destOrd="0" presId="urn:microsoft.com/office/officeart/2005/8/layout/vProcess5"/>
    <dgm:cxn modelId="{C423482C-31D0-4EA2-9CCD-BF156D347FF5}" type="presParOf" srcId="{75BDD428-AADF-421A-B6E4-C5EBE0228D65}" destId="{0CC2EC8C-E1BE-4B11-8B84-D4955BEC7A36}" srcOrd="2" destOrd="0" presId="urn:microsoft.com/office/officeart/2005/8/layout/vProcess5"/>
    <dgm:cxn modelId="{B79F2DB3-C6EC-48BB-8C32-EDD69AAB77CA}" type="presParOf" srcId="{75BDD428-AADF-421A-B6E4-C5EBE0228D65}" destId="{B7C3AD22-5F82-458C-9082-1F318E535329}" srcOrd="3" destOrd="0" presId="urn:microsoft.com/office/officeart/2005/8/layout/vProcess5"/>
    <dgm:cxn modelId="{485FD351-1AD1-4FD3-B216-25B6FA5CCBB0}" type="presParOf" srcId="{75BDD428-AADF-421A-B6E4-C5EBE0228D65}" destId="{30C015E0-72F3-4B7C-A219-F1F00B042A87}" srcOrd="4" destOrd="0" presId="urn:microsoft.com/office/officeart/2005/8/layout/vProcess5"/>
    <dgm:cxn modelId="{36F27A0A-8A94-4AA9-A0A2-1744C6C418DC}" type="presParOf" srcId="{75BDD428-AADF-421A-B6E4-C5EBE0228D65}" destId="{15674E8B-F84E-4527-9EDC-210074DF362A}" srcOrd="5" destOrd="0" presId="urn:microsoft.com/office/officeart/2005/8/layout/vProcess5"/>
    <dgm:cxn modelId="{7CD876F4-7479-4FA8-A738-D6CB23F86485}" type="presParOf" srcId="{75BDD428-AADF-421A-B6E4-C5EBE0228D65}" destId="{CDA764E3-1BE2-44C4-A129-6C4D1D91B8D0}" srcOrd="6" destOrd="0" presId="urn:microsoft.com/office/officeart/2005/8/layout/vProcess5"/>
    <dgm:cxn modelId="{B3036D22-4FBC-4DD2-8D3D-DB328E106850}" type="presParOf" srcId="{75BDD428-AADF-421A-B6E4-C5EBE0228D65}" destId="{70D7FF20-78EC-4673-BDFD-777AA7F5308A}" srcOrd="7" destOrd="0" presId="urn:microsoft.com/office/officeart/2005/8/layout/vProcess5"/>
    <dgm:cxn modelId="{452A6975-9621-43FE-A0E1-FB9283A38436}" type="presParOf" srcId="{75BDD428-AADF-421A-B6E4-C5EBE0228D65}" destId="{49E785B0-B72A-48F9-8F46-A96893ADDCC1}" srcOrd="8" destOrd="0" presId="urn:microsoft.com/office/officeart/2005/8/layout/vProcess5"/>
    <dgm:cxn modelId="{9659540F-3E73-4BE1-932E-4858F3E5773D}" type="presParOf" srcId="{75BDD428-AADF-421A-B6E4-C5EBE0228D65}" destId="{2922E8B1-00A1-4D65-894E-E6C36CA09A73}" srcOrd="9" destOrd="0" presId="urn:microsoft.com/office/officeart/2005/8/layout/vProcess5"/>
    <dgm:cxn modelId="{DB0A1A2A-4738-48BB-A81B-32E6BC7CB93D}" type="presParOf" srcId="{75BDD428-AADF-421A-B6E4-C5EBE0228D65}" destId="{84766550-A37D-4B49-86E6-DD3BB75474DB}" srcOrd="10" destOrd="0" presId="urn:microsoft.com/office/officeart/2005/8/layout/vProcess5"/>
    <dgm:cxn modelId="{BFF865C1-A1BA-4671-8171-4A6401BB0597}" type="presParOf" srcId="{75BDD428-AADF-421A-B6E4-C5EBE0228D65}" destId="{457D26F9-7E91-4046-B2BC-024DFD158E70}" srcOrd="11"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3C15EA-1B35-4D4D-B1B7-45AAF98C20C6}" type="doc">
      <dgm:prSet loTypeId="urn:microsoft.com/office/officeart/2005/8/layout/pyramid2" loCatId="list"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s-PE"/>
        </a:p>
      </dgm:t>
    </dgm:pt>
    <dgm:pt modelId="{5752FC73-5173-48A8-BB02-2B5086DFF1EF}">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PE" b="1" dirty="0"/>
            <a:t>Garantías</a:t>
          </a:r>
        </a:p>
      </dgm:t>
    </dgm:pt>
    <dgm:pt modelId="{D7CDBD07-2865-4C91-AC3B-1631B65E7A90}" type="parTrans" cxnId="{C44AA9FE-E111-419A-B665-B0E28B610B05}">
      <dgm:prSet/>
      <dgm:spPr/>
      <dgm:t>
        <a:bodyPr/>
        <a:lstStyle/>
        <a:p>
          <a:endParaRPr lang="es-PE"/>
        </a:p>
      </dgm:t>
    </dgm:pt>
    <dgm:pt modelId="{9F92FF60-34D7-479A-9F30-9319B84CFE64}" type="sibTrans" cxnId="{C44AA9FE-E111-419A-B665-B0E28B610B05}">
      <dgm:prSet/>
      <dgm:spPr/>
      <dgm:t>
        <a:bodyPr/>
        <a:lstStyle/>
        <a:p>
          <a:endParaRPr lang="es-PE"/>
        </a:p>
      </dgm:t>
    </dgm:pt>
    <dgm:pt modelId="{98A6CD87-E832-47BD-B7CA-475AB8DF8338}">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PE" b="1" dirty="0"/>
            <a:t>Anticorrupción</a:t>
          </a:r>
        </a:p>
      </dgm:t>
    </dgm:pt>
    <dgm:pt modelId="{C140FC95-E9E1-43F3-8AD7-F6C49575BA3B}" type="parTrans" cxnId="{3FAE7208-95A8-4FBC-A736-A9237FC142C5}">
      <dgm:prSet/>
      <dgm:spPr/>
      <dgm:t>
        <a:bodyPr/>
        <a:lstStyle/>
        <a:p>
          <a:endParaRPr lang="es-PE"/>
        </a:p>
      </dgm:t>
    </dgm:pt>
    <dgm:pt modelId="{9BDA7D27-D90B-456F-AC1A-5477F882EF3D}" type="sibTrans" cxnId="{3FAE7208-95A8-4FBC-A736-A9237FC142C5}">
      <dgm:prSet/>
      <dgm:spPr/>
      <dgm:t>
        <a:bodyPr/>
        <a:lstStyle/>
        <a:p>
          <a:endParaRPr lang="es-PE"/>
        </a:p>
      </dgm:t>
    </dgm:pt>
    <dgm:pt modelId="{09617996-3EA9-4A4B-9B7A-406ABD67496A}">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PE" b="1" dirty="0"/>
            <a:t>Solución de controversias</a:t>
          </a:r>
        </a:p>
      </dgm:t>
    </dgm:pt>
    <dgm:pt modelId="{D2D8B1EB-0C98-4EAA-8AEB-EF3228C38909}" type="parTrans" cxnId="{F415B24B-783D-4AEF-ADA0-F6693C37CB7D}">
      <dgm:prSet/>
      <dgm:spPr/>
      <dgm:t>
        <a:bodyPr/>
        <a:lstStyle/>
        <a:p>
          <a:endParaRPr lang="es-PE"/>
        </a:p>
      </dgm:t>
    </dgm:pt>
    <dgm:pt modelId="{63125118-FD41-4724-AC45-55924214624E}" type="sibTrans" cxnId="{F415B24B-783D-4AEF-ADA0-F6693C37CB7D}">
      <dgm:prSet/>
      <dgm:spPr/>
      <dgm:t>
        <a:bodyPr/>
        <a:lstStyle/>
        <a:p>
          <a:endParaRPr lang="es-PE"/>
        </a:p>
      </dgm:t>
    </dgm:pt>
    <dgm:pt modelId="{4E67148D-D87C-482D-A47D-04DFE451F38B}">
      <dgm:prSet phldrT="[Texto]"/>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s-PE" b="1" dirty="0"/>
            <a:t>Resolución por incumplimiento</a:t>
          </a:r>
        </a:p>
      </dgm:t>
    </dgm:pt>
    <dgm:pt modelId="{F1682C29-A527-4BDB-9624-A88DCE385C35}" type="parTrans" cxnId="{9788EC08-F703-4EF8-BC06-3749B7C7CA68}">
      <dgm:prSet/>
      <dgm:spPr/>
      <dgm:t>
        <a:bodyPr/>
        <a:lstStyle/>
        <a:p>
          <a:endParaRPr lang="es-PE"/>
        </a:p>
      </dgm:t>
    </dgm:pt>
    <dgm:pt modelId="{18BEA0BE-865F-4545-8754-69B26E8F012C}" type="sibTrans" cxnId="{9788EC08-F703-4EF8-BC06-3749B7C7CA68}">
      <dgm:prSet/>
      <dgm:spPr/>
      <dgm:t>
        <a:bodyPr/>
        <a:lstStyle/>
        <a:p>
          <a:endParaRPr lang="es-PE"/>
        </a:p>
      </dgm:t>
    </dgm:pt>
    <dgm:pt modelId="{2932DE10-3D8F-4C2A-AAFC-E89777D82C98}" type="pres">
      <dgm:prSet presAssocID="{923C15EA-1B35-4D4D-B1B7-45AAF98C20C6}" presName="compositeShape" presStyleCnt="0">
        <dgm:presLayoutVars>
          <dgm:dir/>
          <dgm:resizeHandles/>
        </dgm:presLayoutVars>
      </dgm:prSet>
      <dgm:spPr/>
    </dgm:pt>
    <dgm:pt modelId="{92CF9220-F0DD-435E-9758-726B4764FB0C}" type="pres">
      <dgm:prSet presAssocID="{923C15EA-1B35-4D4D-B1B7-45AAF98C20C6}" presName="pyramid" presStyleLbl="node1" presStyleIdx="0" presStyleCnt="1" custScaleX="141328" custScaleY="97693" custLinFactNeighborX="105" custLinFactNeighborY="526"/>
      <dgm:spPr>
        <a:blipFill rotWithShape="0">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D726D452-98AB-4303-876C-29E8277D0650}" type="pres">
      <dgm:prSet presAssocID="{923C15EA-1B35-4D4D-B1B7-45AAF98C20C6}" presName="theList"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04132717-9E28-4964-BE34-6E696F1E8E81}" type="pres">
      <dgm:prSet presAssocID="{5752FC73-5173-48A8-BB02-2B5086DFF1EF}" presName="aNode" presStyleLbl="fgAcc1" presStyleIdx="0" presStyleCnt="4" custScaleX="118335" custScaleY="49127" custLinFactNeighborX="18260" custLinFactNeighborY="27461">
        <dgm:presLayoutVars>
          <dgm:bulletEnabled val="1"/>
        </dgm:presLayoutVars>
      </dgm:prSet>
      <dgm:spPr/>
    </dgm:pt>
    <dgm:pt modelId="{5C084F01-BBF1-42D5-A6A4-B4F0EE4ED559}" type="pres">
      <dgm:prSet presAssocID="{5752FC73-5173-48A8-BB02-2B5086DFF1EF}" presName="a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788EC94-ABBE-4E61-8088-39601B3345E2}" type="pres">
      <dgm:prSet presAssocID="{98A6CD87-E832-47BD-B7CA-475AB8DF8338}" presName="aNode" presStyleLbl="fgAcc1" presStyleIdx="1" presStyleCnt="4" custScaleX="118335" custScaleY="49127" custLinFactNeighborX="18260" custLinFactNeighborY="27461">
        <dgm:presLayoutVars>
          <dgm:bulletEnabled val="1"/>
        </dgm:presLayoutVars>
      </dgm:prSet>
      <dgm:spPr/>
    </dgm:pt>
    <dgm:pt modelId="{9FF24BB7-E991-4CA4-B9F9-AC6DC41DDA31}" type="pres">
      <dgm:prSet presAssocID="{98A6CD87-E832-47BD-B7CA-475AB8DF8338}" presName="a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CD4FEED-B0BE-4C89-B69B-AC0D5BEFC4E8}" type="pres">
      <dgm:prSet presAssocID="{09617996-3EA9-4A4B-9B7A-406ABD67496A}" presName="aNode" presStyleLbl="fgAcc1" presStyleIdx="2" presStyleCnt="4" custScaleX="118335" custScaleY="49127" custLinFactNeighborX="18260" custLinFactNeighborY="27461">
        <dgm:presLayoutVars>
          <dgm:bulletEnabled val="1"/>
        </dgm:presLayoutVars>
      </dgm:prSet>
      <dgm:spPr/>
    </dgm:pt>
    <dgm:pt modelId="{7D24C32C-3057-4103-954C-BAFD7FB018C0}" type="pres">
      <dgm:prSet presAssocID="{09617996-3EA9-4A4B-9B7A-406ABD67496A}" presName="a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E397F72-DBEF-4C5D-8708-D92E617B23F4}" type="pres">
      <dgm:prSet presAssocID="{4E67148D-D87C-482D-A47D-04DFE451F38B}" presName="aNode" presStyleLbl="fgAcc1" presStyleIdx="3" presStyleCnt="4" custScaleX="118335" custScaleY="49127" custLinFactNeighborX="18260" custLinFactNeighborY="27461">
        <dgm:presLayoutVars>
          <dgm:bulletEnabled val="1"/>
        </dgm:presLayoutVars>
      </dgm:prSet>
      <dgm:spPr/>
    </dgm:pt>
    <dgm:pt modelId="{DFC5E8E5-0D70-4DA2-A331-6C97CB3D3677}" type="pres">
      <dgm:prSet presAssocID="{4E67148D-D87C-482D-A47D-04DFE451F38B}" presName="a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Lst>
  <dgm:cxnLst>
    <dgm:cxn modelId="{3FAE7208-95A8-4FBC-A736-A9237FC142C5}" srcId="{923C15EA-1B35-4D4D-B1B7-45AAF98C20C6}" destId="{98A6CD87-E832-47BD-B7CA-475AB8DF8338}" srcOrd="1" destOrd="0" parTransId="{C140FC95-E9E1-43F3-8AD7-F6C49575BA3B}" sibTransId="{9BDA7D27-D90B-456F-AC1A-5477F882EF3D}"/>
    <dgm:cxn modelId="{9788EC08-F703-4EF8-BC06-3749B7C7CA68}" srcId="{923C15EA-1B35-4D4D-B1B7-45AAF98C20C6}" destId="{4E67148D-D87C-482D-A47D-04DFE451F38B}" srcOrd="3" destOrd="0" parTransId="{F1682C29-A527-4BDB-9624-A88DCE385C35}" sibTransId="{18BEA0BE-865F-4545-8754-69B26E8F012C}"/>
    <dgm:cxn modelId="{8A5DEC68-B13A-469E-861B-CC8284B655B7}" type="presOf" srcId="{98A6CD87-E832-47BD-B7CA-475AB8DF8338}" destId="{7788EC94-ABBE-4E61-8088-39601B3345E2}" srcOrd="0" destOrd="0" presId="urn:microsoft.com/office/officeart/2005/8/layout/pyramid2"/>
    <dgm:cxn modelId="{F415B24B-783D-4AEF-ADA0-F6693C37CB7D}" srcId="{923C15EA-1B35-4D4D-B1B7-45AAF98C20C6}" destId="{09617996-3EA9-4A4B-9B7A-406ABD67496A}" srcOrd="2" destOrd="0" parTransId="{D2D8B1EB-0C98-4EAA-8AEB-EF3228C38909}" sibTransId="{63125118-FD41-4724-AC45-55924214624E}"/>
    <dgm:cxn modelId="{48B48F6C-F2A1-4FDD-B72D-136D095B2193}" type="presOf" srcId="{5752FC73-5173-48A8-BB02-2B5086DFF1EF}" destId="{04132717-9E28-4964-BE34-6E696F1E8E81}" srcOrd="0" destOrd="0" presId="urn:microsoft.com/office/officeart/2005/8/layout/pyramid2"/>
    <dgm:cxn modelId="{52105E7B-A080-408D-81B4-F1B4683C3B12}" type="presOf" srcId="{923C15EA-1B35-4D4D-B1B7-45AAF98C20C6}" destId="{2932DE10-3D8F-4C2A-AAFC-E89777D82C98}" srcOrd="0" destOrd="0" presId="urn:microsoft.com/office/officeart/2005/8/layout/pyramid2"/>
    <dgm:cxn modelId="{EC1568D4-E742-4D87-802D-4CA53FA330BB}" type="presOf" srcId="{4E67148D-D87C-482D-A47D-04DFE451F38B}" destId="{AE397F72-DBEF-4C5D-8708-D92E617B23F4}" srcOrd="0" destOrd="0" presId="urn:microsoft.com/office/officeart/2005/8/layout/pyramid2"/>
    <dgm:cxn modelId="{B6B580FE-3C8A-4E9D-9FCC-4125F0208A3F}" type="presOf" srcId="{09617996-3EA9-4A4B-9B7A-406ABD67496A}" destId="{7CD4FEED-B0BE-4C89-B69B-AC0D5BEFC4E8}" srcOrd="0" destOrd="0" presId="urn:microsoft.com/office/officeart/2005/8/layout/pyramid2"/>
    <dgm:cxn modelId="{C44AA9FE-E111-419A-B665-B0E28B610B05}" srcId="{923C15EA-1B35-4D4D-B1B7-45AAF98C20C6}" destId="{5752FC73-5173-48A8-BB02-2B5086DFF1EF}" srcOrd="0" destOrd="0" parTransId="{D7CDBD07-2865-4C91-AC3B-1631B65E7A90}" sibTransId="{9F92FF60-34D7-479A-9F30-9319B84CFE64}"/>
    <dgm:cxn modelId="{5CD78BD7-BD13-4002-9D36-D5E857C290AE}" type="presParOf" srcId="{2932DE10-3D8F-4C2A-AAFC-E89777D82C98}" destId="{92CF9220-F0DD-435E-9758-726B4764FB0C}" srcOrd="0" destOrd="0" presId="urn:microsoft.com/office/officeart/2005/8/layout/pyramid2"/>
    <dgm:cxn modelId="{20732BD2-3C40-4419-864B-117742488413}" type="presParOf" srcId="{2932DE10-3D8F-4C2A-AAFC-E89777D82C98}" destId="{D726D452-98AB-4303-876C-29E8277D0650}" srcOrd="1" destOrd="0" presId="urn:microsoft.com/office/officeart/2005/8/layout/pyramid2"/>
    <dgm:cxn modelId="{1B12748A-E9F9-414D-A32D-AD4478804428}" type="presParOf" srcId="{D726D452-98AB-4303-876C-29E8277D0650}" destId="{04132717-9E28-4964-BE34-6E696F1E8E81}" srcOrd="0" destOrd="0" presId="urn:microsoft.com/office/officeart/2005/8/layout/pyramid2"/>
    <dgm:cxn modelId="{673EC2B0-A09A-452A-A375-E3DC7F1F64AA}" type="presParOf" srcId="{D726D452-98AB-4303-876C-29E8277D0650}" destId="{5C084F01-BBF1-42D5-A6A4-B4F0EE4ED559}" srcOrd="1" destOrd="0" presId="urn:microsoft.com/office/officeart/2005/8/layout/pyramid2"/>
    <dgm:cxn modelId="{DF6C6CFF-560D-4B0A-BA6A-22A1B4BE29D2}" type="presParOf" srcId="{D726D452-98AB-4303-876C-29E8277D0650}" destId="{7788EC94-ABBE-4E61-8088-39601B3345E2}" srcOrd="2" destOrd="0" presId="urn:microsoft.com/office/officeart/2005/8/layout/pyramid2"/>
    <dgm:cxn modelId="{2D3D81F6-6DFA-4A95-A8CD-112BAD62DBDF}" type="presParOf" srcId="{D726D452-98AB-4303-876C-29E8277D0650}" destId="{9FF24BB7-E991-4CA4-B9F9-AC6DC41DDA31}" srcOrd="3" destOrd="0" presId="urn:microsoft.com/office/officeart/2005/8/layout/pyramid2"/>
    <dgm:cxn modelId="{9546AECC-98A4-42C7-AB51-FBD597EF16B8}" type="presParOf" srcId="{D726D452-98AB-4303-876C-29E8277D0650}" destId="{7CD4FEED-B0BE-4C89-B69B-AC0D5BEFC4E8}" srcOrd="4" destOrd="0" presId="urn:microsoft.com/office/officeart/2005/8/layout/pyramid2"/>
    <dgm:cxn modelId="{CB8491A8-462C-4ADC-AF0B-181B8656B300}" type="presParOf" srcId="{D726D452-98AB-4303-876C-29E8277D0650}" destId="{7D24C32C-3057-4103-954C-BAFD7FB018C0}" srcOrd="5" destOrd="0" presId="urn:microsoft.com/office/officeart/2005/8/layout/pyramid2"/>
    <dgm:cxn modelId="{253BF3D2-4620-47CF-AADB-D2F56E351BE3}" type="presParOf" srcId="{D726D452-98AB-4303-876C-29E8277D0650}" destId="{AE397F72-DBEF-4C5D-8708-D92E617B23F4}" srcOrd="6" destOrd="0" presId="urn:microsoft.com/office/officeart/2005/8/layout/pyramid2"/>
    <dgm:cxn modelId="{FF2B64D9-EEDA-4220-8A5A-473E1D2E8E54}" type="presParOf" srcId="{D726D452-98AB-4303-876C-29E8277D0650}" destId="{DFC5E8E5-0D70-4DA2-A331-6C97CB3D3677}"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AFE3EC-D47F-4840-9419-6087128C40CB}" type="doc">
      <dgm:prSet loTypeId="urn:microsoft.com/office/officeart/2005/8/layout/default" loCatId="list" qsTypeId="urn:microsoft.com/office/officeart/2005/8/quickstyle/3d5" qsCatId="3D" csTypeId="urn:microsoft.com/office/officeart/2005/8/colors/accent2_4" csCatId="accent2" phldr="1"/>
      <dgm:spPr/>
      <dgm:t>
        <a:bodyPr/>
        <a:lstStyle/>
        <a:p>
          <a:endParaRPr lang="es-PE"/>
        </a:p>
      </dgm:t>
    </dgm:pt>
    <dgm:pt modelId="{2DA1794B-E776-4E06-BC7A-D1C08E7AD69B}">
      <dgm:prSet phldrT="[Texto]"/>
      <dgm:spPr/>
      <dgm:t>
        <a:bodyPr/>
        <a:lstStyle/>
        <a:p>
          <a:r>
            <a:rPr lang="es-PE" dirty="0"/>
            <a:t>Cómputo en días naturales</a:t>
          </a:r>
        </a:p>
      </dgm:t>
    </dgm:pt>
    <dgm:pt modelId="{F3194DB1-F383-412D-96A2-CDA0AFF049DE}" type="parTrans" cxnId="{422E9DC2-7E9B-49CB-B8C1-3F09A20AB502}">
      <dgm:prSet/>
      <dgm:spPr/>
      <dgm:t>
        <a:bodyPr/>
        <a:lstStyle/>
        <a:p>
          <a:endParaRPr lang="es-PE"/>
        </a:p>
      </dgm:t>
    </dgm:pt>
    <dgm:pt modelId="{1F47112E-18F2-4C4C-A7FF-0E2A3505E876}" type="sibTrans" cxnId="{422E9DC2-7E9B-49CB-B8C1-3F09A20AB502}">
      <dgm:prSet/>
      <dgm:spPr/>
      <dgm:t>
        <a:bodyPr/>
        <a:lstStyle/>
        <a:p>
          <a:endParaRPr lang="es-PE"/>
        </a:p>
      </dgm:t>
    </dgm:pt>
    <dgm:pt modelId="{3663D86F-0731-488A-BD7F-C5BCE1E2FDA2}">
      <dgm:prSet phldrT="[Texto]"/>
      <dgm:spPr/>
      <dgm:t>
        <a:bodyPr/>
        <a:lstStyle/>
        <a:p>
          <a:r>
            <a:rPr lang="es-PE" dirty="0"/>
            <a:t>Por uno o más ejercicios presupuestales (máximo 3) </a:t>
          </a:r>
        </a:p>
      </dgm:t>
    </dgm:pt>
    <dgm:pt modelId="{23A118F8-AA3A-405F-BCC1-F60D9D7C8FBC}" type="parTrans" cxnId="{119991ED-1EAA-437F-8A57-B0AC2F797FCC}">
      <dgm:prSet/>
      <dgm:spPr/>
      <dgm:t>
        <a:bodyPr/>
        <a:lstStyle/>
        <a:p>
          <a:endParaRPr lang="es-PE"/>
        </a:p>
      </dgm:t>
    </dgm:pt>
    <dgm:pt modelId="{6FE25D24-FBE1-4060-A876-1E2EC2C41518}" type="sibTrans" cxnId="{119991ED-1EAA-437F-8A57-B0AC2F797FCC}">
      <dgm:prSet/>
      <dgm:spPr/>
      <dgm:t>
        <a:bodyPr/>
        <a:lstStyle/>
        <a:p>
          <a:endParaRPr lang="es-PE"/>
        </a:p>
      </dgm:t>
    </dgm:pt>
    <dgm:pt modelId="{AB59A4D3-E4A2-46E4-9E8E-4BD4E81B415D}">
      <dgm:prSet phldrT="[Texto]"/>
      <dgm:spPr/>
      <dgm:t>
        <a:bodyPr/>
        <a:lstStyle/>
        <a:p>
          <a:r>
            <a:rPr lang="es-PE" dirty="0"/>
            <a:t>Obras → hasta su culminación</a:t>
          </a:r>
        </a:p>
      </dgm:t>
    </dgm:pt>
    <dgm:pt modelId="{DCFA9B56-7FF7-4B60-ADBC-0C4D3FC3BC79}" type="parTrans" cxnId="{228C6685-C3EF-41DC-8575-A1B031A75890}">
      <dgm:prSet/>
      <dgm:spPr/>
      <dgm:t>
        <a:bodyPr/>
        <a:lstStyle/>
        <a:p>
          <a:endParaRPr lang="es-PE"/>
        </a:p>
      </dgm:t>
    </dgm:pt>
    <dgm:pt modelId="{1900FEA0-E80A-4770-9F02-BF6B38630453}" type="sibTrans" cxnId="{228C6685-C3EF-41DC-8575-A1B031A75890}">
      <dgm:prSet/>
      <dgm:spPr/>
      <dgm:t>
        <a:bodyPr/>
        <a:lstStyle/>
        <a:p>
          <a:endParaRPr lang="es-PE"/>
        </a:p>
      </dgm:t>
    </dgm:pt>
    <dgm:pt modelId="{9A4EC2B1-ACEE-4D6E-AD9D-F09B0C5F93FD}">
      <dgm:prSet phldrT="[Texto]"/>
      <dgm:spPr/>
      <dgm:t>
        <a:bodyPr/>
        <a:lstStyle/>
        <a:p>
          <a:r>
            <a:rPr lang="es-PE" dirty="0"/>
            <a:t>Supervisión de obra → vinculado a la duración de la obra supervisada. </a:t>
          </a:r>
        </a:p>
      </dgm:t>
    </dgm:pt>
    <dgm:pt modelId="{A1F60EE5-261B-4CD1-B800-1772DE2B911E}" type="parTrans" cxnId="{971080D5-57E6-4CC0-AC98-8DCEF823AB20}">
      <dgm:prSet/>
      <dgm:spPr/>
      <dgm:t>
        <a:bodyPr/>
        <a:lstStyle/>
        <a:p>
          <a:endParaRPr lang="es-PE"/>
        </a:p>
      </dgm:t>
    </dgm:pt>
    <dgm:pt modelId="{1D9DA1CC-1826-4CFC-8674-B804C26D9067}" type="sibTrans" cxnId="{971080D5-57E6-4CC0-AC98-8DCEF823AB20}">
      <dgm:prSet/>
      <dgm:spPr/>
      <dgm:t>
        <a:bodyPr/>
        <a:lstStyle/>
        <a:p>
          <a:endParaRPr lang="es-PE"/>
        </a:p>
      </dgm:t>
    </dgm:pt>
    <dgm:pt modelId="{B88561D9-4AFA-4E89-91AC-DCDAEC8E75B8}">
      <dgm:prSet phldrT="[Texto]"/>
      <dgm:spPr/>
      <dgm:t>
        <a:bodyPr/>
        <a:lstStyle/>
        <a:p>
          <a:r>
            <a:rPr lang="es-PE" dirty="0"/>
            <a:t>Arrendamiento inmuebles → hasta 3 años prorrogables</a:t>
          </a:r>
        </a:p>
      </dgm:t>
    </dgm:pt>
    <dgm:pt modelId="{98841DCC-84B7-4C2E-A6F0-CFA9E84E10DA}" type="parTrans" cxnId="{BAA650AE-9F7B-4E9D-B2F4-A753A1A214F7}">
      <dgm:prSet/>
      <dgm:spPr/>
      <dgm:t>
        <a:bodyPr/>
        <a:lstStyle/>
        <a:p>
          <a:endParaRPr lang="es-PE"/>
        </a:p>
      </dgm:t>
    </dgm:pt>
    <dgm:pt modelId="{305C78FD-CF61-4FB2-9389-881539748C38}" type="sibTrans" cxnId="{BAA650AE-9F7B-4E9D-B2F4-A753A1A214F7}">
      <dgm:prSet/>
      <dgm:spPr/>
      <dgm:t>
        <a:bodyPr/>
        <a:lstStyle/>
        <a:p>
          <a:endParaRPr lang="es-PE"/>
        </a:p>
      </dgm:t>
    </dgm:pt>
    <dgm:pt modelId="{B79195D7-7E31-4A0C-8186-88CE4450023C}">
      <dgm:prSet phldrT="[Texto]"/>
      <dgm:spPr/>
      <dgm:t>
        <a:bodyPr/>
        <a:lstStyle/>
        <a:p>
          <a:r>
            <a:rPr lang="es-PE" dirty="0"/>
            <a:t> Patrocinio legal: Duración del encargo </a:t>
          </a:r>
        </a:p>
      </dgm:t>
    </dgm:pt>
    <dgm:pt modelId="{33748B82-44E1-446B-B1CA-2EDCE069619D}" type="parTrans" cxnId="{DD28FA12-4E30-4399-851B-6359FE493CF0}">
      <dgm:prSet/>
      <dgm:spPr/>
      <dgm:t>
        <a:bodyPr/>
        <a:lstStyle/>
        <a:p>
          <a:endParaRPr lang="es-PE"/>
        </a:p>
      </dgm:t>
    </dgm:pt>
    <dgm:pt modelId="{2E90ABF6-DBBC-4BF9-B7F8-7597672CA861}" type="sibTrans" cxnId="{DD28FA12-4E30-4399-851B-6359FE493CF0}">
      <dgm:prSet/>
      <dgm:spPr/>
      <dgm:t>
        <a:bodyPr/>
        <a:lstStyle/>
        <a:p>
          <a:endParaRPr lang="es-PE"/>
        </a:p>
      </dgm:t>
    </dgm:pt>
    <dgm:pt modelId="{6426E85F-CF12-4F90-81AF-089E15376954}" type="pres">
      <dgm:prSet presAssocID="{72AFE3EC-D47F-4840-9419-6087128C40CB}" presName="diagram" presStyleCnt="0">
        <dgm:presLayoutVars>
          <dgm:dir/>
          <dgm:resizeHandles val="exact"/>
        </dgm:presLayoutVars>
      </dgm:prSet>
      <dgm:spPr/>
    </dgm:pt>
    <dgm:pt modelId="{EC96DB4A-04E6-4554-8D6E-F0B376F5D68D}" type="pres">
      <dgm:prSet presAssocID="{2DA1794B-E776-4E06-BC7A-D1C08E7AD69B}" presName="node" presStyleLbl="node1" presStyleIdx="0" presStyleCnt="6">
        <dgm:presLayoutVars>
          <dgm:bulletEnabled val="1"/>
        </dgm:presLayoutVars>
      </dgm:prSet>
      <dgm:spPr/>
    </dgm:pt>
    <dgm:pt modelId="{AD807045-C088-4BC2-9755-40B8BD05FE99}" type="pres">
      <dgm:prSet presAssocID="{1F47112E-18F2-4C4C-A7FF-0E2A3505E876}" presName="sibTrans" presStyleCnt="0"/>
      <dgm:spPr/>
    </dgm:pt>
    <dgm:pt modelId="{DB82DB6F-20BD-4C3C-80DB-2E111E0B8E85}" type="pres">
      <dgm:prSet presAssocID="{3663D86F-0731-488A-BD7F-C5BCE1E2FDA2}" presName="node" presStyleLbl="node1" presStyleIdx="1" presStyleCnt="6">
        <dgm:presLayoutVars>
          <dgm:bulletEnabled val="1"/>
        </dgm:presLayoutVars>
      </dgm:prSet>
      <dgm:spPr/>
    </dgm:pt>
    <dgm:pt modelId="{42346460-47B8-4A5B-8860-BC20BB5370B0}" type="pres">
      <dgm:prSet presAssocID="{6FE25D24-FBE1-4060-A876-1E2EC2C41518}" presName="sibTrans" presStyleCnt="0"/>
      <dgm:spPr/>
    </dgm:pt>
    <dgm:pt modelId="{2C931233-19BB-4308-A1A0-4B9F5F86CF6F}" type="pres">
      <dgm:prSet presAssocID="{AB59A4D3-E4A2-46E4-9E8E-4BD4E81B415D}" presName="node" presStyleLbl="node1" presStyleIdx="2" presStyleCnt="6">
        <dgm:presLayoutVars>
          <dgm:bulletEnabled val="1"/>
        </dgm:presLayoutVars>
      </dgm:prSet>
      <dgm:spPr/>
    </dgm:pt>
    <dgm:pt modelId="{D66E3A1F-5C45-47D9-A72D-74D29D3463DE}" type="pres">
      <dgm:prSet presAssocID="{1900FEA0-E80A-4770-9F02-BF6B38630453}" presName="sibTrans" presStyleCnt="0"/>
      <dgm:spPr/>
    </dgm:pt>
    <dgm:pt modelId="{04309820-0CA7-499E-9818-04F68ABD5D5C}" type="pres">
      <dgm:prSet presAssocID="{9A4EC2B1-ACEE-4D6E-AD9D-F09B0C5F93FD}" presName="node" presStyleLbl="node1" presStyleIdx="3" presStyleCnt="6">
        <dgm:presLayoutVars>
          <dgm:bulletEnabled val="1"/>
        </dgm:presLayoutVars>
      </dgm:prSet>
      <dgm:spPr/>
    </dgm:pt>
    <dgm:pt modelId="{E94B60F1-D0CB-4DF2-B3BF-A93BB3D27FFD}" type="pres">
      <dgm:prSet presAssocID="{1D9DA1CC-1826-4CFC-8674-B804C26D9067}" presName="sibTrans" presStyleCnt="0"/>
      <dgm:spPr/>
    </dgm:pt>
    <dgm:pt modelId="{FD2A56F6-1F76-4450-B18A-6F56DEBFEB40}" type="pres">
      <dgm:prSet presAssocID="{B88561D9-4AFA-4E89-91AC-DCDAEC8E75B8}" presName="node" presStyleLbl="node1" presStyleIdx="4" presStyleCnt="6">
        <dgm:presLayoutVars>
          <dgm:bulletEnabled val="1"/>
        </dgm:presLayoutVars>
      </dgm:prSet>
      <dgm:spPr/>
    </dgm:pt>
    <dgm:pt modelId="{93B46121-D188-467E-AF19-60BF8E548B40}" type="pres">
      <dgm:prSet presAssocID="{305C78FD-CF61-4FB2-9389-881539748C38}" presName="sibTrans" presStyleCnt="0"/>
      <dgm:spPr/>
    </dgm:pt>
    <dgm:pt modelId="{D82AC247-5397-4645-B742-880CF4EA05C8}" type="pres">
      <dgm:prSet presAssocID="{B79195D7-7E31-4A0C-8186-88CE4450023C}" presName="node" presStyleLbl="node1" presStyleIdx="5" presStyleCnt="6">
        <dgm:presLayoutVars>
          <dgm:bulletEnabled val="1"/>
        </dgm:presLayoutVars>
      </dgm:prSet>
      <dgm:spPr/>
    </dgm:pt>
  </dgm:ptLst>
  <dgm:cxnLst>
    <dgm:cxn modelId="{98FDAA02-CABC-44D1-AFDF-37FFDB1A3AEA}" type="presOf" srcId="{3663D86F-0731-488A-BD7F-C5BCE1E2FDA2}" destId="{DB82DB6F-20BD-4C3C-80DB-2E111E0B8E85}" srcOrd="0" destOrd="0" presId="urn:microsoft.com/office/officeart/2005/8/layout/default"/>
    <dgm:cxn modelId="{DD28FA12-4E30-4399-851B-6359FE493CF0}" srcId="{72AFE3EC-D47F-4840-9419-6087128C40CB}" destId="{B79195D7-7E31-4A0C-8186-88CE4450023C}" srcOrd="5" destOrd="0" parTransId="{33748B82-44E1-446B-B1CA-2EDCE069619D}" sibTransId="{2E90ABF6-DBBC-4BF9-B7F8-7597672CA861}"/>
    <dgm:cxn modelId="{F69DD916-BF8F-4FC3-A58E-775F097A4A05}" type="presOf" srcId="{2DA1794B-E776-4E06-BC7A-D1C08E7AD69B}" destId="{EC96DB4A-04E6-4554-8D6E-F0B376F5D68D}" srcOrd="0" destOrd="0" presId="urn:microsoft.com/office/officeart/2005/8/layout/default"/>
    <dgm:cxn modelId="{C3CDDC17-EF52-49D4-BC64-70704BC42EE8}" type="presOf" srcId="{9A4EC2B1-ACEE-4D6E-AD9D-F09B0C5F93FD}" destId="{04309820-0CA7-499E-9818-04F68ABD5D5C}" srcOrd="0" destOrd="0" presId="urn:microsoft.com/office/officeart/2005/8/layout/default"/>
    <dgm:cxn modelId="{8917F057-1A8A-45B4-87A6-1894CF427DB5}" type="presOf" srcId="{72AFE3EC-D47F-4840-9419-6087128C40CB}" destId="{6426E85F-CF12-4F90-81AF-089E15376954}" srcOrd="0" destOrd="0" presId="urn:microsoft.com/office/officeart/2005/8/layout/default"/>
    <dgm:cxn modelId="{78459358-4CE6-47B5-B5EB-A945A2E4A9DC}" type="presOf" srcId="{B79195D7-7E31-4A0C-8186-88CE4450023C}" destId="{D82AC247-5397-4645-B742-880CF4EA05C8}" srcOrd="0" destOrd="0" presId="urn:microsoft.com/office/officeart/2005/8/layout/default"/>
    <dgm:cxn modelId="{228C6685-C3EF-41DC-8575-A1B031A75890}" srcId="{72AFE3EC-D47F-4840-9419-6087128C40CB}" destId="{AB59A4D3-E4A2-46E4-9E8E-4BD4E81B415D}" srcOrd="2" destOrd="0" parTransId="{DCFA9B56-7FF7-4B60-ADBC-0C4D3FC3BC79}" sibTransId="{1900FEA0-E80A-4770-9F02-BF6B38630453}"/>
    <dgm:cxn modelId="{92EA5488-52C8-44ED-943E-9F87407C82DF}" type="presOf" srcId="{B88561D9-4AFA-4E89-91AC-DCDAEC8E75B8}" destId="{FD2A56F6-1F76-4450-B18A-6F56DEBFEB40}" srcOrd="0" destOrd="0" presId="urn:microsoft.com/office/officeart/2005/8/layout/default"/>
    <dgm:cxn modelId="{97754B91-E1CD-4594-80CB-0F1FCC14F27B}" type="presOf" srcId="{AB59A4D3-E4A2-46E4-9E8E-4BD4E81B415D}" destId="{2C931233-19BB-4308-A1A0-4B9F5F86CF6F}" srcOrd="0" destOrd="0" presId="urn:microsoft.com/office/officeart/2005/8/layout/default"/>
    <dgm:cxn modelId="{BAA650AE-9F7B-4E9D-B2F4-A753A1A214F7}" srcId="{72AFE3EC-D47F-4840-9419-6087128C40CB}" destId="{B88561D9-4AFA-4E89-91AC-DCDAEC8E75B8}" srcOrd="4" destOrd="0" parTransId="{98841DCC-84B7-4C2E-A6F0-CFA9E84E10DA}" sibTransId="{305C78FD-CF61-4FB2-9389-881539748C38}"/>
    <dgm:cxn modelId="{422E9DC2-7E9B-49CB-B8C1-3F09A20AB502}" srcId="{72AFE3EC-D47F-4840-9419-6087128C40CB}" destId="{2DA1794B-E776-4E06-BC7A-D1C08E7AD69B}" srcOrd="0" destOrd="0" parTransId="{F3194DB1-F383-412D-96A2-CDA0AFF049DE}" sibTransId="{1F47112E-18F2-4C4C-A7FF-0E2A3505E876}"/>
    <dgm:cxn modelId="{971080D5-57E6-4CC0-AC98-8DCEF823AB20}" srcId="{72AFE3EC-D47F-4840-9419-6087128C40CB}" destId="{9A4EC2B1-ACEE-4D6E-AD9D-F09B0C5F93FD}" srcOrd="3" destOrd="0" parTransId="{A1F60EE5-261B-4CD1-B800-1772DE2B911E}" sibTransId="{1D9DA1CC-1826-4CFC-8674-B804C26D9067}"/>
    <dgm:cxn modelId="{119991ED-1EAA-437F-8A57-B0AC2F797FCC}" srcId="{72AFE3EC-D47F-4840-9419-6087128C40CB}" destId="{3663D86F-0731-488A-BD7F-C5BCE1E2FDA2}" srcOrd="1" destOrd="0" parTransId="{23A118F8-AA3A-405F-BCC1-F60D9D7C8FBC}" sibTransId="{6FE25D24-FBE1-4060-A876-1E2EC2C41518}"/>
    <dgm:cxn modelId="{7E62C073-6205-4838-91DB-F9112ADA5D67}" type="presParOf" srcId="{6426E85F-CF12-4F90-81AF-089E15376954}" destId="{EC96DB4A-04E6-4554-8D6E-F0B376F5D68D}" srcOrd="0" destOrd="0" presId="urn:microsoft.com/office/officeart/2005/8/layout/default"/>
    <dgm:cxn modelId="{ED0BC5A3-CEBE-42E8-BEAE-9E4C7617C2D8}" type="presParOf" srcId="{6426E85F-CF12-4F90-81AF-089E15376954}" destId="{AD807045-C088-4BC2-9755-40B8BD05FE99}" srcOrd="1" destOrd="0" presId="urn:microsoft.com/office/officeart/2005/8/layout/default"/>
    <dgm:cxn modelId="{277424F7-F0FB-4400-A78B-BA279A061A94}" type="presParOf" srcId="{6426E85F-CF12-4F90-81AF-089E15376954}" destId="{DB82DB6F-20BD-4C3C-80DB-2E111E0B8E85}" srcOrd="2" destOrd="0" presId="urn:microsoft.com/office/officeart/2005/8/layout/default"/>
    <dgm:cxn modelId="{CE85BA24-8061-4FF7-9841-0892E08160DE}" type="presParOf" srcId="{6426E85F-CF12-4F90-81AF-089E15376954}" destId="{42346460-47B8-4A5B-8860-BC20BB5370B0}" srcOrd="3" destOrd="0" presId="urn:microsoft.com/office/officeart/2005/8/layout/default"/>
    <dgm:cxn modelId="{D902769B-6511-48E7-A184-02100EA8E821}" type="presParOf" srcId="{6426E85F-CF12-4F90-81AF-089E15376954}" destId="{2C931233-19BB-4308-A1A0-4B9F5F86CF6F}" srcOrd="4" destOrd="0" presId="urn:microsoft.com/office/officeart/2005/8/layout/default"/>
    <dgm:cxn modelId="{D6D8E05A-94DA-4D82-9C65-3EE2CB9CA278}" type="presParOf" srcId="{6426E85F-CF12-4F90-81AF-089E15376954}" destId="{D66E3A1F-5C45-47D9-A72D-74D29D3463DE}" srcOrd="5" destOrd="0" presId="urn:microsoft.com/office/officeart/2005/8/layout/default"/>
    <dgm:cxn modelId="{64447B3E-AFBF-4839-A9A9-ABD034E54914}" type="presParOf" srcId="{6426E85F-CF12-4F90-81AF-089E15376954}" destId="{04309820-0CA7-499E-9818-04F68ABD5D5C}" srcOrd="6" destOrd="0" presId="urn:microsoft.com/office/officeart/2005/8/layout/default"/>
    <dgm:cxn modelId="{26DC6EC4-5D02-4B83-A78F-99CC1CBEA4E0}" type="presParOf" srcId="{6426E85F-CF12-4F90-81AF-089E15376954}" destId="{E94B60F1-D0CB-4DF2-B3BF-A93BB3D27FFD}" srcOrd="7" destOrd="0" presId="urn:microsoft.com/office/officeart/2005/8/layout/default"/>
    <dgm:cxn modelId="{EBA9AEC7-AE95-4312-9677-9D640B164EC0}" type="presParOf" srcId="{6426E85F-CF12-4F90-81AF-089E15376954}" destId="{FD2A56F6-1F76-4450-B18A-6F56DEBFEB40}" srcOrd="8" destOrd="0" presId="urn:microsoft.com/office/officeart/2005/8/layout/default"/>
    <dgm:cxn modelId="{EFF8FA20-B3E2-41E9-829F-24930B2ABE0C}" type="presParOf" srcId="{6426E85F-CF12-4F90-81AF-089E15376954}" destId="{93B46121-D188-467E-AF19-60BF8E548B40}" srcOrd="9" destOrd="0" presId="urn:microsoft.com/office/officeart/2005/8/layout/default"/>
    <dgm:cxn modelId="{64C601B6-5E2B-4D76-9458-6683030E362D}" type="presParOf" srcId="{6426E85F-CF12-4F90-81AF-089E15376954}" destId="{D82AC247-5397-4645-B742-880CF4EA05C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9EADFB-A459-4197-B0BD-6580B6C51D5E}" type="doc">
      <dgm:prSet loTypeId="urn:microsoft.com/office/officeart/2008/layout/PictureStrips" loCatId="list" qsTypeId="urn:microsoft.com/office/officeart/2005/8/quickstyle/3d2" qsCatId="3D" csTypeId="urn:microsoft.com/office/officeart/2005/8/colors/accent2_3" csCatId="accent2" phldr="1"/>
      <dgm:spPr/>
      <dgm:t>
        <a:bodyPr/>
        <a:lstStyle/>
        <a:p>
          <a:endParaRPr lang="es-PE"/>
        </a:p>
      </dgm:t>
    </dgm:pt>
    <dgm:pt modelId="{08ED4FF1-5FC6-4D48-A569-A120009B6B4F}">
      <dgm:prSet phldrT="[Texto]" custT="1"/>
      <dgm:spPr>
        <a:noFill/>
      </dgm:spPr>
      <dgm:t>
        <a:bodyPr/>
        <a:lstStyle/>
        <a:p>
          <a:pPr algn="just"/>
          <a:r>
            <a:rPr lang="es-ES_tradnl" sz="2000" dirty="0">
              <a:solidFill>
                <a:schemeClr val="tx1"/>
              </a:solidFill>
              <a:effectLst/>
              <a:latin typeface="+mj-lt"/>
              <a:ea typeface="Optima" panose="02020500000000000000" pitchFamily="18" charset="0"/>
              <a:cs typeface="Optima" panose="02020500000000000000" pitchFamily="18" charset="0"/>
            </a:rPr>
            <a:t>Mecanismo de respaldo destinado a proteger, resarcir o asegurar el cumplimiento de las obligaciones asumidas por el contratista como consecuencia de la suscripción del contrato con el Estado.</a:t>
          </a:r>
          <a:endParaRPr lang="es-PE" sz="2000" dirty="0">
            <a:solidFill>
              <a:schemeClr val="tx1"/>
            </a:solidFill>
            <a:effectLst/>
          </a:endParaRPr>
        </a:p>
      </dgm:t>
    </dgm:pt>
    <dgm:pt modelId="{90165270-CA14-4414-BAF6-1F55A3E80A13}" type="parTrans" cxnId="{2A69CF43-80F7-46B2-BE8B-F6D9DBB131C3}">
      <dgm:prSet/>
      <dgm:spPr/>
      <dgm:t>
        <a:bodyPr/>
        <a:lstStyle/>
        <a:p>
          <a:endParaRPr lang="es-PE"/>
        </a:p>
      </dgm:t>
    </dgm:pt>
    <dgm:pt modelId="{D55F14BE-441C-4C0E-A97A-1CC19BAC948E}" type="sibTrans" cxnId="{2A69CF43-80F7-46B2-BE8B-F6D9DBB131C3}">
      <dgm:prSet/>
      <dgm:spPr/>
      <dgm:t>
        <a:bodyPr/>
        <a:lstStyle/>
        <a:p>
          <a:endParaRPr lang="es-PE"/>
        </a:p>
      </dgm:t>
    </dgm:pt>
    <dgm:pt modelId="{EF183A3E-6D44-446D-915D-8F205D855D4F}">
      <dgm:prSet phldrT="[Texto]" custT="1"/>
      <dgm:spPr>
        <a:noFill/>
      </dgm:spPr>
      <dgm:t>
        <a:bodyPr/>
        <a:lstStyle/>
        <a:p>
          <a:pPr algn="just"/>
          <a:r>
            <a:rPr lang="es-PE" sz="2400" dirty="0">
              <a:solidFill>
                <a:schemeClr val="tx1"/>
              </a:solidFill>
              <a:effectLst/>
            </a:rPr>
            <a:t>Ser un medio rápido de compensación ante el incumplimiento de las prestaciones contenidas en las obligaciones.</a:t>
          </a:r>
        </a:p>
      </dgm:t>
    </dgm:pt>
    <dgm:pt modelId="{14896031-1877-41CE-AC37-84FFE83900FD}" type="parTrans" cxnId="{2F575B57-3C06-4566-A84B-0041E5C7DB5E}">
      <dgm:prSet/>
      <dgm:spPr/>
      <dgm:t>
        <a:bodyPr/>
        <a:lstStyle/>
        <a:p>
          <a:endParaRPr lang="es-PE"/>
        </a:p>
      </dgm:t>
    </dgm:pt>
    <dgm:pt modelId="{BCBAFCA1-F81D-4F3C-A24C-DAADCBA671EB}" type="sibTrans" cxnId="{2F575B57-3C06-4566-A84B-0041E5C7DB5E}">
      <dgm:prSet/>
      <dgm:spPr/>
      <dgm:t>
        <a:bodyPr/>
        <a:lstStyle/>
        <a:p>
          <a:endParaRPr lang="es-PE"/>
        </a:p>
      </dgm:t>
    </dgm:pt>
    <dgm:pt modelId="{F09DC882-0687-45A2-8771-BA39090F9E4F}">
      <dgm:prSet phldrT="[Texto]" custT="1"/>
      <dgm:spPr>
        <a:noFill/>
      </dgm:spPr>
      <dgm:t>
        <a:bodyPr/>
        <a:lstStyle/>
        <a:p>
          <a:pPr algn="just"/>
          <a:r>
            <a:rPr lang="es-PE" sz="2400" dirty="0">
              <a:solidFill>
                <a:schemeClr val="tx1"/>
              </a:solidFill>
            </a:rPr>
            <a:t>Funciona básicamente como un disuasivo de cumplimiento / Busca compensar daños causados.  </a:t>
          </a:r>
        </a:p>
      </dgm:t>
    </dgm:pt>
    <dgm:pt modelId="{AF4906C1-F8A6-4661-9FED-444D125C8872}" type="parTrans" cxnId="{5CE94EF1-0072-48BA-8B8D-0B8765D78D69}">
      <dgm:prSet/>
      <dgm:spPr/>
      <dgm:t>
        <a:bodyPr/>
        <a:lstStyle/>
        <a:p>
          <a:endParaRPr lang="es-PE"/>
        </a:p>
      </dgm:t>
    </dgm:pt>
    <dgm:pt modelId="{871946B4-BBC5-4D75-8D05-CCB27AA20A5B}" type="sibTrans" cxnId="{5CE94EF1-0072-48BA-8B8D-0B8765D78D69}">
      <dgm:prSet/>
      <dgm:spPr/>
      <dgm:t>
        <a:bodyPr/>
        <a:lstStyle/>
        <a:p>
          <a:endParaRPr lang="es-PE"/>
        </a:p>
      </dgm:t>
    </dgm:pt>
    <dgm:pt modelId="{84FD7639-32E7-4709-A33B-C2E8F85B544D}" type="pres">
      <dgm:prSet presAssocID="{AE9EADFB-A459-4197-B0BD-6580B6C51D5E}" presName="Name0" presStyleCnt="0">
        <dgm:presLayoutVars>
          <dgm:dir/>
          <dgm:resizeHandles val="exact"/>
        </dgm:presLayoutVars>
      </dgm:prSet>
      <dgm:spPr/>
    </dgm:pt>
    <dgm:pt modelId="{D1525AEC-D4B9-4222-BDDA-803A9D5C8A14}" type="pres">
      <dgm:prSet presAssocID="{08ED4FF1-5FC6-4D48-A569-A120009B6B4F}" presName="composite" presStyleCnt="0"/>
      <dgm:spPr/>
    </dgm:pt>
    <dgm:pt modelId="{3C0A2E58-7047-49F5-A68B-C6C888EBD180}" type="pres">
      <dgm:prSet presAssocID="{08ED4FF1-5FC6-4D48-A569-A120009B6B4F}" presName="rect1" presStyleLbl="trAlignAcc1" presStyleIdx="0" presStyleCnt="3" custScaleY="155105">
        <dgm:presLayoutVars>
          <dgm:bulletEnabled val="1"/>
        </dgm:presLayoutVars>
      </dgm:prSet>
      <dgm:spPr/>
    </dgm:pt>
    <dgm:pt modelId="{85A3B73F-9AB4-4E4F-95FD-1C71352B4474}" type="pres">
      <dgm:prSet presAssocID="{08ED4FF1-5FC6-4D48-A569-A120009B6B4F}" presName="rect2" presStyleLbl="fgImgPlace1" presStyleIdx="0" presStyleCnt="3"/>
      <dgm:spPr>
        <a:blipFill rotWithShape="1">
          <a:blip xmlns:r="http://schemas.openxmlformats.org/officeDocument/2006/relationships" r:embed="rId1"/>
          <a:stretch>
            <a:fillRect/>
          </a:stretch>
        </a:blipFill>
      </dgm:spPr>
    </dgm:pt>
    <dgm:pt modelId="{82627B7A-82F0-4DC3-AD80-0EBD8F4C613D}" type="pres">
      <dgm:prSet presAssocID="{D55F14BE-441C-4C0E-A97A-1CC19BAC948E}" presName="sibTrans" presStyleCnt="0"/>
      <dgm:spPr/>
    </dgm:pt>
    <dgm:pt modelId="{9364DEDC-FB91-472C-B8DD-9D8DC40CE0DE}" type="pres">
      <dgm:prSet presAssocID="{EF183A3E-6D44-446D-915D-8F205D855D4F}" presName="composite" presStyleCnt="0"/>
      <dgm:spPr/>
    </dgm:pt>
    <dgm:pt modelId="{D3FF2E7D-31E0-4E34-93E1-D33C486C426F}" type="pres">
      <dgm:prSet presAssocID="{EF183A3E-6D44-446D-915D-8F205D855D4F}" presName="rect1" presStyleLbl="trAlignAcc1" presStyleIdx="1" presStyleCnt="3" custScaleY="133725">
        <dgm:presLayoutVars>
          <dgm:bulletEnabled val="1"/>
        </dgm:presLayoutVars>
      </dgm:prSet>
      <dgm:spPr/>
    </dgm:pt>
    <dgm:pt modelId="{49385C91-3F9A-4207-8242-6E124DCA7CAD}" type="pres">
      <dgm:prSet presAssocID="{EF183A3E-6D44-446D-915D-8F205D855D4F}" presName="rect2" presStyleLbl="fgImgPlace1" presStyleIdx="1" presStyleCnt="3" custLinFactNeighborX="-2573" custLinFactNeighborY="4774"/>
      <dgm:spPr>
        <a:blipFill rotWithShape="1">
          <a:blip xmlns:r="http://schemas.openxmlformats.org/officeDocument/2006/relationships" r:embed="rId2"/>
          <a:stretch>
            <a:fillRect/>
          </a:stretch>
        </a:blipFill>
      </dgm:spPr>
    </dgm:pt>
    <dgm:pt modelId="{4FC6A944-B15D-46CE-8793-745F8A3FA1C2}" type="pres">
      <dgm:prSet presAssocID="{BCBAFCA1-F81D-4F3C-A24C-DAADCBA671EB}" presName="sibTrans" presStyleCnt="0"/>
      <dgm:spPr/>
    </dgm:pt>
    <dgm:pt modelId="{2AB15135-6B6C-43E6-AFDD-CB15DB261AF8}" type="pres">
      <dgm:prSet presAssocID="{F09DC882-0687-45A2-8771-BA39090F9E4F}" presName="composite" presStyleCnt="0"/>
      <dgm:spPr/>
    </dgm:pt>
    <dgm:pt modelId="{86F2849C-F2E7-43B9-8037-324D3189BB47}" type="pres">
      <dgm:prSet presAssocID="{F09DC882-0687-45A2-8771-BA39090F9E4F}" presName="rect1" presStyleLbl="trAlignAcc1" presStyleIdx="2" presStyleCnt="3" custScaleX="106297" custScaleY="132981">
        <dgm:presLayoutVars>
          <dgm:bulletEnabled val="1"/>
        </dgm:presLayoutVars>
      </dgm:prSet>
      <dgm:spPr/>
    </dgm:pt>
    <dgm:pt modelId="{E0C26B2D-DDAF-4DC6-A704-1354E315D4C7}" type="pres">
      <dgm:prSet presAssocID="{F09DC882-0687-45A2-8771-BA39090F9E4F}" presName="rect2" presStyleLbl="fgImgPlace1" presStyleIdx="2" presStyleCnt="3" custScaleX="135382" custLinFactNeighborX="-23274" custLinFactNeighborY="13558"/>
      <dgm:spPr>
        <a:blipFill rotWithShape="1">
          <a:blip xmlns:r="http://schemas.openxmlformats.org/officeDocument/2006/relationships" r:embed="rId3"/>
          <a:stretch>
            <a:fillRect/>
          </a:stretch>
        </a:blipFill>
      </dgm:spPr>
    </dgm:pt>
  </dgm:ptLst>
  <dgm:cxnLst>
    <dgm:cxn modelId="{188AC410-42C9-451F-BB56-D4A1EF266AF2}" type="presOf" srcId="{EF183A3E-6D44-446D-915D-8F205D855D4F}" destId="{D3FF2E7D-31E0-4E34-93E1-D33C486C426F}" srcOrd="0" destOrd="0" presId="urn:microsoft.com/office/officeart/2008/layout/PictureStrips"/>
    <dgm:cxn modelId="{EC7A9923-BA35-4354-B6EF-560760254F45}" type="presOf" srcId="{08ED4FF1-5FC6-4D48-A569-A120009B6B4F}" destId="{3C0A2E58-7047-49F5-A68B-C6C888EBD180}" srcOrd="0" destOrd="0" presId="urn:microsoft.com/office/officeart/2008/layout/PictureStrips"/>
    <dgm:cxn modelId="{4B27043D-9473-4E18-B10A-77E24B9DAD24}" type="presOf" srcId="{AE9EADFB-A459-4197-B0BD-6580B6C51D5E}" destId="{84FD7639-32E7-4709-A33B-C2E8F85B544D}" srcOrd="0" destOrd="0" presId="urn:microsoft.com/office/officeart/2008/layout/PictureStrips"/>
    <dgm:cxn modelId="{2A69CF43-80F7-46B2-BE8B-F6D9DBB131C3}" srcId="{AE9EADFB-A459-4197-B0BD-6580B6C51D5E}" destId="{08ED4FF1-5FC6-4D48-A569-A120009B6B4F}" srcOrd="0" destOrd="0" parTransId="{90165270-CA14-4414-BAF6-1F55A3E80A13}" sibTransId="{D55F14BE-441C-4C0E-A97A-1CC19BAC948E}"/>
    <dgm:cxn modelId="{2F575B57-3C06-4566-A84B-0041E5C7DB5E}" srcId="{AE9EADFB-A459-4197-B0BD-6580B6C51D5E}" destId="{EF183A3E-6D44-446D-915D-8F205D855D4F}" srcOrd="1" destOrd="0" parTransId="{14896031-1877-41CE-AC37-84FFE83900FD}" sibTransId="{BCBAFCA1-F81D-4F3C-A24C-DAADCBA671EB}"/>
    <dgm:cxn modelId="{5CE94EF1-0072-48BA-8B8D-0B8765D78D69}" srcId="{AE9EADFB-A459-4197-B0BD-6580B6C51D5E}" destId="{F09DC882-0687-45A2-8771-BA39090F9E4F}" srcOrd="2" destOrd="0" parTransId="{AF4906C1-F8A6-4661-9FED-444D125C8872}" sibTransId="{871946B4-BBC5-4D75-8D05-CCB27AA20A5B}"/>
    <dgm:cxn modelId="{921BBAF5-089D-4971-9F4B-57F57EB7AADC}" type="presOf" srcId="{F09DC882-0687-45A2-8771-BA39090F9E4F}" destId="{86F2849C-F2E7-43B9-8037-324D3189BB47}" srcOrd="0" destOrd="0" presId="urn:microsoft.com/office/officeart/2008/layout/PictureStrips"/>
    <dgm:cxn modelId="{7D2EEC12-4A1E-4137-8C3A-339E30E0802A}" type="presParOf" srcId="{84FD7639-32E7-4709-A33B-C2E8F85B544D}" destId="{D1525AEC-D4B9-4222-BDDA-803A9D5C8A14}" srcOrd="0" destOrd="0" presId="urn:microsoft.com/office/officeart/2008/layout/PictureStrips"/>
    <dgm:cxn modelId="{0CAA00CA-A665-42F5-9AEF-483A1B1EB064}" type="presParOf" srcId="{D1525AEC-D4B9-4222-BDDA-803A9D5C8A14}" destId="{3C0A2E58-7047-49F5-A68B-C6C888EBD180}" srcOrd="0" destOrd="0" presId="urn:microsoft.com/office/officeart/2008/layout/PictureStrips"/>
    <dgm:cxn modelId="{75968365-A587-4A24-BAC8-EDE36BFFC601}" type="presParOf" srcId="{D1525AEC-D4B9-4222-BDDA-803A9D5C8A14}" destId="{85A3B73F-9AB4-4E4F-95FD-1C71352B4474}" srcOrd="1" destOrd="0" presId="urn:microsoft.com/office/officeart/2008/layout/PictureStrips"/>
    <dgm:cxn modelId="{54FF2C28-1534-4D38-8737-A90AF08A08FB}" type="presParOf" srcId="{84FD7639-32E7-4709-A33B-C2E8F85B544D}" destId="{82627B7A-82F0-4DC3-AD80-0EBD8F4C613D}" srcOrd="1" destOrd="0" presId="urn:microsoft.com/office/officeart/2008/layout/PictureStrips"/>
    <dgm:cxn modelId="{002FB01F-296B-4F99-A9B1-AD66CBA3C273}" type="presParOf" srcId="{84FD7639-32E7-4709-A33B-C2E8F85B544D}" destId="{9364DEDC-FB91-472C-B8DD-9D8DC40CE0DE}" srcOrd="2" destOrd="0" presId="urn:microsoft.com/office/officeart/2008/layout/PictureStrips"/>
    <dgm:cxn modelId="{33D1B5C6-0149-4A5D-BD28-6F0A6E05FBCF}" type="presParOf" srcId="{9364DEDC-FB91-472C-B8DD-9D8DC40CE0DE}" destId="{D3FF2E7D-31E0-4E34-93E1-D33C486C426F}" srcOrd="0" destOrd="0" presId="urn:microsoft.com/office/officeart/2008/layout/PictureStrips"/>
    <dgm:cxn modelId="{E8EA34B9-9411-40F3-92C9-9DE2EC6D3424}" type="presParOf" srcId="{9364DEDC-FB91-472C-B8DD-9D8DC40CE0DE}" destId="{49385C91-3F9A-4207-8242-6E124DCA7CAD}" srcOrd="1" destOrd="0" presId="urn:microsoft.com/office/officeart/2008/layout/PictureStrips"/>
    <dgm:cxn modelId="{DEF105DA-11A3-4848-8C7D-C7ED5F11D2BD}" type="presParOf" srcId="{84FD7639-32E7-4709-A33B-C2E8F85B544D}" destId="{4FC6A944-B15D-46CE-8793-745F8A3FA1C2}" srcOrd="3" destOrd="0" presId="urn:microsoft.com/office/officeart/2008/layout/PictureStrips"/>
    <dgm:cxn modelId="{DBBF6CD6-3506-43C2-890C-21E55345DD43}" type="presParOf" srcId="{84FD7639-32E7-4709-A33B-C2E8F85B544D}" destId="{2AB15135-6B6C-43E6-AFDD-CB15DB261AF8}" srcOrd="4" destOrd="0" presId="urn:microsoft.com/office/officeart/2008/layout/PictureStrips"/>
    <dgm:cxn modelId="{1E55D852-FFA8-4DF8-BB40-0B6F3FEADDC0}" type="presParOf" srcId="{2AB15135-6B6C-43E6-AFDD-CB15DB261AF8}" destId="{86F2849C-F2E7-43B9-8037-324D3189BB47}" srcOrd="0" destOrd="0" presId="urn:microsoft.com/office/officeart/2008/layout/PictureStrips"/>
    <dgm:cxn modelId="{2552BDEA-D93C-4DD9-B635-B2308AC74812}" type="presParOf" srcId="{2AB15135-6B6C-43E6-AFDD-CB15DB261AF8}" destId="{E0C26B2D-DDAF-4DC6-A704-1354E315D4C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DCB603-FCD6-47ED-8217-2F0CF8D02897}" type="doc">
      <dgm:prSet loTypeId="urn:microsoft.com/office/officeart/2005/8/layout/hProcess9" loCatId="process" qsTypeId="urn:microsoft.com/office/officeart/2005/8/quickstyle/simple1" qsCatId="simple" csTypeId="urn:microsoft.com/office/officeart/2005/8/colors/accent1_5" csCatId="accent1" phldr="1"/>
      <dgm:spPr/>
    </dgm:pt>
    <dgm:pt modelId="{B59DC9C0-60B3-4808-ABA4-31FD2C86A39A}">
      <dgm:prSet phldrT="[Texto]"/>
      <dgm:spPr>
        <a:scene3d>
          <a:camera prst="orthographicFront"/>
          <a:lightRig rig="threePt" dir="t"/>
        </a:scene3d>
        <a:sp3d>
          <a:bevelT prst="angle"/>
        </a:sp3d>
      </dgm:spPr>
      <dgm:t>
        <a:bodyPr/>
        <a:lstStyle/>
        <a:p>
          <a:r>
            <a:rPr lang="es-PE" dirty="0"/>
            <a:t>De realización automática</a:t>
          </a:r>
        </a:p>
      </dgm:t>
    </dgm:pt>
    <dgm:pt modelId="{6177BBEC-4812-469A-9366-4BB69AB9F9E6}" type="parTrans" cxnId="{B5895611-E86E-4040-ADF2-EC23683BFC22}">
      <dgm:prSet/>
      <dgm:spPr/>
      <dgm:t>
        <a:bodyPr/>
        <a:lstStyle/>
        <a:p>
          <a:endParaRPr lang="es-PE"/>
        </a:p>
      </dgm:t>
    </dgm:pt>
    <dgm:pt modelId="{06DA042B-8165-46AD-BCB2-C85F48147BC9}" type="sibTrans" cxnId="{B5895611-E86E-4040-ADF2-EC23683BFC22}">
      <dgm:prSet/>
      <dgm:spPr/>
      <dgm:t>
        <a:bodyPr/>
        <a:lstStyle/>
        <a:p>
          <a:endParaRPr lang="es-PE"/>
        </a:p>
      </dgm:t>
    </dgm:pt>
    <dgm:pt modelId="{557DD62C-1280-454D-820C-1B882811DF24}">
      <dgm:prSet phldrT="[Texto]"/>
      <dgm:spPr>
        <a:scene3d>
          <a:camera prst="orthographicFront"/>
          <a:lightRig rig="threePt" dir="t"/>
        </a:scene3d>
        <a:sp3d>
          <a:bevelT prst="angle"/>
        </a:sp3d>
      </dgm:spPr>
      <dgm:t>
        <a:bodyPr/>
        <a:lstStyle/>
        <a:p>
          <a:r>
            <a:rPr lang="es-PE" dirty="0"/>
            <a:t>Irrevocable</a:t>
          </a:r>
        </a:p>
      </dgm:t>
    </dgm:pt>
    <dgm:pt modelId="{91A1EB5B-0097-449C-BA3F-A59AEC81C00F}" type="parTrans" cxnId="{AEAC6A45-12F6-4F4D-A211-5F9B8FC33A83}">
      <dgm:prSet/>
      <dgm:spPr/>
      <dgm:t>
        <a:bodyPr/>
        <a:lstStyle/>
        <a:p>
          <a:endParaRPr lang="es-PE"/>
        </a:p>
      </dgm:t>
    </dgm:pt>
    <dgm:pt modelId="{452D132D-4E22-4050-B905-3E2159603A87}" type="sibTrans" cxnId="{AEAC6A45-12F6-4F4D-A211-5F9B8FC33A83}">
      <dgm:prSet/>
      <dgm:spPr/>
      <dgm:t>
        <a:bodyPr/>
        <a:lstStyle/>
        <a:p>
          <a:endParaRPr lang="es-PE"/>
        </a:p>
      </dgm:t>
    </dgm:pt>
    <dgm:pt modelId="{6F800701-D9AB-482F-83EB-B72AEC6AC632}">
      <dgm:prSet phldrT="[Texto]"/>
      <dgm:spPr>
        <a:scene3d>
          <a:camera prst="orthographicFront"/>
          <a:lightRig rig="threePt" dir="t"/>
        </a:scene3d>
        <a:sp3d>
          <a:bevelT prst="angle"/>
        </a:sp3d>
      </dgm:spPr>
      <dgm:t>
        <a:bodyPr/>
        <a:lstStyle/>
        <a:p>
          <a:r>
            <a:rPr lang="es-PE" dirty="0"/>
            <a:t>Incondicionales</a:t>
          </a:r>
        </a:p>
      </dgm:t>
    </dgm:pt>
    <dgm:pt modelId="{0F31D062-047B-42C9-B154-764B8EC61887}" type="parTrans" cxnId="{9B9853FA-C4F3-42D7-AD12-D79CFDD2F238}">
      <dgm:prSet/>
      <dgm:spPr/>
      <dgm:t>
        <a:bodyPr/>
        <a:lstStyle/>
        <a:p>
          <a:endParaRPr lang="es-PE"/>
        </a:p>
      </dgm:t>
    </dgm:pt>
    <dgm:pt modelId="{A93C16C6-79A0-4D33-8036-CC49F03EA9CF}" type="sibTrans" cxnId="{9B9853FA-C4F3-42D7-AD12-D79CFDD2F238}">
      <dgm:prSet/>
      <dgm:spPr/>
      <dgm:t>
        <a:bodyPr/>
        <a:lstStyle/>
        <a:p>
          <a:endParaRPr lang="es-PE"/>
        </a:p>
      </dgm:t>
    </dgm:pt>
    <dgm:pt modelId="{B5FDF2C5-BDED-48A0-BC6E-D0061D47920C}">
      <dgm:prSet/>
      <dgm:spPr>
        <a:scene3d>
          <a:camera prst="orthographicFront"/>
          <a:lightRig rig="threePt" dir="t"/>
        </a:scene3d>
        <a:sp3d>
          <a:bevelT prst="angle"/>
        </a:sp3d>
      </dgm:spPr>
      <dgm:t>
        <a:bodyPr/>
        <a:lstStyle/>
        <a:p>
          <a:r>
            <a:rPr lang="es-PE" dirty="0"/>
            <a:t>Solidaria </a:t>
          </a:r>
        </a:p>
      </dgm:t>
    </dgm:pt>
    <dgm:pt modelId="{D433D246-2DA8-4FEE-B311-4B516E5EB3AB}" type="parTrans" cxnId="{2B88E969-D39D-4A2E-90C3-D9FE8DEEE136}">
      <dgm:prSet/>
      <dgm:spPr/>
      <dgm:t>
        <a:bodyPr/>
        <a:lstStyle/>
        <a:p>
          <a:endParaRPr lang="es-PE"/>
        </a:p>
      </dgm:t>
    </dgm:pt>
    <dgm:pt modelId="{CD9ED883-D67B-4ADD-9E32-6B9EC689F1DD}" type="sibTrans" cxnId="{2B88E969-D39D-4A2E-90C3-D9FE8DEEE136}">
      <dgm:prSet/>
      <dgm:spPr/>
      <dgm:t>
        <a:bodyPr/>
        <a:lstStyle/>
        <a:p>
          <a:endParaRPr lang="es-PE"/>
        </a:p>
      </dgm:t>
    </dgm:pt>
    <dgm:pt modelId="{E4459C80-EA55-4E00-87F8-CC7BC0B3886C}" type="pres">
      <dgm:prSet presAssocID="{8CDCB603-FCD6-47ED-8217-2F0CF8D02897}" presName="CompostProcess" presStyleCnt="0">
        <dgm:presLayoutVars>
          <dgm:dir/>
          <dgm:resizeHandles val="exact"/>
        </dgm:presLayoutVars>
      </dgm:prSet>
      <dgm:spPr/>
    </dgm:pt>
    <dgm:pt modelId="{DBBE2448-E63D-4CB6-92FE-3AF45E51453F}" type="pres">
      <dgm:prSet presAssocID="{8CDCB603-FCD6-47ED-8217-2F0CF8D02897}" presName="arrow" presStyleLbl="bgShp" presStyleIdx="0" presStyleCnt="1" custLinFactNeighborX="-1499" custLinFactNeighborY="3664"/>
      <dgm:spPr>
        <a:scene3d>
          <a:camera prst="orthographicFront"/>
          <a:lightRig rig="threePt" dir="t"/>
        </a:scene3d>
        <a:sp3d>
          <a:bevelT prst="angle"/>
        </a:sp3d>
      </dgm:spPr>
    </dgm:pt>
    <dgm:pt modelId="{C406B9C2-DD08-4B2B-B6A4-E40028211448}" type="pres">
      <dgm:prSet presAssocID="{8CDCB603-FCD6-47ED-8217-2F0CF8D02897}" presName="linearProcess" presStyleCnt="0"/>
      <dgm:spPr>
        <a:scene3d>
          <a:camera prst="orthographicFront"/>
          <a:lightRig rig="threePt" dir="t"/>
        </a:scene3d>
        <a:sp3d>
          <a:bevelT prst="angle"/>
        </a:sp3d>
      </dgm:spPr>
    </dgm:pt>
    <dgm:pt modelId="{391B2923-DDC3-4ECD-97FE-624456E5ED16}" type="pres">
      <dgm:prSet presAssocID="{B59DC9C0-60B3-4808-ABA4-31FD2C86A39A}" presName="textNode" presStyleLbl="node1" presStyleIdx="0" presStyleCnt="4">
        <dgm:presLayoutVars>
          <dgm:bulletEnabled val="1"/>
        </dgm:presLayoutVars>
      </dgm:prSet>
      <dgm:spPr/>
    </dgm:pt>
    <dgm:pt modelId="{4D8D470F-05AE-4B08-B86E-ABD5BA2BBA93}" type="pres">
      <dgm:prSet presAssocID="{06DA042B-8165-46AD-BCB2-C85F48147BC9}" presName="sibTrans" presStyleCnt="0"/>
      <dgm:spPr>
        <a:scene3d>
          <a:camera prst="orthographicFront"/>
          <a:lightRig rig="threePt" dir="t"/>
        </a:scene3d>
        <a:sp3d>
          <a:bevelT prst="angle"/>
        </a:sp3d>
      </dgm:spPr>
    </dgm:pt>
    <dgm:pt modelId="{6B1C6772-E05F-4BCC-8856-5B39F022A572}" type="pres">
      <dgm:prSet presAssocID="{B5FDF2C5-BDED-48A0-BC6E-D0061D47920C}" presName="textNode" presStyleLbl="node1" presStyleIdx="1" presStyleCnt="4">
        <dgm:presLayoutVars>
          <dgm:bulletEnabled val="1"/>
        </dgm:presLayoutVars>
      </dgm:prSet>
      <dgm:spPr/>
    </dgm:pt>
    <dgm:pt modelId="{3FF4D3FA-5448-4863-B38A-F92D037072D7}" type="pres">
      <dgm:prSet presAssocID="{CD9ED883-D67B-4ADD-9E32-6B9EC689F1DD}" presName="sibTrans" presStyleCnt="0"/>
      <dgm:spPr>
        <a:scene3d>
          <a:camera prst="orthographicFront"/>
          <a:lightRig rig="threePt" dir="t"/>
        </a:scene3d>
        <a:sp3d>
          <a:bevelT prst="angle"/>
        </a:sp3d>
      </dgm:spPr>
    </dgm:pt>
    <dgm:pt modelId="{F0BF9B1A-B585-4F1D-8625-485DF3D5CCFA}" type="pres">
      <dgm:prSet presAssocID="{557DD62C-1280-454D-820C-1B882811DF24}" presName="textNode" presStyleLbl="node1" presStyleIdx="2" presStyleCnt="4">
        <dgm:presLayoutVars>
          <dgm:bulletEnabled val="1"/>
        </dgm:presLayoutVars>
      </dgm:prSet>
      <dgm:spPr/>
    </dgm:pt>
    <dgm:pt modelId="{D9F4F083-CAA9-4D6F-A085-BC7F0242C78C}" type="pres">
      <dgm:prSet presAssocID="{452D132D-4E22-4050-B905-3E2159603A87}" presName="sibTrans" presStyleCnt="0"/>
      <dgm:spPr>
        <a:scene3d>
          <a:camera prst="orthographicFront"/>
          <a:lightRig rig="threePt" dir="t"/>
        </a:scene3d>
        <a:sp3d>
          <a:bevelT prst="angle"/>
        </a:sp3d>
      </dgm:spPr>
    </dgm:pt>
    <dgm:pt modelId="{D81E2B1F-05FD-4B4A-A0FB-D3B7BD7F6887}" type="pres">
      <dgm:prSet presAssocID="{6F800701-D9AB-482F-83EB-B72AEC6AC632}" presName="textNode" presStyleLbl="node1" presStyleIdx="3" presStyleCnt="4">
        <dgm:presLayoutVars>
          <dgm:bulletEnabled val="1"/>
        </dgm:presLayoutVars>
      </dgm:prSet>
      <dgm:spPr/>
    </dgm:pt>
  </dgm:ptLst>
  <dgm:cxnLst>
    <dgm:cxn modelId="{B5895611-E86E-4040-ADF2-EC23683BFC22}" srcId="{8CDCB603-FCD6-47ED-8217-2F0CF8D02897}" destId="{B59DC9C0-60B3-4808-ABA4-31FD2C86A39A}" srcOrd="0" destOrd="0" parTransId="{6177BBEC-4812-469A-9366-4BB69AB9F9E6}" sibTransId="{06DA042B-8165-46AD-BCB2-C85F48147BC9}"/>
    <dgm:cxn modelId="{AEAC6A45-12F6-4F4D-A211-5F9B8FC33A83}" srcId="{8CDCB603-FCD6-47ED-8217-2F0CF8D02897}" destId="{557DD62C-1280-454D-820C-1B882811DF24}" srcOrd="2" destOrd="0" parTransId="{91A1EB5B-0097-449C-BA3F-A59AEC81C00F}" sibTransId="{452D132D-4E22-4050-B905-3E2159603A87}"/>
    <dgm:cxn modelId="{F180A947-00DE-4A8D-A853-75BE39D83881}" type="presOf" srcId="{B59DC9C0-60B3-4808-ABA4-31FD2C86A39A}" destId="{391B2923-DDC3-4ECD-97FE-624456E5ED16}" srcOrd="0" destOrd="0" presId="urn:microsoft.com/office/officeart/2005/8/layout/hProcess9"/>
    <dgm:cxn modelId="{2B88E969-D39D-4A2E-90C3-D9FE8DEEE136}" srcId="{8CDCB603-FCD6-47ED-8217-2F0CF8D02897}" destId="{B5FDF2C5-BDED-48A0-BC6E-D0061D47920C}" srcOrd="1" destOrd="0" parTransId="{D433D246-2DA8-4FEE-B311-4B516E5EB3AB}" sibTransId="{CD9ED883-D67B-4ADD-9E32-6B9EC689F1DD}"/>
    <dgm:cxn modelId="{1926C493-246C-41CA-B3D7-3A1D2B4EAE76}" type="presOf" srcId="{6F800701-D9AB-482F-83EB-B72AEC6AC632}" destId="{D81E2B1F-05FD-4B4A-A0FB-D3B7BD7F6887}" srcOrd="0" destOrd="0" presId="urn:microsoft.com/office/officeart/2005/8/layout/hProcess9"/>
    <dgm:cxn modelId="{E22E21CE-9412-4B60-862F-359A708D5A94}" type="presOf" srcId="{B5FDF2C5-BDED-48A0-BC6E-D0061D47920C}" destId="{6B1C6772-E05F-4BCC-8856-5B39F022A572}" srcOrd="0" destOrd="0" presId="urn:microsoft.com/office/officeart/2005/8/layout/hProcess9"/>
    <dgm:cxn modelId="{DBEB47E1-9576-4442-B04F-353EEFF25285}" type="presOf" srcId="{557DD62C-1280-454D-820C-1B882811DF24}" destId="{F0BF9B1A-B585-4F1D-8625-485DF3D5CCFA}" srcOrd="0" destOrd="0" presId="urn:microsoft.com/office/officeart/2005/8/layout/hProcess9"/>
    <dgm:cxn modelId="{9B9853FA-C4F3-42D7-AD12-D79CFDD2F238}" srcId="{8CDCB603-FCD6-47ED-8217-2F0CF8D02897}" destId="{6F800701-D9AB-482F-83EB-B72AEC6AC632}" srcOrd="3" destOrd="0" parTransId="{0F31D062-047B-42C9-B154-764B8EC61887}" sibTransId="{A93C16C6-79A0-4D33-8036-CC49F03EA9CF}"/>
    <dgm:cxn modelId="{F3F228FB-F3A6-4AA6-B4FB-B991F406BE47}" type="presOf" srcId="{8CDCB603-FCD6-47ED-8217-2F0CF8D02897}" destId="{E4459C80-EA55-4E00-87F8-CC7BC0B3886C}" srcOrd="0" destOrd="0" presId="urn:microsoft.com/office/officeart/2005/8/layout/hProcess9"/>
    <dgm:cxn modelId="{ECA5AB39-674A-496C-B401-2BCDF70C6146}" type="presParOf" srcId="{E4459C80-EA55-4E00-87F8-CC7BC0B3886C}" destId="{DBBE2448-E63D-4CB6-92FE-3AF45E51453F}" srcOrd="0" destOrd="0" presId="urn:microsoft.com/office/officeart/2005/8/layout/hProcess9"/>
    <dgm:cxn modelId="{F4585B10-755B-4B81-ADF9-C230B6EBFEDA}" type="presParOf" srcId="{E4459C80-EA55-4E00-87F8-CC7BC0B3886C}" destId="{C406B9C2-DD08-4B2B-B6A4-E40028211448}" srcOrd="1" destOrd="0" presId="urn:microsoft.com/office/officeart/2005/8/layout/hProcess9"/>
    <dgm:cxn modelId="{291F8902-7A28-4C9F-AAD4-2FFE6DD04BB2}" type="presParOf" srcId="{C406B9C2-DD08-4B2B-B6A4-E40028211448}" destId="{391B2923-DDC3-4ECD-97FE-624456E5ED16}" srcOrd="0" destOrd="0" presId="urn:microsoft.com/office/officeart/2005/8/layout/hProcess9"/>
    <dgm:cxn modelId="{C110B885-B517-49B2-A52D-1CFF0F39C92C}" type="presParOf" srcId="{C406B9C2-DD08-4B2B-B6A4-E40028211448}" destId="{4D8D470F-05AE-4B08-B86E-ABD5BA2BBA93}" srcOrd="1" destOrd="0" presId="urn:microsoft.com/office/officeart/2005/8/layout/hProcess9"/>
    <dgm:cxn modelId="{E9D5BC68-7395-48A8-A356-74D04742D83D}" type="presParOf" srcId="{C406B9C2-DD08-4B2B-B6A4-E40028211448}" destId="{6B1C6772-E05F-4BCC-8856-5B39F022A572}" srcOrd="2" destOrd="0" presId="urn:microsoft.com/office/officeart/2005/8/layout/hProcess9"/>
    <dgm:cxn modelId="{6E77725A-194D-4BD8-975D-3DC0C807F9D4}" type="presParOf" srcId="{C406B9C2-DD08-4B2B-B6A4-E40028211448}" destId="{3FF4D3FA-5448-4863-B38A-F92D037072D7}" srcOrd="3" destOrd="0" presId="urn:microsoft.com/office/officeart/2005/8/layout/hProcess9"/>
    <dgm:cxn modelId="{009D9B97-1F36-4BDC-802B-D094288FDDCF}" type="presParOf" srcId="{C406B9C2-DD08-4B2B-B6A4-E40028211448}" destId="{F0BF9B1A-B585-4F1D-8625-485DF3D5CCFA}" srcOrd="4" destOrd="0" presId="urn:microsoft.com/office/officeart/2005/8/layout/hProcess9"/>
    <dgm:cxn modelId="{BFF2923A-36E9-4DD2-8131-477FC598484F}" type="presParOf" srcId="{C406B9C2-DD08-4B2B-B6A4-E40028211448}" destId="{D9F4F083-CAA9-4D6F-A085-BC7F0242C78C}" srcOrd="5" destOrd="0" presId="urn:microsoft.com/office/officeart/2005/8/layout/hProcess9"/>
    <dgm:cxn modelId="{75E92C3F-8D36-467D-9763-E6A6919D6A73}" type="presParOf" srcId="{C406B9C2-DD08-4B2B-B6A4-E40028211448}" destId="{D81E2B1F-05FD-4B4A-A0FB-D3B7BD7F6887}" srcOrd="6" destOrd="0" presId="urn:microsoft.com/office/officeart/2005/8/layout/hProcess9"/>
  </dgm:cxnLst>
  <dgm:bg>
    <a:effectLst>
      <a:softEdge rad="63500"/>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6859D0-79BA-4FA0-9CE3-616851ABFE20}" type="doc">
      <dgm:prSet loTypeId="urn:microsoft.com/office/officeart/2005/8/layout/process1" loCatId="process" qsTypeId="urn:microsoft.com/office/officeart/2005/8/quickstyle/simple3" qsCatId="simple" csTypeId="urn:microsoft.com/office/officeart/2005/8/colors/colorful5" csCatId="colorful" phldr="1"/>
      <dgm:spPr>
        <a:scene3d>
          <a:camera prst="orthographicFront">
            <a:rot lat="0" lon="0" rev="0"/>
          </a:camera>
          <a:lightRig rig="glow" dir="t">
            <a:rot lat="0" lon="0" rev="4800000"/>
          </a:lightRig>
        </a:scene3d>
      </dgm:spPr>
    </dgm:pt>
    <dgm:pt modelId="{D510BFEA-D545-4BAC-ABF0-A72B7CC609FD}">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sz="2000" dirty="0"/>
            <a:t>Fiel cumplimiento</a:t>
          </a:r>
        </a:p>
      </dgm:t>
    </dgm:pt>
    <dgm:pt modelId="{E5E24423-89F0-452F-8702-E690A90BC45C}" type="parTrans" cxnId="{D372ACFE-2176-44C8-9DC6-97249EB290CA}">
      <dgm:prSet/>
      <dgm:spPr/>
      <dgm:t>
        <a:bodyPr/>
        <a:lstStyle/>
        <a:p>
          <a:endParaRPr lang="es-PE" sz="2000"/>
        </a:p>
      </dgm:t>
    </dgm:pt>
    <dgm:pt modelId="{36A9498C-E85A-4FEB-B58F-55E75B48CF61}" type="sibTrans" cxnId="{D372ACFE-2176-44C8-9DC6-97249EB290CA}">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PE" sz="2000"/>
        </a:p>
      </dgm:t>
    </dgm:pt>
    <dgm:pt modelId="{38DB16FB-1857-4260-B157-CF88DF4680CD}">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sz="2000" dirty="0"/>
            <a:t>Fiel cumplimiento de prestaciones accesorias</a:t>
          </a:r>
        </a:p>
      </dgm:t>
    </dgm:pt>
    <dgm:pt modelId="{C28B88F8-7F24-4306-AFA1-4C780D8B27CD}" type="parTrans" cxnId="{12699E8B-5F18-4C26-81FD-C4604369AF38}">
      <dgm:prSet/>
      <dgm:spPr/>
      <dgm:t>
        <a:bodyPr/>
        <a:lstStyle/>
        <a:p>
          <a:endParaRPr lang="es-PE" sz="2000"/>
        </a:p>
      </dgm:t>
    </dgm:pt>
    <dgm:pt modelId="{9BA18E5B-79B9-4FCD-9C51-2F477DC4643E}" type="sibTrans" cxnId="{12699E8B-5F18-4C26-81FD-C4604369AF38}">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s-PE" sz="2000"/>
        </a:p>
      </dgm:t>
    </dgm:pt>
    <dgm:pt modelId="{2F59F219-292B-4651-BB1D-A17B722814A0}">
      <dgm:prSet phldrT="[Texto]"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PE" sz="2000" dirty="0"/>
            <a:t>Adelantos</a:t>
          </a:r>
        </a:p>
      </dgm:t>
    </dgm:pt>
    <dgm:pt modelId="{4A71A0C7-9022-46B6-A0C9-91308AC1EC94}" type="parTrans" cxnId="{73314AEE-F8DF-43EB-850F-A1BDB9B1384E}">
      <dgm:prSet/>
      <dgm:spPr/>
      <dgm:t>
        <a:bodyPr/>
        <a:lstStyle/>
        <a:p>
          <a:endParaRPr lang="es-PE" sz="2000"/>
        </a:p>
      </dgm:t>
    </dgm:pt>
    <dgm:pt modelId="{F22E3D58-AC14-4983-9277-05927EE201A0}" type="sibTrans" cxnId="{73314AEE-F8DF-43EB-850F-A1BDB9B1384E}">
      <dgm:prSet/>
      <dgm:spPr/>
      <dgm:t>
        <a:bodyPr/>
        <a:lstStyle/>
        <a:p>
          <a:endParaRPr lang="es-PE" sz="2000"/>
        </a:p>
      </dgm:t>
    </dgm:pt>
    <dgm:pt modelId="{D758E31B-888A-4D4F-8210-D28EDB2AC322}" type="pres">
      <dgm:prSet presAssocID="{326859D0-79BA-4FA0-9CE3-616851ABFE20}" presName="Name0" presStyleCnt="0">
        <dgm:presLayoutVars>
          <dgm:dir/>
          <dgm:resizeHandles val="exact"/>
        </dgm:presLayoutVars>
      </dgm:prSet>
      <dgm:spPr/>
    </dgm:pt>
    <dgm:pt modelId="{FC4C460F-207F-4D6A-8968-C8FEACB40D21}" type="pres">
      <dgm:prSet presAssocID="{D510BFEA-D545-4BAC-ABF0-A72B7CC609FD}" presName="node" presStyleLbl="node1" presStyleIdx="0" presStyleCnt="3">
        <dgm:presLayoutVars>
          <dgm:bulletEnabled val="1"/>
        </dgm:presLayoutVars>
      </dgm:prSet>
      <dgm:spPr/>
    </dgm:pt>
    <dgm:pt modelId="{2FC75FF7-9627-4770-9094-2E2A56313AA9}" type="pres">
      <dgm:prSet presAssocID="{36A9498C-E85A-4FEB-B58F-55E75B48CF61}" presName="sibTrans" presStyleLbl="sibTrans2D1" presStyleIdx="0" presStyleCnt="2"/>
      <dgm:spPr/>
    </dgm:pt>
    <dgm:pt modelId="{9EDECE80-1FAC-49BD-8F1E-072FF0055198}" type="pres">
      <dgm:prSet presAssocID="{36A9498C-E85A-4FEB-B58F-55E75B48CF61}" presName="connectorText" presStyleLbl="sibTrans2D1" presStyleIdx="0" presStyleCnt="2"/>
      <dgm:spPr/>
    </dgm:pt>
    <dgm:pt modelId="{B0C59C1F-D5E2-4A48-9C43-CC17C8A2D7A9}" type="pres">
      <dgm:prSet presAssocID="{38DB16FB-1857-4260-B157-CF88DF4680CD}" presName="node" presStyleLbl="node1" presStyleIdx="1" presStyleCnt="3">
        <dgm:presLayoutVars>
          <dgm:bulletEnabled val="1"/>
        </dgm:presLayoutVars>
      </dgm:prSet>
      <dgm:spPr/>
    </dgm:pt>
    <dgm:pt modelId="{0C48345F-3EFD-4FB9-BC25-B418860D39AA}" type="pres">
      <dgm:prSet presAssocID="{9BA18E5B-79B9-4FCD-9C51-2F477DC4643E}" presName="sibTrans" presStyleLbl="sibTrans2D1" presStyleIdx="1" presStyleCnt="2"/>
      <dgm:spPr/>
    </dgm:pt>
    <dgm:pt modelId="{7ED709D0-B8DC-44BC-8F55-31A0A37D2ECC}" type="pres">
      <dgm:prSet presAssocID="{9BA18E5B-79B9-4FCD-9C51-2F477DC4643E}" presName="connectorText" presStyleLbl="sibTrans2D1" presStyleIdx="1" presStyleCnt="2"/>
      <dgm:spPr/>
    </dgm:pt>
    <dgm:pt modelId="{E099C62C-99B0-44CA-8FBB-E53E76C53846}" type="pres">
      <dgm:prSet presAssocID="{2F59F219-292B-4651-BB1D-A17B722814A0}" presName="node" presStyleLbl="node1" presStyleIdx="2" presStyleCnt="3">
        <dgm:presLayoutVars>
          <dgm:bulletEnabled val="1"/>
        </dgm:presLayoutVars>
      </dgm:prSet>
      <dgm:spPr/>
    </dgm:pt>
  </dgm:ptLst>
  <dgm:cxnLst>
    <dgm:cxn modelId="{0342661A-C04E-438A-B0D4-5E3892AFAA9D}" type="presOf" srcId="{9BA18E5B-79B9-4FCD-9C51-2F477DC4643E}" destId="{7ED709D0-B8DC-44BC-8F55-31A0A37D2ECC}" srcOrd="1" destOrd="0" presId="urn:microsoft.com/office/officeart/2005/8/layout/process1"/>
    <dgm:cxn modelId="{DC3E052A-CD6E-4895-8E2A-E9A5E8B6B676}" type="presOf" srcId="{326859D0-79BA-4FA0-9CE3-616851ABFE20}" destId="{D758E31B-888A-4D4F-8210-D28EDB2AC322}" srcOrd="0" destOrd="0" presId="urn:microsoft.com/office/officeart/2005/8/layout/process1"/>
    <dgm:cxn modelId="{2D792E2E-C89C-402E-AAB4-8C61E0DF7589}" type="presOf" srcId="{2F59F219-292B-4651-BB1D-A17B722814A0}" destId="{E099C62C-99B0-44CA-8FBB-E53E76C53846}" srcOrd="0" destOrd="0" presId="urn:microsoft.com/office/officeart/2005/8/layout/process1"/>
    <dgm:cxn modelId="{12CF502F-F7C5-4112-A5B1-6CD11CE9C160}" type="presOf" srcId="{9BA18E5B-79B9-4FCD-9C51-2F477DC4643E}" destId="{0C48345F-3EFD-4FB9-BC25-B418860D39AA}" srcOrd="0" destOrd="0" presId="urn:microsoft.com/office/officeart/2005/8/layout/process1"/>
    <dgm:cxn modelId="{EE8ED671-2C3D-4CDB-BCD7-941B22235C85}" type="presOf" srcId="{36A9498C-E85A-4FEB-B58F-55E75B48CF61}" destId="{9EDECE80-1FAC-49BD-8F1E-072FF0055198}" srcOrd="1" destOrd="0" presId="urn:microsoft.com/office/officeart/2005/8/layout/process1"/>
    <dgm:cxn modelId="{12699E8B-5F18-4C26-81FD-C4604369AF38}" srcId="{326859D0-79BA-4FA0-9CE3-616851ABFE20}" destId="{38DB16FB-1857-4260-B157-CF88DF4680CD}" srcOrd="1" destOrd="0" parTransId="{C28B88F8-7F24-4306-AFA1-4C780D8B27CD}" sibTransId="{9BA18E5B-79B9-4FCD-9C51-2F477DC4643E}"/>
    <dgm:cxn modelId="{1F3D8AA8-A4A5-4502-BF1B-0E26239EDD83}" type="presOf" srcId="{36A9498C-E85A-4FEB-B58F-55E75B48CF61}" destId="{2FC75FF7-9627-4770-9094-2E2A56313AA9}" srcOrd="0" destOrd="0" presId="urn:microsoft.com/office/officeart/2005/8/layout/process1"/>
    <dgm:cxn modelId="{359E0BC3-AE37-4D54-BA77-F8ABD3A26A0F}" type="presOf" srcId="{D510BFEA-D545-4BAC-ABF0-A72B7CC609FD}" destId="{FC4C460F-207F-4D6A-8968-C8FEACB40D21}" srcOrd="0" destOrd="0" presId="urn:microsoft.com/office/officeart/2005/8/layout/process1"/>
    <dgm:cxn modelId="{AF111EC4-41A9-4639-B28B-DF3F5AE32F78}" type="presOf" srcId="{38DB16FB-1857-4260-B157-CF88DF4680CD}" destId="{B0C59C1F-D5E2-4A48-9C43-CC17C8A2D7A9}" srcOrd="0" destOrd="0" presId="urn:microsoft.com/office/officeart/2005/8/layout/process1"/>
    <dgm:cxn modelId="{73314AEE-F8DF-43EB-850F-A1BDB9B1384E}" srcId="{326859D0-79BA-4FA0-9CE3-616851ABFE20}" destId="{2F59F219-292B-4651-BB1D-A17B722814A0}" srcOrd="2" destOrd="0" parTransId="{4A71A0C7-9022-46B6-A0C9-91308AC1EC94}" sibTransId="{F22E3D58-AC14-4983-9277-05927EE201A0}"/>
    <dgm:cxn modelId="{D372ACFE-2176-44C8-9DC6-97249EB290CA}" srcId="{326859D0-79BA-4FA0-9CE3-616851ABFE20}" destId="{D510BFEA-D545-4BAC-ABF0-A72B7CC609FD}" srcOrd="0" destOrd="0" parTransId="{E5E24423-89F0-452F-8702-E690A90BC45C}" sibTransId="{36A9498C-E85A-4FEB-B58F-55E75B48CF61}"/>
    <dgm:cxn modelId="{94BBA662-1903-4276-8F8C-5EE1F9B9F39F}" type="presParOf" srcId="{D758E31B-888A-4D4F-8210-D28EDB2AC322}" destId="{FC4C460F-207F-4D6A-8968-C8FEACB40D21}" srcOrd="0" destOrd="0" presId="urn:microsoft.com/office/officeart/2005/8/layout/process1"/>
    <dgm:cxn modelId="{112B52B1-8D1A-4705-A154-D7E1D2F8BA7C}" type="presParOf" srcId="{D758E31B-888A-4D4F-8210-D28EDB2AC322}" destId="{2FC75FF7-9627-4770-9094-2E2A56313AA9}" srcOrd="1" destOrd="0" presId="urn:microsoft.com/office/officeart/2005/8/layout/process1"/>
    <dgm:cxn modelId="{6A8B7CBC-E040-4551-BB9C-14760CC50299}" type="presParOf" srcId="{2FC75FF7-9627-4770-9094-2E2A56313AA9}" destId="{9EDECE80-1FAC-49BD-8F1E-072FF0055198}" srcOrd="0" destOrd="0" presId="urn:microsoft.com/office/officeart/2005/8/layout/process1"/>
    <dgm:cxn modelId="{A11F7A8E-89B1-4C55-9DBE-D3F23213EE0A}" type="presParOf" srcId="{D758E31B-888A-4D4F-8210-D28EDB2AC322}" destId="{B0C59C1F-D5E2-4A48-9C43-CC17C8A2D7A9}" srcOrd="2" destOrd="0" presId="urn:microsoft.com/office/officeart/2005/8/layout/process1"/>
    <dgm:cxn modelId="{0AB28929-1370-4B32-BCAE-64E701FC9409}" type="presParOf" srcId="{D758E31B-888A-4D4F-8210-D28EDB2AC322}" destId="{0C48345F-3EFD-4FB9-BC25-B418860D39AA}" srcOrd="3" destOrd="0" presId="urn:microsoft.com/office/officeart/2005/8/layout/process1"/>
    <dgm:cxn modelId="{6D19123A-6D31-4803-81D7-BA87BC3C6D95}" type="presParOf" srcId="{0C48345F-3EFD-4FB9-BC25-B418860D39AA}" destId="{7ED709D0-B8DC-44BC-8F55-31A0A37D2ECC}" srcOrd="0" destOrd="0" presId="urn:microsoft.com/office/officeart/2005/8/layout/process1"/>
    <dgm:cxn modelId="{15DFD7AA-C0B9-4C22-A35B-048D3730E4D3}" type="presParOf" srcId="{D758E31B-888A-4D4F-8210-D28EDB2AC322}" destId="{E099C62C-99B0-44CA-8FBB-E53E76C5384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F37A3C-B088-4269-B2CC-F948B2FC2A93}" type="doc">
      <dgm:prSet loTypeId="urn:microsoft.com/office/officeart/2005/8/layout/hList7" loCatId="list" qsTypeId="urn:microsoft.com/office/officeart/2005/8/quickstyle/simple3" qsCatId="simple" csTypeId="urn:microsoft.com/office/officeart/2005/8/colors/accent1_1" csCatId="accent1" phldr="1"/>
      <dgm:spPr/>
    </dgm:pt>
    <dgm:pt modelId="{D903E41D-8052-4C13-A5CF-82503CB51DC2}">
      <dgm:prSet phldrT="[Texto]" custT="1"/>
      <dgm:spPr/>
      <dgm:t>
        <a:bodyPr/>
        <a:lstStyle/>
        <a:p>
          <a:r>
            <a:rPr lang="es-PE" sz="2400" dirty="0">
              <a:latin typeface="+mj-lt"/>
              <a:ea typeface="Optima" panose="02020500000000000000" pitchFamily="18" charset="0"/>
              <a:cs typeface="Optima" panose="02020500000000000000" pitchFamily="18" charset="0"/>
            </a:rPr>
            <a:t>Respaldo por la entrega de adelantos</a:t>
          </a:r>
          <a:endParaRPr lang="es-PE" sz="2400" dirty="0"/>
        </a:p>
      </dgm:t>
    </dgm:pt>
    <dgm:pt modelId="{438CB50E-E4B8-4897-BA3D-03F6CF4A4580}" type="parTrans" cxnId="{E195E351-2AA7-4FD7-AB5B-81FCCF9CABD2}">
      <dgm:prSet/>
      <dgm:spPr/>
      <dgm:t>
        <a:bodyPr/>
        <a:lstStyle/>
        <a:p>
          <a:endParaRPr lang="es-PE"/>
        </a:p>
      </dgm:t>
    </dgm:pt>
    <dgm:pt modelId="{43F57E12-5DD8-4C90-9D29-542FB3CFA3FC}" type="sibTrans" cxnId="{E195E351-2AA7-4FD7-AB5B-81FCCF9CABD2}">
      <dgm:prSet/>
      <dgm:spPr/>
      <dgm:t>
        <a:bodyPr/>
        <a:lstStyle/>
        <a:p>
          <a:endParaRPr lang="es-PE"/>
        </a:p>
      </dgm:t>
    </dgm:pt>
    <dgm:pt modelId="{05B20622-C5A6-4365-8A27-8FEC825AED04}">
      <dgm:prSet phldrT="[Texto]" custT="1"/>
      <dgm:spPr/>
      <dgm:t>
        <a:bodyPr/>
        <a:lstStyle/>
        <a:p>
          <a:r>
            <a:rPr lang="es-PE" sz="2400" dirty="0">
              <a:latin typeface="+mj-lt"/>
              <a:ea typeface="Optima" panose="02020500000000000000" pitchFamily="18" charset="0"/>
              <a:cs typeface="Optima" panose="02020500000000000000" pitchFamily="18" charset="0"/>
            </a:rPr>
            <a:t>Antes de la entrega del adelanto</a:t>
          </a:r>
          <a:endParaRPr lang="es-PE" sz="2400" dirty="0"/>
        </a:p>
      </dgm:t>
    </dgm:pt>
    <dgm:pt modelId="{B74BBAE6-37D1-4E99-8226-EF3B6D36ADEA}" type="parTrans" cxnId="{8F143CF3-82F7-4654-9164-04282B655869}">
      <dgm:prSet/>
      <dgm:spPr/>
      <dgm:t>
        <a:bodyPr/>
        <a:lstStyle/>
        <a:p>
          <a:endParaRPr lang="es-PE"/>
        </a:p>
      </dgm:t>
    </dgm:pt>
    <dgm:pt modelId="{2E0E7E95-2F8D-446C-AD5E-8F4F9829E92E}" type="sibTrans" cxnId="{8F143CF3-82F7-4654-9164-04282B655869}">
      <dgm:prSet/>
      <dgm:spPr/>
      <dgm:t>
        <a:bodyPr/>
        <a:lstStyle/>
        <a:p>
          <a:endParaRPr lang="es-PE"/>
        </a:p>
      </dgm:t>
    </dgm:pt>
    <dgm:pt modelId="{1C36BF65-2AC3-4099-ACC7-3D79362DBDD4}">
      <dgm:prSet phldrT="[Texto]" custT="1"/>
      <dgm:spPr/>
      <dgm:t>
        <a:bodyPr/>
        <a:lstStyle/>
        <a:p>
          <a:r>
            <a:rPr lang="es-PE" sz="2400" dirty="0">
              <a:latin typeface="+mj-lt"/>
              <a:ea typeface="Optima" panose="02020500000000000000" pitchFamily="18" charset="0"/>
              <a:cs typeface="Optima" panose="02020500000000000000" pitchFamily="18" charset="0"/>
            </a:rPr>
            <a:t>Equivalentes al monto solicitado</a:t>
          </a:r>
          <a:endParaRPr lang="es-PE" sz="2400" dirty="0"/>
        </a:p>
      </dgm:t>
    </dgm:pt>
    <dgm:pt modelId="{4379E710-DE6F-4E28-B304-F27778F2C4CF}" type="parTrans" cxnId="{59F425C5-778F-4CD9-861D-A2533091F6DA}">
      <dgm:prSet/>
      <dgm:spPr/>
      <dgm:t>
        <a:bodyPr/>
        <a:lstStyle/>
        <a:p>
          <a:endParaRPr lang="es-PE"/>
        </a:p>
      </dgm:t>
    </dgm:pt>
    <dgm:pt modelId="{2321DA67-FBAA-4263-8502-B033A5CDC977}" type="sibTrans" cxnId="{59F425C5-778F-4CD9-861D-A2533091F6DA}">
      <dgm:prSet/>
      <dgm:spPr/>
      <dgm:t>
        <a:bodyPr/>
        <a:lstStyle/>
        <a:p>
          <a:endParaRPr lang="es-PE"/>
        </a:p>
      </dgm:t>
    </dgm:pt>
    <dgm:pt modelId="{38393E94-DF88-4CC1-A7B0-766552A45CA0}" type="pres">
      <dgm:prSet presAssocID="{41F37A3C-B088-4269-B2CC-F948B2FC2A93}" presName="Name0" presStyleCnt="0">
        <dgm:presLayoutVars>
          <dgm:dir/>
          <dgm:resizeHandles val="exact"/>
        </dgm:presLayoutVars>
      </dgm:prSet>
      <dgm:spPr/>
    </dgm:pt>
    <dgm:pt modelId="{27EC5A3B-A19C-41CB-AADD-3361821DD247}" type="pres">
      <dgm:prSet presAssocID="{41F37A3C-B088-4269-B2CC-F948B2FC2A93}" presName="fgShape" presStyleLbl="fgShp" presStyleIdx="0" presStyleCnt="1"/>
      <dgm:spPr/>
    </dgm:pt>
    <dgm:pt modelId="{75A7CE59-43D8-4BAA-A570-C137ACB3E5D9}" type="pres">
      <dgm:prSet presAssocID="{41F37A3C-B088-4269-B2CC-F948B2FC2A93}" presName="linComp" presStyleCnt="0"/>
      <dgm:spPr/>
    </dgm:pt>
    <dgm:pt modelId="{76681ADB-D9D0-449D-9E66-A6F5838326D5}" type="pres">
      <dgm:prSet presAssocID="{D903E41D-8052-4C13-A5CF-82503CB51DC2}" presName="compNode" presStyleCnt="0"/>
      <dgm:spPr/>
    </dgm:pt>
    <dgm:pt modelId="{34E84F8D-F07B-458C-A2B8-D9B3224093B1}" type="pres">
      <dgm:prSet presAssocID="{D903E41D-8052-4C13-A5CF-82503CB51DC2}" presName="bkgdShape" presStyleLbl="node1" presStyleIdx="0" presStyleCnt="3"/>
      <dgm:spPr/>
    </dgm:pt>
    <dgm:pt modelId="{D0BB24CE-F161-4BE9-8C1E-728189EA041B}" type="pres">
      <dgm:prSet presAssocID="{D903E41D-8052-4C13-A5CF-82503CB51DC2}" presName="nodeTx" presStyleLbl="node1" presStyleIdx="0" presStyleCnt="3">
        <dgm:presLayoutVars>
          <dgm:bulletEnabled val="1"/>
        </dgm:presLayoutVars>
      </dgm:prSet>
      <dgm:spPr/>
    </dgm:pt>
    <dgm:pt modelId="{271FEF60-B8A9-4CA7-A818-4D5B2891D5C3}" type="pres">
      <dgm:prSet presAssocID="{D903E41D-8052-4C13-A5CF-82503CB51DC2}" presName="invisiNode" presStyleLbl="node1" presStyleIdx="0" presStyleCnt="3"/>
      <dgm:spPr/>
    </dgm:pt>
    <dgm:pt modelId="{44826973-CF5E-4A2B-B5C4-D347F7EA6F27}" type="pres">
      <dgm:prSet presAssocID="{D903E41D-8052-4C13-A5CF-82503CB51DC2}" presName="imagNode" presStyleLbl="fgImgPlace1" presStyleIdx="0" presStyleCnt="3" custScaleX="135549" custScaleY="130898"/>
      <dgm:spPr>
        <a:blipFill rotWithShape="1">
          <a:blip xmlns:r="http://schemas.openxmlformats.org/officeDocument/2006/relationships" r:embed="rId1"/>
          <a:stretch>
            <a:fillRect/>
          </a:stretch>
        </a:blipFill>
      </dgm:spPr>
    </dgm:pt>
    <dgm:pt modelId="{7CBF4606-043F-4F51-9F6B-BA9F33CBAD60}" type="pres">
      <dgm:prSet presAssocID="{43F57E12-5DD8-4C90-9D29-542FB3CFA3FC}" presName="sibTrans" presStyleLbl="sibTrans2D1" presStyleIdx="0" presStyleCnt="0"/>
      <dgm:spPr/>
    </dgm:pt>
    <dgm:pt modelId="{D5CFE1BD-CBD1-4E61-9F70-8F480A12A8EF}" type="pres">
      <dgm:prSet presAssocID="{05B20622-C5A6-4365-8A27-8FEC825AED04}" presName="compNode" presStyleCnt="0"/>
      <dgm:spPr/>
    </dgm:pt>
    <dgm:pt modelId="{48BBEAC6-3BF0-46F6-90CF-4785767DB0F9}" type="pres">
      <dgm:prSet presAssocID="{05B20622-C5A6-4365-8A27-8FEC825AED04}" presName="bkgdShape" presStyleLbl="node1" presStyleIdx="1" presStyleCnt="3"/>
      <dgm:spPr/>
    </dgm:pt>
    <dgm:pt modelId="{21388FD5-6710-4639-A127-FA0D02A05EAA}" type="pres">
      <dgm:prSet presAssocID="{05B20622-C5A6-4365-8A27-8FEC825AED04}" presName="nodeTx" presStyleLbl="node1" presStyleIdx="1" presStyleCnt="3">
        <dgm:presLayoutVars>
          <dgm:bulletEnabled val="1"/>
        </dgm:presLayoutVars>
      </dgm:prSet>
      <dgm:spPr/>
    </dgm:pt>
    <dgm:pt modelId="{FFD99B34-6818-4AFA-9551-A0C5D86CDA18}" type="pres">
      <dgm:prSet presAssocID="{05B20622-C5A6-4365-8A27-8FEC825AED04}" presName="invisiNode" presStyleLbl="node1" presStyleIdx="1" presStyleCnt="3"/>
      <dgm:spPr/>
    </dgm:pt>
    <dgm:pt modelId="{4D1989F1-9131-4930-8E9C-C02188CF38B9}" type="pres">
      <dgm:prSet presAssocID="{05B20622-C5A6-4365-8A27-8FEC825AED04}" presName="imagNode" presStyleLbl="fgImgPlace1" presStyleIdx="1" presStyleCnt="3" custScaleX="142900" custScaleY="130898"/>
      <dgm:spPr>
        <a:blipFill rotWithShape="1">
          <a:blip xmlns:r="http://schemas.openxmlformats.org/officeDocument/2006/relationships" r:embed="rId2"/>
          <a:stretch>
            <a:fillRect/>
          </a:stretch>
        </a:blipFill>
      </dgm:spPr>
    </dgm:pt>
    <dgm:pt modelId="{5476C429-51CC-42BA-9DD6-C5A996D9F867}" type="pres">
      <dgm:prSet presAssocID="{2E0E7E95-2F8D-446C-AD5E-8F4F9829E92E}" presName="sibTrans" presStyleLbl="sibTrans2D1" presStyleIdx="0" presStyleCnt="0"/>
      <dgm:spPr/>
    </dgm:pt>
    <dgm:pt modelId="{F40F260F-AF91-4E75-AB98-F0CD86B5DB6B}" type="pres">
      <dgm:prSet presAssocID="{1C36BF65-2AC3-4099-ACC7-3D79362DBDD4}" presName="compNode" presStyleCnt="0"/>
      <dgm:spPr/>
    </dgm:pt>
    <dgm:pt modelId="{3F0229EF-1C34-48DD-93E4-075FB0783C6C}" type="pres">
      <dgm:prSet presAssocID="{1C36BF65-2AC3-4099-ACC7-3D79362DBDD4}" presName="bkgdShape" presStyleLbl="node1" presStyleIdx="2" presStyleCnt="3"/>
      <dgm:spPr/>
    </dgm:pt>
    <dgm:pt modelId="{F43668F4-285C-4BE8-BCFA-97556E21A7CF}" type="pres">
      <dgm:prSet presAssocID="{1C36BF65-2AC3-4099-ACC7-3D79362DBDD4}" presName="nodeTx" presStyleLbl="node1" presStyleIdx="2" presStyleCnt="3">
        <dgm:presLayoutVars>
          <dgm:bulletEnabled val="1"/>
        </dgm:presLayoutVars>
      </dgm:prSet>
      <dgm:spPr/>
    </dgm:pt>
    <dgm:pt modelId="{DAAF53AF-8153-48E8-8BD3-A731141CC2D3}" type="pres">
      <dgm:prSet presAssocID="{1C36BF65-2AC3-4099-ACC7-3D79362DBDD4}" presName="invisiNode" presStyleLbl="node1" presStyleIdx="2" presStyleCnt="3"/>
      <dgm:spPr/>
    </dgm:pt>
    <dgm:pt modelId="{3B31B285-E741-4D95-890C-9E4FC70ADCDF}" type="pres">
      <dgm:prSet presAssocID="{1C36BF65-2AC3-4099-ACC7-3D79362DBDD4}" presName="imagNode" presStyleLbl="fgImgPlace1" presStyleIdx="2" presStyleCnt="3" custScaleX="145885" custScaleY="130898"/>
      <dgm:spPr>
        <a:blipFill rotWithShape="1">
          <a:blip xmlns:r="http://schemas.openxmlformats.org/officeDocument/2006/relationships" r:embed="rId3"/>
          <a:stretch>
            <a:fillRect/>
          </a:stretch>
        </a:blipFill>
      </dgm:spPr>
    </dgm:pt>
  </dgm:ptLst>
  <dgm:cxnLst>
    <dgm:cxn modelId="{D902ED07-F8A1-49FF-8C91-FC7F36E31A74}" type="presOf" srcId="{41F37A3C-B088-4269-B2CC-F948B2FC2A93}" destId="{38393E94-DF88-4CC1-A7B0-766552A45CA0}" srcOrd="0" destOrd="0" presId="urn:microsoft.com/office/officeart/2005/8/layout/hList7"/>
    <dgm:cxn modelId="{C2FBB017-4EF1-407D-8D4C-B7C197F3390D}" type="presOf" srcId="{05B20622-C5A6-4365-8A27-8FEC825AED04}" destId="{48BBEAC6-3BF0-46F6-90CF-4785767DB0F9}" srcOrd="0" destOrd="0" presId="urn:microsoft.com/office/officeart/2005/8/layout/hList7"/>
    <dgm:cxn modelId="{2979CA20-8BD2-47B0-938E-C6ED66F744C6}" type="presOf" srcId="{43F57E12-5DD8-4C90-9D29-542FB3CFA3FC}" destId="{7CBF4606-043F-4F51-9F6B-BA9F33CBAD60}" srcOrd="0" destOrd="0" presId="urn:microsoft.com/office/officeart/2005/8/layout/hList7"/>
    <dgm:cxn modelId="{E195E351-2AA7-4FD7-AB5B-81FCCF9CABD2}" srcId="{41F37A3C-B088-4269-B2CC-F948B2FC2A93}" destId="{D903E41D-8052-4C13-A5CF-82503CB51DC2}" srcOrd="0" destOrd="0" parTransId="{438CB50E-E4B8-4897-BA3D-03F6CF4A4580}" sibTransId="{43F57E12-5DD8-4C90-9D29-542FB3CFA3FC}"/>
    <dgm:cxn modelId="{23CE4759-A9B8-4121-ACEA-DAB55B401D2B}" type="presOf" srcId="{05B20622-C5A6-4365-8A27-8FEC825AED04}" destId="{21388FD5-6710-4639-A127-FA0D02A05EAA}" srcOrd="1" destOrd="0" presId="urn:microsoft.com/office/officeart/2005/8/layout/hList7"/>
    <dgm:cxn modelId="{DC4535AA-5EAD-4DAF-96BD-4881AC7A8D13}" type="presOf" srcId="{1C36BF65-2AC3-4099-ACC7-3D79362DBDD4}" destId="{3F0229EF-1C34-48DD-93E4-075FB0783C6C}" srcOrd="0" destOrd="0" presId="urn:microsoft.com/office/officeart/2005/8/layout/hList7"/>
    <dgm:cxn modelId="{BBBC45B4-035A-408A-A082-3CC0CC2A951A}" type="presOf" srcId="{2E0E7E95-2F8D-446C-AD5E-8F4F9829E92E}" destId="{5476C429-51CC-42BA-9DD6-C5A996D9F867}" srcOrd="0" destOrd="0" presId="urn:microsoft.com/office/officeart/2005/8/layout/hList7"/>
    <dgm:cxn modelId="{59F425C5-778F-4CD9-861D-A2533091F6DA}" srcId="{41F37A3C-B088-4269-B2CC-F948B2FC2A93}" destId="{1C36BF65-2AC3-4099-ACC7-3D79362DBDD4}" srcOrd="2" destOrd="0" parTransId="{4379E710-DE6F-4E28-B304-F27778F2C4CF}" sibTransId="{2321DA67-FBAA-4263-8502-B033A5CDC977}"/>
    <dgm:cxn modelId="{9BEB03CB-AAC2-4659-8E39-361D7BE879AC}" type="presOf" srcId="{D903E41D-8052-4C13-A5CF-82503CB51DC2}" destId="{34E84F8D-F07B-458C-A2B8-D9B3224093B1}" srcOrd="0" destOrd="0" presId="urn:microsoft.com/office/officeart/2005/8/layout/hList7"/>
    <dgm:cxn modelId="{351D87CF-938B-4F30-84F2-50E465E246BF}" type="presOf" srcId="{1C36BF65-2AC3-4099-ACC7-3D79362DBDD4}" destId="{F43668F4-285C-4BE8-BCFA-97556E21A7CF}" srcOrd="1" destOrd="0" presId="urn:microsoft.com/office/officeart/2005/8/layout/hList7"/>
    <dgm:cxn modelId="{59451FDB-7C58-43C3-AEB9-360A60BB9436}" type="presOf" srcId="{D903E41D-8052-4C13-A5CF-82503CB51DC2}" destId="{D0BB24CE-F161-4BE9-8C1E-728189EA041B}" srcOrd="1" destOrd="0" presId="urn:microsoft.com/office/officeart/2005/8/layout/hList7"/>
    <dgm:cxn modelId="{8F143CF3-82F7-4654-9164-04282B655869}" srcId="{41F37A3C-B088-4269-B2CC-F948B2FC2A93}" destId="{05B20622-C5A6-4365-8A27-8FEC825AED04}" srcOrd="1" destOrd="0" parTransId="{B74BBAE6-37D1-4E99-8226-EF3B6D36ADEA}" sibTransId="{2E0E7E95-2F8D-446C-AD5E-8F4F9829E92E}"/>
    <dgm:cxn modelId="{29E38646-2DCA-44E4-A5EC-659F1E9F93D1}" type="presParOf" srcId="{38393E94-DF88-4CC1-A7B0-766552A45CA0}" destId="{27EC5A3B-A19C-41CB-AADD-3361821DD247}" srcOrd="0" destOrd="0" presId="urn:microsoft.com/office/officeart/2005/8/layout/hList7"/>
    <dgm:cxn modelId="{9D0F1E8C-DB6D-4308-9D3A-C9E338805776}" type="presParOf" srcId="{38393E94-DF88-4CC1-A7B0-766552A45CA0}" destId="{75A7CE59-43D8-4BAA-A570-C137ACB3E5D9}" srcOrd="1" destOrd="0" presId="urn:microsoft.com/office/officeart/2005/8/layout/hList7"/>
    <dgm:cxn modelId="{5FE92BD6-EEBB-46F0-8AF7-1561D7F9B633}" type="presParOf" srcId="{75A7CE59-43D8-4BAA-A570-C137ACB3E5D9}" destId="{76681ADB-D9D0-449D-9E66-A6F5838326D5}" srcOrd="0" destOrd="0" presId="urn:microsoft.com/office/officeart/2005/8/layout/hList7"/>
    <dgm:cxn modelId="{87F67AB6-D963-43A4-ABC6-4240F1173256}" type="presParOf" srcId="{76681ADB-D9D0-449D-9E66-A6F5838326D5}" destId="{34E84F8D-F07B-458C-A2B8-D9B3224093B1}" srcOrd="0" destOrd="0" presId="urn:microsoft.com/office/officeart/2005/8/layout/hList7"/>
    <dgm:cxn modelId="{98EE8615-5FE5-4691-98F8-F7CF0DE6CE28}" type="presParOf" srcId="{76681ADB-D9D0-449D-9E66-A6F5838326D5}" destId="{D0BB24CE-F161-4BE9-8C1E-728189EA041B}" srcOrd="1" destOrd="0" presId="urn:microsoft.com/office/officeart/2005/8/layout/hList7"/>
    <dgm:cxn modelId="{D65B96AB-18A8-45F6-971F-18EFC442D05E}" type="presParOf" srcId="{76681ADB-D9D0-449D-9E66-A6F5838326D5}" destId="{271FEF60-B8A9-4CA7-A818-4D5B2891D5C3}" srcOrd="2" destOrd="0" presId="urn:microsoft.com/office/officeart/2005/8/layout/hList7"/>
    <dgm:cxn modelId="{D27B4B00-710C-4858-8DE6-6B759A5F38E8}" type="presParOf" srcId="{76681ADB-D9D0-449D-9E66-A6F5838326D5}" destId="{44826973-CF5E-4A2B-B5C4-D347F7EA6F27}" srcOrd="3" destOrd="0" presId="urn:microsoft.com/office/officeart/2005/8/layout/hList7"/>
    <dgm:cxn modelId="{5231A253-1F64-41AA-8409-E54BAAC621ED}" type="presParOf" srcId="{75A7CE59-43D8-4BAA-A570-C137ACB3E5D9}" destId="{7CBF4606-043F-4F51-9F6B-BA9F33CBAD60}" srcOrd="1" destOrd="0" presId="urn:microsoft.com/office/officeart/2005/8/layout/hList7"/>
    <dgm:cxn modelId="{41FCED2B-C585-4D30-9C6F-7374EB799A6C}" type="presParOf" srcId="{75A7CE59-43D8-4BAA-A570-C137ACB3E5D9}" destId="{D5CFE1BD-CBD1-4E61-9F70-8F480A12A8EF}" srcOrd="2" destOrd="0" presId="urn:microsoft.com/office/officeart/2005/8/layout/hList7"/>
    <dgm:cxn modelId="{40D559DF-A0E1-4DE8-87B8-D2FD270EB002}" type="presParOf" srcId="{D5CFE1BD-CBD1-4E61-9F70-8F480A12A8EF}" destId="{48BBEAC6-3BF0-46F6-90CF-4785767DB0F9}" srcOrd="0" destOrd="0" presId="urn:microsoft.com/office/officeart/2005/8/layout/hList7"/>
    <dgm:cxn modelId="{76B7305F-ABB9-415B-BC7B-4BBF39848315}" type="presParOf" srcId="{D5CFE1BD-CBD1-4E61-9F70-8F480A12A8EF}" destId="{21388FD5-6710-4639-A127-FA0D02A05EAA}" srcOrd="1" destOrd="0" presId="urn:microsoft.com/office/officeart/2005/8/layout/hList7"/>
    <dgm:cxn modelId="{85BD81EF-C58C-4333-944E-B61B68ECF0FA}" type="presParOf" srcId="{D5CFE1BD-CBD1-4E61-9F70-8F480A12A8EF}" destId="{FFD99B34-6818-4AFA-9551-A0C5D86CDA18}" srcOrd="2" destOrd="0" presId="urn:microsoft.com/office/officeart/2005/8/layout/hList7"/>
    <dgm:cxn modelId="{275DAFBE-5E67-4057-B93E-E7FFDF3EBEA9}" type="presParOf" srcId="{D5CFE1BD-CBD1-4E61-9F70-8F480A12A8EF}" destId="{4D1989F1-9131-4930-8E9C-C02188CF38B9}" srcOrd="3" destOrd="0" presId="urn:microsoft.com/office/officeart/2005/8/layout/hList7"/>
    <dgm:cxn modelId="{1C99998C-F2E6-4158-B823-C2CFE348F2AD}" type="presParOf" srcId="{75A7CE59-43D8-4BAA-A570-C137ACB3E5D9}" destId="{5476C429-51CC-42BA-9DD6-C5A996D9F867}" srcOrd="3" destOrd="0" presId="urn:microsoft.com/office/officeart/2005/8/layout/hList7"/>
    <dgm:cxn modelId="{C4FC87B2-85C2-4F42-9A0B-14C2B08704AC}" type="presParOf" srcId="{75A7CE59-43D8-4BAA-A570-C137ACB3E5D9}" destId="{F40F260F-AF91-4E75-AB98-F0CD86B5DB6B}" srcOrd="4" destOrd="0" presId="urn:microsoft.com/office/officeart/2005/8/layout/hList7"/>
    <dgm:cxn modelId="{3BA9971D-14A2-446C-8B7C-86DE54043B20}" type="presParOf" srcId="{F40F260F-AF91-4E75-AB98-F0CD86B5DB6B}" destId="{3F0229EF-1C34-48DD-93E4-075FB0783C6C}" srcOrd="0" destOrd="0" presId="urn:microsoft.com/office/officeart/2005/8/layout/hList7"/>
    <dgm:cxn modelId="{73113848-9C56-4EDF-B379-2F7282D8BFBD}" type="presParOf" srcId="{F40F260F-AF91-4E75-AB98-F0CD86B5DB6B}" destId="{F43668F4-285C-4BE8-BCFA-97556E21A7CF}" srcOrd="1" destOrd="0" presId="urn:microsoft.com/office/officeart/2005/8/layout/hList7"/>
    <dgm:cxn modelId="{9CC24040-11F4-48A0-8CF7-3DABD8B342D8}" type="presParOf" srcId="{F40F260F-AF91-4E75-AB98-F0CD86B5DB6B}" destId="{DAAF53AF-8153-48E8-8BD3-A731141CC2D3}" srcOrd="2" destOrd="0" presId="urn:microsoft.com/office/officeart/2005/8/layout/hList7"/>
    <dgm:cxn modelId="{8391E3FD-ADC0-43C3-B29C-1DAFF0B5BB2C}" type="presParOf" srcId="{F40F260F-AF91-4E75-AB98-F0CD86B5DB6B}" destId="{3B31B285-E741-4D95-890C-9E4FC70ADCD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BD34D-1C5A-48D0-A3CF-C6B54F0BB557}">
      <dsp:nvSpPr>
        <dsp:cNvPr id="0" name=""/>
        <dsp:cNvSpPr/>
      </dsp:nvSpPr>
      <dsp:spPr>
        <a:xfrm>
          <a:off x="234406" y="759383"/>
          <a:ext cx="3699509" cy="115609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3063" tIns="57150" rIns="57150" bIns="57150" numCol="1" spcCol="1270" anchor="ctr" anchorCtr="0">
          <a:noAutofit/>
        </a:bodyPr>
        <a:lstStyle/>
        <a:p>
          <a:pPr marL="0" lvl="0" indent="0" algn="just" defTabSz="666750">
            <a:lnSpc>
              <a:spcPct val="90000"/>
            </a:lnSpc>
            <a:spcBef>
              <a:spcPct val="0"/>
            </a:spcBef>
            <a:spcAft>
              <a:spcPct val="35000"/>
            </a:spcAft>
            <a:buNone/>
          </a:pPr>
          <a:r>
            <a:rPr lang="es-PE" sz="1500" kern="1200" dirty="0"/>
            <a:t>Recorte presupuestal del objeto materia del procedimiento. </a:t>
          </a:r>
        </a:p>
      </dsp:txBody>
      <dsp:txXfrm>
        <a:off x="234406" y="759383"/>
        <a:ext cx="3699509" cy="1156096"/>
      </dsp:txXfrm>
    </dsp:sp>
    <dsp:sp modelId="{F5638BDF-ADE2-42A5-9998-53764BE4DCAF}">
      <dsp:nvSpPr>
        <dsp:cNvPr id="0" name=""/>
        <dsp:cNvSpPr/>
      </dsp:nvSpPr>
      <dsp:spPr>
        <a:xfrm>
          <a:off x="1052" y="734539"/>
          <a:ext cx="967034" cy="1213901"/>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366D43-4322-4B6D-9758-301B01C4FFD1}">
      <dsp:nvSpPr>
        <dsp:cNvPr id="0" name=""/>
        <dsp:cNvSpPr/>
      </dsp:nvSpPr>
      <dsp:spPr>
        <a:xfrm>
          <a:off x="4427113" y="759383"/>
          <a:ext cx="3699509" cy="115609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3063" tIns="57150" rIns="57150" bIns="57150" numCol="1" spcCol="1270" anchor="ctr" anchorCtr="0">
          <a:noAutofit/>
        </a:bodyPr>
        <a:lstStyle/>
        <a:p>
          <a:pPr marL="0" lvl="0" indent="0" algn="just" defTabSz="666750">
            <a:lnSpc>
              <a:spcPct val="90000"/>
            </a:lnSpc>
            <a:spcBef>
              <a:spcPct val="0"/>
            </a:spcBef>
            <a:spcAft>
              <a:spcPct val="35000"/>
            </a:spcAft>
            <a:buNone/>
          </a:pPr>
          <a:r>
            <a:rPr lang="es-PE" sz="1500" kern="1200" dirty="0"/>
            <a:t>Desaparición de la necesidad, debidamente acreditada. </a:t>
          </a:r>
        </a:p>
      </dsp:txBody>
      <dsp:txXfrm>
        <a:off x="4427113" y="759383"/>
        <a:ext cx="3699509" cy="1156096"/>
      </dsp:txXfrm>
    </dsp:sp>
    <dsp:sp modelId="{527F5530-02E2-4906-922C-F09B419A856A}">
      <dsp:nvSpPr>
        <dsp:cNvPr id="0" name=""/>
        <dsp:cNvSpPr/>
      </dsp:nvSpPr>
      <dsp:spPr>
        <a:xfrm>
          <a:off x="4168353" y="734539"/>
          <a:ext cx="973549" cy="1213901"/>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CA469F-7A08-46F3-A198-5EAB5F7CF05B}">
      <dsp:nvSpPr>
        <dsp:cNvPr id="0" name=""/>
        <dsp:cNvSpPr/>
      </dsp:nvSpPr>
      <dsp:spPr>
        <a:xfrm>
          <a:off x="276714" y="2214780"/>
          <a:ext cx="3699509" cy="115609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3063" tIns="57150" rIns="57150" bIns="57150" numCol="1" spcCol="1270" anchor="ctr" anchorCtr="0">
          <a:noAutofit/>
        </a:bodyPr>
        <a:lstStyle/>
        <a:p>
          <a:pPr marL="0" lvl="0" indent="0" algn="just" defTabSz="666750">
            <a:lnSpc>
              <a:spcPct val="90000"/>
            </a:lnSpc>
            <a:spcBef>
              <a:spcPct val="0"/>
            </a:spcBef>
            <a:spcAft>
              <a:spcPct val="35000"/>
            </a:spcAft>
            <a:buNone/>
          </a:pPr>
          <a:r>
            <a:rPr lang="es-PE" sz="1500" kern="1200" dirty="0"/>
            <a:t>Prohibición legal expresa.</a:t>
          </a:r>
        </a:p>
      </dsp:txBody>
      <dsp:txXfrm>
        <a:off x="276714" y="2214780"/>
        <a:ext cx="3699509" cy="1156096"/>
      </dsp:txXfrm>
    </dsp:sp>
    <dsp:sp modelId="{4D957FCF-D7A8-4A47-B161-2112035368B5}">
      <dsp:nvSpPr>
        <dsp:cNvPr id="0" name=""/>
        <dsp:cNvSpPr/>
      </dsp:nvSpPr>
      <dsp:spPr>
        <a:xfrm>
          <a:off x="0" y="2180262"/>
          <a:ext cx="971987" cy="1213901"/>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5A29B8-59F1-43EF-A264-E41C0EBA3908}">
      <dsp:nvSpPr>
        <dsp:cNvPr id="0" name=""/>
        <dsp:cNvSpPr/>
      </dsp:nvSpPr>
      <dsp:spPr>
        <a:xfrm>
          <a:off x="4387281" y="2214780"/>
          <a:ext cx="3699509" cy="115609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3063" tIns="57150" rIns="57150" bIns="57150" numCol="1" spcCol="1270" anchor="ctr" anchorCtr="0">
          <a:noAutofit/>
        </a:bodyPr>
        <a:lstStyle/>
        <a:p>
          <a:pPr marL="0" lvl="0" indent="0" algn="just" defTabSz="666750">
            <a:lnSpc>
              <a:spcPct val="90000"/>
            </a:lnSpc>
            <a:spcBef>
              <a:spcPct val="0"/>
            </a:spcBef>
            <a:spcAft>
              <a:spcPct val="35000"/>
            </a:spcAft>
            <a:buNone/>
          </a:pPr>
          <a:r>
            <a:rPr lang="es-PE" sz="1500" kern="1200" dirty="0"/>
            <a:t>La negativa a suscribir por otra razón genera responsabilidad en el Titular de la Entidad y en el responsable de la OEC. </a:t>
          </a:r>
        </a:p>
      </dsp:txBody>
      <dsp:txXfrm>
        <a:off x="4387281" y="2214780"/>
        <a:ext cx="3699509" cy="1156096"/>
      </dsp:txXfrm>
    </dsp:sp>
    <dsp:sp modelId="{94DC8AD4-E912-42BE-ADA3-BE93337D1506}">
      <dsp:nvSpPr>
        <dsp:cNvPr id="0" name=""/>
        <dsp:cNvSpPr/>
      </dsp:nvSpPr>
      <dsp:spPr>
        <a:xfrm>
          <a:off x="4137892" y="2192073"/>
          <a:ext cx="809267" cy="1213901"/>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63B876-3F10-4211-9518-73CBF2875704}">
      <dsp:nvSpPr>
        <dsp:cNvPr id="0" name=""/>
        <dsp:cNvSpPr/>
      </dsp:nvSpPr>
      <dsp:spPr>
        <a:xfrm>
          <a:off x="2420171" y="3670178"/>
          <a:ext cx="3699509" cy="115609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3063" tIns="57150" rIns="57150" bIns="57150" numCol="1" spcCol="1270" anchor="ctr" anchorCtr="0">
          <a:noAutofit/>
        </a:bodyPr>
        <a:lstStyle/>
        <a:p>
          <a:pPr marL="0" lvl="0" indent="0" algn="just" defTabSz="666750">
            <a:lnSpc>
              <a:spcPct val="90000"/>
            </a:lnSpc>
            <a:spcBef>
              <a:spcPct val="0"/>
            </a:spcBef>
            <a:spcAft>
              <a:spcPct val="35000"/>
            </a:spcAft>
            <a:buNone/>
          </a:pPr>
          <a:r>
            <a:rPr lang="es-PE" sz="1500" kern="1200" dirty="0"/>
            <a:t>Prohibición de convocar el procedimiento en el mismo ejercicio presupuestal. Salvo que el motivo sea el recorte presupuestal. </a:t>
          </a:r>
        </a:p>
      </dsp:txBody>
      <dsp:txXfrm>
        <a:off x="2420171" y="3670178"/>
        <a:ext cx="3699509" cy="1156096"/>
      </dsp:txXfrm>
    </dsp:sp>
    <dsp:sp modelId="{DFACD1A4-8888-425C-8523-9D5E6EBEE9ED}">
      <dsp:nvSpPr>
        <dsp:cNvPr id="0" name=""/>
        <dsp:cNvSpPr/>
      </dsp:nvSpPr>
      <dsp:spPr>
        <a:xfrm>
          <a:off x="1773290" y="3669952"/>
          <a:ext cx="1324682" cy="1213901"/>
        </a:xfrm>
        <a:prstGeom prst="rect">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7427E-91B0-4FB7-95FC-18448999DA8D}">
      <dsp:nvSpPr>
        <dsp:cNvPr id="0" name=""/>
        <dsp:cNvSpPr/>
      </dsp:nvSpPr>
      <dsp:spPr>
        <a:xfrm>
          <a:off x="4926117" y="2595760"/>
          <a:ext cx="650661" cy="2098383"/>
        </a:xfrm>
        <a:custGeom>
          <a:avLst/>
          <a:gdLst/>
          <a:ahLst/>
          <a:cxnLst/>
          <a:rect l="0" t="0" r="0" b="0"/>
          <a:pathLst>
            <a:path>
              <a:moveTo>
                <a:pt x="0" y="0"/>
              </a:moveTo>
              <a:lnTo>
                <a:pt x="325330" y="0"/>
              </a:lnTo>
              <a:lnTo>
                <a:pt x="325330" y="2098383"/>
              </a:lnTo>
              <a:lnTo>
                <a:pt x="650661" y="209838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C86181-CA4F-494E-AB79-C0B380769063}">
      <dsp:nvSpPr>
        <dsp:cNvPr id="0" name=""/>
        <dsp:cNvSpPr/>
      </dsp:nvSpPr>
      <dsp:spPr>
        <a:xfrm>
          <a:off x="4926117" y="531472"/>
          <a:ext cx="625903" cy="2064287"/>
        </a:xfrm>
        <a:custGeom>
          <a:avLst/>
          <a:gdLst/>
          <a:ahLst/>
          <a:cxnLst/>
          <a:rect l="0" t="0" r="0" b="0"/>
          <a:pathLst>
            <a:path>
              <a:moveTo>
                <a:pt x="0" y="2064287"/>
              </a:moveTo>
              <a:lnTo>
                <a:pt x="300573" y="2064287"/>
              </a:lnTo>
              <a:lnTo>
                <a:pt x="300573" y="0"/>
              </a:lnTo>
              <a:lnTo>
                <a:pt x="625903"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BF542A-B105-4243-BDB9-D6B6F7B76825}">
      <dsp:nvSpPr>
        <dsp:cNvPr id="0" name=""/>
        <dsp:cNvSpPr/>
      </dsp:nvSpPr>
      <dsp:spPr>
        <a:xfrm>
          <a:off x="4926117" y="2595760"/>
          <a:ext cx="699786" cy="743670"/>
        </a:xfrm>
        <a:custGeom>
          <a:avLst/>
          <a:gdLst/>
          <a:ahLst/>
          <a:cxnLst/>
          <a:rect l="0" t="0" r="0" b="0"/>
          <a:pathLst>
            <a:path>
              <a:moveTo>
                <a:pt x="0" y="0"/>
              </a:moveTo>
              <a:lnTo>
                <a:pt x="374455" y="0"/>
              </a:lnTo>
              <a:lnTo>
                <a:pt x="374455" y="743670"/>
              </a:lnTo>
              <a:lnTo>
                <a:pt x="699786" y="74367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5ECC61-3BE6-4599-838C-C17AAC5FBD2C}">
      <dsp:nvSpPr>
        <dsp:cNvPr id="0" name=""/>
        <dsp:cNvSpPr/>
      </dsp:nvSpPr>
      <dsp:spPr>
        <a:xfrm>
          <a:off x="4926117" y="1861564"/>
          <a:ext cx="699786" cy="734196"/>
        </a:xfrm>
        <a:custGeom>
          <a:avLst/>
          <a:gdLst/>
          <a:ahLst/>
          <a:cxnLst/>
          <a:rect l="0" t="0" r="0" b="0"/>
          <a:pathLst>
            <a:path>
              <a:moveTo>
                <a:pt x="0" y="734196"/>
              </a:moveTo>
              <a:lnTo>
                <a:pt x="374455" y="734196"/>
              </a:lnTo>
              <a:lnTo>
                <a:pt x="374455" y="0"/>
              </a:lnTo>
              <a:lnTo>
                <a:pt x="699786"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D738B0-19C3-4AC1-AF3C-F4E83ABE42BC}">
      <dsp:nvSpPr>
        <dsp:cNvPr id="0" name=""/>
        <dsp:cNvSpPr/>
      </dsp:nvSpPr>
      <dsp:spPr>
        <a:xfrm>
          <a:off x="1672809" y="2099630"/>
          <a:ext cx="3253308" cy="992259"/>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t>El contrato puede ser modificado:</a:t>
          </a:r>
          <a:endParaRPr lang="es-PE" sz="2500" kern="1200" dirty="0"/>
        </a:p>
      </dsp:txBody>
      <dsp:txXfrm>
        <a:off x="1672809" y="2099630"/>
        <a:ext cx="3253308" cy="992259"/>
      </dsp:txXfrm>
    </dsp:sp>
    <dsp:sp modelId="{88530FB4-C6E6-4651-95B2-2F5C3749B155}">
      <dsp:nvSpPr>
        <dsp:cNvPr id="0" name=""/>
        <dsp:cNvSpPr/>
      </dsp:nvSpPr>
      <dsp:spPr>
        <a:xfrm>
          <a:off x="5625904" y="1365434"/>
          <a:ext cx="3253308" cy="992259"/>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t>Ejecución de prestaciones adicionales</a:t>
          </a:r>
          <a:endParaRPr lang="es-PE" sz="2500" kern="1200" dirty="0"/>
        </a:p>
      </dsp:txBody>
      <dsp:txXfrm>
        <a:off x="5625904" y="1365434"/>
        <a:ext cx="3253308" cy="992259"/>
      </dsp:txXfrm>
    </dsp:sp>
    <dsp:sp modelId="{25656F33-C8F1-4006-B721-C054A268D2F1}">
      <dsp:nvSpPr>
        <dsp:cNvPr id="0" name=""/>
        <dsp:cNvSpPr/>
      </dsp:nvSpPr>
      <dsp:spPr>
        <a:xfrm>
          <a:off x="5625904" y="2843301"/>
          <a:ext cx="3253308" cy="992259"/>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t>Reducción de las prestaciones</a:t>
          </a:r>
          <a:endParaRPr lang="es-PE" sz="2500" kern="1200" dirty="0"/>
        </a:p>
      </dsp:txBody>
      <dsp:txXfrm>
        <a:off x="5625904" y="2843301"/>
        <a:ext cx="3253308" cy="992259"/>
      </dsp:txXfrm>
    </dsp:sp>
    <dsp:sp modelId="{F9A759FD-D817-4BB6-A765-ED5C9C3E0027}">
      <dsp:nvSpPr>
        <dsp:cNvPr id="0" name=""/>
        <dsp:cNvSpPr/>
      </dsp:nvSpPr>
      <dsp:spPr>
        <a:xfrm>
          <a:off x="5552021" y="35343"/>
          <a:ext cx="3253308" cy="992259"/>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t>Autorización de ampliaciones de plazo</a:t>
          </a:r>
          <a:endParaRPr lang="es-PE" sz="2500" kern="1200" dirty="0"/>
        </a:p>
      </dsp:txBody>
      <dsp:txXfrm>
        <a:off x="5552021" y="35343"/>
        <a:ext cx="3253308" cy="992259"/>
      </dsp:txXfrm>
    </dsp:sp>
    <dsp:sp modelId="{4DEC09EB-874C-4C3A-866C-889060A07B59}">
      <dsp:nvSpPr>
        <dsp:cNvPr id="0" name=""/>
        <dsp:cNvSpPr/>
      </dsp:nvSpPr>
      <dsp:spPr>
        <a:xfrm>
          <a:off x="5576779" y="4198014"/>
          <a:ext cx="3253308" cy="992259"/>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t>Otros contemplados en la Ley el reglamento</a:t>
          </a:r>
          <a:endParaRPr lang="es-PE" sz="2500" kern="1200" dirty="0"/>
        </a:p>
      </dsp:txBody>
      <dsp:txXfrm>
        <a:off x="5576779" y="4198014"/>
        <a:ext cx="3253308" cy="9922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86FC0-AFF5-4446-99D5-5EA54CF5ACB0}">
      <dsp:nvSpPr>
        <dsp:cNvPr id="0" name=""/>
        <dsp:cNvSpPr/>
      </dsp:nvSpPr>
      <dsp:spPr>
        <a:xfrm>
          <a:off x="1336363" y="558"/>
          <a:ext cx="2890720" cy="1072822"/>
        </a:xfrm>
        <a:prstGeom prst="roundRect">
          <a:avLst>
            <a:gd name="adj" fmla="val 10000"/>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PE" altLang="es-PE" sz="1600" b="1" kern="1200" dirty="0">
              <a:cs typeface="Times New Roman" pitchFamily="18" charset="0"/>
            </a:rPr>
            <a:t>Procede</a:t>
          </a:r>
          <a:endParaRPr lang="es-PE" sz="1600" kern="1200" dirty="0"/>
        </a:p>
      </dsp:txBody>
      <dsp:txXfrm>
        <a:off x="1367785" y="31980"/>
        <a:ext cx="2827876" cy="1009978"/>
      </dsp:txXfrm>
    </dsp:sp>
    <dsp:sp modelId="{91188027-57AD-47F2-921C-804CA0F82484}">
      <dsp:nvSpPr>
        <dsp:cNvPr id="0" name=""/>
        <dsp:cNvSpPr/>
      </dsp:nvSpPr>
      <dsp:spPr>
        <a:xfrm>
          <a:off x="1625435" y="1073380"/>
          <a:ext cx="289072" cy="962005"/>
        </a:xfrm>
        <a:custGeom>
          <a:avLst/>
          <a:gdLst/>
          <a:ahLst/>
          <a:cxnLst/>
          <a:rect l="0" t="0" r="0" b="0"/>
          <a:pathLst>
            <a:path>
              <a:moveTo>
                <a:pt x="0" y="0"/>
              </a:moveTo>
              <a:lnTo>
                <a:pt x="0" y="962005"/>
              </a:lnTo>
              <a:lnTo>
                <a:pt x="289072" y="962005"/>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27DA5E-E6C8-4BCD-9F70-D8982D62326B}">
      <dsp:nvSpPr>
        <dsp:cNvPr id="0" name=""/>
        <dsp:cNvSpPr/>
      </dsp:nvSpPr>
      <dsp:spPr>
        <a:xfrm>
          <a:off x="1914507" y="1341586"/>
          <a:ext cx="2630423" cy="1387599"/>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PE" sz="1600" kern="1200" dirty="0"/>
            <a:t>Por aprobación de adicional que afecte el plazo.</a:t>
          </a:r>
        </a:p>
      </dsp:txBody>
      <dsp:txXfrm>
        <a:off x="1955148" y="1382227"/>
        <a:ext cx="2549141" cy="1306317"/>
      </dsp:txXfrm>
    </dsp:sp>
    <dsp:sp modelId="{110F1E7C-0648-43AA-AFFD-F51FB23F0CE7}">
      <dsp:nvSpPr>
        <dsp:cNvPr id="0" name=""/>
        <dsp:cNvSpPr/>
      </dsp:nvSpPr>
      <dsp:spPr>
        <a:xfrm>
          <a:off x="1625435" y="1073380"/>
          <a:ext cx="289072" cy="2667820"/>
        </a:xfrm>
        <a:custGeom>
          <a:avLst/>
          <a:gdLst/>
          <a:ahLst/>
          <a:cxnLst/>
          <a:rect l="0" t="0" r="0" b="0"/>
          <a:pathLst>
            <a:path>
              <a:moveTo>
                <a:pt x="0" y="0"/>
              </a:moveTo>
              <a:lnTo>
                <a:pt x="0" y="2667820"/>
              </a:lnTo>
              <a:lnTo>
                <a:pt x="289072" y="266782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959401-D285-412E-9F44-6C7AB7725AA1}">
      <dsp:nvSpPr>
        <dsp:cNvPr id="0" name=""/>
        <dsp:cNvSpPr/>
      </dsp:nvSpPr>
      <dsp:spPr>
        <a:xfrm>
          <a:off x="1914507" y="2997391"/>
          <a:ext cx="2741705" cy="1487618"/>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PE" sz="1600" kern="1200" dirty="0"/>
            <a:t>Por atrasos y/o paralizaciones no imputables al contratista → culpa de la Entidad / caso fortuito o fuerza mayor.</a:t>
          </a:r>
        </a:p>
      </dsp:txBody>
      <dsp:txXfrm>
        <a:off x="1958078" y="3040962"/>
        <a:ext cx="2654563" cy="1400476"/>
      </dsp:txXfrm>
    </dsp:sp>
    <dsp:sp modelId="{4D426D2D-13B3-4E7C-A9CD-6E3FBA05CB52}">
      <dsp:nvSpPr>
        <dsp:cNvPr id="0" name=""/>
        <dsp:cNvSpPr/>
      </dsp:nvSpPr>
      <dsp:spPr>
        <a:xfrm>
          <a:off x="4763495" y="558"/>
          <a:ext cx="2145645" cy="1072822"/>
        </a:xfrm>
        <a:prstGeom prst="roundRect">
          <a:avLst>
            <a:gd name="adj" fmla="val 10000"/>
          </a:avLst>
        </a:prstGeom>
        <a:gradFill rotWithShape="0">
          <a:gsLst>
            <a:gs pos="0">
              <a:schemeClr val="accent1">
                <a:shade val="80000"/>
                <a:hueOff val="349283"/>
                <a:satOff val="-6256"/>
                <a:lumOff val="26585"/>
                <a:alphaOff val="0"/>
                <a:lumMod val="110000"/>
                <a:satMod val="105000"/>
                <a:tint val="67000"/>
              </a:schemeClr>
            </a:gs>
            <a:gs pos="50000">
              <a:schemeClr val="accent1">
                <a:shade val="80000"/>
                <a:hueOff val="349283"/>
                <a:satOff val="-6256"/>
                <a:lumOff val="26585"/>
                <a:alphaOff val="0"/>
                <a:lumMod val="105000"/>
                <a:satMod val="103000"/>
                <a:tint val="73000"/>
              </a:schemeClr>
            </a:gs>
            <a:gs pos="100000">
              <a:schemeClr val="accent1">
                <a:shade val="80000"/>
                <a:hueOff val="349283"/>
                <a:satOff val="-6256"/>
                <a:lumOff val="2658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PE" sz="1600" b="1" kern="1200" dirty="0"/>
            <a:t>Trámite</a:t>
          </a:r>
          <a:endParaRPr lang="es-PE" sz="1600" kern="1200" dirty="0"/>
        </a:p>
      </dsp:txBody>
      <dsp:txXfrm>
        <a:off x="4794917" y="31980"/>
        <a:ext cx="2082801" cy="1009978"/>
      </dsp:txXfrm>
    </dsp:sp>
    <dsp:sp modelId="{9186C30D-1CE1-4902-A51F-432E7F24C61E}">
      <dsp:nvSpPr>
        <dsp:cNvPr id="0" name=""/>
        <dsp:cNvSpPr/>
      </dsp:nvSpPr>
      <dsp:spPr>
        <a:xfrm>
          <a:off x="4978060" y="1073380"/>
          <a:ext cx="214564" cy="965438"/>
        </a:xfrm>
        <a:custGeom>
          <a:avLst/>
          <a:gdLst/>
          <a:ahLst/>
          <a:cxnLst/>
          <a:rect l="0" t="0" r="0" b="0"/>
          <a:pathLst>
            <a:path>
              <a:moveTo>
                <a:pt x="0" y="0"/>
              </a:moveTo>
              <a:lnTo>
                <a:pt x="0" y="965438"/>
              </a:lnTo>
              <a:lnTo>
                <a:pt x="214564" y="965438"/>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B44143-A599-4933-9DA8-D590CE7AFF4B}">
      <dsp:nvSpPr>
        <dsp:cNvPr id="0" name=""/>
        <dsp:cNvSpPr/>
      </dsp:nvSpPr>
      <dsp:spPr>
        <a:xfrm>
          <a:off x="5192624" y="1341586"/>
          <a:ext cx="3446678" cy="1394465"/>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PE" sz="1600" kern="1200" dirty="0"/>
            <a:t>Solicitud fundamentada dentro de los 7 días hábiles de finalizado el hecho y aprobación en 10 días hábiles. </a:t>
          </a:r>
        </a:p>
      </dsp:txBody>
      <dsp:txXfrm>
        <a:off x="5233466" y="1382428"/>
        <a:ext cx="3364994" cy="1312781"/>
      </dsp:txXfrm>
    </dsp:sp>
    <dsp:sp modelId="{CBA58033-DB7A-4765-B5C7-75F8D1E7E172}">
      <dsp:nvSpPr>
        <dsp:cNvPr id="0" name=""/>
        <dsp:cNvSpPr/>
      </dsp:nvSpPr>
      <dsp:spPr>
        <a:xfrm>
          <a:off x="4978060" y="1073380"/>
          <a:ext cx="214564" cy="2467288"/>
        </a:xfrm>
        <a:custGeom>
          <a:avLst/>
          <a:gdLst/>
          <a:ahLst/>
          <a:cxnLst/>
          <a:rect l="0" t="0" r="0" b="0"/>
          <a:pathLst>
            <a:path>
              <a:moveTo>
                <a:pt x="0" y="0"/>
              </a:moveTo>
              <a:lnTo>
                <a:pt x="0" y="2467288"/>
              </a:lnTo>
              <a:lnTo>
                <a:pt x="214564" y="2467288"/>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5CF024-1C3D-451F-82B4-A6936C045FD2}">
      <dsp:nvSpPr>
        <dsp:cNvPr id="0" name=""/>
        <dsp:cNvSpPr/>
      </dsp:nvSpPr>
      <dsp:spPr>
        <a:xfrm>
          <a:off x="5192624" y="3004257"/>
          <a:ext cx="3446678" cy="1072822"/>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PE" sz="1600" kern="1200" dirty="0"/>
            <a:t>Reconocimiento de los costos directos y gastos generales que correspondan.</a:t>
          </a:r>
        </a:p>
      </dsp:txBody>
      <dsp:txXfrm>
        <a:off x="5224046" y="3035679"/>
        <a:ext cx="3383834" cy="1009978"/>
      </dsp:txXfrm>
    </dsp:sp>
    <dsp:sp modelId="{0FA7E2D3-74DB-4DF0-839F-E61CBBEF91C4}">
      <dsp:nvSpPr>
        <dsp:cNvPr id="0" name=""/>
        <dsp:cNvSpPr/>
      </dsp:nvSpPr>
      <dsp:spPr>
        <a:xfrm>
          <a:off x="4978060" y="1073380"/>
          <a:ext cx="214564" cy="3808316"/>
        </a:xfrm>
        <a:custGeom>
          <a:avLst/>
          <a:gdLst/>
          <a:ahLst/>
          <a:cxnLst/>
          <a:rect l="0" t="0" r="0" b="0"/>
          <a:pathLst>
            <a:path>
              <a:moveTo>
                <a:pt x="0" y="0"/>
              </a:moveTo>
              <a:lnTo>
                <a:pt x="0" y="3808316"/>
              </a:lnTo>
              <a:lnTo>
                <a:pt x="214564" y="3808316"/>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24B764-C4FC-47A6-BD72-14FBDB97C9F2}">
      <dsp:nvSpPr>
        <dsp:cNvPr id="0" name=""/>
        <dsp:cNvSpPr/>
      </dsp:nvSpPr>
      <dsp:spPr>
        <a:xfrm>
          <a:off x="5192624" y="4345286"/>
          <a:ext cx="3446678" cy="1072822"/>
        </a:xfrm>
        <a:prstGeom prst="roundRect">
          <a:avLst>
            <a:gd name="adj" fmla="val 10000"/>
          </a:avLst>
        </a:prstGeom>
        <a:solidFill>
          <a:schemeClr val="lt1">
            <a:alpha val="90000"/>
            <a:hueOff val="0"/>
            <a:satOff val="0"/>
            <a:lumOff val="0"/>
            <a:alphaOff val="0"/>
          </a:schemeClr>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PE" sz="1600" kern="1200" dirty="0"/>
            <a:t>Silencio positivo para BB y SS bajo responsabilidad del Titular.</a:t>
          </a:r>
        </a:p>
      </dsp:txBody>
      <dsp:txXfrm>
        <a:off x="5224046" y="4376708"/>
        <a:ext cx="3383834" cy="10099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1E7C1-4D26-4776-8D9E-96ECD3A6C22E}">
      <dsp:nvSpPr>
        <dsp:cNvPr id="0" name=""/>
        <dsp:cNvSpPr/>
      </dsp:nvSpPr>
      <dsp:spPr>
        <a:xfrm>
          <a:off x="2150" y="1059805"/>
          <a:ext cx="4585783" cy="2751470"/>
        </a:xfrm>
        <a:prstGeom prst="roundRect">
          <a:avLst>
            <a:gd name="adj" fmla="val 10000"/>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365125" lvl="0" indent="-365125" algn="just" defTabSz="1111250">
            <a:lnSpc>
              <a:spcPct val="90000"/>
            </a:lnSpc>
            <a:spcBef>
              <a:spcPct val="0"/>
            </a:spcBef>
            <a:spcAft>
              <a:spcPct val="35000"/>
            </a:spcAft>
            <a:buNone/>
          </a:pPr>
          <a:r>
            <a:rPr lang="es-PE" altLang="es-PE" sz="2500" kern="1200" dirty="0">
              <a:cs typeface="Times New Roman" pitchFamily="18" charset="0"/>
            </a:rPr>
            <a:t>1. Por aprobación de adicional que afecte el plazo. Contratista amplía el plazo de las garantías otorgadas.</a:t>
          </a:r>
          <a:endParaRPr lang="es-PE" sz="2500" kern="1200" dirty="0"/>
        </a:p>
      </dsp:txBody>
      <dsp:txXfrm>
        <a:off x="82738" y="1140393"/>
        <a:ext cx="4424607" cy="2590294"/>
      </dsp:txXfrm>
    </dsp:sp>
    <dsp:sp modelId="{20366088-8BF5-4842-BB5F-5255236CBE03}">
      <dsp:nvSpPr>
        <dsp:cNvPr id="0" name=""/>
        <dsp:cNvSpPr/>
      </dsp:nvSpPr>
      <dsp:spPr>
        <a:xfrm>
          <a:off x="5046512" y="1866903"/>
          <a:ext cx="972186" cy="1137274"/>
        </a:xfrm>
        <a:prstGeom prst="rightArrow">
          <a:avLst>
            <a:gd name="adj1" fmla="val 60000"/>
            <a:gd name="adj2" fmla="val 50000"/>
          </a:avLst>
        </a:prstGeom>
        <a:gradFill rotWithShape="0">
          <a:gsLst>
            <a:gs pos="0">
              <a:schemeClr val="accent2">
                <a:shade val="90000"/>
                <a:hueOff val="0"/>
                <a:satOff val="0"/>
                <a:lumOff val="0"/>
                <a:alphaOff val="0"/>
                <a:lumMod val="110000"/>
                <a:satMod val="105000"/>
                <a:tint val="67000"/>
              </a:schemeClr>
            </a:gs>
            <a:gs pos="50000">
              <a:schemeClr val="accent2">
                <a:shade val="90000"/>
                <a:hueOff val="0"/>
                <a:satOff val="0"/>
                <a:lumOff val="0"/>
                <a:alphaOff val="0"/>
                <a:lumMod val="105000"/>
                <a:satMod val="103000"/>
                <a:tint val="73000"/>
              </a:schemeClr>
            </a:gs>
            <a:gs pos="100000">
              <a:schemeClr val="accent2">
                <a:shade val="90000"/>
                <a:hueOff val="0"/>
                <a:satOff val="0"/>
                <a:lumOff val="0"/>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PE" sz="2000" kern="1200"/>
        </a:p>
      </dsp:txBody>
      <dsp:txXfrm>
        <a:off x="5046512" y="2094358"/>
        <a:ext cx="680530" cy="682364"/>
      </dsp:txXfrm>
    </dsp:sp>
    <dsp:sp modelId="{982F8095-AED5-4F16-93A5-8F6975DBE9A1}">
      <dsp:nvSpPr>
        <dsp:cNvPr id="0" name=""/>
        <dsp:cNvSpPr/>
      </dsp:nvSpPr>
      <dsp:spPr>
        <a:xfrm>
          <a:off x="6422247" y="1059805"/>
          <a:ext cx="4585783" cy="2751470"/>
        </a:xfrm>
        <a:prstGeom prst="roundRect">
          <a:avLst>
            <a:gd name="adj" fmla="val 10000"/>
          </a:avLst>
        </a:prstGeom>
        <a:gradFill rotWithShape="0">
          <a:gsLst>
            <a:gs pos="0">
              <a:schemeClr val="accent2">
                <a:shade val="80000"/>
                <a:hueOff val="-481415"/>
                <a:satOff val="10166"/>
                <a:lumOff val="27081"/>
                <a:alphaOff val="0"/>
                <a:lumMod val="110000"/>
                <a:satMod val="105000"/>
                <a:tint val="67000"/>
              </a:schemeClr>
            </a:gs>
            <a:gs pos="50000">
              <a:schemeClr val="accent2">
                <a:shade val="80000"/>
                <a:hueOff val="-481415"/>
                <a:satOff val="10166"/>
                <a:lumOff val="27081"/>
                <a:alphaOff val="0"/>
                <a:lumMod val="105000"/>
                <a:satMod val="103000"/>
                <a:tint val="73000"/>
              </a:schemeClr>
            </a:gs>
            <a:gs pos="100000">
              <a:schemeClr val="accent2">
                <a:shade val="80000"/>
                <a:hueOff val="-481415"/>
                <a:satOff val="10166"/>
                <a:lumOff val="27081"/>
                <a:alphaOff val="0"/>
                <a:lumMod val="105000"/>
                <a:satMod val="109000"/>
                <a:tint val="81000"/>
              </a:schemeClr>
            </a:gs>
          </a:gsLst>
          <a:lin ang="54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365125" lvl="0" indent="-365125" algn="just" defTabSz="1111250">
            <a:lnSpc>
              <a:spcPct val="90000"/>
            </a:lnSpc>
            <a:spcBef>
              <a:spcPct val="0"/>
            </a:spcBef>
            <a:spcAft>
              <a:spcPct val="35000"/>
            </a:spcAft>
            <a:buNone/>
          </a:pPr>
          <a:r>
            <a:rPr lang="es-PE" altLang="es-PE" sz="2500" kern="1200" dirty="0">
              <a:cs typeface="Times New Roman" pitchFamily="18" charset="0"/>
            </a:rPr>
            <a:t>2. Por atrasos y/o paralizaciones no imputables al contratista (ajenas a su voluntad) debidamente comprobados y que modifiquen el plazo contractual.</a:t>
          </a:r>
          <a:endParaRPr lang="es-PE" sz="2500" kern="1200" dirty="0"/>
        </a:p>
      </dsp:txBody>
      <dsp:txXfrm>
        <a:off x="6502835" y="1140393"/>
        <a:ext cx="4424607" cy="25902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811C2-4D5C-49AD-9C31-4ED14D1FA155}">
      <dsp:nvSpPr>
        <dsp:cNvPr id="0" name=""/>
        <dsp:cNvSpPr/>
      </dsp:nvSpPr>
      <dsp:spPr>
        <a:xfrm rot="5400000">
          <a:off x="109142" y="1231084"/>
          <a:ext cx="1925087" cy="232067"/>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sp>
    <dsp:sp modelId="{39A33F3C-442E-4D1E-B8A0-95C33A5C7672}">
      <dsp:nvSpPr>
        <dsp:cNvPr id="0" name=""/>
        <dsp:cNvSpPr/>
      </dsp:nvSpPr>
      <dsp:spPr>
        <a:xfrm>
          <a:off x="551578" y="1881"/>
          <a:ext cx="2578526" cy="1547115"/>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altLang="es-PE" sz="1600" kern="1200" dirty="0">
              <a:cs typeface="Times New Roman" pitchFamily="18" charset="0"/>
            </a:rPr>
            <a:t>Es un aumento de prestaciones.</a:t>
          </a:r>
          <a:endParaRPr lang="es-PE" sz="1600" kern="1200" dirty="0"/>
        </a:p>
      </dsp:txBody>
      <dsp:txXfrm>
        <a:off x="596891" y="47194"/>
        <a:ext cx="2487900" cy="1456489"/>
      </dsp:txXfrm>
    </dsp:sp>
    <dsp:sp modelId="{337F769E-2DCE-4C3B-9900-D791034C7BFD}">
      <dsp:nvSpPr>
        <dsp:cNvPr id="0" name=""/>
        <dsp:cNvSpPr/>
      </dsp:nvSpPr>
      <dsp:spPr>
        <a:xfrm rot="5400000">
          <a:off x="109142" y="3164978"/>
          <a:ext cx="1925087" cy="232067"/>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sp>
    <dsp:sp modelId="{8FDF6535-ACFE-46AA-B5A6-3523056553A8}">
      <dsp:nvSpPr>
        <dsp:cNvPr id="0" name=""/>
        <dsp:cNvSpPr/>
      </dsp:nvSpPr>
      <dsp:spPr>
        <a:xfrm>
          <a:off x="551578" y="1935775"/>
          <a:ext cx="2578526" cy="1547115"/>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altLang="es-PE" sz="1600" kern="1200" dirty="0">
              <a:cs typeface="Times New Roman" pitchFamily="18" charset="0"/>
            </a:rPr>
            <a:t>Tiene una naturaleza excepcional para lograr la finalidad del contrato.</a:t>
          </a:r>
          <a:endParaRPr lang="es-PE" sz="1600" kern="1200" dirty="0"/>
        </a:p>
      </dsp:txBody>
      <dsp:txXfrm>
        <a:off x="596891" y="1981088"/>
        <a:ext cx="2487900" cy="1456489"/>
      </dsp:txXfrm>
    </dsp:sp>
    <dsp:sp modelId="{698983CF-9EDA-4B0A-BE2B-28F2B9D1E795}">
      <dsp:nvSpPr>
        <dsp:cNvPr id="0" name=""/>
        <dsp:cNvSpPr/>
      </dsp:nvSpPr>
      <dsp:spPr>
        <a:xfrm>
          <a:off x="1076090" y="4131926"/>
          <a:ext cx="3420633" cy="23206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sp>
    <dsp:sp modelId="{D5F74017-6811-430A-BBD9-4069A5A5959E}">
      <dsp:nvSpPr>
        <dsp:cNvPr id="0" name=""/>
        <dsp:cNvSpPr/>
      </dsp:nvSpPr>
      <dsp:spPr>
        <a:xfrm>
          <a:off x="551578" y="3869670"/>
          <a:ext cx="2578526" cy="1547115"/>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altLang="es-PE" sz="1600" kern="1200" dirty="0">
              <a:cs typeface="Times New Roman" pitchFamily="18" charset="0"/>
            </a:rPr>
            <a:t>El área usuaria deberá sustentar la necesidad del adicional.</a:t>
          </a:r>
          <a:endParaRPr lang="es-PE" sz="1600" kern="1200" dirty="0"/>
        </a:p>
      </dsp:txBody>
      <dsp:txXfrm>
        <a:off x="596891" y="3914983"/>
        <a:ext cx="2487900" cy="1456489"/>
      </dsp:txXfrm>
    </dsp:sp>
    <dsp:sp modelId="{D2D5CA1E-BC56-43BD-83A1-8B1961D340EF}">
      <dsp:nvSpPr>
        <dsp:cNvPr id="0" name=""/>
        <dsp:cNvSpPr/>
      </dsp:nvSpPr>
      <dsp:spPr>
        <a:xfrm rot="16200000">
          <a:off x="3538582" y="3164978"/>
          <a:ext cx="1925087" cy="232067"/>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sp>
    <dsp:sp modelId="{B457E567-A99E-4F63-B2A1-B6897706E215}">
      <dsp:nvSpPr>
        <dsp:cNvPr id="0" name=""/>
        <dsp:cNvSpPr/>
      </dsp:nvSpPr>
      <dsp:spPr>
        <a:xfrm>
          <a:off x="3981017" y="3869670"/>
          <a:ext cx="2578526" cy="1547115"/>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altLang="es-PE" sz="1600" kern="1200" dirty="0">
              <a:cs typeface="Times New Roman" pitchFamily="18" charset="0"/>
            </a:rPr>
            <a:t>Es necesaria la emisión de una Resolución por el Titular de la Entidad. Puede delegarse esta facultad.</a:t>
          </a:r>
          <a:endParaRPr lang="es-PE" sz="1600" kern="1200" dirty="0"/>
        </a:p>
      </dsp:txBody>
      <dsp:txXfrm>
        <a:off x="4026330" y="3914983"/>
        <a:ext cx="2487900" cy="1456489"/>
      </dsp:txXfrm>
    </dsp:sp>
    <dsp:sp modelId="{35316AFA-CBA9-4061-9D4B-A70E0404C956}">
      <dsp:nvSpPr>
        <dsp:cNvPr id="0" name=""/>
        <dsp:cNvSpPr/>
      </dsp:nvSpPr>
      <dsp:spPr>
        <a:xfrm rot="16200000">
          <a:off x="3538582" y="1231084"/>
          <a:ext cx="1925087" cy="232067"/>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sp>
    <dsp:sp modelId="{BE5AF2E8-F3CB-4694-BCA5-BA0DEF4A4576}">
      <dsp:nvSpPr>
        <dsp:cNvPr id="0" name=""/>
        <dsp:cNvSpPr/>
      </dsp:nvSpPr>
      <dsp:spPr>
        <a:xfrm>
          <a:off x="3981017" y="1935775"/>
          <a:ext cx="2578526" cy="1547115"/>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altLang="es-PE" sz="1600" kern="1200" dirty="0">
              <a:cs typeface="Times New Roman" pitchFamily="18" charset="0"/>
            </a:rPr>
            <a:t>Límite cuantitativo: 25% del monto original del contrato</a:t>
          </a:r>
          <a:endParaRPr lang="es-PE" sz="1600" kern="1200" dirty="0"/>
        </a:p>
      </dsp:txBody>
      <dsp:txXfrm>
        <a:off x="4026330" y="1981088"/>
        <a:ext cx="2487900" cy="1456489"/>
      </dsp:txXfrm>
    </dsp:sp>
    <dsp:sp modelId="{0CEC9D05-CB45-4E09-B6D9-F3C6631BF8B2}">
      <dsp:nvSpPr>
        <dsp:cNvPr id="0" name=""/>
        <dsp:cNvSpPr/>
      </dsp:nvSpPr>
      <dsp:spPr>
        <a:xfrm>
          <a:off x="4505529" y="264136"/>
          <a:ext cx="3420633" cy="232067"/>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sp>
    <dsp:sp modelId="{BC39A8D6-DE2B-4F5B-8139-16F88958DF72}">
      <dsp:nvSpPr>
        <dsp:cNvPr id="0" name=""/>
        <dsp:cNvSpPr/>
      </dsp:nvSpPr>
      <dsp:spPr>
        <a:xfrm>
          <a:off x="3981017" y="1881"/>
          <a:ext cx="2578526" cy="1547115"/>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altLang="es-PE" sz="1600" kern="1200" dirty="0">
              <a:cs typeface="Times New Roman" pitchFamily="18" charset="0"/>
            </a:rPr>
            <a:t>Es necesario contar con la asignación presupuestal correspondiente</a:t>
          </a:r>
          <a:endParaRPr lang="es-PE" sz="1600" kern="1200" dirty="0"/>
        </a:p>
      </dsp:txBody>
      <dsp:txXfrm>
        <a:off x="4026330" y="47194"/>
        <a:ext cx="2487900" cy="1456489"/>
      </dsp:txXfrm>
    </dsp:sp>
    <dsp:sp modelId="{09070A61-0D29-4A6E-AF2E-4229AAF67CF1}">
      <dsp:nvSpPr>
        <dsp:cNvPr id="0" name=""/>
        <dsp:cNvSpPr/>
      </dsp:nvSpPr>
      <dsp:spPr>
        <a:xfrm rot="5400000">
          <a:off x="6600658" y="1598447"/>
          <a:ext cx="2659815" cy="232067"/>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sp>
    <dsp:sp modelId="{C076F0C4-015A-4BC1-95D6-EFEF4DB2D8FF}">
      <dsp:nvSpPr>
        <dsp:cNvPr id="0" name=""/>
        <dsp:cNvSpPr/>
      </dsp:nvSpPr>
      <dsp:spPr>
        <a:xfrm>
          <a:off x="7410457" y="1881"/>
          <a:ext cx="2578526" cy="1547115"/>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altLang="es-PE" sz="1600" kern="1200" dirty="0">
              <a:cs typeface="Times New Roman" pitchFamily="18" charset="0"/>
            </a:rPr>
            <a:t>Se deberá aumentar el monto de la garantía de forma proporcional.</a:t>
          </a:r>
          <a:endParaRPr lang="es-PE" sz="1600" kern="1200" dirty="0"/>
        </a:p>
      </dsp:txBody>
      <dsp:txXfrm>
        <a:off x="7455770" y="47194"/>
        <a:ext cx="2487900" cy="1456489"/>
      </dsp:txXfrm>
    </dsp:sp>
    <dsp:sp modelId="{5C24E84F-AF9D-42E9-A684-CCB40CCC1E2E}">
      <dsp:nvSpPr>
        <dsp:cNvPr id="0" name=""/>
        <dsp:cNvSpPr/>
      </dsp:nvSpPr>
      <dsp:spPr>
        <a:xfrm>
          <a:off x="7410457" y="1935775"/>
          <a:ext cx="2578526" cy="3024982"/>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altLang="es-PE" sz="1600" kern="1200" dirty="0">
              <a:cs typeface="Times New Roman" pitchFamily="18" charset="0"/>
            </a:rPr>
            <a:t>El costo se determinará sobre la base de las especificaciones técnicas del bien o términos de referencial del servicio en general o consultoría y de las condiciones y precios pactados en el contrato.</a:t>
          </a:r>
          <a:endParaRPr lang="es-PE" sz="1600" kern="1200" dirty="0"/>
        </a:p>
      </dsp:txBody>
      <dsp:txXfrm>
        <a:off x="7485979" y="2011297"/>
        <a:ext cx="2427482" cy="2873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A3871-BC20-4DAD-A58B-9480F8ABE13B}">
      <dsp:nvSpPr>
        <dsp:cNvPr id="0" name=""/>
        <dsp:cNvSpPr/>
      </dsp:nvSpPr>
      <dsp:spPr>
        <a:xfrm>
          <a:off x="3667282" y="-200116"/>
          <a:ext cx="1951050" cy="174163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PE" sz="1400" b="1" kern="1200" dirty="0"/>
            <a:t>Por lo menos una de las partes ejerce función administrativa. </a:t>
          </a:r>
        </a:p>
      </dsp:txBody>
      <dsp:txXfrm>
        <a:off x="3953007" y="54941"/>
        <a:ext cx="1379600" cy="1231525"/>
      </dsp:txXfrm>
    </dsp:sp>
    <dsp:sp modelId="{5B6DE846-8F4C-44DF-88F1-47A219FAF255}">
      <dsp:nvSpPr>
        <dsp:cNvPr id="0" name=""/>
        <dsp:cNvSpPr/>
      </dsp:nvSpPr>
      <dsp:spPr>
        <a:xfrm rot="1602850">
          <a:off x="5567793" y="959402"/>
          <a:ext cx="236919" cy="472845"/>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PE" sz="1400" kern="1200"/>
        </a:p>
      </dsp:txBody>
      <dsp:txXfrm>
        <a:off x="5571586" y="1037995"/>
        <a:ext cx="165843" cy="283707"/>
      </dsp:txXfrm>
    </dsp:sp>
    <dsp:sp modelId="{E9610D9C-1AE1-4954-BB0D-62057F5F65E6}">
      <dsp:nvSpPr>
        <dsp:cNvPr id="0" name=""/>
        <dsp:cNvSpPr/>
      </dsp:nvSpPr>
      <dsp:spPr>
        <a:xfrm>
          <a:off x="5791197" y="779544"/>
          <a:ext cx="1887639" cy="1888158"/>
        </a:xfrm>
        <a:prstGeom prst="ellipse">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PE" sz="1400" b="1" kern="1200" dirty="0"/>
            <a:t>Tiene como instrumento al contrato de la administración pública.</a:t>
          </a:r>
        </a:p>
      </dsp:txBody>
      <dsp:txXfrm>
        <a:off x="6067635" y="1056058"/>
        <a:ext cx="1334763" cy="1335130"/>
      </dsp:txXfrm>
    </dsp:sp>
    <dsp:sp modelId="{CBCB4147-B0FA-409D-9812-B4280F3D44C4}">
      <dsp:nvSpPr>
        <dsp:cNvPr id="0" name=""/>
        <dsp:cNvSpPr/>
      </dsp:nvSpPr>
      <dsp:spPr>
        <a:xfrm rot="5570239">
          <a:off x="6598874" y="2579985"/>
          <a:ext cx="163968" cy="472845"/>
        </a:xfrm>
        <a:prstGeom prst="rightArrow">
          <a:avLst>
            <a:gd name="adj1" fmla="val 60000"/>
            <a:gd name="adj2" fmla="val 50000"/>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PE" sz="1400" kern="1200"/>
        </a:p>
      </dsp:txBody>
      <dsp:txXfrm rot="10800000">
        <a:off x="6624686" y="2649989"/>
        <a:ext cx="114778" cy="283707"/>
      </dsp:txXfrm>
    </dsp:sp>
    <dsp:sp modelId="{8310706F-1A6C-43F2-9258-897A60E60294}">
      <dsp:nvSpPr>
        <dsp:cNvPr id="0" name=""/>
        <dsp:cNvSpPr/>
      </dsp:nvSpPr>
      <dsp:spPr>
        <a:xfrm>
          <a:off x="5649609" y="2974309"/>
          <a:ext cx="1949298" cy="1968212"/>
        </a:xfrm>
        <a:prstGeom prst="ellipse">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PE" sz="1400" b="1" kern="1200" dirty="0"/>
            <a:t>En cada caso se sigue un procedimiento de naturaleza administrativa</a:t>
          </a:r>
          <a:r>
            <a:rPr lang="es-PE" sz="1400" kern="1200" dirty="0"/>
            <a:t>. </a:t>
          </a:r>
        </a:p>
      </dsp:txBody>
      <dsp:txXfrm>
        <a:off x="5935077" y="3262547"/>
        <a:ext cx="1378362" cy="1391736"/>
      </dsp:txXfrm>
    </dsp:sp>
    <dsp:sp modelId="{99B37853-7066-434F-886B-88A4FC5E85AF}">
      <dsp:nvSpPr>
        <dsp:cNvPr id="0" name=""/>
        <dsp:cNvSpPr/>
      </dsp:nvSpPr>
      <dsp:spPr>
        <a:xfrm rot="9342127">
          <a:off x="5483619" y="4194508"/>
          <a:ext cx="188064" cy="472845"/>
        </a:xfrm>
        <a:prstGeom prst="rightArrow">
          <a:avLst>
            <a:gd name="adj1" fmla="val 60000"/>
            <a:gd name="adj2" fmla="val 50000"/>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PE" sz="1400" kern="1200"/>
        </a:p>
      </dsp:txBody>
      <dsp:txXfrm rot="10800000">
        <a:off x="5537539" y="4277469"/>
        <a:ext cx="131645" cy="283707"/>
      </dsp:txXfrm>
    </dsp:sp>
    <dsp:sp modelId="{F089178B-40CA-4C1C-8569-DB0EE6A1C1A3}">
      <dsp:nvSpPr>
        <dsp:cNvPr id="0" name=""/>
        <dsp:cNvSpPr/>
      </dsp:nvSpPr>
      <dsp:spPr>
        <a:xfrm>
          <a:off x="3667224" y="3948153"/>
          <a:ext cx="1820979" cy="1868445"/>
        </a:xfrm>
        <a:prstGeom prst="ellipse">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PE" sz="1400" b="1" kern="1200" dirty="0"/>
            <a:t>Se aplica el Derecho Administrativo que forma parte del Derecho Público .</a:t>
          </a:r>
        </a:p>
      </dsp:txBody>
      <dsp:txXfrm>
        <a:off x="3933900" y="4221780"/>
        <a:ext cx="1287627" cy="1321191"/>
      </dsp:txXfrm>
    </dsp:sp>
    <dsp:sp modelId="{4AB813A6-F0E9-4D6A-917F-DD3AE8A6CC1D}">
      <dsp:nvSpPr>
        <dsp:cNvPr id="0" name=""/>
        <dsp:cNvSpPr/>
      </dsp:nvSpPr>
      <dsp:spPr>
        <a:xfrm rot="12103970">
          <a:off x="3399444" y="4224935"/>
          <a:ext cx="244118" cy="472845"/>
        </a:xfrm>
        <a:prstGeom prst="rightArrow">
          <a:avLst>
            <a:gd name="adj1" fmla="val 60000"/>
            <a:gd name="adj2" fmla="val 50000"/>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PE" sz="1400" kern="1200" dirty="0"/>
        </a:p>
      </dsp:txBody>
      <dsp:txXfrm rot="10800000">
        <a:off x="3470076" y="4333063"/>
        <a:ext cx="170883" cy="283707"/>
      </dsp:txXfrm>
    </dsp:sp>
    <dsp:sp modelId="{DF8AB2BC-1719-401A-833E-C67B2DB71029}">
      <dsp:nvSpPr>
        <dsp:cNvPr id="0" name=""/>
        <dsp:cNvSpPr/>
      </dsp:nvSpPr>
      <dsp:spPr>
        <a:xfrm>
          <a:off x="1573295" y="3115864"/>
          <a:ext cx="1787564" cy="1850372"/>
        </a:xfrm>
        <a:prstGeom prst="ellipse">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PE" sz="1400" b="1" kern="1200" dirty="0"/>
            <a:t>Vincula intereses colectivos con intereses privados.</a:t>
          </a:r>
        </a:p>
      </dsp:txBody>
      <dsp:txXfrm>
        <a:off x="1835078" y="3386845"/>
        <a:ext cx="1263998" cy="1308410"/>
      </dsp:txXfrm>
    </dsp:sp>
    <dsp:sp modelId="{7CD9C9EB-1C28-424D-B05B-A87F67429309}">
      <dsp:nvSpPr>
        <dsp:cNvPr id="0" name=""/>
        <dsp:cNvSpPr/>
      </dsp:nvSpPr>
      <dsp:spPr>
        <a:xfrm rot="16253701">
          <a:off x="2335358" y="2604201"/>
          <a:ext cx="300946" cy="472845"/>
        </a:xfrm>
        <a:prstGeom prst="rightArrow">
          <a:avLst>
            <a:gd name="adj1" fmla="val 60000"/>
            <a:gd name="adj2" fmla="val 50000"/>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PE" sz="1400" kern="1200"/>
        </a:p>
      </dsp:txBody>
      <dsp:txXfrm>
        <a:off x="2379795" y="2743906"/>
        <a:ext cx="210662" cy="283707"/>
      </dsp:txXfrm>
    </dsp:sp>
    <dsp:sp modelId="{032A0203-A90F-4691-965D-50132922EDE8}">
      <dsp:nvSpPr>
        <dsp:cNvPr id="0" name=""/>
        <dsp:cNvSpPr/>
      </dsp:nvSpPr>
      <dsp:spPr>
        <a:xfrm>
          <a:off x="1574975" y="734151"/>
          <a:ext cx="1859185" cy="1814184"/>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PE" sz="1400" b="1" kern="1200" dirty="0"/>
            <a:t>Existencia de prerrogativas especiales a la Administración</a:t>
          </a:r>
        </a:p>
      </dsp:txBody>
      <dsp:txXfrm>
        <a:off x="1847246" y="999832"/>
        <a:ext cx="1314643" cy="1282822"/>
      </dsp:txXfrm>
    </dsp:sp>
    <dsp:sp modelId="{DAAAAD20-79F2-4376-B5B7-3AE8F32B3589}">
      <dsp:nvSpPr>
        <dsp:cNvPr id="0" name=""/>
        <dsp:cNvSpPr/>
      </dsp:nvSpPr>
      <dsp:spPr>
        <a:xfrm rot="20135211">
          <a:off x="3430033" y="928509"/>
          <a:ext cx="247834" cy="472845"/>
        </a:xfrm>
        <a:prstGeom prst="righ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PE" sz="1400" kern="1200" dirty="0"/>
        </a:p>
      </dsp:txBody>
      <dsp:txXfrm>
        <a:off x="3433357" y="1038443"/>
        <a:ext cx="173484" cy="2837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20EC0-44D2-4A7A-904E-A639B7D33DCF}">
      <dsp:nvSpPr>
        <dsp:cNvPr id="0" name=""/>
        <dsp:cNvSpPr/>
      </dsp:nvSpPr>
      <dsp:spPr>
        <a:xfrm>
          <a:off x="103044" y="0"/>
          <a:ext cx="8353887" cy="1054840"/>
        </a:xfrm>
        <a:prstGeom prst="roundRect">
          <a:avLst>
            <a:gd name="adj" fmla="val 10000"/>
          </a:avLst>
        </a:prstGeom>
        <a:solidFill>
          <a:schemeClr val="lt1">
            <a:hueOff val="0"/>
            <a:satOff val="0"/>
            <a:lumOff val="0"/>
            <a:alphaOff val="0"/>
          </a:schemeClr>
        </a:solidFill>
        <a:ln w="19050" cap="flat" cmpd="sng" algn="ctr">
          <a:solidFill>
            <a:srgbClr val="002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PE" sz="1400" kern="1200" dirty="0">
              <a:solidFill>
                <a:schemeClr val="tx1"/>
              </a:solidFill>
              <a:latin typeface="+mn-lt"/>
              <a:cs typeface="Times New Roman" panose="02020603050405020304" pitchFamily="18" charset="0"/>
            </a:rPr>
            <a:t>Se produce con la suscripción del documento que lo contiene (contrato) y su vigencia comienza al </a:t>
          </a:r>
          <a:r>
            <a:rPr lang="es-ES" sz="1400" kern="1200" dirty="0">
              <a:solidFill>
                <a:schemeClr val="tx1"/>
              </a:solidFill>
              <a:latin typeface="+mn-lt"/>
              <a:cs typeface="Times New Roman" panose="02020603050405020304" pitchFamily="18" charset="0"/>
            </a:rPr>
            <a:t>día siguiente de su perfeccionamiento, desde la fecha que se establezca en el contrato o desde la fecha en que se cumplan las condiciones previstas en el contrato, según sea el caso.</a:t>
          </a:r>
          <a:endParaRPr lang="es-PE" sz="1400" kern="1200" dirty="0">
            <a:solidFill>
              <a:schemeClr val="tx1"/>
            </a:solidFill>
            <a:latin typeface="+mn-lt"/>
            <a:cs typeface="Times New Roman" panose="02020603050405020304" pitchFamily="18" charset="0"/>
          </a:endParaRPr>
        </a:p>
      </dsp:txBody>
      <dsp:txXfrm>
        <a:off x="133939" y="30895"/>
        <a:ext cx="7041211" cy="993050"/>
      </dsp:txXfrm>
    </dsp:sp>
    <dsp:sp modelId="{0CC2EC8C-E1BE-4B11-8B84-D4955BEC7A36}">
      <dsp:nvSpPr>
        <dsp:cNvPr id="0" name=""/>
        <dsp:cNvSpPr/>
      </dsp:nvSpPr>
      <dsp:spPr>
        <a:xfrm>
          <a:off x="308745" y="1246630"/>
          <a:ext cx="8395222" cy="1054840"/>
        </a:xfrm>
        <a:prstGeom prst="roundRect">
          <a:avLst>
            <a:gd name="adj" fmla="val 10000"/>
          </a:avLst>
        </a:prstGeom>
        <a:solidFill>
          <a:schemeClr val="lt1">
            <a:hueOff val="0"/>
            <a:satOff val="0"/>
            <a:lumOff val="0"/>
            <a:alphaOff val="0"/>
          </a:schemeClr>
        </a:solidFill>
        <a:ln w="19050" cap="flat" cmpd="sng" algn="ctr">
          <a:solidFill>
            <a:srgbClr val="002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tabLst/>
          </a:pPr>
          <a:r>
            <a:rPr lang="es-PE" sz="1400" kern="1200" dirty="0">
              <a:solidFill>
                <a:schemeClr val="tx1"/>
              </a:solidFill>
              <a:latin typeface="+mn-lt"/>
              <a:cs typeface="Times New Roman" panose="02020603050405020304" pitchFamily="18" charset="0"/>
            </a:rPr>
            <a:t>En Subasta Inversa Electrónica y Adjudicación Simplificada para bienes y servicios en general, se puede perfeccionar con recepción de orden compra/servicio, siempre que el Valor Estimado no supere S/.100,000.00  </a:t>
          </a:r>
        </a:p>
      </dsp:txBody>
      <dsp:txXfrm>
        <a:off x="339640" y="1277525"/>
        <a:ext cx="6890876" cy="993050"/>
      </dsp:txXfrm>
    </dsp:sp>
    <dsp:sp modelId="{B7C3AD22-5F82-458C-9082-1F318E535329}">
      <dsp:nvSpPr>
        <dsp:cNvPr id="0" name=""/>
        <dsp:cNvSpPr/>
      </dsp:nvSpPr>
      <dsp:spPr>
        <a:xfrm>
          <a:off x="973291" y="2493260"/>
          <a:ext cx="8195632" cy="1054840"/>
        </a:xfrm>
        <a:prstGeom prst="roundRect">
          <a:avLst>
            <a:gd name="adj" fmla="val 10000"/>
          </a:avLst>
        </a:prstGeom>
        <a:solidFill>
          <a:schemeClr val="lt1">
            <a:hueOff val="0"/>
            <a:satOff val="0"/>
            <a:lumOff val="0"/>
            <a:alphaOff val="0"/>
          </a:schemeClr>
        </a:solidFill>
        <a:ln w="19050" cap="flat" cmpd="sng" algn="ctr">
          <a:solidFill>
            <a:srgbClr val="002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PE" sz="1400" kern="1200" dirty="0">
              <a:solidFill>
                <a:schemeClr val="tx1"/>
              </a:solidFill>
              <a:latin typeface="+mn-lt"/>
              <a:cs typeface="Times New Roman" panose="02020603050405020304" pitchFamily="18" charset="0"/>
            </a:rPr>
            <a:t>Para el caso de procedimientos por relación de ítems, puede perfeccionarse con recepción de orden de compra, siempre que el Valor Estimado  no supere monto indicado.</a:t>
          </a:r>
        </a:p>
      </dsp:txBody>
      <dsp:txXfrm>
        <a:off x="1004186" y="2524155"/>
        <a:ext cx="6735826" cy="993050"/>
      </dsp:txXfrm>
    </dsp:sp>
    <dsp:sp modelId="{30C015E0-72F3-4B7C-A219-F1F00B042A87}">
      <dsp:nvSpPr>
        <dsp:cNvPr id="0" name=""/>
        <dsp:cNvSpPr/>
      </dsp:nvSpPr>
      <dsp:spPr>
        <a:xfrm>
          <a:off x="1574473" y="3739890"/>
          <a:ext cx="7784309" cy="1054840"/>
        </a:xfrm>
        <a:prstGeom prst="roundRect">
          <a:avLst>
            <a:gd name="adj" fmla="val 10000"/>
          </a:avLst>
        </a:prstGeom>
        <a:solidFill>
          <a:schemeClr val="lt1">
            <a:hueOff val="0"/>
            <a:satOff val="0"/>
            <a:lumOff val="0"/>
            <a:alphaOff val="0"/>
          </a:schemeClr>
        </a:solidFill>
        <a:ln w="19050" cap="flat" cmpd="sng" algn="ctr">
          <a:solidFill>
            <a:srgbClr val="00206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984250">
            <a:lnSpc>
              <a:spcPct val="90000"/>
            </a:lnSpc>
            <a:spcBef>
              <a:spcPct val="0"/>
            </a:spcBef>
            <a:spcAft>
              <a:spcPct val="35000"/>
            </a:spcAft>
            <a:buNone/>
          </a:pPr>
          <a:r>
            <a:rPr lang="es-PE" sz="1400" kern="1200" dirty="0">
              <a:solidFill>
                <a:schemeClr val="tx1"/>
              </a:solidFill>
              <a:latin typeface="+mn-lt"/>
              <a:cs typeface="Times New Roman" panose="02020603050405020304" pitchFamily="18" charset="0"/>
            </a:rPr>
            <a:t>Tratándose de catálogos electrónicos de acuerdo marco y comparación de precios, el contrato se perfecciona siempre mediante la recepción de la orden de compra o de servicios</a:t>
          </a:r>
        </a:p>
      </dsp:txBody>
      <dsp:txXfrm>
        <a:off x="1605368" y="3770785"/>
        <a:ext cx="6384937" cy="993050"/>
      </dsp:txXfrm>
    </dsp:sp>
    <dsp:sp modelId="{15674E8B-F84E-4527-9EDC-210074DF362A}">
      <dsp:nvSpPr>
        <dsp:cNvPr id="0" name=""/>
        <dsp:cNvSpPr/>
      </dsp:nvSpPr>
      <dsp:spPr>
        <a:xfrm>
          <a:off x="7500924" y="807912"/>
          <a:ext cx="685646" cy="685646"/>
        </a:xfrm>
        <a:prstGeom prst="downArrow">
          <a:avLst>
            <a:gd name="adj1" fmla="val 55000"/>
            <a:gd name="adj2" fmla="val 45000"/>
          </a:avLst>
        </a:prstGeom>
        <a:solidFill>
          <a:srgbClr val="FF5050">
            <a:alpha val="90000"/>
          </a:srgb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PE" sz="1800" kern="1200" dirty="0">
            <a:solidFill>
              <a:schemeClr val="tx1"/>
            </a:solidFill>
            <a:latin typeface="Times New Roman" panose="02020603050405020304" pitchFamily="18" charset="0"/>
            <a:cs typeface="Times New Roman" panose="02020603050405020304" pitchFamily="18" charset="0"/>
          </a:endParaRPr>
        </a:p>
      </dsp:txBody>
      <dsp:txXfrm>
        <a:off x="7655194" y="807912"/>
        <a:ext cx="377106" cy="515949"/>
      </dsp:txXfrm>
    </dsp:sp>
    <dsp:sp modelId="{CDA764E3-1BE2-44C4-A129-6C4D1D91B8D0}">
      <dsp:nvSpPr>
        <dsp:cNvPr id="0" name=""/>
        <dsp:cNvSpPr/>
      </dsp:nvSpPr>
      <dsp:spPr>
        <a:xfrm>
          <a:off x="7892993" y="2054542"/>
          <a:ext cx="685646" cy="685646"/>
        </a:xfrm>
        <a:prstGeom prst="downArrow">
          <a:avLst>
            <a:gd name="adj1" fmla="val 55000"/>
            <a:gd name="adj2" fmla="val 45000"/>
          </a:avLst>
        </a:prstGeom>
        <a:solidFill>
          <a:srgbClr val="FF5050">
            <a:alpha val="90000"/>
          </a:srgb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PE" sz="1800" kern="1200" dirty="0">
            <a:solidFill>
              <a:schemeClr val="tx1"/>
            </a:solidFill>
            <a:latin typeface="Times New Roman" panose="02020603050405020304" pitchFamily="18" charset="0"/>
            <a:cs typeface="Times New Roman" panose="02020603050405020304" pitchFamily="18" charset="0"/>
          </a:endParaRPr>
        </a:p>
      </dsp:txBody>
      <dsp:txXfrm>
        <a:off x="8047263" y="2054542"/>
        <a:ext cx="377106" cy="515949"/>
      </dsp:txXfrm>
    </dsp:sp>
    <dsp:sp modelId="{70D7FF20-78EC-4673-BDFD-777AA7F5308A}">
      <dsp:nvSpPr>
        <dsp:cNvPr id="0" name=""/>
        <dsp:cNvSpPr/>
      </dsp:nvSpPr>
      <dsp:spPr>
        <a:xfrm>
          <a:off x="8535199" y="3301172"/>
          <a:ext cx="685646" cy="685646"/>
        </a:xfrm>
        <a:prstGeom prst="downArrow">
          <a:avLst>
            <a:gd name="adj1" fmla="val 55000"/>
            <a:gd name="adj2" fmla="val 45000"/>
          </a:avLst>
        </a:prstGeom>
        <a:solidFill>
          <a:srgbClr val="FF5050">
            <a:alpha val="90000"/>
          </a:srgb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s-PE" sz="1800" kern="1200" dirty="0">
            <a:solidFill>
              <a:schemeClr val="tx1"/>
            </a:solidFill>
            <a:latin typeface="Times New Roman" panose="02020603050405020304" pitchFamily="18" charset="0"/>
            <a:cs typeface="Times New Roman" panose="02020603050405020304" pitchFamily="18" charset="0"/>
          </a:endParaRPr>
        </a:p>
      </dsp:txBody>
      <dsp:txXfrm>
        <a:off x="8689469" y="3301172"/>
        <a:ext cx="377106" cy="5159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F9220-F0DD-435E-9758-726B4764FB0C}">
      <dsp:nvSpPr>
        <dsp:cNvPr id="0" name=""/>
        <dsp:cNvSpPr/>
      </dsp:nvSpPr>
      <dsp:spPr>
        <a:xfrm>
          <a:off x="958254" y="92063"/>
          <a:ext cx="7747069" cy="5355162"/>
        </a:xfrm>
        <a:prstGeom prst="triangle">
          <a:avLst/>
        </a:prstGeom>
        <a:blipFill rotWithShape="0">
          <a:blip xmlns:r="http://schemas.openxmlformats.org/officeDocument/2006/relationships" r:embed="rId1"/>
          <a:stretch>
            <a:fillRect/>
          </a:stretch>
        </a:blip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sp>
    <dsp:sp modelId="{04132717-9E28-4964-BE34-6E696F1E8E81}">
      <dsp:nvSpPr>
        <dsp:cNvPr id="0" name=""/>
        <dsp:cNvSpPr/>
      </dsp:nvSpPr>
      <dsp:spPr>
        <a:xfrm>
          <a:off x="5150004" y="611292"/>
          <a:ext cx="4216341" cy="873107"/>
        </a:xfrm>
        <a:prstGeom prst="roundRect">
          <a:avLst/>
        </a:prstGeom>
        <a:solidFill>
          <a:schemeClr val="lt1">
            <a:alpha val="9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PE" sz="2400" b="1" kern="1200" dirty="0"/>
            <a:t>Garantías</a:t>
          </a:r>
        </a:p>
      </dsp:txBody>
      <dsp:txXfrm>
        <a:off x="5192626" y="653914"/>
        <a:ext cx="4131097" cy="787863"/>
      </dsp:txXfrm>
    </dsp:sp>
    <dsp:sp modelId="{7788EC94-ABBE-4E61-8088-39601B3345E2}">
      <dsp:nvSpPr>
        <dsp:cNvPr id="0" name=""/>
        <dsp:cNvSpPr/>
      </dsp:nvSpPr>
      <dsp:spPr>
        <a:xfrm>
          <a:off x="5150004" y="1706555"/>
          <a:ext cx="4216341" cy="873107"/>
        </a:xfrm>
        <a:prstGeom prst="roundRect">
          <a:avLst/>
        </a:prstGeom>
        <a:solidFill>
          <a:schemeClr val="lt1">
            <a:alpha val="9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PE" sz="2400" b="1" kern="1200" dirty="0"/>
            <a:t>Anticorrupción</a:t>
          </a:r>
        </a:p>
      </dsp:txBody>
      <dsp:txXfrm>
        <a:off x="5192626" y="1749177"/>
        <a:ext cx="4131097" cy="787863"/>
      </dsp:txXfrm>
    </dsp:sp>
    <dsp:sp modelId="{7CD4FEED-B0BE-4C89-B69B-AC0D5BEFC4E8}">
      <dsp:nvSpPr>
        <dsp:cNvPr id="0" name=""/>
        <dsp:cNvSpPr/>
      </dsp:nvSpPr>
      <dsp:spPr>
        <a:xfrm>
          <a:off x="5150004" y="2801818"/>
          <a:ext cx="4216341" cy="873107"/>
        </a:xfrm>
        <a:prstGeom prst="roundRect">
          <a:avLst/>
        </a:prstGeom>
        <a:solidFill>
          <a:schemeClr val="lt1">
            <a:alpha val="9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PE" sz="2400" b="1" kern="1200" dirty="0"/>
            <a:t>Solución de controversias</a:t>
          </a:r>
        </a:p>
      </dsp:txBody>
      <dsp:txXfrm>
        <a:off x="5192626" y="2844440"/>
        <a:ext cx="4131097" cy="787863"/>
      </dsp:txXfrm>
    </dsp:sp>
    <dsp:sp modelId="{AE397F72-DBEF-4C5D-8708-D92E617B23F4}">
      <dsp:nvSpPr>
        <dsp:cNvPr id="0" name=""/>
        <dsp:cNvSpPr/>
      </dsp:nvSpPr>
      <dsp:spPr>
        <a:xfrm>
          <a:off x="5150004" y="3897081"/>
          <a:ext cx="4216341" cy="873107"/>
        </a:xfrm>
        <a:prstGeom prst="roundRect">
          <a:avLst/>
        </a:prstGeom>
        <a:solidFill>
          <a:schemeClr val="lt1">
            <a:alpha val="9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PE" sz="2400" b="1" kern="1200" dirty="0"/>
            <a:t>Resolución por incumplimiento</a:t>
          </a:r>
        </a:p>
      </dsp:txBody>
      <dsp:txXfrm>
        <a:off x="5192626" y="3939703"/>
        <a:ext cx="4131097" cy="7878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6DB4A-04E6-4554-8D6E-F0B376F5D68D}">
      <dsp:nvSpPr>
        <dsp:cNvPr id="0" name=""/>
        <dsp:cNvSpPr/>
      </dsp:nvSpPr>
      <dsp:spPr>
        <a:xfrm>
          <a:off x="1221978" y="2645"/>
          <a:ext cx="2706687" cy="1624012"/>
        </a:xfrm>
        <a:prstGeom prst="rect">
          <a:avLst/>
        </a:prstGeom>
        <a:solidFill>
          <a:schemeClr val="accent2">
            <a:shade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PE" sz="2500" kern="1200" dirty="0"/>
            <a:t>Cómputo en días naturales</a:t>
          </a:r>
        </a:p>
      </dsp:txBody>
      <dsp:txXfrm>
        <a:off x="1221978" y="2645"/>
        <a:ext cx="2706687" cy="1624012"/>
      </dsp:txXfrm>
    </dsp:sp>
    <dsp:sp modelId="{DB82DB6F-20BD-4C3C-80DB-2E111E0B8E85}">
      <dsp:nvSpPr>
        <dsp:cNvPr id="0" name=""/>
        <dsp:cNvSpPr/>
      </dsp:nvSpPr>
      <dsp:spPr>
        <a:xfrm>
          <a:off x="4199334" y="2645"/>
          <a:ext cx="2706687" cy="1624012"/>
        </a:xfrm>
        <a:prstGeom prst="rect">
          <a:avLst/>
        </a:prstGeom>
        <a:solidFill>
          <a:schemeClr val="accent2">
            <a:shade val="50000"/>
            <a:hueOff val="-197058"/>
            <a:satOff val="2594"/>
            <a:lumOff val="1553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PE" sz="2500" kern="1200" dirty="0"/>
            <a:t>Por uno o más ejercicios presupuestales (máximo 3) </a:t>
          </a:r>
        </a:p>
      </dsp:txBody>
      <dsp:txXfrm>
        <a:off x="4199334" y="2645"/>
        <a:ext cx="2706687" cy="1624012"/>
      </dsp:txXfrm>
    </dsp:sp>
    <dsp:sp modelId="{2C931233-19BB-4308-A1A0-4B9F5F86CF6F}">
      <dsp:nvSpPr>
        <dsp:cNvPr id="0" name=""/>
        <dsp:cNvSpPr/>
      </dsp:nvSpPr>
      <dsp:spPr>
        <a:xfrm>
          <a:off x="1221978" y="1897327"/>
          <a:ext cx="2706687" cy="1624012"/>
        </a:xfrm>
        <a:prstGeom prst="rect">
          <a:avLst/>
        </a:prstGeom>
        <a:solidFill>
          <a:schemeClr val="accent2">
            <a:shade val="50000"/>
            <a:hueOff val="-394115"/>
            <a:satOff val="5189"/>
            <a:lumOff val="3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PE" sz="2500" kern="1200" dirty="0"/>
            <a:t>Obras → hasta su culminación</a:t>
          </a:r>
        </a:p>
      </dsp:txBody>
      <dsp:txXfrm>
        <a:off x="1221978" y="1897327"/>
        <a:ext cx="2706687" cy="1624012"/>
      </dsp:txXfrm>
    </dsp:sp>
    <dsp:sp modelId="{04309820-0CA7-499E-9818-04F68ABD5D5C}">
      <dsp:nvSpPr>
        <dsp:cNvPr id="0" name=""/>
        <dsp:cNvSpPr/>
      </dsp:nvSpPr>
      <dsp:spPr>
        <a:xfrm>
          <a:off x="4199334" y="1897327"/>
          <a:ext cx="2706687" cy="1624012"/>
        </a:xfrm>
        <a:prstGeom prst="rect">
          <a:avLst/>
        </a:prstGeom>
        <a:solidFill>
          <a:schemeClr val="accent2">
            <a:shade val="50000"/>
            <a:hueOff val="-591173"/>
            <a:satOff val="7783"/>
            <a:lumOff val="4661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PE" sz="2500" kern="1200" dirty="0"/>
            <a:t>Supervisión de obra → vinculado a la duración de la obra supervisada. </a:t>
          </a:r>
        </a:p>
      </dsp:txBody>
      <dsp:txXfrm>
        <a:off x="4199334" y="1897327"/>
        <a:ext cx="2706687" cy="1624012"/>
      </dsp:txXfrm>
    </dsp:sp>
    <dsp:sp modelId="{FD2A56F6-1F76-4450-B18A-6F56DEBFEB40}">
      <dsp:nvSpPr>
        <dsp:cNvPr id="0" name=""/>
        <dsp:cNvSpPr/>
      </dsp:nvSpPr>
      <dsp:spPr>
        <a:xfrm>
          <a:off x="1221978" y="3792008"/>
          <a:ext cx="2706687" cy="1624012"/>
        </a:xfrm>
        <a:prstGeom prst="rect">
          <a:avLst/>
        </a:prstGeom>
        <a:solidFill>
          <a:schemeClr val="accent2">
            <a:shade val="50000"/>
            <a:hueOff val="-394115"/>
            <a:satOff val="5189"/>
            <a:lumOff val="3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PE" sz="2500" kern="1200" dirty="0"/>
            <a:t>Arrendamiento inmuebles → hasta 3 años prorrogables</a:t>
          </a:r>
        </a:p>
      </dsp:txBody>
      <dsp:txXfrm>
        <a:off x="1221978" y="3792008"/>
        <a:ext cx="2706687" cy="1624012"/>
      </dsp:txXfrm>
    </dsp:sp>
    <dsp:sp modelId="{D82AC247-5397-4645-B742-880CF4EA05C8}">
      <dsp:nvSpPr>
        <dsp:cNvPr id="0" name=""/>
        <dsp:cNvSpPr/>
      </dsp:nvSpPr>
      <dsp:spPr>
        <a:xfrm>
          <a:off x="4199334" y="3792008"/>
          <a:ext cx="2706687" cy="1624012"/>
        </a:xfrm>
        <a:prstGeom prst="rect">
          <a:avLst/>
        </a:prstGeom>
        <a:solidFill>
          <a:schemeClr val="accent2">
            <a:shade val="50000"/>
            <a:hueOff val="-197058"/>
            <a:satOff val="2594"/>
            <a:lumOff val="1553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PE" sz="2500" kern="1200" dirty="0"/>
            <a:t> Patrocinio legal: Duración del encargo </a:t>
          </a:r>
        </a:p>
      </dsp:txBody>
      <dsp:txXfrm>
        <a:off x="4199334" y="3792008"/>
        <a:ext cx="2706687" cy="1624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A2E58-7047-49F5-A68B-C6C888EBD180}">
      <dsp:nvSpPr>
        <dsp:cNvPr id="0" name=""/>
        <dsp:cNvSpPr/>
      </dsp:nvSpPr>
      <dsp:spPr>
        <a:xfrm>
          <a:off x="218930" y="434421"/>
          <a:ext cx="5219837" cy="2530071"/>
        </a:xfrm>
        <a:prstGeom prst="rect">
          <a:avLst/>
        </a:prstGeom>
        <a:no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1104866" tIns="76200" rIns="76200" bIns="76200" numCol="1" spcCol="1270" anchor="ctr" anchorCtr="0">
          <a:noAutofit/>
        </a:bodyPr>
        <a:lstStyle/>
        <a:p>
          <a:pPr marL="0" lvl="0" indent="0" algn="just" defTabSz="889000">
            <a:lnSpc>
              <a:spcPct val="90000"/>
            </a:lnSpc>
            <a:spcBef>
              <a:spcPct val="0"/>
            </a:spcBef>
            <a:spcAft>
              <a:spcPct val="35000"/>
            </a:spcAft>
            <a:buNone/>
          </a:pPr>
          <a:r>
            <a:rPr lang="es-ES_tradnl" sz="2000" kern="1200" dirty="0">
              <a:solidFill>
                <a:schemeClr val="tx1"/>
              </a:solidFill>
              <a:effectLst/>
              <a:latin typeface="+mj-lt"/>
              <a:ea typeface="Optima" panose="02020500000000000000" pitchFamily="18" charset="0"/>
              <a:cs typeface="Optima" panose="02020500000000000000" pitchFamily="18" charset="0"/>
            </a:rPr>
            <a:t>Mecanismo de respaldo destinado a proteger, resarcir o asegurar el cumplimiento de las obligaciones asumidas por el contratista como consecuencia de la suscripción del contrato con el Estado.</a:t>
          </a:r>
          <a:endParaRPr lang="es-PE" sz="2000" kern="1200" dirty="0">
            <a:solidFill>
              <a:schemeClr val="tx1"/>
            </a:solidFill>
            <a:effectLst/>
          </a:endParaRPr>
        </a:p>
      </dsp:txBody>
      <dsp:txXfrm>
        <a:off x="218930" y="434421"/>
        <a:ext cx="5219837" cy="2530071"/>
      </dsp:txXfrm>
    </dsp:sp>
    <dsp:sp modelId="{85A3B73F-9AB4-4E4F-95FD-1C71352B4474}">
      <dsp:nvSpPr>
        <dsp:cNvPr id="0" name=""/>
        <dsp:cNvSpPr/>
      </dsp:nvSpPr>
      <dsp:spPr>
        <a:xfrm>
          <a:off x="1437" y="648239"/>
          <a:ext cx="1141839" cy="1712759"/>
        </a:xfrm>
        <a:prstGeom prst="rect">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3FF2E7D-31E0-4E34-93E1-D33C486C426F}">
      <dsp:nvSpPr>
        <dsp:cNvPr id="0" name=""/>
        <dsp:cNvSpPr/>
      </dsp:nvSpPr>
      <dsp:spPr>
        <a:xfrm>
          <a:off x="5936694" y="608796"/>
          <a:ext cx="5219837" cy="2181321"/>
        </a:xfrm>
        <a:prstGeom prst="rect">
          <a:avLst/>
        </a:prstGeom>
        <a:no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1104866" tIns="91440" rIns="91440" bIns="91440" numCol="1" spcCol="1270" anchor="ctr" anchorCtr="0">
          <a:noAutofit/>
        </a:bodyPr>
        <a:lstStyle/>
        <a:p>
          <a:pPr marL="0" lvl="0" indent="0" algn="just" defTabSz="1066800">
            <a:lnSpc>
              <a:spcPct val="90000"/>
            </a:lnSpc>
            <a:spcBef>
              <a:spcPct val="0"/>
            </a:spcBef>
            <a:spcAft>
              <a:spcPct val="35000"/>
            </a:spcAft>
            <a:buNone/>
          </a:pPr>
          <a:r>
            <a:rPr lang="es-PE" sz="2400" kern="1200" dirty="0">
              <a:solidFill>
                <a:schemeClr val="tx1"/>
              </a:solidFill>
              <a:effectLst/>
            </a:rPr>
            <a:t>Ser un medio rápido de compensación ante el incumplimiento de las prestaciones contenidas en las obligaciones.</a:t>
          </a:r>
        </a:p>
      </dsp:txBody>
      <dsp:txXfrm>
        <a:off x="5936694" y="608796"/>
        <a:ext cx="5219837" cy="2181321"/>
      </dsp:txXfrm>
    </dsp:sp>
    <dsp:sp modelId="{49385C91-3F9A-4207-8242-6E124DCA7CAD}">
      <dsp:nvSpPr>
        <dsp:cNvPr id="0" name=""/>
        <dsp:cNvSpPr/>
      </dsp:nvSpPr>
      <dsp:spPr>
        <a:xfrm>
          <a:off x="5689821" y="730007"/>
          <a:ext cx="1141839" cy="1712759"/>
        </a:xfrm>
        <a:prstGeom prst="rect">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6F2849C-F2E7-43B9-8037-324D3189BB47}">
      <dsp:nvSpPr>
        <dsp:cNvPr id="0" name=""/>
        <dsp:cNvSpPr/>
      </dsp:nvSpPr>
      <dsp:spPr>
        <a:xfrm>
          <a:off x="2932293" y="3151174"/>
          <a:ext cx="5548530" cy="2169184"/>
        </a:xfrm>
        <a:prstGeom prst="rect">
          <a:avLst/>
        </a:prstGeom>
        <a:no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txBody>
        <a:bodyPr spcFirstLastPara="0" vert="horz" wrap="square" lIns="1104866" tIns="91440" rIns="91440" bIns="91440" numCol="1" spcCol="1270" anchor="ctr" anchorCtr="0">
          <a:noAutofit/>
        </a:bodyPr>
        <a:lstStyle/>
        <a:p>
          <a:pPr marL="0" lvl="0" indent="0" algn="just" defTabSz="1066800">
            <a:lnSpc>
              <a:spcPct val="90000"/>
            </a:lnSpc>
            <a:spcBef>
              <a:spcPct val="0"/>
            </a:spcBef>
            <a:spcAft>
              <a:spcPct val="35000"/>
            </a:spcAft>
            <a:buNone/>
          </a:pPr>
          <a:r>
            <a:rPr lang="es-PE" sz="2400" kern="1200" dirty="0">
              <a:solidFill>
                <a:schemeClr val="tx1"/>
              </a:solidFill>
            </a:rPr>
            <a:t>Funciona básicamente como un disuasivo de cumplimiento / Busca compensar daños causados.  </a:t>
          </a:r>
        </a:p>
      </dsp:txBody>
      <dsp:txXfrm>
        <a:off x="2932293" y="3151174"/>
        <a:ext cx="5548530" cy="2169184"/>
      </dsp:txXfrm>
    </dsp:sp>
    <dsp:sp modelId="{E0C26B2D-DDAF-4DC6-A704-1354E315D4C7}">
      <dsp:nvSpPr>
        <dsp:cNvPr id="0" name=""/>
        <dsp:cNvSpPr/>
      </dsp:nvSpPr>
      <dsp:spPr>
        <a:xfrm>
          <a:off x="2411392" y="3416765"/>
          <a:ext cx="1545845" cy="1712759"/>
        </a:xfrm>
        <a:prstGeom prst="rect">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E2448-E63D-4CB6-92FE-3AF45E51453F}">
      <dsp:nvSpPr>
        <dsp:cNvPr id="0" name=""/>
        <dsp:cNvSpPr/>
      </dsp:nvSpPr>
      <dsp:spPr>
        <a:xfrm>
          <a:off x="691646" y="0"/>
          <a:ext cx="9442874" cy="4221718"/>
        </a:xfrm>
        <a:prstGeom prst="rightArrow">
          <a:avLst/>
        </a:prstGeom>
        <a:solidFill>
          <a:schemeClr val="accent1">
            <a:tint val="40000"/>
            <a:hueOff val="0"/>
            <a:satOff val="0"/>
            <a:lumOff val="0"/>
            <a:alphaOff val="0"/>
          </a:schemeClr>
        </a:solidFill>
        <a:ln>
          <a:no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dsp:style>
    </dsp:sp>
    <dsp:sp modelId="{391B2923-DDC3-4ECD-97FE-624456E5ED16}">
      <dsp:nvSpPr>
        <dsp:cNvPr id="0" name=""/>
        <dsp:cNvSpPr/>
      </dsp:nvSpPr>
      <dsp:spPr>
        <a:xfrm>
          <a:off x="9018" y="1266515"/>
          <a:ext cx="2655232" cy="1688687"/>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PE" sz="2800" kern="1200" dirty="0"/>
            <a:t>De realización automática</a:t>
          </a:r>
        </a:p>
      </dsp:txBody>
      <dsp:txXfrm>
        <a:off x="91453" y="1348950"/>
        <a:ext cx="2490362" cy="1523817"/>
      </dsp:txXfrm>
    </dsp:sp>
    <dsp:sp modelId="{6B1C6772-E05F-4BCC-8856-5B39F022A572}">
      <dsp:nvSpPr>
        <dsp:cNvPr id="0" name=""/>
        <dsp:cNvSpPr/>
      </dsp:nvSpPr>
      <dsp:spPr>
        <a:xfrm>
          <a:off x="2821016" y="1266515"/>
          <a:ext cx="2655232" cy="1688687"/>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PE" sz="2800" kern="1200" dirty="0"/>
            <a:t>Solidaria </a:t>
          </a:r>
        </a:p>
      </dsp:txBody>
      <dsp:txXfrm>
        <a:off x="2903451" y="1348950"/>
        <a:ext cx="2490362" cy="1523817"/>
      </dsp:txXfrm>
    </dsp:sp>
    <dsp:sp modelId="{F0BF9B1A-B585-4F1D-8625-485DF3D5CCFA}">
      <dsp:nvSpPr>
        <dsp:cNvPr id="0" name=""/>
        <dsp:cNvSpPr/>
      </dsp:nvSpPr>
      <dsp:spPr>
        <a:xfrm>
          <a:off x="5633015" y="1266515"/>
          <a:ext cx="2655232" cy="1688687"/>
        </a:xfrm>
        <a:prstGeom prst="round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PE" sz="2800" kern="1200" dirty="0"/>
            <a:t>Irrevocable</a:t>
          </a:r>
        </a:p>
      </dsp:txBody>
      <dsp:txXfrm>
        <a:off x="5715450" y="1348950"/>
        <a:ext cx="2490362" cy="1523817"/>
      </dsp:txXfrm>
    </dsp:sp>
    <dsp:sp modelId="{D81E2B1F-05FD-4B4A-A0FB-D3B7BD7F6887}">
      <dsp:nvSpPr>
        <dsp:cNvPr id="0" name=""/>
        <dsp:cNvSpPr/>
      </dsp:nvSpPr>
      <dsp:spPr>
        <a:xfrm>
          <a:off x="8445013" y="1266515"/>
          <a:ext cx="2655232" cy="1688687"/>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PE" sz="2800" kern="1200" dirty="0"/>
            <a:t>Incondicionales</a:t>
          </a:r>
        </a:p>
      </dsp:txBody>
      <dsp:txXfrm>
        <a:off x="8527448" y="1348950"/>
        <a:ext cx="2490362" cy="15238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C460F-207F-4D6A-8968-C8FEACB40D21}">
      <dsp:nvSpPr>
        <dsp:cNvPr id="0" name=""/>
        <dsp:cNvSpPr/>
      </dsp:nvSpPr>
      <dsp:spPr>
        <a:xfrm>
          <a:off x="8182" y="1520030"/>
          <a:ext cx="2445772" cy="146746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PE" sz="2000" kern="1200" dirty="0"/>
            <a:t>Fiel cumplimiento</a:t>
          </a:r>
        </a:p>
      </dsp:txBody>
      <dsp:txXfrm>
        <a:off x="51163" y="1563011"/>
        <a:ext cx="2359810" cy="1381501"/>
      </dsp:txXfrm>
    </dsp:sp>
    <dsp:sp modelId="{2FC75FF7-9627-4770-9094-2E2A56313AA9}">
      <dsp:nvSpPr>
        <dsp:cNvPr id="0" name=""/>
        <dsp:cNvSpPr/>
      </dsp:nvSpPr>
      <dsp:spPr>
        <a:xfrm>
          <a:off x="2698532" y="1950486"/>
          <a:ext cx="518503" cy="606551"/>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PE" sz="2000" kern="1200"/>
        </a:p>
      </dsp:txBody>
      <dsp:txXfrm>
        <a:off x="2698532" y="2071796"/>
        <a:ext cx="362952" cy="363931"/>
      </dsp:txXfrm>
    </dsp:sp>
    <dsp:sp modelId="{B0C59C1F-D5E2-4A48-9C43-CC17C8A2D7A9}">
      <dsp:nvSpPr>
        <dsp:cNvPr id="0" name=""/>
        <dsp:cNvSpPr/>
      </dsp:nvSpPr>
      <dsp:spPr>
        <a:xfrm>
          <a:off x="3432264" y="1520030"/>
          <a:ext cx="2445772" cy="1467463"/>
        </a:xfrm>
        <a:prstGeom prst="roundRect">
          <a:avLst>
            <a:gd name="adj" fmla="val 1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PE" sz="2000" kern="1200" dirty="0"/>
            <a:t>Fiel cumplimiento de prestaciones accesorias</a:t>
          </a:r>
        </a:p>
      </dsp:txBody>
      <dsp:txXfrm>
        <a:off x="3475245" y="1563011"/>
        <a:ext cx="2359810" cy="1381501"/>
      </dsp:txXfrm>
    </dsp:sp>
    <dsp:sp modelId="{0C48345F-3EFD-4FB9-BC25-B418860D39AA}">
      <dsp:nvSpPr>
        <dsp:cNvPr id="0" name=""/>
        <dsp:cNvSpPr/>
      </dsp:nvSpPr>
      <dsp:spPr>
        <a:xfrm>
          <a:off x="6122614" y="1950486"/>
          <a:ext cx="518503" cy="606551"/>
        </a:xfrm>
        <a:prstGeom prst="rightArrow">
          <a:avLst>
            <a:gd name="adj1" fmla="val 60000"/>
            <a:gd name="adj2" fmla="val 5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PE" sz="2000" kern="1200"/>
        </a:p>
      </dsp:txBody>
      <dsp:txXfrm>
        <a:off x="6122614" y="2071796"/>
        <a:ext cx="362952" cy="363931"/>
      </dsp:txXfrm>
    </dsp:sp>
    <dsp:sp modelId="{E099C62C-99B0-44CA-8FBB-E53E76C53846}">
      <dsp:nvSpPr>
        <dsp:cNvPr id="0" name=""/>
        <dsp:cNvSpPr/>
      </dsp:nvSpPr>
      <dsp:spPr>
        <a:xfrm>
          <a:off x="6856346" y="1520030"/>
          <a:ext cx="2445772" cy="1467463"/>
        </a:xfrm>
        <a:prstGeom prst="roundRect">
          <a:avLst>
            <a:gd name="adj" fmla="val 1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PE" sz="2000" kern="1200" dirty="0"/>
            <a:t>Adelantos</a:t>
          </a:r>
        </a:p>
      </dsp:txBody>
      <dsp:txXfrm>
        <a:off x="6899327" y="1563011"/>
        <a:ext cx="2359810" cy="13815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84F8D-F07B-458C-A2B8-D9B3224093B1}">
      <dsp:nvSpPr>
        <dsp:cNvPr id="0" name=""/>
        <dsp:cNvSpPr/>
      </dsp:nvSpPr>
      <dsp:spPr>
        <a:xfrm>
          <a:off x="1981" y="0"/>
          <a:ext cx="3082353" cy="3990267"/>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PE" sz="2400" kern="1200" dirty="0">
              <a:latin typeface="+mj-lt"/>
              <a:ea typeface="Optima" panose="02020500000000000000" pitchFamily="18" charset="0"/>
              <a:cs typeface="Optima" panose="02020500000000000000" pitchFamily="18" charset="0"/>
            </a:rPr>
            <a:t>Respaldo por la entrega de adelantos</a:t>
          </a:r>
          <a:endParaRPr lang="es-PE" sz="2400" kern="1200" dirty="0"/>
        </a:p>
      </dsp:txBody>
      <dsp:txXfrm>
        <a:off x="1981" y="1596106"/>
        <a:ext cx="3082353" cy="1596106"/>
      </dsp:txXfrm>
    </dsp:sp>
    <dsp:sp modelId="{44826973-CF5E-4A2B-B5C4-D347F7EA6F27}">
      <dsp:nvSpPr>
        <dsp:cNvPr id="0" name=""/>
        <dsp:cNvSpPr/>
      </dsp:nvSpPr>
      <dsp:spPr>
        <a:xfrm>
          <a:off x="642598" y="34136"/>
          <a:ext cx="1801119" cy="1739318"/>
        </a:xfrm>
        <a:prstGeom prst="ellipse">
          <a:avLst/>
        </a:prstGeom>
        <a:blipFill rotWithShape="1">
          <a:blip xmlns:r="http://schemas.openxmlformats.org/officeDocument/2006/relationships" r:embed="rId1"/>
          <a:stretch>
            <a:fillRect/>
          </a:stretch>
        </a:blip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8BBEAC6-3BF0-46F6-90CF-4785767DB0F9}">
      <dsp:nvSpPr>
        <dsp:cNvPr id="0" name=""/>
        <dsp:cNvSpPr/>
      </dsp:nvSpPr>
      <dsp:spPr>
        <a:xfrm>
          <a:off x="3176805" y="0"/>
          <a:ext cx="3082353" cy="3990267"/>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PE" sz="2400" kern="1200" dirty="0">
              <a:latin typeface="+mj-lt"/>
              <a:ea typeface="Optima" panose="02020500000000000000" pitchFamily="18" charset="0"/>
              <a:cs typeface="Optima" panose="02020500000000000000" pitchFamily="18" charset="0"/>
            </a:rPr>
            <a:t>Antes de la entrega del adelanto</a:t>
          </a:r>
          <a:endParaRPr lang="es-PE" sz="2400" kern="1200" dirty="0"/>
        </a:p>
      </dsp:txBody>
      <dsp:txXfrm>
        <a:off x="3176805" y="1596106"/>
        <a:ext cx="3082353" cy="1596106"/>
      </dsp:txXfrm>
    </dsp:sp>
    <dsp:sp modelId="{4D1989F1-9131-4930-8E9C-C02188CF38B9}">
      <dsp:nvSpPr>
        <dsp:cNvPr id="0" name=""/>
        <dsp:cNvSpPr/>
      </dsp:nvSpPr>
      <dsp:spPr>
        <a:xfrm>
          <a:off x="3768584" y="34136"/>
          <a:ext cx="1898796" cy="1739318"/>
        </a:xfrm>
        <a:prstGeom prst="ellipse">
          <a:avLst/>
        </a:prstGeom>
        <a:blipFill rotWithShape="1">
          <a:blip xmlns:r="http://schemas.openxmlformats.org/officeDocument/2006/relationships" r:embed="rId2"/>
          <a:stretch>
            <a:fillRect/>
          </a:stretch>
        </a:blip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F0229EF-1C34-48DD-93E4-075FB0783C6C}">
      <dsp:nvSpPr>
        <dsp:cNvPr id="0" name=""/>
        <dsp:cNvSpPr/>
      </dsp:nvSpPr>
      <dsp:spPr>
        <a:xfrm>
          <a:off x="6351630" y="0"/>
          <a:ext cx="3082353" cy="3990267"/>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PE" sz="2400" kern="1200" dirty="0">
              <a:latin typeface="+mj-lt"/>
              <a:ea typeface="Optima" panose="02020500000000000000" pitchFamily="18" charset="0"/>
              <a:cs typeface="Optima" panose="02020500000000000000" pitchFamily="18" charset="0"/>
            </a:rPr>
            <a:t>Equivalentes al monto solicitado</a:t>
          </a:r>
          <a:endParaRPr lang="es-PE" sz="2400" kern="1200" dirty="0"/>
        </a:p>
      </dsp:txBody>
      <dsp:txXfrm>
        <a:off x="6351630" y="1596106"/>
        <a:ext cx="3082353" cy="1596106"/>
      </dsp:txXfrm>
    </dsp:sp>
    <dsp:sp modelId="{3B31B285-E741-4D95-890C-9E4FC70ADCDF}">
      <dsp:nvSpPr>
        <dsp:cNvPr id="0" name=""/>
        <dsp:cNvSpPr/>
      </dsp:nvSpPr>
      <dsp:spPr>
        <a:xfrm>
          <a:off x="6923576" y="34136"/>
          <a:ext cx="1938459" cy="1739318"/>
        </a:xfrm>
        <a:prstGeom prst="ellipse">
          <a:avLst/>
        </a:prstGeom>
        <a:blipFill rotWithShape="1">
          <a:blip xmlns:r="http://schemas.openxmlformats.org/officeDocument/2006/relationships" r:embed="rId3"/>
          <a:stretch>
            <a:fillRect/>
          </a:stretch>
        </a:blip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7EC5A3B-A19C-41CB-AADD-3361821DD247}">
      <dsp:nvSpPr>
        <dsp:cNvPr id="0" name=""/>
        <dsp:cNvSpPr/>
      </dsp:nvSpPr>
      <dsp:spPr>
        <a:xfrm>
          <a:off x="377438" y="3192213"/>
          <a:ext cx="8681087" cy="598540"/>
        </a:xfrm>
        <a:prstGeom prst="leftRightArrow">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C6C6B-32F9-430D-997E-8422D205F11D}" type="datetimeFigureOut">
              <a:rPr lang="es-PE" smtClean="0"/>
              <a:t>7/11/2022</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342B0-8B53-4C21-BC79-09AEFBD8638F}" type="slidenum">
              <a:rPr lang="es-PE" smtClean="0"/>
              <a:t>‹Nº›</a:t>
            </a:fld>
            <a:endParaRPr lang="es-PE"/>
          </a:p>
        </p:txBody>
      </p:sp>
    </p:spTree>
    <p:extLst>
      <p:ext uri="{BB962C8B-B14F-4D97-AF65-F5344CB8AC3E}">
        <p14:creationId xmlns:p14="http://schemas.microsoft.com/office/powerpoint/2010/main" val="3179322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886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xfrm>
            <a:off x="-85725" y="931863"/>
            <a:ext cx="7011988" cy="3944937"/>
          </a:xfrm>
          <a:solidFill>
            <a:srgbClr val="FFFFFF"/>
          </a:solidFill>
          <a:ln/>
        </p:spPr>
      </p:sp>
      <p:sp>
        <p:nvSpPr>
          <p:cNvPr id="257027" name="Rectangle 3"/>
          <p:cNvSpPr>
            <a:spLocks noGrp="1" noChangeArrowheads="1"/>
          </p:cNvSpPr>
          <p:nvPr>
            <p:ph type="body" idx="1"/>
          </p:nvPr>
        </p:nvSpPr>
        <p:spPr>
          <a:xfrm>
            <a:off x="1022799" y="5038230"/>
            <a:ext cx="456640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s-ES_tradnl" altLang="es-ES">
              <a:latin typeface="Arial" panose="020B0604020202020204" pitchFamily="34" charset="0"/>
            </a:endParaRPr>
          </a:p>
        </p:txBody>
      </p:sp>
    </p:spTree>
    <p:extLst>
      <p:ext uri="{BB962C8B-B14F-4D97-AF65-F5344CB8AC3E}">
        <p14:creationId xmlns:p14="http://schemas.microsoft.com/office/powerpoint/2010/main" val="2622571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590675" y="377825"/>
            <a:ext cx="3721100" cy="2093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xfrm>
            <a:off x="750888" y="2641600"/>
            <a:ext cx="5503862" cy="585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19" rIns="91439" bIns="45719" numCol="1" anchor="t" anchorCtr="0" compatLnSpc="1">
            <a:prstTxWarp prst="textNoShape">
              <a:avLst/>
            </a:prstTxWarp>
          </a:bodyPr>
          <a:lstStyle/>
          <a:p>
            <a:pPr eaLnBrk="1" hangingPunct="1">
              <a:lnSpc>
                <a:spcPct val="80000"/>
              </a:lnSpc>
              <a:spcBef>
                <a:spcPct val="0"/>
              </a:spcBef>
            </a:pPr>
            <a:r>
              <a:rPr lang="es-ES" altLang="es-PE" sz="800"/>
              <a:t>Los requisitos son formales y es responsabilidad de los funcionarios verificar estos requisitos antes de suscribir el contrato</a:t>
            </a:r>
          </a:p>
          <a:p>
            <a:pPr eaLnBrk="1" hangingPunct="1">
              <a:lnSpc>
                <a:spcPct val="80000"/>
              </a:lnSpc>
              <a:spcBef>
                <a:spcPct val="0"/>
              </a:spcBef>
            </a:pPr>
            <a:endParaRPr lang="es-ES" altLang="es-PE" sz="800" b="1"/>
          </a:p>
          <a:p>
            <a:pPr eaLnBrk="1" hangingPunct="1">
              <a:lnSpc>
                <a:spcPct val="80000"/>
              </a:lnSpc>
              <a:spcBef>
                <a:spcPct val="0"/>
              </a:spcBef>
            </a:pPr>
            <a:r>
              <a:rPr lang="es-ES" altLang="es-PE" sz="800" b="1"/>
              <a:t>El reglamento señala que los requisitos son los siguientes: </a:t>
            </a:r>
            <a:br>
              <a:rPr lang="es-ES" altLang="es-PE" sz="800"/>
            </a:br>
            <a:r>
              <a:rPr lang="es-ES" altLang="es-PE" sz="800"/>
              <a:t>Constancia de no estar inhabilitado para contratar con el Estado. El proveedor puede solicitar esta constancia en CONSUCODE. Cuando se trata de un proceso por menor cuantía la entidad debe verificar si el proveedor está habilitado para contratar.</a:t>
            </a:r>
            <a:br>
              <a:rPr lang="es-ES" altLang="es-PE" sz="800"/>
            </a:br>
            <a:endParaRPr lang="es-ES" altLang="es-PE" sz="800"/>
          </a:p>
          <a:p>
            <a:pPr eaLnBrk="1" hangingPunct="1">
              <a:lnSpc>
                <a:spcPct val="80000"/>
              </a:lnSpc>
              <a:spcBef>
                <a:spcPct val="0"/>
              </a:spcBef>
            </a:pPr>
            <a:r>
              <a:rPr lang="es-ES" altLang="es-PE" sz="800"/>
              <a:t>¿Qué pasa si el proveedor es sancionado luego de recibir la Buena Pro y antes de suscribir el contrato? No podrá suscribir el contrato. </a:t>
            </a:r>
            <a:br>
              <a:rPr lang="es-ES" altLang="es-PE" sz="800"/>
            </a:br>
            <a:r>
              <a:rPr lang="es-ES" altLang="es-PE" sz="800"/>
              <a:t>Otro requisito necesario es la presentación de la constancia de inscripción en el Registro Nacional de Proveedores-RNP. </a:t>
            </a:r>
            <a:br>
              <a:rPr lang="es-ES" altLang="es-PE" sz="800"/>
            </a:br>
            <a:endParaRPr lang="es-ES" altLang="es-PE" sz="800"/>
          </a:p>
          <a:p>
            <a:pPr eaLnBrk="1" hangingPunct="1">
              <a:lnSpc>
                <a:spcPct val="80000"/>
              </a:lnSpc>
              <a:spcBef>
                <a:spcPct val="0"/>
              </a:spcBef>
            </a:pPr>
            <a:r>
              <a:rPr lang="es-ES" altLang="es-PE" sz="800"/>
              <a:t>Otro requisito esencial es la presentación de las garantías. Aquí no hay regularización posible alguna, no es posible suscribir contrato y dejar la presentación de la garantía para una fecha posterior. </a:t>
            </a:r>
            <a:br>
              <a:rPr lang="es-ES" altLang="es-PE" sz="800"/>
            </a:br>
            <a:r>
              <a:rPr lang="es-ES" altLang="es-PE" sz="800"/>
              <a:t>Si un consorcio (dos o más proveedores juntaron sus potencialidades para presentar una mejor propuesta) obtiene la Buena Pro, este documento no será suficiente. Se necesitará un documento formalizado y legalizado notarialmente para tener una certeza del compromiso contractual que asumirá el consorcio. </a:t>
            </a:r>
            <a:br>
              <a:rPr lang="es-ES" altLang="es-PE" sz="800"/>
            </a:br>
            <a:endParaRPr lang="es-ES" altLang="es-PE" sz="800"/>
          </a:p>
          <a:p>
            <a:pPr eaLnBrk="1" hangingPunct="1">
              <a:lnSpc>
                <a:spcPct val="80000"/>
              </a:lnSpc>
              <a:spcBef>
                <a:spcPct val="0"/>
              </a:spcBef>
            </a:pPr>
            <a:r>
              <a:rPr lang="es-ES" altLang="es-PE" sz="800"/>
              <a:t>Además de estos requisitos se podrán presentar otros adicionales, dependiendo de la naturaleza del contrato. Por ejemplo. La entidad le puede exigir a una empresa de vigilancia los permisos de utilización de armas de fuego otorgado por la DISCAME. Asimismo, podrá exigir carné de sanidad a la empresa proveedora de alimentos.</a:t>
            </a:r>
          </a:p>
          <a:p>
            <a:pPr eaLnBrk="1" hangingPunct="1">
              <a:lnSpc>
                <a:spcPct val="80000"/>
              </a:lnSpc>
              <a:spcBef>
                <a:spcPct val="0"/>
              </a:spcBef>
            </a:pPr>
            <a:endParaRPr lang="es-ES" altLang="es-PE" sz="800"/>
          </a:p>
          <a:p>
            <a:pPr eaLnBrk="1" hangingPunct="1">
              <a:lnSpc>
                <a:spcPct val="80000"/>
              </a:lnSpc>
              <a:spcBef>
                <a:spcPct val="0"/>
              </a:spcBef>
            </a:pPr>
            <a:r>
              <a:rPr lang="es-ES" altLang="es-PE" sz="800"/>
              <a:t>Si un contrato se suscribe sin la presentación de estos requisitos, se estará incurriendo en irregularidades. </a:t>
            </a:r>
          </a:p>
          <a:p>
            <a:pPr eaLnBrk="1" hangingPunct="1">
              <a:lnSpc>
                <a:spcPct val="80000"/>
              </a:lnSpc>
              <a:spcBef>
                <a:spcPct val="0"/>
              </a:spcBef>
            </a:pPr>
            <a:endParaRPr lang="es-ES" altLang="es-PE" sz="800"/>
          </a:p>
          <a:p>
            <a:pPr eaLnBrk="1" hangingPunct="1">
              <a:lnSpc>
                <a:spcPct val="80000"/>
              </a:lnSpc>
              <a:spcBef>
                <a:spcPct val="0"/>
              </a:spcBef>
            </a:pPr>
            <a:r>
              <a:rPr lang="en-GB" altLang="es-PE" sz="800" i="1"/>
              <a:t>¿Cuál es el procedimiento </a:t>
            </a:r>
            <a:r>
              <a:rPr lang="es-PE" altLang="es-PE" sz="800" i="1"/>
              <a:t>para suscribir el contrato?</a:t>
            </a:r>
            <a:r>
              <a:rPr lang="es-PE" altLang="es-PE" sz="800" b="1" i="1"/>
              <a:t> </a:t>
            </a:r>
          </a:p>
          <a:p>
            <a:pPr eaLnBrk="1" hangingPunct="1">
              <a:lnSpc>
                <a:spcPct val="80000"/>
              </a:lnSpc>
              <a:spcBef>
                <a:spcPct val="0"/>
              </a:spcBef>
            </a:pPr>
            <a:r>
              <a:rPr lang="es-PE" altLang="es-PE" sz="800" b="1" i="1"/>
              <a:t>Citación:</a:t>
            </a:r>
          </a:p>
          <a:p>
            <a:pPr lvl="1" algn="just" eaLnBrk="1" hangingPunct="1">
              <a:lnSpc>
                <a:spcPct val="80000"/>
              </a:lnSpc>
              <a:spcBef>
                <a:spcPct val="0"/>
              </a:spcBef>
            </a:pPr>
            <a:r>
              <a:rPr lang="es-PE" altLang="es-PE" sz="800" i="1"/>
              <a:t>La Entidad citará dentro de los 5 días hábiles siguientes de consentida la Buena Pro.</a:t>
            </a:r>
          </a:p>
          <a:p>
            <a:pPr eaLnBrk="1" hangingPunct="1">
              <a:lnSpc>
                <a:spcPct val="80000"/>
              </a:lnSpc>
              <a:spcBef>
                <a:spcPct val="0"/>
              </a:spcBef>
            </a:pPr>
            <a:r>
              <a:rPr lang="es-PE" altLang="es-PE" sz="800" b="1" i="1"/>
              <a:t>Plazo:</a:t>
            </a:r>
          </a:p>
          <a:p>
            <a:pPr lvl="1" algn="just" eaLnBrk="1" hangingPunct="1">
              <a:lnSpc>
                <a:spcPct val="80000"/>
              </a:lnSpc>
              <a:spcBef>
                <a:spcPct val="0"/>
              </a:spcBef>
            </a:pPr>
            <a:r>
              <a:rPr lang="es-PE" altLang="es-PE" sz="800" i="1"/>
              <a:t>El postor adjudicado deberá apersonarse a suscribir el contrato dentro de los 10 días hábiles siguientes a la recepción de la citación.</a:t>
            </a:r>
          </a:p>
          <a:p>
            <a:pPr lvl="1" algn="just" eaLnBrk="1" hangingPunct="1">
              <a:lnSpc>
                <a:spcPct val="80000"/>
              </a:lnSpc>
              <a:spcBef>
                <a:spcPct val="0"/>
              </a:spcBef>
            </a:pPr>
            <a:endParaRPr lang="es-PE" altLang="es-PE" sz="800" i="1"/>
          </a:p>
          <a:p>
            <a:pPr algn="ctr" eaLnBrk="1" hangingPunct="1">
              <a:lnSpc>
                <a:spcPct val="80000"/>
              </a:lnSpc>
              <a:spcBef>
                <a:spcPct val="0"/>
              </a:spcBef>
            </a:pPr>
            <a:r>
              <a:rPr lang="es-PE" altLang="es-PE" sz="800" b="1" i="1"/>
              <a:t>El C.E. no tiene facultades para ejecutar actos relacionados con la suscripción del contrato.</a:t>
            </a:r>
          </a:p>
          <a:p>
            <a:pPr eaLnBrk="1" hangingPunct="1">
              <a:lnSpc>
                <a:spcPct val="80000"/>
              </a:lnSpc>
              <a:spcBef>
                <a:spcPct val="0"/>
              </a:spcBef>
            </a:pPr>
            <a:endParaRPr lang="es-ES" altLang="es-PE" sz="800"/>
          </a:p>
          <a:p>
            <a:pPr eaLnBrk="1" hangingPunct="1">
              <a:lnSpc>
                <a:spcPct val="80000"/>
              </a:lnSpc>
              <a:spcBef>
                <a:spcPct val="0"/>
              </a:spcBef>
            </a:pPr>
            <a:endParaRPr lang="es-ES" altLang="es-PE" sz="800"/>
          </a:p>
          <a:p>
            <a:pPr eaLnBrk="1" hangingPunct="1">
              <a:lnSpc>
                <a:spcPct val="80000"/>
              </a:lnSpc>
              <a:spcBef>
                <a:spcPct val="0"/>
              </a:spcBef>
            </a:pPr>
            <a:r>
              <a:rPr lang="es-PE" altLang="es-PE" sz="800"/>
              <a:t>¿Qué pasa cuando no se suscribe el contrato?</a:t>
            </a:r>
            <a:r>
              <a:rPr lang="es-PE" altLang="es-PE" sz="800" b="1" u="sng"/>
              <a:t> </a:t>
            </a:r>
          </a:p>
          <a:p>
            <a:pPr eaLnBrk="1" hangingPunct="1">
              <a:lnSpc>
                <a:spcPct val="80000"/>
              </a:lnSpc>
              <a:spcBef>
                <a:spcPct val="0"/>
              </a:spcBef>
            </a:pPr>
            <a:r>
              <a:rPr lang="es-PE" altLang="es-PE" sz="800" b="1" u="sng"/>
              <a:t>Negativa del postor a suscribir el contrato:</a:t>
            </a:r>
          </a:p>
          <a:p>
            <a:pPr eaLnBrk="1" hangingPunct="1">
              <a:lnSpc>
                <a:spcPct val="80000"/>
              </a:lnSpc>
              <a:spcBef>
                <a:spcPct val="0"/>
              </a:spcBef>
              <a:buFontTx/>
              <a:buChar char="•"/>
            </a:pPr>
            <a:r>
              <a:rPr lang="es-PE" altLang="es-PE" sz="800"/>
              <a:t>Ganador no se presenta: pierde Buena Pro.</a:t>
            </a:r>
          </a:p>
          <a:p>
            <a:pPr eaLnBrk="1" hangingPunct="1">
              <a:lnSpc>
                <a:spcPct val="80000"/>
              </a:lnSpc>
              <a:spcBef>
                <a:spcPct val="0"/>
              </a:spcBef>
              <a:buFontTx/>
              <a:buChar char="•"/>
            </a:pPr>
            <a:r>
              <a:rPr lang="es-PE" altLang="es-PE" sz="800"/>
              <a:t>Se citará al postor que ocupó el 2º lugar.</a:t>
            </a:r>
          </a:p>
          <a:p>
            <a:pPr eaLnBrk="1" hangingPunct="1">
              <a:lnSpc>
                <a:spcPct val="80000"/>
              </a:lnSpc>
              <a:spcBef>
                <a:spcPct val="0"/>
              </a:spcBef>
              <a:buFontTx/>
              <a:buChar char="•"/>
            </a:pPr>
            <a:r>
              <a:rPr lang="es-PE" altLang="es-PE" sz="800"/>
              <a:t>Si no se presenta: PROCESO DESIERTO.</a:t>
            </a:r>
          </a:p>
          <a:p>
            <a:pPr eaLnBrk="1" hangingPunct="1">
              <a:lnSpc>
                <a:spcPct val="80000"/>
              </a:lnSpc>
              <a:spcBef>
                <a:spcPct val="0"/>
              </a:spcBef>
            </a:pPr>
            <a:endParaRPr lang="es-PE" altLang="es-PE" sz="800"/>
          </a:p>
          <a:p>
            <a:pPr eaLnBrk="1" hangingPunct="1">
              <a:lnSpc>
                <a:spcPct val="80000"/>
              </a:lnSpc>
              <a:spcBef>
                <a:spcPct val="0"/>
              </a:spcBef>
            </a:pPr>
            <a:r>
              <a:rPr lang="es-PE" altLang="es-PE" sz="800" b="1" u="sng"/>
              <a:t>Negativa de la Entidad a suscribir el contrato:</a:t>
            </a:r>
          </a:p>
          <a:p>
            <a:pPr eaLnBrk="1" hangingPunct="1">
              <a:lnSpc>
                <a:spcPct val="80000"/>
              </a:lnSpc>
              <a:spcBef>
                <a:spcPct val="0"/>
              </a:spcBef>
              <a:buFontTx/>
              <a:buChar char="•"/>
            </a:pPr>
            <a:r>
              <a:rPr lang="es-PE" altLang="es-PE" sz="800"/>
              <a:t>Emplazamiento por parte del ganador.</a:t>
            </a:r>
          </a:p>
          <a:p>
            <a:pPr eaLnBrk="1" hangingPunct="1">
              <a:lnSpc>
                <a:spcPct val="80000"/>
              </a:lnSpc>
              <a:spcBef>
                <a:spcPct val="0"/>
              </a:spcBef>
              <a:buFontTx/>
              <a:buChar char="•"/>
            </a:pPr>
            <a:r>
              <a:rPr lang="es-PE" altLang="es-PE" sz="800"/>
              <a:t>Penalidad.</a:t>
            </a:r>
          </a:p>
          <a:p>
            <a:pPr eaLnBrk="1" hangingPunct="1">
              <a:lnSpc>
                <a:spcPct val="80000"/>
              </a:lnSpc>
              <a:spcBef>
                <a:spcPct val="0"/>
              </a:spcBef>
              <a:buFontTx/>
              <a:buChar char="•"/>
            </a:pPr>
            <a:r>
              <a:rPr lang="es-PE" altLang="es-PE" sz="800"/>
              <a:t>Sin efecto la buena pro.</a:t>
            </a:r>
          </a:p>
          <a:p>
            <a:pPr eaLnBrk="1" hangingPunct="1">
              <a:lnSpc>
                <a:spcPct val="80000"/>
              </a:lnSpc>
              <a:spcBef>
                <a:spcPct val="0"/>
              </a:spcBef>
              <a:buFontTx/>
              <a:buChar char="•"/>
            </a:pPr>
            <a:r>
              <a:rPr lang="es-PE" altLang="es-PE" sz="800"/>
              <a:t>Indemnización por lucro cesante.</a:t>
            </a:r>
          </a:p>
          <a:p>
            <a:pPr eaLnBrk="1" hangingPunct="1">
              <a:lnSpc>
                <a:spcPct val="80000"/>
              </a:lnSpc>
              <a:spcBef>
                <a:spcPct val="0"/>
              </a:spcBef>
              <a:buFontTx/>
              <a:buChar char="•"/>
            </a:pPr>
            <a:r>
              <a:rPr lang="es-PE" altLang="es-PE" sz="800"/>
              <a:t>Responsabilidad del Titular o máxima autoridad administrativa.</a:t>
            </a:r>
            <a:endParaRPr lang="es-ES" altLang="es-PE" sz="800"/>
          </a:p>
          <a:p>
            <a:pPr eaLnBrk="1" hangingPunct="1">
              <a:lnSpc>
                <a:spcPct val="80000"/>
              </a:lnSpc>
              <a:spcBef>
                <a:spcPct val="0"/>
              </a:spcBef>
            </a:pPr>
            <a:endParaRPr lang="es-ES" altLang="es-PE" sz="800"/>
          </a:p>
        </p:txBody>
      </p:sp>
    </p:spTree>
    <p:extLst>
      <p:ext uri="{BB962C8B-B14F-4D97-AF65-F5344CB8AC3E}">
        <p14:creationId xmlns:p14="http://schemas.microsoft.com/office/powerpoint/2010/main" val="2760799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1 Marcador de imagen de diapositiva"/>
          <p:cNvSpPr>
            <a:spLocks noGrp="1" noRot="1" noChangeAspect="1" noTextEdit="1"/>
          </p:cNvSpPr>
          <p:nvPr>
            <p:ph type="sldImg"/>
          </p:nvPr>
        </p:nvSpPr>
        <p:spPr>
          <a:xfrm>
            <a:off x="-225425" y="792163"/>
            <a:ext cx="7062788" cy="3973512"/>
          </a:xfrm>
          <a:ln/>
        </p:spPr>
      </p:sp>
      <p:sp>
        <p:nvSpPr>
          <p:cNvPr id="2611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ltLang="es-PE" b="1" u="sng">
              <a:latin typeface="Arial" panose="020B0604020202020204" pitchFamily="34" charset="0"/>
            </a:endParaRPr>
          </a:p>
        </p:txBody>
      </p:sp>
      <p:sp>
        <p:nvSpPr>
          <p:cNvPr id="26112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D714A2-56A2-4DB1-AA15-92D2D3AD52CB}" type="slidenum">
              <a:rPr lang="es-ES" altLang="es-ES">
                <a:solidFill>
                  <a:prstClr val="black"/>
                </a:solidFill>
              </a:rPr>
              <a:pPr/>
              <a:t>39</a:t>
            </a:fld>
            <a:endParaRPr lang="es-ES" altLang="es-ES">
              <a:solidFill>
                <a:prstClr val="black"/>
              </a:solidFill>
            </a:endParaRPr>
          </a:p>
        </p:txBody>
      </p:sp>
    </p:spTree>
    <p:extLst>
      <p:ext uri="{BB962C8B-B14F-4D97-AF65-F5344CB8AC3E}">
        <p14:creationId xmlns:p14="http://schemas.microsoft.com/office/powerpoint/2010/main" val="1121994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xfrm>
            <a:off x="-85725" y="931863"/>
            <a:ext cx="7011988" cy="3944937"/>
          </a:xfrm>
          <a:solidFill>
            <a:srgbClr val="FFFFFF"/>
          </a:solidFill>
          <a:ln/>
        </p:spPr>
      </p:sp>
      <p:sp>
        <p:nvSpPr>
          <p:cNvPr id="257027" name="Rectangle 3"/>
          <p:cNvSpPr>
            <a:spLocks noGrp="1" noChangeArrowheads="1"/>
          </p:cNvSpPr>
          <p:nvPr>
            <p:ph type="body" idx="1"/>
          </p:nvPr>
        </p:nvSpPr>
        <p:spPr>
          <a:xfrm>
            <a:off x="1022799" y="5038230"/>
            <a:ext cx="456640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s-ES_tradnl" altLang="es-ES">
              <a:latin typeface="Arial" panose="020B0604020202020204" pitchFamily="34" charset="0"/>
            </a:endParaRPr>
          </a:p>
        </p:txBody>
      </p:sp>
    </p:spTree>
    <p:extLst>
      <p:ext uri="{BB962C8B-B14F-4D97-AF65-F5344CB8AC3E}">
        <p14:creationId xmlns:p14="http://schemas.microsoft.com/office/powerpoint/2010/main" val="1507409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1 Marcador de imagen de diapositiva"/>
          <p:cNvSpPr>
            <a:spLocks noGrp="1" noRot="1" noChangeAspect="1" noTextEdit="1"/>
          </p:cNvSpPr>
          <p:nvPr>
            <p:ph type="sldImg"/>
          </p:nvPr>
        </p:nvSpPr>
        <p:spPr>
          <a:xfrm>
            <a:off x="-225425" y="792163"/>
            <a:ext cx="7062788" cy="3973512"/>
          </a:xfrm>
          <a:ln/>
        </p:spPr>
      </p:sp>
      <p:sp>
        <p:nvSpPr>
          <p:cNvPr id="2611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ltLang="es-PE" b="1" u="sng" dirty="0">
              <a:latin typeface="Arial" panose="020B0604020202020204" pitchFamily="34" charset="0"/>
            </a:endParaRPr>
          </a:p>
        </p:txBody>
      </p:sp>
      <p:sp>
        <p:nvSpPr>
          <p:cNvPr id="26112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D714A2-56A2-4DB1-AA15-92D2D3AD52CB}" type="slidenum">
              <a:rPr lang="es-ES" altLang="es-ES">
                <a:solidFill>
                  <a:prstClr val="black"/>
                </a:solidFill>
              </a:rPr>
              <a:pPr/>
              <a:t>41</a:t>
            </a:fld>
            <a:endParaRPr lang="es-ES" altLang="es-ES">
              <a:solidFill>
                <a:prstClr val="black"/>
              </a:solidFill>
            </a:endParaRPr>
          </a:p>
        </p:txBody>
      </p:sp>
    </p:spTree>
    <p:extLst>
      <p:ext uri="{BB962C8B-B14F-4D97-AF65-F5344CB8AC3E}">
        <p14:creationId xmlns:p14="http://schemas.microsoft.com/office/powerpoint/2010/main" val="265317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1 Marcador de imagen de diapositiva"/>
          <p:cNvSpPr>
            <a:spLocks noGrp="1" noRot="1" noChangeAspect="1" noTextEdit="1"/>
          </p:cNvSpPr>
          <p:nvPr>
            <p:ph type="sldImg"/>
          </p:nvPr>
        </p:nvSpPr>
        <p:spPr>
          <a:xfrm>
            <a:off x="-225425" y="792163"/>
            <a:ext cx="7062788" cy="3973512"/>
          </a:xfrm>
          <a:ln/>
        </p:spPr>
      </p:sp>
      <p:sp>
        <p:nvSpPr>
          <p:cNvPr id="2611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ltLang="es-PE" b="1" u="sng">
              <a:latin typeface="Arial" panose="020B0604020202020204" pitchFamily="34" charset="0"/>
            </a:endParaRPr>
          </a:p>
        </p:txBody>
      </p:sp>
      <p:sp>
        <p:nvSpPr>
          <p:cNvPr id="26112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D714A2-56A2-4DB1-AA15-92D2D3AD52CB}" type="slidenum">
              <a:rPr lang="es-ES" altLang="es-ES">
                <a:solidFill>
                  <a:prstClr val="black"/>
                </a:solidFill>
              </a:rPr>
              <a:pPr/>
              <a:t>42</a:t>
            </a:fld>
            <a:endParaRPr lang="es-ES" altLang="es-ES">
              <a:solidFill>
                <a:prstClr val="black"/>
              </a:solidFill>
            </a:endParaRPr>
          </a:p>
        </p:txBody>
      </p:sp>
    </p:spTree>
    <p:extLst>
      <p:ext uri="{BB962C8B-B14F-4D97-AF65-F5344CB8AC3E}">
        <p14:creationId xmlns:p14="http://schemas.microsoft.com/office/powerpoint/2010/main" val="2219886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1 Marcador de imagen de diapositiva"/>
          <p:cNvSpPr>
            <a:spLocks noGrp="1" noRot="1" noChangeAspect="1" noTextEdit="1"/>
          </p:cNvSpPr>
          <p:nvPr>
            <p:ph type="sldImg"/>
          </p:nvPr>
        </p:nvSpPr>
        <p:spPr>
          <a:xfrm>
            <a:off x="-225425" y="792163"/>
            <a:ext cx="7062788" cy="3973512"/>
          </a:xfrm>
          <a:ln/>
        </p:spPr>
      </p:sp>
      <p:sp>
        <p:nvSpPr>
          <p:cNvPr id="2611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ltLang="es-PE" b="1" u="sng">
              <a:latin typeface="Arial" panose="020B0604020202020204" pitchFamily="34" charset="0"/>
            </a:endParaRPr>
          </a:p>
        </p:txBody>
      </p:sp>
      <p:sp>
        <p:nvSpPr>
          <p:cNvPr id="26112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D714A2-56A2-4DB1-AA15-92D2D3AD52CB}" type="slidenum">
              <a:rPr lang="es-ES" altLang="es-ES">
                <a:solidFill>
                  <a:prstClr val="black"/>
                </a:solidFill>
              </a:rPr>
              <a:pPr/>
              <a:t>43</a:t>
            </a:fld>
            <a:endParaRPr lang="es-ES" altLang="es-ES">
              <a:solidFill>
                <a:prstClr val="black"/>
              </a:solidFill>
            </a:endParaRPr>
          </a:p>
        </p:txBody>
      </p:sp>
    </p:spTree>
    <p:extLst>
      <p:ext uri="{BB962C8B-B14F-4D97-AF65-F5344CB8AC3E}">
        <p14:creationId xmlns:p14="http://schemas.microsoft.com/office/powerpoint/2010/main" val="1793525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xfrm>
            <a:off x="-85725" y="931863"/>
            <a:ext cx="7011988" cy="3944937"/>
          </a:xfrm>
          <a:solidFill>
            <a:srgbClr val="FFFFFF"/>
          </a:solidFill>
          <a:ln/>
        </p:spPr>
      </p:sp>
      <p:sp>
        <p:nvSpPr>
          <p:cNvPr id="257027" name="Rectangle 3"/>
          <p:cNvSpPr>
            <a:spLocks noGrp="1" noChangeArrowheads="1"/>
          </p:cNvSpPr>
          <p:nvPr>
            <p:ph type="body" idx="1"/>
          </p:nvPr>
        </p:nvSpPr>
        <p:spPr>
          <a:xfrm>
            <a:off x="1022799" y="5038230"/>
            <a:ext cx="456640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s-ES_tradnl" altLang="es-ES">
              <a:latin typeface="Arial" panose="020B0604020202020204" pitchFamily="34" charset="0"/>
            </a:endParaRPr>
          </a:p>
        </p:txBody>
      </p:sp>
    </p:spTree>
    <p:extLst>
      <p:ext uri="{BB962C8B-B14F-4D97-AF65-F5344CB8AC3E}">
        <p14:creationId xmlns:p14="http://schemas.microsoft.com/office/powerpoint/2010/main" val="438713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xfrm>
            <a:off x="-85725" y="931863"/>
            <a:ext cx="7011988" cy="3944937"/>
          </a:xfrm>
          <a:solidFill>
            <a:srgbClr val="FFFFFF"/>
          </a:solidFill>
          <a:ln/>
        </p:spPr>
      </p:sp>
      <p:sp>
        <p:nvSpPr>
          <p:cNvPr id="257027" name="Rectangle 3"/>
          <p:cNvSpPr>
            <a:spLocks noGrp="1" noChangeArrowheads="1"/>
          </p:cNvSpPr>
          <p:nvPr>
            <p:ph type="body" idx="1"/>
          </p:nvPr>
        </p:nvSpPr>
        <p:spPr>
          <a:xfrm>
            <a:off x="1022799" y="5038230"/>
            <a:ext cx="456640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s-ES_tradnl" altLang="es-ES">
              <a:latin typeface="Arial" panose="020B0604020202020204" pitchFamily="34" charset="0"/>
            </a:endParaRPr>
          </a:p>
        </p:txBody>
      </p:sp>
    </p:spTree>
    <p:extLst>
      <p:ext uri="{BB962C8B-B14F-4D97-AF65-F5344CB8AC3E}">
        <p14:creationId xmlns:p14="http://schemas.microsoft.com/office/powerpoint/2010/main" val="190609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xfrm>
            <a:off x="-85725" y="931863"/>
            <a:ext cx="7011988" cy="3944937"/>
          </a:xfrm>
          <a:solidFill>
            <a:srgbClr val="FFFFFF"/>
          </a:solidFill>
          <a:ln/>
        </p:spPr>
      </p:sp>
      <p:sp>
        <p:nvSpPr>
          <p:cNvPr id="257027" name="Rectangle 3"/>
          <p:cNvSpPr>
            <a:spLocks noGrp="1" noChangeArrowheads="1"/>
          </p:cNvSpPr>
          <p:nvPr>
            <p:ph type="body" idx="1"/>
          </p:nvPr>
        </p:nvSpPr>
        <p:spPr>
          <a:xfrm>
            <a:off x="1022799" y="5038230"/>
            <a:ext cx="456640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s-ES_tradnl" altLang="es-ES">
              <a:latin typeface="Arial" panose="020B0604020202020204" pitchFamily="34" charset="0"/>
            </a:endParaRPr>
          </a:p>
        </p:txBody>
      </p:sp>
    </p:spTree>
    <p:extLst>
      <p:ext uri="{BB962C8B-B14F-4D97-AF65-F5344CB8AC3E}">
        <p14:creationId xmlns:p14="http://schemas.microsoft.com/office/powerpoint/2010/main" val="1733207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1 Marcador de imagen de diapositiva"/>
          <p:cNvSpPr>
            <a:spLocks noGrp="1" noRot="1" noChangeAspect="1" noTextEdit="1"/>
          </p:cNvSpPr>
          <p:nvPr>
            <p:ph type="sldImg"/>
          </p:nvPr>
        </p:nvSpPr>
        <p:spPr>
          <a:xfrm>
            <a:off x="-225425" y="792163"/>
            <a:ext cx="7062788" cy="3973512"/>
          </a:xfrm>
          <a:ln/>
        </p:spPr>
      </p:sp>
      <p:sp>
        <p:nvSpPr>
          <p:cNvPr id="2560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ltLang="es-PE" b="1">
              <a:latin typeface="Arial" panose="020B0604020202020204" pitchFamily="34" charset="0"/>
            </a:endParaRPr>
          </a:p>
        </p:txBody>
      </p:sp>
      <p:sp>
        <p:nvSpPr>
          <p:cNvPr id="2560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C4E8AA-062F-4AFE-AF60-1448AC82AC2F}" type="slidenum">
              <a:rPr lang="es-ES" altLang="es-ES">
                <a:solidFill>
                  <a:prstClr val="black"/>
                </a:solidFill>
              </a:rPr>
              <a:pPr/>
              <a:t>6</a:t>
            </a:fld>
            <a:endParaRPr lang="es-ES" altLang="es-ES">
              <a:solidFill>
                <a:prstClr val="black"/>
              </a:solidFill>
            </a:endParaRPr>
          </a:p>
        </p:txBody>
      </p:sp>
    </p:spTree>
    <p:extLst>
      <p:ext uri="{BB962C8B-B14F-4D97-AF65-F5344CB8AC3E}">
        <p14:creationId xmlns:p14="http://schemas.microsoft.com/office/powerpoint/2010/main" val="323256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1 Marcador de imagen de diapositiva"/>
          <p:cNvSpPr>
            <a:spLocks noGrp="1" noRot="1" noChangeAspect="1" noTextEdit="1"/>
          </p:cNvSpPr>
          <p:nvPr>
            <p:ph type="sldImg"/>
          </p:nvPr>
        </p:nvSpPr>
        <p:spPr>
          <a:xfrm>
            <a:off x="-225425" y="792163"/>
            <a:ext cx="7062788" cy="3973512"/>
          </a:xfrm>
          <a:ln/>
        </p:spPr>
      </p:sp>
      <p:sp>
        <p:nvSpPr>
          <p:cNvPr id="2560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ltLang="es-PE" b="1">
              <a:latin typeface="Arial" panose="020B0604020202020204" pitchFamily="34" charset="0"/>
            </a:endParaRPr>
          </a:p>
        </p:txBody>
      </p:sp>
      <p:sp>
        <p:nvSpPr>
          <p:cNvPr id="2560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C4E8AA-062F-4AFE-AF60-1448AC82AC2F}" type="slidenum">
              <a:rPr lang="es-ES" altLang="es-ES">
                <a:solidFill>
                  <a:prstClr val="black"/>
                </a:solidFill>
              </a:rPr>
              <a:pPr/>
              <a:t>8</a:t>
            </a:fld>
            <a:endParaRPr lang="es-ES" altLang="es-ES">
              <a:solidFill>
                <a:prstClr val="black"/>
              </a:solidFill>
            </a:endParaRPr>
          </a:p>
        </p:txBody>
      </p:sp>
    </p:spTree>
    <p:extLst>
      <p:ext uri="{BB962C8B-B14F-4D97-AF65-F5344CB8AC3E}">
        <p14:creationId xmlns:p14="http://schemas.microsoft.com/office/powerpoint/2010/main" val="395874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xfrm>
            <a:off x="-85725" y="931863"/>
            <a:ext cx="7011988" cy="3944937"/>
          </a:xfrm>
          <a:solidFill>
            <a:srgbClr val="FFFFFF"/>
          </a:solidFill>
          <a:ln/>
        </p:spPr>
      </p:sp>
      <p:sp>
        <p:nvSpPr>
          <p:cNvPr id="257027" name="Rectangle 3"/>
          <p:cNvSpPr>
            <a:spLocks noGrp="1" noChangeArrowheads="1"/>
          </p:cNvSpPr>
          <p:nvPr>
            <p:ph type="body" idx="1"/>
          </p:nvPr>
        </p:nvSpPr>
        <p:spPr>
          <a:xfrm>
            <a:off x="1022799" y="5038230"/>
            <a:ext cx="456640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s-ES_tradnl" altLang="es-ES">
              <a:latin typeface="Arial" panose="020B0604020202020204" pitchFamily="34" charset="0"/>
            </a:endParaRPr>
          </a:p>
        </p:txBody>
      </p:sp>
    </p:spTree>
    <p:extLst>
      <p:ext uri="{BB962C8B-B14F-4D97-AF65-F5344CB8AC3E}">
        <p14:creationId xmlns:p14="http://schemas.microsoft.com/office/powerpoint/2010/main" val="1632052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1 Marcador de imagen de diapositiva"/>
          <p:cNvSpPr>
            <a:spLocks noGrp="1" noRot="1" noChangeAspect="1" noTextEdit="1"/>
          </p:cNvSpPr>
          <p:nvPr>
            <p:ph type="sldImg"/>
          </p:nvPr>
        </p:nvSpPr>
        <p:spPr>
          <a:xfrm>
            <a:off x="-225425" y="792163"/>
            <a:ext cx="7062788" cy="3973512"/>
          </a:xfrm>
          <a:ln/>
        </p:spPr>
      </p:sp>
      <p:sp>
        <p:nvSpPr>
          <p:cNvPr id="2590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ltLang="es-PE" b="1">
              <a:solidFill>
                <a:srgbClr val="FF0000"/>
              </a:solidFill>
              <a:latin typeface="Arial" panose="020B0604020202020204" pitchFamily="34" charset="0"/>
            </a:endParaRPr>
          </a:p>
        </p:txBody>
      </p:sp>
      <p:sp>
        <p:nvSpPr>
          <p:cNvPr id="25907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D826B8-105F-4A30-9F2F-13775E4DA463}" type="slidenum">
              <a:rPr lang="es-ES" altLang="es-ES">
                <a:solidFill>
                  <a:prstClr val="black"/>
                </a:solidFill>
              </a:rPr>
              <a:pPr/>
              <a:t>12</a:t>
            </a:fld>
            <a:endParaRPr lang="es-ES" altLang="es-ES">
              <a:solidFill>
                <a:prstClr val="black"/>
              </a:solidFill>
            </a:endParaRPr>
          </a:p>
        </p:txBody>
      </p:sp>
    </p:spTree>
    <p:extLst>
      <p:ext uri="{BB962C8B-B14F-4D97-AF65-F5344CB8AC3E}">
        <p14:creationId xmlns:p14="http://schemas.microsoft.com/office/powerpoint/2010/main" val="1376473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1 Marcador de imagen de diapositiva"/>
          <p:cNvSpPr>
            <a:spLocks noGrp="1" noRot="1" noChangeAspect="1" noTextEdit="1"/>
          </p:cNvSpPr>
          <p:nvPr>
            <p:ph type="sldImg"/>
          </p:nvPr>
        </p:nvSpPr>
        <p:spPr>
          <a:xfrm>
            <a:off x="-225425" y="792163"/>
            <a:ext cx="7062788" cy="3973512"/>
          </a:xfrm>
          <a:ln/>
        </p:spPr>
      </p:sp>
      <p:sp>
        <p:nvSpPr>
          <p:cNvPr id="2600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PE" altLang="es-PE" b="1">
                <a:solidFill>
                  <a:srgbClr val="FF0000"/>
                </a:solidFill>
                <a:latin typeface="Arial" panose="020B0604020202020204" pitchFamily="34" charset="0"/>
              </a:rPr>
              <a:t>(*) Los dos últimos cuadros deberían detallarse como un supuesto distinto (similar al descrito en la diapositiva siguiente), pues no constituyen acciones que deben realizarse si el contrato ya se perfeccionó.</a:t>
            </a:r>
          </a:p>
        </p:txBody>
      </p:sp>
      <p:sp>
        <p:nvSpPr>
          <p:cNvPr id="26010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83B22B-B2FE-4AD6-9412-83683A45D68A}" type="slidenum">
              <a:rPr lang="es-ES" altLang="es-ES">
                <a:solidFill>
                  <a:prstClr val="black"/>
                </a:solidFill>
              </a:rPr>
              <a:pPr/>
              <a:t>13</a:t>
            </a:fld>
            <a:endParaRPr lang="es-ES" altLang="es-ES">
              <a:solidFill>
                <a:prstClr val="black"/>
              </a:solidFill>
            </a:endParaRPr>
          </a:p>
        </p:txBody>
      </p:sp>
    </p:spTree>
    <p:extLst>
      <p:ext uri="{BB962C8B-B14F-4D97-AF65-F5344CB8AC3E}">
        <p14:creationId xmlns:p14="http://schemas.microsoft.com/office/powerpoint/2010/main" val="1745161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xfrm>
            <a:off x="-85725" y="931863"/>
            <a:ext cx="7011988" cy="3944937"/>
          </a:xfrm>
          <a:solidFill>
            <a:srgbClr val="FFFFFF"/>
          </a:solidFill>
          <a:ln/>
        </p:spPr>
      </p:sp>
      <p:sp>
        <p:nvSpPr>
          <p:cNvPr id="257027" name="Rectangle 3"/>
          <p:cNvSpPr>
            <a:spLocks noGrp="1" noChangeArrowheads="1"/>
          </p:cNvSpPr>
          <p:nvPr>
            <p:ph type="body" idx="1"/>
          </p:nvPr>
        </p:nvSpPr>
        <p:spPr>
          <a:xfrm>
            <a:off x="1022799" y="5038230"/>
            <a:ext cx="456640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s-ES_tradnl" altLang="es-ES">
              <a:latin typeface="Arial" panose="020B0604020202020204" pitchFamily="34" charset="0"/>
            </a:endParaRPr>
          </a:p>
        </p:txBody>
      </p:sp>
    </p:spTree>
    <p:extLst>
      <p:ext uri="{BB962C8B-B14F-4D97-AF65-F5344CB8AC3E}">
        <p14:creationId xmlns:p14="http://schemas.microsoft.com/office/powerpoint/2010/main" val="2362897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xfrm>
            <a:off x="-85725" y="931863"/>
            <a:ext cx="7011988" cy="3944937"/>
          </a:xfrm>
          <a:solidFill>
            <a:srgbClr val="FFFFFF"/>
          </a:solidFill>
          <a:ln/>
        </p:spPr>
      </p:sp>
      <p:sp>
        <p:nvSpPr>
          <p:cNvPr id="257027" name="Rectangle 3"/>
          <p:cNvSpPr>
            <a:spLocks noGrp="1" noChangeArrowheads="1"/>
          </p:cNvSpPr>
          <p:nvPr>
            <p:ph type="body" idx="1"/>
          </p:nvPr>
        </p:nvSpPr>
        <p:spPr>
          <a:xfrm>
            <a:off x="1022799" y="5038230"/>
            <a:ext cx="456640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s-ES_tradnl" altLang="es-ES">
              <a:latin typeface="Arial" panose="020B0604020202020204" pitchFamily="34" charset="0"/>
            </a:endParaRPr>
          </a:p>
        </p:txBody>
      </p:sp>
    </p:spTree>
    <p:extLst>
      <p:ext uri="{BB962C8B-B14F-4D97-AF65-F5344CB8AC3E}">
        <p14:creationId xmlns:p14="http://schemas.microsoft.com/office/powerpoint/2010/main" val="2370360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xfrm>
            <a:off x="-85725" y="931863"/>
            <a:ext cx="7011988" cy="3944937"/>
          </a:xfrm>
          <a:solidFill>
            <a:srgbClr val="FFFFFF"/>
          </a:solidFill>
          <a:ln/>
        </p:spPr>
      </p:sp>
      <p:sp>
        <p:nvSpPr>
          <p:cNvPr id="257027" name="Rectangle 3"/>
          <p:cNvSpPr>
            <a:spLocks noGrp="1" noChangeArrowheads="1"/>
          </p:cNvSpPr>
          <p:nvPr>
            <p:ph type="body" idx="1"/>
          </p:nvPr>
        </p:nvSpPr>
        <p:spPr>
          <a:xfrm>
            <a:off x="1022799" y="5038230"/>
            <a:ext cx="456640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endParaRPr lang="es-ES_tradnl" altLang="es-ES">
              <a:latin typeface="Arial" panose="020B0604020202020204" pitchFamily="34" charset="0"/>
            </a:endParaRPr>
          </a:p>
        </p:txBody>
      </p:sp>
    </p:spTree>
    <p:extLst>
      <p:ext uri="{BB962C8B-B14F-4D97-AF65-F5344CB8AC3E}">
        <p14:creationId xmlns:p14="http://schemas.microsoft.com/office/powerpoint/2010/main" val="3397069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91FB22-17A2-417B-A412-2D1C8353205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B03832C-A2FC-4CC2-B446-B4C413CFE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92E1E71E-081C-4D2B-955E-577A2DA81799}"/>
              </a:ext>
            </a:extLst>
          </p:cNvPr>
          <p:cNvSpPr>
            <a:spLocks noGrp="1"/>
          </p:cNvSpPr>
          <p:nvPr>
            <p:ph type="dt" sz="half" idx="10"/>
          </p:nvPr>
        </p:nvSpPr>
        <p:spPr/>
        <p:txBody>
          <a:bodyPr/>
          <a:lstStyle/>
          <a:p>
            <a:fld id="{9C70D11C-841E-48A2-800C-E45519E378FC}" type="datetimeFigureOut">
              <a:rPr lang="es-PE" smtClean="0"/>
              <a:t>7/11/2022</a:t>
            </a:fld>
            <a:endParaRPr lang="es-PE"/>
          </a:p>
        </p:txBody>
      </p:sp>
      <p:sp>
        <p:nvSpPr>
          <p:cNvPr id="5" name="Marcador de pie de página 4">
            <a:extLst>
              <a:ext uri="{FF2B5EF4-FFF2-40B4-BE49-F238E27FC236}">
                <a16:creationId xmlns:a16="http://schemas.microsoft.com/office/drawing/2014/main" id="{AD1548FA-86EA-4004-B822-ADDED9E5A63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ED3E067-7011-46D4-8D5B-D6140BB1D57A}"/>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22891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200A6B-B415-43FF-A810-17486994AAE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745D0496-9842-431D-A69B-48945457733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935911D-3984-4D63-BE06-FB554F3661B6}"/>
              </a:ext>
            </a:extLst>
          </p:cNvPr>
          <p:cNvSpPr>
            <a:spLocks noGrp="1"/>
          </p:cNvSpPr>
          <p:nvPr>
            <p:ph type="dt" sz="half" idx="10"/>
          </p:nvPr>
        </p:nvSpPr>
        <p:spPr/>
        <p:txBody>
          <a:bodyPr/>
          <a:lstStyle/>
          <a:p>
            <a:fld id="{9C70D11C-841E-48A2-800C-E45519E378FC}" type="datetimeFigureOut">
              <a:rPr lang="es-PE" smtClean="0"/>
              <a:t>7/11/2022</a:t>
            </a:fld>
            <a:endParaRPr lang="es-PE"/>
          </a:p>
        </p:txBody>
      </p:sp>
      <p:sp>
        <p:nvSpPr>
          <p:cNvPr id="5" name="Marcador de pie de página 4">
            <a:extLst>
              <a:ext uri="{FF2B5EF4-FFF2-40B4-BE49-F238E27FC236}">
                <a16:creationId xmlns:a16="http://schemas.microsoft.com/office/drawing/2014/main" id="{B5D1A9D9-FC54-4E62-93B2-6A5814FA767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5C6CF23-480A-4403-8932-B796234AA22D}"/>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354066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DF30B9-4030-4589-9077-68767279F0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F8BC74A-7DBE-40F6-B917-1897EBD6B91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2EB5021-45A8-49E0-A6CE-54677FE8D8D0}"/>
              </a:ext>
            </a:extLst>
          </p:cNvPr>
          <p:cNvSpPr>
            <a:spLocks noGrp="1"/>
          </p:cNvSpPr>
          <p:nvPr>
            <p:ph type="dt" sz="half" idx="10"/>
          </p:nvPr>
        </p:nvSpPr>
        <p:spPr/>
        <p:txBody>
          <a:bodyPr/>
          <a:lstStyle/>
          <a:p>
            <a:fld id="{9C70D11C-841E-48A2-800C-E45519E378FC}" type="datetimeFigureOut">
              <a:rPr lang="es-PE" smtClean="0"/>
              <a:t>7/11/2022</a:t>
            </a:fld>
            <a:endParaRPr lang="es-PE"/>
          </a:p>
        </p:txBody>
      </p:sp>
      <p:sp>
        <p:nvSpPr>
          <p:cNvPr id="5" name="Marcador de pie de página 4">
            <a:extLst>
              <a:ext uri="{FF2B5EF4-FFF2-40B4-BE49-F238E27FC236}">
                <a16:creationId xmlns:a16="http://schemas.microsoft.com/office/drawing/2014/main" id="{A0364F85-9444-4688-B021-CC795BCE721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F62268E-F23E-4943-A0CE-7D5749AD7A0D}"/>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410558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000000"/>
        </a:solidFill>
        <a:effectLst/>
      </p:bgPr>
    </p:bg>
    <p:spTree>
      <p:nvGrpSpPr>
        <p:cNvPr id="1" name="Shape 21"/>
        <p:cNvGrpSpPr/>
        <p:nvPr/>
      </p:nvGrpSpPr>
      <p:grpSpPr>
        <a:xfrm>
          <a:off x="0" y="0"/>
          <a:ext cx="0" cy="0"/>
          <a:chOff x="0" y="0"/>
          <a:chExt cx="0" cy="0"/>
        </a:xfrm>
      </p:grpSpPr>
      <p:sp>
        <p:nvSpPr>
          <p:cNvPr id="22" name="Google Shape;22;p3"/>
          <p:cNvSpPr/>
          <p:nvPr/>
        </p:nvSpPr>
        <p:spPr>
          <a:xfrm>
            <a:off x="2123200" y="-543800"/>
            <a:ext cx="7945600" cy="7945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 name="Google Shape;23;p3"/>
          <p:cNvGrpSpPr/>
          <p:nvPr/>
        </p:nvGrpSpPr>
        <p:grpSpPr>
          <a:xfrm>
            <a:off x="8570225" y="3336844"/>
            <a:ext cx="3099600" cy="3099600"/>
            <a:chOff x="-474900" y="321200"/>
            <a:chExt cx="2324700" cy="2324700"/>
          </a:xfrm>
        </p:grpSpPr>
        <p:sp>
          <p:nvSpPr>
            <p:cNvPr id="24" name="Google Shape;24;p3"/>
            <p:cNvSpPr/>
            <p:nvPr/>
          </p:nvSpPr>
          <p:spPr>
            <a:xfrm>
              <a:off x="-474900" y="321200"/>
              <a:ext cx="2324700" cy="23247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120725" y="916825"/>
              <a:ext cx="1133400" cy="11334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137125" y="658975"/>
              <a:ext cx="1649100" cy="16491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13650" y="1109750"/>
              <a:ext cx="747600" cy="7476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3"/>
          <p:cNvSpPr txBox="1">
            <a:spLocks noGrp="1"/>
          </p:cNvSpPr>
          <p:nvPr>
            <p:ph type="ctrTitle"/>
          </p:nvPr>
        </p:nvSpPr>
        <p:spPr>
          <a:xfrm>
            <a:off x="3426400" y="2982400"/>
            <a:ext cx="5339200" cy="12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200"/>
              <a:buNone/>
              <a:defRPr sz="6933">
                <a:solidFill>
                  <a:srgbClr val="000000"/>
                </a:solidFill>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endParaRPr/>
          </a:p>
        </p:txBody>
      </p:sp>
      <p:sp>
        <p:nvSpPr>
          <p:cNvPr id="29" name="Google Shape;29;p3"/>
          <p:cNvSpPr txBox="1">
            <a:spLocks noGrp="1"/>
          </p:cNvSpPr>
          <p:nvPr>
            <p:ph type="subTitle" idx="1"/>
          </p:nvPr>
        </p:nvSpPr>
        <p:spPr>
          <a:xfrm>
            <a:off x="3426400" y="4251601"/>
            <a:ext cx="53392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None/>
              <a:defRPr sz="1867">
                <a:solidFill>
                  <a:srgbClr val="000000"/>
                </a:solidFill>
              </a:defRPr>
            </a:lvl1pPr>
            <a:lvl2pPr lvl="1" algn="ctr" rtl="0">
              <a:spcBef>
                <a:spcPts val="0"/>
              </a:spcBef>
              <a:spcAft>
                <a:spcPts val="0"/>
              </a:spcAft>
              <a:buClr>
                <a:srgbClr val="000000"/>
              </a:buClr>
              <a:buSzPts val="1400"/>
              <a:buNone/>
              <a:defRPr sz="1867">
                <a:solidFill>
                  <a:srgbClr val="000000"/>
                </a:solidFill>
              </a:defRPr>
            </a:lvl2pPr>
            <a:lvl3pPr lvl="2" algn="ctr" rtl="0">
              <a:spcBef>
                <a:spcPts val="0"/>
              </a:spcBef>
              <a:spcAft>
                <a:spcPts val="0"/>
              </a:spcAft>
              <a:buClr>
                <a:srgbClr val="000000"/>
              </a:buClr>
              <a:buSzPts val="1400"/>
              <a:buNone/>
              <a:defRPr sz="1867">
                <a:solidFill>
                  <a:srgbClr val="000000"/>
                </a:solidFill>
              </a:defRPr>
            </a:lvl3pPr>
            <a:lvl4pPr lvl="3" algn="ctr" rtl="0">
              <a:spcBef>
                <a:spcPts val="0"/>
              </a:spcBef>
              <a:spcAft>
                <a:spcPts val="0"/>
              </a:spcAft>
              <a:buClr>
                <a:srgbClr val="000000"/>
              </a:buClr>
              <a:buSzPts val="1400"/>
              <a:buNone/>
              <a:defRPr sz="1867">
                <a:solidFill>
                  <a:srgbClr val="000000"/>
                </a:solidFill>
              </a:defRPr>
            </a:lvl4pPr>
            <a:lvl5pPr lvl="4" algn="ctr" rtl="0">
              <a:spcBef>
                <a:spcPts val="0"/>
              </a:spcBef>
              <a:spcAft>
                <a:spcPts val="0"/>
              </a:spcAft>
              <a:buClr>
                <a:srgbClr val="000000"/>
              </a:buClr>
              <a:buSzPts val="1400"/>
              <a:buNone/>
              <a:defRPr sz="1867">
                <a:solidFill>
                  <a:srgbClr val="000000"/>
                </a:solidFill>
              </a:defRPr>
            </a:lvl5pPr>
            <a:lvl6pPr lvl="5" algn="ctr" rtl="0">
              <a:spcBef>
                <a:spcPts val="0"/>
              </a:spcBef>
              <a:spcAft>
                <a:spcPts val="0"/>
              </a:spcAft>
              <a:buClr>
                <a:srgbClr val="000000"/>
              </a:buClr>
              <a:buSzPts val="1400"/>
              <a:buNone/>
              <a:defRPr sz="1867">
                <a:solidFill>
                  <a:srgbClr val="000000"/>
                </a:solidFill>
              </a:defRPr>
            </a:lvl6pPr>
            <a:lvl7pPr lvl="6" algn="ctr" rtl="0">
              <a:spcBef>
                <a:spcPts val="0"/>
              </a:spcBef>
              <a:spcAft>
                <a:spcPts val="0"/>
              </a:spcAft>
              <a:buClr>
                <a:srgbClr val="000000"/>
              </a:buClr>
              <a:buSzPts val="1400"/>
              <a:buNone/>
              <a:defRPr sz="1867">
                <a:solidFill>
                  <a:srgbClr val="000000"/>
                </a:solidFill>
              </a:defRPr>
            </a:lvl7pPr>
            <a:lvl8pPr lvl="7" algn="ctr" rtl="0">
              <a:spcBef>
                <a:spcPts val="0"/>
              </a:spcBef>
              <a:spcAft>
                <a:spcPts val="0"/>
              </a:spcAft>
              <a:buClr>
                <a:srgbClr val="000000"/>
              </a:buClr>
              <a:buSzPts val="1400"/>
              <a:buNone/>
              <a:defRPr sz="1867">
                <a:solidFill>
                  <a:srgbClr val="000000"/>
                </a:solidFill>
              </a:defRPr>
            </a:lvl8pPr>
            <a:lvl9pPr lvl="8" algn="ctr" rtl="0">
              <a:spcBef>
                <a:spcPts val="0"/>
              </a:spcBef>
              <a:spcAft>
                <a:spcPts val="0"/>
              </a:spcAft>
              <a:buClr>
                <a:srgbClr val="000000"/>
              </a:buClr>
              <a:buSzPts val="1400"/>
              <a:buNone/>
              <a:defRPr sz="1867">
                <a:solidFill>
                  <a:srgbClr val="000000"/>
                </a:solidFill>
              </a:defRPr>
            </a:lvl9pPr>
          </a:lstStyle>
          <a:p>
            <a:endParaRPr/>
          </a:p>
        </p:txBody>
      </p:sp>
      <p:grpSp>
        <p:nvGrpSpPr>
          <p:cNvPr id="30" name="Google Shape;30;p3"/>
          <p:cNvGrpSpPr/>
          <p:nvPr/>
        </p:nvGrpSpPr>
        <p:grpSpPr>
          <a:xfrm>
            <a:off x="1019767" y="585833"/>
            <a:ext cx="2566000" cy="2566000"/>
            <a:chOff x="6680825" y="2549350"/>
            <a:chExt cx="1539600" cy="1539600"/>
          </a:xfrm>
        </p:grpSpPr>
        <p:sp>
          <p:nvSpPr>
            <p:cNvPr id="31" name="Google Shape;31;p3"/>
            <p:cNvSpPr/>
            <p:nvPr/>
          </p:nvSpPr>
          <p:spPr>
            <a:xfrm>
              <a:off x="6825669" y="2694194"/>
              <a:ext cx="1249800" cy="12498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6894850" y="2763375"/>
              <a:ext cx="1111200" cy="11112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6680825" y="2549350"/>
              <a:ext cx="1539600" cy="1539600"/>
            </a:xfrm>
            <a:prstGeom prst="donut">
              <a:avLst>
                <a:gd name="adj" fmla="val 495"/>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38376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8_Só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722896"/>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9AFA5-299E-4F5C-BC68-5C431D2DA37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3A252AB-9168-4F9D-92F0-435A712A7D4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596C0E1-1025-4EC2-9D5D-9948C00DC9D5}"/>
              </a:ext>
            </a:extLst>
          </p:cNvPr>
          <p:cNvSpPr>
            <a:spLocks noGrp="1"/>
          </p:cNvSpPr>
          <p:nvPr>
            <p:ph type="dt" sz="half" idx="10"/>
          </p:nvPr>
        </p:nvSpPr>
        <p:spPr/>
        <p:txBody>
          <a:bodyPr/>
          <a:lstStyle/>
          <a:p>
            <a:fld id="{9C70D11C-841E-48A2-800C-E45519E378FC}" type="datetimeFigureOut">
              <a:rPr lang="es-PE" smtClean="0"/>
              <a:t>7/11/2022</a:t>
            </a:fld>
            <a:endParaRPr lang="es-PE"/>
          </a:p>
        </p:txBody>
      </p:sp>
      <p:sp>
        <p:nvSpPr>
          <p:cNvPr id="5" name="Marcador de pie de página 4">
            <a:extLst>
              <a:ext uri="{FF2B5EF4-FFF2-40B4-BE49-F238E27FC236}">
                <a16:creationId xmlns:a16="http://schemas.microsoft.com/office/drawing/2014/main" id="{B23A8551-537F-4C25-BFCC-6BDD8BE4320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B6F8936-5803-475F-868B-A3A09CAD5A2B}"/>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498406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CF6201-7E72-4806-93DE-4AC1C01162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17B2DDD-F038-491C-B9B2-16AAD4DDE2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8BEE54E-ECAE-47A6-8C2F-073D706BB217}"/>
              </a:ext>
            </a:extLst>
          </p:cNvPr>
          <p:cNvSpPr>
            <a:spLocks noGrp="1"/>
          </p:cNvSpPr>
          <p:nvPr>
            <p:ph type="dt" sz="half" idx="10"/>
          </p:nvPr>
        </p:nvSpPr>
        <p:spPr/>
        <p:txBody>
          <a:bodyPr/>
          <a:lstStyle/>
          <a:p>
            <a:fld id="{9C70D11C-841E-48A2-800C-E45519E378FC}" type="datetimeFigureOut">
              <a:rPr lang="es-PE" smtClean="0"/>
              <a:t>7/11/2022</a:t>
            </a:fld>
            <a:endParaRPr lang="es-PE"/>
          </a:p>
        </p:txBody>
      </p:sp>
      <p:sp>
        <p:nvSpPr>
          <p:cNvPr id="5" name="Marcador de pie de página 4">
            <a:extLst>
              <a:ext uri="{FF2B5EF4-FFF2-40B4-BE49-F238E27FC236}">
                <a16:creationId xmlns:a16="http://schemas.microsoft.com/office/drawing/2014/main" id="{4B2A505A-E2F6-49FE-99A2-C98CBCD19E8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A4529AF-0C06-4D73-938F-22FA7413E5F4}"/>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394426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3E960-3DB1-44DF-9C7D-BC6CB3C4028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A415607-ED3C-424A-96F0-3A1B4F41F24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A2E1962F-0348-4A71-8B80-D9F05D4B03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35D113A1-A78C-4782-B301-9B4EA05718BD}"/>
              </a:ext>
            </a:extLst>
          </p:cNvPr>
          <p:cNvSpPr>
            <a:spLocks noGrp="1"/>
          </p:cNvSpPr>
          <p:nvPr>
            <p:ph type="dt" sz="half" idx="10"/>
          </p:nvPr>
        </p:nvSpPr>
        <p:spPr/>
        <p:txBody>
          <a:bodyPr/>
          <a:lstStyle/>
          <a:p>
            <a:fld id="{9C70D11C-841E-48A2-800C-E45519E378FC}" type="datetimeFigureOut">
              <a:rPr lang="es-PE" smtClean="0"/>
              <a:t>7/11/2022</a:t>
            </a:fld>
            <a:endParaRPr lang="es-PE"/>
          </a:p>
        </p:txBody>
      </p:sp>
      <p:sp>
        <p:nvSpPr>
          <p:cNvPr id="6" name="Marcador de pie de página 5">
            <a:extLst>
              <a:ext uri="{FF2B5EF4-FFF2-40B4-BE49-F238E27FC236}">
                <a16:creationId xmlns:a16="http://schemas.microsoft.com/office/drawing/2014/main" id="{B9A9EB53-EC86-4F34-8B2C-595B130FB3D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22EC725-04C8-4361-90C3-797B7D992271}"/>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415732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F8F61-11E2-42F7-8EC3-2D80BA68CE0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6F0A6A0-1E4D-4A68-ACB4-26DC182241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8496FF4-5658-47D9-B580-78E1DC6FFE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8D361DCF-8DA4-4012-99D2-CD2C753082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9AD25D0-80A8-468A-BA74-4FC0C98050E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F400D2B4-45C0-4551-B9D8-FB486A2D8B79}"/>
              </a:ext>
            </a:extLst>
          </p:cNvPr>
          <p:cNvSpPr>
            <a:spLocks noGrp="1"/>
          </p:cNvSpPr>
          <p:nvPr>
            <p:ph type="dt" sz="half" idx="10"/>
          </p:nvPr>
        </p:nvSpPr>
        <p:spPr/>
        <p:txBody>
          <a:bodyPr/>
          <a:lstStyle/>
          <a:p>
            <a:fld id="{9C70D11C-841E-48A2-800C-E45519E378FC}" type="datetimeFigureOut">
              <a:rPr lang="es-PE" smtClean="0"/>
              <a:t>7/11/2022</a:t>
            </a:fld>
            <a:endParaRPr lang="es-PE"/>
          </a:p>
        </p:txBody>
      </p:sp>
      <p:sp>
        <p:nvSpPr>
          <p:cNvPr id="8" name="Marcador de pie de página 7">
            <a:extLst>
              <a:ext uri="{FF2B5EF4-FFF2-40B4-BE49-F238E27FC236}">
                <a16:creationId xmlns:a16="http://schemas.microsoft.com/office/drawing/2014/main" id="{9D5110FD-4386-4595-9C41-E8D02CB287BA}"/>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150ED738-80D4-4DD1-B2E2-DE3D07EA3E3E}"/>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280923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09474-4B41-44D8-9568-00AD0AE4F70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240A3EBE-55EA-4732-B49A-8229D3F5AA28}"/>
              </a:ext>
            </a:extLst>
          </p:cNvPr>
          <p:cNvSpPr>
            <a:spLocks noGrp="1"/>
          </p:cNvSpPr>
          <p:nvPr>
            <p:ph type="dt" sz="half" idx="10"/>
          </p:nvPr>
        </p:nvSpPr>
        <p:spPr/>
        <p:txBody>
          <a:bodyPr/>
          <a:lstStyle/>
          <a:p>
            <a:fld id="{9C70D11C-841E-48A2-800C-E45519E378FC}" type="datetimeFigureOut">
              <a:rPr lang="es-PE" smtClean="0"/>
              <a:t>7/11/2022</a:t>
            </a:fld>
            <a:endParaRPr lang="es-PE"/>
          </a:p>
        </p:txBody>
      </p:sp>
      <p:sp>
        <p:nvSpPr>
          <p:cNvPr id="4" name="Marcador de pie de página 3">
            <a:extLst>
              <a:ext uri="{FF2B5EF4-FFF2-40B4-BE49-F238E27FC236}">
                <a16:creationId xmlns:a16="http://schemas.microsoft.com/office/drawing/2014/main" id="{D15F032F-37BC-476A-A883-24AD63F00913}"/>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C2CC4180-A51F-4E52-A3D5-B964F090D80D}"/>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348430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4342F7C-9D0C-4D05-8792-ABB13CAE94F8}"/>
              </a:ext>
            </a:extLst>
          </p:cNvPr>
          <p:cNvSpPr>
            <a:spLocks noGrp="1"/>
          </p:cNvSpPr>
          <p:nvPr>
            <p:ph type="dt" sz="half" idx="10"/>
          </p:nvPr>
        </p:nvSpPr>
        <p:spPr/>
        <p:txBody>
          <a:bodyPr/>
          <a:lstStyle/>
          <a:p>
            <a:fld id="{9C70D11C-841E-48A2-800C-E45519E378FC}" type="datetimeFigureOut">
              <a:rPr lang="es-PE" smtClean="0"/>
              <a:t>7/11/2022</a:t>
            </a:fld>
            <a:endParaRPr lang="es-PE"/>
          </a:p>
        </p:txBody>
      </p:sp>
      <p:sp>
        <p:nvSpPr>
          <p:cNvPr id="3" name="Marcador de pie de página 2">
            <a:extLst>
              <a:ext uri="{FF2B5EF4-FFF2-40B4-BE49-F238E27FC236}">
                <a16:creationId xmlns:a16="http://schemas.microsoft.com/office/drawing/2014/main" id="{E9FE8C1C-C363-46B2-865D-A21F7E45283A}"/>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3CB6D0E6-F8E4-405F-8AB2-8E1EC089E08C}"/>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192007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117267-0CEE-44B0-9061-74C0DCEB78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0016858-9675-4015-A7F5-8733395B9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0B1B20B9-A1EA-49E4-8ECD-C9EC07B35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315F5E-481B-4729-A1F7-97AA06D17ED7}"/>
              </a:ext>
            </a:extLst>
          </p:cNvPr>
          <p:cNvSpPr>
            <a:spLocks noGrp="1"/>
          </p:cNvSpPr>
          <p:nvPr>
            <p:ph type="dt" sz="half" idx="10"/>
          </p:nvPr>
        </p:nvSpPr>
        <p:spPr/>
        <p:txBody>
          <a:bodyPr/>
          <a:lstStyle/>
          <a:p>
            <a:fld id="{9C70D11C-841E-48A2-800C-E45519E378FC}" type="datetimeFigureOut">
              <a:rPr lang="es-PE" smtClean="0"/>
              <a:t>7/11/2022</a:t>
            </a:fld>
            <a:endParaRPr lang="es-PE"/>
          </a:p>
        </p:txBody>
      </p:sp>
      <p:sp>
        <p:nvSpPr>
          <p:cNvPr id="6" name="Marcador de pie de página 5">
            <a:extLst>
              <a:ext uri="{FF2B5EF4-FFF2-40B4-BE49-F238E27FC236}">
                <a16:creationId xmlns:a16="http://schemas.microsoft.com/office/drawing/2014/main" id="{2C00D4A7-2816-464B-B1DD-8A33CE7743B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BF4F90D-89EE-43D6-84EA-04A88AB37F04}"/>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207328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4E8C7A-9550-4CAD-BF17-96D5903373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B2AC09FA-AFEC-4B20-BB4C-2D2AEA3884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7BBD9F9D-F248-4CD9-AE28-1735BA27B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0936B4F-BF74-40EA-B854-69C6B6C0C959}"/>
              </a:ext>
            </a:extLst>
          </p:cNvPr>
          <p:cNvSpPr>
            <a:spLocks noGrp="1"/>
          </p:cNvSpPr>
          <p:nvPr>
            <p:ph type="dt" sz="half" idx="10"/>
          </p:nvPr>
        </p:nvSpPr>
        <p:spPr/>
        <p:txBody>
          <a:bodyPr/>
          <a:lstStyle/>
          <a:p>
            <a:fld id="{9C70D11C-841E-48A2-800C-E45519E378FC}" type="datetimeFigureOut">
              <a:rPr lang="es-PE" smtClean="0"/>
              <a:t>7/11/2022</a:t>
            </a:fld>
            <a:endParaRPr lang="es-PE"/>
          </a:p>
        </p:txBody>
      </p:sp>
      <p:sp>
        <p:nvSpPr>
          <p:cNvPr id="6" name="Marcador de pie de página 5">
            <a:extLst>
              <a:ext uri="{FF2B5EF4-FFF2-40B4-BE49-F238E27FC236}">
                <a16:creationId xmlns:a16="http://schemas.microsoft.com/office/drawing/2014/main" id="{8A8281C0-15F3-4DE1-B056-3078E740D8C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1BAE2889-E49E-4B17-A329-EF504B0D547D}"/>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2647079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989C99F-0337-4D77-9B36-C5172D718D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E17655B-BFF7-4B2F-8493-C62A0D9E76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2855066-2F0B-4A70-B76A-B702A93A0D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0D11C-841E-48A2-800C-E45519E378FC}" type="datetimeFigureOut">
              <a:rPr lang="es-PE" smtClean="0"/>
              <a:t>7/11/2022</a:t>
            </a:fld>
            <a:endParaRPr lang="es-PE"/>
          </a:p>
        </p:txBody>
      </p:sp>
      <p:sp>
        <p:nvSpPr>
          <p:cNvPr id="5" name="Marcador de pie de página 4">
            <a:extLst>
              <a:ext uri="{FF2B5EF4-FFF2-40B4-BE49-F238E27FC236}">
                <a16:creationId xmlns:a16="http://schemas.microsoft.com/office/drawing/2014/main" id="{68599CB8-7E3D-4529-9D4F-4A8C00176F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D428AF8B-08AF-443F-A23F-0CD0151015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9A7FA-BE49-418A-A7BF-0DDF5972E955}" type="slidenum">
              <a:rPr lang="es-PE" smtClean="0"/>
              <a:t>‹Nº›</a:t>
            </a:fld>
            <a:endParaRPr lang="es-PE"/>
          </a:p>
        </p:txBody>
      </p:sp>
    </p:spTree>
    <p:extLst>
      <p:ext uri="{BB962C8B-B14F-4D97-AF65-F5344CB8AC3E}">
        <p14:creationId xmlns:p14="http://schemas.microsoft.com/office/powerpoint/2010/main" val="96263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xml"/><Relationship Id="rId7" Type="http://schemas.openxmlformats.org/officeDocument/2006/relationships/image" Target="../media/image1.emf"/><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5.xml"/><Relationship Id="rId7" Type="http://schemas.openxmlformats.org/officeDocument/2006/relationships/image" Target="../media/image1.emf"/><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6.xml"/><Relationship Id="rId7" Type="http://schemas.openxmlformats.org/officeDocument/2006/relationships/image" Target="../media/image1.emf"/><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7.xml"/><Relationship Id="rId7" Type="http://schemas.openxmlformats.org/officeDocument/2006/relationships/image" Target="../media/image1.emf"/><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8.xml"/><Relationship Id="rId7" Type="http://schemas.openxmlformats.org/officeDocument/2006/relationships/image" Target="../media/image1.emf"/><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9.xml"/><Relationship Id="rId7" Type="http://schemas.openxmlformats.org/officeDocument/2006/relationships/image" Target="../media/image1.emf"/><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0.xml"/><Relationship Id="rId7" Type="http://schemas.openxmlformats.org/officeDocument/2006/relationships/image" Target="../media/image1.emf"/><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1.xml"/><Relationship Id="rId7" Type="http://schemas.openxmlformats.org/officeDocument/2006/relationships/image" Target="../media/image1.emf"/><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2.xml"/><Relationship Id="rId5" Type="http://schemas.openxmlformats.org/officeDocument/2006/relationships/image" Target="../media/image3.jpeg"/><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1.emf"/></Relationships>
</file>

<file path=ppt/slides/_rels/slide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6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jpeg"/><Relationship Id="rId2" Type="http://schemas.openxmlformats.org/officeDocument/2006/relationships/image" Target="../media/image25.jpg"/><Relationship Id="rId1" Type="http://schemas.openxmlformats.org/officeDocument/2006/relationships/slideLayout" Target="../slideLayouts/slideLayout13.xml"/><Relationship Id="rId6" Type="http://schemas.openxmlformats.org/officeDocument/2006/relationships/image" Target="../media/image1.emf"/><Relationship Id="rId5" Type="http://schemas.openxmlformats.org/officeDocument/2006/relationships/image" Target="../media/image28.jpg"/><Relationship Id="rId4" Type="http://schemas.openxmlformats.org/officeDocument/2006/relationships/image" Target="../media/image27.png"/></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1.emf"/></Relationships>
</file>

<file path=ppt/slides/_rels/slide6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31.png"/><Relationship Id="rId7" Type="http://schemas.microsoft.com/office/2007/relationships/hdphoto" Target="../media/hdphoto1.wdp"/><Relationship Id="rId2" Type="http://schemas.openxmlformats.org/officeDocument/2006/relationships/image" Target="../media/image26.jp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32.jpg"/><Relationship Id="rId9" Type="http://schemas.openxmlformats.org/officeDocument/2006/relationships/image" Target="../media/image3.jpeg"/></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image" Target="../media/image36.png"/></Relationships>
</file>

<file path=ppt/slides/_rels/slide6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1.emf"/><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image" Target="../media/image43.png"/></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image" Target="../media/image46.png"/></Relationships>
</file>

<file path=ppt/slides/_rels/slide7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xml"/><Relationship Id="rId7" Type="http://schemas.openxmlformats.org/officeDocument/2006/relationships/image" Target="../media/image1.emf"/><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82514" y="2898172"/>
            <a:ext cx="3114173" cy="581493"/>
          </a:xfrm>
        </p:spPr>
        <p:txBody>
          <a:bodyPr>
            <a:noAutofit/>
          </a:bodyPr>
          <a:lstStyle/>
          <a:p>
            <a:pPr algn="l"/>
            <a:r>
              <a:rPr lang="es-ES" sz="3600" dirty="0">
                <a:solidFill>
                  <a:schemeClr val="bg1"/>
                </a:solidFill>
                <a:latin typeface="Roboto Bk" pitchFamily="2" charset="0"/>
                <a:ea typeface="Roboto Bk" pitchFamily="2" charset="0"/>
              </a:rPr>
              <a:t>CONTENIDO</a:t>
            </a:r>
            <a:endParaRPr lang="en-US" sz="2400" dirty="0">
              <a:solidFill>
                <a:schemeClr val="bg1"/>
              </a:solidFill>
              <a:latin typeface="Roboto Bk" pitchFamily="2" charset="0"/>
              <a:ea typeface="Roboto Bk" pitchFamily="2" charset="0"/>
            </a:endParaRPr>
          </a:p>
        </p:txBody>
      </p:sp>
      <p:sp>
        <p:nvSpPr>
          <p:cNvPr id="3" name="Subtítulo 2"/>
          <p:cNvSpPr>
            <a:spLocks noGrp="1"/>
          </p:cNvSpPr>
          <p:nvPr>
            <p:ph type="subTitle" idx="1"/>
          </p:nvPr>
        </p:nvSpPr>
        <p:spPr>
          <a:xfrm>
            <a:off x="4404343" y="1565526"/>
            <a:ext cx="549967" cy="542580"/>
          </a:xfrm>
        </p:spPr>
        <p:txBody>
          <a:bodyPr>
            <a:normAutofit/>
          </a:bodyPr>
          <a:lstStyle/>
          <a:p>
            <a:pPr algn="l"/>
            <a:r>
              <a:rPr lang="es-ES" sz="2800" dirty="0">
                <a:solidFill>
                  <a:schemeClr val="bg1"/>
                </a:solidFill>
              </a:rPr>
              <a:t>01</a:t>
            </a:r>
            <a:endParaRPr lang="en-US" dirty="0">
              <a:solidFill>
                <a:schemeClr val="bg1"/>
              </a:solidFill>
            </a:endParaRPr>
          </a:p>
        </p:txBody>
      </p:sp>
      <p:sp>
        <p:nvSpPr>
          <p:cNvPr id="8" name="Elipse 7"/>
          <p:cNvSpPr/>
          <p:nvPr/>
        </p:nvSpPr>
        <p:spPr>
          <a:xfrm>
            <a:off x="4319860" y="1438869"/>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ítulo 2"/>
          <p:cNvSpPr txBox="1">
            <a:spLocks/>
          </p:cNvSpPr>
          <p:nvPr/>
        </p:nvSpPr>
        <p:spPr>
          <a:xfrm>
            <a:off x="4404343" y="2646339"/>
            <a:ext cx="549967" cy="54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800" dirty="0">
                <a:solidFill>
                  <a:schemeClr val="bg1"/>
                </a:solidFill>
              </a:rPr>
              <a:t>02</a:t>
            </a:r>
            <a:endParaRPr lang="en-US" dirty="0">
              <a:solidFill>
                <a:schemeClr val="bg1"/>
              </a:solidFill>
            </a:endParaRPr>
          </a:p>
        </p:txBody>
      </p:sp>
      <p:sp>
        <p:nvSpPr>
          <p:cNvPr id="10" name="Elipse 9"/>
          <p:cNvSpPr/>
          <p:nvPr/>
        </p:nvSpPr>
        <p:spPr>
          <a:xfrm>
            <a:off x="4319860" y="2519682"/>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Conector recto 12"/>
          <p:cNvCxnSpPr>
            <a:cxnSpLocks/>
          </p:cNvCxnSpPr>
          <p:nvPr/>
        </p:nvCxnSpPr>
        <p:spPr>
          <a:xfrm>
            <a:off x="5469642" y="1054558"/>
            <a:ext cx="0" cy="474255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ítulo 2"/>
          <p:cNvSpPr txBox="1">
            <a:spLocks/>
          </p:cNvSpPr>
          <p:nvPr/>
        </p:nvSpPr>
        <p:spPr>
          <a:xfrm>
            <a:off x="5772630" y="1595343"/>
            <a:ext cx="4494776" cy="375563"/>
          </a:xfrm>
          <a:prstGeom prst="rect">
            <a:avLst/>
          </a:prstGeom>
        </p:spPr>
        <p:txBody>
          <a:bodyPr vert="horz" lIns="91440" tIns="45720" rIns="91440" bIns="45720" rtlCol="0">
            <a:noAutofit/>
          </a:bodyPr>
          <a:lstStyle>
            <a:defPPr>
              <a:defRPr lang="es-PE"/>
            </a:defPPr>
            <a:lvl1pPr indent="0">
              <a:lnSpc>
                <a:spcPct val="90000"/>
              </a:lnSpc>
              <a:spcBef>
                <a:spcPts val="1000"/>
              </a:spcBef>
              <a:buFont typeface="Arial" panose="020B0604020202020204" pitchFamily="34" charset="0"/>
              <a:buNone/>
              <a:defRPr sz="2500">
                <a:solidFill>
                  <a:schemeClr val="bg1"/>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s-ES" sz="2000" dirty="0"/>
              <a:t>Planeamiento estratégico en el marco de la modernización de la gestión pública</a:t>
            </a:r>
          </a:p>
        </p:txBody>
      </p:sp>
      <p:sp>
        <p:nvSpPr>
          <p:cNvPr id="15" name="Subtítulo 2"/>
          <p:cNvSpPr txBox="1">
            <a:spLocks/>
          </p:cNvSpPr>
          <p:nvPr/>
        </p:nvSpPr>
        <p:spPr>
          <a:xfrm>
            <a:off x="4404343" y="3727152"/>
            <a:ext cx="549967" cy="54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800" dirty="0">
                <a:solidFill>
                  <a:schemeClr val="bg1"/>
                </a:solidFill>
              </a:rPr>
              <a:t>03</a:t>
            </a:r>
            <a:endParaRPr lang="en-US" dirty="0">
              <a:solidFill>
                <a:schemeClr val="bg1"/>
              </a:solidFill>
            </a:endParaRPr>
          </a:p>
        </p:txBody>
      </p:sp>
      <p:sp>
        <p:nvSpPr>
          <p:cNvPr id="16" name="Elipse 15"/>
          <p:cNvSpPr/>
          <p:nvPr/>
        </p:nvSpPr>
        <p:spPr>
          <a:xfrm>
            <a:off x="4319860" y="3600495"/>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ítulo 2"/>
          <p:cNvSpPr txBox="1">
            <a:spLocks/>
          </p:cNvSpPr>
          <p:nvPr/>
        </p:nvSpPr>
        <p:spPr>
          <a:xfrm>
            <a:off x="5772629" y="2640143"/>
            <a:ext cx="5486914" cy="4172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000" dirty="0">
                <a:solidFill>
                  <a:schemeClr val="bg1"/>
                </a:solidFill>
              </a:rPr>
              <a:t>Planificación, programación y procedimientos de selección</a:t>
            </a:r>
          </a:p>
        </p:txBody>
      </p:sp>
      <p:sp>
        <p:nvSpPr>
          <p:cNvPr id="18" name="Subtítulo 2"/>
          <p:cNvSpPr txBox="1">
            <a:spLocks/>
          </p:cNvSpPr>
          <p:nvPr/>
        </p:nvSpPr>
        <p:spPr>
          <a:xfrm>
            <a:off x="4434160" y="4807965"/>
            <a:ext cx="549967" cy="54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800" dirty="0">
                <a:solidFill>
                  <a:schemeClr val="bg1"/>
                </a:solidFill>
              </a:rPr>
              <a:t>04</a:t>
            </a:r>
            <a:endParaRPr lang="en-US" dirty="0">
              <a:solidFill>
                <a:schemeClr val="bg1"/>
              </a:solidFill>
            </a:endParaRPr>
          </a:p>
        </p:txBody>
      </p:sp>
      <p:sp>
        <p:nvSpPr>
          <p:cNvPr id="19" name="Elipse 18"/>
          <p:cNvSpPr/>
          <p:nvPr/>
        </p:nvSpPr>
        <p:spPr>
          <a:xfrm>
            <a:off x="4349677" y="4681308"/>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btítulo 2"/>
          <p:cNvSpPr txBox="1">
            <a:spLocks/>
          </p:cNvSpPr>
          <p:nvPr/>
        </p:nvSpPr>
        <p:spPr>
          <a:xfrm>
            <a:off x="5772629" y="3726659"/>
            <a:ext cx="4696460" cy="5082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000" dirty="0">
                <a:solidFill>
                  <a:schemeClr val="bg1"/>
                </a:solidFill>
              </a:rPr>
              <a:t>Ejecución contractual</a:t>
            </a:r>
          </a:p>
        </p:txBody>
      </p:sp>
      <p:sp>
        <p:nvSpPr>
          <p:cNvPr id="4" name="Rectángulo 3"/>
          <p:cNvSpPr/>
          <p:nvPr/>
        </p:nvSpPr>
        <p:spPr>
          <a:xfrm>
            <a:off x="5772629" y="4792308"/>
            <a:ext cx="3761336" cy="400110"/>
          </a:xfrm>
          <a:prstGeom prst="rect">
            <a:avLst/>
          </a:prstGeom>
        </p:spPr>
        <p:txBody>
          <a:bodyPr wrap="square">
            <a:spAutoFit/>
          </a:bodyPr>
          <a:lstStyle/>
          <a:p>
            <a:r>
              <a:rPr lang="es-ES" sz="2000" dirty="0">
                <a:solidFill>
                  <a:schemeClr val="bg1"/>
                </a:solidFill>
              </a:rPr>
              <a:t>Obras públicas</a:t>
            </a:r>
          </a:p>
        </p:txBody>
      </p:sp>
      <p:sp>
        <p:nvSpPr>
          <p:cNvPr id="31" name="Triángulo isósceles 30"/>
          <p:cNvSpPr/>
          <p:nvPr/>
        </p:nvSpPr>
        <p:spPr>
          <a:xfrm>
            <a:off x="7250589" y="3218735"/>
            <a:ext cx="10427807" cy="3635411"/>
          </a:xfrm>
          <a:prstGeom prst="triangle">
            <a:avLst>
              <a:gd name="adj" fmla="val 472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Imagen 20">
            <a:extLst>
              <a:ext uri="{FF2B5EF4-FFF2-40B4-BE49-F238E27FC236}">
                <a16:creationId xmlns:a16="http://schemas.microsoft.com/office/drawing/2014/main" id="{84AB06CC-DB21-4A34-8B7D-6BFF43F274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044163" y="5529848"/>
            <a:ext cx="3113971" cy="1229791"/>
          </a:xfrm>
          <a:prstGeom prst="rect">
            <a:avLst/>
          </a:prstGeom>
          <a:noFill/>
          <a:ln>
            <a:noFill/>
          </a:ln>
        </p:spPr>
      </p:pic>
    </p:spTree>
    <p:extLst>
      <p:ext uri="{BB962C8B-B14F-4D97-AF65-F5344CB8AC3E}">
        <p14:creationId xmlns:p14="http://schemas.microsoft.com/office/powerpoint/2010/main" val="3364466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338328" y="48738"/>
            <a:ext cx="11585448" cy="920526"/>
            <a:chOff x="338328" y="48738"/>
            <a:chExt cx="11585448" cy="920526"/>
          </a:xfrm>
        </p:grpSpPr>
        <p:cxnSp>
          <p:nvCxnSpPr>
            <p:cNvPr id="10" name="Conector recto 9">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4"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
        <p:nvSpPr>
          <p:cNvPr id="16391" name="Rectangle 7"/>
          <p:cNvSpPr>
            <a:spLocks noGrp="1" noChangeArrowheads="1"/>
          </p:cNvSpPr>
          <p:nvPr>
            <p:ph type="title" idx="4294967295"/>
          </p:nvPr>
        </p:nvSpPr>
        <p:spPr>
          <a:xfrm>
            <a:off x="2668343" y="87264"/>
            <a:ext cx="7814640" cy="718423"/>
          </a:xfrm>
          <a:prstGeom prst="rect">
            <a:avLst/>
          </a:prstGeom>
        </p:spPr>
        <p:txBody>
          <a:bodyPr>
            <a:normAutofit/>
          </a:bodyPr>
          <a:lstStyle/>
          <a:p>
            <a:pPr>
              <a:defRPr/>
            </a:pPr>
            <a:r>
              <a:rPr lang="es-PE" sz="2800" b="1" dirty="0">
                <a:solidFill>
                  <a:srgbClr val="C10D0D"/>
                </a:solidFill>
                <a:ea typeface="Optima" panose="02020500000000000000" pitchFamily="18" charset="0"/>
                <a:cs typeface="Optima" panose="02020500000000000000" pitchFamily="18" charset="0"/>
              </a:rPr>
              <a:t>Requisitos para el perfeccionamiento del contrato (*)</a:t>
            </a:r>
          </a:p>
        </p:txBody>
      </p:sp>
      <p:sp>
        <p:nvSpPr>
          <p:cNvPr id="4" name="3 Rectángulo redondeado"/>
          <p:cNvSpPr/>
          <p:nvPr/>
        </p:nvSpPr>
        <p:spPr>
          <a:xfrm>
            <a:off x="914869" y="1469198"/>
            <a:ext cx="2955754" cy="1477877"/>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s-PE" sz="2873" b="1" dirty="0">
                <a:solidFill>
                  <a:schemeClr val="tx1"/>
                </a:solidFill>
                <a:cs typeface="Times New Roman" panose="02020603050405020304" pitchFamily="18" charset="0"/>
              </a:rPr>
              <a:t>Condiciones del postor</a:t>
            </a:r>
          </a:p>
        </p:txBody>
      </p:sp>
      <p:sp>
        <p:nvSpPr>
          <p:cNvPr id="11" name="10 Rectángulo redondeado"/>
          <p:cNvSpPr/>
          <p:nvPr/>
        </p:nvSpPr>
        <p:spPr>
          <a:xfrm>
            <a:off x="914869" y="3483613"/>
            <a:ext cx="2955754" cy="2438496"/>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rtlCol="0" anchor="ctr"/>
          <a:lstStyle/>
          <a:p>
            <a:pPr lvl="0" algn="ctr"/>
            <a:r>
              <a:rPr lang="es-PE" sz="2463" b="1" dirty="0">
                <a:solidFill>
                  <a:schemeClr val="tx1"/>
                </a:solidFill>
                <a:cs typeface="Times New Roman" panose="02020603050405020304" pitchFamily="18" charset="0"/>
              </a:rPr>
              <a:t>Documentos,</a:t>
            </a:r>
          </a:p>
          <a:p>
            <a:pPr lvl="0" algn="ctr"/>
            <a:r>
              <a:rPr lang="es-PE" sz="2463" b="1" dirty="0">
                <a:solidFill>
                  <a:schemeClr val="tx1"/>
                </a:solidFill>
                <a:cs typeface="Times New Roman" panose="02020603050405020304" pitchFamily="18" charset="0"/>
              </a:rPr>
              <a:t>además de los previstos en los documentos del procedimiento</a:t>
            </a:r>
            <a:r>
              <a:rPr lang="es-PE" sz="1847" dirty="0">
                <a:latin typeface="Times New Roman" panose="02020603050405020304" pitchFamily="18" charset="0"/>
                <a:cs typeface="Times New Roman" panose="02020603050405020304" pitchFamily="18" charset="0"/>
              </a:rPr>
              <a:t>:</a:t>
            </a:r>
          </a:p>
        </p:txBody>
      </p:sp>
      <p:sp>
        <p:nvSpPr>
          <p:cNvPr id="7" name="6 Retraso"/>
          <p:cNvSpPr/>
          <p:nvPr/>
        </p:nvSpPr>
        <p:spPr>
          <a:xfrm>
            <a:off x="4026973" y="879582"/>
            <a:ext cx="7758852" cy="2401631"/>
          </a:xfrm>
          <a:prstGeom prst="flowChartDelay">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marL="293237" indent="-293237">
              <a:buFont typeface="Arial" pitchFamily="34" charset="0"/>
              <a:buChar char="•"/>
            </a:pPr>
            <a:r>
              <a:rPr lang="es-PE" sz="1847" dirty="0">
                <a:solidFill>
                  <a:schemeClr val="tx1"/>
                </a:solidFill>
                <a:cs typeface="Times New Roman" panose="02020603050405020304" pitchFamily="18" charset="0"/>
              </a:rPr>
              <a:t>RNP vigente – Numeral 2 del Anexo 2 RLCE</a:t>
            </a:r>
          </a:p>
          <a:p>
            <a:pPr marL="293237" indent="-293237">
              <a:buFont typeface="Arial" pitchFamily="34" charset="0"/>
              <a:buChar char="•"/>
            </a:pPr>
            <a:r>
              <a:rPr lang="es-PE" sz="1847" dirty="0">
                <a:solidFill>
                  <a:schemeClr val="tx1"/>
                </a:solidFill>
                <a:cs typeface="Times New Roman" panose="02020603050405020304" pitchFamily="18" charset="0"/>
              </a:rPr>
              <a:t>No impedido</a:t>
            </a:r>
          </a:p>
          <a:p>
            <a:pPr marL="293237" indent="-293237">
              <a:buFont typeface="Arial" pitchFamily="34" charset="0"/>
              <a:buChar char="•"/>
            </a:pPr>
            <a:r>
              <a:rPr lang="es-PE" sz="1847" dirty="0">
                <a:solidFill>
                  <a:schemeClr val="tx1"/>
                </a:solidFill>
                <a:cs typeface="Times New Roman" panose="02020603050405020304" pitchFamily="18" charset="0"/>
              </a:rPr>
              <a:t>No inhabilitado</a:t>
            </a:r>
          </a:p>
          <a:p>
            <a:pPr marL="293237" indent="-293237">
              <a:buFont typeface="Arial" pitchFamily="34" charset="0"/>
              <a:buChar char="•"/>
            </a:pPr>
            <a:r>
              <a:rPr lang="es-PE" sz="1847" dirty="0">
                <a:solidFill>
                  <a:schemeClr val="tx1"/>
                </a:solidFill>
                <a:cs typeface="Times New Roman" panose="02020603050405020304" pitchFamily="18" charset="0"/>
              </a:rPr>
              <a:t>Capacidad de Libre Contratación suficiente: obras – Numeral 2 del Anexo 2 del RLCE</a:t>
            </a:r>
          </a:p>
          <a:p>
            <a:pPr marL="293237" indent="-293237">
              <a:buFont typeface="Arial" pitchFamily="34" charset="0"/>
              <a:buChar char="•"/>
            </a:pPr>
            <a:r>
              <a:rPr lang="es-PE" sz="1847" dirty="0">
                <a:solidFill>
                  <a:schemeClr val="tx1"/>
                </a:solidFill>
                <a:cs typeface="Times New Roman" panose="02020603050405020304" pitchFamily="18" charset="0"/>
              </a:rPr>
              <a:t>Especialidad y categoría: consultoría de obras - Numeral 2 del Anexo 2 del RLCE</a:t>
            </a:r>
          </a:p>
        </p:txBody>
      </p:sp>
      <p:sp>
        <p:nvSpPr>
          <p:cNvPr id="13" name="12 Retraso"/>
          <p:cNvSpPr/>
          <p:nvPr/>
        </p:nvSpPr>
        <p:spPr>
          <a:xfrm>
            <a:off x="4001837" y="3429000"/>
            <a:ext cx="8079563" cy="2881859"/>
          </a:xfrm>
          <a:prstGeom prst="flowChartDelay">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marL="293237" indent="-293237">
              <a:buFont typeface="Arial" pitchFamily="34" charset="0"/>
              <a:buChar char="•"/>
            </a:pPr>
            <a:r>
              <a:rPr lang="es-PE" sz="1642" dirty="0">
                <a:solidFill>
                  <a:schemeClr val="tx1"/>
                </a:solidFill>
                <a:cs typeface="Times New Roman" panose="02020603050405020304" pitchFamily="18" charset="0"/>
              </a:rPr>
              <a:t>Garantías, salvo casos de excepción</a:t>
            </a:r>
          </a:p>
          <a:p>
            <a:pPr marL="293237" indent="-293237">
              <a:buFont typeface="Arial" pitchFamily="34" charset="0"/>
              <a:buChar char="•"/>
            </a:pPr>
            <a:r>
              <a:rPr lang="es-PE" sz="1642" dirty="0">
                <a:solidFill>
                  <a:schemeClr val="tx1"/>
                </a:solidFill>
                <a:cs typeface="Times New Roman" panose="02020603050405020304" pitchFamily="18" charset="0"/>
              </a:rPr>
              <a:t>Contrato de consorcio con firma legalizada, de ser el caso</a:t>
            </a:r>
          </a:p>
          <a:p>
            <a:pPr marL="293237" indent="-293237">
              <a:buFont typeface="Arial" pitchFamily="34" charset="0"/>
              <a:buChar char="•"/>
            </a:pPr>
            <a:r>
              <a:rPr lang="es-PE" sz="1642" dirty="0">
                <a:solidFill>
                  <a:schemeClr val="tx1"/>
                </a:solidFill>
                <a:cs typeface="Times New Roman" panose="02020603050405020304" pitchFamily="18" charset="0"/>
              </a:rPr>
              <a:t>Código de cuenta interbancaria (CCI)</a:t>
            </a:r>
          </a:p>
          <a:p>
            <a:pPr marL="293237" indent="-293237">
              <a:buFont typeface="Arial" pitchFamily="34" charset="0"/>
              <a:buChar char="•"/>
            </a:pPr>
            <a:r>
              <a:rPr lang="es-PE" sz="1642" dirty="0">
                <a:solidFill>
                  <a:schemeClr val="tx1"/>
                </a:solidFill>
                <a:cs typeface="Times New Roman" panose="02020603050405020304" pitchFamily="18" charset="0"/>
              </a:rPr>
              <a:t>Documento que acredite que cuenta con facultades para perfeccionar el contrato, cuando corresponda.</a:t>
            </a:r>
          </a:p>
          <a:p>
            <a:pPr marL="351884" indent="-351884">
              <a:buFont typeface="Arial" pitchFamily="34" charset="0"/>
              <a:buChar char="•"/>
            </a:pPr>
            <a:r>
              <a:rPr lang="es-PE" sz="1642" dirty="0">
                <a:solidFill>
                  <a:schemeClr val="tx1"/>
                </a:solidFill>
                <a:cs typeface="Times New Roman" panose="02020603050405020304" pitchFamily="18" charset="0"/>
              </a:rPr>
              <a:t>Constancia de libre capacidad de contratación - Obras</a:t>
            </a:r>
            <a:endParaRPr lang="es-PE" sz="1642" dirty="0"/>
          </a:p>
          <a:p>
            <a:pPr marL="351884" indent="-351884" algn="just">
              <a:buFont typeface="Arial" pitchFamily="34" charset="0"/>
              <a:buChar char="•"/>
            </a:pPr>
            <a:r>
              <a:rPr lang="es-PE" sz="1642" b="1" i="1" dirty="0">
                <a:solidFill>
                  <a:schemeClr val="tx1"/>
                </a:solidFill>
              </a:rPr>
              <a:t>Documentos que acrediten el requisito de calificación referidos a la capacidad técnica y profesional en el caso de obras y consultoría de obras</a:t>
            </a:r>
            <a:r>
              <a:rPr lang="es-PE" sz="1642" b="1" i="1" dirty="0">
                <a:solidFill>
                  <a:srgbClr val="679E2A"/>
                </a:solidFill>
              </a:rPr>
              <a:t>.</a:t>
            </a:r>
            <a:endParaRPr lang="es-PE" sz="1642" b="1" dirty="0">
              <a:solidFill>
                <a:schemeClr val="tx1"/>
              </a:solidFill>
              <a:cs typeface="Times New Roman" panose="02020603050405020304" pitchFamily="18" charset="0"/>
            </a:endParaRPr>
          </a:p>
        </p:txBody>
      </p:sp>
      <p:sp>
        <p:nvSpPr>
          <p:cNvPr id="17" name="16 Rectángulo"/>
          <p:cNvSpPr/>
          <p:nvPr/>
        </p:nvSpPr>
        <p:spPr>
          <a:xfrm>
            <a:off x="904562" y="6458648"/>
            <a:ext cx="8902366" cy="304145"/>
          </a:xfrm>
          <a:prstGeom prst="rect">
            <a:avLst/>
          </a:prstGeom>
          <a:ln>
            <a:noFill/>
          </a:ln>
        </p:spPr>
        <p:txBody>
          <a:bodyPr wrap="none" lIns="108711" tIns="54356" rIns="108711" bIns="54356">
            <a:spAutoFit/>
          </a:bodyPr>
          <a:lstStyle/>
          <a:p>
            <a:pPr lvl="0">
              <a:spcBef>
                <a:spcPct val="85000"/>
              </a:spcBef>
            </a:pPr>
            <a:r>
              <a:rPr lang="es-PE" sz="1231" dirty="0">
                <a:solidFill>
                  <a:srgbClr val="000000"/>
                </a:solidFill>
                <a:latin typeface="+mj-lt"/>
                <a:ea typeface="Optima" panose="02020500000000000000" pitchFamily="18" charset="0"/>
                <a:cs typeface="Optima" panose="02020500000000000000" pitchFamily="18" charset="0"/>
              </a:rPr>
              <a:t>(*) No son exigibles cuando el contratista sea otra Entidad, cualquiera sea el procedimiento de selección, excepto Empresas del Estado</a:t>
            </a:r>
          </a:p>
        </p:txBody>
      </p:sp>
      <p:sp>
        <p:nvSpPr>
          <p:cNvPr id="2" name="1 Rectángulo"/>
          <p:cNvSpPr/>
          <p:nvPr/>
        </p:nvSpPr>
        <p:spPr>
          <a:xfrm>
            <a:off x="3435822" y="500577"/>
            <a:ext cx="5517870" cy="386440"/>
          </a:xfrm>
          <a:prstGeom prst="rect">
            <a:avLst/>
          </a:prstGeom>
        </p:spPr>
        <p:txBody>
          <a:bodyPr wrap="none">
            <a:spAutoFit/>
          </a:bodyPr>
          <a:lstStyle/>
          <a:p>
            <a:r>
              <a:rPr lang="es-ES" sz="1847" b="1" dirty="0"/>
              <a:t>(Art. 139 del RLCE, aprobado por D.S N° 344-2018-EF)</a:t>
            </a:r>
            <a:endParaRPr lang="es-ES" sz="1847" b="1" dirty="0">
              <a:solidFill>
                <a:prstClr val="black"/>
              </a:solidFill>
            </a:endParaRPr>
          </a:p>
        </p:txBody>
      </p:sp>
    </p:spTree>
    <p:extLst>
      <p:ext uri="{BB962C8B-B14F-4D97-AF65-F5344CB8AC3E}">
        <p14:creationId xmlns:p14="http://schemas.microsoft.com/office/powerpoint/2010/main" val="119408533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title" idx="4294967295"/>
          </p:nvPr>
        </p:nvSpPr>
        <p:spPr>
          <a:xfrm>
            <a:off x="927530" y="827657"/>
            <a:ext cx="10025330" cy="799877"/>
          </a:xfrm>
          <a:ln>
            <a:noFill/>
          </a:ln>
        </p:spPr>
        <p:txBody>
          <a:bodyPr vert="horz" lIns="91141" tIns="45571" rIns="91141" bIns="45571" rtlCol="0" anchor="ctr">
            <a:normAutofit/>
          </a:bodyPr>
          <a:lstStyle/>
          <a:p>
            <a:pPr algn="ctr"/>
            <a:r>
              <a:rPr lang="es-PE" sz="3589" b="1" dirty="0">
                <a:solidFill>
                  <a:srgbClr val="C00000"/>
                </a:solidFill>
                <a:latin typeface="+mn-lt"/>
                <a:ea typeface="Times New Roman" panose="02020603050405020304" pitchFamily="18" charset="0"/>
                <a:cs typeface="Times New Roman" panose="02020603050405020304" pitchFamily="18" charset="0"/>
              </a:rPr>
              <a:t>PERFECCIONAMIENTO DEL CONTRATO </a:t>
            </a:r>
          </a:p>
        </p:txBody>
      </p:sp>
      <p:graphicFrame>
        <p:nvGraphicFramePr>
          <p:cNvPr id="10" name="Diagrama 3"/>
          <p:cNvGraphicFramePr/>
          <p:nvPr>
            <p:extLst>
              <p:ext uri="{D42A27DB-BD31-4B8C-83A1-F6EECF244321}">
                <p14:modId xmlns:p14="http://schemas.microsoft.com/office/powerpoint/2010/main" val="3544205679"/>
              </p:ext>
            </p:extLst>
          </p:nvPr>
        </p:nvGraphicFramePr>
        <p:xfrm>
          <a:off x="927530" y="1653957"/>
          <a:ext cx="9730387" cy="4794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9779956" y="1950134"/>
            <a:ext cx="2050865" cy="1676175"/>
            <a:chOff x="9822726" y="2061576"/>
            <a:chExt cx="2057585" cy="1681668"/>
          </a:xfrm>
        </p:grpSpPr>
        <p:sp>
          <p:nvSpPr>
            <p:cNvPr id="8" name="Llamada ovalada 7"/>
            <p:cNvSpPr/>
            <p:nvPr/>
          </p:nvSpPr>
          <p:spPr>
            <a:xfrm>
              <a:off x="9822726" y="2061576"/>
              <a:ext cx="2057585" cy="1681668"/>
            </a:xfrm>
            <a:prstGeom prst="wedgeEllipseCallout">
              <a:avLst>
                <a:gd name="adj1" fmla="val -51165"/>
                <a:gd name="adj2" fmla="val 52542"/>
              </a:avLst>
            </a:prstGeom>
            <a:ln>
              <a:solidFill>
                <a:srgbClr val="005EA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PE" sz="1794"/>
            </a:p>
          </p:txBody>
        </p:sp>
        <p:sp>
          <p:nvSpPr>
            <p:cNvPr id="9" name="8 Rectángulo"/>
            <p:cNvSpPr/>
            <p:nvPr/>
          </p:nvSpPr>
          <p:spPr>
            <a:xfrm>
              <a:off x="9892713" y="2337653"/>
              <a:ext cx="1917610" cy="112951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s-PE" sz="1794" dirty="0"/>
                <a:t>El Contrato, OC/OS deben registrarse en el SEACE </a:t>
              </a:r>
            </a:p>
          </p:txBody>
        </p:sp>
      </p:grpSp>
      <p:grpSp>
        <p:nvGrpSpPr>
          <p:cNvPr id="11" name="Grupo 10"/>
          <p:cNvGrpSpPr/>
          <p:nvPr/>
        </p:nvGrpSpPr>
        <p:grpSpPr>
          <a:xfrm>
            <a:off x="0" y="72279"/>
            <a:ext cx="11585448" cy="920526"/>
            <a:chOff x="338328" y="48738"/>
            <a:chExt cx="11585448" cy="920526"/>
          </a:xfrm>
        </p:grpSpPr>
        <p:cxnSp>
          <p:nvCxnSpPr>
            <p:cNvPr id="12" name="Conector recto 11">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Imagen 12">
              <a:extLst>
                <a:ext uri="{FF2B5EF4-FFF2-40B4-BE49-F238E27FC236}">
                  <a16:creationId xmlns:a16="http://schemas.microsoft.com/office/drawing/2014/main" id="{A2FE40DF-2E93-4BFC-89F4-59BFFE5E2B4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4"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3720019"/>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67914" y="1745317"/>
            <a:ext cx="2334038" cy="153137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lIns="108711" tIns="54356" rIns="108711" bIns="54356" anchor="ctr"/>
          <a:lstStyle/>
          <a:p>
            <a:pPr algn="ctr">
              <a:defRPr/>
            </a:pPr>
            <a:r>
              <a:rPr lang="es-PE" sz="2463" b="1" dirty="0">
                <a:solidFill>
                  <a:prstClr val="black"/>
                </a:solidFill>
                <a:latin typeface="+mj-lt"/>
                <a:ea typeface="Optima" panose="02020500000000000000" pitchFamily="18" charset="0"/>
                <a:cs typeface="Optima" panose="02020500000000000000" pitchFamily="18" charset="0"/>
              </a:rPr>
              <a:t>Consentimiento </a:t>
            </a:r>
            <a:r>
              <a:rPr lang="es-PE" sz="2463" b="1" dirty="0">
                <a:solidFill>
                  <a:srgbClr val="FF0000"/>
                </a:solidFill>
                <a:latin typeface="+mj-lt"/>
                <a:ea typeface="Optima" panose="02020500000000000000" pitchFamily="18" charset="0"/>
                <a:cs typeface="Optima" panose="02020500000000000000" pitchFamily="18" charset="0"/>
              </a:rPr>
              <a:t>/ Buena Pro firme</a:t>
            </a:r>
          </a:p>
        </p:txBody>
      </p:sp>
      <p:sp>
        <p:nvSpPr>
          <p:cNvPr id="3" name="2 Rectángulo"/>
          <p:cNvSpPr/>
          <p:nvPr/>
        </p:nvSpPr>
        <p:spPr>
          <a:xfrm>
            <a:off x="4707024" y="1585394"/>
            <a:ext cx="2271626" cy="1691295"/>
          </a:xfrm>
          <a:prstGeom prst="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lIns="108711" tIns="54356" rIns="108711" bIns="54356" anchor="ctr"/>
          <a:lstStyle/>
          <a:p>
            <a:pPr algn="ctr">
              <a:defRPr/>
            </a:pPr>
            <a:r>
              <a:rPr lang="es-PE" sz="2258" dirty="0">
                <a:solidFill>
                  <a:prstClr val="black"/>
                </a:solidFill>
                <a:latin typeface="+mj-lt"/>
                <a:ea typeface="Optima" panose="02020500000000000000" pitchFamily="18" charset="0"/>
                <a:cs typeface="Optima" panose="02020500000000000000" pitchFamily="18" charset="0"/>
              </a:rPr>
              <a:t>Proveedor entrega documentos</a:t>
            </a:r>
          </a:p>
        </p:txBody>
      </p:sp>
      <p:sp>
        <p:nvSpPr>
          <p:cNvPr id="4" name="3 Rectángulo"/>
          <p:cNvSpPr/>
          <p:nvPr/>
        </p:nvSpPr>
        <p:spPr>
          <a:xfrm>
            <a:off x="8506884" y="1433866"/>
            <a:ext cx="2639483" cy="1450410"/>
          </a:xfrm>
          <a:prstGeom prst="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lIns="108711" tIns="54356" rIns="108711" bIns="54356" anchor="ctr"/>
          <a:lstStyle/>
          <a:p>
            <a:pPr algn="ctr">
              <a:defRPr/>
            </a:pPr>
            <a:r>
              <a:rPr lang="es-PE" sz="2258" dirty="0">
                <a:solidFill>
                  <a:prstClr val="black"/>
                </a:solidFill>
                <a:latin typeface="+mj-lt"/>
                <a:ea typeface="Optima" panose="02020500000000000000" pitchFamily="18" charset="0"/>
                <a:cs typeface="Optima" panose="02020500000000000000" pitchFamily="18" charset="0"/>
              </a:rPr>
              <a:t>Entidad contrata o </a:t>
            </a:r>
            <a:r>
              <a:rPr lang="es-PE" sz="2258" dirty="0">
                <a:solidFill>
                  <a:srgbClr val="FF0000"/>
                </a:solidFill>
                <a:latin typeface="+mj-lt"/>
                <a:ea typeface="Optima" panose="02020500000000000000" pitchFamily="18" charset="0"/>
                <a:cs typeface="Optima" panose="02020500000000000000" pitchFamily="18" charset="0"/>
              </a:rPr>
              <a:t>solicita</a:t>
            </a:r>
            <a:r>
              <a:rPr lang="es-PE" sz="2258" dirty="0">
                <a:solidFill>
                  <a:prstClr val="black"/>
                </a:solidFill>
                <a:latin typeface="+mj-lt"/>
                <a:ea typeface="Optima" panose="02020500000000000000" pitchFamily="18" charset="0"/>
                <a:cs typeface="Optima" panose="02020500000000000000" pitchFamily="18" charset="0"/>
              </a:rPr>
              <a:t>  subsanar observaciones</a:t>
            </a:r>
          </a:p>
        </p:txBody>
      </p:sp>
      <p:cxnSp>
        <p:nvCxnSpPr>
          <p:cNvPr id="6" name="5 Conector recto de flecha"/>
          <p:cNvCxnSpPr>
            <a:stCxn id="2" idx="3"/>
          </p:cNvCxnSpPr>
          <p:nvPr/>
        </p:nvCxnSpPr>
        <p:spPr>
          <a:xfrm>
            <a:off x="2901951" y="2511004"/>
            <a:ext cx="1716172" cy="4256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8" name="7 Conector recto de flecha"/>
          <p:cNvCxnSpPr>
            <a:stCxn id="3" idx="3"/>
            <a:endCxn id="4" idx="1"/>
          </p:cNvCxnSpPr>
          <p:nvPr/>
        </p:nvCxnSpPr>
        <p:spPr>
          <a:xfrm flipV="1">
            <a:off x="6978650" y="2159072"/>
            <a:ext cx="1528234" cy="27197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41319" name="10 CuadroTexto"/>
          <p:cNvSpPr txBox="1">
            <a:spLocks noChangeArrowheads="1"/>
          </p:cNvSpPr>
          <p:nvPr/>
        </p:nvSpPr>
        <p:spPr bwMode="auto">
          <a:xfrm>
            <a:off x="2901951" y="2553572"/>
            <a:ext cx="1439333" cy="40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11" tIns="54356" rIns="108711" bIns="5435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PE" altLang="es-ES" sz="1847">
                <a:solidFill>
                  <a:prstClr val="black"/>
                </a:solidFill>
                <a:latin typeface="+mj-lt"/>
                <a:ea typeface="Optima" panose="02020500000000000000" pitchFamily="18" charset="0"/>
                <a:cs typeface="Optima" panose="02020500000000000000" pitchFamily="18" charset="0"/>
              </a:rPr>
              <a:t>8 días</a:t>
            </a:r>
          </a:p>
        </p:txBody>
      </p:sp>
      <p:sp>
        <p:nvSpPr>
          <p:cNvPr id="141320" name="11 CuadroTexto"/>
          <p:cNvSpPr txBox="1">
            <a:spLocks noChangeArrowheads="1"/>
          </p:cNvSpPr>
          <p:nvPr/>
        </p:nvSpPr>
        <p:spPr bwMode="auto">
          <a:xfrm>
            <a:off x="7173385" y="1832036"/>
            <a:ext cx="1151466" cy="40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11" tIns="54356" rIns="108711" bIns="5435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ES" sz="1847" b="1" dirty="0">
                <a:latin typeface="+mj-lt"/>
                <a:ea typeface="Optima" panose="02020500000000000000" pitchFamily="18" charset="0"/>
                <a:cs typeface="Optima" panose="02020500000000000000" pitchFamily="18" charset="0"/>
              </a:rPr>
              <a:t>2 días</a:t>
            </a:r>
            <a:endParaRPr lang="es-PE" altLang="es-ES" sz="1847" b="1" dirty="0">
              <a:latin typeface="+mj-lt"/>
              <a:ea typeface="Optima" panose="02020500000000000000" pitchFamily="18" charset="0"/>
              <a:cs typeface="Optima" panose="02020500000000000000" pitchFamily="18" charset="0"/>
            </a:endParaRPr>
          </a:p>
        </p:txBody>
      </p:sp>
      <p:sp>
        <p:nvSpPr>
          <p:cNvPr id="13" name="12 CuadroTexto"/>
          <p:cNvSpPr txBox="1"/>
          <p:nvPr/>
        </p:nvSpPr>
        <p:spPr>
          <a:xfrm>
            <a:off x="35052" y="932527"/>
            <a:ext cx="12192000" cy="628404"/>
          </a:xfrm>
          <a:prstGeom prst="rect">
            <a:avLst/>
          </a:prstGeom>
          <a:noFill/>
        </p:spPr>
        <p:txBody>
          <a:bodyPr wrap="square" lIns="108711" tIns="54356" rIns="108711" bIns="54356">
            <a:spAutoFit/>
          </a:bodyPr>
          <a:lstStyle/>
          <a:p>
            <a:pPr algn="ctr">
              <a:defRPr/>
            </a:pPr>
            <a:r>
              <a:rPr lang="en-GB" sz="3284" b="1" spc="-89" dirty="0" err="1">
                <a:solidFill>
                  <a:srgbClr val="C10D0D"/>
                </a:solidFill>
                <a:ea typeface="Optima" panose="02020500000000000000" pitchFamily="18" charset="0"/>
                <a:cs typeface="Optima" panose="02020500000000000000" pitchFamily="18" charset="0"/>
              </a:rPr>
              <a:t>Plazos</a:t>
            </a:r>
            <a:r>
              <a:rPr lang="en-GB" sz="3284" b="1" spc="-89" dirty="0">
                <a:solidFill>
                  <a:srgbClr val="C10D0D"/>
                </a:solidFill>
                <a:ea typeface="Optima" panose="02020500000000000000" pitchFamily="18" charset="0"/>
                <a:cs typeface="Optima" panose="02020500000000000000" pitchFamily="18" charset="0"/>
              </a:rPr>
              <a:t> y </a:t>
            </a:r>
            <a:r>
              <a:rPr lang="en-GB" sz="3284" b="1" spc="-89" dirty="0" err="1">
                <a:solidFill>
                  <a:srgbClr val="C10D0D"/>
                </a:solidFill>
                <a:ea typeface="Optima" panose="02020500000000000000" pitchFamily="18" charset="0"/>
                <a:cs typeface="Optima" panose="02020500000000000000" pitchFamily="18" charset="0"/>
              </a:rPr>
              <a:t>procedimiento</a:t>
            </a:r>
            <a:r>
              <a:rPr lang="en-GB" sz="3284" b="1" spc="-89" dirty="0">
                <a:solidFill>
                  <a:srgbClr val="C10D0D"/>
                </a:solidFill>
                <a:ea typeface="Optima" panose="02020500000000000000" pitchFamily="18" charset="0"/>
                <a:cs typeface="Optima" panose="02020500000000000000" pitchFamily="18" charset="0"/>
              </a:rPr>
              <a:t> </a:t>
            </a:r>
            <a:r>
              <a:rPr lang="es-PE" sz="3284" b="1" spc="-89" dirty="0">
                <a:solidFill>
                  <a:srgbClr val="C10D0D"/>
                </a:solidFill>
                <a:ea typeface="Optima" panose="02020500000000000000" pitchFamily="18" charset="0"/>
                <a:cs typeface="Optima" panose="02020500000000000000" pitchFamily="18" charset="0"/>
              </a:rPr>
              <a:t>para perfeccionar el contrato</a:t>
            </a:r>
          </a:p>
        </p:txBody>
      </p:sp>
      <p:sp>
        <p:nvSpPr>
          <p:cNvPr id="17" name="16 Rectángulo"/>
          <p:cNvSpPr/>
          <p:nvPr/>
        </p:nvSpPr>
        <p:spPr>
          <a:xfrm>
            <a:off x="8422218" y="3739232"/>
            <a:ext cx="2810933" cy="2266951"/>
          </a:xfrm>
          <a:prstGeom prst="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lIns="108711" tIns="54356" rIns="108711" bIns="54356" anchor="ctr"/>
          <a:lstStyle/>
          <a:p>
            <a:pPr algn="ctr">
              <a:defRPr/>
            </a:pPr>
            <a:r>
              <a:rPr lang="es-PE" sz="2052" b="1" dirty="0">
                <a:solidFill>
                  <a:prstClr val="black"/>
                </a:solidFill>
                <a:latin typeface="+mj-lt"/>
                <a:ea typeface="Optima" panose="02020500000000000000" pitchFamily="18" charset="0"/>
                <a:cs typeface="Optima" panose="02020500000000000000" pitchFamily="18" charset="0"/>
              </a:rPr>
              <a:t>Entidad y Proveedor perfeccionan contrato/ emisión y notificación de OC/OS (día siguiente de subsanada)</a:t>
            </a:r>
          </a:p>
        </p:txBody>
      </p:sp>
      <p:cxnSp>
        <p:nvCxnSpPr>
          <p:cNvPr id="24" name="23 Conector recto de flecha"/>
          <p:cNvCxnSpPr>
            <a:stCxn id="3" idx="3"/>
          </p:cNvCxnSpPr>
          <p:nvPr/>
        </p:nvCxnSpPr>
        <p:spPr>
          <a:xfrm>
            <a:off x="6978650" y="2431042"/>
            <a:ext cx="2664254" cy="123967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32" name="31 Conector recto de flecha"/>
          <p:cNvCxnSpPr>
            <a:stCxn id="4" idx="2"/>
            <a:endCxn id="17" idx="0"/>
          </p:cNvCxnSpPr>
          <p:nvPr/>
        </p:nvCxnSpPr>
        <p:spPr>
          <a:xfrm>
            <a:off x="9826626" y="2884276"/>
            <a:ext cx="1058" cy="85495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41325" name="41 CuadroTexto"/>
          <p:cNvSpPr txBox="1">
            <a:spLocks noChangeArrowheads="1"/>
          </p:cNvSpPr>
          <p:nvPr/>
        </p:nvSpPr>
        <p:spPr bwMode="auto">
          <a:xfrm>
            <a:off x="9916585" y="3063522"/>
            <a:ext cx="1151466" cy="40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11" tIns="54356" rIns="108711" bIns="5435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ES" sz="1847" b="1" dirty="0">
                <a:latin typeface="+mj-lt"/>
                <a:ea typeface="Optima" panose="02020500000000000000" pitchFamily="18" charset="0"/>
                <a:cs typeface="Optima" panose="02020500000000000000" pitchFamily="18" charset="0"/>
              </a:rPr>
              <a:t>4 días</a:t>
            </a:r>
            <a:endParaRPr lang="es-PE" altLang="es-ES" sz="1847" b="1" dirty="0">
              <a:latin typeface="+mj-lt"/>
              <a:ea typeface="Optima" panose="02020500000000000000" pitchFamily="18" charset="0"/>
              <a:cs typeface="Optima" panose="02020500000000000000" pitchFamily="18" charset="0"/>
            </a:endParaRPr>
          </a:p>
        </p:txBody>
      </p:sp>
      <p:sp>
        <p:nvSpPr>
          <p:cNvPr id="141326" name="57 CuadroTexto"/>
          <p:cNvSpPr txBox="1">
            <a:spLocks noChangeArrowheads="1"/>
          </p:cNvSpPr>
          <p:nvPr/>
        </p:nvSpPr>
        <p:spPr bwMode="auto">
          <a:xfrm>
            <a:off x="7355418" y="3276689"/>
            <a:ext cx="1151466" cy="40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11" tIns="54356" rIns="108711" bIns="5435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ES" sz="1847" b="1" dirty="0">
                <a:latin typeface="+mj-lt"/>
                <a:ea typeface="Optima" panose="02020500000000000000" pitchFamily="18" charset="0"/>
                <a:cs typeface="Optima" panose="02020500000000000000" pitchFamily="18" charset="0"/>
              </a:rPr>
              <a:t>2 días</a:t>
            </a:r>
            <a:endParaRPr lang="es-PE" altLang="es-ES" sz="1847" b="1" dirty="0">
              <a:latin typeface="+mj-lt"/>
              <a:ea typeface="Optima" panose="02020500000000000000" pitchFamily="18" charset="0"/>
              <a:cs typeface="Optima" panose="02020500000000000000" pitchFamily="18"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914" y="4088405"/>
            <a:ext cx="2365491" cy="224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uadroTexto 15">
            <a:extLst>
              <a:ext uri="{FF2B5EF4-FFF2-40B4-BE49-F238E27FC236}">
                <a16:creationId xmlns:a16="http://schemas.microsoft.com/office/drawing/2014/main" id="{A3483551-5F83-4798-9B9D-BF931EA2E02A}"/>
              </a:ext>
            </a:extLst>
          </p:cNvPr>
          <p:cNvSpPr txBox="1"/>
          <p:nvPr/>
        </p:nvSpPr>
        <p:spPr>
          <a:xfrm>
            <a:off x="3258449" y="4847232"/>
            <a:ext cx="3177435" cy="548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PE" sz="2873" b="1" dirty="0">
                <a:solidFill>
                  <a:srgbClr val="C00000"/>
                </a:solidFill>
              </a:rPr>
              <a:t>Art.° 141</a:t>
            </a:r>
          </a:p>
        </p:txBody>
      </p:sp>
      <p:grpSp>
        <p:nvGrpSpPr>
          <p:cNvPr id="18" name="Grupo 17"/>
          <p:cNvGrpSpPr/>
          <p:nvPr/>
        </p:nvGrpSpPr>
        <p:grpSpPr>
          <a:xfrm>
            <a:off x="338328" y="48738"/>
            <a:ext cx="11585448" cy="920526"/>
            <a:chOff x="338328" y="48738"/>
            <a:chExt cx="11585448" cy="920526"/>
          </a:xfrm>
        </p:grpSpPr>
        <p:cxnSp>
          <p:nvCxnSpPr>
            <p:cNvPr id="19" name="Conector recto 18">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0" name="Imagen 19">
              <a:extLst>
                <a:ext uri="{FF2B5EF4-FFF2-40B4-BE49-F238E27FC236}">
                  <a16:creationId xmlns:a16="http://schemas.microsoft.com/office/drawing/2014/main" id="{A2FE40DF-2E93-4BFC-89F4-59BFFE5E2B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21"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33484856"/>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0937" y="2358728"/>
            <a:ext cx="1911350" cy="22521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108711" tIns="54356" rIns="108711" bIns="54356" anchor="ctr"/>
          <a:lstStyle/>
          <a:p>
            <a:pPr algn="ctr">
              <a:defRPr/>
            </a:pPr>
            <a:r>
              <a:rPr lang="es-PE" sz="2052" dirty="0">
                <a:solidFill>
                  <a:prstClr val="black"/>
                </a:solidFill>
                <a:latin typeface="+mj-lt"/>
                <a:ea typeface="Optima" panose="02020500000000000000" pitchFamily="18" charset="0"/>
                <a:cs typeface="Optima" panose="02020500000000000000" pitchFamily="18" charset="0"/>
              </a:rPr>
              <a:t>El Contratista le requiere la suscripción</a:t>
            </a:r>
            <a:endParaRPr lang="es-PE" sz="2052" dirty="0">
              <a:solidFill>
                <a:srgbClr val="FF0000"/>
              </a:solidFill>
              <a:latin typeface="+mj-lt"/>
              <a:ea typeface="Optima" panose="02020500000000000000" pitchFamily="18" charset="0"/>
              <a:cs typeface="Optima" panose="02020500000000000000" pitchFamily="18" charset="0"/>
            </a:endParaRPr>
          </a:p>
        </p:txBody>
      </p:sp>
      <p:sp>
        <p:nvSpPr>
          <p:cNvPr id="3" name="2 Rectángulo"/>
          <p:cNvSpPr/>
          <p:nvPr/>
        </p:nvSpPr>
        <p:spPr>
          <a:xfrm>
            <a:off x="4847167" y="1803335"/>
            <a:ext cx="2112433" cy="111236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108711" tIns="54356" rIns="108711" bIns="54356" anchor="ctr"/>
          <a:lstStyle/>
          <a:p>
            <a:pPr algn="ctr">
              <a:defRPr/>
            </a:pPr>
            <a:r>
              <a:rPr lang="es-PE" sz="2052" dirty="0">
                <a:solidFill>
                  <a:prstClr val="black"/>
                </a:solidFill>
                <a:latin typeface="+mj-lt"/>
                <a:ea typeface="Optima" panose="02020500000000000000" pitchFamily="18" charset="0"/>
                <a:cs typeface="Optima" panose="02020500000000000000" pitchFamily="18" charset="0"/>
              </a:rPr>
              <a:t>Entidad suscribe</a:t>
            </a:r>
          </a:p>
        </p:txBody>
      </p:sp>
      <p:sp>
        <p:nvSpPr>
          <p:cNvPr id="4" name="3 Rectángulo"/>
          <p:cNvSpPr/>
          <p:nvPr/>
        </p:nvSpPr>
        <p:spPr>
          <a:xfrm>
            <a:off x="8506884" y="1803335"/>
            <a:ext cx="2639483" cy="111236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108711" tIns="54356" rIns="108711" bIns="54356" anchor="ctr"/>
          <a:lstStyle/>
          <a:p>
            <a:pPr algn="ctr">
              <a:defRPr/>
            </a:pPr>
            <a:r>
              <a:rPr lang="es-PE" sz="1847" dirty="0">
                <a:solidFill>
                  <a:prstClr val="black"/>
                </a:solidFill>
                <a:latin typeface="+mj-lt"/>
                <a:ea typeface="Optima" panose="02020500000000000000" pitchFamily="18" charset="0"/>
                <a:cs typeface="Optima" panose="02020500000000000000" pitchFamily="18" charset="0"/>
              </a:rPr>
              <a:t>Fin</a:t>
            </a:r>
          </a:p>
        </p:txBody>
      </p:sp>
      <p:cxnSp>
        <p:nvCxnSpPr>
          <p:cNvPr id="6" name="5 Conector recto de flecha"/>
          <p:cNvCxnSpPr>
            <a:stCxn id="2" idx="3"/>
            <a:endCxn id="142343" idx="1"/>
          </p:cNvCxnSpPr>
          <p:nvPr/>
        </p:nvCxnSpPr>
        <p:spPr>
          <a:xfrm flipV="1">
            <a:off x="2332287" y="3466789"/>
            <a:ext cx="364596" cy="17995"/>
          </a:xfrm>
          <a:prstGeom prst="straightConnector1">
            <a:avLst/>
          </a:prstGeom>
          <a:ln>
            <a:solidFill>
              <a:schemeClr val="accent1"/>
            </a:solidFill>
            <a:tailEnd type="arrow"/>
          </a:ln>
        </p:spPr>
        <p:style>
          <a:lnRef idx="2">
            <a:schemeClr val="accent2"/>
          </a:lnRef>
          <a:fillRef idx="1">
            <a:schemeClr val="lt1"/>
          </a:fillRef>
          <a:effectRef idx="0">
            <a:schemeClr val="accent2"/>
          </a:effectRef>
          <a:fontRef idx="minor">
            <a:schemeClr val="dk1"/>
          </a:fontRef>
        </p:style>
      </p:cxnSp>
      <p:cxnSp>
        <p:nvCxnSpPr>
          <p:cNvPr id="8" name="7 Conector recto de flecha"/>
          <p:cNvCxnSpPr>
            <a:stCxn id="3" idx="3"/>
            <a:endCxn id="4" idx="1"/>
          </p:cNvCxnSpPr>
          <p:nvPr/>
        </p:nvCxnSpPr>
        <p:spPr>
          <a:xfrm>
            <a:off x="6959601" y="2360310"/>
            <a:ext cx="1547284" cy="0"/>
          </a:xfrm>
          <a:prstGeom prst="straightConnector1">
            <a:avLst/>
          </a:prstGeom>
          <a:ln w="19050">
            <a:tailEnd type="arrow"/>
          </a:ln>
        </p:spPr>
        <p:style>
          <a:lnRef idx="3">
            <a:schemeClr val="accent5"/>
          </a:lnRef>
          <a:fillRef idx="0">
            <a:schemeClr val="accent5"/>
          </a:fillRef>
          <a:effectRef idx="2">
            <a:schemeClr val="accent5"/>
          </a:effectRef>
          <a:fontRef idx="minor">
            <a:schemeClr val="tx1"/>
          </a:fontRef>
        </p:style>
      </p:cxnSp>
      <p:sp>
        <p:nvSpPr>
          <p:cNvPr id="142343" name="10 CuadroTexto"/>
          <p:cNvSpPr txBox="1">
            <a:spLocks noChangeArrowheads="1"/>
          </p:cNvSpPr>
          <p:nvPr/>
        </p:nvSpPr>
        <p:spPr bwMode="auto">
          <a:xfrm>
            <a:off x="2696883" y="3269774"/>
            <a:ext cx="1186575" cy="401464"/>
          </a:xfrm>
          <a:prstGeom prst="rect">
            <a:avLst/>
          </a:prstGeom>
          <a:ln/>
        </p:spPr>
        <p:style>
          <a:lnRef idx="2">
            <a:schemeClr val="accent1"/>
          </a:lnRef>
          <a:fillRef idx="1">
            <a:schemeClr val="lt1"/>
          </a:fillRef>
          <a:effectRef idx="0">
            <a:schemeClr val="accent1"/>
          </a:effectRef>
          <a:fontRef idx="minor">
            <a:schemeClr val="dk1"/>
          </a:fontRef>
        </p:style>
        <p:txBody>
          <a:bodyPr wrap="square" lIns="108711" tIns="54356" rIns="108711" bIns="5435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PE" altLang="es-ES" sz="1847" dirty="0">
                <a:solidFill>
                  <a:prstClr val="black"/>
                </a:solidFill>
                <a:latin typeface="+mj-lt"/>
                <a:ea typeface="Optima" panose="02020500000000000000" pitchFamily="18" charset="0"/>
                <a:cs typeface="Optima" panose="02020500000000000000" pitchFamily="18" charset="0"/>
              </a:rPr>
              <a:t>5 días</a:t>
            </a:r>
          </a:p>
        </p:txBody>
      </p:sp>
      <p:sp>
        <p:nvSpPr>
          <p:cNvPr id="13" name="12 CuadroTexto"/>
          <p:cNvSpPr txBox="1"/>
          <p:nvPr/>
        </p:nvSpPr>
        <p:spPr>
          <a:xfrm>
            <a:off x="35052" y="1034802"/>
            <a:ext cx="12191999" cy="628404"/>
          </a:xfrm>
          <a:prstGeom prst="rect">
            <a:avLst/>
          </a:prstGeom>
          <a:noFill/>
        </p:spPr>
        <p:txBody>
          <a:bodyPr wrap="square" lIns="108711" tIns="54356" rIns="108711" bIns="54356">
            <a:spAutoFit/>
          </a:bodyPr>
          <a:lstStyle/>
          <a:p>
            <a:pPr algn="ctr">
              <a:defRPr/>
            </a:pPr>
            <a:r>
              <a:rPr lang="es-PE" sz="3284" b="1" spc="-89" dirty="0">
                <a:solidFill>
                  <a:srgbClr val="C10D0D"/>
                </a:solidFill>
                <a:ea typeface="Optima" panose="02020500000000000000" pitchFamily="18" charset="0"/>
                <a:cs typeface="Optima" panose="02020500000000000000" pitchFamily="18" charset="0"/>
              </a:rPr>
              <a:t>Cuando la entidad no suscribe el acto dentro del plazo</a:t>
            </a:r>
          </a:p>
        </p:txBody>
      </p:sp>
      <p:sp>
        <p:nvSpPr>
          <p:cNvPr id="17" name="16 Rectángulo"/>
          <p:cNvSpPr/>
          <p:nvPr/>
        </p:nvSpPr>
        <p:spPr>
          <a:xfrm>
            <a:off x="8442759" y="3346093"/>
            <a:ext cx="2810933" cy="22428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108711" tIns="54356" rIns="108711" bIns="54356" anchor="ctr"/>
          <a:lstStyle/>
          <a:p>
            <a:pPr algn="ctr">
              <a:defRPr/>
            </a:pPr>
            <a:r>
              <a:rPr lang="es-PE" sz="2052" dirty="0">
                <a:solidFill>
                  <a:prstClr val="black"/>
                </a:solidFill>
                <a:latin typeface="+mj-lt"/>
                <a:ea typeface="Optima" panose="02020500000000000000" pitchFamily="18" charset="0"/>
                <a:cs typeface="Optima" panose="02020500000000000000" pitchFamily="18" charset="0"/>
              </a:rPr>
              <a:t>Contratista puede dejar sin efecto Buena Pro</a:t>
            </a:r>
          </a:p>
          <a:p>
            <a:pPr algn="ctr">
              <a:defRPr/>
            </a:pPr>
            <a:r>
              <a:rPr lang="es-PE" sz="2052" dirty="0">
                <a:solidFill>
                  <a:prstClr val="black"/>
                </a:solidFill>
                <a:latin typeface="+mj-lt"/>
                <a:ea typeface="Optima" panose="02020500000000000000" pitchFamily="18" charset="0"/>
                <a:cs typeface="Optima" panose="02020500000000000000" pitchFamily="18" charset="0"/>
              </a:rPr>
              <a:t>La entidad no puede convocar le mismo objeto en el ejercicio</a:t>
            </a:r>
          </a:p>
        </p:txBody>
      </p:sp>
      <p:sp>
        <p:nvSpPr>
          <p:cNvPr id="18" name="17 Rectángulo"/>
          <p:cNvSpPr/>
          <p:nvPr/>
        </p:nvSpPr>
        <p:spPr>
          <a:xfrm>
            <a:off x="4847168" y="4042313"/>
            <a:ext cx="2326218" cy="82596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108711" tIns="54356" rIns="108711" bIns="54356" anchor="ctr"/>
          <a:lstStyle/>
          <a:p>
            <a:pPr algn="ctr">
              <a:defRPr/>
            </a:pPr>
            <a:r>
              <a:rPr lang="es-PE" sz="2052" dirty="0">
                <a:solidFill>
                  <a:prstClr val="black"/>
                </a:solidFill>
                <a:latin typeface="+mj-lt"/>
                <a:ea typeface="Optima" panose="02020500000000000000" pitchFamily="18" charset="0"/>
                <a:cs typeface="Optima" panose="02020500000000000000" pitchFamily="18" charset="0"/>
              </a:rPr>
              <a:t>Entidad </a:t>
            </a:r>
            <a:r>
              <a:rPr lang="es-PE" sz="2052" b="1" dirty="0">
                <a:solidFill>
                  <a:prstClr val="black"/>
                </a:solidFill>
                <a:latin typeface="+mj-lt"/>
                <a:ea typeface="Optima" panose="02020500000000000000" pitchFamily="18" charset="0"/>
                <a:cs typeface="Optima" panose="02020500000000000000" pitchFamily="18" charset="0"/>
              </a:rPr>
              <a:t>NO </a:t>
            </a:r>
            <a:r>
              <a:rPr lang="es-PE" sz="2052" dirty="0">
                <a:solidFill>
                  <a:prstClr val="black"/>
                </a:solidFill>
                <a:latin typeface="+mj-lt"/>
                <a:ea typeface="Optima" panose="02020500000000000000" pitchFamily="18" charset="0"/>
                <a:cs typeface="Optima" panose="02020500000000000000" pitchFamily="18" charset="0"/>
              </a:rPr>
              <a:t>suscribe</a:t>
            </a:r>
          </a:p>
        </p:txBody>
      </p:sp>
      <p:cxnSp>
        <p:nvCxnSpPr>
          <p:cNvPr id="43" name="42 Conector recto de flecha"/>
          <p:cNvCxnSpPr>
            <a:stCxn id="18" idx="3"/>
          </p:cNvCxnSpPr>
          <p:nvPr/>
        </p:nvCxnSpPr>
        <p:spPr>
          <a:xfrm flipV="1">
            <a:off x="7173386" y="4455296"/>
            <a:ext cx="1248832" cy="1"/>
          </a:xfrm>
          <a:prstGeom prst="straightConnector1">
            <a:avLst/>
          </a:prstGeom>
          <a:ln w="19050">
            <a:tailEnd type="arrow"/>
          </a:ln>
        </p:spPr>
        <p:style>
          <a:lnRef idx="3">
            <a:schemeClr val="accent5"/>
          </a:lnRef>
          <a:fillRef idx="0">
            <a:schemeClr val="accent5"/>
          </a:fillRef>
          <a:effectRef idx="2">
            <a:schemeClr val="accent5"/>
          </a:effectRef>
          <a:fontRef idx="minor">
            <a:schemeClr val="tx1"/>
          </a:fontRef>
        </p:style>
      </p:cxnSp>
      <p:cxnSp>
        <p:nvCxnSpPr>
          <p:cNvPr id="20" name="19 Conector recto de flecha"/>
          <p:cNvCxnSpPr>
            <a:endCxn id="3" idx="1"/>
          </p:cNvCxnSpPr>
          <p:nvPr/>
        </p:nvCxnSpPr>
        <p:spPr>
          <a:xfrm flipV="1">
            <a:off x="3862918" y="2358728"/>
            <a:ext cx="984250" cy="987364"/>
          </a:xfrm>
          <a:prstGeom prst="straightConnector1">
            <a:avLst/>
          </a:prstGeom>
          <a:ln w="19050">
            <a:tailEnd type="arrow"/>
          </a:ln>
        </p:spPr>
        <p:style>
          <a:lnRef idx="3">
            <a:schemeClr val="accent5"/>
          </a:lnRef>
          <a:fillRef idx="0">
            <a:schemeClr val="accent5"/>
          </a:fillRef>
          <a:effectRef idx="2">
            <a:schemeClr val="accent5"/>
          </a:effectRef>
          <a:fontRef idx="minor">
            <a:schemeClr val="tx1"/>
          </a:fontRef>
        </p:style>
      </p:cxnSp>
      <p:cxnSp>
        <p:nvCxnSpPr>
          <p:cNvPr id="22" name="21 Conector recto de flecha"/>
          <p:cNvCxnSpPr>
            <a:endCxn id="18" idx="1"/>
          </p:cNvCxnSpPr>
          <p:nvPr/>
        </p:nvCxnSpPr>
        <p:spPr>
          <a:xfrm>
            <a:off x="3862918" y="3346092"/>
            <a:ext cx="984250" cy="1109204"/>
          </a:xfrm>
          <a:prstGeom prst="straightConnector1">
            <a:avLst/>
          </a:prstGeom>
          <a:ln w="19050">
            <a:tailEnd type="arrow"/>
          </a:ln>
        </p:spPr>
        <p:style>
          <a:lnRef idx="3">
            <a:schemeClr val="accent5"/>
          </a:lnRef>
          <a:fillRef idx="0">
            <a:schemeClr val="accent5"/>
          </a:fillRef>
          <a:effectRef idx="2">
            <a:schemeClr val="accent5"/>
          </a:effectRef>
          <a:fontRef idx="minor">
            <a:schemeClr val="tx1"/>
          </a:fontRef>
        </p:style>
      </p:cxnSp>
      <p:sp>
        <p:nvSpPr>
          <p:cNvPr id="14" name="CuadroTexto 13">
            <a:extLst>
              <a:ext uri="{FF2B5EF4-FFF2-40B4-BE49-F238E27FC236}">
                <a16:creationId xmlns:a16="http://schemas.microsoft.com/office/drawing/2014/main" id="{C76BF624-BF08-476D-BB43-F07B14603F87}"/>
              </a:ext>
            </a:extLst>
          </p:cNvPr>
          <p:cNvSpPr txBox="1"/>
          <p:nvPr/>
        </p:nvSpPr>
        <p:spPr>
          <a:xfrm>
            <a:off x="2869804" y="5419049"/>
            <a:ext cx="1485239" cy="4836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PE" sz="2463" b="1" dirty="0">
                <a:solidFill>
                  <a:srgbClr val="C00000"/>
                </a:solidFill>
              </a:rPr>
              <a:t>Art.° 141</a:t>
            </a:r>
          </a:p>
        </p:txBody>
      </p:sp>
      <p:grpSp>
        <p:nvGrpSpPr>
          <p:cNvPr id="15" name="Grupo 14"/>
          <p:cNvGrpSpPr/>
          <p:nvPr/>
        </p:nvGrpSpPr>
        <p:grpSpPr>
          <a:xfrm>
            <a:off x="338328" y="48738"/>
            <a:ext cx="11585448" cy="920526"/>
            <a:chOff x="338328" y="48738"/>
            <a:chExt cx="11585448" cy="920526"/>
          </a:xfrm>
        </p:grpSpPr>
        <p:cxnSp>
          <p:nvCxnSpPr>
            <p:cNvPr id="16" name="Conector recto 15">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Imagen 18">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21"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16303874"/>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 y="1117655"/>
            <a:ext cx="12191999" cy="628404"/>
          </a:xfrm>
          <a:prstGeom prst="rect">
            <a:avLst/>
          </a:prstGeom>
          <a:noFill/>
        </p:spPr>
        <p:txBody>
          <a:bodyPr wrap="square" lIns="108711" tIns="54356" rIns="108711" bIns="54356">
            <a:spAutoFit/>
          </a:bodyPr>
          <a:lstStyle/>
          <a:p>
            <a:pPr algn="ctr">
              <a:defRPr/>
            </a:pPr>
            <a:r>
              <a:rPr lang="es-PE" sz="3284" b="1" dirty="0">
                <a:solidFill>
                  <a:srgbClr val="C10D0D"/>
                </a:solidFill>
                <a:latin typeface="+mj-lt"/>
                <a:ea typeface="Optima" panose="02020500000000000000" pitchFamily="18" charset="0"/>
                <a:cs typeface="Optima" panose="02020500000000000000" pitchFamily="18" charset="0"/>
              </a:rPr>
              <a:t>Cuando el postor adjudicatario no suscribe contrato</a:t>
            </a:r>
          </a:p>
        </p:txBody>
      </p:sp>
      <p:sp>
        <p:nvSpPr>
          <p:cNvPr id="3" name="2 Elipse"/>
          <p:cNvSpPr/>
          <p:nvPr/>
        </p:nvSpPr>
        <p:spPr>
          <a:xfrm>
            <a:off x="720064" y="2424181"/>
            <a:ext cx="4224701" cy="3014457"/>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lIns="108711" tIns="54356" rIns="108711" bIns="54356" anchor="ctr"/>
          <a:lstStyle/>
          <a:p>
            <a:pPr algn="ctr">
              <a:defRPr/>
            </a:pPr>
            <a:r>
              <a:rPr lang="es-PE" sz="1847" b="1" dirty="0">
                <a:solidFill>
                  <a:schemeClr val="accent1">
                    <a:lumMod val="75000"/>
                  </a:schemeClr>
                </a:solidFill>
                <a:ea typeface="Optima" panose="02020500000000000000" pitchFamily="18" charset="0"/>
                <a:cs typeface="Optima" panose="02020500000000000000" pitchFamily="18" charset="0"/>
              </a:rPr>
              <a:t>Se notifica la pérdida de la buena pro del postor ganador por no haber suscrito el contrato.</a:t>
            </a:r>
          </a:p>
          <a:p>
            <a:pPr algn="ctr">
              <a:defRPr/>
            </a:pPr>
            <a:r>
              <a:rPr lang="es-PE" sz="1847" b="1" dirty="0">
                <a:solidFill>
                  <a:prstClr val="black"/>
                </a:solidFill>
                <a:ea typeface="Optima" panose="02020500000000000000" pitchFamily="18" charset="0"/>
                <a:cs typeface="Optima" panose="02020500000000000000" pitchFamily="18" charset="0"/>
              </a:rPr>
              <a:t>Se </a:t>
            </a:r>
            <a:r>
              <a:rPr lang="es-PE" sz="1847" b="1" dirty="0">
                <a:solidFill>
                  <a:schemeClr val="accent1">
                    <a:lumMod val="75000"/>
                  </a:schemeClr>
                </a:solidFill>
                <a:ea typeface="Optima" panose="02020500000000000000" pitchFamily="18" charset="0"/>
                <a:cs typeface="Optima" panose="02020500000000000000" pitchFamily="18" charset="0"/>
              </a:rPr>
              <a:t>adjudica</a:t>
            </a:r>
            <a:r>
              <a:rPr lang="es-PE" sz="1847" b="1" dirty="0">
                <a:solidFill>
                  <a:srgbClr val="C00000"/>
                </a:solidFill>
                <a:ea typeface="Optima" panose="02020500000000000000" pitchFamily="18" charset="0"/>
                <a:cs typeface="Optima" panose="02020500000000000000" pitchFamily="18" charset="0"/>
              </a:rPr>
              <a:t> </a:t>
            </a:r>
            <a:r>
              <a:rPr lang="es-PE" sz="1847" b="1" dirty="0">
                <a:solidFill>
                  <a:prstClr val="black"/>
                </a:solidFill>
                <a:ea typeface="Optima" panose="02020500000000000000" pitchFamily="18" charset="0"/>
                <a:cs typeface="Optima" panose="02020500000000000000" pitchFamily="18" charset="0"/>
              </a:rPr>
              <a:t>al segundo lugar</a:t>
            </a:r>
          </a:p>
        </p:txBody>
      </p:sp>
      <p:cxnSp>
        <p:nvCxnSpPr>
          <p:cNvPr id="5" name="4 Conector recto de flecha"/>
          <p:cNvCxnSpPr/>
          <p:nvPr/>
        </p:nvCxnSpPr>
        <p:spPr>
          <a:xfrm>
            <a:off x="4944765" y="3912942"/>
            <a:ext cx="299858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5 Elipse"/>
          <p:cNvSpPr/>
          <p:nvPr/>
        </p:nvSpPr>
        <p:spPr>
          <a:xfrm>
            <a:off x="7984293" y="3021900"/>
            <a:ext cx="2783417" cy="1723140"/>
          </a:xfrm>
          <a:prstGeom prst="ellipse">
            <a:avLst/>
          </a:prstGeom>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lIns="108711" tIns="54356" rIns="108711" bIns="54356" anchor="ctr"/>
          <a:lstStyle/>
          <a:p>
            <a:pPr algn="ctr">
              <a:defRPr/>
            </a:pPr>
            <a:r>
              <a:rPr lang="es-PE" sz="1847" b="1" dirty="0">
                <a:solidFill>
                  <a:schemeClr val="tx1"/>
                </a:solidFill>
                <a:latin typeface="+mj-lt"/>
                <a:ea typeface="Optima" panose="02020500000000000000" pitchFamily="18" charset="0"/>
                <a:cs typeface="Optima" panose="02020500000000000000" pitchFamily="18" charset="0"/>
              </a:rPr>
              <a:t>Se declara desierto</a:t>
            </a:r>
          </a:p>
        </p:txBody>
      </p:sp>
      <p:sp>
        <p:nvSpPr>
          <p:cNvPr id="143366" name="6 CuadroTexto"/>
          <p:cNvSpPr txBox="1">
            <a:spLocks noChangeArrowheads="1"/>
          </p:cNvSpPr>
          <p:nvPr/>
        </p:nvSpPr>
        <p:spPr bwMode="auto">
          <a:xfrm>
            <a:off x="5136854" y="3021900"/>
            <a:ext cx="2400300" cy="69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11" tIns="54356" rIns="108711" bIns="5435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PE" altLang="es-ES" sz="1847" b="1" dirty="0">
                <a:latin typeface="+mj-lt"/>
                <a:ea typeface="Optima" panose="02020500000000000000" pitchFamily="18" charset="0"/>
                <a:cs typeface="Optima" panose="02020500000000000000" pitchFamily="18" charset="0"/>
              </a:rPr>
              <a:t>Si no hubiera o no suscribe contrato</a:t>
            </a:r>
          </a:p>
        </p:txBody>
      </p:sp>
      <p:sp>
        <p:nvSpPr>
          <p:cNvPr id="7" name="CuadroTexto 6">
            <a:extLst>
              <a:ext uri="{FF2B5EF4-FFF2-40B4-BE49-F238E27FC236}">
                <a16:creationId xmlns:a16="http://schemas.microsoft.com/office/drawing/2014/main" id="{E9A50BAC-3A64-4D58-879E-39352184B422}"/>
              </a:ext>
            </a:extLst>
          </p:cNvPr>
          <p:cNvSpPr txBox="1"/>
          <p:nvPr/>
        </p:nvSpPr>
        <p:spPr>
          <a:xfrm>
            <a:off x="5430955" y="5219469"/>
            <a:ext cx="1816282" cy="4836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PE" sz="2463" b="1" dirty="0">
                <a:solidFill>
                  <a:srgbClr val="C00000"/>
                </a:solidFill>
              </a:rPr>
              <a:t>Art.° 141</a:t>
            </a:r>
          </a:p>
        </p:txBody>
      </p:sp>
      <p:grpSp>
        <p:nvGrpSpPr>
          <p:cNvPr id="8" name="Grupo 7"/>
          <p:cNvGrpSpPr/>
          <p:nvPr/>
        </p:nvGrpSpPr>
        <p:grpSpPr>
          <a:xfrm>
            <a:off x="338328" y="48738"/>
            <a:ext cx="11585448" cy="920526"/>
            <a:chOff x="338328" y="48738"/>
            <a:chExt cx="11585448" cy="920526"/>
          </a:xfrm>
        </p:grpSpPr>
        <p:cxnSp>
          <p:nvCxnSpPr>
            <p:cNvPr id="9" name="Conector recto 8">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1"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99818382"/>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noGrp="1" noChangeArrowheads="1"/>
          </p:cNvSpPr>
          <p:nvPr>
            <p:ph type="title" idx="4294967295"/>
          </p:nvPr>
        </p:nvSpPr>
        <p:spPr>
          <a:xfrm>
            <a:off x="4304937" y="1012185"/>
            <a:ext cx="4652639" cy="716793"/>
          </a:xfrm>
          <a:prstGeom prst="rect">
            <a:avLst/>
          </a:prstGeom>
        </p:spPr>
        <p:txBody>
          <a:bodyPr>
            <a:normAutofit/>
          </a:bodyPr>
          <a:lstStyle/>
          <a:p>
            <a:pPr>
              <a:defRPr/>
            </a:pPr>
            <a:r>
              <a:rPr lang="es-PE" sz="3284" b="1" dirty="0">
                <a:solidFill>
                  <a:srgbClr val="C10D0D"/>
                </a:solidFill>
                <a:ea typeface="Optima" panose="02020500000000000000" pitchFamily="18" charset="0"/>
                <a:cs typeface="Optima" panose="02020500000000000000" pitchFamily="18" charset="0"/>
              </a:rPr>
              <a:t>Contenido del contrato</a:t>
            </a:r>
          </a:p>
        </p:txBody>
      </p:sp>
      <p:sp>
        <p:nvSpPr>
          <p:cNvPr id="2" name="1 Rectángulo"/>
          <p:cNvSpPr/>
          <p:nvPr/>
        </p:nvSpPr>
        <p:spPr>
          <a:xfrm>
            <a:off x="5032186" y="1801053"/>
            <a:ext cx="2274263" cy="498715"/>
          </a:xfrm>
          <a:prstGeom prst="rect">
            <a:avLst/>
          </a:prstGeom>
        </p:spPr>
        <p:txBody>
          <a:bodyPr wrap="none" lIns="108711" tIns="54356" rIns="108711" bIns="54356">
            <a:spAutoFit/>
          </a:bodyPr>
          <a:lstStyle/>
          <a:p>
            <a:pPr lvl="0">
              <a:spcBef>
                <a:spcPct val="85000"/>
              </a:spcBef>
            </a:pPr>
            <a:r>
              <a:rPr lang="es-PE" sz="2463" b="1" dirty="0">
                <a:solidFill>
                  <a:srgbClr val="000000"/>
                </a:solidFill>
                <a:latin typeface="+mj-lt"/>
                <a:ea typeface="Optima" panose="02020500000000000000" pitchFamily="18" charset="0"/>
                <a:cs typeface="Optima" panose="02020500000000000000" pitchFamily="18" charset="0"/>
              </a:rPr>
              <a:t>(Art. 138° RLCE)</a:t>
            </a:r>
          </a:p>
        </p:txBody>
      </p:sp>
      <p:grpSp>
        <p:nvGrpSpPr>
          <p:cNvPr id="3" name="Grupo 2"/>
          <p:cNvGrpSpPr/>
          <p:nvPr/>
        </p:nvGrpSpPr>
        <p:grpSpPr>
          <a:xfrm>
            <a:off x="397376" y="2544801"/>
            <a:ext cx="11294250" cy="3737561"/>
            <a:chOff x="406175" y="1903356"/>
            <a:chExt cx="11294250" cy="3737561"/>
          </a:xfrm>
        </p:grpSpPr>
        <p:sp>
          <p:nvSpPr>
            <p:cNvPr id="6" name="5 Proceso alternativo"/>
            <p:cNvSpPr/>
            <p:nvPr/>
          </p:nvSpPr>
          <p:spPr>
            <a:xfrm>
              <a:off x="406175" y="1946225"/>
              <a:ext cx="2364603" cy="3694692"/>
            </a:xfrm>
            <a:prstGeom prst="flowChartAlternateProcess">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rtlCol="0" anchor="ctr"/>
            <a:lstStyle/>
            <a:p>
              <a:pPr lvl="0" algn="ctr"/>
              <a:r>
                <a:rPr lang="es-PE" sz="2873" dirty="0">
                  <a:solidFill>
                    <a:schemeClr val="tx1"/>
                  </a:solidFill>
                  <a:ea typeface="Optima" panose="02020500000000000000" pitchFamily="18" charset="0"/>
                  <a:cs typeface="Optima" panose="02020500000000000000" pitchFamily="18" charset="0"/>
                </a:rPr>
                <a:t>Documento que lo contiene.</a:t>
              </a:r>
            </a:p>
          </p:txBody>
        </p:sp>
        <p:sp>
          <p:nvSpPr>
            <p:cNvPr id="8" name="7 Proceso alternativo"/>
            <p:cNvSpPr/>
            <p:nvPr/>
          </p:nvSpPr>
          <p:spPr>
            <a:xfrm>
              <a:off x="2992459" y="1946225"/>
              <a:ext cx="2881859" cy="3694692"/>
            </a:xfrm>
            <a:prstGeom prst="flowChartAlternateProcess">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PE" sz="2873" dirty="0">
                  <a:solidFill>
                    <a:schemeClr val="tx1"/>
                  </a:solidFill>
                  <a:ea typeface="Optima" panose="02020500000000000000" pitchFamily="18" charset="0"/>
                  <a:cs typeface="Optima" panose="02020500000000000000" pitchFamily="18" charset="0"/>
                </a:rPr>
                <a:t>Documentos que del procedimiento contengan reglas definitivas.</a:t>
              </a:r>
            </a:p>
          </p:txBody>
        </p:sp>
        <p:sp>
          <p:nvSpPr>
            <p:cNvPr id="9" name="8 Proceso alternativo"/>
            <p:cNvSpPr/>
            <p:nvPr/>
          </p:nvSpPr>
          <p:spPr>
            <a:xfrm>
              <a:off x="6096000" y="1946225"/>
              <a:ext cx="2438496" cy="3694692"/>
            </a:xfrm>
            <a:prstGeom prst="flowChartAlternateProcess">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PE" sz="2873" dirty="0">
                  <a:solidFill>
                    <a:schemeClr val="tx1"/>
                  </a:solidFill>
                  <a:cs typeface="Times New Roman" panose="02020603050405020304" pitchFamily="18" charset="0"/>
                </a:rPr>
                <a:t>Oferta ganadora</a:t>
              </a:r>
            </a:p>
          </p:txBody>
        </p:sp>
        <p:sp>
          <p:nvSpPr>
            <p:cNvPr id="10" name="9 Proceso alternativo"/>
            <p:cNvSpPr/>
            <p:nvPr/>
          </p:nvSpPr>
          <p:spPr>
            <a:xfrm>
              <a:off x="8756179" y="1903356"/>
              <a:ext cx="2944246" cy="3694692"/>
            </a:xfrm>
            <a:prstGeom prst="flowChartAlternateProcess">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PE" sz="2873" dirty="0">
                  <a:solidFill>
                    <a:schemeClr val="tx1"/>
                  </a:solidFill>
                  <a:cs typeface="Times New Roman" panose="02020603050405020304" pitchFamily="18" charset="0"/>
                </a:rPr>
                <a:t>Otros documentos que establezcan obligaciones para las partes.</a:t>
              </a:r>
            </a:p>
          </p:txBody>
        </p:sp>
      </p:grpSp>
      <p:grpSp>
        <p:nvGrpSpPr>
          <p:cNvPr id="11" name="Grupo 10"/>
          <p:cNvGrpSpPr/>
          <p:nvPr/>
        </p:nvGrpSpPr>
        <p:grpSpPr>
          <a:xfrm>
            <a:off x="299525" y="14179"/>
            <a:ext cx="11585448" cy="920526"/>
            <a:chOff x="338328" y="48738"/>
            <a:chExt cx="11585448" cy="920526"/>
          </a:xfrm>
        </p:grpSpPr>
        <p:cxnSp>
          <p:nvCxnSpPr>
            <p:cNvPr id="12" name="Conector recto 11">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Imagen 12">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4"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84239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noGrp="1" noChangeArrowheads="1"/>
          </p:cNvSpPr>
          <p:nvPr>
            <p:ph type="title" idx="4294967295"/>
          </p:nvPr>
        </p:nvSpPr>
        <p:spPr>
          <a:xfrm>
            <a:off x="-927796" y="1037720"/>
            <a:ext cx="4896135" cy="716793"/>
          </a:xfrm>
          <a:prstGeom prst="rect">
            <a:avLst/>
          </a:prstGeom>
        </p:spPr>
        <p:txBody>
          <a:bodyPr>
            <a:normAutofit/>
          </a:bodyPr>
          <a:lstStyle/>
          <a:p>
            <a:pPr>
              <a:defRPr/>
            </a:pPr>
            <a:r>
              <a:rPr lang="es-PE" sz="3284" b="1" dirty="0">
                <a:solidFill>
                  <a:srgbClr val="C10D0D"/>
                </a:solidFill>
                <a:ea typeface="Optima" panose="02020500000000000000" pitchFamily="18" charset="0"/>
                <a:cs typeface="Optima" panose="02020500000000000000" pitchFamily="18" charset="0"/>
              </a:rPr>
              <a:t>                 El contrato incluye:</a:t>
            </a:r>
          </a:p>
        </p:txBody>
      </p:sp>
      <p:graphicFrame>
        <p:nvGraphicFramePr>
          <p:cNvPr id="3" name="2 Diagrama"/>
          <p:cNvGraphicFramePr/>
          <p:nvPr/>
        </p:nvGraphicFramePr>
        <p:xfrm>
          <a:off x="1520272" y="593463"/>
          <a:ext cx="9668231" cy="5481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5874319" y="1163688"/>
            <a:ext cx="614686" cy="5345147"/>
          </a:xfrm>
          <a:prstGeom prst="rect">
            <a:avLst/>
          </a:prstGeom>
          <a:noFill/>
        </p:spPr>
        <p:txBody>
          <a:bodyPr wrap="square" rtlCol="0">
            <a:spAutoFit/>
          </a:bodyPr>
          <a:lstStyle/>
          <a:p>
            <a:pPr algn="ctr"/>
            <a:r>
              <a:rPr lang="es-PE" sz="3694" b="1" dirty="0">
                <a:solidFill>
                  <a:schemeClr val="tx2"/>
                </a:solidFill>
              </a:rPr>
              <a:t>CLÁUSULA</a:t>
            </a:r>
            <a:r>
              <a:rPr lang="es-PE" sz="3694" b="1" dirty="0">
                <a:solidFill>
                  <a:schemeClr val="bg1"/>
                </a:solidFill>
              </a:rPr>
              <a:t>S</a:t>
            </a:r>
            <a:endParaRPr lang="es-PE" sz="3694" dirty="0">
              <a:solidFill>
                <a:schemeClr val="bg1"/>
              </a:solidFill>
            </a:endParaRPr>
          </a:p>
        </p:txBody>
      </p:sp>
      <p:sp>
        <p:nvSpPr>
          <p:cNvPr id="5" name="4 CuadroTexto"/>
          <p:cNvSpPr txBox="1"/>
          <p:nvPr/>
        </p:nvSpPr>
        <p:spPr>
          <a:xfrm>
            <a:off x="480069" y="5719709"/>
            <a:ext cx="10566818" cy="6781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PE" sz="1847" b="1" dirty="0">
                <a:solidFill>
                  <a:srgbClr val="002060"/>
                </a:solidFill>
                <a:latin typeface="Calibri" panose="020F0502020204030204" pitchFamily="34" charset="0"/>
                <a:cs typeface="Calibri" panose="020F0502020204030204" pitchFamily="34" charset="0"/>
              </a:rPr>
              <a:t>En obras deben incluirse cláusulas que identifiquen los riesgos que pueden ocurrir durante la ejecución de la obra y quién debe asumirlos </a:t>
            </a:r>
            <a:r>
              <a:rPr lang="es-PE" sz="1847" dirty="0">
                <a:solidFill>
                  <a:srgbClr val="002060"/>
                </a:solidFill>
                <a:latin typeface="Calibri" panose="020F0502020204030204" pitchFamily="34" charset="0"/>
                <a:cs typeface="Calibri" panose="020F0502020204030204" pitchFamily="34" charset="0"/>
              </a:rPr>
              <a:t>(Art. 138.3)</a:t>
            </a:r>
            <a:endParaRPr lang="es-PE" sz="1847" dirty="0">
              <a:solidFill>
                <a:srgbClr val="002060"/>
              </a:solidFill>
            </a:endParaRPr>
          </a:p>
        </p:txBody>
      </p:sp>
      <p:sp>
        <p:nvSpPr>
          <p:cNvPr id="2" name="CuadroTexto 1">
            <a:extLst>
              <a:ext uri="{FF2B5EF4-FFF2-40B4-BE49-F238E27FC236}">
                <a16:creationId xmlns:a16="http://schemas.microsoft.com/office/drawing/2014/main" id="{C65EE680-B945-4894-9B9C-883F3FFAC8BB}"/>
              </a:ext>
            </a:extLst>
          </p:cNvPr>
          <p:cNvSpPr txBox="1"/>
          <p:nvPr/>
        </p:nvSpPr>
        <p:spPr>
          <a:xfrm>
            <a:off x="2478868" y="1850570"/>
            <a:ext cx="2660178" cy="548439"/>
          </a:xfrm>
          <a:prstGeom prst="rect">
            <a:avLst/>
          </a:prstGeom>
          <a:noFill/>
        </p:spPr>
        <p:txBody>
          <a:bodyPr wrap="square" rtlCol="0">
            <a:spAutoFit/>
          </a:bodyPr>
          <a:lstStyle/>
          <a:p>
            <a:r>
              <a:rPr lang="es-PE" sz="2873" b="1" dirty="0"/>
              <a:t>Art 138.2</a:t>
            </a:r>
          </a:p>
        </p:txBody>
      </p:sp>
      <p:grpSp>
        <p:nvGrpSpPr>
          <p:cNvPr id="7" name="Grupo 6"/>
          <p:cNvGrpSpPr/>
          <p:nvPr/>
        </p:nvGrpSpPr>
        <p:grpSpPr>
          <a:xfrm>
            <a:off x="338328" y="48738"/>
            <a:ext cx="11585448" cy="920526"/>
            <a:chOff x="338328" y="48738"/>
            <a:chExt cx="11585448" cy="920526"/>
          </a:xfrm>
        </p:grpSpPr>
        <p:cxnSp>
          <p:nvCxnSpPr>
            <p:cNvPr id="8" name="Conector recto 7">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A2FE40DF-2E93-4BFC-89F4-59BFFE5E2B42}"/>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0"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90789923"/>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4372290" y="276276"/>
            <a:ext cx="5664634" cy="6747768"/>
            <a:chOff x="4372290" y="276276"/>
            <a:chExt cx="5664634" cy="6747768"/>
          </a:xfrm>
        </p:grpSpPr>
        <p:sp>
          <p:nvSpPr>
            <p:cNvPr id="4" name="Flecha circular 3"/>
            <p:cNvSpPr/>
            <p:nvPr/>
          </p:nvSpPr>
          <p:spPr>
            <a:xfrm>
              <a:off x="6490020" y="276276"/>
              <a:ext cx="3546904" cy="3392996"/>
            </a:xfrm>
            <a:prstGeom prst="circularArrow">
              <a:avLst>
                <a:gd name="adj1" fmla="val 12439"/>
                <a:gd name="adj2" fmla="val 1142322"/>
                <a:gd name="adj3" fmla="val 4569135"/>
                <a:gd name="adj4" fmla="val 10800000"/>
                <a:gd name="adj5" fmla="val 12500"/>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 name="Grupo 1"/>
            <p:cNvGrpSpPr/>
            <p:nvPr/>
          </p:nvGrpSpPr>
          <p:grpSpPr>
            <a:xfrm>
              <a:off x="4372290" y="1610537"/>
              <a:ext cx="5620199" cy="5413507"/>
              <a:chOff x="4802761" y="1092986"/>
              <a:chExt cx="5620199" cy="5413507"/>
            </a:xfrm>
          </p:grpSpPr>
          <p:grpSp>
            <p:nvGrpSpPr>
              <p:cNvPr id="5" name="Grupo 4"/>
              <p:cNvGrpSpPr/>
              <p:nvPr/>
            </p:nvGrpSpPr>
            <p:grpSpPr>
              <a:xfrm>
                <a:off x="6820313" y="1092986"/>
                <a:ext cx="2606527" cy="815604"/>
                <a:chOff x="3604222" y="917729"/>
                <a:chExt cx="2246672" cy="794789"/>
              </a:xfrm>
            </p:grpSpPr>
            <p:sp>
              <p:nvSpPr>
                <p:cNvPr id="6" name="Rectángulo 5"/>
                <p:cNvSpPr/>
                <p:nvPr/>
              </p:nvSpPr>
              <p:spPr>
                <a:xfrm>
                  <a:off x="3604222" y="917729"/>
                  <a:ext cx="1412311" cy="7059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ángulo 6"/>
                <p:cNvSpPr/>
                <p:nvPr/>
              </p:nvSpPr>
              <p:spPr>
                <a:xfrm>
                  <a:off x="4277152" y="1006532"/>
                  <a:ext cx="1573742" cy="7059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910" tIns="3910" rIns="3910" bIns="3910" numCol="1" spcCol="1270" anchor="ctr" anchorCtr="0">
                  <a:noAutofit/>
                </a:bodyPr>
                <a:lstStyle/>
                <a:p>
                  <a:pPr algn="ctr" defTabSz="273688">
                    <a:lnSpc>
                      <a:spcPct val="90000"/>
                    </a:lnSpc>
                    <a:spcBef>
                      <a:spcPct val="0"/>
                    </a:spcBef>
                    <a:spcAft>
                      <a:spcPct val="35000"/>
                    </a:spcAft>
                  </a:pPr>
                  <a:r>
                    <a:rPr lang="es-PE" sz="1437" b="1" dirty="0">
                      <a:solidFill>
                        <a:schemeClr val="tx1"/>
                      </a:solidFill>
                      <a:latin typeface="Calibri" panose="020F0502020204030204" pitchFamily="34" charset="0"/>
                      <a:cs typeface="Calibri" panose="020F0502020204030204" pitchFamily="34" charset="0"/>
                    </a:rPr>
                    <a:t>1. La obligación del contratista de conducirse en todo momento, durante la ejecución del contrato, </a:t>
                  </a:r>
                  <a:r>
                    <a:rPr lang="es-ES" sz="1437" b="1" dirty="0">
                      <a:solidFill>
                        <a:schemeClr val="tx1"/>
                      </a:solidFill>
                      <a:latin typeface="Calibri" panose="020F0502020204030204" pitchFamily="34" charset="0"/>
                      <a:cs typeface="Calibri" panose="020F0502020204030204" pitchFamily="34" charset="0"/>
                    </a:rPr>
                    <a:t>con honestidad, probidad, veracidad e </a:t>
                  </a:r>
                  <a:r>
                    <a:rPr lang="es-PE" sz="1437" b="1" dirty="0">
                      <a:solidFill>
                        <a:schemeClr val="tx1"/>
                      </a:solidFill>
                      <a:latin typeface="Calibri" panose="020F0502020204030204" pitchFamily="34" charset="0"/>
                      <a:cs typeface="Calibri" panose="020F0502020204030204" pitchFamily="34" charset="0"/>
                    </a:rPr>
                    <a:t>integridad y de no cometer actos ilegales o de corrupción.</a:t>
                  </a:r>
                  <a:endParaRPr lang="es-PE" sz="1437" b="1" dirty="0"/>
                </a:p>
              </p:txBody>
            </p:sp>
          </p:grpSp>
          <p:sp>
            <p:nvSpPr>
              <p:cNvPr id="8" name="Forma 7"/>
              <p:cNvSpPr/>
              <p:nvPr/>
            </p:nvSpPr>
            <p:spPr>
              <a:xfrm>
                <a:off x="4802761" y="1646458"/>
                <a:ext cx="3627960" cy="3334312"/>
              </a:xfrm>
              <a:prstGeom prst="leftCircularArrow">
                <a:avLst>
                  <a:gd name="adj1" fmla="val 10980"/>
                  <a:gd name="adj2" fmla="val 1142322"/>
                  <a:gd name="adj3" fmla="val 6300000"/>
                  <a:gd name="adj4" fmla="val 18900000"/>
                  <a:gd name="adj5" fmla="val 12500"/>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9" name="Grupo 8"/>
              <p:cNvGrpSpPr/>
              <p:nvPr/>
            </p:nvGrpSpPr>
            <p:grpSpPr>
              <a:xfrm>
                <a:off x="5597453" y="2936416"/>
                <a:ext cx="2109555" cy="724475"/>
                <a:chOff x="2901169" y="2386730"/>
                <a:chExt cx="1412311" cy="705986"/>
              </a:xfrm>
            </p:grpSpPr>
            <p:sp>
              <p:nvSpPr>
                <p:cNvPr id="10" name="Rectángulo 9"/>
                <p:cNvSpPr/>
                <p:nvPr/>
              </p:nvSpPr>
              <p:spPr>
                <a:xfrm>
                  <a:off x="2901169" y="2386730"/>
                  <a:ext cx="1412311" cy="7059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ángulo 10"/>
                <p:cNvSpPr/>
                <p:nvPr/>
              </p:nvSpPr>
              <p:spPr>
                <a:xfrm>
                  <a:off x="2901169" y="2386730"/>
                  <a:ext cx="1412311" cy="7059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910" tIns="3910" rIns="3910" bIns="3910" numCol="1" spcCol="1270" anchor="ctr" anchorCtr="0">
                  <a:noAutofit/>
                </a:bodyPr>
                <a:lstStyle/>
                <a:p>
                  <a:pPr algn="ctr" defTabSz="273688">
                    <a:lnSpc>
                      <a:spcPct val="90000"/>
                    </a:lnSpc>
                    <a:spcBef>
                      <a:spcPct val="0"/>
                    </a:spcBef>
                    <a:spcAft>
                      <a:spcPct val="35000"/>
                    </a:spcAft>
                  </a:pPr>
                  <a:r>
                    <a:rPr lang="es-PE" sz="1437" b="1" dirty="0">
                      <a:solidFill>
                        <a:schemeClr val="tx1"/>
                      </a:solidFill>
                      <a:latin typeface="Calibri" panose="020F0502020204030204" pitchFamily="34" charset="0"/>
                      <a:cs typeface="Calibri" panose="020F0502020204030204" pitchFamily="34" charset="0"/>
                    </a:rPr>
                    <a:t>2. El compromiso del contratista de comunicar a las autoridades competentes, de manera directa y oportuna, cualquier acto o conducta ilícita o corrupta de la que tuviera conocimiento.</a:t>
                  </a:r>
                  <a:endParaRPr lang="es-PE" sz="1437" b="1" dirty="0"/>
                </a:p>
              </p:txBody>
            </p:sp>
          </p:grpSp>
          <p:sp>
            <p:nvSpPr>
              <p:cNvPr id="12" name="Arco de bloque 11"/>
              <p:cNvSpPr/>
              <p:nvPr/>
            </p:nvSpPr>
            <p:spPr>
              <a:xfrm>
                <a:off x="6986235" y="3121781"/>
                <a:ext cx="3436725" cy="3384712"/>
              </a:xfrm>
              <a:prstGeom prst="blockArc">
                <a:avLst>
                  <a:gd name="adj1" fmla="val 13500000"/>
                  <a:gd name="adj2" fmla="val 10800000"/>
                  <a:gd name="adj3" fmla="val 12740"/>
                </a:avLst>
              </a:pr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3" name="Grupo 12"/>
              <p:cNvGrpSpPr/>
              <p:nvPr/>
            </p:nvGrpSpPr>
            <p:grpSpPr>
              <a:xfrm>
                <a:off x="6616740" y="4543047"/>
                <a:ext cx="3482366" cy="815604"/>
                <a:chOff x="3607563" y="3857844"/>
                <a:chExt cx="1883774" cy="794789"/>
              </a:xfrm>
            </p:grpSpPr>
            <p:sp>
              <p:nvSpPr>
                <p:cNvPr id="14" name="Rectángulo 13"/>
                <p:cNvSpPr/>
                <p:nvPr/>
              </p:nvSpPr>
              <p:spPr>
                <a:xfrm>
                  <a:off x="3607563" y="3857844"/>
                  <a:ext cx="1412311" cy="7059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ángulo 14"/>
                <p:cNvSpPr/>
                <p:nvPr/>
              </p:nvSpPr>
              <p:spPr>
                <a:xfrm>
                  <a:off x="4079026" y="3946647"/>
                  <a:ext cx="1412311" cy="7059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910" tIns="3910" rIns="3910" bIns="3910" numCol="1" spcCol="1270" anchor="ctr" anchorCtr="0">
                  <a:noAutofit/>
                </a:bodyPr>
                <a:lstStyle/>
                <a:p>
                  <a:pPr algn="ctr" defTabSz="273688">
                    <a:lnSpc>
                      <a:spcPct val="90000"/>
                    </a:lnSpc>
                    <a:spcBef>
                      <a:spcPct val="0"/>
                    </a:spcBef>
                    <a:spcAft>
                      <a:spcPct val="35000"/>
                    </a:spcAft>
                  </a:pPr>
                  <a:r>
                    <a:rPr lang="es-PE" sz="1437" b="1" dirty="0">
                      <a:solidFill>
                        <a:srgbClr val="C00000"/>
                      </a:solidFill>
                      <a:latin typeface="Calibri" panose="020F0502020204030204" pitchFamily="34" charset="0"/>
                      <a:cs typeface="Calibri" panose="020F0502020204030204" pitchFamily="34" charset="0"/>
                    </a:rPr>
                    <a:t>Su incumplimiento, durante la etapa de ejecución contractual,  produce la resolución automática del contrato, bastando para tal efecto que la Entidad remita una comunicación informando que se ha producido dicha resolución, sin perjuicio de las acciones civiles, penales, y administrativas a las que hubiera lugar.</a:t>
                  </a:r>
                  <a:endParaRPr lang="es-PE" sz="1437" b="1" dirty="0">
                    <a:solidFill>
                      <a:srgbClr val="C00000"/>
                    </a:solidFill>
                  </a:endParaRPr>
                </a:p>
              </p:txBody>
            </p:sp>
          </p:grpSp>
        </p:grpSp>
      </p:grpSp>
      <p:sp>
        <p:nvSpPr>
          <p:cNvPr id="16" name="Rectángulo 15"/>
          <p:cNvSpPr/>
          <p:nvPr/>
        </p:nvSpPr>
        <p:spPr>
          <a:xfrm>
            <a:off x="-207416" y="949850"/>
            <a:ext cx="5941357" cy="1131816"/>
          </a:xfrm>
          <a:prstGeom prst="rect">
            <a:avLst/>
          </a:prstGeom>
        </p:spPr>
        <p:txBody>
          <a:bodyPr wrap="square">
            <a:spAutoFit/>
          </a:bodyPr>
          <a:lstStyle/>
          <a:p>
            <a:pPr algn="ctr"/>
            <a:r>
              <a:rPr lang="es-PE" altLang="es-ES" sz="3694" b="1" dirty="0">
                <a:solidFill>
                  <a:srgbClr val="C10D0D"/>
                </a:solidFill>
                <a:ea typeface="Optima" panose="02020500000000000000" pitchFamily="18" charset="0"/>
                <a:cs typeface="Optima" panose="02020500000000000000" pitchFamily="18" charset="0"/>
              </a:rPr>
              <a:t>Cláusula anticorrupción</a:t>
            </a:r>
            <a:br>
              <a:rPr lang="es-PE" altLang="es-ES" sz="3284" b="1" dirty="0">
                <a:solidFill>
                  <a:srgbClr val="C10D0D"/>
                </a:solidFill>
                <a:ea typeface="Optima" panose="02020500000000000000" pitchFamily="18" charset="0"/>
                <a:cs typeface="Optima" panose="02020500000000000000" pitchFamily="18" charset="0"/>
              </a:rPr>
            </a:br>
            <a:r>
              <a:rPr lang="es-PE" altLang="es-ES" sz="2873" b="1" dirty="0">
                <a:solidFill>
                  <a:srgbClr val="C10D0D"/>
                </a:solidFill>
                <a:ea typeface="Optima" panose="02020500000000000000" pitchFamily="18" charset="0"/>
                <a:cs typeface="Optima" panose="02020500000000000000" pitchFamily="18" charset="0"/>
              </a:rPr>
              <a:t>Art. 138 RLCE</a:t>
            </a:r>
            <a:endParaRPr lang="es-PE" sz="3694" dirty="0"/>
          </a:p>
        </p:txBody>
      </p:sp>
      <p:sp>
        <p:nvSpPr>
          <p:cNvPr id="17" name="Rectángulo 16"/>
          <p:cNvSpPr/>
          <p:nvPr/>
        </p:nvSpPr>
        <p:spPr>
          <a:xfrm>
            <a:off x="438033" y="1951297"/>
            <a:ext cx="4815462" cy="483691"/>
          </a:xfrm>
          <a:prstGeom prst="rect">
            <a:avLst/>
          </a:prstGeom>
        </p:spPr>
        <p:txBody>
          <a:bodyPr wrap="none">
            <a:spAutoFit/>
          </a:bodyPr>
          <a:lstStyle/>
          <a:p>
            <a:pPr algn="just"/>
            <a:r>
              <a:rPr lang="es-PE" altLang="es-ES" sz="2463" b="1" dirty="0"/>
              <a:t>Debe tener el siguiente contenido:</a:t>
            </a:r>
          </a:p>
        </p:txBody>
      </p:sp>
      <p:grpSp>
        <p:nvGrpSpPr>
          <p:cNvPr id="18" name="Grupo 17"/>
          <p:cNvGrpSpPr/>
          <p:nvPr/>
        </p:nvGrpSpPr>
        <p:grpSpPr>
          <a:xfrm>
            <a:off x="338328" y="48738"/>
            <a:ext cx="11585448" cy="920526"/>
            <a:chOff x="338328" y="48738"/>
            <a:chExt cx="11585448" cy="920526"/>
          </a:xfrm>
        </p:grpSpPr>
        <p:cxnSp>
          <p:nvCxnSpPr>
            <p:cNvPr id="19" name="Conector recto 18">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0" name="Imagen 19">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21"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545703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982726" y="3133425"/>
            <a:ext cx="4507524" cy="3088727"/>
          </a:xfrm>
          <a:prstGeom prst="rect">
            <a:avLst/>
          </a:prstGeom>
          <a:ln>
            <a:noFill/>
          </a:ln>
          <a:effectLst>
            <a:softEdge rad="112500"/>
          </a:effectLst>
        </p:spPr>
      </p:pic>
      <p:sp>
        <p:nvSpPr>
          <p:cNvPr id="17" name="CuadroTexto 16">
            <a:extLst>
              <a:ext uri="{FF2B5EF4-FFF2-40B4-BE49-F238E27FC236}">
                <a16:creationId xmlns:a16="http://schemas.microsoft.com/office/drawing/2014/main" id="{6BF0FAA2-525B-46D4-B99B-C586581E98C6}"/>
              </a:ext>
            </a:extLst>
          </p:cNvPr>
          <p:cNvSpPr txBox="1"/>
          <p:nvPr/>
        </p:nvSpPr>
        <p:spPr>
          <a:xfrm>
            <a:off x="1197238" y="1756714"/>
            <a:ext cx="3509957" cy="483691"/>
          </a:xfrm>
          <a:prstGeom prst="rect">
            <a:avLst/>
          </a:prstGeom>
          <a:noFill/>
        </p:spPr>
        <p:txBody>
          <a:bodyPr wrap="square" rtlCol="0">
            <a:spAutoFit/>
          </a:bodyPr>
          <a:lstStyle/>
          <a:p>
            <a:r>
              <a:rPr lang="es-PE" sz="2463" b="1" dirty="0"/>
              <a:t>Art. 32.6 LC</a:t>
            </a:r>
          </a:p>
        </p:txBody>
      </p:sp>
      <p:sp>
        <p:nvSpPr>
          <p:cNvPr id="18" name="CuadroTexto 17">
            <a:extLst>
              <a:ext uri="{FF2B5EF4-FFF2-40B4-BE49-F238E27FC236}">
                <a16:creationId xmlns:a16="http://schemas.microsoft.com/office/drawing/2014/main" id="{523C0314-1624-4DDA-8A22-CDA0E9D6085F}"/>
              </a:ext>
            </a:extLst>
          </p:cNvPr>
          <p:cNvSpPr txBox="1"/>
          <p:nvPr/>
        </p:nvSpPr>
        <p:spPr>
          <a:xfrm>
            <a:off x="140504" y="1069885"/>
            <a:ext cx="12192000" cy="613382"/>
          </a:xfrm>
          <a:prstGeom prst="rect">
            <a:avLst/>
          </a:prstGeom>
          <a:noFill/>
        </p:spPr>
        <p:txBody>
          <a:bodyPr wrap="square" rtlCol="0">
            <a:spAutoFit/>
          </a:bodyPr>
          <a:lstStyle/>
          <a:p>
            <a:pPr algn="ctr"/>
            <a:r>
              <a:rPr lang="es-PE" sz="3284" b="1" dirty="0">
                <a:solidFill>
                  <a:srgbClr val="C00000"/>
                </a:solidFill>
              </a:rPr>
              <a:t>Sobre la responsabilidad del Contratista en cumplir el contrato</a:t>
            </a:r>
          </a:p>
        </p:txBody>
      </p:sp>
      <p:sp>
        <p:nvSpPr>
          <p:cNvPr id="3" name="Rectángulo redondeado 2"/>
          <p:cNvSpPr/>
          <p:nvPr/>
        </p:nvSpPr>
        <p:spPr>
          <a:xfrm>
            <a:off x="680110" y="2524059"/>
            <a:ext cx="7537171" cy="304939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 sz="2463" dirty="0"/>
              <a:t>El contratista es responsable de realizar </a:t>
            </a:r>
            <a:r>
              <a:rPr lang="es-ES" sz="2463" b="1" dirty="0"/>
              <a:t>correctamente la totalidad de las prestaciones derivadas de la ejecución del contrato. </a:t>
            </a:r>
            <a:r>
              <a:rPr lang="es-ES" sz="2463" dirty="0"/>
              <a:t>Para ello, debe realizar todas las acciones que estén a su alcance, empleando la debida diligencia y apoyando el buen desarrollo contractual para </a:t>
            </a:r>
            <a:r>
              <a:rPr lang="es-PE" sz="2463" dirty="0"/>
              <a:t>conseguir los objetivos públicos previstos.</a:t>
            </a:r>
          </a:p>
        </p:txBody>
      </p:sp>
      <p:sp>
        <p:nvSpPr>
          <p:cNvPr id="5" name="Rectángulo 4"/>
          <p:cNvSpPr/>
          <p:nvPr/>
        </p:nvSpPr>
        <p:spPr>
          <a:xfrm>
            <a:off x="480069" y="6458647"/>
            <a:ext cx="4944297" cy="289123"/>
          </a:xfrm>
          <a:prstGeom prst="rect">
            <a:avLst/>
          </a:prstGeom>
        </p:spPr>
        <p:txBody>
          <a:bodyPr wrap="none">
            <a:spAutoFit/>
          </a:bodyPr>
          <a:lstStyle/>
          <a:p>
            <a:r>
              <a:rPr lang="es-PE" sz="1231" dirty="0">
                <a:solidFill>
                  <a:schemeClr val="bg1">
                    <a:lumMod val="75000"/>
                  </a:schemeClr>
                </a:solidFill>
              </a:rPr>
              <a:t>Fuente de imagen: https://grupoverona.pe/la-responsabilidad-solidaria/</a:t>
            </a:r>
          </a:p>
        </p:txBody>
      </p:sp>
      <p:grpSp>
        <p:nvGrpSpPr>
          <p:cNvPr id="7" name="Grupo 6"/>
          <p:cNvGrpSpPr/>
          <p:nvPr/>
        </p:nvGrpSpPr>
        <p:grpSpPr>
          <a:xfrm>
            <a:off x="338328" y="48738"/>
            <a:ext cx="11585448" cy="920526"/>
            <a:chOff x="338328" y="48738"/>
            <a:chExt cx="11585448" cy="920526"/>
          </a:xfrm>
        </p:grpSpPr>
        <p:cxnSp>
          <p:nvCxnSpPr>
            <p:cNvPr id="8" name="Conector recto 7">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0"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23313092"/>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775644" y="1680677"/>
            <a:ext cx="10566183" cy="249248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oAutofit/>
          </a:bodyPr>
          <a:lstStyle/>
          <a:p>
            <a:pPr algn="just">
              <a:lnSpc>
                <a:spcPct val="150000"/>
              </a:lnSpc>
              <a:spcBef>
                <a:spcPts val="0"/>
              </a:spcBef>
            </a:pPr>
            <a:r>
              <a:rPr lang="es-PE" sz="2052" dirty="0"/>
              <a:t>La Entidad es responsable de la obtención de las licencias, autorizaciones, permisos, servidumbre y similares para la ejecución y consultoría de obras, salvo que en los documentos del procedimiento de selección se estipule que la tramitación de estas se encuentra a cargo del contratista.</a:t>
            </a:r>
          </a:p>
        </p:txBody>
      </p:sp>
      <p:sp>
        <p:nvSpPr>
          <p:cNvPr id="6" name="5 Título"/>
          <p:cNvSpPr>
            <a:spLocks noGrp="1"/>
          </p:cNvSpPr>
          <p:nvPr>
            <p:ph type="title" idx="4294967295"/>
          </p:nvPr>
        </p:nvSpPr>
        <p:spPr>
          <a:xfrm>
            <a:off x="2897531" y="193222"/>
            <a:ext cx="7647770" cy="778698"/>
          </a:xfrm>
          <a:prstGeom prst="rect">
            <a:avLst/>
          </a:prstGeom>
        </p:spPr>
        <p:txBody>
          <a:bodyPr>
            <a:normAutofit/>
          </a:bodyPr>
          <a:lstStyle/>
          <a:p>
            <a:pPr>
              <a:defRPr/>
            </a:pPr>
            <a:r>
              <a:rPr lang="es-PE" sz="3284" b="1" dirty="0">
                <a:solidFill>
                  <a:srgbClr val="C10D0D"/>
                </a:solidFill>
                <a:ea typeface="Optima" panose="02020500000000000000" pitchFamily="18" charset="0"/>
                <a:cs typeface="Optima" panose="02020500000000000000" pitchFamily="18" charset="0"/>
              </a:rPr>
              <a:t>Responsabilidad de la Entidad</a:t>
            </a:r>
          </a:p>
        </p:txBody>
      </p:sp>
      <p:sp>
        <p:nvSpPr>
          <p:cNvPr id="7" name="2 Marcador de contenido"/>
          <p:cNvSpPr txBox="1">
            <a:spLocks/>
          </p:cNvSpPr>
          <p:nvPr/>
        </p:nvSpPr>
        <p:spPr>
          <a:xfrm>
            <a:off x="792925" y="4353701"/>
            <a:ext cx="10566819" cy="19844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vert="horz" lIns="93835" tIns="46917" rIns="93835" bIns="46917"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s-PE" sz="1026" dirty="0"/>
          </a:p>
          <a:p>
            <a:pPr algn="just">
              <a:lnSpc>
                <a:spcPct val="160000"/>
              </a:lnSpc>
              <a:spcBef>
                <a:spcPts val="0"/>
              </a:spcBef>
            </a:pPr>
            <a:r>
              <a:rPr lang="es-ES" sz="2668" dirty="0">
                <a:solidFill>
                  <a:schemeClr val="dk1"/>
                </a:solidFill>
              </a:rPr>
              <a:t>De las modificaciones que ordene y apruebe en los proyectos, </a:t>
            </a:r>
            <a:r>
              <a:rPr lang="es-PE" sz="2668" dirty="0">
                <a:solidFill>
                  <a:schemeClr val="dk1"/>
                </a:solidFill>
              </a:rPr>
              <a:t>estudios, informes o similares o de aquellos cambios </a:t>
            </a:r>
            <a:r>
              <a:rPr lang="es-ES" sz="2668" dirty="0">
                <a:solidFill>
                  <a:schemeClr val="dk1"/>
                </a:solidFill>
              </a:rPr>
              <a:t>que se generen debido a la necesidad de la ejecución.</a:t>
            </a:r>
          </a:p>
        </p:txBody>
      </p:sp>
      <p:sp>
        <p:nvSpPr>
          <p:cNvPr id="11" name="10 Rectángulo"/>
          <p:cNvSpPr/>
          <p:nvPr/>
        </p:nvSpPr>
        <p:spPr>
          <a:xfrm>
            <a:off x="775644" y="1108052"/>
            <a:ext cx="2269674" cy="433837"/>
          </a:xfrm>
          <a:prstGeom prst="rect">
            <a:avLst/>
          </a:prstGeom>
        </p:spPr>
        <p:style>
          <a:lnRef idx="2">
            <a:schemeClr val="accent2"/>
          </a:lnRef>
          <a:fillRef idx="1">
            <a:schemeClr val="lt1"/>
          </a:fillRef>
          <a:effectRef idx="0">
            <a:schemeClr val="accent2"/>
          </a:effectRef>
          <a:fontRef idx="minor">
            <a:schemeClr val="dk1"/>
          </a:fontRef>
        </p:style>
        <p:txBody>
          <a:bodyPr wrap="square" lIns="108711" tIns="54356" rIns="108711" bIns="54356">
            <a:spAutoFit/>
          </a:bodyPr>
          <a:lstStyle/>
          <a:p>
            <a:pPr lvl="0" algn="just">
              <a:spcBef>
                <a:spcPct val="85000"/>
              </a:spcBef>
            </a:pPr>
            <a:r>
              <a:rPr lang="es-PE" sz="2052" b="1" dirty="0">
                <a:solidFill>
                  <a:srgbClr val="C00000"/>
                </a:solidFill>
                <a:ea typeface="Optima" panose="02020500000000000000" pitchFamily="18" charset="0"/>
                <a:cs typeface="Optima" panose="02020500000000000000" pitchFamily="18" charset="0"/>
              </a:rPr>
              <a:t>A</a:t>
            </a:r>
            <a:r>
              <a:rPr lang="es-PE" sz="2052" b="1" dirty="0">
                <a:solidFill>
                  <a:srgbClr val="C00000"/>
                </a:solidFill>
                <a:latin typeface="+mj-lt"/>
                <a:ea typeface="Optima" panose="02020500000000000000" pitchFamily="18" charset="0"/>
                <a:cs typeface="Optima" panose="02020500000000000000" pitchFamily="18" charset="0"/>
              </a:rPr>
              <a:t>rt. 146° RLCE</a:t>
            </a:r>
          </a:p>
        </p:txBody>
      </p:sp>
      <p:grpSp>
        <p:nvGrpSpPr>
          <p:cNvPr id="8" name="Grupo 7"/>
          <p:cNvGrpSpPr/>
          <p:nvPr/>
        </p:nvGrpSpPr>
        <p:grpSpPr>
          <a:xfrm>
            <a:off x="338328" y="48738"/>
            <a:ext cx="11585448" cy="920526"/>
            <a:chOff x="338328" y="48738"/>
            <a:chExt cx="11585448" cy="920526"/>
          </a:xfrm>
        </p:grpSpPr>
        <p:cxnSp>
          <p:nvCxnSpPr>
            <p:cNvPr id="9" name="Conector recto 8">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2"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266353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457"/>
        <p:cNvGrpSpPr/>
        <p:nvPr/>
      </p:nvGrpSpPr>
      <p:grpSpPr>
        <a:xfrm>
          <a:off x="0" y="0"/>
          <a:ext cx="0" cy="0"/>
          <a:chOff x="0" y="0"/>
          <a:chExt cx="0" cy="0"/>
        </a:xfrm>
      </p:grpSpPr>
      <p:sp>
        <p:nvSpPr>
          <p:cNvPr id="458" name="Google Shape;458;p39"/>
          <p:cNvSpPr txBox="1">
            <a:spLocks noGrp="1"/>
          </p:cNvSpPr>
          <p:nvPr>
            <p:ph type="ctrTitle"/>
          </p:nvPr>
        </p:nvSpPr>
        <p:spPr>
          <a:xfrm>
            <a:off x="3426400" y="3203118"/>
            <a:ext cx="5339200" cy="1275600"/>
          </a:xfrm>
          <a:prstGeom prst="rect">
            <a:avLst/>
          </a:prstGeom>
        </p:spPr>
        <p:txBody>
          <a:bodyPr spcFirstLastPara="1" vert="horz" wrap="square" lIns="121900" tIns="121900" rIns="121900" bIns="121900" rtlCol="0" anchor="b" anchorCtr="0">
            <a:noAutofit/>
          </a:bodyPr>
          <a:lstStyle/>
          <a:p>
            <a:r>
              <a:rPr lang="en" sz="4400" b="1" dirty="0">
                <a:latin typeface="Poppins" panose="020B0604020202020204" charset="0"/>
                <a:cs typeface="Poppins" panose="020B0604020202020204" charset="0"/>
              </a:rPr>
              <a:t>Ejecución Contractual de Bienes y Servicios</a:t>
            </a:r>
            <a:endParaRPr sz="4400" b="1" dirty="0">
              <a:latin typeface="Poppins" panose="020B0604020202020204" charset="0"/>
              <a:cs typeface="Poppins" panose="020B0604020202020204" charset="0"/>
            </a:endParaRPr>
          </a:p>
        </p:txBody>
      </p:sp>
      <p:sp>
        <p:nvSpPr>
          <p:cNvPr id="460" name="Google Shape;460;p39"/>
          <p:cNvSpPr txBox="1"/>
          <p:nvPr/>
        </p:nvSpPr>
        <p:spPr>
          <a:xfrm>
            <a:off x="1374567" y="947333"/>
            <a:ext cx="1856800" cy="1854400"/>
          </a:xfrm>
          <a:prstGeom prst="rect">
            <a:avLst/>
          </a:prstGeom>
          <a:noFill/>
          <a:ln>
            <a:noFill/>
          </a:ln>
        </p:spPr>
        <p:txBody>
          <a:bodyPr spcFirstLastPara="1" wrap="square" lIns="121900" tIns="121900" rIns="121900" bIns="121900" anchor="ctr" anchorCtr="0">
            <a:noAutofit/>
          </a:bodyPr>
          <a:lstStyle/>
          <a:p>
            <a:pPr algn="ctr">
              <a:buClr>
                <a:schemeClr val="dk1"/>
              </a:buClr>
              <a:buSzPts val="1100"/>
            </a:pPr>
            <a:r>
              <a:rPr lang="en" sz="8000" b="1" dirty="0">
                <a:solidFill>
                  <a:srgbClr val="FFFFFF"/>
                </a:solidFill>
                <a:latin typeface="Poppins"/>
                <a:sym typeface="Poppins"/>
              </a:rPr>
              <a:t>3</a:t>
            </a:r>
            <a:endParaRPr sz="8000" dirty="0">
              <a:solidFill>
                <a:srgbClr val="FFFFFF"/>
              </a:solidFill>
            </a:endParaRPr>
          </a:p>
        </p:txBody>
      </p:sp>
      <p:cxnSp>
        <p:nvCxnSpPr>
          <p:cNvPr id="3" name="Conector recto 2"/>
          <p:cNvCxnSpPr/>
          <p:nvPr/>
        </p:nvCxnSpPr>
        <p:spPr>
          <a:xfrm>
            <a:off x="4193628" y="4667904"/>
            <a:ext cx="37206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517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008480888"/>
              </p:ext>
            </p:extLst>
          </p:nvPr>
        </p:nvGraphicFramePr>
        <p:xfrm>
          <a:off x="4064000" y="12086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CuadroTexto"/>
          <p:cNvSpPr txBox="1"/>
          <p:nvPr/>
        </p:nvSpPr>
        <p:spPr>
          <a:xfrm>
            <a:off x="406175" y="1359973"/>
            <a:ext cx="5098674" cy="1147035"/>
          </a:xfrm>
          <a:prstGeom prst="rect">
            <a:avLst/>
          </a:prstGeom>
          <a:noFill/>
        </p:spPr>
        <p:txBody>
          <a:bodyPr wrap="square" lIns="108711" tIns="54356" rIns="108711" bIns="54356">
            <a:spAutoFit/>
          </a:bodyPr>
          <a:lstStyle/>
          <a:p>
            <a:pPr algn="ctr">
              <a:defRPr/>
            </a:pPr>
            <a:r>
              <a:rPr lang="es-PE" sz="3284" b="1" dirty="0">
                <a:solidFill>
                  <a:srgbClr val="C10D0D"/>
                </a:solidFill>
                <a:latin typeface="+mj-lt"/>
                <a:ea typeface="Optima" panose="02020500000000000000" pitchFamily="18" charset="0"/>
                <a:cs typeface="Optima" panose="02020500000000000000" pitchFamily="18" charset="0"/>
              </a:rPr>
              <a:t>Plazos de ejecución contractual</a:t>
            </a:r>
          </a:p>
        </p:txBody>
      </p:sp>
      <p:sp>
        <p:nvSpPr>
          <p:cNvPr id="4" name="CuadroTexto 3">
            <a:extLst>
              <a:ext uri="{FF2B5EF4-FFF2-40B4-BE49-F238E27FC236}">
                <a16:creationId xmlns:a16="http://schemas.microsoft.com/office/drawing/2014/main" id="{8F6EFC2A-33E1-4A60-BBBC-6729328BC2FA}"/>
              </a:ext>
            </a:extLst>
          </p:cNvPr>
          <p:cNvSpPr txBox="1"/>
          <p:nvPr/>
        </p:nvSpPr>
        <p:spPr>
          <a:xfrm>
            <a:off x="1551610" y="2898814"/>
            <a:ext cx="2512390" cy="4836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PE" sz="2463" b="1" dirty="0">
                <a:solidFill>
                  <a:srgbClr val="C00000"/>
                </a:solidFill>
              </a:rPr>
              <a:t>Art.° 142-143</a:t>
            </a:r>
          </a:p>
        </p:txBody>
      </p:sp>
      <p:grpSp>
        <p:nvGrpSpPr>
          <p:cNvPr id="5" name="Grupo 4"/>
          <p:cNvGrpSpPr/>
          <p:nvPr/>
        </p:nvGrpSpPr>
        <p:grpSpPr>
          <a:xfrm>
            <a:off x="338328" y="48738"/>
            <a:ext cx="11585448" cy="920526"/>
            <a:chOff x="338328" y="48738"/>
            <a:chExt cx="11585448" cy="920526"/>
          </a:xfrm>
        </p:grpSpPr>
        <p:cxnSp>
          <p:nvCxnSpPr>
            <p:cNvPr id="6" name="Conector recto 5">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A2FE40DF-2E93-4BFC-89F4-59BFFE5E2B4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8"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66782935"/>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248653" y="1538090"/>
            <a:ext cx="7416641" cy="1625664"/>
          </a:xfrm>
          <a:prstGeom prst="rect">
            <a:avLst/>
          </a:prstGeom>
          <a:solidFill>
            <a:schemeClr val="bg1"/>
          </a:solidFill>
          <a:ln>
            <a:solidFill>
              <a:srgbClr val="679E2A"/>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458" indent="-182458" algn="just"/>
            <a:r>
              <a:rPr lang="es-PE" sz="2258" dirty="0">
                <a:solidFill>
                  <a:schemeClr val="tx1"/>
                </a:solidFill>
              </a:rPr>
              <a:t>• Conformidad de la recepción de la prestación a cargo del contratista y se efectúe el pago. </a:t>
            </a:r>
          </a:p>
          <a:p>
            <a:pPr marL="182458" indent="-182458" algn="just"/>
            <a:r>
              <a:rPr lang="es-PE" sz="2258" dirty="0">
                <a:solidFill>
                  <a:schemeClr val="tx1"/>
                </a:solidFill>
              </a:rPr>
              <a:t>• Hasta que se ejecuta la última prestación a cargo del contratista cuando existan prestaciones posteriores al pago.</a:t>
            </a:r>
          </a:p>
        </p:txBody>
      </p:sp>
      <p:sp>
        <p:nvSpPr>
          <p:cNvPr id="16391" name="Rectangle 7"/>
          <p:cNvSpPr>
            <a:spLocks noGrp="1" noChangeArrowheads="1"/>
          </p:cNvSpPr>
          <p:nvPr>
            <p:ph type="title" idx="4294967295"/>
          </p:nvPr>
        </p:nvSpPr>
        <p:spPr>
          <a:xfrm>
            <a:off x="3563911" y="113419"/>
            <a:ext cx="5209274" cy="716793"/>
          </a:xfrm>
          <a:prstGeom prst="rect">
            <a:avLst/>
          </a:prstGeom>
        </p:spPr>
        <p:txBody>
          <a:bodyPr>
            <a:normAutofit/>
          </a:bodyPr>
          <a:lstStyle/>
          <a:p>
            <a:pPr algn="ctr">
              <a:defRPr/>
            </a:pPr>
            <a:r>
              <a:rPr lang="es-PE" sz="3284" b="1" dirty="0">
                <a:solidFill>
                  <a:srgbClr val="C10D0D"/>
                </a:solidFill>
                <a:ea typeface="Optima" panose="02020500000000000000" pitchFamily="18" charset="0"/>
                <a:cs typeface="Optima" panose="02020500000000000000" pitchFamily="18" charset="0"/>
              </a:rPr>
              <a:t>Vigencia del contrato</a:t>
            </a:r>
          </a:p>
        </p:txBody>
      </p:sp>
      <p:sp>
        <p:nvSpPr>
          <p:cNvPr id="3" name="2 Rectángulo"/>
          <p:cNvSpPr/>
          <p:nvPr/>
        </p:nvSpPr>
        <p:spPr>
          <a:xfrm>
            <a:off x="862087" y="986328"/>
            <a:ext cx="2349367" cy="41881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es-MX" altLang="es-PE" sz="2052" b="1" dirty="0">
                <a:solidFill>
                  <a:srgbClr val="C00000"/>
                </a:solidFill>
              </a:rPr>
              <a:t>(Art. 144° del RLCE)</a:t>
            </a:r>
            <a:endParaRPr lang="es-ES" altLang="es-PE" sz="2052" b="1" dirty="0">
              <a:solidFill>
                <a:srgbClr val="C00000"/>
              </a:solidFill>
            </a:endParaRPr>
          </a:p>
        </p:txBody>
      </p:sp>
      <p:sp>
        <p:nvSpPr>
          <p:cNvPr id="4" name="3 Rectángulo redondeado"/>
          <p:cNvSpPr/>
          <p:nvPr/>
        </p:nvSpPr>
        <p:spPr>
          <a:xfrm>
            <a:off x="849538" y="1353355"/>
            <a:ext cx="3103541" cy="199513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PE" sz="2873" b="1" dirty="0">
                <a:solidFill>
                  <a:schemeClr val="tx1"/>
                </a:solidFill>
              </a:rPr>
              <a:t>Bienes y servicios </a:t>
            </a:r>
          </a:p>
        </p:txBody>
      </p:sp>
      <p:sp>
        <p:nvSpPr>
          <p:cNvPr id="9" name="8 Rectángulo redondeado"/>
          <p:cNvSpPr/>
          <p:nvPr/>
        </p:nvSpPr>
        <p:spPr>
          <a:xfrm>
            <a:off x="862087" y="3677981"/>
            <a:ext cx="3103541" cy="192124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s-PE" sz="2873" b="1" dirty="0">
                <a:solidFill>
                  <a:schemeClr val="tx1"/>
                </a:solidFill>
              </a:rPr>
              <a:t>Ejecución y consultoría de obra</a:t>
            </a:r>
          </a:p>
        </p:txBody>
      </p:sp>
      <p:sp>
        <p:nvSpPr>
          <p:cNvPr id="10" name="9 Rectángulo"/>
          <p:cNvSpPr/>
          <p:nvPr/>
        </p:nvSpPr>
        <p:spPr>
          <a:xfrm>
            <a:off x="4248655" y="3881189"/>
            <a:ext cx="7416640" cy="1514824"/>
          </a:xfrm>
          <a:prstGeom prst="rect">
            <a:avLst/>
          </a:prstGeom>
          <a:solidFill>
            <a:schemeClr val="bg1"/>
          </a:solidFill>
          <a:ln>
            <a:solidFill>
              <a:srgbClr val="679E2A"/>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458" indent="-182458" algn="just"/>
            <a:r>
              <a:rPr lang="es-PE" sz="2463" dirty="0">
                <a:solidFill>
                  <a:srgbClr val="679E2A"/>
                </a:solidFill>
              </a:rPr>
              <a:t>• </a:t>
            </a:r>
            <a:r>
              <a:rPr lang="es-PE" sz="2463" dirty="0">
                <a:solidFill>
                  <a:schemeClr val="tx1"/>
                </a:solidFill>
              </a:rPr>
              <a:t>Consentimiento de la liquidación y se efectúe el pago correspondiente. </a:t>
            </a:r>
            <a:endParaRPr lang="es-PE" sz="1847" dirty="0">
              <a:solidFill>
                <a:schemeClr val="tx1"/>
              </a:solidFill>
            </a:endParaRPr>
          </a:p>
        </p:txBody>
      </p:sp>
      <p:grpSp>
        <p:nvGrpSpPr>
          <p:cNvPr id="8" name="Grupo 7"/>
          <p:cNvGrpSpPr/>
          <p:nvPr/>
        </p:nvGrpSpPr>
        <p:grpSpPr>
          <a:xfrm>
            <a:off x="338328" y="48738"/>
            <a:ext cx="11585448" cy="920526"/>
            <a:chOff x="338328" y="48738"/>
            <a:chExt cx="11585448" cy="920526"/>
          </a:xfrm>
        </p:grpSpPr>
        <p:cxnSp>
          <p:nvCxnSpPr>
            <p:cNvPr id="11" name="Conector recto 10">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3"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613882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480069" y="925548"/>
          <a:ext cx="11157969" cy="5754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0" y="325459"/>
            <a:ext cx="12192000" cy="613382"/>
          </a:xfrm>
          <a:prstGeom prst="rect">
            <a:avLst/>
          </a:prstGeom>
        </p:spPr>
        <p:txBody>
          <a:bodyPr wrap="square">
            <a:spAutoFit/>
          </a:bodyPr>
          <a:lstStyle/>
          <a:p>
            <a:pPr algn="ctr"/>
            <a:r>
              <a:rPr lang="es-PE" sz="3284" b="1" dirty="0">
                <a:solidFill>
                  <a:srgbClr val="C10D0D"/>
                </a:solidFill>
                <a:ea typeface="Optima" panose="02020500000000000000" pitchFamily="18" charset="0"/>
                <a:cs typeface="Optima" panose="02020500000000000000" pitchFamily="18" charset="0"/>
              </a:rPr>
              <a:t>GARANTÍAS</a:t>
            </a:r>
            <a:endParaRPr lang="es-PE" sz="3284" dirty="0"/>
          </a:p>
        </p:txBody>
      </p:sp>
      <p:grpSp>
        <p:nvGrpSpPr>
          <p:cNvPr id="4" name="Grupo 3"/>
          <p:cNvGrpSpPr/>
          <p:nvPr/>
        </p:nvGrpSpPr>
        <p:grpSpPr>
          <a:xfrm>
            <a:off x="338328" y="48738"/>
            <a:ext cx="11585448" cy="920526"/>
            <a:chOff x="338328" y="48738"/>
            <a:chExt cx="11585448" cy="920526"/>
          </a:xfrm>
        </p:grpSpPr>
        <p:cxnSp>
          <p:nvCxnSpPr>
            <p:cNvPr id="5" name="Conector recto 4">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A2FE40DF-2E93-4BFC-89F4-59BFFE5E2B4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7"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4520491"/>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44084" y="922555"/>
            <a:ext cx="9889066" cy="628404"/>
          </a:xfrm>
          <a:prstGeom prst="rect">
            <a:avLst/>
          </a:prstGeom>
          <a:noFill/>
        </p:spPr>
        <p:txBody>
          <a:bodyPr lIns="108711" tIns="54356" rIns="108711" bIns="54356">
            <a:spAutoFit/>
          </a:bodyPr>
          <a:lstStyle/>
          <a:p>
            <a:pPr algn="ctr">
              <a:defRPr/>
            </a:pPr>
            <a:r>
              <a:rPr lang="es-PE" sz="3284" b="1" dirty="0">
                <a:solidFill>
                  <a:srgbClr val="C10D0D"/>
                </a:solidFill>
                <a:latin typeface="+mj-lt"/>
                <a:ea typeface="Optima" panose="02020500000000000000" pitchFamily="18" charset="0"/>
                <a:cs typeface="Optima" panose="02020500000000000000" pitchFamily="18" charset="0"/>
              </a:rPr>
              <a:t>Las garantías contractuales tienen como característica</a:t>
            </a:r>
          </a:p>
        </p:txBody>
      </p:sp>
      <p:sp>
        <p:nvSpPr>
          <p:cNvPr id="5" name="4 Rectángulo"/>
          <p:cNvSpPr/>
          <p:nvPr/>
        </p:nvSpPr>
        <p:spPr>
          <a:xfrm>
            <a:off x="6580306" y="5681321"/>
            <a:ext cx="4652844" cy="797237"/>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lIns="108711" tIns="54356" rIns="108711" bIns="54356" anchor="ctr"/>
          <a:lstStyle/>
          <a:p>
            <a:pPr algn="ctr">
              <a:defRPr/>
            </a:pPr>
            <a:r>
              <a:rPr lang="es-PE" sz="1847" b="1" dirty="0">
                <a:solidFill>
                  <a:prstClr val="black"/>
                </a:solidFill>
                <a:latin typeface="+mj-lt"/>
                <a:ea typeface="Optima" panose="02020500000000000000" pitchFamily="18" charset="0"/>
                <a:cs typeface="Optima" panose="02020500000000000000" pitchFamily="18" charset="0"/>
              </a:rPr>
              <a:t>Emitidas por entidades del sistema financiero supervisadas por SBS</a:t>
            </a:r>
          </a:p>
        </p:txBody>
      </p:sp>
      <p:sp>
        <p:nvSpPr>
          <p:cNvPr id="9" name="8 Rectángulo"/>
          <p:cNvSpPr/>
          <p:nvPr/>
        </p:nvSpPr>
        <p:spPr>
          <a:xfrm>
            <a:off x="1013080" y="5698821"/>
            <a:ext cx="4400822" cy="811299"/>
          </a:xfrm>
          <a:prstGeom prst="rect">
            <a:avLst/>
          </a:prstGeom>
        </p:spPr>
        <p:style>
          <a:lnRef idx="1">
            <a:schemeClr val="accent1"/>
          </a:lnRef>
          <a:fillRef idx="2">
            <a:schemeClr val="accent1"/>
          </a:fillRef>
          <a:effectRef idx="1">
            <a:schemeClr val="accent1"/>
          </a:effectRef>
          <a:fontRef idx="minor">
            <a:schemeClr val="dk1"/>
          </a:fontRef>
        </p:style>
        <p:txBody>
          <a:bodyPr lIns="108711" tIns="54356" rIns="108711" bIns="54356" anchor="ctr"/>
          <a:lstStyle/>
          <a:p>
            <a:pPr algn="ctr">
              <a:defRPr/>
            </a:pPr>
            <a:r>
              <a:rPr lang="es-PE" sz="1847" b="1" dirty="0">
                <a:solidFill>
                  <a:prstClr val="black"/>
                </a:solidFill>
                <a:latin typeface="+mj-lt"/>
                <a:ea typeface="Optima" panose="02020500000000000000" pitchFamily="18" charset="0"/>
                <a:cs typeface="Optima" panose="02020500000000000000" pitchFamily="18" charset="0"/>
              </a:rPr>
              <a:t>En las bases se debe establecer el tipo de garantía (CF o PC)</a:t>
            </a:r>
          </a:p>
        </p:txBody>
      </p:sp>
      <p:graphicFrame>
        <p:nvGraphicFramePr>
          <p:cNvPr id="7" name="Diagrama 6"/>
          <p:cNvGraphicFramePr/>
          <p:nvPr>
            <p:extLst>
              <p:ext uri="{D42A27DB-BD31-4B8C-83A1-F6EECF244321}">
                <p14:modId xmlns:p14="http://schemas.microsoft.com/office/powerpoint/2010/main" val="4093912782"/>
              </p:ext>
            </p:extLst>
          </p:nvPr>
        </p:nvGraphicFramePr>
        <p:xfrm>
          <a:off x="436179" y="1354330"/>
          <a:ext cx="11109264" cy="4221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o 5"/>
          <p:cNvGrpSpPr/>
          <p:nvPr/>
        </p:nvGrpSpPr>
        <p:grpSpPr>
          <a:xfrm>
            <a:off x="338328" y="48738"/>
            <a:ext cx="11585448" cy="920526"/>
            <a:chOff x="338328" y="48738"/>
            <a:chExt cx="11585448" cy="920526"/>
          </a:xfrm>
        </p:grpSpPr>
        <p:cxnSp>
          <p:nvCxnSpPr>
            <p:cNvPr id="8" name="Conector recto 7">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A2FE40DF-2E93-4BFC-89F4-59BFFE5E2B4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1"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72231989"/>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idx="4294967295"/>
          </p:nvPr>
        </p:nvSpPr>
        <p:spPr>
          <a:xfrm>
            <a:off x="777789" y="1129771"/>
            <a:ext cx="10029871" cy="1078448"/>
          </a:xfrm>
          <a:prstGeom prst="rect">
            <a:avLst/>
          </a:prstGeom>
        </p:spPr>
        <p:txBody>
          <a:bodyPr>
            <a:normAutofit fontScale="90000"/>
          </a:bodyPr>
          <a:lstStyle/>
          <a:p>
            <a:pPr algn="just" eaLnBrk="1" hangingPunct="1">
              <a:defRPr/>
            </a:pPr>
            <a:r>
              <a:rPr lang="es-PE" sz="2791" b="1" u="sng" dirty="0">
                <a:latin typeface="Tahoma" pitchFamily="34" charset="0"/>
                <a:ea typeface="Tahoma" pitchFamily="34" charset="0"/>
                <a:cs typeface="Tahoma" pitchFamily="34" charset="0"/>
              </a:rPr>
              <a:t>Concepto:</a:t>
            </a:r>
            <a:r>
              <a:rPr lang="es-PE" sz="2791" dirty="0">
                <a:latin typeface="Tahoma" pitchFamily="34" charset="0"/>
                <a:ea typeface="Tahoma" pitchFamily="34" charset="0"/>
                <a:cs typeface="Tahoma" pitchFamily="34" charset="0"/>
              </a:rPr>
              <a:t> </a:t>
            </a:r>
            <a:r>
              <a:rPr lang="es-PE" sz="1794" b="1" dirty="0">
                <a:latin typeface="Arial" panose="020B0604020202020204" pitchFamily="34" charset="0"/>
                <a:ea typeface="Tahoma" pitchFamily="34" charset="0"/>
                <a:cs typeface="Arial" panose="020B0604020202020204" pitchFamily="34" charset="0"/>
              </a:rPr>
              <a:t>Instrumentos o</a:t>
            </a:r>
            <a:r>
              <a:rPr lang="en-GB" altLang="es-PE" sz="1794" b="1" dirty="0" err="1">
                <a:latin typeface="Arial" panose="020B0604020202020204" pitchFamily="34" charset="0"/>
                <a:cs typeface="Arial" panose="020B0604020202020204" pitchFamily="34" charset="0"/>
              </a:rPr>
              <a:t>torgados</a:t>
            </a:r>
            <a:r>
              <a:rPr lang="en-GB" altLang="es-PE" sz="1794" b="1" dirty="0">
                <a:latin typeface="Arial" panose="020B0604020202020204" pitchFamily="34" charset="0"/>
                <a:cs typeface="Arial" panose="020B0604020202020204" pitchFamily="34" charset="0"/>
              </a:rPr>
              <a:t> </a:t>
            </a:r>
            <a:r>
              <a:rPr lang="en-GB" altLang="es-PE" sz="1794" b="1" dirty="0" err="1">
                <a:latin typeface="Arial" panose="020B0604020202020204" pitchFamily="34" charset="0"/>
                <a:cs typeface="Arial" panose="020B0604020202020204" pitchFamily="34" charset="0"/>
              </a:rPr>
              <a:t>por</a:t>
            </a:r>
            <a:r>
              <a:rPr lang="en-GB" altLang="es-PE" sz="1794" b="1" dirty="0">
                <a:latin typeface="Arial" panose="020B0604020202020204" pitchFamily="34" charset="0"/>
                <a:cs typeface="Arial" panose="020B0604020202020204" pitchFamily="34" charset="0"/>
              </a:rPr>
              <a:t> </a:t>
            </a:r>
            <a:r>
              <a:rPr lang="en-GB" altLang="es-PE" sz="1794" b="1" dirty="0" err="1">
                <a:latin typeface="Arial" panose="020B0604020202020204" pitchFamily="34" charset="0"/>
                <a:cs typeface="Arial" panose="020B0604020202020204" pitchFamily="34" charset="0"/>
              </a:rPr>
              <a:t>terceros</a:t>
            </a:r>
            <a:r>
              <a:rPr lang="en-GB" altLang="es-PE" sz="1794" b="1" dirty="0">
                <a:latin typeface="Arial" panose="020B0604020202020204" pitchFamily="34" charset="0"/>
                <a:cs typeface="Arial" panose="020B0604020202020204" pitchFamily="34" charset="0"/>
              </a:rPr>
              <a:t> a </a:t>
            </a:r>
            <a:r>
              <a:rPr lang="en-GB" altLang="es-PE" sz="1794" b="1" dirty="0" err="1">
                <a:latin typeface="Arial" panose="020B0604020202020204" pitchFamily="34" charset="0"/>
                <a:cs typeface="Arial" panose="020B0604020202020204" pitchFamily="34" charset="0"/>
              </a:rPr>
              <a:t>favor</a:t>
            </a:r>
            <a:r>
              <a:rPr lang="en-GB" altLang="es-PE" sz="1794" b="1" dirty="0">
                <a:latin typeface="Arial" panose="020B0604020202020204" pitchFamily="34" charset="0"/>
                <a:cs typeface="Arial" panose="020B0604020202020204" pitchFamily="34" charset="0"/>
              </a:rPr>
              <a:t> de la </a:t>
            </a:r>
            <a:r>
              <a:rPr lang="en-GB" altLang="es-PE" sz="1794" b="1" dirty="0" err="1">
                <a:latin typeface="Arial" panose="020B0604020202020204" pitchFamily="34" charset="0"/>
                <a:cs typeface="Arial" panose="020B0604020202020204" pitchFamily="34" charset="0"/>
              </a:rPr>
              <a:t>Entidad</a:t>
            </a:r>
            <a:r>
              <a:rPr lang="en-GB" altLang="es-PE" sz="1794" b="1" dirty="0">
                <a:latin typeface="Arial" panose="020B0604020202020204" pitchFamily="34" charset="0"/>
                <a:cs typeface="Arial" panose="020B0604020202020204" pitchFamily="34" charset="0"/>
              </a:rPr>
              <a:t> </a:t>
            </a:r>
            <a:br>
              <a:rPr lang="en-GB" altLang="es-PE" sz="1794" b="1" dirty="0">
                <a:latin typeface="Arial" panose="020B0604020202020204" pitchFamily="34" charset="0"/>
                <a:cs typeface="Arial" panose="020B0604020202020204" pitchFamily="34" charset="0"/>
              </a:rPr>
            </a:br>
            <a:r>
              <a:rPr lang="en-GB" altLang="es-PE" sz="1794" b="1" dirty="0">
                <a:latin typeface="Arial" panose="020B0604020202020204" pitchFamily="34" charset="0"/>
                <a:cs typeface="Arial" panose="020B0604020202020204" pitchFamily="34" charset="0"/>
              </a:rPr>
              <a:t>                                    </a:t>
            </a:r>
            <a:r>
              <a:rPr lang="en-GB" altLang="es-PE" sz="1794" b="1" dirty="0" err="1">
                <a:latin typeface="Arial" panose="020B0604020202020204" pitchFamily="34" charset="0"/>
                <a:cs typeface="Arial" panose="020B0604020202020204" pitchFamily="34" charset="0"/>
              </a:rPr>
              <a:t>por</a:t>
            </a:r>
            <a:r>
              <a:rPr lang="en-GB" altLang="es-PE" sz="1794" b="1" dirty="0">
                <a:latin typeface="Arial" panose="020B0604020202020204" pitchFamily="34" charset="0"/>
                <a:cs typeface="Arial" panose="020B0604020202020204" pitchFamily="34" charset="0"/>
              </a:rPr>
              <a:t> </a:t>
            </a:r>
            <a:r>
              <a:rPr lang="en-GB" altLang="es-PE" sz="1794" b="1" dirty="0" err="1">
                <a:latin typeface="Arial" panose="020B0604020202020204" pitchFamily="34" charset="0"/>
                <a:cs typeface="Arial" panose="020B0604020202020204" pitchFamily="34" charset="0"/>
              </a:rPr>
              <a:t>cuenta</a:t>
            </a:r>
            <a:r>
              <a:rPr lang="en-GB" altLang="es-PE" sz="1794" b="1" dirty="0">
                <a:latin typeface="Arial" panose="020B0604020202020204" pitchFamily="34" charset="0"/>
                <a:cs typeface="Arial" panose="020B0604020202020204" pitchFamily="34" charset="0"/>
              </a:rPr>
              <a:t> del </a:t>
            </a:r>
            <a:r>
              <a:rPr lang="en-GB" altLang="es-PE" sz="1794" b="1" dirty="0" err="1">
                <a:latin typeface="Arial" panose="020B0604020202020204" pitchFamily="34" charset="0"/>
                <a:cs typeface="Arial" panose="020B0604020202020204" pitchFamily="34" charset="0"/>
              </a:rPr>
              <a:t>contratista</a:t>
            </a:r>
            <a:br>
              <a:rPr lang="es-PE" altLang="es-PE" sz="2791" b="1" u="sng" dirty="0">
                <a:solidFill>
                  <a:schemeClr val="tx1">
                    <a:lumMod val="95000"/>
                    <a:lumOff val="5000"/>
                  </a:schemeClr>
                </a:solidFill>
              </a:rPr>
            </a:br>
            <a:endParaRPr lang="es-PE" altLang="es-PE" sz="2791" b="1" dirty="0">
              <a:solidFill>
                <a:schemeClr val="tx1">
                  <a:lumMod val="95000"/>
                  <a:lumOff val="5000"/>
                </a:schemeClr>
              </a:solidFill>
            </a:endParaRPr>
          </a:p>
        </p:txBody>
      </p:sp>
      <p:sp>
        <p:nvSpPr>
          <p:cNvPr id="268291" name="Rectangle 3"/>
          <p:cNvSpPr>
            <a:spLocks noGrp="1" noChangeArrowheads="1"/>
          </p:cNvSpPr>
          <p:nvPr>
            <p:ph type="body" idx="4294967295"/>
          </p:nvPr>
        </p:nvSpPr>
        <p:spPr>
          <a:xfrm>
            <a:off x="37789" y="1421865"/>
            <a:ext cx="6076451" cy="5669182"/>
          </a:xfrm>
          <a:prstGeom prst="rect">
            <a:avLst/>
          </a:prstGeom>
        </p:spPr>
        <p:txBody>
          <a:bodyPr>
            <a:normAutofit/>
          </a:bodyPr>
          <a:lstStyle/>
          <a:p>
            <a:pPr marL="270580" indent="-270580">
              <a:spcBef>
                <a:spcPts val="1197"/>
              </a:spcBef>
              <a:buClr>
                <a:srgbClr val="0000CC"/>
              </a:buClr>
              <a:buFontTx/>
              <a:buChar char="•"/>
              <a:defRPr/>
            </a:pPr>
            <a:endParaRPr lang="es-PE" altLang="es-PE" sz="1994" dirty="0"/>
          </a:p>
          <a:p>
            <a:pPr marL="0" indent="0">
              <a:spcBef>
                <a:spcPts val="1197"/>
              </a:spcBef>
              <a:buClr>
                <a:srgbClr val="0000CC"/>
              </a:buClr>
              <a:buNone/>
              <a:defRPr/>
            </a:pPr>
            <a:r>
              <a:rPr lang="es-PE" altLang="es-PE" sz="1994" dirty="0"/>
              <a:t>A)                       </a:t>
            </a:r>
            <a:r>
              <a:rPr lang="es-PE" altLang="es-PE" sz="2791" dirty="0">
                <a:solidFill>
                  <a:schemeClr val="accent1">
                    <a:lumMod val="75000"/>
                  </a:schemeClr>
                </a:solidFill>
                <a:latin typeface="Algerian" panose="04020705040A02060702" pitchFamily="82" charset="0"/>
              </a:rPr>
              <a:t>CARTA FIANZA</a:t>
            </a:r>
            <a:r>
              <a:rPr lang="es-PE" altLang="es-PE" sz="1994" dirty="0"/>
              <a:t>   </a:t>
            </a:r>
            <a:r>
              <a:rPr lang="es-PE" altLang="es-PE" sz="1595" dirty="0">
                <a:latin typeface="Arial" panose="020B0604020202020204" pitchFamily="34" charset="0"/>
                <a:cs typeface="Arial" panose="020B0604020202020204" pitchFamily="34" charset="0"/>
              </a:rPr>
              <a:t>	</a:t>
            </a:r>
          </a:p>
          <a:p>
            <a:pPr marL="531665" indent="-531665" algn="just">
              <a:spcBef>
                <a:spcPts val="1197"/>
              </a:spcBef>
              <a:buClr>
                <a:srgbClr val="0000CC"/>
              </a:buClr>
              <a:buNone/>
              <a:defRPr/>
            </a:pPr>
            <a:r>
              <a:rPr lang="es-PE" sz="1595" dirty="0">
                <a:latin typeface="Arial" panose="020B0604020202020204" pitchFamily="34" charset="0"/>
                <a:cs typeface="Arial" panose="020B0604020202020204" pitchFamily="34" charset="0"/>
              </a:rPr>
              <a:t>	</a:t>
            </a:r>
            <a:r>
              <a:rPr lang="es-ES_tradnl" sz="1595" dirty="0"/>
              <a:t>“</a:t>
            </a:r>
            <a:r>
              <a:rPr lang="es-ES_tradnl" sz="1595" i="1" u="sng" dirty="0">
                <a:latin typeface="Arial" panose="020B0604020202020204" pitchFamily="34" charset="0"/>
                <a:cs typeface="Arial" panose="020B0604020202020204" pitchFamily="34" charset="0"/>
              </a:rPr>
              <a:t>Contrato de garantía del cumplimiento de pago de una obligación ajena</a:t>
            </a:r>
            <a:r>
              <a:rPr lang="es-ES_tradnl" sz="1595" i="1" dirty="0">
                <a:latin typeface="Arial" panose="020B0604020202020204" pitchFamily="34" charset="0"/>
                <a:cs typeface="Arial" panose="020B0604020202020204" pitchFamily="34" charset="0"/>
              </a:rPr>
              <a:t>, suscrito entre el fiador y el deudor, y que se materializa en un documento valorado emitido por un fiador (banco o entidad financiera) a favor de un acreedor (entidad contratante) </a:t>
            </a:r>
            <a:r>
              <a:rPr lang="es-ES_tradnl" sz="1595" i="1" u="sng" dirty="0">
                <a:latin typeface="Arial" panose="020B0604020202020204" pitchFamily="34" charset="0"/>
                <a:cs typeface="Arial" panose="020B0604020202020204" pitchFamily="34" charset="0"/>
              </a:rPr>
              <a:t>garantizando las obligaciones del deudor</a:t>
            </a:r>
            <a:r>
              <a:rPr lang="es-ES_tradnl" sz="1595" i="1" dirty="0">
                <a:latin typeface="Arial" panose="020B0604020202020204" pitchFamily="34" charset="0"/>
                <a:cs typeface="Arial" panose="020B0604020202020204" pitchFamily="34" charset="0"/>
              </a:rPr>
              <a:t> (solicitante) en caso de incumplimiento del deudor, el fiador asume la obligación.</a:t>
            </a:r>
            <a:r>
              <a:rPr lang="es-ES_tradnl" sz="1595" dirty="0">
                <a:latin typeface="Arial" panose="020B0604020202020204" pitchFamily="34" charset="0"/>
                <a:cs typeface="Arial" panose="020B0604020202020204" pitchFamily="34" charset="0"/>
              </a:rPr>
              <a:t>”</a:t>
            </a:r>
            <a:r>
              <a:rPr lang="es-PE" altLang="es-PE" sz="1595" dirty="0">
                <a:latin typeface="Arial" panose="020B0604020202020204" pitchFamily="34" charset="0"/>
                <a:cs typeface="Arial" panose="020B0604020202020204" pitchFamily="34" charset="0"/>
              </a:rPr>
              <a:t>	                   </a:t>
            </a:r>
          </a:p>
          <a:p>
            <a:pPr marL="531665" indent="-531665" algn="just">
              <a:spcBef>
                <a:spcPts val="1197"/>
              </a:spcBef>
              <a:buClr>
                <a:srgbClr val="0000CC"/>
              </a:buClr>
              <a:buNone/>
              <a:defRPr/>
            </a:pPr>
            <a:r>
              <a:rPr lang="es-PE" altLang="es-PE" sz="1595" dirty="0">
                <a:latin typeface="Arial" panose="020B0604020202020204" pitchFamily="34" charset="0"/>
                <a:cs typeface="Arial" panose="020B0604020202020204" pitchFamily="34" charset="0"/>
              </a:rPr>
              <a:t>	</a:t>
            </a:r>
            <a:r>
              <a:rPr lang="es-PE" altLang="es-PE" sz="996" dirty="0">
                <a:latin typeface="Arial" panose="020B0604020202020204" pitchFamily="34" charset="0"/>
                <a:cs typeface="Arial" panose="020B0604020202020204" pitchFamily="34" charset="0"/>
              </a:rPr>
              <a:t>(Opinión N° 68-2012/DTN y </a:t>
            </a:r>
            <a:r>
              <a:rPr lang="es-ES_tradnl" sz="996" dirty="0">
                <a:latin typeface="Arial" panose="020B0604020202020204" pitchFamily="34" charset="0"/>
                <a:cs typeface="Arial" panose="020B0604020202020204" pitchFamily="34" charset="0"/>
              </a:rPr>
              <a:t>Circular Nº B-2101-2001 de la SBS</a:t>
            </a:r>
            <a:r>
              <a:rPr lang="es-PE" altLang="es-PE" sz="996" dirty="0">
                <a:latin typeface="Arial" panose="020B0604020202020204" pitchFamily="34" charset="0"/>
                <a:cs typeface="Arial" panose="020B0604020202020204" pitchFamily="34" charset="0"/>
              </a:rPr>
              <a:t>)</a:t>
            </a:r>
          </a:p>
          <a:p>
            <a:pPr marL="0" indent="0">
              <a:spcBef>
                <a:spcPts val="1197"/>
              </a:spcBef>
              <a:buClr>
                <a:srgbClr val="0000CC"/>
              </a:buClr>
              <a:buNone/>
              <a:defRPr/>
            </a:pPr>
            <a:r>
              <a:rPr lang="es-PE" altLang="es-PE" sz="1994" dirty="0"/>
              <a:t>B)                 </a:t>
            </a:r>
            <a:r>
              <a:rPr lang="es-PE" altLang="es-PE" sz="2791" dirty="0">
                <a:solidFill>
                  <a:schemeClr val="accent1">
                    <a:lumMod val="75000"/>
                  </a:schemeClr>
                </a:solidFill>
                <a:latin typeface="Algerian" panose="04020705040A02060702" pitchFamily="82" charset="0"/>
              </a:rPr>
              <a:t>PÓLIZA DE CAUCIÓN</a:t>
            </a:r>
            <a:r>
              <a:rPr lang="es-PE" altLang="es-PE" sz="1595" dirty="0">
                <a:latin typeface="Arial" panose="020B0604020202020204" pitchFamily="34" charset="0"/>
                <a:cs typeface="Arial" panose="020B0604020202020204" pitchFamily="34" charset="0"/>
              </a:rPr>
              <a:t>	</a:t>
            </a:r>
          </a:p>
          <a:p>
            <a:pPr marL="444637" indent="0" algn="just">
              <a:spcBef>
                <a:spcPts val="1197"/>
              </a:spcBef>
              <a:buClr>
                <a:srgbClr val="0000CC"/>
              </a:buClr>
              <a:buNone/>
              <a:defRPr/>
            </a:pPr>
            <a:r>
              <a:rPr lang="es-ES_tradnl" sz="1595" i="1" u="sng" dirty="0">
                <a:latin typeface="Arial" panose="020B0604020202020204" pitchFamily="34" charset="0"/>
                <a:cs typeface="Arial" panose="020B0604020202020204" pitchFamily="34" charset="0"/>
              </a:rPr>
              <a:t>“(…) contrato de seguro </a:t>
            </a:r>
            <a:r>
              <a:rPr lang="es-ES_tradnl" sz="1595" i="1" dirty="0">
                <a:latin typeface="Arial" panose="020B0604020202020204" pitchFamily="34" charset="0"/>
                <a:cs typeface="Arial" panose="020B0604020202020204" pitchFamily="34" charset="0"/>
              </a:rPr>
              <a:t>por el cual la empresa aseguradora (garante), mediante el cobro de una prima, </a:t>
            </a:r>
            <a:r>
              <a:rPr lang="es-ES_tradnl" sz="1595" i="1" u="sng" dirty="0">
                <a:latin typeface="Arial" panose="020B0604020202020204" pitchFamily="34" charset="0"/>
                <a:cs typeface="Arial" panose="020B0604020202020204" pitchFamily="34" charset="0"/>
              </a:rPr>
              <a:t>protege al asegurado (acreedor) contra el incumplimiento de una obligación específica</a:t>
            </a:r>
            <a:r>
              <a:rPr lang="es-ES_tradnl" sz="1595" i="1" dirty="0">
                <a:latin typeface="Arial" panose="020B0604020202020204" pitchFamily="34" charset="0"/>
                <a:cs typeface="Arial" panose="020B0604020202020204" pitchFamily="34" charset="0"/>
              </a:rPr>
              <a:t> asumida legal o voluntariamente por el garantizado (deudor principal o fiado), protección que opera evidentemente a los términos y condiciones que consten en la correspondiente póliza.” </a:t>
            </a:r>
            <a:r>
              <a:rPr lang="es-ES_tradnl" sz="996" i="1" dirty="0">
                <a:latin typeface="Arial" panose="020B0604020202020204" pitchFamily="34" charset="0"/>
                <a:cs typeface="Arial" panose="020B0604020202020204" pitchFamily="34" charset="0"/>
              </a:rPr>
              <a:t>(ORTEGA Piana, Marco A.)</a:t>
            </a:r>
            <a:endParaRPr lang="es-PE" altLang="es-PE" sz="996" i="1" dirty="0">
              <a:latin typeface="Arial" panose="020B0604020202020204" pitchFamily="34" charset="0"/>
              <a:cs typeface="Arial" panose="020B0604020202020204" pitchFamily="34" charset="0"/>
            </a:endParaRPr>
          </a:p>
          <a:p>
            <a:pPr marL="0" indent="0">
              <a:spcBef>
                <a:spcPts val="1197"/>
              </a:spcBef>
              <a:buClr>
                <a:srgbClr val="0000CC"/>
              </a:buClr>
              <a:buNone/>
              <a:defRPr/>
            </a:pPr>
            <a:r>
              <a:rPr lang="es-PE" altLang="es-PE" sz="1994" dirty="0"/>
              <a:t>	</a:t>
            </a:r>
          </a:p>
          <a:p>
            <a:pPr marL="0" indent="0">
              <a:spcBef>
                <a:spcPts val="1197"/>
              </a:spcBef>
              <a:buClr>
                <a:srgbClr val="0000CC"/>
              </a:buClr>
              <a:buNone/>
              <a:defRPr/>
            </a:pPr>
            <a:endParaRPr lang="es-PE" altLang="es-PE" sz="1994" dirty="0"/>
          </a:p>
        </p:txBody>
      </p:sp>
      <p:sp>
        <p:nvSpPr>
          <p:cNvPr id="52228" name="5 Marcador de número de diapositiva"/>
          <p:cNvSpPr txBox="1">
            <a:spLocks noGrp="1"/>
          </p:cNvSpPr>
          <p:nvPr/>
        </p:nvSpPr>
        <p:spPr bwMode="auto">
          <a:xfrm>
            <a:off x="8070729" y="6346789"/>
            <a:ext cx="2126631" cy="36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r" eaLnBrk="1" hangingPunct="1">
              <a:spcBef>
                <a:spcPct val="0"/>
              </a:spcBef>
              <a:spcAft>
                <a:spcPct val="0"/>
              </a:spcAft>
              <a:buClrTx/>
              <a:buSzTx/>
              <a:buFontTx/>
              <a:buNone/>
            </a:pPr>
            <a:fld id="{DA7FBAD9-B4CE-4649-827A-76A58FD59956}" type="slidenum">
              <a:rPr lang="es-ES" altLang="es-PE" sz="1794">
                <a:solidFill>
                  <a:srgbClr val="898989"/>
                </a:solidFill>
                <a:latin typeface="Constantia" panose="02030602050306030303" pitchFamily="18" charset="0"/>
              </a:rPr>
              <a:pPr algn="r" eaLnBrk="1" hangingPunct="1">
                <a:spcBef>
                  <a:spcPct val="0"/>
                </a:spcBef>
                <a:spcAft>
                  <a:spcPct val="0"/>
                </a:spcAft>
                <a:buClrTx/>
                <a:buSzTx/>
                <a:buFontTx/>
                <a:buNone/>
              </a:pPr>
              <a:t>24</a:t>
            </a:fld>
            <a:endParaRPr lang="es-ES" altLang="es-PE" sz="1794">
              <a:solidFill>
                <a:srgbClr val="898989"/>
              </a:solidFill>
              <a:latin typeface="Constantia" panose="02030602050306030303" pitchFamily="18" charset="0"/>
            </a:endParaRPr>
          </a:p>
        </p:txBody>
      </p:sp>
      <p:pic>
        <p:nvPicPr>
          <p:cNvPr id="52229" name="Picture 2" descr="CARTA FIANZ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8910" y="2099496"/>
            <a:ext cx="3990267" cy="408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o 5"/>
          <p:cNvGrpSpPr/>
          <p:nvPr/>
        </p:nvGrpSpPr>
        <p:grpSpPr>
          <a:xfrm>
            <a:off x="1" y="171781"/>
            <a:ext cx="11585448" cy="920526"/>
            <a:chOff x="338328" y="48738"/>
            <a:chExt cx="11585448" cy="920526"/>
          </a:xfrm>
        </p:grpSpPr>
        <p:cxnSp>
          <p:nvCxnSpPr>
            <p:cNvPr id="7" name="Conector recto 6">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A2FE40DF-2E93-4BFC-89F4-59BFFE5E2B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9"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707645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7948" y="1437096"/>
            <a:ext cx="12191999" cy="628404"/>
          </a:xfrm>
          <a:prstGeom prst="rect">
            <a:avLst/>
          </a:prstGeom>
          <a:noFill/>
        </p:spPr>
        <p:txBody>
          <a:bodyPr wrap="square" lIns="108711" tIns="54356" rIns="108711" bIns="54356">
            <a:spAutoFit/>
          </a:bodyPr>
          <a:lstStyle/>
          <a:p>
            <a:pPr algn="ctr">
              <a:defRPr/>
            </a:pPr>
            <a:r>
              <a:rPr lang="es-PE" sz="3284" b="1" dirty="0">
                <a:solidFill>
                  <a:srgbClr val="C10D0D"/>
                </a:solidFill>
                <a:latin typeface="+mj-lt"/>
                <a:ea typeface="Optima" panose="02020500000000000000" pitchFamily="18" charset="0"/>
                <a:cs typeface="Optima" panose="02020500000000000000" pitchFamily="18" charset="0"/>
              </a:rPr>
              <a:t>Clases de garantías</a:t>
            </a:r>
          </a:p>
        </p:txBody>
      </p:sp>
      <p:graphicFrame>
        <p:nvGraphicFramePr>
          <p:cNvPr id="5" name="Diagrama 4"/>
          <p:cNvGraphicFramePr/>
          <p:nvPr/>
        </p:nvGraphicFramePr>
        <p:xfrm>
          <a:off x="1292901" y="1064397"/>
          <a:ext cx="9310302" cy="450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o 3"/>
          <p:cNvGrpSpPr/>
          <p:nvPr/>
        </p:nvGrpSpPr>
        <p:grpSpPr>
          <a:xfrm>
            <a:off x="338328" y="48738"/>
            <a:ext cx="11585448" cy="920526"/>
            <a:chOff x="338328" y="48738"/>
            <a:chExt cx="11585448" cy="920526"/>
          </a:xfrm>
        </p:grpSpPr>
        <p:cxnSp>
          <p:nvCxnSpPr>
            <p:cNvPr id="6" name="Conector recto 5">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A2FE40DF-2E93-4BFC-89F4-59BFFE5E2B4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8"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3523708"/>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82591" y="913529"/>
            <a:ext cx="10847917" cy="612087"/>
          </a:xfrm>
          <a:prstGeom prst="rect">
            <a:avLst/>
          </a:prstGeom>
          <a:noFill/>
        </p:spPr>
        <p:txBody>
          <a:bodyPr lIns="108711" tIns="54356" rIns="108711" bIns="54356">
            <a:spAutoFit/>
          </a:bodyPr>
          <a:lstStyle/>
          <a:p>
            <a:pPr algn="ctr">
              <a:defRPr/>
            </a:pPr>
            <a:r>
              <a:rPr lang="es-PE" sz="3181" b="1" dirty="0">
                <a:solidFill>
                  <a:srgbClr val="C10D0D"/>
                </a:solidFill>
                <a:latin typeface="+mj-lt"/>
                <a:ea typeface="Optima" panose="02020500000000000000" pitchFamily="18" charset="0"/>
                <a:cs typeface="Optima" panose="02020500000000000000" pitchFamily="18" charset="0"/>
              </a:rPr>
              <a:t>Respecto de la garantía de fiel cumplimiento</a:t>
            </a:r>
          </a:p>
        </p:txBody>
      </p:sp>
      <p:grpSp>
        <p:nvGrpSpPr>
          <p:cNvPr id="7" name="Grupo 6"/>
          <p:cNvGrpSpPr/>
          <p:nvPr/>
        </p:nvGrpSpPr>
        <p:grpSpPr>
          <a:xfrm>
            <a:off x="723067" y="1834381"/>
            <a:ext cx="10830929" cy="4079227"/>
            <a:chOff x="553963" y="1195744"/>
            <a:chExt cx="10830929" cy="4079227"/>
          </a:xfrm>
        </p:grpSpPr>
        <p:sp>
          <p:nvSpPr>
            <p:cNvPr id="3" name="2 Rectángulo"/>
            <p:cNvSpPr/>
            <p:nvPr/>
          </p:nvSpPr>
          <p:spPr>
            <a:xfrm>
              <a:off x="553963" y="1299462"/>
              <a:ext cx="2688167" cy="122961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108711" tIns="54356" rIns="108711" bIns="54356" anchor="ctr"/>
            <a:lstStyle/>
            <a:p>
              <a:pPr algn="ctr">
                <a:defRPr/>
              </a:pPr>
              <a:r>
                <a:rPr lang="es-PE" sz="2463" b="1" dirty="0">
                  <a:solidFill>
                    <a:schemeClr val="tx1"/>
                  </a:solidFill>
                  <a:latin typeface="+mj-lt"/>
                  <a:ea typeface="Optima" panose="02020500000000000000" pitchFamily="18" charset="0"/>
                  <a:cs typeface="Optima" panose="02020500000000000000" pitchFamily="18" charset="0"/>
                </a:rPr>
                <a:t>Perfeccionar el contrato</a:t>
              </a:r>
            </a:p>
          </p:txBody>
        </p:sp>
        <p:cxnSp>
          <p:nvCxnSpPr>
            <p:cNvPr id="5" name="4 Conector recto de flecha"/>
            <p:cNvCxnSpPr>
              <a:stCxn id="3" idx="3"/>
              <a:endCxn id="6" idx="1"/>
            </p:cNvCxnSpPr>
            <p:nvPr/>
          </p:nvCxnSpPr>
          <p:spPr>
            <a:xfrm>
              <a:off x="3242130" y="1914269"/>
              <a:ext cx="4919077"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5 Rectángulo"/>
            <p:cNvSpPr/>
            <p:nvPr/>
          </p:nvSpPr>
          <p:spPr>
            <a:xfrm>
              <a:off x="8161207" y="1195744"/>
              <a:ext cx="3223685" cy="143705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lIns="108711" tIns="54356" rIns="108711" bIns="54356" anchor="ctr"/>
            <a:lstStyle/>
            <a:p>
              <a:pPr algn="ctr">
                <a:defRPr/>
              </a:pPr>
              <a:r>
                <a:rPr lang="es-PE" sz="2463" b="1" dirty="0">
                  <a:solidFill>
                    <a:prstClr val="white"/>
                  </a:solidFill>
                  <a:latin typeface="+mj-lt"/>
                  <a:ea typeface="Optima" panose="02020500000000000000" pitchFamily="18" charset="0"/>
                  <a:cs typeface="Optima" panose="02020500000000000000" pitchFamily="18" charset="0"/>
                </a:rPr>
                <a:t>Recepción y conformidad /Liquidación final</a:t>
              </a:r>
            </a:p>
          </p:txBody>
        </p:sp>
        <p:sp>
          <p:nvSpPr>
            <p:cNvPr id="15366" name="6 CuadroTexto"/>
            <p:cNvSpPr txBox="1">
              <a:spLocks noChangeArrowheads="1"/>
            </p:cNvSpPr>
            <p:nvPr/>
          </p:nvSpPr>
          <p:spPr bwMode="auto">
            <a:xfrm>
              <a:off x="3695702" y="2059537"/>
              <a:ext cx="3878621" cy="2151594"/>
            </a:xfrm>
            <a:prstGeom prst="rect">
              <a:avLst/>
            </a:prstGeom>
            <a:ln/>
          </p:spPr>
          <p:style>
            <a:lnRef idx="2">
              <a:schemeClr val="accent1"/>
            </a:lnRef>
            <a:fillRef idx="1">
              <a:schemeClr val="lt1"/>
            </a:fillRef>
            <a:effectRef idx="0">
              <a:schemeClr val="accent1"/>
            </a:effectRef>
            <a:fontRef idx="minor">
              <a:schemeClr val="dk1"/>
            </a:fontRef>
          </p:style>
          <p:txBody>
            <a:bodyPr wrap="square" lIns="108711" tIns="54356" rIns="108711" bIns="54356">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s-PE" altLang="es-ES" sz="1847" dirty="0">
                  <a:solidFill>
                    <a:prstClr val="black"/>
                  </a:solidFill>
                  <a:latin typeface="+mn-lt"/>
                  <a:ea typeface="Optima" panose="02020500000000000000" pitchFamily="18" charset="0"/>
                  <a:cs typeface="Optima" panose="02020500000000000000" pitchFamily="18" charset="0"/>
                </a:rPr>
                <a:t>Mantener vigencia hasta la </a:t>
              </a:r>
              <a:r>
                <a:rPr lang="es-PE" altLang="es-ES" sz="1847" dirty="0">
                  <a:solidFill>
                    <a:srgbClr val="C00000"/>
                  </a:solidFill>
                  <a:latin typeface="+mn-lt"/>
                  <a:ea typeface="Optima" panose="02020500000000000000" pitchFamily="18" charset="0"/>
                  <a:cs typeface="Optima" panose="02020500000000000000" pitchFamily="18" charset="0"/>
                </a:rPr>
                <a:t>conformidad </a:t>
              </a:r>
              <a:r>
                <a:rPr lang="es-PE" altLang="es-PE" sz="1847" dirty="0">
                  <a:latin typeface="+mn-lt"/>
                  <a:cs typeface="Times New Roman" pitchFamily="18" charset="0"/>
                </a:rPr>
                <a:t>de la recepción de la última prestación en </a:t>
              </a:r>
              <a:r>
                <a:rPr lang="es-PE" altLang="es-PE" sz="1847" dirty="0">
                  <a:solidFill>
                    <a:srgbClr val="C00000"/>
                  </a:solidFill>
                  <a:latin typeface="+mn-lt"/>
                  <a:cs typeface="Times New Roman" pitchFamily="18" charset="0"/>
                </a:rPr>
                <a:t>bienes</a:t>
              </a:r>
              <a:r>
                <a:rPr lang="es-PE" altLang="es-PE" sz="1847" dirty="0">
                  <a:solidFill>
                    <a:srgbClr val="FF0000"/>
                  </a:solidFill>
                  <a:latin typeface="+mn-lt"/>
                  <a:cs typeface="Times New Roman" pitchFamily="18" charset="0"/>
                </a:rPr>
                <a:t> </a:t>
              </a:r>
              <a:r>
                <a:rPr lang="es-PE" altLang="es-PE" sz="1847" dirty="0">
                  <a:solidFill>
                    <a:srgbClr val="C00000"/>
                  </a:solidFill>
                  <a:latin typeface="+mn-lt"/>
                  <a:cs typeface="Times New Roman" pitchFamily="18" charset="0"/>
                </a:rPr>
                <a:t>y servicios</a:t>
              </a:r>
              <a:r>
                <a:rPr lang="es-PE" altLang="es-PE" sz="1847" dirty="0">
                  <a:solidFill>
                    <a:srgbClr val="FF0000"/>
                  </a:solidFill>
                  <a:latin typeface="+mn-lt"/>
                  <a:cs typeface="Times New Roman" pitchFamily="18" charset="0"/>
                </a:rPr>
                <a:t> </a:t>
              </a:r>
              <a:r>
                <a:rPr lang="es-PE" altLang="es-PE" sz="1847" dirty="0">
                  <a:latin typeface="+mn-lt"/>
                  <a:cs typeface="Times New Roman" pitchFamily="18" charset="0"/>
                </a:rPr>
                <a:t>en general y consultoría en general o hasta consentimiento de </a:t>
              </a:r>
              <a:r>
                <a:rPr lang="es-PE" altLang="es-PE" sz="1847" dirty="0">
                  <a:solidFill>
                    <a:srgbClr val="C00000"/>
                  </a:solidFill>
                  <a:latin typeface="+mn-lt"/>
                  <a:cs typeface="Times New Roman" pitchFamily="18" charset="0"/>
                </a:rPr>
                <a:t>liquidación final (*)</a:t>
              </a:r>
              <a:r>
                <a:rPr lang="es-PE" altLang="es-PE" sz="1847" dirty="0">
                  <a:latin typeface="+mn-lt"/>
                  <a:cs typeface="Times New Roman" pitchFamily="18" charset="0"/>
                </a:rPr>
                <a:t>, en </a:t>
              </a:r>
              <a:r>
                <a:rPr lang="es-PE" altLang="es-PE" sz="1847" dirty="0">
                  <a:solidFill>
                    <a:srgbClr val="C00000"/>
                  </a:solidFill>
                  <a:latin typeface="+mn-lt"/>
                  <a:cs typeface="Times New Roman" pitchFamily="18" charset="0"/>
                </a:rPr>
                <a:t>ejecución y consultoría de obras. </a:t>
              </a:r>
              <a:endParaRPr lang="es-PE" altLang="es-ES" sz="1847" dirty="0">
                <a:solidFill>
                  <a:srgbClr val="C00000"/>
                </a:solidFill>
                <a:latin typeface="+mn-lt"/>
                <a:ea typeface="Optima" panose="02020500000000000000" pitchFamily="18" charset="0"/>
                <a:cs typeface="Optima" panose="02020500000000000000" pitchFamily="18" charset="0"/>
              </a:endParaRPr>
            </a:p>
          </p:txBody>
        </p:sp>
        <p:sp>
          <p:nvSpPr>
            <p:cNvPr id="8" name="7 Rectángulo"/>
            <p:cNvSpPr/>
            <p:nvPr/>
          </p:nvSpPr>
          <p:spPr>
            <a:xfrm>
              <a:off x="2770777" y="4574005"/>
              <a:ext cx="6288617" cy="700966"/>
            </a:xfrm>
            <a:prstGeom prst="rect">
              <a:avLst/>
            </a:prstGeom>
          </p:spPr>
          <p:style>
            <a:lnRef idx="1">
              <a:schemeClr val="accent6"/>
            </a:lnRef>
            <a:fillRef idx="2">
              <a:schemeClr val="accent6"/>
            </a:fillRef>
            <a:effectRef idx="1">
              <a:schemeClr val="accent6"/>
            </a:effectRef>
            <a:fontRef idx="minor">
              <a:schemeClr val="dk1"/>
            </a:fontRef>
          </p:style>
          <p:txBody>
            <a:bodyPr lIns="108711" tIns="54356" rIns="108711" bIns="54356" anchor="ctr"/>
            <a:lstStyle/>
            <a:p>
              <a:pPr algn="ctr">
                <a:defRPr/>
              </a:pPr>
              <a:r>
                <a:rPr lang="es-PE" sz="2463" b="1" dirty="0">
                  <a:solidFill>
                    <a:prstClr val="black"/>
                  </a:solidFill>
                  <a:latin typeface="+mj-lt"/>
                  <a:ea typeface="Optima" panose="02020500000000000000" pitchFamily="18" charset="0"/>
                  <a:cs typeface="Optima" panose="02020500000000000000" pitchFamily="18" charset="0"/>
                </a:rPr>
                <a:t>10% del monto del Contrato Original</a:t>
              </a:r>
            </a:p>
          </p:txBody>
        </p:sp>
      </p:grpSp>
      <p:sp>
        <p:nvSpPr>
          <p:cNvPr id="4" name="3 Rectángulo"/>
          <p:cNvSpPr/>
          <p:nvPr/>
        </p:nvSpPr>
        <p:spPr>
          <a:xfrm>
            <a:off x="625874" y="5913608"/>
            <a:ext cx="10676191" cy="548636"/>
          </a:xfrm>
          <a:prstGeom prst="rect">
            <a:avLst/>
          </a:prstGeom>
        </p:spPr>
        <p:txBody>
          <a:bodyPr wrap="square">
            <a:spAutoFit/>
          </a:bodyPr>
          <a:lstStyle/>
          <a:p>
            <a:pPr marL="270429" lvl="1" indent="-270429" algn="just">
              <a:spcBef>
                <a:spcPct val="0"/>
              </a:spcBef>
              <a:spcAft>
                <a:spcPts val="616"/>
              </a:spcAft>
            </a:pPr>
            <a:r>
              <a:rPr lang="es-PE" altLang="es-PE" sz="1437" dirty="0">
                <a:latin typeface="Times New Roman" pitchFamily="18" charset="0"/>
                <a:cs typeface="Times New Roman" pitchFamily="18" charset="0"/>
              </a:rPr>
              <a:t>(*) En caso se haya practicado liquidación final y se determine saldo a favor del contratista, la Entidad debe devolverle la garantía, aun cuando se someta a controversia cuantía de ese saldo a favor</a:t>
            </a:r>
          </a:p>
        </p:txBody>
      </p:sp>
      <p:sp>
        <p:nvSpPr>
          <p:cNvPr id="11" name="10 Rectángulo"/>
          <p:cNvSpPr/>
          <p:nvPr/>
        </p:nvSpPr>
        <p:spPr>
          <a:xfrm>
            <a:off x="5017087" y="1567865"/>
            <a:ext cx="2134204" cy="386440"/>
          </a:xfrm>
          <a:prstGeom prst="rect">
            <a:avLst/>
          </a:prstGeom>
        </p:spPr>
        <p:txBody>
          <a:bodyPr wrap="none">
            <a:spAutoFit/>
          </a:bodyPr>
          <a:lstStyle/>
          <a:p>
            <a:r>
              <a:rPr lang="es-MX" altLang="es-PE" sz="1847" b="1" dirty="0"/>
              <a:t>(Art. 149° del RLCE)</a:t>
            </a:r>
            <a:endParaRPr lang="es-ES" altLang="es-PE" sz="1847" b="1" dirty="0"/>
          </a:p>
        </p:txBody>
      </p:sp>
      <p:grpSp>
        <p:nvGrpSpPr>
          <p:cNvPr id="10" name="Grupo 9"/>
          <p:cNvGrpSpPr/>
          <p:nvPr/>
        </p:nvGrpSpPr>
        <p:grpSpPr>
          <a:xfrm>
            <a:off x="338328" y="48738"/>
            <a:ext cx="11585448" cy="920526"/>
            <a:chOff x="338328" y="48738"/>
            <a:chExt cx="11585448" cy="920526"/>
          </a:xfrm>
        </p:grpSpPr>
        <p:cxnSp>
          <p:nvCxnSpPr>
            <p:cNvPr id="12" name="Conector recto 11">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Imagen 12">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4"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83330624"/>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8423" y="1055848"/>
            <a:ext cx="11601332" cy="612087"/>
          </a:xfrm>
          <a:prstGeom prst="rect">
            <a:avLst/>
          </a:prstGeom>
          <a:noFill/>
        </p:spPr>
        <p:txBody>
          <a:bodyPr wrap="square" lIns="108711" tIns="54356" rIns="108711" bIns="54356">
            <a:spAutoFit/>
          </a:bodyPr>
          <a:lstStyle/>
          <a:p>
            <a:pPr algn="ctr">
              <a:defRPr/>
            </a:pPr>
            <a:r>
              <a:rPr lang="es-PE" sz="3181" b="1" dirty="0">
                <a:solidFill>
                  <a:srgbClr val="C10D0D"/>
                </a:solidFill>
                <a:latin typeface="+mj-lt"/>
                <a:ea typeface="Optima" panose="02020500000000000000" pitchFamily="18" charset="0"/>
                <a:cs typeface="Optima" panose="02020500000000000000" pitchFamily="18" charset="0"/>
              </a:rPr>
              <a:t>MYPES - Garantía de fiel cumplimiento</a:t>
            </a:r>
          </a:p>
        </p:txBody>
      </p:sp>
      <p:sp>
        <p:nvSpPr>
          <p:cNvPr id="9" name="8 Rectángulo"/>
          <p:cNvSpPr/>
          <p:nvPr/>
        </p:nvSpPr>
        <p:spPr>
          <a:xfrm>
            <a:off x="3919238" y="1597639"/>
            <a:ext cx="4423627" cy="386440"/>
          </a:xfrm>
          <a:prstGeom prst="rect">
            <a:avLst/>
          </a:prstGeom>
        </p:spPr>
        <p:txBody>
          <a:bodyPr wrap="none">
            <a:spAutoFit/>
          </a:bodyPr>
          <a:lstStyle/>
          <a:p>
            <a:r>
              <a:rPr lang="es-MX" altLang="es-PE" sz="1847" b="1" dirty="0"/>
              <a:t>(Numeral 149.4 del artículo 149° del RLCE)</a:t>
            </a:r>
            <a:endParaRPr lang="es-ES" altLang="es-PE" sz="1847" b="1" dirty="0"/>
          </a:p>
        </p:txBody>
      </p:sp>
      <p:sp>
        <p:nvSpPr>
          <p:cNvPr id="3" name="Rectángulo redondeado 2"/>
          <p:cNvSpPr/>
          <p:nvPr/>
        </p:nvSpPr>
        <p:spPr>
          <a:xfrm>
            <a:off x="774463" y="2193436"/>
            <a:ext cx="10123455" cy="44882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lgn="just" eaLnBrk="0" hangingPunct="0">
              <a:spcAft>
                <a:spcPts val="616"/>
              </a:spcAft>
              <a:buSzPct val="100000"/>
              <a:tabLst>
                <a:tab pos="462662" algn="l"/>
              </a:tabLst>
              <a:defRPr/>
            </a:pPr>
            <a:r>
              <a:rPr lang="es-ES" altLang="es-PE" sz="2258" dirty="0"/>
              <a:t>Garantía para MYPES (</a:t>
            </a:r>
            <a:r>
              <a:rPr lang="es-PE" altLang="es-PE" sz="2258" i="1" dirty="0"/>
              <a:t>corresponden al beneficio de otorgar como garantía de fiel cumplimiento la retención del 10% del monto del contrato original, en el caso de las MYPES</a:t>
            </a:r>
            <a:r>
              <a:rPr lang="es-ES" altLang="es-PE" sz="2258" dirty="0"/>
              <a:t>):</a:t>
            </a:r>
          </a:p>
          <a:p>
            <a:pPr marL="0" lvl="1" algn="just" eaLnBrk="0" hangingPunct="0">
              <a:spcAft>
                <a:spcPts val="616"/>
              </a:spcAft>
              <a:buSzPct val="100000"/>
              <a:tabLst>
                <a:tab pos="462662" algn="l"/>
              </a:tabLst>
              <a:defRPr/>
            </a:pPr>
            <a:r>
              <a:rPr lang="es-ES" altLang="es-PE" sz="2258" dirty="0"/>
              <a:t>Contratos periódicos de suministro de bienes y prestación de servicios en general, consultorías en general y consultoría de obras.</a:t>
            </a:r>
          </a:p>
          <a:p>
            <a:pPr lvl="1" indent="-469179" algn="just" eaLnBrk="0" hangingPunct="0">
              <a:spcAft>
                <a:spcPts val="616"/>
              </a:spcAft>
              <a:buSzPct val="100000"/>
              <a:buFont typeface="Arial" pitchFamily="34" charset="0"/>
              <a:buChar char="–"/>
              <a:tabLst>
                <a:tab pos="462662" algn="l"/>
              </a:tabLst>
              <a:defRPr/>
            </a:pPr>
            <a:r>
              <a:rPr lang="es-PE" sz="2258" dirty="0"/>
              <a:t>En ejecución de obras cuando el procedimiento de selección original del cual derive el contrato sea una</a:t>
            </a:r>
            <a:r>
              <a:rPr lang="es-PE" sz="2258" dirty="0">
                <a:solidFill>
                  <a:srgbClr val="FF0000"/>
                </a:solidFill>
              </a:rPr>
              <a:t> </a:t>
            </a:r>
            <a:r>
              <a:rPr lang="es-PE" sz="2258" dirty="0"/>
              <a:t>adjudicación simplificada, el plazo sea igual o mayor a 60 días calendario y el pago a favor del contratista considere, al menos, 2 valorizaciones periódicas, en función del avance de obra. </a:t>
            </a:r>
          </a:p>
          <a:p>
            <a:pPr lvl="1" indent="-469179" algn="just" eaLnBrk="0" hangingPunct="0">
              <a:spcAft>
                <a:spcPts val="616"/>
              </a:spcAft>
              <a:buSzPct val="100000"/>
              <a:buFont typeface="Arial" pitchFamily="34" charset="0"/>
              <a:buChar char="–"/>
              <a:tabLst>
                <a:tab pos="462662" algn="l"/>
              </a:tabLst>
              <a:defRPr/>
            </a:pPr>
            <a:r>
              <a:rPr lang="es-ES" altLang="es-PE" sz="2258" dirty="0"/>
              <a:t>Retención 10% del contrato original durante la primera mitad del número total de pagos. </a:t>
            </a:r>
          </a:p>
          <a:p>
            <a:pPr marL="0" lvl="1" algn="just" eaLnBrk="0" hangingPunct="0">
              <a:spcAft>
                <a:spcPts val="616"/>
              </a:spcAft>
              <a:buSzPct val="100000"/>
              <a:tabLst>
                <a:tab pos="462662" algn="l"/>
              </a:tabLst>
              <a:defRPr/>
            </a:pPr>
            <a:endParaRPr lang="es-ES" altLang="es-PE" sz="2463" dirty="0"/>
          </a:p>
        </p:txBody>
      </p:sp>
      <p:grpSp>
        <p:nvGrpSpPr>
          <p:cNvPr id="5" name="Grupo 4"/>
          <p:cNvGrpSpPr/>
          <p:nvPr/>
        </p:nvGrpSpPr>
        <p:grpSpPr>
          <a:xfrm>
            <a:off x="338328" y="48738"/>
            <a:ext cx="11585448" cy="920526"/>
            <a:chOff x="338328" y="48738"/>
            <a:chExt cx="11585448" cy="920526"/>
          </a:xfrm>
        </p:grpSpPr>
        <p:cxnSp>
          <p:nvCxnSpPr>
            <p:cNvPr id="6" name="Conector recto 5">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8"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5782922"/>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0744" y="1056575"/>
            <a:ext cx="12192000" cy="628404"/>
          </a:xfrm>
          <a:prstGeom prst="rect">
            <a:avLst/>
          </a:prstGeom>
          <a:noFill/>
        </p:spPr>
        <p:txBody>
          <a:bodyPr wrap="square" lIns="108711" tIns="54356" rIns="108711" bIns="54356">
            <a:spAutoFit/>
          </a:bodyPr>
          <a:lstStyle/>
          <a:p>
            <a:pPr algn="ctr">
              <a:defRPr/>
            </a:pPr>
            <a:r>
              <a:rPr lang="es-PE" sz="3284" b="1" dirty="0">
                <a:solidFill>
                  <a:srgbClr val="C00000"/>
                </a:solidFill>
                <a:latin typeface="+mj-lt"/>
                <a:ea typeface="Optima" panose="02020500000000000000" pitchFamily="18" charset="0"/>
                <a:cs typeface="Optima" panose="02020500000000000000" pitchFamily="18" charset="0"/>
              </a:rPr>
              <a:t>Garantía de fiel cumplimiento</a:t>
            </a:r>
          </a:p>
        </p:txBody>
      </p:sp>
      <p:sp>
        <p:nvSpPr>
          <p:cNvPr id="4" name="3 Rectángulo"/>
          <p:cNvSpPr/>
          <p:nvPr/>
        </p:nvSpPr>
        <p:spPr>
          <a:xfrm>
            <a:off x="1145113" y="5653693"/>
            <a:ext cx="10163263" cy="6133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PE" sz="1642" b="1" dirty="0">
                <a:solidFill>
                  <a:srgbClr val="C00000"/>
                </a:solidFill>
              </a:rPr>
              <a:t>La carta fianza y/o póliza de caución emitidas por entidades bajo la supervisión de la Superintendencia de Banca, Seguros y AFP deben contar con clasificación de riesgo B o superior</a:t>
            </a:r>
            <a:r>
              <a:rPr lang="es-PE" sz="1642" dirty="0">
                <a:solidFill>
                  <a:srgbClr val="C00000"/>
                </a:solidFill>
              </a:rPr>
              <a:t>.</a:t>
            </a:r>
          </a:p>
        </p:txBody>
      </p:sp>
      <p:sp>
        <p:nvSpPr>
          <p:cNvPr id="5" name="Rectángulo redondeado 4"/>
          <p:cNvSpPr/>
          <p:nvPr/>
        </p:nvSpPr>
        <p:spPr>
          <a:xfrm>
            <a:off x="1588476" y="1869743"/>
            <a:ext cx="9236729" cy="359918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PE" sz="1847" dirty="0"/>
              <a:t>Realizada la liquidación final y de existir una controversia sobre el saldo a favor de la Entidad menor al monto de la garantía de fiel cumplimiento, esta se devuelve, siempre que el contratista entregue una garantía por una suma equivalente al monto que la Entidad determinó en su liquidación. La última garantía se mantiene vigente hasta el consentimiento de la liquidación final. </a:t>
            </a:r>
          </a:p>
          <a:p>
            <a:pPr algn="just"/>
            <a:r>
              <a:rPr lang="es-PE" sz="1847" dirty="0"/>
              <a:t>En caso de servicios que consideren una comisión de éxito, el monto de la garantía de fiel cumplimiento se constituye únicamente sobre la base del honorario fijo. </a:t>
            </a:r>
          </a:p>
          <a:p>
            <a:pPr algn="just"/>
            <a:r>
              <a:rPr lang="es-PE" sz="1847" dirty="0"/>
              <a:t>En caso de adicionales corresponde que el contratista aumente de forma proporcional las garantías que hubiese otorgado, debiendo entregar la actualización del valor de la garantía correspondiente en el plazo máximo de ocho (8) días hábiles de ordenada la prestación adicional.</a:t>
            </a:r>
          </a:p>
        </p:txBody>
      </p:sp>
      <p:grpSp>
        <p:nvGrpSpPr>
          <p:cNvPr id="6" name="Grupo 5"/>
          <p:cNvGrpSpPr/>
          <p:nvPr/>
        </p:nvGrpSpPr>
        <p:grpSpPr>
          <a:xfrm>
            <a:off x="338328" y="48738"/>
            <a:ext cx="11585448" cy="920526"/>
            <a:chOff x="338328" y="48738"/>
            <a:chExt cx="11585448" cy="920526"/>
          </a:xfrm>
        </p:grpSpPr>
        <p:cxnSp>
          <p:nvCxnSpPr>
            <p:cNvPr id="7" name="Conector recto 6">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9"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3087012"/>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40971" y="950003"/>
            <a:ext cx="9680092" cy="1147035"/>
          </a:xfrm>
          <a:prstGeom prst="rect">
            <a:avLst/>
          </a:prstGeom>
          <a:noFill/>
        </p:spPr>
        <p:txBody>
          <a:bodyPr wrap="square" lIns="108711" tIns="54356" rIns="108711" bIns="54356">
            <a:spAutoFit/>
          </a:bodyPr>
          <a:lstStyle/>
          <a:p>
            <a:pPr algn="ctr">
              <a:defRPr/>
            </a:pPr>
            <a:r>
              <a:rPr lang="es-PE" sz="3284" b="1" dirty="0">
                <a:solidFill>
                  <a:srgbClr val="C10D0D"/>
                </a:solidFill>
                <a:latin typeface="+mj-lt"/>
                <a:ea typeface="Optima" panose="02020500000000000000" pitchFamily="18" charset="0"/>
                <a:cs typeface="Optima" panose="02020500000000000000" pitchFamily="18" charset="0"/>
              </a:rPr>
              <a:t>Respecto de la garantía de fiel cumplimiento por prestaciones accesorias</a:t>
            </a:r>
          </a:p>
        </p:txBody>
      </p:sp>
      <p:sp>
        <p:nvSpPr>
          <p:cNvPr id="3" name="2 Rectángulo"/>
          <p:cNvSpPr/>
          <p:nvPr/>
        </p:nvSpPr>
        <p:spPr>
          <a:xfrm>
            <a:off x="816994" y="1835656"/>
            <a:ext cx="2987001" cy="197503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lIns="108711" tIns="54356" rIns="108711" bIns="54356" anchor="ctr"/>
          <a:lstStyle/>
          <a:p>
            <a:pPr algn="ctr">
              <a:defRPr/>
            </a:pPr>
            <a:r>
              <a:rPr lang="es-PE" sz="2052" b="1" dirty="0">
                <a:solidFill>
                  <a:schemeClr val="tx1"/>
                </a:solidFill>
                <a:latin typeface="+mj-lt"/>
                <a:ea typeface="Optima" panose="02020500000000000000" pitchFamily="18" charset="0"/>
                <a:cs typeface="Optima" panose="02020500000000000000" pitchFamily="18" charset="0"/>
              </a:rPr>
              <a:t>Contrataciones de bienes, servicios en general, consultorías o de obras</a:t>
            </a:r>
          </a:p>
        </p:txBody>
      </p:sp>
      <p:cxnSp>
        <p:nvCxnSpPr>
          <p:cNvPr id="5" name="4 Conector recto de flecha"/>
          <p:cNvCxnSpPr>
            <a:stCxn id="3" idx="3"/>
            <a:endCxn id="6" idx="1"/>
          </p:cNvCxnSpPr>
          <p:nvPr/>
        </p:nvCxnSpPr>
        <p:spPr>
          <a:xfrm flipV="1">
            <a:off x="3803995" y="2790538"/>
            <a:ext cx="4582714" cy="3263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6" name="5 Rectángulo"/>
          <p:cNvSpPr/>
          <p:nvPr/>
        </p:nvSpPr>
        <p:spPr>
          <a:xfrm>
            <a:off x="8386709" y="1829918"/>
            <a:ext cx="2986181" cy="192123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3">
            <a:schemeClr val="accent3"/>
          </a:fillRef>
          <a:effectRef idx="2">
            <a:schemeClr val="accent3"/>
          </a:effectRef>
          <a:fontRef idx="minor">
            <a:schemeClr val="lt1"/>
          </a:fontRef>
        </p:style>
        <p:txBody>
          <a:bodyPr lIns="108711" tIns="54356" rIns="108711" bIns="54356" anchor="ctr"/>
          <a:lstStyle/>
          <a:p>
            <a:pPr algn="ctr">
              <a:defRPr/>
            </a:pPr>
            <a:r>
              <a:rPr lang="es-PE" sz="1847" b="1" dirty="0">
                <a:solidFill>
                  <a:prstClr val="white"/>
                </a:solidFill>
                <a:latin typeface="+mj-lt"/>
                <a:ea typeface="Optima" panose="02020500000000000000" pitchFamily="18" charset="0"/>
                <a:cs typeface="Optima" panose="02020500000000000000" pitchFamily="18" charset="0"/>
              </a:rPr>
              <a:t>Como: Mantenimiento, reparación o actividades afines</a:t>
            </a:r>
          </a:p>
        </p:txBody>
      </p:sp>
      <p:sp>
        <p:nvSpPr>
          <p:cNvPr id="15366" name="6 CuadroTexto"/>
          <p:cNvSpPr txBox="1">
            <a:spLocks noChangeArrowheads="1"/>
          </p:cNvSpPr>
          <p:nvPr/>
        </p:nvSpPr>
        <p:spPr bwMode="auto">
          <a:xfrm>
            <a:off x="4156041" y="3080586"/>
            <a:ext cx="3878621" cy="1568217"/>
          </a:xfrm>
          <a:prstGeom prst="rect">
            <a:avLst/>
          </a:prstGeom>
          <a:ln/>
        </p:spPr>
        <p:style>
          <a:lnRef idx="2">
            <a:schemeClr val="accent3"/>
          </a:lnRef>
          <a:fillRef idx="1">
            <a:schemeClr val="lt1"/>
          </a:fillRef>
          <a:effectRef idx="0">
            <a:schemeClr val="accent3"/>
          </a:effectRef>
          <a:fontRef idx="minor">
            <a:schemeClr val="dk1"/>
          </a:fontRef>
        </p:style>
        <p:txBody>
          <a:bodyPr wrap="square" lIns="108711" tIns="54356" rIns="108711" bIns="54356">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s-PE" sz="1847" b="1" dirty="0">
                <a:solidFill>
                  <a:srgbClr val="126F0B"/>
                </a:solidFill>
              </a:rPr>
              <a:t>Directiva N° 003-2019-OSCE/CD Lineamientos para la aplicación de la garantía de fiel cumplimiento por prestaciones accesorias</a:t>
            </a:r>
            <a:endParaRPr lang="es-PE" altLang="es-ES" sz="1847" dirty="0">
              <a:solidFill>
                <a:srgbClr val="126F0B"/>
              </a:solidFill>
              <a:latin typeface="+mj-lt"/>
              <a:ea typeface="Optima" panose="02020500000000000000" pitchFamily="18" charset="0"/>
              <a:cs typeface="Optima" panose="02020500000000000000" pitchFamily="18" charset="0"/>
            </a:endParaRPr>
          </a:p>
        </p:txBody>
      </p:sp>
      <p:sp>
        <p:nvSpPr>
          <p:cNvPr id="8" name="7 Rectángulo"/>
          <p:cNvSpPr/>
          <p:nvPr/>
        </p:nvSpPr>
        <p:spPr>
          <a:xfrm>
            <a:off x="2432735" y="5054665"/>
            <a:ext cx="7843788" cy="988660"/>
          </a:xfrm>
          <a:prstGeom prst="rect">
            <a:avLst/>
          </a:prstGeom>
        </p:spPr>
        <p:style>
          <a:lnRef idx="2">
            <a:schemeClr val="accent3"/>
          </a:lnRef>
          <a:fillRef idx="1">
            <a:schemeClr val="lt1"/>
          </a:fillRef>
          <a:effectRef idx="0">
            <a:schemeClr val="accent3"/>
          </a:effectRef>
          <a:fontRef idx="minor">
            <a:schemeClr val="dk1"/>
          </a:fontRef>
        </p:style>
        <p:txBody>
          <a:bodyPr lIns="108711" tIns="54356" rIns="108711" bIns="54356" anchor="ctr"/>
          <a:lstStyle/>
          <a:p>
            <a:pPr algn="ctr">
              <a:defRPr/>
            </a:pPr>
            <a:r>
              <a:rPr lang="es-PE" sz="2463" b="1" dirty="0">
                <a:solidFill>
                  <a:prstClr val="black"/>
                </a:solidFill>
                <a:latin typeface="+mj-lt"/>
                <a:ea typeface="Optima" panose="02020500000000000000" pitchFamily="18" charset="0"/>
                <a:cs typeface="Optima" panose="02020500000000000000" pitchFamily="18" charset="0"/>
              </a:rPr>
              <a:t>10% del monto del valor total de las prestaciones accesorias</a:t>
            </a:r>
          </a:p>
        </p:txBody>
      </p:sp>
      <p:sp>
        <p:nvSpPr>
          <p:cNvPr id="11" name="10 Rectángulo"/>
          <p:cNvSpPr/>
          <p:nvPr/>
        </p:nvSpPr>
        <p:spPr>
          <a:xfrm>
            <a:off x="5063950" y="2146687"/>
            <a:ext cx="2134204" cy="38644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MX" altLang="es-PE" sz="1847" b="1" dirty="0">
                <a:solidFill>
                  <a:srgbClr val="C00000"/>
                </a:solidFill>
              </a:rPr>
              <a:t>(Art. 151° del RLCE)</a:t>
            </a:r>
            <a:endParaRPr lang="es-ES" altLang="es-PE" sz="1847" b="1" dirty="0">
              <a:solidFill>
                <a:srgbClr val="C00000"/>
              </a:solidFill>
            </a:endParaRPr>
          </a:p>
        </p:txBody>
      </p:sp>
      <p:grpSp>
        <p:nvGrpSpPr>
          <p:cNvPr id="9" name="Grupo 8"/>
          <p:cNvGrpSpPr/>
          <p:nvPr/>
        </p:nvGrpSpPr>
        <p:grpSpPr>
          <a:xfrm>
            <a:off x="338328" y="48738"/>
            <a:ext cx="11585448" cy="920526"/>
            <a:chOff x="338328" y="48738"/>
            <a:chExt cx="11585448" cy="920526"/>
          </a:xfrm>
        </p:grpSpPr>
        <p:cxnSp>
          <p:nvCxnSpPr>
            <p:cNvPr id="10" name="Conector recto 9">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3"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4048453"/>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1 Marcador de número de diapositiva"/>
          <p:cNvSpPr txBox="1">
            <a:spLocks/>
          </p:cNvSpPr>
          <p:nvPr/>
        </p:nvSpPr>
        <p:spPr bwMode="auto">
          <a:xfrm>
            <a:off x="8940377" y="6346789"/>
            <a:ext cx="2845170" cy="36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70" rIns="91339" bIns="45670"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hangingPunct="1">
              <a:defRPr/>
            </a:pPr>
            <a:fld id="{855E0FA7-E049-48CC-8DD8-5B425205B08A}" type="slidenum">
              <a:rPr lang="es-PE" altLang="es-PE" sz="1231" b="1">
                <a:solidFill>
                  <a:srgbClr val="FFFFFF"/>
                </a:solidFill>
                <a:latin typeface="+mn-lt"/>
                <a:cs typeface="Optima" pitchFamily="18" charset="0"/>
              </a:rPr>
              <a:pPr algn="r" eaLnBrk="1" hangingPunct="1">
                <a:defRPr/>
              </a:pPr>
              <a:t>3</a:t>
            </a:fld>
            <a:endParaRPr lang="es-PE" altLang="es-PE" sz="1231" b="1">
              <a:solidFill>
                <a:srgbClr val="FFFFFF"/>
              </a:solidFill>
              <a:latin typeface="+mn-lt"/>
              <a:cs typeface="Optima" pitchFamily="18" charset="0"/>
            </a:endParaRPr>
          </a:p>
        </p:txBody>
      </p:sp>
      <p:pic>
        <p:nvPicPr>
          <p:cNvPr id="67588" name="Picture 9" descr="Resultado de imagen para persona interrog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9541" y="2229886"/>
            <a:ext cx="2211676" cy="268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2938961" y="1275740"/>
            <a:ext cx="4539372" cy="1582982"/>
          </a:xfrm>
          <a:prstGeom prst="rect">
            <a:avLst/>
          </a:prstGeom>
          <a:ln w="12700">
            <a:solidFill>
              <a:srgbClr val="C00000"/>
            </a:solidFill>
            <a:prstDash val="sysDash"/>
          </a:ln>
        </p:spPr>
        <p:txBody>
          <a:bodyPr wrap="square" lIns="91339" tIns="45670" rIns="91339" bIns="45670">
            <a:spAutoFit/>
          </a:bodyPr>
          <a:lstStyle/>
          <a:p>
            <a:pPr marL="285437" indent="-285437" algn="ctr">
              <a:buFont typeface="Wingdings" panose="05000000000000000000" pitchFamily="2" charset="2"/>
              <a:buChar char="ü"/>
              <a:defRPr/>
            </a:pPr>
            <a:endParaRPr lang="es-ES" sz="2360" b="1" dirty="0">
              <a:solidFill>
                <a:schemeClr val="tx1">
                  <a:lumMod val="50000"/>
                  <a:lumOff val="50000"/>
                </a:schemeClr>
              </a:solidFill>
              <a:latin typeface="+mj-lt"/>
              <a:cs typeface="Arial" panose="020B0604020202020204" pitchFamily="34" charset="0"/>
            </a:endParaRPr>
          </a:p>
          <a:p>
            <a:pPr algn="ctr">
              <a:defRPr/>
            </a:pPr>
            <a:r>
              <a:rPr lang="es-ES" sz="2360" b="1" dirty="0">
                <a:latin typeface="+mj-lt"/>
              </a:rPr>
              <a:t>¿Qué es el contrato de la administración pública?</a:t>
            </a:r>
          </a:p>
          <a:p>
            <a:pPr algn="ctr">
              <a:defRPr/>
            </a:pPr>
            <a:endParaRPr lang="es-PE" altLang="es-PE" sz="2360" b="1" dirty="0">
              <a:latin typeface="+mj-lt"/>
            </a:endParaRPr>
          </a:p>
        </p:txBody>
      </p:sp>
      <p:sp>
        <p:nvSpPr>
          <p:cNvPr id="8" name="7 Rectángulo"/>
          <p:cNvSpPr/>
          <p:nvPr/>
        </p:nvSpPr>
        <p:spPr>
          <a:xfrm>
            <a:off x="2960610" y="3355107"/>
            <a:ext cx="4517722" cy="1955669"/>
          </a:xfrm>
          <a:prstGeom prst="rect">
            <a:avLst/>
          </a:prstGeom>
          <a:ln w="12700">
            <a:solidFill>
              <a:srgbClr val="C00000"/>
            </a:solidFill>
            <a:prstDash val="sysDash"/>
          </a:ln>
        </p:spPr>
        <p:txBody>
          <a:bodyPr wrap="square" lIns="91339" tIns="45670" rIns="91339" bIns="45670">
            <a:spAutoFit/>
          </a:bodyPr>
          <a:lstStyle/>
          <a:p>
            <a:pPr algn="ctr">
              <a:defRPr/>
            </a:pPr>
            <a:endParaRPr lang="es-PE" altLang="es-PE" sz="2360" b="1" dirty="0">
              <a:latin typeface="+mj-lt"/>
            </a:endParaRPr>
          </a:p>
          <a:p>
            <a:pPr algn="ctr">
              <a:defRPr/>
            </a:pPr>
            <a:r>
              <a:rPr lang="es-ES" sz="2360" b="1" dirty="0">
                <a:latin typeface="+mj-lt"/>
              </a:rPr>
              <a:t>¿En qué consiste la fase de ejecución contractual en la contratación pública?</a:t>
            </a:r>
          </a:p>
          <a:p>
            <a:pPr algn="ctr"/>
            <a:endParaRPr lang="es-PE" altLang="es-PE" sz="2360" b="1" dirty="0">
              <a:solidFill>
                <a:schemeClr val="tx1">
                  <a:lumMod val="50000"/>
                  <a:lumOff val="50000"/>
                </a:schemeClr>
              </a:solidFill>
              <a:latin typeface="+mj-lt"/>
              <a:cs typeface="Arial" panose="020B0604020202020204" pitchFamily="34" charset="0"/>
            </a:endParaRPr>
          </a:p>
        </p:txBody>
      </p:sp>
      <p:grpSp>
        <p:nvGrpSpPr>
          <p:cNvPr id="2" name="Grupo 1"/>
          <p:cNvGrpSpPr/>
          <p:nvPr/>
        </p:nvGrpSpPr>
        <p:grpSpPr>
          <a:xfrm>
            <a:off x="338328" y="48738"/>
            <a:ext cx="11585448" cy="920526"/>
            <a:chOff x="338328" y="48738"/>
            <a:chExt cx="11585448" cy="920526"/>
          </a:xfrm>
        </p:grpSpPr>
        <p:cxnSp>
          <p:nvCxnSpPr>
            <p:cNvPr id="10" name="Conector recto 9">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A2FE40DF-2E93-4BFC-89F4-59BFFE5E2B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2"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83901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8891" y="943151"/>
            <a:ext cx="12191999" cy="612087"/>
          </a:xfrm>
          <a:prstGeom prst="rect">
            <a:avLst/>
          </a:prstGeom>
          <a:noFill/>
        </p:spPr>
        <p:txBody>
          <a:bodyPr wrap="square" lIns="108711" tIns="54356" rIns="108711" bIns="54356">
            <a:spAutoFit/>
          </a:bodyPr>
          <a:lstStyle/>
          <a:p>
            <a:pPr algn="ctr">
              <a:defRPr/>
            </a:pPr>
            <a:r>
              <a:rPr lang="es-PE" sz="3181" b="1" dirty="0">
                <a:solidFill>
                  <a:srgbClr val="C10D0D"/>
                </a:solidFill>
                <a:latin typeface="+mj-lt"/>
                <a:ea typeface="Optima" panose="02020500000000000000" pitchFamily="18" charset="0"/>
                <a:cs typeface="Optima" panose="02020500000000000000" pitchFamily="18" charset="0"/>
              </a:rPr>
              <a:t>Excepciones a la garantía de fiel cumplimiento</a:t>
            </a:r>
          </a:p>
        </p:txBody>
      </p:sp>
      <p:grpSp>
        <p:nvGrpSpPr>
          <p:cNvPr id="12" name="Grupo 11"/>
          <p:cNvGrpSpPr/>
          <p:nvPr/>
        </p:nvGrpSpPr>
        <p:grpSpPr>
          <a:xfrm>
            <a:off x="436179" y="1478910"/>
            <a:ext cx="11577974" cy="5230718"/>
            <a:chOff x="376645" y="919352"/>
            <a:chExt cx="11577974" cy="5230718"/>
          </a:xfrm>
        </p:grpSpPr>
        <p:sp>
          <p:nvSpPr>
            <p:cNvPr id="3" name="2 Elipse"/>
            <p:cNvSpPr/>
            <p:nvPr/>
          </p:nvSpPr>
          <p:spPr>
            <a:xfrm>
              <a:off x="376645" y="919352"/>
              <a:ext cx="4764616" cy="2915739"/>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108711" tIns="54356" rIns="108711" bIns="54356" anchor="ctr"/>
            <a:lstStyle/>
            <a:p>
              <a:pPr algn="ctr">
                <a:defRPr/>
              </a:pPr>
              <a:r>
                <a:rPr lang="es-PE" sz="2052" b="1" dirty="0">
                  <a:solidFill>
                    <a:prstClr val="black"/>
                  </a:solidFill>
                  <a:ea typeface="Optima" panose="02020500000000000000" pitchFamily="18" charset="0"/>
                  <a:cs typeface="Optima" panose="02020500000000000000" pitchFamily="18" charset="0"/>
                </a:rPr>
                <a:t>Contratos/ítems  y </a:t>
              </a:r>
              <a:r>
                <a:rPr lang="es-PE" sz="2052" b="1" dirty="0">
                  <a:solidFill>
                    <a:srgbClr val="0033CC"/>
                  </a:solidFill>
                  <a:ea typeface="Optima" panose="02020500000000000000" pitchFamily="18" charset="0"/>
                  <a:cs typeface="Optima" panose="02020500000000000000" pitchFamily="18" charset="0"/>
                </a:rPr>
                <a:t>compras corporativas (contrato a suscribir por la Entidad) </a:t>
              </a:r>
              <a:r>
                <a:rPr lang="es-PE" sz="2052" b="1" dirty="0">
                  <a:solidFill>
                    <a:prstClr val="black"/>
                  </a:solidFill>
                  <a:ea typeface="Optima" panose="02020500000000000000" pitchFamily="18" charset="0"/>
                  <a:cs typeface="Optima" panose="02020500000000000000" pitchFamily="18" charset="0"/>
                </a:rPr>
                <a:t>≤ 100 000</a:t>
              </a:r>
            </a:p>
            <a:p>
              <a:pPr algn="ctr">
                <a:defRPr/>
              </a:pPr>
              <a:r>
                <a:rPr lang="es-PE" sz="2052" b="1" dirty="0">
                  <a:solidFill>
                    <a:prstClr val="black"/>
                  </a:solidFill>
                  <a:ea typeface="Optima" panose="02020500000000000000" pitchFamily="18" charset="0"/>
                  <a:cs typeface="Optima" panose="02020500000000000000" pitchFamily="18" charset="0"/>
                </a:rPr>
                <a:t>(salvo consultoría de obras)</a:t>
              </a:r>
            </a:p>
          </p:txBody>
        </p:sp>
        <p:sp>
          <p:nvSpPr>
            <p:cNvPr id="4" name="3 Elipse"/>
            <p:cNvSpPr/>
            <p:nvPr/>
          </p:nvSpPr>
          <p:spPr>
            <a:xfrm>
              <a:off x="1331384" y="4689593"/>
              <a:ext cx="4764616" cy="1460477"/>
            </a:xfrm>
            <a:prstGeom prst="ellipse">
              <a:avLst/>
            </a:prstGeom>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lIns="108711" tIns="54356" rIns="108711" bIns="54356" anchor="ctr"/>
            <a:lstStyle/>
            <a:p>
              <a:pPr algn="ctr">
                <a:defRPr/>
              </a:pPr>
              <a:r>
                <a:rPr lang="es-PE" sz="2258" b="1" dirty="0">
                  <a:solidFill>
                    <a:prstClr val="black"/>
                  </a:solidFill>
                  <a:latin typeface="+mj-lt"/>
                  <a:ea typeface="Optima" panose="02020500000000000000" pitchFamily="18" charset="0"/>
                  <a:cs typeface="Optima" panose="02020500000000000000" pitchFamily="18" charset="0"/>
                </a:rPr>
                <a:t>Adquisición de bienes inmuebles</a:t>
              </a:r>
            </a:p>
          </p:txBody>
        </p:sp>
        <p:sp>
          <p:nvSpPr>
            <p:cNvPr id="5" name="4 Elipse"/>
            <p:cNvSpPr/>
            <p:nvPr/>
          </p:nvSpPr>
          <p:spPr>
            <a:xfrm>
              <a:off x="5283168" y="3217861"/>
              <a:ext cx="3537031" cy="1716811"/>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lIns="108711" tIns="54356" rIns="108711" bIns="54356" anchor="ctr"/>
            <a:lstStyle/>
            <a:p>
              <a:pPr algn="ctr">
                <a:defRPr/>
              </a:pPr>
              <a:r>
                <a:rPr lang="es-PE" sz="2258" b="1" dirty="0">
                  <a:solidFill>
                    <a:prstClr val="black"/>
                  </a:solidFill>
                  <a:latin typeface="+mj-lt"/>
                  <a:ea typeface="Optima" panose="02020500000000000000" pitchFamily="18" charset="0"/>
                  <a:cs typeface="Optima" panose="02020500000000000000" pitchFamily="18" charset="0"/>
                </a:rPr>
                <a:t>Arrendamiento de bienes muebles/</a:t>
              </a:r>
            </a:p>
            <a:p>
              <a:pPr algn="ctr">
                <a:defRPr/>
              </a:pPr>
              <a:r>
                <a:rPr lang="es-PE" sz="2258" b="1" dirty="0">
                  <a:solidFill>
                    <a:prstClr val="black"/>
                  </a:solidFill>
                  <a:latin typeface="+mj-lt"/>
                  <a:ea typeface="Optima" panose="02020500000000000000" pitchFamily="18" charset="0"/>
                  <a:cs typeface="Optima" panose="02020500000000000000" pitchFamily="18" charset="0"/>
                </a:rPr>
                <a:t>inmuebles</a:t>
              </a:r>
            </a:p>
          </p:txBody>
        </p:sp>
        <p:sp>
          <p:nvSpPr>
            <p:cNvPr id="7" name="6 Elipse"/>
            <p:cNvSpPr/>
            <p:nvPr/>
          </p:nvSpPr>
          <p:spPr>
            <a:xfrm>
              <a:off x="7869452" y="1581654"/>
              <a:ext cx="4085167" cy="1793395"/>
            </a:xfrm>
            <a:prstGeom prst="ellipse">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lIns="108711" tIns="54356" rIns="108711" bIns="54356" anchor="ctr"/>
            <a:lstStyle/>
            <a:p>
              <a:pPr algn="ctr">
                <a:defRPr/>
              </a:pPr>
              <a:r>
                <a:rPr lang="es-PE" sz="2258" b="1" dirty="0">
                  <a:solidFill>
                    <a:prstClr val="black"/>
                  </a:solidFill>
                  <a:latin typeface="+mj-lt"/>
                  <a:ea typeface="Optima" panose="02020500000000000000" pitchFamily="18" charset="0"/>
                  <a:cs typeface="Optima" panose="02020500000000000000" pitchFamily="18" charset="0"/>
                </a:rPr>
                <a:t>Contrataciones Complementarias</a:t>
              </a:r>
            </a:p>
            <a:p>
              <a:pPr algn="ctr">
                <a:defRPr/>
              </a:pPr>
              <a:r>
                <a:rPr lang="es-PE" sz="2258" b="1" dirty="0">
                  <a:solidFill>
                    <a:prstClr val="black"/>
                  </a:solidFill>
                  <a:latin typeface="+mj-lt"/>
                  <a:ea typeface="Optima" panose="02020500000000000000" pitchFamily="18" charset="0"/>
                  <a:cs typeface="Optima" panose="02020500000000000000" pitchFamily="18" charset="0"/>
                </a:rPr>
                <a:t> ≤ 100 000</a:t>
              </a:r>
            </a:p>
            <a:p>
              <a:pPr algn="ctr">
                <a:defRPr/>
              </a:pPr>
              <a:endParaRPr lang="es-PE" sz="1847" b="1" dirty="0">
                <a:solidFill>
                  <a:prstClr val="black"/>
                </a:solidFill>
                <a:latin typeface="+mj-lt"/>
                <a:ea typeface="Optima" panose="02020500000000000000" pitchFamily="18" charset="0"/>
                <a:cs typeface="Optima" panose="02020500000000000000" pitchFamily="18" charset="0"/>
              </a:endParaRPr>
            </a:p>
          </p:txBody>
        </p:sp>
        <p:sp>
          <p:nvSpPr>
            <p:cNvPr id="6" name="CuadroTexto 5">
              <a:extLst>
                <a:ext uri="{FF2B5EF4-FFF2-40B4-BE49-F238E27FC236}">
                  <a16:creationId xmlns:a16="http://schemas.microsoft.com/office/drawing/2014/main" id="{1771E80C-AEC1-45A7-860A-B564DEE5CA9E}"/>
                </a:ext>
              </a:extLst>
            </p:cNvPr>
            <p:cNvSpPr txBox="1"/>
            <p:nvPr/>
          </p:nvSpPr>
          <p:spPr>
            <a:xfrm>
              <a:off x="9421222" y="4715791"/>
              <a:ext cx="1847346" cy="4836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PE" sz="2463" b="1" dirty="0">
                  <a:solidFill>
                    <a:srgbClr val="C00000"/>
                  </a:solidFill>
                </a:rPr>
                <a:t>Art.° 152°</a:t>
              </a:r>
            </a:p>
          </p:txBody>
        </p:sp>
      </p:grpSp>
      <p:grpSp>
        <p:nvGrpSpPr>
          <p:cNvPr id="8" name="Grupo 7"/>
          <p:cNvGrpSpPr/>
          <p:nvPr/>
        </p:nvGrpSpPr>
        <p:grpSpPr>
          <a:xfrm>
            <a:off x="338328" y="48738"/>
            <a:ext cx="11585448" cy="920526"/>
            <a:chOff x="338328" y="48738"/>
            <a:chExt cx="11585448" cy="920526"/>
          </a:xfrm>
        </p:grpSpPr>
        <p:cxnSp>
          <p:nvCxnSpPr>
            <p:cNvPr id="9" name="Conector recto 8">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1"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95240871"/>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5557" y="215547"/>
            <a:ext cx="12192000" cy="628404"/>
          </a:xfrm>
          <a:prstGeom prst="rect">
            <a:avLst/>
          </a:prstGeom>
          <a:noFill/>
        </p:spPr>
        <p:txBody>
          <a:bodyPr wrap="square" lIns="108711" tIns="54356" rIns="108711" bIns="54356">
            <a:spAutoFit/>
          </a:bodyPr>
          <a:lstStyle/>
          <a:p>
            <a:pPr algn="ctr">
              <a:defRPr/>
            </a:pPr>
            <a:r>
              <a:rPr lang="es-PE" sz="3284" b="1" dirty="0">
                <a:solidFill>
                  <a:srgbClr val="C10D0D"/>
                </a:solidFill>
                <a:latin typeface="+mj-lt"/>
                <a:ea typeface="Optima" panose="02020500000000000000" pitchFamily="18" charset="0"/>
                <a:cs typeface="Optima" panose="02020500000000000000" pitchFamily="18" charset="0"/>
              </a:rPr>
              <a:t>Ejecución de garantías</a:t>
            </a:r>
          </a:p>
        </p:txBody>
      </p:sp>
      <p:sp>
        <p:nvSpPr>
          <p:cNvPr id="4" name="CuadroTexto 3">
            <a:extLst>
              <a:ext uri="{FF2B5EF4-FFF2-40B4-BE49-F238E27FC236}">
                <a16:creationId xmlns:a16="http://schemas.microsoft.com/office/drawing/2014/main" id="{297D01C2-65D2-4337-AD21-39DCB6E25403}"/>
              </a:ext>
            </a:extLst>
          </p:cNvPr>
          <p:cNvSpPr txBox="1"/>
          <p:nvPr/>
        </p:nvSpPr>
        <p:spPr>
          <a:xfrm>
            <a:off x="1045634" y="1049255"/>
            <a:ext cx="1699558" cy="4836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PE" sz="2463" b="1" dirty="0">
                <a:solidFill>
                  <a:srgbClr val="C00000"/>
                </a:solidFill>
              </a:rPr>
              <a:t>Art. 155°</a:t>
            </a:r>
          </a:p>
        </p:txBody>
      </p:sp>
      <p:grpSp>
        <p:nvGrpSpPr>
          <p:cNvPr id="6" name="Grupo 5"/>
          <p:cNvGrpSpPr/>
          <p:nvPr/>
        </p:nvGrpSpPr>
        <p:grpSpPr>
          <a:xfrm>
            <a:off x="1014291" y="1634611"/>
            <a:ext cx="9723196" cy="5123906"/>
            <a:chOff x="1219007" y="1241040"/>
            <a:chExt cx="9723196" cy="5123906"/>
          </a:xfrm>
        </p:grpSpPr>
        <p:pic>
          <p:nvPicPr>
            <p:cNvPr id="10" name="Imagen 9"/>
            <p:cNvPicPr>
              <a:picLocks noChangeAspect="1"/>
            </p:cNvPicPr>
            <p:nvPr/>
          </p:nvPicPr>
          <p:blipFill>
            <a:blip r:embed="rId2"/>
            <a:stretch>
              <a:fillRect/>
            </a:stretch>
          </p:blipFill>
          <p:spPr>
            <a:xfrm>
              <a:off x="6539363" y="4087947"/>
              <a:ext cx="4402840" cy="2264720"/>
            </a:xfrm>
            <a:prstGeom prst="rect">
              <a:avLst/>
            </a:prstGeom>
            <a:ln>
              <a:noFill/>
            </a:ln>
            <a:effectLst>
              <a:softEdge rad="112500"/>
            </a:effectLst>
          </p:spPr>
        </p:pic>
        <p:sp>
          <p:nvSpPr>
            <p:cNvPr id="3" name="Rectángulo redondeado 2"/>
            <p:cNvSpPr/>
            <p:nvPr/>
          </p:nvSpPr>
          <p:spPr>
            <a:xfrm>
              <a:off x="1219007" y="1241040"/>
              <a:ext cx="9532304" cy="6506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93237" indent="-293237">
                <a:buFont typeface="Arial" pitchFamily="34" charset="0"/>
                <a:buChar char="•"/>
              </a:pPr>
              <a:r>
                <a:rPr lang="es-PE" sz="2258" dirty="0"/>
                <a:t>Falta de renovación oportuna.</a:t>
              </a:r>
            </a:p>
          </p:txBody>
        </p:sp>
        <p:sp>
          <p:nvSpPr>
            <p:cNvPr id="7" name="Rectángulo redondeado 6"/>
            <p:cNvSpPr/>
            <p:nvPr/>
          </p:nvSpPr>
          <p:spPr>
            <a:xfrm>
              <a:off x="1221759" y="2039444"/>
              <a:ext cx="9532304" cy="10295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93237" indent="-293237" algn="just">
                <a:buFont typeface="Arial" pitchFamily="34" charset="0"/>
                <a:buChar char="•"/>
              </a:pPr>
              <a:r>
                <a:rPr lang="es-PE" sz="2052" dirty="0"/>
                <a:t>Resolución de contrato por causa imputable al contratista, siempre que haya quedado consentida o cuando el laudo determine la procedencia de la resolución. </a:t>
              </a:r>
            </a:p>
          </p:txBody>
        </p:sp>
        <p:sp>
          <p:nvSpPr>
            <p:cNvPr id="8" name="Rectángulo redondeado 7"/>
            <p:cNvSpPr/>
            <p:nvPr/>
          </p:nvSpPr>
          <p:spPr>
            <a:xfrm>
              <a:off x="1250350" y="3231134"/>
              <a:ext cx="9532304" cy="7890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93237" indent="-293237" algn="just">
                <a:buFont typeface="Arial" pitchFamily="34" charset="0"/>
                <a:buChar char="•"/>
              </a:pPr>
              <a:r>
                <a:rPr lang="es-PE" sz="2052" dirty="0"/>
                <a:t>Saldo pendiente a cargo del contratista luego de conformidad o liquidación, siempre que no cumpla luego de 3 días de ser requerido. </a:t>
              </a:r>
            </a:p>
          </p:txBody>
        </p:sp>
        <p:sp>
          <p:nvSpPr>
            <p:cNvPr id="5" name="Rectángulo redondeado 4"/>
            <p:cNvSpPr/>
            <p:nvPr/>
          </p:nvSpPr>
          <p:spPr>
            <a:xfrm>
              <a:off x="1264308" y="4167937"/>
              <a:ext cx="6094960" cy="10708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93237" indent="-293237" algn="just">
                <a:buFont typeface="Arial" pitchFamily="34" charset="0"/>
                <a:buChar char="•"/>
              </a:pPr>
              <a:r>
                <a:rPr lang="es-PE" sz="2052" dirty="0"/>
                <a:t>El monto corresponderá en su totalidad a la Entidad, con independencia del daño respectivo.</a:t>
              </a:r>
            </a:p>
          </p:txBody>
        </p:sp>
        <p:sp>
          <p:nvSpPr>
            <p:cNvPr id="9" name="Rectángulo redondeado 8"/>
            <p:cNvSpPr/>
            <p:nvPr/>
          </p:nvSpPr>
          <p:spPr>
            <a:xfrm>
              <a:off x="1279754" y="5306618"/>
              <a:ext cx="6272803" cy="10583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293237" indent="-293237" algn="just">
                <a:buFont typeface="Arial" pitchFamily="34" charset="0"/>
                <a:buChar char="•"/>
              </a:pPr>
              <a:r>
                <a:rPr lang="es-PE" sz="2052" dirty="0"/>
                <a:t>En caso de adelantos por el saldo pendiente de amortizar, ante cualquier supuesto que impida dicha amortización. </a:t>
              </a:r>
            </a:p>
          </p:txBody>
        </p:sp>
      </p:grpSp>
      <p:grpSp>
        <p:nvGrpSpPr>
          <p:cNvPr id="11" name="Grupo 10"/>
          <p:cNvGrpSpPr/>
          <p:nvPr/>
        </p:nvGrpSpPr>
        <p:grpSpPr>
          <a:xfrm>
            <a:off x="338328" y="48738"/>
            <a:ext cx="11585448" cy="920526"/>
            <a:chOff x="338328" y="48738"/>
            <a:chExt cx="11585448" cy="920526"/>
          </a:xfrm>
        </p:grpSpPr>
        <p:cxnSp>
          <p:nvCxnSpPr>
            <p:cNvPr id="12" name="Conector recto 11">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Imagen 12">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4"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5157361"/>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03564" y="242076"/>
            <a:ext cx="9020212" cy="62840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108711" tIns="54356" rIns="108711" bIns="54356">
            <a:spAutoFit/>
          </a:bodyPr>
          <a:lstStyle/>
          <a:p>
            <a:pPr>
              <a:defRPr/>
            </a:pPr>
            <a:r>
              <a:rPr lang="es-PE" sz="3284" b="1" dirty="0">
                <a:solidFill>
                  <a:srgbClr val="C10D0D"/>
                </a:solidFill>
                <a:latin typeface="+mj-lt"/>
                <a:ea typeface="Optima" panose="02020500000000000000" pitchFamily="18" charset="0"/>
                <a:cs typeface="Optima" panose="02020500000000000000" pitchFamily="18" charset="0"/>
              </a:rPr>
              <a:t>Las garantías PUEDEN ejecutarse:</a:t>
            </a:r>
          </a:p>
        </p:txBody>
      </p:sp>
      <p:sp>
        <p:nvSpPr>
          <p:cNvPr id="3" name="2 Elipse"/>
          <p:cNvSpPr/>
          <p:nvPr/>
        </p:nvSpPr>
        <p:spPr>
          <a:xfrm>
            <a:off x="857680" y="3042123"/>
            <a:ext cx="3799416" cy="232442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lIns="108711" tIns="54356" rIns="108711" bIns="54356" anchor="ctr"/>
          <a:lstStyle/>
          <a:p>
            <a:pPr algn="ctr">
              <a:defRPr/>
            </a:pPr>
            <a:r>
              <a:rPr lang="es-PE" sz="2463" dirty="0">
                <a:solidFill>
                  <a:prstClr val="black"/>
                </a:solidFill>
                <a:latin typeface="+mj-lt"/>
                <a:ea typeface="Optima" panose="02020500000000000000" pitchFamily="18" charset="0"/>
                <a:cs typeface="Optima" panose="02020500000000000000" pitchFamily="18" charset="0"/>
              </a:rPr>
              <a:t>Resolución del Contrato por causa imputable al Contratista</a:t>
            </a:r>
          </a:p>
        </p:txBody>
      </p:sp>
      <p:sp>
        <p:nvSpPr>
          <p:cNvPr id="4" name="3 Elipse"/>
          <p:cNvSpPr/>
          <p:nvPr/>
        </p:nvSpPr>
        <p:spPr>
          <a:xfrm>
            <a:off x="4026974" y="1755702"/>
            <a:ext cx="3990267" cy="2014286"/>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lIns="108711" tIns="54356" rIns="108711" bIns="54356" anchor="ctr"/>
          <a:lstStyle/>
          <a:p>
            <a:pPr algn="ctr">
              <a:defRPr/>
            </a:pPr>
            <a:r>
              <a:rPr lang="es-PE" sz="2463" dirty="0">
                <a:solidFill>
                  <a:prstClr val="black"/>
                </a:solidFill>
                <a:latin typeface="+mj-lt"/>
                <a:ea typeface="Optima" panose="02020500000000000000" pitchFamily="18" charset="0"/>
                <a:cs typeface="Optima" panose="02020500000000000000" pitchFamily="18" charset="0"/>
              </a:rPr>
              <a:t>Saldo pendiente luego de la liquidación/</a:t>
            </a:r>
          </a:p>
          <a:p>
            <a:pPr algn="ctr">
              <a:defRPr/>
            </a:pPr>
            <a:r>
              <a:rPr lang="es-PE" sz="2463" dirty="0">
                <a:solidFill>
                  <a:prstClr val="black"/>
                </a:solidFill>
                <a:latin typeface="+mj-lt"/>
                <a:ea typeface="Optima" panose="02020500000000000000" pitchFamily="18" charset="0"/>
                <a:cs typeface="Optima" panose="02020500000000000000" pitchFamily="18" charset="0"/>
              </a:rPr>
              <a:t>conformidad</a:t>
            </a:r>
          </a:p>
        </p:txBody>
      </p:sp>
      <p:sp>
        <p:nvSpPr>
          <p:cNvPr id="8" name="7 Elipse"/>
          <p:cNvSpPr/>
          <p:nvPr/>
        </p:nvSpPr>
        <p:spPr>
          <a:xfrm>
            <a:off x="8034936" y="795770"/>
            <a:ext cx="3415175" cy="2038013"/>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108711" tIns="54356" rIns="108711" bIns="54356" anchor="ctr"/>
          <a:lstStyle/>
          <a:p>
            <a:pPr algn="ctr">
              <a:defRPr/>
            </a:pPr>
            <a:r>
              <a:rPr lang="es-PE" sz="2463" b="1" dirty="0">
                <a:solidFill>
                  <a:prstClr val="black"/>
                </a:solidFill>
                <a:latin typeface="+mj-lt"/>
                <a:ea typeface="Optima" panose="02020500000000000000" pitchFamily="18" charset="0"/>
                <a:cs typeface="Optima" panose="02020500000000000000" pitchFamily="18" charset="0"/>
              </a:rPr>
              <a:t>Cobro de penalidades</a:t>
            </a:r>
          </a:p>
        </p:txBody>
      </p:sp>
      <p:sp>
        <p:nvSpPr>
          <p:cNvPr id="7" name="6 Elipse"/>
          <p:cNvSpPr/>
          <p:nvPr/>
        </p:nvSpPr>
        <p:spPr>
          <a:xfrm>
            <a:off x="7873307" y="3042123"/>
            <a:ext cx="3263899" cy="2012541"/>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lIns="108711" tIns="54356" rIns="108711" bIns="54356" anchor="ctr"/>
          <a:lstStyle/>
          <a:p>
            <a:pPr algn="ctr">
              <a:defRPr/>
            </a:pPr>
            <a:r>
              <a:rPr lang="es-PE" sz="2463" dirty="0">
                <a:solidFill>
                  <a:prstClr val="black"/>
                </a:solidFill>
                <a:latin typeface="+mj-lt"/>
                <a:ea typeface="Optima" panose="02020500000000000000" pitchFamily="18" charset="0"/>
                <a:cs typeface="Optima" panose="02020500000000000000" pitchFamily="18" charset="0"/>
              </a:rPr>
              <a:t>No renovación oportuna</a:t>
            </a:r>
          </a:p>
        </p:txBody>
      </p:sp>
      <p:sp>
        <p:nvSpPr>
          <p:cNvPr id="9" name="8 Elipse"/>
          <p:cNvSpPr/>
          <p:nvPr/>
        </p:nvSpPr>
        <p:spPr>
          <a:xfrm>
            <a:off x="4658091" y="4011381"/>
            <a:ext cx="2976034" cy="2084846"/>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lIns="108711" tIns="54356" rIns="108711" bIns="54356" anchor="ctr"/>
          <a:lstStyle/>
          <a:p>
            <a:pPr algn="ctr">
              <a:defRPr/>
            </a:pPr>
            <a:r>
              <a:rPr lang="es-PE" sz="2258" b="1" dirty="0">
                <a:solidFill>
                  <a:prstClr val="black"/>
                </a:solidFill>
                <a:latin typeface="+mj-lt"/>
                <a:ea typeface="Optima" panose="02020500000000000000" pitchFamily="18" charset="0"/>
                <a:cs typeface="Optima" panose="02020500000000000000" pitchFamily="18" charset="0"/>
              </a:rPr>
              <a:t>No se pueda amortizar el adelanto según lo programado</a:t>
            </a:r>
            <a:endParaRPr lang="es-PE" sz="2258" b="1" strike="sngStrike" dirty="0">
              <a:solidFill>
                <a:prstClr val="black"/>
              </a:solidFill>
              <a:latin typeface="+mj-lt"/>
              <a:ea typeface="Optima" panose="02020500000000000000" pitchFamily="18" charset="0"/>
              <a:cs typeface="Optima" panose="02020500000000000000" pitchFamily="18" charset="0"/>
            </a:endParaRPr>
          </a:p>
        </p:txBody>
      </p:sp>
      <p:sp>
        <p:nvSpPr>
          <p:cNvPr id="5" name="CuadroTexto 4">
            <a:extLst>
              <a:ext uri="{FF2B5EF4-FFF2-40B4-BE49-F238E27FC236}">
                <a16:creationId xmlns:a16="http://schemas.microsoft.com/office/drawing/2014/main" id="{EF854E29-2C43-4737-86CA-3C7FE5CDAC83}"/>
              </a:ext>
            </a:extLst>
          </p:cNvPr>
          <p:cNvSpPr txBox="1"/>
          <p:nvPr/>
        </p:nvSpPr>
        <p:spPr>
          <a:xfrm>
            <a:off x="1574820" y="1577900"/>
            <a:ext cx="1921240" cy="4836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PE" sz="2463" b="1" dirty="0">
                <a:solidFill>
                  <a:srgbClr val="C00000"/>
                </a:solidFill>
              </a:rPr>
              <a:t>Art. 155°</a:t>
            </a:r>
          </a:p>
        </p:txBody>
      </p:sp>
      <p:grpSp>
        <p:nvGrpSpPr>
          <p:cNvPr id="10" name="Grupo 9"/>
          <p:cNvGrpSpPr/>
          <p:nvPr/>
        </p:nvGrpSpPr>
        <p:grpSpPr>
          <a:xfrm>
            <a:off x="338328" y="48738"/>
            <a:ext cx="11585448" cy="920526"/>
            <a:chOff x="338328" y="48738"/>
            <a:chExt cx="11585448" cy="920526"/>
          </a:xfrm>
        </p:grpSpPr>
        <p:cxnSp>
          <p:nvCxnSpPr>
            <p:cNvPr id="11" name="Conector recto 10">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3"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79454721"/>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00D7964-0177-4101-A91F-9BB3E27AADC2}"/>
              </a:ext>
            </a:extLst>
          </p:cNvPr>
          <p:cNvSpPr txBox="1"/>
          <p:nvPr/>
        </p:nvSpPr>
        <p:spPr>
          <a:xfrm>
            <a:off x="3175298" y="1092038"/>
            <a:ext cx="5911507" cy="548439"/>
          </a:xfrm>
          <a:prstGeom prst="rect">
            <a:avLst/>
          </a:prstGeom>
          <a:noFill/>
        </p:spPr>
        <p:txBody>
          <a:bodyPr wrap="square" rtlCol="0">
            <a:spAutoFit/>
          </a:bodyPr>
          <a:lstStyle/>
          <a:p>
            <a:pPr algn="ctr"/>
            <a:r>
              <a:rPr lang="es-PE" sz="2873" b="1" dirty="0">
                <a:solidFill>
                  <a:srgbClr val="C00000"/>
                </a:solidFill>
              </a:rPr>
              <a:t>Adelantos Directos</a:t>
            </a:r>
          </a:p>
        </p:txBody>
      </p:sp>
      <p:sp>
        <p:nvSpPr>
          <p:cNvPr id="4" name="Rectángulo redondeado 3"/>
          <p:cNvSpPr/>
          <p:nvPr/>
        </p:nvSpPr>
        <p:spPr>
          <a:xfrm>
            <a:off x="1089693" y="2053671"/>
            <a:ext cx="10012614" cy="42119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sz="2258" dirty="0"/>
              <a:t>Los documentos del procedimiento de selección pueden establecer adelantos directos al contratista, los que en ningún caso exceden en conjunto del treinta por </a:t>
            </a:r>
            <a:r>
              <a:rPr lang="es-PE" sz="2258" dirty="0"/>
              <a:t>ciento (30%) del monto del contrato original. </a:t>
            </a:r>
          </a:p>
          <a:p>
            <a:pPr algn="just"/>
            <a:endParaRPr lang="es-PE" sz="2258" dirty="0"/>
          </a:p>
          <a:p>
            <a:pPr algn="just"/>
            <a:r>
              <a:rPr lang="es-PE" sz="2258" dirty="0"/>
              <a:t>En tal caso, </a:t>
            </a:r>
            <a:r>
              <a:rPr lang="es-ES" sz="2258" dirty="0"/>
              <a:t>los documentos del procedimiento de selección, además, prevén el plazo en el cual el contratista solicita el adelanto, así como el plazo de entrega del mismo.</a:t>
            </a:r>
          </a:p>
          <a:p>
            <a:pPr algn="just"/>
            <a:endParaRPr lang="es-ES" sz="2258" dirty="0"/>
          </a:p>
          <a:p>
            <a:pPr algn="just"/>
            <a:r>
              <a:rPr lang="es-ES" sz="2258" dirty="0"/>
              <a:t>Al momento de solicitar el adelanto, el Contratista entrega la garantía acompañada del comprobante de pago. </a:t>
            </a:r>
          </a:p>
        </p:txBody>
      </p:sp>
      <p:grpSp>
        <p:nvGrpSpPr>
          <p:cNvPr id="5" name="Grupo 4"/>
          <p:cNvGrpSpPr/>
          <p:nvPr/>
        </p:nvGrpSpPr>
        <p:grpSpPr>
          <a:xfrm>
            <a:off x="338328" y="48738"/>
            <a:ext cx="11585448" cy="920526"/>
            <a:chOff x="338328" y="48738"/>
            <a:chExt cx="11585448" cy="920526"/>
          </a:xfrm>
        </p:grpSpPr>
        <p:cxnSp>
          <p:nvCxnSpPr>
            <p:cNvPr id="6" name="Conector recto 5">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8"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45921306"/>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00D7964-0177-4101-A91F-9BB3E27AADC2}"/>
              </a:ext>
            </a:extLst>
          </p:cNvPr>
          <p:cNvSpPr txBox="1"/>
          <p:nvPr/>
        </p:nvSpPr>
        <p:spPr>
          <a:xfrm>
            <a:off x="35052" y="1111113"/>
            <a:ext cx="12192000" cy="548439"/>
          </a:xfrm>
          <a:prstGeom prst="rect">
            <a:avLst/>
          </a:prstGeom>
          <a:noFill/>
        </p:spPr>
        <p:txBody>
          <a:bodyPr wrap="square" rtlCol="0">
            <a:spAutoFit/>
          </a:bodyPr>
          <a:lstStyle/>
          <a:p>
            <a:pPr algn="ctr"/>
            <a:r>
              <a:rPr lang="es-PE" sz="2873" b="1" dirty="0">
                <a:solidFill>
                  <a:srgbClr val="C00000"/>
                </a:solidFill>
              </a:rPr>
              <a:t>Adelantos Directos</a:t>
            </a:r>
          </a:p>
        </p:txBody>
      </p:sp>
      <p:sp>
        <p:nvSpPr>
          <p:cNvPr id="4" name="Rectángulo redondeado 3"/>
          <p:cNvSpPr/>
          <p:nvPr/>
        </p:nvSpPr>
        <p:spPr>
          <a:xfrm>
            <a:off x="1217112" y="1824260"/>
            <a:ext cx="9827880" cy="435973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ES" sz="2463" dirty="0"/>
              <a:t>La amortización del adelanto se realiza mediante descuentos proporcionales en cada uno de los pagos parciales que se efectúen al contratista por la ejecución de la o las prestaciones a su cargo. </a:t>
            </a:r>
          </a:p>
          <a:p>
            <a:pPr algn="just"/>
            <a:endParaRPr lang="es-ES" sz="2463" dirty="0"/>
          </a:p>
          <a:p>
            <a:pPr algn="just"/>
            <a:r>
              <a:rPr lang="es-ES" sz="2463" dirty="0"/>
              <a:t>Cualquier diferencia que se produzca respecto de la amortización parcial de los adelantos se toma en cuenta al momento de efectuar el siguiente pago que le corresponda al contratista o al momento de la conformidad de la recepción de la </a:t>
            </a:r>
            <a:r>
              <a:rPr lang="es-PE" sz="2463" dirty="0"/>
              <a:t>prestación.</a:t>
            </a:r>
          </a:p>
        </p:txBody>
      </p:sp>
      <p:grpSp>
        <p:nvGrpSpPr>
          <p:cNvPr id="5" name="Grupo 4"/>
          <p:cNvGrpSpPr/>
          <p:nvPr/>
        </p:nvGrpSpPr>
        <p:grpSpPr>
          <a:xfrm>
            <a:off x="338328" y="48738"/>
            <a:ext cx="11585448" cy="920526"/>
            <a:chOff x="338328" y="48738"/>
            <a:chExt cx="11585448" cy="920526"/>
          </a:xfrm>
        </p:grpSpPr>
        <p:cxnSp>
          <p:nvCxnSpPr>
            <p:cNvPr id="6" name="Conector recto 5">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8"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7646871"/>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88074" y="1072821"/>
            <a:ext cx="9889066" cy="498715"/>
          </a:xfrm>
          <a:prstGeom prst="rect">
            <a:avLst/>
          </a:prstGeom>
          <a:noFill/>
        </p:spPr>
        <p:txBody>
          <a:bodyPr lIns="108711" tIns="54356" rIns="108711" bIns="54356">
            <a:spAutoFit/>
          </a:bodyPr>
          <a:lstStyle/>
          <a:p>
            <a:pPr>
              <a:defRPr/>
            </a:pPr>
            <a:r>
              <a:rPr lang="es-PE" sz="2463" b="1" dirty="0">
                <a:solidFill>
                  <a:srgbClr val="C10D0D"/>
                </a:solidFill>
                <a:latin typeface="+mj-lt"/>
                <a:ea typeface="Optima" panose="02020500000000000000" pitchFamily="18" charset="0"/>
                <a:cs typeface="Optima" panose="02020500000000000000" pitchFamily="18" charset="0"/>
              </a:rPr>
              <a:t>Es posible que los contratistas soliciten adelantos, para lo cual:</a:t>
            </a:r>
          </a:p>
        </p:txBody>
      </p:sp>
      <p:grpSp>
        <p:nvGrpSpPr>
          <p:cNvPr id="13" name="Grupo 12"/>
          <p:cNvGrpSpPr/>
          <p:nvPr/>
        </p:nvGrpSpPr>
        <p:grpSpPr>
          <a:xfrm>
            <a:off x="359615" y="1571536"/>
            <a:ext cx="11454866" cy="5204974"/>
            <a:chOff x="414206" y="990504"/>
            <a:chExt cx="11454866" cy="5204974"/>
          </a:xfrm>
        </p:grpSpPr>
        <p:sp>
          <p:nvSpPr>
            <p:cNvPr id="3" name="2 Elipse"/>
            <p:cNvSpPr/>
            <p:nvPr/>
          </p:nvSpPr>
          <p:spPr>
            <a:xfrm>
              <a:off x="414206" y="1044762"/>
              <a:ext cx="3441700" cy="2023781"/>
            </a:xfrm>
            <a:prstGeom prst="ellipse">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lIns="108711" tIns="54356" rIns="108711" bIns="54356" anchor="ctr"/>
            <a:lstStyle/>
            <a:p>
              <a:pPr algn="ctr">
                <a:defRPr/>
              </a:pPr>
              <a:r>
                <a:rPr lang="es-PE" sz="2258" dirty="0">
                  <a:solidFill>
                    <a:prstClr val="black"/>
                  </a:solidFill>
                  <a:latin typeface="+mj-lt"/>
                  <a:ea typeface="Optima" panose="02020500000000000000" pitchFamily="18" charset="0"/>
                  <a:cs typeface="Optima" panose="02020500000000000000" pitchFamily="18" charset="0"/>
                </a:rPr>
                <a:t>Deben solicitarlo en el periodo establecido en las bases.</a:t>
              </a:r>
            </a:p>
          </p:txBody>
        </p:sp>
        <p:sp>
          <p:nvSpPr>
            <p:cNvPr id="4" name="3 Elipse"/>
            <p:cNvSpPr/>
            <p:nvPr/>
          </p:nvSpPr>
          <p:spPr>
            <a:xfrm>
              <a:off x="4316803" y="990504"/>
              <a:ext cx="4106059" cy="2229621"/>
            </a:xfrm>
            <a:prstGeom prst="ellipse">
              <a:avLst/>
            </a:prstGeom>
            <a:solidFill>
              <a:schemeClr val="accent5">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lIns="108711" tIns="54356" rIns="108711" bIns="54356" anchor="ctr"/>
            <a:lstStyle/>
            <a:p>
              <a:pPr algn="ctr">
                <a:defRPr/>
              </a:pPr>
              <a:r>
                <a:rPr lang="es-PE" sz="1847" dirty="0">
                  <a:solidFill>
                    <a:prstClr val="black"/>
                  </a:solidFill>
                  <a:latin typeface="+mj-lt"/>
                  <a:ea typeface="Optima" panose="02020500000000000000" pitchFamily="18" charset="0"/>
                  <a:cs typeface="Optima" panose="02020500000000000000" pitchFamily="18" charset="0"/>
                </a:rPr>
                <a:t>La entrega se realizará en la oportunidad y plazo establecido en las bases/</a:t>
              </a:r>
            </a:p>
            <a:p>
              <a:pPr algn="ctr">
                <a:defRPr/>
              </a:pPr>
              <a:r>
                <a:rPr lang="es-PE" sz="1847" dirty="0">
                  <a:solidFill>
                    <a:prstClr val="black"/>
                  </a:solidFill>
                  <a:latin typeface="+mj-lt"/>
                  <a:ea typeface="Optima" panose="02020500000000000000" pitchFamily="18" charset="0"/>
                  <a:cs typeface="Optima" panose="02020500000000000000" pitchFamily="18" charset="0"/>
                </a:rPr>
                <a:t>ampliación de plazo.</a:t>
              </a:r>
            </a:p>
          </p:txBody>
        </p:sp>
        <p:sp>
          <p:nvSpPr>
            <p:cNvPr id="8" name="7 Elipse"/>
            <p:cNvSpPr/>
            <p:nvPr/>
          </p:nvSpPr>
          <p:spPr>
            <a:xfrm>
              <a:off x="8711006" y="1108455"/>
              <a:ext cx="3158066" cy="1993716"/>
            </a:xfrm>
            <a:prstGeom prst="ellipse">
              <a:avLst/>
            </a:prstGeom>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lIns="108711" tIns="54356" rIns="108711" bIns="54356" anchor="ctr"/>
            <a:lstStyle/>
            <a:p>
              <a:pPr algn="ctr">
                <a:defRPr/>
              </a:pPr>
              <a:r>
                <a:rPr lang="es-PE" sz="2052" dirty="0">
                  <a:solidFill>
                    <a:prstClr val="black"/>
                  </a:solidFill>
                  <a:latin typeface="+mj-lt"/>
                  <a:ea typeface="Optima" panose="02020500000000000000" pitchFamily="18" charset="0"/>
                  <a:cs typeface="Optima" panose="02020500000000000000" pitchFamily="18" charset="0"/>
                </a:rPr>
                <a:t>Amortización por descuentos proporcionales</a:t>
              </a:r>
            </a:p>
          </p:txBody>
        </p:sp>
        <p:sp>
          <p:nvSpPr>
            <p:cNvPr id="5" name="4 Elipse"/>
            <p:cNvSpPr/>
            <p:nvPr/>
          </p:nvSpPr>
          <p:spPr>
            <a:xfrm>
              <a:off x="7630464" y="3836208"/>
              <a:ext cx="2161084" cy="129235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108711" tIns="54356" rIns="108711" bIns="54356" anchor="ctr"/>
            <a:lstStyle/>
            <a:p>
              <a:pPr algn="ctr">
                <a:defRPr/>
              </a:pPr>
              <a:r>
                <a:rPr lang="es-PE" sz="2258" b="1" dirty="0">
                  <a:solidFill>
                    <a:schemeClr val="tx1"/>
                  </a:solidFill>
                  <a:latin typeface="+mj-lt"/>
                  <a:ea typeface="Optima" panose="02020500000000000000" pitchFamily="18" charset="0"/>
                  <a:cs typeface="Optima" panose="02020500000000000000" pitchFamily="18" charset="0"/>
                </a:rPr>
                <a:t>30% BB y SS</a:t>
              </a:r>
            </a:p>
          </p:txBody>
        </p:sp>
        <p:sp>
          <p:nvSpPr>
            <p:cNvPr id="7" name="6 Elipse"/>
            <p:cNvSpPr/>
            <p:nvPr/>
          </p:nvSpPr>
          <p:spPr>
            <a:xfrm>
              <a:off x="1539124" y="3068543"/>
              <a:ext cx="4803099" cy="2281696"/>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lIns="108711" tIns="54356" rIns="108711" bIns="54356" anchor="ctr"/>
            <a:lstStyle/>
            <a:p>
              <a:pPr algn="ctr">
                <a:defRPr/>
              </a:pPr>
              <a:r>
                <a:rPr lang="es-PE" sz="2052" b="1" dirty="0">
                  <a:solidFill>
                    <a:prstClr val="white"/>
                  </a:solidFill>
                  <a:latin typeface="+mj-lt"/>
                  <a:ea typeface="Optima" panose="02020500000000000000" pitchFamily="18" charset="0"/>
                  <a:cs typeface="Optima" panose="02020500000000000000" pitchFamily="18" charset="0"/>
                </a:rPr>
                <a:t>10% (directos)</a:t>
              </a:r>
            </a:p>
            <a:p>
              <a:pPr algn="ctr">
                <a:defRPr/>
              </a:pPr>
              <a:r>
                <a:rPr lang="es-PE" sz="2052" b="1" dirty="0">
                  <a:solidFill>
                    <a:prstClr val="white"/>
                  </a:solidFill>
                  <a:latin typeface="+mj-lt"/>
                  <a:ea typeface="Optima" panose="02020500000000000000" pitchFamily="18" charset="0"/>
                  <a:cs typeface="Optima" panose="02020500000000000000" pitchFamily="18" charset="0"/>
                </a:rPr>
                <a:t>20%</a:t>
              </a:r>
            </a:p>
            <a:p>
              <a:pPr algn="ctr">
                <a:defRPr/>
              </a:pPr>
              <a:r>
                <a:rPr lang="es-PE" sz="2052" b="1" dirty="0">
                  <a:solidFill>
                    <a:prstClr val="white"/>
                  </a:solidFill>
                  <a:latin typeface="+mj-lt"/>
                  <a:ea typeface="Optima" panose="02020500000000000000" pitchFamily="18" charset="0"/>
                  <a:cs typeface="Optima" panose="02020500000000000000" pitchFamily="18" charset="0"/>
                </a:rPr>
                <a:t>(materiales e insumos)</a:t>
              </a:r>
            </a:p>
            <a:p>
              <a:pPr algn="ctr">
                <a:defRPr/>
              </a:pPr>
              <a:r>
                <a:rPr lang="es-PE" sz="2052" b="1" dirty="0">
                  <a:solidFill>
                    <a:prstClr val="white"/>
                  </a:solidFill>
                  <a:latin typeface="+mj-lt"/>
                  <a:ea typeface="Optima" panose="02020500000000000000" pitchFamily="18" charset="0"/>
                  <a:cs typeface="Optima" panose="02020500000000000000" pitchFamily="18" charset="0"/>
                </a:rPr>
                <a:t>Obras</a:t>
              </a:r>
            </a:p>
            <a:p>
              <a:pPr algn="ctr">
                <a:defRPr/>
              </a:pPr>
              <a:r>
                <a:rPr lang="es-PE" sz="2052" b="1" dirty="0">
                  <a:solidFill>
                    <a:schemeClr val="tx1"/>
                  </a:solidFill>
                  <a:latin typeface="+mj-lt"/>
                  <a:ea typeface="Optima" panose="02020500000000000000" pitchFamily="18" charset="0"/>
                  <a:cs typeface="Optima" panose="02020500000000000000" pitchFamily="18" charset="0"/>
                </a:rPr>
                <a:t>FIDEICOMISO (*)</a:t>
              </a:r>
            </a:p>
          </p:txBody>
        </p:sp>
        <p:sp>
          <p:nvSpPr>
            <p:cNvPr id="6" name="5 Rectángulo"/>
            <p:cNvSpPr/>
            <p:nvPr/>
          </p:nvSpPr>
          <p:spPr>
            <a:xfrm>
              <a:off x="775644" y="5582096"/>
              <a:ext cx="10554111" cy="6133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64917" indent="-364917" algn="just"/>
              <a:r>
                <a:rPr lang="es-PE" sz="1642" dirty="0"/>
                <a:t>(*) Se incorpora la posibilidad de incluir en las bases la obligación de constituir un fideicomiso para la administración de los adelantos destinados a la ejecución de obra (&gt;=S/5’000000,00).</a:t>
              </a:r>
            </a:p>
          </p:txBody>
        </p:sp>
      </p:grpSp>
      <p:grpSp>
        <p:nvGrpSpPr>
          <p:cNvPr id="9" name="Grupo 8"/>
          <p:cNvGrpSpPr/>
          <p:nvPr/>
        </p:nvGrpSpPr>
        <p:grpSpPr>
          <a:xfrm>
            <a:off x="39883" y="163223"/>
            <a:ext cx="11585448" cy="920526"/>
            <a:chOff x="338328" y="48738"/>
            <a:chExt cx="11585448" cy="920526"/>
          </a:xfrm>
        </p:grpSpPr>
        <p:cxnSp>
          <p:nvCxnSpPr>
            <p:cNvPr id="10" name="Conector recto 9">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2"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4664482"/>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 y="325459"/>
            <a:ext cx="12191999" cy="693152"/>
          </a:xfrm>
          <a:prstGeom prst="rect">
            <a:avLst/>
          </a:prstGeom>
          <a:noFill/>
        </p:spPr>
        <p:txBody>
          <a:bodyPr wrap="square" lIns="108711" tIns="54356" rIns="108711" bIns="54356">
            <a:spAutoFit/>
          </a:bodyPr>
          <a:lstStyle/>
          <a:p>
            <a:pPr algn="ctr">
              <a:defRPr/>
            </a:pPr>
            <a:r>
              <a:rPr lang="es-PE" sz="3694" b="1" dirty="0">
                <a:solidFill>
                  <a:srgbClr val="C10D0D"/>
                </a:solidFill>
                <a:latin typeface="+mj-lt"/>
                <a:ea typeface="Optima" panose="02020500000000000000" pitchFamily="18" charset="0"/>
                <a:cs typeface="Optima" panose="02020500000000000000" pitchFamily="18" charset="0"/>
              </a:rPr>
              <a:t>Garantía por adelantos</a:t>
            </a:r>
          </a:p>
        </p:txBody>
      </p:sp>
      <p:graphicFrame>
        <p:nvGraphicFramePr>
          <p:cNvPr id="5" name="Diagrama 4"/>
          <p:cNvGraphicFramePr/>
          <p:nvPr/>
        </p:nvGraphicFramePr>
        <p:xfrm>
          <a:off x="1832604" y="1138291"/>
          <a:ext cx="9435965" cy="3990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redondeado 5"/>
          <p:cNvSpPr/>
          <p:nvPr/>
        </p:nvSpPr>
        <p:spPr>
          <a:xfrm>
            <a:off x="1292901" y="5424134"/>
            <a:ext cx="10197349" cy="7389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s-PE" sz="2463" dirty="0">
                <a:solidFill>
                  <a:prstClr val="black"/>
                </a:solidFill>
                <a:ea typeface="Optima" panose="02020500000000000000" pitchFamily="18" charset="0"/>
                <a:cs typeface="Optima" panose="02020500000000000000" pitchFamily="18" charset="0"/>
              </a:rPr>
              <a:t>Vigencia mínima de 3 meses/renovable/reducción progresiva</a:t>
            </a:r>
          </a:p>
        </p:txBody>
      </p:sp>
      <p:grpSp>
        <p:nvGrpSpPr>
          <p:cNvPr id="7" name="Grupo 6"/>
          <p:cNvGrpSpPr/>
          <p:nvPr/>
        </p:nvGrpSpPr>
        <p:grpSpPr>
          <a:xfrm>
            <a:off x="338328" y="48738"/>
            <a:ext cx="11585448" cy="920526"/>
            <a:chOff x="338328" y="48738"/>
            <a:chExt cx="11585448" cy="920526"/>
          </a:xfrm>
        </p:grpSpPr>
        <p:cxnSp>
          <p:nvCxnSpPr>
            <p:cNvPr id="8" name="Conector recto 7">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A2FE40DF-2E93-4BFC-89F4-59BFFE5E2B4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0"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5757518"/>
      </p:ext>
    </p:extLst>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B385A14E-C5FC-4DBF-BBFB-3BF9371D7636}"/>
              </a:ext>
            </a:extLst>
          </p:cNvPr>
          <p:cNvSpPr txBox="1"/>
          <p:nvPr/>
        </p:nvSpPr>
        <p:spPr>
          <a:xfrm>
            <a:off x="1" y="196495"/>
            <a:ext cx="12191999" cy="628404"/>
          </a:xfrm>
          <a:prstGeom prst="rect">
            <a:avLst/>
          </a:prstGeom>
          <a:noFill/>
        </p:spPr>
        <p:txBody>
          <a:bodyPr wrap="square" lIns="108711" tIns="54356" rIns="108711" bIns="54356">
            <a:spAutoFit/>
          </a:bodyPr>
          <a:lstStyle/>
          <a:p>
            <a:pPr algn="ctr">
              <a:defRPr/>
            </a:pPr>
            <a:r>
              <a:rPr lang="es-PE" sz="3284" b="1" dirty="0">
                <a:solidFill>
                  <a:srgbClr val="C10D0D"/>
                </a:solidFill>
                <a:latin typeface="+mj-lt"/>
                <a:ea typeface="Optima" panose="02020500000000000000" pitchFamily="18" charset="0"/>
                <a:cs typeface="Optima" panose="02020500000000000000" pitchFamily="18" charset="0"/>
              </a:rPr>
              <a:t>El contrato puede modificarse </a:t>
            </a:r>
          </a:p>
        </p:txBody>
      </p:sp>
      <p:sp>
        <p:nvSpPr>
          <p:cNvPr id="4" name="CuadroTexto 3">
            <a:extLst>
              <a:ext uri="{FF2B5EF4-FFF2-40B4-BE49-F238E27FC236}">
                <a16:creationId xmlns:a16="http://schemas.microsoft.com/office/drawing/2014/main" id="{DA303061-B6D2-467A-8D9F-55D0BB4F876C}"/>
              </a:ext>
            </a:extLst>
          </p:cNvPr>
          <p:cNvSpPr txBox="1"/>
          <p:nvPr/>
        </p:nvSpPr>
        <p:spPr>
          <a:xfrm>
            <a:off x="590748" y="5941391"/>
            <a:ext cx="4803099" cy="418813"/>
          </a:xfrm>
          <a:prstGeom prst="rect">
            <a:avLst/>
          </a:prstGeom>
          <a:noFill/>
        </p:spPr>
        <p:txBody>
          <a:bodyPr wrap="square" rtlCol="0">
            <a:spAutoFit/>
          </a:bodyPr>
          <a:lstStyle/>
          <a:p>
            <a:pPr algn="ctr"/>
            <a:r>
              <a:rPr lang="es-ES" sz="2052" b="1" dirty="0"/>
              <a:t>Art.° 34.2 Ley de Contrataciones</a:t>
            </a:r>
            <a:endParaRPr lang="es-PE" sz="2052" b="1" dirty="0"/>
          </a:p>
        </p:txBody>
      </p:sp>
      <p:graphicFrame>
        <p:nvGraphicFramePr>
          <p:cNvPr id="5" name="Diagrama 4"/>
          <p:cNvGraphicFramePr/>
          <p:nvPr/>
        </p:nvGraphicFramePr>
        <p:xfrm>
          <a:off x="913459" y="955164"/>
          <a:ext cx="10502897" cy="5191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o 5"/>
          <p:cNvGrpSpPr/>
          <p:nvPr/>
        </p:nvGrpSpPr>
        <p:grpSpPr>
          <a:xfrm>
            <a:off x="338328" y="48738"/>
            <a:ext cx="11585448" cy="920526"/>
            <a:chOff x="338328" y="48738"/>
            <a:chExt cx="11585448" cy="920526"/>
          </a:xfrm>
        </p:grpSpPr>
        <p:cxnSp>
          <p:nvCxnSpPr>
            <p:cNvPr id="7" name="Conector recto 6">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A2FE40DF-2E93-4BFC-89F4-59BFFE5E2B4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9"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11968001"/>
      </p:ext>
    </p:extLst>
  </p:cSld>
  <p:clrMapOvr>
    <a:masterClrMapping/>
  </p:clrMapOvr>
  <p:transition spd="slow">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175218193"/>
              </p:ext>
            </p:extLst>
          </p:nvPr>
        </p:nvGraphicFramePr>
        <p:xfrm>
          <a:off x="922251" y="1439663"/>
          <a:ext cx="99756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CuadroTexto"/>
          <p:cNvSpPr txBox="1"/>
          <p:nvPr/>
        </p:nvSpPr>
        <p:spPr>
          <a:xfrm>
            <a:off x="-598705" y="152290"/>
            <a:ext cx="12192000" cy="693152"/>
          </a:xfrm>
          <a:prstGeom prst="rect">
            <a:avLst/>
          </a:prstGeom>
          <a:noFill/>
        </p:spPr>
        <p:txBody>
          <a:bodyPr wrap="square" lIns="108711" tIns="54356" rIns="108711" bIns="54356">
            <a:spAutoFit/>
          </a:bodyPr>
          <a:lstStyle/>
          <a:p>
            <a:pPr algn="ctr">
              <a:defRPr/>
            </a:pPr>
            <a:r>
              <a:rPr lang="es-PE" sz="3694" b="1" dirty="0">
                <a:solidFill>
                  <a:srgbClr val="C10D0D"/>
                </a:solidFill>
                <a:latin typeface="+mj-lt"/>
                <a:ea typeface="Optima" panose="02020500000000000000" pitchFamily="18" charset="0"/>
                <a:cs typeface="Optima" panose="02020500000000000000" pitchFamily="18" charset="0"/>
              </a:rPr>
              <a:t>Ampliaciones de plazo</a:t>
            </a:r>
          </a:p>
        </p:txBody>
      </p:sp>
      <p:grpSp>
        <p:nvGrpSpPr>
          <p:cNvPr id="4" name="Grupo 3"/>
          <p:cNvGrpSpPr/>
          <p:nvPr/>
        </p:nvGrpSpPr>
        <p:grpSpPr>
          <a:xfrm>
            <a:off x="338328" y="48738"/>
            <a:ext cx="11585448" cy="920526"/>
            <a:chOff x="338328" y="48738"/>
            <a:chExt cx="11585448" cy="920526"/>
          </a:xfrm>
        </p:grpSpPr>
        <p:cxnSp>
          <p:nvCxnSpPr>
            <p:cNvPr id="5" name="Conector recto 4">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A2FE40DF-2E93-4BFC-89F4-59BFFE5E2B4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7"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0884748"/>
      </p:ext>
    </p:extLst>
  </p:cSld>
  <p:clrMapOvr>
    <a:masterClrMapping/>
  </p:clrMapOvr>
  <p:transition spd="slow">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97627" y="1076904"/>
            <a:ext cx="9889066" cy="693152"/>
          </a:xfrm>
          <a:prstGeom prst="rect">
            <a:avLst/>
          </a:prstGeom>
          <a:noFill/>
        </p:spPr>
        <p:txBody>
          <a:bodyPr lIns="108711" tIns="54356" rIns="108711" bIns="54356">
            <a:spAutoFit/>
          </a:bodyPr>
          <a:lstStyle/>
          <a:p>
            <a:pPr algn="ctr">
              <a:defRPr/>
            </a:pPr>
            <a:r>
              <a:rPr lang="es-PE" sz="3694" b="1" dirty="0">
                <a:solidFill>
                  <a:srgbClr val="C10D0D"/>
                </a:solidFill>
                <a:latin typeface="+mj-lt"/>
                <a:ea typeface="Optima" panose="02020500000000000000" pitchFamily="18" charset="0"/>
                <a:cs typeface="Optima" panose="02020500000000000000" pitchFamily="18" charset="0"/>
              </a:rPr>
              <a:t>Supuestos de procedencia</a:t>
            </a:r>
          </a:p>
        </p:txBody>
      </p:sp>
      <p:graphicFrame>
        <p:nvGraphicFramePr>
          <p:cNvPr id="4" name="Diagrama 3"/>
          <p:cNvGraphicFramePr/>
          <p:nvPr/>
        </p:nvGraphicFramePr>
        <p:xfrm>
          <a:off x="553963" y="1138291"/>
          <a:ext cx="11010181" cy="4871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o 4"/>
          <p:cNvGrpSpPr/>
          <p:nvPr/>
        </p:nvGrpSpPr>
        <p:grpSpPr>
          <a:xfrm>
            <a:off x="338328" y="48738"/>
            <a:ext cx="11585448" cy="920526"/>
            <a:chOff x="338328" y="48738"/>
            <a:chExt cx="11585448" cy="920526"/>
          </a:xfrm>
        </p:grpSpPr>
        <p:cxnSp>
          <p:nvCxnSpPr>
            <p:cNvPr id="6" name="Conector recto 5">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A2FE40DF-2E93-4BFC-89F4-59BFFE5E2B42}"/>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8"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1376613"/>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uadroTexto 4"/>
          <p:cNvSpPr txBox="1"/>
          <p:nvPr/>
        </p:nvSpPr>
        <p:spPr>
          <a:xfrm>
            <a:off x="553963" y="1600310"/>
            <a:ext cx="10540327" cy="661547"/>
          </a:xfrm>
          <a:prstGeom prst="rect">
            <a:avLst/>
          </a:prstGeom>
          <a:noFill/>
        </p:spPr>
        <p:txBody>
          <a:bodyPr wrap="square" rtlCol="0">
            <a:spAutoFit/>
          </a:bodyPr>
          <a:lstStyle/>
          <a:p>
            <a:pPr algn="ctr"/>
            <a:r>
              <a:rPr lang="es-PE" sz="3589" b="1" dirty="0">
                <a:solidFill>
                  <a:srgbClr val="C00000"/>
                </a:solidFill>
              </a:rPr>
              <a:t>¿Qué es la ejecución contractual?</a:t>
            </a:r>
          </a:p>
        </p:txBody>
      </p:sp>
      <p:sp>
        <p:nvSpPr>
          <p:cNvPr id="4" name="CuadroTexto 3"/>
          <p:cNvSpPr txBox="1"/>
          <p:nvPr/>
        </p:nvSpPr>
        <p:spPr>
          <a:xfrm>
            <a:off x="1810158" y="2922827"/>
            <a:ext cx="8970672" cy="1039499"/>
          </a:xfrm>
          <a:prstGeom prst="rect">
            <a:avLst/>
          </a:prstGeom>
          <a:noFill/>
        </p:spPr>
        <p:txBody>
          <a:bodyPr wrap="square" rtlCol="0">
            <a:spAutoFit/>
          </a:bodyPr>
          <a:lstStyle/>
          <a:p>
            <a:pPr algn="ctr"/>
            <a:r>
              <a:rPr lang="es-PE" sz="1994" dirty="0"/>
              <a:t>Fase de la contratación pública en la cual las partes cumplen las prestaciones a las que se han comprometido: El postor ejecuta la obra, suministra el bien o presta el servicio y, por su parte,  la Entidad cumple con efectuar el pago.</a:t>
            </a:r>
          </a:p>
        </p:txBody>
      </p:sp>
      <p:pic>
        <p:nvPicPr>
          <p:cNvPr id="6" name="Imagen 5"/>
          <p:cNvPicPr>
            <a:picLocks noChangeAspect="1"/>
          </p:cNvPicPr>
          <p:nvPr/>
        </p:nvPicPr>
        <p:blipFill>
          <a:blip r:embed="rId3">
            <a:duotone>
              <a:schemeClr val="accent2">
                <a:shade val="45000"/>
                <a:satMod val="135000"/>
              </a:schemeClr>
              <a:prstClr val="white"/>
            </a:duotone>
          </a:blip>
          <a:stretch>
            <a:fillRect/>
          </a:stretch>
        </p:blipFill>
        <p:spPr>
          <a:xfrm>
            <a:off x="24293" y="4677976"/>
            <a:ext cx="12147796" cy="2168826"/>
          </a:xfrm>
          <a:prstGeom prst="rect">
            <a:avLst/>
          </a:prstGeom>
        </p:spPr>
      </p:pic>
      <p:grpSp>
        <p:nvGrpSpPr>
          <p:cNvPr id="7" name="Grupo 6"/>
          <p:cNvGrpSpPr/>
          <p:nvPr/>
        </p:nvGrpSpPr>
        <p:grpSpPr>
          <a:xfrm>
            <a:off x="338328" y="48738"/>
            <a:ext cx="11585448" cy="920526"/>
            <a:chOff x="338328" y="48738"/>
            <a:chExt cx="11585448" cy="920526"/>
          </a:xfrm>
        </p:grpSpPr>
        <p:cxnSp>
          <p:nvCxnSpPr>
            <p:cNvPr id="8" name="Conector recto 7">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A2FE40DF-2E93-4BFC-89F4-59BFFE5E2B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0"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51820898"/>
      </p:ext>
    </p:extLst>
  </p:cSld>
  <p:clrMapOvr>
    <a:overrideClrMapping bg1="lt1" tx1="dk1" bg2="lt2" tx2="dk2" accent1="accent1" accent2="accent2" accent3="accent3" accent4="accent4" accent5="accent5" accent6="accent6" hlink="hlink" folHlink="folHlink"/>
  </p:clrMapOvr>
  <p:transition spd="slow">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noGrp="1" noChangeArrowheads="1"/>
          </p:cNvSpPr>
          <p:nvPr>
            <p:ph type="title" idx="4294967295"/>
          </p:nvPr>
        </p:nvSpPr>
        <p:spPr>
          <a:xfrm>
            <a:off x="2343452" y="1139457"/>
            <a:ext cx="7575200" cy="718423"/>
          </a:xfrm>
          <a:prstGeom prst="rect">
            <a:avLst/>
          </a:prstGeom>
        </p:spPr>
        <p:txBody>
          <a:bodyPr>
            <a:normAutofit fontScale="90000"/>
          </a:bodyPr>
          <a:lstStyle/>
          <a:p>
            <a:pPr algn="ctr">
              <a:defRPr/>
            </a:pPr>
            <a:r>
              <a:rPr lang="es-PE" sz="3592" b="1" dirty="0">
                <a:solidFill>
                  <a:srgbClr val="C10D0D"/>
                </a:solidFill>
                <a:ea typeface="Optima" panose="02020500000000000000" pitchFamily="18" charset="0"/>
                <a:cs typeface="Optima" panose="02020500000000000000" pitchFamily="18" charset="0"/>
              </a:rPr>
              <a:t>Ampliación del plazo contractual</a:t>
            </a:r>
            <a:br>
              <a:rPr lang="es-PE" sz="3592" b="1" dirty="0">
                <a:solidFill>
                  <a:srgbClr val="C10D0D"/>
                </a:solidFill>
                <a:ea typeface="Optima" panose="02020500000000000000" pitchFamily="18" charset="0"/>
                <a:cs typeface="Optima" panose="02020500000000000000" pitchFamily="18" charset="0"/>
              </a:rPr>
            </a:br>
            <a:r>
              <a:rPr lang="es-PE" sz="2771" b="1" dirty="0">
                <a:solidFill>
                  <a:srgbClr val="C10D0D"/>
                </a:solidFill>
                <a:ea typeface="Optima" panose="02020500000000000000" pitchFamily="18" charset="0"/>
                <a:cs typeface="Optima" panose="02020500000000000000" pitchFamily="18" charset="0"/>
              </a:rPr>
              <a:t>Art. 158° RLCE</a:t>
            </a:r>
          </a:p>
        </p:txBody>
      </p:sp>
      <p:grpSp>
        <p:nvGrpSpPr>
          <p:cNvPr id="3" name="Grupo 2"/>
          <p:cNvGrpSpPr/>
          <p:nvPr/>
        </p:nvGrpSpPr>
        <p:grpSpPr>
          <a:xfrm>
            <a:off x="839700" y="1998449"/>
            <a:ext cx="11084076" cy="4702541"/>
            <a:chOff x="775643" y="1534425"/>
            <a:chExt cx="11084076" cy="4702541"/>
          </a:xfrm>
        </p:grpSpPr>
        <p:sp>
          <p:nvSpPr>
            <p:cNvPr id="2" name="1 Rectángulo redondeado"/>
            <p:cNvSpPr/>
            <p:nvPr/>
          </p:nvSpPr>
          <p:spPr>
            <a:xfrm>
              <a:off x="775643" y="1534425"/>
              <a:ext cx="2330449" cy="236900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63" b="1" dirty="0">
                  <a:solidFill>
                    <a:schemeClr val="bg1"/>
                  </a:solidFill>
                </a:rPr>
                <a:t>Culminado el hecho generador del atraso</a:t>
              </a:r>
            </a:p>
          </p:txBody>
        </p:sp>
        <p:sp>
          <p:nvSpPr>
            <p:cNvPr id="5" name="4 Rectángulo redondeado"/>
            <p:cNvSpPr/>
            <p:nvPr/>
          </p:nvSpPr>
          <p:spPr>
            <a:xfrm>
              <a:off x="4765911" y="1581654"/>
              <a:ext cx="2142921" cy="206902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PE" sz="2873" dirty="0">
                  <a:solidFill>
                    <a:schemeClr val="tx1"/>
                  </a:solidFill>
                </a:rPr>
                <a:t>Solicitud</a:t>
              </a:r>
            </a:p>
          </p:txBody>
        </p:sp>
        <p:sp>
          <p:nvSpPr>
            <p:cNvPr id="6" name="5 Rectángulo redondeado"/>
            <p:cNvSpPr/>
            <p:nvPr/>
          </p:nvSpPr>
          <p:spPr>
            <a:xfrm>
              <a:off x="8756178" y="1581654"/>
              <a:ext cx="2142921" cy="2069027"/>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PE" sz="2873" dirty="0">
                  <a:solidFill>
                    <a:schemeClr val="tx1"/>
                  </a:solidFill>
                </a:rPr>
                <a:t>Resolver</a:t>
              </a:r>
            </a:p>
          </p:txBody>
        </p:sp>
        <p:cxnSp>
          <p:nvCxnSpPr>
            <p:cNvPr id="4" name="3 Conector recto de flecha"/>
            <p:cNvCxnSpPr>
              <a:endCxn id="5" idx="1"/>
            </p:cNvCxnSpPr>
            <p:nvPr/>
          </p:nvCxnSpPr>
          <p:spPr>
            <a:xfrm>
              <a:off x="3106093" y="2616168"/>
              <a:ext cx="1659819" cy="0"/>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6908832" y="2616168"/>
              <a:ext cx="1847346" cy="0"/>
            </a:xfrm>
            <a:prstGeom prst="straightConnector1">
              <a:avLst/>
            </a:prstGeom>
            <a:ln w="285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3312388" y="2025017"/>
              <a:ext cx="1097534" cy="548439"/>
            </a:xfrm>
            <a:prstGeom prst="rect">
              <a:avLst/>
            </a:prstGeom>
          </p:spPr>
          <p:txBody>
            <a:bodyPr wrap="none">
              <a:spAutoFit/>
            </a:bodyPr>
            <a:lstStyle/>
            <a:p>
              <a:r>
                <a:rPr lang="es-PE" sz="2873"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7 días</a:t>
              </a:r>
            </a:p>
          </p:txBody>
        </p:sp>
        <p:sp>
          <p:nvSpPr>
            <p:cNvPr id="11" name="10 Rectángulo"/>
            <p:cNvSpPr/>
            <p:nvPr/>
          </p:nvSpPr>
          <p:spPr>
            <a:xfrm>
              <a:off x="7302655" y="2022887"/>
              <a:ext cx="1288352" cy="548439"/>
            </a:xfrm>
            <a:prstGeom prst="rect">
              <a:avLst/>
            </a:prstGeom>
          </p:spPr>
          <p:txBody>
            <a:bodyPr wrap="none">
              <a:spAutoFit/>
            </a:bodyPr>
            <a:lstStyle/>
            <a:p>
              <a:r>
                <a:rPr lang="es-PE" sz="2873"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10 días</a:t>
              </a:r>
            </a:p>
          </p:txBody>
        </p:sp>
        <p:sp>
          <p:nvSpPr>
            <p:cNvPr id="10" name="9 Flecha derecha"/>
            <p:cNvSpPr/>
            <p:nvPr/>
          </p:nvSpPr>
          <p:spPr>
            <a:xfrm>
              <a:off x="7130514" y="3687297"/>
              <a:ext cx="4729205" cy="2549669"/>
            </a:xfrm>
            <a:prstGeom prst="rightArrow">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s-PE" sz="2052" dirty="0">
                  <a:solidFill>
                    <a:schemeClr val="tx1"/>
                  </a:solidFill>
                </a:rPr>
                <a:t>Silencio administrativo positivo – Se tiene por aprobado bajo responsabilidad del Titular de la Entidad.</a:t>
              </a:r>
            </a:p>
          </p:txBody>
        </p:sp>
        <p:sp>
          <p:nvSpPr>
            <p:cNvPr id="14" name="13 Rectángulo redondeado"/>
            <p:cNvSpPr/>
            <p:nvPr/>
          </p:nvSpPr>
          <p:spPr>
            <a:xfrm>
              <a:off x="4618124" y="3950655"/>
              <a:ext cx="2438496" cy="228631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s-PE" sz="2052" b="1" dirty="0">
                  <a:solidFill>
                    <a:schemeClr val="tx1"/>
                  </a:solidFill>
                </a:rPr>
                <a:t>Controversias: </a:t>
              </a:r>
              <a:r>
                <a:rPr lang="es-PE" sz="2052" dirty="0">
                  <a:solidFill>
                    <a:schemeClr val="tx1"/>
                  </a:solidFill>
                </a:rPr>
                <a:t>Conciliación y/o arbitraje / 30 días hábiles</a:t>
              </a:r>
            </a:p>
          </p:txBody>
        </p:sp>
      </p:grpSp>
      <p:grpSp>
        <p:nvGrpSpPr>
          <p:cNvPr id="12" name="Grupo 11"/>
          <p:cNvGrpSpPr/>
          <p:nvPr/>
        </p:nvGrpSpPr>
        <p:grpSpPr>
          <a:xfrm>
            <a:off x="338328" y="48738"/>
            <a:ext cx="11585448" cy="920526"/>
            <a:chOff x="338328" y="48738"/>
            <a:chExt cx="11585448" cy="920526"/>
          </a:xfrm>
        </p:grpSpPr>
        <p:cxnSp>
          <p:nvCxnSpPr>
            <p:cNvPr id="13" name="Conector recto 12">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6"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148494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 y="90542"/>
            <a:ext cx="12191999" cy="693152"/>
          </a:xfrm>
          <a:prstGeom prst="rect">
            <a:avLst/>
          </a:prstGeom>
          <a:noFill/>
        </p:spPr>
        <p:txBody>
          <a:bodyPr wrap="square" lIns="108711" tIns="54356" rIns="108711" bIns="54356">
            <a:spAutoFit/>
          </a:bodyPr>
          <a:lstStyle/>
          <a:p>
            <a:pPr algn="ctr">
              <a:defRPr/>
            </a:pPr>
            <a:r>
              <a:rPr lang="es-PE" sz="3694" b="1" dirty="0">
                <a:solidFill>
                  <a:srgbClr val="C10D0D"/>
                </a:solidFill>
                <a:latin typeface="+mj-lt"/>
                <a:ea typeface="Optima" panose="02020500000000000000" pitchFamily="18" charset="0"/>
                <a:cs typeface="Optima" panose="02020500000000000000" pitchFamily="18" charset="0"/>
              </a:rPr>
              <a:t>Requisitos del adicional</a:t>
            </a:r>
          </a:p>
        </p:txBody>
      </p:sp>
      <p:graphicFrame>
        <p:nvGraphicFramePr>
          <p:cNvPr id="3" name="Diagrama 2"/>
          <p:cNvGraphicFramePr/>
          <p:nvPr>
            <p:extLst>
              <p:ext uri="{D42A27DB-BD31-4B8C-83A1-F6EECF244321}">
                <p14:modId xmlns:p14="http://schemas.microsoft.com/office/powerpoint/2010/main" val="732519142"/>
              </p:ext>
            </p:extLst>
          </p:nvPr>
        </p:nvGraphicFramePr>
        <p:xfrm>
          <a:off x="1189946" y="1439333"/>
          <a:ext cx="1054056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o 3"/>
          <p:cNvGrpSpPr/>
          <p:nvPr/>
        </p:nvGrpSpPr>
        <p:grpSpPr>
          <a:xfrm>
            <a:off x="338328" y="48738"/>
            <a:ext cx="11585448" cy="920526"/>
            <a:chOff x="338328" y="48738"/>
            <a:chExt cx="11585448" cy="920526"/>
          </a:xfrm>
        </p:grpSpPr>
        <p:cxnSp>
          <p:nvCxnSpPr>
            <p:cNvPr id="5" name="Conector recto 4">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A2FE40DF-2E93-4BFC-89F4-59BFFE5E2B42}"/>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7"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9384368"/>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93204" y="251566"/>
            <a:ext cx="9889066" cy="563461"/>
          </a:xfrm>
          <a:prstGeom prst="rect">
            <a:avLst/>
          </a:prstGeom>
          <a:noFill/>
        </p:spPr>
        <p:txBody>
          <a:bodyPr lIns="108711" tIns="54356" rIns="108711" bIns="54356">
            <a:spAutoFit/>
          </a:bodyPr>
          <a:lstStyle/>
          <a:p>
            <a:pPr algn="ctr">
              <a:defRPr/>
            </a:pPr>
            <a:r>
              <a:rPr lang="es-PE" sz="2873" b="1" dirty="0">
                <a:solidFill>
                  <a:srgbClr val="C10D0D"/>
                </a:solidFill>
                <a:latin typeface="+mj-lt"/>
                <a:ea typeface="Optima" panose="02020500000000000000" pitchFamily="18" charset="0"/>
                <a:cs typeface="Optima" panose="02020500000000000000" pitchFamily="18" charset="0"/>
              </a:rPr>
              <a:t>Procedimiento para la aprobación de adicionales</a:t>
            </a:r>
          </a:p>
        </p:txBody>
      </p:sp>
      <p:sp>
        <p:nvSpPr>
          <p:cNvPr id="4" name="3 Operación manual"/>
          <p:cNvSpPr/>
          <p:nvPr/>
        </p:nvSpPr>
        <p:spPr>
          <a:xfrm>
            <a:off x="7469531" y="1160732"/>
            <a:ext cx="1921240" cy="1625664"/>
          </a:xfrm>
          <a:prstGeom prst="flowChartManualOperati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PE" sz="1847" dirty="0">
                <a:solidFill>
                  <a:schemeClr val="tx1"/>
                </a:solidFill>
              </a:rPr>
              <a:t>Asesoría Jurídica</a:t>
            </a:r>
          </a:p>
        </p:txBody>
      </p:sp>
      <p:sp>
        <p:nvSpPr>
          <p:cNvPr id="6" name="5 Operación manual"/>
          <p:cNvSpPr/>
          <p:nvPr/>
        </p:nvSpPr>
        <p:spPr>
          <a:xfrm>
            <a:off x="527238" y="1151525"/>
            <a:ext cx="1921240" cy="1589458"/>
          </a:xfrm>
          <a:prstGeom prst="flowChartManualOperati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PE" sz="2052" dirty="0">
                <a:solidFill>
                  <a:schemeClr val="tx1"/>
                </a:solidFill>
              </a:rPr>
              <a:t>Área Usuaria</a:t>
            </a:r>
          </a:p>
        </p:txBody>
      </p:sp>
      <p:sp>
        <p:nvSpPr>
          <p:cNvPr id="7" name="6 Operación manual"/>
          <p:cNvSpPr/>
          <p:nvPr/>
        </p:nvSpPr>
        <p:spPr>
          <a:xfrm>
            <a:off x="9483449" y="1160732"/>
            <a:ext cx="2149243" cy="1580251"/>
          </a:xfrm>
          <a:prstGeom prst="flowChartManualOperati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PE" sz="2052" dirty="0">
                <a:solidFill>
                  <a:schemeClr val="tx1"/>
                </a:solidFill>
              </a:rPr>
              <a:t>Titular de la Entidad</a:t>
            </a:r>
          </a:p>
        </p:txBody>
      </p:sp>
      <p:sp>
        <p:nvSpPr>
          <p:cNvPr id="9" name="8 Operación manual"/>
          <p:cNvSpPr/>
          <p:nvPr/>
        </p:nvSpPr>
        <p:spPr>
          <a:xfrm>
            <a:off x="2784089" y="1160732"/>
            <a:ext cx="1921240" cy="1580251"/>
          </a:xfrm>
          <a:prstGeom prst="flowChartManualOperati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PE" sz="2052" dirty="0">
                <a:solidFill>
                  <a:schemeClr val="tx1"/>
                </a:solidFill>
              </a:rPr>
              <a:t>OEC</a:t>
            </a:r>
          </a:p>
        </p:txBody>
      </p:sp>
      <p:sp>
        <p:nvSpPr>
          <p:cNvPr id="10" name="9 Operación manual"/>
          <p:cNvSpPr/>
          <p:nvPr/>
        </p:nvSpPr>
        <p:spPr>
          <a:xfrm>
            <a:off x="4797696" y="1160732"/>
            <a:ext cx="2579158" cy="1608997"/>
          </a:xfrm>
          <a:prstGeom prst="flowChartManualOperation">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s-PE" sz="1642" dirty="0">
                <a:solidFill>
                  <a:schemeClr val="tx1"/>
                </a:solidFill>
              </a:rPr>
              <a:t>Planificación y Presupuesto</a:t>
            </a:r>
          </a:p>
        </p:txBody>
      </p:sp>
      <p:sp>
        <p:nvSpPr>
          <p:cNvPr id="5" name="4 Proceso alternativo"/>
          <p:cNvSpPr/>
          <p:nvPr/>
        </p:nvSpPr>
        <p:spPr>
          <a:xfrm>
            <a:off x="527239" y="3081971"/>
            <a:ext cx="1946371" cy="2364603"/>
          </a:xfrm>
          <a:prstGeom prst="flowChartAlternateProcess">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847" dirty="0">
                <a:solidFill>
                  <a:schemeClr val="tx1"/>
                </a:solidFill>
              </a:rPr>
              <a:t>Justifica las contrataciones por prestaciones adicionales</a:t>
            </a:r>
          </a:p>
        </p:txBody>
      </p:sp>
      <p:sp>
        <p:nvSpPr>
          <p:cNvPr id="11" name="10 Proceso alternativo"/>
          <p:cNvSpPr/>
          <p:nvPr/>
        </p:nvSpPr>
        <p:spPr>
          <a:xfrm>
            <a:off x="2839325" y="3081971"/>
            <a:ext cx="2000479" cy="2364603"/>
          </a:xfrm>
          <a:prstGeom prst="flowChartAlternateProcess">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42" dirty="0">
                <a:solidFill>
                  <a:schemeClr val="tx1"/>
                </a:solidFill>
              </a:rPr>
              <a:t>Justifica las contrataciones por prestaciones adicionales</a:t>
            </a:r>
          </a:p>
        </p:txBody>
      </p:sp>
      <p:sp>
        <p:nvSpPr>
          <p:cNvPr id="12" name="11 Proceso alternativo"/>
          <p:cNvSpPr/>
          <p:nvPr/>
        </p:nvSpPr>
        <p:spPr>
          <a:xfrm>
            <a:off x="5074799" y="3081971"/>
            <a:ext cx="1921240" cy="2364603"/>
          </a:xfrm>
          <a:prstGeom prst="flowChartAlternateProcess">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847" dirty="0">
                <a:solidFill>
                  <a:schemeClr val="tx1"/>
                </a:solidFill>
              </a:rPr>
              <a:t>Certificación de Crédito Presupuestal</a:t>
            </a:r>
          </a:p>
        </p:txBody>
      </p:sp>
      <p:sp>
        <p:nvSpPr>
          <p:cNvPr id="13" name="12 Proceso alternativo"/>
          <p:cNvSpPr/>
          <p:nvPr/>
        </p:nvSpPr>
        <p:spPr>
          <a:xfrm>
            <a:off x="7420743" y="3081971"/>
            <a:ext cx="1921240" cy="2364603"/>
          </a:xfrm>
          <a:prstGeom prst="flowChartAlternateProcess">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847" dirty="0">
                <a:solidFill>
                  <a:schemeClr val="tx1"/>
                </a:solidFill>
              </a:rPr>
              <a:t>Informe legal de la procedencia del adicional</a:t>
            </a:r>
          </a:p>
        </p:txBody>
      </p:sp>
      <p:sp>
        <p:nvSpPr>
          <p:cNvPr id="14" name="13 Proceso alternativo"/>
          <p:cNvSpPr/>
          <p:nvPr/>
        </p:nvSpPr>
        <p:spPr>
          <a:xfrm>
            <a:off x="9707699" y="3081971"/>
            <a:ext cx="1921240" cy="2364603"/>
          </a:xfrm>
          <a:prstGeom prst="flowChartAlternateProcess">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52" dirty="0">
                <a:solidFill>
                  <a:schemeClr val="tx1"/>
                </a:solidFill>
              </a:rPr>
              <a:t>Resolución de aprobación del adicional</a:t>
            </a:r>
          </a:p>
        </p:txBody>
      </p:sp>
      <p:sp>
        <p:nvSpPr>
          <p:cNvPr id="15" name="14 Rectángulo"/>
          <p:cNvSpPr/>
          <p:nvPr/>
        </p:nvSpPr>
        <p:spPr>
          <a:xfrm>
            <a:off x="527239" y="5641842"/>
            <a:ext cx="11105453" cy="595124"/>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52" dirty="0">
                <a:solidFill>
                  <a:schemeClr val="bg1"/>
                </a:solidFill>
              </a:rPr>
              <a:t>De ser el caso, los antecedentes de la negociación del costo con el contratista</a:t>
            </a:r>
          </a:p>
        </p:txBody>
      </p:sp>
      <p:cxnSp>
        <p:nvCxnSpPr>
          <p:cNvPr id="17" name="16 Conector recto"/>
          <p:cNvCxnSpPr/>
          <p:nvPr/>
        </p:nvCxnSpPr>
        <p:spPr>
          <a:xfrm>
            <a:off x="527238" y="2860290"/>
            <a:ext cx="11101701"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6" name="Grupo 15"/>
          <p:cNvGrpSpPr/>
          <p:nvPr/>
        </p:nvGrpSpPr>
        <p:grpSpPr>
          <a:xfrm>
            <a:off x="338328" y="48738"/>
            <a:ext cx="11585448" cy="920526"/>
            <a:chOff x="338328" y="48738"/>
            <a:chExt cx="11585448" cy="920526"/>
          </a:xfrm>
        </p:grpSpPr>
        <p:cxnSp>
          <p:nvCxnSpPr>
            <p:cNvPr id="18" name="Conector recto 17">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Imagen 18">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20"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9300418"/>
      </p:ext>
    </p:extLst>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052" y="1481645"/>
            <a:ext cx="12192000" cy="693152"/>
          </a:xfrm>
          <a:prstGeom prst="rect">
            <a:avLst/>
          </a:prstGeom>
          <a:noFill/>
        </p:spPr>
        <p:txBody>
          <a:bodyPr wrap="square" lIns="108711" tIns="54356" rIns="108711" bIns="54356">
            <a:spAutoFit/>
          </a:bodyPr>
          <a:lstStyle/>
          <a:p>
            <a:pPr algn="ctr">
              <a:defRPr/>
            </a:pPr>
            <a:r>
              <a:rPr lang="es-PE" sz="3694" b="1" dirty="0">
                <a:solidFill>
                  <a:srgbClr val="C10D0D"/>
                </a:solidFill>
                <a:latin typeface="+mj-lt"/>
                <a:ea typeface="Optima" panose="02020500000000000000" pitchFamily="18" charset="0"/>
                <a:cs typeface="Optima" panose="02020500000000000000" pitchFamily="18" charset="0"/>
              </a:rPr>
              <a:t>Requisitos de la reducción</a:t>
            </a:r>
          </a:p>
        </p:txBody>
      </p:sp>
      <p:grpSp>
        <p:nvGrpSpPr>
          <p:cNvPr id="5" name="Diagram group"/>
          <p:cNvGrpSpPr/>
          <p:nvPr/>
        </p:nvGrpSpPr>
        <p:grpSpPr>
          <a:xfrm>
            <a:off x="2327415" y="2809952"/>
            <a:ext cx="7886186" cy="3132285"/>
            <a:chOff x="-309694" y="939878"/>
            <a:chExt cx="7684924" cy="1893383"/>
          </a:xfrm>
          <a:scene3d>
            <a:camera prst="orthographicFront">
              <a:rot lat="0" lon="0" rev="0"/>
            </a:camera>
            <a:lightRig rig="glow" dir="t">
              <a:rot lat="0" lon="0" rev="4800000"/>
            </a:lightRig>
          </a:scene3d>
        </p:grpSpPr>
        <p:grpSp>
          <p:nvGrpSpPr>
            <p:cNvPr id="7" name="Grupo 6"/>
            <p:cNvGrpSpPr/>
            <p:nvPr/>
          </p:nvGrpSpPr>
          <p:grpSpPr>
            <a:xfrm>
              <a:off x="-309694" y="939878"/>
              <a:ext cx="7381494" cy="501840"/>
              <a:chOff x="-309694" y="939878"/>
              <a:chExt cx="7381494" cy="501840"/>
            </a:xfrm>
            <a:scene3d>
              <a:camera prst="orthographicFront">
                <a:rot lat="0" lon="0" rev="0"/>
              </a:camera>
              <a:lightRig rig="glow" dir="t">
                <a:rot lat="0" lon="0" rev="4800000"/>
              </a:lightRig>
            </a:scene3d>
          </p:grpSpPr>
          <p:sp>
            <p:nvSpPr>
              <p:cNvPr id="20" name="Rectángulo redondeado 19"/>
              <p:cNvSpPr/>
              <p:nvPr/>
            </p:nvSpPr>
            <p:spPr>
              <a:xfrm>
                <a:off x="-309694" y="939878"/>
                <a:ext cx="6768752" cy="501840"/>
              </a:xfrm>
              <a:prstGeom prst="roundRect">
                <a:avLst/>
              </a:prstGeom>
              <a:solidFill>
                <a:schemeClr val="accent1">
                  <a:lumMod val="20000"/>
                  <a:lumOff val="80000"/>
                </a:schemeClr>
              </a:solidFill>
              <a:ln>
                <a:noFill/>
              </a:ln>
              <a:effectLst>
                <a:outerShdw blurRad="190500" dist="228600" dir="2700000" algn="ctr">
                  <a:srgbClr val="000000">
                    <a:alpha val="30000"/>
                  </a:srgbClr>
                </a:outerShdw>
              </a:effectLst>
              <a:sp3d prstMaterial="matte">
                <a:bevelT w="127000" h="63500"/>
              </a:sp3d>
            </p:spPr>
            <p:style>
              <a:lnRef idx="0">
                <a:scrgbClr r="0" g="0" b="0"/>
              </a:lnRef>
              <a:fillRef idx="3">
                <a:schemeClr val="accent2">
                  <a:hueOff val="0"/>
                  <a:satOff val="0"/>
                  <a:lumOff val="0"/>
                  <a:alphaOff val="0"/>
                </a:schemeClr>
              </a:fillRef>
              <a:effectRef idx="2">
                <a:scrgbClr r="0" g="0" b="0"/>
              </a:effectRef>
              <a:fontRef idx="minor">
                <a:schemeClr val="lt1"/>
              </a:fontRef>
            </p:style>
          </p:sp>
          <p:sp>
            <p:nvSpPr>
              <p:cNvPr id="21" name="Rectángulo 20"/>
              <p:cNvSpPr/>
              <p:nvPr/>
            </p:nvSpPr>
            <p:spPr>
              <a:xfrm>
                <a:off x="-309694" y="964376"/>
                <a:ext cx="7381494" cy="4528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6898" tIns="0" rIns="256898" bIns="0" numCol="1" spcCol="1270" anchor="ctr" anchorCtr="0">
                <a:noAutofit/>
              </a:bodyPr>
              <a:lstStyle/>
              <a:p>
                <a:pPr algn="just" defTabSz="775448">
                  <a:lnSpc>
                    <a:spcPct val="90000"/>
                  </a:lnSpc>
                  <a:spcBef>
                    <a:spcPct val="0"/>
                  </a:spcBef>
                  <a:spcAft>
                    <a:spcPct val="35000"/>
                  </a:spcAft>
                </a:pPr>
                <a:r>
                  <a:rPr lang="es-PE" altLang="es-PE" sz="2463" dirty="0">
                    <a:solidFill>
                      <a:sysClr val="windowText" lastClr="000000"/>
                    </a:solidFill>
                    <a:cs typeface="Times New Roman" pitchFamily="18" charset="0"/>
                  </a:rPr>
                  <a:t>Reducción de bienes, servicios y consultoría:</a:t>
                </a:r>
                <a:endParaRPr lang="es-PE" sz="2463" dirty="0">
                  <a:solidFill>
                    <a:sysClr val="windowText" lastClr="000000"/>
                  </a:solidFill>
                </a:endParaRPr>
              </a:p>
            </p:txBody>
          </p:sp>
        </p:grpSp>
        <p:sp>
          <p:nvSpPr>
            <p:cNvPr id="19" name="Rectángulo 18"/>
            <p:cNvSpPr/>
            <p:nvPr/>
          </p:nvSpPr>
          <p:spPr>
            <a:xfrm>
              <a:off x="522082" y="1658266"/>
              <a:ext cx="6574216" cy="403902"/>
            </a:xfrm>
            <a:prstGeom prst="rect">
              <a:avLst/>
            </a:prstGeom>
            <a:solidFill>
              <a:schemeClr val="accent1">
                <a:lumMod val="40000"/>
                <a:lumOff val="60000"/>
              </a:schemeClr>
            </a:solidFill>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56898" tIns="0" rIns="256898" bIns="0" numCol="1" spcCol="1270" anchor="ctr" anchorCtr="0">
              <a:noAutofit/>
            </a:bodyPr>
            <a:lstStyle/>
            <a:p>
              <a:pPr marL="462662" indent="-462662" algn="just" defTabSz="775448">
                <a:lnSpc>
                  <a:spcPct val="90000"/>
                </a:lnSpc>
                <a:spcBef>
                  <a:spcPct val="0"/>
                </a:spcBef>
                <a:spcAft>
                  <a:spcPct val="35000"/>
                </a:spcAft>
              </a:pPr>
              <a:r>
                <a:rPr lang="es-PE" altLang="es-PE" sz="2258" dirty="0">
                  <a:solidFill>
                    <a:sysClr val="windowText" lastClr="000000"/>
                  </a:solidFill>
                  <a:cs typeface="Times New Roman" pitchFamily="18" charset="0"/>
                </a:rPr>
                <a:t>1. Es  una disminución en las prestaciones originalmente pactadas.</a:t>
              </a:r>
              <a:endParaRPr lang="es-PE" sz="2258" dirty="0">
                <a:solidFill>
                  <a:sysClr val="windowText" lastClr="000000"/>
                </a:solidFill>
              </a:endParaRPr>
            </a:p>
          </p:txBody>
        </p:sp>
        <p:sp>
          <p:nvSpPr>
            <p:cNvPr id="17" name="Rectángulo 16"/>
            <p:cNvSpPr/>
            <p:nvPr/>
          </p:nvSpPr>
          <p:spPr>
            <a:xfrm>
              <a:off x="801014" y="2380417"/>
              <a:ext cx="6574216" cy="452844"/>
            </a:xfrm>
            <a:prstGeom prst="rect">
              <a:avLst/>
            </a:prstGeom>
            <a:solidFill>
              <a:schemeClr val="accent1">
                <a:lumMod val="20000"/>
                <a:lumOff val="80000"/>
              </a:schemeClr>
            </a:solidFill>
            <a:scene3d>
              <a:camera prst="orthographicFront">
                <a:rot lat="0" lon="0" rev="0"/>
              </a:camera>
              <a:lightRig rig="glow" dir="t">
                <a:rot lat="0" lon="0" rev="48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256898" tIns="0" rIns="256898" bIns="0" numCol="1" spcCol="1270" anchor="ctr" anchorCtr="0">
              <a:noAutofit/>
            </a:bodyPr>
            <a:lstStyle/>
            <a:p>
              <a:pPr marL="374691" indent="-374691" algn="just" defTabSz="775448">
                <a:lnSpc>
                  <a:spcPct val="90000"/>
                </a:lnSpc>
                <a:spcBef>
                  <a:spcPct val="0"/>
                </a:spcBef>
                <a:spcAft>
                  <a:spcPct val="35000"/>
                </a:spcAft>
              </a:pPr>
              <a:r>
                <a:rPr lang="es-PE" altLang="es-PE" sz="2258" dirty="0">
                  <a:solidFill>
                    <a:sysClr val="windowText" lastClr="000000"/>
                  </a:solidFill>
                  <a:cs typeface="Times New Roman" pitchFamily="18" charset="0"/>
                </a:rPr>
                <a:t>2. Límite cuantitativo: 25% del monto original del   contrato</a:t>
              </a:r>
              <a:r>
                <a:rPr lang="es-PE" altLang="es-PE" sz="2258" dirty="0">
                  <a:cs typeface="Times New Roman" pitchFamily="18" charset="0"/>
                </a:rPr>
                <a:t>.</a:t>
              </a:r>
              <a:endParaRPr lang="es-PE" sz="2258" dirty="0"/>
            </a:p>
          </p:txBody>
        </p:sp>
      </p:grpSp>
      <p:grpSp>
        <p:nvGrpSpPr>
          <p:cNvPr id="9" name="Grupo 8"/>
          <p:cNvGrpSpPr/>
          <p:nvPr/>
        </p:nvGrpSpPr>
        <p:grpSpPr>
          <a:xfrm>
            <a:off x="338328" y="48738"/>
            <a:ext cx="11585448" cy="920526"/>
            <a:chOff x="338328" y="48738"/>
            <a:chExt cx="11585448" cy="920526"/>
          </a:xfrm>
        </p:grpSpPr>
        <p:cxnSp>
          <p:nvCxnSpPr>
            <p:cNvPr id="10" name="Conector recto 9">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2"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03651736"/>
      </p:ext>
    </p:extLst>
  </p:cSld>
  <p:clrMapOvr>
    <a:masterClrMapping/>
  </p:clrMapOvr>
  <p:transition spd="slow">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E3152DE-9633-4B17-9CC5-79F85F5ED8A3}"/>
              </a:ext>
            </a:extLst>
          </p:cNvPr>
          <p:cNvSpPr txBox="1"/>
          <p:nvPr/>
        </p:nvSpPr>
        <p:spPr>
          <a:xfrm>
            <a:off x="1755830" y="1914406"/>
            <a:ext cx="2179868" cy="548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PE" sz="2873" b="1" dirty="0">
                <a:solidFill>
                  <a:srgbClr val="C00000"/>
                </a:solidFill>
                <a:effectLst>
                  <a:outerShdw blurRad="38100" dist="38100" dir="2700000" algn="tl">
                    <a:srgbClr val="000000">
                      <a:alpha val="43137"/>
                    </a:srgbClr>
                  </a:outerShdw>
                </a:effectLst>
              </a:rPr>
              <a:t>Art. 160.3</a:t>
            </a:r>
          </a:p>
        </p:txBody>
      </p:sp>
      <p:sp>
        <p:nvSpPr>
          <p:cNvPr id="4" name="CuadroTexto 3">
            <a:extLst>
              <a:ext uri="{FF2B5EF4-FFF2-40B4-BE49-F238E27FC236}">
                <a16:creationId xmlns:a16="http://schemas.microsoft.com/office/drawing/2014/main" id="{9CCC4CBF-8EAB-4E55-8F03-1D9608B0B35E}"/>
              </a:ext>
            </a:extLst>
          </p:cNvPr>
          <p:cNvSpPr txBox="1"/>
          <p:nvPr/>
        </p:nvSpPr>
        <p:spPr>
          <a:xfrm>
            <a:off x="545361" y="1043538"/>
            <a:ext cx="11859719" cy="613382"/>
          </a:xfrm>
          <a:prstGeom prst="rect">
            <a:avLst/>
          </a:prstGeom>
          <a:noFill/>
        </p:spPr>
        <p:txBody>
          <a:bodyPr wrap="square" rtlCol="0">
            <a:spAutoFit/>
          </a:bodyPr>
          <a:lstStyle/>
          <a:p>
            <a:pPr algn="ctr"/>
            <a:r>
              <a:rPr lang="es-PE" sz="3284" b="1" dirty="0">
                <a:solidFill>
                  <a:srgbClr val="C00000"/>
                </a:solidFill>
              </a:rPr>
              <a:t>Otras modificaciones</a:t>
            </a:r>
          </a:p>
        </p:txBody>
      </p:sp>
      <p:sp>
        <p:nvSpPr>
          <p:cNvPr id="5" name="Rectángulo redondeado 4"/>
          <p:cNvSpPr/>
          <p:nvPr/>
        </p:nvSpPr>
        <p:spPr>
          <a:xfrm>
            <a:off x="1640971" y="2720331"/>
            <a:ext cx="9088941" cy="376131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 sz="2463" dirty="0"/>
              <a:t>Adicionalmente a los supuestos de modificación del contrato establecidos en el artículo 34 de la Ley, este puede ser modificado cuando el contratista ofrezca bienes y/o servicios con iguales o mejores características técnicas, siempre que tales bienes y/o servicios satisfagan la necesidad de la Entidad. </a:t>
            </a:r>
          </a:p>
          <a:p>
            <a:pPr algn="just"/>
            <a:r>
              <a:rPr lang="es-ES" sz="2463" dirty="0"/>
              <a:t>Tales modificaciones no varían las condiciones que motivaron la selección del contratista.</a:t>
            </a:r>
          </a:p>
        </p:txBody>
      </p:sp>
      <p:grpSp>
        <p:nvGrpSpPr>
          <p:cNvPr id="6" name="Grupo 5"/>
          <p:cNvGrpSpPr/>
          <p:nvPr/>
        </p:nvGrpSpPr>
        <p:grpSpPr>
          <a:xfrm>
            <a:off x="338328" y="48738"/>
            <a:ext cx="11585448" cy="920526"/>
            <a:chOff x="338328" y="48738"/>
            <a:chExt cx="11585448" cy="920526"/>
          </a:xfrm>
        </p:grpSpPr>
        <p:cxnSp>
          <p:nvCxnSpPr>
            <p:cNvPr id="7" name="Conector recto 6">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9"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6345587"/>
      </p:ext>
    </p:extLst>
  </p:cSld>
  <p:clrMapOvr>
    <a:masterClrMapping/>
  </p:clrMapOvr>
  <p:transition spd="slow">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3087" y="903198"/>
            <a:ext cx="9889066" cy="563461"/>
          </a:xfrm>
          <a:prstGeom prst="rect">
            <a:avLst/>
          </a:prstGeom>
          <a:noFill/>
        </p:spPr>
        <p:txBody>
          <a:bodyPr lIns="108711" tIns="54356" rIns="108711" bIns="54356">
            <a:spAutoFit/>
          </a:bodyPr>
          <a:lstStyle/>
          <a:p>
            <a:pPr algn="ctr">
              <a:defRPr/>
            </a:pPr>
            <a:r>
              <a:rPr lang="es-PE" sz="2873" b="1" dirty="0">
                <a:solidFill>
                  <a:srgbClr val="C10D0D"/>
                </a:solidFill>
                <a:latin typeface="+mj-lt"/>
                <a:ea typeface="Optima" panose="02020500000000000000" pitchFamily="18" charset="0"/>
                <a:cs typeface="Optima" panose="02020500000000000000" pitchFamily="18" charset="0"/>
              </a:rPr>
              <a:t>Penalidades</a:t>
            </a:r>
          </a:p>
        </p:txBody>
      </p:sp>
      <p:sp>
        <p:nvSpPr>
          <p:cNvPr id="3" name="2 CuadroTexto"/>
          <p:cNvSpPr txBox="1"/>
          <p:nvPr/>
        </p:nvSpPr>
        <p:spPr>
          <a:xfrm>
            <a:off x="1329848" y="1486184"/>
            <a:ext cx="9532304" cy="1261572"/>
          </a:xfrm>
          <a:prstGeom prst="rect">
            <a:avLst/>
          </a:prstGeom>
          <a:noFill/>
          <a:ln w="25400">
            <a:solidFill>
              <a:schemeClr val="accent5"/>
            </a:solidFill>
          </a:ln>
        </p:spPr>
        <p:txBody>
          <a:bodyPr wrap="square" rtlCol="0">
            <a:spAutoFit/>
          </a:bodyPr>
          <a:lstStyle/>
          <a:p>
            <a:pPr lvl="0" algn="just"/>
            <a:r>
              <a:rPr lang="es-PE" sz="2463" dirty="0">
                <a:latin typeface="+mj-lt"/>
                <a:ea typeface="Optima" panose="02020500000000000000" pitchFamily="18" charset="0"/>
                <a:cs typeface="Optima" panose="02020500000000000000" pitchFamily="18" charset="0"/>
              </a:rPr>
              <a:t>El objetivo final de los contratos es que las partes cumplan con las prestaciones a su cargo, dentro de los plazos estipulados y en las condiciones contratada.</a:t>
            </a:r>
            <a:endParaRPr lang="es-PE" sz="1642" dirty="0"/>
          </a:p>
        </p:txBody>
      </p:sp>
      <p:sp>
        <p:nvSpPr>
          <p:cNvPr id="8" name="7 Elipse"/>
          <p:cNvSpPr/>
          <p:nvPr/>
        </p:nvSpPr>
        <p:spPr>
          <a:xfrm>
            <a:off x="361303" y="2876491"/>
            <a:ext cx="2470986" cy="2345153"/>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sp>
      <p:grpSp>
        <p:nvGrpSpPr>
          <p:cNvPr id="10" name="9 Grupo"/>
          <p:cNvGrpSpPr/>
          <p:nvPr/>
        </p:nvGrpSpPr>
        <p:grpSpPr>
          <a:xfrm>
            <a:off x="6511734" y="3055418"/>
            <a:ext cx="2832342" cy="2664291"/>
            <a:chOff x="199938" y="0"/>
            <a:chExt cx="2285303" cy="2285303"/>
          </a:xfrm>
          <a:scene3d>
            <a:camera prst="orthographicFront">
              <a:rot lat="0" lon="0" rev="0"/>
            </a:camera>
            <a:lightRig rig="glow" dir="t">
              <a:rot lat="0" lon="0" rev="4800000"/>
            </a:lightRig>
          </a:scene3d>
        </p:grpSpPr>
        <p:sp>
          <p:nvSpPr>
            <p:cNvPr id="11" name="10 Elipse"/>
            <p:cNvSpPr/>
            <p:nvPr/>
          </p:nvSpPr>
          <p:spPr>
            <a:xfrm>
              <a:off x="199938" y="0"/>
              <a:ext cx="2285303" cy="2285303"/>
            </a:xfrm>
            <a:prstGeom prst="ellipse">
              <a:avLst/>
            </a:prstGeom>
            <a:ln>
              <a:noFill/>
            </a:ln>
            <a:effectLst>
              <a:outerShdw blurRad="190500" dist="228600" dir="2700000" algn="ctr">
                <a:srgbClr val="000000">
                  <a:alpha val="30000"/>
                </a:srgbClr>
              </a:outerShdw>
            </a:effectLst>
            <a:sp3d prstMaterial="matte">
              <a:bevelT w="127000" h="63500"/>
            </a:sp3d>
          </p:spPr>
          <p:style>
            <a:lnRef idx="1">
              <a:schemeClr val="accent5"/>
            </a:lnRef>
            <a:fillRef idx="2">
              <a:schemeClr val="accent5"/>
            </a:fillRef>
            <a:effectRef idx="1">
              <a:schemeClr val="accent5"/>
            </a:effectRef>
            <a:fontRef idx="minor">
              <a:schemeClr val="dk1"/>
            </a:fontRef>
          </p:style>
        </p:sp>
        <p:sp>
          <p:nvSpPr>
            <p:cNvPr id="12" name="Elipse 4"/>
            <p:cNvSpPr/>
            <p:nvPr/>
          </p:nvSpPr>
          <p:spPr>
            <a:xfrm>
              <a:off x="534613" y="334675"/>
              <a:ext cx="1615953" cy="1615953"/>
            </a:xfrm>
            <a:prstGeom prst="rect">
              <a:avLst/>
            </a:prstGeom>
            <a:ln>
              <a:noFill/>
            </a:ln>
            <a:effectLst>
              <a:outerShdw blurRad="190500" dist="228600" dir="2700000" algn="ctr">
                <a:srgbClr val="000000">
                  <a:alpha val="30000"/>
                </a:srgbClr>
              </a:outerShdw>
            </a:effectLst>
            <a:sp3d prstMaterial="matte">
              <a:bevelT w="127000" h="63500"/>
            </a:sp3d>
          </p:spPr>
          <p:style>
            <a:lnRef idx="0">
              <a:scrgbClr r="0" g="0" b="0"/>
            </a:lnRef>
            <a:fillRef idx="0">
              <a:scrgbClr r="0" g="0" b="0"/>
            </a:fillRef>
            <a:effectRef idx="0">
              <a:scrgbClr r="0" g="0" b="0"/>
            </a:effectRef>
            <a:fontRef idx="minor">
              <a:schemeClr val="tx1"/>
            </a:fontRef>
          </p:style>
          <p:txBody>
            <a:bodyPr spcFirstLastPara="0" vert="horz" wrap="square" lIns="129062" tIns="33885" rIns="129062" bIns="33885" numCol="1" spcCol="1270" anchor="ctr" anchorCtr="0">
              <a:noAutofit/>
            </a:bodyPr>
            <a:lstStyle/>
            <a:p>
              <a:pPr algn="ctr" defTabSz="1185979">
                <a:lnSpc>
                  <a:spcPct val="90000"/>
                </a:lnSpc>
                <a:spcBef>
                  <a:spcPct val="0"/>
                </a:spcBef>
                <a:spcAft>
                  <a:spcPct val="35000"/>
                </a:spcAft>
              </a:pPr>
              <a:r>
                <a:rPr lang="es-PE" sz="2052" b="1" dirty="0"/>
                <a:t>Otras Penalidades</a:t>
              </a:r>
              <a:endParaRPr lang="es-PE" sz="2052" dirty="0"/>
            </a:p>
          </p:txBody>
        </p:sp>
      </p:grpSp>
      <p:sp>
        <p:nvSpPr>
          <p:cNvPr id="4" name="3 Rectángulo"/>
          <p:cNvSpPr/>
          <p:nvPr/>
        </p:nvSpPr>
        <p:spPr>
          <a:xfrm>
            <a:off x="2951129" y="2856317"/>
            <a:ext cx="4223681" cy="3206535"/>
          </a:xfrm>
          <a:prstGeom prst="rect">
            <a:avLst/>
          </a:prstGeom>
        </p:spPr>
        <p:txBody>
          <a:bodyPr wrap="square">
            <a:spAutoFit/>
          </a:bodyPr>
          <a:lstStyle/>
          <a:p>
            <a:pPr marL="293237" indent="-293237">
              <a:buFont typeface="Arial" pitchFamily="34" charset="0"/>
              <a:buChar char="•"/>
            </a:pPr>
            <a:r>
              <a:rPr lang="es-PE" sz="1642" dirty="0"/>
              <a:t>Retraso injustificado </a:t>
            </a:r>
          </a:p>
          <a:p>
            <a:pPr marL="293237" indent="-293237">
              <a:buFont typeface="Arial" pitchFamily="34" charset="0"/>
              <a:buChar char="•"/>
            </a:pPr>
            <a:r>
              <a:rPr lang="es-PE" sz="1642" dirty="0"/>
              <a:t>Máximo a cobrar 10% </a:t>
            </a:r>
          </a:p>
          <a:p>
            <a:pPr marL="293237" indent="-293237">
              <a:buFont typeface="Arial" pitchFamily="34" charset="0"/>
              <a:buChar char="•"/>
            </a:pPr>
            <a:r>
              <a:rPr lang="es-PE" sz="1642" dirty="0"/>
              <a:t>Los documentos del  procedimiento establecen la forma de cálculo </a:t>
            </a:r>
          </a:p>
          <a:p>
            <a:pPr marL="293237" indent="-293237">
              <a:buFont typeface="Arial" pitchFamily="34" charset="0"/>
              <a:buChar char="•"/>
            </a:pPr>
            <a:r>
              <a:rPr lang="es-PE" sz="1642" dirty="0"/>
              <a:t>Formula: Artículo 162° RLCE</a:t>
            </a:r>
          </a:p>
          <a:p>
            <a:endParaRPr lang="es-PE" sz="1642" dirty="0"/>
          </a:p>
          <a:p>
            <a:r>
              <a:rPr lang="es-PE" sz="1642" dirty="0"/>
              <a:t>Penalidad diaria = </a:t>
            </a:r>
            <a:r>
              <a:rPr lang="es-PE" sz="1642" u="sng" dirty="0"/>
              <a:t>0.10 x Monto</a:t>
            </a:r>
          </a:p>
          <a:p>
            <a:r>
              <a:rPr lang="es-PE" sz="1642" dirty="0"/>
              <a:t>                              F x Plazo en días</a:t>
            </a:r>
          </a:p>
          <a:p>
            <a:r>
              <a:rPr lang="es-PE" sz="1642" dirty="0"/>
              <a:t>Donde F tiene los siguientes valores:</a:t>
            </a:r>
          </a:p>
          <a:p>
            <a:pPr marL="351884" indent="-351884">
              <a:buAutoNum type="alphaLcParenR"/>
            </a:pPr>
            <a:r>
              <a:rPr lang="es-PE" sz="1642" dirty="0"/>
              <a:t>Plazo &lt; = a 60 días F = 0.40</a:t>
            </a:r>
          </a:p>
          <a:p>
            <a:pPr marL="351884" indent="-351884">
              <a:buAutoNum type="alphaLcParenR"/>
            </a:pPr>
            <a:r>
              <a:rPr lang="es-PE" sz="1642" dirty="0"/>
              <a:t>Plazo &gt; a 60 días: F = 025 para BB y SS</a:t>
            </a:r>
          </a:p>
          <a:p>
            <a:pPr marL="373063"/>
            <a:r>
              <a:rPr lang="es-PE" sz="1642" dirty="0"/>
              <a:t>F = 0.15 para obra.</a:t>
            </a:r>
          </a:p>
        </p:txBody>
      </p:sp>
      <p:sp>
        <p:nvSpPr>
          <p:cNvPr id="13" name="12 Abrir llave"/>
          <p:cNvSpPr/>
          <p:nvPr/>
        </p:nvSpPr>
        <p:spPr>
          <a:xfrm>
            <a:off x="2720892" y="2918399"/>
            <a:ext cx="313505" cy="137167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1847"/>
          </a:p>
        </p:txBody>
      </p:sp>
      <p:sp>
        <p:nvSpPr>
          <p:cNvPr id="14" name="13 Rectángulo"/>
          <p:cNvSpPr/>
          <p:nvPr/>
        </p:nvSpPr>
        <p:spPr>
          <a:xfrm>
            <a:off x="9546185" y="3615509"/>
            <a:ext cx="2461322" cy="2136572"/>
          </a:xfrm>
          <a:prstGeom prst="rect">
            <a:avLst/>
          </a:prstGeom>
        </p:spPr>
        <p:txBody>
          <a:bodyPr wrap="square">
            <a:spAutoFit/>
          </a:bodyPr>
          <a:lstStyle/>
          <a:p>
            <a:pPr marL="293237" indent="-293237">
              <a:buFont typeface="Arial" pitchFamily="34" charset="0"/>
              <a:buChar char="•"/>
            </a:pPr>
            <a:r>
              <a:rPr lang="es-PE" sz="1847" dirty="0"/>
              <a:t>Distintas a mora </a:t>
            </a:r>
          </a:p>
          <a:p>
            <a:pPr marL="293237" indent="-293237">
              <a:buFont typeface="Arial" pitchFamily="34" charset="0"/>
              <a:buChar char="•"/>
            </a:pPr>
            <a:r>
              <a:rPr lang="es-PE" sz="1847" dirty="0"/>
              <a:t>Objetivas, razonables, congruentes y proporcionales. </a:t>
            </a:r>
          </a:p>
          <a:p>
            <a:pPr marL="293237" indent="-293237">
              <a:buFont typeface="Arial" pitchFamily="34" charset="0"/>
              <a:buChar char="•"/>
            </a:pPr>
            <a:r>
              <a:rPr lang="es-PE" sz="1847" dirty="0"/>
              <a:t>Máximo a cobrar 10% </a:t>
            </a:r>
          </a:p>
        </p:txBody>
      </p:sp>
      <p:sp>
        <p:nvSpPr>
          <p:cNvPr id="15" name="14 Abrir llave"/>
          <p:cNvSpPr/>
          <p:nvPr/>
        </p:nvSpPr>
        <p:spPr>
          <a:xfrm>
            <a:off x="9268529" y="3668224"/>
            <a:ext cx="346644" cy="1652345"/>
          </a:xfrm>
          <a:prstGeom prst="leftBrace">
            <a:avLst>
              <a:gd name="adj1" fmla="val 8333"/>
              <a:gd name="adj2" fmla="val 5197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1847"/>
          </a:p>
        </p:txBody>
      </p:sp>
      <p:sp>
        <p:nvSpPr>
          <p:cNvPr id="5" name="CuadroTexto 4">
            <a:extLst>
              <a:ext uri="{FF2B5EF4-FFF2-40B4-BE49-F238E27FC236}">
                <a16:creationId xmlns:a16="http://schemas.microsoft.com/office/drawing/2014/main" id="{A7C2E028-8575-4BF6-A1CF-AEE6978180C9}"/>
              </a:ext>
            </a:extLst>
          </p:cNvPr>
          <p:cNvSpPr txBox="1"/>
          <p:nvPr/>
        </p:nvSpPr>
        <p:spPr>
          <a:xfrm>
            <a:off x="1" y="251565"/>
            <a:ext cx="12191999" cy="613382"/>
          </a:xfrm>
          <a:prstGeom prst="rect">
            <a:avLst/>
          </a:prstGeom>
          <a:noFill/>
        </p:spPr>
        <p:txBody>
          <a:bodyPr wrap="square" rtlCol="0">
            <a:spAutoFit/>
          </a:bodyPr>
          <a:lstStyle/>
          <a:p>
            <a:pPr algn="ctr"/>
            <a:r>
              <a:rPr lang="es-PE" sz="3284" b="1" dirty="0">
                <a:solidFill>
                  <a:srgbClr val="C00000"/>
                </a:solidFill>
              </a:rPr>
              <a:t>Incumplimiento del Contrato</a:t>
            </a:r>
          </a:p>
        </p:txBody>
      </p:sp>
      <p:sp>
        <p:nvSpPr>
          <p:cNvPr id="6" name="Rectángulo 5"/>
          <p:cNvSpPr/>
          <p:nvPr/>
        </p:nvSpPr>
        <p:spPr>
          <a:xfrm>
            <a:off x="637681" y="3603737"/>
            <a:ext cx="1850212" cy="794856"/>
          </a:xfrm>
          <a:prstGeom prst="rect">
            <a:avLst/>
          </a:prstGeom>
        </p:spPr>
        <p:txBody>
          <a:bodyPr wrap="square">
            <a:spAutoFit/>
          </a:bodyPr>
          <a:lstStyle/>
          <a:p>
            <a:pPr algn="ctr" defTabSz="1185979">
              <a:lnSpc>
                <a:spcPct val="90000"/>
              </a:lnSpc>
              <a:spcBef>
                <a:spcPct val="0"/>
              </a:spcBef>
              <a:spcAft>
                <a:spcPct val="35000"/>
              </a:spcAft>
            </a:pPr>
            <a:r>
              <a:rPr lang="es-PE" sz="2463" b="1" dirty="0"/>
              <a:t>Penalidad por Mora</a:t>
            </a:r>
            <a:endParaRPr lang="es-PE" sz="2463" dirty="0"/>
          </a:p>
        </p:txBody>
      </p:sp>
      <p:grpSp>
        <p:nvGrpSpPr>
          <p:cNvPr id="16" name="Grupo 15"/>
          <p:cNvGrpSpPr/>
          <p:nvPr/>
        </p:nvGrpSpPr>
        <p:grpSpPr>
          <a:xfrm>
            <a:off x="338328" y="48738"/>
            <a:ext cx="11585448" cy="920526"/>
            <a:chOff x="338328" y="48738"/>
            <a:chExt cx="11585448" cy="920526"/>
          </a:xfrm>
        </p:grpSpPr>
        <p:cxnSp>
          <p:nvCxnSpPr>
            <p:cNvPr id="17" name="Conector recto 16">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8" name="Imagen 17">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9"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63056014"/>
      </p:ext>
    </p:extLst>
  </p:cSld>
  <p:clrMapOvr>
    <a:masterClrMapping/>
  </p:clrMapOvr>
  <p:transition spd="slow">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8852" y="1092038"/>
            <a:ext cx="9889066" cy="628404"/>
          </a:xfrm>
          <a:prstGeom prst="rect">
            <a:avLst/>
          </a:prstGeom>
          <a:noFill/>
        </p:spPr>
        <p:txBody>
          <a:bodyPr lIns="108711" tIns="54356" rIns="108711" bIns="54356">
            <a:spAutoFit/>
          </a:bodyPr>
          <a:lstStyle/>
          <a:p>
            <a:pPr algn="ctr">
              <a:defRPr/>
            </a:pPr>
            <a:r>
              <a:rPr lang="es-PE" sz="3284" b="1" dirty="0">
                <a:solidFill>
                  <a:srgbClr val="C00000"/>
                </a:solidFill>
                <a:latin typeface="+mj-lt"/>
                <a:ea typeface="Optima" panose="02020500000000000000" pitchFamily="18" charset="0"/>
                <a:cs typeface="Optima" panose="02020500000000000000" pitchFamily="18" charset="0"/>
              </a:rPr>
              <a:t>Penalidades</a:t>
            </a:r>
            <a:endParaRPr lang="es-PE" sz="3181" b="1" dirty="0">
              <a:solidFill>
                <a:srgbClr val="C00000"/>
              </a:solidFill>
              <a:latin typeface="+mj-lt"/>
              <a:ea typeface="Optima" panose="02020500000000000000" pitchFamily="18" charset="0"/>
              <a:cs typeface="Optima" panose="02020500000000000000"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70561">
            <a:off x="8370278" y="2418812"/>
            <a:ext cx="2965747" cy="320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redondeado 3"/>
          <p:cNvSpPr/>
          <p:nvPr/>
        </p:nvSpPr>
        <p:spPr>
          <a:xfrm>
            <a:off x="1796510" y="2027599"/>
            <a:ext cx="5985400" cy="399026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PE" sz="2052" dirty="0"/>
              <a:t>En caso no sea posible cuantificar el monto de la prestación materia de retraso, la Entidad puede establecer en los documentos del procedimiento de selección la penalidad a aplicarse.</a:t>
            </a:r>
          </a:p>
          <a:p>
            <a:pPr algn="just"/>
            <a:r>
              <a:rPr lang="es-PE" sz="2052" dirty="0"/>
              <a:t> </a:t>
            </a:r>
          </a:p>
          <a:p>
            <a:pPr algn="just"/>
            <a:r>
              <a:rPr lang="es-PE" sz="2052" dirty="0"/>
              <a:t>Se dispone que el retraso se justifica a través de la solicitud de ampliación de plazo debidamente aprobado.</a:t>
            </a:r>
          </a:p>
        </p:txBody>
      </p:sp>
      <p:grpSp>
        <p:nvGrpSpPr>
          <p:cNvPr id="5" name="Grupo 4"/>
          <p:cNvGrpSpPr/>
          <p:nvPr/>
        </p:nvGrpSpPr>
        <p:grpSpPr>
          <a:xfrm>
            <a:off x="338328" y="48738"/>
            <a:ext cx="11585448" cy="920526"/>
            <a:chOff x="338328" y="48738"/>
            <a:chExt cx="11585448" cy="920526"/>
          </a:xfrm>
        </p:grpSpPr>
        <p:cxnSp>
          <p:nvCxnSpPr>
            <p:cNvPr id="6" name="Conector recto 5">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8"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53348234"/>
      </p:ext>
    </p:extLst>
  </p:cSld>
  <p:clrMapOvr>
    <a:masterClrMapping/>
  </p:clrMapOvr>
  <p:transition spd="slow">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4C8960A-93D0-420C-B1E2-2CA9CC2C85B5}"/>
              </a:ext>
            </a:extLst>
          </p:cNvPr>
          <p:cNvPicPr>
            <a:picLocks noChangeAspect="1"/>
          </p:cNvPicPr>
          <p:nvPr/>
        </p:nvPicPr>
        <p:blipFill rotWithShape="1">
          <a:blip r:embed="rId2"/>
          <a:srcRect l="23258" t="35947" r="25689" b="21894"/>
          <a:stretch/>
        </p:blipFill>
        <p:spPr>
          <a:xfrm>
            <a:off x="775644" y="1138291"/>
            <a:ext cx="10271242" cy="4359736"/>
          </a:xfrm>
          <a:prstGeom prst="rect">
            <a:avLst/>
          </a:prstGeom>
        </p:spPr>
      </p:pic>
      <p:grpSp>
        <p:nvGrpSpPr>
          <p:cNvPr id="4" name="Grupo 3"/>
          <p:cNvGrpSpPr/>
          <p:nvPr/>
        </p:nvGrpSpPr>
        <p:grpSpPr>
          <a:xfrm>
            <a:off x="338328" y="48738"/>
            <a:ext cx="11585448" cy="920526"/>
            <a:chOff x="338328" y="48738"/>
            <a:chExt cx="11585448" cy="920526"/>
          </a:xfrm>
        </p:grpSpPr>
        <p:cxnSp>
          <p:nvCxnSpPr>
            <p:cNvPr id="5" name="Conector recto 4">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7"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94526211"/>
      </p:ext>
    </p:extLst>
  </p:cSld>
  <p:clrMapOvr>
    <a:masterClrMapping/>
  </p:clrMapOvr>
  <p:transition spd="slow">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E42666-AF50-4DF2-B300-E357A4FDAC01}"/>
              </a:ext>
            </a:extLst>
          </p:cNvPr>
          <p:cNvPicPr>
            <a:picLocks noChangeAspect="1"/>
          </p:cNvPicPr>
          <p:nvPr/>
        </p:nvPicPr>
        <p:blipFill rotWithShape="1">
          <a:blip r:embed="rId2"/>
          <a:srcRect l="27526" t="31632" r="26375" b="18596"/>
          <a:stretch/>
        </p:blipFill>
        <p:spPr>
          <a:xfrm>
            <a:off x="153388" y="1341722"/>
            <a:ext cx="6016761" cy="4729205"/>
          </a:xfrm>
          <a:prstGeom prst="rect">
            <a:avLst/>
          </a:prstGeom>
        </p:spPr>
      </p:pic>
      <p:pic>
        <p:nvPicPr>
          <p:cNvPr id="3" name="Imagen 2">
            <a:extLst>
              <a:ext uri="{FF2B5EF4-FFF2-40B4-BE49-F238E27FC236}">
                <a16:creationId xmlns:a16="http://schemas.microsoft.com/office/drawing/2014/main" id="{0EF6BDFA-EB99-444C-820D-607272445B49}"/>
              </a:ext>
            </a:extLst>
          </p:cNvPr>
          <p:cNvPicPr>
            <a:picLocks noChangeAspect="1"/>
          </p:cNvPicPr>
          <p:nvPr/>
        </p:nvPicPr>
        <p:blipFill rotWithShape="1">
          <a:blip r:embed="rId3"/>
          <a:srcRect l="26508" t="18605" r="27950" b="28488"/>
          <a:stretch/>
        </p:blipFill>
        <p:spPr>
          <a:xfrm>
            <a:off x="6170150" y="1359973"/>
            <a:ext cx="5837357" cy="4927851"/>
          </a:xfrm>
          <a:prstGeom prst="rect">
            <a:avLst/>
          </a:prstGeom>
        </p:spPr>
      </p:pic>
      <p:grpSp>
        <p:nvGrpSpPr>
          <p:cNvPr id="4" name="Grupo 3"/>
          <p:cNvGrpSpPr/>
          <p:nvPr/>
        </p:nvGrpSpPr>
        <p:grpSpPr>
          <a:xfrm>
            <a:off x="338328" y="48738"/>
            <a:ext cx="11585448" cy="920526"/>
            <a:chOff x="338328" y="48738"/>
            <a:chExt cx="11585448" cy="920526"/>
          </a:xfrm>
        </p:grpSpPr>
        <p:cxnSp>
          <p:nvCxnSpPr>
            <p:cNvPr id="5" name="Conector recto 4">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A2FE40DF-2E93-4BFC-89F4-59BFFE5E2B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7"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85854161"/>
      </p:ext>
    </p:extLst>
  </p:cSld>
  <p:clrMapOvr>
    <a:masterClrMapping/>
  </p:clrMapOvr>
  <p:transition spd="slow">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noGrp="1" noChangeArrowheads="1"/>
          </p:cNvSpPr>
          <p:nvPr>
            <p:ph type="title" idx="4294967295"/>
          </p:nvPr>
        </p:nvSpPr>
        <p:spPr>
          <a:xfrm>
            <a:off x="1406577" y="993472"/>
            <a:ext cx="9753275" cy="1034463"/>
          </a:xfrm>
          <a:prstGeom prst="rect">
            <a:avLst/>
          </a:prstGeom>
        </p:spPr>
        <p:txBody>
          <a:bodyPr>
            <a:normAutofit/>
          </a:bodyPr>
          <a:lstStyle/>
          <a:p>
            <a:pPr algn="ctr">
              <a:defRPr/>
            </a:pPr>
            <a:r>
              <a:rPr lang="es-PE" sz="3592" b="1" dirty="0">
                <a:solidFill>
                  <a:srgbClr val="C10D0D"/>
                </a:solidFill>
                <a:ea typeface="Optima" panose="02020500000000000000" pitchFamily="18" charset="0"/>
                <a:cs typeface="Optima" panose="02020500000000000000" pitchFamily="18" charset="0"/>
              </a:rPr>
              <a:t>SUBCONTRATACIÓN (*)</a:t>
            </a:r>
            <a:br>
              <a:rPr lang="es-PE" sz="3592" b="1" dirty="0">
                <a:solidFill>
                  <a:srgbClr val="C10D0D"/>
                </a:solidFill>
                <a:ea typeface="Optima" panose="02020500000000000000" pitchFamily="18" charset="0"/>
                <a:cs typeface="Optima" panose="02020500000000000000" pitchFamily="18" charset="0"/>
              </a:rPr>
            </a:br>
            <a:r>
              <a:rPr lang="es-PE" sz="2771" b="1" dirty="0">
                <a:solidFill>
                  <a:srgbClr val="C10D0D"/>
                </a:solidFill>
                <a:ea typeface="Optima" panose="02020500000000000000" pitchFamily="18" charset="0"/>
                <a:cs typeface="Optima" panose="02020500000000000000" pitchFamily="18" charset="0"/>
              </a:rPr>
              <a:t>Art. 147° RLCE</a:t>
            </a:r>
          </a:p>
        </p:txBody>
      </p:sp>
      <p:grpSp>
        <p:nvGrpSpPr>
          <p:cNvPr id="5" name="Grupo 4"/>
          <p:cNvGrpSpPr/>
          <p:nvPr/>
        </p:nvGrpSpPr>
        <p:grpSpPr>
          <a:xfrm>
            <a:off x="338328" y="1597497"/>
            <a:ext cx="11571772" cy="5043936"/>
            <a:chOff x="361841" y="1256303"/>
            <a:chExt cx="11571772" cy="5043936"/>
          </a:xfrm>
        </p:grpSpPr>
        <p:sp>
          <p:nvSpPr>
            <p:cNvPr id="2" name="1 Elipse"/>
            <p:cNvSpPr/>
            <p:nvPr/>
          </p:nvSpPr>
          <p:spPr>
            <a:xfrm>
              <a:off x="2918565" y="1256303"/>
              <a:ext cx="2216815" cy="1877121"/>
            </a:xfrm>
            <a:prstGeom prst="ellipse">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847" dirty="0">
                  <a:solidFill>
                    <a:schemeClr val="tx1"/>
                  </a:solidFill>
                </a:rPr>
                <a:t>Máximo 40% del contrato original</a:t>
              </a:r>
            </a:p>
          </p:txBody>
        </p:sp>
        <p:sp>
          <p:nvSpPr>
            <p:cNvPr id="7" name="6 Elipse"/>
            <p:cNvSpPr/>
            <p:nvPr/>
          </p:nvSpPr>
          <p:spPr>
            <a:xfrm>
              <a:off x="7278302" y="1256304"/>
              <a:ext cx="4655311" cy="2081033"/>
            </a:xfrm>
            <a:prstGeom prst="ellipse">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42" b="1" dirty="0">
                  <a:solidFill>
                    <a:schemeClr val="tx1"/>
                  </a:solidFill>
                </a:rPr>
                <a:t>No</a:t>
              </a:r>
              <a:r>
                <a:rPr lang="es-PE" sz="1642" dirty="0">
                  <a:solidFill>
                    <a:schemeClr val="tx1"/>
                  </a:solidFill>
                </a:rPr>
                <a:t>: prohibición expresa en los </a:t>
              </a:r>
              <a:r>
                <a:rPr lang="es-PE" sz="1642" b="1" dirty="0">
                  <a:solidFill>
                    <a:schemeClr val="tx1"/>
                  </a:solidFill>
                </a:rPr>
                <a:t>documentos del procedimiento </a:t>
              </a:r>
              <a:r>
                <a:rPr lang="es-PE" sz="1642" dirty="0">
                  <a:solidFill>
                    <a:schemeClr val="tx1"/>
                  </a:solidFill>
                </a:rPr>
                <a:t>de selección o </a:t>
              </a:r>
              <a:r>
                <a:rPr lang="es-PE" sz="1642" b="1" dirty="0">
                  <a:solidFill>
                    <a:schemeClr val="tx1"/>
                  </a:solidFill>
                </a:rPr>
                <a:t>prestaciones esenciales </a:t>
              </a:r>
              <a:r>
                <a:rPr lang="es-PE" sz="1642" dirty="0">
                  <a:solidFill>
                    <a:schemeClr val="tx1"/>
                  </a:solidFill>
                </a:rPr>
                <a:t>del contrato – vinculados a la selección del contratista.</a:t>
              </a:r>
            </a:p>
          </p:txBody>
        </p:sp>
        <p:sp>
          <p:nvSpPr>
            <p:cNvPr id="9" name="8 Elipse"/>
            <p:cNvSpPr/>
            <p:nvPr/>
          </p:nvSpPr>
          <p:spPr>
            <a:xfrm>
              <a:off x="1430090" y="3671001"/>
              <a:ext cx="2807966" cy="2253762"/>
            </a:xfrm>
            <a:prstGeom prst="ellipse">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847" dirty="0">
                  <a:solidFill>
                    <a:schemeClr val="tx1"/>
                  </a:solidFill>
                </a:rPr>
                <a:t>La Entidad debe aprobar por escrito y de manera previa – plazo 5 días hábiles del pedido.</a:t>
              </a:r>
            </a:p>
          </p:txBody>
        </p:sp>
        <p:sp>
          <p:nvSpPr>
            <p:cNvPr id="10" name="9 Elipse"/>
            <p:cNvSpPr/>
            <p:nvPr/>
          </p:nvSpPr>
          <p:spPr>
            <a:xfrm>
              <a:off x="8104914" y="3658385"/>
              <a:ext cx="3277357" cy="1861367"/>
            </a:xfrm>
            <a:prstGeom prst="ellipse">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847" b="1" dirty="0">
                  <a:solidFill>
                    <a:schemeClr val="tx1"/>
                  </a:solidFill>
                </a:rPr>
                <a:t>No cabe </a:t>
              </a:r>
              <a:r>
                <a:rPr lang="es-PE" sz="1847" dirty="0">
                  <a:solidFill>
                    <a:schemeClr val="tx1"/>
                  </a:solidFill>
                </a:rPr>
                <a:t>en la Selección de Consultores Individuales. </a:t>
              </a:r>
            </a:p>
          </p:txBody>
        </p:sp>
        <p:sp>
          <p:nvSpPr>
            <p:cNvPr id="11" name="10 Elipse"/>
            <p:cNvSpPr/>
            <p:nvPr/>
          </p:nvSpPr>
          <p:spPr>
            <a:xfrm>
              <a:off x="4755628" y="2676265"/>
              <a:ext cx="3019660" cy="1847346"/>
            </a:xfrm>
            <a:prstGeom prst="ellipse">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847" dirty="0">
                  <a:solidFill>
                    <a:schemeClr val="tx1"/>
                  </a:solidFill>
                </a:rPr>
                <a:t>Si la Entidad no comunica su respuesta, pedido rechazado.</a:t>
              </a:r>
            </a:p>
          </p:txBody>
        </p:sp>
        <p:sp>
          <p:nvSpPr>
            <p:cNvPr id="3" name="2 Flecha abajo"/>
            <p:cNvSpPr/>
            <p:nvPr/>
          </p:nvSpPr>
          <p:spPr>
            <a:xfrm rot="14437367">
              <a:off x="4109343" y="3824459"/>
              <a:ext cx="714836" cy="603072"/>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47"/>
            </a:p>
          </p:txBody>
        </p:sp>
        <p:sp>
          <p:nvSpPr>
            <p:cNvPr id="12" name="11 Elipse"/>
            <p:cNvSpPr/>
            <p:nvPr/>
          </p:nvSpPr>
          <p:spPr>
            <a:xfrm>
              <a:off x="361841" y="1256304"/>
              <a:ext cx="2364603" cy="2586577"/>
            </a:xfrm>
            <a:prstGeom prst="ellipse">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42" dirty="0">
                  <a:solidFill>
                    <a:schemeClr val="tx1"/>
                  </a:solidFill>
                </a:rPr>
                <a:t>Contar con RNP</a:t>
              </a:r>
            </a:p>
            <a:p>
              <a:pPr algn="ctr"/>
              <a:r>
                <a:rPr lang="es-PE" sz="1642" dirty="0">
                  <a:solidFill>
                    <a:schemeClr val="tx1"/>
                  </a:solidFill>
                </a:rPr>
                <a:t>No estar inhabilitado ni suspendido para contratar con el Estado.</a:t>
              </a:r>
            </a:p>
          </p:txBody>
        </p:sp>
        <p:sp>
          <p:nvSpPr>
            <p:cNvPr id="4" name="3 Rectángulo"/>
            <p:cNvSpPr/>
            <p:nvPr/>
          </p:nvSpPr>
          <p:spPr>
            <a:xfrm>
              <a:off x="361841" y="5913799"/>
              <a:ext cx="8128322" cy="386440"/>
            </a:xfrm>
            <a:prstGeom prst="rect">
              <a:avLst/>
            </a:prstGeom>
          </p:spPr>
          <p:txBody>
            <a:bodyPr wrap="square">
              <a:spAutoFit/>
            </a:bodyPr>
            <a:lstStyle/>
            <a:p>
              <a:r>
                <a:rPr lang="es-PE" sz="1847" b="1" i="1" dirty="0"/>
                <a:t>(*) Para qué existe esta figura. Su tratamiento en el derecho comparado. </a:t>
              </a:r>
            </a:p>
          </p:txBody>
        </p:sp>
      </p:grpSp>
      <p:grpSp>
        <p:nvGrpSpPr>
          <p:cNvPr id="13" name="Grupo 12"/>
          <p:cNvGrpSpPr/>
          <p:nvPr/>
        </p:nvGrpSpPr>
        <p:grpSpPr>
          <a:xfrm>
            <a:off x="338328" y="48738"/>
            <a:ext cx="11585448" cy="920526"/>
            <a:chOff x="338328" y="48738"/>
            <a:chExt cx="11585448" cy="920526"/>
          </a:xfrm>
        </p:grpSpPr>
        <p:cxnSp>
          <p:nvCxnSpPr>
            <p:cNvPr id="14" name="Conector recto 13">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6"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5956308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title" idx="4294967295"/>
          </p:nvPr>
        </p:nvSpPr>
        <p:spPr>
          <a:xfrm>
            <a:off x="338328" y="1157959"/>
            <a:ext cx="5195062" cy="597870"/>
          </a:xfrm>
          <a:ln>
            <a:noFill/>
          </a:ln>
        </p:spPr>
        <p:txBody>
          <a:bodyPr vert="horz" lIns="91141" tIns="45571" rIns="91141" bIns="45571" rtlCol="0" anchor="ctr">
            <a:noAutofit/>
          </a:bodyPr>
          <a:lstStyle/>
          <a:p>
            <a:r>
              <a:rPr lang="es-PE" b="1" dirty="0">
                <a:solidFill>
                  <a:srgbClr val="C00000"/>
                </a:solidFill>
                <a:latin typeface="+mn-lt"/>
                <a:ea typeface="+mn-ea"/>
                <a:cs typeface="+mn-cs"/>
              </a:rPr>
              <a:t>Otras definiciones</a:t>
            </a:r>
          </a:p>
        </p:txBody>
      </p:sp>
      <p:sp>
        <p:nvSpPr>
          <p:cNvPr id="6" name="Rectangle 9"/>
          <p:cNvSpPr txBox="1">
            <a:spLocks noChangeArrowheads="1"/>
          </p:cNvSpPr>
          <p:nvPr/>
        </p:nvSpPr>
        <p:spPr>
          <a:xfrm>
            <a:off x="1694422" y="1806121"/>
            <a:ext cx="9649410" cy="1374844"/>
          </a:xfrm>
          <a:prstGeom prst="rect">
            <a:avLst/>
          </a:prstGeom>
          <a:noFill/>
        </p:spPr>
        <p:txBody>
          <a:bodyPr vert="horz" lIns="91141" tIns="45571" rIns="91141" bIns="4557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FF0000"/>
              </a:buClr>
              <a:buNone/>
              <a:defRPr/>
            </a:pPr>
            <a:r>
              <a:rPr lang="es-PE" altLang="es-ES" sz="2791" b="1" dirty="0"/>
              <a:t>Contrato:</a:t>
            </a:r>
          </a:p>
          <a:p>
            <a:pPr marL="341785" indent="-341785" algn="just" defTabSz="455713">
              <a:spcBef>
                <a:spcPts val="0"/>
              </a:spcBef>
              <a:buClr>
                <a:srgbClr val="FF0000"/>
              </a:buClr>
              <a:buFont typeface="Wingdings" panose="05000000000000000000" pitchFamily="2" charset="2"/>
              <a:buChar char="ü"/>
              <a:defRPr/>
            </a:pPr>
            <a:r>
              <a:rPr lang="es-PE" altLang="es-ES" sz="2193" dirty="0"/>
              <a:t>El contrato es el acuerdo al que arriban la Entidad y el contratista para </a:t>
            </a:r>
            <a:r>
              <a:rPr lang="es-ES" sz="2193" dirty="0"/>
              <a:t>crear, regular, modificar o extinguir una relación jurídica dentro de los alcances de la Ley y del presente Reglamento.</a:t>
            </a:r>
            <a:endParaRPr lang="es-PE" altLang="es-ES" sz="2193" dirty="0"/>
          </a:p>
        </p:txBody>
      </p:sp>
      <p:sp>
        <p:nvSpPr>
          <p:cNvPr id="7" name="Rectangle 9"/>
          <p:cNvSpPr txBox="1">
            <a:spLocks noChangeArrowheads="1"/>
          </p:cNvSpPr>
          <p:nvPr/>
        </p:nvSpPr>
        <p:spPr>
          <a:xfrm>
            <a:off x="1884053" y="3429000"/>
            <a:ext cx="9796164" cy="1227410"/>
          </a:xfrm>
          <a:prstGeom prst="rect">
            <a:avLst/>
          </a:prstGeom>
        </p:spPr>
        <p:txBody>
          <a:bodyPr vert="horz" lIns="0" tIns="45571" rIns="0" bIns="45571"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spcBef>
                <a:spcPts val="0"/>
              </a:spcBef>
              <a:buClr>
                <a:srgbClr val="FF0000"/>
              </a:buClr>
              <a:buNone/>
              <a:defRPr/>
            </a:pPr>
            <a:r>
              <a:rPr lang="es-PE" altLang="es-ES" sz="2791" b="1" dirty="0">
                <a:solidFill>
                  <a:schemeClr val="tx1"/>
                </a:solidFill>
              </a:rPr>
              <a:t>Contrato Original:</a:t>
            </a:r>
          </a:p>
          <a:p>
            <a:pPr marL="362355" indent="-362355" algn="just">
              <a:spcBef>
                <a:spcPts val="0"/>
              </a:spcBef>
              <a:buClr>
                <a:srgbClr val="FF0000"/>
              </a:buClr>
              <a:buFont typeface="Wingdings" panose="05000000000000000000" pitchFamily="2" charset="2"/>
              <a:buChar char="ü"/>
              <a:defRPr/>
            </a:pPr>
            <a:r>
              <a:rPr lang="es-PE" sz="2193" dirty="0">
                <a:solidFill>
                  <a:schemeClr val="tx1"/>
                </a:solidFill>
              </a:rPr>
              <a:t>Es el contrato suscrito como consecuencia del otorgamiento de la buena pro, en las condiciones establecidas en las bases y la oferta ganadora.</a:t>
            </a:r>
          </a:p>
        </p:txBody>
      </p:sp>
      <p:sp>
        <p:nvSpPr>
          <p:cNvPr id="8" name="Rectangle 3"/>
          <p:cNvSpPr txBox="1">
            <a:spLocks/>
          </p:cNvSpPr>
          <p:nvPr/>
        </p:nvSpPr>
        <p:spPr>
          <a:xfrm>
            <a:off x="1884052" y="4754094"/>
            <a:ext cx="9796163" cy="1547040"/>
          </a:xfrm>
          <a:prstGeom prst="rect">
            <a:avLst/>
          </a:prstGeom>
        </p:spPr>
        <p:txBody>
          <a:bodyPr vert="horz" lIns="91141" tIns="45571" rIns="91141" bIns="4557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None/>
              <a:defRPr/>
            </a:pPr>
            <a:r>
              <a:rPr lang="es-PE" sz="2791" b="1" dirty="0"/>
              <a:t>Contrato vigente: </a:t>
            </a:r>
          </a:p>
          <a:p>
            <a:pPr algn="just">
              <a:spcBef>
                <a:spcPts val="0"/>
              </a:spcBef>
              <a:buClr>
                <a:srgbClr val="FF0000"/>
              </a:buClr>
              <a:buFont typeface="Wingdings" panose="05000000000000000000" pitchFamily="2" charset="2"/>
              <a:buChar char="ü"/>
              <a:defRPr/>
            </a:pPr>
            <a:r>
              <a:rPr lang="es-PE" sz="2193" dirty="0"/>
              <a:t>Es el contrato original que ha sido afectado por las modificaciones al contrato, tales como reajustes, ampliaciones de plazo, adicionales, etc.</a:t>
            </a:r>
          </a:p>
          <a:p>
            <a:pPr marL="0" indent="0" algn="just">
              <a:spcBef>
                <a:spcPts val="0"/>
              </a:spcBef>
              <a:buNone/>
              <a:defRPr/>
            </a:pPr>
            <a:endParaRPr lang="es-PE" sz="2791" dirty="0"/>
          </a:p>
        </p:txBody>
      </p:sp>
      <p:grpSp>
        <p:nvGrpSpPr>
          <p:cNvPr id="9" name="Grupo 8"/>
          <p:cNvGrpSpPr/>
          <p:nvPr/>
        </p:nvGrpSpPr>
        <p:grpSpPr>
          <a:xfrm>
            <a:off x="338328" y="48738"/>
            <a:ext cx="11585448" cy="920526"/>
            <a:chOff x="338328" y="48738"/>
            <a:chExt cx="11585448" cy="920526"/>
          </a:xfrm>
        </p:grpSpPr>
        <p:cxnSp>
          <p:nvCxnSpPr>
            <p:cNvPr id="10" name="Conector recto 9">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2"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62646395"/>
      </p:ext>
    </p:extLst>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14AEC8-C39B-4069-A6B4-F0BCD3257BBD}"/>
              </a:ext>
            </a:extLst>
          </p:cNvPr>
          <p:cNvSpPr txBox="1"/>
          <p:nvPr/>
        </p:nvSpPr>
        <p:spPr>
          <a:xfrm>
            <a:off x="177421" y="1086590"/>
            <a:ext cx="12192000" cy="613382"/>
          </a:xfrm>
          <a:prstGeom prst="rect">
            <a:avLst/>
          </a:prstGeom>
          <a:noFill/>
        </p:spPr>
        <p:txBody>
          <a:bodyPr wrap="square" rtlCol="0">
            <a:spAutoFit/>
          </a:bodyPr>
          <a:lstStyle/>
          <a:p>
            <a:pPr algn="ctr"/>
            <a:r>
              <a:rPr lang="es-PE" sz="3284" b="1" dirty="0">
                <a:solidFill>
                  <a:srgbClr val="C00000"/>
                </a:solidFill>
              </a:rPr>
              <a:t>Cesión de Posición Contractual</a:t>
            </a:r>
          </a:p>
        </p:txBody>
      </p:sp>
      <p:sp>
        <p:nvSpPr>
          <p:cNvPr id="4" name="CuadroTexto 3">
            <a:extLst>
              <a:ext uri="{FF2B5EF4-FFF2-40B4-BE49-F238E27FC236}">
                <a16:creationId xmlns:a16="http://schemas.microsoft.com/office/drawing/2014/main" id="{DFDF2AB0-0255-4EF7-ADDC-58744755DDF5}"/>
              </a:ext>
            </a:extLst>
          </p:cNvPr>
          <p:cNvSpPr txBox="1"/>
          <p:nvPr/>
        </p:nvSpPr>
        <p:spPr>
          <a:xfrm>
            <a:off x="6834938" y="4759090"/>
            <a:ext cx="3990267" cy="48369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PE" sz="2463" b="1" dirty="0">
                <a:solidFill>
                  <a:srgbClr val="C00000"/>
                </a:solidFill>
              </a:rPr>
              <a:t>Art 159° Reglamento</a:t>
            </a:r>
          </a:p>
        </p:txBody>
      </p:sp>
      <p:sp>
        <p:nvSpPr>
          <p:cNvPr id="5" name="Rectángulo redondeado 4"/>
          <p:cNvSpPr/>
          <p:nvPr/>
        </p:nvSpPr>
        <p:spPr>
          <a:xfrm>
            <a:off x="1736264" y="1940072"/>
            <a:ext cx="9310623" cy="24384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sz="2463" dirty="0"/>
              <a:t>Solo procede la cesión de posición contractual del contratista en los casos de transferencia de propiedad de bienes que se encuentren arrendados a las Entidades, cuando se produzcan fusiones, escisiones o que exista </a:t>
            </a:r>
            <a:r>
              <a:rPr lang="es-PE" sz="2463" dirty="0"/>
              <a:t>norma legal que lo permita expresamente.</a:t>
            </a:r>
          </a:p>
        </p:txBody>
      </p:sp>
      <p:grpSp>
        <p:nvGrpSpPr>
          <p:cNvPr id="6" name="Grupo 5"/>
          <p:cNvGrpSpPr/>
          <p:nvPr/>
        </p:nvGrpSpPr>
        <p:grpSpPr>
          <a:xfrm>
            <a:off x="338328" y="48738"/>
            <a:ext cx="11585448" cy="920526"/>
            <a:chOff x="338328" y="48738"/>
            <a:chExt cx="11585448" cy="920526"/>
          </a:xfrm>
        </p:grpSpPr>
        <p:cxnSp>
          <p:nvCxnSpPr>
            <p:cNvPr id="7" name="Conector recto 6">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9"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811393"/>
      </p:ext>
    </p:extLst>
  </p:cSld>
  <p:clrMapOvr>
    <a:masterClrMapping/>
  </p:clrMapOvr>
  <p:transition spd="slow">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2405" y="69179"/>
            <a:ext cx="12192000" cy="612087"/>
          </a:xfrm>
          <a:prstGeom prst="rect">
            <a:avLst/>
          </a:prstGeom>
          <a:noFill/>
        </p:spPr>
        <p:txBody>
          <a:bodyPr wrap="square" lIns="108711" tIns="54356" rIns="108711" bIns="54356">
            <a:spAutoFit/>
          </a:bodyPr>
          <a:lstStyle/>
          <a:p>
            <a:pPr algn="ctr">
              <a:defRPr/>
            </a:pPr>
            <a:r>
              <a:rPr lang="es-PE" sz="3181" b="1" dirty="0">
                <a:solidFill>
                  <a:srgbClr val="C10D0D"/>
                </a:solidFill>
                <a:latin typeface="+mj-lt"/>
                <a:ea typeface="Optima" panose="02020500000000000000" pitchFamily="18" charset="0"/>
                <a:cs typeface="Optima" panose="02020500000000000000" pitchFamily="18" charset="0"/>
              </a:rPr>
              <a:t>Causales de resolución de contrato</a:t>
            </a:r>
          </a:p>
        </p:txBody>
      </p:sp>
      <p:grpSp>
        <p:nvGrpSpPr>
          <p:cNvPr id="7" name="Grupo 6"/>
          <p:cNvGrpSpPr/>
          <p:nvPr/>
        </p:nvGrpSpPr>
        <p:grpSpPr>
          <a:xfrm>
            <a:off x="589034" y="1158715"/>
            <a:ext cx="10327029" cy="5505656"/>
            <a:chOff x="793751" y="879097"/>
            <a:chExt cx="10327029" cy="5505656"/>
          </a:xfrm>
        </p:grpSpPr>
        <p:sp>
          <p:nvSpPr>
            <p:cNvPr id="3" name="Rectángulo redondeado 2"/>
            <p:cNvSpPr/>
            <p:nvPr/>
          </p:nvSpPr>
          <p:spPr>
            <a:xfrm>
              <a:off x="793751" y="990503"/>
              <a:ext cx="2568178" cy="19212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lvl="1" algn="just">
                <a:spcAft>
                  <a:spcPts val="616"/>
                </a:spcAft>
                <a:buSzPct val="100000"/>
                <a:tabLst>
                  <a:tab pos="462662" algn="l"/>
                </a:tabLst>
                <a:defRPr/>
              </a:pPr>
              <a:r>
                <a:rPr lang="es-PE" altLang="es-PE" sz="2258" b="1" dirty="0">
                  <a:cs typeface="Times New Roman" pitchFamily="18" charset="0"/>
                </a:rPr>
                <a:t>La Entidad</a:t>
              </a:r>
              <a:r>
                <a:rPr lang="es-PE" altLang="es-PE" sz="2258" dirty="0">
                  <a:cs typeface="Times New Roman" pitchFamily="18" charset="0"/>
                </a:rPr>
                <a:t> puede resolver total o parcial el contrato por: </a:t>
              </a:r>
            </a:p>
          </p:txBody>
        </p:sp>
        <p:sp>
          <p:nvSpPr>
            <p:cNvPr id="4" name="Rectángulo redondeado 3"/>
            <p:cNvSpPr/>
            <p:nvPr/>
          </p:nvSpPr>
          <p:spPr>
            <a:xfrm>
              <a:off x="3509715" y="879097"/>
              <a:ext cx="7611064" cy="82191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527826" lvl="1" indent="-527826" algn="just">
                <a:spcAft>
                  <a:spcPts val="616"/>
                </a:spcAft>
                <a:buSzPct val="100000"/>
                <a:buFont typeface="Wingdings 3" charset="2"/>
                <a:buChar char=""/>
                <a:tabLst>
                  <a:tab pos="462662" algn="l"/>
                </a:tabLst>
                <a:defRPr/>
              </a:pPr>
              <a:r>
                <a:rPr lang="es-ES" altLang="es-PE" sz="1847" dirty="0">
                  <a:cs typeface="Times New Roman" pitchFamily="18" charset="0"/>
                </a:rPr>
                <a:t>Incumplimiento injustificado del contratista de obligaciones contractuales, legales o reglamentarias, previo requerimiento.  </a:t>
              </a:r>
            </a:p>
          </p:txBody>
        </p:sp>
        <p:sp>
          <p:nvSpPr>
            <p:cNvPr id="5" name="Rectángulo redondeado 4"/>
            <p:cNvSpPr/>
            <p:nvPr/>
          </p:nvSpPr>
          <p:spPr>
            <a:xfrm>
              <a:off x="3491403" y="1791735"/>
              <a:ext cx="7629376" cy="72985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527826" lvl="1" indent="-527826" algn="just">
                <a:spcAft>
                  <a:spcPts val="616"/>
                </a:spcAft>
                <a:buSzPct val="100000"/>
                <a:buFont typeface="Wingdings 3" charset="2"/>
                <a:buChar char=""/>
                <a:tabLst>
                  <a:tab pos="462662" algn="l"/>
                </a:tabLst>
                <a:defRPr/>
              </a:pPr>
              <a:r>
                <a:rPr lang="es-PE" altLang="es-PE" sz="2052" dirty="0">
                  <a:cs typeface="Times New Roman" pitchFamily="18" charset="0"/>
                </a:rPr>
                <a:t>Acumulación del monto máximo por penalidad por mora (10%) o por otras penalidades (10%). </a:t>
              </a:r>
            </a:p>
          </p:txBody>
        </p:sp>
        <p:sp>
          <p:nvSpPr>
            <p:cNvPr id="8" name="Rectángulo redondeado 7"/>
            <p:cNvSpPr/>
            <p:nvPr/>
          </p:nvSpPr>
          <p:spPr>
            <a:xfrm>
              <a:off x="3473091" y="2612320"/>
              <a:ext cx="7629377" cy="72985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527826" lvl="1" indent="-527826" algn="just">
                <a:spcAft>
                  <a:spcPts val="616"/>
                </a:spcAft>
                <a:buSzPct val="100000"/>
                <a:buFont typeface="Wingdings 3" charset="2"/>
                <a:buChar char=""/>
                <a:tabLst>
                  <a:tab pos="462662" algn="l"/>
                </a:tabLst>
                <a:defRPr/>
              </a:pPr>
              <a:r>
                <a:rPr lang="es-PE" altLang="es-PE" sz="2052" dirty="0">
                  <a:cs typeface="Times New Roman" pitchFamily="18" charset="0"/>
                </a:rPr>
                <a:t>Paralización o reducción injustificada de ejecución de prestación</a:t>
              </a:r>
              <a:r>
                <a:rPr lang="es-ES" altLang="es-PE" sz="2052" dirty="0">
                  <a:cs typeface="Times New Roman" pitchFamily="18" charset="0"/>
                </a:rPr>
                <a:t>, previo requerimiento.  </a:t>
              </a:r>
            </a:p>
          </p:txBody>
        </p:sp>
        <p:sp>
          <p:nvSpPr>
            <p:cNvPr id="6" name="Rectángulo redondeado 5"/>
            <p:cNvSpPr/>
            <p:nvPr/>
          </p:nvSpPr>
          <p:spPr>
            <a:xfrm>
              <a:off x="793751" y="3059531"/>
              <a:ext cx="2568176" cy="332522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lvl="1" algn="just">
                <a:spcAft>
                  <a:spcPts val="616"/>
                </a:spcAft>
                <a:buSzPct val="100000"/>
                <a:tabLst>
                  <a:tab pos="462662" algn="l"/>
                </a:tabLst>
                <a:defRPr/>
              </a:pPr>
              <a:r>
                <a:rPr lang="es-PE" altLang="es-PE" sz="2052" dirty="0">
                  <a:cs typeface="Times New Roman" pitchFamily="18" charset="0"/>
                </a:rPr>
                <a:t>El </a:t>
              </a:r>
              <a:r>
                <a:rPr lang="es-PE" altLang="es-PE" sz="2052" b="1" dirty="0">
                  <a:cs typeface="Times New Roman" pitchFamily="18" charset="0"/>
                </a:rPr>
                <a:t>contratista</a:t>
              </a:r>
              <a:r>
                <a:rPr lang="es-PE" altLang="es-PE" sz="2052" dirty="0">
                  <a:cs typeface="Times New Roman" pitchFamily="18" charset="0"/>
                </a:rPr>
                <a:t> puede solicitar resolución de contrato por </a:t>
              </a:r>
              <a:r>
                <a:rPr lang="es-ES" altLang="es-PE" sz="2052" dirty="0">
                  <a:cs typeface="Times New Roman" pitchFamily="18" charset="0"/>
                </a:rPr>
                <a:t>incumplimiento injustificado de </a:t>
              </a:r>
              <a:r>
                <a:rPr lang="es-ES" altLang="es-PE" sz="2052" dirty="0">
                  <a:solidFill>
                    <a:srgbClr val="C00000"/>
                  </a:solidFill>
                  <a:cs typeface="Times New Roman" pitchFamily="18" charset="0"/>
                </a:rPr>
                <a:t>pago u otras </a:t>
              </a:r>
              <a:r>
                <a:rPr lang="es-ES" altLang="es-PE" sz="2052" dirty="0">
                  <a:cs typeface="Times New Roman" pitchFamily="18" charset="0"/>
                </a:rPr>
                <a:t>obligaciones esenciales de la Entidad.</a:t>
              </a:r>
            </a:p>
          </p:txBody>
        </p:sp>
        <p:sp>
          <p:nvSpPr>
            <p:cNvPr id="9" name="Rectángulo redondeado 8"/>
            <p:cNvSpPr/>
            <p:nvPr/>
          </p:nvSpPr>
          <p:spPr>
            <a:xfrm>
              <a:off x="3491402" y="3499369"/>
              <a:ext cx="7611065" cy="103451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lvl="1" algn="just">
                <a:spcBef>
                  <a:spcPct val="0"/>
                </a:spcBef>
                <a:spcAft>
                  <a:spcPts val="616"/>
                </a:spcAft>
                <a:tabLst>
                  <a:tab pos="462662" algn="l"/>
                </a:tabLst>
              </a:pPr>
              <a:r>
                <a:rPr lang="es-PE" altLang="es-PE" sz="2258">
                  <a:cs typeface="Times New Roman" pitchFamily="18" charset="0"/>
                </a:rPr>
                <a:t>Caso fortuito o fuerza mayor que imposibilite de manera definitiva la continuación del contrato.</a:t>
              </a:r>
              <a:endParaRPr lang="es-PE" altLang="es-PE" sz="2258" dirty="0">
                <a:cs typeface="Times New Roman" pitchFamily="18" charset="0"/>
              </a:endParaRPr>
            </a:p>
          </p:txBody>
        </p:sp>
        <p:sp>
          <p:nvSpPr>
            <p:cNvPr id="10" name="Rectángulo redondeado 9"/>
            <p:cNvSpPr/>
            <p:nvPr/>
          </p:nvSpPr>
          <p:spPr>
            <a:xfrm>
              <a:off x="3509715" y="4691073"/>
              <a:ext cx="7611065" cy="138964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lvl="1" algn="just">
                <a:spcBef>
                  <a:spcPct val="0"/>
                </a:spcBef>
                <a:spcAft>
                  <a:spcPts val="616"/>
                </a:spcAft>
                <a:tabLst>
                  <a:tab pos="462662" algn="l"/>
                </a:tabLst>
              </a:pPr>
              <a:r>
                <a:rPr lang="es-PE" altLang="es-PE" sz="2052" dirty="0">
                  <a:cs typeface="Times New Roman" pitchFamily="18" charset="0"/>
                </a:rPr>
                <a:t>Hecho sobreviniente al perfeccionamiento del contrato siempre que se encuentre prevista la resolución en </a:t>
              </a:r>
              <a:r>
                <a:rPr lang="es-PE" altLang="es-PE" sz="2052" dirty="0">
                  <a:solidFill>
                    <a:srgbClr val="C00000"/>
                  </a:solidFill>
                  <a:cs typeface="Times New Roman" pitchFamily="18" charset="0"/>
                </a:rPr>
                <a:t>la</a:t>
              </a:r>
              <a:r>
                <a:rPr lang="es-PE" altLang="es-PE" sz="2052" dirty="0">
                  <a:solidFill>
                    <a:srgbClr val="FF0000"/>
                  </a:solidFill>
                  <a:cs typeface="Times New Roman" pitchFamily="18" charset="0"/>
                </a:rPr>
                <a:t> </a:t>
              </a:r>
              <a:r>
                <a:rPr lang="es-PE" altLang="es-PE" sz="2052" dirty="0">
                  <a:solidFill>
                    <a:srgbClr val="C00000"/>
                  </a:solidFill>
                  <a:cs typeface="Times New Roman" pitchFamily="18" charset="0"/>
                </a:rPr>
                <a:t>normativa relacionada al objeto de la contratación.</a:t>
              </a:r>
            </a:p>
          </p:txBody>
        </p:sp>
      </p:grpSp>
      <p:grpSp>
        <p:nvGrpSpPr>
          <p:cNvPr id="11" name="Grupo 10"/>
          <p:cNvGrpSpPr/>
          <p:nvPr/>
        </p:nvGrpSpPr>
        <p:grpSpPr>
          <a:xfrm>
            <a:off x="0" y="3409"/>
            <a:ext cx="11585448" cy="920526"/>
            <a:chOff x="338328" y="48738"/>
            <a:chExt cx="11585448" cy="920526"/>
          </a:xfrm>
        </p:grpSpPr>
        <p:cxnSp>
          <p:nvCxnSpPr>
            <p:cNvPr id="12" name="Conector recto 11">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Imagen 12">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4"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79409"/>
      </p:ext>
    </p:extLst>
  </p:cSld>
  <p:clrMapOvr>
    <a:masterClrMapping/>
  </p:clrMapOvr>
  <p:transition spd="slow">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25654" y="177671"/>
            <a:ext cx="9889066" cy="612087"/>
          </a:xfrm>
          <a:prstGeom prst="rect">
            <a:avLst/>
          </a:prstGeom>
          <a:noFill/>
        </p:spPr>
        <p:txBody>
          <a:bodyPr lIns="108711" tIns="54356" rIns="108711" bIns="54356">
            <a:spAutoFit/>
          </a:bodyPr>
          <a:lstStyle/>
          <a:p>
            <a:pPr algn="ctr">
              <a:defRPr/>
            </a:pPr>
            <a:r>
              <a:rPr lang="es-PE" sz="3181" b="1" dirty="0">
                <a:solidFill>
                  <a:srgbClr val="C10D0D"/>
                </a:solidFill>
                <a:latin typeface="+mj-lt"/>
                <a:ea typeface="Optima" panose="02020500000000000000" pitchFamily="18" charset="0"/>
                <a:cs typeface="Optima" panose="02020500000000000000" pitchFamily="18" charset="0"/>
              </a:rPr>
              <a:t>Procedimiento de la resolución de contratos</a:t>
            </a:r>
          </a:p>
        </p:txBody>
      </p:sp>
      <p:sp>
        <p:nvSpPr>
          <p:cNvPr id="6" name="5 Rectángulo"/>
          <p:cNvSpPr/>
          <p:nvPr/>
        </p:nvSpPr>
        <p:spPr>
          <a:xfrm>
            <a:off x="8977859" y="1982382"/>
            <a:ext cx="2233462" cy="1847371"/>
          </a:xfrm>
          <a:prstGeom prst="rect">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s-MX" sz="2052" b="1" dirty="0">
                <a:cs typeface="Times New Roman" panose="02020603050405020304" pitchFamily="18" charset="0"/>
              </a:rPr>
              <a:t>Segunda carta notarial </a:t>
            </a:r>
          </a:p>
          <a:p>
            <a:pPr algn="ctr">
              <a:defRPr/>
            </a:pPr>
            <a:r>
              <a:rPr lang="es-MX" sz="2052" b="1" dirty="0">
                <a:cs typeface="Times New Roman" panose="02020603050405020304" pitchFamily="18" charset="0"/>
              </a:rPr>
              <a:t>(Resolución total o parcial de pleno derecho) </a:t>
            </a:r>
            <a:endParaRPr lang="es-PE" sz="2052" b="1" dirty="0">
              <a:cs typeface="Times New Roman" panose="02020603050405020304" pitchFamily="18" charset="0"/>
            </a:endParaRPr>
          </a:p>
        </p:txBody>
      </p:sp>
      <p:sp>
        <p:nvSpPr>
          <p:cNvPr id="8" name="7 Rectángulo"/>
          <p:cNvSpPr/>
          <p:nvPr/>
        </p:nvSpPr>
        <p:spPr>
          <a:xfrm>
            <a:off x="1071219" y="1982382"/>
            <a:ext cx="1995617" cy="1847371"/>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s-MX" sz="2052" b="1" dirty="0">
                <a:cs typeface="Times New Roman" panose="02020603050405020304" pitchFamily="18" charset="0"/>
              </a:rPr>
              <a:t>Primera carta Notarial</a:t>
            </a:r>
          </a:p>
          <a:p>
            <a:pPr algn="ctr">
              <a:defRPr/>
            </a:pPr>
            <a:r>
              <a:rPr lang="es-MX" sz="2052" b="1" dirty="0">
                <a:cs typeface="Times New Roman" panose="02020603050405020304" pitchFamily="18" charset="0"/>
              </a:rPr>
              <a:t>(bajo apercibimiento de resolver)</a:t>
            </a:r>
            <a:endParaRPr lang="es-PE" sz="2052" b="1" dirty="0">
              <a:cs typeface="Times New Roman" panose="02020603050405020304" pitchFamily="18" charset="0"/>
            </a:endParaRPr>
          </a:p>
        </p:txBody>
      </p:sp>
      <p:cxnSp>
        <p:nvCxnSpPr>
          <p:cNvPr id="9" name="8 Conector recto de flecha"/>
          <p:cNvCxnSpPr>
            <a:stCxn id="8" idx="3"/>
            <a:endCxn id="6" idx="1"/>
          </p:cNvCxnSpPr>
          <p:nvPr/>
        </p:nvCxnSpPr>
        <p:spPr>
          <a:xfrm>
            <a:off x="3066835" y="2906067"/>
            <a:ext cx="591102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14 CuadroTexto"/>
          <p:cNvSpPr txBox="1">
            <a:spLocks noChangeArrowheads="1"/>
          </p:cNvSpPr>
          <p:nvPr/>
        </p:nvSpPr>
        <p:spPr bwMode="auto">
          <a:xfrm>
            <a:off x="4589807" y="2401558"/>
            <a:ext cx="2585342" cy="54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s-MX" altLang="es-PE" sz="2873" b="1" dirty="0">
                <a:ln w="9525">
                  <a:solidFill>
                    <a:schemeClr val="bg1"/>
                  </a:solidFill>
                  <a:prstDash val="solid"/>
                </a:ln>
                <a:effectLst>
                  <a:outerShdw blurRad="12700" dist="38100" dir="2700000" algn="tl" rotWithShape="0">
                    <a:schemeClr val="bg1">
                      <a:lumMod val="50000"/>
                    </a:schemeClr>
                  </a:outerShdw>
                </a:effectLst>
                <a:latin typeface="+mn-lt"/>
                <a:cs typeface="Times New Roman" pitchFamily="18" charset="0"/>
              </a:rPr>
              <a:t>5 días </a:t>
            </a:r>
            <a:endParaRPr lang="es-PE" altLang="es-PE" sz="2873" b="1" dirty="0">
              <a:ln w="9525">
                <a:solidFill>
                  <a:schemeClr val="bg1"/>
                </a:solidFill>
                <a:prstDash val="solid"/>
              </a:ln>
              <a:effectLst>
                <a:outerShdw blurRad="12700" dist="38100" dir="2700000" algn="tl" rotWithShape="0">
                  <a:schemeClr val="bg1">
                    <a:lumMod val="50000"/>
                  </a:schemeClr>
                </a:outerShdw>
              </a:effectLst>
              <a:latin typeface="+mn-lt"/>
              <a:cs typeface="Times New Roman" pitchFamily="18" charset="0"/>
            </a:endParaRPr>
          </a:p>
        </p:txBody>
      </p:sp>
      <p:sp>
        <p:nvSpPr>
          <p:cNvPr id="11" name="15 CuadroTexto"/>
          <p:cNvSpPr txBox="1">
            <a:spLocks noChangeArrowheads="1"/>
          </p:cNvSpPr>
          <p:nvPr/>
        </p:nvSpPr>
        <p:spPr bwMode="auto">
          <a:xfrm>
            <a:off x="3848114" y="2965895"/>
            <a:ext cx="4757257" cy="41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s-MX" altLang="es-PE" sz="2052" b="1" dirty="0">
                <a:ln w="9525">
                  <a:solidFill>
                    <a:schemeClr val="bg1"/>
                  </a:solidFill>
                  <a:prstDash val="solid"/>
                </a:ln>
                <a:effectLst>
                  <a:outerShdw blurRad="12700" dist="38100" dir="2700000" algn="tl" rotWithShape="0">
                    <a:schemeClr val="bg1">
                      <a:lumMod val="50000"/>
                    </a:schemeClr>
                  </a:outerShdw>
                </a:effectLst>
                <a:latin typeface="+mn-lt"/>
                <a:cs typeface="Times New Roman" pitchFamily="18" charset="0"/>
              </a:rPr>
              <a:t>15 días (casos complejos u obras)</a:t>
            </a:r>
            <a:endParaRPr lang="es-PE" altLang="es-PE" sz="2052" b="1" dirty="0">
              <a:ln w="9525">
                <a:solidFill>
                  <a:schemeClr val="bg1"/>
                </a:solidFill>
                <a:prstDash val="solid"/>
              </a:ln>
              <a:effectLst>
                <a:outerShdw blurRad="12700" dist="38100" dir="2700000" algn="tl" rotWithShape="0">
                  <a:schemeClr val="bg1">
                    <a:lumMod val="50000"/>
                  </a:schemeClr>
                </a:outerShdw>
              </a:effectLst>
              <a:latin typeface="+mn-lt"/>
              <a:cs typeface="Times New Roman" pitchFamily="18" charset="0"/>
            </a:endParaRPr>
          </a:p>
        </p:txBody>
      </p:sp>
      <p:sp>
        <p:nvSpPr>
          <p:cNvPr id="12" name="11 Flecha derecha"/>
          <p:cNvSpPr/>
          <p:nvPr/>
        </p:nvSpPr>
        <p:spPr>
          <a:xfrm>
            <a:off x="1071219" y="1064397"/>
            <a:ext cx="10311050" cy="664663"/>
          </a:xfrm>
          <a:prstGeom prst="rightArrow">
            <a:avLst>
              <a:gd name="adj1" fmla="val 100000"/>
              <a:gd name="adj2" fmla="val 50000"/>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284" dirty="0">
                <a:solidFill>
                  <a:schemeClr val="tx1"/>
                </a:solidFill>
                <a:cs typeface="Times New Roman" panose="02020603050405020304" pitchFamily="18" charset="0"/>
              </a:rPr>
              <a:t>Incumplimiento de una de las partes </a:t>
            </a:r>
            <a:endParaRPr lang="es-PE" sz="3284" dirty="0">
              <a:solidFill>
                <a:schemeClr val="tx1"/>
              </a:solidFill>
              <a:cs typeface="Times New Roman" panose="02020603050405020304" pitchFamily="18" charset="0"/>
            </a:endParaRPr>
          </a:p>
        </p:txBody>
      </p:sp>
      <p:sp>
        <p:nvSpPr>
          <p:cNvPr id="13" name="12 Flecha derecha"/>
          <p:cNvSpPr/>
          <p:nvPr/>
        </p:nvSpPr>
        <p:spPr>
          <a:xfrm>
            <a:off x="1071221" y="4094045"/>
            <a:ext cx="10311050" cy="739600"/>
          </a:xfrm>
          <a:prstGeom prst="rightArrow">
            <a:avLst>
              <a:gd name="adj1" fmla="val 100000"/>
              <a:gd name="adj2" fmla="val 50000"/>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63" dirty="0">
                <a:solidFill>
                  <a:schemeClr val="tx1"/>
                </a:solidFill>
                <a:cs typeface="Times New Roman" panose="02020603050405020304" pitchFamily="18" charset="0"/>
              </a:rPr>
              <a:t>Controversias: conciliación y/o arbitraje </a:t>
            </a:r>
            <a:r>
              <a:rPr lang="es-MX" sz="2463" b="1" dirty="0">
                <a:solidFill>
                  <a:srgbClr val="C00000"/>
                </a:solidFill>
                <a:cs typeface="Times New Roman" panose="02020603050405020304" pitchFamily="18" charset="0"/>
              </a:rPr>
              <a:t>(30 días hábiles)</a:t>
            </a:r>
            <a:endParaRPr lang="es-PE" sz="2463" b="1" dirty="0">
              <a:solidFill>
                <a:srgbClr val="C00000"/>
              </a:solidFill>
              <a:cs typeface="Times New Roman" panose="02020603050405020304" pitchFamily="18" charset="0"/>
            </a:endParaRPr>
          </a:p>
        </p:txBody>
      </p:sp>
      <p:sp>
        <p:nvSpPr>
          <p:cNvPr id="14" name="13 Rectángulo"/>
          <p:cNvSpPr/>
          <p:nvPr/>
        </p:nvSpPr>
        <p:spPr>
          <a:xfrm>
            <a:off x="1071222" y="5141508"/>
            <a:ext cx="10311046" cy="1053229"/>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52" dirty="0">
                <a:solidFill>
                  <a:schemeClr val="tx1"/>
                </a:solidFill>
                <a:cs typeface="Times New Roman" panose="02020603050405020304" pitchFamily="18" charset="0"/>
              </a:rPr>
              <a:t>En determinados casos solo será necesaria la notificación de la segunda carta: </a:t>
            </a:r>
          </a:p>
          <a:p>
            <a:pPr algn="ctr">
              <a:defRPr/>
            </a:pPr>
            <a:r>
              <a:rPr lang="es-MX" sz="2052" dirty="0">
                <a:solidFill>
                  <a:schemeClr val="tx1"/>
                </a:solidFill>
                <a:cs typeface="Times New Roman" panose="02020603050405020304" pitchFamily="18" charset="0"/>
              </a:rPr>
              <a:t>acumulación de penalidad máxima o incumplimiento no pueda ser revertido.</a:t>
            </a:r>
            <a:endParaRPr lang="es-PE" sz="2052" dirty="0">
              <a:solidFill>
                <a:schemeClr val="tx1"/>
              </a:solidFill>
              <a:cs typeface="Times New Roman" panose="02020603050405020304" pitchFamily="18" charset="0"/>
            </a:endParaRPr>
          </a:p>
        </p:txBody>
      </p:sp>
      <p:grpSp>
        <p:nvGrpSpPr>
          <p:cNvPr id="15" name="Grupo 14"/>
          <p:cNvGrpSpPr/>
          <p:nvPr/>
        </p:nvGrpSpPr>
        <p:grpSpPr>
          <a:xfrm>
            <a:off x="89754" y="21982"/>
            <a:ext cx="11585448" cy="920526"/>
            <a:chOff x="338328" y="48738"/>
            <a:chExt cx="11585448" cy="920526"/>
          </a:xfrm>
        </p:grpSpPr>
        <p:cxnSp>
          <p:nvCxnSpPr>
            <p:cNvPr id="16" name="Conector recto 15">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Imagen 16">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8"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7837748"/>
      </p:ext>
    </p:extLst>
  </p:cSld>
  <p:clrMapOvr>
    <a:masterClrMapping/>
  </p:clrMapOvr>
  <p:transition spd="slow">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313491"/>
            <a:ext cx="12192000" cy="612087"/>
          </a:xfrm>
          <a:prstGeom prst="rect">
            <a:avLst/>
          </a:prstGeom>
          <a:noFill/>
        </p:spPr>
        <p:txBody>
          <a:bodyPr wrap="square" lIns="108711" tIns="54356" rIns="108711" bIns="54356">
            <a:spAutoFit/>
          </a:bodyPr>
          <a:lstStyle/>
          <a:p>
            <a:pPr algn="ctr">
              <a:defRPr/>
            </a:pPr>
            <a:r>
              <a:rPr lang="es-PE" sz="3181" b="1" dirty="0">
                <a:solidFill>
                  <a:srgbClr val="C10D0D"/>
                </a:solidFill>
                <a:latin typeface="+mj-lt"/>
                <a:ea typeface="Optima" panose="02020500000000000000" pitchFamily="18" charset="0"/>
                <a:cs typeface="Optima" panose="02020500000000000000" pitchFamily="18" charset="0"/>
              </a:rPr>
              <a:t>Efectos de la resolución del contrato</a:t>
            </a:r>
          </a:p>
        </p:txBody>
      </p:sp>
      <p:sp>
        <p:nvSpPr>
          <p:cNvPr id="4" name="Rectángulo redondeado 3"/>
          <p:cNvSpPr/>
          <p:nvPr/>
        </p:nvSpPr>
        <p:spPr>
          <a:xfrm>
            <a:off x="1656114" y="1109839"/>
            <a:ext cx="9760239" cy="5911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93237" indent="-293237">
              <a:buFont typeface="Arial" panose="020B0604020202020204" pitchFamily="34" charset="0"/>
              <a:buChar char="•"/>
            </a:pPr>
            <a:r>
              <a:rPr lang="es-PE" sz="2463" dirty="0"/>
              <a:t>Ejecución de garantías presentadas por el contratista.</a:t>
            </a:r>
          </a:p>
        </p:txBody>
      </p:sp>
      <p:sp>
        <p:nvSpPr>
          <p:cNvPr id="5" name="Rectángulo redondeado 4"/>
          <p:cNvSpPr/>
          <p:nvPr/>
        </p:nvSpPr>
        <p:spPr>
          <a:xfrm>
            <a:off x="1674914" y="1938084"/>
            <a:ext cx="9753984" cy="5911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93237" indent="-293237">
              <a:buFont typeface="Arial" panose="020B0604020202020204" pitchFamily="34" charset="0"/>
              <a:buChar char="•"/>
            </a:pPr>
            <a:r>
              <a:rPr lang="es-PE" sz="2463" dirty="0"/>
              <a:t>Eventual indemnización por daños.</a:t>
            </a:r>
          </a:p>
        </p:txBody>
      </p:sp>
      <p:sp>
        <p:nvSpPr>
          <p:cNvPr id="6" name="Rectángulo redondeado 5"/>
          <p:cNvSpPr/>
          <p:nvPr/>
        </p:nvSpPr>
        <p:spPr>
          <a:xfrm>
            <a:off x="1674915" y="2747831"/>
            <a:ext cx="9753985" cy="5911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79200" indent="-179200" algn="just">
              <a:buFont typeface="Arial" pitchFamily="34" charset="0"/>
              <a:buChar char="•"/>
            </a:pPr>
            <a:r>
              <a:rPr lang="es-PE" sz="2463" dirty="0"/>
              <a:t>Potencial disputa arbitral.</a:t>
            </a:r>
          </a:p>
        </p:txBody>
      </p:sp>
      <p:sp>
        <p:nvSpPr>
          <p:cNvPr id="7" name="Rectángulo redondeado 6"/>
          <p:cNvSpPr/>
          <p:nvPr/>
        </p:nvSpPr>
        <p:spPr>
          <a:xfrm>
            <a:off x="1687461" y="3594000"/>
            <a:ext cx="9728893" cy="5911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79200" indent="-179200" algn="just">
              <a:buFont typeface="Arial" pitchFamily="34" charset="0"/>
              <a:buChar char="•"/>
            </a:pPr>
            <a:r>
              <a:rPr lang="es-PE" sz="2463" dirty="0"/>
              <a:t>Posible sanción del Tribunal de Contrataciones del Estado. </a:t>
            </a:r>
          </a:p>
        </p:txBody>
      </p:sp>
      <p:sp>
        <p:nvSpPr>
          <p:cNvPr id="8" name="Rectángulo redondeado 7"/>
          <p:cNvSpPr/>
          <p:nvPr/>
        </p:nvSpPr>
        <p:spPr>
          <a:xfrm>
            <a:off x="1687461" y="4413928"/>
            <a:ext cx="9728894" cy="5911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79200" indent="-179200" algn="just">
              <a:buFont typeface="Arial" pitchFamily="34" charset="0"/>
              <a:buChar char="•"/>
            </a:pPr>
            <a:r>
              <a:rPr lang="es-PE" sz="2052" dirty="0"/>
              <a:t>Posibilidad de solicitar al segundo lugar a que continúe con la prestación. </a:t>
            </a:r>
          </a:p>
        </p:txBody>
      </p:sp>
      <p:sp>
        <p:nvSpPr>
          <p:cNvPr id="9" name="Rectángulo redondeado 8"/>
          <p:cNvSpPr/>
          <p:nvPr/>
        </p:nvSpPr>
        <p:spPr>
          <a:xfrm>
            <a:off x="1687461" y="5201198"/>
            <a:ext cx="9728892" cy="87882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79200" indent="-179200" algn="just">
              <a:buFont typeface="Arial" pitchFamily="34" charset="0"/>
              <a:buChar char="•"/>
            </a:pPr>
            <a:r>
              <a:rPr lang="es-PE" sz="2052" dirty="0"/>
              <a:t>Posibilidad de emplear la contratación directa cuando exista necesidad urgente de continuar con la ejecución de las prestaciones. </a:t>
            </a:r>
          </a:p>
        </p:txBody>
      </p:sp>
      <p:grpSp>
        <p:nvGrpSpPr>
          <p:cNvPr id="10" name="Grupo 9"/>
          <p:cNvGrpSpPr/>
          <p:nvPr/>
        </p:nvGrpSpPr>
        <p:grpSpPr>
          <a:xfrm>
            <a:off x="338328" y="48738"/>
            <a:ext cx="11585448" cy="920526"/>
            <a:chOff x="338328" y="48738"/>
            <a:chExt cx="11585448" cy="920526"/>
          </a:xfrm>
        </p:grpSpPr>
        <p:cxnSp>
          <p:nvCxnSpPr>
            <p:cNvPr id="11" name="Conector recto 10">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3"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1737674"/>
      </p:ext>
    </p:extLst>
  </p:cSld>
  <p:clrMapOvr>
    <a:masterClrMapping/>
  </p:clrMapOvr>
  <p:transition spd="slow">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5139" y="-25758"/>
            <a:ext cx="12191999" cy="1114399"/>
          </a:xfrm>
          <a:prstGeom prst="rect">
            <a:avLst/>
          </a:prstGeom>
          <a:noFill/>
        </p:spPr>
        <p:txBody>
          <a:bodyPr wrap="square" lIns="108711" tIns="54356" rIns="108711" bIns="54356">
            <a:spAutoFit/>
          </a:bodyPr>
          <a:lstStyle/>
          <a:p>
            <a:pPr algn="ctr">
              <a:defRPr/>
            </a:pPr>
            <a:r>
              <a:rPr lang="es-PE" sz="3181" b="1" dirty="0">
                <a:solidFill>
                  <a:srgbClr val="C10D0D"/>
                </a:solidFill>
                <a:latin typeface="+mj-lt"/>
                <a:ea typeface="Optima" panose="02020500000000000000" pitchFamily="18" charset="0"/>
                <a:cs typeface="Optima" panose="02020500000000000000" pitchFamily="18" charset="0"/>
              </a:rPr>
              <a:t> Prestaciones pendientes en caso </a:t>
            </a:r>
          </a:p>
          <a:p>
            <a:pPr algn="ctr">
              <a:defRPr/>
            </a:pPr>
            <a:r>
              <a:rPr lang="es-PE" sz="3181" b="1" dirty="0">
                <a:solidFill>
                  <a:srgbClr val="C10D0D"/>
                </a:solidFill>
                <a:latin typeface="+mj-lt"/>
                <a:ea typeface="Optima" panose="02020500000000000000" pitchFamily="18" charset="0"/>
                <a:cs typeface="Optima" panose="02020500000000000000" pitchFamily="18" charset="0"/>
              </a:rPr>
              <a:t>de la resolución del contrato</a:t>
            </a:r>
          </a:p>
        </p:txBody>
      </p:sp>
      <p:sp>
        <p:nvSpPr>
          <p:cNvPr id="10" name="9 Rectángulo"/>
          <p:cNvSpPr/>
          <p:nvPr/>
        </p:nvSpPr>
        <p:spPr>
          <a:xfrm>
            <a:off x="923432" y="1240202"/>
            <a:ext cx="2363653" cy="2534163"/>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sz="2052" b="1" dirty="0">
                <a:solidFill>
                  <a:schemeClr val="tx1"/>
                </a:solidFill>
                <a:latin typeface="Arial" pitchFamily="34" charset="0"/>
                <a:cs typeface="Arial" pitchFamily="34" charset="0"/>
              </a:rPr>
              <a:t>Entidad</a:t>
            </a:r>
          </a:p>
          <a:p>
            <a:pPr algn="ctr">
              <a:defRPr/>
            </a:pPr>
            <a:r>
              <a:rPr lang="es-ES" sz="2052" dirty="0">
                <a:solidFill>
                  <a:schemeClr val="tx1"/>
                </a:solidFill>
                <a:latin typeface="Arial" pitchFamily="34" charset="0"/>
                <a:cs typeface="Arial" pitchFamily="34" charset="0"/>
              </a:rPr>
              <a:t>determina precio, condiciones y disponibilidad presupuestal de las prestaciones pendientes</a:t>
            </a:r>
          </a:p>
        </p:txBody>
      </p:sp>
      <p:sp>
        <p:nvSpPr>
          <p:cNvPr id="11" name="10 Rectángulo redondeado"/>
          <p:cNvSpPr/>
          <p:nvPr/>
        </p:nvSpPr>
        <p:spPr>
          <a:xfrm>
            <a:off x="4141110" y="1386140"/>
            <a:ext cx="2363789" cy="23132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847" dirty="0">
                <a:solidFill>
                  <a:schemeClr val="tx1"/>
                </a:solidFill>
              </a:rPr>
              <a:t>Invita a postores que participaron en el procedimiento de selección para que manifiesten interés</a:t>
            </a:r>
          </a:p>
        </p:txBody>
      </p:sp>
      <p:sp>
        <p:nvSpPr>
          <p:cNvPr id="12" name="11 Flecha derecha"/>
          <p:cNvSpPr/>
          <p:nvPr/>
        </p:nvSpPr>
        <p:spPr>
          <a:xfrm>
            <a:off x="6752518" y="2458072"/>
            <a:ext cx="1660027" cy="798247"/>
          </a:xfrm>
          <a:prstGeom prst="rightArrow">
            <a:avLst>
              <a:gd name="adj1" fmla="val 73257"/>
              <a:gd name="adj2" fmla="val 50000"/>
            </a:avLst>
          </a:prstGeom>
          <a:ln w="28575">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s-ES" sz="2052" b="1" dirty="0">
                <a:solidFill>
                  <a:schemeClr val="tx1"/>
                </a:solidFill>
              </a:rPr>
              <a:t>5 días</a:t>
            </a:r>
          </a:p>
        </p:txBody>
      </p:sp>
      <p:sp>
        <p:nvSpPr>
          <p:cNvPr id="13" name="12 Elipse"/>
          <p:cNvSpPr/>
          <p:nvPr/>
        </p:nvSpPr>
        <p:spPr>
          <a:xfrm>
            <a:off x="8531469" y="1852056"/>
            <a:ext cx="2293737" cy="1847371"/>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1847" dirty="0">
                <a:solidFill>
                  <a:schemeClr val="tx1"/>
                </a:solidFill>
              </a:rPr>
              <a:t>Aceptación</a:t>
            </a:r>
            <a:r>
              <a:rPr lang="es-ES" sz="1847" dirty="0">
                <a:solidFill>
                  <a:srgbClr val="FF0000"/>
                </a:solidFill>
              </a:rPr>
              <a:t> </a:t>
            </a:r>
          </a:p>
        </p:txBody>
      </p:sp>
      <p:sp>
        <p:nvSpPr>
          <p:cNvPr id="14" name="13 Cruz"/>
          <p:cNvSpPr/>
          <p:nvPr/>
        </p:nvSpPr>
        <p:spPr>
          <a:xfrm>
            <a:off x="3450382" y="2293535"/>
            <a:ext cx="518046" cy="591354"/>
          </a:xfrm>
          <a:prstGeom prst="plus">
            <a:avLst>
              <a:gd name="adj" fmla="val 33909"/>
            </a:avLst>
          </a:prstGeom>
          <a:ln w="28575"/>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ES" sz="1847" dirty="0"/>
          </a:p>
        </p:txBody>
      </p:sp>
      <p:sp>
        <p:nvSpPr>
          <p:cNvPr id="15" name="14 Flecha abajo"/>
          <p:cNvSpPr/>
          <p:nvPr/>
        </p:nvSpPr>
        <p:spPr>
          <a:xfrm>
            <a:off x="8992497" y="3890029"/>
            <a:ext cx="739600" cy="628823"/>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847" dirty="0"/>
          </a:p>
        </p:txBody>
      </p:sp>
      <p:sp>
        <p:nvSpPr>
          <p:cNvPr id="16" name="15 Rectángulo redondeado"/>
          <p:cNvSpPr/>
          <p:nvPr/>
        </p:nvSpPr>
        <p:spPr>
          <a:xfrm>
            <a:off x="8106279" y="4587274"/>
            <a:ext cx="2438726" cy="140426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S" sz="2052" dirty="0">
                <a:solidFill>
                  <a:schemeClr val="tx1"/>
                </a:solidFill>
              </a:rPr>
              <a:t>Calificación</a:t>
            </a:r>
          </a:p>
          <a:p>
            <a:pPr algn="ctr">
              <a:defRPr/>
            </a:pPr>
            <a:r>
              <a:rPr lang="es-ES" sz="2052" dirty="0">
                <a:solidFill>
                  <a:schemeClr val="tx1"/>
                </a:solidFill>
              </a:rPr>
              <a:t>(bienes, servicios, obras)</a:t>
            </a:r>
          </a:p>
        </p:txBody>
      </p:sp>
      <p:sp>
        <p:nvSpPr>
          <p:cNvPr id="17" name="16 Flecha izquierda"/>
          <p:cNvSpPr/>
          <p:nvPr/>
        </p:nvSpPr>
        <p:spPr>
          <a:xfrm>
            <a:off x="4788865" y="4917297"/>
            <a:ext cx="3129453" cy="961154"/>
          </a:xfrm>
          <a:prstGeom prst="leftArrow">
            <a:avLst>
              <a:gd name="adj1" fmla="val 77909"/>
              <a:gd name="adj2" fmla="val 50000"/>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847" b="1" dirty="0">
                <a:solidFill>
                  <a:schemeClr val="tx1"/>
                </a:solidFill>
              </a:rPr>
              <a:t>Perfeccionamiento</a:t>
            </a:r>
          </a:p>
        </p:txBody>
      </p:sp>
      <p:sp>
        <p:nvSpPr>
          <p:cNvPr id="18" name="17 Elipse"/>
          <p:cNvSpPr/>
          <p:nvPr/>
        </p:nvSpPr>
        <p:spPr>
          <a:xfrm>
            <a:off x="1145114" y="4094045"/>
            <a:ext cx="3404025" cy="2152441"/>
          </a:xfrm>
          <a:prstGeom prst="ellipse">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2052" dirty="0">
                <a:solidFill>
                  <a:schemeClr val="tx1"/>
                </a:solidFill>
              </a:rPr>
              <a:t>Requisitos, condiciones, formalidades,  exigencias y garantías establecidas</a:t>
            </a:r>
          </a:p>
        </p:txBody>
      </p:sp>
      <p:sp>
        <p:nvSpPr>
          <p:cNvPr id="19" name="18 Elipse"/>
          <p:cNvSpPr/>
          <p:nvPr/>
        </p:nvSpPr>
        <p:spPr>
          <a:xfrm>
            <a:off x="6650369" y="1308283"/>
            <a:ext cx="2239978" cy="762407"/>
          </a:xfrm>
          <a:prstGeom prst="ellipse">
            <a:avLst/>
          </a:prstGeom>
          <a:ln w="28575"/>
        </p:spPr>
        <p:style>
          <a:lnRef idx="2">
            <a:schemeClr val="accent1"/>
          </a:lnRef>
          <a:fillRef idx="1">
            <a:schemeClr val="lt1"/>
          </a:fillRef>
          <a:effectRef idx="0">
            <a:schemeClr val="accent1"/>
          </a:effectRef>
          <a:fontRef idx="minor">
            <a:schemeClr val="dk1"/>
          </a:fontRef>
        </p:style>
        <p:txBody>
          <a:bodyPr anchor="ctr"/>
          <a:lstStyle/>
          <a:p>
            <a:pPr algn="ctr">
              <a:defRPr/>
            </a:pPr>
            <a:r>
              <a:rPr lang="es-ES" sz="1847" b="1" dirty="0">
                <a:solidFill>
                  <a:schemeClr val="tx1"/>
                </a:solidFill>
              </a:rPr>
              <a:t>Pluralidad</a:t>
            </a:r>
          </a:p>
        </p:txBody>
      </p:sp>
      <p:cxnSp>
        <p:nvCxnSpPr>
          <p:cNvPr id="20" name="19 Conector recto de flecha"/>
          <p:cNvCxnSpPr>
            <a:stCxn id="19" idx="5"/>
            <a:endCxn id="13" idx="1"/>
          </p:cNvCxnSpPr>
          <p:nvPr/>
        </p:nvCxnSpPr>
        <p:spPr>
          <a:xfrm>
            <a:off x="8562310" y="1959038"/>
            <a:ext cx="305068" cy="1635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1" name="Grupo 20"/>
          <p:cNvGrpSpPr/>
          <p:nvPr/>
        </p:nvGrpSpPr>
        <p:grpSpPr>
          <a:xfrm>
            <a:off x="338328" y="48738"/>
            <a:ext cx="11585448" cy="920526"/>
            <a:chOff x="338328" y="48738"/>
            <a:chExt cx="11585448" cy="920526"/>
          </a:xfrm>
        </p:grpSpPr>
        <p:cxnSp>
          <p:nvCxnSpPr>
            <p:cNvPr id="22" name="Conector recto 21">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Imagen 22">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24"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3296342"/>
      </p:ext>
    </p:extLst>
  </p:cSld>
  <p:clrMapOvr>
    <a:masterClrMapping/>
  </p:clrMapOvr>
  <p:transition spd="slow">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CuadroTexto"/>
          <p:cNvSpPr txBox="1"/>
          <p:nvPr/>
        </p:nvSpPr>
        <p:spPr>
          <a:xfrm>
            <a:off x="1545412" y="312849"/>
            <a:ext cx="9143612" cy="417550"/>
          </a:xfrm>
          <a:prstGeom prst="rect">
            <a:avLst/>
          </a:prstGeom>
          <a:noFill/>
        </p:spPr>
        <p:txBody>
          <a:bodyPr wrap="square" lIns="108711" tIns="54356" rIns="108711" bIns="54356">
            <a:spAutoFit/>
          </a:bodyPr>
          <a:lstStyle/>
          <a:p>
            <a:pPr algn="ctr">
              <a:defRPr/>
            </a:pPr>
            <a:r>
              <a:rPr lang="es-PE" sz="2000" b="1" dirty="0">
                <a:solidFill>
                  <a:srgbClr val="C10D0D"/>
                </a:solidFill>
                <a:latin typeface="+mj-lt"/>
                <a:ea typeface="Optima" panose="02020500000000000000" pitchFamily="18" charset="0"/>
                <a:cs typeface="Optima" panose="02020500000000000000" pitchFamily="18" charset="0"/>
              </a:rPr>
              <a:t>Prestaciones pendientes en caso de la resolución del contrato</a:t>
            </a:r>
          </a:p>
        </p:txBody>
      </p:sp>
      <p:sp>
        <p:nvSpPr>
          <p:cNvPr id="7" name="Conector recto 3"/>
          <p:cNvSpPr/>
          <p:nvPr/>
        </p:nvSpPr>
        <p:spPr>
          <a:xfrm>
            <a:off x="4236519" y="1073402"/>
            <a:ext cx="5138651" cy="4790183"/>
          </a:xfrm>
          <a:custGeom>
            <a:avLst/>
            <a:gdLst/>
            <a:ahLst/>
            <a:cxnLst/>
            <a:rect l="0" t="0" r="0" b="0"/>
            <a:pathLst>
              <a:path>
                <a:moveTo>
                  <a:pt x="3472663" y="296622"/>
                </a:moveTo>
                <a:arcTo wR="2333967" hR="2333967" stAng="17952080" swAng="1213689"/>
              </a:path>
            </a:pathLst>
          </a:custGeom>
          <a:noFill/>
          <a:ln w="28575">
            <a:tailEnd type="arrow"/>
          </a:ln>
        </p:spPr>
        <p:style>
          <a:lnRef idx="1">
            <a:schemeClr val="accent3">
              <a:hueOff val="0"/>
              <a:satOff val="0"/>
              <a:lumOff val="0"/>
              <a:alphaOff val="0"/>
            </a:schemeClr>
          </a:lnRef>
          <a:fillRef idx="0">
            <a:scrgbClr r="0" g="0" b="0"/>
          </a:fillRef>
          <a:effectRef idx="0">
            <a:scrgbClr r="0" g="0" b="0"/>
          </a:effectRef>
          <a:fontRef idx="minor">
            <a:schemeClr val="tx1">
              <a:hueOff val="0"/>
              <a:satOff val="0"/>
              <a:lumOff val="0"/>
              <a:alphaOff val="0"/>
            </a:schemeClr>
          </a:fontRef>
        </p:style>
      </p:sp>
      <p:sp>
        <p:nvSpPr>
          <p:cNvPr id="18" name="Conector recto 3"/>
          <p:cNvSpPr/>
          <p:nvPr/>
        </p:nvSpPr>
        <p:spPr>
          <a:xfrm>
            <a:off x="4263680" y="1340639"/>
            <a:ext cx="5744815" cy="4824130"/>
          </a:xfrm>
          <a:custGeom>
            <a:avLst/>
            <a:gdLst/>
            <a:ahLst/>
            <a:cxnLst/>
            <a:rect l="0" t="0" r="0" b="0"/>
            <a:pathLst>
              <a:path>
                <a:moveTo>
                  <a:pt x="2621176" y="4650195"/>
                </a:moveTo>
                <a:arcTo wR="2333967" hR="2333967" stAng="4975888" swAng="848223"/>
              </a:path>
            </a:pathLst>
          </a:custGeom>
          <a:noFill/>
          <a:ln w="38100">
            <a:tailEnd type="arrow"/>
          </a:ln>
        </p:spPr>
        <p:style>
          <a:lnRef idx="1">
            <a:schemeClr val="accent3">
              <a:hueOff val="5625132"/>
              <a:satOff val="-8440"/>
              <a:lumOff val="-1373"/>
              <a:alphaOff val="0"/>
            </a:schemeClr>
          </a:lnRef>
          <a:fillRef idx="0">
            <a:scrgbClr r="0" g="0" b="0"/>
          </a:fillRef>
          <a:effectRef idx="0">
            <a:scrgbClr r="0" g="0" b="0"/>
          </a:effectRef>
          <a:fontRef idx="minor">
            <a:schemeClr val="tx1">
              <a:hueOff val="0"/>
              <a:satOff val="0"/>
              <a:lumOff val="0"/>
              <a:alphaOff val="0"/>
            </a:schemeClr>
          </a:fontRef>
        </p:style>
      </p:sp>
      <p:grpSp>
        <p:nvGrpSpPr>
          <p:cNvPr id="3" name="Grupo 2"/>
          <p:cNvGrpSpPr/>
          <p:nvPr/>
        </p:nvGrpSpPr>
        <p:grpSpPr>
          <a:xfrm>
            <a:off x="278495" y="1188368"/>
            <a:ext cx="11113685" cy="5603281"/>
            <a:chOff x="364636" y="836056"/>
            <a:chExt cx="11113685" cy="5603281"/>
          </a:xfrm>
        </p:grpSpPr>
        <p:grpSp>
          <p:nvGrpSpPr>
            <p:cNvPr id="4" name="Grupo 3"/>
            <p:cNvGrpSpPr/>
            <p:nvPr/>
          </p:nvGrpSpPr>
          <p:grpSpPr>
            <a:xfrm>
              <a:off x="4349821" y="836056"/>
              <a:ext cx="3253756" cy="1378732"/>
              <a:chOff x="3932461" y="-107673"/>
              <a:chExt cx="1795037" cy="1343546"/>
            </a:xfrm>
            <a:scene3d>
              <a:camera prst="orthographicFront"/>
              <a:lightRig rig="flat" dir="t"/>
            </a:scene3d>
          </p:grpSpPr>
          <p:sp>
            <p:nvSpPr>
              <p:cNvPr id="5" name="Rectángulo redondeado 4"/>
              <p:cNvSpPr/>
              <p:nvPr/>
            </p:nvSpPr>
            <p:spPr>
              <a:xfrm>
                <a:off x="3932461" y="-107673"/>
                <a:ext cx="1795037" cy="1343546"/>
              </a:xfrm>
              <a:prstGeom prst="round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6" name="Rectángulo 5"/>
              <p:cNvSpPr/>
              <p:nvPr/>
            </p:nvSpPr>
            <p:spPr>
              <a:xfrm>
                <a:off x="4039713" y="90536"/>
                <a:ext cx="1589963" cy="98372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0827" tIns="50827" rIns="50827" bIns="50827" numCol="1" spcCol="1270" anchor="ctr" anchorCtr="0">
                <a:noAutofit/>
              </a:bodyPr>
              <a:lstStyle/>
              <a:p>
                <a:pPr algn="just" defTabSz="592990">
                  <a:lnSpc>
                    <a:spcPct val="90000"/>
                  </a:lnSpc>
                  <a:spcBef>
                    <a:spcPct val="0"/>
                  </a:spcBef>
                  <a:spcAft>
                    <a:spcPct val="35000"/>
                  </a:spcAft>
                </a:pPr>
                <a:r>
                  <a:rPr lang="es-PE" altLang="es-PE" sz="1642" b="1" dirty="0"/>
                  <a:t>1. </a:t>
                </a:r>
                <a:r>
                  <a:rPr lang="es-PE" altLang="es-PE" sz="1642" dirty="0"/>
                  <a:t>Cuando se necesite con urgencia culminar con la ejecución de prestaciones pendientes.</a:t>
                </a:r>
              </a:p>
              <a:p>
                <a:pPr algn="ctr" defTabSz="592990">
                  <a:lnSpc>
                    <a:spcPct val="90000"/>
                  </a:lnSpc>
                  <a:spcBef>
                    <a:spcPct val="0"/>
                  </a:spcBef>
                  <a:spcAft>
                    <a:spcPct val="35000"/>
                  </a:spcAft>
                </a:pPr>
                <a:endParaRPr lang="es-PE" sz="1642" dirty="0"/>
              </a:p>
            </p:txBody>
          </p:sp>
        </p:grpSp>
        <p:grpSp>
          <p:nvGrpSpPr>
            <p:cNvPr id="11" name="Grupo 10"/>
            <p:cNvGrpSpPr/>
            <p:nvPr/>
          </p:nvGrpSpPr>
          <p:grpSpPr>
            <a:xfrm>
              <a:off x="8287542" y="2208324"/>
              <a:ext cx="3190779" cy="1497516"/>
              <a:chOff x="6146673" y="1615672"/>
              <a:chExt cx="1795037" cy="1166774"/>
            </a:xfrm>
            <a:scene3d>
              <a:camera prst="orthographicFront"/>
              <a:lightRig rig="flat" dir="t"/>
            </a:scene3d>
          </p:grpSpPr>
          <p:sp>
            <p:nvSpPr>
              <p:cNvPr id="12" name="Rectángulo redondeado 11"/>
              <p:cNvSpPr/>
              <p:nvPr/>
            </p:nvSpPr>
            <p:spPr>
              <a:xfrm>
                <a:off x="6146673" y="1615672"/>
                <a:ext cx="1795037" cy="1166774"/>
              </a:xfrm>
              <a:prstGeom prst="roundRect">
                <a:avLst/>
              </a:prstGeom>
              <a:sp3d prstMaterial="dkEdge">
                <a:bevelT w="8200" h="38100"/>
              </a:sp3d>
            </p:spPr>
            <p:style>
              <a:lnRef idx="0">
                <a:schemeClr val="lt1">
                  <a:hueOff val="0"/>
                  <a:satOff val="0"/>
                  <a:lumOff val="0"/>
                  <a:alphaOff val="0"/>
                </a:schemeClr>
              </a:lnRef>
              <a:fillRef idx="2">
                <a:schemeClr val="accent3">
                  <a:hueOff val="2812566"/>
                  <a:satOff val="-4220"/>
                  <a:lumOff val="-686"/>
                  <a:alphaOff val="0"/>
                </a:schemeClr>
              </a:fillRef>
              <a:effectRef idx="1">
                <a:schemeClr val="accent3">
                  <a:hueOff val="2812566"/>
                  <a:satOff val="-4220"/>
                  <a:lumOff val="-686"/>
                  <a:alphaOff val="0"/>
                </a:schemeClr>
              </a:effectRef>
              <a:fontRef idx="minor">
                <a:schemeClr val="dk1"/>
              </a:fontRef>
            </p:style>
          </p:sp>
          <p:sp>
            <p:nvSpPr>
              <p:cNvPr id="13" name="Rectángulo 12"/>
              <p:cNvSpPr/>
              <p:nvPr/>
            </p:nvSpPr>
            <p:spPr>
              <a:xfrm>
                <a:off x="6203630" y="1672629"/>
                <a:ext cx="1681123" cy="105286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3008" tIns="43008" rIns="43008" bIns="43008" numCol="1" spcCol="1270" anchor="ctr" anchorCtr="0">
                <a:noAutofit/>
              </a:bodyPr>
              <a:lstStyle/>
              <a:p>
                <a:pPr algn="just" defTabSz="501760">
                  <a:lnSpc>
                    <a:spcPct val="90000"/>
                  </a:lnSpc>
                  <a:spcBef>
                    <a:spcPct val="0"/>
                  </a:spcBef>
                  <a:spcAft>
                    <a:spcPct val="35000"/>
                  </a:spcAft>
                </a:pPr>
                <a:r>
                  <a:rPr lang="es-PE" altLang="es-PE" sz="2052" b="1" dirty="0"/>
                  <a:t>2. </a:t>
                </a:r>
                <a:r>
                  <a:rPr lang="es-PE" altLang="es-PE" sz="2052" dirty="0"/>
                  <a:t>Sin perjuicio que resolución se someta a conciliación o arbitraje. </a:t>
                </a:r>
                <a:endParaRPr lang="es-PE" sz="2052" dirty="0"/>
              </a:p>
            </p:txBody>
          </p:sp>
        </p:grpSp>
        <p:sp>
          <p:nvSpPr>
            <p:cNvPr id="14" name="Conector recto 3"/>
            <p:cNvSpPr/>
            <p:nvPr/>
          </p:nvSpPr>
          <p:spPr>
            <a:xfrm>
              <a:off x="4208565" y="1310749"/>
              <a:ext cx="4790183" cy="4790183"/>
            </a:xfrm>
            <a:custGeom>
              <a:avLst/>
              <a:gdLst/>
              <a:ahLst/>
              <a:cxnLst/>
              <a:rect l="0" t="0" r="0" b="0"/>
              <a:pathLst>
                <a:path>
                  <a:moveTo>
                    <a:pt x="4662368" y="2495052"/>
                  </a:moveTo>
                  <a:arcTo wR="2333967" hR="2333967" stAng="21837454" swAng="1361390"/>
                </a:path>
              </a:pathLst>
            </a:custGeom>
            <a:noFill/>
            <a:ln w="28575">
              <a:tailEnd type="arrow"/>
            </a:ln>
          </p:spPr>
          <p:style>
            <a:lnRef idx="1">
              <a:schemeClr val="accent3">
                <a:hueOff val="2812566"/>
                <a:satOff val="-4220"/>
                <a:lumOff val="-686"/>
                <a:alphaOff val="0"/>
              </a:schemeClr>
            </a:lnRef>
            <a:fillRef idx="0">
              <a:scrgbClr r="0" g="0" b="0"/>
            </a:fillRef>
            <a:effectRef idx="0">
              <a:scrgbClr r="0" g="0" b="0"/>
            </a:effectRef>
            <a:fontRef idx="minor">
              <a:schemeClr val="tx1">
                <a:hueOff val="0"/>
                <a:satOff val="0"/>
                <a:lumOff val="0"/>
                <a:alphaOff val="0"/>
              </a:schemeClr>
            </a:fontRef>
          </p:style>
        </p:sp>
        <p:grpSp>
          <p:nvGrpSpPr>
            <p:cNvPr id="15" name="Grupo 14"/>
            <p:cNvGrpSpPr/>
            <p:nvPr/>
          </p:nvGrpSpPr>
          <p:grpSpPr>
            <a:xfrm>
              <a:off x="7496299" y="4974757"/>
              <a:ext cx="3462616" cy="1197331"/>
              <a:chOff x="5298810" y="4225127"/>
              <a:chExt cx="1795037" cy="1166774"/>
            </a:xfrm>
            <a:scene3d>
              <a:camera prst="orthographicFront"/>
              <a:lightRig rig="flat" dir="t"/>
            </a:scene3d>
          </p:grpSpPr>
          <p:sp>
            <p:nvSpPr>
              <p:cNvPr id="16" name="Rectángulo redondeado 15"/>
              <p:cNvSpPr/>
              <p:nvPr/>
            </p:nvSpPr>
            <p:spPr>
              <a:xfrm>
                <a:off x="5298810" y="4225127"/>
                <a:ext cx="1795037" cy="1166774"/>
              </a:xfrm>
              <a:prstGeom prst="roundRect">
                <a:avLst/>
              </a:prstGeom>
              <a:sp3d prstMaterial="dkEdge">
                <a:bevelT w="8200" h="38100"/>
              </a:sp3d>
            </p:spPr>
            <p:style>
              <a:lnRef idx="0">
                <a:schemeClr val="lt1">
                  <a:hueOff val="0"/>
                  <a:satOff val="0"/>
                  <a:lumOff val="0"/>
                  <a:alphaOff val="0"/>
                </a:schemeClr>
              </a:lnRef>
              <a:fillRef idx="2">
                <a:schemeClr val="accent3">
                  <a:hueOff val="5625132"/>
                  <a:satOff val="-8440"/>
                  <a:lumOff val="-1373"/>
                  <a:alphaOff val="0"/>
                </a:schemeClr>
              </a:fillRef>
              <a:effectRef idx="1">
                <a:schemeClr val="accent3">
                  <a:hueOff val="5625132"/>
                  <a:satOff val="-8440"/>
                  <a:lumOff val="-1373"/>
                  <a:alphaOff val="0"/>
                </a:schemeClr>
              </a:effectRef>
              <a:fontRef idx="minor">
                <a:schemeClr val="dk1"/>
              </a:fontRef>
            </p:style>
          </p:sp>
          <p:sp>
            <p:nvSpPr>
              <p:cNvPr id="17" name="Rectángulo 16"/>
              <p:cNvSpPr/>
              <p:nvPr/>
            </p:nvSpPr>
            <p:spPr>
              <a:xfrm>
                <a:off x="5355767" y="4282084"/>
                <a:ext cx="1681123" cy="105286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3008" tIns="43008" rIns="43008" bIns="43008" numCol="1" spcCol="1270" anchor="ctr" anchorCtr="0">
                <a:noAutofit/>
              </a:bodyPr>
              <a:lstStyle/>
              <a:p>
                <a:pPr algn="ctr" defTabSz="501760">
                  <a:lnSpc>
                    <a:spcPct val="90000"/>
                  </a:lnSpc>
                  <a:spcBef>
                    <a:spcPct val="0"/>
                  </a:spcBef>
                  <a:spcAft>
                    <a:spcPct val="35000"/>
                  </a:spcAft>
                </a:pPr>
                <a:r>
                  <a:rPr lang="es-PE" altLang="es-PE" sz="2052" b="1" dirty="0"/>
                  <a:t>3. </a:t>
                </a:r>
                <a:r>
                  <a:rPr lang="es-PE" altLang="es-PE" sz="2052" dirty="0"/>
                  <a:t>Precio incluye todos los costos necesarios para su ejecución.</a:t>
                </a:r>
                <a:endParaRPr lang="es-PE" sz="2052" dirty="0"/>
              </a:p>
            </p:txBody>
          </p:sp>
        </p:grpSp>
        <p:grpSp>
          <p:nvGrpSpPr>
            <p:cNvPr id="19" name="Grupo 18"/>
            <p:cNvGrpSpPr/>
            <p:nvPr/>
          </p:nvGrpSpPr>
          <p:grpSpPr>
            <a:xfrm>
              <a:off x="2334709" y="4956774"/>
              <a:ext cx="3775667" cy="1482563"/>
              <a:chOff x="2555067" y="4225127"/>
              <a:chExt cx="1795037" cy="1166774"/>
            </a:xfrm>
            <a:scene3d>
              <a:camera prst="orthographicFront"/>
              <a:lightRig rig="flat" dir="t"/>
            </a:scene3d>
          </p:grpSpPr>
          <p:sp>
            <p:nvSpPr>
              <p:cNvPr id="20" name="Rectángulo redondeado 19"/>
              <p:cNvSpPr/>
              <p:nvPr/>
            </p:nvSpPr>
            <p:spPr>
              <a:xfrm>
                <a:off x="2555067" y="4225127"/>
                <a:ext cx="1795037" cy="1166774"/>
              </a:xfrm>
              <a:prstGeom prst="roundRect">
                <a:avLst/>
              </a:prstGeom>
              <a:sp3d prstMaterial="dkEdge">
                <a:bevelT w="8200" h="38100"/>
              </a:sp3d>
            </p:spPr>
            <p:style>
              <a:lnRef idx="0">
                <a:schemeClr val="lt1">
                  <a:hueOff val="0"/>
                  <a:satOff val="0"/>
                  <a:lumOff val="0"/>
                  <a:alphaOff val="0"/>
                </a:schemeClr>
              </a:lnRef>
              <a:fillRef idx="2">
                <a:schemeClr val="accent3">
                  <a:hueOff val="8437698"/>
                  <a:satOff val="-12660"/>
                  <a:lumOff val="-2059"/>
                  <a:alphaOff val="0"/>
                </a:schemeClr>
              </a:fillRef>
              <a:effectRef idx="1">
                <a:schemeClr val="accent3">
                  <a:hueOff val="8437698"/>
                  <a:satOff val="-12660"/>
                  <a:lumOff val="-2059"/>
                  <a:alphaOff val="0"/>
                </a:schemeClr>
              </a:effectRef>
              <a:fontRef idx="minor">
                <a:schemeClr val="dk1"/>
              </a:fontRef>
            </p:style>
          </p:sp>
          <p:sp>
            <p:nvSpPr>
              <p:cNvPr id="21" name="Rectángulo 20"/>
              <p:cNvSpPr/>
              <p:nvPr/>
            </p:nvSpPr>
            <p:spPr>
              <a:xfrm>
                <a:off x="2617596" y="4424036"/>
                <a:ext cx="1675552" cy="78999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3008" tIns="43008" rIns="43008" bIns="43008" numCol="1" spcCol="1270" anchor="ctr" anchorCtr="0">
                <a:noAutofit/>
              </a:bodyPr>
              <a:lstStyle/>
              <a:p>
                <a:pPr algn="just" defTabSz="501760">
                  <a:lnSpc>
                    <a:spcPct val="90000"/>
                  </a:lnSpc>
                  <a:spcBef>
                    <a:spcPct val="0"/>
                  </a:spcBef>
                  <a:spcAft>
                    <a:spcPct val="35000"/>
                  </a:spcAft>
                </a:pPr>
                <a:r>
                  <a:rPr lang="es-PE" altLang="es-PE" sz="2052" b="1" dirty="0"/>
                  <a:t>4. </a:t>
                </a:r>
                <a:r>
                  <a:rPr lang="es-PE" altLang="es-PE" sz="2052" dirty="0"/>
                  <a:t>De presentarse más de una aceptación, Entidad contrata con  postor que ocupó mejor posición en el orden de prelación. </a:t>
                </a:r>
                <a:endParaRPr lang="es-PE" sz="2052" dirty="0"/>
              </a:p>
            </p:txBody>
          </p:sp>
        </p:grpSp>
        <p:sp>
          <p:nvSpPr>
            <p:cNvPr id="22" name="Conector recto 3"/>
            <p:cNvSpPr/>
            <p:nvPr/>
          </p:nvSpPr>
          <p:spPr>
            <a:xfrm>
              <a:off x="2442367" y="1450808"/>
              <a:ext cx="4787381" cy="2964161"/>
            </a:xfrm>
            <a:custGeom>
              <a:avLst/>
              <a:gdLst/>
              <a:ahLst/>
              <a:cxnLst/>
              <a:rect l="0" t="0" r="0" b="0"/>
              <a:pathLst>
                <a:path>
                  <a:moveTo>
                    <a:pt x="247385" y="3378022"/>
                  </a:moveTo>
                  <a:arcTo wR="2332601" hR="2332601" stAng="9202389" swAng="1359242"/>
                </a:path>
              </a:pathLst>
            </a:custGeom>
            <a:noFill/>
            <a:ln w="28575">
              <a:tailEnd type="arrow"/>
            </a:ln>
          </p:spPr>
          <p:style>
            <a:lnRef idx="1">
              <a:schemeClr val="accent3">
                <a:hueOff val="8437698"/>
                <a:satOff val="-12660"/>
                <a:lumOff val="-2059"/>
                <a:alphaOff val="0"/>
              </a:schemeClr>
            </a:lnRef>
            <a:fillRef idx="0">
              <a:scrgbClr r="0" g="0" b="0"/>
            </a:fillRef>
            <a:effectRef idx="0">
              <a:scrgbClr r="0" g="0" b="0"/>
            </a:effectRef>
            <a:fontRef idx="minor">
              <a:schemeClr val="tx1">
                <a:hueOff val="0"/>
                <a:satOff val="0"/>
                <a:lumOff val="0"/>
                <a:alphaOff val="0"/>
              </a:schemeClr>
            </a:fontRef>
          </p:style>
        </p:sp>
        <p:grpSp>
          <p:nvGrpSpPr>
            <p:cNvPr id="23" name="Grupo 22"/>
            <p:cNvGrpSpPr/>
            <p:nvPr/>
          </p:nvGrpSpPr>
          <p:grpSpPr>
            <a:xfrm>
              <a:off x="364636" y="2205474"/>
              <a:ext cx="3985185" cy="1737932"/>
              <a:chOff x="665858" y="1615600"/>
              <a:chExt cx="1797258" cy="1168217"/>
            </a:xfrm>
            <a:scene3d>
              <a:camera prst="orthographicFront"/>
              <a:lightRig rig="flat" dir="t"/>
            </a:scene3d>
          </p:grpSpPr>
          <p:sp>
            <p:nvSpPr>
              <p:cNvPr id="24" name="Rectángulo redondeado 23"/>
              <p:cNvSpPr/>
              <p:nvPr/>
            </p:nvSpPr>
            <p:spPr>
              <a:xfrm>
                <a:off x="665858" y="1615600"/>
                <a:ext cx="1797258" cy="1168217"/>
              </a:xfrm>
              <a:prstGeom prst="roundRect">
                <a:avLst/>
              </a:prstGeom>
              <a:sp3d prstMaterial="dkEdge">
                <a:bevelT w="8200" h="38100"/>
              </a:sp3d>
            </p:spPr>
            <p:style>
              <a:lnRef idx="0">
                <a:schemeClr val="lt1">
                  <a:hueOff val="0"/>
                  <a:satOff val="0"/>
                  <a:lumOff val="0"/>
                  <a:alphaOff val="0"/>
                </a:schemeClr>
              </a:lnRef>
              <a:fillRef idx="2">
                <a:schemeClr val="accent3">
                  <a:hueOff val="11250264"/>
                  <a:satOff val="-16880"/>
                  <a:lumOff val="-2745"/>
                  <a:alphaOff val="0"/>
                </a:schemeClr>
              </a:fillRef>
              <a:effectRef idx="1">
                <a:schemeClr val="accent3">
                  <a:hueOff val="11250264"/>
                  <a:satOff val="-16880"/>
                  <a:lumOff val="-2745"/>
                  <a:alphaOff val="0"/>
                </a:schemeClr>
              </a:effectRef>
              <a:fontRef idx="minor">
                <a:schemeClr val="dk1"/>
              </a:fontRef>
            </p:style>
          </p:sp>
          <p:sp>
            <p:nvSpPr>
              <p:cNvPr id="25" name="Rectángulo 24"/>
              <p:cNvSpPr/>
              <p:nvPr/>
            </p:nvSpPr>
            <p:spPr>
              <a:xfrm>
                <a:off x="722886" y="1672628"/>
                <a:ext cx="1683202" cy="105416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3008" tIns="43008" rIns="43008" bIns="43008" numCol="1" spcCol="1270" anchor="ctr" anchorCtr="0">
                <a:noAutofit/>
              </a:bodyPr>
              <a:lstStyle/>
              <a:p>
                <a:pPr algn="just" defTabSz="501760">
                  <a:lnSpc>
                    <a:spcPct val="90000"/>
                  </a:lnSpc>
                  <a:spcBef>
                    <a:spcPct val="0"/>
                  </a:spcBef>
                  <a:spcAft>
                    <a:spcPct val="35000"/>
                  </a:spcAft>
                </a:pPr>
                <a:r>
                  <a:rPr lang="es-PE" altLang="es-PE" sz="1847" b="1" dirty="0"/>
                  <a:t>5. </a:t>
                </a:r>
                <a:r>
                  <a:rPr lang="es-PE" altLang="es-PE" sz="2052" dirty="0"/>
                  <a:t>En bienes, servicios en general y obras, salvo comparación de precios, el OEC realizar calificación del proveedor con el que se va a contratar. </a:t>
                </a:r>
                <a:endParaRPr lang="es-PE" sz="2052" dirty="0"/>
              </a:p>
            </p:txBody>
          </p:sp>
        </p:grpSp>
      </p:grpSp>
      <p:grpSp>
        <p:nvGrpSpPr>
          <p:cNvPr id="26" name="Grupo 25"/>
          <p:cNvGrpSpPr/>
          <p:nvPr/>
        </p:nvGrpSpPr>
        <p:grpSpPr>
          <a:xfrm>
            <a:off x="0" y="62606"/>
            <a:ext cx="11585448" cy="920526"/>
            <a:chOff x="338328" y="48738"/>
            <a:chExt cx="11585448" cy="920526"/>
          </a:xfrm>
        </p:grpSpPr>
        <p:cxnSp>
          <p:nvCxnSpPr>
            <p:cNvPr id="27" name="Conector recto 26">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8" name="Imagen 27">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29"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33791973"/>
      </p:ext>
    </p:extLst>
  </p:cSld>
  <p:clrMapOvr>
    <a:masterClrMapping/>
  </p:clrMapOvr>
  <p:transition spd="slow">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 y="1006983"/>
            <a:ext cx="12191999" cy="628404"/>
          </a:xfrm>
          <a:prstGeom prst="rect">
            <a:avLst/>
          </a:prstGeom>
          <a:noFill/>
        </p:spPr>
        <p:txBody>
          <a:bodyPr wrap="square" lIns="108711" tIns="54356" rIns="108711" bIns="54356">
            <a:spAutoFit/>
          </a:bodyPr>
          <a:lstStyle/>
          <a:p>
            <a:pPr algn="ctr">
              <a:defRPr/>
            </a:pPr>
            <a:r>
              <a:rPr lang="es-PE" sz="3284" b="1" dirty="0">
                <a:solidFill>
                  <a:srgbClr val="C10D0D"/>
                </a:solidFill>
                <a:latin typeface="+mj-lt"/>
                <a:ea typeface="Optima" panose="02020500000000000000" pitchFamily="18" charset="0"/>
                <a:cs typeface="Optima" panose="02020500000000000000" pitchFamily="18" charset="0"/>
              </a:rPr>
              <a:t>Conformidad</a:t>
            </a:r>
          </a:p>
        </p:txBody>
      </p:sp>
      <p:sp>
        <p:nvSpPr>
          <p:cNvPr id="5" name="4 Rectángulo"/>
          <p:cNvSpPr/>
          <p:nvPr/>
        </p:nvSpPr>
        <p:spPr>
          <a:xfrm>
            <a:off x="622301" y="2694807"/>
            <a:ext cx="2785533" cy="1615544"/>
          </a:xfrm>
          <a:prstGeom prst="rect">
            <a:avLst/>
          </a:prstGeom>
        </p:spPr>
        <p:style>
          <a:lnRef idx="2">
            <a:schemeClr val="accent1"/>
          </a:lnRef>
          <a:fillRef idx="1">
            <a:schemeClr val="lt1"/>
          </a:fillRef>
          <a:effectRef idx="0">
            <a:schemeClr val="accent1"/>
          </a:effectRef>
          <a:fontRef idx="minor">
            <a:schemeClr val="dk1"/>
          </a:fontRef>
        </p:style>
        <p:txBody>
          <a:bodyPr lIns="108711" tIns="54356" rIns="108711" bIns="54356" anchor="ctr"/>
          <a:lstStyle/>
          <a:p>
            <a:pPr algn="ctr">
              <a:defRPr/>
            </a:pPr>
            <a:r>
              <a:rPr lang="es-MX" sz="2463" b="1" dirty="0">
                <a:solidFill>
                  <a:prstClr val="black"/>
                </a:solidFill>
                <a:latin typeface="+mj-lt"/>
                <a:ea typeface="Optima" panose="02020500000000000000" pitchFamily="18" charset="0"/>
                <a:cs typeface="Optima" panose="02020500000000000000" pitchFamily="18" charset="0"/>
              </a:rPr>
              <a:t>Recepción de bienes/ servicios</a:t>
            </a:r>
            <a:endParaRPr lang="es-PE" sz="2463" b="1" dirty="0">
              <a:solidFill>
                <a:prstClr val="black"/>
              </a:solidFill>
              <a:latin typeface="+mj-lt"/>
              <a:ea typeface="Optima" panose="02020500000000000000" pitchFamily="18" charset="0"/>
              <a:cs typeface="Optima" panose="02020500000000000000" pitchFamily="18" charset="0"/>
            </a:endParaRPr>
          </a:p>
        </p:txBody>
      </p:sp>
      <p:cxnSp>
        <p:nvCxnSpPr>
          <p:cNvPr id="9" name="8 Conector recto de flecha"/>
          <p:cNvCxnSpPr/>
          <p:nvPr/>
        </p:nvCxnSpPr>
        <p:spPr>
          <a:xfrm>
            <a:off x="3407834" y="3490712"/>
            <a:ext cx="5183718" cy="221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11 Rectángulo"/>
          <p:cNvSpPr/>
          <p:nvPr/>
        </p:nvSpPr>
        <p:spPr>
          <a:xfrm>
            <a:off x="8784167" y="2672653"/>
            <a:ext cx="2592917" cy="1615544"/>
          </a:xfrm>
          <a:prstGeom prst="rect">
            <a:avLst/>
          </a:prstGeom>
        </p:spPr>
        <p:style>
          <a:lnRef idx="2">
            <a:schemeClr val="accent1"/>
          </a:lnRef>
          <a:fillRef idx="1">
            <a:schemeClr val="lt1"/>
          </a:fillRef>
          <a:effectRef idx="0">
            <a:schemeClr val="accent1"/>
          </a:effectRef>
          <a:fontRef idx="minor">
            <a:schemeClr val="dk1"/>
          </a:fontRef>
        </p:style>
        <p:txBody>
          <a:bodyPr lIns="108711" tIns="54356" rIns="108711" bIns="54356" anchor="ctr"/>
          <a:lstStyle/>
          <a:p>
            <a:pPr algn="ctr">
              <a:defRPr/>
            </a:pPr>
            <a:r>
              <a:rPr lang="es-MX" sz="2463" b="1" dirty="0">
                <a:solidFill>
                  <a:prstClr val="black"/>
                </a:solidFill>
                <a:latin typeface="+mj-lt"/>
                <a:ea typeface="Optima" panose="02020500000000000000" pitchFamily="18" charset="0"/>
                <a:cs typeface="Optima" panose="02020500000000000000" pitchFamily="18" charset="0"/>
              </a:rPr>
              <a:t>Conformidad</a:t>
            </a:r>
          </a:p>
          <a:p>
            <a:pPr algn="ctr">
              <a:defRPr/>
            </a:pPr>
            <a:r>
              <a:rPr lang="es-MX" sz="2463" b="1" dirty="0">
                <a:solidFill>
                  <a:prstClr val="black"/>
                </a:solidFill>
                <a:latin typeface="+mj-lt"/>
                <a:ea typeface="Optima" panose="02020500000000000000" pitchFamily="18" charset="0"/>
                <a:cs typeface="Optima" panose="02020500000000000000" pitchFamily="18" charset="0"/>
              </a:rPr>
              <a:t>(derecho al pago)</a:t>
            </a:r>
          </a:p>
          <a:p>
            <a:pPr algn="ctr">
              <a:defRPr/>
            </a:pPr>
            <a:r>
              <a:rPr lang="es-MX" sz="2463" b="1" dirty="0">
                <a:solidFill>
                  <a:prstClr val="black"/>
                </a:solidFill>
                <a:latin typeface="+mj-lt"/>
                <a:ea typeface="Optima" panose="02020500000000000000" pitchFamily="18" charset="0"/>
                <a:cs typeface="Optima" panose="02020500000000000000" pitchFamily="18" charset="0"/>
              </a:rPr>
              <a:t>Constancia</a:t>
            </a:r>
            <a:endParaRPr lang="es-PE" sz="2463" b="1" dirty="0">
              <a:solidFill>
                <a:prstClr val="black"/>
              </a:solidFill>
              <a:latin typeface="+mj-lt"/>
              <a:ea typeface="Optima" panose="02020500000000000000" pitchFamily="18" charset="0"/>
              <a:cs typeface="Optima" panose="02020500000000000000" pitchFamily="18" charset="0"/>
            </a:endParaRPr>
          </a:p>
        </p:txBody>
      </p:sp>
      <p:sp>
        <p:nvSpPr>
          <p:cNvPr id="32774" name="20 CuadroTexto"/>
          <p:cNvSpPr txBox="1">
            <a:spLocks noChangeArrowheads="1"/>
          </p:cNvSpPr>
          <p:nvPr/>
        </p:nvSpPr>
        <p:spPr bwMode="auto">
          <a:xfrm>
            <a:off x="5350934" y="2997029"/>
            <a:ext cx="1248833" cy="498715"/>
          </a:xfrm>
          <a:prstGeom prst="rect">
            <a:avLst/>
          </a:prstGeom>
          <a:noFill/>
          <a:ln>
            <a:noFill/>
          </a:ln>
        </p:spPr>
        <p:txBody>
          <a:bodyPr lIns="108711" tIns="54356" rIns="108711" bIns="54356">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s-MX" altLang="es-ES" sz="2463" b="1" dirty="0">
                <a:solidFill>
                  <a:prstClr val="black"/>
                </a:solidFill>
                <a:latin typeface="+mj-lt"/>
                <a:ea typeface="Optima" panose="02020500000000000000" pitchFamily="18" charset="0"/>
                <a:cs typeface="Optima" panose="02020500000000000000" pitchFamily="18" charset="0"/>
              </a:rPr>
              <a:t>7 días</a:t>
            </a:r>
            <a:endParaRPr lang="es-PE" altLang="es-ES" sz="2463" b="1" dirty="0">
              <a:solidFill>
                <a:prstClr val="black"/>
              </a:solidFill>
              <a:latin typeface="+mj-lt"/>
              <a:ea typeface="Optima" panose="02020500000000000000" pitchFamily="18" charset="0"/>
              <a:cs typeface="Optima" panose="02020500000000000000" pitchFamily="18" charset="0"/>
            </a:endParaRPr>
          </a:p>
        </p:txBody>
      </p:sp>
      <p:cxnSp>
        <p:nvCxnSpPr>
          <p:cNvPr id="6" name="5 Conector recto"/>
          <p:cNvCxnSpPr>
            <a:stCxn id="5" idx="2"/>
          </p:cNvCxnSpPr>
          <p:nvPr/>
        </p:nvCxnSpPr>
        <p:spPr>
          <a:xfrm>
            <a:off x="2015067" y="4310351"/>
            <a:ext cx="0" cy="625014"/>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10 Conector recto"/>
          <p:cNvCxnSpPr/>
          <p:nvPr/>
        </p:nvCxnSpPr>
        <p:spPr>
          <a:xfrm>
            <a:off x="2015067" y="4935364"/>
            <a:ext cx="311996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12 Rectángulo"/>
          <p:cNvSpPr/>
          <p:nvPr/>
        </p:nvSpPr>
        <p:spPr>
          <a:xfrm>
            <a:off x="5135035" y="4504974"/>
            <a:ext cx="2635251" cy="916161"/>
          </a:xfrm>
          <a:prstGeom prst="rect">
            <a:avLst/>
          </a:prstGeom>
        </p:spPr>
        <p:style>
          <a:lnRef idx="2">
            <a:schemeClr val="accent1"/>
          </a:lnRef>
          <a:fillRef idx="1">
            <a:schemeClr val="lt1"/>
          </a:fillRef>
          <a:effectRef idx="0">
            <a:schemeClr val="accent1"/>
          </a:effectRef>
          <a:fontRef idx="minor">
            <a:schemeClr val="dk1"/>
          </a:fontRef>
        </p:style>
        <p:txBody>
          <a:bodyPr lIns="108711" tIns="54356" rIns="108711" bIns="54356" anchor="ctr"/>
          <a:lstStyle/>
          <a:p>
            <a:pPr algn="ctr">
              <a:defRPr/>
            </a:pPr>
            <a:r>
              <a:rPr lang="es-MX" sz="2463" b="1" dirty="0">
                <a:solidFill>
                  <a:prstClr val="black"/>
                </a:solidFill>
                <a:latin typeface="+mj-lt"/>
                <a:ea typeface="Optima" panose="02020500000000000000" pitchFamily="18" charset="0"/>
                <a:cs typeface="Optima" panose="02020500000000000000" pitchFamily="18" charset="0"/>
              </a:rPr>
              <a:t>Observaciones</a:t>
            </a:r>
            <a:r>
              <a:rPr lang="es-MX" sz="1847" dirty="0">
                <a:solidFill>
                  <a:prstClr val="black"/>
                </a:solidFill>
                <a:latin typeface="+mj-lt"/>
                <a:ea typeface="Optima" panose="02020500000000000000" pitchFamily="18" charset="0"/>
                <a:cs typeface="Optima" panose="02020500000000000000" pitchFamily="18" charset="0"/>
              </a:rPr>
              <a:t> </a:t>
            </a:r>
            <a:endParaRPr lang="es-PE" sz="1847" dirty="0">
              <a:solidFill>
                <a:prstClr val="black"/>
              </a:solidFill>
              <a:latin typeface="+mj-lt"/>
              <a:ea typeface="Optima" panose="02020500000000000000" pitchFamily="18" charset="0"/>
              <a:cs typeface="Optima" panose="02020500000000000000" pitchFamily="18" charset="0"/>
            </a:endParaRPr>
          </a:p>
        </p:txBody>
      </p:sp>
      <p:cxnSp>
        <p:nvCxnSpPr>
          <p:cNvPr id="18" name="17 Conector recto"/>
          <p:cNvCxnSpPr/>
          <p:nvPr/>
        </p:nvCxnSpPr>
        <p:spPr>
          <a:xfrm>
            <a:off x="7770284" y="4979668"/>
            <a:ext cx="220768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19 Conector recto de flecha"/>
          <p:cNvCxnSpPr/>
          <p:nvPr/>
        </p:nvCxnSpPr>
        <p:spPr>
          <a:xfrm flipV="1">
            <a:off x="9977966" y="4321425"/>
            <a:ext cx="0" cy="65824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2780" name="28 CuadroTexto"/>
          <p:cNvSpPr txBox="1">
            <a:spLocks noChangeArrowheads="1"/>
          </p:cNvSpPr>
          <p:nvPr/>
        </p:nvSpPr>
        <p:spPr bwMode="auto">
          <a:xfrm>
            <a:off x="8784166" y="5096760"/>
            <a:ext cx="1745464" cy="498715"/>
          </a:xfrm>
          <a:prstGeom prst="rect">
            <a:avLst/>
          </a:prstGeom>
          <a:noFill/>
          <a:ln>
            <a:noFill/>
          </a:ln>
        </p:spPr>
        <p:txBody>
          <a:bodyPr wrap="square" lIns="108711" tIns="54356" rIns="108711" bIns="54356">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s-MX" altLang="es-ES" sz="2463" b="1" dirty="0">
                <a:solidFill>
                  <a:prstClr val="black"/>
                </a:solidFill>
                <a:latin typeface="+mj-lt"/>
                <a:ea typeface="Optima" panose="02020500000000000000" pitchFamily="18" charset="0"/>
                <a:cs typeface="Optima" panose="02020500000000000000" pitchFamily="18" charset="0"/>
              </a:rPr>
              <a:t>2 a 10 días </a:t>
            </a:r>
            <a:endParaRPr lang="es-PE" altLang="es-ES" sz="2463" b="1" dirty="0">
              <a:solidFill>
                <a:prstClr val="black"/>
              </a:solidFill>
              <a:latin typeface="+mj-lt"/>
              <a:ea typeface="Optima" panose="02020500000000000000" pitchFamily="18" charset="0"/>
              <a:cs typeface="Optima" panose="02020500000000000000" pitchFamily="18" charset="0"/>
            </a:endParaRPr>
          </a:p>
        </p:txBody>
      </p:sp>
      <p:sp>
        <p:nvSpPr>
          <p:cNvPr id="33" name="32 Rectángulo"/>
          <p:cNvSpPr/>
          <p:nvPr/>
        </p:nvSpPr>
        <p:spPr>
          <a:xfrm>
            <a:off x="1630891" y="1604593"/>
            <a:ext cx="8930216" cy="80044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108711" tIns="54356" rIns="108711" bIns="54356" anchor="ctr"/>
          <a:lstStyle/>
          <a:p>
            <a:pPr algn="ctr">
              <a:defRPr/>
            </a:pPr>
            <a:r>
              <a:rPr lang="es-MX" sz="2463" b="1" dirty="0">
                <a:solidFill>
                  <a:schemeClr val="tx1"/>
                </a:solidFill>
                <a:latin typeface="+mj-lt"/>
                <a:ea typeface="Optima" panose="02020500000000000000" pitchFamily="18" charset="0"/>
                <a:cs typeface="Optima" panose="02020500000000000000" pitchFamily="18" charset="0"/>
              </a:rPr>
              <a:t>Controversias: conciliación y/o arbitraje</a:t>
            </a:r>
            <a:endParaRPr lang="es-PE" sz="2463" b="1" dirty="0">
              <a:solidFill>
                <a:schemeClr val="tx1"/>
              </a:solidFill>
              <a:latin typeface="+mj-lt"/>
              <a:ea typeface="Optima" panose="02020500000000000000" pitchFamily="18" charset="0"/>
              <a:cs typeface="Optima" panose="02020500000000000000" pitchFamily="18" charset="0"/>
            </a:endParaRPr>
          </a:p>
        </p:txBody>
      </p:sp>
      <p:grpSp>
        <p:nvGrpSpPr>
          <p:cNvPr id="14" name="Grupo 13"/>
          <p:cNvGrpSpPr/>
          <p:nvPr/>
        </p:nvGrpSpPr>
        <p:grpSpPr>
          <a:xfrm>
            <a:off x="338328" y="48738"/>
            <a:ext cx="11585448" cy="920526"/>
            <a:chOff x="338328" y="48738"/>
            <a:chExt cx="11585448" cy="920526"/>
          </a:xfrm>
        </p:grpSpPr>
        <p:cxnSp>
          <p:nvCxnSpPr>
            <p:cNvPr id="15" name="Conector recto 14">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6" name="Imagen 15">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7"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22937584"/>
      </p:ext>
    </p:extLst>
  </p:cSld>
  <p:clrMapOvr>
    <a:masterClrMapping/>
  </p:clrMapOvr>
  <p:transition spd="slow">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775643" y="2581171"/>
            <a:ext cx="10936288" cy="3627060"/>
            <a:chOff x="775643" y="2098911"/>
            <a:chExt cx="10936288" cy="3627060"/>
          </a:xfrm>
        </p:grpSpPr>
        <p:sp>
          <p:nvSpPr>
            <p:cNvPr id="9" name="CuadroTexto 8">
              <a:extLst>
                <a:ext uri="{FF2B5EF4-FFF2-40B4-BE49-F238E27FC236}">
                  <a16:creationId xmlns:a16="http://schemas.microsoft.com/office/drawing/2014/main" id="{35758CB6-3DED-49E0-A966-F290E0581FEC}"/>
                </a:ext>
              </a:extLst>
            </p:cNvPr>
            <p:cNvSpPr txBox="1"/>
            <p:nvPr/>
          </p:nvSpPr>
          <p:spPr>
            <a:xfrm>
              <a:off x="775643" y="2151130"/>
              <a:ext cx="5560391" cy="311053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71680" algn="just">
                <a:lnSpc>
                  <a:spcPts val="985"/>
                </a:lnSpc>
              </a:pPr>
              <a:endParaRPr lang="es-PE" sz="2052" dirty="0">
                <a:latin typeface="Calibri" panose="020F0502020204030204" pitchFamily="34" charset="0"/>
                <a:ea typeface="Calibri" panose="020F0502020204030204" pitchFamily="34" charset="0"/>
              </a:endParaRPr>
            </a:p>
            <a:p>
              <a:pPr marL="71680">
                <a:spcBef>
                  <a:spcPts val="10"/>
                </a:spcBef>
              </a:pPr>
              <a:r>
                <a:rPr lang="es-ES" sz="2052" b="1" dirty="0">
                  <a:latin typeface="Arial" panose="020B0604020202020204" pitchFamily="34" charset="0"/>
                  <a:ea typeface="Calibri" panose="020F0502020204030204" pitchFamily="34" charset="0"/>
                  <a:cs typeface="Calibri" panose="020F0502020204030204" pitchFamily="34" charset="0"/>
                </a:rPr>
                <a:t> </a:t>
              </a:r>
              <a:endParaRPr lang="es-PE" sz="2052" dirty="0">
                <a:latin typeface="Calibri" panose="020F0502020204030204" pitchFamily="34" charset="0"/>
                <a:ea typeface="Calibri" panose="020F0502020204030204" pitchFamily="34" charset="0"/>
              </a:endParaRPr>
            </a:p>
            <a:p>
              <a:pPr marR="60602" lvl="1" algn="just">
                <a:spcBef>
                  <a:spcPts val="5"/>
                </a:spcBef>
                <a:buSzPts val="800"/>
                <a:tabLst>
                  <a:tab pos="370130" algn="l"/>
                </a:tabLst>
              </a:pPr>
              <a:r>
                <a:rPr lang="es-ES" sz="2052" b="1" dirty="0">
                  <a:latin typeface="Calibri" panose="020F0502020204030204" pitchFamily="34" charset="0"/>
                  <a:ea typeface="Calibri" panose="020F0502020204030204" pitchFamily="34" charset="0"/>
                </a:rPr>
                <a:t>168.3</a:t>
              </a:r>
              <a:r>
                <a:rPr lang="es-ES" sz="2052" dirty="0">
                  <a:latin typeface="Calibri" panose="020F0502020204030204" pitchFamily="34" charset="0"/>
                  <a:ea typeface="Calibri" panose="020F0502020204030204" pitchFamily="34" charset="0"/>
                </a:rPr>
                <a:t> La conformidad se emite en un plazo máximo de </a:t>
              </a:r>
              <a:r>
                <a:rPr lang="es-ES" sz="2052" strike="sngStrike" dirty="0">
                  <a:latin typeface="Calibri" panose="020F0502020204030204" pitchFamily="34" charset="0"/>
                  <a:ea typeface="Calibri" panose="020F0502020204030204" pitchFamily="34" charset="0"/>
                </a:rPr>
                <a:t>diez (10) días hábiles</a:t>
              </a:r>
              <a:r>
                <a:rPr lang="es-ES" sz="2052" dirty="0">
                  <a:latin typeface="Calibri" panose="020F0502020204030204" pitchFamily="34" charset="0"/>
                  <a:ea typeface="Calibri" panose="020F0502020204030204" pitchFamily="34" charset="0"/>
                </a:rPr>
                <a:t> de producida la recepción. Dependiendo de la complejidad o sofisticación de la contratación, o si se trata de consultorías,</a:t>
              </a:r>
              <a:r>
                <a:rPr lang="es-ES" sz="2052" spc="-51"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la</a:t>
              </a:r>
              <a:r>
                <a:rPr lang="es-ES" sz="2052" spc="-41"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conformidad</a:t>
              </a:r>
              <a:r>
                <a:rPr lang="es-ES" sz="2052" spc="-51"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se</a:t>
              </a:r>
              <a:r>
                <a:rPr lang="es-ES" sz="2052" spc="-41"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emite</a:t>
              </a:r>
              <a:r>
                <a:rPr lang="es-ES" sz="2052" spc="-46"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en</a:t>
              </a:r>
              <a:r>
                <a:rPr lang="es-ES" sz="2052" spc="-41"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un</a:t>
              </a:r>
              <a:r>
                <a:rPr lang="es-ES" sz="2052" spc="-46"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plazo máximo de</a:t>
              </a:r>
              <a:r>
                <a:rPr lang="es-ES" sz="2052" strike="sngStrike" dirty="0">
                  <a:latin typeface="Calibri" panose="020F0502020204030204" pitchFamily="34" charset="0"/>
                  <a:ea typeface="Calibri" panose="020F0502020204030204" pitchFamily="34" charset="0"/>
                </a:rPr>
                <a:t> veinte (20)</a:t>
              </a:r>
              <a:r>
                <a:rPr lang="es-ES" sz="2052" strike="sngStrike" spc="-21" dirty="0">
                  <a:latin typeface="Calibri" panose="020F0502020204030204" pitchFamily="34" charset="0"/>
                  <a:ea typeface="Calibri" panose="020F0502020204030204" pitchFamily="34" charset="0"/>
                </a:rPr>
                <a:t> </a:t>
              </a:r>
              <a:r>
                <a:rPr lang="es-ES" sz="2052" strike="sngStrike" dirty="0">
                  <a:latin typeface="Calibri" panose="020F0502020204030204" pitchFamily="34" charset="0"/>
                  <a:ea typeface="Calibri" panose="020F0502020204030204" pitchFamily="34" charset="0"/>
                </a:rPr>
                <a:t>días</a:t>
              </a:r>
              <a:r>
                <a:rPr lang="es-ES" sz="2052" dirty="0">
                  <a:latin typeface="Calibri" panose="020F0502020204030204" pitchFamily="34" charset="0"/>
                  <a:ea typeface="Calibri" panose="020F0502020204030204" pitchFamily="34" charset="0"/>
                </a:rPr>
                <a:t>.</a:t>
              </a:r>
              <a:endParaRPr lang="es-PE" sz="2052" dirty="0">
                <a:latin typeface="Calibri" panose="020F0502020204030204" pitchFamily="34" charset="0"/>
                <a:ea typeface="Calibri" panose="020F0502020204030204" pitchFamily="34" charset="0"/>
              </a:endParaRPr>
            </a:p>
            <a:p>
              <a:endParaRPr lang="es-PE" sz="1847" dirty="0"/>
            </a:p>
          </p:txBody>
        </p:sp>
        <p:sp>
          <p:nvSpPr>
            <p:cNvPr id="10" name="CuadroTexto 9">
              <a:extLst>
                <a:ext uri="{FF2B5EF4-FFF2-40B4-BE49-F238E27FC236}">
                  <a16:creationId xmlns:a16="http://schemas.microsoft.com/office/drawing/2014/main" id="{04CAB7A9-8593-4BBA-8BE1-30E52B0C7EDD}"/>
                </a:ext>
              </a:extLst>
            </p:cNvPr>
            <p:cNvSpPr txBox="1"/>
            <p:nvPr/>
          </p:nvSpPr>
          <p:spPr>
            <a:xfrm>
              <a:off x="7130513" y="2098911"/>
              <a:ext cx="4581418" cy="36270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052" b="1" dirty="0">
                  <a:latin typeface="Calibri" panose="020F0502020204030204" pitchFamily="34" charset="0"/>
                  <a:ea typeface="Calibri" panose="020F0502020204030204" pitchFamily="34" charset="0"/>
                </a:rPr>
                <a:t>168.3</a:t>
              </a:r>
              <a:r>
                <a:rPr lang="es-ES" sz="2052" dirty="0">
                  <a:latin typeface="Calibri" panose="020F0502020204030204" pitchFamily="34" charset="0"/>
                  <a:ea typeface="Calibri" panose="020F0502020204030204" pitchFamily="34" charset="0"/>
                </a:rPr>
                <a:t> La conformidad se emite en un plazo máximo de </a:t>
              </a:r>
              <a:r>
                <a:rPr lang="es-ES" sz="2052" u="sng" dirty="0">
                  <a:latin typeface="Calibri" panose="020F0502020204030204" pitchFamily="34" charset="0"/>
                  <a:ea typeface="Calibri" panose="020F0502020204030204" pitchFamily="34" charset="0"/>
                </a:rPr>
                <a:t>siete (7) días</a:t>
              </a:r>
              <a:r>
                <a:rPr lang="es-ES" sz="2052" dirty="0">
                  <a:latin typeface="Calibri" panose="020F0502020204030204" pitchFamily="34" charset="0"/>
                  <a:ea typeface="Calibri" panose="020F0502020204030204" pitchFamily="34" charset="0"/>
                </a:rPr>
                <a:t> de producida la recepción, salvo que se requiera efectuar pruebas que permitan verificar el cumplimiento de la obligación, o si se trata de consultorías, en cuyo caso la conformidad se emite en un plazo máximo de </a:t>
              </a:r>
              <a:r>
                <a:rPr lang="es-ES" sz="2052" u="sng" dirty="0">
                  <a:latin typeface="Calibri" panose="020F0502020204030204" pitchFamily="34" charset="0"/>
                  <a:ea typeface="Calibri" panose="020F0502020204030204" pitchFamily="34" charset="0"/>
                </a:rPr>
                <a:t>quince (15) días,</a:t>
              </a:r>
              <a:r>
                <a:rPr lang="es-ES" sz="2052" dirty="0">
                  <a:latin typeface="Calibri" panose="020F0502020204030204" pitchFamily="34" charset="0"/>
                  <a:ea typeface="Calibri" panose="020F0502020204030204" pitchFamily="34" charset="0"/>
                </a:rPr>
                <a:t> bajo responsabilidad del funcionario que debe emitir la</a:t>
              </a:r>
              <a:r>
                <a:rPr lang="es-ES" sz="2052" spc="-5"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conformidad.</a:t>
              </a:r>
              <a:endParaRPr lang="es-PE" sz="2052" dirty="0">
                <a:latin typeface="Calibri" panose="020F0502020204030204" pitchFamily="34" charset="0"/>
                <a:ea typeface="Calibri" panose="020F0502020204030204" pitchFamily="34" charset="0"/>
              </a:endParaRPr>
            </a:p>
            <a:p>
              <a:endParaRPr lang="es-PE" sz="1847" dirty="0"/>
            </a:p>
          </p:txBody>
        </p:sp>
        <p:sp>
          <p:nvSpPr>
            <p:cNvPr id="11" name="Flecha: a la derecha 10">
              <a:extLst>
                <a:ext uri="{FF2B5EF4-FFF2-40B4-BE49-F238E27FC236}">
                  <a16:creationId xmlns:a16="http://schemas.microsoft.com/office/drawing/2014/main" id="{DB0D8897-FD9F-42CF-84BE-13F3C12353A8}"/>
                </a:ext>
              </a:extLst>
            </p:cNvPr>
            <p:cNvSpPr/>
            <p:nvPr/>
          </p:nvSpPr>
          <p:spPr>
            <a:xfrm>
              <a:off x="6539363" y="3207319"/>
              <a:ext cx="295575" cy="665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47"/>
            </a:p>
          </p:txBody>
        </p:sp>
      </p:grpSp>
      <p:sp>
        <p:nvSpPr>
          <p:cNvPr id="12" name="CuadroTexto 11">
            <a:extLst>
              <a:ext uri="{FF2B5EF4-FFF2-40B4-BE49-F238E27FC236}">
                <a16:creationId xmlns:a16="http://schemas.microsoft.com/office/drawing/2014/main" id="{E874CA06-D9FA-47D6-8CC0-7D593924EA3A}"/>
              </a:ext>
            </a:extLst>
          </p:cNvPr>
          <p:cNvSpPr txBox="1"/>
          <p:nvPr/>
        </p:nvSpPr>
        <p:spPr>
          <a:xfrm>
            <a:off x="7149090" y="1998909"/>
            <a:ext cx="4581418" cy="710502"/>
          </a:xfrm>
          <a:prstGeom prst="rect">
            <a:avLst/>
          </a:prstGeom>
          <a:noFill/>
        </p:spPr>
        <p:txBody>
          <a:bodyPr wrap="square" rtlCol="0">
            <a:spAutoFit/>
          </a:bodyPr>
          <a:lstStyle/>
          <a:p>
            <a:pPr algn="ctr"/>
            <a:r>
              <a:rPr lang="es-ES" sz="2052" b="1" dirty="0">
                <a:solidFill>
                  <a:srgbClr val="C00000"/>
                </a:solidFill>
                <a:ea typeface="Arial" panose="020B0604020202020204" pitchFamily="34" charset="0"/>
              </a:rPr>
              <a:t>DECRETO SUPREMO N.º 168-2020-EF</a:t>
            </a:r>
            <a:endParaRPr lang="es-PE" sz="2052" dirty="0">
              <a:solidFill>
                <a:srgbClr val="C00000"/>
              </a:solidFill>
              <a:ea typeface="Arial" panose="020B0604020202020204" pitchFamily="34" charset="0"/>
            </a:endParaRPr>
          </a:p>
          <a:p>
            <a:endParaRPr lang="es-PE" sz="1847" dirty="0"/>
          </a:p>
        </p:txBody>
      </p:sp>
      <p:sp>
        <p:nvSpPr>
          <p:cNvPr id="8" name="CuadroTexto 7">
            <a:extLst>
              <a:ext uri="{FF2B5EF4-FFF2-40B4-BE49-F238E27FC236}">
                <a16:creationId xmlns:a16="http://schemas.microsoft.com/office/drawing/2014/main" id="{E874CA06-D9FA-47D6-8CC0-7D593924EA3A}"/>
              </a:ext>
            </a:extLst>
          </p:cNvPr>
          <p:cNvSpPr txBox="1"/>
          <p:nvPr/>
        </p:nvSpPr>
        <p:spPr>
          <a:xfrm>
            <a:off x="2358145" y="2018595"/>
            <a:ext cx="1819574" cy="418813"/>
          </a:xfrm>
          <a:prstGeom prst="rect">
            <a:avLst/>
          </a:prstGeom>
          <a:noFill/>
        </p:spPr>
        <p:txBody>
          <a:bodyPr wrap="square" rtlCol="0">
            <a:spAutoFit/>
          </a:bodyPr>
          <a:lstStyle/>
          <a:p>
            <a:pPr algn="ctr"/>
            <a:r>
              <a:rPr lang="es-PE" sz="2052" b="1" dirty="0">
                <a:solidFill>
                  <a:srgbClr val="C00000"/>
                </a:solidFill>
                <a:ea typeface="Arial" panose="020B0604020202020204" pitchFamily="34" charset="0"/>
              </a:rPr>
              <a:t>ANTES</a:t>
            </a:r>
            <a:endParaRPr lang="es-PE" sz="2052" dirty="0">
              <a:solidFill>
                <a:srgbClr val="C00000"/>
              </a:solidFill>
              <a:ea typeface="Arial" panose="020B0604020202020204" pitchFamily="34" charset="0"/>
            </a:endParaRPr>
          </a:p>
        </p:txBody>
      </p:sp>
      <p:sp>
        <p:nvSpPr>
          <p:cNvPr id="2" name="CuadroTexto 1"/>
          <p:cNvSpPr txBox="1"/>
          <p:nvPr/>
        </p:nvSpPr>
        <p:spPr>
          <a:xfrm>
            <a:off x="130852" y="1161836"/>
            <a:ext cx="12192000" cy="613382"/>
          </a:xfrm>
          <a:prstGeom prst="rect">
            <a:avLst/>
          </a:prstGeom>
          <a:noFill/>
        </p:spPr>
        <p:txBody>
          <a:bodyPr wrap="square" rtlCol="0">
            <a:spAutoFit/>
          </a:bodyPr>
          <a:lstStyle/>
          <a:p>
            <a:pPr algn="ctr"/>
            <a:r>
              <a:rPr lang="es-PE" sz="3284" b="1" dirty="0">
                <a:solidFill>
                  <a:srgbClr val="C00000"/>
                </a:solidFill>
              </a:rPr>
              <a:t>Artículo 168. Recepción y conformidad</a:t>
            </a:r>
          </a:p>
        </p:txBody>
      </p:sp>
      <p:grpSp>
        <p:nvGrpSpPr>
          <p:cNvPr id="13" name="Grupo 12"/>
          <p:cNvGrpSpPr/>
          <p:nvPr/>
        </p:nvGrpSpPr>
        <p:grpSpPr>
          <a:xfrm>
            <a:off x="338328" y="48738"/>
            <a:ext cx="11585448" cy="920526"/>
            <a:chOff x="338328" y="48738"/>
            <a:chExt cx="11585448" cy="920526"/>
          </a:xfrm>
        </p:grpSpPr>
        <p:cxnSp>
          <p:nvCxnSpPr>
            <p:cNvPr id="14" name="Conector recto 13">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6"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0090168"/>
      </p:ext>
    </p:extLst>
  </p:cSld>
  <p:clrMapOvr>
    <a:masterClrMapping/>
  </p:clrMapOvr>
  <p:transition spd="slow">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AAABEB4-B062-4C87-8B32-DD4D439F383E}"/>
              </a:ext>
            </a:extLst>
          </p:cNvPr>
          <p:cNvSpPr txBox="1"/>
          <p:nvPr/>
        </p:nvSpPr>
        <p:spPr>
          <a:xfrm>
            <a:off x="696095" y="2425640"/>
            <a:ext cx="5763719" cy="365943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87346" marR="59951" lvl="1" algn="just">
              <a:spcBef>
                <a:spcPts val="821"/>
              </a:spcBef>
              <a:buSzPts val="800"/>
              <a:tabLst>
                <a:tab pos="273688" algn="l"/>
              </a:tabLst>
            </a:pPr>
            <a:r>
              <a:rPr lang="es-ES" sz="2052" b="1" dirty="0">
                <a:latin typeface="Calibri" panose="020F0502020204030204" pitchFamily="34" charset="0"/>
                <a:ea typeface="Calibri" panose="020F0502020204030204" pitchFamily="34" charset="0"/>
              </a:rPr>
              <a:t>168.4</a:t>
            </a:r>
            <a:r>
              <a:rPr lang="es-ES" sz="2052" dirty="0">
                <a:latin typeface="Calibri" panose="020F0502020204030204" pitchFamily="34" charset="0"/>
                <a:ea typeface="Calibri" panose="020F0502020204030204" pitchFamily="34" charset="0"/>
              </a:rPr>
              <a:t> De existir observaciones, la entidad las comunica al contratista, indicando claramente el sentido de estas, otorgándole un plazo para subsanar no menor de dos (2) días </a:t>
            </a:r>
            <a:r>
              <a:rPr lang="es-ES" sz="2052" strike="sngStrike" dirty="0">
                <a:latin typeface="Calibri" panose="020F0502020204030204" pitchFamily="34" charset="0"/>
                <a:ea typeface="Calibri" panose="020F0502020204030204" pitchFamily="34" charset="0"/>
              </a:rPr>
              <a:t>ni mayor de diez (10) días</a:t>
            </a:r>
            <a:r>
              <a:rPr lang="es-ES" sz="2052" dirty="0">
                <a:latin typeface="Calibri" panose="020F0502020204030204" pitchFamily="34" charset="0"/>
                <a:ea typeface="Calibri" panose="020F0502020204030204" pitchFamily="34" charset="0"/>
              </a:rPr>
              <a:t>. Dependiendo de la complejidad</a:t>
            </a:r>
            <a:r>
              <a:rPr lang="es-ES" sz="2052" spc="41"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o sofisticación de la contratación, o si se trata de consultorías,</a:t>
            </a:r>
            <a:r>
              <a:rPr lang="es-ES" sz="2052" spc="-31"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el</a:t>
            </a:r>
            <a:r>
              <a:rPr lang="es-ES" sz="2052" spc="-31"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plazo</a:t>
            </a:r>
            <a:r>
              <a:rPr lang="es-ES" sz="2052" spc="-31"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para</a:t>
            </a:r>
            <a:r>
              <a:rPr lang="es-ES" sz="2052" spc="-26"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subsanar</a:t>
            </a:r>
            <a:r>
              <a:rPr lang="es-ES" sz="2052" spc="-31"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no</a:t>
            </a:r>
            <a:r>
              <a:rPr lang="es-ES" sz="2052" spc="-31"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puede</a:t>
            </a:r>
            <a:r>
              <a:rPr lang="es-ES" sz="2052" spc="-26"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ser menor de cinco (5) </a:t>
            </a:r>
            <a:r>
              <a:rPr lang="es-ES" sz="2052" strike="sngStrike" dirty="0">
                <a:latin typeface="Calibri" panose="020F0502020204030204" pitchFamily="34" charset="0"/>
                <a:ea typeface="Calibri" panose="020F0502020204030204" pitchFamily="34" charset="0"/>
              </a:rPr>
              <a:t>ni mayor de veinte (20) días</a:t>
            </a:r>
            <a:r>
              <a:rPr lang="es-ES" sz="2052" dirty="0">
                <a:latin typeface="Calibri" panose="020F0502020204030204" pitchFamily="34" charset="0"/>
                <a:ea typeface="Calibri" panose="020F0502020204030204" pitchFamily="34" charset="0"/>
              </a:rPr>
              <a:t>. Subsanadas las observaciones dentro del plazo otorgado, no corresponde la aplicación de penalidades.</a:t>
            </a:r>
            <a:endParaRPr lang="es-PE" sz="2052" dirty="0"/>
          </a:p>
        </p:txBody>
      </p:sp>
      <p:grpSp>
        <p:nvGrpSpPr>
          <p:cNvPr id="4" name="Grupo 3"/>
          <p:cNvGrpSpPr/>
          <p:nvPr/>
        </p:nvGrpSpPr>
        <p:grpSpPr>
          <a:xfrm>
            <a:off x="1487586" y="1659353"/>
            <a:ext cx="10288319" cy="4538547"/>
            <a:chOff x="1497506" y="1368302"/>
            <a:chExt cx="10288319" cy="4538547"/>
          </a:xfrm>
        </p:grpSpPr>
        <p:sp>
          <p:nvSpPr>
            <p:cNvPr id="3" name="CuadroTexto 2">
              <a:extLst>
                <a:ext uri="{FF2B5EF4-FFF2-40B4-BE49-F238E27FC236}">
                  <a16:creationId xmlns:a16="http://schemas.microsoft.com/office/drawing/2014/main" id="{95F41B1E-A97A-4B66-B0BF-F6454129F9A0}"/>
                </a:ext>
              </a:extLst>
            </p:cNvPr>
            <p:cNvSpPr txBox="1"/>
            <p:nvPr/>
          </p:nvSpPr>
          <p:spPr>
            <a:xfrm>
              <a:off x="6834938" y="2025017"/>
              <a:ext cx="4950887" cy="38818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59951" lvl="1" algn="just">
                <a:buSzPts val="800"/>
              </a:pPr>
              <a:r>
                <a:rPr lang="es-ES" sz="2052" b="1" dirty="0">
                  <a:latin typeface="Calibri" panose="020F0502020204030204" pitchFamily="34" charset="0"/>
                  <a:ea typeface="Calibri" panose="020F0502020204030204" pitchFamily="34" charset="0"/>
                </a:rPr>
                <a:t>168.4</a:t>
              </a:r>
              <a:r>
                <a:rPr lang="es-ES" sz="2052" dirty="0">
                  <a:latin typeface="Calibri" panose="020F0502020204030204" pitchFamily="34" charset="0"/>
                  <a:ea typeface="Calibri" panose="020F0502020204030204" pitchFamily="34" charset="0"/>
                </a:rPr>
                <a:t> De existir observaciones, la Entidad las comunica al contratista, indicando claramente el sentido de estas, otorgándole un plazo para subsanar</a:t>
              </a:r>
              <a:r>
                <a:rPr lang="es-ES" sz="2052" spc="-56"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no</a:t>
              </a:r>
              <a:r>
                <a:rPr lang="es-ES" sz="2052" spc="-51"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menor</a:t>
              </a:r>
              <a:r>
                <a:rPr lang="es-ES" sz="2052" spc="-51"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de</a:t>
              </a:r>
              <a:r>
                <a:rPr lang="es-ES" sz="2052" spc="-56"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dos</a:t>
              </a:r>
              <a:r>
                <a:rPr lang="es-ES" sz="2052" spc="-51"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(2)</a:t>
              </a:r>
              <a:r>
                <a:rPr lang="es-ES" sz="2052" spc="-51" dirty="0">
                  <a:latin typeface="Calibri" panose="020F0502020204030204" pitchFamily="34" charset="0"/>
                  <a:ea typeface="Calibri" panose="020F0502020204030204" pitchFamily="34" charset="0"/>
                </a:rPr>
                <a:t> </a:t>
              </a:r>
              <a:r>
                <a:rPr lang="es-ES" sz="2052" u="sng" dirty="0">
                  <a:latin typeface="Calibri" panose="020F0502020204030204" pitchFamily="34" charset="0"/>
                  <a:ea typeface="Calibri" panose="020F0502020204030204" pitchFamily="34" charset="0"/>
                </a:rPr>
                <a:t>ni</a:t>
              </a:r>
              <a:r>
                <a:rPr lang="es-ES" sz="2052" u="sng" spc="-51" dirty="0">
                  <a:latin typeface="Calibri" panose="020F0502020204030204" pitchFamily="34" charset="0"/>
                  <a:ea typeface="Calibri" panose="020F0502020204030204" pitchFamily="34" charset="0"/>
                </a:rPr>
                <a:t> </a:t>
              </a:r>
              <a:r>
                <a:rPr lang="es-ES" sz="2052" u="sng" dirty="0">
                  <a:latin typeface="Calibri" panose="020F0502020204030204" pitchFamily="34" charset="0"/>
                  <a:ea typeface="Calibri" panose="020F0502020204030204" pitchFamily="34" charset="0"/>
                </a:rPr>
                <a:t>mayor</a:t>
              </a:r>
              <a:r>
                <a:rPr lang="es-ES" sz="2052" u="sng" spc="-56" dirty="0">
                  <a:latin typeface="Calibri" panose="020F0502020204030204" pitchFamily="34" charset="0"/>
                  <a:ea typeface="Calibri" panose="020F0502020204030204" pitchFamily="34" charset="0"/>
                </a:rPr>
                <a:t> </a:t>
              </a:r>
              <a:r>
                <a:rPr lang="es-ES" sz="2052" u="sng" dirty="0">
                  <a:latin typeface="Calibri" panose="020F0502020204030204" pitchFamily="34" charset="0"/>
                  <a:ea typeface="Calibri" panose="020F0502020204030204" pitchFamily="34" charset="0"/>
                </a:rPr>
                <a:t>de</a:t>
              </a:r>
              <a:r>
                <a:rPr lang="es-ES" sz="2052" u="sng" spc="-56" dirty="0">
                  <a:latin typeface="Calibri" panose="020F0502020204030204" pitchFamily="34" charset="0"/>
                  <a:ea typeface="Calibri" panose="020F0502020204030204" pitchFamily="34" charset="0"/>
                </a:rPr>
                <a:t> </a:t>
              </a:r>
              <a:r>
                <a:rPr lang="es-ES" sz="2052" u="sng" dirty="0">
                  <a:latin typeface="Calibri" panose="020F0502020204030204" pitchFamily="34" charset="0"/>
                  <a:ea typeface="Calibri" panose="020F0502020204030204" pitchFamily="34" charset="0"/>
                </a:rPr>
                <a:t>ocho (08) días</a:t>
              </a:r>
              <a:r>
                <a:rPr lang="es-ES" sz="2052" dirty="0">
                  <a:latin typeface="Calibri" panose="020F0502020204030204" pitchFamily="34" charset="0"/>
                  <a:ea typeface="Calibri" panose="020F0502020204030204" pitchFamily="34" charset="0"/>
                </a:rPr>
                <a:t>. Dependiendo de la complejidad</a:t>
              </a:r>
              <a:r>
                <a:rPr lang="es-ES" sz="2052" spc="82" dirty="0">
                  <a:latin typeface="Calibri" panose="020F0502020204030204" pitchFamily="34" charset="0"/>
                  <a:ea typeface="Calibri" panose="020F0502020204030204" pitchFamily="34" charset="0"/>
                </a:rPr>
                <a:t> </a:t>
              </a:r>
              <a:r>
                <a:rPr lang="es-ES" sz="2052" dirty="0">
                  <a:latin typeface="Calibri" panose="020F0502020204030204" pitchFamily="34" charset="0"/>
                  <a:ea typeface="Calibri" panose="020F0502020204030204" pitchFamily="34" charset="0"/>
                </a:rPr>
                <a:t>o</a:t>
              </a:r>
              <a:endParaRPr lang="es-PE" sz="2052" dirty="0">
                <a:latin typeface="Calibri" panose="020F0502020204030204" pitchFamily="34" charset="0"/>
                <a:ea typeface="Calibri" panose="020F0502020204030204" pitchFamily="34" charset="0"/>
              </a:endParaRPr>
            </a:p>
            <a:p>
              <a:pPr algn="just"/>
              <a:r>
                <a:rPr lang="es-ES" sz="2052" dirty="0">
                  <a:latin typeface="Calibri" panose="020F0502020204030204" pitchFamily="34" charset="0"/>
                  <a:ea typeface="Calibri" panose="020F0502020204030204" pitchFamily="34" charset="0"/>
                </a:rPr>
                <a:t>sofisticación de las subsanaciones a realizar, o si se trata de consultorías, el plazo para subsanar no puede ser menor de cinco (5) </a:t>
              </a:r>
              <a:r>
                <a:rPr lang="es-ES" sz="2052" u="sng" dirty="0">
                  <a:latin typeface="Calibri" panose="020F0502020204030204" pitchFamily="34" charset="0"/>
                  <a:ea typeface="Calibri" panose="020F0502020204030204" pitchFamily="34" charset="0"/>
                </a:rPr>
                <a:t>n</a:t>
              </a:r>
              <a:r>
                <a:rPr lang="es-ES" sz="2052" dirty="0">
                  <a:latin typeface="Calibri" panose="020F0502020204030204" pitchFamily="34" charset="0"/>
                  <a:ea typeface="Calibri" panose="020F0502020204030204" pitchFamily="34" charset="0"/>
                </a:rPr>
                <a:t>i </a:t>
              </a:r>
              <a:r>
                <a:rPr lang="es-ES" sz="2052" u="sng" dirty="0">
                  <a:latin typeface="Calibri" panose="020F0502020204030204" pitchFamily="34" charset="0"/>
                  <a:ea typeface="Calibri" panose="020F0502020204030204" pitchFamily="34" charset="0"/>
                </a:rPr>
                <a:t>mayor de quince (15) días</a:t>
              </a:r>
              <a:r>
                <a:rPr lang="es-ES" sz="2052" dirty="0">
                  <a:latin typeface="Calibri" panose="020F0502020204030204" pitchFamily="34" charset="0"/>
                  <a:ea typeface="Calibri" panose="020F0502020204030204" pitchFamily="34" charset="0"/>
                </a:rPr>
                <a:t>. Subsanadas las observaciones dentro del plazo otorgado, no corresponde la aplicación de penalidades.</a:t>
              </a:r>
              <a:endParaRPr lang="es-PE" sz="2052" dirty="0"/>
            </a:p>
          </p:txBody>
        </p:sp>
        <p:sp>
          <p:nvSpPr>
            <p:cNvPr id="5" name="CuadroTexto 4">
              <a:extLst>
                <a:ext uri="{FF2B5EF4-FFF2-40B4-BE49-F238E27FC236}">
                  <a16:creationId xmlns:a16="http://schemas.microsoft.com/office/drawing/2014/main" id="{605C0540-0DF2-4D74-A9F9-41E050FA8B51}"/>
                </a:ext>
              </a:extLst>
            </p:cNvPr>
            <p:cNvSpPr txBox="1"/>
            <p:nvPr/>
          </p:nvSpPr>
          <p:spPr>
            <a:xfrm>
              <a:off x="6834938" y="1368302"/>
              <a:ext cx="4950887" cy="710502"/>
            </a:xfrm>
            <a:prstGeom prst="rect">
              <a:avLst/>
            </a:prstGeom>
            <a:noFill/>
          </p:spPr>
          <p:txBody>
            <a:bodyPr wrap="square" rtlCol="0">
              <a:spAutoFit/>
            </a:bodyPr>
            <a:lstStyle/>
            <a:p>
              <a:pPr algn="ctr"/>
              <a:r>
                <a:rPr lang="es-ES" sz="2052" b="1" dirty="0">
                  <a:solidFill>
                    <a:srgbClr val="C00000"/>
                  </a:solidFill>
                  <a:ea typeface="Arial" panose="020B0604020202020204" pitchFamily="34" charset="0"/>
                </a:rPr>
                <a:t>DECRETO SUPREMO N.º 168-2020-EF</a:t>
              </a:r>
              <a:endParaRPr lang="es-PE" sz="2052" dirty="0">
                <a:solidFill>
                  <a:srgbClr val="C00000"/>
                </a:solidFill>
                <a:ea typeface="Arial" panose="020B0604020202020204" pitchFamily="34" charset="0"/>
              </a:endParaRPr>
            </a:p>
            <a:p>
              <a:endParaRPr lang="es-PE" sz="1847" dirty="0"/>
            </a:p>
          </p:txBody>
        </p:sp>
        <p:sp>
          <p:nvSpPr>
            <p:cNvPr id="6" name="CuadroTexto 5">
              <a:extLst>
                <a:ext uri="{FF2B5EF4-FFF2-40B4-BE49-F238E27FC236}">
                  <a16:creationId xmlns:a16="http://schemas.microsoft.com/office/drawing/2014/main" id="{605C0540-0DF2-4D74-A9F9-41E050FA8B51}"/>
                </a:ext>
              </a:extLst>
            </p:cNvPr>
            <p:cNvSpPr txBox="1"/>
            <p:nvPr/>
          </p:nvSpPr>
          <p:spPr>
            <a:xfrm>
              <a:off x="1497506" y="1511238"/>
              <a:ext cx="3120617" cy="710502"/>
            </a:xfrm>
            <a:prstGeom prst="rect">
              <a:avLst/>
            </a:prstGeom>
            <a:noFill/>
          </p:spPr>
          <p:txBody>
            <a:bodyPr wrap="square" rtlCol="0">
              <a:spAutoFit/>
            </a:bodyPr>
            <a:lstStyle/>
            <a:p>
              <a:pPr algn="ctr"/>
              <a:r>
                <a:rPr lang="es-PE" sz="2052" b="1" dirty="0">
                  <a:solidFill>
                    <a:srgbClr val="C00000"/>
                  </a:solidFill>
                  <a:ea typeface="Arial" panose="020B0604020202020204" pitchFamily="34" charset="0"/>
                </a:rPr>
                <a:t>ANTES</a:t>
              </a:r>
              <a:endParaRPr lang="es-PE" sz="2052" dirty="0">
                <a:solidFill>
                  <a:srgbClr val="C00000"/>
                </a:solidFill>
                <a:ea typeface="Arial" panose="020B0604020202020204" pitchFamily="34" charset="0"/>
              </a:endParaRPr>
            </a:p>
            <a:p>
              <a:endParaRPr lang="es-PE" sz="1847" dirty="0"/>
            </a:p>
          </p:txBody>
        </p:sp>
      </p:grpSp>
      <p:sp>
        <p:nvSpPr>
          <p:cNvPr id="7" name="CuadroTexto 6"/>
          <p:cNvSpPr txBox="1"/>
          <p:nvPr/>
        </p:nvSpPr>
        <p:spPr>
          <a:xfrm>
            <a:off x="0" y="964082"/>
            <a:ext cx="12192000" cy="613382"/>
          </a:xfrm>
          <a:prstGeom prst="rect">
            <a:avLst/>
          </a:prstGeom>
          <a:noFill/>
        </p:spPr>
        <p:txBody>
          <a:bodyPr wrap="square" rtlCol="0">
            <a:spAutoFit/>
          </a:bodyPr>
          <a:lstStyle/>
          <a:p>
            <a:pPr algn="ctr"/>
            <a:r>
              <a:rPr lang="es-PE" sz="3284" b="1" dirty="0">
                <a:solidFill>
                  <a:srgbClr val="C00000"/>
                </a:solidFill>
              </a:rPr>
              <a:t>Artículo 168. Recepción y conformidad</a:t>
            </a:r>
          </a:p>
        </p:txBody>
      </p:sp>
      <p:grpSp>
        <p:nvGrpSpPr>
          <p:cNvPr id="8" name="Grupo 7"/>
          <p:cNvGrpSpPr/>
          <p:nvPr/>
        </p:nvGrpSpPr>
        <p:grpSpPr>
          <a:xfrm>
            <a:off x="338328" y="48738"/>
            <a:ext cx="11585448" cy="920526"/>
            <a:chOff x="338328" y="48738"/>
            <a:chExt cx="11585448" cy="920526"/>
          </a:xfrm>
        </p:grpSpPr>
        <p:cxnSp>
          <p:nvCxnSpPr>
            <p:cNvPr id="9" name="Conector recto 8">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1"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30386876"/>
      </p:ext>
    </p:extLst>
  </p:cSld>
  <p:clrMapOvr>
    <a:masterClrMapping/>
  </p:clrMapOvr>
  <p:transition spd="slow">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6519" y="1073482"/>
            <a:ext cx="9889066" cy="709405"/>
          </a:xfrm>
          <a:prstGeom prst="rect">
            <a:avLst/>
          </a:prstGeom>
          <a:noFill/>
        </p:spPr>
        <p:txBody>
          <a:bodyPr lIns="108711" tIns="54356" rIns="108711" bIns="54356">
            <a:spAutoFit/>
          </a:bodyPr>
          <a:lstStyle/>
          <a:p>
            <a:pPr algn="ctr">
              <a:defRPr/>
            </a:pPr>
            <a:r>
              <a:rPr lang="es-PE" sz="3797" b="1" dirty="0">
                <a:solidFill>
                  <a:srgbClr val="C10D0D"/>
                </a:solidFill>
                <a:latin typeface="+mj-lt"/>
                <a:ea typeface="Optima" panose="02020500000000000000" pitchFamily="18" charset="0"/>
                <a:cs typeface="Optima" panose="02020500000000000000" pitchFamily="18" charset="0"/>
              </a:rPr>
              <a:t>Pagos</a:t>
            </a:r>
          </a:p>
        </p:txBody>
      </p:sp>
      <p:grpSp>
        <p:nvGrpSpPr>
          <p:cNvPr id="3" name="Grupo 2"/>
          <p:cNvGrpSpPr/>
          <p:nvPr/>
        </p:nvGrpSpPr>
        <p:grpSpPr>
          <a:xfrm>
            <a:off x="706035" y="2366112"/>
            <a:ext cx="10850034" cy="3332355"/>
            <a:chOff x="718575" y="1724667"/>
            <a:chExt cx="10850034" cy="3332355"/>
          </a:xfrm>
        </p:grpSpPr>
        <p:sp>
          <p:nvSpPr>
            <p:cNvPr id="5" name="4 Rectángulo"/>
            <p:cNvSpPr/>
            <p:nvPr/>
          </p:nvSpPr>
          <p:spPr>
            <a:xfrm>
              <a:off x="718575" y="3001595"/>
              <a:ext cx="2785533" cy="1433577"/>
            </a:xfrm>
            <a:prstGeom prst="rect">
              <a:avLst/>
            </a:prstGeom>
          </p:spPr>
          <p:style>
            <a:lnRef idx="2">
              <a:schemeClr val="accent1"/>
            </a:lnRef>
            <a:fillRef idx="1">
              <a:schemeClr val="lt1"/>
            </a:fillRef>
            <a:effectRef idx="0">
              <a:schemeClr val="accent1"/>
            </a:effectRef>
            <a:fontRef idx="minor">
              <a:schemeClr val="dk1"/>
            </a:fontRef>
          </p:style>
          <p:txBody>
            <a:bodyPr lIns="108711" tIns="54356" rIns="108711" bIns="54356" anchor="ctr"/>
            <a:lstStyle/>
            <a:p>
              <a:pPr algn="ctr">
                <a:defRPr/>
              </a:pPr>
              <a:r>
                <a:rPr lang="es-MX" sz="2463" dirty="0">
                  <a:solidFill>
                    <a:prstClr val="black"/>
                  </a:solidFill>
                  <a:latin typeface="+mj-lt"/>
                  <a:ea typeface="Optima" panose="02020500000000000000" pitchFamily="18" charset="0"/>
                  <a:cs typeface="Optima" panose="02020500000000000000" pitchFamily="18" charset="0"/>
                </a:rPr>
                <a:t>Conformidad</a:t>
              </a:r>
              <a:endParaRPr lang="es-PE" sz="1847" dirty="0">
                <a:solidFill>
                  <a:prstClr val="black"/>
                </a:solidFill>
                <a:latin typeface="+mj-lt"/>
                <a:ea typeface="Optima" panose="02020500000000000000" pitchFamily="18" charset="0"/>
                <a:cs typeface="Optima" panose="02020500000000000000" pitchFamily="18" charset="0"/>
              </a:endParaRPr>
            </a:p>
          </p:txBody>
        </p:sp>
        <p:cxnSp>
          <p:nvCxnSpPr>
            <p:cNvPr id="9" name="8 Conector recto de flecha"/>
            <p:cNvCxnSpPr/>
            <p:nvPr/>
          </p:nvCxnSpPr>
          <p:spPr>
            <a:xfrm>
              <a:off x="3504108" y="3799081"/>
              <a:ext cx="3649133"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11 Rectángulo"/>
            <p:cNvSpPr/>
            <p:nvPr/>
          </p:nvSpPr>
          <p:spPr>
            <a:xfrm>
              <a:off x="7343741" y="3011089"/>
              <a:ext cx="2785533" cy="1455729"/>
            </a:xfrm>
            <a:prstGeom prst="rect">
              <a:avLst/>
            </a:prstGeom>
          </p:spPr>
          <p:style>
            <a:lnRef idx="2">
              <a:schemeClr val="accent1"/>
            </a:lnRef>
            <a:fillRef idx="1">
              <a:schemeClr val="lt1"/>
            </a:fillRef>
            <a:effectRef idx="0">
              <a:schemeClr val="accent1"/>
            </a:effectRef>
            <a:fontRef idx="minor">
              <a:schemeClr val="dk1"/>
            </a:fontRef>
          </p:style>
          <p:txBody>
            <a:bodyPr lIns="108711" tIns="54356" rIns="108711" bIns="54356" anchor="ctr"/>
            <a:lstStyle/>
            <a:p>
              <a:pPr algn="ctr">
                <a:defRPr/>
              </a:pPr>
              <a:r>
                <a:rPr lang="es-MX" sz="2463" dirty="0">
                  <a:solidFill>
                    <a:prstClr val="black"/>
                  </a:solidFill>
                  <a:latin typeface="+mj-lt"/>
                  <a:ea typeface="Optima" panose="02020500000000000000" pitchFamily="18" charset="0"/>
                  <a:cs typeface="Optima" panose="02020500000000000000" pitchFamily="18" charset="0"/>
                </a:rPr>
                <a:t>Pago</a:t>
              </a:r>
              <a:endParaRPr lang="es-PE" sz="1847" dirty="0">
                <a:solidFill>
                  <a:prstClr val="black"/>
                </a:solidFill>
                <a:latin typeface="+mj-lt"/>
                <a:ea typeface="Optima" panose="02020500000000000000" pitchFamily="18" charset="0"/>
                <a:cs typeface="Optima" panose="02020500000000000000" pitchFamily="18" charset="0"/>
              </a:endParaRPr>
            </a:p>
          </p:txBody>
        </p:sp>
        <p:sp>
          <p:nvSpPr>
            <p:cNvPr id="33798" name="20 CuadroTexto"/>
            <p:cNvSpPr txBox="1">
              <a:spLocks noChangeArrowheads="1"/>
            </p:cNvSpPr>
            <p:nvPr/>
          </p:nvSpPr>
          <p:spPr bwMode="auto">
            <a:xfrm>
              <a:off x="4805860" y="3305399"/>
              <a:ext cx="1248833" cy="433837"/>
            </a:xfrm>
            <a:prstGeom prst="rect">
              <a:avLst/>
            </a:prstGeom>
            <a:noFill/>
            <a:ln>
              <a:noFill/>
            </a:ln>
          </p:spPr>
          <p:txBody>
            <a:bodyPr lIns="108711" tIns="54356" rIns="108711" bIns="54356">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s-MX" altLang="es-ES" sz="2052" dirty="0">
                  <a:solidFill>
                    <a:prstClr val="black"/>
                  </a:solidFill>
                  <a:latin typeface="+mj-lt"/>
                  <a:ea typeface="Optima" panose="02020500000000000000" pitchFamily="18" charset="0"/>
                  <a:cs typeface="Optima" panose="02020500000000000000" pitchFamily="18" charset="0"/>
                </a:rPr>
                <a:t>10 días</a:t>
              </a:r>
              <a:endParaRPr lang="es-PE" altLang="es-ES" sz="2052" dirty="0">
                <a:solidFill>
                  <a:prstClr val="black"/>
                </a:solidFill>
                <a:latin typeface="+mj-lt"/>
                <a:ea typeface="Optima" panose="02020500000000000000" pitchFamily="18" charset="0"/>
                <a:cs typeface="Optima" panose="02020500000000000000" pitchFamily="18" charset="0"/>
              </a:endParaRPr>
            </a:p>
          </p:txBody>
        </p:sp>
        <p:sp>
          <p:nvSpPr>
            <p:cNvPr id="33" name="32 Rectángulo"/>
            <p:cNvSpPr/>
            <p:nvPr/>
          </p:nvSpPr>
          <p:spPr>
            <a:xfrm>
              <a:off x="1270364" y="4680431"/>
              <a:ext cx="9889066" cy="376591"/>
            </a:xfrm>
            <a:prstGeom prst="rect">
              <a:avLst/>
            </a:prstGeom>
          </p:spPr>
          <p:style>
            <a:lnRef idx="0">
              <a:schemeClr val="accent1"/>
            </a:lnRef>
            <a:fillRef idx="3">
              <a:schemeClr val="accent1"/>
            </a:fillRef>
            <a:effectRef idx="3">
              <a:schemeClr val="accent1"/>
            </a:effectRef>
            <a:fontRef idx="minor">
              <a:schemeClr val="lt1"/>
            </a:fontRef>
          </p:style>
          <p:txBody>
            <a:bodyPr lIns="108711" tIns="54356" rIns="108711" bIns="54356" anchor="ctr"/>
            <a:lstStyle/>
            <a:p>
              <a:pPr algn="ctr">
                <a:defRPr/>
              </a:pPr>
              <a:r>
                <a:rPr lang="es-MX" sz="2360" b="1" dirty="0">
                  <a:solidFill>
                    <a:prstClr val="white"/>
                  </a:solidFill>
                  <a:latin typeface="+mj-lt"/>
                  <a:ea typeface="Optima" panose="02020500000000000000" pitchFamily="18" charset="0"/>
                  <a:cs typeface="Optima" panose="02020500000000000000" pitchFamily="18" charset="0"/>
                </a:rPr>
                <a:t>Controversias: conciliación y/o arbitraje</a:t>
              </a:r>
              <a:endParaRPr lang="es-PE" sz="2360" b="1" dirty="0">
                <a:solidFill>
                  <a:prstClr val="white"/>
                </a:solidFill>
                <a:latin typeface="+mj-lt"/>
                <a:ea typeface="Optima" panose="02020500000000000000" pitchFamily="18" charset="0"/>
                <a:cs typeface="Optima" panose="02020500000000000000" pitchFamily="18" charset="0"/>
              </a:endParaRPr>
            </a:p>
          </p:txBody>
        </p:sp>
        <p:sp>
          <p:nvSpPr>
            <p:cNvPr id="33800" name="13 CuadroTexto"/>
            <p:cNvSpPr txBox="1">
              <a:spLocks noChangeArrowheads="1"/>
            </p:cNvSpPr>
            <p:nvPr/>
          </p:nvSpPr>
          <p:spPr bwMode="auto">
            <a:xfrm>
              <a:off x="4071894" y="4008226"/>
              <a:ext cx="2694850" cy="433837"/>
            </a:xfrm>
            <a:prstGeom prst="rect">
              <a:avLst/>
            </a:prstGeom>
            <a:noFill/>
            <a:ln>
              <a:noFill/>
            </a:ln>
          </p:spPr>
          <p:txBody>
            <a:bodyPr wrap="square" lIns="108711" tIns="54356" rIns="108711" bIns="54356">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es-MX" altLang="es-ES" sz="2052" dirty="0">
                  <a:solidFill>
                    <a:prstClr val="black"/>
                  </a:solidFill>
                  <a:latin typeface="+mj-lt"/>
                  <a:ea typeface="Optima" panose="02020500000000000000" pitchFamily="18" charset="0"/>
                  <a:cs typeface="Optima" panose="02020500000000000000" pitchFamily="18" charset="0"/>
                </a:rPr>
                <a:t>Atraso: interés legal </a:t>
              </a:r>
              <a:endParaRPr lang="es-PE" altLang="es-ES" sz="2052" dirty="0">
                <a:solidFill>
                  <a:prstClr val="black"/>
                </a:solidFill>
                <a:latin typeface="+mj-lt"/>
                <a:ea typeface="Optima" panose="02020500000000000000" pitchFamily="18" charset="0"/>
                <a:cs typeface="Optima" panose="02020500000000000000" pitchFamily="18" charset="0"/>
              </a:endParaRPr>
            </a:p>
          </p:txBody>
        </p:sp>
        <p:sp>
          <p:nvSpPr>
            <p:cNvPr id="16" name="15 Flecha derecha"/>
            <p:cNvSpPr/>
            <p:nvPr/>
          </p:nvSpPr>
          <p:spPr>
            <a:xfrm>
              <a:off x="7153242" y="1724667"/>
              <a:ext cx="4415367" cy="1096544"/>
            </a:xfrm>
            <a:prstGeom prst="rightArrow">
              <a:avLst>
                <a:gd name="adj1" fmla="val 99139"/>
                <a:gd name="adj2" fmla="val 29210"/>
              </a:avLst>
            </a:prstGeom>
          </p:spPr>
          <p:style>
            <a:lnRef idx="1">
              <a:schemeClr val="accent1"/>
            </a:lnRef>
            <a:fillRef idx="2">
              <a:schemeClr val="accent1"/>
            </a:fillRef>
            <a:effectRef idx="1">
              <a:schemeClr val="accent1"/>
            </a:effectRef>
            <a:fontRef idx="minor">
              <a:schemeClr val="dk1"/>
            </a:fontRef>
          </p:style>
          <p:txBody>
            <a:bodyPr lIns="108711" tIns="54356" rIns="108711" bIns="54356" anchor="ctr"/>
            <a:lstStyle/>
            <a:p>
              <a:pPr algn="ctr">
                <a:defRPr/>
              </a:pPr>
              <a:r>
                <a:rPr lang="es-MX" sz="2463" dirty="0">
                  <a:solidFill>
                    <a:prstClr val="black"/>
                  </a:solidFill>
                  <a:latin typeface="+mj-lt"/>
                  <a:ea typeface="Optima" panose="02020500000000000000" pitchFamily="18" charset="0"/>
                  <a:cs typeface="Optima" panose="02020500000000000000" pitchFamily="18" charset="0"/>
                </a:rPr>
                <a:t>Excepcionalmente antes de la prestación: pagos periódicos</a:t>
              </a:r>
              <a:endParaRPr lang="es-PE" sz="2463" dirty="0">
                <a:solidFill>
                  <a:prstClr val="black"/>
                </a:solidFill>
                <a:latin typeface="+mj-lt"/>
                <a:ea typeface="Optima" panose="02020500000000000000" pitchFamily="18" charset="0"/>
                <a:cs typeface="Optima" panose="02020500000000000000" pitchFamily="18" charset="0"/>
              </a:endParaRPr>
            </a:p>
          </p:txBody>
        </p:sp>
        <p:sp>
          <p:nvSpPr>
            <p:cNvPr id="24" name="23 Flecha derecha"/>
            <p:cNvSpPr/>
            <p:nvPr/>
          </p:nvSpPr>
          <p:spPr>
            <a:xfrm>
              <a:off x="2763276" y="1761060"/>
              <a:ext cx="4085167" cy="1060151"/>
            </a:xfrm>
            <a:prstGeom prst="rightArrow">
              <a:avLst>
                <a:gd name="adj1" fmla="val 99139"/>
                <a:gd name="adj2" fmla="val 29210"/>
              </a:avLst>
            </a:prstGeom>
          </p:spPr>
          <p:style>
            <a:lnRef idx="1">
              <a:schemeClr val="accent1"/>
            </a:lnRef>
            <a:fillRef idx="2">
              <a:schemeClr val="accent1"/>
            </a:fillRef>
            <a:effectRef idx="1">
              <a:schemeClr val="accent1"/>
            </a:effectRef>
            <a:fontRef idx="minor">
              <a:schemeClr val="dk1"/>
            </a:fontRef>
          </p:style>
          <p:txBody>
            <a:bodyPr lIns="108711" tIns="54356" rIns="108711" bIns="54356" anchor="ctr"/>
            <a:lstStyle/>
            <a:p>
              <a:pPr algn="ctr">
                <a:defRPr/>
              </a:pPr>
              <a:r>
                <a:rPr lang="es-MX" sz="2463" dirty="0">
                  <a:solidFill>
                    <a:prstClr val="black"/>
                  </a:solidFill>
                  <a:latin typeface="+mj-lt"/>
                  <a:ea typeface="Optima" panose="02020500000000000000" pitchFamily="18" charset="0"/>
                  <a:cs typeface="Optima" panose="02020500000000000000" pitchFamily="18" charset="0"/>
                </a:rPr>
                <a:t>Luego de ejecutada la prestación</a:t>
              </a:r>
              <a:endParaRPr lang="es-PE" sz="2463" dirty="0">
                <a:solidFill>
                  <a:prstClr val="black"/>
                </a:solidFill>
                <a:latin typeface="+mj-lt"/>
                <a:ea typeface="Optima" panose="02020500000000000000" pitchFamily="18" charset="0"/>
                <a:cs typeface="Optima" panose="02020500000000000000" pitchFamily="18" charset="0"/>
              </a:endParaRPr>
            </a:p>
          </p:txBody>
        </p:sp>
      </p:grpSp>
      <p:grpSp>
        <p:nvGrpSpPr>
          <p:cNvPr id="11" name="Grupo 10"/>
          <p:cNvGrpSpPr/>
          <p:nvPr/>
        </p:nvGrpSpPr>
        <p:grpSpPr>
          <a:xfrm>
            <a:off x="338328" y="48738"/>
            <a:ext cx="11585448" cy="920526"/>
            <a:chOff x="338328" y="48738"/>
            <a:chExt cx="11585448" cy="920526"/>
          </a:xfrm>
        </p:grpSpPr>
        <p:cxnSp>
          <p:nvCxnSpPr>
            <p:cNvPr id="13" name="Conector recto 12">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Imagen 13">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5"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36766196"/>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8223" y="907878"/>
            <a:ext cx="12191999" cy="628404"/>
          </a:xfrm>
          <a:prstGeom prst="rect">
            <a:avLst/>
          </a:prstGeom>
          <a:noFill/>
        </p:spPr>
        <p:txBody>
          <a:bodyPr wrap="square" lIns="108711" tIns="54356" rIns="108711" bIns="54356">
            <a:spAutoFit/>
          </a:bodyPr>
          <a:lstStyle/>
          <a:p>
            <a:pPr algn="ctr">
              <a:defRPr/>
            </a:pPr>
            <a:r>
              <a:rPr lang="es-PE" sz="3284" b="1" dirty="0">
                <a:solidFill>
                  <a:srgbClr val="C10D0D"/>
                </a:solidFill>
                <a:latin typeface="+mj-lt"/>
                <a:ea typeface="Optima" panose="02020500000000000000" pitchFamily="18" charset="0"/>
                <a:cs typeface="Optima" panose="02020500000000000000" pitchFamily="18" charset="0"/>
              </a:rPr>
              <a:t>Obligación de contratar</a:t>
            </a:r>
          </a:p>
        </p:txBody>
      </p:sp>
      <p:sp>
        <p:nvSpPr>
          <p:cNvPr id="9" name="1 Marcador de número de diapositiva"/>
          <p:cNvSpPr txBox="1">
            <a:spLocks/>
          </p:cNvSpPr>
          <p:nvPr/>
        </p:nvSpPr>
        <p:spPr bwMode="auto">
          <a:xfrm>
            <a:off x="11492870" y="6458648"/>
            <a:ext cx="699130" cy="38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0" tIns="45664" rIns="91330" bIns="45664"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lang="es-PE" altLang="es-PE" sz="2463" b="1" dirty="0">
              <a:latin typeface="+mn-lt"/>
              <a:cs typeface="Optima" pitchFamily="18" charset="0"/>
            </a:endParaRPr>
          </a:p>
        </p:txBody>
      </p:sp>
      <p:sp>
        <p:nvSpPr>
          <p:cNvPr id="10" name="9 Pentágono"/>
          <p:cNvSpPr/>
          <p:nvPr/>
        </p:nvSpPr>
        <p:spPr>
          <a:xfrm>
            <a:off x="406175" y="1716850"/>
            <a:ext cx="3916373" cy="4191285"/>
          </a:xfrm>
          <a:prstGeom prst="homePlate">
            <a:avLst>
              <a:gd name="adj" fmla="val 49324"/>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87346"/>
            <a:r>
              <a:rPr lang="es-PE" sz="2873" b="1" dirty="0">
                <a:solidFill>
                  <a:schemeClr val="tx1"/>
                </a:solidFill>
                <a:cs typeface="Times New Roman" panose="02020603050405020304" pitchFamily="18" charset="0"/>
              </a:rPr>
              <a:t>Nace</a:t>
            </a:r>
          </a:p>
          <a:p>
            <a:pPr lvl="0"/>
            <a:endParaRPr lang="es-PE" sz="1847" dirty="0">
              <a:solidFill>
                <a:schemeClr val="tx1"/>
              </a:solidFill>
              <a:cs typeface="Times New Roman" panose="02020603050405020304" pitchFamily="18" charset="0"/>
            </a:endParaRPr>
          </a:p>
          <a:p>
            <a:pPr marL="0" lvl="1" algn="just"/>
            <a:r>
              <a:rPr lang="es-PE" sz="2052" dirty="0">
                <a:solidFill>
                  <a:schemeClr val="tx1"/>
                </a:solidFill>
                <a:cs typeface="Times New Roman" panose="02020603050405020304" pitchFamily="18" charset="0"/>
              </a:rPr>
              <a:t>Luego de consentida la buena pro o que esta haya quedado administrativamente firme, la Entidad y el Contratista están obligados a contratar.</a:t>
            </a:r>
            <a:endParaRPr lang="es-PE" sz="2052" dirty="0">
              <a:cs typeface="Times New Roman" panose="02020603050405020304" pitchFamily="18" charset="0"/>
            </a:endParaRPr>
          </a:p>
        </p:txBody>
      </p:sp>
      <p:sp>
        <p:nvSpPr>
          <p:cNvPr id="11" name="10 Pentágono"/>
          <p:cNvSpPr/>
          <p:nvPr/>
        </p:nvSpPr>
        <p:spPr>
          <a:xfrm>
            <a:off x="4322548" y="1716850"/>
            <a:ext cx="4433630" cy="4191285"/>
          </a:xfrm>
          <a:prstGeom prst="homePlate">
            <a:avLst>
              <a:gd name="adj" fmla="val 49324"/>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87346"/>
            <a:r>
              <a:rPr lang="es-PE" sz="1437" b="1" dirty="0">
                <a:solidFill>
                  <a:schemeClr val="tx1"/>
                </a:solidFill>
                <a:cs typeface="Times New Roman" panose="02020603050405020304" pitchFamily="18" charset="0"/>
              </a:rPr>
              <a:t>Negativa de la Entidad</a:t>
            </a:r>
          </a:p>
          <a:p>
            <a:pPr lvl="0"/>
            <a:endParaRPr lang="es-PE" sz="1437" b="1" dirty="0">
              <a:solidFill>
                <a:schemeClr val="tx1"/>
              </a:solidFill>
              <a:cs typeface="Times New Roman" panose="02020603050405020304" pitchFamily="18" charset="0"/>
            </a:endParaRPr>
          </a:p>
          <a:p>
            <a:pPr marL="0" lvl="1" algn="just"/>
            <a:r>
              <a:rPr lang="es-PE" sz="1437" dirty="0">
                <a:solidFill>
                  <a:schemeClr val="tx1"/>
                </a:solidFill>
                <a:cs typeface="Times New Roman" panose="02020603050405020304" pitchFamily="18" charset="0"/>
              </a:rPr>
              <a:t>Por recorte presupuestal del objeto materia del procedimiento, norma expresa o desaparece la necesidad debidamente acreditada.</a:t>
            </a:r>
          </a:p>
          <a:p>
            <a:pPr marL="0" lvl="1" algn="just"/>
            <a:r>
              <a:rPr lang="es-PE" sz="1437" dirty="0">
                <a:solidFill>
                  <a:schemeClr val="tx1"/>
                </a:solidFill>
                <a:cs typeface="Times New Roman" panose="02020603050405020304" pitchFamily="18" charset="0"/>
              </a:rPr>
              <a:t>Otras causas:</a:t>
            </a:r>
          </a:p>
          <a:p>
            <a:pPr marL="87971" lvl="1" indent="-87971" algn="just">
              <a:buFont typeface="Arial" pitchFamily="34" charset="0"/>
              <a:buChar char="•"/>
            </a:pPr>
            <a:r>
              <a:rPr lang="es-PE" sz="1437" dirty="0">
                <a:solidFill>
                  <a:schemeClr val="tx1"/>
                </a:solidFill>
                <a:cs typeface="Times New Roman" panose="02020603050405020304" pitchFamily="18" charset="0"/>
              </a:rPr>
              <a:t>Injustificado, responsabilidad.</a:t>
            </a:r>
          </a:p>
          <a:p>
            <a:pPr marL="87971" lvl="1" indent="-87971" algn="just">
              <a:buFont typeface="Arial" pitchFamily="34" charset="0"/>
              <a:buChar char="•"/>
            </a:pPr>
            <a:r>
              <a:rPr lang="es-PE" sz="1437" dirty="0">
                <a:solidFill>
                  <a:schemeClr val="tx1"/>
                </a:solidFill>
                <a:cs typeface="Times New Roman" panose="02020603050405020304" pitchFamily="18" charset="0"/>
              </a:rPr>
              <a:t>Imposibilita convocar en el mismo ejercicio presupuestal, salvo la falta de presupuesto.</a:t>
            </a:r>
          </a:p>
        </p:txBody>
      </p:sp>
      <p:sp>
        <p:nvSpPr>
          <p:cNvPr id="12" name="11 Pentágono"/>
          <p:cNvSpPr/>
          <p:nvPr/>
        </p:nvSpPr>
        <p:spPr>
          <a:xfrm>
            <a:off x="8756178" y="1716850"/>
            <a:ext cx="3281133" cy="4191285"/>
          </a:xfrm>
          <a:prstGeom prst="homePlate">
            <a:avLst>
              <a:gd name="adj" fmla="val 49324"/>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187346"/>
            <a:r>
              <a:rPr lang="es-PE" sz="1847" b="1" dirty="0">
                <a:solidFill>
                  <a:schemeClr val="tx1"/>
                </a:solidFill>
                <a:cs typeface="Times New Roman" panose="02020603050405020304" pitchFamily="18" charset="0"/>
              </a:rPr>
              <a:t>Incumplimiento de Postor</a:t>
            </a:r>
          </a:p>
          <a:p>
            <a:pPr lvl="0"/>
            <a:endParaRPr lang="es-PE" sz="1847" b="1" dirty="0">
              <a:solidFill>
                <a:schemeClr val="tx1"/>
              </a:solidFill>
              <a:cs typeface="Times New Roman" panose="02020603050405020304" pitchFamily="18" charset="0"/>
            </a:endParaRPr>
          </a:p>
          <a:p>
            <a:pPr marL="187346" lvl="2" indent="-187346">
              <a:buFont typeface="Arial" pitchFamily="34" charset="0"/>
              <a:buChar char="•"/>
            </a:pPr>
            <a:r>
              <a:rPr lang="es-PE" sz="1847" dirty="0">
                <a:solidFill>
                  <a:schemeClr val="tx1"/>
                </a:solidFill>
                <a:cs typeface="Times New Roman" panose="02020603050405020304" pitchFamily="18" charset="0"/>
              </a:rPr>
              <a:t>Pasible de Sanción</a:t>
            </a:r>
          </a:p>
          <a:p>
            <a:pPr marL="187346" lvl="1" indent="-187346">
              <a:buFont typeface="Arial" pitchFamily="34" charset="0"/>
              <a:buChar char="•"/>
            </a:pPr>
            <a:r>
              <a:rPr lang="es-PE" sz="1847" dirty="0">
                <a:solidFill>
                  <a:schemeClr val="tx1"/>
                </a:solidFill>
                <a:cs typeface="Times New Roman" panose="02020603050405020304" pitchFamily="18" charset="0"/>
              </a:rPr>
              <a:t>Justificado</a:t>
            </a:r>
          </a:p>
          <a:p>
            <a:pPr marL="187346" lvl="1" indent="-187346" algn="just">
              <a:buFont typeface="Arial" pitchFamily="34" charset="0"/>
              <a:buChar char="•"/>
            </a:pPr>
            <a:r>
              <a:rPr lang="es-ES_tradnl" sz="1847" dirty="0">
                <a:solidFill>
                  <a:schemeClr val="tx1"/>
                </a:solidFill>
              </a:rPr>
              <a:t>Imposibilidad física o jurídica sobrevenida al otorgamiento de la Buena Pro que no le sea atribuible.</a:t>
            </a:r>
            <a:endParaRPr lang="es-PE" sz="1847" dirty="0">
              <a:solidFill>
                <a:schemeClr val="tx1"/>
              </a:solidFill>
              <a:cs typeface="Times New Roman" panose="02020603050405020304" pitchFamily="18" charset="0"/>
            </a:endParaRPr>
          </a:p>
        </p:txBody>
      </p:sp>
      <p:grpSp>
        <p:nvGrpSpPr>
          <p:cNvPr id="7" name="Grupo 6"/>
          <p:cNvGrpSpPr/>
          <p:nvPr/>
        </p:nvGrpSpPr>
        <p:grpSpPr>
          <a:xfrm>
            <a:off x="338328" y="48738"/>
            <a:ext cx="11585448" cy="920526"/>
            <a:chOff x="338328" y="48738"/>
            <a:chExt cx="11585448" cy="920526"/>
          </a:xfrm>
        </p:grpSpPr>
        <p:cxnSp>
          <p:nvCxnSpPr>
            <p:cNvPr id="8" name="Conector recto 7">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Imagen 12">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4"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1191795"/>
      </p:ext>
    </p:extLst>
  </p:cSld>
  <p:clrMapOvr>
    <a:masterClrMapping/>
  </p:clrMapOvr>
  <p:transition spd="slow">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923432" y="2441297"/>
            <a:ext cx="10419030" cy="4018683"/>
            <a:chOff x="923432" y="1799853"/>
            <a:chExt cx="10419030" cy="4018683"/>
          </a:xfrm>
        </p:grpSpPr>
        <p:sp>
          <p:nvSpPr>
            <p:cNvPr id="2" name="CuadroTexto 1">
              <a:extLst>
                <a:ext uri="{FF2B5EF4-FFF2-40B4-BE49-F238E27FC236}">
                  <a16:creationId xmlns:a16="http://schemas.microsoft.com/office/drawing/2014/main" id="{65D4D10F-6A2C-47F1-9D5C-88DA77850287}"/>
                </a:ext>
              </a:extLst>
            </p:cNvPr>
            <p:cNvSpPr txBox="1"/>
            <p:nvPr/>
          </p:nvSpPr>
          <p:spPr>
            <a:xfrm>
              <a:off x="923432" y="1799853"/>
              <a:ext cx="5394250" cy="294728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258" b="1" dirty="0">
                  <a:latin typeface="Calibri" panose="020F0502020204030204" pitchFamily="34" charset="0"/>
                  <a:ea typeface="Calibri" panose="020F0502020204030204" pitchFamily="34" charset="0"/>
                </a:rPr>
                <a:t>171.1</a:t>
              </a:r>
              <a:r>
                <a:rPr lang="es-ES" sz="2258" dirty="0">
                  <a:latin typeface="Calibri" panose="020F0502020204030204" pitchFamily="34" charset="0"/>
                  <a:ea typeface="Calibri" panose="020F0502020204030204" pitchFamily="34" charset="0"/>
                </a:rPr>
                <a:t> La Entidad paga las contraprestaciones pactadas a favor del contratista dentro de los</a:t>
              </a:r>
              <a:r>
                <a:rPr lang="es-ES" sz="2258" strike="sngStrike" dirty="0">
                  <a:latin typeface="Calibri" panose="020F0502020204030204" pitchFamily="34" charset="0"/>
                  <a:ea typeface="Calibri" panose="020F0502020204030204" pitchFamily="34" charset="0"/>
                </a:rPr>
                <a:t> quince (15) días calendario</a:t>
              </a:r>
              <a:r>
                <a:rPr lang="es-ES" sz="2258" dirty="0">
                  <a:latin typeface="Calibri" panose="020F0502020204030204" pitchFamily="34" charset="0"/>
                  <a:ea typeface="Calibri" panose="020F0502020204030204" pitchFamily="34" charset="0"/>
                </a:rPr>
                <a:t> siguientes a la conformidad de los bienes, servicios en general y consultorías, siempre que se verifiquen las condiciones</a:t>
              </a:r>
              <a:r>
                <a:rPr lang="es-ES" sz="2258" spc="-36" dirty="0">
                  <a:latin typeface="Calibri" panose="020F0502020204030204" pitchFamily="34" charset="0"/>
                  <a:ea typeface="Calibri" panose="020F0502020204030204" pitchFamily="34" charset="0"/>
                </a:rPr>
                <a:t> </a:t>
              </a:r>
              <a:r>
                <a:rPr lang="es-ES" sz="2258" dirty="0">
                  <a:latin typeface="Calibri" panose="020F0502020204030204" pitchFamily="34" charset="0"/>
                  <a:ea typeface="Calibri" panose="020F0502020204030204" pitchFamily="34" charset="0"/>
                </a:rPr>
                <a:t>establecidas</a:t>
              </a:r>
              <a:r>
                <a:rPr lang="es-ES" sz="2258" spc="-31" dirty="0">
                  <a:latin typeface="Calibri" panose="020F0502020204030204" pitchFamily="34" charset="0"/>
                  <a:ea typeface="Calibri" panose="020F0502020204030204" pitchFamily="34" charset="0"/>
                </a:rPr>
                <a:t> </a:t>
              </a:r>
              <a:r>
                <a:rPr lang="es-ES" sz="2258" dirty="0">
                  <a:latin typeface="Calibri" panose="020F0502020204030204" pitchFamily="34" charset="0"/>
                  <a:ea typeface="Calibri" panose="020F0502020204030204" pitchFamily="34" charset="0"/>
                </a:rPr>
                <a:t>en</a:t>
              </a:r>
              <a:r>
                <a:rPr lang="es-ES" sz="2258" spc="-36" dirty="0">
                  <a:latin typeface="Calibri" panose="020F0502020204030204" pitchFamily="34" charset="0"/>
                  <a:ea typeface="Calibri" panose="020F0502020204030204" pitchFamily="34" charset="0"/>
                </a:rPr>
                <a:t> </a:t>
              </a:r>
              <a:r>
                <a:rPr lang="es-ES" sz="2258" dirty="0">
                  <a:latin typeface="Calibri" panose="020F0502020204030204" pitchFamily="34" charset="0"/>
                  <a:ea typeface="Calibri" panose="020F0502020204030204" pitchFamily="34" charset="0"/>
                </a:rPr>
                <a:t>el</a:t>
              </a:r>
              <a:r>
                <a:rPr lang="es-ES" sz="2258" spc="-31" dirty="0">
                  <a:latin typeface="Calibri" panose="020F0502020204030204" pitchFamily="34" charset="0"/>
                  <a:ea typeface="Calibri" panose="020F0502020204030204" pitchFamily="34" charset="0"/>
                </a:rPr>
                <a:t> </a:t>
              </a:r>
              <a:r>
                <a:rPr lang="es-ES" sz="2258" dirty="0">
                  <a:latin typeface="Calibri" panose="020F0502020204030204" pitchFamily="34" charset="0"/>
                  <a:ea typeface="Calibri" panose="020F0502020204030204" pitchFamily="34" charset="0"/>
                </a:rPr>
                <a:t>contrato</a:t>
              </a:r>
              <a:r>
                <a:rPr lang="es-ES" sz="2258" spc="-36" dirty="0">
                  <a:latin typeface="Calibri" panose="020F0502020204030204" pitchFamily="34" charset="0"/>
                  <a:ea typeface="Calibri" panose="020F0502020204030204" pitchFamily="34" charset="0"/>
                </a:rPr>
                <a:t> </a:t>
              </a:r>
              <a:r>
                <a:rPr lang="es-ES" sz="2258" dirty="0">
                  <a:latin typeface="Calibri" panose="020F0502020204030204" pitchFamily="34" charset="0"/>
                  <a:ea typeface="Calibri" panose="020F0502020204030204" pitchFamily="34" charset="0"/>
                </a:rPr>
                <a:t>para</a:t>
              </a:r>
              <a:r>
                <a:rPr lang="es-ES" sz="2258" spc="-31" dirty="0">
                  <a:latin typeface="Calibri" panose="020F0502020204030204" pitchFamily="34" charset="0"/>
                  <a:ea typeface="Calibri" panose="020F0502020204030204" pitchFamily="34" charset="0"/>
                </a:rPr>
                <a:t> </a:t>
              </a:r>
              <a:r>
                <a:rPr lang="es-ES" sz="2258" dirty="0">
                  <a:latin typeface="Calibri" panose="020F0502020204030204" pitchFamily="34" charset="0"/>
                  <a:ea typeface="Calibri" panose="020F0502020204030204" pitchFamily="34" charset="0"/>
                </a:rPr>
                <a:t>ello.</a:t>
              </a:r>
              <a:endParaRPr lang="es-PE" sz="2258" dirty="0"/>
            </a:p>
          </p:txBody>
        </p:sp>
        <p:sp>
          <p:nvSpPr>
            <p:cNvPr id="3" name="CuadroTexto 2">
              <a:extLst>
                <a:ext uri="{FF2B5EF4-FFF2-40B4-BE49-F238E27FC236}">
                  <a16:creationId xmlns:a16="http://schemas.microsoft.com/office/drawing/2014/main" id="{ABFC7E3C-8974-4637-9308-121AC9EA238F}"/>
                </a:ext>
              </a:extLst>
            </p:cNvPr>
            <p:cNvSpPr txBox="1"/>
            <p:nvPr/>
          </p:nvSpPr>
          <p:spPr>
            <a:xfrm>
              <a:off x="6908832" y="1801549"/>
              <a:ext cx="4433630" cy="40169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258" b="1" dirty="0">
                  <a:latin typeface="Calibri" panose="020F0502020204030204" pitchFamily="34" charset="0"/>
                  <a:ea typeface="Calibri" panose="020F0502020204030204" pitchFamily="34" charset="0"/>
                </a:rPr>
                <a:t>171.1. </a:t>
              </a:r>
              <a:r>
                <a:rPr lang="es-ES" sz="2258" dirty="0">
                  <a:latin typeface="Calibri" panose="020F0502020204030204" pitchFamily="34" charset="0"/>
                  <a:ea typeface="Calibri" panose="020F0502020204030204" pitchFamily="34" charset="0"/>
                </a:rPr>
                <a:t>La Entidad paga las contraprestaciones pactadas a favor del contratista dentro de los diez (10) días calendario siguientes de otorgada la conformidad de los bienes, servicios en general y consultorías, siempre que se verifiquen las condiciones establecidas en el contrato para ello, </a:t>
              </a:r>
              <a:r>
                <a:rPr lang="es-ES" sz="2258" u="sng" dirty="0">
                  <a:latin typeface="Calibri" panose="020F0502020204030204" pitchFamily="34" charset="0"/>
                  <a:ea typeface="Calibri" panose="020F0502020204030204" pitchFamily="34" charset="0"/>
                </a:rPr>
                <a:t>bajo responsabilidad del funcionario competente</a:t>
              </a:r>
              <a:r>
                <a:rPr lang="es-ES" sz="2258" dirty="0">
                  <a:latin typeface="Calibri" panose="020F0502020204030204" pitchFamily="34" charset="0"/>
                  <a:ea typeface="Calibri" panose="020F0502020204030204" pitchFamily="34" charset="0"/>
                </a:rPr>
                <a:t>.</a:t>
              </a:r>
              <a:endParaRPr lang="es-PE" sz="2258" dirty="0"/>
            </a:p>
          </p:txBody>
        </p:sp>
      </p:grpSp>
      <p:sp>
        <p:nvSpPr>
          <p:cNvPr id="4" name="1 CuadroTexto">
            <a:extLst>
              <a:ext uri="{FF2B5EF4-FFF2-40B4-BE49-F238E27FC236}">
                <a16:creationId xmlns:a16="http://schemas.microsoft.com/office/drawing/2014/main" id="{52546C48-2E4E-4C5F-B9D5-EBF29F1220C0}"/>
              </a:ext>
            </a:extLst>
          </p:cNvPr>
          <p:cNvSpPr txBox="1"/>
          <p:nvPr/>
        </p:nvSpPr>
        <p:spPr>
          <a:xfrm>
            <a:off x="35052" y="960004"/>
            <a:ext cx="12192000" cy="709405"/>
          </a:xfrm>
          <a:prstGeom prst="rect">
            <a:avLst/>
          </a:prstGeom>
          <a:noFill/>
        </p:spPr>
        <p:txBody>
          <a:bodyPr wrap="square" lIns="108711" tIns="54356" rIns="108711" bIns="54356">
            <a:spAutoFit/>
          </a:bodyPr>
          <a:lstStyle/>
          <a:p>
            <a:pPr algn="ctr">
              <a:defRPr/>
            </a:pPr>
            <a:r>
              <a:rPr lang="es-PE" sz="3797" b="1" dirty="0">
                <a:solidFill>
                  <a:srgbClr val="C10D0D"/>
                </a:solidFill>
                <a:latin typeface="+mj-lt"/>
                <a:ea typeface="Optima" panose="02020500000000000000" pitchFamily="18" charset="0"/>
                <a:cs typeface="Optima" panose="02020500000000000000" pitchFamily="18" charset="0"/>
              </a:rPr>
              <a:t>Pagos</a:t>
            </a:r>
          </a:p>
        </p:txBody>
      </p:sp>
      <p:sp>
        <p:nvSpPr>
          <p:cNvPr id="5" name="CuadroTexto 4">
            <a:extLst>
              <a:ext uri="{FF2B5EF4-FFF2-40B4-BE49-F238E27FC236}">
                <a16:creationId xmlns:a16="http://schemas.microsoft.com/office/drawing/2014/main" id="{1100DB29-E70F-41FC-A6E6-401BB09E12DC}"/>
              </a:ext>
            </a:extLst>
          </p:cNvPr>
          <p:cNvSpPr txBox="1"/>
          <p:nvPr/>
        </p:nvSpPr>
        <p:spPr>
          <a:xfrm>
            <a:off x="7018014" y="1678669"/>
            <a:ext cx="4433630" cy="710502"/>
          </a:xfrm>
          <a:prstGeom prst="rect">
            <a:avLst/>
          </a:prstGeom>
          <a:noFill/>
        </p:spPr>
        <p:txBody>
          <a:bodyPr wrap="square" rtlCol="0">
            <a:spAutoFit/>
          </a:bodyPr>
          <a:lstStyle/>
          <a:p>
            <a:pPr algn="ctr"/>
            <a:r>
              <a:rPr lang="es-ES" sz="2052" b="1" dirty="0">
                <a:solidFill>
                  <a:srgbClr val="C00000"/>
                </a:solidFill>
                <a:ea typeface="Arial" panose="020B0604020202020204" pitchFamily="34" charset="0"/>
              </a:rPr>
              <a:t>DECRETO SUPREMO N.º 168-2020-EF</a:t>
            </a:r>
            <a:endParaRPr lang="es-PE" sz="2052" dirty="0">
              <a:solidFill>
                <a:srgbClr val="C00000"/>
              </a:solidFill>
              <a:ea typeface="Arial" panose="020B0604020202020204" pitchFamily="34" charset="0"/>
            </a:endParaRPr>
          </a:p>
          <a:p>
            <a:endParaRPr lang="es-PE" sz="1847" dirty="0"/>
          </a:p>
        </p:txBody>
      </p:sp>
      <p:sp>
        <p:nvSpPr>
          <p:cNvPr id="6" name="CuadroTexto 5">
            <a:extLst>
              <a:ext uri="{FF2B5EF4-FFF2-40B4-BE49-F238E27FC236}">
                <a16:creationId xmlns:a16="http://schemas.microsoft.com/office/drawing/2014/main" id="{605C0540-0DF2-4D74-A9F9-41E050FA8B51}"/>
              </a:ext>
            </a:extLst>
          </p:cNvPr>
          <p:cNvSpPr txBox="1"/>
          <p:nvPr/>
        </p:nvSpPr>
        <p:spPr>
          <a:xfrm>
            <a:off x="1145113" y="1678669"/>
            <a:ext cx="4950887" cy="710502"/>
          </a:xfrm>
          <a:prstGeom prst="rect">
            <a:avLst/>
          </a:prstGeom>
          <a:noFill/>
        </p:spPr>
        <p:txBody>
          <a:bodyPr wrap="square" rtlCol="0">
            <a:spAutoFit/>
          </a:bodyPr>
          <a:lstStyle/>
          <a:p>
            <a:pPr algn="ctr"/>
            <a:r>
              <a:rPr lang="es-PE" sz="2052" b="1" dirty="0">
                <a:solidFill>
                  <a:srgbClr val="C00000"/>
                </a:solidFill>
                <a:ea typeface="Arial" panose="020B0604020202020204" pitchFamily="34" charset="0"/>
              </a:rPr>
              <a:t>ANTES</a:t>
            </a:r>
            <a:endParaRPr lang="es-PE" sz="2052" dirty="0">
              <a:solidFill>
                <a:srgbClr val="C00000"/>
              </a:solidFill>
              <a:ea typeface="Arial" panose="020B0604020202020204" pitchFamily="34" charset="0"/>
            </a:endParaRPr>
          </a:p>
          <a:p>
            <a:endParaRPr lang="es-PE" sz="1847" dirty="0"/>
          </a:p>
        </p:txBody>
      </p:sp>
      <p:grpSp>
        <p:nvGrpSpPr>
          <p:cNvPr id="7" name="Grupo 6"/>
          <p:cNvGrpSpPr/>
          <p:nvPr/>
        </p:nvGrpSpPr>
        <p:grpSpPr>
          <a:xfrm>
            <a:off x="338328" y="48738"/>
            <a:ext cx="11585448" cy="920526"/>
            <a:chOff x="338328" y="48738"/>
            <a:chExt cx="11585448" cy="920526"/>
          </a:xfrm>
        </p:grpSpPr>
        <p:cxnSp>
          <p:nvCxnSpPr>
            <p:cNvPr id="8" name="Conector recto 7">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0"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49001346"/>
      </p:ext>
    </p:extLst>
  </p:cSld>
  <p:clrMapOvr>
    <a:masterClrMapping/>
  </p:clrMapOvr>
  <p:transition spd="slow">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noGrp="1" noChangeArrowheads="1"/>
          </p:cNvSpPr>
          <p:nvPr>
            <p:ph type="title" idx="4294967295"/>
          </p:nvPr>
        </p:nvSpPr>
        <p:spPr>
          <a:xfrm>
            <a:off x="35052" y="969264"/>
            <a:ext cx="12192000" cy="961154"/>
          </a:xfrm>
          <a:prstGeom prst="rect">
            <a:avLst/>
          </a:prstGeom>
        </p:spPr>
        <p:txBody>
          <a:bodyPr>
            <a:normAutofit fontScale="90000"/>
          </a:bodyPr>
          <a:lstStyle/>
          <a:p>
            <a:pPr algn="ctr">
              <a:defRPr/>
            </a:pPr>
            <a:r>
              <a:rPr lang="es-PE" sz="3592" b="1" dirty="0">
                <a:solidFill>
                  <a:srgbClr val="C10D0D"/>
                </a:solidFill>
                <a:ea typeface="Optima" panose="02020500000000000000" pitchFamily="18" charset="0"/>
                <a:cs typeface="Optima" panose="02020500000000000000" pitchFamily="18" charset="0"/>
              </a:rPr>
              <a:t>Responsabilidad del contratista - vicios ocultos</a:t>
            </a:r>
            <a:br>
              <a:rPr lang="es-PE" sz="3592" b="1" dirty="0">
                <a:solidFill>
                  <a:srgbClr val="C10D0D"/>
                </a:solidFill>
                <a:ea typeface="Optima" panose="02020500000000000000" pitchFamily="18" charset="0"/>
                <a:cs typeface="Optima" panose="02020500000000000000" pitchFamily="18" charset="0"/>
              </a:rPr>
            </a:br>
            <a:r>
              <a:rPr lang="es-PE" sz="2771" b="1" dirty="0">
                <a:solidFill>
                  <a:srgbClr val="C10D0D"/>
                </a:solidFill>
                <a:ea typeface="Optima" panose="02020500000000000000" pitchFamily="18" charset="0"/>
                <a:cs typeface="Optima" panose="02020500000000000000" pitchFamily="18" charset="0"/>
              </a:rPr>
              <a:t>Art.40 LCE</a:t>
            </a:r>
          </a:p>
        </p:txBody>
      </p:sp>
      <p:grpSp>
        <p:nvGrpSpPr>
          <p:cNvPr id="2" name="Grupo 1"/>
          <p:cNvGrpSpPr/>
          <p:nvPr/>
        </p:nvGrpSpPr>
        <p:grpSpPr>
          <a:xfrm>
            <a:off x="839521" y="1930418"/>
            <a:ext cx="10583062" cy="4333438"/>
            <a:chOff x="775644" y="1359973"/>
            <a:chExt cx="10583062" cy="4333438"/>
          </a:xfrm>
        </p:grpSpPr>
        <p:sp>
          <p:nvSpPr>
            <p:cNvPr id="3" name="2 Elipse"/>
            <p:cNvSpPr/>
            <p:nvPr/>
          </p:nvSpPr>
          <p:spPr>
            <a:xfrm>
              <a:off x="775644" y="2642465"/>
              <a:ext cx="2955753" cy="3050946"/>
            </a:xfrm>
            <a:prstGeom prst="ellipse">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694" dirty="0">
                  <a:solidFill>
                    <a:schemeClr val="tx1"/>
                  </a:solidFill>
                </a:rPr>
                <a:t>7 años en caso de obras</a:t>
              </a:r>
            </a:p>
          </p:txBody>
        </p:sp>
        <p:sp>
          <p:nvSpPr>
            <p:cNvPr id="6" name="5 Elipse"/>
            <p:cNvSpPr/>
            <p:nvPr/>
          </p:nvSpPr>
          <p:spPr>
            <a:xfrm>
              <a:off x="4100866" y="1729442"/>
              <a:ext cx="3177435" cy="3103541"/>
            </a:xfrm>
            <a:prstGeom prst="ellipse">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694" dirty="0">
                  <a:solidFill>
                    <a:schemeClr val="tx1"/>
                  </a:solidFill>
                </a:rPr>
                <a:t>1 año para bienes y servicios</a:t>
              </a:r>
            </a:p>
          </p:txBody>
        </p:sp>
        <p:sp>
          <p:nvSpPr>
            <p:cNvPr id="7" name="6 Elipse"/>
            <p:cNvSpPr/>
            <p:nvPr/>
          </p:nvSpPr>
          <p:spPr>
            <a:xfrm>
              <a:off x="7573877" y="1359973"/>
              <a:ext cx="3784829" cy="4101108"/>
            </a:xfrm>
            <a:prstGeom prst="ellipse">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52" dirty="0">
                  <a:solidFill>
                    <a:schemeClr val="tx1"/>
                  </a:solidFill>
                </a:rPr>
                <a:t>Los documentos del procedimiento de selección establecen el plazo máximo de responsabilidad del contratista</a:t>
              </a:r>
            </a:p>
          </p:txBody>
        </p:sp>
      </p:grpSp>
      <p:grpSp>
        <p:nvGrpSpPr>
          <p:cNvPr id="8" name="Grupo 7"/>
          <p:cNvGrpSpPr/>
          <p:nvPr/>
        </p:nvGrpSpPr>
        <p:grpSpPr>
          <a:xfrm>
            <a:off x="338328" y="48738"/>
            <a:ext cx="11585448" cy="920526"/>
            <a:chOff x="338328" y="48738"/>
            <a:chExt cx="11585448" cy="920526"/>
          </a:xfrm>
        </p:grpSpPr>
        <p:cxnSp>
          <p:nvCxnSpPr>
            <p:cNvPr id="9" name="Conector recto 8">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1"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07325719"/>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32958"/>
            <a:ext cx="12192000" cy="1017346"/>
          </a:xfrm>
          <a:prstGeom prst="rect">
            <a:avLst/>
          </a:prstGeom>
          <a:noFill/>
        </p:spPr>
        <p:txBody>
          <a:bodyPr wrap="square" lIns="108711" tIns="54356" rIns="108711" bIns="54356">
            <a:spAutoFit/>
          </a:bodyPr>
          <a:lstStyle/>
          <a:p>
            <a:pPr algn="ctr">
              <a:defRPr/>
            </a:pPr>
            <a:r>
              <a:rPr lang="es-PE" sz="3284" b="1" dirty="0">
                <a:solidFill>
                  <a:srgbClr val="C10D0D"/>
                </a:solidFill>
                <a:latin typeface="+mj-lt"/>
                <a:ea typeface="Optima" panose="02020500000000000000" pitchFamily="18" charset="0"/>
                <a:cs typeface="Optima" panose="02020500000000000000" pitchFamily="18" charset="0"/>
              </a:rPr>
              <a:t>Contratación complementaria</a:t>
            </a:r>
          </a:p>
          <a:p>
            <a:pPr algn="ctr">
              <a:defRPr/>
            </a:pPr>
            <a:r>
              <a:rPr lang="es-PE" sz="2463" b="1" dirty="0">
                <a:solidFill>
                  <a:srgbClr val="C10D0D"/>
                </a:solidFill>
                <a:latin typeface="+mj-lt"/>
                <a:ea typeface="Optima" panose="02020500000000000000" pitchFamily="18" charset="0"/>
                <a:cs typeface="Optima" panose="02020500000000000000" pitchFamily="18" charset="0"/>
              </a:rPr>
              <a:t>Art. 174° RLCE</a:t>
            </a:r>
          </a:p>
        </p:txBody>
      </p:sp>
      <p:sp>
        <p:nvSpPr>
          <p:cNvPr id="7" name="6 Elipse"/>
          <p:cNvSpPr/>
          <p:nvPr/>
        </p:nvSpPr>
        <p:spPr>
          <a:xfrm>
            <a:off x="8419485" y="4027093"/>
            <a:ext cx="3312583" cy="187346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lIns="108711" tIns="54356" rIns="108711" bIns="54356" anchor="ctr"/>
          <a:lstStyle/>
          <a:p>
            <a:pPr algn="ctr">
              <a:defRPr/>
            </a:pPr>
            <a:r>
              <a:rPr lang="es-PE" sz="2258" dirty="0">
                <a:solidFill>
                  <a:prstClr val="black"/>
                </a:solidFill>
                <a:latin typeface="+mj-lt"/>
                <a:ea typeface="Optima" panose="02020500000000000000" pitchFamily="18" charset="0"/>
                <a:cs typeface="Optima" panose="02020500000000000000" pitchFamily="18" charset="0"/>
              </a:rPr>
              <a:t>Por los mismos </a:t>
            </a:r>
            <a:r>
              <a:rPr lang="es-PE" sz="2258" b="1" dirty="0">
                <a:solidFill>
                  <a:srgbClr val="C00000"/>
                </a:solidFill>
                <a:latin typeface="+mj-lt"/>
                <a:ea typeface="Optima" panose="02020500000000000000" pitchFamily="18" charset="0"/>
                <a:cs typeface="Optima" panose="02020500000000000000" pitchFamily="18" charset="0"/>
              </a:rPr>
              <a:t>bienes y servicios en general</a:t>
            </a:r>
          </a:p>
        </p:txBody>
      </p:sp>
      <p:grpSp>
        <p:nvGrpSpPr>
          <p:cNvPr id="16" name="Grupo 15"/>
          <p:cNvGrpSpPr/>
          <p:nvPr/>
        </p:nvGrpSpPr>
        <p:grpSpPr>
          <a:xfrm>
            <a:off x="173372" y="1148300"/>
            <a:ext cx="11007953" cy="5408163"/>
            <a:chOff x="514566" y="895735"/>
            <a:chExt cx="11007953" cy="5408163"/>
          </a:xfrm>
        </p:grpSpPr>
        <p:sp>
          <p:nvSpPr>
            <p:cNvPr id="3" name="2 Elipse"/>
            <p:cNvSpPr/>
            <p:nvPr/>
          </p:nvSpPr>
          <p:spPr>
            <a:xfrm>
              <a:off x="1101352" y="3074088"/>
              <a:ext cx="2025649" cy="107597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lIns="108711" tIns="54356" rIns="108711" bIns="54356" anchor="ctr"/>
            <a:lstStyle/>
            <a:p>
              <a:pPr algn="ctr">
                <a:defRPr/>
              </a:pPr>
              <a:r>
                <a:rPr lang="es-PE" sz="2052" dirty="0">
                  <a:solidFill>
                    <a:prstClr val="black"/>
                  </a:solidFill>
                  <a:latin typeface="+mj-lt"/>
                  <a:ea typeface="Optima" panose="02020500000000000000" pitchFamily="18" charset="0"/>
                  <a:cs typeface="Optima" panose="02020500000000000000" pitchFamily="18" charset="0"/>
                </a:rPr>
                <a:t>Por única vez</a:t>
              </a:r>
            </a:p>
          </p:txBody>
        </p:sp>
        <p:sp>
          <p:nvSpPr>
            <p:cNvPr id="4" name="3 Elipse"/>
            <p:cNvSpPr/>
            <p:nvPr/>
          </p:nvSpPr>
          <p:spPr>
            <a:xfrm>
              <a:off x="3000624" y="895735"/>
              <a:ext cx="3686397" cy="2326058"/>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lIns="108711" tIns="54356" rIns="108711" bIns="54356" anchor="ctr"/>
            <a:lstStyle/>
            <a:p>
              <a:pPr algn="ctr">
                <a:defRPr/>
              </a:pPr>
              <a:r>
                <a:rPr lang="es-PE" sz="1642" dirty="0">
                  <a:solidFill>
                    <a:prstClr val="black"/>
                  </a:solidFill>
                  <a:latin typeface="+mj-lt"/>
                  <a:ea typeface="Optima" panose="02020500000000000000" pitchFamily="18" charset="0"/>
                  <a:cs typeface="Optima" panose="02020500000000000000" pitchFamily="18" charset="0"/>
                </a:rPr>
                <a:t>En tanto se culmine el proceso de selección convocado / se agote la necesidad (sustento del Área Usuaria)</a:t>
              </a:r>
            </a:p>
          </p:txBody>
        </p:sp>
        <p:sp>
          <p:nvSpPr>
            <p:cNvPr id="8" name="7 Elipse"/>
            <p:cNvSpPr/>
            <p:nvPr/>
          </p:nvSpPr>
          <p:spPr>
            <a:xfrm>
              <a:off x="8629036" y="1605629"/>
              <a:ext cx="2893483" cy="151744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lIns="108711" tIns="54356" rIns="108711" bIns="54356" anchor="ctr"/>
            <a:lstStyle/>
            <a:p>
              <a:pPr algn="ctr">
                <a:defRPr/>
              </a:pPr>
              <a:r>
                <a:rPr lang="es-PE" sz="2258" dirty="0">
                  <a:solidFill>
                    <a:prstClr val="black"/>
                  </a:solidFill>
                  <a:latin typeface="+mj-lt"/>
                  <a:ea typeface="Optima" panose="02020500000000000000" pitchFamily="18" charset="0"/>
                  <a:cs typeface="Optima" panose="02020500000000000000" pitchFamily="18" charset="0"/>
                </a:rPr>
                <a:t>Con el mismo contratista</a:t>
              </a:r>
            </a:p>
          </p:txBody>
        </p:sp>
        <p:sp>
          <p:nvSpPr>
            <p:cNvPr id="5" name="4 Elipse"/>
            <p:cNvSpPr/>
            <p:nvPr/>
          </p:nvSpPr>
          <p:spPr>
            <a:xfrm>
              <a:off x="3035950" y="3428017"/>
              <a:ext cx="3167413" cy="2136886"/>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lIns="108711" tIns="54356" rIns="108711" bIns="54356" anchor="ctr"/>
            <a:lstStyle/>
            <a:p>
              <a:pPr algn="ctr">
                <a:defRPr/>
              </a:pPr>
              <a:r>
                <a:rPr lang="es-PE" sz="2258" dirty="0">
                  <a:solidFill>
                    <a:prstClr val="black"/>
                  </a:solidFill>
                  <a:latin typeface="+mj-lt"/>
                  <a:ea typeface="Optima" panose="02020500000000000000" pitchFamily="18" charset="0"/>
                  <a:cs typeface="Optima" panose="02020500000000000000" pitchFamily="18" charset="0"/>
                </a:rPr>
                <a:t>Hasta 3 meses de culminado plazo de </a:t>
              </a:r>
              <a:r>
                <a:rPr lang="es-PE" sz="2258" b="1" dirty="0">
                  <a:solidFill>
                    <a:srgbClr val="C00000"/>
                  </a:solidFill>
                  <a:latin typeface="+mj-lt"/>
                  <a:ea typeface="Optima" panose="02020500000000000000" pitchFamily="18" charset="0"/>
                  <a:cs typeface="Optima" panose="02020500000000000000" pitchFamily="18" charset="0"/>
                </a:rPr>
                <a:t>ejecución del contrato</a:t>
              </a:r>
            </a:p>
          </p:txBody>
        </p:sp>
        <p:sp>
          <p:nvSpPr>
            <p:cNvPr id="6" name="5 Elipse"/>
            <p:cNvSpPr/>
            <p:nvPr/>
          </p:nvSpPr>
          <p:spPr>
            <a:xfrm>
              <a:off x="621656" y="1581655"/>
              <a:ext cx="2120900" cy="1383062"/>
            </a:xfrm>
            <a:prstGeom prst="ellipse">
              <a:avLst/>
            </a:prstGeom>
          </p:spPr>
          <p:style>
            <a:lnRef idx="0">
              <a:schemeClr val="accent1"/>
            </a:lnRef>
            <a:fillRef idx="3">
              <a:schemeClr val="accent1"/>
            </a:fillRef>
            <a:effectRef idx="3">
              <a:schemeClr val="accent1"/>
            </a:effectRef>
            <a:fontRef idx="minor">
              <a:schemeClr val="lt1"/>
            </a:fontRef>
          </p:style>
          <p:txBody>
            <a:bodyPr lIns="108711" tIns="54356" rIns="108711" bIns="54356" anchor="ctr"/>
            <a:lstStyle/>
            <a:p>
              <a:pPr algn="ctr">
                <a:defRPr/>
              </a:pPr>
              <a:r>
                <a:rPr lang="es-PE" sz="2052" b="1" dirty="0">
                  <a:solidFill>
                    <a:schemeClr val="bg1"/>
                  </a:solidFill>
                  <a:latin typeface="+mj-lt"/>
                  <a:ea typeface="Optima" panose="02020500000000000000" pitchFamily="18" charset="0"/>
                  <a:cs typeface="Optima" panose="02020500000000000000" pitchFamily="18" charset="0"/>
                </a:rPr>
                <a:t>Contrato nuevo</a:t>
              </a:r>
            </a:p>
          </p:txBody>
        </p:sp>
        <p:sp>
          <p:nvSpPr>
            <p:cNvPr id="9" name="8 Elipse"/>
            <p:cNvSpPr/>
            <p:nvPr/>
          </p:nvSpPr>
          <p:spPr>
            <a:xfrm>
              <a:off x="514566" y="4274047"/>
              <a:ext cx="2408767" cy="147536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lIns="108711" tIns="54356" rIns="108711" bIns="54356" anchor="ctr"/>
            <a:lstStyle/>
            <a:p>
              <a:pPr algn="ctr">
                <a:defRPr/>
              </a:pPr>
              <a:r>
                <a:rPr lang="es-PE" sz="1847" dirty="0">
                  <a:solidFill>
                    <a:prstClr val="black"/>
                  </a:solidFill>
                  <a:latin typeface="+mj-lt"/>
                  <a:ea typeface="Optima" panose="02020500000000000000" pitchFamily="18" charset="0"/>
                  <a:cs typeface="Optima" panose="02020500000000000000" pitchFamily="18" charset="0"/>
                </a:rPr>
                <a:t>Hasta 30% del contrato original</a:t>
              </a:r>
            </a:p>
          </p:txBody>
        </p:sp>
        <p:sp>
          <p:nvSpPr>
            <p:cNvPr id="10" name="9 Elipse"/>
            <p:cNvSpPr/>
            <p:nvPr/>
          </p:nvSpPr>
          <p:spPr>
            <a:xfrm>
              <a:off x="6168037" y="2619835"/>
              <a:ext cx="2737373" cy="2086364"/>
            </a:xfrm>
            <a:prstGeom prst="ellipse">
              <a:avLst/>
            </a:prstGeom>
            <a:ln/>
          </p:spPr>
          <p:style>
            <a:lnRef idx="2">
              <a:schemeClr val="dk1"/>
            </a:lnRef>
            <a:fillRef idx="1">
              <a:schemeClr val="lt1"/>
            </a:fillRef>
            <a:effectRef idx="0">
              <a:schemeClr val="dk1"/>
            </a:effectRef>
            <a:fontRef idx="minor">
              <a:schemeClr val="dk1"/>
            </a:fontRef>
          </p:style>
          <p:txBody>
            <a:bodyPr lIns="108711" tIns="54356" rIns="108711" bIns="54356" anchor="ctr"/>
            <a:lstStyle/>
            <a:p>
              <a:pPr algn="ctr">
                <a:defRPr/>
              </a:pPr>
              <a:r>
                <a:rPr lang="es-MX" sz="1847" b="1" dirty="0">
                  <a:solidFill>
                    <a:srgbClr val="C00000"/>
                  </a:solidFill>
                  <a:latin typeface="+mj-lt"/>
                  <a:ea typeface="Optima" panose="02020500000000000000" pitchFamily="18" charset="0"/>
                  <a:cs typeface="Optima" panose="02020500000000000000" pitchFamily="18" charset="0"/>
                </a:rPr>
                <a:t>No cabe para obras, consultoría de obras ni  contrataciones directas</a:t>
              </a:r>
              <a:endParaRPr lang="es-PE" sz="1847" b="1" dirty="0">
                <a:solidFill>
                  <a:srgbClr val="C00000"/>
                </a:solidFill>
                <a:latin typeface="+mj-lt"/>
                <a:ea typeface="Optima" panose="02020500000000000000" pitchFamily="18" charset="0"/>
                <a:cs typeface="Optima" panose="02020500000000000000" pitchFamily="18" charset="0"/>
              </a:endParaRPr>
            </a:p>
          </p:txBody>
        </p:sp>
        <p:sp>
          <p:nvSpPr>
            <p:cNvPr id="11" name="10 Elipse"/>
            <p:cNvSpPr/>
            <p:nvPr/>
          </p:nvSpPr>
          <p:spPr>
            <a:xfrm>
              <a:off x="5759048" y="5011147"/>
              <a:ext cx="2643718" cy="1292751"/>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lIns="108711" tIns="54356" rIns="108711" bIns="54356" anchor="ctr"/>
            <a:lstStyle/>
            <a:p>
              <a:pPr algn="ctr">
                <a:defRPr/>
              </a:pPr>
              <a:r>
                <a:rPr lang="es-PE" sz="2052" dirty="0">
                  <a:solidFill>
                    <a:prstClr val="black"/>
                  </a:solidFill>
                  <a:latin typeface="+mj-lt"/>
                  <a:ea typeface="Optima" panose="02020500000000000000" pitchFamily="18" charset="0"/>
                  <a:cs typeface="Optima" panose="02020500000000000000" pitchFamily="18" charset="0"/>
                </a:rPr>
                <a:t>Mismas condiciones</a:t>
              </a:r>
            </a:p>
          </p:txBody>
        </p:sp>
      </p:grpSp>
      <p:grpSp>
        <p:nvGrpSpPr>
          <p:cNvPr id="12" name="Grupo 11"/>
          <p:cNvGrpSpPr/>
          <p:nvPr/>
        </p:nvGrpSpPr>
        <p:grpSpPr>
          <a:xfrm>
            <a:off x="338328" y="48738"/>
            <a:ext cx="11585448" cy="920526"/>
            <a:chOff x="338328" y="48738"/>
            <a:chExt cx="11585448" cy="920526"/>
          </a:xfrm>
        </p:grpSpPr>
        <p:cxnSp>
          <p:nvCxnSpPr>
            <p:cNvPr id="13" name="Conector recto 12">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Imagen 13">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5"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2069005"/>
      </p:ext>
    </p:extLst>
  </p:cSld>
  <p:clrMapOvr>
    <a:masterClrMapping/>
  </p:clrMapOvr>
  <p:transition spd="slow">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noGrp="1" noChangeArrowheads="1"/>
          </p:cNvSpPr>
          <p:nvPr>
            <p:ph type="title" idx="4294967295"/>
          </p:nvPr>
        </p:nvSpPr>
        <p:spPr>
          <a:xfrm>
            <a:off x="3260890" y="399353"/>
            <a:ext cx="5799508" cy="716793"/>
          </a:xfrm>
          <a:prstGeom prst="rect">
            <a:avLst/>
          </a:prstGeom>
        </p:spPr>
        <p:txBody>
          <a:bodyPr>
            <a:normAutofit/>
          </a:bodyPr>
          <a:lstStyle/>
          <a:p>
            <a:pPr algn="ctr">
              <a:defRPr/>
            </a:pPr>
            <a:r>
              <a:rPr lang="es-PE" sz="2873" b="1" dirty="0">
                <a:solidFill>
                  <a:srgbClr val="C10D0D"/>
                </a:solidFill>
                <a:ea typeface="Optima" panose="02020500000000000000" pitchFamily="18" charset="0"/>
                <a:cs typeface="Optima" panose="02020500000000000000" pitchFamily="18" charset="0"/>
              </a:rPr>
              <a:t>Causales de Nulidad del contrato</a:t>
            </a:r>
          </a:p>
        </p:txBody>
      </p:sp>
      <p:grpSp>
        <p:nvGrpSpPr>
          <p:cNvPr id="2" name="Grupo 1">
            <a:extLst>
              <a:ext uri="{FF2B5EF4-FFF2-40B4-BE49-F238E27FC236}">
                <a16:creationId xmlns:a16="http://schemas.microsoft.com/office/drawing/2014/main" id="{4A8A98D1-7B5F-4EE7-9AA8-673DF50BE807}"/>
              </a:ext>
            </a:extLst>
          </p:cNvPr>
          <p:cNvGrpSpPr/>
          <p:nvPr/>
        </p:nvGrpSpPr>
        <p:grpSpPr>
          <a:xfrm>
            <a:off x="184493" y="1110664"/>
            <a:ext cx="11718997" cy="5187846"/>
            <a:chOff x="179785" y="451651"/>
            <a:chExt cx="11419918" cy="5675202"/>
          </a:xfrm>
        </p:grpSpPr>
        <p:sp>
          <p:nvSpPr>
            <p:cNvPr id="6" name="5 Elipse"/>
            <p:cNvSpPr/>
            <p:nvPr/>
          </p:nvSpPr>
          <p:spPr>
            <a:xfrm>
              <a:off x="3564161" y="451651"/>
              <a:ext cx="2493237" cy="2980954"/>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MX" sz="2052" dirty="0"/>
                <a:t>Trasgresión                al principio de presunción de veracidad</a:t>
              </a:r>
              <a:endParaRPr lang="es-PE" sz="2052" dirty="0"/>
            </a:p>
          </p:txBody>
        </p:sp>
        <p:sp>
          <p:nvSpPr>
            <p:cNvPr id="9" name="8 Elipse"/>
            <p:cNvSpPr/>
            <p:nvPr/>
          </p:nvSpPr>
          <p:spPr>
            <a:xfrm>
              <a:off x="8815964" y="805216"/>
              <a:ext cx="2450902" cy="241178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PE" sz="2052" dirty="0"/>
                <a:t>Recurso de apelación en trámite</a:t>
              </a:r>
            </a:p>
          </p:txBody>
        </p:sp>
        <p:sp>
          <p:nvSpPr>
            <p:cNvPr id="10" name="9 Elipse"/>
            <p:cNvSpPr/>
            <p:nvPr/>
          </p:nvSpPr>
          <p:spPr>
            <a:xfrm>
              <a:off x="2960108" y="3609400"/>
              <a:ext cx="3097290" cy="2517453"/>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MX" sz="2052" dirty="0"/>
                <a:t>No utilización de  procedimientos previstos en la normativa.</a:t>
              </a:r>
              <a:endParaRPr lang="es-PE" sz="2052" dirty="0"/>
            </a:p>
          </p:txBody>
        </p:sp>
        <p:sp>
          <p:nvSpPr>
            <p:cNvPr id="11" name="10 Elipse"/>
            <p:cNvSpPr/>
            <p:nvPr/>
          </p:nvSpPr>
          <p:spPr>
            <a:xfrm>
              <a:off x="8706083" y="3267418"/>
              <a:ext cx="2893620" cy="276678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S" sz="2052" dirty="0">
                  <a:solidFill>
                    <a:schemeClr val="tx1"/>
                  </a:solidFill>
                </a:rPr>
                <a:t>Contratación sin procedimiento de selección</a:t>
              </a:r>
            </a:p>
          </p:txBody>
        </p:sp>
        <p:sp>
          <p:nvSpPr>
            <p:cNvPr id="12" name="11 Elipse"/>
            <p:cNvSpPr/>
            <p:nvPr/>
          </p:nvSpPr>
          <p:spPr>
            <a:xfrm>
              <a:off x="179785" y="846299"/>
              <a:ext cx="3312368" cy="246481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MX" sz="2052" dirty="0"/>
                <a:t>Contravención al artículo 11 de la Ley (Impedimentos)</a:t>
              </a:r>
            </a:p>
            <a:p>
              <a:pPr algn="ctr">
                <a:defRPr/>
              </a:pPr>
              <a:r>
                <a:rPr lang="es-MX" sz="2052" b="1" dirty="0">
                  <a:solidFill>
                    <a:srgbClr val="C00000"/>
                  </a:solidFill>
                </a:rPr>
                <a:t>Sin retribución </a:t>
              </a:r>
              <a:endParaRPr lang="es-PE" sz="2052" b="1" dirty="0">
                <a:solidFill>
                  <a:srgbClr val="C00000"/>
                </a:solidFill>
              </a:endParaRPr>
            </a:p>
          </p:txBody>
        </p:sp>
        <p:sp>
          <p:nvSpPr>
            <p:cNvPr id="13" name="12 Elipse"/>
            <p:cNvSpPr/>
            <p:nvPr/>
          </p:nvSpPr>
          <p:spPr>
            <a:xfrm>
              <a:off x="223805" y="3432604"/>
              <a:ext cx="2736303" cy="237672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anchor="ctr"/>
            <a:lstStyle/>
            <a:p>
              <a:pPr algn="ctr">
                <a:defRPr/>
              </a:pPr>
              <a:r>
                <a:rPr lang="es-PE" sz="2052" b="1" dirty="0">
                  <a:solidFill>
                    <a:srgbClr val="C00000"/>
                  </a:solidFill>
                </a:rPr>
                <a:t>Contratación directa </a:t>
              </a:r>
              <a:r>
                <a:rPr lang="es-PE" sz="2052" dirty="0">
                  <a:solidFill>
                    <a:schemeClr val="tx1"/>
                  </a:solidFill>
                </a:rPr>
                <a:t>sin cumplir las condiciones</a:t>
              </a:r>
            </a:p>
          </p:txBody>
        </p:sp>
        <p:sp>
          <p:nvSpPr>
            <p:cNvPr id="14" name="13 Elipse"/>
            <p:cNvSpPr/>
            <p:nvPr/>
          </p:nvSpPr>
          <p:spPr>
            <a:xfrm>
              <a:off x="6053403" y="580340"/>
              <a:ext cx="2682034" cy="550428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anchor="ctr"/>
            <a:lstStyle/>
            <a:p>
              <a:pPr algn="ctr">
                <a:buClr>
                  <a:schemeClr val="tx2"/>
                </a:buClr>
                <a:buSzPct val="105000"/>
              </a:pPr>
              <a:r>
                <a:rPr lang="es-PE" sz="2052" dirty="0">
                  <a:solidFill>
                    <a:schemeClr val="tx1"/>
                  </a:solidFill>
                </a:rPr>
                <a:t>Contratista ha pagado, ofrecido, intentado pagar  u ofrecer en el futuro algún pago, dádiva o comisión en relación con ese contrato. </a:t>
              </a:r>
            </a:p>
          </p:txBody>
        </p:sp>
      </p:grpSp>
      <p:sp>
        <p:nvSpPr>
          <p:cNvPr id="3" name="CuadroTexto 2">
            <a:extLst>
              <a:ext uri="{FF2B5EF4-FFF2-40B4-BE49-F238E27FC236}">
                <a16:creationId xmlns:a16="http://schemas.microsoft.com/office/drawing/2014/main" id="{CAEACDBC-60B5-4C4D-A4B6-B30C78AE1585}"/>
              </a:ext>
            </a:extLst>
          </p:cNvPr>
          <p:cNvSpPr txBox="1"/>
          <p:nvPr/>
        </p:nvSpPr>
        <p:spPr>
          <a:xfrm>
            <a:off x="4230078" y="-31615"/>
            <a:ext cx="4507524" cy="613382"/>
          </a:xfrm>
          <a:prstGeom prst="rect">
            <a:avLst/>
          </a:prstGeom>
          <a:noFill/>
        </p:spPr>
        <p:txBody>
          <a:bodyPr wrap="square" rtlCol="0">
            <a:spAutoFit/>
          </a:bodyPr>
          <a:lstStyle/>
          <a:p>
            <a:r>
              <a:rPr lang="es-PE" sz="3284" b="1" dirty="0">
                <a:solidFill>
                  <a:srgbClr val="C00000"/>
                </a:solidFill>
              </a:rPr>
              <a:t>Nulidad del Contrato</a:t>
            </a:r>
          </a:p>
        </p:txBody>
      </p:sp>
      <p:sp>
        <p:nvSpPr>
          <p:cNvPr id="4" name="CuadroTexto 3">
            <a:extLst>
              <a:ext uri="{FF2B5EF4-FFF2-40B4-BE49-F238E27FC236}">
                <a16:creationId xmlns:a16="http://schemas.microsoft.com/office/drawing/2014/main" id="{75C987FF-1058-4067-A26F-5A5693EB9411}"/>
              </a:ext>
            </a:extLst>
          </p:cNvPr>
          <p:cNvSpPr txBox="1"/>
          <p:nvPr/>
        </p:nvSpPr>
        <p:spPr>
          <a:xfrm>
            <a:off x="9347329" y="399353"/>
            <a:ext cx="1773452" cy="4836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PE" sz="2463" b="1" dirty="0">
                <a:solidFill>
                  <a:srgbClr val="C00000"/>
                </a:solidFill>
              </a:rPr>
              <a:t>Art.° 44</a:t>
            </a:r>
          </a:p>
        </p:txBody>
      </p:sp>
      <p:grpSp>
        <p:nvGrpSpPr>
          <p:cNvPr id="15" name="Grupo 14"/>
          <p:cNvGrpSpPr/>
          <p:nvPr/>
        </p:nvGrpSpPr>
        <p:grpSpPr>
          <a:xfrm>
            <a:off x="338328" y="48738"/>
            <a:ext cx="11585448" cy="920526"/>
            <a:chOff x="338328" y="48738"/>
            <a:chExt cx="11585448" cy="920526"/>
          </a:xfrm>
        </p:grpSpPr>
        <p:cxnSp>
          <p:nvCxnSpPr>
            <p:cNvPr id="16" name="Conector recto 15">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Imagen 16">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8"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33882916"/>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91401" y="5267017"/>
            <a:ext cx="7393207" cy="1356994"/>
            <a:chOff x="4285488" y="5273040"/>
            <a:chExt cx="7417434" cy="1361440"/>
          </a:xfrm>
        </p:grpSpPr>
        <p:sp>
          <p:nvSpPr>
            <p:cNvPr id="3" name="object 3"/>
            <p:cNvSpPr/>
            <p:nvPr/>
          </p:nvSpPr>
          <p:spPr>
            <a:xfrm>
              <a:off x="4298442" y="5285994"/>
              <a:ext cx="7391400" cy="946785"/>
            </a:xfrm>
            <a:custGeom>
              <a:avLst/>
              <a:gdLst/>
              <a:ahLst/>
              <a:cxnLst/>
              <a:rect l="l" t="t" r="r" b="b"/>
              <a:pathLst>
                <a:path w="7391400" h="946785">
                  <a:moveTo>
                    <a:pt x="7296150" y="0"/>
                  </a:moveTo>
                  <a:lnTo>
                    <a:pt x="95250" y="0"/>
                  </a:lnTo>
                  <a:lnTo>
                    <a:pt x="58185" y="7489"/>
                  </a:lnTo>
                  <a:lnTo>
                    <a:pt x="27908" y="27908"/>
                  </a:lnTo>
                  <a:lnTo>
                    <a:pt x="7489" y="58185"/>
                  </a:lnTo>
                  <a:lnTo>
                    <a:pt x="0" y="95249"/>
                  </a:lnTo>
                  <a:lnTo>
                    <a:pt x="0" y="851204"/>
                  </a:lnTo>
                  <a:lnTo>
                    <a:pt x="7489" y="888261"/>
                  </a:lnTo>
                  <a:lnTo>
                    <a:pt x="27908" y="918521"/>
                  </a:lnTo>
                  <a:lnTo>
                    <a:pt x="58185" y="938922"/>
                  </a:lnTo>
                  <a:lnTo>
                    <a:pt x="95250" y="946403"/>
                  </a:lnTo>
                  <a:lnTo>
                    <a:pt x="7296150" y="946403"/>
                  </a:lnTo>
                  <a:lnTo>
                    <a:pt x="7333214" y="938922"/>
                  </a:lnTo>
                  <a:lnTo>
                    <a:pt x="7363491" y="918521"/>
                  </a:lnTo>
                  <a:lnTo>
                    <a:pt x="7383910" y="888261"/>
                  </a:lnTo>
                  <a:lnTo>
                    <a:pt x="7391400" y="851204"/>
                  </a:lnTo>
                  <a:lnTo>
                    <a:pt x="7391400" y="95249"/>
                  </a:lnTo>
                  <a:lnTo>
                    <a:pt x="7383910" y="58185"/>
                  </a:lnTo>
                  <a:lnTo>
                    <a:pt x="7363491" y="27908"/>
                  </a:lnTo>
                  <a:lnTo>
                    <a:pt x="7333214" y="7489"/>
                  </a:lnTo>
                  <a:lnTo>
                    <a:pt x="7296150" y="0"/>
                  </a:lnTo>
                  <a:close/>
                </a:path>
              </a:pathLst>
            </a:custGeom>
            <a:solidFill>
              <a:srgbClr val="FFFFFF"/>
            </a:solidFill>
          </p:spPr>
          <p:txBody>
            <a:bodyPr wrap="square" lIns="0" tIns="0" rIns="0" bIns="0" rtlCol="0"/>
            <a:lstStyle/>
            <a:p>
              <a:endParaRPr sz="1794"/>
            </a:p>
          </p:txBody>
        </p:sp>
        <p:sp>
          <p:nvSpPr>
            <p:cNvPr id="4" name="object 4"/>
            <p:cNvSpPr/>
            <p:nvPr/>
          </p:nvSpPr>
          <p:spPr>
            <a:xfrm>
              <a:off x="4298442" y="5285994"/>
              <a:ext cx="7391400" cy="946785"/>
            </a:xfrm>
            <a:custGeom>
              <a:avLst/>
              <a:gdLst/>
              <a:ahLst/>
              <a:cxnLst/>
              <a:rect l="l" t="t" r="r" b="b"/>
              <a:pathLst>
                <a:path w="7391400" h="946785">
                  <a:moveTo>
                    <a:pt x="0" y="95249"/>
                  </a:moveTo>
                  <a:lnTo>
                    <a:pt x="7489" y="58185"/>
                  </a:lnTo>
                  <a:lnTo>
                    <a:pt x="27908" y="27908"/>
                  </a:lnTo>
                  <a:lnTo>
                    <a:pt x="58185" y="7489"/>
                  </a:lnTo>
                  <a:lnTo>
                    <a:pt x="95250" y="0"/>
                  </a:lnTo>
                  <a:lnTo>
                    <a:pt x="7296150" y="0"/>
                  </a:lnTo>
                  <a:lnTo>
                    <a:pt x="7333214" y="7489"/>
                  </a:lnTo>
                  <a:lnTo>
                    <a:pt x="7363491" y="27908"/>
                  </a:lnTo>
                  <a:lnTo>
                    <a:pt x="7383910" y="58185"/>
                  </a:lnTo>
                  <a:lnTo>
                    <a:pt x="7391400" y="95249"/>
                  </a:lnTo>
                  <a:lnTo>
                    <a:pt x="7391400" y="851204"/>
                  </a:lnTo>
                  <a:lnTo>
                    <a:pt x="7383910" y="888261"/>
                  </a:lnTo>
                  <a:lnTo>
                    <a:pt x="7363491" y="918521"/>
                  </a:lnTo>
                  <a:lnTo>
                    <a:pt x="7333214" y="938922"/>
                  </a:lnTo>
                  <a:lnTo>
                    <a:pt x="7296150" y="946403"/>
                  </a:lnTo>
                  <a:lnTo>
                    <a:pt x="95250" y="946403"/>
                  </a:lnTo>
                  <a:lnTo>
                    <a:pt x="58185" y="938922"/>
                  </a:lnTo>
                  <a:lnTo>
                    <a:pt x="27908" y="918521"/>
                  </a:lnTo>
                  <a:lnTo>
                    <a:pt x="7489" y="888261"/>
                  </a:lnTo>
                  <a:lnTo>
                    <a:pt x="0" y="851204"/>
                  </a:lnTo>
                  <a:lnTo>
                    <a:pt x="0" y="95249"/>
                  </a:lnTo>
                  <a:close/>
                </a:path>
              </a:pathLst>
            </a:custGeom>
            <a:ln w="25908">
              <a:solidFill>
                <a:srgbClr val="FF0000"/>
              </a:solidFill>
              <a:prstDash val="sysDash"/>
            </a:ln>
          </p:spPr>
          <p:txBody>
            <a:bodyPr wrap="square" lIns="0" tIns="0" rIns="0" bIns="0" rtlCol="0"/>
            <a:lstStyle/>
            <a:p>
              <a:endParaRPr sz="1794"/>
            </a:p>
          </p:txBody>
        </p:sp>
      </p:grpSp>
      <p:sp>
        <p:nvSpPr>
          <p:cNvPr id="5" name="object 5"/>
          <p:cNvSpPr txBox="1">
            <a:spLocks noGrp="1"/>
          </p:cNvSpPr>
          <p:nvPr>
            <p:ph type="title" idx="4294967295"/>
          </p:nvPr>
        </p:nvSpPr>
        <p:spPr>
          <a:xfrm>
            <a:off x="787834" y="1213635"/>
            <a:ext cx="6022106" cy="362834"/>
          </a:xfrm>
          <a:prstGeom prst="rect">
            <a:avLst/>
          </a:prstGeom>
        </p:spPr>
        <p:txBody>
          <a:bodyPr vert="horz" wrap="square" lIns="0" tIns="12658" rIns="0" bIns="0" rtlCol="0" anchor="ctr">
            <a:spAutoFit/>
          </a:bodyPr>
          <a:lstStyle/>
          <a:p>
            <a:pPr marL="12659">
              <a:spcBef>
                <a:spcPts val="100"/>
              </a:spcBef>
            </a:pPr>
            <a:r>
              <a:rPr sz="2463" b="1" dirty="0">
                <a:latin typeface="+mn-lt"/>
                <a:ea typeface="+mn-ea"/>
                <a:cs typeface="+mn-cs"/>
              </a:rPr>
              <a:t>a) </a:t>
            </a:r>
            <a:r>
              <a:rPr sz="2463" b="1" dirty="0" err="1">
                <a:latin typeface="+mn-lt"/>
                <a:ea typeface="+mn-ea"/>
                <a:cs typeface="+mn-cs"/>
              </a:rPr>
              <a:t>Contratación</a:t>
            </a:r>
            <a:r>
              <a:rPr sz="2463" b="1" dirty="0">
                <a:latin typeface="+mn-lt"/>
                <a:ea typeface="+mn-ea"/>
                <a:cs typeface="+mn-cs"/>
              </a:rPr>
              <a:t> con </a:t>
            </a:r>
            <a:r>
              <a:rPr sz="2463" b="1" dirty="0" err="1">
                <a:latin typeface="+mn-lt"/>
                <a:ea typeface="+mn-ea"/>
                <a:cs typeface="+mn-cs"/>
              </a:rPr>
              <a:t>impedido</a:t>
            </a:r>
            <a:endParaRPr sz="2463" b="1" dirty="0">
              <a:latin typeface="+mn-lt"/>
              <a:ea typeface="+mn-ea"/>
              <a:cs typeface="+mn-cs"/>
            </a:endParaRPr>
          </a:p>
        </p:txBody>
      </p:sp>
      <p:sp>
        <p:nvSpPr>
          <p:cNvPr id="6" name="object 6"/>
          <p:cNvSpPr txBox="1"/>
          <p:nvPr/>
        </p:nvSpPr>
        <p:spPr>
          <a:xfrm>
            <a:off x="825751" y="2053524"/>
            <a:ext cx="2369675" cy="935249"/>
          </a:xfrm>
          <a:prstGeom prst="rect">
            <a:avLst/>
          </a:prstGeom>
          <a:ln w="25908">
            <a:solidFill>
              <a:srgbClr val="FF0000"/>
            </a:solidFill>
          </a:ln>
        </p:spPr>
        <p:txBody>
          <a:bodyPr vert="horz" wrap="square" lIns="0" tIns="27216" rIns="0" bIns="0" rtlCol="0">
            <a:spAutoFit/>
          </a:bodyPr>
          <a:lstStyle/>
          <a:p>
            <a:pPr marL="143043" marR="137347" indent="1266" algn="ctr">
              <a:spcBef>
                <a:spcPts val="214"/>
              </a:spcBef>
            </a:pPr>
            <a:r>
              <a:rPr sz="1437" b="1" spc="-5" dirty="0">
                <a:latin typeface="Carlito"/>
                <a:cs typeface="Carlito"/>
              </a:rPr>
              <a:t>IMPEDIMENTOS </a:t>
            </a:r>
            <a:r>
              <a:rPr sz="1437" b="1" spc="-25" dirty="0">
                <a:latin typeface="Carlito"/>
                <a:cs typeface="Carlito"/>
              </a:rPr>
              <a:t>PARA  </a:t>
            </a:r>
            <a:r>
              <a:rPr sz="1437" b="1" spc="-30" dirty="0">
                <a:latin typeface="Carlito"/>
                <a:cs typeface="Carlito"/>
              </a:rPr>
              <a:t>CONTRATAR </a:t>
            </a:r>
            <a:r>
              <a:rPr sz="1437" b="1" spc="-5" dirty="0">
                <a:latin typeface="Carlito"/>
                <a:cs typeface="Carlito"/>
              </a:rPr>
              <a:t>CON </a:t>
            </a:r>
            <a:r>
              <a:rPr sz="1437" b="1" dirty="0">
                <a:latin typeface="Carlito"/>
                <a:cs typeface="Carlito"/>
              </a:rPr>
              <a:t>EL</a:t>
            </a:r>
            <a:r>
              <a:rPr sz="1437" b="1" spc="-65" dirty="0">
                <a:latin typeface="Carlito"/>
                <a:cs typeface="Carlito"/>
              </a:rPr>
              <a:t> </a:t>
            </a:r>
            <a:r>
              <a:rPr sz="1437" b="1" spc="-25" dirty="0">
                <a:latin typeface="Carlito"/>
                <a:cs typeface="Carlito"/>
              </a:rPr>
              <a:t>ESTADO</a:t>
            </a:r>
            <a:endParaRPr sz="1437" dirty="0">
              <a:latin typeface="Carlito"/>
              <a:cs typeface="Carlito"/>
            </a:endParaRPr>
          </a:p>
          <a:p>
            <a:pPr algn="ctr">
              <a:spcBef>
                <a:spcPts val="5"/>
              </a:spcBef>
            </a:pPr>
            <a:r>
              <a:rPr sz="1437" b="1" dirty="0">
                <a:latin typeface="Carlito"/>
                <a:cs typeface="Carlito"/>
              </a:rPr>
              <a:t>Art. 11</a:t>
            </a:r>
            <a:r>
              <a:rPr sz="1437" b="1" spc="-35" dirty="0">
                <a:latin typeface="Carlito"/>
                <a:cs typeface="Carlito"/>
              </a:rPr>
              <a:t> </a:t>
            </a:r>
            <a:r>
              <a:rPr sz="1437" b="1" spc="-10" dirty="0">
                <a:latin typeface="Carlito"/>
                <a:cs typeface="Carlito"/>
              </a:rPr>
              <a:t>Ley</a:t>
            </a:r>
            <a:endParaRPr sz="1437" dirty="0">
              <a:latin typeface="Carlito"/>
              <a:cs typeface="Carlito"/>
            </a:endParaRPr>
          </a:p>
        </p:txBody>
      </p:sp>
      <p:grpSp>
        <p:nvGrpSpPr>
          <p:cNvPr id="7" name="object 7"/>
          <p:cNvGrpSpPr/>
          <p:nvPr/>
        </p:nvGrpSpPr>
        <p:grpSpPr>
          <a:xfrm>
            <a:off x="762713" y="3094816"/>
            <a:ext cx="2460816" cy="693054"/>
            <a:chOff x="745236" y="3093720"/>
            <a:chExt cx="2468880" cy="695325"/>
          </a:xfrm>
        </p:grpSpPr>
        <p:sp>
          <p:nvSpPr>
            <p:cNvPr id="8" name="object 8"/>
            <p:cNvSpPr/>
            <p:nvPr/>
          </p:nvSpPr>
          <p:spPr>
            <a:xfrm>
              <a:off x="758190" y="3106674"/>
              <a:ext cx="2443480" cy="669290"/>
            </a:xfrm>
            <a:custGeom>
              <a:avLst/>
              <a:gdLst/>
              <a:ahLst/>
              <a:cxnLst/>
              <a:rect l="l" t="t" r="r" b="b"/>
              <a:pathLst>
                <a:path w="2443480" h="669289">
                  <a:moveTo>
                    <a:pt x="2375662" y="0"/>
                  </a:moveTo>
                  <a:lnTo>
                    <a:pt x="67297" y="0"/>
                  </a:lnTo>
                  <a:lnTo>
                    <a:pt x="41105" y="5284"/>
                  </a:lnTo>
                  <a:lnTo>
                    <a:pt x="19713" y="19700"/>
                  </a:lnTo>
                  <a:lnTo>
                    <a:pt x="5289" y="41094"/>
                  </a:lnTo>
                  <a:lnTo>
                    <a:pt x="0" y="67310"/>
                  </a:lnTo>
                  <a:lnTo>
                    <a:pt x="0" y="601726"/>
                  </a:lnTo>
                  <a:lnTo>
                    <a:pt x="5289" y="627941"/>
                  </a:lnTo>
                  <a:lnTo>
                    <a:pt x="19713" y="649335"/>
                  </a:lnTo>
                  <a:lnTo>
                    <a:pt x="41105" y="663751"/>
                  </a:lnTo>
                  <a:lnTo>
                    <a:pt x="67297" y="669036"/>
                  </a:lnTo>
                  <a:lnTo>
                    <a:pt x="2375662" y="669036"/>
                  </a:lnTo>
                  <a:lnTo>
                    <a:pt x="2401877" y="663751"/>
                  </a:lnTo>
                  <a:lnTo>
                    <a:pt x="2423271" y="649335"/>
                  </a:lnTo>
                  <a:lnTo>
                    <a:pt x="2437687" y="627941"/>
                  </a:lnTo>
                  <a:lnTo>
                    <a:pt x="2442972" y="601726"/>
                  </a:lnTo>
                  <a:lnTo>
                    <a:pt x="2442972" y="67310"/>
                  </a:lnTo>
                  <a:lnTo>
                    <a:pt x="2437687" y="41094"/>
                  </a:lnTo>
                  <a:lnTo>
                    <a:pt x="2423271" y="19700"/>
                  </a:lnTo>
                  <a:lnTo>
                    <a:pt x="2401877" y="5284"/>
                  </a:lnTo>
                  <a:lnTo>
                    <a:pt x="2375662" y="0"/>
                  </a:lnTo>
                  <a:close/>
                </a:path>
              </a:pathLst>
            </a:custGeom>
            <a:solidFill>
              <a:srgbClr val="DCE6F1"/>
            </a:solidFill>
          </p:spPr>
          <p:txBody>
            <a:bodyPr wrap="square" lIns="0" tIns="0" rIns="0" bIns="0" rtlCol="0"/>
            <a:lstStyle/>
            <a:p>
              <a:endParaRPr sz="1794"/>
            </a:p>
          </p:txBody>
        </p:sp>
        <p:sp>
          <p:nvSpPr>
            <p:cNvPr id="9" name="object 9"/>
            <p:cNvSpPr/>
            <p:nvPr/>
          </p:nvSpPr>
          <p:spPr>
            <a:xfrm>
              <a:off x="758190" y="3106674"/>
              <a:ext cx="2443480" cy="669290"/>
            </a:xfrm>
            <a:custGeom>
              <a:avLst/>
              <a:gdLst/>
              <a:ahLst/>
              <a:cxnLst/>
              <a:rect l="l" t="t" r="r" b="b"/>
              <a:pathLst>
                <a:path w="2443480" h="669289">
                  <a:moveTo>
                    <a:pt x="0" y="67310"/>
                  </a:moveTo>
                  <a:lnTo>
                    <a:pt x="5289" y="41094"/>
                  </a:lnTo>
                  <a:lnTo>
                    <a:pt x="19713" y="19700"/>
                  </a:lnTo>
                  <a:lnTo>
                    <a:pt x="41105" y="5284"/>
                  </a:lnTo>
                  <a:lnTo>
                    <a:pt x="67297" y="0"/>
                  </a:lnTo>
                  <a:lnTo>
                    <a:pt x="2375662" y="0"/>
                  </a:lnTo>
                  <a:lnTo>
                    <a:pt x="2401877" y="5284"/>
                  </a:lnTo>
                  <a:lnTo>
                    <a:pt x="2423271" y="19700"/>
                  </a:lnTo>
                  <a:lnTo>
                    <a:pt x="2437687" y="41094"/>
                  </a:lnTo>
                  <a:lnTo>
                    <a:pt x="2442972" y="67310"/>
                  </a:lnTo>
                  <a:lnTo>
                    <a:pt x="2442972" y="601726"/>
                  </a:lnTo>
                  <a:lnTo>
                    <a:pt x="2437687" y="627941"/>
                  </a:lnTo>
                  <a:lnTo>
                    <a:pt x="2423271" y="649335"/>
                  </a:lnTo>
                  <a:lnTo>
                    <a:pt x="2401877" y="663751"/>
                  </a:lnTo>
                  <a:lnTo>
                    <a:pt x="2375662" y="669036"/>
                  </a:lnTo>
                  <a:lnTo>
                    <a:pt x="67297" y="669036"/>
                  </a:lnTo>
                  <a:lnTo>
                    <a:pt x="41105" y="663751"/>
                  </a:lnTo>
                  <a:lnTo>
                    <a:pt x="19713" y="649335"/>
                  </a:lnTo>
                  <a:lnTo>
                    <a:pt x="5289" y="627941"/>
                  </a:lnTo>
                  <a:lnTo>
                    <a:pt x="0" y="601726"/>
                  </a:lnTo>
                  <a:lnTo>
                    <a:pt x="0" y="67310"/>
                  </a:lnTo>
                  <a:close/>
                </a:path>
              </a:pathLst>
            </a:custGeom>
            <a:ln w="25908">
              <a:solidFill>
                <a:srgbClr val="000000"/>
              </a:solidFill>
            </a:ln>
          </p:spPr>
          <p:txBody>
            <a:bodyPr wrap="square" lIns="0" tIns="0" rIns="0" bIns="0" rtlCol="0"/>
            <a:lstStyle/>
            <a:p>
              <a:endParaRPr sz="1794"/>
            </a:p>
          </p:txBody>
        </p:sp>
      </p:grpSp>
      <p:grpSp>
        <p:nvGrpSpPr>
          <p:cNvPr id="10" name="object 10"/>
          <p:cNvGrpSpPr/>
          <p:nvPr/>
        </p:nvGrpSpPr>
        <p:grpSpPr>
          <a:xfrm>
            <a:off x="762713" y="3975849"/>
            <a:ext cx="2460816" cy="693054"/>
            <a:chOff x="745236" y="3977640"/>
            <a:chExt cx="2468880" cy="695325"/>
          </a:xfrm>
        </p:grpSpPr>
        <p:sp>
          <p:nvSpPr>
            <p:cNvPr id="11" name="object 11"/>
            <p:cNvSpPr/>
            <p:nvPr/>
          </p:nvSpPr>
          <p:spPr>
            <a:xfrm>
              <a:off x="758190" y="3990594"/>
              <a:ext cx="2443480" cy="669290"/>
            </a:xfrm>
            <a:custGeom>
              <a:avLst/>
              <a:gdLst/>
              <a:ahLst/>
              <a:cxnLst/>
              <a:rect l="l" t="t" r="r" b="b"/>
              <a:pathLst>
                <a:path w="2443480" h="669289">
                  <a:moveTo>
                    <a:pt x="2375662" y="0"/>
                  </a:moveTo>
                  <a:lnTo>
                    <a:pt x="67297" y="0"/>
                  </a:lnTo>
                  <a:lnTo>
                    <a:pt x="41105" y="5284"/>
                  </a:lnTo>
                  <a:lnTo>
                    <a:pt x="19713" y="19700"/>
                  </a:lnTo>
                  <a:lnTo>
                    <a:pt x="5289" y="41094"/>
                  </a:lnTo>
                  <a:lnTo>
                    <a:pt x="0" y="67309"/>
                  </a:lnTo>
                  <a:lnTo>
                    <a:pt x="0" y="601725"/>
                  </a:lnTo>
                  <a:lnTo>
                    <a:pt x="5289" y="627941"/>
                  </a:lnTo>
                  <a:lnTo>
                    <a:pt x="19713" y="649335"/>
                  </a:lnTo>
                  <a:lnTo>
                    <a:pt x="41105" y="663751"/>
                  </a:lnTo>
                  <a:lnTo>
                    <a:pt x="67297" y="669035"/>
                  </a:lnTo>
                  <a:lnTo>
                    <a:pt x="2375662" y="669035"/>
                  </a:lnTo>
                  <a:lnTo>
                    <a:pt x="2401877" y="663751"/>
                  </a:lnTo>
                  <a:lnTo>
                    <a:pt x="2423271" y="649335"/>
                  </a:lnTo>
                  <a:lnTo>
                    <a:pt x="2437687" y="627941"/>
                  </a:lnTo>
                  <a:lnTo>
                    <a:pt x="2442972" y="601725"/>
                  </a:lnTo>
                  <a:lnTo>
                    <a:pt x="2442972" y="67309"/>
                  </a:lnTo>
                  <a:lnTo>
                    <a:pt x="2437687" y="41094"/>
                  </a:lnTo>
                  <a:lnTo>
                    <a:pt x="2423271" y="19700"/>
                  </a:lnTo>
                  <a:lnTo>
                    <a:pt x="2401877" y="5284"/>
                  </a:lnTo>
                  <a:lnTo>
                    <a:pt x="2375662" y="0"/>
                  </a:lnTo>
                  <a:close/>
                </a:path>
              </a:pathLst>
            </a:custGeom>
            <a:solidFill>
              <a:srgbClr val="DCE6F1"/>
            </a:solidFill>
          </p:spPr>
          <p:txBody>
            <a:bodyPr wrap="square" lIns="0" tIns="0" rIns="0" bIns="0" rtlCol="0"/>
            <a:lstStyle/>
            <a:p>
              <a:endParaRPr sz="1794"/>
            </a:p>
          </p:txBody>
        </p:sp>
        <p:sp>
          <p:nvSpPr>
            <p:cNvPr id="12" name="object 12"/>
            <p:cNvSpPr/>
            <p:nvPr/>
          </p:nvSpPr>
          <p:spPr>
            <a:xfrm>
              <a:off x="758190" y="3990594"/>
              <a:ext cx="2443480" cy="669290"/>
            </a:xfrm>
            <a:custGeom>
              <a:avLst/>
              <a:gdLst/>
              <a:ahLst/>
              <a:cxnLst/>
              <a:rect l="l" t="t" r="r" b="b"/>
              <a:pathLst>
                <a:path w="2443480" h="669289">
                  <a:moveTo>
                    <a:pt x="0" y="67309"/>
                  </a:moveTo>
                  <a:lnTo>
                    <a:pt x="5289" y="41094"/>
                  </a:lnTo>
                  <a:lnTo>
                    <a:pt x="19713" y="19700"/>
                  </a:lnTo>
                  <a:lnTo>
                    <a:pt x="41105" y="5284"/>
                  </a:lnTo>
                  <a:lnTo>
                    <a:pt x="67297" y="0"/>
                  </a:lnTo>
                  <a:lnTo>
                    <a:pt x="2375662" y="0"/>
                  </a:lnTo>
                  <a:lnTo>
                    <a:pt x="2401877" y="5284"/>
                  </a:lnTo>
                  <a:lnTo>
                    <a:pt x="2423271" y="19700"/>
                  </a:lnTo>
                  <a:lnTo>
                    <a:pt x="2437687" y="41094"/>
                  </a:lnTo>
                  <a:lnTo>
                    <a:pt x="2442972" y="67309"/>
                  </a:lnTo>
                  <a:lnTo>
                    <a:pt x="2442972" y="601725"/>
                  </a:lnTo>
                  <a:lnTo>
                    <a:pt x="2437687" y="627941"/>
                  </a:lnTo>
                  <a:lnTo>
                    <a:pt x="2423271" y="649335"/>
                  </a:lnTo>
                  <a:lnTo>
                    <a:pt x="2401877" y="663751"/>
                  </a:lnTo>
                  <a:lnTo>
                    <a:pt x="2375662" y="669035"/>
                  </a:lnTo>
                  <a:lnTo>
                    <a:pt x="67297" y="669035"/>
                  </a:lnTo>
                  <a:lnTo>
                    <a:pt x="41105" y="663751"/>
                  </a:lnTo>
                  <a:lnTo>
                    <a:pt x="19713" y="649335"/>
                  </a:lnTo>
                  <a:lnTo>
                    <a:pt x="5289" y="627941"/>
                  </a:lnTo>
                  <a:lnTo>
                    <a:pt x="0" y="601725"/>
                  </a:lnTo>
                  <a:lnTo>
                    <a:pt x="0" y="67309"/>
                  </a:lnTo>
                  <a:close/>
                </a:path>
              </a:pathLst>
            </a:custGeom>
            <a:ln w="25908">
              <a:solidFill>
                <a:srgbClr val="000000"/>
              </a:solidFill>
            </a:ln>
          </p:spPr>
          <p:txBody>
            <a:bodyPr wrap="square" lIns="0" tIns="0" rIns="0" bIns="0" rtlCol="0"/>
            <a:lstStyle/>
            <a:p>
              <a:endParaRPr sz="1794"/>
            </a:p>
          </p:txBody>
        </p:sp>
      </p:grpSp>
      <p:sp>
        <p:nvSpPr>
          <p:cNvPr id="13" name="object 13"/>
          <p:cNvSpPr txBox="1"/>
          <p:nvPr/>
        </p:nvSpPr>
        <p:spPr>
          <a:xfrm>
            <a:off x="1036238" y="3173045"/>
            <a:ext cx="1913967" cy="1094872"/>
          </a:xfrm>
          <a:prstGeom prst="rect">
            <a:avLst/>
          </a:prstGeom>
        </p:spPr>
        <p:txBody>
          <a:bodyPr vert="horz" wrap="square" lIns="0" tIns="12026" rIns="0" bIns="0" rtlCol="0">
            <a:spAutoFit/>
          </a:bodyPr>
          <a:lstStyle/>
          <a:p>
            <a:pPr marL="12659" marR="5063" algn="ctr">
              <a:spcBef>
                <a:spcPts val="94"/>
              </a:spcBef>
            </a:pPr>
            <a:r>
              <a:rPr sz="1231" spc="-15" dirty="0">
                <a:latin typeface="Carlito"/>
                <a:cs typeface="Carlito"/>
              </a:rPr>
              <a:t>AUTORIDADES </a:t>
            </a:r>
            <a:r>
              <a:rPr sz="1231" spc="-5" dirty="0">
                <a:latin typeface="Carlito"/>
                <a:cs typeface="Carlito"/>
              </a:rPr>
              <a:t>Y  EMPLEADOS</a:t>
            </a:r>
            <a:r>
              <a:rPr sz="1231" spc="-50" dirty="0">
                <a:latin typeface="Carlito"/>
                <a:cs typeface="Carlito"/>
              </a:rPr>
              <a:t> </a:t>
            </a:r>
            <a:r>
              <a:rPr sz="1231" spc="-10" dirty="0">
                <a:latin typeface="Carlito"/>
                <a:cs typeface="Carlito"/>
              </a:rPr>
              <a:t>PÚBLICOS</a:t>
            </a:r>
            <a:endParaRPr sz="1231" dirty="0">
              <a:latin typeface="Carlito"/>
              <a:cs typeface="Carlito"/>
            </a:endParaRPr>
          </a:p>
          <a:p>
            <a:pPr>
              <a:lnSpc>
                <a:spcPct val="100000"/>
              </a:lnSpc>
            </a:pPr>
            <a:endParaRPr sz="1437" dirty="0">
              <a:latin typeface="Carlito"/>
              <a:cs typeface="Carlito"/>
            </a:endParaRPr>
          </a:p>
          <a:p>
            <a:pPr>
              <a:spcBef>
                <a:spcPts val="54"/>
              </a:spcBef>
            </a:pPr>
            <a:endParaRPr sz="1437" dirty="0">
              <a:latin typeface="Carlito"/>
              <a:cs typeface="Carlito"/>
            </a:endParaRPr>
          </a:p>
          <a:p>
            <a:pPr algn="ctr">
              <a:spcBef>
                <a:spcPts val="5"/>
              </a:spcBef>
            </a:pPr>
            <a:r>
              <a:rPr sz="1437" spc="-19" dirty="0">
                <a:latin typeface="Carlito"/>
                <a:cs typeface="Carlito"/>
              </a:rPr>
              <a:t>PARIENTES</a:t>
            </a:r>
            <a:endParaRPr sz="1437" dirty="0">
              <a:latin typeface="Carlito"/>
              <a:cs typeface="Carlito"/>
            </a:endParaRPr>
          </a:p>
        </p:txBody>
      </p:sp>
      <p:grpSp>
        <p:nvGrpSpPr>
          <p:cNvPr id="14" name="object 14"/>
          <p:cNvGrpSpPr/>
          <p:nvPr/>
        </p:nvGrpSpPr>
        <p:grpSpPr>
          <a:xfrm>
            <a:off x="762713" y="4856880"/>
            <a:ext cx="2460816" cy="696218"/>
            <a:chOff x="745236" y="4861559"/>
            <a:chExt cx="2468880" cy="698500"/>
          </a:xfrm>
        </p:grpSpPr>
        <p:sp>
          <p:nvSpPr>
            <p:cNvPr id="15" name="object 15"/>
            <p:cNvSpPr/>
            <p:nvPr/>
          </p:nvSpPr>
          <p:spPr>
            <a:xfrm>
              <a:off x="758190" y="4874513"/>
              <a:ext cx="2443480" cy="672465"/>
            </a:xfrm>
            <a:custGeom>
              <a:avLst/>
              <a:gdLst/>
              <a:ahLst/>
              <a:cxnLst/>
              <a:rect l="l" t="t" r="r" b="b"/>
              <a:pathLst>
                <a:path w="2443480" h="672464">
                  <a:moveTo>
                    <a:pt x="2375408" y="0"/>
                  </a:moveTo>
                  <a:lnTo>
                    <a:pt x="67602" y="0"/>
                  </a:lnTo>
                  <a:lnTo>
                    <a:pt x="41287" y="5306"/>
                  </a:lnTo>
                  <a:lnTo>
                    <a:pt x="19799" y="19780"/>
                  </a:lnTo>
                  <a:lnTo>
                    <a:pt x="5312" y="41255"/>
                  </a:lnTo>
                  <a:lnTo>
                    <a:pt x="0" y="67563"/>
                  </a:lnTo>
                  <a:lnTo>
                    <a:pt x="0" y="604520"/>
                  </a:lnTo>
                  <a:lnTo>
                    <a:pt x="5312" y="630828"/>
                  </a:lnTo>
                  <a:lnTo>
                    <a:pt x="19799" y="652303"/>
                  </a:lnTo>
                  <a:lnTo>
                    <a:pt x="41287" y="666777"/>
                  </a:lnTo>
                  <a:lnTo>
                    <a:pt x="67602" y="672084"/>
                  </a:lnTo>
                  <a:lnTo>
                    <a:pt x="2375408" y="672084"/>
                  </a:lnTo>
                  <a:lnTo>
                    <a:pt x="2401716" y="666777"/>
                  </a:lnTo>
                  <a:lnTo>
                    <a:pt x="2423191" y="652303"/>
                  </a:lnTo>
                  <a:lnTo>
                    <a:pt x="2437665" y="630828"/>
                  </a:lnTo>
                  <a:lnTo>
                    <a:pt x="2442972" y="604520"/>
                  </a:lnTo>
                  <a:lnTo>
                    <a:pt x="2442972" y="67563"/>
                  </a:lnTo>
                  <a:lnTo>
                    <a:pt x="2437665" y="41255"/>
                  </a:lnTo>
                  <a:lnTo>
                    <a:pt x="2423191" y="19780"/>
                  </a:lnTo>
                  <a:lnTo>
                    <a:pt x="2401716" y="5306"/>
                  </a:lnTo>
                  <a:lnTo>
                    <a:pt x="2375408" y="0"/>
                  </a:lnTo>
                  <a:close/>
                </a:path>
              </a:pathLst>
            </a:custGeom>
            <a:solidFill>
              <a:srgbClr val="DCE6F1"/>
            </a:solidFill>
          </p:spPr>
          <p:txBody>
            <a:bodyPr wrap="square" lIns="0" tIns="0" rIns="0" bIns="0" rtlCol="0"/>
            <a:lstStyle/>
            <a:p>
              <a:endParaRPr sz="1794"/>
            </a:p>
          </p:txBody>
        </p:sp>
        <p:sp>
          <p:nvSpPr>
            <p:cNvPr id="16" name="object 16"/>
            <p:cNvSpPr/>
            <p:nvPr/>
          </p:nvSpPr>
          <p:spPr>
            <a:xfrm>
              <a:off x="758190" y="4874513"/>
              <a:ext cx="2443480" cy="672465"/>
            </a:xfrm>
            <a:custGeom>
              <a:avLst/>
              <a:gdLst/>
              <a:ahLst/>
              <a:cxnLst/>
              <a:rect l="l" t="t" r="r" b="b"/>
              <a:pathLst>
                <a:path w="2443480" h="672464">
                  <a:moveTo>
                    <a:pt x="0" y="67563"/>
                  </a:moveTo>
                  <a:lnTo>
                    <a:pt x="5312" y="41255"/>
                  </a:lnTo>
                  <a:lnTo>
                    <a:pt x="19799" y="19780"/>
                  </a:lnTo>
                  <a:lnTo>
                    <a:pt x="41287" y="5306"/>
                  </a:lnTo>
                  <a:lnTo>
                    <a:pt x="67602" y="0"/>
                  </a:lnTo>
                  <a:lnTo>
                    <a:pt x="2375408" y="0"/>
                  </a:lnTo>
                  <a:lnTo>
                    <a:pt x="2401716" y="5306"/>
                  </a:lnTo>
                  <a:lnTo>
                    <a:pt x="2423191" y="19780"/>
                  </a:lnTo>
                  <a:lnTo>
                    <a:pt x="2437665" y="41255"/>
                  </a:lnTo>
                  <a:lnTo>
                    <a:pt x="2442972" y="67563"/>
                  </a:lnTo>
                  <a:lnTo>
                    <a:pt x="2442972" y="604520"/>
                  </a:lnTo>
                  <a:lnTo>
                    <a:pt x="2437665" y="630828"/>
                  </a:lnTo>
                  <a:lnTo>
                    <a:pt x="2423191" y="652303"/>
                  </a:lnTo>
                  <a:lnTo>
                    <a:pt x="2401716" y="666777"/>
                  </a:lnTo>
                  <a:lnTo>
                    <a:pt x="2375408" y="672084"/>
                  </a:lnTo>
                  <a:lnTo>
                    <a:pt x="67602" y="672084"/>
                  </a:lnTo>
                  <a:lnTo>
                    <a:pt x="41287" y="666777"/>
                  </a:lnTo>
                  <a:lnTo>
                    <a:pt x="19799" y="652303"/>
                  </a:lnTo>
                  <a:lnTo>
                    <a:pt x="5312" y="630828"/>
                  </a:lnTo>
                  <a:lnTo>
                    <a:pt x="0" y="604520"/>
                  </a:lnTo>
                  <a:lnTo>
                    <a:pt x="0" y="67563"/>
                  </a:lnTo>
                  <a:close/>
                </a:path>
              </a:pathLst>
            </a:custGeom>
            <a:ln w="25908">
              <a:solidFill>
                <a:srgbClr val="000000"/>
              </a:solidFill>
            </a:ln>
          </p:spPr>
          <p:txBody>
            <a:bodyPr wrap="square" lIns="0" tIns="0" rIns="0" bIns="0" rtlCol="0"/>
            <a:lstStyle/>
            <a:p>
              <a:endParaRPr sz="1794"/>
            </a:p>
          </p:txBody>
        </p:sp>
      </p:grpSp>
      <p:sp>
        <p:nvSpPr>
          <p:cNvPr id="17" name="object 17"/>
          <p:cNvSpPr txBox="1"/>
          <p:nvPr/>
        </p:nvSpPr>
        <p:spPr>
          <a:xfrm>
            <a:off x="1053100" y="4898456"/>
            <a:ext cx="2018021" cy="692970"/>
          </a:xfrm>
          <a:prstGeom prst="rect">
            <a:avLst/>
          </a:prstGeom>
        </p:spPr>
        <p:txBody>
          <a:bodyPr vert="horz" wrap="square" lIns="0" tIns="12026" rIns="0" bIns="0" rtlCol="0">
            <a:spAutoFit/>
          </a:bodyPr>
          <a:lstStyle/>
          <a:p>
            <a:pPr marL="366469" marR="5063" indent="-354443">
              <a:spcBef>
                <a:spcPts val="94"/>
              </a:spcBef>
            </a:pPr>
            <a:r>
              <a:rPr sz="1437" spc="-10" dirty="0">
                <a:latin typeface="Carlito"/>
                <a:cs typeface="Carlito"/>
              </a:rPr>
              <a:t>PERSONAS JURÍDICAS  VINCULADAS</a:t>
            </a:r>
            <a:endParaRPr sz="1437" dirty="0">
              <a:latin typeface="Carlito"/>
              <a:cs typeface="Carlito"/>
            </a:endParaRPr>
          </a:p>
        </p:txBody>
      </p:sp>
      <p:grpSp>
        <p:nvGrpSpPr>
          <p:cNvPr id="18" name="object 18"/>
          <p:cNvGrpSpPr/>
          <p:nvPr/>
        </p:nvGrpSpPr>
        <p:grpSpPr>
          <a:xfrm>
            <a:off x="762713" y="5740952"/>
            <a:ext cx="2460816" cy="741789"/>
            <a:chOff x="745236" y="5748528"/>
            <a:chExt cx="2468880" cy="744220"/>
          </a:xfrm>
        </p:grpSpPr>
        <p:sp>
          <p:nvSpPr>
            <p:cNvPr id="19" name="object 19"/>
            <p:cNvSpPr/>
            <p:nvPr/>
          </p:nvSpPr>
          <p:spPr>
            <a:xfrm>
              <a:off x="758190" y="5761482"/>
              <a:ext cx="2443480" cy="718185"/>
            </a:xfrm>
            <a:custGeom>
              <a:avLst/>
              <a:gdLst/>
              <a:ahLst/>
              <a:cxnLst/>
              <a:rect l="l" t="t" r="r" b="b"/>
              <a:pathLst>
                <a:path w="2443480" h="718185">
                  <a:moveTo>
                    <a:pt x="2370709" y="0"/>
                  </a:moveTo>
                  <a:lnTo>
                    <a:pt x="72199" y="0"/>
                  </a:lnTo>
                  <a:lnTo>
                    <a:pt x="44094" y="5673"/>
                  </a:lnTo>
                  <a:lnTo>
                    <a:pt x="21145" y="21145"/>
                  </a:lnTo>
                  <a:lnTo>
                    <a:pt x="5673" y="44094"/>
                  </a:lnTo>
                  <a:lnTo>
                    <a:pt x="0" y="72199"/>
                  </a:lnTo>
                  <a:lnTo>
                    <a:pt x="0" y="645604"/>
                  </a:lnTo>
                  <a:lnTo>
                    <a:pt x="5673" y="673709"/>
                  </a:lnTo>
                  <a:lnTo>
                    <a:pt x="21145" y="696658"/>
                  </a:lnTo>
                  <a:lnTo>
                    <a:pt x="44094" y="712130"/>
                  </a:lnTo>
                  <a:lnTo>
                    <a:pt x="72199" y="717804"/>
                  </a:lnTo>
                  <a:lnTo>
                    <a:pt x="2370709" y="717804"/>
                  </a:lnTo>
                  <a:lnTo>
                    <a:pt x="2398823" y="712130"/>
                  </a:lnTo>
                  <a:lnTo>
                    <a:pt x="2421794" y="696658"/>
                  </a:lnTo>
                  <a:lnTo>
                    <a:pt x="2437288" y="673709"/>
                  </a:lnTo>
                  <a:lnTo>
                    <a:pt x="2442972" y="645604"/>
                  </a:lnTo>
                  <a:lnTo>
                    <a:pt x="2442972" y="72199"/>
                  </a:lnTo>
                  <a:lnTo>
                    <a:pt x="2437288" y="44094"/>
                  </a:lnTo>
                  <a:lnTo>
                    <a:pt x="2421794" y="21145"/>
                  </a:lnTo>
                  <a:lnTo>
                    <a:pt x="2398823" y="5673"/>
                  </a:lnTo>
                  <a:lnTo>
                    <a:pt x="2370709" y="0"/>
                  </a:lnTo>
                  <a:close/>
                </a:path>
              </a:pathLst>
            </a:custGeom>
            <a:solidFill>
              <a:srgbClr val="DCE6F1"/>
            </a:solidFill>
          </p:spPr>
          <p:txBody>
            <a:bodyPr wrap="square" lIns="0" tIns="0" rIns="0" bIns="0" rtlCol="0"/>
            <a:lstStyle/>
            <a:p>
              <a:endParaRPr sz="1794"/>
            </a:p>
          </p:txBody>
        </p:sp>
        <p:sp>
          <p:nvSpPr>
            <p:cNvPr id="20" name="object 20"/>
            <p:cNvSpPr/>
            <p:nvPr/>
          </p:nvSpPr>
          <p:spPr>
            <a:xfrm>
              <a:off x="758190" y="5761482"/>
              <a:ext cx="2443480" cy="718185"/>
            </a:xfrm>
            <a:custGeom>
              <a:avLst/>
              <a:gdLst/>
              <a:ahLst/>
              <a:cxnLst/>
              <a:rect l="l" t="t" r="r" b="b"/>
              <a:pathLst>
                <a:path w="2443480" h="718185">
                  <a:moveTo>
                    <a:pt x="0" y="72199"/>
                  </a:moveTo>
                  <a:lnTo>
                    <a:pt x="5673" y="44094"/>
                  </a:lnTo>
                  <a:lnTo>
                    <a:pt x="21145" y="21145"/>
                  </a:lnTo>
                  <a:lnTo>
                    <a:pt x="44094" y="5673"/>
                  </a:lnTo>
                  <a:lnTo>
                    <a:pt x="72199" y="0"/>
                  </a:lnTo>
                  <a:lnTo>
                    <a:pt x="2370709" y="0"/>
                  </a:lnTo>
                  <a:lnTo>
                    <a:pt x="2398823" y="5673"/>
                  </a:lnTo>
                  <a:lnTo>
                    <a:pt x="2421794" y="21145"/>
                  </a:lnTo>
                  <a:lnTo>
                    <a:pt x="2437288" y="44094"/>
                  </a:lnTo>
                  <a:lnTo>
                    <a:pt x="2442972" y="72199"/>
                  </a:lnTo>
                  <a:lnTo>
                    <a:pt x="2442972" y="645604"/>
                  </a:lnTo>
                  <a:lnTo>
                    <a:pt x="2437288" y="673709"/>
                  </a:lnTo>
                  <a:lnTo>
                    <a:pt x="2421794" y="696658"/>
                  </a:lnTo>
                  <a:lnTo>
                    <a:pt x="2398823" y="712130"/>
                  </a:lnTo>
                  <a:lnTo>
                    <a:pt x="2370709" y="717804"/>
                  </a:lnTo>
                  <a:lnTo>
                    <a:pt x="72199" y="717804"/>
                  </a:lnTo>
                  <a:lnTo>
                    <a:pt x="44094" y="712130"/>
                  </a:lnTo>
                  <a:lnTo>
                    <a:pt x="21145" y="696658"/>
                  </a:lnTo>
                  <a:lnTo>
                    <a:pt x="5673" y="673709"/>
                  </a:lnTo>
                  <a:lnTo>
                    <a:pt x="0" y="645604"/>
                  </a:lnTo>
                  <a:lnTo>
                    <a:pt x="0" y="72199"/>
                  </a:lnTo>
                  <a:close/>
                </a:path>
              </a:pathLst>
            </a:custGeom>
            <a:ln w="25908">
              <a:solidFill>
                <a:srgbClr val="000000"/>
              </a:solidFill>
            </a:ln>
          </p:spPr>
          <p:txBody>
            <a:bodyPr wrap="square" lIns="0" tIns="0" rIns="0" bIns="0" rtlCol="0"/>
            <a:lstStyle/>
            <a:p>
              <a:endParaRPr sz="1794"/>
            </a:p>
          </p:txBody>
        </p:sp>
      </p:grpSp>
      <p:sp>
        <p:nvSpPr>
          <p:cNvPr id="21" name="object 21"/>
          <p:cNvSpPr txBox="1"/>
          <p:nvPr/>
        </p:nvSpPr>
        <p:spPr>
          <a:xfrm>
            <a:off x="914713" y="5821458"/>
            <a:ext cx="2236760" cy="595257"/>
          </a:xfrm>
          <a:prstGeom prst="rect">
            <a:avLst/>
          </a:prstGeom>
        </p:spPr>
        <p:txBody>
          <a:bodyPr vert="horz" wrap="square" lIns="0" tIns="12026" rIns="0" bIns="0" rtlCol="0">
            <a:spAutoFit/>
          </a:bodyPr>
          <a:lstStyle/>
          <a:p>
            <a:pPr marL="12659" marR="5063" algn="ctr">
              <a:spcBef>
                <a:spcPts val="94"/>
              </a:spcBef>
            </a:pPr>
            <a:r>
              <a:rPr sz="1231" spc="-5" dirty="0">
                <a:latin typeface="Carlito"/>
                <a:cs typeface="Carlito"/>
              </a:rPr>
              <a:t>INSCRIPCIÓN EN</a:t>
            </a:r>
            <a:r>
              <a:rPr sz="1231" spc="-40" dirty="0">
                <a:latin typeface="Carlito"/>
                <a:cs typeface="Carlito"/>
              </a:rPr>
              <a:t> </a:t>
            </a:r>
            <a:r>
              <a:rPr sz="1231" spc="-10" dirty="0">
                <a:latin typeface="Carlito"/>
                <a:cs typeface="Carlito"/>
              </a:rPr>
              <a:t>REGISTRO  </a:t>
            </a:r>
            <a:r>
              <a:rPr sz="1231" spc="-5" dirty="0">
                <a:latin typeface="Carlito"/>
                <a:cs typeface="Carlito"/>
              </a:rPr>
              <a:t>O </a:t>
            </a:r>
            <a:r>
              <a:rPr sz="1231" spc="-10" dirty="0">
                <a:latin typeface="Carlito"/>
                <a:cs typeface="Carlito"/>
              </a:rPr>
              <a:t>INFORMACIÓN  PRIVILEGIADA</a:t>
            </a:r>
            <a:endParaRPr sz="1231" dirty="0">
              <a:latin typeface="Carlito"/>
              <a:cs typeface="Carlito"/>
            </a:endParaRPr>
          </a:p>
        </p:txBody>
      </p:sp>
      <p:sp>
        <p:nvSpPr>
          <p:cNvPr id="22" name="object 22"/>
          <p:cNvSpPr/>
          <p:nvPr/>
        </p:nvSpPr>
        <p:spPr>
          <a:xfrm>
            <a:off x="9325013" y="566204"/>
            <a:ext cx="1869662" cy="743055"/>
          </a:xfrm>
          <a:custGeom>
            <a:avLst/>
            <a:gdLst/>
            <a:ahLst/>
            <a:cxnLst/>
            <a:rect l="l" t="t" r="r" b="b"/>
            <a:pathLst>
              <a:path w="1579245" h="745489">
                <a:moveTo>
                  <a:pt x="0" y="74549"/>
                </a:moveTo>
                <a:lnTo>
                  <a:pt x="6889" y="45541"/>
                </a:lnTo>
                <a:lnTo>
                  <a:pt x="25685" y="21843"/>
                </a:lnTo>
                <a:lnTo>
                  <a:pt x="53578" y="5861"/>
                </a:lnTo>
                <a:lnTo>
                  <a:pt x="87756" y="0"/>
                </a:lnTo>
                <a:lnTo>
                  <a:pt x="1491106" y="0"/>
                </a:lnTo>
                <a:lnTo>
                  <a:pt x="1525285" y="5861"/>
                </a:lnTo>
                <a:lnTo>
                  <a:pt x="1553178" y="21844"/>
                </a:lnTo>
                <a:lnTo>
                  <a:pt x="1571974" y="45541"/>
                </a:lnTo>
                <a:lnTo>
                  <a:pt x="1578864" y="74549"/>
                </a:lnTo>
                <a:lnTo>
                  <a:pt x="1578864" y="670687"/>
                </a:lnTo>
                <a:lnTo>
                  <a:pt x="1571974" y="699694"/>
                </a:lnTo>
                <a:lnTo>
                  <a:pt x="1553178" y="723391"/>
                </a:lnTo>
                <a:lnTo>
                  <a:pt x="1525285" y="739374"/>
                </a:lnTo>
                <a:lnTo>
                  <a:pt x="1491106" y="745236"/>
                </a:lnTo>
                <a:lnTo>
                  <a:pt x="87756" y="745236"/>
                </a:lnTo>
                <a:lnTo>
                  <a:pt x="53578" y="739374"/>
                </a:lnTo>
                <a:lnTo>
                  <a:pt x="25685" y="723391"/>
                </a:lnTo>
                <a:lnTo>
                  <a:pt x="6889" y="699694"/>
                </a:lnTo>
                <a:lnTo>
                  <a:pt x="0" y="670687"/>
                </a:lnTo>
                <a:lnTo>
                  <a:pt x="0" y="74549"/>
                </a:lnTo>
                <a:close/>
              </a:path>
            </a:pathLst>
          </a:custGeom>
          <a:ln w="25908">
            <a:solidFill>
              <a:srgbClr val="000000"/>
            </a:solidFill>
            <a:prstDash val="lgDash"/>
          </a:ln>
        </p:spPr>
        <p:txBody>
          <a:bodyPr wrap="square" lIns="0" tIns="0" rIns="0" bIns="0" rtlCol="0"/>
          <a:lstStyle/>
          <a:p>
            <a:endParaRPr sz="1794"/>
          </a:p>
        </p:txBody>
      </p:sp>
      <p:sp>
        <p:nvSpPr>
          <p:cNvPr id="23" name="object 23"/>
          <p:cNvSpPr txBox="1"/>
          <p:nvPr/>
        </p:nvSpPr>
        <p:spPr>
          <a:xfrm>
            <a:off x="9466787" y="603398"/>
            <a:ext cx="1727887" cy="579446"/>
          </a:xfrm>
          <a:prstGeom prst="rect">
            <a:avLst/>
          </a:prstGeom>
        </p:spPr>
        <p:txBody>
          <a:bodyPr vert="horz" wrap="square" lIns="0" tIns="12658" rIns="0" bIns="0" rtlCol="0">
            <a:spAutoFit/>
          </a:bodyPr>
          <a:lstStyle/>
          <a:p>
            <a:pPr marL="206970" marR="5063" indent="-194944">
              <a:spcBef>
                <a:spcPts val="100"/>
              </a:spcBef>
            </a:pPr>
            <a:r>
              <a:rPr sz="1794" b="1" spc="-15" dirty="0">
                <a:latin typeface="Carlito"/>
                <a:cs typeface="Carlito"/>
              </a:rPr>
              <a:t>CAUSALES</a:t>
            </a:r>
            <a:r>
              <a:rPr sz="1794" b="1" spc="-70" dirty="0">
                <a:latin typeface="Carlito"/>
                <a:cs typeface="Carlito"/>
              </a:rPr>
              <a:t> </a:t>
            </a:r>
            <a:r>
              <a:rPr sz="1794" b="1" dirty="0">
                <a:latin typeface="Carlito"/>
                <a:cs typeface="Carlito"/>
              </a:rPr>
              <a:t>DE  </a:t>
            </a:r>
            <a:r>
              <a:rPr sz="1794" b="1" spc="-5" dirty="0">
                <a:latin typeface="Carlito"/>
                <a:cs typeface="Carlito"/>
              </a:rPr>
              <a:t>NULIDAD</a:t>
            </a:r>
            <a:endParaRPr sz="1794" dirty="0">
              <a:latin typeface="Carlito"/>
              <a:cs typeface="Carlito"/>
            </a:endParaRPr>
          </a:p>
        </p:txBody>
      </p:sp>
      <p:grpSp>
        <p:nvGrpSpPr>
          <p:cNvPr id="24" name="object 24"/>
          <p:cNvGrpSpPr/>
          <p:nvPr/>
        </p:nvGrpSpPr>
        <p:grpSpPr>
          <a:xfrm>
            <a:off x="5072179" y="1952511"/>
            <a:ext cx="3217796" cy="1931057"/>
            <a:chOff x="5068823" y="1947672"/>
            <a:chExt cx="3228340" cy="1937385"/>
          </a:xfrm>
        </p:grpSpPr>
        <p:sp>
          <p:nvSpPr>
            <p:cNvPr id="25" name="object 25"/>
            <p:cNvSpPr/>
            <p:nvPr/>
          </p:nvSpPr>
          <p:spPr>
            <a:xfrm>
              <a:off x="5068823" y="2008571"/>
              <a:ext cx="1743455" cy="1876423"/>
            </a:xfrm>
            <a:prstGeom prst="rect">
              <a:avLst/>
            </a:prstGeom>
            <a:blipFill>
              <a:blip r:embed="rId2" cstate="print"/>
              <a:stretch>
                <a:fillRect/>
              </a:stretch>
            </a:blipFill>
          </p:spPr>
          <p:txBody>
            <a:bodyPr wrap="square" lIns="0" tIns="0" rIns="0" bIns="0" rtlCol="0"/>
            <a:lstStyle/>
            <a:p>
              <a:endParaRPr sz="1794"/>
            </a:p>
          </p:txBody>
        </p:sp>
        <p:sp>
          <p:nvSpPr>
            <p:cNvPr id="26" name="object 26"/>
            <p:cNvSpPr/>
            <p:nvPr/>
          </p:nvSpPr>
          <p:spPr>
            <a:xfrm>
              <a:off x="7283195" y="2676144"/>
              <a:ext cx="1013459" cy="1188719"/>
            </a:xfrm>
            <a:prstGeom prst="rect">
              <a:avLst/>
            </a:prstGeom>
            <a:blipFill>
              <a:blip r:embed="rId3" cstate="print"/>
              <a:stretch>
                <a:fillRect/>
              </a:stretch>
            </a:blipFill>
          </p:spPr>
          <p:txBody>
            <a:bodyPr wrap="square" lIns="0" tIns="0" rIns="0" bIns="0" rtlCol="0"/>
            <a:lstStyle/>
            <a:p>
              <a:endParaRPr sz="1794"/>
            </a:p>
          </p:txBody>
        </p:sp>
        <p:sp>
          <p:nvSpPr>
            <p:cNvPr id="27" name="object 27"/>
            <p:cNvSpPr/>
            <p:nvPr/>
          </p:nvSpPr>
          <p:spPr>
            <a:xfrm>
              <a:off x="6854951" y="1947672"/>
              <a:ext cx="858011" cy="876300"/>
            </a:xfrm>
            <a:prstGeom prst="rect">
              <a:avLst/>
            </a:prstGeom>
            <a:blipFill>
              <a:blip r:embed="rId4" cstate="print"/>
              <a:stretch>
                <a:fillRect/>
              </a:stretch>
            </a:blipFill>
          </p:spPr>
          <p:txBody>
            <a:bodyPr wrap="square" lIns="0" tIns="0" rIns="0" bIns="0" rtlCol="0"/>
            <a:lstStyle/>
            <a:p>
              <a:endParaRPr sz="1794"/>
            </a:p>
          </p:txBody>
        </p:sp>
      </p:grpSp>
      <p:sp>
        <p:nvSpPr>
          <p:cNvPr id="28" name="object 28"/>
          <p:cNvSpPr/>
          <p:nvPr/>
        </p:nvSpPr>
        <p:spPr>
          <a:xfrm>
            <a:off x="8672263" y="2044660"/>
            <a:ext cx="1664847" cy="1696121"/>
          </a:xfrm>
          <a:prstGeom prst="rect">
            <a:avLst/>
          </a:prstGeom>
          <a:blipFill>
            <a:blip r:embed="rId5" cstate="print"/>
            <a:stretch>
              <a:fillRect/>
            </a:stretch>
          </a:blipFill>
        </p:spPr>
        <p:txBody>
          <a:bodyPr wrap="square" lIns="0" tIns="0" rIns="0" bIns="0" rtlCol="0"/>
          <a:lstStyle/>
          <a:p>
            <a:endParaRPr sz="1794"/>
          </a:p>
        </p:txBody>
      </p:sp>
      <p:sp>
        <p:nvSpPr>
          <p:cNvPr id="29" name="object 29"/>
          <p:cNvSpPr/>
          <p:nvPr/>
        </p:nvSpPr>
        <p:spPr>
          <a:xfrm>
            <a:off x="4304313" y="4332058"/>
            <a:ext cx="7367258" cy="660775"/>
          </a:xfrm>
          <a:custGeom>
            <a:avLst/>
            <a:gdLst/>
            <a:ahLst/>
            <a:cxnLst/>
            <a:rect l="l" t="t" r="r" b="b"/>
            <a:pathLst>
              <a:path w="7391400" h="662939">
                <a:moveTo>
                  <a:pt x="0" y="66674"/>
                </a:moveTo>
                <a:lnTo>
                  <a:pt x="5238" y="40719"/>
                </a:lnTo>
                <a:lnTo>
                  <a:pt x="19526" y="19526"/>
                </a:lnTo>
                <a:lnTo>
                  <a:pt x="40719" y="5238"/>
                </a:lnTo>
                <a:lnTo>
                  <a:pt x="66675" y="0"/>
                </a:lnTo>
                <a:lnTo>
                  <a:pt x="7324725" y="0"/>
                </a:lnTo>
                <a:lnTo>
                  <a:pt x="7350680" y="5238"/>
                </a:lnTo>
                <a:lnTo>
                  <a:pt x="7371873" y="19526"/>
                </a:lnTo>
                <a:lnTo>
                  <a:pt x="7386161" y="40719"/>
                </a:lnTo>
                <a:lnTo>
                  <a:pt x="7391400" y="66674"/>
                </a:lnTo>
                <a:lnTo>
                  <a:pt x="7391400" y="596264"/>
                </a:lnTo>
                <a:lnTo>
                  <a:pt x="7386161" y="622220"/>
                </a:lnTo>
                <a:lnTo>
                  <a:pt x="7371873" y="643413"/>
                </a:lnTo>
                <a:lnTo>
                  <a:pt x="7350680" y="657701"/>
                </a:lnTo>
                <a:lnTo>
                  <a:pt x="7324725" y="662939"/>
                </a:lnTo>
                <a:lnTo>
                  <a:pt x="66675" y="662939"/>
                </a:lnTo>
                <a:lnTo>
                  <a:pt x="40719" y="657701"/>
                </a:lnTo>
                <a:lnTo>
                  <a:pt x="19526" y="643413"/>
                </a:lnTo>
                <a:lnTo>
                  <a:pt x="5238" y="622220"/>
                </a:lnTo>
                <a:lnTo>
                  <a:pt x="0" y="596264"/>
                </a:lnTo>
                <a:lnTo>
                  <a:pt x="0" y="66674"/>
                </a:lnTo>
                <a:close/>
              </a:path>
            </a:pathLst>
          </a:custGeom>
          <a:ln w="25907">
            <a:solidFill>
              <a:srgbClr val="FF0000"/>
            </a:solidFill>
            <a:prstDash val="sysDash"/>
          </a:ln>
        </p:spPr>
        <p:txBody>
          <a:bodyPr wrap="square" lIns="0" tIns="0" rIns="0" bIns="0" rtlCol="0"/>
          <a:lstStyle/>
          <a:p>
            <a:endParaRPr sz="1794"/>
          </a:p>
        </p:txBody>
      </p:sp>
      <p:sp>
        <p:nvSpPr>
          <p:cNvPr id="30" name="object 30"/>
          <p:cNvSpPr txBox="1"/>
          <p:nvPr/>
        </p:nvSpPr>
        <p:spPr>
          <a:xfrm>
            <a:off x="4356846" y="4482392"/>
            <a:ext cx="7045098" cy="320300"/>
          </a:xfrm>
          <a:prstGeom prst="rect">
            <a:avLst/>
          </a:prstGeom>
        </p:spPr>
        <p:txBody>
          <a:bodyPr vert="horz" wrap="square" lIns="0" tIns="13291" rIns="0" bIns="0" rtlCol="0">
            <a:spAutoFit/>
          </a:bodyPr>
          <a:lstStyle/>
          <a:p>
            <a:pPr marL="12659">
              <a:spcBef>
                <a:spcPts val="105"/>
              </a:spcBef>
            </a:pPr>
            <a:r>
              <a:rPr sz="1994" b="1" dirty="0">
                <a:solidFill>
                  <a:srgbClr val="221F1F"/>
                </a:solidFill>
                <a:latin typeface="Arial"/>
                <a:cs typeface="Arial"/>
              </a:rPr>
              <a:t>No tienen derecho a retribución </a:t>
            </a:r>
            <a:r>
              <a:rPr sz="1994" dirty="0">
                <a:solidFill>
                  <a:srgbClr val="221F1F"/>
                </a:solidFill>
                <a:latin typeface="Arial"/>
                <a:cs typeface="Arial"/>
              </a:rPr>
              <a:t>alguna con cargo al</a:t>
            </a:r>
            <a:r>
              <a:rPr sz="1994" spc="-145" dirty="0">
                <a:solidFill>
                  <a:srgbClr val="221F1F"/>
                </a:solidFill>
                <a:latin typeface="Arial"/>
                <a:cs typeface="Arial"/>
              </a:rPr>
              <a:t> </a:t>
            </a:r>
            <a:r>
              <a:rPr sz="1994" dirty="0">
                <a:solidFill>
                  <a:srgbClr val="221F1F"/>
                </a:solidFill>
                <a:latin typeface="Arial"/>
                <a:cs typeface="Arial"/>
              </a:rPr>
              <a:t>Estado.</a:t>
            </a:r>
            <a:endParaRPr sz="1994" dirty="0">
              <a:latin typeface="Arial"/>
              <a:cs typeface="Arial"/>
            </a:endParaRPr>
          </a:p>
        </p:txBody>
      </p:sp>
      <p:sp>
        <p:nvSpPr>
          <p:cNvPr id="31" name="object 31"/>
          <p:cNvSpPr txBox="1"/>
          <p:nvPr/>
        </p:nvSpPr>
        <p:spPr>
          <a:xfrm>
            <a:off x="4365327" y="5275624"/>
            <a:ext cx="7247634" cy="951889"/>
          </a:xfrm>
          <a:prstGeom prst="rect">
            <a:avLst/>
          </a:prstGeom>
        </p:spPr>
        <p:txBody>
          <a:bodyPr vert="horz" wrap="square" lIns="0" tIns="16456" rIns="0" bIns="0" rtlCol="0">
            <a:spAutoFit/>
          </a:bodyPr>
          <a:lstStyle/>
          <a:p>
            <a:pPr marL="12659" marR="5063" algn="just">
              <a:lnSpc>
                <a:spcPct val="98800"/>
              </a:lnSpc>
              <a:spcBef>
                <a:spcPts val="129"/>
              </a:spcBef>
            </a:pPr>
            <a:r>
              <a:rPr sz="1994" b="1" dirty="0">
                <a:solidFill>
                  <a:srgbClr val="221F1F"/>
                </a:solidFill>
                <a:latin typeface="Arial"/>
                <a:cs typeface="Arial"/>
              </a:rPr>
              <a:t>Responsabilidad </a:t>
            </a:r>
            <a:r>
              <a:rPr sz="1994" dirty="0">
                <a:solidFill>
                  <a:srgbClr val="221F1F"/>
                </a:solidFill>
                <a:latin typeface="Arial"/>
                <a:cs typeface="Arial"/>
              </a:rPr>
              <a:t>de los funcionarios y </a:t>
            </a:r>
            <a:r>
              <a:rPr sz="1994" spc="-5" dirty="0">
                <a:solidFill>
                  <a:srgbClr val="221F1F"/>
                </a:solidFill>
                <a:latin typeface="Arial"/>
                <a:cs typeface="Arial"/>
              </a:rPr>
              <a:t>servidores </a:t>
            </a:r>
            <a:r>
              <a:rPr sz="1994" dirty="0">
                <a:solidFill>
                  <a:srgbClr val="221F1F"/>
                </a:solidFill>
                <a:latin typeface="Arial"/>
                <a:cs typeface="Arial"/>
              </a:rPr>
              <a:t>de </a:t>
            </a:r>
            <a:r>
              <a:rPr sz="1994" spc="-5" dirty="0">
                <a:solidFill>
                  <a:srgbClr val="221F1F"/>
                </a:solidFill>
                <a:latin typeface="Arial"/>
                <a:cs typeface="Arial"/>
              </a:rPr>
              <a:t>la </a:t>
            </a:r>
            <a:r>
              <a:rPr sz="1994" spc="543" dirty="0">
                <a:solidFill>
                  <a:srgbClr val="221F1F"/>
                </a:solidFill>
                <a:latin typeface="Arial"/>
                <a:cs typeface="Arial"/>
              </a:rPr>
              <a:t> </a:t>
            </a:r>
            <a:r>
              <a:rPr sz="1994" dirty="0">
                <a:solidFill>
                  <a:srgbClr val="221F1F"/>
                </a:solidFill>
                <a:latin typeface="Arial"/>
                <a:cs typeface="Arial"/>
              </a:rPr>
              <a:t>Entidad, conjuntamente </a:t>
            </a:r>
            <a:r>
              <a:rPr sz="1994" spc="-5" dirty="0">
                <a:solidFill>
                  <a:srgbClr val="221F1F"/>
                </a:solidFill>
                <a:latin typeface="Arial"/>
                <a:cs typeface="Arial"/>
              </a:rPr>
              <a:t>con </a:t>
            </a:r>
            <a:r>
              <a:rPr sz="1994" dirty="0">
                <a:solidFill>
                  <a:srgbClr val="221F1F"/>
                </a:solidFill>
                <a:latin typeface="Arial"/>
                <a:cs typeface="Arial"/>
              </a:rPr>
              <a:t>los </a:t>
            </a:r>
            <a:r>
              <a:rPr sz="1994" spc="-5" dirty="0">
                <a:solidFill>
                  <a:srgbClr val="221F1F"/>
                </a:solidFill>
                <a:latin typeface="Arial"/>
                <a:cs typeface="Arial"/>
              </a:rPr>
              <a:t>contratistas </a:t>
            </a:r>
            <a:r>
              <a:rPr sz="1994" dirty="0">
                <a:solidFill>
                  <a:srgbClr val="221F1F"/>
                </a:solidFill>
                <a:latin typeface="Arial"/>
                <a:cs typeface="Arial"/>
              </a:rPr>
              <a:t>que </a:t>
            </a:r>
            <a:r>
              <a:rPr sz="1994" spc="-5" dirty="0">
                <a:solidFill>
                  <a:srgbClr val="221F1F"/>
                </a:solidFill>
                <a:latin typeface="Arial"/>
                <a:cs typeface="Arial"/>
              </a:rPr>
              <a:t>celebraron  </a:t>
            </a:r>
            <a:r>
              <a:rPr sz="1994" dirty="0">
                <a:solidFill>
                  <a:srgbClr val="221F1F"/>
                </a:solidFill>
                <a:latin typeface="Arial"/>
                <a:cs typeface="Arial"/>
              </a:rPr>
              <a:t>irregularmente el</a:t>
            </a:r>
            <a:r>
              <a:rPr sz="1994" spc="-45" dirty="0">
                <a:solidFill>
                  <a:srgbClr val="221F1F"/>
                </a:solidFill>
                <a:latin typeface="Arial"/>
                <a:cs typeface="Arial"/>
              </a:rPr>
              <a:t> </a:t>
            </a:r>
            <a:r>
              <a:rPr sz="1994" dirty="0">
                <a:solidFill>
                  <a:srgbClr val="221F1F"/>
                </a:solidFill>
                <a:latin typeface="Arial"/>
                <a:cs typeface="Arial"/>
              </a:rPr>
              <a:t>contrato.</a:t>
            </a:r>
            <a:endParaRPr sz="1994" dirty="0">
              <a:latin typeface="Arial"/>
              <a:cs typeface="Arial"/>
            </a:endParaRPr>
          </a:p>
        </p:txBody>
      </p:sp>
      <p:grpSp>
        <p:nvGrpSpPr>
          <p:cNvPr id="32" name="Grupo 31"/>
          <p:cNvGrpSpPr/>
          <p:nvPr/>
        </p:nvGrpSpPr>
        <p:grpSpPr>
          <a:xfrm>
            <a:off x="338328" y="48738"/>
            <a:ext cx="11585448" cy="920526"/>
            <a:chOff x="338328" y="48738"/>
            <a:chExt cx="11585448" cy="920526"/>
          </a:xfrm>
        </p:grpSpPr>
        <p:cxnSp>
          <p:nvCxnSpPr>
            <p:cNvPr id="33" name="Conector recto 32">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A2FE40DF-2E93-4BFC-89F4-59BFFE5E2B4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35"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6888821"/>
      </p:ext>
    </p:extLst>
  </p:cSld>
  <p:clrMapOvr>
    <a:masterClrMapping/>
  </p:clrMapOvr>
  <p:transition spd="slow">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254807" y="1040338"/>
            <a:ext cx="2417146" cy="743055"/>
          </a:xfrm>
          <a:custGeom>
            <a:avLst/>
            <a:gdLst/>
            <a:ahLst/>
            <a:cxnLst/>
            <a:rect l="l" t="t" r="r" b="b"/>
            <a:pathLst>
              <a:path w="1579245" h="745489">
                <a:moveTo>
                  <a:pt x="0" y="74549"/>
                </a:moveTo>
                <a:lnTo>
                  <a:pt x="6889" y="45541"/>
                </a:lnTo>
                <a:lnTo>
                  <a:pt x="25685" y="21843"/>
                </a:lnTo>
                <a:lnTo>
                  <a:pt x="53578" y="5861"/>
                </a:lnTo>
                <a:lnTo>
                  <a:pt x="87756" y="0"/>
                </a:lnTo>
                <a:lnTo>
                  <a:pt x="1491106" y="0"/>
                </a:lnTo>
                <a:lnTo>
                  <a:pt x="1525285" y="5861"/>
                </a:lnTo>
                <a:lnTo>
                  <a:pt x="1553178" y="21844"/>
                </a:lnTo>
                <a:lnTo>
                  <a:pt x="1571974" y="45541"/>
                </a:lnTo>
                <a:lnTo>
                  <a:pt x="1578864" y="74549"/>
                </a:lnTo>
                <a:lnTo>
                  <a:pt x="1578864" y="670687"/>
                </a:lnTo>
                <a:lnTo>
                  <a:pt x="1571974" y="699694"/>
                </a:lnTo>
                <a:lnTo>
                  <a:pt x="1553178" y="723391"/>
                </a:lnTo>
                <a:lnTo>
                  <a:pt x="1525285" y="739374"/>
                </a:lnTo>
                <a:lnTo>
                  <a:pt x="1491106" y="745236"/>
                </a:lnTo>
                <a:lnTo>
                  <a:pt x="87756" y="745236"/>
                </a:lnTo>
                <a:lnTo>
                  <a:pt x="53578" y="739374"/>
                </a:lnTo>
                <a:lnTo>
                  <a:pt x="25685" y="723391"/>
                </a:lnTo>
                <a:lnTo>
                  <a:pt x="6889" y="699694"/>
                </a:lnTo>
                <a:lnTo>
                  <a:pt x="0" y="670687"/>
                </a:lnTo>
                <a:lnTo>
                  <a:pt x="0" y="74549"/>
                </a:lnTo>
                <a:close/>
              </a:path>
            </a:pathLst>
          </a:custGeom>
          <a:ln w="25908">
            <a:solidFill>
              <a:srgbClr val="000000"/>
            </a:solidFill>
            <a:prstDash val="lgDash"/>
          </a:ln>
        </p:spPr>
        <p:txBody>
          <a:bodyPr wrap="square" lIns="0" tIns="0" rIns="0" bIns="0" rtlCol="0"/>
          <a:lstStyle/>
          <a:p>
            <a:endParaRPr sz="1794"/>
          </a:p>
        </p:txBody>
      </p:sp>
      <p:sp>
        <p:nvSpPr>
          <p:cNvPr id="3" name="object 3"/>
          <p:cNvSpPr txBox="1"/>
          <p:nvPr/>
        </p:nvSpPr>
        <p:spPr>
          <a:xfrm>
            <a:off x="9637221" y="1148188"/>
            <a:ext cx="1892448" cy="579446"/>
          </a:xfrm>
          <a:prstGeom prst="rect">
            <a:avLst/>
          </a:prstGeom>
        </p:spPr>
        <p:txBody>
          <a:bodyPr vert="horz" wrap="square" lIns="0" tIns="12658" rIns="0" bIns="0" rtlCol="0">
            <a:spAutoFit/>
          </a:bodyPr>
          <a:lstStyle/>
          <a:p>
            <a:pPr marL="206970" marR="5063" indent="-194944">
              <a:spcBef>
                <a:spcPts val="100"/>
              </a:spcBef>
            </a:pPr>
            <a:r>
              <a:rPr sz="1794" b="1" spc="-15" dirty="0">
                <a:latin typeface="Carlito"/>
                <a:cs typeface="Carlito"/>
              </a:rPr>
              <a:t>CAUSALES</a:t>
            </a:r>
            <a:r>
              <a:rPr sz="1794" b="1" spc="-70" dirty="0">
                <a:latin typeface="Carlito"/>
                <a:cs typeface="Carlito"/>
              </a:rPr>
              <a:t> </a:t>
            </a:r>
            <a:r>
              <a:rPr sz="1794" b="1" dirty="0">
                <a:latin typeface="Carlito"/>
                <a:cs typeface="Carlito"/>
              </a:rPr>
              <a:t>DE  </a:t>
            </a:r>
            <a:r>
              <a:rPr sz="1794" b="1" spc="-5" dirty="0">
                <a:latin typeface="Carlito"/>
                <a:cs typeface="Carlito"/>
              </a:rPr>
              <a:t>NULIDAD</a:t>
            </a:r>
            <a:endParaRPr sz="1794" dirty="0">
              <a:latin typeface="Carlito"/>
              <a:cs typeface="Carlito"/>
            </a:endParaRPr>
          </a:p>
        </p:txBody>
      </p:sp>
      <p:sp>
        <p:nvSpPr>
          <p:cNvPr id="4" name="object 4"/>
          <p:cNvSpPr txBox="1">
            <a:spLocks noGrp="1"/>
          </p:cNvSpPr>
          <p:nvPr>
            <p:ph type="title" idx="4294967295"/>
          </p:nvPr>
        </p:nvSpPr>
        <p:spPr>
          <a:xfrm>
            <a:off x="160602" y="1265960"/>
            <a:ext cx="8868686" cy="362834"/>
          </a:xfrm>
          <a:prstGeom prst="rect">
            <a:avLst/>
          </a:prstGeom>
        </p:spPr>
        <p:txBody>
          <a:bodyPr vert="horz" wrap="square" lIns="0" tIns="12658" rIns="0" bIns="0" rtlCol="0" anchor="ctr">
            <a:spAutoFit/>
          </a:bodyPr>
          <a:lstStyle/>
          <a:p>
            <a:pPr marL="12659">
              <a:spcBef>
                <a:spcPts val="100"/>
              </a:spcBef>
            </a:pPr>
            <a:r>
              <a:rPr sz="2463" b="1" dirty="0">
                <a:latin typeface="+mn-lt"/>
                <a:ea typeface="+mn-ea"/>
                <a:cs typeface="+mn-cs"/>
              </a:rPr>
              <a:t>b) Presentación de documento falso o inexacto</a:t>
            </a:r>
          </a:p>
        </p:txBody>
      </p:sp>
      <p:sp>
        <p:nvSpPr>
          <p:cNvPr id="5" name="object 5"/>
          <p:cNvSpPr/>
          <p:nvPr/>
        </p:nvSpPr>
        <p:spPr>
          <a:xfrm>
            <a:off x="714864" y="2352772"/>
            <a:ext cx="1727254" cy="888629"/>
          </a:xfrm>
          <a:custGeom>
            <a:avLst/>
            <a:gdLst/>
            <a:ahLst/>
            <a:cxnLst/>
            <a:rect l="l" t="t" r="r" b="b"/>
            <a:pathLst>
              <a:path w="1732914" h="891539">
                <a:moveTo>
                  <a:pt x="0" y="89662"/>
                </a:moveTo>
                <a:lnTo>
                  <a:pt x="7046" y="54756"/>
                </a:lnTo>
                <a:lnTo>
                  <a:pt x="26263" y="26257"/>
                </a:lnTo>
                <a:lnTo>
                  <a:pt x="54767" y="7044"/>
                </a:lnTo>
                <a:lnTo>
                  <a:pt x="89674" y="0"/>
                </a:lnTo>
                <a:lnTo>
                  <a:pt x="1643126" y="0"/>
                </a:lnTo>
                <a:lnTo>
                  <a:pt x="1678031" y="7044"/>
                </a:lnTo>
                <a:lnTo>
                  <a:pt x="1706530" y="26257"/>
                </a:lnTo>
                <a:lnTo>
                  <a:pt x="1725743" y="54756"/>
                </a:lnTo>
                <a:lnTo>
                  <a:pt x="1732788" y="89662"/>
                </a:lnTo>
                <a:lnTo>
                  <a:pt x="1732788" y="801877"/>
                </a:lnTo>
                <a:lnTo>
                  <a:pt x="1725743" y="836783"/>
                </a:lnTo>
                <a:lnTo>
                  <a:pt x="1706530" y="865282"/>
                </a:lnTo>
                <a:lnTo>
                  <a:pt x="1678031" y="884495"/>
                </a:lnTo>
                <a:lnTo>
                  <a:pt x="1643126" y="891539"/>
                </a:lnTo>
                <a:lnTo>
                  <a:pt x="89674" y="891539"/>
                </a:lnTo>
                <a:lnTo>
                  <a:pt x="54767" y="884495"/>
                </a:lnTo>
                <a:lnTo>
                  <a:pt x="26263" y="865282"/>
                </a:lnTo>
                <a:lnTo>
                  <a:pt x="7046" y="836783"/>
                </a:lnTo>
                <a:lnTo>
                  <a:pt x="0" y="801877"/>
                </a:lnTo>
                <a:lnTo>
                  <a:pt x="0" y="89662"/>
                </a:lnTo>
                <a:close/>
              </a:path>
            </a:pathLst>
          </a:custGeom>
          <a:ln w="25908">
            <a:solidFill>
              <a:srgbClr val="000000"/>
            </a:solidFill>
          </a:ln>
        </p:spPr>
        <p:txBody>
          <a:bodyPr wrap="square" lIns="0" tIns="0" rIns="0" bIns="0" rtlCol="0"/>
          <a:lstStyle/>
          <a:p>
            <a:endParaRPr sz="1794"/>
          </a:p>
        </p:txBody>
      </p:sp>
      <p:sp>
        <p:nvSpPr>
          <p:cNvPr id="6" name="object 6"/>
          <p:cNvSpPr txBox="1"/>
          <p:nvPr/>
        </p:nvSpPr>
        <p:spPr>
          <a:xfrm>
            <a:off x="1004339" y="2495561"/>
            <a:ext cx="1437651" cy="531412"/>
          </a:xfrm>
          <a:prstGeom prst="rect">
            <a:avLst/>
          </a:prstGeom>
        </p:spPr>
        <p:txBody>
          <a:bodyPr vert="horz" wrap="square" lIns="0" tIns="12658" rIns="0" bIns="0" rtlCol="0">
            <a:spAutoFit/>
          </a:bodyPr>
          <a:lstStyle/>
          <a:p>
            <a:pPr marL="63926" marR="5063" indent="-51900">
              <a:spcBef>
                <a:spcPts val="100"/>
              </a:spcBef>
            </a:pPr>
            <a:r>
              <a:rPr sz="1642" b="1" spc="-10" dirty="0">
                <a:latin typeface="Carlito"/>
                <a:cs typeface="Carlito"/>
              </a:rPr>
              <a:t>CUANDO</a:t>
            </a:r>
            <a:r>
              <a:rPr sz="1642" b="1" spc="-94" dirty="0">
                <a:latin typeface="Carlito"/>
                <a:cs typeface="Carlito"/>
              </a:rPr>
              <a:t> </a:t>
            </a:r>
            <a:r>
              <a:rPr sz="1642" b="1" dirty="0">
                <a:latin typeface="Carlito"/>
                <a:cs typeface="Carlito"/>
              </a:rPr>
              <a:t>SE  </a:t>
            </a:r>
            <a:r>
              <a:rPr sz="1642" b="1" spc="-5" dirty="0">
                <a:latin typeface="Carlito"/>
                <a:cs typeface="Carlito"/>
              </a:rPr>
              <a:t>VERIFIQUE</a:t>
            </a:r>
            <a:endParaRPr sz="1642" dirty="0">
              <a:latin typeface="Carlito"/>
              <a:cs typeface="Carlito"/>
            </a:endParaRPr>
          </a:p>
        </p:txBody>
      </p:sp>
      <p:sp>
        <p:nvSpPr>
          <p:cNvPr id="7" name="object 7"/>
          <p:cNvSpPr/>
          <p:nvPr/>
        </p:nvSpPr>
        <p:spPr>
          <a:xfrm>
            <a:off x="3827340" y="2405938"/>
            <a:ext cx="3498814" cy="887361"/>
          </a:xfrm>
          <a:custGeom>
            <a:avLst/>
            <a:gdLst/>
            <a:ahLst/>
            <a:cxnLst/>
            <a:rect l="l" t="t" r="r" b="b"/>
            <a:pathLst>
              <a:path w="3510279" h="890270">
                <a:moveTo>
                  <a:pt x="0" y="89535"/>
                </a:moveTo>
                <a:lnTo>
                  <a:pt x="7042" y="54703"/>
                </a:lnTo>
                <a:lnTo>
                  <a:pt x="26241" y="26241"/>
                </a:lnTo>
                <a:lnTo>
                  <a:pt x="54703" y="7042"/>
                </a:lnTo>
                <a:lnTo>
                  <a:pt x="89535" y="0"/>
                </a:lnTo>
                <a:lnTo>
                  <a:pt x="3420237" y="0"/>
                </a:lnTo>
                <a:lnTo>
                  <a:pt x="3455068" y="7042"/>
                </a:lnTo>
                <a:lnTo>
                  <a:pt x="3483530" y="26241"/>
                </a:lnTo>
                <a:lnTo>
                  <a:pt x="3502729" y="54703"/>
                </a:lnTo>
                <a:lnTo>
                  <a:pt x="3509772" y="89535"/>
                </a:lnTo>
                <a:lnTo>
                  <a:pt x="3509772" y="800480"/>
                </a:lnTo>
                <a:lnTo>
                  <a:pt x="3502729" y="835312"/>
                </a:lnTo>
                <a:lnTo>
                  <a:pt x="3483530" y="863774"/>
                </a:lnTo>
                <a:lnTo>
                  <a:pt x="3455068" y="882973"/>
                </a:lnTo>
                <a:lnTo>
                  <a:pt x="3420237" y="890015"/>
                </a:lnTo>
                <a:lnTo>
                  <a:pt x="89535" y="890015"/>
                </a:lnTo>
                <a:lnTo>
                  <a:pt x="54703" y="882973"/>
                </a:lnTo>
                <a:lnTo>
                  <a:pt x="26241" y="863774"/>
                </a:lnTo>
                <a:lnTo>
                  <a:pt x="7042" y="835312"/>
                </a:lnTo>
                <a:lnTo>
                  <a:pt x="0" y="800480"/>
                </a:lnTo>
                <a:lnTo>
                  <a:pt x="0" y="89535"/>
                </a:lnTo>
                <a:close/>
              </a:path>
            </a:pathLst>
          </a:custGeom>
          <a:ln w="25908">
            <a:solidFill>
              <a:srgbClr val="000000"/>
            </a:solidFill>
          </a:ln>
        </p:spPr>
        <p:txBody>
          <a:bodyPr wrap="square" lIns="0" tIns="0" rIns="0" bIns="0" rtlCol="0"/>
          <a:lstStyle/>
          <a:p>
            <a:endParaRPr sz="1794"/>
          </a:p>
        </p:txBody>
      </p:sp>
      <p:sp>
        <p:nvSpPr>
          <p:cNvPr id="8" name="object 8"/>
          <p:cNvSpPr txBox="1"/>
          <p:nvPr/>
        </p:nvSpPr>
        <p:spPr>
          <a:xfrm>
            <a:off x="3948228" y="2547461"/>
            <a:ext cx="3254506" cy="455082"/>
          </a:xfrm>
          <a:prstGeom prst="rect">
            <a:avLst/>
          </a:prstGeom>
        </p:spPr>
        <p:txBody>
          <a:bodyPr vert="horz" wrap="square" lIns="0" tIns="12658" rIns="0" bIns="0" rtlCol="0">
            <a:spAutoFit/>
          </a:bodyPr>
          <a:lstStyle/>
          <a:p>
            <a:pPr marL="267731" marR="5063" indent="-255705">
              <a:spcBef>
                <a:spcPts val="100"/>
              </a:spcBef>
            </a:pPr>
            <a:r>
              <a:rPr sz="1437" b="1" spc="-5" dirty="0">
                <a:latin typeface="Carlito"/>
                <a:cs typeface="Carlito"/>
              </a:rPr>
              <a:t>TRANSGRESIÓN </a:t>
            </a:r>
            <a:r>
              <a:rPr sz="1437" b="1" dirty="0">
                <a:latin typeface="Carlito"/>
                <a:cs typeface="Carlito"/>
              </a:rPr>
              <a:t>DEL </a:t>
            </a:r>
            <a:r>
              <a:rPr sz="1437" b="1" spc="-5" dirty="0">
                <a:latin typeface="Carlito"/>
                <a:cs typeface="Carlito"/>
              </a:rPr>
              <a:t>PRINCIPIO DE  PRESUNCIÓN </a:t>
            </a:r>
            <a:r>
              <a:rPr sz="1437" b="1" dirty="0">
                <a:latin typeface="Carlito"/>
                <a:cs typeface="Carlito"/>
              </a:rPr>
              <a:t>DE</a:t>
            </a:r>
            <a:r>
              <a:rPr sz="1437" b="1" spc="-19" dirty="0">
                <a:latin typeface="Carlito"/>
                <a:cs typeface="Carlito"/>
              </a:rPr>
              <a:t> </a:t>
            </a:r>
            <a:r>
              <a:rPr sz="1437" b="1" spc="-10" dirty="0">
                <a:latin typeface="Carlito"/>
                <a:cs typeface="Carlito"/>
              </a:rPr>
              <a:t>VERACIDAD</a:t>
            </a:r>
            <a:endParaRPr sz="1437" dirty="0">
              <a:latin typeface="Carlito"/>
              <a:cs typeface="Carlito"/>
            </a:endParaRPr>
          </a:p>
        </p:txBody>
      </p:sp>
      <p:grpSp>
        <p:nvGrpSpPr>
          <p:cNvPr id="9" name="object 9"/>
          <p:cNvGrpSpPr/>
          <p:nvPr/>
        </p:nvGrpSpPr>
        <p:grpSpPr>
          <a:xfrm>
            <a:off x="2939471" y="2537334"/>
            <a:ext cx="390515" cy="451276"/>
            <a:chOff x="2929127" y="2534411"/>
            <a:chExt cx="391795" cy="452755"/>
          </a:xfrm>
        </p:grpSpPr>
        <p:sp>
          <p:nvSpPr>
            <p:cNvPr id="10" name="object 10"/>
            <p:cNvSpPr/>
            <p:nvPr/>
          </p:nvSpPr>
          <p:spPr>
            <a:xfrm>
              <a:off x="2942081" y="2547365"/>
              <a:ext cx="365760" cy="426720"/>
            </a:xfrm>
            <a:custGeom>
              <a:avLst/>
              <a:gdLst/>
              <a:ahLst/>
              <a:cxnLst/>
              <a:rect l="l" t="t" r="r" b="b"/>
              <a:pathLst>
                <a:path w="365760" h="426719">
                  <a:moveTo>
                    <a:pt x="182880" y="0"/>
                  </a:moveTo>
                  <a:lnTo>
                    <a:pt x="182880" y="106680"/>
                  </a:lnTo>
                  <a:lnTo>
                    <a:pt x="0" y="106680"/>
                  </a:lnTo>
                  <a:lnTo>
                    <a:pt x="0" y="320039"/>
                  </a:lnTo>
                  <a:lnTo>
                    <a:pt x="182880" y="320039"/>
                  </a:lnTo>
                  <a:lnTo>
                    <a:pt x="182880" y="426720"/>
                  </a:lnTo>
                  <a:lnTo>
                    <a:pt x="365759" y="213360"/>
                  </a:lnTo>
                  <a:lnTo>
                    <a:pt x="182880" y="0"/>
                  </a:lnTo>
                  <a:close/>
                </a:path>
              </a:pathLst>
            </a:custGeom>
            <a:solidFill>
              <a:srgbClr val="4F81BC"/>
            </a:solidFill>
          </p:spPr>
          <p:txBody>
            <a:bodyPr wrap="square" lIns="0" tIns="0" rIns="0" bIns="0" rtlCol="0"/>
            <a:lstStyle/>
            <a:p>
              <a:endParaRPr sz="1794"/>
            </a:p>
          </p:txBody>
        </p:sp>
        <p:sp>
          <p:nvSpPr>
            <p:cNvPr id="11" name="object 11"/>
            <p:cNvSpPr/>
            <p:nvPr/>
          </p:nvSpPr>
          <p:spPr>
            <a:xfrm>
              <a:off x="2942081" y="2547365"/>
              <a:ext cx="365760" cy="426720"/>
            </a:xfrm>
            <a:custGeom>
              <a:avLst/>
              <a:gdLst/>
              <a:ahLst/>
              <a:cxnLst/>
              <a:rect l="l" t="t" r="r" b="b"/>
              <a:pathLst>
                <a:path w="365760" h="426719">
                  <a:moveTo>
                    <a:pt x="0" y="106680"/>
                  </a:moveTo>
                  <a:lnTo>
                    <a:pt x="182880" y="106680"/>
                  </a:lnTo>
                  <a:lnTo>
                    <a:pt x="182880" y="0"/>
                  </a:lnTo>
                  <a:lnTo>
                    <a:pt x="365759" y="213360"/>
                  </a:lnTo>
                  <a:lnTo>
                    <a:pt x="182880" y="426720"/>
                  </a:lnTo>
                  <a:lnTo>
                    <a:pt x="182880" y="320039"/>
                  </a:lnTo>
                  <a:lnTo>
                    <a:pt x="0" y="320039"/>
                  </a:lnTo>
                  <a:lnTo>
                    <a:pt x="0" y="106680"/>
                  </a:lnTo>
                  <a:close/>
                </a:path>
              </a:pathLst>
            </a:custGeom>
            <a:ln w="25908">
              <a:solidFill>
                <a:srgbClr val="385D89"/>
              </a:solidFill>
            </a:ln>
          </p:spPr>
          <p:txBody>
            <a:bodyPr wrap="square" lIns="0" tIns="0" rIns="0" bIns="0" rtlCol="0"/>
            <a:lstStyle/>
            <a:p>
              <a:endParaRPr sz="1794"/>
            </a:p>
          </p:txBody>
        </p:sp>
      </p:grpSp>
      <p:sp>
        <p:nvSpPr>
          <p:cNvPr id="12" name="object 12"/>
          <p:cNvSpPr/>
          <p:nvPr/>
        </p:nvSpPr>
        <p:spPr>
          <a:xfrm>
            <a:off x="8995054" y="2144666"/>
            <a:ext cx="2470310" cy="653180"/>
          </a:xfrm>
          <a:custGeom>
            <a:avLst/>
            <a:gdLst/>
            <a:ahLst/>
            <a:cxnLst/>
            <a:rect l="l" t="t" r="r" b="b"/>
            <a:pathLst>
              <a:path w="2478404" h="655319">
                <a:moveTo>
                  <a:pt x="0" y="65912"/>
                </a:moveTo>
                <a:lnTo>
                  <a:pt x="5173" y="40237"/>
                </a:lnTo>
                <a:lnTo>
                  <a:pt x="19288" y="19288"/>
                </a:lnTo>
                <a:lnTo>
                  <a:pt x="40237" y="5173"/>
                </a:lnTo>
                <a:lnTo>
                  <a:pt x="65913" y="0"/>
                </a:lnTo>
                <a:lnTo>
                  <a:pt x="2412111" y="0"/>
                </a:lnTo>
                <a:lnTo>
                  <a:pt x="2437786" y="5173"/>
                </a:lnTo>
                <a:lnTo>
                  <a:pt x="2458735" y="19288"/>
                </a:lnTo>
                <a:lnTo>
                  <a:pt x="2472850" y="40237"/>
                </a:lnTo>
                <a:lnTo>
                  <a:pt x="2478024" y="65912"/>
                </a:lnTo>
                <a:lnTo>
                  <a:pt x="2478024" y="589406"/>
                </a:lnTo>
                <a:lnTo>
                  <a:pt x="2472850" y="615082"/>
                </a:lnTo>
                <a:lnTo>
                  <a:pt x="2458735" y="636031"/>
                </a:lnTo>
                <a:lnTo>
                  <a:pt x="2437786" y="650146"/>
                </a:lnTo>
                <a:lnTo>
                  <a:pt x="2412111" y="655319"/>
                </a:lnTo>
                <a:lnTo>
                  <a:pt x="65913" y="655319"/>
                </a:lnTo>
                <a:lnTo>
                  <a:pt x="40237" y="650146"/>
                </a:lnTo>
                <a:lnTo>
                  <a:pt x="19288" y="636031"/>
                </a:lnTo>
                <a:lnTo>
                  <a:pt x="5173" y="615082"/>
                </a:lnTo>
                <a:lnTo>
                  <a:pt x="0" y="589406"/>
                </a:lnTo>
                <a:lnTo>
                  <a:pt x="0" y="65912"/>
                </a:lnTo>
                <a:close/>
              </a:path>
            </a:pathLst>
          </a:custGeom>
          <a:ln w="25908">
            <a:solidFill>
              <a:srgbClr val="000000"/>
            </a:solidFill>
          </a:ln>
        </p:spPr>
        <p:txBody>
          <a:bodyPr wrap="square" lIns="0" tIns="0" rIns="0" bIns="0" rtlCol="0"/>
          <a:lstStyle/>
          <a:p>
            <a:endParaRPr sz="1794"/>
          </a:p>
        </p:txBody>
      </p:sp>
      <p:sp>
        <p:nvSpPr>
          <p:cNvPr id="13" name="object 13"/>
          <p:cNvSpPr txBox="1"/>
          <p:nvPr/>
        </p:nvSpPr>
        <p:spPr>
          <a:xfrm>
            <a:off x="9254806" y="2169856"/>
            <a:ext cx="1950045" cy="466666"/>
          </a:xfrm>
          <a:prstGeom prst="rect">
            <a:avLst/>
          </a:prstGeom>
        </p:spPr>
        <p:txBody>
          <a:bodyPr vert="horz" wrap="square" lIns="0" tIns="12658" rIns="0" bIns="0" rtlCol="0">
            <a:spAutoFit/>
          </a:bodyPr>
          <a:lstStyle/>
          <a:p>
            <a:pPr marL="462042" marR="5063" indent="-450015">
              <a:spcBef>
                <a:spcPts val="100"/>
              </a:spcBef>
            </a:pPr>
            <a:r>
              <a:rPr sz="1437" b="1" spc="-10" dirty="0">
                <a:latin typeface="Carlito"/>
                <a:cs typeface="Carlito"/>
              </a:rPr>
              <a:t>PROCEDIMIENTO</a:t>
            </a:r>
            <a:r>
              <a:rPr sz="1437" b="1" spc="-54" dirty="0">
                <a:latin typeface="Carlito"/>
                <a:cs typeface="Carlito"/>
              </a:rPr>
              <a:t> </a:t>
            </a:r>
            <a:r>
              <a:rPr sz="1437" b="1" spc="-5" dirty="0">
                <a:latin typeface="Carlito"/>
                <a:cs typeface="Carlito"/>
              </a:rPr>
              <a:t>DE  </a:t>
            </a:r>
            <a:r>
              <a:rPr sz="1437" b="1" spc="-10" dirty="0">
                <a:latin typeface="Carlito"/>
                <a:cs typeface="Carlito"/>
              </a:rPr>
              <a:t>SELECCIÓN</a:t>
            </a:r>
            <a:endParaRPr sz="1437" dirty="0">
              <a:latin typeface="Carlito"/>
              <a:cs typeface="Carlito"/>
            </a:endParaRPr>
          </a:p>
        </p:txBody>
      </p:sp>
      <p:sp>
        <p:nvSpPr>
          <p:cNvPr id="14" name="object 14"/>
          <p:cNvSpPr/>
          <p:nvPr/>
        </p:nvSpPr>
        <p:spPr>
          <a:xfrm>
            <a:off x="8995054" y="3050004"/>
            <a:ext cx="2470310" cy="693054"/>
          </a:xfrm>
          <a:custGeom>
            <a:avLst/>
            <a:gdLst/>
            <a:ahLst/>
            <a:cxnLst/>
            <a:rect l="l" t="t" r="r" b="b"/>
            <a:pathLst>
              <a:path w="2478404" h="695325">
                <a:moveTo>
                  <a:pt x="0" y="69850"/>
                </a:moveTo>
                <a:lnTo>
                  <a:pt x="5484" y="42648"/>
                </a:lnTo>
                <a:lnTo>
                  <a:pt x="20447" y="20446"/>
                </a:lnTo>
                <a:lnTo>
                  <a:pt x="42648" y="5484"/>
                </a:lnTo>
                <a:lnTo>
                  <a:pt x="69850" y="0"/>
                </a:lnTo>
                <a:lnTo>
                  <a:pt x="2408174" y="0"/>
                </a:lnTo>
                <a:lnTo>
                  <a:pt x="2435375" y="5484"/>
                </a:lnTo>
                <a:lnTo>
                  <a:pt x="2457577" y="20447"/>
                </a:lnTo>
                <a:lnTo>
                  <a:pt x="2472539" y="42648"/>
                </a:lnTo>
                <a:lnTo>
                  <a:pt x="2478024" y="69850"/>
                </a:lnTo>
                <a:lnTo>
                  <a:pt x="2478024" y="625094"/>
                </a:lnTo>
                <a:lnTo>
                  <a:pt x="2472539" y="652295"/>
                </a:lnTo>
                <a:lnTo>
                  <a:pt x="2457577" y="674496"/>
                </a:lnTo>
                <a:lnTo>
                  <a:pt x="2435375" y="689459"/>
                </a:lnTo>
                <a:lnTo>
                  <a:pt x="2408174" y="694944"/>
                </a:lnTo>
                <a:lnTo>
                  <a:pt x="69850" y="694944"/>
                </a:lnTo>
                <a:lnTo>
                  <a:pt x="42648" y="689459"/>
                </a:lnTo>
                <a:lnTo>
                  <a:pt x="20447" y="674497"/>
                </a:lnTo>
                <a:lnTo>
                  <a:pt x="5484" y="652295"/>
                </a:lnTo>
                <a:lnTo>
                  <a:pt x="0" y="625094"/>
                </a:lnTo>
                <a:lnTo>
                  <a:pt x="0" y="69850"/>
                </a:lnTo>
                <a:close/>
              </a:path>
            </a:pathLst>
          </a:custGeom>
          <a:ln w="25908">
            <a:solidFill>
              <a:srgbClr val="000000"/>
            </a:solidFill>
          </a:ln>
        </p:spPr>
        <p:txBody>
          <a:bodyPr wrap="square" lIns="0" tIns="0" rIns="0" bIns="0" rtlCol="0"/>
          <a:lstStyle/>
          <a:p>
            <a:endParaRPr sz="1794"/>
          </a:p>
        </p:txBody>
      </p:sp>
      <p:sp>
        <p:nvSpPr>
          <p:cNvPr id="15" name="object 15"/>
          <p:cNvSpPr txBox="1"/>
          <p:nvPr/>
        </p:nvSpPr>
        <p:spPr>
          <a:xfrm>
            <a:off x="9169996" y="3095575"/>
            <a:ext cx="2122833" cy="466666"/>
          </a:xfrm>
          <a:prstGeom prst="rect">
            <a:avLst/>
          </a:prstGeom>
        </p:spPr>
        <p:txBody>
          <a:bodyPr vert="horz" wrap="square" lIns="0" tIns="12658" rIns="0" bIns="0" rtlCol="0">
            <a:spAutoFit/>
          </a:bodyPr>
          <a:lstStyle/>
          <a:p>
            <a:pPr marL="337354" marR="5063" indent="-325329">
              <a:spcBef>
                <a:spcPts val="100"/>
              </a:spcBef>
            </a:pPr>
            <a:r>
              <a:rPr sz="1437" b="1" spc="-5" dirty="0">
                <a:latin typeface="Carlito"/>
                <a:cs typeface="Carlito"/>
              </a:rPr>
              <a:t>PE</a:t>
            </a:r>
            <a:r>
              <a:rPr sz="1437" b="1" spc="-10" dirty="0">
                <a:latin typeface="Carlito"/>
                <a:cs typeface="Carlito"/>
              </a:rPr>
              <a:t>R</a:t>
            </a:r>
            <a:r>
              <a:rPr sz="1437" b="1" dirty="0">
                <a:latin typeface="Carlito"/>
                <a:cs typeface="Carlito"/>
              </a:rPr>
              <a:t>F</a:t>
            </a:r>
            <a:r>
              <a:rPr sz="1437" b="1" spc="-30" dirty="0">
                <a:latin typeface="Carlito"/>
                <a:cs typeface="Carlito"/>
              </a:rPr>
              <a:t>E</a:t>
            </a:r>
            <a:r>
              <a:rPr sz="1437" b="1" spc="-5" dirty="0">
                <a:latin typeface="Carlito"/>
                <a:cs typeface="Carlito"/>
              </a:rPr>
              <a:t>C</a:t>
            </a:r>
            <a:r>
              <a:rPr sz="1437" b="1" spc="-10" dirty="0">
                <a:latin typeface="Carlito"/>
                <a:cs typeface="Carlito"/>
              </a:rPr>
              <a:t>C</a:t>
            </a:r>
            <a:r>
              <a:rPr sz="1437" b="1" dirty="0">
                <a:latin typeface="Carlito"/>
                <a:cs typeface="Carlito"/>
              </a:rPr>
              <a:t>IONAMI</a:t>
            </a:r>
            <a:r>
              <a:rPr sz="1437" b="1" spc="-10" dirty="0">
                <a:latin typeface="Carlito"/>
                <a:cs typeface="Carlito"/>
              </a:rPr>
              <a:t>E</a:t>
            </a:r>
            <a:r>
              <a:rPr sz="1437" b="1" dirty="0">
                <a:latin typeface="Carlito"/>
                <a:cs typeface="Carlito"/>
              </a:rPr>
              <a:t>N</a:t>
            </a:r>
            <a:r>
              <a:rPr sz="1437" b="1" spc="-50" dirty="0">
                <a:latin typeface="Carlito"/>
                <a:cs typeface="Carlito"/>
              </a:rPr>
              <a:t>T</a:t>
            </a:r>
            <a:r>
              <a:rPr sz="1437" b="1" dirty="0">
                <a:latin typeface="Carlito"/>
                <a:cs typeface="Carlito"/>
              </a:rPr>
              <a:t>O  DEL</a:t>
            </a:r>
            <a:r>
              <a:rPr sz="1437" b="1" spc="-10" dirty="0">
                <a:latin typeface="Carlito"/>
                <a:cs typeface="Carlito"/>
              </a:rPr>
              <a:t> </a:t>
            </a:r>
            <a:r>
              <a:rPr sz="1437" b="1" spc="-35" dirty="0">
                <a:latin typeface="Carlito"/>
                <a:cs typeface="Carlito"/>
              </a:rPr>
              <a:t>CONTRATO</a:t>
            </a:r>
            <a:endParaRPr sz="1437" dirty="0">
              <a:latin typeface="Carlito"/>
              <a:cs typeface="Carlito"/>
            </a:endParaRPr>
          </a:p>
        </p:txBody>
      </p:sp>
      <p:grpSp>
        <p:nvGrpSpPr>
          <p:cNvPr id="16" name="object 16"/>
          <p:cNvGrpSpPr/>
          <p:nvPr/>
        </p:nvGrpSpPr>
        <p:grpSpPr>
          <a:xfrm>
            <a:off x="7604389" y="2623918"/>
            <a:ext cx="1112050" cy="451276"/>
            <a:chOff x="7609331" y="2621279"/>
            <a:chExt cx="1115695" cy="452755"/>
          </a:xfrm>
        </p:grpSpPr>
        <p:sp>
          <p:nvSpPr>
            <p:cNvPr id="17" name="object 17"/>
            <p:cNvSpPr/>
            <p:nvPr/>
          </p:nvSpPr>
          <p:spPr>
            <a:xfrm>
              <a:off x="7622285" y="2634233"/>
              <a:ext cx="1089660" cy="426720"/>
            </a:xfrm>
            <a:custGeom>
              <a:avLst/>
              <a:gdLst/>
              <a:ahLst/>
              <a:cxnLst/>
              <a:rect l="l" t="t" r="r" b="b"/>
              <a:pathLst>
                <a:path w="1089659" h="426719">
                  <a:moveTo>
                    <a:pt x="876300" y="0"/>
                  </a:moveTo>
                  <a:lnTo>
                    <a:pt x="876300" y="106679"/>
                  </a:lnTo>
                  <a:lnTo>
                    <a:pt x="0" y="106679"/>
                  </a:lnTo>
                  <a:lnTo>
                    <a:pt x="0" y="320039"/>
                  </a:lnTo>
                  <a:lnTo>
                    <a:pt x="876300" y="320039"/>
                  </a:lnTo>
                  <a:lnTo>
                    <a:pt x="876300" y="426719"/>
                  </a:lnTo>
                  <a:lnTo>
                    <a:pt x="1089660" y="213360"/>
                  </a:lnTo>
                  <a:lnTo>
                    <a:pt x="876300" y="0"/>
                  </a:lnTo>
                  <a:close/>
                </a:path>
              </a:pathLst>
            </a:custGeom>
            <a:solidFill>
              <a:srgbClr val="4F81BC"/>
            </a:solidFill>
          </p:spPr>
          <p:txBody>
            <a:bodyPr wrap="square" lIns="0" tIns="0" rIns="0" bIns="0" rtlCol="0"/>
            <a:lstStyle/>
            <a:p>
              <a:endParaRPr sz="1794"/>
            </a:p>
          </p:txBody>
        </p:sp>
        <p:sp>
          <p:nvSpPr>
            <p:cNvPr id="18" name="object 18"/>
            <p:cNvSpPr/>
            <p:nvPr/>
          </p:nvSpPr>
          <p:spPr>
            <a:xfrm>
              <a:off x="7622285" y="2634233"/>
              <a:ext cx="1089660" cy="426720"/>
            </a:xfrm>
            <a:custGeom>
              <a:avLst/>
              <a:gdLst/>
              <a:ahLst/>
              <a:cxnLst/>
              <a:rect l="l" t="t" r="r" b="b"/>
              <a:pathLst>
                <a:path w="1089659" h="426719">
                  <a:moveTo>
                    <a:pt x="0" y="106679"/>
                  </a:moveTo>
                  <a:lnTo>
                    <a:pt x="876300" y="106679"/>
                  </a:lnTo>
                  <a:lnTo>
                    <a:pt x="876300" y="0"/>
                  </a:lnTo>
                  <a:lnTo>
                    <a:pt x="1089660" y="213360"/>
                  </a:lnTo>
                  <a:lnTo>
                    <a:pt x="876300" y="426719"/>
                  </a:lnTo>
                  <a:lnTo>
                    <a:pt x="876300" y="320039"/>
                  </a:lnTo>
                  <a:lnTo>
                    <a:pt x="0" y="320039"/>
                  </a:lnTo>
                  <a:lnTo>
                    <a:pt x="0" y="106679"/>
                  </a:lnTo>
                  <a:close/>
                </a:path>
              </a:pathLst>
            </a:custGeom>
            <a:ln w="25908">
              <a:solidFill>
                <a:srgbClr val="385D89"/>
              </a:solidFill>
            </a:ln>
          </p:spPr>
          <p:txBody>
            <a:bodyPr wrap="square" lIns="0" tIns="0" rIns="0" bIns="0" rtlCol="0"/>
            <a:lstStyle/>
            <a:p>
              <a:endParaRPr sz="1794"/>
            </a:p>
          </p:txBody>
        </p:sp>
      </p:grpSp>
      <p:sp>
        <p:nvSpPr>
          <p:cNvPr id="19" name="object 19"/>
          <p:cNvSpPr txBox="1"/>
          <p:nvPr/>
        </p:nvSpPr>
        <p:spPr>
          <a:xfrm>
            <a:off x="7709329" y="2708223"/>
            <a:ext cx="795588" cy="488154"/>
          </a:xfrm>
          <a:prstGeom prst="rect">
            <a:avLst/>
          </a:prstGeom>
        </p:spPr>
        <p:txBody>
          <a:bodyPr vert="horz" wrap="square" lIns="0" tIns="15823" rIns="0" bIns="0" rtlCol="0">
            <a:spAutoFit/>
          </a:bodyPr>
          <a:lstStyle/>
          <a:p>
            <a:pPr marL="12659">
              <a:spcBef>
                <a:spcPts val="124"/>
              </a:spcBef>
            </a:pPr>
            <a:r>
              <a:rPr sz="1495" spc="5" dirty="0">
                <a:solidFill>
                  <a:srgbClr val="FFFFFF"/>
                </a:solidFill>
                <a:latin typeface="Carlito"/>
                <a:cs typeface="Carlito"/>
              </a:rPr>
              <a:t>DU</a:t>
            </a:r>
            <a:r>
              <a:rPr sz="1495" spc="10" dirty="0">
                <a:solidFill>
                  <a:srgbClr val="FFFFFF"/>
                </a:solidFill>
                <a:latin typeface="Carlito"/>
                <a:cs typeface="Carlito"/>
              </a:rPr>
              <a:t>R</a:t>
            </a:r>
            <a:r>
              <a:rPr sz="1495" dirty="0">
                <a:solidFill>
                  <a:srgbClr val="FFFFFF"/>
                </a:solidFill>
                <a:latin typeface="Carlito"/>
                <a:cs typeface="Carlito"/>
              </a:rPr>
              <a:t>A</a:t>
            </a:r>
            <a:r>
              <a:rPr sz="1495" spc="10" dirty="0">
                <a:solidFill>
                  <a:srgbClr val="FFFFFF"/>
                </a:solidFill>
                <a:latin typeface="Carlito"/>
                <a:cs typeface="Carlito"/>
              </a:rPr>
              <a:t>NTE</a:t>
            </a:r>
            <a:endParaRPr sz="1495">
              <a:latin typeface="Carlito"/>
              <a:cs typeface="Carlito"/>
            </a:endParaRPr>
          </a:p>
        </p:txBody>
      </p:sp>
      <p:sp>
        <p:nvSpPr>
          <p:cNvPr id="20" name="object 20"/>
          <p:cNvSpPr/>
          <p:nvPr/>
        </p:nvSpPr>
        <p:spPr>
          <a:xfrm>
            <a:off x="3287327" y="3913555"/>
            <a:ext cx="2192709" cy="977503"/>
          </a:xfrm>
          <a:prstGeom prst="rect">
            <a:avLst/>
          </a:prstGeom>
          <a:blipFill>
            <a:blip r:embed="rId2" cstate="print"/>
            <a:stretch>
              <a:fillRect/>
            </a:stretch>
          </a:blipFill>
        </p:spPr>
        <p:txBody>
          <a:bodyPr wrap="square" lIns="0" tIns="0" rIns="0" bIns="0" rtlCol="0"/>
          <a:lstStyle/>
          <a:p>
            <a:endParaRPr sz="1794"/>
          </a:p>
        </p:txBody>
      </p:sp>
      <p:sp>
        <p:nvSpPr>
          <p:cNvPr id="21" name="object 21"/>
          <p:cNvSpPr txBox="1"/>
          <p:nvPr/>
        </p:nvSpPr>
        <p:spPr>
          <a:xfrm>
            <a:off x="3500751" y="4102686"/>
            <a:ext cx="1765863" cy="466666"/>
          </a:xfrm>
          <a:prstGeom prst="rect">
            <a:avLst/>
          </a:prstGeom>
        </p:spPr>
        <p:txBody>
          <a:bodyPr vert="horz" wrap="square" lIns="0" tIns="12658" rIns="0" bIns="0" rtlCol="0">
            <a:spAutoFit/>
          </a:bodyPr>
          <a:lstStyle/>
          <a:p>
            <a:pPr marL="598757" marR="5063" indent="-586731">
              <a:spcBef>
                <a:spcPts val="100"/>
              </a:spcBef>
            </a:pPr>
            <a:r>
              <a:rPr sz="1437" b="1" dirty="0">
                <a:latin typeface="Carlito"/>
                <a:cs typeface="Carlito"/>
              </a:rPr>
              <a:t>D</a:t>
            </a:r>
            <a:r>
              <a:rPr sz="1437" b="1" spc="-5" dirty="0">
                <a:latin typeface="Carlito"/>
                <a:cs typeface="Carlito"/>
              </a:rPr>
              <a:t>O</a:t>
            </a:r>
            <a:r>
              <a:rPr sz="1437" b="1" spc="-10" dirty="0">
                <a:latin typeface="Carlito"/>
                <a:cs typeface="Carlito"/>
              </a:rPr>
              <a:t>C</a:t>
            </a:r>
            <a:r>
              <a:rPr sz="1437" b="1" dirty="0">
                <a:latin typeface="Carlito"/>
                <a:cs typeface="Carlito"/>
              </a:rPr>
              <a:t>UMEN</a:t>
            </a:r>
            <a:r>
              <a:rPr sz="1437" b="1" spc="-150" dirty="0">
                <a:latin typeface="Carlito"/>
                <a:cs typeface="Carlito"/>
              </a:rPr>
              <a:t>T</a:t>
            </a:r>
            <a:r>
              <a:rPr sz="1437" b="1" spc="-25" dirty="0">
                <a:latin typeface="Carlito"/>
                <a:cs typeface="Carlito"/>
              </a:rPr>
              <a:t>A</a:t>
            </a:r>
            <a:r>
              <a:rPr sz="1437" b="1" spc="-5" dirty="0">
                <a:latin typeface="Carlito"/>
                <a:cs typeface="Carlito"/>
              </a:rPr>
              <a:t>CI</a:t>
            </a:r>
            <a:r>
              <a:rPr sz="1437" b="1" spc="-10" dirty="0">
                <a:latin typeface="Carlito"/>
                <a:cs typeface="Carlito"/>
              </a:rPr>
              <a:t>Ó</a:t>
            </a:r>
            <a:r>
              <a:rPr sz="1437" b="1" dirty="0">
                <a:latin typeface="Carlito"/>
                <a:cs typeface="Carlito"/>
              </a:rPr>
              <a:t>N  </a:t>
            </a:r>
            <a:r>
              <a:rPr sz="1437" b="1" spc="-25" dirty="0">
                <a:latin typeface="Carlito"/>
                <a:cs typeface="Carlito"/>
              </a:rPr>
              <a:t>FALSA</a:t>
            </a:r>
            <a:endParaRPr sz="1437" dirty="0">
              <a:latin typeface="Carlito"/>
              <a:cs typeface="Carlito"/>
            </a:endParaRPr>
          </a:p>
        </p:txBody>
      </p:sp>
      <p:sp>
        <p:nvSpPr>
          <p:cNvPr id="22" name="object 22"/>
          <p:cNvSpPr/>
          <p:nvPr/>
        </p:nvSpPr>
        <p:spPr>
          <a:xfrm>
            <a:off x="3287327" y="5453856"/>
            <a:ext cx="2192709" cy="977503"/>
          </a:xfrm>
          <a:prstGeom prst="rect">
            <a:avLst/>
          </a:prstGeom>
          <a:blipFill>
            <a:blip r:embed="rId2" cstate="print"/>
            <a:stretch>
              <a:fillRect/>
            </a:stretch>
          </a:blipFill>
        </p:spPr>
        <p:txBody>
          <a:bodyPr wrap="square" lIns="0" tIns="0" rIns="0" bIns="0" rtlCol="0"/>
          <a:lstStyle/>
          <a:p>
            <a:endParaRPr sz="1794"/>
          </a:p>
        </p:txBody>
      </p:sp>
      <p:sp>
        <p:nvSpPr>
          <p:cNvPr id="23" name="object 23"/>
          <p:cNvSpPr txBox="1"/>
          <p:nvPr/>
        </p:nvSpPr>
        <p:spPr>
          <a:xfrm>
            <a:off x="3664805" y="5643532"/>
            <a:ext cx="1440540" cy="466666"/>
          </a:xfrm>
          <a:prstGeom prst="rect">
            <a:avLst/>
          </a:prstGeom>
        </p:spPr>
        <p:txBody>
          <a:bodyPr vert="horz" wrap="square" lIns="0" tIns="12658" rIns="0" bIns="0" rtlCol="0">
            <a:spAutoFit/>
          </a:bodyPr>
          <a:lstStyle/>
          <a:p>
            <a:pPr marL="251275" marR="5063" indent="-239248">
              <a:spcBef>
                <a:spcPts val="100"/>
              </a:spcBef>
            </a:pPr>
            <a:r>
              <a:rPr sz="1437" b="1" dirty="0">
                <a:latin typeface="Carlito"/>
                <a:cs typeface="Carlito"/>
              </a:rPr>
              <a:t>IN</a:t>
            </a:r>
            <a:r>
              <a:rPr sz="1437" b="1" spc="-10" dirty="0">
                <a:latin typeface="Carlito"/>
                <a:cs typeface="Carlito"/>
              </a:rPr>
              <a:t>F</a:t>
            </a:r>
            <a:r>
              <a:rPr sz="1437" b="1" spc="-5" dirty="0">
                <a:latin typeface="Carlito"/>
                <a:cs typeface="Carlito"/>
              </a:rPr>
              <a:t>O</a:t>
            </a:r>
            <a:r>
              <a:rPr sz="1437" b="1" spc="-10" dirty="0">
                <a:latin typeface="Carlito"/>
                <a:cs typeface="Carlito"/>
              </a:rPr>
              <a:t>R</a:t>
            </a:r>
            <a:r>
              <a:rPr sz="1437" b="1" dirty="0">
                <a:latin typeface="Carlito"/>
                <a:cs typeface="Carlito"/>
              </a:rPr>
              <a:t>M</a:t>
            </a:r>
            <a:r>
              <a:rPr sz="1437" b="1" spc="-25" dirty="0">
                <a:latin typeface="Carlito"/>
                <a:cs typeface="Carlito"/>
              </a:rPr>
              <a:t>A</a:t>
            </a:r>
            <a:r>
              <a:rPr sz="1437" b="1" spc="-5" dirty="0">
                <a:latin typeface="Carlito"/>
                <a:cs typeface="Carlito"/>
              </a:rPr>
              <a:t>CI</a:t>
            </a:r>
            <a:r>
              <a:rPr sz="1437" b="1" spc="-10" dirty="0">
                <a:latin typeface="Carlito"/>
                <a:cs typeface="Carlito"/>
              </a:rPr>
              <a:t>Ó</a:t>
            </a:r>
            <a:r>
              <a:rPr sz="1437" b="1" dirty="0">
                <a:latin typeface="Carlito"/>
                <a:cs typeface="Carlito"/>
              </a:rPr>
              <a:t>N  </a:t>
            </a:r>
            <a:r>
              <a:rPr sz="1437" b="1" spc="-25" dirty="0">
                <a:latin typeface="Carlito"/>
                <a:cs typeface="Carlito"/>
              </a:rPr>
              <a:t>INEXACTA</a:t>
            </a:r>
            <a:endParaRPr sz="1437" dirty="0">
              <a:latin typeface="Carlito"/>
              <a:cs typeface="Carlito"/>
            </a:endParaRPr>
          </a:p>
        </p:txBody>
      </p:sp>
      <p:sp>
        <p:nvSpPr>
          <p:cNvPr id="24" name="object 24"/>
          <p:cNvSpPr/>
          <p:nvPr/>
        </p:nvSpPr>
        <p:spPr>
          <a:xfrm>
            <a:off x="9523674" y="4123952"/>
            <a:ext cx="2270938" cy="583558"/>
          </a:xfrm>
          <a:custGeom>
            <a:avLst/>
            <a:gdLst/>
            <a:ahLst/>
            <a:cxnLst/>
            <a:rect l="l" t="t" r="r" b="b"/>
            <a:pathLst>
              <a:path w="2278379" h="585470">
                <a:moveTo>
                  <a:pt x="0" y="58928"/>
                </a:moveTo>
                <a:lnTo>
                  <a:pt x="4635" y="36004"/>
                </a:lnTo>
                <a:lnTo>
                  <a:pt x="17272" y="17272"/>
                </a:lnTo>
                <a:lnTo>
                  <a:pt x="36004" y="4635"/>
                </a:lnTo>
                <a:lnTo>
                  <a:pt x="58927" y="0"/>
                </a:lnTo>
                <a:lnTo>
                  <a:pt x="2219452" y="0"/>
                </a:lnTo>
                <a:lnTo>
                  <a:pt x="2242375" y="4635"/>
                </a:lnTo>
                <a:lnTo>
                  <a:pt x="2261108" y="17272"/>
                </a:lnTo>
                <a:lnTo>
                  <a:pt x="2273744" y="36004"/>
                </a:lnTo>
                <a:lnTo>
                  <a:pt x="2278379" y="58928"/>
                </a:lnTo>
                <a:lnTo>
                  <a:pt x="2278379" y="526288"/>
                </a:lnTo>
                <a:lnTo>
                  <a:pt x="2273744" y="549211"/>
                </a:lnTo>
                <a:lnTo>
                  <a:pt x="2261107" y="567944"/>
                </a:lnTo>
                <a:lnTo>
                  <a:pt x="2242375" y="580580"/>
                </a:lnTo>
                <a:lnTo>
                  <a:pt x="2219452" y="585216"/>
                </a:lnTo>
                <a:lnTo>
                  <a:pt x="58927" y="585216"/>
                </a:lnTo>
                <a:lnTo>
                  <a:pt x="36004" y="580580"/>
                </a:lnTo>
                <a:lnTo>
                  <a:pt x="17272" y="567944"/>
                </a:lnTo>
                <a:lnTo>
                  <a:pt x="4635" y="549211"/>
                </a:lnTo>
                <a:lnTo>
                  <a:pt x="0" y="526288"/>
                </a:lnTo>
                <a:lnTo>
                  <a:pt x="0" y="58928"/>
                </a:lnTo>
                <a:close/>
              </a:path>
            </a:pathLst>
          </a:custGeom>
          <a:ln w="25907">
            <a:solidFill>
              <a:srgbClr val="FF0000"/>
            </a:solidFill>
            <a:prstDash val="sysDash"/>
          </a:ln>
        </p:spPr>
        <p:txBody>
          <a:bodyPr wrap="square" lIns="0" tIns="0" rIns="0" bIns="0" rtlCol="0"/>
          <a:lstStyle/>
          <a:p>
            <a:endParaRPr sz="1794"/>
          </a:p>
        </p:txBody>
      </p:sp>
      <p:sp>
        <p:nvSpPr>
          <p:cNvPr id="25" name="object 25"/>
          <p:cNvSpPr txBox="1"/>
          <p:nvPr/>
        </p:nvSpPr>
        <p:spPr>
          <a:xfrm>
            <a:off x="9657347" y="4270919"/>
            <a:ext cx="2003844" cy="257595"/>
          </a:xfrm>
          <a:prstGeom prst="rect">
            <a:avLst/>
          </a:prstGeom>
        </p:spPr>
        <p:txBody>
          <a:bodyPr vert="horz" wrap="square" lIns="0" tIns="12026" rIns="0" bIns="0" rtlCol="0">
            <a:spAutoFit/>
          </a:bodyPr>
          <a:lstStyle/>
          <a:p>
            <a:pPr marL="12659">
              <a:spcBef>
                <a:spcPts val="94"/>
              </a:spcBef>
            </a:pPr>
            <a:r>
              <a:rPr sz="1595" spc="-5" dirty="0">
                <a:solidFill>
                  <a:srgbClr val="221F1F"/>
                </a:solidFill>
                <a:latin typeface="Arial"/>
                <a:cs typeface="Arial"/>
              </a:rPr>
              <a:t>PREVIO</a:t>
            </a:r>
            <a:r>
              <a:rPr sz="1595" spc="-50" dirty="0">
                <a:solidFill>
                  <a:srgbClr val="221F1F"/>
                </a:solidFill>
                <a:latin typeface="Arial"/>
                <a:cs typeface="Arial"/>
              </a:rPr>
              <a:t> </a:t>
            </a:r>
            <a:r>
              <a:rPr sz="1595" spc="-5" dirty="0">
                <a:solidFill>
                  <a:srgbClr val="221F1F"/>
                </a:solidFill>
                <a:latin typeface="Arial"/>
                <a:cs typeface="Arial"/>
              </a:rPr>
              <a:t>DESCARGO</a:t>
            </a:r>
            <a:endParaRPr sz="1595">
              <a:latin typeface="Arial"/>
              <a:cs typeface="Arial"/>
            </a:endParaRPr>
          </a:p>
        </p:txBody>
      </p:sp>
      <p:sp>
        <p:nvSpPr>
          <p:cNvPr id="26" name="object 26"/>
          <p:cNvSpPr/>
          <p:nvPr/>
        </p:nvSpPr>
        <p:spPr>
          <a:xfrm>
            <a:off x="9523674" y="5004986"/>
            <a:ext cx="2270938" cy="1080405"/>
          </a:xfrm>
          <a:custGeom>
            <a:avLst/>
            <a:gdLst/>
            <a:ahLst/>
            <a:cxnLst/>
            <a:rect l="l" t="t" r="r" b="b"/>
            <a:pathLst>
              <a:path w="2278379" h="1083945">
                <a:moveTo>
                  <a:pt x="0" y="108966"/>
                </a:moveTo>
                <a:lnTo>
                  <a:pt x="8560" y="66544"/>
                </a:lnTo>
                <a:lnTo>
                  <a:pt x="31908" y="31908"/>
                </a:lnTo>
                <a:lnTo>
                  <a:pt x="66544" y="8560"/>
                </a:lnTo>
                <a:lnTo>
                  <a:pt x="108966" y="0"/>
                </a:lnTo>
                <a:lnTo>
                  <a:pt x="2169414" y="0"/>
                </a:lnTo>
                <a:lnTo>
                  <a:pt x="2211835" y="8560"/>
                </a:lnTo>
                <a:lnTo>
                  <a:pt x="2246471" y="31908"/>
                </a:lnTo>
                <a:lnTo>
                  <a:pt x="2269819" y="66544"/>
                </a:lnTo>
                <a:lnTo>
                  <a:pt x="2278379" y="108966"/>
                </a:lnTo>
                <a:lnTo>
                  <a:pt x="2278379" y="974572"/>
                </a:lnTo>
                <a:lnTo>
                  <a:pt x="2269819" y="1016998"/>
                </a:lnTo>
                <a:lnTo>
                  <a:pt x="2246471" y="1051642"/>
                </a:lnTo>
                <a:lnTo>
                  <a:pt x="2211835" y="1074999"/>
                </a:lnTo>
                <a:lnTo>
                  <a:pt x="2169414" y="1083564"/>
                </a:lnTo>
                <a:lnTo>
                  <a:pt x="108966" y="1083564"/>
                </a:lnTo>
                <a:lnTo>
                  <a:pt x="66544" y="1074999"/>
                </a:lnTo>
                <a:lnTo>
                  <a:pt x="31908" y="1051642"/>
                </a:lnTo>
                <a:lnTo>
                  <a:pt x="8560" y="1016998"/>
                </a:lnTo>
                <a:lnTo>
                  <a:pt x="0" y="974572"/>
                </a:lnTo>
                <a:lnTo>
                  <a:pt x="0" y="108966"/>
                </a:lnTo>
                <a:close/>
              </a:path>
            </a:pathLst>
          </a:custGeom>
          <a:ln w="25908">
            <a:solidFill>
              <a:srgbClr val="FF0000"/>
            </a:solidFill>
            <a:prstDash val="sysDash"/>
          </a:ln>
        </p:spPr>
        <p:txBody>
          <a:bodyPr wrap="square" lIns="0" tIns="0" rIns="0" bIns="0" rtlCol="0"/>
          <a:lstStyle/>
          <a:p>
            <a:endParaRPr sz="1794"/>
          </a:p>
        </p:txBody>
      </p:sp>
      <p:sp>
        <p:nvSpPr>
          <p:cNvPr id="27" name="object 27"/>
          <p:cNvSpPr txBox="1"/>
          <p:nvPr/>
        </p:nvSpPr>
        <p:spPr>
          <a:xfrm>
            <a:off x="9637221" y="5101191"/>
            <a:ext cx="2048782" cy="887724"/>
          </a:xfrm>
          <a:prstGeom prst="rect">
            <a:avLst/>
          </a:prstGeom>
        </p:spPr>
        <p:txBody>
          <a:bodyPr vert="horz" wrap="square" lIns="0" tIns="14556" rIns="0" bIns="0" rtlCol="0">
            <a:spAutoFit/>
          </a:bodyPr>
          <a:lstStyle/>
          <a:p>
            <a:pPr marL="12659" marR="5063" indent="1266" algn="ctr">
              <a:lnSpc>
                <a:spcPct val="99300"/>
              </a:lnSpc>
              <a:spcBef>
                <a:spcPts val="114"/>
              </a:spcBef>
            </a:pPr>
            <a:r>
              <a:rPr sz="1396" spc="-5" dirty="0">
                <a:solidFill>
                  <a:srgbClr val="221F1F"/>
                </a:solidFill>
                <a:latin typeface="Arial"/>
                <a:cs typeface="Arial"/>
              </a:rPr>
              <a:t>COMUNICAR </a:t>
            </a:r>
            <a:r>
              <a:rPr sz="1396" dirty="0">
                <a:solidFill>
                  <a:srgbClr val="221F1F"/>
                </a:solidFill>
                <a:latin typeface="Arial"/>
                <a:cs typeface="Arial"/>
              </a:rPr>
              <a:t>AL  </a:t>
            </a:r>
            <a:r>
              <a:rPr sz="1396" spc="-5" dirty="0">
                <a:solidFill>
                  <a:srgbClr val="221F1F"/>
                </a:solidFill>
                <a:latin typeface="Arial"/>
                <a:cs typeface="Arial"/>
              </a:rPr>
              <a:t>TRIBUNAL DE  </a:t>
            </a:r>
            <a:r>
              <a:rPr sz="1396" spc="-19" dirty="0">
                <a:solidFill>
                  <a:srgbClr val="221F1F"/>
                </a:solidFill>
                <a:latin typeface="Arial"/>
                <a:cs typeface="Arial"/>
              </a:rPr>
              <a:t>CONTRATACIONES</a:t>
            </a:r>
            <a:r>
              <a:rPr sz="1396" spc="-40" dirty="0">
                <a:solidFill>
                  <a:srgbClr val="221F1F"/>
                </a:solidFill>
                <a:latin typeface="Arial"/>
                <a:cs typeface="Arial"/>
              </a:rPr>
              <a:t> </a:t>
            </a:r>
            <a:r>
              <a:rPr sz="1396" spc="-5" dirty="0">
                <a:solidFill>
                  <a:srgbClr val="221F1F"/>
                </a:solidFill>
                <a:latin typeface="Arial"/>
                <a:cs typeface="Arial"/>
              </a:rPr>
              <a:t>DEL  </a:t>
            </a:r>
            <a:r>
              <a:rPr sz="1396" spc="-19" dirty="0">
                <a:solidFill>
                  <a:srgbClr val="221F1F"/>
                </a:solidFill>
                <a:latin typeface="Arial"/>
                <a:cs typeface="Arial"/>
              </a:rPr>
              <a:t>ESTADO</a:t>
            </a:r>
            <a:endParaRPr sz="1396">
              <a:latin typeface="Arial"/>
              <a:cs typeface="Arial"/>
            </a:endParaRPr>
          </a:p>
        </p:txBody>
      </p:sp>
      <p:sp>
        <p:nvSpPr>
          <p:cNvPr id="28" name="object 28"/>
          <p:cNvSpPr txBox="1"/>
          <p:nvPr/>
        </p:nvSpPr>
        <p:spPr>
          <a:xfrm>
            <a:off x="5771690" y="5654470"/>
            <a:ext cx="3143110" cy="503047"/>
          </a:xfrm>
          <a:prstGeom prst="rect">
            <a:avLst/>
          </a:prstGeom>
        </p:spPr>
        <p:txBody>
          <a:bodyPr vert="horz" wrap="square" lIns="0" tIns="12026" rIns="0" bIns="0" rtlCol="0">
            <a:spAutoFit/>
          </a:bodyPr>
          <a:lstStyle/>
          <a:p>
            <a:pPr marL="12659">
              <a:spcBef>
                <a:spcPts val="94"/>
              </a:spcBef>
              <a:tabLst>
                <a:tab pos="1182323" algn="l"/>
                <a:tab pos="1654491" algn="l"/>
                <a:tab pos="3017201" algn="l"/>
              </a:tabLst>
            </a:pPr>
            <a:r>
              <a:rPr sz="1595" spc="-5" dirty="0">
                <a:solidFill>
                  <a:srgbClr val="221F1F"/>
                </a:solidFill>
                <a:latin typeface="Arial"/>
                <a:cs typeface="Arial"/>
              </a:rPr>
              <a:t>Conte</a:t>
            </a:r>
            <a:r>
              <a:rPr sz="1595" spc="-10" dirty="0">
                <a:solidFill>
                  <a:srgbClr val="221F1F"/>
                </a:solidFill>
                <a:latin typeface="Arial"/>
                <a:cs typeface="Arial"/>
              </a:rPr>
              <a:t>n</a:t>
            </a:r>
            <a:r>
              <a:rPr sz="1595" spc="-5" dirty="0">
                <a:solidFill>
                  <a:srgbClr val="221F1F"/>
                </a:solidFill>
                <a:latin typeface="Arial"/>
                <a:cs typeface="Arial"/>
              </a:rPr>
              <a:t>ido</a:t>
            </a:r>
            <a:r>
              <a:rPr sz="1595" dirty="0">
                <a:solidFill>
                  <a:srgbClr val="221F1F"/>
                </a:solidFill>
                <a:latin typeface="Arial"/>
                <a:cs typeface="Arial"/>
              </a:rPr>
              <a:t>	</a:t>
            </a:r>
            <a:r>
              <a:rPr sz="1595" spc="-10" dirty="0">
                <a:solidFill>
                  <a:srgbClr val="221F1F"/>
                </a:solidFill>
                <a:latin typeface="Arial"/>
                <a:cs typeface="Arial"/>
              </a:rPr>
              <a:t>n</a:t>
            </a:r>
            <a:r>
              <a:rPr sz="1595" spc="-5" dirty="0">
                <a:solidFill>
                  <a:srgbClr val="221F1F"/>
                </a:solidFill>
                <a:latin typeface="Arial"/>
                <a:cs typeface="Arial"/>
              </a:rPr>
              <a:t>o</a:t>
            </a:r>
            <a:r>
              <a:rPr sz="1595" dirty="0">
                <a:solidFill>
                  <a:srgbClr val="221F1F"/>
                </a:solidFill>
                <a:latin typeface="Arial"/>
                <a:cs typeface="Arial"/>
              </a:rPr>
              <a:t>	</a:t>
            </a:r>
            <a:r>
              <a:rPr sz="1595" spc="-5" dirty="0">
                <a:solidFill>
                  <a:srgbClr val="221F1F"/>
                </a:solidFill>
                <a:latin typeface="Arial"/>
                <a:cs typeface="Arial"/>
              </a:rPr>
              <a:t>concordante</a:t>
            </a:r>
            <a:r>
              <a:rPr sz="1595" dirty="0">
                <a:solidFill>
                  <a:srgbClr val="221F1F"/>
                </a:solidFill>
                <a:latin typeface="Arial"/>
                <a:cs typeface="Arial"/>
              </a:rPr>
              <a:t>	</a:t>
            </a:r>
            <a:r>
              <a:rPr sz="1595" spc="-5" dirty="0">
                <a:solidFill>
                  <a:srgbClr val="221F1F"/>
                </a:solidFill>
                <a:latin typeface="Arial"/>
                <a:cs typeface="Arial"/>
              </a:rPr>
              <a:t>o</a:t>
            </a:r>
            <a:endParaRPr sz="1595">
              <a:latin typeface="Arial"/>
              <a:cs typeface="Arial"/>
            </a:endParaRPr>
          </a:p>
          <a:p>
            <a:pPr marL="12659">
              <a:spcBef>
                <a:spcPts val="5"/>
              </a:spcBef>
            </a:pPr>
            <a:r>
              <a:rPr sz="1595" spc="-5" dirty="0">
                <a:solidFill>
                  <a:srgbClr val="221F1F"/>
                </a:solidFill>
                <a:latin typeface="Arial"/>
                <a:cs typeface="Arial"/>
              </a:rPr>
              <a:t>congruente con </a:t>
            </a:r>
            <a:r>
              <a:rPr sz="1595" dirty="0">
                <a:solidFill>
                  <a:srgbClr val="221F1F"/>
                </a:solidFill>
                <a:latin typeface="Arial"/>
                <a:cs typeface="Arial"/>
              </a:rPr>
              <a:t>la</a:t>
            </a:r>
            <a:r>
              <a:rPr sz="1595" spc="15" dirty="0">
                <a:solidFill>
                  <a:srgbClr val="221F1F"/>
                </a:solidFill>
                <a:latin typeface="Arial"/>
                <a:cs typeface="Arial"/>
              </a:rPr>
              <a:t> </a:t>
            </a:r>
            <a:r>
              <a:rPr sz="1595" spc="-5" dirty="0">
                <a:solidFill>
                  <a:srgbClr val="221F1F"/>
                </a:solidFill>
                <a:latin typeface="Arial"/>
                <a:cs typeface="Arial"/>
              </a:rPr>
              <a:t>realidad.</a:t>
            </a:r>
            <a:endParaRPr sz="1595">
              <a:latin typeface="Arial"/>
              <a:cs typeface="Arial"/>
            </a:endParaRPr>
          </a:p>
        </p:txBody>
      </p:sp>
      <p:sp>
        <p:nvSpPr>
          <p:cNvPr id="29" name="object 29"/>
          <p:cNvSpPr txBox="1"/>
          <p:nvPr/>
        </p:nvSpPr>
        <p:spPr>
          <a:xfrm>
            <a:off x="5771689" y="3964962"/>
            <a:ext cx="3144376" cy="1019664"/>
          </a:xfrm>
          <a:prstGeom prst="rect">
            <a:avLst/>
          </a:prstGeom>
        </p:spPr>
        <p:txBody>
          <a:bodyPr vert="horz" wrap="square" lIns="0" tIns="12026" rIns="0" bIns="0" rtlCol="0">
            <a:spAutoFit/>
          </a:bodyPr>
          <a:lstStyle/>
          <a:p>
            <a:pPr marL="12659" marR="5063" algn="just">
              <a:spcBef>
                <a:spcPts val="94"/>
              </a:spcBef>
            </a:pPr>
            <a:r>
              <a:rPr sz="1595" spc="-10" dirty="0">
                <a:solidFill>
                  <a:srgbClr val="221F1F"/>
                </a:solidFill>
                <a:latin typeface="Arial"/>
                <a:cs typeface="Arial"/>
              </a:rPr>
              <a:t>No </a:t>
            </a:r>
            <a:r>
              <a:rPr sz="1595" spc="-5" dirty="0">
                <a:solidFill>
                  <a:srgbClr val="221F1F"/>
                </a:solidFill>
                <a:latin typeface="Arial"/>
                <a:cs typeface="Arial"/>
              </a:rPr>
              <a:t>expedido por órgano emisor  correspondiente o que siendo  válidamente expedido, </a:t>
            </a:r>
            <a:r>
              <a:rPr sz="1595" spc="-10" dirty="0">
                <a:solidFill>
                  <a:srgbClr val="221F1F"/>
                </a:solidFill>
                <a:latin typeface="Arial"/>
                <a:cs typeface="Arial"/>
              </a:rPr>
              <a:t>haya </a:t>
            </a:r>
            <a:r>
              <a:rPr sz="1595" spc="-5" dirty="0">
                <a:solidFill>
                  <a:srgbClr val="221F1F"/>
                </a:solidFill>
                <a:latin typeface="Arial"/>
                <a:cs typeface="Arial"/>
              </a:rPr>
              <a:t>sido  adulterado en </a:t>
            </a:r>
            <a:r>
              <a:rPr sz="1595" dirty="0">
                <a:solidFill>
                  <a:srgbClr val="221F1F"/>
                </a:solidFill>
                <a:latin typeface="Arial"/>
                <a:cs typeface="Arial"/>
              </a:rPr>
              <a:t>su</a:t>
            </a:r>
            <a:r>
              <a:rPr sz="1595" spc="10" dirty="0">
                <a:solidFill>
                  <a:srgbClr val="221F1F"/>
                </a:solidFill>
                <a:latin typeface="Arial"/>
                <a:cs typeface="Arial"/>
              </a:rPr>
              <a:t> </a:t>
            </a:r>
            <a:r>
              <a:rPr sz="1595" spc="-5" dirty="0">
                <a:solidFill>
                  <a:srgbClr val="221F1F"/>
                </a:solidFill>
                <a:latin typeface="Arial"/>
                <a:cs typeface="Arial"/>
              </a:rPr>
              <a:t>contenido.</a:t>
            </a:r>
            <a:endParaRPr sz="1595">
              <a:latin typeface="Arial"/>
              <a:cs typeface="Arial"/>
            </a:endParaRPr>
          </a:p>
        </p:txBody>
      </p:sp>
      <p:sp>
        <p:nvSpPr>
          <p:cNvPr id="30" name="object 30"/>
          <p:cNvSpPr/>
          <p:nvPr/>
        </p:nvSpPr>
        <p:spPr>
          <a:xfrm>
            <a:off x="129281" y="3931796"/>
            <a:ext cx="3002347" cy="1929918"/>
          </a:xfrm>
          <a:prstGeom prst="rect">
            <a:avLst/>
          </a:prstGeom>
          <a:blipFill>
            <a:blip r:embed="rId3" cstate="print"/>
            <a:stretch>
              <a:fillRect/>
            </a:stretch>
          </a:blipFill>
        </p:spPr>
        <p:txBody>
          <a:bodyPr wrap="square" lIns="0" tIns="0" rIns="0" bIns="0" rtlCol="0"/>
          <a:lstStyle/>
          <a:p>
            <a:endParaRPr sz="1794"/>
          </a:p>
        </p:txBody>
      </p:sp>
      <p:sp>
        <p:nvSpPr>
          <p:cNvPr id="31" name="object 31"/>
          <p:cNvSpPr txBox="1"/>
          <p:nvPr/>
        </p:nvSpPr>
        <p:spPr>
          <a:xfrm>
            <a:off x="305892" y="4023394"/>
            <a:ext cx="2654492" cy="257595"/>
          </a:xfrm>
          <a:prstGeom prst="rect">
            <a:avLst/>
          </a:prstGeom>
        </p:spPr>
        <p:txBody>
          <a:bodyPr vert="horz" wrap="square" lIns="0" tIns="12026" rIns="0" bIns="0" rtlCol="0">
            <a:spAutoFit/>
          </a:bodyPr>
          <a:lstStyle/>
          <a:p>
            <a:pPr marL="12659">
              <a:spcBef>
                <a:spcPts val="94"/>
              </a:spcBef>
              <a:tabLst>
                <a:tab pos="811421" algn="l"/>
                <a:tab pos="1979821" algn="l"/>
                <a:tab pos="2496296" algn="l"/>
              </a:tabLst>
            </a:pPr>
            <a:r>
              <a:rPr sz="1595" spc="-10" dirty="0">
                <a:latin typeface="Carlito"/>
                <a:cs typeface="Carlito"/>
              </a:rPr>
              <a:t>Deb</a:t>
            </a:r>
            <a:r>
              <a:rPr sz="1595" spc="-5" dirty="0">
                <a:latin typeface="Carlito"/>
                <a:cs typeface="Carlito"/>
              </a:rPr>
              <a:t>e</a:t>
            </a:r>
            <a:r>
              <a:rPr sz="1595" spc="-50" dirty="0">
                <a:latin typeface="Carlito"/>
                <a:cs typeface="Carlito"/>
              </a:rPr>
              <a:t>r</a:t>
            </a:r>
            <a:r>
              <a:rPr sz="1595" spc="-5" dirty="0">
                <a:latin typeface="Carlito"/>
                <a:cs typeface="Carlito"/>
              </a:rPr>
              <a:t>á</a:t>
            </a:r>
            <a:r>
              <a:rPr sz="1595" dirty="0">
                <a:latin typeface="Carlito"/>
                <a:cs typeface="Carlito"/>
              </a:rPr>
              <a:t>	</a:t>
            </a:r>
            <a:r>
              <a:rPr sz="1595" spc="-5" dirty="0">
                <a:latin typeface="Carlito"/>
                <a:cs typeface="Carlito"/>
              </a:rPr>
              <a:t>a</a:t>
            </a:r>
            <a:r>
              <a:rPr sz="1595" dirty="0">
                <a:latin typeface="Carlito"/>
                <a:cs typeface="Carlito"/>
              </a:rPr>
              <a:t>c</a:t>
            </a:r>
            <a:r>
              <a:rPr sz="1595" spc="-35" dirty="0">
                <a:latin typeface="Carlito"/>
                <a:cs typeface="Carlito"/>
              </a:rPr>
              <a:t>r</a:t>
            </a:r>
            <a:r>
              <a:rPr sz="1595" spc="-5" dirty="0">
                <a:latin typeface="Carlito"/>
                <a:cs typeface="Carlito"/>
              </a:rPr>
              <a:t>edi</a:t>
            </a:r>
            <a:r>
              <a:rPr sz="1595" spc="-25" dirty="0">
                <a:latin typeface="Carlito"/>
                <a:cs typeface="Carlito"/>
              </a:rPr>
              <a:t>t</a:t>
            </a:r>
            <a:r>
              <a:rPr sz="1595" spc="-5" dirty="0">
                <a:latin typeface="Carlito"/>
                <a:cs typeface="Carlito"/>
              </a:rPr>
              <a:t>a</a:t>
            </a:r>
            <a:r>
              <a:rPr sz="1595" spc="-25" dirty="0">
                <a:latin typeface="Carlito"/>
                <a:cs typeface="Carlito"/>
              </a:rPr>
              <a:t>r</a:t>
            </a:r>
            <a:r>
              <a:rPr sz="1595" spc="-10" dirty="0">
                <a:latin typeface="Carlito"/>
                <a:cs typeface="Carlito"/>
              </a:rPr>
              <a:t>se</a:t>
            </a:r>
            <a:r>
              <a:rPr sz="1595" spc="-5" dirty="0">
                <a:latin typeface="Carlito"/>
                <a:cs typeface="Carlito"/>
              </a:rPr>
              <a:t>,</a:t>
            </a:r>
            <a:r>
              <a:rPr sz="1595" dirty="0">
                <a:latin typeface="Carlito"/>
                <a:cs typeface="Carlito"/>
              </a:rPr>
              <a:t>	</a:t>
            </a:r>
            <a:r>
              <a:rPr sz="1595" spc="-5" dirty="0">
                <a:latin typeface="Carlito"/>
                <a:cs typeface="Carlito"/>
              </a:rPr>
              <a:t>que</a:t>
            </a:r>
            <a:r>
              <a:rPr sz="1595" dirty="0">
                <a:latin typeface="Carlito"/>
                <a:cs typeface="Carlito"/>
              </a:rPr>
              <a:t>	la</a:t>
            </a:r>
            <a:endParaRPr sz="1595">
              <a:latin typeface="Carlito"/>
              <a:cs typeface="Carlito"/>
            </a:endParaRPr>
          </a:p>
        </p:txBody>
      </p:sp>
      <p:sp>
        <p:nvSpPr>
          <p:cNvPr id="32" name="object 32"/>
          <p:cNvSpPr txBox="1"/>
          <p:nvPr/>
        </p:nvSpPr>
        <p:spPr>
          <a:xfrm>
            <a:off x="305892" y="4266995"/>
            <a:ext cx="2653226" cy="257595"/>
          </a:xfrm>
          <a:prstGeom prst="rect">
            <a:avLst/>
          </a:prstGeom>
        </p:spPr>
        <p:txBody>
          <a:bodyPr vert="horz" wrap="square" lIns="0" tIns="12026" rIns="0" bIns="0" rtlCol="0">
            <a:spAutoFit/>
          </a:bodyPr>
          <a:lstStyle/>
          <a:p>
            <a:pPr marL="12659">
              <a:spcBef>
                <a:spcPts val="94"/>
              </a:spcBef>
              <a:tabLst>
                <a:tab pos="1131688" algn="l"/>
                <a:tab pos="1683607" algn="l"/>
              </a:tabLst>
            </a:pPr>
            <a:r>
              <a:rPr lang="es-PE" sz="1595" spc="-5" dirty="0">
                <a:latin typeface="Carlito"/>
                <a:cs typeface="Carlito"/>
              </a:rPr>
              <a:t>I</a:t>
            </a:r>
            <a:r>
              <a:rPr sz="1595" spc="-10" dirty="0" err="1">
                <a:latin typeface="Carlito"/>
                <a:cs typeface="Carlito"/>
              </a:rPr>
              <a:t>n</a:t>
            </a:r>
            <a:r>
              <a:rPr sz="1595" spc="-30" dirty="0" err="1">
                <a:latin typeface="Carlito"/>
                <a:cs typeface="Carlito"/>
              </a:rPr>
              <a:t>e</a:t>
            </a:r>
            <a:r>
              <a:rPr sz="1595" spc="-40" dirty="0" err="1">
                <a:latin typeface="Carlito"/>
                <a:cs typeface="Carlito"/>
              </a:rPr>
              <a:t>x</a:t>
            </a:r>
            <a:r>
              <a:rPr sz="1595" spc="-5" dirty="0" err="1">
                <a:latin typeface="Carlito"/>
                <a:cs typeface="Carlito"/>
              </a:rPr>
              <a:t>ac</a:t>
            </a:r>
            <a:r>
              <a:rPr sz="1595" spc="-15" dirty="0" err="1">
                <a:latin typeface="Carlito"/>
                <a:cs typeface="Carlito"/>
              </a:rPr>
              <a:t>t</a:t>
            </a:r>
            <a:r>
              <a:rPr sz="1595" spc="-5" dirty="0" err="1">
                <a:latin typeface="Carlito"/>
                <a:cs typeface="Carlito"/>
              </a:rPr>
              <a:t>it</a:t>
            </a:r>
            <a:r>
              <a:rPr sz="1595" spc="-10" dirty="0" err="1">
                <a:latin typeface="Carlito"/>
                <a:cs typeface="Carlito"/>
              </a:rPr>
              <a:t>u</a:t>
            </a:r>
            <a:r>
              <a:rPr sz="1595" spc="-5" dirty="0" err="1">
                <a:latin typeface="Carlito"/>
                <a:cs typeface="Carlito"/>
              </a:rPr>
              <a:t>d</a:t>
            </a:r>
            <a:r>
              <a:rPr lang="es-PE" sz="1595" dirty="0">
                <a:latin typeface="Carlito"/>
                <a:cs typeface="Carlito"/>
              </a:rPr>
              <a:t> </a:t>
            </a:r>
            <a:r>
              <a:rPr sz="1595" spc="-5" dirty="0">
                <a:latin typeface="Carlito"/>
                <a:cs typeface="Carlito"/>
              </a:rPr>
              <a:t>e</a:t>
            </a:r>
            <a:r>
              <a:rPr sz="1595" spc="-35" dirty="0">
                <a:latin typeface="Carlito"/>
                <a:cs typeface="Carlito"/>
              </a:rPr>
              <a:t>s</a:t>
            </a:r>
            <a:r>
              <a:rPr sz="1595" spc="-15" dirty="0">
                <a:latin typeface="Carlito"/>
                <a:cs typeface="Carlito"/>
              </a:rPr>
              <a:t>t</a:t>
            </a:r>
            <a:r>
              <a:rPr sz="1595" spc="-5" dirty="0">
                <a:latin typeface="Carlito"/>
                <a:cs typeface="Carlito"/>
              </a:rPr>
              <a:t>é</a:t>
            </a:r>
            <a:r>
              <a:rPr lang="es-PE" sz="1595" dirty="0">
                <a:latin typeface="Carlito"/>
                <a:cs typeface="Carlito"/>
              </a:rPr>
              <a:t> </a:t>
            </a:r>
            <a:r>
              <a:rPr sz="1595" spc="-25" dirty="0" err="1">
                <a:latin typeface="Carlito"/>
                <a:cs typeface="Carlito"/>
              </a:rPr>
              <a:t>r</a:t>
            </a:r>
            <a:r>
              <a:rPr sz="1595" spc="-5" dirty="0" err="1">
                <a:latin typeface="Carlito"/>
                <a:cs typeface="Carlito"/>
              </a:rPr>
              <a:t>el</a:t>
            </a:r>
            <a:r>
              <a:rPr sz="1595" dirty="0" err="1">
                <a:latin typeface="Carlito"/>
                <a:cs typeface="Carlito"/>
              </a:rPr>
              <a:t>a</a:t>
            </a:r>
            <a:r>
              <a:rPr sz="1595" spc="-5" dirty="0" err="1">
                <a:latin typeface="Carlito"/>
                <a:cs typeface="Carlito"/>
              </a:rPr>
              <a:t>cion</a:t>
            </a:r>
            <a:r>
              <a:rPr sz="1595" dirty="0" err="1">
                <a:latin typeface="Carlito"/>
                <a:cs typeface="Carlito"/>
              </a:rPr>
              <a:t>a</a:t>
            </a:r>
            <a:r>
              <a:rPr sz="1595" spc="-19" dirty="0" err="1">
                <a:latin typeface="Carlito"/>
                <a:cs typeface="Carlito"/>
              </a:rPr>
              <a:t>d</a:t>
            </a:r>
            <a:r>
              <a:rPr sz="1595" spc="-5" dirty="0" err="1">
                <a:latin typeface="Carlito"/>
                <a:cs typeface="Carlito"/>
              </a:rPr>
              <a:t>a</a:t>
            </a:r>
            <a:endParaRPr sz="1595" dirty="0">
              <a:latin typeface="Carlito"/>
              <a:cs typeface="Carlito"/>
            </a:endParaRPr>
          </a:p>
        </p:txBody>
      </p:sp>
      <p:sp>
        <p:nvSpPr>
          <p:cNvPr id="33" name="object 33"/>
          <p:cNvSpPr txBox="1"/>
          <p:nvPr/>
        </p:nvSpPr>
        <p:spPr>
          <a:xfrm>
            <a:off x="260044" y="4557252"/>
            <a:ext cx="2652592" cy="1523423"/>
          </a:xfrm>
          <a:prstGeom prst="rect">
            <a:avLst/>
          </a:prstGeom>
        </p:spPr>
        <p:txBody>
          <a:bodyPr vert="horz" wrap="square" lIns="0" tIns="12026" rIns="0" bIns="0" rtlCol="0">
            <a:spAutoFit/>
          </a:bodyPr>
          <a:lstStyle/>
          <a:p>
            <a:pPr marL="12659" marR="5063" algn="just">
              <a:spcBef>
                <a:spcPts val="94"/>
              </a:spcBef>
            </a:pPr>
            <a:r>
              <a:rPr sz="1595" spc="-10" dirty="0">
                <a:latin typeface="Carlito"/>
                <a:cs typeface="Carlito"/>
              </a:rPr>
              <a:t>con </a:t>
            </a:r>
            <a:r>
              <a:rPr sz="1595" spc="-5" dirty="0">
                <a:latin typeface="Carlito"/>
                <a:cs typeface="Carlito"/>
              </a:rPr>
              <a:t>el cumplimiento de un  </a:t>
            </a:r>
            <a:r>
              <a:rPr sz="1595" spc="-10" dirty="0">
                <a:latin typeface="Carlito"/>
                <a:cs typeface="Carlito"/>
              </a:rPr>
              <a:t>requisito </a:t>
            </a:r>
            <a:r>
              <a:rPr sz="1595" spc="-5" dirty="0">
                <a:latin typeface="Carlito"/>
                <a:cs typeface="Carlito"/>
              </a:rPr>
              <a:t>o con </a:t>
            </a:r>
            <a:r>
              <a:rPr sz="1595" dirty="0">
                <a:latin typeface="Carlito"/>
                <a:cs typeface="Carlito"/>
              </a:rPr>
              <a:t>la </a:t>
            </a:r>
            <a:r>
              <a:rPr sz="1595" spc="-10" dirty="0">
                <a:latin typeface="Carlito"/>
                <a:cs typeface="Carlito"/>
              </a:rPr>
              <a:t>obtención </a:t>
            </a:r>
            <a:r>
              <a:rPr sz="1595" spc="5" dirty="0">
                <a:latin typeface="Carlito"/>
                <a:cs typeface="Carlito"/>
              </a:rPr>
              <a:t>de  </a:t>
            </a:r>
            <a:r>
              <a:rPr sz="1595" spc="-5" dirty="0">
                <a:latin typeface="Carlito"/>
                <a:cs typeface="Carlito"/>
              </a:rPr>
              <a:t>un beneficio o </a:t>
            </a:r>
            <a:r>
              <a:rPr sz="1595" spc="-10" dirty="0">
                <a:latin typeface="Carlito"/>
                <a:cs typeface="Carlito"/>
              </a:rPr>
              <a:t>ventaja </a:t>
            </a:r>
            <a:r>
              <a:rPr sz="1595" spc="-15" dirty="0">
                <a:latin typeface="Carlito"/>
                <a:cs typeface="Carlito"/>
              </a:rPr>
              <a:t>para </a:t>
            </a:r>
            <a:r>
              <a:rPr sz="1595" spc="-5" dirty="0">
                <a:latin typeface="Carlito"/>
                <a:cs typeface="Carlito"/>
              </a:rPr>
              <a:t>sí o  </a:t>
            </a:r>
            <a:r>
              <a:rPr sz="1595" spc="-15" dirty="0">
                <a:latin typeface="Carlito"/>
                <a:cs typeface="Carlito"/>
              </a:rPr>
              <a:t>para</a:t>
            </a:r>
            <a:r>
              <a:rPr sz="1595" spc="-5" dirty="0">
                <a:latin typeface="Carlito"/>
                <a:cs typeface="Carlito"/>
              </a:rPr>
              <a:t> </a:t>
            </a:r>
            <a:r>
              <a:rPr sz="1595" spc="-15" dirty="0">
                <a:latin typeface="Carlito"/>
                <a:cs typeface="Carlito"/>
              </a:rPr>
              <a:t>terceros.</a:t>
            </a:r>
            <a:endParaRPr sz="1595" dirty="0">
              <a:latin typeface="Carlito"/>
              <a:cs typeface="Carlito"/>
            </a:endParaRPr>
          </a:p>
          <a:p>
            <a:pPr marL="12659" algn="just"/>
            <a:r>
              <a:rPr sz="1595" b="1" spc="-5" dirty="0">
                <a:latin typeface="Carlito"/>
                <a:cs typeface="Carlito"/>
              </a:rPr>
              <a:t>Resolución N° </a:t>
            </a:r>
            <a:r>
              <a:rPr sz="1595" b="1" spc="-10" dirty="0">
                <a:latin typeface="Carlito"/>
                <a:cs typeface="Carlito"/>
              </a:rPr>
              <a:t>034-2017-TCE-S3</a:t>
            </a:r>
            <a:endParaRPr sz="1595" dirty="0">
              <a:latin typeface="Carlito"/>
              <a:cs typeface="Carlito"/>
            </a:endParaRPr>
          </a:p>
        </p:txBody>
      </p:sp>
      <p:grpSp>
        <p:nvGrpSpPr>
          <p:cNvPr id="34" name="object 34"/>
          <p:cNvGrpSpPr/>
          <p:nvPr/>
        </p:nvGrpSpPr>
        <p:grpSpPr>
          <a:xfrm>
            <a:off x="4043802" y="3547484"/>
            <a:ext cx="683560" cy="208232"/>
            <a:chOff x="4037076" y="3547871"/>
            <a:chExt cx="685800" cy="208915"/>
          </a:xfrm>
        </p:grpSpPr>
        <p:sp>
          <p:nvSpPr>
            <p:cNvPr id="35" name="object 35"/>
            <p:cNvSpPr/>
            <p:nvPr/>
          </p:nvSpPr>
          <p:spPr>
            <a:xfrm>
              <a:off x="4050030" y="3560825"/>
              <a:ext cx="660400" cy="182880"/>
            </a:xfrm>
            <a:custGeom>
              <a:avLst/>
              <a:gdLst/>
              <a:ahLst/>
              <a:cxnLst/>
              <a:rect l="l" t="t" r="r" b="b"/>
              <a:pathLst>
                <a:path w="660400" h="182879">
                  <a:moveTo>
                    <a:pt x="494919" y="0"/>
                  </a:moveTo>
                  <a:lnTo>
                    <a:pt x="164973" y="0"/>
                  </a:lnTo>
                  <a:lnTo>
                    <a:pt x="164973" y="91440"/>
                  </a:lnTo>
                  <a:lnTo>
                    <a:pt x="0" y="91440"/>
                  </a:lnTo>
                  <a:lnTo>
                    <a:pt x="329946" y="182880"/>
                  </a:lnTo>
                  <a:lnTo>
                    <a:pt x="659892" y="91440"/>
                  </a:lnTo>
                  <a:lnTo>
                    <a:pt x="494919" y="91440"/>
                  </a:lnTo>
                  <a:lnTo>
                    <a:pt x="494919" y="0"/>
                  </a:lnTo>
                  <a:close/>
                </a:path>
              </a:pathLst>
            </a:custGeom>
            <a:solidFill>
              <a:srgbClr val="4F81BC"/>
            </a:solidFill>
          </p:spPr>
          <p:txBody>
            <a:bodyPr wrap="square" lIns="0" tIns="0" rIns="0" bIns="0" rtlCol="0"/>
            <a:lstStyle/>
            <a:p>
              <a:endParaRPr sz="1794"/>
            </a:p>
          </p:txBody>
        </p:sp>
        <p:sp>
          <p:nvSpPr>
            <p:cNvPr id="36" name="object 36"/>
            <p:cNvSpPr/>
            <p:nvPr/>
          </p:nvSpPr>
          <p:spPr>
            <a:xfrm>
              <a:off x="4050030" y="3560825"/>
              <a:ext cx="660400" cy="182880"/>
            </a:xfrm>
            <a:custGeom>
              <a:avLst/>
              <a:gdLst/>
              <a:ahLst/>
              <a:cxnLst/>
              <a:rect l="l" t="t" r="r" b="b"/>
              <a:pathLst>
                <a:path w="660400" h="182879">
                  <a:moveTo>
                    <a:pt x="494919" y="0"/>
                  </a:moveTo>
                  <a:lnTo>
                    <a:pt x="494919" y="91440"/>
                  </a:lnTo>
                  <a:lnTo>
                    <a:pt x="659892" y="91440"/>
                  </a:lnTo>
                  <a:lnTo>
                    <a:pt x="329946" y="182880"/>
                  </a:lnTo>
                  <a:lnTo>
                    <a:pt x="0" y="91440"/>
                  </a:lnTo>
                  <a:lnTo>
                    <a:pt x="164973" y="91440"/>
                  </a:lnTo>
                  <a:lnTo>
                    <a:pt x="164973" y="0"/>
                  </a:lnTo>
                  <a:lnTo>
                    <a:pt x="494919" y="0"/>
                  </a:lnTo>
                  <a:close/>
                </a:path>
              </a:pathLst>
            </a:custGeom>
            <a:ln w="25908">
              <a:solidFill>
                <a:srgbClr val="385D89"/>
              </a:solidFill>
            </a:ln>
          </p:spPr>
          <p:txBody>
            <a:bodyPr wrap="square" lIns="0" tIns="0" rIns="0" bIns="0" rtlCol="0"/>
            <a:lstStyle/>
            <a:p>
              <a:endParaRPr sz="1794"/>
            </a:p>
          </p:txBody>
        </p:sp>
      </p:grpSp>
      <p:grpSp>
        <p:nvGrpSpPr>
          <p:cNvPr id="37" name="object 37"/>
          <p:cNvGrpSpPr/>
          <p:nvPr/>
        </p:nvGrpSpPr>
        <p:grpSpPr>
          <a:xfrm>
            <a:off x="4043802" y="5074101"/>
            <a:ext cx="683560" cy="206967"/>
            <a:chOff x="4037076" y="5079491"/>
            <a:chExt cx="685800" cy="207645"/>
          </a:xfrm>
        </p:grpSpPr>
        <p:sp>
          <p:nvSpPr>
            <p:cNvPr id="38" name="object 38"/>
            <p:cNvSpPr/>
            <p:nvPr/>
          </p:nvSpPr>
          <p:spPr>
            <a:xfrm>
              <a:off x="4050030" y="5092445"/>
              <a:ext cx="660400" cy="181610"/>
            </a:xfrm>
            <a:custGeom>
              <a:avLst/>
              <a:gdLst/>
              <a:ahLst/>
              <a:cxnLst/>
              <a:rect l="l" t="t" r="r" b="b"/>
              <a:pathLst>
                <a:path w="660400" h="181610">
                  <a:moveTo>
                    <a:pt x="494919" y="0"/>
                  </a:moveTo>
                  <a:lnTo>
                    <a:pt x="164973" y="0"/>
                  </a:lnTo>
                  <a:lnTo>
                    <a:pt x="164973" y="90677"/>
                  </a:lnTo>
                  <a:lnTo>
                    <a:pt x="0" y="90677"/>
                  </a:lnTo>
                  <a:lnTo>
                    <a:pt x="329946" y="181355"/>
                  </a:lnTo>
                  <a:lnTo>
                    <a:pt x="659892" y="90677"/>
                  </a:lnTo>
                  <a:lnTo>
                    <a:pt x="494919" y="90677"/>
                  </a:lnTo>
                  <a:lnTo>
                    <a:pt x="494919" y="0"/>
                  </a:lnTo>
                  <a:close/>
                </a:path>
              </a:pathLst>
            </a:custGeom>
            <a:solidFill>
              <a:srgbClr val="4F81BC"/>
            </a:solidFill>
          </p:spPr>
          <p:txBody>
            <a:bodyPr wrap="square" lIns="0" tIns="0" rIns="0" bIns="0" rtlCol="0"/>
            <a:lstStyle/>
            <a:p>
              <a:endParaRPr sz="1794"/>
            </a:p>
          </p:txBody>
        </p:sp>
        <p:sp>
          <p:nvSpPr>
            <p:cNvPr id="39" name="object 39"/>
            <p:cNvSpPr/>
            <p:nvPr/>
          </p:nvSpPr>
          <p:spPr>
            <a:xfrm>
              <a:off x="4050030" y="5092445"/>
              <a:ext cx="660400" cy="181610"/>
            </a:xfrm>
            <a:custGeom>
              <a:avLst/>
              <a:gdLst/>
              <a:ahLst/>
              <a:cxnLst/>
              <a:rect l="l" t="t" r="r" b="b"/>
              <a:pathLst>
                <a:path w="660400" h="181610">
                  <a:moveTo>
                    <a:pt x="494919" y="0"/>
                  </a:moveTo>
                  <a:lnTo>
                    <a:pt x="494919" y="90677"/>
                  </a:lnTo>
                  <a:lnTo>
                    <a:pt x="659892" y="90677"/>
                  </a:lnTo>
                  <a:lnTo>
                    <a:pt x="329946" y="181355"/>
                  </a:lnTo>
                  <a:lnTo>
                    <a:pt x="0" y="90677"/>
                  </a:lnTo>
                  <a:lnTo>
                    <a:pt x="164973" y="90677"/>
                  </a:lnTo>
                  <a:lnTo>
                    <a:pt x="164973" y="0"/>
                  </a:lnTo>
                  <a:lnTo>
                    <a:pt x="494919" y="0"/>
                  </a:lnTo>
                  <a:close/>
                </a:path>
              </a:pathLst>
            </a:custGeom>
            <a:ln w="25908">
              <a:solidFill>
                <a:srgbClr val="385D89"/>
              </a:solidFill>
            </a:ln>
          </p:spPr>
          <p:txBody>
            <a:bodyPr wrap="square" lIns="0" tIns="0" rIns="0" bIns="0" rtlCol="0"/>
            <a:lstStyle/>
            <a:p>
              <a:endParaRPr sz="1794"/>
            </a:p>
          </p:txBody>
        </p:sp>
      </p:grpSp>
      <p:grpSp>
        <p:nvGrpSpPr>
          <p:cNvPr id="40" name="Grupo 39"/>
          <p:cNvGrpSpPr/>
          <p:nvPr/>
        </p:nvGrpSpPr>
        <p:grpSpPr>
          <a:xfrm>
            <a:off x="338328" y="48738"/>
            <a:ext cx="11585448" cy="920526"/>
            <a:chOff x="338328" y="48738"/>
            <a:chExt cx="11585448" cy="920526"/>
          </a:xfrm>
        </p:grpSpPr>
        <p:cxnSp>
          <p:nvCxnSpPr>
            <p:cNvPr id="41" name="Conector recto 40">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42" name="Imagen 41">
              <a:extLst>
                <a:ext uri="{FF2B5EF4-FFF2-40B4-BE49-F238E27FC236}">
                  <a16:creationId xmlns:a16="http://schemas.microsoft.com/office/drawing/2014/main" id="{A2FE40DF-2E93-4BFC-89F4-59BFFE5E2B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43"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0557390"/>
      </p:ext>
    </p:extLst>
  </p:cSld>
  <p:clrMapOvr>
    <a:masterClrMapping/>
  </p:clrMapOvr>
  <p:transition spd="slow">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21223" y="1040338"/>
            <a:ext cx="2250729" cy="743055"/>
          </a:xfrm>
          <a:custGeom>
            <a:avLst/>
            <a:gdLst/>
            <a:ahLst/>
            <a:cxnLst/>
            <a:rect l="l" t="t" r="r" b="b"/>
            <a:pathLst>
              <a:path w="1579245" h="745489">
                <a:moveTo>
                  <a:pt x="0" y="74549"/>
                </a:moveTo>
                <a:lnTo>
                  <a:pt x="6889" y="45541"/>
                </a:lnTo>
                <a:lnTo>
                  <a:pt x="25685" y="21843"/>
                </a:lnTo>
                <a:lnTo>
                  <a:pt x="53578" y="5861"/>
                </a:lnTo>
                <a:lnTo>
                  <a:pt x="87756" y="0"/>
                </a:lnTo>
                <a:lnTo>
                  <a:pt x="1491106" y="0"/>
                </a:lnTo>
                <a:lnTo>
                  <a:pt x="1525285" y="5861"/>
                </a:lnTo>
                <a:lnTo>
                  <a:pt x="1553178" y="21844"/>
                </a:lnTo>
                <a:lnTo>
                  <a:pt x="1571974" y="45541"/>
                </a:lnTo>
                <a:lnTo>
                  <a:pt x="1578864" y="74549"/>
                </a:lnTo>
                <a:lnTo>
                  <a:pt x="1578864" y="670687"/>
                </a:lnTo>
                <a:lnTo>
                  <a:pt x="1571974" y="699694"/>
                </a:lnTo>
                <a:lnTo>
                  <a:pt x="1553178" y="723391"/>
                </a:lnTo>
                <a:lnTo>
                  <a:pt x="1525285" y="739374"/>
                </a:lnTo>
                <a:lnTo>
                  <a:pt x="1491106" y="745236"/>
                </a:lnTo>
                <a:lnTo>
                  <a:pt x="87756" y="745236"/>
                </a:lnTo>
                <a:lnTo>
                  <a:pt x="53578" y="739374"/>
                </a:lnTo>
                <a:lnTo>
                  <a:pt x="25685" y="723391"/>
                </a:lnTo>
                <a:lnTo>
                  <a:pt x="6889" y="699694"/>
                </a:lnTo>
                <a:lnTo>
                  <a:pt x="0" y="670687"/>
                </a:lnTo>
                <a:lnTo>
                  <a:pt x="0" y="74549"/>
                </a:lnTo>
                <a:close/>
              </a:path>
            </a:pathLst>
          </a:custGeom>
          <a:ln w="25908">
            <a:solidFill>
              <a:srgbClr val="000000"/>
            </a:solidFill>
            <a:prstDash val="lgDash"/>
          </a:ln>
        </p:spPr>
        <p:txBody>
          <a:bodyPr wrap="square" lIns="0" tIns="0" rIns="0" bIns="0" rtlCol="0"/>
          <a:lstStyle/>
          <a:p>
            <a:endParaRPr sz="1794"/>
          </a:p>
        </p:txBody>
      </p:sp>
      <p:sp>
        <p:nvSpPr>
          <p:cNvPr id="3" name="object 3"/>
          <p:cNvSpPr txBox="1"/>
          <p:nvPr/>
        </p:nvSpPr>
        <p:spPr>
          <a:xfrm>
            <a:off x="9569010" y="1148188"/>
            <a:ext cx="1960659" cy="579446"/>
          </a:xfrm>
          <a:prstGeom prst="rect">
            <a:avLst/>
          </a:prstGeom>
        </p:spPr>
        <p:txBody>
          <a:bodyPr vert="horz" wrap="square" lIns="0" tIns="12658" rIns="0" bIns="0" rtlCol="0">
            <a:spAutoFit/>
          </a:bodyPr>
          <a:lstStyle/>
          <a:p>
            <a:pPr marL="206970" marR="5063" indent="-194944">
              <a:spcBef>
                <a:spcPts val="100"/>
              </a:spcBef>
            </a:pPr>
            <a:r>
              <a:rPr sz="1794" b="1" spc="-15" dirty="0">
                <a:latin typeface="Carlito"/>
                <a:cs typeface="Carlito"/>
              </a:rPr>
              <a:t>CAUSALES</a:t>
            </a:r>
            <a:r>
              <a:rPr sz="1794" b="1" spc="-70" dirty="0">
                <a:latin typeface="Carlito"/>
                <a:cs typeface="Carlito"/>
              </a:rPr>
              <a:t> </a:t>
            </a:r>
            <a:r>
              <a:rPr sz="1794" b="1" dirty="0">
                <a:latin typeface="Carlito"/>
                <a:cs typeface="Carlito"/>
              </a:rPr>
              <a:t>DE  </a:t>
            </a:r>
            <a:r>
              <a:rPr sz="1794" b="1" spc="-5" dirty="0">
                <a:latin typeface="Carlito"/>
                <a:cs typeface="Carlito"/>
              </a:rPr>
              <a:t>NULIDAD</a:t>
            </a:r>
            <a:endParaRPr sz="1794" dirty="0">
              <a:latin typeface="Carlito"/>
              <a:cs typeface="Carlito"/>
            </a:endParaRPr>
          </a:p>
        </p:txBody>
      </p:sp>
      <p:sp>
        <p:nvSpPr>
          <p:cNvPr id="4" name="object 4"/>
          <p:cNvSpPr txBox="1">
            <a:spLocks noGrp="1"/>
          </p:cNvSpPr>
          <p:nvPr>
            <p:ph type="title" idx="4294967295"/>
          </p:nvPr>
        </p:nvSpPr>
        <p:spPr>
          <a:xfrm>
            <a:off x="389960" y="1248385"/>
            <a:ext cx="5508566" cy="362834"/>
          </a:xfrm>
          <a:prstGeom prst="rect">
            <a:avLst/>
          </a:prstGeom>
        </p:spPr>
        <p:txBody>
          <a:bodyPr vert="horz" wrap="square" lIns="0" tIns="12658" rIns="0" bIns="0" rtlCol="0" anchor="ctr">
            <a:spAutoFit/>
          </a:bodyPr>
          <a:lstStyle/>
          <a:p>
            <a:pPr marL="12659">
              <a:spcBef>
                <a:spcPts val="100"/>
              </a:spcBef>
            </a:pPr>
            <a:r>
              <a:rPr sz="2463" b="1" dirty="0">
                <a:latin typeface="+mn-lt"/>
                <a:ea typeface="+mn-ea"/>
                <a:cs typeface="+mn-cs"/>
              </a:rPr>
              <a:t>c) Apelación en trámite</a:t>
            </a:r>
          </a:p>
        </p:txBody>
      </p:sp>
      <p:sp>
        <p:nvSpPr>
          <p:cNvPr id="5" name="object 5"/>
          <p:cNvSpPr/>
          <p:nvPr/>
        </p:nvSpPr>
        <p:spPr>
          <a:xfrm>
            <a:off x="1035378" y="2524422"/>
            <a:ext cx="1727254" cy="887361"/>
          </a:xfrm>
          <a:custGeom>
            <a:avLst/>
            <a:gdLst/>
            <a:ahLst/>
            <a:cxnLst/>
            <a:rect l="l" t="t" r="r" b="b"/>
            <a:pathLst>
              <a:path w="1732914" h="890270">
                <a:moveTo>
                  <a:pt x="0" y="89534"/>
                </a:moveTo>
                <a:lnTo>
                  <a:pt x="7035" y="54703"/>
                </a:lnTo>
                <a:lnTo>
                  <a:pt x="26220" y="26241"/>
                </a:lnTo>
                <a:lnTo>
                  <a:pt x="54676" y="7042"/>
                </a:lnTo>
                <a:lnTo>
                  <a:pt x="89522" y="0"/>
                </a:lnTo>
                <a:lnTo>
                  <a:pt x="1643253" y="0"/>
                </a:lnTo>
                <a:lnTo>
                  <a:pt x="1678084" y="7042"/>
                </a:lnTo>
                <a:lnTo>
                  <a:pt x="1706546" y="26241"/>
                </a:lnTo>
                <a:lnTo>
                  <a:pt x="1725745" y="54703"/>
                </a:lnTo>
                <a:lnTo>
                  <a:pt x="1732788" y="89534"/>
                </a:lnTo>
                <a:lnTo>
                  <a:pt x="1732788" y="800480"/>
                </a:lnTo>
                <a:lnTo>
                  <a:pt x="1725745" y="835312"/>
                </a:lnTo>
                <a:lnTo>
                  <a:pt x="1706546" y="863774"/>
                </a:lnTo>
                <a:lnTo>
                  <a:pt x="1678084" y="882973"/>
                </a:lnTo>
                <a:lnTo>
                  <a:pt x="1643253" y="890015"/>
                </a:lnTo>
                <a:lnTo>
                  <a:pt x="89522" y="890015"/>
                </a:lnTo>
                <a:lnTo>
                  <a:pt x="54676" y="882973"/>
                </a:lnTo>
                <a:lnTo>
                  <a:pt x="26220" y="863774"/>
                </a:lnTo>
                <a:lnTo>
                  <a:pt x="7035" y="835312"/>
                </a:lnTo>
                <a:lnTo>
                  <a:pt x="0" y="800480"/>
                </a:lnTo>
                <a:lnTo>
                  <a:pt x="0" y="89534"/>
                </a:lnTo>
                <a:close/>
              </a:path>
            </a:pathLst>
          </a:custGeom>
          <a:ln w="25908">
            <a:solidFill>
              <a:srgbClr val="000000"/>
            </a:solidFill>
          </a:ln>
        </p:spPr>
        <p:txBody>
          <a:bodyPr wrap="square" lIns="0" tIns="0" rIns="0" bIns="0" rtlCol="0"/>
          <a:lstStyle/>
          <a:p>
            <a:endParaRPr sz="1794"/>
          </a:p>
        </p:txBody>
      </p:sp>
      <p:sp>
        <p:nvSpPr>
          <p:cNvPr id="6" name="object 6"/>
          <p:cNvSpPr txBox="1"/>
          <p:nvPr/>
        </p:nvSpPr>
        <p:spPr>
          <a:xfrm>
            <a:off x="1341587" y="2803542"/>
            <a:ext cx="1111418" cy="239724"/>
          </a:xfrm>
          <a:prstGeom prst="rect">
            <a:avLst/>
          </a:prstGeom>
        </p:spPr>
        <p:txBody>
          <a:bodyPr vert="horz" wrap="square" lIns="0" tIns="12658" rIns="0" bIns="0" rtlCol="0">
            <a:spAutoFit/>
          </a:bodyPr>
          <a:lstStyle/>
          <a:p>
            <a:pPr marL="12659">
              <a:spcBef>
                <a:spcPts val="100"/>
              </a:spcBef>
            </a:pPr>
            <a:r>
              <a:rPr sz="1437" b="1" spc="-10" dirty="0">
                <a:latin typeface="Carlito"/>
                <a:cs typeface="Carlito"/>
              </a:rPr>
              <a:t>APELACIÓN</a:t>
            </a:r>
            <a:endParaRPr sz="1437" dirty="0">
              <a:latin typeface="Carlito"/>
              <a:cs typeface="Carlito"/>
            </a:endParaRPr>
          </a:p>
        </p:txBody>
      </p:sp>
      <p:grpSp>
        <p:nvGrpSpPr>
          <p:cNvPr id="7" name="object 7"/>
          <p:cNvGrpSpPr/>
          <p:nvPr/>
        </p:nvGrpSpPr>
        <p:grpSpPr>
          <a:xfrm>
            <a:off x="3083779" y="2742402"/>
            <a:ext cx="390515" cy="451276"/>
            <a:chOff x="3073907" y="2740151"/>
            <a:chExt cx="391795" cy="452755"/>
          </a:xfrm>
        </p:grpSpPr>
        <p:sp>
          <p:nvSpPr>
            <p:cNvPr id="8" name="object 8"/>
            <p:cNvSpPr/>
            <p:nvPr/>
          </p:nvSpPr>
          <p:spPr>
            <a:xfrm>
              <a:off x="3086861" y="2753105"/>
              <a:ext cx="365760" cy="426720"/>
            </a:xfrm>
            <a:custGeom>
              <a:avLst/>
              <a:gdLst/>
              <a:ahLst/>
              <a:cxnLst/>
              <a:rect l="l" t="t" r="r" b="b"/>
              <a:pathLst>
                <a:path w="365760" h="426719">
                  <a:moveTo>
                    <a:pt x="182879" y="0"/>
                  </a:moveTo>
                  <a:lnTo>
                    <a:pt x="182879" y="106680"/>
                  </a:lnTo>
                  <a:lnTo>
                    <a:pt x="0" y="106680"/>
                  </a:lnTo>
                  <a:lnTo>
                    <a:pt x="0" y="320040"/>
                  </a:lnTo>
                  <a:lnTo>
                    <a:pt x="182879" y="320040"/>
                  </a:lnTo>
                  <a:lnTo>
                    <a:pt x="182879" y="426720"/>
                  </a:lnTo>
                  <a:lnTo>
                    <a:pt x="365760" y="213360"/>
                  </a:lnTo>
                  <a:lnTo>
                    <a:pt x="182879" y="0"/>
                  </a:lnTo>
                  <a:close/>
                </a:path>
              </a:pathLst>
            </a:custGeom>
            <a:solidFill>
              <a:srgbClr val="4F81BC"/>
            </a:solidFill>
          </p:spPr>
          <p:txBody>
            <a:bodyPr wrap="square" lIns="0" tIns="0" rIns="0" bIns="0" rtlCol="0"/>
            <a:lstStyle/>
            <a:p>
              <a:endParaRPr sz="1794"/>
            </a:p>
          </p:txBody>
        </p:sp>
        <p:sp>
          <p:nvSpPr>
            <p:cNvPr id="9" name="object 9"/>
            <p:cNvSpPr/>
            <p:nvPr/>
          </p:nvSpPr>
          <p:spPr>
            <a:xfrm>
              <a:off x="3086861" y="2753105"/>
              <a:ext cx="365760" cy="426720"/>
            </a:xfrm>
            <a:custGeom>
              <a:avLst/>
              <a:gdLst/>
              <a:ahLst/>
              <a:cxnLst/>
              <a:rect l="l" t="t" r="r" b="b"/>
              <a:pathLst>
                <a:path w="365760" h="426719">
                  <a:moveTo>
                    <a:pt x="0" y="106680"/>
                  </a:moveTo>
                  <a:lnTo>
                    <a:pt x="182879" y="106680"/>
                  </a:lnTo>
                  <a:lnTo>
                    <a:pt x="182879" y="0"/>
                  </a:lnTo>
                  <a:lnTo>
                    <a:pt x="365760" y="213360"/>
                  </a:lnTo>
                  <a:lnTo>
                    <a:pt x="182879" y="426720"/>
                  </a:lnTo>
                  <a:lnTo>
                    <a:pt x="182879" y="320040"/>
                  </a:lnTo>
                  <a:lnTo>
                    <a:pt x="0" y="320040"/>
                  </a:lnTo>
                  <a:lnTo>
                    <a:pt x="0" y="106680"/>
                  </a:lnTo>
                  <a:close/>
                </a:path>
              </a:pathLst>
            </a:custGeom>
            <a:ln w="25908">
              <a:solidFill>
                <a:srgbClr val="385D89"/>
              </a:solidFill>
            </a:ln>
          </p:spPr>
          <p:txBody>
            <a:bodyPr wrap="square" lIns="0" tIns="0" rIns="0" bIns="0" rtlCol="0"/>
            <a:lstStyle/>
            <a:p>
              <a:endParaRPr sz="1794"/>
            </a:p>
          </p:txBody>
        </p:sp>
      </p:grpSp>
      <p:sp>
        <p:nvSpPr>
          <p:cNvPr id="10" name="object 10"/>
          <p:cNvSpPr/>
          <p:nvPr/>
        </p:nvSpPr>
        <p:spPr>
          <a:xfrm>
            <a:off x="3839492" y="2196313"/>
            <a:ext cx="2470310" cy="655078"/>
          </a:xfrm>
          <a:custGeom>
            <a:avLst/>
            <a:gdLst/>
            <a:ahLst/>
            <a:cxnLst/>
            <a:rect l="l" t="t" r="r" b="b"/>
            <a:pathLst>
              <a:path w="2478404" h="657225">
                <a:moveTo>
                  <a:pt x="0" y="66039"/>
                </a:moveTo>
                <a:lnTo>
                  <a:pt x="5193" y="40344"/>
                </a:lnTo>
                <a:lnTo>
                  <a:pt x="19351" y="19351"/>
                </a:lnTo>
                <a:lnTo>
                  <a:pt x="40344" y="5193"/>
                </a:lnTo>
                <a:lnTo>
                  <a:pt x="66039" y="0"/>
                </a:lnTo>
                <a:lnTo>
                  <a:pt x="2411984" y="0"/>
                </a:lnTo>
                <a:lnTo>
                  <a:pt x="2437679" y="5193"/>
                </a:lnTo>
                <a:lnTo>
                  <a:pt x="2458672" y="19351"/>
                </a:lnTo>
                <a:lnTo>
                  <a:pt x="2472830" y="40344"/>
                </a:lnTo>
                <a:lnTo>
                  <a:pt x="2478024" y="66039"/>
                </a:lnTo>
                <a:lnTo>
                  <a:pt x="2478024" y="590803"/>
                </a:lnTo>
                <a:lnTo>
                  <a:pt x="2472830" y="616499"/>
                </a:lnTo>
                <a:lnTo>
                  <a:pt x="2458672" y="637492"/>
                </a:lnTo>
                <a:lnTo>
                  <a:pt x="2437679" y="651650"/>
                </a:lnTo>
                <a:lnTo>
                  <a:pt x="2411984" y="656843"/>
                </a:lnTo>
                <a:lnTo>
                  <a:pt x="66039" y="656843"/>
                </a:lnTo>
                <a:lnTo>
                  <a:pt x="40344" y="651650"/>
                </a:lnTo>
                <a:lnTo>
                  <a:pt x="19351" y="637492"/>
                </a:lnTo>
                <a:lnTo>
                  <a:pt x="5193" y="616499"/>
                </a:lnTo>
                <a:lnTo>
                  <a:pt x="0" y="590803"/>
                </a:lnTo>
                <a:lnTo>
                  <a:pt x="0" y="66039"/>
                </a:lnTo>
                <a:close/>
              </a:path>
            </a:pathLst>
          </a:custGeom>
          <a:ln w="25908">
            <a:solidFill>
              <a:srgbClr val="000000"/>
            </a:solidFill>
          </a:ln>
        </p:spPr>
        <p:txBody>
          <a:bodyPr wrap="square" lIns="0" tIns="0" rIns="0" bIns="0" rtlCol="0"/>
          <a:lstStyle/>
          <a:p>
            <a:endParaRPr sz="1794"/>
          </a:p>
        </p:txBody>
      </p:sp>
      <p:sp>
        <p:nvSpPr>
          <p:cNvPr id="11" name="object 11"/>
          <p:cNvSpPr txBox="1"/>
          <p:nvPr/>
        </p:nvSpPr>
        <p:spPr>
          <a:xfrm>
            <a:off x="4174761" y="2358848"/>
            <a:ext cx="1339835" cy="296114"/>
          </a:xfrm>
          <a:prstGeom prst="rect">
            <a:avLst/>
          </a:prstGeom>
        </p:spPr>
        <p:txBody>
          <a:bodyPr vert="horz" wrap="square" lIns="0" tIns="12658" rIns="0" bIns="0" rtlCol="0">
            <a:spAutoFit/>
          </a:bodyPr>
          <a:lstStyle/>
          <a:p>
            <a:pPr marL="12659">
              <a:spcBef>
                <a:spcPts val="100"/>
              </a:spcBef>
            </a:pPr>
            <a:r>
              <a:rPr sz="1794" b="1" dirty="0">
                <a:latin typeface="Carlito"/>
                <a:cs typeface="Carlito"/>
              </a:rPr>
              <a:t>ENTI</a:t>
            </a:r>
            <a:r>
              <a:rPr sz="1794" b="1" spc="-35" dirty="0">
                <a:latin typeface="Carlito"/>
                <a:cs typeface="Carlito"/>
              </a:rPr>
              <a:t>D</a:t>
            </a:r>
            <a:r>
              <a:rPr sz="1794" b="1" dirty="0">
                <a:latin typeface="Carlito"/>
                <a:cs typeface="Carlito"/>
              </a:rPr>
              <a:t>AD</a:t>
            </a:r>
            <a:endParaRPr sz="1794" dirty="0">
              <a:latin typeface="Carlito"/>
              <a:cs typeface="Carlito"/>
            </a:endParaRPr>
          </a:p>
        </p:txBody>
      </p:sp>
      <p:sp>
        <p:nvSpPr>
          <p:cNvPr id="12" name="object 12"/>
          <p:cNvSpPr/>
          <p:nvPr/>
        </p:nvSpPr>
        <p:spPr>
          <a:xfrm>
            <a:off x="3839492" y="3103170"/>
            <a:ext cx="2470310" cy="893691"/>
          </a:xfrm>
          <a:custGeom>
            <a:avLst/>
            <a:gdLst/>
            <a:ahLst/>
            <a:cxnLst/>
            <a:rect l="l" t="t" r="r" b="b"/>
            <a:pathLst>
              <a:path w="2478404" h="896620">
                <a:moveTo>
                  <a:pt x="0" y="90170"/>
                </a:moveTo>
                <a:lnTo>
                  <a:pt x="7088" y="55078"/>
                </a:lnTo>
                <a:lnTo>
                  <a:pt x="26416" y="26416"/>
                </a:lnTo>
                <a:lnTo>
                  <a:pt x="55078" y="7088"/>
                </a:lnTo>
                <a:lnTo>
                  <a:pt x="90169" y="0"/>
                </a:lnTo>
                <a:lnTo>
                  <a:pt x="2387854" y="0"/>
                </a:lnTo>
                <a:lnTo>
                  <a:pt x="2422945" y="7088"/>
                </a:lnTo>
                <a:lnTo>
                  <a:pt x="2451607" y="26416"/>
                </a:lnTo>
                <a:lnTo>
                  <a:pt x="2470935" y="55078"/>
                </a:lnTo>
                <a:lnTo>
                  <a:pt x="2478024" y="90170"/>
                </a:lnTo>
                <a:lnTo>
                  <a:pt x="2478024" y="805942"/>
                </a:lnTo>
                <a:lnTo>
                  <a:pt x="2470935" y="841033"/>
                </a:lnTo>
                <a:lnTo>
                  <a:pt x="2451607" y="869696"/>
                </a:lnTo>
                <a:lnTo>
                  <a:pt x="2422945" y="889023"/>
                </a:lnTo>
                <a:lnTo>
                  <a:pt x="2387854" y="896112"/>
                </a:lnTo>
                <a:lnTo>
                  <a:pt x="90169" y="896112"/>
                </a:lnTo>
                <a:lnTo>
                  <a:pt x="55078" y="889023"/>
                </a:lnTo>
                <a:lnTo>
                  <a:pt x="26415" y="869696"/>
                </a:lnTo>
                <a:lnTo>
                  <a:pt x="7088" y="841033"/>
                </a:lnTo>
                <a:lnTo>
                  <a:pt x="0" y="805942"/>
                </a:lnTo>
                <a:lnTo>
                  <a:pt x="0" y="90170"/>
                </a:lnTo>
                <a:close/>
              </a:path>
            </a:pathLst>
          </a:custGeom>
          <a:ln w="25907">
            <a:solidFill>
              <a:srgbClr val="000000"/>
            </a:solidFill>
          </a:ln>
        </p:spPr>
        <p:txBody>
          <a:bodyPr wrap="square" lIns="0" tIns="0" rIns="0" bIns="0" rtlCol="0"/>
          <a:lstStyle/>
          <a:p>
            <a:endParaRPr sz="1794"/>
          </a:p>
        </p:txBody>
      </p:sp>
      <p:sp>
        <p:nvSpPr>
          <p:cNvPr id="13" name="object 13"/>
          <p:cNvSpPr txBox="1"/>
          <p:nvPr/>
        </p:nvSpPr>
        <p:spPr>
          <a:xfrm>
            <a:off x="4003548" y="3111271"/>
            <a:ext cx="2142454" cy="862778"/>
          </a:xfrm>
          <a:prstGeom prst="rect">
            <a:avLst/>
          </a:prstGeom>
        </p:spPr>
        <p:txBody>
          <a:bodyPr vert="horz" wrap="square" lIns="0" tIns="12658" rIns="0" bIns="0" rtlCol="0">
            <a:spAutoFit/>
          </a:bodyPr>
          <a:lstStyle/>
          <a:p>
            <a:pPr marL="12026" marR="5063" indent="-1898" algn="ctr">
              <a:spcBef>
                <a:spcPts val="100"/>
              </a:spcBef>
            </a:pPr>
            <a:r>
              <a:rPr sz="1794" b="1" spc="-5" dirty="0">
                <a:latin typeface="Carlito"/>
                <a:cs typeface="Carlito"/>
              </a:rPr>
              <a:t>TRIBUNAL </a:t>
            </a:r>
            <a:r>
              <a:rPr sz="1794" b="1" dirty="0">
                <a:latin typeface="Carlito"/>
                <a:cs typeface="Carlito"/>
              </a:rPr>
              <a:t>DE  </a:t>
            </a:r>
            <a:r>
              <a:rPr sz="1794" b="1" spc="-30" dirty="0">
                <a:latin typeface="Carlito"/>
                <a:cs typeface="Carlito"/>
              </a:rPr>
              <a:t>CONTRATACIONES</a:t>
            </a:r>
            <a:r>
              <a:rPr sz="1794" b="1" spc="-80" dirty="0">
                <a:latin typeface="Carlito"/>
                <a:cs typeface="Carlito"/>
              </a:rPr>
              <a:t> </a:t>
            </a:r>
            <a:r>
              <a:rPr sz="1794" b="1" dirty="0">
                <a:latin typeface="Carlito"/>
                <a:cs typeface="Carlito"/>
              </a:rPr>
              <a:t>DEL  </a:t>
            </a:r>
            <a:r>
              <a:rPr sz="1794" b="1" spc="-30" dirty="0">
                <a:latin typeface="Carlito"/>
                <a:cs typeface="Carlito"/>
              </a:rPr>
              <a:t>ESTADO</a:t>
            </a:r>
            <a:endParaRPr sz="1794" dirty="0">
              <a:latin typeface="Carlito"/>
              <a:cs typeface="Carlito"/>
            </a:endParaRPr>
          </a:p>
        </p:txBody>
      </p:sp>
      <p:grpSp>
        <p:nvGrpSpPr>
          <p:cNvPr id="14" name="object 14"/>
          <p:cNvGrpSpPr/>
          <p:nvPr/>
        </p:nvGrpSpPr>
        <p:grpSpPr>
          <a:xfrm>
            <a:off x="6581712" y="2632245"/>
            <a:ext cx="2316509" cy="893690"/>
            <a:chOff x="6585204" y="2875788"/>
            <a:chExt cx="2324100" cy="452755"/>
          </a:xfrm>
        </p:grpSpPr>
        <p:sp>
          <p:nvSpPr>
            <p:cNvPr id="15" name="object 15"/>
            <p:cNvSpPr/>
            <p:nvPr/>
          </p:nvSpPr>
          <p:spPr>
            <a:xfrm>
              <a:off x="6598158" y="2888742"/>
              <a:ext cx="2298700" cy="426720"/>
            </a:xfrm>
            <a:custGeom>
              <a:avLst/>
              <a:gdLst/>
              <a:ahLst/>
              <a:cxnLst/>
              <a:rect l="l" t="t" r="r" b="b"/>
              <a:pathLst>
                <a:path w="2298700" h="426720">
                  <a:moveTo>
                    <a:pt x="2084832" y="0"/>
                  </a:moveTo>
                  <a:lnTo>
                    <a:pt x="2084832" y="106680"/>
                  </a:lnTo>
                  <a:lnTo>
                    <a:pt x="0" y="106680"/>
                  </a:lnTo>
                  <a:lnTo>
                    <a:pt x="0" y="320040"/>
                  </a:lnTo>
                  <a:lnTo>
                    <a:pt x="2084832" y="320040"/>
                  </a:lnTo>
                  <a:lnTo>
                    <a:pt x="2084832" y="426720"/>
                  </a:lnTo>
                  <a:lnTo>
                    <a:pt x="2298192" y="213360"/>
                  </a:lnTo>
                  <a:lnTo>
                    <a:pt x="2084832" y="0"/>
                  </a:lnTo>
                  <a:close/>
                </a:path>
              </a:pathLst>
            </a:custGeom>
            <a:solidFill>
              <a:srgbClr val="4F81BC"/>
            </a:solidFill>
          </p:spPr>
          <p:txBody>
            <a:bodyPr wrap="square" lIns="0" tIns="0" rIns="0" bIns="0" rtlCol="0"/>
            <a:lstStyle/>
            <a:p>
              <a:endParaRPr sz="1794"/>
            </a:p>
          </p:txBody>
        </p:sp>
        <p:sp>
          <p:nvSpPr>
            <p:cNvPr id="16" name="object 16"/>
            <p:cNvSpPr/>
            <p:nvPr/>
          </p:nvSpPr>
          <p:spPr>
            <a:xfrm>
              <a:off x="6598158" y="2888742"/>
              <a:ext cx="2298700" cy="426720"/>
            </a:xfrm>
            <a:custGeom>
              <a:avLst/>
              <a:gdLst/>
              <a:ahLst/>
              <a:cxnLst/>
              <a:rect l="l" t="t" r="r" b="b"/>
              <a:pathLst>
                <a:path w="2298700" h="426720">
                  <a:moveTo>
                    <a:pt x="0" y="106680"/>
                  </a:moveTo>
                  <a:lnTo>
                    <a:pt x="2084832" y="106680"/>
                  </a:lnTo>
                  <a:lnTo>
                    <a:pt x="2084832" y="0"/>
                  </a:lnTo>
                  <a:lnTo>
                    <a:pt x="2298192" y="213360"/>
                  </a:lnTo>
                  <a:lnTo>
                    <a:pt x="2084832" y="426720"/>
                  </a:lnTo>
                  <a:lnTo>
                    <a:pt x="2084832" y="320040"/>
                  </a:lnTo>
                  <a:lnTo>
                    <a:pt x="0" y="320040"/>
                  </a:lnTo>
                  <a:lnTo>
                    <a:pt x="0" y="106680"/>
                  </a:lnTo>
                  <a:close/>
                </a:path>
              </a:pathLst>
            </a:custGeom>
            <a:ln w="25908">
              <a:solidFill>
                <a:srgbClr val="385D89"/>
              </a:solidFill>
            </a:ln>
          </p:spPr>
          <p:txBody>
            <a:bodyPr wrap="square" lIns="0" tIns="0" rIns="0" bIns="0" rtlCol="0"/>
            <a:lstStyle/>
            <a:p>
              <a:endParaRPr sz="1794"/>
            </a:p>
          </p:txBody>
        </p:sp>
      </p:grpSp>
      <p:sp>
        <p:nvSpPr>
          <p:cNvPr id="17" name="object 17"/>
          <p:cNvSpPr txBox="1"/>
          <p:nvPr/>
        </p:nvSpPr>
        <p:spPr>
          <a:xfrm>
            <a:off x="6531838" y="2929145"/>
            <a:ext cx="2353977" cy="242920"/>
          </a:xfrm>
          <a:prstGeom prst="rect">
            <a:avLst/>
          </a:prstGeom>
        </p:spPr>
        <p:txBody>
          <a:bodyPr vert="horz" wrap="square" lIns="0" tIns="15823" rIns="0" bIns="0" rtlCol="0">
            <a:spAutoFit/>
          </a:bodyPr>
          <a:lstStyle/>
          <a:p>
            <a:pPr marL="12659">
              <a:spcBef>
                <a:spcPts val="124"/>
              </a:spcBef>
            </a:pPr>
            <a:r>
              <a:rPr sz="1437" b="1" spc="10" dirty="0">
                <a:latin typeface="Carlito"/>
                <a:cs typeface="Carlito"/>
              </a:rPr>
              <a:t>APELACIÓN EN</a:t>
            </a:r>
            <a:r>
              <a:rPr sz="1437" b="1" spc="-75" dirty="0">
                <a:latin typeface="Carlito"/>
                <a:cs typeface="Carlito"/>
              </a:rPr>
              <a:t> </a:t>
            </a:r>
            <a:r>
              <a:rPr sz="1437" b="1" spc="10" dirty="0">
                <a:latin typeface="Carlito"/>
                <a:cs typeface="Carlito"/>
              </a:rPr>
              <a:t>TRÁMITE</a:t>
            </a:r>
            <a:endParaRPr sz="1437" dirty="0">
              <a:latin typeface="Carlito"/>
              <a:cs typeface="Carlito"/>
            </a:endParaRPr>
          </a:p>
        </p:txBody>
      </p:sp>
      <p:sp>
        <p:nvSpPr>
          <p:cNvPr id="18" name="object 18"/>
          <p:cNvSpPr/>
          <p:nvPr/>
        </p:nvSpPr>
        <p:spPr>
          <a:xfrm>
            <a:off x="6966400" y="4276614"/>
            <a:ext cx="1549402" cy="1818269"/>
          </a:xfrm>
          <a:prstGeom prst="rect">
            <a:avLst/>
          </a:prstGeom>
          <a:blipFill>
            <a:blip r:embed="rId2" cstate="print"/>
            <a:stretch>
              <a:fillRect/>
            </a:stretch>
          </a:blipFill>
        </p:spPr>
        <p:txBody>
          <a:bodyPr wrap="square" lIns="0" tIns="0" rIns="0" bIns="0" rtlCol="0"/>
          <a:lstStyle/>
          <a:p>
            <a:endParaRPr sz="1794"/>
          </a:p>
        </p:txBody>
      </p:sp>
      <p:sp>
        <p:nvSpPr>
          <p:cNvPr id="19" name="object 19"/>
          <p:cNvSpPr/>
          <p:nvPr/>
        </p:nvSpPr>
        <p:spPr>
          <a:xfrm>
            <a:off x="7350567" y="3545738"/>
            <a:ext cx="778803" cy="544956"/>
          </a:xfrm>
          <a:prstGeom prst="rect">
            <a:avLst/>
          </a:prstGeom>
          <a:blipFill>
            <a:blip r:embed="rId3" cstate="print"/>
            <a:stretch>
              <a:fillRect/>
            </a:stretch>
          </a:blipFill>
        </p:spPr>
        <p:txBody>
          <a:bodyPr wrap="square" lIns="0" tIns="0" rIns="0" bIns="0" rtlCol="0"/>
          <a:lstStyle/>
          <a:p>
            <a:endParaRPr sz="1794"/>
          </a:p>
        </p:txBody>
      </p:sp>
      <p:grpSp>
        <p:nvGrpSpPr>
          <p:cNvPr id="20" name="object 20"/>
          <p:cNvGrpSpPr/>
          <p:nvPr/>
        </p:nvGrpSpPr>
        <p:grpSpPr>
          <a:xfrm>
            <a:off x="9213032" y="2195554"/>
            <a:ext cx="2594996" cy="1844345"/>
            <a:chOff x="9223247" y="2191511"/>
            <a:chExt cx="2603500" cy="1850389"/>
          </a:xfrm>
        </p:grpSpPr>
        <p:sp>
          <p:nvSpPr>
            <p:cNvPr id="21" name="object 21"/>
            <p:cNvSpPr/>
            <p:nvPr/>
          </p:nvSpPr>
          <p:spPr>
            <a:xfrm>
              <a:off x="9223247" y="2191511"/>
              <a:ext cx="2602992" cy="1301496"/>
            </a:xfrm>
            <a:prstGeom prst="rect">
              <a:avLst/>
            </a:prstGeom>
            <a:blipFill>
              <a:blip r:embed="rId4" cstate="print"/>
              <a:stretch>
                <a:fillRect/>
              </a:stretch>
            </a:blipFill>
          </p:spPr>
          <p:txBody>
            <a:bodyPr wrap="square" lIns="0" tIns="0" rIns="0" bIns="0" rtlCol="0"/>
            <a:lstStyle/>
            <a:p>
              <a:endParaRPr sz="1794"/>
            </a:p>
          </p:txBody>
        </p:sp>
        <p:sp>
          <p:nvSpPr>
            <p:cNvPr id="22" name="object 22"/>
            <p:cNvSpPr/>
            <p:nvPr/>
          </p:nvSpPr>
          <p:spPr>
            <a:xfrm>
              <a:off x="9950195" y="3165347"/>
              <a:ext cx="858011" cy="876300"/>
            </a:xfrm>
            <a:prstGeom prst="rect">
              <a:avLst/>
            </a:prstGeom>
            <a:blipFill>
              <a:blip r:embed="rId5" cstate="print"/>
              <a:stretch>
                <a:fillRect/>
              </a:stretch>
            </a:blipFill>
          </p:spPr>
          <p:txBody>
            <a:bodyPr wrap="square" lIns="0" tIns="0" rIns="0" bIns="0" rtlCol="0"/>
            <a:lstStyle/>
            <a:p>
              <a:endParaRPr sz="1794"/>
            </a:p>
          </p:txBody>
        </p:sp>
      </p:grpSp>
      <p:sp>
        <p:nvSpPr>
          <p:cNvPr id="23" name="object 23"/>
          <p:cNvSpPr/>
          <p:nvPr/>
        </p:nvSpPr>
        <p:spPr>
          <a:xfrm>
            <a:off x="161185" y="4090695"/>
            <a:ext cx="4835332" cy="2633138"/>
          </a:xfrm>
          <a:prstGeom prst="rect">
            <a:avLst/>
          </a:prstGeom>
          <a:blipFill>
            <a:blip r:embed="rId6" cstate="print">
              <a:duotone>
                <a:schemeClr val="accent5">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Lst>
            </a:blip>
            <a:stretch>
              <a:fillRect/>
            </a:stretch>
          </a:blipFill>
        </p:spPr>
        <p:txBody>
          <a:bodyPr wrap="square" lIns="0" tIns="0" rIns="0" bIns="0" rtlCol="0"/>
          <a:lstStyle/>
          <a:p>
            <a:endParaRPr sz="1794" dirty="0">
              <a:solidFill>
                <a:sysClr val="windowText" lastClr="000000"/>
              </a:solidFill>
            </a:endParaRPr>
          </a:p>
        </p:txBody>
      </p:sp>
      <p:grpSp>
        <p:nvGrpSpPr>
          <p:cNvPr id="24" name="object 24"/>
          <p:cNvGrpSpPr/>
          <p:nvPr/>
        </p:nvGrpSpPr>
        <p:grpSpPr>
          <a:xfrm>
            <a:off x="1672986" y="3623561"/>
            <a:ext cx="450643" cy="394945"/>
            <a:chOff x="1658492" y="3624198"/>
            <a:chExt cx="452120" cy="396240"/>
          </a:xfrm>
        </p:grpSpPr>
        <p:sp>
          <p:nvSpPr>
            <p:cNvPr id="25" name="object 25"/>
            <p:cNvSpPr/>
            <p:nvPr/>
          </p:nvSpPr>
          <p:spPr>
            <a:xfrm>
              <a:off x="1671192" y="3636898"/>
              <a:ext cx="426720" cy="370840"/>
            </a:xfrm>
            <a:custGeom>
              <a:avLst/>
              <a:gdLst/>
              <a:ahLst/>
              <a:cxnLst/>
              <a:rect l="l" t="t" r="r" b="b"/>
              <a:pathLst>
                <a:path w="426719" h="370839">
                  <a:moveTo>
                    <a:pt x="204596" y="0"/>
                  </a:moveTo>
                  <a:lnTo>
                    <a:pt x="0" y="192658"/>
                  </a:lnTo>
                  <a:lnTo>
                    <a:pt x="106552" y="187706"/>
                  </a:lnTo>
                  <a:lnTo>
                    <a:pt x="115062" y="370331"/>
                  </a:lnTo>
                  <a:lnTo>
                    <a:pt x="328168" y="360425"/>
                  </a:lnTo>
                  <a:lnTo>
                    <a:pt x="319658" y="177673"/>
                  </a:lnTo>
                  <a:lnTo>
                    <a:pt x="426212" y="172719"/>
                  </a:lnTo>
                  <a:lnTo>
                    <a:pt x="204596" y="0"/>
                  </a:lnTo>
                  <a:close/>
                </a:path>
              </a:pathLst>
            </a:custGeom>
            <a:solidFill>
              <a:srgbClr val="4F81BC"/>
            </a:solidFill>
          </p:spPr>
          <p:txBody>
            <a:bodyPr wrap="square" lIns="0" tIns="0" rIns="0" bIns="0" rtlCol="0"/>
            <a:lstStyle/>
            <a:p>
              <a:endParaRPr sz="1794"/>
            </a:p>
          </p:txBody>
        </p:sp>
        <p:sp>
          <p:nvSpPr>
            <p:cNvPr id="26" name="object 26"/>
            <p:cNvSpPr/>
            <p:nvPr/>
          </p:nvSpPr>
          <p:spPr>
            <a:xfrm>
              <a:off x="1671192" y="3636898"/>
              <a:ext cx="426720" cy="370840"/>
            </a:xfrm>
            <a:custGeom>
              <a:avLst/>
              <a:gdLst/>
              <a:ahLst/>
              <a:cxnLst/>
              <a:rect l="l" t="t" r="r" b="b"/>
              <a:pathLst>
                <a:path w="426719" h="370839">
                  <a:moveTo>
                    <a:pt x="115062" y="370331"/>
                  </a:moveTo>
                  <a:lnTo>
                    <a:pt x="106552" y="187706"/>
                  </a:lnTo>
                  <a:lnTo>
                    <a:pt x="0" y="192658"/>
                  </a:lnTo>
                  <a:lnTo>
                    <a:pt x="204596" y="0"/>
                  </a:lnTo>
                  <a:lnTo>
                    <a:pt x="426212" y="172719"/>
                  </a:lnTo>
                  <a:lnTo>
                    <a:pt x="319658" y="177673"/>
                  </a:lnTo>
                  <a:lnTo>
                    <a:pt x="328168" y="360425"/>
                  </a:lnTo>
                  <a:lnTo>
                    <a:pt x="115062" y="370331"/>
                  </a:lnTo>
                  <a:close/>
                </a:path>
              </a:pathLst>
            </a:custGeom>
            <a:ln w="25400">
              <a:solidFill>
                <a:srgbClr val="385D89"/>
              </a:solidFill>
            </a:ln>
          </p:spPr>
          <p:txBody>
            <a:bodyPr wrap="square" lIns="0" tIns="0" rIns="0" bIns="0" rtlCol="0"/>
            <a:lstStyle/>
            <a:p>
              <a:endParaRPr sz="1794"/>
            </a:p>
          </p:txBody>
        </p:sp>
      </p:grpSp>
      <p:grpSp>
        <p:nvGrpSpPr>
          <p:cNvPr id="27" name="Grupo 26"/>
          <p:cNvGrpSpPr/>
          <p:nvPr/>
        </p:nvGrpSpPr>
        <p:grpSpPr>
          <a:xfrm>
            <a:off x="338328" y="48738"/>
            <a:ext cx="11585448" cy="920526"/>
            <a:chOff x="338328" y="48738"/>
            <a:chExt cx="11585448" cy="920526"/>
          </a:xfrm>
        </p:grpSpPr>
        <p:cxnSp>
          <p:nvCxnSpPr>
            <p:cNvPr id="28" name="Conector recto 27">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9" name="Imagen 28">
              <a:extLst>
                <a:ext uri="{FF2B5EF4-FFF2-40B4-BE49-F238E27FC236}">
                  <a16:creationId xmlns:a16="http://schemas.microsoft.com/office/drawing/2014/main" id="{A2FE40DF-2E93-4BFC-89F4-59BFFE5E2B42}"/>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30"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2233966"/>
      </p:ext>
    </p:extLst>
  </p:cSld>
  <p:clrMapOvr>
    <a:masterClrMapping/>
  </p:clrMapOvr>
  <p:transition spd="slow">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42904" y="1040338"/>
            <a:ext cx="2029048" cy="743055"/>
          </a:xfrm>
          <a:custGeom>
            <a:avLst/>
            <a:gdLst/>
            <a:ahLst/>
            <a:cxnLst/>
            <a:rect l="l" t="t" r="r" b="b"/>
            <a:pathLst>
              <a:path w="1579245" h="745489">
                <a:moveTo>
                  <a:pt x="0" y="74549"/>
                </a:moveTo>
                <a:lnTo>
                  <a:pt x="6889" y="45541"/>
                </a:lnTo>
                <a:lnTo>
                  <a:pt x="25685" y="21843"/>
                </a:lnTo>
                <a:lnTo>
                  <a:pt x="53578" y="5861"/>
                </a:lnTo>
                <a:lnTo>
                  <a:pt x="87756" y="0"/>
                </a:lnTo>
                <a:lnTo>
                  <a:pt x="1491106" y="0"/>
                </a:lnTo>
                <a:lnTo>
                  <a:pt x="1525285" y="5861"/>
                </a:lnTo>
                <a:lnTo>
                  <a:pt x="1553178" y="21844"/>
                </a:lnTo>
                <a:lnTo>
                  <a:pt x="1571974" y="45541"/>
                </a:lnTo>
                <a:lnTo>
                  <a:pt x="1578864" y="74549"/>
                </a:lnTo>
                <a:lnTo>
                  <a:pt x="1578864" y="670687"/>
                </a:lnTo>
                <a:lnTo>
                  <a:pt x="1571974" y="699694"/>
                </a:lnTo>
                <a:lnTo>
                  <a:pt x="1553178" y="723391"/>
                </a:lnTo>
                <a:lnTo>
                  <a:pt x="1525285" y="739374"/>
                </a:lnTo>
                <a:lnTo>
                  <a:pt x="1491106" y="745236"/>
                </a:lnTo>
                <a:lnTo>
                  <a:pt x="87756" y="745236"/>
                </a:lnTo>
                <a:lnTo>
                  <a:pt x="53578" y="739374"/>
                </a:lnTo>
                <a:lnTo>
                  <a:pt x="25685" y="723391"/>
                </a:lnTo>
                <a:lnTo>
                  <a:pt x="6889" y="699694"/>
                </a:lnTo>
                <a:lnTo>
                  <a:pt x="0" y="670687"/>
                </a:lnTo>
                <a:lnTo>
                  <a:pt x="0" y="74549"/>
                </a:lnTo>
                <a:close/>
              </a:path>
            </a:pathLst>
          </a:custGeom>
          <a:ln w="25908">
            <a:solidFill>
              <a:srgbClr val="000000"/>
            </a:solidFill>
            <a:prstDash val="lgDash"/>
          </a:ln>
        </p:spPr>
        <p:txBody>
          <a:bodyPr wrap="square" lIns="0" tIns="0" rIns="0" bIns="0" rtlCol="0"/>
          <a:lstStyle/>
          <a:p>
            <a:endParaRPr sz="1794"/>
          </a:p>
        </p:txBody>
      </p:sp>
      <p:sp>
        <p:nvSpPr>
          <p:cNvPr id="3" name="object 3"/>
          <p:cNvSpPr txBox="1"/>
          <p:nvPr/>
        </p:nvSpPr>
        <p:spPr>
          <a:xfrm>
            <a:off x="9790692" y="1148188"/>
            <a:ext cx="1738977" cy="579446"/>
          </a:xfrm>
          <a:prstGeom prst="rect">
            <a:avLst/>
          </a:prstGeom>
        </p:spPr>
        <p:txBody>
          <a:bodyPr vert="horz" wrap="square" lIns="0" tIns="12658" rIns="0" bIns="0" rtlCol="0">
            <a:spAutoFit/>
          </a:bodyPr>
          <a:lstStyle/>
          <a:p>
            <a:pPr marL="206970" marR="5063" indent="-194944">
              <a:spcBef>
                <a:spcPts val="100"/>
              </a:spcBef>
            </a:pPr>
            <a:r>
              <a:rPr sz="1794" b="1" spc="-15" dirty="0">
                <a:latin typeface="Carlito"/>
                <a:cs typeface="Carlito"/>
              </a:rPr>
              <a:t>CAUSALES</a:t>
            </a:r>
            <a:r>
              <a:rPr sz="1794" b="1" spc="-70" dirty="0">
                <a:latin typeface="Carlito"/>
                <a:cs typeface="Carlito"/>
              </a:rPr>
              <a:t> </a:t>
            </a:r>
            <a:r>
              <a:rPr sz="1794" b="1" dirty="0">
                <a:latin typeface="Carlito"/>
                <a:cs typeface="Carlito"/>
              </a:rPr>
              <a:t>DE  </a:t>
            </a:r>
            <a:r>
              <a:rPr sz="1794" b="1" spc="-5" dirty="0">
                <a:latin typeface="Carlito"/>
                <a:cs typeface="Carlito"/>
              </a:rPr>
              <a:t>NULIDAD</a:t>
            </a:r>
            <a:endParaRPr sz="1794" dirty="0">
              <a:latin typeface="Carlito"/>
              <a:cs typeface="Carlito"/>
            </a:endParaRPr>
          </a:p>
        </p:txBody>
      </p:sp>
      <p:sp>
        <p:nvSpPr>
          <p:cNvPr id="4" name="object 4"/>
          <p:cNvSpPr txBox="1">
            <a:spLocks noGrp="1"/>
          </p:cNvSpPr>
          <p:nvPr>
            <p:ph type="title" idx="4294967295"/>
          </p:nvPr>
        </p:nvSpPr>
        <p:spPr>
          <a:xfrm>
            <a:off x="372371" y="1341862"/>
            <a:ext cx="6433219" cy="362834"/>
          </a:xfrm>
          <a:prstGeom prst="rect">
            <a:avLst/>
          </a:prstGeom>
        </p:spPr>
        <p:txBody>
          <a:bodyPr vert="horz" wrap="square" lIns="0" tIns="12658" rIns="0" bIns="0" rtlCol="0" anchor="ctr">
            <a:spAutoFit/>
          </a:bodyPr>
          <a:lstStyle/>
          <a:p>
            <a:pPr marL="12659">
              <a:spcBef>
                <a:spcPts val="100"/>
              </a:spcBef>
            </a:pPr>
            <a:r>
              <a:rPr sz="2463" b="1" dirty="0">
                <a:latin typeface="+mn-lt"/>
                <a:ea typeface="+mn-ea"/>
                <a:cs typeface="+mn-cs"/>
              </a:rPr>
              <a:t>d) Incumplimiento de condiciones</a:t>
            </a:r>
          </a:p>
        </p:txBody>
      </p:sp>
      <p:sp>
        <p:nvSpPr>
          <p:cNvPr id="5" name="object 5"/>
          <p:cNvSpPr/>
          <p:nvPr/>
        </p:nvSpPr>
        <p:spPr>
          <a:xfrm>
            <a:off x="532581" y="2380115"/>
            <a:ext cx="3056400" cy="1017745"/>
          </a:xfrm>
          <a:custGeom>
            <a:avLst/>
            <a:gdLst/>
            <a:ahLst/>
            <a:cxnLst/>
            <a:rect l="l" t="t" r="r" b="b"/>
            <a:pathLst>
              <a:path w="3066415" h="1021079">
                <a:moveTo>
                  <a:pt x="0" y="102743"/>
                </a:moveTo>
                <a:lnTo>
                  <a:pt x="8071" y="62739"/>
                </a:lnTo>
                <a:lnTo>
                  <a:pt x="30083" y="30083"/>
                </a:lnTo>
                <a:lnTo>
                  <a:pt x="62729" y="8070"/>
                </a:lnTo>
                <a:lnTo>
                  <a:pt x="102704" y="0"/>
                </a:lnTo>
                <a:lnTo>
                  <a:pt x="2963545" y="0"/>
                </a:lnTo>
                <a:lnTo>
                  <a:pt x="3003548" y="8070"/>
                </a:lnTo>
                <a:lnTo>
                  <a:pt x="3036204" y="30083"/>
                </a:lnTo>
                <a:lnTo>
                  <a:pt x="3058217" y="62739"/>
                </a:lnTo>
                <a:lnTo>
                  <a:pt x="3066288" y="102743"/>
                </a:lnTo>
                <a:lnTo>
                  <a:pt x="3066288" y="918337"/>
                </a:lnTo>
                <a:lnTo>
                  <a:pt x="3058217" y="958340"/>
                </a:lnTo>
                <a:lnTo>
                  <a:pt x="3036204" y="990996"/>
                </a:lnTo>
                <a:lnTo>
                  <a:pt x="3003548" y="1013009"/>
                </a:lnTo>
                <a:lnTo>
                  <a:pt x="2963545" y="1021080"/>
                </a:lnTo>
                <a:lnTo>
                  <a:pt x="102704" y="1021080"/>
                </a:lnTo>
                <a:lnTo>
                  <a:pt x="62729" y="1013009"/>
                </a:lnTo>
                <a:lnTo>
                  <a:pt x="30083" y="990996"/>
                </a:lnTo>
                <a:lnTo>
                  <a:pt x="8071" y="958340"/>
                </a:lnTo>
                <a:lnTo>
                  <a:pt x="0" y="918337"/>
                </a:lnTo>
                <a:lnTo>
                  <a:pt x="0" y="102743"/>
                </a:lnTo>
                <a:close/>
              </a:path>
            </a:pathLst>
          </a:custGeom>
          <a:ln w="25908">
            <a:solidFill>
              <a:srgbClr val="000000"/>
            </a:solidFill>
          </a:ln>
        </p:spPr>
        <p:txBody>
          <a:bodyPr wrap="square" lIns="0" tIns="0" rIns="0" bIns="0" rtlCol="0"/>
          <a:lstStyle/>
          <a:p>
            <a:endParaRPr sz="1794"/>
          </a:p>
        </p:txBody>
      </p:sp>
      <p:sp>
        <p:nvSpPr>
          <p:cNvPr id="6" name="object 6"/>
          <p:cNvSpPr txBox="1"/>
          <p:nvPr/>
        </p:nvSpPr>
        <p:spPr>
          <a:xfrm>
            <a:off x="874917" y="2450243"/>
            <a:ext cx="2367143" cy="693608"/>
          </a:xfrm>
          <a:prstGeom prst="rect">
            <a:avLst/>
          </a:prstGeom>
        </p:spPr>
        <p:txBody>
          <a:bodyPr vert="horz" wrap="square" lIns="0" tIns="12658" rIns="0" bIns="0" rtlCol="0">
            <a:spAutoFit/>
          </a:bodyPr>
          <a:lstStyle/>
          <a:p>
            <a:pPr marL="12659" marR="5063" indent="2532" algn="ctr">
              <a:spcBef>
                <a:spcPts val="100"/>
              </a:spcBef>
            </a:pPr>
            <a:r>
              <a:rPr sz="1437" b="1" spc="-10" dirty="0">
                <a:latin typeface="Carlito"/>
                <a:cs typeface="Carlito"/>
              </a:rPr>
              <a:t>CONDICIONES </a:t>
            </a:r>
            <a:r>
              <a:rPr sz="1437" b="1" spc="-45" dirty="0">
                <a:latin typeface="Carlito"/>
                <a:cs typeface="Carlito"/>
              </a:rPr>
              <a:t>Y/O  </a:t>
            </a:r>
            <a:r>
              <a:rPr sz="1437" b="1" spc="-15" dirty="0">
                <a:latin typeface="Carlito"/>
                <a:cs typeface="Carlito"/>
              </a:rPr>
              <a:t>REQUISITOS </a:t>
            </a:r>
            <a:r>
              <a:rPr sz="1437" b="1" spc="-35" dirty="0">
                <a:latin typeface="Carlito"/>
                <a:cs typeface="Carlito"/>
              </a:rPr>
              <a:t>PARA </a:t>
            </a:r>
            <a:r>
              <a:rPr sz="1437" b="1" dirty="0">
                <a:latin typeface="Carlito"/>
                <a:cs typeface="Carlito"/>
              </a:rPr>
              <a:t>UNA  </a:t>
            </a:r>
            <a:r>
              <a:rPr sz="1437" b="1" spc="-35" dirty="0">
                <a:latin typeface="Carlito"/>
                <a:cs typeface="Carlito"/>
              </a:rPr>
              <a:t>CONTRATACIÓN</a:t>
            </a:r>
            <a:r>
              <a:rPr sz="1437" b="1" spc="-40" dirty="0">
                <a:latin typeface="Carlito"/>
                <a:cs typeface="Carlito"/>
              </a:rPr>
              <a:t> </a:t>
            </a:r>
            <a:r>
              <a:rPr sz="1437" b="1" spc="-30" dirty="0">
                <a:latin typeface="Carlito"/>
                <a:cs typeface="Carlito"/>
              </a:rPr>
              <a:t>DIRECTA</a:t>
            </a:r>
            <a:endParaRPr sz="1437" dirty="0">
              <a:latin typeface="Carlito"/>
              <a:cs typeface="Carlito"/>
            </a:endParaRPr>
          </a:p>
        </p:txBody>
      </p:sp>
      <p:sp>
        <p:nvSpPr>
          <p:cNvPr id="7" name="object 7"/>
          <p:cNvSpPr/>
          <p:nvPr/>
        </p:nvSpPr>
        <p:spPr>
          <a:xfrm>
            <a:off x="4568622" y="2380115"/>
            <a:ext cx="3056400" cy="1017745"/>
          </a:xfrm>
          <a:custGeom>
            <a:avLst/>
            <a:gdLst/>
            <a:ahLst/>
            <a:cxnLst/>
            <a:rect l="l" t="t" r="r" b="b"/>
            <a:pathLst>
              <a:path w="3066415" h="1021079">
                <a:moveTo>
                  <a:pt x="0" y="102743"/>
                </a:moveTo>
                <a:lnTo>
                  <a:pt x="8070" y="62739"/>
                </a:lnTo>
                <a:lnTo>
                  <a:pt x="30083" y="30083"/>
                </a:lnTo>
                <a:lnTo>
                  <a:pt x="62739" y="8070"/>
                </a:lnTo>
                <a:lnTo>
                  <a:pt x="102743" y="0"/>
                </a:lnTo>
                <a:lnTo>
                  <a:pt x="2963545" y="0"/>
                </a:lnTo>
                <a:lnTo>
                  <a:pt x="3003548" y="8070"/>
                </a:lnTo>
                <a:lnTo>
                  <a:pt x="3036204" y="30083"/>
                </a:lnTo>
                <a:lnTo>
                  <a:pt x="3058217" y="62739"/>
                </a:lnTo>
                <a:lnTo>
                  <a:pt x="3066288" y="102743"/>
                </a:lnTo>
                <a:lnTo>
                  <a:pt x="3066288" y="918337"/>
                </a:lnTo>
                <a:lnTo>
                  <a:pt x="3058217" y="958340"/>
                </a:lnTo>
                <a:lnTo>
                  <a:pt x="3036204" y="990996"/>
                </a:lnTo>
                <a:lnTo>
                  <a:pt x="3003548" y="1013009"/>
                </a:lnTo>
                <a:lnTo>
                  <a:pt x="2963545" y="1021080"/>
                </a:lnTo>
                <a:lnTo>
                  <a:pt x="102743" y="1021080"/>
                </a:lnTo>
                <a:lnTo>
                  <a:pt x="62739" y="1013009"/>
                </a:lnTo>
                <a:lnTo>
                  <a:pt x="30083" y="990996"/>
                </a:lnTo>
                <a:lnTo>
                  <a:pt x="8070" y="958340"/>
                </a:lnTo>
                <a:lnTo>
                  <a:pt x="0" y="918337"/>
                </a:lnTo>
                <a:lnTo>
                  <a:pt x="0" y="102743"/>
                </a:lnTo>
                <a:close/>
              </a:path>
            </a:pathLst>
          </a:custGeom>
          <a:ln w="25908">
            <a:solidFill>
              <a:srgbClr val="000000"/>
            </a:solidFill>
          </a:ln>
        </p:spPr>
        <p:txBody>
          <a:bodyPr wrap="square" lIns="0" tIns="0" rIns="0" bIns="0" rtlCol="0"/>
          <a:lstStyle/>
          <a:p>
            <a:endParaRPr sz="1794"/>
          </a:p>
        </p:txBody>
      </p:sp>
      <p:sp>
        <p:nvSpPr>
          <p:cNvPr id="8" name="object 8"/>
          <p:cNvSpPr txBox="1"/>
          <p:nvPr/>
        </p:nvSpPr>
        <p:spPr>
          <a:xfrm>
            <a:off x="4691283" y="2450243"/>
            <a:ext cx="2807660" cy="693608"/>
          </a:xfrm>
          <a:prstGeom prst="rect">
            <a:avLst/>
          </a:prstGeom>
        </p:spPr>
        <p:txBody>
          <a:bodyPr vert="horz" wrap="square" lIns="0" tIns="12658" rIns="0" bIns="0" rtlCol="0">
            <a:spAutoFit/>
          </a:bodyPr>
          <a:lstStyle/>
          <a:p>
            <a:pPr marL="12659" marR="5063" indent="1266" algn="ctr">
              <a:spcBef>
                <a:spcPts val="100"/>
              </a:spcBef>
            </a:pPr>
            <a:r>
              <a:rPr sz="1437" b="1" dirty="0">
                <a:latin typeface="Carlito"/>
                <a:cs typeface="Carlito"/>
              </a:rPr>
              <a:t>NO </a:t>
            </a:r>
            <a:r>
              <a:rPr sz="1437" b="1" spc="-10" dirty="0">
                <a:latin typeface="Carlito"/>
                <a:cs typeface="Carlito"/>
              </a:rPr>
              <a:t>EMPLEAR </a:t>
            </a:r>
            <a:r>
              <a:rPr sz="1437" b="1" dirty="0">
                <a:latin typeface="Carlito"/>
                <a:cs typeface="Carlito"/>
              </a:rPr>
              <a:t>EL </a:t>
            </a:r>
            <a:r>
              <a:rPr sz="1437" b="1" spc="-15" dirty="0">
                <a:latin typeface="Carlito"/>
                <a:cs typeface="Carlito"/>
              </a:rPr>
              <a:t>MÉTODO </a:t>
            </a:r>
            <a:r>
              <a:rPr sz="1437" b="1" spc="-5" dirty="0">
                <a:latin typeface="Carlito"/>
                <a:cs typeface="Carlito"/>
              </a:rPr>
              <a:t>DE  </a:t>
            </a:r>
            <a:r>
              <a:rPr sz="1437" b="1" spc="-35" dirty="0">
                <a:latin typeface="Carlito"/>
                <a:cs typeface="Carlito"/>
              </a:rPr>
              <a:t>CONTRATACIÓN </a:t>
            </a:r>
            <a:r>
              <a:rPr sz="1437" b="1" spc="-10" dirty="0">
                <a:latin typeface="Carlito"/>
                <a:cs typeface="Carlito"/>
              </a:rPr>
              <a:t>PREVISTO </a:t>
            </a:r>
            <a:r>
              <a:rPr sz="1437" b="1" spc="-5" dirty="0">
                <a:latin typeface="Carlito"/>
                <a:cs typeface="Carlito"/>
              </a:rPr>
              <a:t>EN  LA</a:t>
            </a:r>
            <a:r>
              <a:rPr sz="1437" b="1" spc="5" dirty="0">
                <a:latin typeface="Carlito"/>
                <a:cs typeface="Carlito"/>
              </a:rPr>
              <a:t> </a:t>
            </a:r>
            <a:r>
              <a:rPr sz="1437" b="1" spc="-5" dirty="0">
                <a:latin typeface="Carlito"/>
                <a:cs typeface="Carlito"/>
              </a:rPr>
              <a:t>NORMA</a:t>
            </a:r>
            <a:endParaRPr sz="1437" dirty="0">
              <a:latin typeface="Carlito"/>
              <a:cs typeface="Carlito"/>
            </a:endParaRPr>
          </a:p>
        </p:txBody>
      </p:sp>
      <p:sp>
        <p:nvSpPr>
          <p:cNvPr id="9" name="object 9"/>
          <p:cNvSpPr/>
          <p:nvPr/>
        </p:nvSpPr>
        <p:spPr>
          <a:xfrm>
            <a:off x="8604664" y="2380115"/>
            <a:ext cx="3056400" cy="1017745"/>
          </a:xfrm>
          <a:custGeom>
            <a:avLst/>
            <a:gdLst/>
            <a:ahLst/>
            <a:cxnLst/>
            <a:rect l="l" t="t" r="r" b="b"/>
            <a:pathLst>
              <a:path w="3066415" h="1021079">
                <a:moveTo>
                  <a:pt x="0" y="102743"/>
                </a:moveTo>
                <a:lnTo>
                  <a:pt x="8070" y="62739"/>
                </a:lnTo>
                <a:lnTo>
                  <a:pt x="30083" y="30083"/>
                </a:lnTo>
                <a:lnTo>
                  <a:pt x="62739" y="8070"/>
                </a:lnTo>
                <a:lnTo>
                  <a:pt x="102743" y="0"/>
                </a:lnTo>
                <a:lnTo>
                  <a:pt x="2963545" y="0"/>
                </a:lnTo>
                <a:lnTo>
                  <a:pt x="3003548" y="8070"/>
                </a:lnTo>
                <a:lnTo>
                  <a:pt x="3036204" y="30083"/>
                </a:lnTo>
                <a:lnTo>
                  <a:pt x="3058217" y="62739"/>
                </a:lnTo>
                <a:lnTo>
                  <a:pt x="3066288" y="102743"/>
                </a:lnTo>
                <a:lnTo>
                  <a:pt x="3066288" y="918337"/>
                </a:lnTo>
                <a:lnTo>
                  <a:pt x="3058217" y="958340"/>
                </a:lnTo>
                <a:lnTo>
                  <a:pt x="3036204" y="990996"/>
                </a:lnTo>
                <a:lnTo>
                  <a:pt x="3003548" y="1013009"/>
                </a:lnTo>
                <a:lnTo>
                  <a:pt x="2963545" y="1021080"/>
                </a:lnTo>
                <a:lnTo>
                  <a:pt x="102743" y="1021080"/>
                </a:lnTo>
                <a:lnTo>
                  <a:pt x="62739" y="1013009"/>
                </a:lnTo>
                <a:lnTo>
                  <a:pt x="30083" y="990996"/>
                </a:lnTo>
                <a:lnTo>
                  <a:pt x="8070" y="958340"/>
                </a:lnTo>
                <a:lnTo>
                  <a:pt x="0" y="918337"/>
                </a:lnTo>
                <a:lnTo>
                  <a:pt x="0" y="102743"/>
                </a:lnTo>
                <a:close/>
              </a:path>
            </a:pathLst>
          </a:custGeom>
          <a:ln w="25908">
            <a:solidFill>
              <a:srgbClr val="000000"/>
            </a:solidFill>
          </a:ln>
        </p:spPr>
        <p:txBody>
          <a:bodyPr wrap="square" lIns="0" tIns="0" rIns="0" bIns="0" rtlCol="0"/>
          <a:lstStyle/>
          <a:p>
            <a:endParaRPr sz="1794"/>
          </a:p>
        </p:txBody>
      </p:sp>
      <p:sp>
        <p:nvSpPr>
          <p:cNvPr id="10" name="object 10"/>
          <p:cNvSpPr txBox="1"/>
          <p:nvPr/>
        </p:nvSpPr>
        <p:spPr>
          <a:xfrm>
            <a:off x="8757073" y="2450243"/>
            <a:ext cx="2751962" cy="693608"/>
          </a:xfrm>
          <a:prstGeom prst="rect">
            <a:avLst/>
          </a:prstGeom>
        </p:spPr>
        <p:txBody>
          <a:bodyPr vert="horz" wrap="square" lIns="0" tIns="12658" rIns="0" bIns="0" rtlCol="0">
            <a:spAutoFit/>
          </a:bodyPr>
          <a:lstStyle/>
          <a:p>
            <a:pPr marL="12659" marR="5063" indent="-633" algn="ctr">
              <a:spcBef>
                <a:spcPts val="100"/>
              </a:spcBef>
            </a:pPr>
            <a:r>
              <a:rPr sz="1437" b="1" dirty="0">
                <a:latin typeface="Carlito"/>
                <a:cs typeface="Carlito"/>
              </a:rPr>
              <a:t>SE </a:t>
            </a:r>
            <a:r>
              <a:rPr sz="1437" b="1" spc="-10" dirty="0">
                <a:latin typeface="Carlito"/>
                <a:cs typeface="Carlito"/>
              </a:rPr>
              <a:t>EMPLEA </a:t>
            </a:r>
            <a:r>
              <a:rPr sz="1437" b="1" dirty="0">
                <a:latin typeface="Carlito"/>
                <a:cs typeface="Carlito"/>
              </a:rPr>
              <a:t>UN </a:t>
            </a:r>
            <a:r>
              <a:rPr sz="1437" b="1" spc="-15" dirty="0">
                <a:latin typeface="Carlito"/>
                <a:cs typeface="Carlito"/>
              </a:rPr>
              <a:t>MÉTODO </a:t>
            </a:r>
            <a:r>
              <a:rPr sz="1437" b="1" dirty="0">
                <a:latin typeface="Carlito"/>
                <a:cs typeface="Carlito"/>
              </a:rPr>
              <a:t>DE  </a:t>
            </a:r>
            <a:r>
              <a:rPr sz="1437" b="1" spc="-35" dirty="0">
                <a:latin typeface="Carlito"/>
                <a:cs typeface="Carlito"/>
              </a:rPr>
              <a:t>CONTRATACIÓN </a:t>
            </a:r>
            <a:r>
              <a:rPr sz="1437" b="1" spc="-10" dirty="0">
                <a:latin typeface="Carlito"/>
                <a:cs typeface="Carlito"/>
              </a:rPr>
              <a:t>DISTINTO</a:t>
            </a:r>
            <a:r>
              <a:rPr sz="1437" b="1" spc="-54" dirty="0">
                <a:latin typeface="Carlito"/>
                <a:cs typeface="Carlito"/>
              </a:rPr>
              <a:t> </a:t>
            </a:r>
            <a:r>
              <a:rPr sz="1437" b="1" dirty="0">
                <a:latin typeface="Carlito"/>
                <a:cs typeface="Carlito"/>
              </a:rPr>
              <a:t>AL  </a:t>
            </a:r>
            <a:r>
              <a:rPr sz="1437" b="1" spc="-5" dirty="0">
                <a:latin typeface="Carlito"/>
                <a:cs typeface="Carlito"/>
              </a:rPr>
              <a:t>QUE</a:t>
            </a:r>
            <a:r>
              <a:rPr sz="1437" b="1" spc="-15" dirty="0">
                <a:latin typeface="Carlito"/>
                <a:cs typeface="Carlito"/>
              </a:rPr>
              <a:t> </a:t>
            </a:r>
            <a:r>
              <a:rPr sz="1437" b="1" spc="-10" dirty="0">
                <a:latin typeface="Carlito"/>
                <a:cs typeface="Carlito"/>
              </a:rPr>
              <a:t>CORRESPONDE</a:t>
            </a:r>
            <a:endParaRPr sz="1437" dirty="0">
              <a:latin typeface="Carlito"/>
              <a:cs typeface="Carlito"/>
            </a:endParaRPr>
          </a:p>
        </p:txBody>
      </p:sp>
      <p:sp>
        <p:nvSpPr>
          <p:cNvPr id="11" name="object 11"/>
          <p:cNvSpPr/>
          <p:nvPr/>
        </p:nvSpPr>
        <p:spPr>
          <a:xfrm>
            <a:off x="645747" y="4103445"/>
            <a:ext cx="2826901" cy="1443071"/>
          </a:xfrm>
          <a:prstGeom prst="rect">
            <a:avLst/>
          </a:prstGeom>
          <a:blipFill>
            <a:blip r:embed="rId2" cstate="print"/>
            <a:stretch>
              <a:fillRect/>
            </a:stretch>
          </a:blipFill>
        </p:spPr>
        <p:txBody>
          <a:bodyPr wrap="square" lIns="0" tIns="0" rIns="0" bIns="0" rtlCol="0"/>
          <a:lstStyle/>
          <a:p>
            <a:endParaRPr sz="1794"/>
          </a:p>
        </p:txBody>
      </p:sp>
      <p:sp>
        <p:nvSpPr>
          <p:cNvPr id="12" name="object 12"/>
          <p:cNvSpPr/>
          <p:nvPr/>
        </p:nvSpPr>
        <p:spPr>
          <a:xfrm>
            <a:off x="7232229" y="3691778"/>
            <a:ext cx="2192709" cy="977503"/>
          </a:xfrm>
          <a:prstGeom prst="rect">
            <a:avLst/>
          </a:prstGeom>
          <a:blipFill>
            <a:blip r:embed="rId3" cstate="print"/>
            <a:stretch>
              <a:fillRect/>
            </a:stretch>
          </a:blipFill>
        </p:spPr>
        <p:txBody>
          <a:bodyPr wrap="square" lIns="0" tIns="0" rIns="0" bIns="0" rtlCol="0"/>
          <a:lstStyle/>
          <a:p>
            <a:endParaRPr sz="1794"/>
          </a:p>
        </p:txBody>
      </p:sp>
      <p:sp>
        <p:nvSpPr>
          <p:cNvPr id="13" name="object 13"/>
          <p:cNvSpPr/>
          <p:nvPr/>
        </p:nvSpPr>
        <p:spPr>
          <a:xfrm>
            <a:off x="1869321" y="6066783"/>
            <a:ext cx="7226115" cy="436086"/>
          </a:xfrm>
          <a:custGeom>
            <a:avLst/>
            <a:gdLst/>
            <a:ahLst/>
            <a:cxnLst/>
            <a:rect l="l" t="t" r="r" b="b"/>
            <a:pathLst>
              <a:path w="7249795" h="437515">
                <a:moveTo>
                  <a:pt x="0" y="43992"/>
                </a:moveTo>
                <a:lnTo>
                  <a:pt x="3454" y="26869"/>
                </a:lnTo>
                <a:lnTo>
                  <a:pt x="12874" y="12885"/>
                </a:lnTo>
                <a:lnTo>
                  <a:pt x="26842" y="3457"/>
                </a:lnTo>
                <a:lnTo>
                  <a:pt x="43942" y="0"/>
                </a:lnTo>
                <a:lnTo>
                  <a:pt x="7205726" y="0"/>
                </a:lnTo>
                <a:lnTo>
                  <a:pt x="7222825" y="3457"/>
                </a:lnTo>
                <a:lnTo>
                  <a:pt x="7236793" y="12885"/>
                </a:lnTo>
                <a:lnTo>
                  <a:pt x="7246213" y="26869"/>
                </a:lnTo>
                <a:lnTo>
                  <a:pt x="7249668" y="43992"/>
                </a:lnTo>
                <a:lnTo>
                  <a:pt x="7249668" y="393395"/>
                </a:lnTo>
                <a:lnTo>
                  <a:pt x="7246213" y="410518"/>
                </a:lnTo>
                <a:lnTo>
                  <a:pt x="7236793" y="424502"/>
                </a:lnTo>
                <a:lnTo>
                  <a:pt x="7222825" y="433930"/>
                </a:lnTo>
                <a:lnTo>
                  <a:pt x="7205726" y="437388"/>
                </a:lnTo>
                <a:lnTo>
                  <a:pt x="43942" y="437388"/>
                </a:lnTo>
                <a:lnTo>
                  <a:pt x="26842" y="433930"/>
                </a:lnTo>
                <a:lnTo>
                  <a:pt x="12874" y="424502"/>
                </a:lnTo>
                <a:lnTo>
                  <a:pt x="3454" y="410518"/>
                </a:lnTo>
                <a:lnTo>
                  <a:pt x="0" y="393395"/>
                </a:lnTo>
                <a:lnTo>
                  <a:pt x="0" y="43992"/>
                </a:lnTo>
                <a:close/>
              </a:path>
            </a:pathLst>
          </a:custGeom>
          <a:ln w="25908">
            <a:solidFill>
              <a:srgbClr val="FF0000"/>
            </a:solidFill>
            <a:prstDash val="sysDash"/>
          </a:ln>
        </p:spPr>
        <p:txBody>
          <a:bodyPr wrap="square" lIns="0" tIns="0" rIns="0" bIns="0" rtlCol="0"/>
          <a:lstStyle/>
          <a:p>
            <a:endParaRPr sz="1794"/>
          </a:p>
        </p:txBody>
      </p:sp>
      <p:sp>
        <p:nvSpPr>
          <p:cNvPr id="14" name="object 14"/>
          <p:cNvSpPr/>
          <p:nvPr/>
        </p:nvSpPr>
        <p:spPr>
          <a:xfrm>
            <a:off x="7232229" y="4799157"/>
            <a:ext cx="2192709" cy="977503"/>
          </a:xfrm>
          <a:prstGeom prst="rect">
            <a:avLst/>
          </a:prstGeom>
          <a:blipFill>
            <a:blip r:embed="rId3" cstate="print"/>
            <a:stretch>
              <a:fillRect/>
            </a:stretch>
          </a:blipFill>
        </p:spPr>
        <p:txBody>
          <a:bodyPr wrap="square" lIns="0" tIns="0" rIns="0" bIns="0" rtlCol="0"/>
          <a:lstStyle/>
          <a:p>
            <a:endParaRPr sz="1794"/>
          </a:p>
        </p:txBody>
      </p:sp>
      <p:sp>
        <p:nvSpPr>
          <p:cNvPr id="15" name="object 15"/>
          <p:cNvSpPr txBox="1"/>
          <p:nvPr/>
        </p:nvSpPr>
        <p:spPr>
          <a:xfrm>
            <a:off x="3654424" y="3882047"/>
            <a:ext cx="5589369" cy="2679217"/>
          </a:xfrm>
          <a:prstGeom prst="rect">
            <a:avLst/>
          </a:prstGeom>
        </p:spPr>
        <p:txBody>
          <a:bodyPr vert="horz" wrap="square" lIns="0" tIns="12658" rIns="0" bIns="0" rtlCol="0">
            <a:spAutoFit/>
          </a:bodyPr>
          <a:lstStyle/>
          <a:p>
            <a:pPr marL="3812167" marR="43040" algn="ctr">
              <a:spcBef>
                <a:spcPts val="100"/>
              </a:spcBef>
            </a:pPr>
            <a:r>
              <a:rPr sz="1437" b="1" spc="-5" dirty="0">
                <a:latin typeface="Carlito"/>
                <a:cs typeface="Carlito"/>
              </a:rPr>
              <a:t>P</a:t>
            </a:r>
            <a:r>
              <a:rPr sz="1437" b="1" spc="-15" dirty="0">
                <a:latin typeface="Carlito"/>
                <a:cs typeface="Carlito"/>
              </a:rPr>
              <a:t>R</a:t>
            </a:r>
            <a:r>
              <a:rPr sz="1437" b="1" spc="-5" dirty="0">
                <a:latin typeface="Carlito"/>
                <a:cs typeface="Carlito"/>
              </a:rPr>
              <a:t>O</a:t>
            </a:r>
            <a:r>
              <a:rPr sz="1437" b="1" spc="-10" dirty="0">
                <a:latin typeface="Carlito"/>
                <a:cs typeface="Carlito"/>
              </a:rPr>
              <a:t>C</a:t>
            </a:r>
            <a:r>
              <a:rPr sz="1437" b="1" dirty="0">
                <a:latin typeface="Carlito"/>
                <a:cs typeface="Carlito"/>
              </a:rPr>
              <a:t>EDIMIEN</a:t>
            </a:r>
            <a:r>
              <a:rPr sz="1437" b="1" spc="-50" dirty="0">
                <a:latin typeface="Carlito"/>
                <a:cs typeface="Carlito"/>
              </a:rPr>
              <a:t>T</a:t>
            </a:r>
            <a:r>
              <a:rPr sz="1437" b="1" spc="-5" dirty="0">
                <a:latin typeface="Carlito"/>
                <a:cs typeface="Carlito"/>
              </a:rPr>
              <a:t>OS  </a:t>
            </a:r>
            <a:r>
              <a:rPr sz="1437" b="1" dirty="0">
                <a:latin typeface="Carlito"/>
                <a:cs typeface="Carlito"/>
              </a:rPr>
              <a:t>DE</a:t>
            </a:r>
            <a:r>
              <a:rPr sz="1437" b="1" spc="-15" dirty="0">
                <a:latin typeface="Carlito"/>
                <a:cs typeface="Carlito"/>
              </a:rPr>
              <a:t> </a:t>
            </a:r>
            <a:r>
              <a:rPr sz="1437" b="1" spc="-10" dirty="0">
                <a:latin typeface="Carlito"/>
                <a:cs typeface="Carlito"/>
              </a:rPr>
              <a:t>SELECCIÓN</a:t>
            </a:r>
            <a:endParaRPr sz="1437" dirty="0">
              <a:latin typeface="Carlito"/>
              <a:cs typeface="Carlito"/>
            </a:endParaRPr>
          </a:p>
          <a:p>
            <a:pPr>
              <a:lnSpc>
                <a:spcPct val="100000"/>
              </a:lnSpc>
            </a:pPr>
            <a:endParaRPr sz="1794" dirty="0">
              <a:latin typeface="Carlito"/>
              <a:cs typeface="Carlito"/>
            </a:endParaRPr>
          </a:p>
          <a:p>
            <a:pPr>
              <a:spcBef>
                <a:spcPts val="25"/>
              </a:spcBef>
            </a:pPr>
            <a:endParaRPr sz="1794" dirty="0">
              <a:latin typeface="Carlito"/>
              <a:cs typeface="Carlito"/>
            </a:endParaRPr>
          </a:p>
          <a:p>
            <a:pPr marL="3774190" marR="5063" algn="ctr"/>
            <a:r>
              <a:rPr sz="1794" b="1" spc="-15" dirty="0">
                <a:latin typeface="Carlito"/>
                <a:cs typeface="Carlito"/>
              </a:rPr>
              <a:t>MÉTODO </a:t>
            </a:r>
            <a:r>
              <a:rPr sz="1794" b="1" spc="-10" dirty="0">
                <a:latin typeface="Carlito"/>
                <a:cs typeface="Carlito"/>
              </a:rPr>
              <a:t>ESPECIAL  </a:t>
            </a:r>
            <a:r>
              <a:rPr sz="1794" b="1" dirty="0">
                <a:latin typeface="Carlito"/>
                <a:cs typeface="Carlito"/>
              </a:rPr>
              <a:t>DE</a:t>
            </a:r>
            <a:r>
              <a:rPr sz="1794" b="1" spc="-70" dirty="0">
                <a:latin typeface="Carlito"/>
                <a:cs typeface="Carlito"/>
              </a:rPr>
              <a:t> </a:t>
            </a:r>
            <a:r>
              <a:rPr sz="1794" b="1" spc="-35" dirty="0">
                <a:latin typeface="Carlito"/>
                <a:cs typeface="Carlito"/>
              </a:rPr>
              <a:t>CONTRATACIÓN</a:t>
            </a:r>
            <a:endParaRPr sz="1794" dirty="0">
              <a:latin typeface="Carlito"/>
              <a:cs typeface="Carlito"/>
            </a:endParaRPr>
          </a:p>
          <a:p>
            <a:pPr>
              <a:lnSpc>
                <a:spcPct val="100000"/>
              </a:lnSpc>
            </a:pPr>
            <a:endParaRPr sz="1794" dirty="0">
              <a:latin typeface="Carlito"/>
              <a:cs typeface="Carlito"/>
            </a:endParaRPr>
          </a:p>
          <a:p>
            <a:pPr>
              <a:spcBef>
                <a:spcPts val="15"/>
              </a:spcBef>
            </a:pPr>
            <a:endParaRPr sz="2093" dirty="0">
              <a:latin typeface="Carlito"/>
              <a:cs typeface="Carlito"/>
            </a:endParaRPr>
          </a:p>
          <a:p>
            <a:pPr marL="12659"/>
            <a:r>
              <a:rPr sz="1595" b="1" spc="-5" dirty="0">
                <a:solidFill>
                  <a:srgbClr val="FF0000"/>
                </a:solidFill>
                <a:latin typeface="Arial"/>
                <a:cs typeface="Arial"/>
              </a:rPr>
              <a:t>DESLINDE DE</a:t>
            </a:r>
            <a:r>
              <a:rPr sz="1595" b="1" spc="-19" dirty="0">
                <a:solidFill>
                  <a:srgbClr val="FF0000"/>
                </a:solidFill>
                <a:latin typeface="Arial"/>
                <a:cs typeface="Arial"/>
              </a:rPr>
              <a:t> </a:t>
            </a:r>
            <a:r>
              <a:rPr sz="1595" b="1" spc="-10" dirty="0">
                <a:solidFill>
                  <a:srgbClr val="FF0000"/>
                </a:solidFill>
                <a:latin typeface="Arial"/>
                <a:cs typeface="Arial"/>
              </a:rPr>
              <a:t>RESPONSABILIDADES</a:t>
            </a:r>
            <a:endParaRPr sz="1595" dirty="0">
              <a:latin typeface="Arial"/>
              <a:cs typeface="Arial"/>
            </a:endParaRPr>
          </a:p>
        </p:txBody>
      </p:sp>
      <p:sp>
        <p:nvSpPr>
          <p:cNvPr id="16" name="object 16"/>
          <p:cNvSpPr/>
          <p:nvPr/>
        </p:nvSpPr>
        <p:spPr>
          <a:xfrm>
            <a:off x="5692578" y="3789183"/>
            <a:ext cx="787506" cy="786505"/>
          </a:xfrm>
          <a:prstGeom prst="rect">
            <a:avLst/>
          </a:prstGeom>
          <a:blipFill>
            <a:blip r:embed="rId4" cstate="print"/>
            <a:stretch>
              <a:fillRect/>
            </a:stretch>
          </a:blipFill>
        </p:spPr>
        <p:txBody>
          <a:bodyPr wrap="square" lIns="0" tIns="0" rIns="0" bIns="0" rtlCol="0"/>
          <a:lstStyle/>
          <a:p>
            <a:endParaRPr sz="1794"/>
          </a:p>
        </p:txBody>
      </p:sp>
      <p:grpSp>
        <p:nvGrpSpPr>
          <p:cNvPr id="17" name="Grupo 16"/>
          <p:cNvGrpSpPr/>
          <p:nvPr/>
        </p:nvGrpSpPr>
        <p:grpSpPr>
          <a:xfrm>
            <a:off x="338328" y="48738"/>
            <a:ext cx="11585448" cy="920526"/>
            <a:chOff x="338328" y="48738"/>
            <a:chExt cx="11585448" cy="920526"/>
          </a:xfrm>
        </p:grpSpPr>
        <p:cxnSp>
          <p:nvCxnSpPr>
            <p:cNvPr id="18" name="Conector recto 17">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Imagen 18">
              <a:extLst>
                <a:ext uri="{FF2B5EF4-FFF2-40B4-BE49-F238E27FC236}">
                  <a16:creationId xmlns:a16="http://schemas.microsoft.com/office/drawing/2014/main" id="{A2FE40DF-2E93-4BFC-89F4-59BFFE5E2B4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20"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19284273"/>
      </p:ext>
    </p:extLst>
  </p:cSld>
  <p:clrMapOvr>
    <a:masterClrMapping/>
  </p:clrMapOvr>
  <p:transition spd="slow">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347329" y="1040338"/>
            <a:ext cx="2324623" cy="743055"/>
          </a:xfrm>
          <a:custGeom>
            <a:avLst/>
            <a:gdLst/>
            <a:ahLst/>
            <a:cxnLst/>
            <a:rect l="l" t="t" r="r" b="b"/>
            <a:pathLst>
              <a:path w="1579245" h="745489">
                <a:moveTo>
                  <a:pt x="0" y="74549"/>
                </a:moveTo>
                <a:lnTo>
                  <a:pt x="6889" y="45541"/>
                </a:lnTo>
                <a:lnTo>
                  <a:pt x="25685" y="21843"/>
                </a:lnTo>
                <a:lnTo>
                  <a:pt x="53578" y="5861"/>
                </a:lnTo>
                <a:lnTo>
                  <a:pt x="87756" y="0"/>
                </a:lnTo>
                <a:lnTo>
                  <a:pt x="1491106" y="0"/>
                </a:lnTo>
                <a:lnTo>
                  <a:pt x="1525285" y="5861"/>
                </a:lnTo>
                <a:lnTo>
                  <a:pt x="1553178" y="21844"/>
                </a:lnTo>
                <a:lnTo>
                  <a:pt x="1571974" y="45541"/>
                </a:lnTo>
                <a:lnTo>
                  <a:pt x="1578864" y="74549"/>
                </a:lnTo>
                <a:lnTo>
                  <a:pt x="1578864" y="670687"/>
                </a:lnTo>
                <a:lnTo>
                  <a:pt x="1571974" y="699694"/>
                </a:lnTo>
                <a:lnTo>
                  <a:pt x="1553178" y="723391"/>
                </a:lnTo>
                <a:lnTo>
                  <a:pt x="1525285" y="739374"/>
                </a:lnTo>
                <a:lnTo>
                  <a:pt x="1491106" y="745236"/>
                </a:lnTo>
                <a:lnTo>
                  <a:pt x="87756" y="745236"/>
                </a:lnTo>
                <a:lnTo>
                  <a:pt x="53578" y="739374"/>
                </a:lnTo>
                <a:lnTo>
                  <a:pt x="25685" y="723391"/>
                </a:lnTo>
                <a:lnTo>
                  <a:pt x="6889" y="699694"/>
                </a:lnTo>
                <a:lnTo>
                  <a:pt x="0" y="670687"/>
                </a:lnTo>
                <a:lnTo>
                  <a:pt x="0" y="74549"/>
                </a:lnTo>
                <a:close/>
              </a:path>
            </a:pathLst>
          </a:custGeom>
          <a:ln w="25908">
            <a:solidFill>
              <a:srgbClr val="000000"/>
            </a:solidFill>
            <a:prstDash val="lgDash"/>
          </a:ln>
        </p:spPr>
        <p:txBody>
          <a:bodyPr wrap="square" lIns="0" tIns="0" rIns="0" bIns="0" rtlCol="0"/>
          <a:lstStyle/>
          <a:p>
            <a:endParaRPr sz="1794"/>
          </a:p>
        </p:txBody>
      </p:sp>
      <p:sp>
        <p:nvSpPr>
          <p:cNvPr id="3" name="object 3"/>
          <p:cNvSpPr txBox="1"/>
          <p:nvPr/>
        </p:nvSpPr>
        <p:spPr>
          <a:xfrm>
            <a:off x="9642904" y="1148188"/>
            <a:ext cx="1886765" cy="579446"/>
          </a:xfrm>
          <a:prstGeom prst="rect">
            <a:avLst/>
          </a:prstGeom>
        </p:spPr>
        <p:txBody>
          <a:bodyPr vert="horz" wrap="square" lIns="0" tIns="12658" rIns="0" bIns="0" rtlCol="0">
            <a:spAutoFit/>
          </a:bodyPr>
          <a:lstStyle/>
          <a:p>
            <a:pPr marL="206970" marR="5063" indent="-194944">
              <a:spcBef>
                <a:spcPts val="100"/>
              </a:spcBef>
            </a:pPr>
            <a:r>
              <a:rPr sz="1794" b="1" spc="-15" dirty="0">
                <a:latin typeface="Carlito"/>
                <a:cs typeface="Carlito"/>
              </a:rPr>
              <a:t>CAUSALES</a:t>
            </a:r>
            <a:r>
              <a:rPr sz="1794" b="1" spc="-70" dirty="0">
                <a:latin typeface="Carlito"/>
                <a:cs typeface="Carlito"/>
              </a:rPr>
              <a:t> </a:t>
            </a:r>
            <a:r>
              <a:rPr sz="1794" b="1" dirty="0">
                <a:latin typeface="Carlito"/>
                <a:cs typeface="Carlito"/>
              </a:rPr>
              <a:t>DE  </a:t>
            </a:r>
            <a:r>
              <a:rPr sz="1794" b="1" spc="-5" dirty="0">
                <a:latin typeface="Carlito"/>
                <a:cs typeface="Carlito"/>
              </a:rPr>
              <a:t>NULIDAD</a:t>
            </a:r>
            <a:endParaRPr sz="1794" dirty="0">
              <a:latin typeface="Carlito"/>
              <a:cs typeface="Carlito"/>
            </a:endParaRPr>
          </a:p>
        </p:txBody>
      </p:sp>
      <p:sp>
        <p:nvSpPr>
          <p:cNvPr id="4" name="object 4"/>
          <p:cNvSpPr txBox="1">
            <a:spLocks noGrp="1"/>
          </p:cNvSpPr>
          <p:nvPr>
            <p:ph type="title" idx="4294967295"/>
          </p:nvPr>
        </p:nvSpPr>
        <p:spPr>
          <a:xfrm>
            <a:off x="332251" y="1146262"/>
            <a:ext cx="7725075" cy="362834"/>
          </a:xfrm>
          <a:prstGeom prst="rect">
            <a:avLst/>
          </a:prstGeom>
        </p:spPr>
        <p:txBody>
          <a:bodyPr vert="horz" wrap="square" lIns="0" tIns="12658" rIns="0" bIns="0" rtlCol="0" anchor="ctr">
            <a:spAutoFit/>
          </a:bodyPr>
          <a:lstStyle/>
          <a:p>
            <a:pPr marL="12659">
              <a:spcBef>
                <a:spcPts val="100"/>
              </a:spcBef>
            </a:pPr>
            <a:r>
              <a:rPr sz="2463" b="1" dirty="0">
                <a:latin typeface="+mn-lt"/>
                <a:ea typeface="+mn-ea"/>
                <a:cs typeface="+mn-cs"/>
              </a:rPr>
              <a:t>e) Transgresión al principio de integridad</a:t>
            </a:r>
          </a:p>
        </p:txBody>
      </p:sp>
      <p:grpSp>
        <p:nvGrpSpPr>
          <p:cNvPr id="5" name="object 5"/>
          <p:cNvGrpSpPr/>
          <p:nvPr/>
        </p:nvGrpSpPr>
        <p:grpSpPr>
          <a:xfrm>
            <a:off x="255296" y="2306379"/>
            <a:ext cx="1809534" cy="1239902"/>
            <a:chOff x="236156" y="2302700"/>
            <a:chExt cx="1815464" cy="1243965"/>
          </a:xfrm>
        </p:grpSpPr>
        <p:sp>
          <p:nvSpPr>
            <p:cNvPr id="6" name="object 6"/>
            <p:cNvSpPr/>
            <p:nvPr/>
          </p:nvSpPr>
          <p:spPr>
            <a:xfrm>
              <a:off x="249173" y="2315718"/>
              <a:ext cx="1789430" cy="1217930"/>
            </a:xfrm>
            <a:custGeom>
              <a:avLst/>
              <a:gdLst/>
              <a:ahLst/>
              <a:cxnLst/>
              <a:rect l="l" t="t" r="r" b="b"/>
              <a:pathLst>
                <a:path w="1789430" h="1217929">
                  <a:moveTo>
                    <a:pt x="1666748" y="0"/>
                  </a:moveTo>
                  <a:lnTo>
                    <a:pt x="122491" y="0"/>
                  </a:lnTo>
                  <a:lnTo>
                    <a:pt x="74811" y="9628"/>
                  </a:lnTo>
                  <a:lnTo>
                    <a:pt x="35875" y="35877"/>
                  </a:lnTo>
                  <a:lnTo>
                    <a:pt x="9625" y="74795"/>
                  </a:lnTo>
                  <a:lnTo>
                    <a:pt x="0" y="122428"/>
                  </a:lnTo>
                  <a:lnTo>
                    <a:pt x="0" y="1095248"/>
                  </a:lnTo>
                  <a:lnTo>
                    <a:pt x="9625" y="1142880"/>
                  </a:lnTo>
                  <a:lnTo>
                    <a:pt x="35875" y="1181798"/>
                  </a:lnTo>
                  <a:lnTo>
                    <a:pt x="74811" y="1208047"/>
                  </a:lnTo>
                  <a:lnTo>
                    <a:pt x="122491" y="1217676"/>
                  </a:lnTo>
                  <a:lnTo>
                    <a:pt x="1666748" y="1217676"/>
                  </a:lnTo>
                  <a:lnTo>
                    <a:pt x="1714380" y="1208047"/>
                  </a:lnTo>
                  <a:lnTo>
                    <a:pt x="1753298" y="1181798"/>
                  </a:lnTo>
                  <a:lnTo>
                    <a:pt x="1779547" y="1142880"/>
                  </a:lnTo>
                  <a:lnTo>
                    <a:pt x="1789176" y="1095248"/>
                  </a:lnTo>
                  <a:lnTo>
                    <a:pt x="1789176" y="122428"/>
                  </a:lnTo>
                  <a:lnTo>
                    <a:pt x="1779547" y="74795"/>
                  </a:lnTo>
                  <a:lnTo>
                    <a:pt x="1753298" y="35877"/>
                  </a:lnTo>
                  <a:lnTo>
                    <a:pt x="1714380" y="9628"/>
                  </a:lnTo>
                  <a:lnTo>
                    <a:pt x="1666748" y="0"/>
                  </a:lnTo>
                  <a:close/>
                </a:path>
              </a:pathLst>
            </a:custGeom>
            <a:solidFill>
              <a:srgbClr val="E6B8B8"/>
            </a:solidFill>
          </p:spPr>
          <p:txBody>
            <a:bodyPr wrap="square" lIns="0" tIns="0" rIns="0" bIns="0" rtlCol="0"/>
            <a:lstStyle/>
            <a:p>
              <a:endParaRPr sz="1794"/>
            </a:p>
          </p:txBody>
        </p:sp>
        <p:sp>
          <p:nvSpPr>
            <p:cNvPr id="7" name="object 7"/>
            <p:cNvSpPr/>
            <p:nvPr/>
          </p:nvSpPr>
          <p:spPr>
            <a:xfrm>
              <a:off x="249173" y="2315718"/>
              <a:ext cx="1789430" cy="1217930"/>
            </a:xfrm>
            <a:custGeom>
              <a:avLst/>
              <a:gdLst/>
              <a:ahLst/>
              <a:cxnLst/>
              <a:rect l="l" t="t" r="r" b="b"/>
              <a:pathLst>
                <a:path w="1789430" h="1217929">
                  <a:moveTo>
                    <a:pt x="0" y="122428"/>
                  </a:moveTo>
                  <a:lnTo>
                    <a:pt x="9625" y="74795"/>
                  </a:lnTo>
                  <a:lnTo>
                    <a:pt x="35875" y="35877"/>
                  </a:lnTo>
                  <a:lnTo>
                    <a:pt x="74811" y="9628"/>
                  </a:lnTo>
                  <a:lnTo>
                    <a:pt x="122491" y="0"/>
                  </a:lnTo>
                  <a:lnTo>
                    <a:pt x="1666748" y="0"/>
                  </a:lnTo>
                  <a:lnTo>
                    <a:pt x="1714380" y="9628"/>
                  </a:lnTo>
                  <a:lnTo>
                    <a:pt x="1753298" y="35877"/>
                  </a:lnTo>
                  <a:lnTo>
                    <a:pt x="1779547" y="74795"/>
                  </a:lnTo>
                  <a:lnTo>
                    <a:pt x="1789176" y="122428"/>
                  </a:lnTo>
                  <a:lnTo>
                    <a:pt x="1789176" y="1095248"/>
                  </a:lnTo>
                  <a:lnTo>
                    <a:pt x="1779547" y="1142880"/>
                  </a:lnTo>
                  <a:lnTo>
                    <a:pt x="1753298" y="1181798"/>
                  </a:lnTo>
                  <a:lnTo>
                    <a:pt x="1714380" y="1208047"/>
                  </a:lnTo>
                  <a:lnTo>
                    <a:pt x="1666748" y="1217676"/>
                  </a:lnTo>
                  <a:lnTo>
                    <a:pt x="122491" y="1217676"/>
                  </a:lnTo>
                  <a:lnTo>
                    <a:pt x="74811" y="1208047"/>
                  </a:lnTo>
                  <a:lnTo>
                    <a:pt x="35875" y="1181798"/>
                  </a:lnTo>
                  <a:lnTo>
                    <a:pt x="9625" y="1142880"/>
                  </a:lnTo>
                  <a:lnTo>
                    <a:pt x="0" y="1095248"/>
                  </a:lnTo>
                  <a:lnTo>
                    <a:pt x="0" y="122428"/>
                  </a:lnTo>
                  <a:close/>
                </a:path>
              </a:pathLst>
            </a:custGeom>
            <a:ln w="25908">
              <a:solidFill>
                <a:srgbClr val="000000"/>
              </a:solidFill>
            </a:ln>
          </p:spPr>
          <p:txBody>
            <a:bodyPr wrap="square" lIns="0" tIns="0" rIns="0" bIns="0" rtlCol="0"/>
            <a:lstStyle/>
            <a:p>
              <a:endParaRPr sz="1794"/>
            </a:p>
          </p:txBody>
        </p:sp>
      </p:grpSp>
      <p:sp>
        <p:nvSpPr>
          <p:cNvPr id="8" name="object 8"/>
          <p:cNvSpPr txBox="1"/>
          <p:nvPr/>
        </p:nvSpPr>
        <p:spPr>
          <a:xfrm>
            <a:off x="553797" y="2470877"/>
            <a:ext cx="1212054" cy="694248"/>
          </a:xfrm>
          <a:prstGeom prst="rect">
            <a:avLst/>
          </a:prstGeom>
        </p:spPr>
        <p:txBody>
          <a:bodyPr vert="horz" wrap="square" lIns="0" tIns="13291" rIns="0" bIns="0" rtlCol="0">
            <a:spAutoFit/>
          </a:bodyPr>
          <a:lstStyle/>
          <a:p>
            <a:pPr marL="13925">
              <a:spcBef>
                <a:spcPts val="105"/>
              </a:spcBef>
            </a:pPr>
            <a:r>
              <a:rPr sz="1437" b="1" spc="-5" dirty="0">
                <a:latin typeface="Carlito"/>
                <a:cs typeface="Carlito"/>
              </a:rPr>
              <a:t>SENTENCIA</a:t>
            </a:r>
            <a:endParaRPr sz="1437" dirty="0">
              <a:latin typeface="Carlito"/>
              <a:cs typeface="Carlito"/>
            </a:endParaRPr>
          </a:p>
          <a:p>
            <a:pPr marL="24684" marR="5063" indent="-12659">
              <a:spcBef>
                <a:spcPts val="5"/>
              </a:spcBef>
            </a:pPr>
            <a:r>
              <a:rPr sz="1437" spc="-5" dirty="0">
                <a:latin typeface="Carlito"/>
                <a:cs typeface="Carlito"/>
              </a:rPr>
              <a:t>consentida</a:t>
            </a:r>
            <a:r>
              <a:rPr sz="1437" spc="-80" dirty="0">
                <a:latin typeface="Carlito"/>
                <a:cs typeface="Carlito"/>
              </a:rPr>
              <a:t> </a:t>
            </a:r>
            <a:r>
              <a:rPr sz="1437" dirty="0">
                <a:latin typeface="Carlito"/>
                <a:cs typeface="Carlito"/>
              </a:rPr>
              <a:t>o  </a:t>
            </a:r>
            <a:r>
              <a:rPr sz="1437" spc="-5" dirty="0">
                <a:latin typeface="Carlito"/>
                <a:cs typeface="Carlito"/>
              </a:rPr>
              <a:t>ejecutoriada</a:t>
            </a:r>
            <a:endParaRPr sz="1437" dirty="0">
              <a:latin typeface="Carlito"/>
              <a:cs typeface="Carlito"/>
            </a:endParaRPr>
          </a:p>
        </p:txBody>
      </p:sp>
      <p:grpSp>
        <p:nvGrpSpPr>
          <p:cNvPr id="9" name="object 9"/>
          <p:cNvGrpSpPr/>
          <p:nvPr/>
        </p:nvGrpSpPr>
        <p:grpSpPr>
          <a:xfrm>
            <a:off x="2039956" y="3400251"/>
            <a:ext cx="762676" cy="572165"/>
            <a:chOff x="2025332" y="3538664"/>
            <a:chExt cx="765175" cy="282575"/>
          </a:xfrm>
        </p:grpSpPr>
        <p:sp>
          <p:nvSpPr>
            <p:cNvPr id="10" name="object 10"/>
            <p:cNvSpPr/>
            <p:nvPr/>
          </p:nvSpPr>
          <p:spPr>
            <a:xfrm>
              <a:off x="2038350" y="3551682"/>
              <a:ext cx="739140" cy="256540"/>
            </a:xfrm>
            <a:custGeom>
              <a:avLst/>
              <a:gdLst/>
              <a:ahLst/>
              <a:cxnLst/>
              <a:rect l="l" t="t" r="r" b="b"/>
              <a:pathLst>
                <a:path w="739139" h="256539">
                  <a:moveTo>
                    <a:pt x="611124" y="0"/>
                  </a:moveTo>
                  <a:lnTo>
                    <a:pt x="611124" y="64007"/>
                  </a:lnTo>
                  <a:lnTo>
                    <a:pt x="0" y="64007"/>
                  </a:lnTo>
                  <a:lnTo>
                    <a:pt x="0" y="192023"/>
                  </a:lnTo>
                  <a:lnTo>
                    <a:pt x="611124" y="192023"/>
                  </a:lnTo>
                  <a:lnTo>
                    <a:pt x="611124" y="256031"/>
                  </a:lnTo>
                  <a:lnTo>
                    <a:pt x="739139" y="128015"/>
                  </a:lnTo>
                  <a:lnTo>
                    <a:pt x="611124" y="0"/>
                  </a:lnTo>
                  <a:close/>
                </a:path>
              </a:pathLst>
            </a:custGeom>
            <a:solidFill>
              <a:srgbClr val="000000"/>
            </a:solidFill>
          </p:spPr>
          <p:txBody>
            <a:bodyPr wrap="square" lIns="0" tIns="0" rIns="0" bIns="0" rtlCol="0"/>
            <a:lstStyle/>
            <a:p>
              <a:endParaRPr sz="1794"/>
            </a:p>
          </p:txBody>
        </p:sp>
        <p:sp>
          <p:nvSpPr>
            <p:cNvPr id="11" name="object 11"/>
            <p:cNvSpPr/>
            <p:nvPr/>
          </p:nvSpPr>
          <p:spPr>
            <a:xfrm>
              <a:off x="2038350" y="3551682"/>
              <a:ext cx="739140" cy="256540"/>
            </a:xfrm>
            <a:custGeom>
              <a:avLst/>
              <a:gdLst/>
              <a:ahLst/>
              <a:cxnLst/>
              <a:rect l="l" t="t" r="r" b="b"/>
              <a:pathLst>
                <a:path w="739139" h="256539">
                  <a:moveTo>
                    <a:pt x="0" y="64007"/>
                  </a:moveTo>
                  <a:lnTo>
                    <a:pt x="611124" y="64007"/>
                  </a:lnTo>
                  <a:lnTo>
                    <a:pt x="611124" y="0"/>
                  </a:lnTo>
                  <a:lnTo>
                    <a:pt x="739139" y="128015"/>
                  </a:lnTo>
                  <a:lnTo>
                    <a:pt x="611124" y="256031"/>
                  </a:lnTo>
                  <a:lnTo>
                    <a:pt x="611124" y="192023"/>
                  </a:lnTo>
                  <a:lnTo>
                    <a:pt x="0" y="192023"/>
                  </a:lnTo>
                  <a:lnTo>
                    <a:pt x="0" y="64007"/>
                  </a:lnTo>
                  <a:close/>
                </a:path>
              </a:pathLst>
            </a:custGeom>
            <a:ln w="25908">
              <a:solidFill>
                <a:srgbClr val="000000"/>
              </a:solidFill>
            </a:ln>
          </p:spPr>
          <p:txBody>
            <a:bodyPr wrap="square" lIns="0" tIns="0" rIns="0" bIns="0" rtlCol="0"/>
            <a:lstStyle/>
            <a:p>
              <a:endParaRPr sz="1794"/>
            </a:p>
          </p:txBody>
        </p:sp>
      </p:grpSp>
      <p:sp>
        <p:nvSpPr>
          <p:cNvPr id="12" name="object 12"/>
          <p:cNvSpPr txBox="1"/>
          <p:nvPr/>
        </p:nvSpPr>
        <p:spPr>
          <a:xfrm>
            <a:off x="2162112" y="3538750"/>
            <a:ext cx="449377" cy="488154"/>
          </a:xfrm>
          <a:prstGeom prst="rect">
            <a:avLst/>
          </a:prstGeom>
        </p:spPr>
        <p:txBody>
          <a:bodyPr vert="horz" wrap="square" lIns="0" tIns="15823" rIns="0" bIns="0" rtlCol="0">
            <a:spAutoFit/>
          </a:bodyPr>
          <a:lstStyle/>
          <a:p>
            <a:pPr marL="12659">
              <a:spcBef>
                <a:spcPts val="124"/>
              </a:spcBef>
            </a:pPr>
            <a:r>
              <a:rPr sz="1495" dirty="0">
                <a:solidFill>
                  <a:srgbClr val="FFFFFF"/>
                </a:solidFill>
                <a:latin typeface="Carlito"/>
                <a:cs typeface="Carlito"/>
              </a:rPr>
              <a:t>A</a:t>
            </a:r>
            <a:r>
              <a:rPr sz="1495" spc="10" dirty="0">
                <a:solidFill>
                  <a:srgbClr val="FFFFFF"/>
                </a:solidFill>
                <a:latin typeface="Carlito"/>
                <a:cs typeface="Carlito"/>
              </a:rPr>
              <a:t>NTE</a:t>
            </a:r>
            <a:endParaRPr sz="1495">
              <a:latin typeface="Carlito"/>
              <a:cs typeface="Carlito"/>
            </a:endParaRPr>
          </a:p>
        </p:txBody>
      </p:sp>
      <p:sp>
        <p:nvSpPr>
          <p:cNvPr id="13" name="object 13"/>
          <p:cNvSpPr/>
          <p:nvPr/>
        </p:nvSpPr>
        <p:spPr>
          <a:xfrm>
            <a:off x="9175817" y="2667211"/>
            <a:ext cx="2725379" cy="2002576"/>
          </a:xfrm>
          <a:custGeom>
            <a:avLst/>
            <a:gdLst/>
            <a:ahLst/>
            <a:cxnLst/>
            <a:rect l="l" t="t" r="r" b="b"/>
            <a:pathLst>
              <a:path w="2734309" h="2009139">
                <a:moveTo>
                  <a:pt x="0" y="202057"/>
                </a:moveTo>
                <a:lnTo>
                  <a:pt x="5334" y="155714"/>
                </a:lnTo>
                <a:lnTo>
                  <a:pt x="20530" y="113179"/>
                </a:lnTo>
                <a:lnTo>
                  <a:pt x="44377" y="75663"/>
                </a:lnTo>
                <a:lnTo>
                  <a:pt x="75663" y="44377"/>
                </a:lnTo>
                <a:lnTo>
                  <a:pt x="113179" y="20530"/>
                </a:lnTo>
                <a:lnTo>
                  <a:pt x="155714" y="5334"/>
                </a:lnTo>
                <a:lnTo>
                  <a:pt x="202057" y="0"/>
                </a:lnTo>
                <a:lnTo>
                  <a:pt x="2531999" y="0"/>
                </a:lnTo>
                <a:lnTo>
                  <a:pt x="2578341" y="5334"/>
                </a:lnTo>
                <a:lnTo>
                  <a:pt x="2620876" y="20530"/>
                </a:lnTo>
                <a:lnTo>
                  <a:pt x="2658392" y="44377"/>
                </a:lnTo>
                <a:lnTo>
                  <a:pt x="2689678" y="75663"/>
                </a:lnTo>
                <a:lnTo>
                  <a:pt x="2713525" y="113179"/>
                </a:lnTo>
                <a:lnTo>
                  <a:pt x="2728721" y="155714"/>
                </a:lnTo>
                <a:lnTo>
                  <a:pt x="2734056" y="202057"/>
                </a:lnTo>
                <a:lnTo>
                  <a:pt x="2734056" y="1806575"/>
                </a:lnTo>
                <a:lnTo>
                  <a:pt x="2728721" y="1852917"/>
                </a:lnTo>
                <a:lnTo>
                  <a:pt x="2713525" y="1895452"/>
                </a:lnTo>
                <a:lnTo>
                  <a:pt x="2689678" y="1932968"/>
                </a:lnTo>
                <a:lnTo>
                  <a:pt x="2658392" y="1964254"/>
                </a:lnTo>
                <a:lnTo>
                  <a:pt x="2620876" y="1988101"/>
                </a:lnTo>
                <a:lnTo>
                  <a:pt x="2578341" y="2003297"/>
                </a:lnTo>
                <a:lnTo>
                  <a:pt x="2531999" y="2008632"/>
                </a:lnTo>
                <a:lnTo>
                  <a:pt x="202057" y="2008632"/>
                </a:lnTo>
                <a:lnTo>
                  <a:pt x="155714" y="2003297"/>
                </a:lnTo>
                <a:lnTo>
                  <a:pt x="113179" y="1988101"/>
                </a:lnTo>
                <a:lnTo>
                  <a:pt x="75663" y="1964254"/>
                </a:lnTo>
                <a:lnTo>
                  <a:pt x="44377" y="1932968"/>
                </a:lnTo>
                <a:lnTo>
                  <a:pt x="20530" y="1895452"/>
                </a:lnTo>
                <a:lnTo>
                  <a:pt x="5334" y="1852917"/>
                </a:lnTo>
                <a:lnTo>
                  <a:pt x="0" y="1806575"/>
                </a:lnTo>
                <a:lnTo>
                  <a:pt x="0" y="202057"/>
                </a:lnTo>
                <a:close/>
              </a:path>
            </a:pathLst>
          </a:custGeom>
          <a:ln w="25907">
            <a:solidFill>
              <a:srgbClr val="000000"/>
            </a:solidFill>
          </a:ln>
        </p:spPr>
        <p:txBody>
          <a:bodyPr wrap="square" lIns="0" tIns="0" rIns="0" bIns="0" rtlCol="0"/>
          <a:lstStyle/>
          <a:p>
            <a:endParaRPr sz="1794"/>
          </a:p>
        </p:txBody>
      </p:sp>
      <p:sp>
        <p:nvSpPr>
          <p:cNvPr id="14" name="object 14"/>
          <p:cNvSpPr txBox="1"/>
          <p:nvPr/>
        </p:nvSpPr>
        <p:spPr>
          <a:xfrm>
            <a:off x="9267212" y="2820252"/>
            <a:ext cx="2545629" cy="841085"/>
          </a:xfrm>
          <a:prstGeom prst="rect">
            <a:avLst/>
          </a:prstGeom>
        </p:spPr>
        <p:txBody>
          <a:bodyPr vert="horz" wrap="square" lIns="0" tIns="12658" rIns="0" bIns="0" rtlCol="0">
            <a:spAutoFit/>
          </a:bodyPr>
          <a:lstStyle/>
          <a:p>
            <a:pPr marL="12659" marR="5063" algn="just">
              <a:spcBef>
                <a:spcPts val="100"/>
              </a:spcBef>
            </a:pPr>
            <a:r>
              <a:rPr sz="1794" spc="-5" dirty="0">
                <a:latin typeface="Carlito"/>
                <a:cs typeface="Carlito"/>
              </a:rPr>
              <a:t>Ha </a:t>
            </a:r>
            <a:r>
              <a:rPr sz="1794" spc="-10" dirty="0">
                <a:latin typeface="Carlito"/>
                <a:cs typeface="Carlito"/>
              </a:rPr>
              <a:t>pagado, recibido,  ofrecido, intentado pagar  </a:t>
            </a:r>
            <a:r>
              <a:rPr sz="1794" dirty="0">
                <a:latin typeface="Carlito"/>
                <a:cs typeface="Carlito"/>
              </a:rPr>
              <a:t>o </a:t>
            </a:r>
            <a:r>
              <a:rPr sz="1794" spc="-5" dirty="0">
                <a:latin typeface="Carlito"/>
                <a:cs typeface="Carlito"/>
              </a:rPr>
              <a:t>recibir </a:t>
            </a:r>
            <a:r>
              <a:rPr sz="1794" dirty="0">
                <a:latin typeface="Carlito"/>
                <a:cs typeface="Carlito"/>
              </a:rPr>
              <a:t>u </a:t>
            </a:r>
            <a:r>
              <a:rPr sz="1794" spc="-5" dirty="0">
                <a:latin typeface="Carlito"/>
                <a:cs typeface="Carlito"/>
              </a:rPr>
              <a:t>ofrecer </a:t>
            </a:r>
            <a:r>
              <a:rPr sz="1794" dirty="0">
                <a:latin typeface="Carlito"/>
                <a:cs typeface="Carlito"/>
              </a:rPr>
              <a:t>en</a:t>
            </a:r>
            <a:r>
              <a:rPr sz="1794" spc="-75" dirty="0">
                <a:latin typeface="Carlito"/>
                <a:cs typeface="Carlito"/>
              </a:rPr>
              <a:t> </a:t>
            </a:r>
            <a:r>
              <a:rPr sz="1794" spc="15" dirty="0">
                <a:latin typeface="Carlito"/>
                <a:cs typeface="Carlito"/>
              </a:rPr>
              <a:t>el</a:t>
            </a:r>
            <a:endParaRPr sz="1794">
              <a:latin typeface="Carlito"/>
              <a:cs typeface="Carlito"/>
            </a:endParaRPr>
          </a:p>
        </p:txBody>
      </p:sp>
      <p:sp>
        <p:nvSpPr>
          <p:cNvPr id="15" name="object 15"/>
          <p:cNvSpPr txBox="1"/>
          <p:nvPr/>
        </p:nvSpPr>
        <p:spPr>
          <a:xfrm>
            <a:off x="9267213" y="3640903"/>
            <a:ext cx="2542464" cy="862778"/>
          </a:xfrm>
          <a:prstGeom prst="rect">
            <a:avLst/>
          </a:prstGeom>
        </p:spPr>
        <p:txBody>
          <a:bodyPr vert="horz" wrap="square" lIns="0" tIns="12658" rIns="0" bIns="0" rtlCol="0">
            <a:spAutoFit/>
          </a:bodyPr>
          <a:lstStyle/>
          <a:p>
            <a:pPr marL="12659" marR="5063" algn="just">
              <a:spcBef>
                <a:spcPts val="100"/>
              </a:spcBef>
            </a:pPr>
            <a:r>
              <a:rPr sz="1794" spc="-10" dirty="0">
                <a:latin typeface="Carlito"/>
                <a:cs typeface="Carlito"/>
              </a:rPr>
              <a:t>futuro </a:t>
            </a:r>
            <a:r>
              <a:rPr sz="1794" dirty="0">
                <a:latin typeface="Carlito"/>
                <a:cs typeface="Carlito"/>
              </a:rPr>
              <a:t>algún </a:t>
            </a:r>
            <a:r>
              <a:rPr sz="1794" spc="-15" dirty="0">
                <a:latin typeface="Carlito"/>
                <a:cs typeface="Carlito"/>
              </a:rPr>
              <a:t>pago,  </a:t>
            </a:r>
            <a:r>
              <a:rPr sz="1794" spc="-5" dirty="0">
                <a:latin typeface="Carlito"/>
                <a:cs typeface="Carlito"/>
              </a:rPr>
              <a:t>beneficio indebido, </a:t>
            </a:r>
            <a:r>
              <a:rPr sz="1794" spc="-10" dirty="0">
                <a:latin typeface="Carlito"/>
                <a:cs typeface="Carlito"/>
              </a:rPr>
              <a:t>dadiva  </a:t>
            </a:r>
            <a:r>
              <a:rPr sz="1794" dirty="0">
                <a:latin typeface="Carlito"/>
                <a:cs typeface="Carlito"/>
              </a:rPr>
              <a:t>o</a:t>
            </a:r>
            <a:r>
              <a:rPr sz="1794" spc="5" dirty="0">
                <a:latin typeface="Carlito"/>
                <a:cs typeface="Carlito"/>
              </a:rPr>
              <a:t> </a:t>
            </a:r>
            <a:r>
              <a:rPr sz="1794" spc="-10" dirty="0">
                <a:latin typeface="Carlito"/>
                <a:cs typeface="Carlito"/>
              </a:rPr>
              <a:t>comisión.</a:t>
            </a:r>
            <a:endParaRPr sz="1794">
              <a:latin typeface="Carlito"/>
              <a:cs typeface="Carlito"/>
            </a:endParaRPr>
          </a:p>
        </p:txBody>
      </p:sp>
      <p:grpSp>
        <p:nvGrpSpPr>
          <p:cNvPr id="16" name="object 16"/>
          <p:cNvGrpSpPr/>
          <p:nvPr/>
        </p:nvGrpSpPr>
        <p:grpSpPr>
          <a:xfrm>
            <a:off x="255360" y="3813312"/>
            <a:ext cx="1809534" cy="1279144"/>
            <a:chOff x="236220" y="3814571"/>
            <a:chExt cx="1815464" cy="1283335"/>
          </a:xfrm>
        </p:grpSpPr>
        <p:sp>
          <p:nvSpPr>
            <p:cNvPr id="17" name="object 17"/>
            <p:cNvSpPr/>
            <p:nvPr/>
          </p:nvSpPr>
          <p:spPr>
            <a:xfrm>
              <a:off x="249174" y="3827525"/>
              <a:ext cx="1789430" cy="1257300"/>
            </a:xfrm>
            <a:custGeom>
              <a:avLst/>
              <a:gdLst/>
              <a:ahLst/>
              <a:cxnLst/>
              <a:rect l="l" t="t" r="r" b="b"/>
              <a:pathLst>
                <a:path w="1789430" h="1257300">
                  <a:moveTo>
                    <a:pt x="1662683" y="0"/>
                  </a:moveTo>
                  <a:lnTo>
                    <a:pt x="126466" y="0"/>
                  </a:lnTo>
                  <a:lnTo>
                    <a:pt x="77243" y="9941"/>
                  </a:lnTo>
                  <a:lnTo>
                    <a:pt x="37044" y="37052"/>
                  </a:lnTo>
                  <a:lnTo>
                    <a:pt x="9939" y="77259"/>
                  </a:lnTo>
                  <a:lnTo>
                    <a:pt x="0" y="126492"/>
                  </a:lnTo>
                  <a:lnTo>
                    <a:pt x="0" y="1130808"/>
                  </a:lnTo>
                  <a:lnTo>
                    <a:pt x="9939" y="1180040"/>
                  </a:lnTo>
                  <a:lnTo>
                    <a:pt x="37044" y="1220247"/>
                  </a:lnTo>
                  <a:lnTo>
                    <a:pt x="77243" y="1247358"/>
                  </a:lnTo>
                  <a:lnTo>
                    <a:pt x="126466" y="1257300"/>
                  </a:lnTo>
                  <a:lnTo>
                    <a:pt x="1662683" y="1257300"/>
                  </a:lnTo>
                  <a:lnTo>
                    <a:pt x="1711916" y="1247358"/>
                  </a:lnTo>
                  <a:lnTo>
                    <a:pt x="1752123" y="1220247"/>
                  </a:lnTo>
                  <a:lnTo>
                    <a:pt x="1779234" y="1180040"/>
                  </a:lnTo>
                  <a:lnTo>
                    <a:pt x="1789176" y="1130808"/>
                  </a:lnTo>
                  <a:lnTo>
                    <a:pt x="1789176" y="126492"/>
                  </a:lnTo>
                  <a:lnTo>
                    <a:pt x="1779234" y="77259"/>
                  </a:lnTo>
                  <a:lnTo>
                    <a:pt x="1752123" y="37052"/>
                  </a:lnTo>
                  <a:lnTo>
                    <a:pt x="1711916" y="9941"/>
                  </a:lnTo>
                  <a:lnTo>
                    <a:pt x="1662683" y="0"/>
                  </a:lnTo>
                  <a:close/>
                </a:path>
              </a:pathLst>
            </a:custGeom>
            <a:solidFill>
              <a:srgbClr val="E6B8B8"/>
            </a:solidFill>
          </p:spPr>
          <p:txBody>
            <a:bodyPr wrap="square" lIns="0" tIns="0" rIns="0" bIns="0" rtlCol="0"/>
            <a:lstStyle/>
            <a:p>
              <a:endParaRPr sz="1794"/>
            </a:p>
          </p:txBody>
        </p:sp>
        <p:sp>
          <p:nvSpPr>
            <p:cNvPr id="18" name="object 18"/>
            <p:cNvSpPr/>
            <p:nvPr/>
          </p:nvSpPr>
          <p:spPr>
            <a:xfrm>
              <a:off x="249174" y="3827525"/>
              <a:ext cx="1789430" cy="1257300"/>
            </a:xfrm>
            <a:custGeom>
              <a:avLst/>
              <a:gdLst/>
              <a:ahLst/>
              <a:cxnLst/>
              <a:rect l="l" t="t" r="r" b="b"/>
              <a:pathLst>
                <a:path w="1789430" h="1257300">
                  <a:moveTo>
                    <a:pt x="0" y="126492"/>
                  </a:moveTo>
                  <a:lnTo>
                    <a:pt x="9939" y="77259"/>
                  </a:lnTo>
                  <a:lnTo>
                    <a:pt x="37044" y="37052"/>
                  </a:lnTo>
                  <a:lnTo>
                    <a:pt x="77243" y="9941"/>
                  </a:lnTo>
                  <a:lnTo>
                    <a:pt x="126466" y="0"/>
                  </a:lnTo>
                  <a:lnTo>
                    <a:pt x="1662683" y="0"/>
                  </a:lnTo>
                  <a:lnTo>
                    <a:pt x="1711916" y="9941"/>
                  </a:lnTo>
                  <a:lnTo>
                    <a:pt x="1752123" y="37052"/>
                  </a:lnTo>
                  <a:lnTo>
                    <a:pt x="1779234" y="77259"/>
                  </a:lnTo>
                  <a:lnTo>
                    <a:pt x="1789176" y="126492"/>
                  </a:lnTo>
                  <a:lnTo>
                    <a:pt x="1789176" y="1130808"/>
                  </a:lnTo>
                  <a:lnTo>
                    <a:pt x="1779234" y="1180040"/>
                  </a:lnTo>
                  <a:lnTo>
                    <a:pt x="1752123" y="1220247"/>
                  </a:lnTo>
                  <a:lnTo>
                    <a:pt x="1711916" y="1247358"/>
                  </a:lnTo>
                  <a:lnTo>
                    <a:pt x="1662683" y="1257300"/>
                  </a:lnTo>
                  <a:lnTo>
                    <a:pt x="126466" y="1257300"/>
                  </a:lnTo>
                  <a:lnTo>
                    <a:pt x="77243" y="1247358"/>
                  </a:lnTo>
                  <a:lnTo>
                    <a:pt x="37044" y="1220247"/>
                  </a:lnTo>
                  <a:lnTo>
                    <a:pt x="9939" y="1180040"/>
                  </a:lnTo>
                  <a:lnTo>
                    <a:pt x="0" y="1130808"/>
                  </a:lnTo>
                  <a:lnTo>
                    <a:pt x="0" y="126492"/>
                  </a:lnTo>
                  <a:close/>
                </a:path>
              </a:pathLst>
            </a:custGeom>
            <a:ln w="25908">
              <a:solidFill>
                <a:srgbClr val="000000"/>
              </a:solidFill>
            </a:ln>
          </p:spPr>
          <p:txBody>
            <a:bodyPr wrap="square" lIns="0" tIns="0" rIns="0" bIns="0" rtlCol="0"/>
            <a:lstStyle/>
            <a:p>
              <a:endParaRPr sz="1794"/>
            </a:p>
          </p:txBody>
        </p:sp>
      </p:grpSp>
      <p:sp>
        <p:nvSpPr>
          <p:cNvPr id="19" name="object 19"/>
          <p:cNvSpPr txBox="1"/>
          <p:nvPr/>
        </p:nvSpPr>
        <p:spPr>
          <a:xfrm>
            <a:off x="359969" y="4169777"/>
            <a:ext cx="1598138" cy="788576"/>
          </a:xfrm>
          <a:prstGeom prst="rect">
            <a:avLst/>
          </a:prstGeom>
        </p:spPr>
        <p:txBody>
          <a:bodyPr vert="horz" wrap="square" lIns="0" tIns="12026" rIns="0" bIns="0" rtlCol="0">
            <a:spAutoFit/>
          </a:bodyPr>
          <a:lstStyle/>
          <a:p>
            <a:pPr algn="ctr">
              <a:lnSpc>
                <a:spcPts val="1904"/>
              </a:lnSpc>
              <a:spcBef>
                <a:spcPts val="94"/>
              </a:spcBef>
            </a:pPr>
            <a:r>
              <a:rPr sz="1437" b="1" spc="-15" dirty="0">
                <a:latin typeface="Carlito"/>
                <a:cs typeface="Carlito"/>
              </a:rPr>
              <a:t>RECONOCIMIENTO</a:t>
            </a:r>
            <a:endParaRPr sz="1437" dirty="0">
              <a:latin typeface="Carlito"/>
              <a:cs typeface="Carlito"/>
            </a:endParaRPr>
          </a:p>
          <a:p>
            <a:pPr algn="ctr">
              <a:lnSpc>
                <a:spcPts val="2143"/>
              </a:lnSpc>
            </a:pPr>
            <a:r>
              <a:rPr sz="1794" spc="-5" dirty="0">
                <a:latin typeface="Carlito"/>
                <a:cs typeface="Carlito"/>
              </a:rPr>
              <a:t>del</a:t>
            </a:r>
            <a:r>
              <a:rPr sz="1794" spc="-19" dirty="0">
                <a:latin typeface="Carlito"/>
                <a:cs typeface="Carlito"/>
              </a:rPr>
              <a:t> </a:t>
            </a:r>
            <a:r>
              <a:rPr sz="1794" spc="-15" dirty="0">
                <a:latin typeface="Carlito"/>
                <a:cs typeface="Carlito"/>
              </a:rPr>
              <a:t>contratista</a:t>
            </a:r>
            <a:endParaRPr sz="1794" dirty="0">
              <a:latin typeface="Carlito"/>
              <a:cs typeface="Carlito"/>
            </a:endParaRPr>
          </a:p>
        </p:txBody>
      </p:sp>
      <p:sp>
        <p:nvSpPr>
          <p:cNvPr id="20" name="object 20"/>
          <p:cNvSpPr/>
          <p:nvPr/>
        </p:nvSpPr>
        <p:spPr>
          <a:xfrm>
            <a:off x="2848331" y="1834712"/>
            <a:ext cx="3329896" cy="3703242"/>
          </a:xfrm>
          <a:prstGeom prst="rect">
            <a:avLst/>
          </a:prstGeom>
          <a:blipFill>
            <a:blip r:embed="rId2" cstate="print"/>
            <a:stretch>
              <a:fillRect/>
            </a:stretch>
          </a:blipFill>
        </p:spPr>
        <p:txBody>
          <a:bodyPr wrap="square" lIns="0" tIns="0" rIns="0" bIns="0" rtlCol="0"/>
          <a:lstStyle/>
          <a:p>
            <a:endParaRPr sz="1794"/>
          </a:p>
        </p:txBody>
      </p:sp>
      <p:sp>
        <p:nvSpPr>
          <p:cNvPr id="21" name="object 21"/>
          <p:cNvSpPr txBox="1"/>
          <p:nvPr/>
        </p:nvSpPr>
        <p:spPr>
          <a:xfrm>
            <a:off x="3012512" y="3352795"/>
            <a:ext cx="1353013" cy="692331"/>
          </a:xfrm>
          <a:prstGeom prst="rect">
            <a:avLst/>
          </a:prstGeom>
        </p:spPr>
        <p:txBody>
          <a:bodyPr vert="horz" wrap="square" lIns="0" tIns="11393" rIns="0" bIns="0" rtlCol="0">
            <a:spAutoFit/>
          </a:bodyPr>
          <a:lstStyle/>
          <a:p>
            <a:pPr marL="62661" marR="5063" indent="-50635" algn="just">
              <a:lnSpc>
                <a:spcPct val="100499"/>
              </a:lnSpc>
              <a:spcBef>
                <a:spcPts val="89"/>
              </a:spcBef>
            </a:pPr>
            <a:r>
              <a:rPr sz="1437" b="1" spc="-35" dirty="0">
                <a:latin typeface="Carlito"/>
                <a:cs typeface="Carlito"/>
              </a:rPr>
              <a:t>A</a:t>
            </a:r>
            <a:r>
              <a:rPr sz="1437" b="1" dirty="0">
                <a:latin typeface="Carlito"/>
                <a:cs typeface="Carlito"/>
              </a:rPr>
              <a:t>U</a:t>
            </a:r>
            <a:r>
              <a:rPr sz="1437" b="1" spc="-54" dirty="0">
                <a:latin typeface="Carlito"/>
                <a:cs typeface="Carlito"/>
              </a:rPr>
              <a:t>T</a:t>
            </a:r>
            <a:r>
              <a:rPr sz="1437" b="1" spc="-5" dirty="0">
                <a:latin typeface="Carlito"/>
                <a:cs typeface="Carlito"/>
              </a:rPr>
              <a:t>O</a:t>
            </a:r>
            <a:r>
              <a:rPr sz="1437" b="1" spc="-15" dirty="0">
                <a:latin typeface="Carlito"/>
                <a:cs typeface="Carlito"/>
              </a:rPr>
              <a:t>R</a:t>
            </a:r>
            <a:r>
              <a:rPr sz="1437" b="1" dirty="0">
                <a:latin typeface="Carlito"/>
                <a:cs typeface="Carlito"/>
              </a:rPr>
              <a:t>I</a:t>
            </a:r>
            <a:r>
              <a:rPr sz="1437" b="1" spc="-30" dirty="0">
                <a:latin typeface="Carlito"/>
                <a:cs typeface="Carlito"/>
              </a:rPr>
              <a:t>D</a:t>
            </a:r>
            <a:r>
              <a:rPr sz="1437" b="1" dirty="0">
                <a:latin typeface="Carlito"/>
                <a:cs typeface="Carlito"/>
              </a:rPr>
              <a:t>AD  </a:t>
            </a:r>
            <a:r>
              <a:rPr sz="1437" spc="-10" dirty="0">
                <a:latin typeface="Carlito"/>
                <a:cs typeface="Carlito"/>
              </a:rPr>
              <a:t>NACIONAL </a:t>
            </a:r>
            <a:r>
              <a:rPr sz="1437" spc="-5" dirty="0">
                <a:latin typeface="Carlito"/>
                <a:cs typeface="Carlito"/>
              </a:rPr>
              <a:t>O  </a:t>
            </a:r>
            <a:r>
              <a:rPr sz="1437" spc="-10" dirty="0">
                <a:latin typeface="Carlito"/>
                <a:cs typeface="Carlito"/>
              </a:rPr>
              <a:t>EXTRANJERA</a:t>
            </a:r>
            <a:endParaRPr sz="1437" dirty="0">
              <a:latin typeface="Carlito"/>
              <a:cs typeface="Carlito"/>
            </a:endParaRPr>
          </a:p>
        </p:txBody>
      </p:sp>
      <p:grpSp>
        <p:nvGrpSpPr>
          <p:cNvPr id="22" name="object 22"/>
          <p:cNvGrpSpPr/>
          <p:nvPr/>
        </p:nvGrpSpPr>
        <p:grpSpPr>
          <a:xfrm>
            <a:off x="4464371" y="3356558"/>
            <a:ext cx="1666494" cy="607862"/>
            <a:chOff x="4428744" y="3532632"/>
            <a:chExt cx="1671955" cy="238125"/>
          </a:xfrm>
        </p:grpSpPr>
        <p:sp>
          <p:nvSpPr>
            <p:cNvPr id="23" name="object 23"/>
            <p:cNvSpPr/>
            <p:nvPr/>
          </p:nvSpPr>
          <p:spPr>
            <a:xfrm>
              <a:off x="4441698" y="3545586"/>
              <a:ext cx="1645920" cy="212090"/>
            </a:xfrm>
            <a:custGeom>
              <a:avLst/>
              <a:gdLst/>
              <a:ahLst/>
              <a:cxnLst/>
              <a:rect l="l" t="t" r="r" b="b"/>
              <a:pathLst>
                <a:path w="1645920" h="212089">
                  <a:moveTo>
                    <a:pt x="1540002" y="0"/>
                  </a:moveTo>
                  <a:lnTo>
                    <a:pt x="1540002" y="52959"/>
                  </a:lnTo>
                  <a:lnTo>
                    <a:pt x="0" y="52959"/>
                  </a:lnTo>
                  <a:lnTo>
                    <a:pt x="0" y="158876"/>
                  </a:lnTo>
                  <a:lnTo>
                    <a:pt x="1540002" y="158876"/>
                  </a:lnTo>
                  <a:lnTo>
                    <a:pt x="1540002" y="211836"/>
                  </a:lnTo>
                  <a:lnTo>
                    <a:pt x="1645919" y="105918"/>
                  </a:lnTo>
                  <a:lnTo>
                    <a:pt x="1540002" y="0"/>
                  </a:lnTo>
                  <a:close/>
                </a:path>
              </a:pathLst>
            </a:custGeom>
            <a:solidFill>
              <a:srgbClr val="000000"/>
            </a:solidFill>
          </p:spPr>
          <p:txBody>
            <a:bodyPr wrap="square" lIns="0" tIns="0" rIns="0" bIns="0" rtlCol="0"/>
            <a:lstStyle/>
            <a:p>
              <a:endParaRPr sz="1794"/>
            </a:p>
          </p:txBody>
        </p:sp>
        <p:sp>
          <p:nvSpPr>
            <p:cNvPr id="24" name="object 24"/>
            <p:cNvSpPr/>
            <p:nvPr/>
          </p:nvSpPr>
          <p:spPr>
            <a:xfrm>
              <a:off x="4441698" y="3545586"/>
              <a:ext cx="1645920" cy="212090"/>
            </a:xfrm>
            <a:custGeom>
              <a:avLst/>
              <a:gdLst/>
              <a:ahLst/>
              <a:cxnLst/>
              <a:rect l="l" t="t" r="r" b="b"/>
              <a:pathLst>
                <a:path w="1645920" h="212089">
                  <a:moveTo>
                    <a:pt x="0" y="52959"/>
                  </a:moveTo>
                  <a:lnTo>
                    <a:pt x="1540002" y="52959"/>
                  </a:lnTo>
                  <a:lnTo>
                    <a:pt x="1540002" y="0"/>
                  </a:lnTo>
                  <a:lnTo>
                    <a:pt x="1645919" y="105918"/>
                  </a:lnTo>
                  <a:lnTo>
                    <a:pt x="1540002" y="211836"/>
                  </a:lnTo>
                  <a:lnTo>
                    <a:pt x="1540002" y="158876"/>
                  </a:lnTo>
                  <a:lnTo>
                    <a:pt x="0" y="158876"/>
                  </a:lnTo>
                  <a:lnTo>
                    <a:pt x="0" y="52959"/>
                  </a:lnTo>
                  <a:close/>
                </a:path>
              </a:pathLst>
            </a:custGeom>
            <a:ln w="25908">
              <a:solidFill>
                <a:srgbClr val="000000"/>
              </a:solidFill>
            </a:ln>
          </p:spPr>
          <p:txBody>
            <a:bodyPr wrap="square" lIns="0" tIns="0" rIns="0" bIns="0" rtlCol="0"/>
            <a:lstStyle/>
            <a:p>
              <a:endParaRPr sz="1794"/>
            </a:p>
          </p:txBody>
        </p:sp>
      </p:grpSp>
      <p:sp>
        <p:nvSpPr>
          <p:cNvPr id="25" name="object 25"/>
          <p:cNvSpPr txBox="1"/>
          <p:nvPr/>
        </p:nvSpPr>
        <p:spPr>
          <a:xfrm>
            <a:off x="4843565" y="3510216"/>
            <a:ext cx="1004074" cy="252066"/>
          </a:xfrm>
          <a:prstGeom prst="rect">
            <a:avLst/>
          </a:prstGeom>
        </p:spPr>
        <p:txBody>
          <a:bodyPr vert="horz" wrap="square" lIns="0" tIns="15823" rIns="0" bIns="0" rtlCol="0">
            <a:spAutoFit/>
          </a:bodyPr>
          <a:lstStyle/>
          <a:p>
            <a:pPr marL="12659">
              <a:spcBef>
                <a:spcPts val="124"/>
              </a:spcBef>
            </a:pPr>
            <a:r>
              <a:rPr sz="1495" spc="10" dirty="0">
                <a:solidFill>
                  <a:srgbClr val="FFFFFF"/>
                </a:solidFill>
                <a:latin typeface="Carlito"/>
                <a:cs typeface="Carlito"/>
              </a:rPr>
              <a:t>D</a:t>
            </a:r>
            <a:r>
              <a:rPr sz="1495" dirty="0">
                <a:solidFill>
                  <a:srgbClr val="FFFFFF"/>
                </a:solidFill>
                <a:latin typeface="Carlito"/>
                <a:cs typeface="Carlito"/>
              </a:rPr>
              <a:t>U</a:t>
            </a:r>
            <a:r>
              <a:rPr sz="1495" spc="10" dirty="0">
                <a:solidFill>
                  <a:srgbClr val="FFFFFF"/>
                </a:solidFill>
                <a:latin typeface="Carlito"/>
                <a:cs typeface="Carlito"/>
              </a:rPr>
              <a:t>R</a:t>
            </a:r>
            <a:r>
              <a:rPr sz="1495" spc="5" dirty="0">
                <a:solidFill>
                  <a:srgbClr val="FFFFFF"/>
                </a:solidFill>
                <a:latin typeface="Carlito"/>
                <a:cs typeface="Carlito"/>
              </a:rPr>
              <a:t>A</a:t>
            </a:r>
            <a:r>
              <a:rPr sz="1495" spc="10" dirty="0">
                <a:solidFill>
                  <a:srgbClr val="FFFFFF"/>
                </a:solidFill>
                <a:latin typeface="Carlito"/>
                <a:cs typeface="Carlito"/>
              </a:rPr>
              <a:t>NTE</a:t>
            </a:r>
            <a:endParaRPr sz="1495" dirty="0">
              <a:latin typeface="Carlito"/>
              <a:cs typeface="Carlito"/>
            </a:endParaRPr>
          </a:p>
        </p:txBody>
      </p:sp>
      <p:grpSp>
        <p:nvGrpSpPr>
          <p:cNvPr id="26" name="object 26"/>
          <p:cNvGrpSpPr/>
          <p:nvPr/>
        </p:nvGrpSpPr>
        <p:grpSpPr>
          <a:xfrm>
            <a:off x="6439298" y="1852256"/>
            <a:ext cx="2144986" cy="3655147"/>
            <a:chOff x="6440423" y="1847088"/>
            <a:chExt cx="2152015" cy="3667125"/>
          </a:xfrm>
        </p:grpSpPr>
        <p:sp>
          <p:nvSpPr>
            <p:cNvPr id="27" name="object 27"/>
            <p:cNvSpPr/>
            <p:nvPr/>
          </p:nvSpPr>
          <p:spPr>
            <a:xfrm>
              <a:off x="6453377" y="1860042"/>
              <a:ext cx="2125980" cy="3641090"/>
            </a:xfrm>
            <a:custGeom>
              <a:avLst/>
              <a:gdLst/>
              <a:ahLst/>
              <a:cxnLst/>
              <a:rect l="l" t="t" r="r" b="b"/>
              <a:pathLst>
                <a:path w="2125979" h="3641090">
                  <a:moveTo>
                    <a:pt x="1912112" y="0"/>
                  </a:moveTo>
                  <a:lnTo>
                    <a:pt x="213868" y="0"/>
                  </a:lnTo>
                  <a:lnTo>
                    <a:pt x="164831" y="5648"/>
                  </a:lnTo>
                  <a:lnTo>
                    <a:pt x="119816" y="21738"/>
                  </a:lnTo>
                  <a:lnTo>
                    <a:pt x="80107" y="46986"/>
                  </a:lnTo>
                  <a:lnTo>
                    <a:pt x="46986" y="80107"/>
                  </a:lnTo>
                  <a:lnTo>
                    <a:pt x="21738" y="119816"/>
                  </a:lnTo>
                  <a:lnTo>
                    <a:pt x="5648" y="164831"/>
                  </a:lnTo>
                  <a:lnTo>
                    <a:pt x="0" y="213868"/>
                  </a:lnTo>
                  <a:lnTo>
                    <a:pt x="0" y="3426968"/>
                  </a:lnTo>
                  <a:lnTo>
                    <a:pt x="5648" y="3476004"/>
                  </a:lnTo>
                  <a:lnTo>
                    <a:pt x="21738" y="3521019"/>
                  </a:lnTo>
                  <a:lnTo>
                    <a:pt x="46986" y="3560728"/>
                  </a:lnTo>
                  <a:lnTo>
                    <a:pt x="80107" y="3593849"/>
                  </a:lnTo>
                  <a:lnTo>
                    <a:pt x="119816" y="3619097"/>
                  </a:lnTo>
                  <a:lnTo>
                    <a:pt x="164831" y="3635187"/>
                  </a:lnTo>
                  <a:lnTo>
                    <a:pt x="213868" y="3640836"/>
                  </a:lnTo>
                  <a:lnTo>
                    <a:pt x="1912112" y="3640836"/>
                  </a:lnTo>
                  <a:lnTo>
                    <a:pt x="1961148" y="3635187"/>
                  </a:lnTo>
                  <a:lnTo>
                    <a:pt x="2006163" y="3619097"/>
                  </a:lnTo>
                  <a:lnTo>
                    <a:pt x="2045872" y="3593849"/>
                  </a:lnTo>
                  <a:lnTo>
                    <a:pt x="2078993" y="3560728"/>
                  </a:lnTo>
                  <a:lnTo>
                    <a:pt x="2104241" y="3521019"/>
                  </a:lnTo>
                  <a:lnTo>
                    <a:pt x="2120331" y="3476004"/>
                  </a:lnTo>
                  <a:lnTo>
                    <a:pt x="2125979" y="3426968"/>
                  </a:lnTo>
                  <a:lnTo>
                    <a:pt x="2125979" y="213868"/>
                  </a:lnTo>
                  <a:lnTo>
                    <a:pt x="2120331" y="164831"/>
                  </a:lnTo>
                  <a:lnTo>
                    <a:pt x="2104241" y="119816"/>
                  </a:lnTo>
                  <a:lnTo>
                    <a:pt x="2078993" y="80107"/>
                  </a:lnTo>
                  <a:lnTo>
                    <a:pt x="2045872" y="46986"/>
                  </a:lnTo>
                  <a:lnTo>
                    <a:pt x="2006163" y="21738"/>
                  </a:lnTo>
                  <a:lnTo>
                    <a:pt x="1961148" y="5648"/>
                  </a:lnTo>
                  <a:lnTo>
                    <a:pt x="1912112" y="0"/>
                  </a:lnTo>
                  <a:close/>
                </a:path>
              </a:pathLst>
            </a:custGeom>
            <a:solidFill>
              <a:srgbClr val="DCE6F1"/>
            </a:solidFill>
          </p:spPr>
          <p:txBody>
            <a:bodyPr wrap="square" lIns="0" tIns="0" rIns="0" bIns="0" rtlCol="0"/>
            <a:lstStyle/>
            <a:p>
              <a:endParaRPr sz="1794"/>
            </a:p>
          </p:txBody>
        </p:sp>
        <p:sp>
          <p:nvSpPr>
            <p:cNvPr id="28" name="object 28"/>
            <p:cNvSpPr/>
            <p:nvPr/>
          </p:nvSpPr>
          <p:spPr>
            <a:xfrm>
              <a:off x="6453377" y="1860042"/>
              <a:ext cx="2125980" cy="3641090"/>
            </a:xfrm>
            <a:custGeom>
              <a:avLst/>
              <a:gdLst/>
              <a:ahLst/>
              <a:cxnLst/>
              <a:rect l="l" t="t" r="r" b="b"/>
              <a:pathLst>
                <a:path w="2125979" h="3641090">
                  <a:moveTo>
                    <a:pt x="0" y="213868"/>
                  </a:moveTo>
                  <a:lnTo>
                    <a:pt x="5648" y="164831"/>
                  </a:lnTo>
                  <a:lnTo>
                    <a:pt x="21738" y="119816"/>
                  </a:lnTo>
                  <a:lnTo>
                    <a:pt x="46986" y="80107"/>
                  </a:lnTo>
                  <a:lnTo>
                    <a:pt x="80107" y="46986"/>
                  </a:lnTo>
                  <a:lnTo>
                    <a:pt x="119816" y="21738"/>
                  </a:lnTo>
                  <a:lnTo>
                    <a:pt x="164831" y="5648"/>
                  </a:lnTo>
                  <a:lnTo>
                    <a:pt x="213868" y="0"/>
                  </a:lnTo>
                  <a:lnTo>
                    <a:pt x="1912112" y="0"/>
                  </a:lnTo>
                  <a:lnTo>
                    <a:pt x="1961148" y="5648"/>
                  </a:lnTo>
                  <a:lnTo>
                    <a:pt x="2006163" y="21738"/>
                  </a:lnTo>
                  <a:lnTo>
                    <a:pt x="2045872" y="46986"/>
                  </a:lnTo>
                  <a:lnTo>
                    <a:pt x="2078993" y="80107"/>
                  </a:lnTo>
                  <a:lnTo>
                    <a:pt x="2104241" y="119816"/>
                  </a:lnTo>
                  <a:lnTo>
                    <a:pt x="2120331" y="164831"/>
                  </a:lnTo>
                  <a:lnTo>
                    <a:pt x="2125979" y="213868"/>
                  </a:lnTo>
                  <a:lnTo>
                    <a:pt x="2125979" y="3426968"/>
                  </a:lnTo>
                  <a:lnTo>
                    <a:pt x="2120331" y="3476004"/>
                  </a:lnTo>
                  <a:lnTo>
                    <a:pt x="2104241" y="3521019"/>
                  </a:lnTo>
                  <a:lnTo>
                    <a:pt x="2078993" y="3560728"/>
                  </a:lnTo>
                  <a:lnTo>
                    <a:pt x="2045872" y="3593849"/>
                  </a:lnTo>
                  <a:lnTo>
                    <a:pt x="2006163" y="3619097"/>
                  </a:lnTo>
                  <a:lnTo>
                    <a:pt x="1961148" y="3635187"/>
                  </a:lnTo>
                  <a:lnTo>
                    <a:pt x="1912112" y="3640836"/>
                  </a:lnTo>
                  <a:lnTo>
                    <a:pt x="213868" y="3640836"/>
                  </a:lnTo>
                  <a:lnTo>
                    <a:pt x="164831" y="3635187"/>
                  </a:lnTo>
                  <a:lnTo>
                    <a:pt x="119816" y="3619097"/>
                  </a:lnTo>
                  <a:lnTo>
                    <a:pt x="80107" y="3593849"/>
                  </a:lnTo>
                  <a:lnTo>
                    <a:pt x="46986" y="3560728"/>
                  </a:lnTo>
                  <a:lnTo>
                    <a:pt x="21738" y="3521019"/>
                  </a:lnTo>
                  <a:lnTo>
                    <a:pt x="5648" y="3476004"/>
                  </a:lnTo>
                  <a:lnTo>
                    <a:pt x="0" y="3426968"/>
                  </a:lnTo>
                  <a:lnTo>
                    <a:pt x="0" y="213868"/>
                  </a:lnTo>
                  <a:close/>
                </a:path>
              </a:pathLst>
            </a:custGeom>
            <a:ln w="25908">
              <a:solidFill>
                <a:srgbClr val="000000"/>
              </a:solidFill>
            </a:ln>
          </p:spPr>
          <p:txBody>
            <a:bodyPr wrap="square" lIns="0" tIns="0" rIns="0" bIns="0" rtlCol="0"/>
            <a:lstStyle/>
            <a:p>
              <a:endParaRPr sz="1794"/>
            </a:p>
          </p:txBody>
        </p:sp>
      </p:grpSp>
      <p:sp>
        <p:nvSpPr>
          <p:cNvPr id="29" name="object 29"/>
          <p:cNvSpPr txBox="1"/>
          <p:nvPr/>
        </p:nvSpPr>
        <p:spPr>
          <a:xfrm>
            <a:off x="6654748" y="1993599"/>
            <a:ext cx="1711431" cy="3298487"/>
          </a:xfrm>
          <a:prstGeom prst="rect">
            <a:avLst/>
          </a:prstGeom>
        </p:spPr>
        <p:txBody>
          <a:bodyPr vert="horz" wrap="square" lIns="0" tIns="13291" rIns="0" bIns="0" rtlCol="0">
            <a:spAutoFit/>
          </a:bodyPr>
          <a:lstStyle/>
          <a:p>
            <a:pPr marL="2532" algn="ctr">
              <a:spcBef>
                <a:spcPts val="105"/>
              </a:spcBef>
            </a:pPr>
            <a:r>
              <a:rPr sz="1642" b="1" spc="-35" dirty="0">
                <a:latin typeface="Carlito"/>
                <a:cs typeface="Carlito"/>
              </a:rPr>
              <a:t>CONTRATISTA</a:t>
            </a:r>
            <a:endParaRPr sz="1642" dirty="0">
              <a:latin typeface="Carlito"/>
              <a:cs typeface="Carlito"/>
            </a:endParaRPr>
          </a:p>
          <a:p>
            <a:pPr marL="12659" marR="5063" indent="2532" algn="ctr">
              <a:spcBef>
                <a:spcPts val="10"/>
              </a:spcBef>
            </a:pPr>
            <a:r>
              <a:rPr sz="1642" dirty="0">
                <a:latin typeface="Carlito"/>
                <a:cs typeface="Carlito"/>
              </a:rPr>
              <a:t>O sus </a:t>
            </a:r>
            <a:r>
              <a:rPr sz="1642" spc="-10" dirty="0">
                <a:latin typeface="Carlito"/>
                <a:cs typeface="Carlito"/>
              </a:rPr>
              <a:t>accionistas,  </a:t>
            </a:r>
            <a:r>
              <a:rPr sz="1642" spc="-5" dirty="0">
                <a:latin typeface="Carlito"/>
                <a:cs typeface="Carlito"/>
              </a:rPr>
              <a:t>socios </a:t>
            </a:r>
            <a:r>
              <a:rPr sz="1642" dirty="0">
                <a:latin typeface="Carlito"/>
                <a:cs typeface="Carlito"/>
              </a:rPr>
              <a:t>o</a:t>
            </a:r>
            <a:r>
              <a:rPr sz="1642" spc="-60" dirty="0">
                <a:latin typeface="Carlito"/>
                <a:cs typeface="Carlito"/>
              </a:rPr>
              <a:t> </a:t>
            </a:r>
            <a:r>
              <a:rPr sz="1642" spc="-5" dirty="0">
                <a:latin typeface="Carlito"/>
                <a:cs typeface="Carlito"/>
              </a:rPr>
              <a:t>empresas  vinculadas, </a:t>
            </a:r>
            <a:r>
              <a:rPr sz="1642" dirty="0">
                <a:latin typeface="Carlito"/>
                <a:cs typeface="Carlito"/>
              </a:rPr>
              <a:t>o  </a:t>
            </a:r>
            <a:r>
              <a:rPr sz="1642" spc="-10" dirty="0">
                <a:latin typeface="Carlito"/>
                <a:cs typeface="Carlito"/>
              </a:rPr>
              <a:t>cualquiera </a:t>
            </a:r>
            <a:r>
              <a:rPr sz="1642" spc="-5" dirty="0">
                <a:latin typeface="Carlito"/>
                <a:cs typeface="Carlito"/>
              </a:rPr>
              <a:t>de sus  </a:t>
            </a:r>
            <a:r>
              <a:rPr sz="1642" spc="-10" dirty="0">
                <a:latin typeface="Carlito"/>
                <a:cs typeface="Carlito"/>
              </a:rPr>
              <a:t>respectivos  directores,  </a:t>
            </a:r>
            <a:r>
              <a:rPr sz="1642" spc="-5" dirty="0">
                <a:latin typeface="Carlito"/>
                <a:cs typeface="Carlito"/>
              </a:rPr>
              <a:t>funcionarios,  </a:t>
            </a:r>
            <a:r>
              <a:rPr sz="1642" dirty="0">
                <a:latin typeface="Carlito"/>
                <a:cs typeface="Carlito"/>
              </a:rPr>
              <a:t>empleados,  </a:t>
            </a:r>
            <a:r>
              <a:rPr sz="1642" spc="-5" dirty="0">
                <a:latin typeface="Carlito"/>
                <a:cs typeface="Carlito"/>
              </a:rPr>
              <a:t>asesores,  </a:t>
            </a:r>
            <a:r>
              <a:rPr sz="1642" spc="-10" dirty="0">
                <a:latin typeface="Carlito"/>
                <a:cs typeface="Carlito"/>
              </a:rPr>
              <a:t>representantes  legales </a:t>
            </a:r>
            <a:r>
              <a:rPr sz="1642" dirty="0">
                <a:latin typeface="Carlito"/>
                <a:cs typeface="Carlito"/>
              </a:rPr>
              <a:t>o </a:t>
            </a:r>
            <a:r>
              <a:rPr sz="1642" spc="-10" dirty="0">
                <a:latin typeface="Carlito"/>
                <a:cs typeface="Carlito"/>
              </a:rPr>
              <a:t>agentes.</a:t>
            </a:r>
            <a:endParaRPr sz="1642" dirty="0">
              <a:latin typeface="Carlito"/>
              <a:cs typeface="Carlito"/>
            </a:endParaRPr>
          </a:p>
        </p:txBody>
      </p:sp>
      <p:grpSp>
        <p:nvGrpSpPr>
          <p:cNvPr id="30" name="object 30"/>
          <p:cNvGrpSpPr/>
          <p:nvPr/>
        </p:nvGrpSpPr>
        <p:grpSpPr>
          <a:xfrm>
            <a:off x="8713276" y="3527736"/>
            <a:ext cx="367730" cy="276589"/>
            <a:chOff x="8721852" y="3528059"/>
            <a:chExt cx="368935" cy="277495"/>
          </a:xfrm>
        </p:grpSpPr>
        <p:sp>
          <p:nvSpPr>
            <p:cNvPr id="31" name="object 31"/>
            <p:cNvSpPr/>
            <p:nvPr/>
          </p:nvSpPr>
          <p:spPr>
            <a:xfrm>
              <a:off x="8734806" y="3541013"/>
              <a:ext cx="342900" cy="251460"/>
            </a:xfrm>
            <a:custGeom>
              <a:avLst/>
              <a:gdLst/>
              <a:ahLst/>
              <a:cxnLst/>
              <a:rect l="l" t="t" r="r" b="b"/>
              <a:pathLst>
                <a:path w="342900" h="251460">
                  <a:moveTo>
                    <a:pt x="217170" y="0"/>
                  </a:moveTo>
                  <a:lnTo>
                    <a:pt x="217170" y="62864"/>
                  </a:lnTo>
                  <a:lnTo>
                    <a:pt x="0" y="62864"/>
                  </a:lnTo>
                  <a:lnTo>
                    <a:pt x="0" y="188594"/>
                  </a:lnTo>
                  <a:lnTo>
                    <a:pt x="217170" y="188594"/>
                  </a:lnTo>
                  <a:lnTo>
                    <a:pt x="217170" y="251460"/>
                  </a:lnTo>
                  <a:lnTo>
                    <a:pt x="342900" y="125730"/>
                  </a:lnTo>
                  <a:lnTo>
                    <a:pt x="217170" y="0"/>
                  </a:lnTo>
                  <a:close/>
                </a:path>
              </a:pathLst>
            </a:custGeom>
            <a:solidFill>
              <a:srgbClr val="000000"/>
            </a:solidFill>
          </p:spPr>
          <p:txBody>
            <a:bodyPr wrap="square" lIns="0" tIns="0" rIns="0" bIns="0" rtlCol="0"/>
            <a:lstStyle/>
            <a:p>
              <a:endParaRPr sz="1794"/>
            </a:p>
          </p:txBody>
        </p:sp>
        <p:sp>
          <p:nvSpPr>
            <p:cNvPr id="32" name="object 32"/>
            <p:cNvSpPr/>
            <p:nvPr/>
          </p:nvSpPr>
          <p:spPr>
            <a:xfrm>
              <a:off x="8734806" y="3541013"/>
              <a:ext cx="342900" cy="251460"/>
            </a:xfrm>
            <a:custGeom>
              <a:avLst/>
              <a:gdLst/>
              <a:ahLst/>
              <a:cxnLst/>
              <a:rect l="l" t="t" r="r" b="b"/>
              <a:pathLst>
                <a:path w="342900" h="251460">
                  <a:moveTo>
                    <a:pt x="0" y="62864"/>
                  </a:moveTo>
                  <a:lnTo>
                    <a:pt x="217170" y="62864"/>
                  </a:lnTo>
                  <a:lnTo>
                    <a:pt x="217170" y="0"/>
                  </a:lnTo>
                  <a:lnTo>
                    <a:pt x="342900" y="125730"/>
                  </a:lnTo>
                  <a:lnTo>
                    <a:pt x="217170" y="251460"/>
                  </a:lnTo>
                  <a:lnTo>
                    <a:pt x="217170" y="188594"/>
                  </a:lnTo>
                  <a:lnTo>
                    <a:pt x="0" y="188594"/>
                  </a:lnTo>
                  <a:lnTo>
                    <a:pt x="0" y="62864"/>
                  </a:lnTo>
                  <a:close/>
                </a:path>
              </a:pathLst>
            </a:custGeom>
            <a:ln w="25908">
              <a:solidFill>
                <a:srgbClr val="000000"/>
              </a:solidFill>
            </a:ln>
          </p:spPr>
          <p:txBody>
            <a:bodyPr wrap="square" lIns="0" tIns="0" rIns="0" bIns="0" rtlCol="0"/>
            <a:lstStyle/>
            <a:p>
              <a:endParaRPr sz="1794"/>
            </a:p>
          </p:txBody>
        </p:sp>
      </p:grpSp>
      <p:sp>
        <p:nvSpPr>
          <p:cNvPr id="33" name="object 33"/>
          <p:cNvSpPr/>
          <p:nvPr/>
        </p:nvSpPr>
        <p:spPr>
          <a:xfrm>
            <a:off x="1841980" y="5930070"/>
            <a:ext cx="7226115" cy="437985"/>
          </a:xfrm>
          <a:custGeom>
            <a:avLst/>
            <a:gdLst/>
            <a:ahLst/>
            <a:cxnLst/>
            <a:rect l="l" t="t" r="r" b="b"/>
            <a:pathLst>
              <a:path w="7249795" h="439420">
                <a:moveTo>
                  <a:pt x="0" y="44157"/>
                </a:moveTo>
                <a:lnTo>
                  <a:pt x="3476" y="26971"/>
                </a:lnTo>
                <a:lnTo>
                  <a:pt x="12954" y="12934"/>
                </a:lnTo>
                <a:lnTo>
                  <a:pt x="27003" y="3470"/>
                </a:lnTo>
                <a:lnTo>
                  <a:pt x="44195" y="0"/>
                </a:lnTo>
                <a:lnTo>
                  <a:pt x="7205471" y="0"/>
                </a:lnTo>
                <a:lnTo>
                  <a:pt x="7222664" y="3470"/>
                </a:lnTo>
                <a:lnTo>
                  <a:pt x="7236713" y="12934"/>
                </a:lnTo>
                <a:lnTo>
                  <a:pt x="7246191" y="26971"/>
                </a:lnTo>
                <a:lnTo>
                  <a:pt x="7249667" y="44157"/>
                </a:lnTo>
                <a:lnTo>
                  <a:pt x="7249667" y="394754"/>
                </a:lnTo>
                <a:lnTo>
                  <a:pt x="7246191" y="411940"/>
                </a:lnTo>
                <a:lnTo>
                  <a:pt x="7236713" y="425977"/>
                </a:lnTo>
                <a:lnTo>
                  <a:pt x="7222664" y="435441"/>
                </a:lnTo>
                <a:lnTo>
                  <a:pt x="7205471" y="438912"/>
                </a:lnTo>
                <a:lnTo>
                  <a:pt x="44195" y="438912"/>
                </a:lnTo>
                <a:lnTo>
                  <a:pt x="27003" y="435441"/>
                </a:lnTo>
                <a:lnTo>
                  <a:pt x="12954" y="425977"/>
                </a:lnTo>
                <a:lnTo>
                  <a:pt x="3476" y="411940"/>
                </a:lnTo>
                <a:lnTo>
                  <a:pt x="0" y="394754"/>
                </a:lnTo>
                <a:lnTo>
                  <a:pt x="0" y="44157"/>
                </a:lnTo>
                <a:close/>
              </a:path>
            </a:pathLst>
          </a:custGeom>
          <a:ln w="25908">
            <a:solidFill>
              <a:srgbClr val="FF0000"/>
            </a:solidFill>
            <a:prstDash val="sysDash"/>
          </a:ln>
        </p:spPr>
        <p:txBody>
          <a:bodyPr wrap="square" lIns="0" tIns="0" rIns="0" bIns="0" rtlCol="0"/>
          <a:lstStyle/>
          <a:p>
            <a:endParaRPr sz="1794"/>
          </a:p>
        </p:txBody>
      </p:sp>
      <p:sp>
        <p:nvSpPr>
          <p:cNvPr id="34" name="object 34"/>
          <p:cNvSpPr txBox="1"/>
          <p:nvPr/>
        </p:nvSpPr>
        <p:spPr>
          <a:xfrm>
            <a:off x="2606300" y="6004757"/>
            <a:ext cx="5694435" cy="257595"/>
          </a:xfrm>
          <a:prstGeom prst="rect">
            <a:avLst/>
          </a:prstGeom>
        </p:spPr>
        <p:txBody>
          <a:bodyPr vert="horz" wrap="square" lIns="0" tIns="12026" rIns="0" bIns="0" rtlCol="0">
            <a:spAutoFit/>
          </a:bodyPr>
          <a:lstStyle/>
          <a:p>
            <a:pPr marL="12659">
              <a:spcBef>
                <a:spcPts val="94"/>
              </a:spcBef>
            </a:pPr>
            <a:r>
              <a:rPr sz="1595" b="1" spc="-5" dirty="0">
                <a:solidFill>
                  <a:srgbClr val="FF0000"/>
                </a:solidFill>
                <a:latin typeface="Arial"/>
                <a:cs typeface="Arial"/>
              </a:rPr>
              <a:t>SIN PERJUICIO DE LA </a:t>
            </a:r>
            <a:r>
              <a:rPr sz="1595" b="1" spc="-10" dirty="0">
                <a:solidFill>
                  <a:srgbClr val="FF0000"/>
                </a:solidFill>
                <a:latin typeface="Arial"/>
                <a:cs typeface="Arial"/>
              </a:rPr>
              <a:t>RESPONSABILIDAD </a:t>
            </a:r>
            <a:r>
              <a:rPr sz="1595" b="1" spc="-5" dirty="0">
                <a:solidFill>
                  <a:srgbClr val="FF0000"/>
                </a:solidFill>
                <a:latin typeface="Arial"/>
                <a:cs typeface="Arial"/>
              </a:rPr>
              <a:t>CIVIL O</a:t>
            </a:r>
            <a:r>
              <a:rPr sz="1595" b="1" spc="30" dirty="0">
                <a:solidFill>
                  <a:srgbClr val="FF0000"/>
                </a:solidFill>
                <a:latin typeface="Arial"/>
                <a:cs typeface="Arial"/>
              </a:rPr>
              <a:t> </a:t>
            </a:r>
            <a:r>
              <a:rPr sz="1595" b="1" spc="-15" dirty="0">
                <a:solidFill>
                  <a:srgbClr val="FF0000"/>
                </a:solidFill>
                <a:latin typeface="Arial"/>
                <a:cs typeface="Arial"/>
              </a:rPr>
              <a:t>PENAL</a:t>
            </a:r>
            <a:endParaRPr sz="1595">
              <a:latin typeface="Arial"/>
              <a:cs typeface="Arial"/>
            </a:endParaRPr>
          </a:p>
        </p:txBody>
      </p:sp>
      <p:grpSp>
        <p:nvGrpSpPr>
          <p:cNvPr id="35" name="Grupo 34"/>
          <p:cNvGrpSpPr/>
          <p:nvPr/>
        </p:nvGrpSpPr>
        <p:grpSpPr>
          <a:xfrm>
            <a:off x="338328" y="48738"/>
            <a:ext cx="11585448" cy="920526"/>
            <a:chOff x="338328" y="48738"/>
            <a:chExt cx="11585448" cy="920526"/>
          </a:xfrm>
        </p:grpSpPr>
        <p:cxnSp>
          <p:nvCxnSpPr>
            <p:cNvPr id="36" name="Conector recto 35">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37" name="Imagen 36">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38"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30410671"/>
      </p:ext>
    </p:extLst>
  </p:cSld>
  <p:clrMapOvr>
    <a:masterClrMapping/>
  </p:clrMapOvr>
  <p:transition spd="slow">
    <p:wipe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83337" y="3752911"/>
            <a:ext cx="689890" cy="455707"/>
          </a:xfrm>
          <a:custGeom>
            <a:avLst/>
            <a:gdLst/>
            <a:ahLst/>
            <a:cxnLst/>
            <a:rect l="l" t="t" r="r" b="b"/>
            <a:pathLst>
              <a:path w="692150" h="457200">
                <a:moveTo>
                  <a:pt x="361970" y="0"/>
                </a:moveTo>
                <a:lnTo>
                  <a:pt x="320329" y="558"/>
                </a:lnTo>
                <a:lnTo>
                  <a:pt x="278840" y="8618"/>
                </a:lnTo>
                <a:lnTo>
                  <a:pt x="237607" y="24123"/>
                </a:lnTo>
                <a:lnTo>
                  <a:pt x="196738" y="47015"/>
                </a:lnTo>
                <a:lnTo>
                  <a:pt x="156337" y="77236"/>
                </a:lnTo>
                <a:lnTo>
                  <a:pt x="124149" y="108224"/>
                </a:lnTo>
                <a:lnTo>
                  <a:pt x="95859" y="142337"/>
                </a:lnTo>
                <a:lnTo>
                  <a:pt x="71383" y="179433"/>
                </a:lnTo>
                <a:lnTo>
                  <a:pt x="50638" y="219374"/>
                </a:lnTo>
                <a:lnTo>
                  <a:pt x="33543" y="262019"/>
                </a:lnTo>
                <a:lnTo>
                  <a:pt x="20014" y="307228"/>
                </a:lnTo>
                <a:lnTo>
                  <a:pt x="9969" y="354861"/>
                </a:lnTo>
                <a:lnTo>
                  <a:pt x="3325" y="404778"/>
                </a:lnTo>
                <a:lnTo>
                  <a:pt x="0" y="456839"/>
                </a:lnTo>
                <a:lnTo>
                  <a:pt x="691895" y="456839"/>
                </a:lnTo>
                <a:lnTo>
                  <a:pt x="688476" y="402746"/>
                </a:lnTo>
                <a:lnTo>
                  <a:pt x="681550" y="351284"/>
                </a:lnTo>
                <a:lnTo>
                  <a:pt x="671035" y="302562"/>
                </a:lnTo>
                <a:lnTo>
                  <a:pt x="656847" y="256691"/>
                </a:lnTo>
                <a:lnTo>
                  <a:pt x="638905" y="213780"/>
                </a:lnTo>
                <a:lnTo>
                  <a:pt x="617125" y="173940"/>
                </a:lnTo>
                <a:lnTo>
                  <a:pt x="591426" y="137278"/>
                </a:lnTo>
                <a:lnTo>
                  <a:pt x="561725" y="103907"/>
                </a:lnTo>
                <a:lnTo>
                  <a:pt x="527938" y="73934"/>
                </a:lnTo>
                <a:lnTo>
                  <a:pt x="486747" y="43910"/>
                </a:lnTo>
                <a:lnTo>
                  <a:pt x="445285" y="21618"/>
                </a:lnTo>
                <a:lnTo>
                  <a:pt x="403657" y="7000"/>
                </a:lnTo>
                <a:lnTo>
                  <a:pt x="361970" y="0"/>
                </a:lnTo>
                <a:close/>
              </a:path>
            </a:pathLst>
          </a:custGeom>
          <a:solidFill>
            <a:srgbClr val="4AACC5"/>
          </a:solidFill>
        </p:spPr>
        <p:txBody>
          <a:bodyPr wrap="square" lIns="0" tIns="0" rIns="0" bIns="0" rtlCol="0"/>
          <a:lstStyle/>
          <a:p>
            <a:endParaRPr sz="1794"/>
          </a:p>
        </p:txBody>
      </p:sp>
      <p:sp>
        <p:nvSpPr>
          <p:cNvPr id="3" name="object 3"/>
          <p:cNvSpPr/>
          <p:nvPr/>
        </p:nvSpPr>
        <p:spPr>
          <a:xfrm>
            <a:off x="6020049" y="3151018"/>
            <a:ext cx="406338" cy="529126"/>
          </a:xfrm>
          <a:custGeom>
            <a:avLst/>
            <a:gdLst/>
            <a:ahLst/>
            <a:cxnLst/>
            <a:rect l="l" t="t" r="r" b="b"/>
            <a:pathLst>
              <a:path w="407670" h="530860">
                <a:moveTo>
                  <a:pt x="204977" y="0"/>
                </a:moveTo>
                <a:lnTo>
                  <a:pt x="163494" y="5364"/>
                </a:lnTo>
                <a:lnTo>
                  <a:pt x="125140" y="20744"/>
                </a:lnTo>
                <a:lnTo>
                  <a:pt x="90617" y="45072"/>
                </a:lnTo>
                <a:lnTo>
                  <a:pt x="60626" y="77279"/>
                </a:lnTo>
                <a:lnTo>
                  <a:pt x="35868" y="116296"/>
                </a:lnTo>
                <a:lnTo>
                  <a:pt x="17043" y="161055"/>
                </a:lnTo>
                <a:lnTo>
                  <a:pt x="4854" y="210488"/>
                </a:lnTo>
                <a:lnTo>
                  <a:pt x="0" y="263525"/>
                </a:lnTo>
                <a:lnTo>
                  <a:pt x="4228" y="317651"/>
                </a:lnTo>
                <a:lnTo>
                  <a:pt x="16329" y="367903"/>
                </a:lnTo>
                <a:lnTo>
                  <a:pt x="35421" y="413249"/>
                </a:lnTo>
                <a:lnTo>
                  <a:pt x="60626" y="452659"/>
                </a:lnTo>
                <a:lnTo>
                  <a:pt x="91064" y="485105"/>
                </a:lnTo>
                <a:lnTo>
                  <a:pt x="125855" y="509555"/>
                </a:lnTo>
                <a:lnTo>
                  <a:pt x="164119" y="524981"/>
                </a:lnTo>
                <a:lnTo>
                  <a:pt x="204977" y="530351"/>
                </a:lnTo>
                <a:lnTo>
                  <a:pt x="245727" y="524987"/>
                </a:lnTo>
                <a:lnTo>
                  <a:pt x="283704" y="509607"/>
                </a:lnTo>
                <a:lnTo>
                  <a:pt x="318088" y="485279"/>
                </a:lnTo>
                <a:lnTo>
                  <a:pt x="348059" y="453072"/>
                </a:lnTo>
                <a:lnTo>
                  <a:pt x="372797" y="414055"/>
                </a:lnTo>
                <a:lnTo>
                  <a:pt x="391483" y="369296"/>
                </a:lnTo>
                <a:lnTo>
                  <a:pt x="403296" y="319863"/>
                </a:lnTo>
                <a:lnTo>
                  <a:pt x="407415" y="266826"/>
                </a:lnTo>
                <a:lnTo>
                  <a:pt x="404129" y="212700"/>
                </a:lnTo>
                <a:lnTo>
                  <a:pt x="392912" y="162448"/>
                </a:lnTo>
                <a:lnTo>
                  <a:pt x="374583" y="117102"/>
                </a:lnTo>
                <a:lnTo>
                  <a:pt x="349964" y="77692"/>
                </a:lnTo>
                <a:lnTo>
                  <a:pt x="319874" y="45246"/>
                </a:lnTo>
                <a:lnTo>
                  <a:pt x="285132" y="20796"/>
                </a:lnTo>
                <a:lnTo>
                  <a:pt x="246560" y="5370"/>
                </a:lnTo>
                <a:lnTo>
                  <a:pt x="204977" y="0"/>
                </a:lnTo>
                <a:close/>
              </a:path>
            </a:pathLst>
          </a:custGeom>
          <a:solidFill>
            <a:srgbClr val="4AACC5"/>
          </a:solidFill>
        </p:spPr>
        <p:txBody>
          <a:bodyPr wrap="square" lIns="0" tIns="0" rIns="0" bIns="0" rtlCol="0"/>
          <a:lstStyle/>
          <a:p>
            <a:endParaRPr sz="1794"/>
          </a:p>
        </p:txBody>
      </p:sp>
      <p:sp>
        <p:nvSpPr>
          <p:cNvPr id="4" name="object 4"/>
          <p:cNvSpPr/>
          <p:nvPr/>
        </p:nvSpPr>
        <p:spPr>
          <a:xfrm>
            <a:off x="2643263" y="3798482"/>
            <a:ext cx="689890" cy="455707"/>
          </a:xfrm>
          <a:custGeom>
            <a:avLst/>
            <a:gdLst/>
            <a:ahLst/>
            <a:cxnLst/>
            <a:rect l="l" t="t" r="r" b="b"/>
            <a:pathLst>
              <a:path w="692150" h="457200">
                <a:moveTo>
                  <a:pt x="361970" y="0"/>
                </a:moveTo>
                <a:lnTo>
                  <a:pt x="320329" y="558"/>
                </a:lnTo>
                <a:lnTo>
                  <a:pt x="278840" y="8618"/>
                </a:lnTo>
                <a:lnTo>
                  <a:pt x="237607" y="24123"/>
                </a:lnTo>
                <a:lnTo>
                  <a:pt x="196738" y="47015"/>
                </a:lnTo>
                <a:lnTo>
                  <a:pt x="156337" y="77236"/>
                </a:lnTo>
                <a:lnTo>
                  <a:pt x="124149" y="108224"/>
                </a:lnTo>
                <a:lnTo>
                  <a:pt x="95859" y="142337"/>
                </a:lnTo>
                <a:lnTo>
                  <a:pt x="71383" y="179433"/>
                </a:lnTo>
                <a:lnTo>
                  <a:pt x="50638" y="219374"/>
                </a:lnTo>
                <a:lnTo>
                  <a:pt x="33543" y="262019"/>
                </a:lnTo>
                <a:lnTo>
                  <a:pt x="20014" y="307228"/>
                </a:lnTo>
                <a:lnTo>
                  <a:pt x="9969" y="354861"/>
                </a:lnTo>
                <a:lnTo>
                  <a:pt x="3325" y="404778"/>
                </a:lnTo>
                <a:lnTo>
                  <a:pt x="0" y="456839"/>
                </a:lnTo>
                <a:lnTo>
                  <a:pt x="691896" y="456839"/>
                </a:lnTo>
                <a:lnTo>
                  <a:pt x="688476" y="402746"/>
                </a:lnTo>
                <a:lnTo>
                  <a:pt x="681550" y="351284"/>
                </a:lnTo>
                <a:lnTo>
                  <a:pt x="671035" y="302562"/>
                </a:lnTo>
                <a:lnTo>
                  <a:pt x="656847" y="256691"/>
                </a:lnTo>
                <a:lnTo>
                  <a:pt x="638905" y="213780"/>
                </a:lnTo>
                <a:lnTo>
                  <a:pt x="617125" y="173940"/>
                </a:lnTo>
                <a:lnTo>
                  <a:pt x="591426" y="137278"/>
                </a:lnTo>
                <a:lnTo>
                  <a:pt x="561725" y="103907"/>
                </a:lnTo>
                <a:lnTo>
                  <a:pt x="527938" y="73934"/>
                </a:lnTo>
                <a:lnTo>
                  <a:pt x="486747" y="43910"/>
                </a:lnTo>
                <a:lnTo>
                  <a:pt x="445285" y="21618"/>
                </a:lnTo>
                <a:lnTo>
                  <a:pt x="403657" y="7000"/>
                </a:lnTo>
                <a:lnTo>
                  <a:pt x="361970" y="0"/>
                </a:lnTo>
                <a:close/>
              </a:path>
            </a:pathLst>
          </a:custGeom>
          <a:solidFill>
            <a:srgbClr val="622422"/>
          </a:solidFill>
        </p:spPr>
        <p:txBody>
          <a:bodyPr wrap="square" lIns="0" tIns="0" rIns="0" bIns="0" rtlCol="0"/>
          <a:lstStyle/>
          <a:p>
            <a:endParaRPr sz="1794"/>
          </a:p>
        </p:txBody>
      </p:sp>
      <p:sp>
        <p:nvSpPr>
          <p:cNvPr id="5" name="object 5"/>
          <p:cNvSpPr/>
          <p:nvPr/>
        </p:nvSpPr>
        <p:spPr>
          <a:xfrm>
            <a:off x="2779973" y="3196589"/>
            <a:ext cx="406338" cy="529126"/>
          </a:xfrm>
          <a:custGeom>
            <a:avLst/>
            <a:gdLst/>
            <a:ahLst/>
            <a:cxnLst/>
            <a:rect l="l" t="t" r="r" b="b"/>
            <a:pathLst>
              <a:path w="407669" h="530860">
                <a:moveTo>
                  <a:pt x="204978" y="0"/>
                </a:moveTo>
                <a:lnTo>
                  <a:pt x="163494" y="5364"/>
                </a:lnTo>
                <a:lnTo>
                  <a:pt x="125140" y="20744"/>
                </a:lnTo>
                <a:lnTo>
                  <a:pt x="90617" y="45072"/>
                </a:lnTo>
                <a:lnTo>
                  <a:pt x="60626" y="77279"/>
                </a:lnTo>
                <a:lnTo>
                  <a:pt x="35868" y="116296"/>
                </a:lnTo>
                <a:lnTo>
                  <a:pt x="17043" y="161055"/>
                </a:lnTo>
                <a:lnTo>
                  <a:pt x="4854" y="210488"/>
                </a:lnTo>
                <a:lnTo>
                  <a:pt x="0" y="263525"/>
                </a:lnTo>
                <a:lnTo>
                  <a:pt x="4228" y="317651"/>
                </a:lnTo>
                <a:lnTo>
                  <a:pt x="16329" y="367903"/>
                </a:lnTo>
                <a:lnTo>
                  <a:pt x="35421" y="413249"/>
                </a:lnTo>
                <a:lnTo>
                  <a:pt x="60626" y="452659"/>
                </a:lnTo>
                <a:lnTo>
                  <a:pt x="91064" y="485105"/>
                </a:lnTo>
                <a:lnTo>
                  <a:pt x="125855" y="509555"/>
                </a:lnTo>
                <a:lnTo>
                  <a:pt x="164119" y="524981"/>
                </a:lnTo>
                <a:lnTo>
                  <a:pt x="204978" y="530352"/>
                </a:lnTo>
                <a:lnTo>
                  <a:pt x="245727" y="524987"/>
                </a:lnTo>
                <a:lnTo>
                  <a:pt x="283704" y="509607"/>
                </a:lnTo>
                <a:lnTo>
                  <a:pt x="318088" y="485279"/>
                </a:lnTo>
                <a:lnTo>
                  <a:pt x="348059" y="453072"/>
                </a:lnTo>
                <a:lnTo>
                  <a:pt x="372797" y="414055"/>
                </a:lnTo>
                <a:lnTo>
                  <a:pt x="391483" y="369296"/>
                </a:lnTo>
                <a:lnTo>
                  <a:pt x="403296" y="319863"/>
                </a:lnTo>
                <a:lnTo>
                  <a:pt x="407416" y="266826"/>
                </a:lnTo>
                <a:lnTo>
                  <a:pt x="404129" y="212700"/>
                </a:lnTo>
                <a:lnTo>
                  <a:pt x="392912" y="162448"/>
                </a:lnTo>
                <a:lnTo>
                  <a:pt x="374583" y="117102"/>
                </a:lnTo>
                <a:lnTo>
                  <a:pt x="349964" y="77692"/>
                </a:lnTo>
                <a:lnTo>
                  <a:pt x="319874" y="45246"/>
                </a:lnTo>
                <a:lnTo>
                  <a:pt x="285132" y="20796"/>
                </a:lnTo>
                <a:lnTo>
                  <a:pt x="246560" y="5370"/>
                </a:lnTo>
                <a:lnTo>
                  <a:pt x="204978" y="0"/>
                </a:lnTo>
                <a:close/>
              </a:path>
            </a:pathLst>
          </a:custGeom>
          <a:solidFill>
            <a:srgbClr val="622422"/>
          </a:solidFill>
        </p:spPr>
        <p:txBody>
          <a:bodyPr wrap="square" lIns="0" tIns="0" rIns="0" bIns="0" rtlCol="0"/>
          <a:lstStyle/>
          <a:p>
            <a:endParaRPr sz="1794"/>
          </a:p>
        </p:txBody>
      </p:sp>
      <p:grpSp>
        <p:nvGrpSpPr>
          <p:cNvPr id="6" name="object 6"/>
          <p:cNvGrpSpPr/>
          <p:nvPr/>
        </p:nvGrpSpPr>
        <p:grpSpPr>
          <a:xfrm>
            <a:off x="3890380" y="2585943"/>
            <a:ext cx="1291169" cy="1750040"/>
            <a:chOff x="3883152" y="2583179"/>
            <a:chExt cx="1295400" cy="1755775"/>
          </a:xfrm>
        </p:grpSpPr>
        <p:sp>
          <p:nvSpPr>
            <p:cNvPr id="7" name="object 7"/>
            <p:cNvSpPr/>
            <p:nvPr/>
          </p:nvSpPr>
          <p:spPr>
            <a:xfrm>
              <a:off x="4213860" y="3921251"/>
              <a:ext cx="965200" cy="417830"/>
            </a:xfrm>
            <a:custGeom>
              <a:avLst/>
              <a:gdLst/>
              <a:ahLst/>
              <a:cxnLst/>
              <a:rect l="l" t="t" r="r" b="b"/>
              <a:pathLst>
                <a:path w="965200" h="417829">
                  <a:moveTo>
                    <a:pt x="755903" y="0"/>
                  </a:moveTo>
                  <a:lnTo>
                    <a:pt x="755903" y="124714"/>
                  </a:lnTo>
                  <a:lnTo>
                    <a:pt x="0" y="124714"/>
                  </a:lnTo>
                  <a:lnTo>
                    <a:pt x="0" y="292862"/>
                  </a:lnTo>
                  <a:lnTo>
                    <a:pt x="755903" y="292862"/>
                  </a:lnTo>
                  <a:lnTo>
                    <a:pt x="755903" y="417575"/>
                  </a:lnTo>
                  <a:lnTo>
                    <a:pt x="964691" y="208787"/>
                  </a:lnTo>
                  <a:lnTo>
                    <a:pt x="755903" y="0"/>
                  </a:lnTo>
                  <a:close/>
                </a:path>
              </a:pathLst>
            </a:custGeom>
            <a:solidFill>
              <a:srgbClr val="000000"/>
            </a:solidFill>
          </p:spPr>
          <p:txBody>
            <a:bodyPr wrap="square" lIns="0" tIns="0" rIns="0" bIns="0" rtlCol="0"/>
            <a:lstStyle/>
            <a:p>
              <a:endParaRPr sz="1794"/>
            </a:p>
          </p:txBody>
        </p:sp>
        <p:sp>
          <p:nvSpPr>
            <p:cNvPr id="8" name="object 8"/>
            <p:cNvSpPr/>
            <p:nvPr/>
          </p:nvSpPr>
          <p:spPr>
            <a:xfrm>
              <a:off x="3883152" y="2583179"/>
              <a:ext cx="1252727" cy="1348740"/>
            </a:xfrm>
            <a:prstGeom prst="rect">
              <a:avLst/>
            </a:prstGeom>
            <a:blipFill>
              <a:blip r:embed="rId2" cstate="print"/>
              <a:stretch>
                <a:fillRect/>
              </a:stretch>
            </a:blipFill>
          </p:spPr>
          <p:txBody>
            <a:bodyPr wrap="square" lIns="0" tIns="0" rIns="0" bIns="0" rtlCol="0"/>
            <a:lstStyle/>
            <a:p>
              <a:endParaRPr sz="1794"/>
            </a:p>
          </p:txBody>
        </p:sp>
      </p:grpSp>
      <p:sp>
        <p:nvSpPr>
          <p:cNvPr id="9" name="object 9"/>
          <p:cNvSpPr txBox="1"/>
          <p:nvPr/>
        </p:nvSpPr>
        <p:spPr>
          <a:xfrm>
            <a:off x="3809112" y="4757007"/>
            <a:ext cx="1717760" cy="1393288"/>
          </a:xfrm>
          <a:prstGeom prst="rect">
            <a:avLst/>
          </a:prstGeom>
        </p:spPr>
        <p:txBody>
          <a:bodyPr vert="horz" wrap="square" lIns="0" tIns="12658" rIns="0" bIns="0" rtlCol="0">
            <a:spAutoFit/>
          </a:bodyPr>
          <a:lstStyle/>
          <a:p>
            <a:pPr marL="12026" marR="5063" algn="ctr">
              <a:spcBef>
                <a:spcPts val="100"/>
              </a:spcBef>
            </a:pPr>
            <a:r>
              <a:rPr sz="1794" spc="-5" dirty="0">
                <a:solidFill>
                  <a:srgbClr val="1C1C1C"/>
                </a:solidFill>
                <a:latin typeface="Carlito"/>
                <a:cs typeface="Carlito"/>
              </a:rPr>
              <a:t>Adjuntando </a:t>
            </a:r>
            <a:r>
              <a:rPr sz="1794" spc="-10" dirty="0">
                <a:solidFill>
                  <a:srgbClr val="1C1C1C"/>
                </a:solidFill>
                <a:latin typeface="Carlito"/>
                <a:cs typeface="Carlito"/>
              </a:rPr>
              <a:t>copia  fedateada </a:t>
            </a:r>
            <a:r>
              <a:rPr sz="1794" spc="-5" dirty="0">
                <a:solidFill>
                  <a:srgbClr val="1C1C1C"/>
                </a:solidFill>
                <a:latin typeface="Carlito"/>
                <a:cs typeface="Carlito"/>
              </a:rPr>
              <a:t>del  </a:t>
            </a:r>
            <a:r>
              <a:rPr sz="1794" spc="-10" dirty="0">
                <a:solidFill>
                  <a:srgbClr val="1C1C1C"/>
                </a:solidFill>
                <a:latin typeface="Carlito"/>
                <a:cs typeface="Carlito"/>
              </a:rPr>
              <a:t>documento </a:t>
            </a:r>
            <a:r>
              <a:rPr sz="1794" dirty="0">
                <a:solidFill>
                  <a:srgbClr val="1C1C1C"/>
                </a:solidFill>
                <a:latin typeface="Carlito"/>
                <a:cs typeface="Carlito"/>
              </a:rPr>
              <a:t>que  </a:t>
            </a:r>
            <a:r>
              <a:rPr sz="1794" spc="-10" dirty="0">
                <a:solidFill>
                  <a:srgbClr val="1C1C1C"/>
                </a:solidFill>
                <a:latin typeface="Carlito"/>
                <a:cs typeface="Carlito"/>
              </a:rPr>
              <a:t>declara </a:t>
            </a:r>
            <a:r>
              <a:rPr sz="1794" spc="-5" dirty="0">
                <a:solidFill>
                  <a:srgbClr val="1C1C1C"/>
                </a:solidFill>
                <a:latin typeface="Carlito"/>
                <a:cs typeface="Carlito"/>
              </a:rPr>
              <a:t>la</a:t>
            </a:r>
            <a:r>
              <a:rPr sz="1794" spc="-25" dirty="0">
                <a:solidFill>
                  <a:srgbClr val="1C1C1C"/>
                </a:solidFill>
                <a:latin typeface="Carlito"/>
                <a:cs typeface="Carlito"/>
              </a:rPr>
              <a:t> </a:t>
            </a:r>
            <a:r>
              <a:rPr sz="1794" spc="-5" dirty="0">
                <a:solidFill>
                  <a:srgbClr val="1C1C1C"/>
                </a:solidFill>
                <a:latin typeface="Carlito"/>
                <a:cs typeface="Carlito"/>
              </a:rPr>
              <a:t>nulidad.</a:t>
            </a:r>
            <a:endParaRPr sz="1794">
              <a:latin typeface="Carlito"/>
              <a:cs typeface="Carlito"/>
            </a:endParaRPr>
          </a:p>
        </p:txBody>
      </p:sp>
      <p:sp>
        <p:nvSpPr>
          <p:cNvPr id="10" name="object 10"/>
          <p:cNvSpPr/>
          <p:nvPr/>
        </p:nvSpPr>
        <p:spPr>
          <a:xfrm>
            <a:off x="6939057" y="3927239"/>
            <a:ext cx="2531071" cy="408869"/>
          </a:xfrm>
          <a:custGeom>
            <a:avLst/>
            <a:gdLst/>
            <a:ahLst/>
            <a:cxnLst/>
            <a:rect l="l" t="t" r="r" b="b"/>
            <a:pathLst>
              <a:path w="2539365" h="410210">
                <a:moveTo>
                  <a:pt x="2334005" y="0"/>
                </a:moveTo>
                <a:lnTo>
                  <a:pt x="2334005" y="122427"/>
                </a:lnTo>
                <a:lnTo>
                  <a:pt x="0" y="122427"/>
                </a:lnTo>
                <a:lnTo>
                  <a:pt x="0" y="287527"/>
                </a:lnTo>
                <a:lnTo>
                  <a:pt x="2334005" y="287527"/>
                </a:lnTo>
                <a:lnTo>
                  <a:pt x="2334005" y="409955"/>
                </a:lnTo>
                <a:lnTo>
                  <a:pt x="2538983" y="204977"/>
                </a:lnTo>
                <a:lnTo>
                  <a:pt x="2334005" y="0"/>
                </a:lnTo>
                <a:close/>
              </a:path>
            </a:pathLst>
          </a:custGeom>
          <a:solidFill>
            <a:srgbClr val="000000"/>
          </a:solidFill>
        </p:spPr>
        <p:txBody>
          <a:bodyPr wrap="square" lIns="0" tIns="0" rIns="0" bIns="0" rtlCol="0"/>
          <a:lstStyle/>
          <a:p>
            <a:endParaRPr sz="1794"/>
          </a:p>
        </p:txBody>
      </p:sp>
      <p:sp>
        <p:nvSpPr>
          <p:cNvPr id="11" name="object 11"/>
          <p:cNvSpPr/>
          <p:nvPr/>
        </p:nvSpPr>
        <p:spPr>
          <a:xfrm>
            <a:off x="9835958" y="3284621"/>
            <a:ext cx="1178761" cy="906856"/>
          </a:xfrm>
          <a:prstGeom prst="rect">
            <a:avLst/>
          </a:prstGeom>
          <a:blipFill>
            <a:blip r:embed="rId3" cstate="print"/>
            <a:stretch>
              <a:fillRect/>
            </a:stretch>
          </a:blipFill>
        </p:spPr>
        <p:txBody>
          <a:bodyPr wrap="square" lIns="0" tIns="0" rIns="0" bIns="0" rtlCol="0"/>
          <a:lstStyle/>
          <a:p>
            <a:endParaRPr sz="1794"/>
          </a:p>
        </p:txBody>
      </p:sp>
      <p:sp>
        <p:nvSpPr>
          <p:cNvPr id="12" name="object 12"/>
          <p:cNvSpPr txBox="1"/>
          <p:nvPr/>
        </p:nvSpPr>
        <p:spPr>
          <a:xfrm>
            <a:off x="2568576" y="4517000"/>
            <a:ext cx="1240535" cy="327697"/>
          </a:xfrm>
          <a:prstGeom prst="rect">
            <a:avLst/>
          </a:prstGeom>
        </p:spPr>
        <p:txBody>
          <a:bodyPr vert="horz" wrap="square" lIns="0" tIns="12658" rIns="0" bIns="0" rtlCol="0">
            <a:spAutoFit/>
          </a:bodyPr>
          <a:lstStyle/>
          <a:p>
            <a:pPr marL="12659">
              <a:spcBef>
                <a:spcPts val="100"/>
              </a:spcBef>
            </a:pPr>
            <a:r>
              <a:rPr sz="1994" b="1" dirty="0">
                <a:solidFill>
                  <a:srgbClr val="A0012E"/>
                </a:solidFill>
                <a:latin typeface="Carlito"/>
                <a:cs typeface="Carlito"/>
              </a:rPr>
              <a:t>E</a:t>
            </a:r>
            <a:r>
              <a:rPr sz="1994" b="1" spc="-10" dirty="0">
                <a:solidFill>
                  <a:srgbClr val="A0012E"/>
                </a:solidFill>
                <a:latin typeface="Carlito"/>
                <a:cs typeface="Carlito"/>
              </a:rPr>
              <a:t>N</a:t>
            </a:r>
            <a:r>
              <a:rPr sz="1994" b="1" spc="-5" dirty="0">
                <a:solidFill>
                  <a:srgbClr val="A0012E"/>
                </a:solidFill>
                <a:latin typeface="Carlito"/>
                <a:cs typeface="Carlito"/>
              </a:rPr>
              <a:t>T</a:t>
            </a:r>
            <a:r>
              <a:rPr sz="1994" b="1" spc="5" dirty="0">
                <a:solidFill>
                  <a:srgbClr val="A0012E"/>
                </a:solidFill>
                <a:latin typeface="Carlito"/>
                <a:cs typeface="Carlito"/>
              </a:rPr>
              <a:t>I</a:t>
            </a:r>
            <a:r>
              <a:rPr sz="1994" b="1" spc="-54" dirty="0">
                <a:solidFill>
                  <a:srgbClr val="A0012E"/>
                </a:solidFill>
                <a:latin typeface="Carlito"/>
                <a:cs typeface="Carlito"/>
              </a:rPr>
              <a:t>D</a:t>
            </a:r>
            <a:r>
              <a:rPr sz="1994" b="1" dirty="0">
                <a:solidFill>
                  <a:srgbClr val="A0012E"/>
                </a:solidFill>
                <a:latin typeface="Carlito"/>
                <a:cs typeface="Carlito"/>
              </a:rPr>
              <a:t>AD</a:t>
            </a:r>
            <a:endParaRPr sz="1994" dirty="0">
              <a:latin typeface="Carlito"/>
              <a:cs typeface="Carlito"/>
            </a:endParaRPr>
          </a:p>
        </p:txBody>
      </p:sp>
      <p:sp>
        <p:nvSpPr>
          <p:cNvPr id="13" name="object 13"/>
          <p:cNvSpPr txBox="1"/>
          <p:nvPr/>
        </p:nvSpPr>
        <p:spPr>
          <a:xfrm>
            <a:off x="5490037" y="4367882"/>
            <a:ext cx="1816370" cy="327697"/>
          </a:xfrm>
          <a:prstGeom prst="rect">
            <a:avLst/>
          </a:prstGeom>
        </p:spPr>
        <p:txBody>
          <a:bodyPr vert="horz" wrap="square" lIns="0" tIns="12658" rIns="0" bIns="0" rtlCol="0">
            <a:spAutoFit/>
          </a:bodyPr>
          <a:lstStyle/>
          <a:p>
            <a:pPr marL="12659">
              <a:spcBef>
                <a:spcPts val="100"/>
              </a:spcBef>
            </a:pPr>
            <a:r>
              <a:rPr sz="1994" b="1" spc="-35" dirty="0">
                <a:solidFill>
                  <a:srgbClr val="006FC0"/>
                </a:solidFill>
                <a:latin typeface="Carlito"/>
                <a:cs typeface="Carlito"/>
              </a:rPr>
              <a:t>CONTRATISTA</a:t>
            </a:r>
            <a:endParaRPr sz="1994" dirty="0">
              <a:latin typeface="Carlito"/>
              <a:cs typeface="Carlito"/>
            </a:endParaRPr>
          </a:p>
        </p:txBody>
      </p:sp>
      <p:sp>
        <p:nvSpPr>
          <p:cNvPr id="14" name="object 14"/>
          <p:cNvSpPr txBox="1"/>
          <p:nvPr/>
        </p:nvSpPr>
        <p:spPr>
          <a:xfrm>
            <a:off x="9818237" y="4336108"/>
            <a:ext cx="1390159" cy="311071"/>
          </a:xfrm>
          <a:prstGeom prst="rect">
            <a:avLst/>
          </a:prstGeom>
        </p:spPr>
        <p:txBody>
          <a:bodyPr vert="horz" wrap="square" lIns="0" tIns="12026" rIns="0" bIns="0" rtlCol="0">
            <a:spAutoFit/>
          </a:bodyPr>
          <a:lstStyle/>
          <a:p>
            <a:pPr marL="12659">
              <a:spcBef>
                <a:spcPts val="94"/>
              </a:spcBef>
            </a:pPr>
            <a:r>
              <a:rPr sz="1893" b="1" spc="-203" dirty="0">
                <a:solidFill>
                  <a:srgbClr val="0081A9"/>
                </a:solidFill>
                <a:latin typeface="Arial"/>
                <a:cs typeface="Arial"/>
              </a:rPr>
              <a:t>ARBITRAJE</a:t>
            </a:r>
            <a:endParaRPr sz="1893" dirty="0">
              <a:latin typeface="Arial"/>
              <a:cs typeface="Arial"/>
            </a:endParaRPr>
          </a:p>
        </p:txBody>
      </p:sp>
      <p:sp>
        <p:nvSpPr>
          <p:cNvPr id="15" name="object 15"/>
          <p:cNvSpPr txBox="1"/>
          <p:nvPr/>
        </p:nvSpPr>
        <p:spPr>
          <a:xfrm>
            <a:off x="7306408" y="4815613"/>
            <a:ext cx="3901988" cy="1146110"/>
          </a:xfrm>
          <a:prstGeom prst="rect">
            <a:avLst/>
          </a:prstGeom>
        </p:spPr>
        <p:txBody>
          <a:bodyPr vert="horz" wrap="square" lIns="0" tIns="12658" rIns="0" bIns="0" rtlCol="0">
            <a:spAutoFit/>
          </a:bodyPr>
          <a:lstStyle/>
          <a:p>
            <a:pPr marL="12659" marR="5063" algn="ctr">
              <a:spcBef>
                <a:spcPts val="100"/>
              </a:spcBef>
            </a:pPr>
            <a:r>
              <a:rPr sz="1794" spc="-5" dirty="0">
                <a:solidFill>
                  <a:srgbClr val="1C1C1C"/>
                </a:solidFill>
                <a:latin typeface="Carlito"/>
                <a:cs typeface="Carlito"/>
              </a:rPr>
              <a:t>Si </a:t>
            </a:r>
            <a:r>
              <a:rPr sz="1794" dirty="0">
                <a:solidFill>
                  <a:srgbClr val="1C1C1C"/>
                </a:solidFill>
                <a:latin typeface="Carlito"/>
                <a:cs typeface="Carlito"/>
              </a:rPr>
              <a:t>el </a:t>
            </a:r>
            <a:r>
              <a:rPr sz="1794" spc="-15" dirty="0">
                <a:solidFill>
                  <a:srgbClr val="1C1C1C"/>
                </a:solidFill>
                <a:latin typeface="Carlito"/>
                <a:cs typeface="Carlito"/>
              </a:rPr>
              <a:t>contratista </a:t>
            </a:r>
            <a:r>
              <a:rPr sz="1794" spc="-5" dirty="0">
                <a:solidFill>
                  <a:srgbClr val="1C1C1C"/>
                </a:solidFill>
                <a:latin typeface="Carlito"/>
                <a:cs typeface="Carlito"/>
              </a:rPr>
              <a:t>no </a:t>
            </a:r>
            <a:r>
              <a:rPr sz="1794" spc="-15" dirty="0">
                <a:solidFill>
                  <a:srgbClr val="1C1C1C"/>
                </a:solidFill>
                <a:latin typeface="Carlito"/>
                <a:cs typeface="Carlito"/>
              </a:rPr>
              <a:t>está </a:t>
            </a:r>
            <a:r>
              <a:rPr sz="1794" dirty="0">
                <a:solidFill>
                  <a:srgbClr val="1C1C1C"/>
                </a:solidFill>
                <a:latin typeface="Carlito"/>
                <a:cs typeface="Carlito"/>
              </a:rPr>
              <a:t>de </a:t>
            </a:r>
            <a:r>
              <a:rPr sz="1794" spc="-5" dirty="0">
                <a:solidFill>
                  <a:srgbClr val="1C1C1C"/>
                </a:solidFill>
                <a:latin typeface="Carlito"/>
                <a:cs typeface="Carlito"/>
              </a:rPr>
              <a:t>acuerdo </a:t>
            </a:r>
            <a:r>
              <a:rPr sz="1794" dirty="0">
                <a:solidFill>
                  <a:srgbClr val="1C1C1C"/>
                </a:solidFill>
                <a:latin typeface="Carlito"/>
                <a:cs typeface="Carlito"/>
              </a:rPr>
              <a:t>puede  </a:t>
            </a:r>
            <a:r>
              <a:rPr sz="1794" spc="-10" dirty="0">
                <a:solidFill>
                  <a:srgbClr val="1C1C1C"/>
                </a:solidFill>
                <a:latin typeface="Carlito"/>
                <a:cs typeface="Carlito"/>
              </a:rPr>
              <a:t>someter </a:t>
            </a:r>
            <a:r>
              <a:rPr sz="1794" spc="-5" dirty="0">
                <a:solidFill>
                  <a:srgbClr val="1C1C1C"/>
                </a:solidFill>
                <a:latin typeface="Carlito"/>
                <a:cs typeface="Carlito"/>
              </a:rPr>
              <a:t>la </a:t>
            </a:r>
            <a:r>
              <a:rPr sz="1794" spc="-15" dirty="0">
                <a:solidFill>
                  <a:srgbClr val="1C1C1C"/>
                </a:solidFill>
                <a:latin typeface="Carlito"/>
                <a:cs typeface="Carlito"/>
              </a:rPr>
              <a:t>controversia </a:t>
            </a:r>
            <a:r>
              <a:rPr sz="1794" dirty="0">
                <a:solidFill>
                  <a:srgbClr val="1C1C1C"/>
                </a:solidFill>
                <a:latin typeface="Carlito"/>
                <a:cs typeface="Carlito"/>
              </a:rPr>
              <a:t>a </a:t>
            </a:r>
            <a:r>
              <a:rPr sz="1794" spc="-10" dirty="0">
                <a:solidFill>
                  <a:srgbClr val="1C1C1C"/>
                </a:solidFill>
                <a:latin typeface="Carlito"/>
                <a:cs typeface="Carlito"/>
              </a:rPr>
              <a:t>arbitraje dentro  </a:t>
            </a:r>
            <a:r>
              <a:rPr sz="1794" dirty="0">
                <a:solidFill>
                  <a:srgbClr val="1C1C1C"/>
                </a:solidFill>
                <a:latin typeface="Carlito"/>
                <a:cs typeface="Carlito"/>
              </a:rPr>
              <a:t>de </a:t>
            </a:r>
            <a:r>
              <a:rPr sz="1794" spc="-5" dirty="0">
                <a:solidFill>
                  <a:srgbClr val="1C1C1C"/>
                </a:solidFill>
                <a:latin typeface="Carlito"/>
                <a:cs typeface="Carlito"/>
              </a:rPr>
              <a:t>los </a:t>
            </a:r>
            <a:r>
              <a:rPr sz="1794" dirty="0">
                <a:solidFill>
                  <a:srgbClr val="1C1C1C"/>
                </a:solidFill>
                <a:latin typeface="Carlito"/>
                <a:cs typeface="Carlito"/>
              </a:rPr>
              <a:t>30 </a:t>
            </a:r>
            <a:r>
              <a:rPr sz="1794" spc="-5" dirty="0">
                <a:solidFill>
                  <a:srgbClr val="1C1C1C"/>
                </a:solidFill>
                <a:latin typeface="Carlito"/>
                <a:cs typeface="Carlito"/>
              </a:rPr>
              <a:t>días hábiles</a:t>
            </a:r>
            <a:r>
              <a:rPr sz="1794" spc="45" dirty="0">
                <a:solidFill>
                  <a:srgbClr val="1C1C1C"/>
                </a:solidFill>
                <a:latin typeface="Carlito"/>
                <a:cs typeface="Carlito"/>
              </a:rPr>
              <a:t> </a:t>
            </a:r>
            <a:r>
              <a:rPr sz="1794" spc="-10" dirty="0">
                <a:solidFill>
                  <a:srgbClr val="1C1C1C"/>
                </a:solidFill>
                <a:latin typeface="Carlito"/>
                <a:cs typeface="Carlito"/>
              </a:rPr>
              <a:t>siguientes.</a:t>
            </a:r>
            <a:endParaRPr sz="1794" dirty="0">
              <a:latin typeface="Carlito"/>
              <a:cs typeface="Carlito"/>
            </a:endParaRPr>
          </a:p>
        </p:txBody>
      </p:sp>
      <p:sp>
        <p:nvSpPr>
          <p:cNvPr id="16" name="object 16"/>
          <p:cNvSpPr/>
          <p:nvPr/>
        </p:nvSpPr>
        <p:spPr>
          <a:xfrm>
            <a:off x="479414" y="3220135"/>
            <a:ext cx="1729153" cy="850652"/>
          </a:xfrm>
          <a:custGeom>
            <a:avLst/>
            <a:gdLst/>
            <a:ahLst/>
            <a:cxnLst/>
            <a:rect l="l" t="t" r="r" b="b"/>
            <a:pathLst>
              <a:path w="1734820" h="853439">
                <a:moveTo>
                  <a:pt x="0" y="85851"/>
                </a:moveTo>
                <a:lnTo>
                  <a:pt x="6745" y="52452"/>
                </a:lnTo>
                <a:lnTo>
                  <a:pt x="25142" y="25161"/>
                </a:lnTo>
                <a:lnTo>
                  <a:pt x="52431" y="6752"/>
                </a:lnTo>
                <a:lnTo>
                  <a:pt x="85852" y="0"/>
                </a:lnTo>
                <a:lnTo>
                  <a:pt x="1648460" y="0"/>
                </a:lnTo>
                <a:lnTo>
                  <a:pt x="1681859" y="6752"/>
                </a:lnTo>
                <a:lnTo>
                  <a:pt x="1709150" y="25161"/>
                </a:lnTo>
                <a:lnTo>
                  <a:pt x="1727559" y="52452"/>
                </a:lnTo>
                <a:lnTo>
                  <a:pt x="1734312" y="85851"/>
                </a:lnTo>
                <a:lnTo>
                  <a:pt x="1734312" y="767588"/>
                </a:lnTo>
                <a:lnTo>
                  <a:pt x="1727559" y="800987"/>
                </a:lnTo>
                <a:lnTo>
                  <a:pt x="1709150" y="828278"/>
                </a:lnTo>
                <a:lnTo>
                  <a:pt x="1681859" y="846687"/>
                </a:lnTo>
                <a:lnTo>
                  <a:pt x="1648460" y="853439"/>
                </a:lnTo>
                <a:lnTo>
                  <a:pt x="85852" y="853439"/>
                </a:lnTo>
                <a:lnTo>
                  <a:pt x="52431" y="846687"/>
                </a:lnTo>
                <a:lnTo>
                  <a:pt x="25142" y="828278"/>
                </a:lnTo>
                <a:lnTo>
                  <a:pt x="6745" y="800987"/>
                </a:lnTo>
                <a:lnTo>
                  <a:pt x="0" y="767588"/>
                </a:lnTo>
                <a:lnTo>
                  <a:pt x="0" y="85851"/>
                </a:lnTo>
                <a:close/>
              </a:path>
            </a:pathLst>
          </a:custGeom>
          <a:ln w="25908">
            <a:solidFill>
              <a:srgbClr val="000000"/>
            </a:solidFill>
          </a:ln>
        </p:spPr>
        <p:txBody>
          <a:bodyPr wrap="square" lIns="0" tIns="0" rIns="0" bIns="0" rtlCol="0"/>
          <a:lstStyle/>
          <a:p>
            <a:endParaRPr sz="1794"/>
          </a:p>
        </p:txBody>
      </p:sp>
      <p:sp>
        <p:nvSpPr>
          <p:cNvPr id="17" name="object 17"/>
          <p:cNvSpPr txBox="1"/>
          <p:nvPr/>
        </p:nvSpPr>
        <p:spPr>
          <a:xfrm>
            <a:off x="606658" y="3377734"/>
            <a:ext cx="1670774" cy="466027"/>
          </a:xfrm>
          <a:prstGeom prst="rect">
            <a:avLst/>
          </a:prstGeom>
        </p:spPr>
        <p:txBody>
          <a:bodyPr vert="horz" wrap="square" lIns="0" tIns="12026" rIns="0" bIns="0" rtlCol="0">
            <a:spAutoFit/>
          </a:bodyPr>
          <a:lstStyle/>
          <a:p>
            <a:pPr marL="270896" marR="5063" indent="-258236">
              <a:spcBef>
                <a:spcPts val="94"/>
              </a:spcBef>
            </a:pPr>
            <a:r>
              <a:rPr sz="1437" b="1" spc="-25" dirty="0">
                <a:latin typeface="Carlito"/>
                <a:cs typeface="Carlito"/>
              </a:rPr>
              <a:t>C</a:t>
            </a:r>
            <a:r>
              <a:rPr sz="1437" b="1" spc="-10" dirty="0">
                <a:latin typeface="Carlito"/>
                <a:cs typeface="Carlito"/>
              </a:rPr>
              <a:t>O</a:t>
            </a:r>
            <a:r>
              <a:rPr sz="1437" b="1" spc="-5" dirty="0">
                <a:latin typeface="Carlito"/>
                <a:cs typeface="Carlito"/>
              </a:rPr>
              <a:t>NF</a:t>
            </a:r>
            <a:r>
              <a:rPr sz="1437" b="1" spc="-15" dirty="0">
                <a:latin typeface="Carlito"/>
                <a:cs typeface="Carlito"/>
              </a:rPr>
              <a:t>I</a:t>
            </a:r>
            <a:r>
              <a:rPr sz="1437" b="1" spc="-10" dirty="0">
                <a:latin typeface="Carlito"/>
                <a:cs typeface="Carlito"/>
              </a:rPr>
              <a:t>G</a:t>
            </a:r>
            <a:r>
              <a:rPr sz="1437" b="1" spc="-5" dirty="0">
                <a:latin typeface="Carlito"/>
                <a:cs typeface="Carlito"/>
              </a:rPr>
              <a:t>UR</a:t>
            </a:r>
            <a:r>
              <a:rPr sz="1437" b="1" spc="-25" dirty="0">
                <a:latin typeface="Carlito"/>
                <a:cs typeface="Carlito"/>
              </a:rPr>
              <a:t>A</a:t>
            </a:r>
            <a:r>
              <a:rPr sz="1437" b="1" spc="-10" dirty="0">
                <a:latin typeface="Carlito"/>
                <a:cs typeface="Carlito"/>
              </a:rPr>
              <a:t>C</a:t>
            </a:r>
            <a:r>
              <a:rPr sz="1437" b="1" spc="-19" dirty="0">
                <a:latin typeface="Carlito"/>
                <a:cs typeface="Carlito"/>
              </a:rPr>
              <a:t>I</a:t>
            </a:r>
            <a:r>
              <a:rPr sz="1437" b="1" spc="-10" dirty="0">
                <a:latin typeface="Carlito"/>
                <a:cs typeface="Carlito"/>
              </a:rPr>
              <a:t>ÓN  </a:t>
            </a:r>
            <a:r>
              <a:rPr sz="1437" b="1" spc="-5" dirty="0">
                <a:latin typeface="Carlito"/>
                <a:cs typeface="Carlito"/>
              </a:rPr>
              <a:t>DE</a:t>
            </a:r>
            <a:r>
              <a:rPr sz="1437" b="1" spc="-19" dirty="0">
                <a:latin typeface="Carlito"/>
                <a:cs typeface="Carlito"/>
              </a:rPr>
              <a:t> </a:t>
            </a:r>
            <a:r>
              <a:rPr sz="1437" b="1" spc="-15" dirty="0">
                <a:latin typeface="Carlito"/>
                <a:cs typeface="Carlito"/>
              </a:rPr>
              <a:t>CAUSAL</a:t>
            </a:r>
            <a:endParaRPr sz="1437" dirty="0">
              <a:latin typeface="Carlito"/>
              <a:cs typeface="Carlito"/>
            </a:endParaRPr>
          </a:p>
        </p:txBody>
      </p:sp>
      <p:sp>
        <p:nvSpPr>
          <p:cNvPr id="18" name="object 18"/>
          <p:cNvSpPr txBox="1">
            <a:spLocks noGrp="1"/>
          </p:cNvSpPr>
          <p:nvPr>
            <p:ph type="title" idx="4294967295"/>
          </p:nvPr>
        </p:nvSpPr>
        <p:spPr>
          <a:xfrm>
            <a:off x="1674822" y="1184073"/>
            <a:ext cx="10055686" cy="522924"/>
          </a:xfrm>
          <a:prstGeom prst="rect">
            <a:avLst/>
          </a:prstGeom>
        </p:spPr>
        <p:txBody>
          <a:bodyPr vert="horz" wrap="square" lIns="0" tIns="12658" rIns="0" bIns="0" rtlCol="0" anchor="ctr">
            <a:spAutoFit/>
          </a:bodyPr>
          <a:lstStyle/>
          <a:p>
            <a:pPr marL="12659">
              <a:spcBef>
                <a:spcPts val="100"/>
              </a:spcBef>
            </a:pPr>
            <a:r>
              <a:rPr sz="3589" b="1" dirty="0">
                <a:solidFill>
                  <a:srgbClr val="C00000"/>
                </a:solidFill>
                <a:latin typeface="+mn-lt"/>
                <a:ea typeface="+mn-ea"/>
                <a:cs typeface="+mn-cs"/>
              </a:rPr>
              <a:t>PROCEDIMIENTO - NULIDAD DEL CONTRATO</a:t>
            </a:r>
          </a:p>
        </p:txBody>
      </p:sp>
      <p:sp>
        <p:nvSpPr>
          <p:cNvPr id="19" name="object 19"/>
          <p:cNvSpPr/>
          <p:nvPr/>
        </p:nvSpPr>
        <p:spPr>
          <a:xfrm>
            <a:off x="479414" y="4435353"/>
            <a:ext cx="1729153" cy="849386"/>
          </a:xfrm>
          <a:custGeom>
            <a:avLst/>
            <a:gdLst/>
            <a:ahLst/>
            <a:cxnLst/>
            <a:rect l="l" t="t" r="r" b="b"/>
            <a:pathLst>
              <a:path w="1734820" h="852170">
                <a:moveTo>
                  <a:pt x="0" y="85725"/>
                </a:moveTo>
                <a:lnTo>
                  <a:pt x="6734" y="52345"/>
                </a:lnTo>
                <a:lnTo>
                  <a:pt x="25098" y="25098"/>
                </a:lnTo>
                <a:lnTo>
                  <a:pt x="52335" y="6732"/>
                </a:lnTo>
                <a:lnTo>
                  <a:pt x="85686" y="0"/>
                </a:lnTo>
                <a:lnTo>
                  <a:pt x="1648587" y="0"/>
                </a:lnTo>
                <a:lnTo>
                  <a:pt x="1681966" y="6732"/>
                </a:lnTo>
                <a:lnTo>
                  <a:pt x="1709213" y="25098"/>
                </a:lnTo>
                <a:lnTo>
                  <a:pt x="1727579" y="52345"/>
                </a:lnTo>
                <a:lnTo>
                  <a:pt x="1734312" y="85725"/>
                </a:lnTo>
                <a:lnTo>
                  <a:pt x="1734312" y="766191"/>
                </a:lnTo>
                <a:lnTo>
                  <a:pt x="1727579" y="799570"/>
                </a:lnTo>
                <a:lnTo>
                  <a:pt x="1709213" y="826817"/>
                </a:lnTo>
                <a:lnTo>
                  <a:pt x="1681966" y="845183"/>
                </a:lnTo>
                <a:lnTo>
                  <a:pt x="1648587" y="851916"/>
                </a:lnTo>
                <a:lnTo>
                  <a:pt x="85686" y="851916"/>
                </a:lnTo>
                <a:lnTo>
                  <a:pt x="52335" y="845183"/>
                </a:lnTo>
                <a:lnTo>
                  <a:pt x="25098" y="826817"/>
                </a:lnTo>
                <a:lnTo>
                  <a:pt x="6734" y="799570"/>
                </a:lnTo>
                <a:lnTo>
                  <a:pt x="0" y="766191"/>
                </a:lnTo>
                <a:lnTo>
                  <a:pt x="0" y="85725"/>
                </a:lnTo>
                <a:close/>
              </a:path>
            </a:pathLst>
          </a:custGeom>
          <a:ln w="25908">
            <a:solidFill>
              <a:srgbClr val="000000"/>
            </a:solidFill>
          </a:ln>
        </p:spPr>
        <p:txBody>
          <a:bodyPr wrap="square" lIns="0" tIns="0" rIns="0" bIns="0" rtlCol="0"/>
          <a:lstStyle/>
          <a:p>
            <a:endParaRPr sz="1794"/>
          </a:p>
        </p:txBody>
      </p:sp>
      <p:sp>
        <p:nvSpPr>
          <p:cNvPr id="20" name="object 20"/>
          <p:cNvSpPr txBox="1"/>
          <p:nvPr/>
        </p:nvSpPr>
        <p:spPr>
          <a:xfrm>
            <a:off x="548936" y="4470239"/>
            <a:ext cx="1587378" cy="692970"/>
          </a:xfrm>
          <a:prstGeom prst="rect">
            <a:avLst/>
          </a:prstGeom>
        </p:spPr>
        <p:txBody>
          <a:bodyPr vert="horz" wrap="square" lIns="0" tIns="12026" rIns="0" bIns="0" rtlCol="0">
            <a:spAutoFit/>
          </a:bodyPr>
          <a:lstStyle/>
          <a:p>
            <a:pPr marL="12659" marR="5063" algn="ctr">
              <a:spcBef>
                <a:spcPts val="94"/>
              </a:spcBef>
            </a:pPr>
            <a:r>
              <a:rPr sz="1437" b="1" spc="-10" dirty="0">
                <a:latin typeface="Carlito"/>
                <a:cs typeface="Carlito"/>
              </a:rPr>
              <a:t>DOCUMENTO</a:t>
            </a:r>
            <a:r>
              <a:rPr sz="1437" b="1" spc="-45" dirty="0">
                <a:latin typeface="Carlito"/>
                <a:cs typeface="Carlito"/>
              </a:rPr>
              <a:t> </a:t>
            </a:r>
            <a:r>
              <a:rPr sz="1437" b="1" spc="-10" dirty="0">
                <a:latin typeface="Carlito"/>
                <a:cs typeface="Carlito"/>
              </a:rPr>
              <a:t>QUE  DECLARA </a:t>
            </a:r>
            <a:r>
              <a:rPr sz="1437" b="1" spc="-5" dirty="0">
                <a:latin typeface="Carlito"/>
                <a:cs typeface="Carlito"/>
              </a:rPr>
              <a:t>LA  </a:t>
            </a:r>
            <a:r>
              <a:rPr sz="1437" b="1" spc="-10" dirty="0">
                <a:latin typeface="Carlito"/>
                <a:cs typeface="Carlito"/>
              </a:rPr>
              <a:t>NULIDAD</a:t>
            </a:r>
            <a:endParaRPr sz="1437" dirty="0">
              <a:latin typeface="Carlito"/>
              <a:cs typeface="Carlito"/>
            </a:endParaRPr>
          </a:p>
        </p:txBody>
      </p:sp>
      <p:sp>
        <p:nvSpPr>
          <p:cNvPr id="21" name="object 21"/>
          <p:cNvSpPr/>
          <p:nvPr/>
        </p:nvSpPr>
        <p:spPr>
          <a:xfrm>
            <a:off x="3874430" y="2064158"/>
            <a:ext cx="1587378" cy="412033"/>
          </a:xfrm>
          <a:custGeom>
            <a:avLst/>
            <a:gdLst/>
            <a:ahLst/>
            <a:cxnLst/>
            <a:rect l="l" t="t" r="r" b="b"/>
            <a:pathLst>
              <a:path w="1592579" h="413385">
                <a:moveTo>
                  <a:pt x="0" y="41528"/>
                </a:moveTo>
                <a:lnTo>
                  <a:pt x="3256" y="25342"/>
                </a:lnTo>
                <a:lnTo>
                  <a:pt x="12144" y="12144"/>
                </a:lnTo>
                <a:lnTo>
                  <a:pt x="25342" y="3256"/>
                </a:lnTo>
                <a:lnTo>
                  <a:pt x="41528" y="0"/>
                </a:lnTo>
                <a:lnTo>
                  <a:pt x="1551051" y="0"/>
                </a:lnTo>
                <a:lnTo>
                  <a:pt x="1567237" y="3256"/>
                </a:lnTo>
                <a:lnTo>
                  <a:pt x="1580435" y="12144"/>
                </a:lnTo>
                <a:lnTo>
                  <a:pt x="1589323" y="25342"/>
                </a:lnTo>
                <a:lnTo>
                  <a:pt x="1592579" y="41528"/>
                </a:lnTo>
                <a:lnTo>
                  <a:pt x="1592579" y="371475"/>
                </a:lnTo>
                <a:lnTo>
                  <a:pt x="1589323" y="387661"/>
                </a:lnTo>
                <a:lnTo>
                  <a:pt x="1580435" y="400859"/>
                </a:lnTo>
                <a:lnTo>
                  <a:pt x="1567237" y="409747"/>
                </a:lnTo>
                <a:lnTo>
                  <a:pt x="1551051" y="413003"/>
                </a:lnTo>
                <a:lnTo>
                  <a:pt x="41528" y="413003"/>
                </a:lnTo>
                <a:lnTo>
                  <a:pt x="25342" y="409747"/>
                </a:lnTo>
                <a:lnTo>
                  <a:pt x="12144" y="400859"/>
                </a:lnTo>
                <a:lnTo>
                  <a:pt x="3256" y="387661"/>
                </a:lnTo>
                <a:lnTo>
                  <a:pt x="0" y="371475"/>
                </a:lnTo>
                <a:lnTo>
                  <a:pt x="0" y="41528"/>
                </a:lnTo>
                <a:close/>
              </a:path>
            </a:pathLst>
          </a:custGeom>
          <a:ln w="25908">
            <a:solidFill>
              <a:srgbClr val="FF0000"/>
            </a:solidFill>
          </a:ln>
        </p:spPr>
        <p:txBody>
          <a:bodyPr wrap="square" lIns="0" tIns="0" rIns="0" bIns="0" rtlCol="0"/>
          <a:lstStyle/>
          <a:p>
            <a:endParaRPr sz="1794"/>
          </a:p>
        </p:txBody>
      </p:sp>
      <p:sp>
        <p:nvSpPr>
          <p:cNvPr id="22" name="object 22"/>
          <p:cNvSpPr txBox="1"/>
          <p:nvPr/>
        </p:nvSpPr>
        <p:spPr>
          <a:xfrm>
            <a:off x="3890380" y="2199424"/>
            <a:ext cx="1819537" cy="240363"/>
          </a:xfrm>
          <a:prstGeom prst="rect">
            <a:avLst/>
          </a:prstGeom>
        </p:spPr>
        <p:txBody>
          <a:bodyPr vert="horz" wrap="square" lIns="0" tIns="13291" rIns="0" bIns="0" rtlCol="0">
            <a:spAutoFit/>
          </a:bodyPr>
          <a:lstStyle/>
          <a:p>
            <a:pPr marL="12659">
              <a:spcBef>
                <a:spcPts val="105"/>
              </a:spcBef>
            </a:pPr>
            <a:r>
              <a:rPr sz="1437" b="1" spc="-25" dirty="0">
                <a:solidFill>
                  <a:srgbClr val="FF0000"/>
                </a:solidFill>
                <a:latin typeface="Carlito"/>
                <a:cs typeface="Carlito"/>
              </a:rPr>
              <a:t>CARTA</a:t>
            </a:r>
            <a:r>
              <a:rPr sz="1437" b="1" spc="-80" dirty="0">
                <a:solidFill>
                  <a:srgbClr val="FF0000"/>
                </a:solidFill>
                <a:latin typeface="Carlito"/>
                <a:cs typeface="Carlito"/>
              </a:rPr>
              <a:t> </a:t>
            </a:r>
            <a:r>
              <a:rPr sz="1437" b="1" spc="-19" dirty="0">
                <a:solidFill>
                  <a:srgbClr val="FF0000"/>
                </a:solidFill>
                <a:latin typeface="Carlito"/>
                <a:cs typeface="Carlito"/>
              </a:rPr>
              <a:t>NOTARIAL</a:t>
            </a:r>
            <a:endParaRPr sz="1437" dirty="0">
              <a:latin typeface="Carlito"/>
              <a:cs typeface="Carlito"/>
            </a:endParaRPr>
          </a:p>
        </p:txBody>
      </p:sp>
      <p:sp>
        <p:nvSpPr>
          <p:cNvPr id="23" name="object 23"/>
          <p:cNvSpPr/>
          <p:nvPr/>
        </p:nvSpPr>
        <p:spPr>
          <a:xfrm>
            <a:off x="936112" y="2133491"/>
            <a:ext cx="725922" cy="725658"/>
          </a:xfrm>
          <a:prstGeom prst="rect">
            <a:avLst/>
          </a:prstGeom>
          <a:blipFill>
            <a:blip r:embed="rId4" cstate="print"/>
            <a:stretch>
              <a:fillRect/>
            </a:stretch>
          </a:blipFill>
        </p:spPr>
        <p:txBody>
          <a:bodyPr wrap="square" lIns="0" tIns="0" rIns="0" bIns="0" rtlCol="0"/>
          <a:lstStyle/>
          <a:p>
            <a:endParaRPr sz="1794"/>
          </a:p>
        </p:txBody>
      </p:sp>
      <p:grpSp>
        <p:nvGrpSpPr>
          <p:cNvPr id="24" name="Grupo 23"/>
          <p:cNvGrpSpPr/>
          <p:nvPr/>
        </p:nvGrpSpPr>
        <p:grpSpPr>
          <a:xfrm>
            <a:off x="338328" y="48738"/>
            <a:ext cx="11585448" cy="920526"/>
            <a:chOff x="338328" y="48738"/>
            <a:chExt cx="11585448" cy="920526"/>
          </a:xfrm>
        </p:grpSpPr>
        <p:cxnSp>
          <p:nvCxnSpPr>
            <p:cNvPr id="25" name="Conector recto 24">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6" name="Imagen 25">
              <a:extLst>
                <a:ext uri="{FF2B5EF4-FFF2-40B4-BE49-F238E27FC236}">
                  <a16:creationId xmlns:a16="http://schemas.microsoft.com/office/drawing/2014/main" id="{A2FE40DF-2E93-4BFC-89F4-59BFFE5E2B4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27"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67284777"/>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541662459"/>
              </p:ext>
            </p:extLst>
          </p:nvPr>
        </p:nvGraphicFramePr>
        <p:xfrm>
          <a:off x="2105895" y="180237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CuadroTexto"/>
          <p:cNvSpPr txBox="1"/>
          <p:nvPr/>
        </p:nvSpPr>
        <p:spPr>
          <a:xfrm>
            <a:off x="1662371" y="1030651"/>
            <a:ext cx="9015048" cy="1147035"/>
          </a:xfrm>
          <a:prstGeom prst="rect">
            <a:avLst/>
          </a:prstGeom>
          <a:noFill/>
        </p:spPr>
        <p:txBody>
          <a:bodyPr wrap="square" lIns="108711" tIns="54356" rIns="108711" bIns="54356">
            <a:spAutoFit/>
          </a:bodyPr>
          <a:lstStyle/>
          <a:p>
            <a:pPr algn="ctr">
              <a:defRPr/>
            </a:pPr>
            <a:r>
              <a:rPr lang="es-PE" sz="3284" b="1" dirty="0">
                <a:solidFill>
                  <a:srgbClr val="C10D0D"/>
                </a:solidFill>
                <a:latin typeface="+mj-lt"/>
                <a:ea typeface="Optima" panose="02020500000000000000" pitchFamily="18" charset="0"/>
                <a:cs typeface="Optima" panose="02020500000000000000" pitchFamily="18" charset="0"/>
              </a:rPr>
              <a:t>Motivos que justifican la no suscripción del contrato por parte de la Entidad</a:t>
            </a:r>
          </a:p>
        </p:txBody>
      </p:sp>
      <p:grpSp>
        <p:nvGrpSpPr>
          <p:cNvPr id="7" name="Grupo 6"/>
          <p:cNvGrpSpPr/>
          <p:nvPr/>
        </p:nvGrpSpPr>
        <p:grpSpPr>
          <a:xfrm>
            <a:off x="338328" y="48738"/>
            <a:ext cx="11585448" cy="920526"/>
            <a:chOff x="338328" y="48738"/>
            <a:chExt cx="11585448" cy="920526"/>
          </a:xfrm>
        </p:grpSpPr>
        <p:cxnSp>
          <p:nvCxnSpPr>
            <p:cNvPr id="9" name="Conector recto 8">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A2FE40DF-2E93-4BFC-89F4-59BFFE5E2B4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1"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62701240"/>
      </p:ext>
    </p:extLst>
  </p:cSld>
  <p:clrMapOvr>
    <a:masterClrMapping/>
  </p:clrMapOvr>
  <p:transition spd="slow">
    <p:wipe di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83174" y="1320293"/>
            <a:ext cx="10295756" cy="509905"/>
          </a:xfrm>
          <a:prstGeom prst="rect">
            <a:avLst/>
          </a:prstGeom>
        </p:spPr>
        <p:txBody>
          <a:bodyPr vert="horz" wrap="square" lIns="0" tIns="12658" rIns="0" bIns="0" rtlCol="0" anchor="ctr">
            <a:spAutoFit/>
          </a:bodyPr>
          <a:lstStyle/>
          <a:p>
            <a:pPr marL="12659" algn="ctr">
              <a:spcBef>
                <a:spcPts val="100"/>
              </a:spcBef>
            </a:pPr>
            <a:r>
              <a:rPr sz="3589" b="1" dirty="0">
                <a:solidFill>
                  <a:srgbClr val="C00000"/>
                </a:solidFill>
                <a:latin typeface="+mn-lt"/>
                <a:ea typeface="+mn-ea"/>
                <a:cs typeface="+mn-cs"/>
              </a:rPr>
              <a:t>ASPECTOS GENERALES DE LA NULIDAD DEL CONTRATO</a:t>
            </a:r>
          </a:p>
        </p:txBody>
      </p:sp>
      <p:grpSp>
        <p:nvGrpSpPr>
          <p:cNvPr id="28" name="Grupo 27"/>
          <p:cNvGrpSpPr/>
          <p:nvPr/>
        </p:nvGrpSpPr>
        <p:grpSpPr>
          <a:xfrm>
            <a:off x="1114860" y="2267680"/>
            <a:ext cx="10032384" cy="3701109"/>
            <a:chOff x="984489" y="1817304"/>
            <a:chExt cx="10032384" cy="3701109"/>
          </a:xfrm>
        </p:grpSpPr>
        <p:sp>
          <p:nvSpPr>
            <p:cNvPr id="3" name="object 3"/>
            <p:cNvSpPr/>
            <p:nvPr/>
          </p:nvSpPr>
          <p:spPr>
            <a:xfrm>
              <a:off x="4857238" y="1925927"/>
              <a:ext cx="6159635" cy="717105"/>
            </a:xfrm>
            <a:custGeom>
              <a:avLst/>
              <a:gdLst/>
              <a:ahLst/>
              <a:cxnLst/>
              <a:rect l="l" t="t" r="r" b="b"/>
              <a:pathLst>
                <a:path w="6179820" h="719455">
                  <a:moveTo>
                    <a:pt x="0" y="72389"/>
                  </a:moveTo>
                  <a:lnTo>
                    <a:pt x="5685" y="44201"/>
                  </a:lnTo>
                  <a:lnTo>
                    <a:pt x="21193" y="21193"/>
                  </a:lnTo>
                  <a:lnTo>
                    <a:pt x="44201" y="5685"/>
                  </a:lnTo>
                  <a:lnTo>
                    <a:pt x="72389" y="0"/>
                  </a:lnTo>
                  <a:lnTo>
                    <a:pt x="6107430" y="0"/>
                  </a:lnTo>
                  <a:lnTo>
                    <a:pt x="6135618" y="5685"/>
                  </a:lnTo>
                  <a:lnTo>
                    <a:pt x="6158626" y="21193"/>
                  </a:lnTo>
                  <a:lnTo>
                    <a:pt x="6174134" y="44201"/>
                  </a:lnTo>
                  <a:lnTo>
                    <a:pt x="6179820" y="72389"/>
                  </a:lnTo>
                  <a:lnTo>
                    <a:pt x="6179820" y="646938"/>
                  </a:lnTo>
                  <a:lnTo>
                    <a:pt x="6174134" y="675126"/>
                  </a:lnTo>
                  <a:lnTo>
                    <a:pt x="6158626" y="698134"/>
                  </a:lnTo>
                  <a:lnTo>
                    <a:pt x="6135618" y="713642"/>
                  </a:lnTo>
                  <a:lnTo>
                    <a:pt x="6107430" y="719327"/>
                  </a:lnTo>
                  <a:lnTo>
                    <a:pt x="72389" y="719327"/>
                  </a:lnTo>
                  <a:lnTo>
                    <a:pt x="44201" y="713642"/>
                  </a:lnTo>
                  <a:lnTo>
                    <a:pt x="21193" y="698134"/>
                  </a:lnTo>
                  <a:lnTo>
                    <a:pt x="5685" y="675126"/>
                  </a:lnTo>
                  <a:lnTo>
                    <a:pt x="0" y="646938"/>
                  </a:lnTo>
                  <a:lnTo>
                    <a:pt x="0" y="72389"/>
                  </a:lnTo>
                  <a:close/>
                </a:path>
              </a:pathLst>
            </a:custGeom>
            <a:ln w="25908">
              <a:solidFill>
                <a:srgbClr val="00548B"/>
              </a:solidFill>
              <a:prstDash val="sysDash"/>
            </a:ln>
          </p:spPr>
          <p:txBody>
            <a:bodyPr wrap="square" lIns="0" tIns="0" rIns="0" bIns="0" rtlCol="0"/>
            <a:lstStyle/>
            <a:p>
              <a:endParaRPr sz="1794"/>
            </a:p>
          </p:txBody>
        </p:sp>
        <p:sp>
          <p:nvSpPr>
            <p:cNvPr id="4" name="object 4"/>
            <p:cNvSpPr txBox="1"/>
            <p:nvPr/>
          </p:nvSpPr>
          <p:spPr>
            <a:xfrm>
              <a:off x="5036482" y="2016717"/>
              <a:ext cx="5582407" cy="266119"/>
            </a:xfrm>
            <a:prstGeom prst="rect">
              <a:avLst/>
            </a:prstGeom>
          </p:spPr>
          <p:txBody>
            <a:bodyPr vert="horz" wrap="square" lIns="0" tIns="13291" rIns="0" bIns="0" rtlCol="0">
              <a:spAutoFit/>
            </a:bodyPr>
            <a:lstStyle/>
            <a:p>
              <a:pPr marL="12659">
                <a:spcBef>
                  <a:spcPts val="105"/>
                </a:spcBef>
              </a:pPr>
              <a:r>
                <a:rPr sz="1642" b="1" dirty="0">
                  <a:latin typeface="Carlito"/>
                  <a:cs typeface="Carlito"/>
                </a:rPr>
                <a:t>EL TITULAR </a:t>
              </a:r>
              <a:r>
                <a:rPr sz="1642" b="1" spc="-5" dirty="0">
                  <a:latin typeface="Carlito"/>
                  <a:cs typeface="Carlito"/>
                </a:rPr>
                <a:t>DE </a:t>
              </a:r>
              <a:r>
                <a:rPr sz="1642" b="1" dirty="0">
                  <a:latin typeface="Carlito"/>
                  <a:cs typeface="Carlito"/>
                </a:rPr>
                <a:t>LA </a:t>
              </a:r>
              <a:r>
                <a:rPr sz="1642" b="1" spc="-5" dirty="0">
                  <a:latin typeface="Carlito"/>
                  <a:cs typeface="Carlito"/>
                </a:rPr>
                <a:t>ENTIDAD </a:t>
              </a:r>
              <a:r>
                <a:rPr sz="1642" spc="-50" dirty="0">
                  <a:latin typeface="Carlito"/>
                  <a:cs typeface="Carlito"/>
                </a:rPr>
                <a:t>(FACULTAD</a:t>
              </a:r>
              <a:r>
                <a:rPr sz="1642" spc="-85" dirty="0">
                  <a:latin typeface="Carlito"/>
                  <a:cs typeface="Carlito"/>
                </a:rPr>
                <a:t> </a:t>
              </a:r>
              <a:r>
                <a:rPr sz="1642" spc="-5" dirty="0">
                  <a:latin typeface="Carlito"/>
                  <a:cs typeface="Carlito"/>
                </a:rPr>
                <a:t>INDELEGABLE)</a:t>
              </a:r>
              <a:endParaRPr sz="1642" dirty="0">
                <a:latin typeface="Carlito"/>
                <a:cs typeface="Carlito"/>
              </a:endParaRPr>
            </a:p>
          </p:txBody>
        </p:sp>
        <p:sp>
          <p:nvSpPr>
            <p:cNvPr id="5" name="object 5"/>
            <p:cNvSpPr/>
            <p:nvPr/>
          </p:nvSpPr>
          <p:spPr>
            <a:xfrm>
              <a:off x="984489" y="1817304"/>
              <a:ext cx="2590693" cy="977503"/>
            </a:xfrm>
            <a:prstGeom prst="rect">
              <a:avLst/>
            </a:prstGeom>
            <a:blipFill>
              <a:blip r:embed="rId2" cstate="print"/>
              <a:stretch>
                <a:fillRect/>
              </a:stretch>
            </a:blipFill>
          </p:spPr>
          <p:txBody>
            <a:bodyPr wrap="square" lIns="0" tIns="0" rIns="0" bIns="0" rtlCol="0"/>
            <a:lstStyle/>
            <a:p>
              <a:endParaRPr sz="1794"/>
            </a:p>
          </p:txBody>
        </p:sp>
        <p:sp>
          <p:nvSpPr>
            <p:cNvPr id="6" name="object 6"/>
            <p:cNvSpPr txBox="1"/>
            <p:nvPr/>
          </p:nvSpPr>
          <p:spPr>
            <a:xfrm>
              <a:off x="1157151" y="2139001"/>
              <a:ext cx="2167519" cy="390537"/>
            </a:xfrm>
            <a:prstGeom prst="rect">
              <a:avLst/>
            </a:prstGeom>
          </p:spPr>
          <p:txBody>
            <a:bodyPr vert="horz" wrap="square" lIns="0" tIns="12658" rIns="0" bIns="0" rtlCol="0">
              <a:spAutoFit/>
            </a:bodyPr>
            <a:lstStyle/>
            <a:p>
              <a:pPr marL="12659">
                <a:spcBef>
                  <a:spcPts val="100"/>
                </a:spcBef>
              </a:pPr>
              <a:r>
                <a:rPr sz="2392" b="1" dirty="0">
                  <a:latin typeface="Carlito"/>
                  <a:cs typeface="Carlito"/>
                </a:rPr>
                <a:t>AP</a:t>
              </a:r>
              <a:r>
                <a:rPr sz="2392" b="1" spc="-25" dirty="0">
                  <a:latin typeface="Carlito"/>
                  <a:cs typeface="Carlito"/>
                </a:rPr>
                <a:t>R</a:t>
              </a:r>
              <a:r>
                <a:rPr sz="2392" b="1" spc="-5" dirty="0">
                  <a:latin typeface="Carlito"/>
                  <a:cs typeface="Carlito"/>
                </a:rPr>
                <a:t>O</a:t>
              </a:r>
              <a:r>
                <a:rPr sz="2392" b="1" spc="-30" dirty="0">
                  <a:latin typeface="Carlito"/>
                  <a:cs typeface="Carlito"/>
                </a:rPr>
                <a:t>BA</a:t>
              </a:r>
              <a:r>
                <a:rPr sz="2392" b="1" spc="-5" dirty="0">
                  <a:latin typeface="Carlito"/>
                  <a:cs typeface="Carlito"/>
                </a:rPr>
                <a:t>CIÓN</a:t>
              </a:r>
              <a:endParaRPr sz="2392" dirty="0">
                <a:latin typeface="Carlito"/>
                <a:cs typeface="Carlito"/>
              </a:endParaRPr>
            </a:p>
          </p:txBody>
        </p:sp>
        <p:grpSp>
          <p:nvGrpSpPr>
            <p:cNvPr id="7" name="object 7"/>
            <p:cNvGrpSpPr/>
            <p:nvPr/>
          </p:nvGrpSpPr>
          <p:grpSpPr>
            <a:xfrm>
              <a:off x="4052916" y="2081627"/>
              <a:ext cx="390515" cy="451276"/>
              <a:chOff x="4046220" y="2077211"/>
              <a:chExt cx="391795" cy="452755"/>
            </a:xfrm>
          </p:grpSpPr>
          <p:sp>
            <p:nvSpPr>
              <p:cNvPr id="8" name="object 8"/>
              <p:cNvSpPr/>
              <p:nvPr/>
            </p:nvSpPr>
            <p:spPr>
              <a:xfrm>
                <a:off x="4059174" y="2090165"/>
                <a:ext cx="365760" cy="426720"/>
              </a:xfrm>
              <a:custGeom>
                <a:avLst/>
                <a:gdLst/>
                <a:ahLst/>
                <a:cxnLst/>
                <a:rect l="l" t="t" r="r" b="b"/>
                <a:pathLst>
                  <a:path w="365760" h="426719">
                    <a:moveTo>
                      <a:pt x="182879" y="0"/>
                    </a:moveTo>
                    <a:lnTo>
                      <a:pt x="182879" y="106680"/>
                    </a:lnTo>
                    <a:lnTo>
                      <a:pt x="0" y="106680"/>
                    </a:lnTo>
                    <a:lnTo>
                      <a:pt x="0" y="320039"/>
                    </a:lnTo>
                    <a:lnTo>
                      <a:pt x="182879" y="320039"/>
                    </a:lnTo>
                    <a:lnTo>
                      <a:pt x="182879" y="426720"/>
                    </a:lnTo>
                    <a:lnTo>
                      <a:pt x="365760" y="213360"/>
                    </a:lnTo>
                    <a:lnTo>
                      <a:pt x="182879" y="0"/>
                    </a:lnTo>
                    <a:close/>
                  </a:path>
                </a:pathLst>
              </a:custGeom>
              <a:solidFill>
                <a:srgbClr val="4F81BC"/>
              </a:solidFill>
            </p:spPr>
            <p:txBody>
              <a:bodyPr wrap="square" lIns="0" tIns="0" rIns="0" bIns="0" rtlCol="0"/>
              <a:lstStyle/>
              <a:p>
                <a:endParaRPr sz="1794"/>
              </a:p>
            </p:txBody>
          </p:sp>
          <p:sp>
            <p:nvSpPr>
              <p:cNvPr id="9" name="object 9"/>
              <p:cNvSpPr/>
              <p:nvPr/>
            </p:nvSpPr>
            <p:spPr>
              <a:xfrm>
                <a:off x="4059174" y="2090165"/>
                <a:ext cx="365760" cy="426720"/>
              </a:xfrm>
              <a:custGeom>
                <a:avLst/>
                <a:gdLst/>
                <a:ahLst/>
                <a:cxnLst/>
                <a:rect l="l" t="t" r="r" b="b"/>
                <a:pathLst>
                  <a:path w="365760" h="426719">
                    <a:moveTo>
                      <a:pt x="0" y="106680"/>
                    </a:moveTo>
                    <a:lnTo>
                      <a:pt x="182879" y="106680"/>
                    </a:lnTo>
                    <a:lnTo>
                      <a:pt x="182879" y="0"/>
                    </a:lnTo>
                    <a:lnTo>
                      <a:pt x="365760" y="213360"/>
                    </a:lnTo>
                    <a:lnTo>
                      <a:pt x="182879" y="426720"/>
                    </a:lnTo>
                    <a:lnTo>
                      <a:pt x="182879" y="320039"/>
                    </a:lnTo>
                    <a:lnTo>
                      <a:pt x="0" y="320039"/>
                    </a:lnTo>
                    <a:lnTo>
                      <a:pt x="0" y="106680"/>
                    </a:lnTo>
                    <a:close/>
                  </a:path>
                </a:pathLst>
              </a:custGeom>
              <a:ln w="25908">
                <a:solidFill>
                  <a:srgbClr val="385D89"/>
                </a:solidFill>
              </a:ln>
            </p:spPr>
            <p:txBody>
              <a:bodyPr wrap="square" lIns="0" tIns="0" rIns="0" bIns="0" rtlCol="0"/>
              <a:lstStyle/>
              <a:p>
                <a:endParaRPr sz="1794"/>
              </a:p>
            </p:txBody>
          </p:sp>
        </p:grpSp>
        <p:sp>
          <p:nvSpPr>
            <p:cNvPr id="10" name="object 10"/>
            <p:cNvSpPr/>
            <p:nvPr/>
          </p:nvSpPr>
          <p:spPr>
            <a:xfrm>
              <a:off x="1017908" y="3151018"/>
              <a:ext cx="2590693" cy="977490"/>
            </a:xfrm>
            <a:prstGeom prst="rect">
              <a:avLst/>
            </a:prstGeom>
            <a:blipFill>
              <a:blip r:embed="rId3" cstate="print"/>
              <a:stretch>
                <a:fillRect/>
              </a:stretch>
            </a:blipFill>
          </p:spPr>
          <p:txBody>
            <a:bodyPr wrap="square" lIns="0" tIns="0" rIns="0" bIns="0" rtlCol="0"/>
            <a:lstStyle/>
            <a:p>
              <a:endParaRPr sz="1794"/>
            </a:p>
          </p:txBody>
        </p:sp>
        <p:sp>
          <p:nvSpPr>
            <p:cNvPr id="11" name="object 11"/>
            <p:cNvSpPr txBox="1"/>
            <p:nvPr/>
          </p:nvSpPr>
          <p:spPr>
            <a:xfrm>
              <a:off x="1354244" y="3282858"/>
              <a:ext cx="1851182" cy="768290"/>
            </a:xfrm>
            <a:prstGeom prst="rect">
              <a:avLst/>
            </a:prstGeom>
          </p:spPr>
          <p:txBody>
            <a:bodyPr vert="horz" wrap="square" lIns="0" tIns="12658" rIns="0" bIns="0" rtlCol="0">
              <a:spAutoFit/>
            </a:bodyPr>
            <a:lstStyle/>
            <a:p>
              <a:pPr marL="218995" marR="5063" indent="-206970">
                <a:spcBef>
                  <a:spcPts val="100"/>
                </a:spcBef>
              </a:pPr>
              <a:r>
                <a:rPr sz="2392" b="1" spc="-5" dirty="0">
                  <a:latin typeface="Carlito"/>
                  <a:cs typeface="Carlito"/>
                </a:rPr>
                <a:t>TRAS</a:t>
              </a:r>
              <a:r>
                <a:rPr sz="2392" b="1" spc="5" dirty="0">
                  <a:latin typeface="Carlito"/>
                  <a:cs typeface="Carlito"/>
                </a:rPr>
                <a:t>L</a:t>
              </a:r>
              <a:r>
                <a:rPr sz="2392" b="1" dirty="0">
                  <a:latin typeface="Carlito"/>
                  <a:cs typeface="Carlito"/>
                </a:rPr>
                <a:t>ADO  </a:t>
              </a:r>
              <a:r>
                <a:rPr sz="2392" b="1" spc="-5" dirty="0">
                  <a:latin typeface="Carlito"/>
                  <a:cs typeface="Carlito"/>
                </a:rPr>
                <a:t>PREVIO</a:t>
              </a:r>
              <a:endParaRPr sz="2392" dirty="0">
                <a:latin typeface="Carlito"/>
                <a:cs typeface="Carlito"/>
              </a:endParaRPr>
            </a:p>
          </p:txBody>
        </p:sp>
        <p:grpSp>
          <p:nvGrpSpPr>
            <p:cNvPr id="12" name="object 12"/>
            <p:cNvGrpSpPr/>
            <p:nvPr/>
          </p:nvGrpSpPr>
          <p:grpSpPr>
            <a:xfrm>
              <a:off x="4086333" y="3416849"/>
              <a:ext cx="390515" cy="451276"/>
              <a:chOff x="4079747" y="3416808"/>
              <a:chExt cx="391795" cy="452755"/>
            </a:xfrm>
          </p:grpSpPr>
          <p:sp>
            <p:nvSpPr>
              <p:cNvPr id="13" name="object 13"/>
              <p:cNvSpPr/>
              <p:nvPr/>
            </p:nvSpPr>
            <p:spPr>
              <a:xfrm>
                <a:off x="4092701" y="3429762"/>
                <a:ext cx="365760" cy="426720"/>
              </a:xfrm>
              <a:custGeom>
                <a:avLst/>
                <a:gdLst/>
                <a:ahLst/>
                <a:cxnLst/>
                <a:rect l="l" t="t" r="r" b="b"/>
                <a:pathLst>
                  <a:path w="365760" h="426720">
                    <a:moveTo>
                      <a:pt x="182880" y="0"/>
                    </a:moveTo>
                    <a:lnTo>
                      <a:pt x="182880" y="106679"/>
                    </a:lnTo>
                    <a:lnTo>
                      <a:pt x="0" y="106679"/>
                    </a:lnTo>
                    <a:lnTo>
                      <a:pt x="0" y="320039"/>
                    </a:lnTo>
                    <a:lnTo>
                      <a:pt x="182880" y="320039"/>
                    </a:lnTo>
                    <a:lnTo>
                      <a:pt x="182880" y="426719"/>
                    </a:lnTo>
                    <a:lnTo>
                      <a:pt x="365760" y="213360"/>
                    </a:lnTo>
                    <a:lnTo>
                      <a:pt x="182880" y="0"/>
                    </a:lnTo>
                    <a:close/>
                  </a:path>
                </a:pathLst>
              </a:custGeom>
              <a:solidFill>
                <a:srgbClr val="4F81BC"/>
              </a:solidFill>
            </p:spPr>
            <p:txBody>
              <a:bodyPr wrap="square" lIns="0" tIns="0" rIns="0" bIns="0" rtlCol="0"/>
              <a:lstStyle/>
              <a:p>
                <a:endParaRPr sz="1794"/>
              </a:p>
            </p:txBody>
          </p:sp>
          <p:sp>
            <p:nvSpPr>
              <p:cNvPr id="14" name="object 14"/>
              <p:cNvSpPr/>
              <p:nvPr/>
            </p:nvSpPr>
            <p:spPr>
              <a:xfrm>
                <a:off x="4092701" y="3429762"/>
                <a:ext cx="365760" cy="426720"/>
              </a:xfrm>
              <a:custGeom>
                <a:avLst/>
                <a:gdLst/>
                <a:ahLst/>
                <a:cxnLst/>
                <a:rect l="l" t="t" r="r" b="b"/>
                <a:pathLst>
                  <a:path w="365760" h="426720">
                    <a:moveTo>
                      <a:pt x="0" y="106679"/>
                    </a:moveTo>
                    <a:lnTo>
                      <a:pt x="182880" y="106679"/>
                    </a:lnTo>
                    <a:lnTo>
                      <a:pt x="182880" y="0"/>
                    </a:lnTo>
                    <a:lnTo>
                      <a:pt x="365760" y="213360"/>
                    </a:lnTo>
                    <a:lnTo>
                      <a:pt x="182880" y="426719"/>
                    </a:lnTo>
                    <a:lnTo>
                      <a:pt x="182880" y="320039"/>
                    </a:lnTo>
                    <a:lnTo>
                      <a:pt x="0" y="320039"/>
                    </a:lnTo>
                    <a:lnTo>
                      <a:pt x="0" y="106679"/>
                    </a:lnTo>
                    <a:close/>
                  </a:path>
                </a:pathLst>
              </a:custGeom>
              <a:ln w="25908">
                <a:solidFill>
                  <a:srgbClr val="385D89"/>
                </a:solidFill>
              </a:ln>
            </p:spPr>
            <p:txBody>
              <a:bodyPr wrap="square" lIns="0" tIns="0" rIns="0" bIns="0" rtlCol="0"/>
              <a:lstStyle/>
              <a:p>
                <a:endParaRPr sz="1794"/>
              </a:p>
            </p:txBody>
          </p:sp>
        </p:grpSp>
        <p:sp>
          <p:nvSpPr>
            <p:cNvPr id="15" name="object 15"/>
            <p:cNvSpPr/>
            <p:nvPr/>
          </p:nvSpPr>
          <p:spPr>
            <a:xfrm>
              <a:off x="4857238" y="3302162"/>
              <a:ext cx="6159635" cy="715839"/>
            </a:xfrm>
            <a:custGeom>
              <a:avLst/>
              <a:gdLst/>
              <a:ahLst/>
              <a:cxnLst/>
              <a:rect l="l" t="t" r="r" b="b"/>
              <a:pathLst>
                <a:path w="6179820" h="718185">
                  <a:moveTo>
                    <a:pt x="0" y="72262"/>
                  </a:moveTo>
                  <a:lnTo>
                    <a:pt x="5683" y="44148"/>
                  </a:lnTo>
                  <a:lnTo>
                    <a:pt x="21177" y="21177"/>
                  </a:lnTo>
                  <a:lnTo>
                    <a:pt x="44148" y="5683"/>
                  </a:lnTo>
                  <a:lnTo>
                    <a:pt x="72262" y="0"/>
                  </a:lnTo>
                  <a:lnTo>
                    <a:pt x="6107557" y="0"/>
                  </a:lnTo>
                  <a:lnTo>
                    <a:pt x="6135671" y="5683"/>
                  </a:lnTo>
                  <a:lnTo>
                    <a:pt x="6158642" y="21177"/>
                  </a:lnTo>
                  <a:lnTo>
                    <a:pt x="6174136" y="44148"/>
                  </a:lnTo>
                  <a:lnTo>
                    <a:pt x="6179820" y="72262"/>
                  </a:lnTo>
                  <a:lnTo>
                    <a:pt x="6179820" y="645540"/>
                  </a:lnTo>
                  <a:lnTo>
                    <a:pt x="6174136" y="673655"/>
                  </a:lnTo>
                  <a:lnTo>
                    <a:pt x="6158642" y="696626"/>
                  </a:lnTo>
                  <a:lnTo>
                    <a:pt x="6135671" y="712120"/>
                  </a:lnTo>
                  <a:lnTo>
                    <a:pt x="6107557" y="717803"/>
                  </a:lnTo>
                  <a:lnTo>
                    <a:pt x="72262" y="717803"/>
                  </a:lnTo>
                  <a:lnTo>
                    <a:pt x="44148" y="712120"/>
                  </a:lnTo>
                  <a:lnTo>
                    <a:pt x="21177" y="696626"/>
                  </a:lnTo>
                  <a:lnTo>
                    <a:pt x="5683" y="673655"/>
                  </a:lnTo>
                  <a:lnTo>
                    <a:pt x="0" y="645540"/>
                  </a:lnTo>
                  <a:lnTo>
                    <a:pt x="0" y="72262"/>
                  </a:lnTo>
                  <a:close/>
                </a:path>
              </a:pathLst>
            </a:custGeom>
            <a:ln w="25907">
              <a:solidFill>
                <a:srgbClr val="00548B"/>
              </a:solidFill>
              <a:prstDash val="sysDash"/>
            </a:ln>
          </p:spPr>
          <p:txBody>
            <a:bodyPr wrap="square" lIns="0" tIns="0" rIns="0" bIns="0" rtlCol="0"/>
            <a:lstStyle/>
            <a:p>
              <a:endParaRPr sz="1794"/>
            </a:p>
          </p:txBody>
        </p:sp>
        <p:sp>
          <p:nvSpPr>
            <p:cNvPr id="16" name="object 16"/>
            <p:cNvSpPr txBox="1"/>
            <p:nvPr/>
          </p:nvSpPr>
          <p:spPr>
            <a:xfrm>
              <a:off x="5036482" y="3326719"/>
              <a:ext cx="5152397" cy="532051"/>
            </a:xfrm>
            <a:prstGeom prst="rect">
              <a:avLst/>
            </a:prstGeom>
          </p:spPr>
          <p:txBody>
            <a:bodyPr vert="horz" wrap="square" lIns="0" tIns="13291" rIns="0" bIns="0" rtlCol="0">
              <a:spAutoFit/>
            </a:bodyPr>
            <a:lstStyle/>
            <a:p>
              <a:pPr marL="48736" marR="5063" indent="-36710">
                <a:spcBef>
                  <a:spcPts val="105"/>
                </a:spcBef>
              </a:pPr>
              <a:r>
                <a:rPr sz="1642" b="1" dirty="0">
                  <a:latin typeface="Carlito"/>
                  <a:cs typeface="Carlito"/>
                </a:rPr>
                <a:t>AL </a:t>
              </a:r>
              <a:r>
                <a:rPr sz="1642" b="1" spc="-35" dirty="0">
                  <a:latin typeface="Carlito"/>
                  <a:cs typeface="Carlito"/>
                </a:rPr>
                <a:t>CONTRATISTA </a:t>
              </a:r>
              <a:r>
                <a:rPr sz="1642" spc="-35" dirty="0">
                  <a:latin typeface="Carlito"/>
                  <a:cs typeface="Carlito"/>
                </a:rPr>
                <a:t>PARA </a:t>
              </a:r>
              <a:r>
                <a:rPr sz="1642" spc="-5" dirty="0">
                  <a:latin typeface="Carlito"/>
                  <a:cs typeface="Carlito"/>
                </a:rPr>
                <a:t>QUE SE PRONUNCIE</a:t>
              </a:r>
              <a:r>
                <a:rPr lang="es-PE" sz="1642" spc="-5" dirty="0">
                  <a:latin typeface="Carlito"/>
                  <a:cs typeface="Carlito"/>
                </a:rPr>
                <a:t>  </a:t>
              </a:r>
              <a:r>
                <a:rPr lang="es-PE" sz="1642" dirty="0">
                  <a:latin typeface="Carlito"/>
                  <a:cs typeface="Carlito"/>
                </a:rPr>
                <a:t>EN UN </a:t>
              </a:r>
              <a:r>
                <a:rPr lang="es-PE" sz="1642" spc="-5" dirty="0">
                  <a:latin typeface="Carlito"/>
                  <a:cs typeface="Carlito"/>
                </a:rPr>
                <a:t>PLAZO </a:t>
              </a:r>
              <a:r>
                <a:rPr lang="es-PE" sz="1642" dirty="0">
                  <a:latin typeface="Carlito"/>
                  <a:cs typeface="Carlito"/>
                </a:rPr>
                <a:t>MÁXIMO </a:t>
              </a:r>
              <a:r>
                <a:rPr lang="es-PE" sz="1642" spc="-5" dirty="0">
                  <a:latin typeface="Carlito"/>
                  <a:cs typeface="Carlito"/>
                </a:rPr>
                <a:t>DE </a:t>
              </a:r>
              <a:r>
                <a:rPr lang="es-PE" sz="1642" b="1" dirty="0">
                  <a:latin typeface="Carlito"/>
                  <a:cs typeface="Carlito"/>
                </a:rPr>
                <a:t>5 </a:t>
              </a:r>
              <a:r>
                <a:rPr lang="es-PE" sz="1642" b="1" spc="-5" dirty="0">
                  <a:latin typeface="Carlito"/>
                  <a:cs typeface="Carlito"/>
                </a:rPr>
                <a:t>DÍAS</a:t>
              </a:r>
              <a:r>
                <a:rPr lang="es-PE" sz="1642" b="1" spc="-89" dirty="0">
                  <a:latin typeface="Carlito"/>
                  <a:cs typeface="Carlito"/>
                </a:rPr>
                <a:t> </a:t>
              </a:r>
              <a:r>
                <a:rPr lang="es-PE" sz="1642" b="1" spc="-5" dirty="0">
                  <a:latin typeface="Carlito"/>
                  <a:cs typeface="Carlito"/>
                </a:rPr>
                <a:t>HÁBILES</a:t>
              </a:r>
              <a:endParaRPr sz="1642" dirty="0">
                <a:latin typeface="Carlito"/>
                <a:cs typeface="Carlito"/>
              </a:endParaRPr>
            </a:p>
          </p:txBody>
        </p:sp>
        <p:sp>
          <p:nvSpPr>
            <p:cNvPr id="17" name="object 17"/>
            <p:cNvSpPr/>
            <p:nvPr/>
          </p:nvSpPr>
          <p:spPr>
            <a:xfrm>
              <a:off x="984489" y="4540923"/>
              <a:ext cx="2590693" cy="977490"/>
            </a:xfrm>
            <a:prstGeom prst="rect">
              <a:avLst/>
            </a:prstGeom>
            <a:blipFill>
              <a:blip r:embed="rId4" cstate="print"/>
              <a:stretch>
                <a:fillRect/>
              </a:stretch>
            </a:blipFill>
          </p:spPr>
          <p:txBody>
            <a:bodyPr wrap="square" lIns="0" tIns="0" rIns="0" bIns="0" rtlCol="0"/>
            <a:lstStyle/>
            <a:p>
              <a:endParaRPr sz="1794"/>
            </a:p>
          </p:txBody>
        </p:sp>
        <p:sp>
          <p:nvSpPr>
            <p:cNvPr id="18" name="object 18"/>
            <p:cNvSpPr txBox="1"/>
            <p:nvPr/>
          </p:nvSpPr>
          <p:spPr>
            <a:xfrm>
              <a:off x="1052085" y="4725351"/>
              <a:ext cx="2834118" cy="531412"/>
            </a:xfrm>
            <a:prstGeom prst="rect">
              <a:avLst/>
            </a:prstGeom>
          </p:spPr>
          <p:txBody>
            <a:bodyPr vert="horz" wrap="square" lIns="0" tIns="12658" rIns="0" bIns="0" rtlCol="0">
              <a:spAutoFit/>
            </a:bodyPr>
            <a:lstStyle/>
            <a:p>
              <a:pPr marL="12659" marR="5063" indent="428497">
                <a:spcBef>
                  <a:spcPts val="100"/>
                </a:spcBef>
              </a:pPr>
              <a:r>
                <a:rPr sz="1642" b="1" spc="-5" dirty="0">
                  <a:latin typeface="Carlito"/>
                  <a:cs typeface="Carlito"/>
                </a:rPr>
                <a:t>DESLINDE DE  </a:t>
              </a:r>
              <a:r>
                <a:rPr sz="1642" b="1" dirty="0">
                  <a:latin typeface="Carlito"/>
                  <a:cs typeface="Carlito"/>
                </a:rPr>
                <a:t>R</a:t>
              </a:r>
              <a:r>
                <a:rPr sz="1642" b="1" spc="-30" dirty="0">
                  <a:latin typeface="Carlito"/>
                  <a:cs typeface="Carlito"/>
                </a:rPr>
                <a:t>E</a:t>
              </a:r>
              <a:r>
                <a:rPr sz="1642" b="1" dirty="0">
                  <a:latin typeface="Carlito"/>
                  <a:cs typeface="Carlito"/>
                </a:rPr>
                <a:t>SPON</a:t>
              </a:r>
              <a:r>
                <a:rPr sz="1642" b="1" spc="-25" dirty="0">
                  <a:latin typeface="Carlito"/>
                  <a:cs typeface="Carlito"/>
                </a:rPr>
                <a:t>S</a:t>
              </a:r>
              <a:r>
                <a:rPr sz="1642" b="1" dirty="0">
                  <a:latin typeface="Carlito"/>
                  <a:cs typeface="Carlito"/>
                </a:rPr>
                <a:t>ABIL</a:t>
              </a:r>
              <a:r>
                <a:rPr sz="1642" b="1" spc="5" dirty="0">
                  <a:latin typeface="Carlito"/>
                  <a:cs typeface="Carlito"/>
                </a:rPr>
                <a:t>I</a:t>
              </a:r>
              <a:r>
                <a:rPr sz="1642" b="1" spc="-54" dirty="0">
                  <a:latin typeface="Carlito"/>
                  <a:cs typeface="Carlito"/>
                </a:rPr>
                <a:t>D</a:t>
              </a:r>
              <a:r>
                <a:rPr sz="1642" b="1" dirty="0">
                  <a:latin typeface="Carlito"/>
                  <a:cs typeface="Carlito"/>
                </a:rPr>
                <a:t>AD</a:t>
              </a:r>
              <a:r>
                <a:rPr sz="1642" b="1" spc="-35" dirty="0">
                  <a:latin typeface="Carlito"/>
                  <a:cs typeface="Carlito"/>
                </a:rPr>
                <a:t>E</a:t>
              </a:r>
              <a:r>
                <a:rPr sz="1642" b="1" dirty="0">
                  <a:latin typeface="Carlito"/>
                  <a:cs typeface="Carlito"/>
                </a:rPr>
                <a:t>S</a:t>
              </a:r>
              <a:endParaRPr sz="1642" dirty="0">
                <a:latin typeface="Carlito"/>
                <a:cs typeface="Carlito"/>
              </a:endParaRPr>
            </a:p>
          </p:txBody>
        </p:sp>
        <p:grpSp>
          <p:nvGrpSpPr>
            <p:cNvPr id="19" name="object 19"/>
            <p:cNvGrpSpPr/>
            <p:nvPr/>
          </p:nvGrpSpPr>
          <p:grpSpPr>
            <a:xfrm>
              <a:off x="4052916" y="4805235"/>
              <a:ext cx="390515" cy="451276"/>
              <a:chOff x="4046220" y="4809744"/>
              <a:chExt cx="391795" cy="452755"/>
            </a:xfrm>
          </p:grpSpPr>
          <p:sp>
            <p:nvSpPr>
              <p:cNvPr id="20" name="object 20"/>
              <p:cNvSpPr/>
              <p:nvPr/>
            </p:nvSpPr>
            <p:spPr>
              <a:xfrm>
                <a:off x="4059174" y="4822698"/>
                <a:ext cx="365760" cy="426720"/>
              </a:xfrm>
              <a:custGeom>
                <a:avLst/>
                <a:gdLst/>
                <a:ahLst/>
                <a:cxnLst/>
                <a:rect l="l" t="t" r="r" b="b"/>
                <a:pathLst>
                  <a:path w="365760" h="426720">
                    <a:moveTo>
                      <a:pt x="182879" y="0"/>
                    </a:moveTo>
                    <a:lnTo>
                      <a:pt x="182879" y="106679"/>
                    </a:lnTo>
                    <a:lnTo>
                      <a:pt x="0" y="106679"/>
                    </a:lnTo>
                    <a:lnTo>
                      <a:pt x="0" y="320039"/>
                    </a:lnTo>
                    <a:lnTo>
                      <a:pt x="182879" y="320039"/>
                    </a:lnTo>
                    <a:lnTo>
                      <a:pt x="182879" y="426719"/>
                    </a:lnTo>
                    <a:lnTo>
                      <a:pt x="365760" y="213359"/>
                    </a:lnTo>
                    <a:lnTo>
                      <a:pt x="182879" y="0"/>
                    </a:lnTo>
                    <a:close/>
                  </a:path>
                </a:pathLst>
              </a:custGeom>
              <a:solidFill>
                <a:srgbClr val="4F81BC"/>
              </a:solidFill>
            </p:spPr>
            <p:txBody>
              <a:bodyPr wrap="square" lIns="0" tIns="0" rIns="0" bIns="0" rtlCol="0"/>
              <a:lstStyle/>
              <a:p>
                <a:endParaRPr sz="1794"/>
              </a:p>
            </p:txBody>
          </p:sp>
          <p:sp>
            <p:nvSpPr>
              <p:cNvPr id="21" name="object 21"/>
              <p:cNvSpPr/>
              <p:nvPr/>
            </p:nvSpPr>
            <p:spPr>
              <a:xfrm>
                <a:off x="4059174" y="4822698"/>
                <a:ext cx="365760" cy="426720"/>
              </a:xfrm>
              <a:custGeom>
                <a:avLst/>
                <a:gdLst/>
                <a:ahLst/>
                <a:cxnLst/>
                <a:rect l="l" t="t" r="r" b="b"/>
                <a:pathLst>
                  <a:path w="365760" h="426720">
                    <a:moveTo>
                      <a:pt x="0" y="106679"/>
                    </a:moveTo>
                    <a:lnTo>
                      <a:pt x="182879" y="106679"/>
                    </a:lnTo>
                    <a:lnTo>
                      <a:pt x="182879" y="0"/>
                    </a:lnTo>
                    <a:lnTo>
                      <a:pt x="365760" y="213359"/>
                    </a:lnTo>
                    <a:lnTo>
                      <a:pt x="182879" y="426719"/>
                    </a:lnTo>
                    <a:lnTo>
                      <a:pt x="182879" y="320039"/>
                    </a:lnTo>
                    <a:lnTo>
                      <a:pt x="0" y="320039"/>
                    </a:lnTo>
                    <a:lnTo>
                      <a:pt x="0" y="106679"/>
                    </a:lnTo>
                    <a:close/>
                  </a:path>
                </a:pathLst>
              </a:custGeom>
              <a:ln w="25908">
                <a:solidFill>
                  <a:srgbClr val="385D89"/>
                </a:solidFill>
              </a:ln>
            </p:spPr>
            <p:txBody>
              <a:bodyPr wrap="square" lIns="0" tIns="0" rIns="0" bIns="0" rtlCol="0"/>
              <a:lstStyle/>
              <a:p>
                <a:endParaRPr sz="1794"/>
              </a:p>
            </p:txBody>
          </p:sp>
        </p:grpSp>
        <p:sp>
          <p:nvSpPr>
            <p:cNvPr id="22" name="object 22"/>
            <p:cNvSpPr/>
            <p:nvPr/>
          </p:nvSpPr>
          <p:spPr>
            <a:xfrm>
              <a:off x="4857238" y="4672321"/>
              <a:ext cx="6159635" cy="717105"/>
            </a:xfrm>
            <a:custGeom>
              <a:avLst/>
              <a:gdLst/>
              <a:ahLst/>
              <a:cxnLst/>
              <a:rect l="l" t="t" r="r" b="b"/>
              <a:pathLst>
                <a:path w="6179820" h="719454">
                  <a:moveTo>
                    <a:pt x="0" y="72389"/>
                  </a:moveTo>
                  <a:lnTo>
                    <a:pt x="5685" y="44201"/>
                  </a:lnTo>
                  <a:lnTo>
                    <a:pt x="21193" y="21193"/>
                  </a:lnTo>
                  <a:lnTo>
                    <a:pt x="44201" y="5685"/>
                  </a:lnTo>
                  <a:lnTo>
                    <a:pt x="72389" y="0"/>
                  </a:lnTo>
                  <a:lnTo>
                    <a:pt x="6107430" y="0"/>
                  </a:lnTo>
                  <a:lnTo>
                    <a:pt x="6135618" y="5685"/>
                  </a:lnTo>
                  <a:lnTo>
                    <a:pt x="6158626" y="21193"/>
                  </a:lnTo>
                  <a:lnTo>
                    <a:pt x="6174134" y="44201"/>
                  </a:lnTo>
                  <a:lnTo>
                    <a:pt x="6179820" y="72389"/>
                  </a:lnTo>
                  <a:lnTo>
                    <a:pt x="6179820" y="646937"/>
                  </a:lnTo>
                  <a:lnTo>
                    <a:pt x="6174134" y="675126"/>
                  </a:lnTo>
                  <a:lnTo>
                    <a:pt x="6158626" y="698134"/>
                  </a:lnTo>
                  <a:lnTo>
                    <a:pt x="6135618" y="713642"/>
                  </a:lnTo>
                  <a:lnTo>
                    <a:pt x="6107430" y="719327"/>
                  </a:lnTo>
                  <a:lnTo>
                    <a:pt x="72389" y="719327"/>
                  </a:lnTo>
                  <a:lnTo>
                    <a:pt x="44201" y="713642"/>
                  </a:lnTo>
                  <a:lnTo>
                    <a:pt x="21193" y="698134"/>
                  </a:lnTo>
                  <a:lnTo>
                    <a:pt x="5685" y="675126"/>
                  </a:lnTo>
                  <a:lnTo>
                    <a:pt x="0" y="646937"/>
                  </a:lnTo>
                  <a:lnTo>
                    <a:pt x="0" y="72389"/>
                  </a:lnTo>
                  <a:close/>
                </a:path>
              </a:pathLst>
            </a:custGeom>
            <a:ln w="25908">
              <a:solidFill>
                <a:srgbClr val="00548B"/>
              </a:solidFill>
              <a:prstDash val="sysDash"/>
            </a:ln>
          </p:spPr>
          <p:txBody>
            <a:bodyPr wrap="square" lIns="0" tIns="0" rIns="0" bIns="0" rtlCol="0"/>
            <a:lstStyle/>
            <a:p>
              <a:endParaRPr sz="1794"/>
            </a:p>
          </p:txBody>
        </p:sp>
        <p:sp>
          <p:nvSpPr>
            <p:cNvPr id="23" name="object 23"/>
            <p:cNvSpPr txBox="1"/>
            <p:nvPr/>
          </p:nvSpPr>
          <p:spPr>
            <a:xfrm>
              <a:off x="5036481" y="4697763"/>
              <a:ext cx="5800766" cy="466666"/>
            </a:xfrm>
            <a:prstGeom prst="rect">
              <a:avLst/>
            </a:prstGeom>
          </p:spPr>
          <p:txBody>
            <a:bodyPr vert="horz" wrap="square" lIns="0" tIns="12658" rIns="0" bIns="0" rtlCol="0">
              <a:spAutoFit/>
            </a:bodyPr>
            <a:lstStyle/>
            <a:p>
              <a:pPr marL="416471" marR="5063" indent="-404446">
                <a:spcBef>
                  <a:spcPts val="100"/>
                </a:spcBef>
              </a:pPr>
              <a:r>
                <a:rPr sz="1437" b="1" spc="-5" dirty="0">
                  <a:latin typeface="Carlito"/>
                  <a:cs typeface="Carlito"/>
                </a:rPr>
                <a:t>OBLIGACIÓN </a:t>
              </a:r>
              <a:r>
                <a:rPr sz="1437" spc="-5" dirty="0">
                  <a:latin typeface="Carlito"/>
                  <a:cs typeface="Carlito"/>
                </a:rPr>
                <a:t>DE LA ENTIDAD DE </a:t>
              </a:r>
              <a:r>
                <a:rPr sz="1437" spc="-10" dirty="0">
                  <a:latin typeface="Carlito"/>
                  <a:cs typeface="Carlito"/>
                </a:rPr>
                <a:t>EFECTUAR </a:t>
              </a:r>
              <a:r>
                <a:rPr sz="1437" dirty="0">
                  <a:latin typeface="Carlito"/>
                  <a:cs typeface="Carlito"/>
                </a:rPr>
                <a:t>E</a:t>
              </a:r>
              <a:r>
                <a:rPr lang="es-PE" sz="1437" dirty="0">
                  <a:latin typeface="Carlito"/>
                  <a:cs typeface="Carlito"/>
                </a:rPr>
                <a:t>L </a:t>
              </a:r>
              <a:r>
                <a:rPr sz="1437" spc="-5" dirty="0">
                  <a:latin typeface="Carlito"/>
                  <a:cs typeface="Carlito"/>
                </a:rPr>
                <a:t>DESLINDE  DE RESPONSABILIDADES </a:t>
              </a:r>
              <a:r>
                <a:rPr sz="1437" dirty="0">
                  <a:latin typeface="Carlito"/>
                  <a:cs typeface="Carlito"/>
                </a:rPr>
                <a:t>A </a:t>
              </a:r>
              <a:r>
                <a:rPr sz="1437" spc="-5" dirty="0">
                  <a:latin typeface="Carlito"/>
                  <a:cs typeface="Carlito"/>
                </a:rPr>
                <a:t>QUE HUBIERA</a:t>
              </a:r>
              <a:r>
                <a:rPr sz="1437" spc="-54" dirty="0">
                  <a:latin typeface="Carlito"/>
                  <a:cs typeface="Carlito"/>
                </a:rPr>
                <a:t> </a:t>
              </a:r>
              <a:r>
                <a:rPr sz="1437" spc="-15" dirty="0">
                  <a:latin typeface="Carlito"/>
                  <a:cs typeface="Carlito"/>
                </a:rPr>
                <a:t>LUGAR</a:t>
              </a:r>
              <a:endParaRPr sz="1437" dirty="0">
                <a:latin typeface="Carlito"/>
                <a:cs typeface="Carlito"/>
              </a:endParaRPr>
            </a:p>
          </p:txBody>
        </p:sp>
      </p:grpSp>
      <p:grpSp>
        <p:nvGrpSpPr>
          <p:cNvPr id="24" name="Grupo 23"/>
          <p:cNvGrpSpPr/>
          <p:nvPr/>
        </p:nvGrpSpPr>
        <p:grpSpPr>
          <a:xfrm>
            <a:off x="338328" y="48738"/>
            <a:ext cx="11585448" cy="920526"/>
            <a:chOff x="338328" y="48738"/>
            <a:chExt cx="11585448" cy="920526"/>
          </a:xfrm>
        </p:grpSpPr>
        <p:cxnSp>
          <p:nvCxnSpPr>
            <p:cNvPr id="25" name="Conector recto 24">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6" name="Imagen 25">
              <a:extLst>
                <a:ext uri="{FF2B5EF4-FFF2-40B4-BE49-F238E27FC236}">
                  <a16:creationId xmlns:a16="http://schemas.microsoft.com/office/drawing/2014/main" id="{A2FE40DF-2E93-4BFC-89F4-59BFFE5E2B4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27"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30173472"/>
      </p:ext>
    </p:extLst>
  </p:cSld>
  <p:clrMapOvr>
    <a:masterClrMapping/>
  </p:clrMapOvr>
  <p:transition spd="slow">
    <p:wipe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idx="4294967295"/>
          </p:nvPr>
        </p:nvSpPr>
        <p:spPr>
          <a:xfrm>
            <a:off x="1338899" y="1110553"/>
            <a:ext cx="9927585" cy="509905"/>
          </a:xfrm>
          <a:prstGeom prst="rect">
            <a:avLst/>
          </a:prstGeom>
        </p:spPr>
        <p:txBody>
          <a:bodyPr vert="horz" wrap="square" lIns="0" tIns="12658" rIns="0" bIns="0" rtlCol="0" anchor="ctr">
            <a:spAutoFit/>
          </a:bodyPr>
          <a:lstStyle/>
          <a:p>
            <a:pPr marL="12659" algn="ctr">
              <a:spcBef>
                <a:spcPts val="100"/>
              </a:spcBef>
            </a:pPr>
            <a:r>
              <a:rPr sz="3589" b="1" dirty="0">
                <a:solidFill>
                  <a:srgbClr val="C00000"/>
                </a:solidFill>
                <a:latin typeface="+mn-lt"/>
                <a:ea typeface="+mn-ea"/>
                <a:cs typeface="+mn-cs"/>
              </a:rPr>
              <a:t>¿Es una obligación declarar la nulidad del contrato?</a:t>
            </a:r>
          </a:p>
        </p:txBody>
      </p:sp>
      <p:grpSp>
        <p:nvGrpSpPr>
          <p:cNvPr id="32" name="Grupo 31"/>
          <p:cNvGrpSpPr/>
          <p:nvPr/>
        </p:nvGrpSpPr>
        <p:grpSpPr>
          <a:xfrm>
            <a:off x="509796" y="1681845"/>
            <a:ext cx="10639483" cy="1695987"/>
            <a:chOff x="469543" y="1328193"/>
            <a:chExt cx="10639483" cy="1695987"/>
          </a:xfrm>
        </p:grpSpPr>
        <p:sp>
          <p:nvSpPr>
            <p:cNvPr id="2" name="object 2"/>
            <p:cNvSpPr txBox="1"/>
            <p:nvPr/>
          </p:nvSpPr>
          <p:spPr>
            <a:xfrm>
              <a:off x="4466468" y="1689163"/>
              <a:ext cx="6642558" cy="264841"/>
            </a:xfrm>
            <a:prstGeom prst="rect">
              <a:avLst/>
            </a:prstGeom>
          </p:spPr>
          <p:txBody>
            <a:bodyPr vert="horz" wrap="square" lIns="0" tIns="12026" rIns="0" bIns="0" rtlCol="0">
              <a:spAutoFit/>
            </a:bodyPr>
            <a:lstStyle/>
            <a:p>
              <a:pPr marL="12659">
                <a:spcBef>
                  <a:spcPts val="94"/>
                </a:spcBef>
                <a:tabLst>
                  <a:tab pos="414572" algn="l"/>
                  <a:tab pos="1862727" algn="l"/>
                  <a:tab pos="2298820" algn="l"/>
                  <a:tab pos="3293794" algn="l"/>
                  <a:tab pos="3696341" algn="l"/>
                  <a:tab pos="4284337" algn="l"/>
                  <a:tab pos="5457165" algn="l"/>
                  <a:tab pos="5741354" algn="l"/>
                  <a:tab pos="6192636" algn="l"/>
                </a:tabLst>
              </a:pPr>
              <a:r>
                <a:rPr sz="1642" spc="-10" dirty="0">
                  <a:latin typeface="Carlito"/>
                  <a:cs typeface="Carlito"/>
                </a:rPr>
                <a:t>L</a:t>
              </a:r>
              <a:r>
                <a:rPr sz="1642" spc="-5" dirty="0">
                  <a:latin typeface="Carlito"/>
                  <a:cs typeface="Carlito"/>
                </a:rPr>
                <a:t>a</a:t>
              </a:r>
              <a:r>
                <a:rPr sz="1642" dirty="0">
                  <a:latin typeface="Carlito"/>
                  <a:cs typeface="Carlito"/>
                </a:rPr>
                <a:t>	</a:t>
              </a:r>
              <a:r>
                <a:rPr sz="1642" spc="-10" dirty="0">
                  <a:latin typeface="Carlito"/>
                  <a:cs typeface="Carlito"/>
                </a:rPr>
                <a:t>de</a:t>
              </a:r>
              <a:r>
                <a:rPr sz="1642" spc="-19" dirty="0">
                  <a:latin typeface="Carlito"/>
                  <a:cs typeface="Carlito"/>
                </a:rPr>
                <a:t>c</a:t>
              </a:r>
              <a:r>
                <a:rPr sz="1642" spc="-5" dirty="0">
                  <a:latin typeface="Carlito"/>
                  <a:cs typeface="Carlito"/>
                </a:rPr>
                <a:t>la</a:t>
              </a:r>
              <a:r>
                <a:rPr sz="1642" spc="-54" dirty="0">
                  <a:latin typeface="Carlito"/>
                  <a:cs typeface="Carlito"/>
                </a:rPr>
                <a:t>r</a:t>
              </a:r>
              <a:r>
                <a:rPr sz="1642" spc="-5" dirty="0">
                  <a:latin typeface="Carlito"/>
                  <a:cs typeface="Carlito"/>
                </a:rPr>
                <a:t>aci</a:t>
              </a:r>
              <a:r>
                <a:rPr sz="1642" spc="-19" dirty="0">
                  <a:latin typeface="Carlito"/>
                  <a:cs typeface="Carlito"/>
                </a:rPr>
                <a:t>ó</a:t>
              </a:r>
              <a:r>
                <a:rPr sz="1642" spc="-5" dirty="0">
                  <a:latin typeface="Carlito"/>
                  <a:cs typeface="Carlito"/>
                </a:rPr>
                <a:t>n</a:t>
              </a:r>
              <a:r>
                <a:rPr sz="1642" dirty="0">
                  <a:latin typeface="Carlito"/>
                  <a:cs typeface="Carlito"/>
                </a:rPr>
                <a:t>	</a:t>
              </a:r>
              <a:r>
                <a:rPr sz="1642" spc="-10" dirty="0">
                  <a:latin typeface="Carlito"/>
                  <a:cs typeface="Carlito"/>
                </a:rPr>
                <a:t>d</a:t>
              </a:r>
              <a:r>
                <a:rPr sz="1642" spc="-5" dirty="0">
                  <a:latin typeface="Carlito"/>
                  <a:cs typeface="Carlito"/>
                </a:rPr>
                <a:t>e</a:t>
              </a:r>
              <a:r>
                <a:rPr sz="1642" dirty="0">
                  <a:latin typeface="Carlito"/>
                  <a:cs typeface="Carlito"/>
                </a:rPr>
                <a:t>	</a:t>
              </a:r>
              <a:r>
                <a:rPr sz="1642" spc="-10" dirty="0">
                  <a:latin typeface="Carlito"/>
                  <a:cs typeface="Carlito"/>
                </a:rPr>
                <a:t>nul</a:t>
              </a:r>
              <a:r>
                <a:rPr sz="1642" spc="-15" dirty="0">
                  <a:latin typeface="Carlito"/>
                  <a:cs typeface="Carlito"/>
                </a:rPr>
                <a:t>i</a:t>
              </a:r>
              <a:r>
                <a:rPr sz="1642" spc="-10" dirty="0">
                  <a:latin typeface="Carlito"/>
                  <a:cs typeface="Carlito"/>
                </a:rPr>
                <a:t>d</a:t>
              </a:r>
              <a:r>
                <a:rPr sz="1642" spc="-19" dirty="0">
                  <a:latin typeface="Carlito"/>
                  <a:cs typeface="Carlito"/>
                </a:rPr>
                <a:t>a</a:t>
              </a:r>
              <a:r>
                <a:rPr sz="1642" spc="-5" dirty="0">
                  <a:latin typeface="Carlito"/>
                  <a:cs typeface="Carlito"/>
                </a:rPr>
                <a:t>d</a:t>
              </a:r>
              <a:r>
                <a:rPr sz="1642" dirty="0">
                  <a:latin typeface="Carlito"/>
                  <a:cs typeface="Carlito"/>
                </a:rPr>
                <a:t>	</a:t>
              </a:r>
              <a:r>
                <a:rPr sz="1642" b="1" u="heavy" spc="-10" dirty="0">
                  <a:solidFill>
                    <a:srgbClr val="FF0000"/>
                  </a:solidFill>
                  <a:uFill>
                    <a:solidFill>
                      <a:srgbClr val="FF0000"/>
                    </a:solidFill>
                  </a:uFill>
                  <a:latin typeface="Carlito"/>
                  <a:cs typeface="Carlito"/>
                </a:rPr>
                <a:t>e</a:t>
              </a:r>
              <a:r>
                <a:rPr sz="1642" b="1" u="heavy" spc="-5" dirty="0">
                  <a:solidFill>
                    <a:srgbClr val="FF0000"/>
                  </a:solidFill>
                  <a:uFill>
                    <a:solidFill>
                      <a:srgbClr val="FF0000"/>
                    </a:solidFill>
                  </a:uFill>
                  <a:latin typeface="Carlito"/>
                  <a:cs typeface="Carlito"/>
                </a:rPr>
                <a:t>s</a:t>
              </a:r>
              <a:r>
                <a:rPr sz="1642" b="1" u="heavy" dirty="0">
                  <a:solidFill>
                    <a:srgbClr val="FF0000"/>
                  </a:solidFill>
                  <a:uFill>
                    <a:solidFill>
                      <a:srgbClr val="FF0000"/>
                    </a:solidFill>
                  </a:uFill>
                  <a:latin typeface="Carlito"/>
                  <a:cs typeface="Carlito"/>
                </a:rPr>
                <a:t>	</a:t>
              </a:r>
              <a:r>
                <a:rPr sz="1642" b="1" u="heavy" spc="-10" dirty="0">
                  <a:solidFill>
                    <a:srgbClr val="FF0000"/>
                  </a:solidFill>
                  <a:uFill>
                    <a:solidFill>
                      <a:srgbClr val="FF0000"/>
                    </a:solidFill>
                  </a:uFill>
                  <a:latin typeface="Carlito"/>
                  <a:cs typeface="Carlito"/>
                </a:rPr>
                <a:t>un</a:t>
              </a:r>
              <a:r>
                <a:rPr sz="1642" b="1" u="heavy" spc="-5" dirty="0">
                  <a:solidFill>
                    <a:srgbClr val="FF0000"/>
                  </a:solidFill>
                  <a:uFill>
                    <a:solidFill>
                      <a:srgbClr val="FF0000"/>
                    </a:solidFill>
                  </a:uFill>
                  <a:latin typeface="Carlito"/>
                  <a:cs typeface="Carlito"/>
                </a:rPr>
                <a:t>a</a:t>
              </a:r>
              <a:r>
                <a:rPr sz="1642" b="1" u="heavy" dirty="0">
                  <a:solidFill>
                    <a:srgbClr val="FF0000"/>
                  </a:solidFill>
                  <a:uFill>
                    <a:solidFill>
                      <a:srgbClr val="FF0000"/>
                    </a:solidFill>
                  </a:uFill>
                  <a:latin typeface="Carlito"/>
                  <a:cs typeface="Carlito"/>
                </a:rPr>
                <a:t>	p</a:t>
              </a:r>
              <a:r>
                <a:rPr sz="1642" b="1" u="heavy" spc="-15" dirty="0">
                  <a:solidFill>
                    <a:srgbClr val="FF0000"/>
                  </a:solidFill>
                  <a:uFill>
                    <a:solidFill>
                      <a:srgbClr val="FF0000"/>
                    </a:solidFill>
                  </a:uFill>
                  <a:latin typeface="Carlito"/>
                  <a:cs typeface="Carlito"/>
                </a:rPr>
                <a:t>o</a:t>
              </a:r>
              <a:r>
                <a:rPr sz="1642" b="1" u="heavy" spc="-25" dirty="0">
                  <a:solidFill>
                    <a:srgbClr val="FF0000"/>
                  </a:solidFill>
                  <a:uFill>
                    <a:solidFill>
                      <a:srgbClr val="FF0000"/>
                    </a:solidFill>
                  </a:uFill>
                  <a:latin typeface="Carlito"/>
                  <a:cs typeface="Carlito"/>
                </a:rPr>
                <a:t>t</a:t>
              </a:r>
              <a:r>
                <a:rPr sz="1642" b="1" u="heavy" spc="-10" dirty="0">
                  <a:solidFill>
                    <a:srgbClr val="FF0000"/>
                  </a:solidFill>
                  <a:uFill>
                    <a:solidFill>
                      <a:srgbClr val="FF0000"/>
                    </a:solidFill>
                  </a:uFill>
                  <a:latin typeface="Carlito"/>
                  <a:cs typeface="Carlito"/>
                </a:rPr>
                <a:t>e</a:t>
              </a:r>
              <a:r>
                <a:rPr sz="1642" b="1" u="heavy" spc="-25" dirty="0">
                  <a:solidFill>
                    <a:srgbClr val="FF0000"/>
                  </a:solidFill>
                  <a:uFill>
                    <a:solidFill>
                      <a:srgbClr val="FF0000"/>
                    </a:solidFill>
                  </a:uFill>
                  <a:latin typeface="Carlito"/>
                  <a:cs typeface="Carlito"/>
                </a:rPr>
                <a:t>s</a:t>
              </a:r>
              <a:r>
                <a:rPr sz="1642" b="1" u="heavy" spc="-40" dirty="0">
                  <a:solidFill>
                    <a:srgbClr val="FF0000"/>
                  </a:solidFill>
                  <a:uFill>
                    <a:solidFill>
                      <a:srgbClr val="FF0000"/>
                    </a:solidFill>
                  </a:uFill>
                  <a:latin typeface="Carlito"/>
                  <a:cs typeface="Carlito"/>
                </a:rPr>
                <a:t>t</a:t>
              </a:r>
              <a:r>
                <a:rPr sz="1642" b="1" u="heavy" spc="-5" dirty="0">
                  <a:solidFill>
                    <a:srgbClr val="FF0000"/>
                  </a:solidFill>
                  <a:uFill>
                    <a:solidFill>
                      <a:srgbClr val="FF0000"/>
                    </a:solidFill>
                  </a:uFill>
                  <a:latin typeface="Carlito"/>
                  <a:cs typeface="Carlito"/>
                </a:rPr>
                <a:t>ad</a:t>
              </a:r>
              <a:r>
                <a:rPr sz="1642" b="1" u="heavy" dirty="0">
                  <a:solidFill>
                    <a:srgbClr val="FF0000"/>
                  </a:solidFill>
                  <a:uFill>
                    <a:solidFill>
                      <a:srgbClr val="FF0000"/>
                    </a:solidFill>
                  </a:uFill>
                  <a:latin typeface="Carlito"/>
                  <a:cs typeface="Carlito"/>
                </a:rPr>
                <a:t>	</a:t>
              </a:r>
              <a:r>
                <a:rPr sz="1642" b="1" u="heavy" spc="-5" dirty="0">
                  <a:solidFill>
                    <a:srgbClr val="FF0000"/>
                  </a:solidFill>
                  <a:uFill>
                    <a:solidFill>
                      <a:srgbClr val="FF0000"/>
                    </a:solidFill>
                  </a:uFill>
                  <a:latin typeface="Carlito"/>
                  <a:cs typeface="Carlito"/>
                </a:rPr>
                <a:t>y</a:t>
              </a:r>
              <a:r>
                <a:rPr sz="1642" b="1" u="heavy" dirty="0">
                  <a:solidFill>
                    <a:srgbClr val="FF0000"/>
                  </a:solidFill>
                  <a:uFill>
                    <a:solidFill>
                      <a:srgbClr val="FF0000"/>
                    </a:solidFill>
                  </a:uFill>
                  <a:latin typeface="Carlito"/>
                  <a:cs typeface="Carlito"/>
                </a:rPr>
                <a:t>	n</a:t>
              </a:r>
              <a:r>
                <a:rPr sz="1642" b="1" u="heavy" spc="-5" dirty="0">
                  <a:solidFill>
                    <a:srgbClr val="FF0000"/>
                  </a:solidFill>
                  <a:uFill>
                    <a:solidFill>
                      <a:srgbClr val="FF0000"/>
                    </a:solidFill>
                  </a:uFill>
                  <a:latin typeface="Carlito"/>
                  <a:cs typeface="Carlito"/>
                </a:rPr>
                <a:t>o</a:t>
              </a:r>
              <a:r>
                <a:rPr sz="1642" b="1" u="heavy" dirty="0">
                  <a:solidFill>
                    <a:srgbClr val="FF0000"/>
                  </a:solidFill>
                  <a:uFill>
                    <a:solidFill>
                      <a:srgbClr val="FF0000"/>
                    </a:solidFill>
                  </a:uFill>
                  <a:latin typeface="Carlito"/>
                  <a:cs typeface="Carlito"/>
                </a:rPr>
                <a:t>	</a:t>
              </a:r>
              <a:r>
                <a:rPr sz="1642" b="1" u="heavy" spc="-5" dirty="0">
                  <a:solidFill>
                    <a:srgbClr val="FF0000"/>
                  </a:solidFill>
                  <a:uFill>
                    <a:solidFill>
                      <a:srgbClr val="FF0000"/>
                    </a:solidFill>
                  </a:uFill>
                  <a:latin typeface="Carlito"/>
                  <a:cs typeface="Carlito"/>
                </a:rPr>
                <a:t>una</a:t>
              </a:r>
              <a:endParaRPr sz="1642" dirty="0">
                <a:latin typeface="Carlito"/>
                <a:cs typeface="Carlito"/>
              </a:endParaRPr>
            </a:p>
          </p:txBody>
        </p:sp>
        <p:sp>
          <p:nvSpPr>
            <p:cNvPr id="3" name="object 3"/>
            <p:cNvSpPr txBox="1"/>
            <p:nvPr/>
          </p:nvSpPr>
          <p:spPr>
            <a:xfrm>
              <a:off x="4467102" y="1966271"/>
              <a:ext cx="6641924" cy="1049405"/>
            </a:xfrm>
            <a:prstGeom prst="rect">
              <a:avLst/>
            </a:prstGeom>
          </p:spPr>
          <p:txBody>
            <a:bodyPr vert="horz" wrap="square" lIns="0" tIns="12026" rIns="0" bIns="0" rtlCol="0">
              <a:spAutoFit/>
            </a:bodyPr>
            <a:lstStyle/>
            <a:p>
              <a:pPr marL="12659" marR="5063" algn="just">
                <a:spcBef>
                  <a:spcPts val="94"/>
                </a:spcBef>
              </a:pPr>
              <a:r>
                <a:rPr sz="1642" b="1" u="heavy" spc="-10" dirty="0">
                  <a:solidFill>
                    <a:srgbClr val="FF0000"/>
                  </a:solidFill>
                  <a:uFill>
                    <a:solidFill>
                      <a:srgbClr val="FF0000"/>
                    </a:solidFill>
                  </a:uFill>
                  <a:latin typeface="Carlito"/>
                  <a:cs typeface="Carlito"/>
                </a:rPr>
                <a:t>obligación</a:t>
              </a:r>
              <a:r>
                <a:rPr sz="1642" spc="-10" dirty="0">
                  <a:latin typeface="Carlito"/>
                  <a:cs typeface="Carlito"/>
                </a:rPr>
                <a:t>, cuando </a:t>
              </a:r>
              <a:r>
                <a:rPr sz="1642" dirty="0">
                  <a:latin typeface="Carlito"/>
                  <a:cs typeface="Carlito"/>
                </a:rPr>
                <a:t>se </a:t>
              </a:r>
              <a:r>
                <a:rPr sz="1642" spc="-5" dirty="0">
                  <a:latin typeface="Carlito"/>
                  <a:cs typeface="Carlito"/>
                </a:rPr>
                <a:t>verifique la </a:t>
              </a:r>
              <a:r>
                <a:rPr sz="1642" spc="-15" dirty="0">
                  <a:latin typeface="Carlito"/>
                  <a:cs typeface="Carlito"/>
                </a:rPr>
                <a:t>configuración </a:t>
              </a:r>
              <a:r>
                <a:rPr sz="1642" spc="-5" dirty="0">
                  <a:latin typeface="Carlito"/>
                  <a:cs typeface="Carlito"/>
                </a:rPr>
                <a:t>de alguno  de los </a:t>
              </a:r>
              <a:r>
                <a:rPr sz="1642" spc="-10" dirty="0">
                  <a:latin typeface="Carlito"/>
                  <a:cs typeface="Carlito"/>
                </a:rPr>
                <a:t>supuestos </a:t>
              </a:r>
              <a:r>
                <a:rPr sz="1642" spc="-5" dirty="0">
                  <a:latin typeface="Carlito"/>
                  <a:cs typeface="Carlito"/>
                </a:rPr>
                <a:t>el Titular de la Entidad debe </a:t>
              </a:r>
              <a:r>
                <a:rPr sz="1642" b="1" spc="-10" dirty="0">
                  <a:latin typeface="Carlito"/>
                  <a:cs typeface="Carlito"/>
                </a:rPr>
                <a:t>realizar </a:t>
              </a:r>
              <a:r>
                <a:rPr sz="1642" b="1" spc="-5" dirty="0">
                  <a:latin typeface="Carlito"/>
                  <a:cs typeface="Carlito"/>
                </a:rPr>
                <a:t>una  </a:t>
              </a:r>
              <a:r>
                <a:rPr sz="1642" b="1" spc="-10" dirty="0">
                  <a:latin typeface="Carlito"/>
                  <a:cs typeface="Carlito"/>
                </a:rPr>
                <a:t>evaluación </a:t>
              </a:r>
              <a:r>
                <a:rPr sz="1642" spc="-5" dirty="0">
                  <a:latin typeface="Carlito"/>
                  <a:cs typeface="Carlito"/>
                </a:rPr>
                <a:t>y -en </a:t>
              </a:r>
              <a:r>
                <a:rPr sz="1642" spc="-10" dirty="0">
                  <a:latin typeface="Carlito"/>
                  <a:cs typeface="Carlito"/>
                </a:rPr>
                <a:t>una </a:t>
              </a:r>
              <a:r>
                <a:rPr sz="1642" spc="-5" dirty="0">
                  <a:latin typeface="Carlito"/>
                  <a:cs typeface="Carlito"/>
                </a:rPr>
                <a:t>decisión de </a:t>
              </a:r>
              <a:r>
                <a:rPr sz="1642" spc="-10" dirty="0">
                  <a:latin typeface="Carlito"/>
                  <a:cs typeface="Carlito"/>
                </a:rPr>
                <a:t>gestión </a:t>
              </a:r>
              <a:r>
                <a:rPr sz="1642" spc="-5" dirty="0">
                  <a:latin typeface="Carlito"/>
                  <a:cs typeface="Carlito"/>
                </a:rPr>
                <a:t>de </a:t>
              </a:r>
              <a:r>
                <a:rPr sz="1642" dirty="0">
                  <a:latin typeface="Carlito"/>
                  <a:cs typeface="Carlito"/>
                </a:rPr>
                <a:t>su </a:t>
              </a:r>
              <a:r>
                <a:rPr sz="1642" spc="-19" dirty="0">
                  <a:latin typeface="Carlito"/>
                  <a:cs typeface="Carlito"/>
                </a:rPr>
                <a:t>exclusiva  </a:t>
              </a:r>
              <a:r>
                <a:rPr sz="1642" spc="-10" dirty="0">
                  <a:latin typeface="Carlito"/>
                  <a:cs typeface="Carlito"/>
                </a:rPr>
                <a:t>responsabilidad- </a:t>
              </a:r>
              <a:r>
                <a:rPr sz="1642" b="1" spc="-10" dirty="0">
                  <a:latin typeface="Carlito"/>
                  <a:cs typeface="Carlito"/>
                </a:rPr>
                <a:t>determinar </a:t>
              </a:r>
              <a:r>
                <a:rPr sz="1642" b="1" spc="-5" dirty="0">
                  <a:latin typeface="Carlito"/>
                  <a:cs typeface="Carlito"/>
                </a:rPr>
                <a:t>si </a:t>
              </a:r>
              <a:r>
                <a:rPr sz="1642" b="1" spc="-10" dirty="0">
                  <a:latin typeface="Carlito"/>
                  <a:cs typeface="Carlito"/>
                </a:rPr>
                <a:t>ejerce, </a:t>
              </a:r>
              <a:r>
                <a:rPr sz="1642" b="1" spc="-5" dirty="0">
                  <a:latin typeface="Carlito"/>
                  <a:cs typeface="Carlito"/>
                </a:rPr>
                <a:t>o </a:t>
              </a:r>
              <a:r>
                <a:rPr sz="1642" b="1" spc="-19" dirty="0">
                  <a:latin typeface="Carlito"/>
                  <a:cs typeface="Carlito"/>
                </a:rPr>
                <a:t>no, </a:t>
              </a:r>
              <a:r>
                <a:rPr sz="1642" b="1" dirty="0">
                  <a:latin typeface="Carlito"/>
                  <a:cs typeface="Carlito"/>
                </a:rPr>
                <a:t>la </a:t>
              </a:r>
              <a:r>
                <a:rPr sz="1642" b="1" spc="-10" dirty="0">
                  <a:latin typeface="Carlito"/>
                  <a:cs typeface="Carlito"/>
                </a:rPr>
                <a:t>facultad </a:t>
              </a:r>
              <a:r>
                <a:rPr sz="1642" b="1" dirty="0">
                  <a:latin typeface="Carlito"/>
                  <a:cs typeface="Carlito"/>
                </a:rPr>
                <a:t>de  </a:t>
              </a:r>
              <a:r>
                <a:rPr sz="1642" b="1" spc="-10" dirty="0">
                  <a:latin typeface="Carlito"/>
                  <a:cs typeface="Carlito"/>
                </a:rPr>
                <a:t>declarar </a:t>
              </a:r>
              <a:r>
                <a:rPr sz="1642" b="1" spc="-5" dirty="0">
                  <a:latin typeface="Carlito"/>
                  <a:cs typeface="Carlito"/>
                </a:rPr>
                <a:t>nulo el</a:t>
              </a:r>
              <a:r>
                <a:rPr sz="1642" b="1" spc="50" dirty="0">
                  <a:latin typeface="Carlito"/>
                  <a:cs typeface="Carlito"/>
                </a:rPr>
                <a:t> </a:t>
              </a:r>
              <a:r>
                <a:rPr sz="1642" b="1" spc="-25" dirty="0">
                  <a:latin typeface="Carlito"/>
                  <a:cs typeface="Carlito"/>
                </a:rPr>
                <a:t>contrato</a:t>
              </a:r>
              <a:r>
                <a:rPr sz="1642" spc="-25" dirty="0">
                  <a:latin typeface="Carlito"/>
                  <a:cs typeface="Carlito"/>
                </a:rPr>
                <a:t>.</a:t>
              </a:r>
              <a:endParaRPr sz="1642" dirty="0">
                <a:latin typeface="Carlito"/>
                <a:cs typeface="Carlito"/>
              </a:endParaRPr>
            </a:p>
          </p:txBody>
        </p:sp>
        <p:sp>
          <p:nvSpPr>
            <p:cNvPr id="4" name="object 4"/>
            <p:cNvSpPr/>
            <p:nvPr/>
          </p:nvSpPr>
          <p:spPr>
            <a:xfrm>
              <a:off x="469543" y="1328193"/>
              <a:ext cx="1379271" cy="1446109"/>
            </a:xfrm>
            <a:prstGeom prst="rect">
              <a:avLst/>
            </a:prstGeom>
            <a:blipFill>
              <a:blip r:embed="rId2" cstate="print"/>
              <a:stretch>
                <a:fillRect/>
              </a:stretch>
            </a:blipFill>
          </p:spPr>
          <p:txBody>
            <a:bodyPr wrap="square" lIns="0" tIns="0" rIns="0" bIns="0" rtlCol="0"/>
            <a:lstStyle/>
            <a:p>
              <a:endParaRPr sz="1794"/>
            </a:p>
          </p:txBody>
        </p:sp>
        <p:sp>
          <p:nvSpPr>
            <p:cNvPr id="6" name="object 6"/>
            <p:cNvSpPr/>
            <p:nvPr/>
          </p:nvSpPr>
          <p:spPr>
            <a:xfrm>
              <a:off x="2097934" y="2046677"/>
              <a:ext cx="2037768" cy="977503"/>
            </a:xfrm>
            <a:prstGeom prst="rect">
              <a:avLst/>
            </a:prstGeom>
            <a:blipFill>
              <a:blip r:embed="rId3" cstate="print"/>
              <a:stretch>
                <a:fillRect/>
              </a:stretch>
            </a:blipFill>
          </p:spPr>
          <p:txBody>
            <a:bodyPr wrap="square" lIns="0" tIns="0" rIns="0" bIns="0" rtlCol="0"/>
            <a:lstStyle/>
            <a:p>
              <a:endParaRPr sz="1794"/>
            </a:p>
          </p:txBody>
        </p:sp>
        <p:sp>
          <p:nvSpPr>
            <p:cNvPr id="7" name="object 7"/>
            <p:cNvSpPr txBox="1"/>
            <p:nvPr/>
          </p:nvSpPr>
          <p:spPr>
            <a:xfrm>
              <a:off x="2273886" y="2236061"/>
              <a:ext cx="1687380" cy="466666"/>
            </a:xfrm>
            <a:prstGeom prst="rect">
              <a:avLst/>
            </a:prstGeom>
          </p:spPr>
          <p:txBody>
            <a:bodyPr vert="horz" wrap="square" lIns="0" tIns="12658" rIns="0" bIns="0" rtlCol="0">
              <a:spAutoFit/>
            </a:bodyPr>
            <a:lstStyle/>
            <a:p>
              <a:pPr algn="ctr">
                <a:spcBef>
                  <a:spcPts val="100"/>
                </a:spcBef>
              </a:pPr>
              <a:r>
                <a:rPr sz="1437" b="1" spc="-5" dirty="0">
                  <a:latin typeface="Carlito"/>
                  <a:cs typeface="Carlito"/>
                </a:rPr>
                <a:t>Opinión</a:t>
              </a:r>
              <a:endParaRPr sz="1437" dirty="0">
                <a:latin typeface="Carlito"/>
                <a:cs typeface="Carlito"/>
              </a:endParaRPr>
            </a:p>
            <a:p>
              <a:pPr algn="ctr">
                <a:lnSpc>
                  <a:spcPct val="100000"/>
                </a:lnSpc>
              </a:pPr>
              <a:r>
                <a:rPr sz="1437" b="1" dirty="0">
                  <a:latin typeface="Carlito"/>
                  <a:cs typeface="Carlito"/>
                </a:rPr>
                <a:t>N°</a:t>
              </a:r>
              <a:r>
                <a:rPr sz="1437" b="1" spc="-65" dirty="0">
                  <a:latin typeface="Carlito"/>
                  <a:cs typeface="Carlito"/>
                </a:rPr>
                <a:t> </a:t>
              </a:r>
              <a:r>
                <a:rPr sz="1437" b="1" spc="-5" dirty="0">
                  <a:latin typeface="Carlito"/>
                  <a:cs typeface="Carlito"/>
                </a:rPr>
                <a:t>003-2018/DTN</a:t>
              </a:r>
              <a:endParaRPr sz="1437" dirty="0">
                <a:latin typeface="Carlito"/>
                <a:cs typeface="Carlito"/>
              </a:endParaRPr>
            </a:p>
          </p:txBody>
        </p:sp>
      </p:grpSp>
      <p:sp>
        <p:nvSpPr>
          <p:cNvPr id="8" name="object 8"/>
          <p:cNvSpPr/>
          <p:nvPr/>
        </p:nvSpPr>
        <p:spPr>
          <a:xfrm>
            <a:off x="509796" y="4297120"/>
            <a:ext cx="4640613" cy="1405095"/>
          </a:xfrm>
          <a:custGeom>
            <a:avLst/>
            <a:gdLst/>
            <a:ahLst/>
            <a:cxnLst/>
            <a:rect l="l" t="t" r="r" b="b"/>
            <a:pathLst>
              <a:path w="4655820" h="1409700">
                <a:moveTo>
                  <a:pt x="0" y="140969"/>
                </a:moveTo>
                <a:lnTo>
                  <a:pt x="26285" y="78976"/>
                </a:lnTo>
                <a:lnTo>
                  <a:pt x="56814" y="52802"/>
                </a:lnTo>
                <a:lnTo>
                  <a:pt x="96863" y="30970"/>
                </a:lnTo>
                <a:lnTo>
                  <a:pt x="144880" y="14329"/>
                </a:lnTo>
                <a:lnTo>
                  <a:pt x="199313" y="3723"/>
                </a:lnTo>
                <a:lnTo>
                  <a:pt x="258610" y="0"/>
                </a:lnTo>
                <a:lnTo>
                  <a:pt x="4397248" y="0"/>
                </a:lnTo>
                <a:lnTo>
                  <a:pt x="4456518" y="3723"/>
                </a:lnTo>
                <a:lnTo>
                  <a:pt x="4510936" y="14329"/>
                </a:lnTo>
                <a:lnTo>
                  <a:pt x="4558947" y="30970"/>
                </a:lnTo>
                <a:lnTo>
                  <a:pt x="4598996" y="52802"/>
                </a:lnTo>
                <a:lnTo>
                  <a:pt x="4629528" y="78976"/>
                </a:lnTo>
                <a:lnTo>
                  <a:pt x="4655820" y="140969"/>
                </a:lnTo>
                <a:lnTo>
                  <a:pt x="4655820" y="1268729"/>
                </a:lnTo>
                <a:lnTo>
                  <a:pt x="4629528" y="1330723"/>
                </a:lnTo>
                <a:lnTo>
                  <a:pt x="4598996" y="1356897"/>
                </a:lnTo>
                <a:lnTo>
                  <a:pt x="4558947" y="1378729"/>
                </a:lnTo>
                <a:lnTo>
                  <a:pt x="4510936" y="1395370"/>
                </a:lnTo>
                <a:lnTo>
                  <a:pt x="4456518" y="1405976"/>
                </a:lnTo>
                <a:lnTo>
                  <a:pt x="4397248" y="1409699"/>
                </a:lnTo>
                <a:lnTo>
                  <a:pt x="258610" y="1409699"/>
                </a:lnTo>
                <a:lnTo>
                  <a:pt x="199313" y="1405976"/>
                </a:lnTo>
                <a:lnTo>
                  <a:pt x="144880" y="1395370"/>
                </a:lnTo>
                <a:lnTo>
                  <a:pt x="96863" y="1378729"/>
                </a:lnTo>
                <a:lnTo>
                  <a:pt x="56814" y="1356897"/>
                </a:lnTo>
                <a:lnTo>
                  <a:pt x="26285" y="1330723"/>
                </a:lnTo>
                <a:lnTo>
                  <a:pt x="0" y="1268729"/>
                </a:lnTo>
                <a:lnTo>
                  <a:pt x="0" y="140969"/>
                </a:lnTo>
                <a:close/>
              </a:path>
            </a:pathLst>
          </a:custGeom>
          <a:ln w="25908">
            <a:solidFill>
              <a:srgbClr val="000000"/>
            </a:solidFill>
            <a:prstDash val="lgDash"/>
          </a:ln>
        </p:spPr>
        <p:txBody>
          <a:bodyPr wrap="square" lIns="0" tIns="0" rIns="0" bIns="0" rtlCol="0"/>
          <a:lstStyle/>
          <a:p>
            <a:endParaRPr sz="1794"/>
          </a:p>
        </p:txBody>
      </p:sp>
      <p:sp>
        <p:nvSpPr>
          <p:cNvPr id="9" name="object 9"/>
          <p:cNvSpPr txBox="1"/>
          <p:nvPr/>
        </p:nvSpPr>
        <p:spPr>
          <a:xfrm>
            <a:off x="1045657" y="4406111"/>
            <a:ext cx="3567170" cy="1309359"/>
          </a:xfrm>
          <a:prstGeom prst="rect">
            <a:avLst/>
          </a:prstGeom>
        </p:spPr>
        <p:txBody>
          <a:bodyPr vert="horz" wrap="square" lIns="0" tIns="12658" rIns="0" bIns="0" rtlCol="0">
            <a:spAutoFit/>
          </a:bodyPr>
          <a:lstStyle/>
          <a:p>
            <a:pPr algn="ctr">
              <a:spcBef>
                <a:spcPts val="100"/>
              </a:spcBef>
            </a:pPr>
            <a:r>
              <a:rPr sz="1642" b="1" spc="-45" dirty="0">
                <a:solidFill>
                  <a:srgbClr val="FF0000"/>
                </a:solidFill>
                <a:latin typeface="Carlito"/>
                <a:cs typeface="Carlito"/>
              </a:rPr>
              <a:t>ART. </a:t>
            </a:r>
            <a:r>
              <a:rPr sz="1642" b="1" dirty="0">
                <a:solidFill>
                  <a:srgbClr val="FF0000"/>
                </a:solidFill>
                <a:latin typeface="Carlito"/>
                <a:cs typeface="Carlito"/>
              </a:rPr>
              <a:t>44.4</a:t>
            </a:r>
            <a:r>
              <a:rPr sz="1642" b="1" spc="30" dirty="0">
                <a:solidFill>
                  <a:srgbClr val="FF0000"/>
                </a:solidFill>
                <a:latin typeface="Carlito"/>
                <a:cs typeface="Carlito"/>
              </a:rPr>
              <a:t> </a:t>
            </a:r>
            <a:r>
              <a:rPr sz="1642" b="1" spc="-5" dirty="0">
                <a:solidFill>
                  <a:srgbClr val="FF0000"/>
                </a:solidFill>
                <a:latin typeface="Carlito"/>
                <a:cs typeface="Carlito"/>
              </a:rPr>
              <a:t>LEY</a:t>
            </a:r>
            <a:endParaRPr sz="1642" dirty="0">
              <a:latin typeface="Carlito"/>
              <a:cs typeface="Carlito"/>
            </a:endParaRPr>
          </a:p>
          <a:p>
            <a:pPr marL="12026" marR="5063" indent="-633" algn="ctr"/>
            <a:r>
              <a:rPr sz="1642" b="1" dirty="0">
                <a:latin typeface="Carlito"/>
                <a:cs typeface="Carlito"/>
              </a:rPr>
              <a:t>EL </a:t>
            </a:r>
            <a:r>
              <a:rPr sz="1642" b="1" u="heavy" spc="-5" dirty="0">
                <a:uFill>
                  <a:solidFill>
                    <a:srgbClr val="000000"/>
                  </a:solidFill>
                </a:uFill>
                <a:latin typeface="Carlito"/>
                <a:cs typeface="Carlito"/>
              </a:rPr>
              <a:t>TITULAR </a:t>
            </a:r>
            <a:r>
              <a:rPr sz="1642" b="1" u="heavy" dirty="0">
                <a:uFill>
                  <a:solidFill>
                    <a:srgbClr val="000000"/>
                  </a:solidFill>
                </a:uFill>
                <a:latin typeface="Carlito"/>
                <a:cs typeface="Carlito"/>
              </a:rPr>
              <a:t>DE </a:t>
            </a:r>
            <a:r>
              <a:rPr sz="1642" b="1" u="heavy" spc="-5" dirty="0">
                <a:uFill>
                  <a:solidFill>
                    <a:srgbClr val="000000"/>
                  </a:solidFill>
                </a:uFill>
                <a:latin typeface="Carlito"/>
                <a:cs typeface="Carlito"/>
              </a:rPr>
              <a:t>LA ENTIDAD</a:t>
            </a:r>
            <a:r>
              <a:rPr sz="1642" b="1" spc="-5" dirty="0">
                <a:latin typeface="Carlito"/>
                <a:cs typeface="Carlito"/>
              </a:rPr>
              <a:t> PUEDE  </a:t>
            </a:r>
            <a:r>
              <a:rPr sz="1642" b="1" spc="-15" dirty="0">
                <a:latin typeface="Carlito"/>
                <a:cs typeface="Carlito"/>
              </a:rPr>
              <a:t>AUTORIZAR </a:t>
            </a:r>
            <a:r>
              <a:rPr sz="1642" b="1" spc="-5" dirty="0">
                <a:latin typeface="Carlito"/>
                <a:cs typeface="Carlito"/>
              </a:rPr>
              <a:t>LA </a:t>
            </a:r>
            <a:r>
              <a:rPr sz="1642" b="1" spc="-15" dirty="0">
                <a:latin typeface="Carlito"/>
                <a:cs typeface="Carlito"/>
              </a:rPr>
              <a:t>CONTINUACIÓN </a:t>
            </a:r>
            <a:r>
              <a:rPr sz="1642" b="1" dirty="0">
                <a:latin typeface="Carlito"/>
                <a:cs typeface="Carlito"/>
              </a:rPr>
              <a:t>DE </a:t>
            </a:r>
            <a:r>
              <a:rPr sz="1642" b="1" spc="-5" dirty="0">
                <a:latin typeface="Carlito"/>
                <a:cs typeface="Carlito"/>
              </a:rPr>
              <a:t>LA  EJECUCIÓN DEL</a:t>
            </a:r>
            <a:r>
              <a:rPr sz="1642" b="1" spc="-15" dirty="0">
                <a:latin typeface="Carlito"/>
                <a:cs typeface="Carlito"/>
              </a:rPr>
              <a:t> </a:t>
            </a:r>
            <a:r>
              <a:rPr sz="1642" b="1" spc="-35" dirty="0">
                <a:latin typeface="Carlito"/>
                <a:cs typeface="Carlito"/>
              </a:rPr>
              <a:t>CONTRATO</a:t>
            </a:r>
            <a:endParaRPr sz="1642" dirty="0">
              <a:latin typeface="Carlito"/>
              <a:cs typeface="Carlito"/>
            </a:endParaRPr>
          </a:p>
        </p:txBody>
      </p:sp>
      <p:grpSp>
        <p:nvGrpSpPr>
          <p:cNvPr id="10" name="object 10"/>
          <p:cNvGrpSpPr/>
          <p:nvPr/>
        </p:nvGrpSpPr>
        <p:grpSpPr>
          <a:xfrm>
            <a:off x="8757580" y="3967874"/>
            <a:ext cx="1917766" cy="714574"/>
            <a:chOff x="8766302" y="3969639"/>
            <a:chExt cx="1924050" cy="716915"/>
          </a:xfrm>
        </p:grpSpPr>
        <p:sp>
          <p:nvSpPr>
            <p:cNvPr id="11" name="object 11"/>
            <p:cNvSpPr/>
            <p:nvPr/>
          </p:nvSpPr>
          <p:spPr>
            <a:xfrm>
              <a:off x="8779002" y="3982339"/>
              <a:ext cx="1898650" cy="691515"/>
            </a:xfrm>
            <a:custGeom>
              <a:avLst/>
              <a:gdLst/>
              <a:ahLst/>
              <a:cxnLst/>
              <a:rect l="l" t="t" r="r" b="b"/>
              <a:pathLst>
                <a:path w="1898650" h="691514">
                  <a:moveTo>
                    <a:pt x="0" y="87756"/>
                  </a:moveTo>
                  <a:lnTo>
                    <a:pt x="19256" y="39735"/>
                  </a:lnTo>
                  <a:lnTo>
                    <a:pt x="66801" y="19431"/>
                  </a:lnTo>
                  <a:lnTo>
                    <a:pt x="1823847" y="0"/>
                  </a:lnTo>
                  <a:lnTo>
                    <a:pt x="1850221" y="5026"/>
                  </a:lnTo>
                  <a:lnTo>
                    <a:pt x="1871868" y="19256"/>
                  </a:lnTo>
                  <a:lnTo>
                    <a:pt x="1886586" y="40558"/>
                  </a:lnTo>
                  <a:lnTo>
                    <a:pt x="1892173" y="66802"/>
                  </a:lnTo>
                  <a:lnTo>
                    <a:pt x="1898142" y="603631"/>
                  </a:lnTo>
                  <a:lnTo>
                    <a:pt x="1893095" y="630007"/>
                  </a:lnTo>
                  <a:lnTo>
                    <a:pt x="1878822" y="651668"/>
                  </a:lnTo>
                  <a:lnTo>
                    <a:pt x="1857476" y="666424"/>
                  </a:lnTo>
                  <a:lnTo>
                    <a:pt x="1831213" y="672084"/>
                  </a:lnTo>
                  <a:lnTo>
                    <a:pt x="74295" y="691515"/>
                  </a:lnTo>
                  <a:lnTo>
                    <a:pt x="47920" y="686468"/>
                  </a:lnTo>
                  <a:lnTo>
                    <a:pt x="26273" y="672195"/>
                  </a:lnTo>
                  <a:lnTo>
                    <a:pt x="11555" y="650849"/>
                  </a:lnTo>
                  <a:lnTo>
                    <a:pt x="5969" y="624586"/>
                  </a:lnTo>
                  <a:lnTo>
                    <a:pt x="0" y="87756"/>
                  </a:lnTo>
                  <a:close/>
                </a:path>
              </a:pathLst>
            </a:custGeom>
            <a:ln w="25400">
              <a:solidFill>
                <a:srgbClr val="000000"/>
              </a:solidFill>
            </a:ln>
          </p:spPr>
          <p:txBody>
            <a:bodyPr wrap="square" lIns="0" tIns="0" rIns="0" bIns="0" rtlCol="0"/>
            <a:lstStyle/>
            <a:p>
              <a:endParaRPr sz="1794"/>
            </a:p>
          </p:txBody>
        </p:sp>
        <p:sp>
          <p:nvSpPr>
            <p:cNvPr id="12" name="object 12"/>
            <p:cNvSpPr/>
            <p:nvPr/>
          </p:nvSpPr>
          <p:spPr>
            <a:xfrm>
              <a:off x="8948039" y="4226814"/>
              <a:ext cx="1565275" cy="179070"/>
            </a:xfrm>
            <a:custGeom>
              <a:avLst/>
              <a:gdLst/>
              <a:ahLst/>
              <a:cxnLst/>
              <a:rect l="l" t="t" r="r" b="b"/>
              <a:pathLst>
                <a:path w="1565275" h="179070">
                  <a:moveTo>
                    <a:pt x="17779" y="49656"/>
                  </a:moveTo>
                  <a:lnTo>
                    <a:pt x="10540" y="49656"/>
                  </a:lnTo>
                  <a:lnTo>
                    <a:pt x="8508" y="49784"/>
                  </a:lnTo>
                  <a:lnTo>
                    <a:pt x="6857" y="50037"/>
                  </a:lnTo>
                  <a:lnTo>
                    <a:pt x="5206" y="50165"/>
                  </a:lnTo>
                  <a:lnTo>
                    <a:pt x="3809" y="50546"/>
                  </a:lnTo>
                  <a:lnTo>
                    <a:pt x="2793" y="50800"/>
                  </a:lnTo>
                  <a:lnTo>
                    <a:pt x="1777" y="51181"/>
                  </a:lnTo>
                  <a:lnTo>
                    <a:pt x="1015" y="51562"/>
                  </a:lnTo>
                  <a:lnTo>
                    <a:pt x="634" y="52197"/>
                  </a:lnTo>
                  <a:lnTo>
                    <a:pt x="253" y="52705"/>
                  </a:lnTo>
                  <a:lnTo>
                    <a:pt x="1386" y="174625"/>
                  </a:lnTo>
                  <a:lnTo>
                    <a:pt x="2031" y="176656"/>
                  </a:lnTo>
                  <a:lnTo>
                    <a:pt x="2412" y="177165"/>
                  </a:lnTo>
                  <a:lnTo>
                    <a:pt x="11937" y="178943"/>
                  </a:lnTo>
                  <a:lnTo>
                    <a:pt x="14477" y="178943"/>
                  </a:lnTo>
                  <a:lnTo>
                    <a:pt x="26796" y="176403"/>
                  </a:lnTo>
                  <a:lnTo>
                    <a:pt x="27304" y="175894"/>
                  </a:lnTo>
                  <a:lnTo>
                    <a:pt x="26161" y="52959"/>
                  </a:lnTo>
                  <a:lnTo>
                    <a:pt x="23367" y="50673"/>
                  </a:lnTo>
                  <a:lnTo>
                    <a:pt x="22351" y="50292"/>
                  </a:lnTo>
                  <a:lnTo>
                    <a:pt x="21081" y="50037"/>
                  </a:lnTo>
                  <a:lnTo>
                    <a:pt x="19430" y="49911"/>
                  </a:lnTo>
                  <a:lnTo>
                    <a:pt x="17779" y="49656"/>
                  </a:lnTo>
                  <a:close/>
                </a:path>
                <a:path w="1565275" h="179070">
                  <a:moveTo>
                    <a:pt x="79120" y="49530"/>
                  </a:moveTo>
                  <a:lnTo>
                    <a:pt x="76707" y="49530"/>
                  </a:lnTo>
                  <a:lnTo>
                    <a:pt x="62737" y="49656"/>
                  </a:lnTo>
                  <a:lnTo>
                    <a:pt x="60070" y="49656"/>
                  </a:lnTo>
                  <a:lnTo>
                    <a:pt x="57911" y="50546"/>
                  </a:lnTo>
                  <a:lnTo>
                    <a:pt x="56006" y="52069"/>
                  </a:lnTo>
                  <a:lnTo>
                    <a:pt x="54228" y="53721"/>
                  </a:lnTo>
                  <a:lnTo>
                    <a:pt x="53339" y="56006"/>
                  </a:lnTo>
                  <a:lnTo>
                    <a:pt x="53424" y="58038"/>
                  </a:lnTo>
                  <a:lnTo>
                    <a:pt x="53507" y="62737"/>
                  </a:lnTo>
                  <a:lnTo>
                    <a:pt x="54736" y="174879"/>
                  </a:lnTo>
                  <a:lnTo>
                    <a:pt x="54863" y="175387"/>
                  </a:lnTo>
                  <a:lnTo>
                    <a:pt x="55244" y="176022"/>
                  </a:lnTo>
                  <a:lnTo>
                    <a:pt x="55499" y="176530"/>
                  </a:lnTo>
                  <a:lnTo>
                    <a:pt x="56133" y="176911"/>
                  </a:lnTo>
                  <a:lnTo>
                    <a:pt x="57911" y="177673"/>
                  </a:lnTo>
                  <a:lnTo>
                    <a:pt x="59054" y="177927"/>
                  </a:lnTo>
                  <a:lnTo>
                    <a:pt x="60578" y="178054"/>
                  </a:lnTo>
                  <a:lnTo>
                    <a:pt x="62102" y="178308"/>
                  </a:lnTo>
                  <a:lnTo>
                    <a:pt x="68706" y="178308"/>
                  </a:lnTo>
                  <a:lnTo>
                    <a:pt x="70611" y="178181"/>
                  </a:lnTo>
                  <a:lnTo>
                    <a:pt x="72135" y="177927"/>
                  </a:lnTo>
                  <a:lnTo>
                    <a:pt x="73659" y="177800"/>
                  </a:lnTo>
                  <a:lnTo>
                    <a:pt x="77977" y="175133"/>
                  </a:lnTo>
                  <a:lnTo>
                    <a:pt x="77957" y="161036"/>
                  </a:lnTo>
                  <a:lnTo>
                    <a:pt x="77432" y="114808"/>
                  </a:lnTo>
                  <a:lnTo>
                    <a:pt x="77332" y="101600"/>
                  </a:lnTo>
                  <a:lnTo>
                    <a:pt x="77088" y="92329"/>
                  </a:lnTo>
                  <a:lnTo>
                    <a:pt x="76326" y="78105"/>
                  </a:lnTo>
                  <a:lnTo>
                    <a:pt x="103646" y="78105"/>
                  </a:lnTo>
                  <a:lnTo>
                    <a:pt x="95250" y="62737"/>
                  </a:lnTo>
                  <a:lnTo>
                    <a:pt x="93979" y="60071"/>
                  </a:lnTo>
                  <a:lnTo>
                    <a:pt x="92709" y="58038"/>
                  </a:lnTo>
                  <a:lnTo>
                    <a:pt x="91439" y="56261"/>
                  </a:lnTo>
                  <a:lnTo>
                    <a:pt x="90296" y="54483"/>
                  </a:lnTo>
                  <a:lnTo>
                    <a:pt x="89026" y="53212"/>
                  </a:lnTo>
                  <a:lnTo>
                    <a:pt x="86232" y="51181"/>
                  </a:lnTo>
                  <a:lnTo>
                    <a:pt x="84708" y="50546"/>
                  </a:lnTo>
                  <a:lnTo>
                    <a:pt x="83057" y="50165"/>
                  </a:lnTo>
                  <a:lnTo>
                    <a:pt x="81279" y="49656"/>
                  </a:lnTo>
                  <a:lnTo>
                    <a:pt x="79120" y="49530"/>
                  </a:lnTo>
                  <a:close/>
                </a:path>
                <a:path w="1565275" h="179070">
                  <a:moveTo>
                    <a:pt x="103646" y="78105"/>
                  </a:moveTo>
                  <a:lnTo>
                    <a:pt x="76453" y="78105"/>
                  </a:lnTo>
                  <a:lnTo>
                    <a:pt x="79755" y="85979"/>
                  </a:lnTo>
                  <a:lnTo>
                    <a:pt x="81787" y="90169"/>
                  </a:lnTo>
                  <a:lnTo>
                    <a:pt x="83692" y="94234"/>
                  </a:lnTo>
                  <a:lnTo>
                    <a:pt x="85597" y="98043"/>
                  </a:lnTo>
                  <a:lnTo>
                    <a:pt x="87502" y="101600"/>
                  </a:lnTo>
                  <a:lnTo>
                    <a:pt x="120014" y="161036"/>
                  </a:lnTo>
                  <a:lnTo>
                    <a:pt x="121792" y="164337"/>
                  </a:lnTo>
                  <a:lnTo>
                    <a:pt x="128777" y="173990"/>
                  </a:lnTo>
                  <a:lnTo>
                    <a:pt x="130175" y="175260"/>
                  </a:lnTo>
                  <a:lnTo>
                    <a:pt x="131825" y="176022"/>
                  </a:lnTo>
                  <a:lnTo>
                    <a:pt x="133476" y="176530"/>
                  </a:lnTo>
                  <a:lnTo>
                    <a:pt x="135127" y="176911"/>
                  </a:lnTo>
                  <a:lnTo>
                    <a:pt x="137159" y="177165"/>
                  </a:lnTo>
                  <a:lnTo>
                    <a:pt x="139445" y="177165"/>
                  </a:lnTo>
                  <a:lnTo>
                    <a:pt x="150494" y="177037"/>
                  </a:lnTo>
                  <a:lnTo>
                    <a:pt x="151764" y="177037"/>
                  </a:lnTo>
                  <a:lnTo>
                    <a:pt x="153034" y="176784"/>
                  </a:lnTo>
                  <a:lnTo>
                    <a:pt x="154177" y="176403"/>
                  </a:lnTo>
                  <a:lnTo>
                    <a:pt x="155447" y="176022"/>
                  </a:lnTo>
                  <a:lnTo>
                    <a:pt x="160250" y="169163"/>
                  </a:lnTo>
                  <a:lnTo>
                    <a:pt x="160201" y="161036"/>
                  </a:lnTo>
                  <a:lnTo>
                    <a:pt x="159988" y="141605"/>
                  </a:lnTo>
                  <a:lnTo>
                    <a:pt x="137032" y="141605"/>
                  </a:lnTo>
                  <a:lnTo>
                    <a:pt x="135762" y="138937"/>
                  </a:lnTo>
                  <a:lnTo>
                    <a:pt x="134492" y="136398"/>
                  </a:lnTo>
                  <a:lnTo>
                    <a:pt x="130682" y="128397"/>
                  </a:lnTo>
                  <a:lnTo>
                    <a:pt x="129285" y="125730"/>
                  </a:lnTo>
                  <a:lnTo>
                    <a:pt x="127888" y="122936"/>
                  </a:lnTo>
                  <a:lnTo>
                    <a:pt x="125094" y="117602"/>
                  </a:lnTo>
                  <a:lnTo>
                    <a:pt x="123570" y="114808"/>
                  </a:lnTo>
                  <a:lnTo>
                    <a:pt x="122174" y="112013"/>
                  </a:lnTo>
                  <a:lnTo>
                    <a:pt x="103646" y="78105"/>
                  </a:lnTo>
                  <a:close/>
                </a:path>
                <a:path w="1565275" h="179070">
                  <a:moveTo>
                    <a:pt x="151637" y="48387"/>
                  </a:moveTo>
                  <a:lnTo>
                    <a:pt x="145160" y="48387"/>
                  </a:lnTo>
                  <a:lnTo>
                    <a:pt x="143255" y="48513"/>
                  </a:lnTo>
                  <a:lnTo>
                    <a:pt x="135615" y="62737"/>
                  </a:lnTo>
                  <a:lnTo>
                    <a:pt x="136082" y="106934"/>
                  </a:lnTo>
                  <a:lnTo>
                    <a:pt x="136310" y="122936"/>
                  </a:lnTo>
                  <a:lnTo>
                    <a:pt x="136453" y="125730"/>
                  </a:lnTo>
                  <a:lnTo>
                    <a:pt x="136557" y="128397"/>
                  </a:lnTo>
                  <a:lnTo>
                    <a:pt x="136762" y="136398"/>
                  </a:lnTo>
                  <a:lnTo>
                    <a:pt x="137032" y="141605"/>
                  </a:lnTo>
                  <a:lnTo>
                    <a:pt x="159988" y="141605"/>
                  </a:lnTo>
                  <a:lnTo>
                    <a:pt x="159003" y="51816"/>
                  </a:lnTo>
                  <a:lnTo>
                    <a:pt x="156717" y="49403"/>
                  </a:lnTo>
                  <a:lnTo>
                    <a:pt x="155828" y="48894"/>
                  </a:lnTo>
                  <a:lnTo>
                    <a:pt x="154685" y="48641"/>
                  </a:lnTo>
                  <a:lnTo>
                    <a:pt x="151637" y="48387"/>
                  </a:lnTo>
                  <a:close/>
                </a:path>
                <a:path w="1565275" h="179070">
                  <a:moveTo>
                    <a:pt x="256031" y="47498"/>
                  </a:moveTo>
                  <a:lnTo>
                    <a:pt x="195199" y="48260"/>
                  </a:lnTo>
                  <a:lnTo>
                    <a:pt x="192912" y="48260"/>
                  </a:lnTo>
                  <a:lnTo>
                    <a:pt x="191134" y="48894"/>
                  </a:lnTo>
                  <a:lnTo>
                    <a:pt x="189610" y="50165"/>
                  </a:lnTo>
                  <a:lnTo>
                    <a:pt x="188213" y="51562"/>
                  </a:lnTo>
                  <a:lnTo>
                    <a:pt x="187451" y="53593"/>
                  </a:lnTo>
                  <a:lnTo>
                    <a:pt x="187496" y="60198"/>
                  </a:lnTo>
                  <a:lnTo>
                    <a:pt x="188849" y="173355"/>
                  </a:lnTo>
                  <a:lnTo>
                    <a:pt x="188975" y="173990"/>
                  </a:lnTo>
                  <a:lnTo>
                    <a:pt x="189483" y="174498"/>
                  </a:lnTo>
                  <a:lnTo>
                    <a:pt x="189864" y="175006"/>
                  </a:lnTo>
                  <a:lnTo>
                    <a:pt x="190626" y="175387"/>
                  </a:lnTo>
                  <a:lnTo>
                    <a:pt x="191642" y="175768"/>
                  </a:lnTo>
                  <a:lnTo>
                    <a:pt x="192531" y="176149"/>
                  </a:lnTo>
                  <a:lnTo>
                    <a:pt x="193928" y="176403"/>
                  </a:lnTo>
                  <a:lnTo>
                    <a:pt x="195579" y="176530"/>
                  </a:lnTo>
                  <a:lnTo>
                    <a:pt x="197357" y="176784"/>
                  </a:lnTo>
                  <a:lnTo>
                    <a:pt x="199389" y="176911"/>
                  </a:lnTo>
                  <a:lnTo>
                    <a:pt x="201929" y="176784"/>
                  </a:lnTo>
                  <a:lnTo>
                    <a:pt x="204469" y="176784"/>
                  </a:lnTo>
                  <a:lnTo>
                    <a:pt x="206628" y="176656"/>
                  </a:lnTo>
                  <a:lnTo>
                    <a:pt x="208279" y="176403"/>
                  </a:lnTo>
                  <a:lnTo>
                    <a:pt x="209930" y="176275"/>
                  </a:lnTo>
                  <a:lnTo>
                    <a:pt x="214883" y="172338"/>
                  </a:lnTo>
                  <a:lnTo>
                    <a:pt x="214375" y="124587"/>
                  </a:lnTo>
                  <a:lnTo>
                    <a:pt x="254253" y="124206"/>
                  </a:lnTo>
                  <a:lnTo>
                    <a:pt x="254761" y="123952"/>
                  </a:lnTo>
                  <a:lnTo>
                    <a:pt x="255269" y="123571"/>
                  </a:lnTo>
                  <a:lnTo>
                    <a:pt x="255777" y="123317"/>
                  </a:lnTo>
                  <a:lnTo>
                    <a:pt x="257175" y="118491"/>
                  </a:lnTo>
                  <a:lnTo>
                    <a:pt x="257428" y="117221"/>
                  </a:lnTo>
                  <a:lnTo>
                    <a:pt x="257428" y="111633"/>
                  </a:lnTo>
                  <a:lnTo>
                    <a:pt x="257175" y="108585"/>
                  </a:lnTo>
                  <a:lnTo>
                    <a:pt x="255015" y="103759"/>
                  </a:lnTo>
                  <a:lnTo>
                    <a:pt x="214121" y="103759"/>
                  </a:lnTo>
                  <a:lnTo>
                    <a:pt x="213740" y="69342"/>
                  </a:lnTo>
                  <a:lnTo>
                    <a:pt x="256285" y="68834"/>
                  </a:lnTo>
                  <a:lnTo>
                    <a:pt x="256793" y="68580"/>
                  </a:lnTo>
                  <a:lnTo>
                    <a:pt x="257175" y="68199"/>
                  </a:lnTo>
                  <a:lnTo>
                    <a:pt x="257682" y="67818"/>
                  </a:lnTo>
                  <a:lnTo>
                    <a:pt x="258063" y="67183"/>
                  </a:lnTo>
                  <a:lnTo>
                    <a:pt x="258825" y="65659"/>
                  </a:lnTo>
                  <a:lnTo>
                    <a:pt x="259079" y="64516"/>
                  </a:lnTo>
                  <a:lnTo>
                    <a:pt x="259206" y="63246"/>
                  </a:lnTo>
                  <a:lnTo>
                    <a:pt x="259122" y="53593"/>
                  </a:lnTo>
                  <a:lnTo>
                    <a:pt x="257047" y="48133"/>
                  </a:lnTo>
                  <a:lnTo>
                    <a:pt x="256539" y="47752"/>
                  </a:lnTo>
                  <a:lnTo>
                    <a:pt x="256031" y="47498"/>
                  </a:lnTo>
                  <a:close/>
                </a:path>
                <a:path w="1565275" h="179070">
                  <a:moveTo>
                    <a:pt x="254000" y="103250"/>
                  </a:moveTo>
                  <a:lnTo>
                    <a:pt x="214121" y="103759"/>
                  </a:lnTo>
                  <a:lnTo>
                    <a:pt x="255015" y="103759"/>
                  </a:lnTo>
                  <a:lnTo>
                    <a:pt x="254634" y="103505"/>
                  </a:lnTo>
                  <a:lnTo>
                    <a:pt x="254000" y="103250"/>
                  </a:lnTo>
                  <a:close/>
                </a:path>
                <a:path w="1565275" h="179070">
                  <a:moveTo>
                    <a:pt x="334644" y="44450"/>
                  </a:moveTo>
                  <a:lnTo>
                    <a:pt x="293877" y="57023"/>
                  </a:lnTo>
                  <a:lnTo>
                    <a:pt x="275522" y="90602"/>
                  </a:lnTo>
                  <a:lnTo>
                    <a:pt x="273557" y="112141"/>
                  </a:lnTo>
                  <a:lnTo>
                    <a:pt x="273871" y="120332"/>
                  </a:lnTo>
                  <a:lnTo>
                    <a:pt x="288925" y="161671"/>
                  </a:lnTo>
                  <a:lnTo>
                    <a:pt x="293877" y="167005"/>
                  </a:lnTo>
                  <a:lnTo>
                    <a:pt x="333755" y="177037"/>
                  </a:lnTo>
                  <a:lnTo>
                    <a:pt x="341064" y="176658"/>
                  </a:lnTo>
                  <a:lnTo>
                    <a:pt x="379602" y="158623"/>
                  </a:lnTo>
                  <a:lnTo>
                    <a:pt x="382197" y="155575"/>
                  </a:lnTo>
                  <a:lnTo>
                    <a:pt x="327913" y="155575"/>
                  </a:lnTo>
                  <a:lnTo>
                    <a:pt x="322579" y="154686"/>
                  </a:lnTo>
                  <a:lnTo>
                    <a:pt x="300862" y="117602"/>
                  </a:lnTo>
                  <a:lnTo>
                    <a:pt x="300837" y="103505"/>
                  </a:lnTo>
                  <a:lnTo>
                    <a:pt x="301243" y="98933"/>
                  </a:lnTo>
                  <a:lnTo>
                    <a:pt x="318007" y="69596"/>
                  </a:lnTo>
                  <a:lnTo>
                    <a:pt x="322199" y="67183"/>
                  </a:lnTo>
                  <a:lnTo>
                    <a:pt x="327532" y="65912"/>
                  </a:lnTo>
                  <a:lnTo>
                    <a:pt x="334009" y="65786"/>
                  </a:lnTo>
                  <a:lnTo>
                    <a:pt x="384678" y="65786"/>
                  </a:lnTo>
                  <a:lnTo>
                    <a:pt x="384175" y="64897"/>
                  </a:lnTo>
                  <a:lnTo>
                    <a:pt x="379094" y="59690"/>
                  </a:lnTo>
                  <a:lnTo>
                    <a:pt x="374014" y="54356"/>
                  </a:lnTo>
                  <a:lnTo>
                    <a:pt x="367791" y="50418"/>
                  </a:lnTo>
                  <a:lnTo>
                    <a:pt x="360425" y="48006"/>
                  </a:lnTo>
                  <a:lnTo>
                    <a:pt x="354593" y="46360"/>
                  </a:lnTo>
                  <a:lnTo>
                    <a:pt x="348345" y="45227"/>
                  </a:lnTo>
                  <a:lnTo>
                    <a:pt x="341691" y="44594"/>
                  </a:lnTo>
                  <a:lnTo>
                    <a:pt x="334644" y="44450"/>
                  </a:lnTo>
                  <a:close/>
                </a:path>
                <a:path w="1565275" h="179070">
                  <a:moveTo>
                    <a:pt x="384678" y="65786"/>
                  </a:moveTo>
                  <a:lnTo>
                    <a:pt x="340359" y="65786"/>
                  </a:lnTo>
                  <a:lnTo>
                    <a:pt x="345566" y="66675"/>
                  </a:lnTo>
                  <a:lnTo>
                    <a:pt x="349884" y="68834"/>
                  </a:lnTo>
                  <a:lnTo>
                    <a:pt x="354075" y="70993"/>
                  </a:lnTo>
                  <a:lnTo>
                    <a:pt x="357504" y="73913"/>
                  </a:lnTo>
                  <a:lnTo>
                    <a:pt x="360044" y="77850"/>
                  </a:lnTo>
                  <a:lnTo>
                    <a:pt x="362711" y="81787"/>
                  </a:lnTo>
                  <a:lnTo>
                    <a:pt x="364489" y="86360"/>
                  </a:lnTo>
                  <a:lnTo>
                    <a:pt x="365632" y="91948"/>
                  </a:lnTo>
                  <a:lnTo>
                    <a:pt x="366775" y="97409"/>
                  </a:lnTo>
                  <a:lnTo>
                    <a:pt x="367410" y="103505"/>
                  </a:lnTo>
                  <a:lnTo>
                    <a:pt x="367436" y="117602"/>
                  </a:lnTo>
                  <a:lnTo>
                    <a:pt x="367029" y="122174"/>
                  </a:lnTo>
                  <a:lnTo>
                    <a:pt x="364997" y="133096"/>
                  </a:lnTo>
                  <a:lnTo>
                    <a:pt x="363219" y="137922"/>
                  </a:lnTo>
                  <a:lnTo>
                    <a:pt x="360552" y="141986"/>
                  </a:lnTo>
                  <a:lnTo>
                    <a:pt x="358012" y="146177"/>
                  </a:lnTo>
                  <a:lnTo>
                    <a:pt x="354583" y="149352"/>
                  </a:lnTo>
                  <a:lnTo>
                    <a:pt x="350265" y="151765"/>
                  </a:lnTo>
                  <a:lnTo>
                    <a:pt x="346075" y="154305"/>
                  </a:lnTo>
                  <a:lnTo>
                    <a:pt x="340740" y="155448"/>
                  </a:lnTo>
                  <a:lnTo>
                    <a:pt x="334263" y="155575"/>
                  </a:lnTo>
                  <a:lnTo>
                    <a:pt x="382197" y="155575"/>
                  </a:lnTo>
                  <a:lnTo>
                    <a:pt x="394571" y="116353"/>
                  </a:lnTo>
                  <a:lnTo>
                    <a:pt x="394715" y="108585"/>
                  </a:lnTo>
                  <a:lnTo>
                    <a:pt x="394384" y="100562"/>
                  </a:lnTo>
                  <a:lnTo>
                    <a:pt x="393588" y="93075"/>
                  </a:lnTo>
                  <a:lnTo>
                    <a:pt x="392340" y="86135"/>
                  </a:lnTo>
                  <a:lnTo>
                    <a:pt x="390651" y="79756"/>
                  </a:lnTo>
                  <a:lnTo>
                    <a:pt x="387984" y="71628"/>
                  </a:lnTo>
                  <a:lnTo>
                    <a:pt x="384678" y="65786"/>
                  </a:lnTo>
                  <a:close/>
                </a:path>
                <a:path w="1565275" h="179070">
                  <a:moveTo>
                    <a:pt x="463041" y="45338"/>
                  </a:moveTo>
                  <a:lnTo>
                    <a:pt x="456818" y="45338"/>
                  </a:lnTo>
                  <a:lnTo>
                    <a:pt x="423671" y="45719"/>
                  </a:lnTo>
                  <a:lnTo>
                    <a:pt x="421512" y="45719"/>
                  </a:lnTo>
                  <a:lnTo>
                    <a:pt x="419734" y="46355"/>
                  </a:lnTo>
                  <a:lnTo>
                    <a:pt x="416813" y="49022"/>
                  </a:lnTo>
                  <a:lnTo>
                    <a:pt x="416051" y="51054"/>
                  </a:lnTo>
                  <a:lnTo>
                    <a:pt x="416078" y="56387"/>
                  </a:lnTo>
                  <a:lnTo>
                    <a:pt x="417283" y="166750"/>
                  </a:lnTo>
                  <a:lnTo>
                    <a:pt x="427862" y="174371"/>
                  </a:lnTo>
                  <a:lnTo>
                    <a:pt x="430402" y="174244"/>
                  </a:lnTo>
                  <a:lnTo>
                    <a:pt x="432942" y="174244"/>
                  </a:lnTo>
                  <a:lnTo>
                    <a:pt x="443265" y="161290"/>
                  </a:lnTo>
                  <a:lnTo>
                    <a:pt x="442849" y="121158"/>
                  </a:lnTo>
                  <a:lnTo>
                    <a:pt x="450976" y="121158"/>
                  </a:lnTo>
                  <a:lnTo>
                    <a:pt x="453770" y="121031"/>
                  </a:lnTo>
                  <a:lnTo>
                    <a:pt x="490008" y="121031"/>
                  </a:lnTo>
                  <a:lnTo>
                    <a:pt x="489076" y="119761"/>
                  </a:lnTo>
                  <a:lnTo>
                    <a:pt x="480313" y="113537"/>
                  </a:lnTo>
                  <a:lnTo>
                    <a:pt x="484250" y="112268"/>
                  </a:lnTo>
                  <a:lnTo>
                    <a:pt x="487806" y="110617"/>
                  </a:lnTo>
                  <a:lnTo>
                    <a:pt x="490854" y="108458"/>
                  </a:lnTo>
                  <a:lnTo>
                    <a:pt x="493902" y="106425"/>
                  </a:lnTo>
                  <a:lnTo>
                    <a:pt x="496442" y="104012"/>
                  </a:lnTo>
                  <a:lnTo>
                    <a:pt x="498209" y="101727"/>
                  </a:lnTo>
                  <a:lnTo>
                    <a:pt x="442594" y="101727"/>
                  </a:lnTo>
                  <a:lnTo>
                    <a:pt x="442213" y="65405"/>
                  </a:lnTo>
                  <a:lnTo>
                    <a:pt x="453897" y="65278"/>
                  </a:lnTo>
                  <a:lnTo>
                    <a:pt x="501827" y="65278"/>
                  </a:lnTo>
                  <a:lnTo>
                    <a:pt x="500760" y="62611"/>
                  </a:lnTo>
                  <a:lnTo>
                    <a:pt x="498601" y="59181"/>
                  </a:lnTo>
                  <a:lnTo>
                    <a:pt x="495680" y="56387"/>
                  </a:lnTo>
                  <a:lnTo>
                    <a:pt x="492759" y="53467"/>
                  </a:lnTo>
                  <a:lnTo>
                    <a:pt x="489203" y="51181"/>
                  </a:lnTo>
                  <a:lnTo>
                    <a:pt x="485139" y="49530"/>
                  </a:lnTo>
                  <a:lnTo>
                    <a:pt x="480949" y="47752"/>
                  </a:lnTo>
                  <a:lnTo>
                    <a:pt x="476250" y="46481"/>
                  </a:lnTo>
                  <a:lnTo>
                    <a:pt x="471169" y="45847"/>
                  </a:lnTo>
                  <a:lnTo>
                    <a:pt x="469391" y="45719"/>
                  </a:lnTo>
                  <a:lnTo>
                    <a:pt x="463041" y="45338"/>
                  </a:lnTo>
                  <a:close/>
                </a:path>
                <a:path w="1565275" h="179070">
                  <a:moveTo>
                    <a:pt x="490008" y="121031"/>
                  </a:moveTo>
                  <a:lnTo>
                    <a:pt x="453770" y="121031"/>
                  </a:lnTo>
                  <a:lnTo>
                    <a:pt x="456183" y="121538"/>
                  </a:lnTo>
                  <a:lnTo>
                    <a:pt x="458342" y="122300"/>
                  </a:lnTo>
                  <a:lnTo>
                    <a:pt x="468375" y="132334"/>
                  </a:lnTo>
                  <a:lnTo>
                    <a:pt x="469772" y="134747"/>
                  </a:lnTo>
                  <a:lnTo>
                    <a:pt x="471169" y="137668"/>
                  </a:lnTo>
                  <a:lnTo>
                    <a:pt x="472566" y="140843"/>
                  </a:lnTo>
                  <a:lnTo>
                    <a:pt x="484377" y="169291"/>
                  </a:lnTo>
                  <a:lnTo>
                    <a:pt x="484595" y="170053"/>
                  </a:lnTo>
                  <a:lnTo>
                    <a:pt x="484708" y="170306"/>
                  </a:lnTo>
                  <a:lnTo>
                    <a:pt x="485012" y="170815"/>
                  </a:lnTo>
                  <a:lnTo>
                    <a:pt x="485393" y="171323"/>
                  </a:lnTo>
                  <a:lnTo>
                    <a:pt x="485775" y="171958"/>
                  </a:lnTo>
                  <a:lnTo>
                    <a:pt x="491362" y="173481"/>
                  </a:lnTo>
                  <a:lnTo>
                    <a:pt x="493013" y="173481"/>
                  </a:lnTo>
                  <a:lnTo>
                    <a:pt x="495172" y="173609"/>
                  </a:lnTo>
                  <a:lnTo>
                    <a:pt x="497966" y="173609"/>
                  </a:lnTo>
                  <a:lnTo>
                    <a:pt x="503935" y="173355"/>
                  </a:lnTo>
                  <a:lnTo>
                    <a:pt x="507745" y="173100"/>
                  </a:lnTo>
                  <a:lnTo>
                    <a:pt x="509142" y="172847"/>
                  </a:lnTo>
                  <a:lnTo>
                    <a:pt x="510158" y="172466"/>
                  </a:lnTo>
                  <a:lnTo>
                    <a:pt x="511175" y="172212"/>
                  </a:lnTo>
                  <a:lnTo>
                    <a:pt x="511809" y="171704"/>
                  </a:lnTo>
                  <a:lnTo>
                    <a:pt x="512063" y="171323"/>
                  </a:lnTo>
                  <a:lnTo>
                    <a:pt x="512317" y="170815"/>
                  </a:lnTo>
                  <a:lnTo>
                    <a:pt x="512444" y="168783"/>
                  </a:lnTo>
                  <a:lnTo>
                    <a:pt x="512190" y="167894"/>
                  </a:lnTo>
                  <a:lnTo>
                    <a:pt x="511809" y="166750"/>
                  </a:lnTo>
                  <a:lnTo>
                    <a:pt x="511555" y="165608"/>
                  </a:lnTo>
                  <a:lnTo>
                    <a:pt x="510793" y="163703"/>
                  </a:lnTo>
                  <a:lnTo>
                    <a:pt x="509777" y="161290"/>
                  </a:lnTo>
                  <a:lnTo>
                    <a:pt x="498728" y="136144"/>
                  </a:lnTo>
                  <a:lnTo>
                    <a:pt x="497458" y="133096"/>
                  </a:lnTo>
                  <a:lnTo>
                    <a:pt x="496188" y="130429"/>
                  </a:lnTo>
                  <a:lnTo>
                    <a:pt x="494791" y="128016"/>
                  </a:lnTo>
                  <a:lnTo>
                    <a:pt x="493521" y="125603"/>
                  </a:lnTo>
                  <a:lnTo>
                    <a:pt x="491997" y="123443"/>
                  </a:lnTo>
                  <a:lnTo>
                    <a:pt x="490380" y="121538"/>
                  </a:lnTo>
                  <a:lnTo>
                    <a:pt x="490008" y="121031"/>
                  </a:lnTo>
                  <a:close/>
                </a:path>
                <a:path w="1565275" h="179070">
                  <a:moveTo>
                    <a:pt x="501827" y="65278"/>
                  </a:moveTo>
                  <a:lnTo>
                    <a:pt x="459231" y="65278"/>
                  </a:lnTo>
                  <a:lnTo>
                    <a:pt x="460882" y="65531"/>
                  </a:lnTo>
                  <a:lnTo>
                    <a:pt x="462533" y="65659"/>
                  </a:lnTo>
                  <a:lnTo>
                    <a:pt x="465454" y="66167"/>
                  </a:lnTo>
                  <a:lnTo>
                    <a:pt x="469772" y="67310"/>
                  </a:lnTo>
                  <a:lnTo>
                    <a:pt x="472947" y="69342"/>
                  </a:lnTo>
                  <a:lnTo>
                    <a:pt x="474852" y="72262"/>
                  </a:lnTo>
                  <a:lnTo>
                    <a:pt x="476884" y="75184"/>
                  </a:lnTo>
                  <a:lnTo>
                    <a:pt x="477774" y="78740"/>
                  </a:lnTo>
                  <a:lnTo>
                    <a:pt x="477900" y="85725"/>
                  </a:lnTo>
                  <a:lnTo>
                    <a:pt x="477519" y="88137"/>
                  </a:lnTo>
                  <a:lnTo>
                    <a:pt x="475741" y="92710"/>
                  </a:lnTo>
                  <a:lnTo>
                    <a:pt x="474344" y="94615"/>
                  </a:lnTo>
                  <a:lnTo>
                    <a:pt x="472439" y="96266"/>
                  </a:lnTo>
                  <a:lnTo>
                    <a:pt x="470661" y="97917"/>
                  </a:lnTo>
                  <a:lnTo>
                    <a:pt x="468375" y="99187"/>
                  </a:lnTo>
                  <a:lnTo>
                    <a:pt x="465581" y="100075"/>
                  </a:lnTo>
                  <a:lnTo>
                    <a:pt x="462787" y="101092"/>
                  </a:lnTo>
                  <a:lnTo>
                    <a:pt x="459612" y="101473"/>
                  </a:lnTo>
                  <a:lnTo>
                    <a:pt x="455929" y="101600"/>
                  </a:lnTo>
                  <a:lnTo>
                    <a:pt x="442594" y="101727"/>
                  </a:lnTo>
                  <a:lnTo>
                    <a:pt x="498209" y="101727"/>
                  </a:lnTo>
                  <a:lnTo>
                    <a:pt x="504825" y="84200"/>
                  </a:lnTo>
                  <a:lnTo>
                    <a:pt x="504697" y="74803"/>
                  </a:lnTo>
                  <a:lnTo>
                    <a:pt x="503935" y="70358"/>
                  </a:lnTo>
                  <a:lnTo>
                    <a:pt x="501827" y="65278"/>
                  </a:lnTo>
                  <a:close/>
                </a:path>
                <a:path w="1565275" h="179070">
                  <a:moveTo>
                    <a:pt x="560196" y="44196"/>
                  </a:moveTo>
                  <a:lnTo>
                    <a:pt x="557149" y="44196"/>
                  </a:lnTo>
                  <a:lnTo>
                    <a:pt x="540130" y="44450"/>
                  </a:lnTo>
                  <a:lnTo>
                    <a:pt x="537082" y="44450"/>
                  </a:lnTo>
                  <a:lnTo>
                    <a:pt x="534796" y="45338"/>
                  </a:lnTo>
                  <a:lnTo>
                    <a:pt x="533018" y="47117"/>
                  </a:lnTo>
                  <a:lnTo>
                    <a:pt x="531240" y="49022"/>
                  </a:lnTo>
                  <a:lnTo>
                    <a:pt x="530440" y="51308"/>
                  </a:lnTo>
                  <a:lnTo>
                    <a:pt x="530458" y="64516"/>
                  </a:lnTo>
                  <a:lnTo>
                    <a:pt x="531596" y="167386"/>
                  </a:lnTo>
                  <a:lnTo>
                    <a:pt x="541654" y="173100"/>
                  </a:lnTo>
                  <a:lnTo>
                    <a:pt x="543940" y="173100"/>
                  </a:lnTo>
                  <a:lnTo>
                    <a:pt x="553719" y="171831"/>
                  </a:lnTo>
                  <a:lnTo>
                    <a:pt x="554735" y="171450"/>
                  </a:lnTo>
                  <a:lnTo>
                    <a:pt x="555497" y="171069"/>
                  </a:lnTo>
                  <a:lnTo>
                    <a:pt x="555751" y="170561"/>
                  </a:lnTo>
                  <a:lnTo>
                    <a:pt x="556132" y="170053"/>
                  </a:lnTo>
                  <a:lnTo>
                    <a:pt x="556285" y="169672"/>
                  </a:lnTo>
                  <a:lnTo>
                    <a:pt x="556244" y="167386"/>
                  </a:lnTo>
                  <a:lnTo>
                    <a:pt x="555116" y="64516"/>
                  </a:lnTo>
                  <a:lnTo>
                    <a:pt x="579619" y="64516"/>
                  </a:lnTo>
                  <a:lnTo>
                    <a:pt x="577468" y="58800"/>
                  </a:lnTo>
                  <a:lnTo>
                    <a:pt x="576706" y="56006"/>
                  </a:lnTo>
                  <a:lnTo>
                    <a:pt x="562736" y="44450"/>
                  </a:lnTo>
                  <a:lnTo>
                    <a:pt x="560196" y="44196"/>
                  </a:lnTo>
                  <a:close/>
                </a:path>
                <a:path w="1565275" h="179070">
                  <a:moveTo>
                    <a:pt x="579619" y="64516"/>
                  </a:moveTo>
                  <a:lnTo>
                    <a:pt x="555370" y="64516"/>
                  </a:lnTo>
                  <a:lnTo>
                    <a:pt x="592327" y="168275"/>
                  </a:lnTo>
                  <a:lnTo>
                    <a:pt x="592581" y="168910"/>
                  </a:lnTo>
                  <a:lnTo>
                    <a:pt x="592962" y="169544"/>
                  </a:lnTo>
                  <a:lnTo>
                    <a:pt x="593597" y="170053"/>
                  </a:lnTo>
                  <a:lnTo>
                    <a:pt x="594105" y="170687"/>
                  </a:lnTo>
                  <a:lnTo>
                    <a:pt x="594994" y="171069"/>
                  </a:lnTo>
                  <a:lnTo>
                    <a:pt x="597026" y="171831"/>
                  </a:lnTo>
                  <a:lnTo>
                    <a:pt x="598296" y="172085"/>
                  </a:lnTo>
                  <a:lnTo>
                    <a:pt x="601471" y="172338"/>
                  </a:lnTo>
                  <a:lnTo>
                    <a:pt x="607949" y="172338"/>
                  </a:lnTo>
                  <a:lnTo>
                    <a:pt x="609853" y="172212"/>
                  </a:lnTo>
                  <a:lnTo>
                    <a:pt x="611377" y="172085"/>
                  </a:lnTo>
                  <a:lnTo>
                    <a:pt x="613028" y="172085"/>
                  </a:lnTo>
                  <a:lnTo>
                    <a:pt x="619172" y="167386"/>
                  </a:lnTo>
                  <a:lnTo>
                    <a:pt x="630396" y="134747"/>
                  </a:lnTo>
                  <a:lnTo>
                    <a:pt x="606043" y="134747"/>
                  </a:lnTo>
                  <a:lnTo>
                    <a:pt x="579619" y="64516"/>
                  </a:lnTo>
                  <a:close/>
                </a:path>
                <a:path w="1565275" h="179070">
                  <a:moveTo>
                    <a:pt x="679817" y="63373"/>
                  </a:moveTo>
                  <a:lnTo>
                    <a:pt x="655065" y="63373"/>
                  </a:lnTo>
                  <a:lnTo>
                    <a:pt x="656208" y="167640"/>
                  </a:lnTo>
                  <a:lnTo>
                    <a:pt x="666241" y="171704"/>
                  </a:lnTo>
                  <a:lnTo>
                    <a:pt x="668527" y="171704"/>
                  </a:lnTo>
                  <a:lnTo>
                    <a:pt x="671067" y="171577"/>
                  </a:lnTo>
                  <a:lnTo>
                    <a:pt x="673100" y="171577"/>
                  </a:lnTo>
                  <a:lnTo>
                    <a:pt x="676147" y="171069"/>
                  </a:lnTo>
                  <a:lnTo>
                    <a:pt x="677417" y="170815"/>
                  </a:lnTo>
                  <a:lnTo>
                    <a:pt x="678433" y="170434"/>
                  </a:lnTo>
                  <a:lnTo>
                    <a:pt x="679322" y="170180"/>
                  </a:lnTo>
                  <a:lnTo>
                    <a:pt x="680084" y="169672"/>
                  </a:lnTo>
                  <a:lnTo>
                    <a:pt x="680338" y="169163"/>
                  </a:lnTo>
                  <a:lnTo>
                    <a:pt x="680719" y="168656"/>
                  </a:lnTo>
                  <a:lnTo>
                    <a:pt x="680872" y="168275"/>
                  </a:lnTo>
                  <a:lnTo>
                    <a:pt x="680974" y="167386"/>
                  </a:lnTo>
                  <a:lnTo>
                    <a:pt x="679817" y="63373"/>
                  </a:lnTo>
                  <a:close/>
                </a:path>
                <a:path w="1565275" h="179070">
                  <a:moveTo>
                    <a:pt x="671067" y="42925"/>
                  </a:moveTo>
                  <a:lnTo>
                    <a:pt x="669289" y="42925"/>
                  </a:lnTo>
                  <a:lnTo>
                    <a:pt x="651763" y="43180"/>
                  </a:lnTo>
                  <a:lnTo>
                    <a:pt x="649351" y="43180"/>
                  </a:lnTo>
                  <a:lnTo>
                    <a:pt x="640587" y="46609"/>
                  </a:lnTo>
                  <a:lnTo>
                    <a:pt x="639190" y="47752"/>
                  </a:lnTo>
                  <a:lnTo>
                    <a:pt x="638047" y="49275"/>
                  </a:lnTo>
                  <a:lnTo>
                    <a:pt x="637031" y="51308"/>
                  </a:lnTo>
                  <a:lnTo>
                    <a:pt x="636015" y="53212"/>
                  </a:lnTo>
                  <a:lnTo>
                    <a:pt x="635126" y="55499"/>
                  </a:lnTo>
                  <a:lnTo>
                    <a:pt x="634237" y="58293"/>
                  </a:lnTo>
                  <a:lnTo>
                    <a:pt x="606425" y="134747"/>
                  </a:lnTo>
                  <a:lnTo>
                    <a:pt x="630396" y="134747"/>
                  </a:lnTo>
                  <a:lnTo>
                    <a:pt x="654938" y="63373"/>
                  </a:lnTo>
                  <a:lnTo>
                    <a:pt x="679817" y="63373"/>
                  </a:lnTo>
                  <a:lnTo>
                    <a:pt x="679703" y="53212"/>
                  </a:lnTo>
                  <a:lnTo>
                    <a:pt x="679450" y="50165"/>
                  </a:lnTo>
                  <a:lnTo>
                    <a:pt x="678941" y="48894"/>
                  </a:lnTo>
                  <a:lnTo>
                    <a:pt x="678560" y="47625"/>
                  </a:lnTo>
                  <a:lnTo>
                    <a:pt x="677926" y="46481"/>
                  </a:lnTo>
                  <a:lnTo>
                    <a:pt x="676147" y="44704"/>
                  </a:lnTo>
                  <a:lnTo>
                    <a:pt x="675131" y="44068"/>
                  </a:lnTo>
                  <a:lnTo>
                    <a:pt x="673861" y="43687"/>
                  </a:lnTo>
                  <a:lnTo>
                    <a:pt x="672591" y="43180"/>
                  </a:lnTo>
                  <a:lnTo>
                    <a:pt x="671067" y="42925"/>
                  </a:lnTo>
                  <a:close/>
                </a:path>
                <a:path w="1565275" h="179070">
                  <a:moveTo>
                    <a:pt x="779271" y="41783"/>
                  </a:moveTo>
                  <a:lnTo>
                    <a:pt x="714755" y="42544"/>
                  </a:lnTo>
                  <a:lnTo>
                    <a:pt x="712596" y="42544"/>
                  </a:lnTo>
                  <a:lnTo>
                    <a:pt x="710818" y="43180"/>
                  </a:lnTo>
                  <a:lnTo>
                    <a:pt x="709294" y="44450"/>
                  </a:lnTo>
                  <a:lnTo>
                    <a:pt x="707897" y="45719"/>
                  </a:lnTo>
                  <a:lnTo>
                    <a:pt x="707135" y="47879"/>
                  </a:lnTo>
                  <a:lnTo>
                    <a:pt x="707189" y="55499"/>
                  </a:lnTo>
                  <a:lnTo>
                    <a:pt x="708283" y="151637"/>
                  </a:lnTo>
                  <a:lnTo>
                    <a:pt x="708405" y="165354"/>
                  </a:lnTo>
                  <a:lnTo>
                    <a:pt x="709167" y="167386"/>
                  </a:lnTo>
                  <a:lnTo>
                    <a:pt x="712215" y="169925"/>
                  </a:lnTo>
                  <a:lnTo>
                    <a:pt x="713993" y="170561"/>
                  </a:lnTo>
                  <a:lnTo>
                    <a:pt x="716152" y="170561"/>
                  </a:lnTo>
                  <a:lnTo>
                    <a:pt x="781176" y="169799"/>
                  </a:lnTo>
                  <a:lnTo>
                    <a:pt x="783335" y="167512"/>
                  </a:lnTo>
                  <a:lnTo>
                    <a:pt x="783716" y="166750"/>
                  </a:lnTo>
                  <a:lnTo>
                    <a:pt x="783970" y="165735"/>
                  </a:lnTo>
                  <a:lnTo>
                    <a:pt x="784271" y="162433"/>
                  </a:lnTo>
                  <a:lnTo>
                    <a:pt x="784225" y="157734"/>
                  </a:lnTo>
                  <a:lnTo>
                    <a:pt x="781938" y="149987"/>
                  </a:lnTo>
                  <a:lnTo>
                    <a:pt x="734186" y="149987"/>
                  </a:lnTo>
                  <a:lnTo>
                    <a:pt x="733805" y="113792"/>
                  </a:lnTo>
                  <a:lnTo>
                    <a:pt x="773049" y="113411"/>
                  </a:lnTo>
                  <a:lnTo>
                    <a:pt x="773683" y="113284"/>
                  </a:lnTo>
                  <a:lnTo>
                    <a:pt x="774064" y="112903"/>
                  </a:lnTo>
                  <a:lnTo>
                    <a:pt x="774572" y="112522"/>
                  </a:lnTo>
                  <a:lnTo>
                    <a:pt x="774953" y="112013"/>
                  </a:lnTo>
                  <a:lnTo>
                    <a:pt x="775715" y="110490"/>
                  </a:lnTo>
                  <a:lnTo>
                    <a:pt x="775842" y="109474"/>
                  </a:lnTo>
                  <a:lnTo>
                    <a:pt x="776096" y="108204"/>
                  </a:lnTo>
                  <a:lnTo>
                    <a:pt x="776224" y="106934"/>
                  </a:lnTo>
                  <a:lnTo>
                    <a:pt x="776224" y="101600"/>
                  </a:lnTo>
                  <a:lnTo>
                    <a:pt x="773937" y="93980"/>
                  </a:lnTo>
                  <a:lnTo>
                    <a:pt x="733551" y="93980"/>
                  </a:lnTo>
                  <a:lnTo>
                    <a:pt x="733170" y="62611"/>
                  </a:lnTo>
                  <a:lnTo>
                    <a:pt x="779526" y="62103"/>
                  </a:lnTo>
                  <a:lnTo>
                    <a:pt x="781684" y="59817"/>
                  </a:lnTo>
                  <a:lnTo>
                    <a:pt x="782065" y="59055"/>
                  </a:lnTo>
                  <a:lnTo>
                    <a:pt x="782192" y="58038"/>
                  </a:lnTo>
                  <a:lnTo>
                    <a:pt x="782446" y="56768"/>
                  </a:lnTo>
                  <a:lnTo>
                    <a:pt x="782574" y="55499"/>
                  </a:lnTo>
                  <a:lnTo>
                    <a:pt x="782574" y="50037"/>
                  </a:lnTo>
                  <a:lnTo>
                    <a:pt x="782446" y="48387"/>
                  </a:lnTo>
                  <a:lnTo>
                    <a:pt x="780287" y="42291"/>
                  </a:lnTo>
                  <a:lnTo>
                    <a:pt x="779906" y="41910"/>
                  </a:lnTo>
                  <a:lnTo>
                    <a:pt x="779271" y="41783"/>
                  </a:lnTo>
                  <a:close/>
                </a:path>
                <a:path w="1565275" h="179070">
                  <a:moveTo>
                    <a:pt x="780922" y="149479"/>
                  </a:moveTo>
                  <a:lnTo>
                    <a:pt x="734186" y="149987"/>
                  </a:lnTo>
                  <a:lnTo>
                    <a:pt x="781938" y="149987"/>
                  </a:lnTo>
                  <a:lnTo>
                    <a:pt x="781430" y="149606"/>
                  </a:lnTo>
                  <a:lnTo>
                    <a:pt x="780922" y="149479"/>
                  </a:lnTo>
                  <a:close/>
                </a:path>
                <a:path w="1565275" h="179070">
                  <a:moveTo>
                    <a:pt x="772921" y="93472"/>
                  </a:moveTo>
                  <a:lnTo>
                    <a:pt x="733551" y="93980"/>
                  </a:lnTo>
                  <a:lnTo>
                    <a:pt x="773937" y="93980"/>
                  </a:lnTo>
                  <a:lnTo>
                    <a:pt x="772921" y="93472"/>
                  </a:lnTo>
                  <a:close/>
                </a:path>
                <a:path w="1565275" h="179070">
                  <a:moveTo>
                    <a:pt x="902845" y="61975"/>
                  </a:moveTo>
                  <a:lnTo>
                    <a:pt x="876807" y="61975"/>
                  </a:lnTo>
                  <a:lnTo>
                    <a:pt x="877951" y="165862"/>
                  </a:lnTo>
                  <a:lnTo>
                    <a:pt x="878077" y="166497"/>
                  </a:lnTo>
                  <a:lnTo>
                    <a:pt x="878585" y="167005"/>
                  </a:lnTo>
                  <a:lnTo>
                    <a:pt x="878966" y="167512"/>
                  </a:lnTo>
                  <a:lnTo>
                    <a:pt x="888491" y="169291"/>
                  </a:lnTo>
                  <a:lnTo>
                    <a:pt x="891031" y="169163"/>
                  </a:lnTo>
                  <a:lnTo>
                    <a:pt x="893571" y="169163"/>
                  </a:lnTo>
                  <a:lnTo>
                    <a:pt x="895603" y="169037"/>
                  </a:lnTo>
                  <a:lnTo>
                    <a:pt x="897254" y="168783"/>
                  </a:lnTo>
                  <a:lnTo>
                    <a:pt x="899032" y="168656"/>
                  </a:lnTo>
                  <a:lnTo>
                    <a:pt x="903985" y="164846"/>
                  </a:lnTo>
                  <a:lnTo>
                    <a:pt x="902845" y="61975"/>
                  </a:lnTo>
                  <a:close/>
                </a:path>
                <a:path w="1565275" h="179070">
                  <a:moveTo>
                    <a:pt x="935354" y="40005"/>
                  </a:moveTo>
                  <a:lnTo>
                    <a:pt x="843787" y="41021"/>
                  </a:lnTo>
                  <a:lnTo>
                    <a:pt x="841628" y="43434"/>
                  </a:lnTo>
                  <a:lnTo>
                    <a:pt x="841247" y="44196"/>
                  </a:lnTo>
                  <a:lnTo>
                    <a:pt x="841120" y="45338"/>
                  </a:lnTo>
                  <a:lnTo>
                    <a:pt x="840866" y="46736"/>
                  </a:lnTo>
                  <a:lnTo>
                    <a:pt x="840866" y="55372"/>
                  </a:lnTo>
                  <a:lnTo>
                    <a:pt x="844041" y="62356"/>
                  </a:lnTo>
                  <a:lnTo>
                    <a:pt x="876807" y="61975"/>
                  </a:lnTo>
                  <a:lnTo>
                    <a:pt x="902845" y="61975"/>
                  </a:lnTo>
                  <a:lnTo>
                    <a:pt x="902842" y="61722"/>
                  </a:lnTo>
                  <a:lnTo>
                    <a:pt x="935481" y="61341"/>
                  </a:lnTo>
                  <a:lnTo>
                    <a:pt x="936116" y="61087"/>
                  </a:lnTo>
                  <a:lnTo>
                    <a:pt x="936625" y="60706"/>
                  </a:lnTo>
                  <a:lnTo>
                    <a:pt x="937005" y="60325"/>
                  </a:lnTo>
                  <a:lnTo>
                    <a:pt x="937513" y="59690"/>
                  </a:lnTo>
                  <a:lnTo>
                    <a:pt x="937767" y="58928"/>
                  </a:lnTo>
                  <a:lnTo>
                    <a:pt x="938149" y="58038"/>
                  </a:lnTo>
                  <a:lnTo>
                    <a:pt x="938402" y="56896"/>
                  </a:lnTo>
                  <a:lnTo>
                    <a:pt x="938548" y="55372"/>
                  </a:lnTo>
                  <a:lnTo>
                    <a:pt x="938506" y="46736"/>
                  </a:lnTo>
                  <a:lnTo>
                    <a:pt x="936370" y="40640"/>
                  </a:lnTo>
                  <a:lnTo>
                    <a:pt x="935862" y="40259"/>
                  </a:lnTo>
                  <a:lnTo>
                    <a:pt x="935354" y="40005"/>
                  </a:lnTo>
                  <a:close/>
                </a:path>
                <a:path w="1565275" h="179070">
                  <a:moveTo>
                    <a:pt x="1026159" y="38988"/>
                  </a:moveTo>
                  <a:lnTo>
                    <a:pt x="961643" y="39750"/>
                  </a:lnTo>
                  <a:lnTo>
                    <a:pt x="959484" y="39750"/>
                  </a:lnTo>
                  <a:lnTo>
                    <a:pt x="957706" y="40386"/>
                  </a:lnTo>
                  <a:lnTo>
                    <a:pt x="954785" y="43053"/>
                  </a:lnTo>
                  <a:lnTo>
                    <a:pt x="954024" y="45212"/>
                  </a:lnTo>
                  <a:lnTo>
                    <a:pt x="954077" y="52705"/>
                  </a:lnTo>
                  <a:lnTo>
                    <a:pt x="955181" y="149733"/>
                  </a:lnTo>
                  <a:lnTo>
                    <a:pt x="955293" y="162560"/>
                  </a:lnTo>
                  <a:lnTo>
                    <a:pt x="956055" y="164719"/>
                  </a:lnTo>
                  <a:lnTo>
                    <a:pt x="959103" y="167259"/>
                  </a:lnTo>
                  <a:lnTo>
                    <a:pt x="960881" y="167894"/>
                  </a:lnTo>
                  <a:lnTo>
                    <a:pt x="963040" y="167767"/>
                  </a:lnTo>
                  <a:lnTo>
                    <a:pt x="1027937" y="167131"/>
                  </a:lnTo>
                  <a:lnTo>
                    <a:pt x="1028572" y="166878"/>
                  </a:lnTo>
                  <a:lnTo>
                    <a:pt x="1029080" y="166497"/>
                  </a:lnTo>
                  <a:lnTo>
                    <a:pt x="1029969" y="165608"/>
                  </a:lnTo>
                  <a:lnTo>
                    <a:pt x="1030278" y="164719"/>
                  </a:lnTo>
                  <a:lnTo>
                    <a:pt x="1030604" y="163956"/>
                  </a:lnTo>
                  <a:lnTo>
                    <a:pt x="1030858" y="162941"/>
                  </a:lnTo>
                  <a:lnTo>
                    <a:pt x="1031112" y="160400"/>
                  </a:lnTo>
                  <a:lnTo>
                    <a:pt x="1031112" y="154940"/>
                  </a:lnTo>
                  <a:lnTo>
                    <a:pt x="1028826" y="147193"/>
                  </a:lnTo>
                  <a:lnTo>
                    <a:pt x="981075" y="147193"/>
                  </a:lnTo>
                  <a:lnTo>
                    <a:pt x="980693" y="111125"/>
                  </a:lnTo>
                  <a:lnTo>
                    <a:pt x="1019936" y="110617"/>
                  </a:lnTo>
                  <a:lnTo>
                    <a:pt x="1020444" y="110490"/>
                  </a:lnTo>
                  <a:lnTo>
                    <a:pt x="1020952" y="110109"/>
                  </a:lnTo>
                  <a:lnTo>
                    <a:pt x="1021460" y="109855"/>
                  </a:lnTo>
                  <a:lnTo>
                    <a:pt x="1022857" y="105537"/>
                  </a:lnTo>
                  <a:lnTo>
                    <a:pt x="1023111" y="104267"/>
                  </a:lnTo>
                  <a:lnTo>
                    <a:pt x="1020656" y="91186"/>
                  </a:lnTo>
                  <a:lnTo>
                    <a:pt x="980439" y="91186"/>
                  </a:lnTo>
                  <a:lnTo>
                    <a:pt x="980058" y="59943"/>
                  </a:lnTo>
                  <a:lnTo>
                    <a:pt x="1026413" y="59436"/>
                  </a:lnTo>
                  <a:lnTo>
                    <a:pt x="1029334" y="53975"/>
                  </a:lnTo>
                  <a:lnTo>
                    <a:pt x="1029207" y="44450"/>
                  </a:lnTo>
                  <a:lnTo>
                    <a:pt x="1027176" y="39497"/>
                  </a:lnTo>
                  <a:lnTo>
                    <a:pt x="1026159" y="38988"/>
                  </a:lnTo>
                  <a:close/>
                </a:path>
                <a:path w="1565275" h="179070">
                  <a:moveTo>
                    <a:pt x="1027810" y="146685"/>
                  </a:moveTo>
                  <a:lnTo>
                    <a:pt x="981075" y="147193"/>
                  </a:lnTo>
                  <a:lnTo>
                    <a:pt x="1028826" y="147193"/>
                  </a:lnTo>
                  <a:lnTo>
                    <a:pt x="1027810" y="146685"/>
                  </a:lnTo>
                  <a:close/>
                </a:path>
                <a:path w="1565275" h="179070">
                  <a:moveTo>
                    <a:pt x="1019682" y="90805"/>
                  </a:moveTo>
                  <a:lnTo>
                    <a:pt x="980439" y="91186"/>
                  </a:lnTo>
                  <a:lnTo>
                    <a:pt x="1020656" y="91186"/>
                  </a:lnTo>
                  <a:lnTo>
                    <a:pt x="1020317" y="90931"/>
                  </a:lnTo>
                  <a:lnTo>
                    <a:pt x="1019682" y="90805"/>
                  </a:lnTo>
                  <a:close/>
                </a:path>
                <a:path w="1565275" h="179070">
                  <a:moveTo>
                    <a:pt x="1017777" y="0"/>
                  </a:moveTo>
                  <a:lnTo>
                    <a:pt x="1014729" y="127"/>
                  </a:lnTo>
                  <a:lnTo>
                    <a:pt x="1010284" y="127"/>
                  </a:lnTo>
                  <a:lnTo>
                    <a:pt x="1006982" y="381"/>
                  </a:lnTo>
                  <a:lnTo>
                    <a:pt x="1005585" y="635"/>
                  </a:lnTo>
                  <a:lnTo>
                    <a:pt x="1004442" y="1016"/>
                  </a:lnTo>
                  <a:lnTo>
                    <a:pt x="1003300" y="1269"/>
                  </a:lnTo>
                  <a:lnTo>
                    <a:pt x="1002283" y="1778"/>
                  </a:lnTo>
                  <a:lnTo>
                    <a:pt x="1001521" y="2412"/>
                  </a:lnTo>
                  <a:lnTo>
                    <a:pt x="1000632" y="3048"/>
                  </a:lnTo>
                  <a:lnTo>
                    <a:pt x="999870" y="3810"/>
                  </a:lnTo>
                  <a:lnTo>
                    <a:pt x="980566" y="26162"/>
                  </a:lnTo>
                  <a:lnTo>
                    <a:pt x="980185" y="26924"/>
                  </a:lnTo>
                  <a:lnTo>
                    <a:pt x="979931" y="28193"/>
                  </a:lnTo>
                  <a:lnTo>
                    <a:pt x="980185" y="28829"/>
                  </a:lnTo>
                  <a:lnTo>
                    <a:pt x="980693" y="29210"/>
                  </a:lnTo>
                  <a:lnTo>
                    <a:pt x="981328" y="29591"/>
                  </a:lnTo>
                  <a:lnTo>
                    <a:pt x="982217" y="29972"/>
                  </a:lnTo>
                  <a:lnTo>
                    <a:pt x="983614" y="30099"/>
                  </a:lnTo>
                  <a:lnTo>
                    <a:pt x="984884" y="30353"/>
                  </a:lnTo>
                  <a:lnTo>
                    <a:pt x="990980" y="30353"/>
                  </a:lnTo>
                  <a:lnTo>
                    <a:pt x="992758" y="30225"/>
                  </a:lnTo>
                  <a:lnTo>
                    <a:pt x="1024001" y="6731"/>
                  </a:lnTo>
                  <a:lnTo>
                    <a:pt x="1025778" y="4191"/>
                  </a:lnTo>
                  <a:lnTo>
                    <a:pt x="1026159" y="3429"/>
                  </a:lnTo>
                  <a:lnTo>
                    <a:pt x="1020190" y="254"/>
                  </a:lnTo>
                  <a:lnTo>
                    <a:pt x="1017777" y="0"/>
                  </a:lnTo>
                  <a:close/>
                </a:path>
                <a:path w="1565275" h="179070">
                  <a:moveTo>
                    <a:pt x="1106677" y="36068"/>
                  </a:moveTo>
                  <a:lnTo>
                    <a:pt x="1103121" y="36068"/>
                  </a:lnTo>
                  <a:lnTo>
                    <a:pt x="1094358" y="36194"/>
                  </a:lnTo>
                  <a:lnTo>
                    <a:pt x="1060577" y="54102"/>
                  </a:lnTo>
                  <a:lnTo>
                    <a:pt x="1055369" y="59943"/>
                  </a:lnTo>
                  <a:lnTo>
                    <a:pt x="1044745" y="96621"/>
                  </a:lnTo>
                  <a:lnTo>
                    <a:pt x="1044575" y="104521"/>
                  </a:lnTo>
                  <a:lnTo>
                    <a:pt x="1044908" y="112281"/>
                  </a:lnTo>
                  <a:lnTo>
                    <a:pt x="1060567" y="152781"/>
                  </a:lnTo>
                  <a:lnTo>
                    <a:pt x="1065402" y="157987"/>
                  </a:lnTo>
                  <a:lnTo>
                    <a:pt x="1071499" y="161925"/>
                  </a:lnTo>
                  <a:lnTo>
                    <a:pt x="1078610" y="164592"/>
                  </a:lnTo>
                  <a:lnTo>
                    <a:pt x="1085595" y="167131"/>
                  </a:lnTo>
                  <a:lnTo>
                    <a:pt x="1093596" y="168402"/>
                  </a:lnTo>
                  <a:lnTo>
                    <a:pt x="1102359" y="168402"/>
                  </a:lnTo>
                  <a:lnTo>
                    <a:pt x="1132712" y="160781"/>
                  </a:lnTo>
                  <a:lnTo>
                    <a:pt x="1134744" y="159638"/>
                  </a:lnTo>
                  <a:lnTo>
                    <a:pt x="1136141" y="158623"/>
                  </a:lnTo>
                  <a:lnTo>
                    <a:pt x="1136903" y="157861"/>
                  </a:lnTo>
                  <a:lnTo>
                    <a:pt x="1138174" y="156337"/>
                  </a:lnTo>
                  <a:lnTo>
                    <a:pt x="1138427" y="155829"/>
                  </a:lnTo>
                  <a:lnTo>
                    <a:pt x="1138808" y="155194"/>
                  </a:lnTo>
                  <a:lnTo>
                    <a:pt x="1139062" y="154431"/>
                  </a:lnTo>
                  <a:lnTo>
                    <a:pt x="1139189" y="153669"/>
                  </a:lnTo>
                  <a:lnTo>
                    <a:pt x="1139443" y="152781"/>
                  </a:lnTo>
                  <a:lnTo>
                    <a:pt x="1139570" y="150622"/>
                  </a:lnTo>
                  <a:lnTo>
                    <a:pt x="1139697" y="146304"/>
                  </a:lnTo>
                  <a:lnTo>
                    <a:pt x="1101089" y="146304"/>
                  </a:lnTo>
                  <a:lnTo>
                    <a:pt x="1096517" y="145415"/>
                  </a:lnTo>
                  <a:lnTo>
                    <a:pt x="1072768" y="110362"/>
                  </a:lnTo>
                  <a:lnTo>
                    <a:pt x="1072514" y="96012"/>
                  </a:lnTo>
                  <a:lnTo>
                    <a:pt x="1073277" y="89788"/>
                  </a:lnTo>
                  <a:lnTo>
                    <a:pt x="1074546" y="84328"/>
                  </a:lnTo>
                  <a:lnTo>
                    <a:pt x="1075943" y="78867"/>
                  </a:lnTo>
                  <a:lnTo>
                    <a:pt x="1078102" y="74168"/>
                  </a:lnTo>
                  <a:lnTo>
                    <a:pt x="1080896" y="70231"/>
                  </a:lnTo>
                  <a:lnTo>
                    <a:pt x="1083563" y="66421"/>
                  </a:lnTo>
                  <a:lnTo>
                    <a:pt x="1086992" y="63373"/>
                  </a:lnTo>
                  <a:lnTo>
                    <a:pt x="1094866" y="59055"/>
                  </a:lnTo>
                  <a:lnTo>
                    <a:pt x="1099438" y="58038"/>
                  </a:lnTo>
                  <a:lnTo>
                    <a:pt x="1104518" y="57912"/>
                  </a:lnTo>
                  <a:lnTo>
                    <a:pt x="1138301" y="57912"/>
                  </a:lnTo>
                  <a:lnTo>
                    <a:pt x="1138262" y="54102"/>
                  </a:lnTo>
                  <a:lnTo>
                    <a:pt x="1138046" y="51943"/>
                  </a:lnTo>
                  <a:lnTo>
                    <a:pt x="1137919" y="50927"/>
                  </a:lnTo>
                  <a:lnTo>
                    <a:pt x="1137665" y="50037"/>
                  </a:lnTo>
                  <a:lnTo>
                    <a:pt x="1137411" y="49022"/>
                  </a:lnTo>
                  <a:lnTo>
                    <a:pt x="1110106" y="36322"/>
                  </a:lnTo>
                  <a:lnTo>
                    <a:pt x="1106677" y="36068"/>
                  </a:lnTo>
                  <a:close/>
                </a:path>
                <a:path w="1565275" h="179070">
                  <a:moveTo>
                    <a:pt x="1136903" y="135509"/>
                  </a:moveTo>
                  <a:lnTo>
                    <a:pt x="1135379" y="135509"/>
                  </a:lnTo>
                  <a:lnTo>
                    <a:pt x="1134236" y="136017"/>
                  </a:lnTo>
                  <a:lnTo>
                    <a:pt x="1132585" y="137160"/>
                  </a:lnTo>
                  <a:lnTo>
                    <a:pt x="1129156" y="139446"/>
                  </a:lnTo>
                  <a:lnTo>
                    <a:pt x="1126743" y="140716"/>
                  </a:lnTo>
                  <a:lnTo>
                    <a:pt x="1124330" y="142112"/>
                  </a:lnTo>
                  <a:lnTo>
                    <a:pt x="1121536" y="143383"/>
                  </a:lnTo>
                  <a:lnTo>
                    <a:pt x="1118107" y="144525"/>
                  </a:lnTo>
                  <a:lnTo>
                    <a:pt x="1114805" y="145542"/>
                  </a:lnTo>
                  <a:lnTo>
                    <a:pt x="1110741" y="146177"/>
                  </a:lnTo>
                  <a:lnTo>
                    <a:pt x="1106169" y="146177"/>
                  </a:lnTo>
                  <a:lnTo>
                    <a:pt x="1101089" y="146304"/>
                  </a:lnTo>
                  <a:lnTo>
                    <a:pt x="1139697" y="146304"/>
                  </a:lnTo>
                  <a:lnTo>
                    <a:pt x="1139559" y="142112"/>
                  </a:lnTo>
                  <a:lnTo>
                    <a:pt x="1137411" y="135636"/>
                  </a:lnTo>
                  <a:lnTo>
                    <a:pt x="1136903" y="135509"/>
                  </a:lnTo>
                  <a:close/>
                </a:path>
                <a:path w="1565275" h="179070">
                  <a:moveTo>
                    <a:pt x="1138301" y="57912"/>
                  </a:moveTo>
                  <a:lnTo>
                    <a:pt x="1109090" y="57912"/>
                  </a:lnTo>
                  <a:lnTo>
                    <a:pt x="1113154" y="58419"/>
                  </a:lnTo>
                  <a:lnTo>
                    <a:pt x="1119758" y="60706"/>
                  </a:lnTo>
                  <a:lnTo>
                    <a:pt x="1122679" y="61975"/>
                  </a:lnTo>
                  <a:lnTo>
                    <a:pt x="1127505" y="64769"/>
                  </a:lnTo>
                  <a:lnTo>
                    <a:pt x="1129537" y="66040"/>
                  </a:lnTo>
                  <a:lnTo>
                    <a:pt x="1132585" y="68325"/>
                  </a:lnTo>
                  <a:lnTo>
                    <a:pt x="1133855" y="68834"/>
                  </a:lnTo>
                  <a:lnTo>
                    <a:pt x="1135379" y="68834"/>
                  </a:lnTo>
                  <a:lnTo>
                    <a:pt x="1135887" y="68580"/>
                  </a:lnTo>
                  <a:lnTo>
                    <a:pt x="1136903" y="67818"/>
                  </a:lnTo>
                  <a:lnTo>
                    <a:pt x="1137284" y="67183"/>
                  </a:lnTo>
                  <a:lnTo>
                    <a:pt x="1137538" y="66293"/>
                  </a:lnTo>
                  <a:lnTo>
                    <a:pt x="1137919" y="65405"/>
                  </a:lnTo>
                  <a:lnTo>
                    <a:pt x="1138046" y="64388"/>
                  </a:lnTo>
                  <a:lnTo>
                    <a:pt x="1138364" y="60706"/>
                  </a:lnTo>
                  <a:lnTo>
                    <a:pt x="1138301" y="57912"/>
                  </a:lnTo>
                  <a:close/>
                </a:path>
                <a:path w="1565275" h="179070">
                  <a:moveTo>
                    <a:pt x="1182496" y="37337"/>
                  </a:moveTo>
                  <a:lnTo>
                    <a:pt x="1179956" y="37337"/>
                  </a:lnTo>
                  <a:lnTo>
                    <a:pt x="1165986" y="37465"/>
                  </a:lnTo>
                  <a:lnTo>
                    <a:pt x="1163446" y="37465"/>
                  </a:lnTo>
                  <a:lnTo>
                    <a:pt x="1161160" y="38354"/>
                  </a:lnTo>
                  <a:lnTo>
                    <a:pt x="1157604" y="41402"/>
                  </a:lnTo>
                  <a:lnTo>
                    <a:pt x="1156715" y="43815"/>
                  </a:lnTo>
                  <a:lnTo>
                    <a:pt x="1156756" y="50546"/>
                  </a:lnTo>
                  <a:lnTo>
                    <a:pt x="1157985" y="162687"/>
                  </a:lnTo>
                  <a:lnTo>
                    <a:pt x="1158239" y="163194"/>
                  </a:lnTo>
                  <a:lnTo>
                    <a:pt x="1158493" y="163830"/>
                  </a:lnTo>
                  <a:lnTo>
                    <a:pt x="1163827" y="165862"/>
                  </a:lnTo>
                  <a:lnTo>
                    <a:pt x="1165352" y="166116"/>
                  </a:lnTo>
                  <a:lnTo>
                    <a:pt x="1171955" y="166116"/>
                  </a:lnTo>
                  <a:lnTo>
                    <a:pt x="1173987" y="165988"/>
                  </a:lnTo>
                  <a:lnTo>
                    <a:pt x="1175511" y="165735"/>
                  </a:lnTo>
                  <a:lnTo>
                    <a:pt x="1177035" y="165608"/>
                  </a:lnTo>
                  <a:lnTo>
                    <a:pt x="1181227" y="162941"/>
                  </a:lnTo>
                  <a:lnTo>
                    <a:pt x="1181353" y="162687"/>
                  </a:lnTo>
                  <a:lnTo>
                    <a:pt x="1181333" y="148844"/>
                  </a:lnTo>
                  <a:lnTo>
                    <a:pt x="1180618" y="85852"/>
                  </a:lnTo>
                  <a:lnTo>
                    <a:pt x="1180591" y="84836"/>
                  </a:lnTo>
                  <a:lnTo>
                    <a:pt x="1180337" y="80137"/>
                  </a:lnTo>
                  <a:lnTo>
                    <a:pt x="1180210" y="75437"/>
                  </a:lnTo>
                  <a:lnTo>
                    <a:pt x="1179956" y="70738"/>
                  </a:lnTo>
                  <a:lnTo>
                    <a:pt x="1179576" y="65912"/>
                  </a:lnTo>
                  <a:lnTo>
                    <a:pt x="1206938" y="65912"/>
                  </a:lnTo>
                  <a:lnTo>
                    <a:pt x="1198499" y="50546"/>
                  </a:lnTo>
                  <a:lnTo>
                    <a:pt x="1197228" y="47879"/>
                  </a:lnTo>
                  <a:lnTo>
                    <a:pt x="1195958" y="45847"/>
                  </a:lnTo>
                  <a:lnTo>
                    <a:pt x="1186306" y="37973"/>
                  </a:lnTo>
                  <a:lnTo>
                    <a:pt x="1184655" y="37465"/>
                  </a:lnTo>
                  <a:lnTo>
                    <a:pt x="1182496" y="37337"/>
                  </a:lnTo>
                  <a:close/>
                </a:path>
                <a:path w="1565275" h="179070">
                  <a:moveTo>
                    <a:pt x="1206938" y="65912"/>
                  </a:moveTo>
                  <a:lnTo>
                    <a:pt x="1179829" y="65912"/>
                  </a:lnTo>
                  <a:lnTo>
                    <a:pt x="1181353" y="69850"/>
                  </a:lnTo>
                  <a:lnTo>
                    <a:pt x="1223390" y="148844"/>
                  </a:lnTo>
                  <a:lnTo>
                    <a:pt x="1225041" y="152146"/>
                  </a:lnTo>
                  <a:lnTo>
                    <a:pt x="1226565" y="154812"/>
                  </a:lnTo>
                  <a:lnTo>
                    <a:pt x="1227962" y="156972"/>
                  </a:lnTo>
                  <a:lnTo>
                    <a:pt x="1229232" y="159004"/>
                  </a:lnTo>
                  <a:lnTo>
                    <a:pt x="1240408" y="164973"/>
                  </a:lnTo>
                  <a:lnTo>
                    <a:pt x="1242694" y="164973"/>
                  </a:lnTo>
                  <a:lnTo>
                    <a:pt x="1253870" y="164846"/>
                  </a:lnTo>
                  <a:lnTo>
                    <a:pt x="1255140" y="164846"/>
                  </a:lnTo>
                  <a:lnTo>
                    <a:pt x="1263499" y="156972"/>
                  </a:lnTo>
                  <a:lnTo>
                    <a:pt x="1263450" y="148844"/>
                  </a:lnTo>
                  <a:lnTo>
                    <a:pt x="1263237" y="129412"/>
                  </a:lnTo>
                  <a:lnTo>
                    <a:pt x="1240281" y="129412"/>
                  </a:lnTo>
                  <a:lnTo>
                    <a:pt x="1239011" y="126746"/>
                  </a:lnTo>
                  <a:lnTo>
                    <a:pt x="1237868" y="124206"/>
                  </a:lnTo>
                  <a:lnTo>
                    <a:pt x="1236599" y="121538"/>
                  </a:lnTo>
                  <a:lnTo>
                    <a:pt x="1235202" y="118872"/>
                  </a:lnTo>
                  <a:lnTo>
                    <a:pt x="1233931" y="116205"/>
                  </a:lnTo>
                  <a:lnTo>
                    <a:pt x="1232534" y="113537"/>
                  </a:lnTo>
                  <a:lnTo>
                    <a:pt x="1231264" y="110743"/>
                  </a:lnTo>
                  <a:lnTo>
                    <a:pt x="1229867" y="108077"/>
                  </a:lnTo>
                  <a:lnTo>
                    <a:pt x="1228277" y="105156"/>
                  </a:lnTo>
                  <a:lnTo>
                    <a:pt x="1226946" y="102616"/>
                  </a:lnTo>
                  <a:lnTo>
                    <a:pt x="1225422" y="99822"/>
                  </a:lnTo>
                  <a:lnTo>
                    <a:pt x="1224026" y="97028"/>
                  </a:lnTo>
                  <a:lnTo>
                    <a:pt x="1206938" y="65912"/>
                  </a:lnTo>
                  <a:close/>
                </a:path>
                <a:path w="1565275" h="179070">
                  <a:moveTo>
                    <a:pt x="1255013" y="36194"/>
                  </a:moveTo>
                  <a:lnTo>
                    <a:pt x="1248409" y="36194"/>
                  </a:lnTo>
                  <a:lnTo>
                    <a:pt x="1246504" y="36322"/>
                  </a:lnTo>
                  <a:lnTo>
                    <a:pt x="1238764" y="41021"/>
                  </a:lnTo>
                  <a:lnTo>
                    <a:pt x="1239474" y="97028"/>
                  </a:lnTo>
                  <a:lnTo>
                    <a:pt x="1239594" y="108077"/>
                  </a:lnTo>
                  <a:lnTo>
                    <a:pt x="1239871" y="118872"/>
                  </a:lnTo>
                  <a:lnTo>
                    <a:pt x="1239983" y="121538"/>
                  </a:lnTo>
                  <a:lnTo>
                    <a:pt x="1240408" y="129412"/>
                  </a:lnTo>
                  <a:lnTo>
                    <a:pt x="1263237" y="129412"/>
                  </a:lnTo>
                  <a:lnTo>
                    <a:pt x="1262252" y="39624"/>
                  </a:lnTo>
                  <a:lnTo>
                    <a:pt x="1259966" y="37211"/>
                  </a:lnTo>
                  <a:lnTo>
                    <a:pt x="1259204" y="36703"/>
                  </a:lnTo>
                  <a:lnTo>
                    <a:pt x="1257934" y="36449"/>
                  </a:lnTo>
                  <a:lnTo>
                    <a:pt x="1255013" y="36194"/>
                  </a:lnTo>
                  <a:close/>
                </a:path>
                <a:path w="1565275" h="179070">
                  <a:moveTo>
                    <a:pt x="1306321" y="35306"/>
                  </a:moveTo>
                  <a:lnTo>
                    <a:pt x="1303781" y="35433"/>
                  </a:lnTo>
                  <a:lnTo>
                    <a:pt x="1301241" y="35433"/>
                  </a:lnTo>
                  <a:lnTo>
                    <a:pt x="1299209" y="35560"/>
                  </a:lnTo>
                  <a:lnTo>
                    <a:pt x="1290827" y="39624"/>
                  </a:lnTo>
                  <a:lnTo>
                    <a:pt x="1292087" y="160274"/>
                  </a:lnTo>
                  <a:lnTo>
                    <a:pt x="1298955" y="164337"/>
                  </a:lnTo>
                  <a:lnTo>
                    <a:pt x="1300606" y="164592"/>
                  </a:lnTo>
                  <a:lnTo>
                    <a:pt x="1307845" y="164592"/>
                  </a:lnTo>
                  <a:lnTo>
                    <a:pt x="1309877" y="164465"/>
                  </a:lnTo>
                  <a:lnTo>
                    <a:pt x="1311528" y="164211"/>
                  </a:lnTo>
                  <a:lnTo>
                    <a:pt x="1313179" y="164084"/>
                  </a:lnTo>
                  <a:lnTo>
                    <a:pt x="1314450" y="163703"/>
                  </a:lnTo>
                  <a:lnTo>
                    <a:pt x="1315465" y="163449"/>
                  </a:lnTo>
                  <a:lnTo>
                    <a:pt x="1316481" y="163068"/>
                  </a:lnTo>
                  <a:lnTo>
                    <a:pt x="1317243" y="162687"/>
                  </a:lnTo>
                  <a:lnTo>
                    <a:pt x="1317625" y="162052"/>
                  </a:lnTo>
                  <a:lnTo>
                    <a:pt x="1318005" y="161544"/>
                  </a:lnTo>
                  <a:lnTo>
                    <a:pt x="1318132" y="161290"/>
                  </a:lnTo>
                  <a:lnTo>
                    <a:pt x="1318259" y="160274"/>
                  </a:lnTo>
                  <a:lnTo>
                    <a:pt x="1316873" y="39624"/>
                  </a:lnTo>
                  <a:lnTo>
                    <a:pt x="1308480" y="35433"/>
                  </a:lnTo>
                  <a:lnTo>
                    <a:pt x="1306321" y="35306"/>
                  </a:lnTo>
                  <a:close/>
                </a:path>
                <a:path w="1565275" h="179070">
                  <a:moveTo>
                    <a:pt x="1400809" y="32766"/>
                  </a:moveTo>
                  <a:lnTo>
                    <a:pt x="1397253" y="32893"/>
                  </a:lnTo>
                  <a:lnTo>
                    <a:pt x="1388490" y="33019"/>
                  </a:lnTo>
                  <a:lnTo>
                    <a:pt x="1380489" y="34543"/>
                  </a:lnTo>
                  <a:lnTo>
                    <a:pt x="1345437" y="63754"/>
                  </a:lnTo>
                  <a:lnTo>
                    <a:pt x="1338706" y="101346"/>
                  </a:lnTo>
                  <a:lnTo>
                    <a:pt x="1339040" y="109106"/>
                  </a:lnTo>
                  <a:lnTo>
                    <a:pt x="1354581" y="149352"/>
                  </a:lnTo>
                  <a:lnTo>
                    <a:pt x="1359534" y="154686"/>
                  </a:lnTo>
                  <a:lnTo>
                    <a:pt x="1365630" y="158623"/>
                  </a:lnTo>
                  <a:lnTo>
                    <a:pt x="1379727" y="163956"/>
                  </a:lnTo>
                  <a:lnTo>
                    <a:pt x="1387728" y="165227"/>
                  </a:lnTo>
                  <a:lnTo>
                    <a:pt x="1396491" y="165100"/>
                  </a:lnTo>
                  <a:lnTo>
                    <a:pt x="1400936" y="165100"/>
                  </a:lnTo>
                  <a:lnTo>
                    <a:pt x="1405127" y="164592"/>
                  </a:lnTo>
                  <a:lnTo>
                    <a:pt x="1412875" y="163068"/>
                  </a:lnTo>
                  <a:lnTo>
                    <a:pt x="1416303" y="162179"/>
                  </a:lnTo>
                  <a:lnTo>
                    <a:pt x="1419225" y="161036"/>
                  </a:lnTo>
                  <a:lnTo>
                    <a:pt x="1422272" y="159893"/>
                  </a:lnTo>
                  <a:lnTo>
                    <a:pt x="1424812" y="158750"/>
                  </a:lnTo>
                  <a:lnTo>
                    <a:pt x="1426844" y="157480"/>
                  </a:lnTo>
                  <a:lnTo>
                    <a:pt x="1428877" y="156337"/>
                  </a:lnTo>
                  <a:lnTo>
                    <a:pt x="1433321" y="150368"/>
                  </a:lnTo>
                  <a:lnTo>
                    <a:pt x="1433576" y="149606"/>
                  </a:lnTo>
                  <a:lnTo>
                    <a:pt x="1433702" y="147447"/>
                  </a:lnTo>
                  <a:lnTo>
                    <a:pt x="1433829" y="143002"/>
                  </a:lnTo>
                  <a:lnTo>
                    <a:pt x="1395221" y="143002"/>
                  </a:lnTo>
                  <a:lnTo>
                    <a:pt x="1390650" y="142240"/>
                  </a:lnTo>
                  <a:lnTo>
                    <a:pt x="1386585" y="140462"/>
                  </a:lnTo>
                  <a:lnTo>
                    <a:pt x="1382521" y="138811"/>
                  </a:lnTo>
                  <a:lnTo>
                    <a:pt x="1378965" y="136144"/>
                  </a:lnTo>
                  <a:lnTo>
                    <a:pt x="1375627" y="132206"/>
                  </a:lnTo>
                  <a:lnTo>
                    <a:pt x="1373124" y="129159"/>
                  </a:lnTo>
                  <a:lnTo>
                    <a:pt x="1370837" y="124587"/>
                  </a:lnTo>
                  <a:lnTo>
                    <a:pt x="1369313" y="119125"/>
                  </a:lnTo>
                  <a:lnTo>
                    <a:pt x="1367662" y="113665"/>
                  </a:lnTo>
                  <a:lnTo>
                    <a:pt x="1366774" y="107187"/>
                  </a:lnTo>
                  <a:lnTo>
                    <a:pt x="1366646" y="92710"/>
                  </a:lnTo>
                  <a:lnTo>
                    <a:pt x="1367281" y="86613"/>
                  </a:lnTo>
                  <a:lnTo>
                    <a:pt x="1385061" y="58038"/>
                  </a:lnTo>
                  <a:lnTo>
                    <a:pt x="1388999" y="55880"/>
                  </a:lnTo>
                  <a:lnTo>
                    <a:pt x="1393570" y="54737"/>
                  </a:lnTo>
                  <a:lnTo>
                    <a:pt x="1398651" y="54737"/>
                  </a:lnTo>
                  <a:lnTo>
                    <a:pt x="1403222" y="54610"/>
                  </a:lnTo>
                  <a:lnTo>
                    <a:pt x="1432432" y="54610"/>
                  </a:lnTo>
                  <a:lnTo>
                    <a:pt x="1432380" y="50800"/>
                  </a:lnTo>
                  <a:lnTo>
                    <a:pt x="1432052" y="47625"/>
                  </a:lnTo>
                  <a:lnTo>
                    <a:pt x="1431543" y="45847"/>
                  </a:lnTo>
                  <a:lnTo>
                    <a:pt x="1431289" y="45085"/>
                  </a:lnTo>
                  <a:lnTo>
                    <a:pt x="1430908" y="44450"/>
                  </a:lnTo>
                  <a:lnTo>
                    <a:pt x="1430654" y="43815"/>
                  </a:lnTo>
                  <a:lnTo>
                    <a:pt x="1428241" y="41402"/>
                  </a:lnTo>
                  <a:lnTo>
                    <a:pt x="1426590" y="40259"/>
                  </a:lnTo>
                  <a:lnTo>
                    <a:pt x="1424431" y="39116"/>
                  </a:lnTo>
                  <a:lnTo>
                    <a:pt x="1422145" y="37846"/>
                  </a:lnTo>
                  <a:lnTo>
                    <a:pt x="1407540" y="33655"/>
                  </a:lnTo>
                  <a:lnTo>
                    <a:pt x="1404238" y="33019"/>
                  </a:lnTo>
                  <a:lnTo>
                    <a:pt x="1400809" y="32766"/>
                  </a:lnTo>
                  <a:close/>
                </a:path>
                <a:path w="1565275" h="179070">
                  <a:moveTo>
                    <a:pt x="1431035" y="132206"/>
                  </a:moveTo>
                  <a:lnTo>
                    <a:pt x="1430401" y="132206"/>
                  </a:lnTo>
                  <a:lnTo>
                    <a:pt x="1429511" y="132334"/>
                  </a:lnTo>
                  <a:lnTo>
                    <a:pt x="1428241" y="132842"/>
                  </a:lnTo>
                  <a:lnTo>
                    <a:pt x="1426717" y="133858"/>
                  </a:lnTo>
                  <a:lnTo>
                    <a:pt x="1425193" y="135000"/>
                  </a:lnTo>
                  <a:lnTo>
                    <a:pt x="1423288" y="136144"/>
                  </a:lnTo>
                  <a:lnTo>
                    <a:pt x="1400302" y="143002"/>
                  </a:lnTo>
                  <a:lnTo>
                    <a:pt x="1433829" y="143002"/>
                  </a:lnTo>
                  <a:lnTo>
                    <a:pt x="1431543" y="132334"/>
                  </a:lnTo>
                  <a:lnTo>
                    <a:pt x="1431035" y="132206"/>
                  </a:lnTo>
                  <a:close/>
                </a:path>
                <a:path w="1565275" h="179070">
                  <a:moveTo>
                    <a:pt x="1432432" y="54610"/>
                  </a:moveTo>
                  <a:lnTo>
                    <a:pt x="1403222" y="54610"/>
                  </a:lnTo>
                  <a:lnTo>
                    <a:pt x="1407159" y="55244"/>
                  </a:lnTo>
                  <a:lnTo>
                    <a:pt x="1410588" y="56261"/>
                  </a:lnTo>
                  <a:lnTo>
                    <a:pt x="1426717" y="65024"/>
                  </a:lnTo>
                  <a:lnTo>
                    <a:pt x="1427987" y="65531"/>
                  </a:lnTo>
                  <a:lnTo>
                    <a:pt x="1429511" y="65531"/>
                  </a:lnTo>
                  <a:lnTo>
                    <a:pt x="1430019" y="65405"/>
                  </a:lnTo>
                  <a:lnTo>
                    <a:pt x="1432398" y="58674"/>
                  </a:lnTo>
                  <a:lnTo>
                    <a:pt x="1432432" y="54610"/>
                  </a:lnTo>
                  <a:close/>
                </a:path>
                <a:path w="1565275" h="179070">
                  <a:moveTo>
                    <a:pt x="1504950" y="31496"/>
                  </a:moveTo>
                  <a:lnTo>
                    <a:pt x="1464182" y="44068"/>
                  </a:lnTo>
                  <a:lnTo>
                    <a:pt x="1459102" y="50037"/>
                  </a:lnTo>
                  <a:lnTo>
                    <a:pt x="1453895" y="55880"/>
                  </a:lnTo>
                  <a:lnTo>
                    <a:pt x="1443862" y="99313"/>
                  </a:lnTo>
                  <a:lnTo>
                    <a:pt x="1444194" y="107432"/>
                  </a:lnTo>
                  <a:lnTo>
                    <a:pt x="1464309" y="154050"/>
                  </a:lnTo>
                  <a:lnTo>
                    <a:pt x="1504060" y="164084"/>
                  </a:lnTo>
                  <a:lnTo>
                    <a:pt x="1511442" y="163704"/>
                  </a:lnTo>
                  <a:lnTo>
                    <a:pt x="1552460" y="142748"/>
                  </a:lnTo>
                  <a:lnTo>
                    <a:pt x="1498218" y="142748"/>
                  </a:lnTo>
                  <a:lnTo>
                    <a:pt x="1492884" y="141731"/>
                  </a:lnTo>
                  <a:lnTo>
                    <a:pt x="1488693" y="139700"/>
                  </a:lnTo>
                  <a:lnTo>
                    <a:pt x="1484376" y="137668"/>
                  </a:lnTo>
                  <a:lnTo>
                    <a:pt x="1481074" y="134619"/>
                  </a:lnTo>
                  <a:lnTo>
                    <a:pt x="1478533" y="130683"/>
                  </a:lnTo>
                  <a:lnTo>
                    <a:pt x="1475993" y="126873"/>
                  </a:lnTo>
                  <a:lnTo>
                    <a:pt x="1474088" y="122047"/>
                  </a:lnTo>
                  <a:lnTo>
                    <a:pt x="1472945" y="116459"/>
                  </a:lnTo>
                  <a:lnTo>
                    <a:pt x="1471929" y="110998"/>
                  </a:lnTo>
                  <a:lnTo>
                    <a:pt x="1471294" y="104648"/>
                  </a:lnTo>
                  <a:lnTo>
                    <a:pt x="1471244" y="90550"/>
                  </a:lnTo>
                  <a:lnTo>
                    <a:pt x="1471549" y="85979"/>
                  </a:lnTo>
                  <a:lnTo>
                    <a:pt x="1472767" y="80121"/>
                  </a:lnTo>
                  <a:lnTo>
                    <a:pt x="1473707" y="75184"/>
                  </a:lnTo>
                  <a:lnTo>
                    <a:pt x="1504314" y="52831"/>
                  </a:lnTo>
                  <a:lnTo>
                    <a:pt x="1554983" y="52831"/>
                  </a:lnTo>
                  <a:lnTo>
                    <a:pt x="1554479" y="51943"/>
                  </a:lnTo>
                  <a:lnTo>
                    <a:pt x="1518697" y="32273"/>
                  </a:lnTo>
                  <a:lnTo>
                    <a:pt x="1512050" y="31640"/>
                  </a:lnTo>
                  <a:lnTo>
                    <a:pt x="1504950" y="31496"/>
                  </a:lnTo>
                  <a:close/>
                </a:path>
                <a:path w="1565275" h="179070">
                  <a:moveTo>
                    <a:pt x="1554983" y="52831"/>
                  </a:moveTo>
                  <a:lnTo>
                    <a:pt x="1510664" y="52831"/>
                  </a:lnTo>
                  <a:lnTo>
                    <a:pt x="1515999" y="53848"/>
                  </a:lnTo>
                  <a:lnTo>
                    <a:pt x="1520189" y="55880"/>
                  </a:lnTo>
                  <a:lnTo>
                    <a:pt x="1537715" y="90550"/>
                  </a:lnTo>
                  <a:lnTo>
                    <a:pt x="1537741" y="104648"/>
                  </a:lnTo>
                  <a:lnTo>
                    <a:pt x="1537334" y="109219"/>
                  </a:lnTo>
                  <a:lnTo>
                    <a:pt x="1516379" y="141350"/>
                  </a:lnTo>
                  <a:lnTo>
                    <a:pt x="1498218" y="142748"/>
                  </a:lnTo>
                  <a:lnTo>
                    <a:pt x="1552460" y="142748"/>
                  </a:lnTo>
                  <a:lnTo>
                    <a:pt x="1564983" y="103417"/>
                  </a:lnTo>
                  <a:lnTo>
                    <a:pt x="1565147" y="95631"/>
                  </a:lnTo>
                  <a:lnTo>
                    <a:pt x="1564814" y="87608"/>
                  </a:lnTo>
                  <a:lnTo>
                    <a:pt x="1564004" y="80121"/>
                  </a:lnTo>
                  <a:lnTo>
                    <a:pt x="1562719" y="73181"/>
                  </a:lnTo>
                  <a:lnTo>
                    <a:pt x="1560956" y="66802"/>
                  </a:lnTo>
                  <a:lnTo>
                    <a:pt x="1558289" y="58674"/>
                  </a:lnTo>
                  <a:lnTo>
                    <a:pt x="1554983" y="52831"/>
                  </a:lnTo>
                  <a:close/>
                </a:path>
              </a:pathLst>
            </a:custGeom>
            <a:solidFill>
              <a:srgbClr val="000000"/>
            </a:solidFill>
          </p:spPr>
          <p:txBody>
            <a:bodyPr wrap="square" lIns="0" tIns="0" rIns="0" bIns="0" rtlCol="0"/>
            <a:lstStyle/>
            <a:p>
              <a:endParaRPr sz="1794"/>
            </a:p>
          </p:txBody>
        </p:sp>
      </p:grpSp>
      <p:grpSp>
        <p:nvGrpSpPr>
          <p:cNvPr id="13" name="object 13"/>
          <p:cNvGrpSpPr/>
          <p:nvPr/>
        </p:nvGrpSpPr>
        <p:grpSpPr>
          <a:xfrm>
            <a:off x="5435225" y="4736878"/>
            <a:ext cx="367730" cy="276589"/>
            <a:chOff x="5433059" y="4741164"/>
            <a:chExt cx="368935" cy="277495"/>
          </a:xfrm>
        </p:grpSpPr>
        <p:sp>
          <p:nvSpPr>
            <p:cNvPr id="14" name="object 14"/>
            <p:cNvSpPr/>
            <p:nvPr/>
          </p:nvSpPr>
          <p:spPr>
            <a:xfrm>
              <a:off x="5446013" y="4754118"/>
              <a:ext cx="342900" cy="251460"/>
            </a:xfrm>
            <a:custGeom>
              <a:avLst/>
              <a:gdLst/>
              <a:ahLst/>
              <a:cxnLst/>
              <a:rect l="l" t="t" r="r" b="b"/>
              <a:pathLst>
                <a:path w="342900" h="251460">
                  <a:moveTo>
                    <a:pt x="217170" y="0"/>
                  </a:moveTo>
                  <a:lnTo>
                    <a:pt x="217170" y="62864"/>
                  </a:lnTo>
                  <a:lnTo>
                    <a:pt x="0" y="62864"/>
                  </a:lnTo>
                  <a:lnTo>
                    <a:pt x="0" y="188594"/>
                  </a:lnTo>
                  <a:lnTo>
                    <a:pt x="217170" y="188594"/>
                  </a:lnTo>
                  <a:lnTo>
                    <a:pt x="217170" y="251459"/>
                  </a:lnTo>
                  <a:lnTo>
                    <a:pt x="342900" y="125729"/>
                  </a:lnTo>
                  <a:lnTo>
                    <a:pt x="217170" y="0"/>
                  </a:lnTo>
                  <a:close/>
                </a:path>
              </a:pathLst>
            </a:custGeom>
            <a:solidFill>
              <a:srgbClr val="000000"/>
            </a:solidFill>
          </p:spPr>
          <p:txBody>
            <a:bodyPr wrap="square" lIns="0" tIns="0" rIns="0" bIns="0" rtlCol="0"/>
            <a:lstStyle/>
            <a:p>
              <a:endParaRPr sz="1794"/>
            </a:p>
          </p:txBody>
        </p:sp>
        <p:sp>
          <p:nvSpPr>
            <p:cNvPr id="15" name="object 15"/>
            <p:cNvSpPr/>
            <p:nvPr/>
          </p:nvSpPr>
          <p:spPr>
            <a:xfrm>
              <a:off x="5446013" y="4754118"/>
              <a:ext cx="342900" cy="251460"/>
            </a:xfrm>
            <a:custGeom>
              <a:avLst/>
              <a:gdLst/>
              <a:ahLst/>
              <a:cxnLst/>
              <a:rect l="l" t="t" r="r" b="b"/>
              <a:pathLst>
                <a:path w="342900" h="251460">
                  <a:moveTo>
                    <a:pt x="0" y="62864"/>
                  </a:moveTo>
                  <a:lnTo>
                    <a:pt x="217170" y="62864"/>
                  </a:lnTo>
                  <a:lnTo>
                    <a:pt x="217170" y="0"/>
                  </a:lnTo>
                  <a:lnTo>
                    <a:pt x="342900" y="125729"/>
                  </a:lnTo>
                  <a:lnTo>
                    <a:pt x="217170" y="251459"/>
                  </a:lnTo>
                  <a:lnTo>
                    <a:pt x="217170" y="188594"/>
                  </a:lnTo>
                  <a:lnTo>
                    <a:pt x="0" y="188594"/>
                  </a:lnTo>
                  <a:lnTo>
                    <a:pt x="0" y="62864"/>
                  </a:lnTo>
                  <a:close/>
                </a:path>
              </a:pathLst>
            </a:custGeom>
            <a:ln w="25908">
              <a:solidFill>
                <a:srgbClr val="000000"/>
              </a:solidFill>
            </a:ln>
          </p:spPr>
          <p:txBody>
            <a:bodyPr wrap="square" lIns="0" tIns="0" rIns="0" bIns="0" rtlCol="0"/>
            <a:lstStyle/>
            <a:p>
              <a:endParaRPr sz="1794"/>
            </a:p>
          </p:txBody>
        </p:sp>
      </p:grpSp>
      <p:grpSp>
        <p:nvGrpSpPr>
          <p:cNvPr id="16" name="object 16"/>
          <p:cNvGrpSpPr/>
          <p:nvPr/>
        </p:nvGrpSpPr>
        <p:grpSpPr>
          <a:xfrm>
            <a:off x="8757580" y="4906755"/>
            <a:ext cx="1917766" cy="714574"/>
            <a:chOff x="8766302" y="4911597"/>
            <a:chExt cx="1924050" cy="716915"/>
          </a:xfrm>
        </p:grpSpPr>
        <p:sp>
          <p:nvSpPr>
            <p:cNvPr id="17" name="object 17"/>
            <p:cNvSpPr/>
            <p:nvPr/>
          </p:nvSpPr>
          <p:spPr>
            <a:xfrm>
              <a:off x="8779002" y="4924297"/>
              <a:ext cx="1898650" cy="691515"/>
            </a:xfrm>
            <a:custGeom>
              <a:avLst/>
              <a:gdLst/>
              <a:ahLst/>
              <a:cxnLst/>
              <a:rect l="l" t="t" r="r" b="b"/>
              <a:pathLst>
                <a:path w="1898650" h="691514">
                  <a:moveTo>
                    <a:pt x="0" y="87756"/>
                  </a:moveTo>
                  <a:lnTo>
                    <a:pt x="19256" y="39735"/>
                  </a:lnTo>
                  <a:lnTo>
                    <a:pt x="66801" y="19431"/>
                  </a:lnTo>
                  <a:lnTo>
                    <a:pt x="1823847" y="0"/>
                  </a:lnTo>
                  <a:lnTo>
                    <a:pt x="1850221" y="4972"/>
                  </a:lnTo>
                  <a:lnTo>
                    <a:pt x="1871868" y="19208"/>
                  </a:lnTo>
                  <a:lnTo>
                    <a:pt x="1886586" y="40540"/>
                  </a:lnTo>
                  <a:lnTo>
                    <a:pt x="1892173" y="66801"/>
                  </a:lnTo>
                  <a:lnTo>
                    <a:pt x="1898142" y="603630"/>
                  </a:lnTo>
                  <a:lnTo>
                    <a:pt x="1893095" y="630007"/>
                  </a:lnTo>
                  <a:lnTo>
                    <a:pt x="1878822" y="651663"/>
                  </a:lnTo>
                  <a:lnTo>
                    <a:pt x="1857476" y="666397"/>
                  </a:lnTo>
                  <a:lnTo>
                    <a:pt x="1831213" y="672007"/>
                  </a:lnTo>
                  <a:lnTo>
                    <a:pt x="74295" y="691426"/>
                  </a:lnTo>
                  <a:lnTo>
                    <a:pt x="47920" y="686404"/>
                  </a:lnTo>
                  <a:lnTo>
                    <a:pt x="26273" y="672160"/>
                  </a:lnTo>
                  <a:lnTo>
                    <a:pt x="11555" y="650838"/>
                  </a:lnTo>
                  <a:lnTo>
                    <a:pt x="5969" y="624585"/>
                  </a:lnTo>
                  <a:lnTo>
                    <a:pt x="0" y="87756"/>
                  </a:lnTo>
                  <a:close/>
                </a:path>
              </a:pathLst>
            </a:custGeom>
            <a:ln w="25400">
              <a:solidFill>
                <a:srgbClr val="000000"/>
              </a:solidFill>
            </a:ln>
          </p:spPr>
          <p:txBody>
            <a:bodyPr wrap="square" lIns="0" tIns="0" rIns="0" bIns="0" rtlCol="0"/>
            <a:lstStyle/>
            <a:p>
              <a:endParaRPr sz="1794"/>
            </a:p>
          </p:txBody>
        </p:sp>
        <p:sp>
          <p:nvSpPr>
            <p:cNvPr id="18" name="object 18"/>
            <p:cNvSpPr/>
            <p:nvPr/>
          </p:nvSpPr>
          <p:spPr>
            <a:xfrm>
              <a:off x="9054719" y="5202935"/>
              <a:ext cx="1359535" cy="143510"/>
            </a:xfrm>
            <a:custGeom>
              <a:avLst/>
              <a:gdLst/>
              <a:ahLst/>
              <a:cxnLst/>
              <a:rect l="l" t="t" r="r" b="b"/>
              <a:pathLst>
                <a:path w="1359534" h="143510">
                  <a:moveTo>
                    <a:pt x="15621" y="14224"/>
                  </a:moveTo>
                  <a:lnTo>
                    <a:pt x="12953" y="14224"/>
                  </a:lnTo>
                  <a:lnTo>
                    <a:pt x="8381" y="14477"/>
                  </a:lnTo>
                  <a:lnTo>
                    <a:pt x="6730" y="14605"/>
                  </a:lnTo>
                  <a:lnTo>
                    <a:pt x="5079" y="14858"/>
                  </a:lnTo>
                  <a:lnTo>
                    <a:pt x="3809" y="15112"/>
                  </a:lnTo>
                  <a:lnTo>
                    <a:pt x="2794" y="15493"/>
                  </a:lnTo>
                  <a:lnTo>
                    <a:pt x="1777" y="15747"/>
                  </a:lnTo>
                  <a:lnTo>
                    <a:pt x="1015" y="16256"/>
                  </a:lnTo>
                  <a:lnTo>
                    <a:pt x="634" y="16763"/>
                  </a:lnTo>
                  <a:lnTo>
                    <a:pt x="126" y="17271"/>
                  </a:lnTo>
                  <a:lnTo>
                    <a:pt x="0" y="18541"/>
                  </a:lnTo>
                  <a:lnTo>
                    <a:pt x="1270" y="140207"/>
                  </a:lnTo>
                  <a:lnTo>
                    <a:pt x="1524" y="140715"/>
                  </a:lnTo>
                  <a:lnTo>
                    <a:pt x="2031" y="141223"/>
                  </a:lnTo>
                  <a:lnTo>
                    <a:pt x="2412" y="141858"/>
                  </a:lnTo>
                  <a:lnTo>
                    <a:pt x="3175" y="142239"/>
                  </a:lnTo>
                  <a:lnTo>
                    <a:pt x="4063" y="142494"/>
                  </a:lnTo>
                  <a:lnTo>
                    <a:pt x="5079" y="142875"/>
                  </a:lnTo>
                  <a:lnTo>
                    <a:pt x="6476" y="143128"/>
                  </a:lnTo>
                  <a:lnTo>
                    <a:pt x="8127" y="143255"/>
                  </a:lnTo>
                  <a:lnTo>
                    <a:pt x="9778" y="143509"/>
                  </a:lnTo>
                  <a:lnTo>
                    <a:pt x="17017" y="143509"/>
                  </a:lnTo>
                  <a:lnTo>
                    <a:pt x="19050" y="143382"/>
                  </a:lnTo>
                  <a:lnTo>
                    <a:pt x="26797" y="140969"/>
                  </a:lnTo>
                  <a:lnTo>
                    <a:pt x="27304" y="140461"/>
                  </a:lnTo>
                  <a:lnTo>
                    <a:pt x="27431" y="139191"/>
                  </a:lnTo>
                  <a:lnTo>
                    <a:pt x="26161" y="17652"/>
                  </a:lnTo>
                  <a:lnTo>
                    <a:pt x="25907" y="17018"/>
                  </a:lnTo>
                  <a:lnTo>
                    <a:pt x="25400" y="16509"/>
                  </a:lnTo>
                  <a:lnTo>
                    <a:pt x="25019" y="16001"/>
                  </a:lnTo>
                  <a:lnTo>
                    <a:pt x="24256" y="15620"/>
                  </a:lnTo>
                  <a:lnTo>
                    <a:pt x="23240" y="15239"/>
                  </a:lnTo>
                  <a:lnTo>
                    <a:pt x="22351" y="14858"/>
                  </a:lnTo>
                  <a:lnTo>
                    <a:pt x="20954" y="14731"/>
                  </a:lnTo>
                  <a:lnTo>
                    <a:pt x="19303" y="14477"/>
                  </a:lnTo>
                  <a:lnTo>
                    <a:pt x="17652" y="14350"/>
                  </a:lnTo>
                  <a:lnTo>
                    <a:pt x="15621" y="14224"/>
                  </a:lnTo>
                  <a:close/>
                </a:path>
                <a:path w="1359534" h="143510">
                  <a:moveTo>
                    <a:pt x="79121" y="14096"/>
                  </a:moveTo>
                  <a:lnTo>
                    <a:pt x="76580" y="14096"/>
                  </a:lnTo>
                  <a:lnTo>
                    <a:pt x="62737" y="14350"/>
                  </a:lnTo>
                  <a:lnTo>
                    <a:pt x="60071" y="14350"/>
                  </a:lnTo>
                  <a:lnTo>
                    <a:pt x="57784" y="15112"/>
                  </a:lnTo>
                  <a:lnTo>
                    <a:pt x="56006" y="16763"/>
                  </a:lnTo>
                  <a:lnTo>
                    <a:pt x="54228" y="18287"/>
                  </a:lnTo>
                  <a:lnTo>
                    <a:pt x="53339" y="20574"/>
                  </a:lnTo>
                  <a:lnTo>
                    <a:pt x="53351" y="24764"/>
                  </a:lnTo>
                  <a:lnTo>
                    <a:pt x="54609" y="139445"/>
                  </a:lnTo>
                  <a:lnTo>
                    <a:pt x="57023" y="141858"/>
                  </a:lnTo>
                  <a:lnTo>
                    <a:pt x="57784" y="142239"/>
                  </a:lnTo>
                  <a:lnTo>
                    <a:pt x="59054" y="142494"/>
                  </a:lnTo>
                  <a:lnTo>
                    <a:pt x="60578" y="142747"/>
                  </a:lnTo>
                  <a:lnTo>
                    <a:pt x="62102" y="142875"/>
                  </a:lnTo>
                  <a:lnTo>
                    <a:pt x="64007" y="143001"/>
                  </a:lnTo>
                  <a:lnTo>
                    <a:pt x="66294" y="143001"/>
                  </a:lnTo>
                  <a:lnTo>
                    <a:pt x="77977" y="139826"/>
                  </a:lnTo>
                  <a:lnTo>
                    <a:pt x="77959" y="125729"/>
                  </a:lnTo>
                  <a:lnTo>
                    <a:pt x="77368" y="73786"/>
                  </a:lnTo>
                  <a:lnTo>
                    <a:pt x="77332" y="66166"/>
                  </a:lnTo>
                  <a:lnTo>
                    <a:pt x="77215" y="61721"/>
                  </a:lnTo>
                  <a:lnTo>
                    <a:pt x="76961" y="57022"/>
                  </a:lnTo>
                  <a:lnTo>
                    <a:pt x="76834" y="52196"/>
                  </a:lnTo>
                  <a:lnTo>
                    <a:pt x="76580" y="47497"/>
                  </a:lnTo>
                  <a:lnTo>
                    <a:pt x="76200" y="42798"/>
                  </a:lnTo>
                  <a:lnTo>
                    <a:pt x="103710" y="42798"/>
                  </a:lnTo>
                  <a:lnTo>
                    <a:pt x="93852" y="24764"/>
                  </a:lnTo>
                  <a:lnTo>
                    <a:pt x="92709" y="22606"/>
                  </a:lnTo>
                  <a:lnTo>
                    <a:pt x="91439" y="20827"/>
                  </a:lnTo>
                  <a:lnTo>
                    <a:pt x="82930" y="14731"/>
                  </a:lnTo>
                  <a:lnTo>
                    <a:pt x="81279" y="14350"/>
                  </a:lnTo>
                  <a:lnTo>
                    <a:pt x="79121" y="14096"/>
                  </a:lnTo>
                  <a:close/>
                </a:path>
                <a:path w="1359534" h="143510">
                  <a:moveTo>
                    <a:pt x="103710" y="42798"/>
                  </a:moveTo>
                  <a:lnTo>
                    <a:pt x="76453" y="42798"/>
                  </a:lnTo>
                  <a:lnTo>
                    <a:pt x="77977" y="46608"/>
                  </a:lnTo>
                  <a:lnTo>
                    <a:pt x="79755" y="50672"/>
                  </a:lnTo>
                  <a:lnTo>
                    <a:pt x="81787" y="54736"/>
                  </a:lnTo>
                  <a:lnTo>
                    <a:pt x="83692" y="58800"/>
                  </a:lnTo>
                  <a:lnTo>
                    <a:pt x="85598" y="62610"/>
                  </a:lnTo>
                  <a:lnTo>
                    <a:pt x="87502" y="66166"/>
                  </a:lnTo>
                  <a:lnTo>
                    <a:pt x="120014" y="125729"/>
                  </a:lnTo>
                  <a:lnTo>
                    <a:pt x="121665" y="129031"/>
                  </a:lnTo>
                  <a:lnTo>
                    <a:pt x="123189" y="131698"/>
                  </a:lnTo>
                  <a:lnTo>
                    <a:pt x="124586" y="133730"/>
                  </a:lnTo>
                  <a:lnTo>
                    <a:pt x="125856" y="135762"/>
                  </a:lnTo>
                  <a:lnTo>
                    <a:pt x="127253" y="137413"/>
                  </a:lnTo>
                  <a:lnTo>
                    <a:pt x="130175" y="139826"/>
                  </a:lnTo>
                  <a:lnTo>
                    <a:pt x="131699" y="140715"/>
                  </a:lnTo>
                  <a:lnTo>
                    <a:pt x="133476" y="141097"/>
                  </a:lnTo>
                  <a:lnTo>
                    <a:pt x="135127" y="141604"/>
                  </a:lnTo>
                  <a:lnTo>
                    <a:pt x="137159" y="141731"/>
                  </a:lnTo>
                  <a:lnTo>
                    <a:pt x="139446" y="141731"/>
                  </a:lnTo>
                  <a:lnTo>
                    <a:pt x="150495" y="141604"/>
                  </a:lnTo>
                  <a:lnTo>
                    <a:pt x="151764" y="141604"/>
                  </a:lnTo>
                  <a:lnTo>
                    <a:pt x="153034" y="141350"/>
                  </a:lnTo>
                  <a:lnTo>
                    <a:pt x="154177" y="140969"/>
                  </a:lnTo>
                  <a:lnTo>
                    <a:pt x="155448" y="140588"/>
                  </a:lnTo>
                  <a:lnTo>
                    <a:pt x="160147" y="133730"/>
                  </a:lnTo>
                  <a:lnTo>
                    <a:pt x="159861" y="106172"/>
                  </a:lnTo>
                  <a:lnTo>
                    <a:pt x="136905" y="106172"/>
                  </a:lnTo>
                  <a:lnTo>
                    <a:pt x="135762" y="103631"/>
                  </a:lnTo>
                  <a:lnTo>
                    <a:pt x="133223" y="98297"/>
                  </a:lnTo>
                  <a:lnTo>
                    <a:pt x="131952" y="95757"/>
                  </a:lnTo>
                  <a:lnTo>
                    <a:pt x="130555" y="93090"/>
                  </a:lnTo>
                  <a:lnTo>
                    <a:pt x="129285" y="90297"/>
                  </a:lnTo>
                  <a:lnTo>
                    <a:pt x="127888" y="87629"/>
                  </a:lnTo>
                  <a:lnTo>
                    <a:pt x="126491" y="84835"/>
                  </a:lnTo>
                  <a:lnTo>
                    <a:pt x="125022" y="82041"/>
                  </a:lnTo>
                  <a:lnTo>
                    <a:pt x="123571" y="79501"/>
                  </a:lnTo>
                  <a:lnTo>
                    <a:pt x="122174" y="76707"/>
                  </a:lnTo>
                  <a:lnTo>
                    <a:pt x="120650" y="73786"/>
                  </a:lnTo>
                  <a:lnTo>
                    <a:pt x="103710" y="42798"/>
                  </a:lnTo>
                  <a:close/>
                </a:path>
                <a:path w="1359534" h="143510">
                  <a:moveTo>
                    <a:pt x="151637" y="12953"/>
                  </a:moveTo>
                  <a:lnTo>
                    <a:pt x="145160" y="12953"/>
                  </a:lnTo>
                  <a:lnTo>
                    <a:pt x="143128" y="13081"/>
                  </a:lnTo>
                  <a:lnTo>
                    <a:pt x="141604" y="13334"/>
                  </a:lnTo>
                  <a:lnTo>
                    <a:pt x="140080" y="13462"/>
                  </a:lnTo>
                  <a:lnTo>
                    <a:pt x="138937" y="13715"/>
                  </a:lnTo>
                  <a:lnTo>
                    <a:pt x="138049" y="14224"/>
                  </a:lnTo>
                  <a:lnTo>
                    <a:pt x="137032" y="14605"/>
                  </a:lnTo>
                  <a:lnTo>
                    <a:pt x="136398" y="14986"/>
                  </a:lnTo>
                  <a:lnTo>
                    <a:pt x="136016" y="15620"/>
                  </a:lnTo>
                  <a:lnTo>
                    <a:pt x="135635" y="16128"/>
                  </a:lnTo>
                  <a:lnTo>
                    <a:pt x="136216" y="84835"/>
                  </a:lnTo>
                  <a:lnTo>
                    <a:pt x="137032" y="106172"/>
                  </a:lnTo>
                  <a:lnTo>
                    <a:pt x="159861" y="106172"/>
                  </a:lnTo>
                  <a:lnTo>
                    <a:pt x="158876" y="16509"/>
                  </a:lnTo>
                  <a:lnTo>
                    <a:pt x="158750" y="15875"/>
                  </a:lnTo>
                  <a:lnTo>
                    <a:pt x="158369" y="15366"/>
                  </a:lnTo>
                  <a:lnTo>
                    <a:pt x="158114" y="14858"/>
                  </a:lnTo>
                  <a:lnTo>
                    <a:pt x="157479" y="14350"/>
                  </a:lnTo>
                  <a:lnTo>
                    <a:pt x="156590" y="13969"/>
                  </a:lnTo>
                  <a:lnTo>
                    <a:pt x="155828" y="13588"/>
                  </a:lnTo>
                  <a:lnTo>
                    <a:pt x="154685" y="13334"/>
                  </a:lnTo>
                  <a:lnTo>
                    <a:pt x="153161" y="13207"/>
                  </a:lnTo>
                  <a:lnTo>
                    <a:pt x="151637" y="12953"/>
                  </a:lnTo>
                  <a:close/>
                </a:path>
                <a:path w="1359534" h="143510">
                  <a:moveTo>
                    <a:pt x="255904" y="12191"/>
                  </a:moveTo>
                  <a:lnTo>
                    <a:pt x="195072" y="12826"/>
                  </a:lnTo>
                  <a:lnTo>
                    <a:pt x="192912" y="12826"/>
                  </a:lnTo>
                  <a:lnTo>
                    <a:pt x="191134" y="13588"/>
                  </a:lnTo>
                  <a:lnTo>
                    <a:pt x="189610" y="14858"/>
                  </a:lnTo>
                  <a:lnTo>
                    <a:pt x="188213" y="16128"/>
                  </a:lnTo>
                  <a:lnTo>
                    <a:pt x="187451" y="18287"/>
                  </a:lnTo>
                  <a:lnTo>
                    <a:pt x="187469" y="22859"/>
                  </a:lnTo>
                  <a:lnTo>
                    <a:pt x="188722" y="137922"/>
                  </a:lnTo>
                  <a:lnTo>
                    <a:pt x="192531" y="140715"/>
                  </a:lnTo>
                  <a:lnTo>
                    <a:pt x="193928" y="141097"/>
                  </a:lnTo>
                  <a:lnTo>
                    <a:pt x="197230" y="141350"/>
                  </a:lnTo>
                  <a:lnTo>
                    <a:pt x="199389" y="141477"/>
                  </a:lnTo>
                  <a:lnTo>
                    <a:pt x="201802" y="141477"/>
                  </a:lnTo>
                  <a:lnTo>
                    <a:pt x="204470" y="141350"/>
                  </a:lnTo>
                  <a:lnTo>
                    <a:pt x="206501" y="141350"/>
                  </a:lnTo>
                  <a:lnTo>
                    <a:pt x="214249" y="138810"/>
                  </a:lnTo>
                  <a:lnTo>
                    <a:pt x="214756" y="138302"/>
                  </a:lnTo>
                  <a:lnTo>
                    <a:pt x="214883" y="136905"/>
                  </a:lnTo>
                  <a:lnTo>
                    <a:pt x="214375" y="89280"/>
                  </a:lnTo>
                  <a:lnTo>
                    <a:pt x="254253" y="88772"/>
                  </a:lnTo>
                  <a:lnTo>
                    <a:pt x="256412" y="86359"/>
                  </a:lnTo>
                  <a:lnTo>
                    <a:pt x="256794" y="85597"/>
                  </a:lnTo>
                  <a:lnTo>
                    <a:pt x="257048" y="84454"/>
                  </a:lnTo>
                  <a:lnTo>
                    <a:pt x="257175" y="83184"/>
                  </a:lnTo>
                  <a:lnTo>
                    <a:pt x="257428" y="80136"/>
                  </a:lnTo>
                  <a:lnTo>
                    <a:pt x="257301" y="74548"/>
                  </a:lnTo>
                  <a:lnTo>
                    <a:pt x="257048" y="73278"/>
                  </a:lnTo>
                  <a:lnTo>
                    <a:pt x="256921" y="71881"/>
                  </a:lnTo>
                  <a:lnTo>
                    <a:pt x="256666" y="70865"/>
                  </a:lnTo>
                  <a:lnTo>
                    <a:pt x="255904" y="69341"/>
                  </a:lnTo>
                  <a:lnTo>
                    <a:pt x="255524" y="68706"/>
                  </a:lnTo>
                  <a:lnTo>
                    <a:pt x="255015" y="68452"/>
                  </a:lnTo>
                  <a:lnTo>
                    <a:pt x="254846" y="68325"/>
                  </a:lnTo>
                  <a:lnTo>
                    <a:pt x="214122" y="68325"/>
                  </a:lnTo>
                  <a:lnTo>
                    <a:pt x="213740" y="33908"/>
                  </a:lnTo>
                  <a:lnTo>
                    <a:pt x="256158" y="33400"/>
                  </a:lnTo>
                  <a:lnTo>
                    <a:pt x="256666" y="33273"/>
                  </a:lnTo>
                  <a:lnTo>
                    <a:pt x="259333" y="20827"/>
                  </a:lnTo>
                  <a:lnTo>
                    <a:pt x="259079" y="17780"/>
                  </a:lnTo>
                  <a:lnTo>
                    <a:pt x="256921" y="12700"/>
                  </a:lnTo>
                  <a:lnTo>
                    <a:pt x="256539" y="12318"/>
                  </a:lnTo>
                  <a:lnTo>
                    <a:pt x="255904" y="12191"/>
                  </a:lnTo>
                  <a:close/>
                </a:path>
                <a:path w="1359534" h="143510">
                  <a:moveTo>
                    <a:pt x="254000" y="67944"/>
                  </a:moveTo>
                  <a:lnTo>
                    <a:pt x="214122" y="68325"/>
                  </a:lnTo>
                  <a:lnTo>
                    <a:pt x="254846" y="68325"/>
                  </a:lnTo>
                  <a:lnTo>
                    <a:pt x="254507" y="68072"/>
                  </a:lnTo>
                  <a:lnTo>
                    <a:pt x="254000" y="67944"/>
                  </a:lnTo>
                  <a:close/>
                </a:path>
                <a:path w="1359534" h="143510">
                  <a:moveTo>
                    <a:pt x="334645" y="9016"/>
                  </a:moveTo>
                  <a:lnTo>
                    <a:pt x="293877" y="21716"/>
                  </a:lnTo>
                  <a:lnTo>
                    <a:pt x="275468" y="55225"/>
                  </a:lnTo>
                  <a:lnTo>
                    <a:pt x="273557" y="76834"/>
                  </a:lnTo>
                  <a:lnTo>
                    <a:pt x="273815" y="85006"/>
                  </a:lnTo>
                  <a:lnTo>
                    <a:pt x="293877" y="131572"/>
                  </a:lnTo>
                  <a:lnTo>
                    <a:pt x="333755" y="141604"/>
                  </a:lnTo>
                  <a:lnTo>
                    <a:pt x="341064" y="141297"/>
                  </a:lnTo>
                  <a:lnTo>
                    <a:pt x="379475" y="123189"/>
                  </a:lnTo>
                  <a:lnTo>
                    <a:pt x="382079" y="120268"/>
                  </a:lnTo>
                  <a:lnTo>
                    <a:pt x="327913" y="120268"/>
                  </a:lnTo>
                  <a:lnTo>
                    <a:pt x="322579" y="119252"/>
                  </a:lnTo>
                  <a:lnTo>
                    <a:pt x="302640" y="94106"/>
                  </a:lnTo>
                  <a:lnTo>
                    <a:pt x="301498" y="88518"/>
                  </a:lnTo>
                  <a:lnTo>
                    <a:pt x="300862" y="82168"/>
                  </a:lnTo>
                  <a:lnTo>
                    <a:pt x="300826" y="68198"/>
                  </a:lnTo>
                  <a:lnTo>
                    <a:pt x="301244" y="63500"/>
                  </a:lnTo>
                  <a:lnTo>
                    <a:pt x="303275" y="52704"/>
                  </a:lnTo>
                  <a:lnTo>
                    <a:pt x="305053" y="48005"/>
                  </a:lnTo>
                  <a:lnTo>
                    <a:pt x="307721" y="43941"/>
                  </a:lnTo>
                  <a:lnTo>
                    <a:pt x="310260" y="39877"/>
                  </a:lnTo>
                  <a:lnTo>
                    <a:pt x="334009" y="30352"/>
                  </a:lnTo>
                  <a:lnTo>
                    <a:pt x="384493" y="30352"/>
                  </a:lnTo>
                  <a:lnTo>
                    <a:pt x="384048" y="29590"/>
                  </a:lnTo>
                  <a:lnTo>
                    <a:pt x="348329" y="9842"/>
                  </a:lnTo>
                  <a:lnTo>
                    <a:pt x="341689" y="9179"/>
                  </a:lnTo>
                  <a:lnTo>
                    <a:pt x="334645" y="9016"/>
                  </a:lnTo>
                  <a:close/>
                </a:path>
                <a:path w="1359534" h="143510">
                  <a:moveTo>
                    <a:pt x="384493" y="30352"/>
                  </a:moveTo>
                  <a:lnTo>
                    <a:pt x="340232" y="30352"/>
                  </a:lnTo>
                  <a:lnTo>
                    <a:pt x="345566" y="31368"/>
                  </a:lnTo>
                  <a:lnTo>
                    <a:pt x="349884" y="33400"/>
                  </a:lnTo>
                  <a:lnTo>
                    <a:pt x="354075" y="35559"/>
                  </a:lnTo>
                  <a:lnTo>
                    <a:pt x="357504" y="38607"/>
                  </a:lnTo>
                  <a:lnTo>
                    <a:pt x="360045" y="42417"/>
                  </a:lnTo>
                  <a:lnTo>
                    <a:pt x="362711" y="46354"/>
                  </a:lnTo>
                  <a:lnTo>
                    <a:pt x="364489" y="51053"/>
                  </a:lnTo>
                  <a:lnTo>
                    <a:pt x="366775" y="61975"/>
                  </a:lnTo>
                  <a:lnTo>
                    <a:pt x="367283" y="68198"/>
                  </a:lnTo>
                  <a:lnTo>
                    <a:pt x="367336" y="82168"/>
                  </a:lnTo>
                  <a:lnTo>
                    <a:pt x="367029" y="86867"/>
                  </a:lnTo>
                  <a:lnTo>
                    <a:pt x="345948" y="118872"/>
                  </a:lnTo>
                  <a:lnTo>
                    <a:pt x="340613" y="120141"/>
                  </a:lnTo>
                  <a:lnTo>
                    <a:pt x="334263" y="120141"/>
                  </a:lnTo>
                  <a:lnTo>
                    <a:pt x="327913" y="120268"/>
                  </a:lnTo>
                  <a:lnTo>
                    <a:pt x="382079" y="120268"/>
                  </a:lnTo>
                  <a:lnTo>
                    <a:pt x="384682" y="117347"/>
                  </a:lnTo>
                  <a:lnTo>
                    <a:pt x="394715" y="73151"/>
                  </a:lnTo>
                  <a:lnTo>
                    <a:pt x="394382" y="65131"/>
                  </a:lnTo>
                  <a:lnTo>
                    <a:pt x="393572" y="57657"/>
                  </a:lnTo>
                  <a:lnTo>
                    <a:pt x="392287" y="50756"/>
                  </a:lnTo>
                  <a:lnTo>
                    <a:pt x="390525" y="44450"/>
                  </a:lnTo>
                  <a:lnTo>
                    <a:pt x="387984" y="36321"/>
                  </a:lnTo>
                  <a:lnTo>
                    <a:pt x="384493" y="30352"/>
                  </a:lnTo>
                  <a:close/>
                </a:path>
                <a:path w="1359534" h="143510">
                  <a:moveTo>
                    <a:pt x="462914" y="9906"/>
                  </a:moveTo>
                  <a:lnTo>
                    <a:pt x="456819" y="9906"/>
                  </a:lnTo>
                  <a:lnTo>
                    <a:pt x="423672" y="10287"/>
                  </a:lnTo>
                  <a:lnTo>
                    <a:pt x="421512" y="10287"/>
                  </a:lnTo>
                  <a:lnTo>
                    <a:pt x="419734" y="11049"/>
                  </a:lnTo>
                  <a:lnTo>
                    <a:pt x="416686" y="13588"/>
                  </a:lnTo>
                  <a:lnTo>
                    <a:pt x="416051" y="15747"/>
                  </a:lnTo>
                  <a:lnTo>
                    <a:pt x="416076" y="20955"/>
                  </a:lnTo>
                  <a:lnTo>
                    <a:pt x="417322" y="135508"/>
                  </a:lnTo>
                  <a:lnTo>
                    <a:pt x="419988" y="137922"/>
                  </a:lnTo>
                  <a:lnTo>
                    <a:pt x="421004" y="138302"/>
                  </a:lnTo>
                  <a:lnTo>
                    <a:pt x="422401" y="138556"/>
                  </a:lnTo>
                  <a:lnTo>
                    <a:pt x="425703" y="138810"/>
                  </a:lnTo>
                  <a:lnTo>
                    <a:pt x="427862" y="138937"/>
                  </a:lnTo>
                  <a:lnTo>
                    <a:pt x="432942" y="138937"/>
                  </a:lnTo>
                  <a:lnTo>
                    <a:pt x="434975" y="138810"/>
                  </a:lnTo>
                  <a:lnTo>
                    <a:pt x="438276" y="138302"/>
                  </a:lnTo>
                  <a:lnTo>
                    <a:pt x="439674" y="138048"/>
                  </a:lnTo>
                  <a:lnTo>
                    <a:pt x="440689" y="137667"/>
                  </a:lnTo>
                  <a:lnTo>
                    <a:pt x="441578" y="137413"/>
                  </a:lnTo>
                  <a:lnTo>
                    <a:pt x="442340" y="136905"/>
                  </a:lnTo>
                  <a:lnTo>
                    <a:pt x="442722" y="136397"/>
                  </a:lnTo>
                  <a:lnTo>
                    <a:pt x="443229" y="135889"/>
                  </a:lnTo>
                  <a:lnTo>
                    <a:pt x="443265" y="125856"/>
                  </a:lnTo>
                  <a:lnTo>
                    <a:pt x="442849" y="85851"/>
                  </a:lnTo>
                  <a:lnTo>
                    <a:pt x="450976" y="85725"/>
                  </a:lnTo>
                  <a:lnTo>
                    <a:pt x="490067" y="85725"/>
                  </a:lnTo>
                  <a:lnTo>
                    <a:pt x="488950" y="84327"/>
                  </a:lnTo>
                  <a:lnTo>
                    <a:pt x="487425" y="82803"/>
                  </a:lnTo>
                  <a:lnTo>
                    <a:pt x="485648" y="81533"/>
                  </a:lnTo>
                  <a:lnTo>
                    <a:pt x="483997" y="80136"/>
                  </a:lnTo>
                  <a:lnTo>
                    <a:pt x="482219" y="79120"/>
                  </a:lnTo>
                  <a:lnTo>
                    <a:pt x="480313" y="78231"/>
                  </a:lnTo>
                  <a:lnTo>
                    <a:pt x="484250" y="76834"/>
                  </a:lnTo>
                  <a:lnTo>
                    <a:pt x="498105" y="66293"/>
                  </a:lnTo>
                  <a:lnTo>
                    <a:pt x="442595" y="66293"/>
                  </a:lnTo>
                  <a:lnTo>
                    <a:pt x="442213" y="29971"/>
                  </a:lnTo>
                  <a:lnTo>
                    <a:pt x="453898" y="29844"/>
                  </a:lnTo>
                  <a:lnTo>
                    <a:pt x="501793" y="29844"/>
                  </a:lnTo>
                  <a:lnTo>
                    <a:pt x="500760" y="27177"/>
                  </a:lnTo>
                  <a:lnTo>
                    <a:pt x="498475" y="23749"/>
                  </a:lnTo>
                  <a:lnTo>
                    <a:pt x="495553" y="20955"/>
                  </a:lnTo>
                  <a:lnTo>
                    <a:pt x="492759" y="18161"/>
                  </a:lnTo>
                  <a:lnTo>
                    <a:pt x="489203" y="15875"/>
                  </a:lnTo>
                  <a:lnTo>
                    <a:pt x="485012" y="14096"/>
                  </a:lnTo>
                  <a:lnTo>
                    <a:pt x="480949" y="12318"/>
                  </a:lnTo>
                  <a:lnTo>
                    <a:pt x="476250" y="11175"/>
                  </a:lnTo>
                  <a:lnTo>
                    <a:pt x="471042" y="10540"/>
                  </a:lnTo>
                  <a:lnTo>
                    <a:pt x="469264" y="10287"/>
                  </a:lnTo>
                  <a:lnTo>
                    <a:pt x="462914" y="9906"/>
                  </a:lnTo>
                  <a:close/>
                </a:path>
                <a:path w="1359534" h="143510">
                  <a:moveTo>
                    <a:pt x="490067" y="85725"/>
                  </a:moveTo>
                  <a:lnTo>
                    <a:pt x="453771" y="85725"/>
                  </a:lnTo>
                  <a:lnTo>
                    <a:pt x="456183" y="86105"/>
                  </a:lnTo>
                  <a:lnTo>
                    <a:pt x="458342" y="86994"/>
                  </a:lnTo>
                  <a:lnTo>
                    <a:pt x="468375" y="96900"/>
                  </a:lnTo>
                  <a:lnTo>
                    <a:pt x="469773" y="99440"/>
                  </a:lnTo>
                  <a:lnTo>
                    <a:pt x="471170" y="102234"/>
                  </a:lnTo>
                  <a:lnTo>
                    <a:pt x="472566" y="105536"/>
                  </a:lnTo>
                  <a:lnTo>
                    <a:pt x="484420" y="134111"/>
                  </a:lnTo>
                  <a:lnTo>
                    <a:pt x="484631" y="134747"/>
                  </a:lnTo>
                  <a:lnTo>
                    <a:pt x="485394" y="136016"/>
                  </a:lnTo>
                  <a:lnTo>
                    <a:pt x="485775" y="136525"/>
                  </a:lnTo>
                  <a:lnTo>
                    <a:pt x="486409" y="137032"/>
                  </a:lnTo>
                  <a:lnTo>
                    <a:pt x="487425" y="137286"/>
                  </a:lnTo>
                  <a:lnTo>
                    <a:pt x="488314" y="137667"/>
                  </a:lnTo>
                  <a:lnTo>
                    <a:pt x="489711" y="137922"/>
                  </a:lnTo>
                  <a:lnTo>
                    <a:pt x="493013" y="138175"/>
                  </a:lnTo>
                  <a:lnTo>
                    <a:pt x="501269" y="138175"/>
                  </a:lnTo>
                  <a:lnTo>
                    <a:pt x="512216" y="135254"/>
                  </a:lnTo>
                  <a:lnTo>
                    <a:pt x="512190" y="132460"/>
                  </a:lnTo>
                  <a:lnTo>
                    <a:pt x="511428" y="130175"/>
                  </a:lnTo>
                  <a:lnTo>
                    <a:pt x="510794" y="128397"/>
                  </a:lnTo>
                  <a:lnTo>
                    <a:pt x="509777" y="125856"/>
                  </a:lnTo>
                  <a:lnTo>
                    <a:pt x="498728" y="100710"/>
                  </a:lnTo>
                  <a:lnTo>
                    <a:pt x="497458" y="97662"/>
                  </a:lnTo>
                  <a:lnTo>
                    <a:pt x="494791" y="92582"/>
                  </a:lnTo>
                  <a:lnTo>
                    <a:pt x="493395" y="90169"/>
                  </a:lnTo>
                  <a:lnTo>
                    <a:pt x="491998" y="88137"/>
                  </a:lnTo>
                  <a:lnTo>
                    <a:pt x="490067" y="85725"/>
                  </a:lnTo>
                  <a:close/>
                </a:path>
                <a:path w="1359534" h="143510">
                  <a:moveTo>
                    <a:pt x="501793" y="29844"/>
                  </a:moveTo>
                  <a:lnTo>
                    <a:pt x="456819" y="29844"/>
                  </a:lnTo>
                  <a:lnTo>
                    <a:pt x="459231" y="29971"/>
                  </a:lnTo>
                  <a:lnTo>
                    <a:pt x="462533" y="30225"/>
                  </a:lnTo>
                  <a:lnTo>
                    <a:pt x="464057" y="30479"/>
                  </a:lnTo>
                  <a:lnTo>
                    <a:pt x="465327" y="30860"/>
                  </a:lnTo>
                  <a:lnTo>
                    <a:pt x="469773" y="32003"/>
                  </a:lnTo>
                  <a:lnTo>
                    <a:pt x="477900" y="50291"/>
                  </a:lnTo>
                  <a:lnTo>
                    <a:pt x="477392" y="52831"/>
                  </a:lnTo>
                  <a:lnTo>
                    <a:pt x="442595" y="66293"/>
                  </a:lnTo>
                  <a:lnTo>
                    <a:pt x="498105" y="66293"/>
                  </a:lnTo>
                  <a:lnTo>
                    <a:pt x="498573" y="65658"/>
                  </a:lnTo>
                  <a:lnTo>
                    <a:pt x="500633" y="62991"/>
                  </a:lnTo>
                  <a:lnTo>
                    <a:pt x="502157" y="59816"/>
                  </a:lnTo>
                  <a:lnTo>
                    <a:pt x="503174" y="56260"/>
                  </a:lnTo>
                  <a:lnTo>
                    <a:pt x="504316" y="52704"/>
                  </a:lnTo>
                  <a:lnTo>
                    <a:pt x="504825" y="48894"/>
                  </a:lnTo>
                  <a:lnTo>
                    <a:pt x="504698" y="39496"/>
                  </a:lnTo>
                  <a:lnTo>
                    <a:pt x="503808" y="34925"/>
                  </a:lnTo>
                  <a:lnTo>
                    <a:pt x="501793" y="29844"/>
                  </a:lnTo>
                  <a:close/>
                </a:path>
                <a:path w="1359534" h="143510">
                  <a:moveTo>
                    <a:pt x="560070" y="8762"/>
                  </a:moveTo>
                  <a:lnTo>
                    <a:pt x="557022" y="8889"/>
                  </a:lnTo>
                  <a:lnTo>
                    <a:pt x="540003" y="9016"/>
                  </a:lnTo>
                  <a:lnTo>
                    <a:pt x="537082" y="9016"/>
                  </a:lnTo>
                  <a:lnTo>
                    <a:pt x="534670" y="10032"/>
                  </a:lnTo>
                  <a:lnTo>
                    <a:pt x="532892" y="11937"/>
                  </a:lnTo>
                  <a:lnTo>
                    <a:pt x="531240" y="13588"/>
                  </a:lnTo>
                  <a:lnTo>
                    <a:pt x="530440" y="15875"/>
                  </a:lnTo>
                  <a:lnTo>
                    <a:pt x="531596" y="131952"/>
                  </a:lnTo>
                  <a:lnTo>
                    <a:pt x="532256" y="135381"/>
                  </a:lnTo>
                  <a:lnTo>
                    <a:pt x="532510" y="135889"/>
                  </a:lnTo>
                  <a:lnTo>
                    <a:pt x="533273" y="136397"/>
                  </a:lnTo>
                  <a:lnTo>
                    <a:pt x="534161" y="136651"/>
                  </a:lnTo>
                  <a:lnTo>
                    <a:pt x="535177" y="137032"/>
                  </a:lnTo>
                  <a:lnTo>
                    <a:pt x="536448" y="137286"/>
                  </a:lnTo>
                  <a:lnTo>
                    <a:pt x="537972" y="137413"/>
                  </a:lnTo>
                  <a:lnTo>
                    <a:pt x="539623" y="137667"/>
                  </a:lnTo>
                  <a:lnTo>
                    <a:pt x="546353" y="137667"/>
                  </a:lnTo>
                  <a:lnTo>
                    <a:pt x="548385" y="137540"/>
                  </a:lnTo>
                  <a:lnTo>
                    <a:pt x="556244" y="131952"/>
                  </a:lnTo>
                  <a:lnTo>
                    <a:pt x="555116" y="29209"/>
                  </a:lnTo>
                  <a:lnTo>
                    <a:pt x="579667" y="29209"/>
                  </a:lnTo>
                  <a:lnTo>
                    <a:pt x="577469" y="23368"/>
                  </a:lnTo>
                  <a:lnTo>
                    <a:pt x="576579" y="20574"/>
                  </a:lnTo>
                  <a:lnTo>
                    <a:pt x="575690" y="18287"/>
                  </a:lnTo>
                  <a:lnTo>
                    <a:pt x="574402" y="16128"/>
                  </a:lnTo>
                  <a:lnTo>
                    <a:pt x="573531" y="14605"/>
                  </a:lnTo>
                  <a:lnTo>
                    <a:pt x="572134" y="13081"/>
                  </a:lnTo>
                  <a:lnTo>
                    <a:pt x="570610" y="11937"/>
                  </a:lnTo>
                  <a:lnTo>
                    <a:pt x="568959" y="10794"/>
                  </a:lnTo>
                  <a:lnTo>
                    <a:pt x="567054" y="10032"/>
                  </a:lnTo>
                  <a:lnTo>
                    <a:pt x="562736" y="9016"/>
                  </a:lnTo>
                  <a:lnTo>
                    <a:pt x="560070" y="8762"/>
                  </a:lnTo>
                  <a:close/>
                </a:path>
                <a:path w="1359534" h="143510">
                  <a:moveTo>
                    <a:pt x="579667" y="29209"/>
                  </a:moveTo>
                  <a:lnTo>
                    <a:pt x="555371" y="29209"/>
                  </a:lnTo>
                  <a:lnTo>
                    <a:pt x="592327" y="132841"/>
                  </a:lnTo>
                  <a:lnTo>
                    <a:pt x="592433" y="133476"/>
                  </a:lnTo>
                  <a:lnTo>
                    <a:pt x="596010" y="136016"/>
                  </a:lnTo>
                  <a:lnTo>
                    <a:pt x="597026" y="136397"/>
                  </a:lnTo>
                  <a:lnTo>
                    <a:pt x="598297" y="136651"/>
                  </a:lnTo>
                  <a:lnTo>
                    <a:pt x="603376" y="137032"/>
                  </a:lnTo>
                  <a:lnTo>
                    <a:pt x="605662" y="137032"/>
                  </a:lnTo>
                  <a:lnTo>
                    <a:pt x="607822" y="136905"/>
                  </a:lnTo>
                  <a:lnTo>
                    <a:pt x="609726" y="136905"/>
                  </a:lnTo>
                  <a:lnTo>
                    <a:pt x="618871" y="132587"/>
                  </a:lnTo>
                  <a:lnTo>
                    <a:pt x="630353" y="99313"/>
                  </a:lnTo>
                  <a:lnTo>
                    <a:pt x="606044" y="99313"/>
                  </a:lnTo>
                  <a:lnTo>
                    <a:pt x="579667" y="29209"/>
                  </a:lnTo>
                  <a:close/>
                </a:path>
                <a:path w="1359534" h="143510">
                  <a:moveTo>
                    <a:pt x="679690" y="28066"/>
                  </a:moveTo>
                  <a:lnTo>
                    <a:pt x="655065" y="28066"/>
                  </a:lnTo>
                  <a:lnTo>
                    <a:pt x="656208" y="132969"/>
                  </a:lnTo>
                  <a:lnTo>
                    <a:pt x="656462" y="133476"/>
                  </a:lnTo>
                  <a:lnTo>
                    <a:pt x="657072" y="134365"/>
                  </a:lnTo>
                  <a:lnTo>
                    <a:pt x="657225" y="134619"/>
                  </a:lnTo>
                  <a:lnTo>
                    <a:pt x="657859" y="135000"/>
                  </a:lnTo>
                  <a:lnTo>
                    <a:pt x="658876" y="135254"/>
                  </a:lnTo>
                  <a:lnTo>
                    <a:pt x="659764" y="135635"/>
                  </a:lnTo>
                  <a:lnTo>
                    <a:pt x="661034" y="135889"/>
                  </a:lnTo>
                  <a:lnTo>
                    <a:pt x="662558" y="136016"/>
                  </a:lnTo>
                  <a:lnTo>
                    <a:pt x="664209" y="136270"/>
                  </a:lnTo>
                  <a:lnTo>
                    <a:pt x="670940" y="136270"/>
                  </a:lnTo>
                  <a:lnTo>
                    <a:pt x="672973" y="136144"/>
                  </a:lnTo>
                  <a:lnTo>
                    <a:pt x="674624" y="135889"/>
                  </a:lnTo>
                  <a:lnTo>
                    <a:pt x="676148" y="135762"/>
                  </a:lnTo>
                  <a:lnTo>
                    <a:pt x="677417" y="135381"/>
                  </a:lnTo>
                  <a:lnTo>
                    <a:pt x="678433" y="135127"/>
                  </a:lnTo>
                  <a:lnTo>
                    <a:pt x="679323" y="134747"/>
                  </a:lnTo>
                  <a:lnTo>
                    <a:pt x="679957" y="134365"/>
                  </a:lnTo>
                  <a:lnTo>
                    <a:pt x="680338" y="133730"/>
                  </a:lnTo>
                  <a:lnTo>
                    <a:pt x="680720" y="133222"/>
                  </a:lnTo>
                  <a:lnTo>
                    <a:pt x="680847" y="131952"/>
                  </a:lnTo>
                  <a:lnTo>
                    <a:pt x="679690" y="28066"/>
                  </a:lnTo>
                  <a:close/>
                </a:path>
                <a:path w="1359534" h="143510">
                  <a:moveTo>
                    <a:pt x="670940" y="7619"/>
                  </a:moveTo>
                  <a:lnTo>
                    <a:pt x="651636" y="7746"/>
                  </a:lnTo>
                  <a:lnTo>
                    <a:pt x="649224" y="7874"/>
                  </a:lnTo>
                  <a:lnTo>
                    <a:pt x="647064" y="8127"/>
                  </a:lnTo>
                  <a:lnTo>
                    <a:pt x="645286" y="8636"/>
                  </a:lnTo>
                  <a:lnTo>
                    <a:pt x="643381" y="9143"/>
                  </a:lnTo>
                  <a:lnTo>
                    <a:pt x="637031" y="15875"/>
                  </a:lnTo>
                  <a:lnTo>
                    <a:pt x="636015" y="17780"/>
                  </a:lnTo>
                  <a:lnTo>
                    <a:pt x="635126" y="20193"/>
                  </a:lnTo>
                  <a:lnTo>
                    <a:pt x="634237" y="22987"/>
                  </a:lnTo>
                  <a:lnTo>
                    <a:pt x="606425" y="99313"/>
                  </a:lnTo>
                  <a:lnTo>
                    <a:pt x="630353" y="99313"/>
                  </a:lnTo>
                  <a:lnTo>
                    <a:pt x="654938" y="28066"/>
                  </a:lnTo>
                  <a:lnTo>
                    <a:pt x="679690" y="28066"/>
                  </a:lnTo>
                  <a:lnTo>
                    <a:pt x="673861" y="8255"/>
                  </a:lnTo>
                  <a:lnTo>
                    <a:pt x="672464" y="7746"/>
                  </a:lnTo>
                  <a:lnTo>
                    <a:pt x="670940" y="7619"/>
                  </a:lnTo>
                  <a:close/>
                </a:path>
                <a:path w="1359534" h="143510">
                  <a:moveTo>
                    <a:pt x="779272" y="6350"/>
                  </a:moveTo>
                  <a:lnTo>
                    <a:pt x="714755" y="7112"/>
                  </a:lnTo>
                  <a:lnTo>
                    <a:pt x="712597" y="7112"/>
                  </a:lnTo>
                  <a:lnTo>
                    <a:pt x="710691" y="7746"/>
                  </a:lnTo>
                  <a:lnTo>
                    <a:pt x="709295" y="9143"/>
                  </a:lnTo>
                  <a:lnTo>
                    <a:pt x="707771" y="10413"/>
                  </a:lnTo>
                  <a:lnTo>
                    <a:pt x="707135" y="12445"/>
                  </a:lnTo>
                  <a:lnTo>
                    <a:pt x="707189" y="20065"/>
                  </a:lnTo>
                  <a:lnTo>
                    <a:pt x="708284" y="116331"/>
                  </a:lnTo>
                  <a:lnTo>
                    <a:pt x="708405" y="129920"/>
                  </a:lnTo>
                  <a:lnTo>
                    <a:pt x="709167" y="132079"/>
                  </a:lnTo>
                  <a:lnTo>
                    <a:pt x="712215" y="134619"/>
                  </a:lnTo>
                  <a:lnTo>
                    <a:pt x="713994" y="135127"/>
                  </a:lnTo>
                  <a:lnTo>
                    <a:pt x="716152" y="135127"/>
                  </a:lnTo>
                  <a:lnTo>
                    <a:pt x="781050" y="134492"/>
                  </a:lnTo>
                  <a:lnTo>
                    <a:pt x="781684" y="134238"/>
                  </a:lnTo>
                  <a:lnTo>
                    <a:pt x="782065" y="133857"/>
                  </a:lnTo>
                  <a:lnTo>
                    <a:pt x="782574" y="133476"/>
                  </a:lnTo>
                  <a:lnTo>
                    <a:pt x="783081" y="132969"/>
                  </a:lnTo>
                  <a:lnTo>
                    <a:pt x="783390" y="132079"/>
                  </a:lnTo>
                  <a:lnTo>
                    <a:pt x="783716" y="131317"/>
                  </a:lnTo>
                  <a:lnTo>
                    <a:pt x="783844" y="130301"/>
                  </a:lnTo>
                  <a:lnTo>
                    <a:pt x="784098" y="129031"/>
                  </a:lnTo>
                  <a:lnTo>
                    <a:pt x="783971" y="119379"/>
                  </a:lnTo>
                  <a:lnTo>
                    <a:pt x="781938" y="114553"/>
                  </a:lnTo>
                  <a:lnTo>
                    <a:pt x="734186" y="114553"/>
                  </a:lnTo>
                  <a:lnTo>
                    <a:pt x="733805" y="78485"/>
                  </a:lnTo>
                  <a:lnTo>
                    <a:pt x="773049" y="77977"/>
                  </a:lnTo>
                  <a:lnTo>
                    <a:pt x="773556" y="77850"/>
                  </a:lnTo>
                  <a:lnTo>
                    <a:pt x="774064" y="77469"/>
                  </a:lnTo>
                  <a:lnTo>
                    <a:pt x="774573" y="77215"/>
                  </a:lnTo>
                  <a:lnTo>
                    <a:pt x="776097" y="71627"/>
                  </a:lnTo>
                  <a:lnTo>
                    <a:pt x="776097" y="64642"/>
                  </a:lnTo>
                  <a:lnTo>
                    <a:pt x="775842" y="63372"/>
                  </a:lnTo>
                  <a:lnTo>
                    <a:pt x="775715" y="62102"/>
                  </a:lnTo>
                  <a:lnTo>
                    <a:pt x="775461" y="61086"/>
                  </a:lnTo>
                  <a:lnTo>
                    <a:pt x="775080" y="60325"/>
                  </a:lnTo>
                  <a:lnTo>
                    <a:pt x="774826" y="59562"/>
                  </a:lnTo>
                  <a:lnTo>
                    <a:pt x="774319" y="59054"/>
                  </a:lnTo>
                  <a:lnTo>
                    <a:pt x="773810" y="58673"/>
                  </a:lnTo>
                  <a:lnTo>
                    <a:pt x="733551" y="58546"/>
                  </a:lnTo>
                  <a:lnTo>
                    <a:pt x="733171" y="27305"/>
                  </a:lnTo>
                  <a:lnTo>
                    <a:pt x="779526" y="26796"/>
                  </a:lnTo>
                  <a:lnTo>
                    <a:pt x="780033" y="26543"/>
                  </a:lnTo>
                  <a:lnTo>
                    <a:pt x="780541" y="26162"/>
                  </a:lnTo>
                  <a:lnTo>
                    <a:pt x="780923" y="25907"/>
                  </a:lnTo>
                  <a:lnTo>
                    <a:pt x="781303" y="25272"/>
                  </a:lnTo>
                  <a:lnTo>
                    <a:pt x="781684" y="24511"/>
                  </a:lnTo>
                  <a:lnTo>
                    <a:pt x="781938" y="23621"/>
                  </a:lnTo>
                  <a:lnTo>
                    <a:pt x="782192" y="22606"/>
                  </a:lnTo>
                  <a:lnTo>
                    <a:pt x="782320" y="21336"/>
                  </a:lnTo>
                  <a:lnTo>
                    <a:pt x="782574" y="20065"/>
                  </a:lnTo>
                  <a:lnTo>
                    <a:pt x="782574" y="14605"/>
                  </a:lnTo>
                  <a:lnTo>
                    <a:pt x="782320" y="11811"/>
                  </a:lnTo>
                  <a:lnTo>
                    <a:pt x="782065" y="10413"/>
                  </a:lnTo>
                  <a:lnTo>
                    <a:pt x="781811" y="9397"/>
                  </a:lnTo>
                  <a:lnTo>
                    <a:pt x="781430" y="8636"/>
                  </a:lnTo>
                  <a:lnTo>
                    <a:pt x="781176" y="7746"/>
                  </a:lnTo>
                  <a:lnTo>
                    <a:pt x="780796" y="7238"/>
                  </a:lnTo>
                  <a:lnTo>
                    <a:pt x="780287" y="6857"/>
                  </a:lnTo>
                  <a:lnTo>
                    <a:pt x="779272" y="6350"/>
                  </a:lnTo>
                  <a:close/>
                </a:path>
                <a:path w="1359534" h="143510">
                  <a:moveTo>
                    <a:pt x="780923" y="114045"/>
                  </a:moveTo>
                  <a:lnTo>
                    <a:pt x="734186" y="114553"/>
                  </a:lnTo>
                  <a:lnTo>
                    <a:pt x="781938" y="114553"/>
                  </a:lnTo>
                  <a:lnTo>
                    <a:pt x="781430" y="114172"/>
                  </a:lnTo>
                  <a:lnTo>
                    <a:pt x="780923" y="114045"/>
                  </a:lnTo>
                  <a:close/>
                </a:path>
                <a:path w="1359534" h="143510">
                  <a:moveTo>
                    <a:pt x="772795" y="58165"/>
                  </a:moveTo>
                  <a:lnTo>
                    <a:pt x="733551" y="58546"/>
                  </a:lnTo>
                  <a:lnTo>
                    <a:pt x="773683" y="58546"/>
                  </a:lnTo>
                  <a:lnTo>
                    <a:pt x="773429" y="58292"/>
                  </a:lnTo>
                  <a:lnTo>
                    <a:pt x="772795" y="58165"/>
                  </a:lnTo>
                  <a:close/>
                </a:path>
                <a:path w="1359534" h="143510">
                  <a:moveTo>
                    <a:pt x="871092" y="4825"/>
                  </a:moveTo>
                  <a:lnTo>
                    <a:pt x="863853" y="4825"/>
                  </a:lnTo>
                  <a:lnTo>
                    <a:pt x="861822" y="4952"/>
                  </a:lnTo>
                  <a:lnTo>
                    <a:pt x="858392" y="5461"/>
                  </a:lnTo>
                  <a:lnTo>
                    <a:pt x="857123" y="5714"/>
                  </a:lnTo>
                  <a:lnTo>
                    <a:pt x="856106" y="6095"/>
                  </a:lnTo>
                  <a:lnTo>
                    <a:pt x="855090" y="6350"/>
                  </a:lnTo>
                  <a:lnTo>
                    <a:pt x="854455" y="6857"/>
                  </a:lnTo>
                  <a:lnTo>
                    <a:pt x="853948" y="7365"/>
                  </a:lnTo>
                  <a:lnTo>
                    <a:pt x="853566" y="7874"/>
                  </a:lnTo>
                  <a:lnTo>
                    <a:pt x="853312" y="8508"/>
                  </a:lnTo>
                  <a:lnTo>
                    <a:pt x="854591" y="115569"/>
                  </a:lnTo>
                  <a:lnTo>
                    <a:pt x="854709" y="128269"/>
                  </a:lnTo>
                  <a:lnTo>
                    <a:pt x="855472" y="130428"/>
                  </a:lnTo>
                  <a:lnTo>
                    <a:pt x="856996" y="131698"/>
                  </a:lnTo>
                  <a:lnTo>
                    <a:pt x="858392" y="132969"/>
                  </a:lnTo>
                  <a:lnTo>
                    <a:pt x="860298" y="133603"/>
                  </a:lnTo>
                  <a:lnTo>
                    <a:pt x="862456" y="133603"/>
                  </a:lnTo>
                  <a:lnTo>
                    <a:pt x="921765" y="132841"/>
                  </a:lnTo>
                  <a:lnTo>
                    <a:pt x="924051" y="130301"/>
                  </a:lnTo>
                  <a:lnTo>
                    <a:pt x="924432" y="129412"/>
                  </a:lnTo>
                  <a:lnTo>
                    <a:pt x="924686" y="128269"/>
                  </a:lnTo>
                  <a:lnTo>
                    <a:pt x="924940" y="125475"/>
                  </a:lnTo>
                  <a:lnTo>
                    <a:pt x="924813" y="118363"/>
                  </a:lnTo>
                  <a:lnTo>
                    <a:pt x="922654" y="111886"/>
                  </a:lnTo>
                  <a:lnTo>
                    <a:pt x="880617" y="111886"/>
                  </a:lnTo>
                  <a:lnTo>
                    <a:pt x="879475" y="8127"/>
                  </a:lnTo>
                  <a:lnTo>
                    <a:pt x="879221" y="7619"/>
                  </a:lnTo>
                  <a:lnTo>
                    <a:pt x="878458" y="6603"/>
                  </a:lnTo>
                  <a:lnTo>
                    <a:pt x="877697" y="6095"/>
                  </a:lnTo>
                  <a:lnTo>
                    <a:pt x="876680" y="5841"/>
                  </a:lnTo>
                  <a:lnTo>
                    <a:pt x="875664" y="5461"/>
                  </a:lnTo>
                  <a:lnTo>
                    <a:pt x="874395" y="5206"/>
                  </a:lnTo>
                  <a:lnTo>
                    <a:pt x="872744" y="5080"/>
                  </a:lnTo>
                  <a:lnTo>
                    <a:pt x="871092" y="4825"/>
                  </a:lnTo>
                  <a:close/>
                </a:path>
                <a:path w="1359534" h="143510">
                  <a:moveTo>
                    <a:pt x="921511" y="111378"/>
                  </a:moveTo>
                  <a:lnTo>
                    <a:pt x="880617" y="111886"/>
                  </a:lnTo>
                  <a:lnTo>
                    <a:pt x="922654" y="111886"/>
                  </a:lnTo>
                  <a:lnTo>
                    <a:pt x="922147" y="111632"/>
                  </a:lnTo>
                  <a:lnTo>
                    <a:pt x="921511" y="111378"/>
                  </a:lnTo>
                  <a:close/>
                </a:path>
                <a:path w="1359534" h="143510">
                  <a:moveTo>
                    <a:pt x="1010920" y="3809"/>
                  </a:moveTo>
                  <a:lnTo>
                    <a:pt x="946403" y="4571"/>
                  </a:lnTo>
                  <a:lnTo>
                    <a:pt x="944245" y="4571"/>
                  </a:lnTo>
                  <a:lnTo>
                    <a:pt x="942339" y="5206"/>
                  </a:lnTo>
                  <a:lnTo>
                    <a:pt x="939419" y="7874"/>
                  </a:lnTo>
                  <a:lnTo>
                    <a:pt x="938783" y="9906"/>
                  </a:lnTo>
                  <a:lnTo>
                    <a:pt x="938818" y="15875"/>
                  </a:lnTo>
                  <a:lnTo>
                    <a:pt x="939932" y="113791"/>
                  </a:lnTo>
                  <a:lnTo>
                    <a:pt x="940053" y="127380"/>
                  </a:lnTo>
                  <a:lnTo>
                    <a:pt x="940815" y="129412"/>
                  </a:lnTo>
                  <a:lnTo>
                    <a:pt x="942339" y="130682"/>
                  </a:lnTo>
                  <a:lnTo>
                    <a:pt x="943736" y="131952"/>
                  </a:lnTo>
                  <a:lnTo>
                    <a:pt x="945641" y="132587"/>
                  </a:lnTo>
                  <a:lnTo>
                    <a:pt x="947801" y="132587"/>
                  </a:lnTo>
                  <a:lnTo>
                    <a:pt x="1012189" y="131952"/>
                  </a:lnTo>
                  <a:lnTo>
                    <a:pt x="1015619" y="126491"/>
                  </a:lnTo>
                  <a:lnTo>
                    <a:pt x="1015873" y="125222"/>
                  </a:lnTo>
                  <a:lnTo>
                    <a:pt x="1013586" y="112013"/>
                  </a:lnTo>
                  <a:lnTo>
                    <a:pt x="965834" y="112013"/>
                  </a:lnTo>
                  <a:lnTo>
                    <a:pt x="965326" y="75945"/>
                  </a:lnTo>
                  <a:lnTo>
                    <a:pt x="1004697" y="75437"/>
                  </a:lnTo>
                  <a:lnTo>
                    <a:pt x="1005204" y="75310"/>
                  </a:lnTo>
                  <a:lnTo>
                    <a:pt x="1005712" y="74929"/>
                  </a:lnTo>
                  <a:lnTo>
                    <a:pt x="1006221" y="74675"/>
                  </a:lnTo>
                  <a:lnTo>
                    <a:pt x="1007872" y="67436"/>
                  </a:lnTo>
                  <a:lnTo>
                    <a:pt x="1007745" y="62102"/>
                  </a:lnTo>
                  <a:lnTo>
                    <a:pt x="1007490" y="60832"/>
                  </a:lnTo>
                  <a:lnTo>
                    <a:pt x="1007363" y="59562"/>
                  </a:lnTo>
                  <a:lnTo>
                    <a:pt x="1007109" y="58546"/>
                  </a:lnTo>
                  <a:lnTo>
                    <a:pt x="1006728" y="57784"/>
                  </a:lnTo>
                  <a:lnTo>
                    <a:pt x="1006475" y="57022"/>
                  </a:lnTo>
                  <a:lnTo>
                    <a:pt x="1005966" y="56514"/>
                  </a:lnTo>
                  <a:lnTo>
                    <a:pt x="1005289" y="56006"/>
                  </a:lnTo>
                  <a:lnTo>
                    <a:pt x="965200" y="56006"/>
                  </a:lnTo>
                  <a:lnTo>
                    <a:pt x="964819" y="24764"/>
                  </a:lnTo>
                  <a:lnTo>
                    <a:pt x="1011174" y="24256"/>
                  </a:lnTo>
                  <a:lnTo>
                    <a:pt x="1011681" y="24002"/>
                  </a:lnTo>
                  <a:lnTo>
                    <a:pt x="1012062" y="23621"/>
                  </a:lnTo>
                  <a:lnTo>
                    <a:pt x="1012571" y="23240"/>
                  </a:lnTo>
                  <a:lnTo>
                    <a:pt x="1014095" y="17525"/>
                  </a:lnTo>
                  <a:lnTo>
                    <a:pt x="1013993" y="9906"/>
                  </a:lnTo>
                  <a:lnTo>
                    <a:pt x="1013840" y="9143"/>
                  </a:lnTo>
                  <a:lnTo>
                    <a:pt x="1013713" y="7874"/>
                  </a:lnTo>
                  <a:lnTo>
                    <a:pt x="1013459" y="6857"/>
                  </a:lnTo>
                  <a:lnTo>
                    <a:pt x="1013078" y="5968"/>
                  </a:lnTo>
                  <a:lnTo>
                    <a:pt x="1012825" y="5206"/>
                  </a:lnTo>
                  <a:lnTo>
                    <a:pt x="1011935" y="4318"/>
                  </a:lnTo>
                  <a:lnTo>
                    <a:pt x="1011427" y="3937"/>
                  </a:lnTo>
                  <a:lnTo>
                    <a:pt x="1010920" y="3809"/>
                  </a:lnTo>
                  <a:close/>
                </a:path>
                <a:path w="1359534" h="143510">
                  <a:moveTo>
                    <a:pt x="1012444" y="111505"/>
                  </a:moveTo>
                  <a:lnTo>
                    <a:pt x="965834" y="112013"/>
                  </a:lnTo>
                  <a:lnTo>
                    <a:pt x="1013586" y="112013"/>
                  </a:lnTo>
                  <a:lnTo>
                    <a:pt x="1013078" y="111632"/>
                  </a:lnTo>
                  <a:lnTo>
                    <a:pt x="1012444" y="111505"/>
                  </a:lnTo>
                  <a:close/>
                </a:path>
                <a:path w="1359534" h="143510">
                  <a:moveTo>
                    <a:pt x="1004442" y="55625"/>
                  </a:moveTo>
                  <a:lnTo>
                    <a:pt x="965200" y="56006"/>
                  </a:lnTo>
                  <a:lnTo>
                    <a:pt x="1005289" y="56006"/>
                  </a:lnTo>
                  <a:lnTo>
                    <a:pt x="1004951" y="55752"/>
                  </a:lnTo>
                  <a:lnTo>
                    <a:pt x="1004442" y="55625"/>
                  </a:lnTo>
                  <a:close/>
                </a:path>
                <a:path w="1359534" h="143510">
                  <a:moveTo>
                    <a:pt x="1100201" y="634"/>
                  </a:moveTo>
                  <a:lnTo>
                    <a:pt x="1059052" y="8889"/>
                  </a:lnTo>
                  <a:lnTo>
                    <a:pt x="1033145" y="40766"/>
                  </a:lnTo>
                  <a:lnTo>
                    <a:pt x="1028700" y="69087"/>
                  </a:lnTo>
                  <a:lnTo>
                    <a:pt x="1029059" y="76495"/>
                  </a:lnTo>
                  <a:lnTo>
                    <a:pt x="1052195" y="122047"/>
                  </a:lnTo>
                  <a:lnTo>
                    <a:pt x="1094739" y="133095"/>
                  </a:lnTo>
                  <a:lnTo>
                    <a:pt x="1098169" y="133095"/>
                  </a:lnTo>
                  <a:lnTo>
                    <a:pt x="1101725" y="132969"/>
                  </a:lnTo>
                  <a:lnTo>
                    <a:pt x="1108582" y="132206"/>
                  </a:lnTo>
                  <a:lnTo>
                    <a:pt x="1112011" y="131698"/>
                  </a:lnTo>
                  <a:lnTo>
                    <a:pt x="1115544" y="130917"/>
                  </a:lnTo>
                  <a:lnTo>
                    <a:pt x="1118742" y="130301"/>
                  </a:lnTo>
                  <a:lnTo>
                    <a:pt x="1138427" y="118872"/>
                  </a:lnTo>
                  <a:lnTo>
                    <a:pt x="1138360" y="111505"/>
                  </a:lnTo>
                  <a:lnTo>
                    <a:pt x="1089913" y="111505"/>
                  </a:lnTo>
                  <a:lnTo>
                    <a:pt x="1084452" y="110616"/>
                  </a:lnTo>
                  <a:lnTo>
                    <a:pt x="1058545" y="86486"/>
                  </a:lnTo>
                  <a:lnTo>
                    <a:pt x="1056512" y="80898"/>
                  </a:lnTo>
                  <a:lnTo>
                    <a:pt x="1055497" y="74548"/>
                  </a:lnTo>
                  <a:lnTo>
                    <a:pt x="1055256" y="61213"/>
                  </a:lnTo>
                  <a:lnTo>
                    <a:pt x="1055354" y="59689"/>
                  </a:lnTo>
                  <a:lnTo>
                    <a:pt x="1056131" y="54355"/>
                  </a:lnTo>
                  <a:lnTo>
                    <a:pt x="1058036" y="48894"/>
                  </a:lnTo>
                  <a:lnTo>
                    <a:pt x="1059941" y="43306"/>
                  </a:lnTo>
                  <a:lnTo>
                    <a:pt x="1095628" y="21970"/>
                  </a:lnTo>
                  <a:lnTo>
                    <a:pt x="1137651" y="21970"/>
                  </a:lnTo>
                  <a:lnTo>
                    <a:pt x="1137538" y="19050"/>
                  </a:lnTo>
                  <a:lnTo>
                    <a:pt x="1137411" y="16509"/>
                  </a:lnTo>
                  <a:lnTo>
                    <a:pt x="1136903" y="14858"/>
                  </a:lnTo>
                  <a:lnTo>
                    <a:pt x="1136523" y="13207"/>
                  </a:lnTo>
                  <a:lnTo>
                    <a:pt x="1130173" y="7746"/>
                  </a:lnTo>
                  <a:lnTo>
                    <a:pt x="1128013" y="6476"/>
                  </a:lnTo>
                  <a:lnTo>
                    <a:pt x="1105153" y="1015"/>
                  </a:lnTo>
                  <a:lnTo>
                    <a:pt x="1100201" y="634"/>
                  </a:lnTo>
                  <a:close/>
                </a:path>
                <a:path w="1359534" h="143510">
                  <a:moveTo>
                    <a:pt x="1137938" y="77597"/>
                  </a:moveTo>
                  <a:lnTo>
                    <a:pt x="1112011" y="77597"/>
                  </a:lnTo>
                  <a:lnTo>
                    <a:pt x="1112265" y="107314"/>
                  </a:lnTo>
                  <a:lnTo>
                    <a:pt x="1109852" y="108711"/>
                  </a:lnTo>
                  <a:lnTo>
                    <a:pt x="1107312" y="109727"/>
                  </a:lnTo>
                  <a:lnTo>
                    <a:pt x="1104391" y="110362"/>
                  </a:lnTo>
                  <a:lnTo>
                    <a:pt x="1101598" y="111125"/>
                  </a:lnTo>
                  <a:lnTo>
                    <a:pt x="1098803" y="111378"/>
                  </a:lnTo>
                  <a:lnTo>
                    <a:pt x="1095882" y="111505"/>
                  </a:lnTo>
                  <a:lnTo>
                    <a:pt x="1138360" y="111505"/>
                  </a:lnTo>
                  <a:lnTo>
                    <a:pt x="1137938" y="77597"/>
                  </a:lnTo>
                  <a:close/>
                </a:path>
                <a:path w="1359534" h="143510">
                  <a:moveTo>
                    <a:pt x="1131824" y="57784"/>
                  </a:moveTo>
                  <a:lnTo>
                    <a:pt x="1086992" y="58165"/>
                  </a:lnTo>
                  <a:lnTo>
                    <a:pt x="1086357" y="58419"/>
                  </a:lnTo>
                  <a:lnTo>
                    <a:pt x="1085977" y="58800"/>
                  </a:lnTo>
                  <a:lnTo>
                    <a:pt x="1085469" y="59181"/>
                  </a:lnTo>
                  <a:lnTo>
                    <a:pt x="1085087" y="59689"/>
                  </a:lnTo>
                  <a:lnTo>
                    <a:pt x="1084833" y="60451"/>
                  </a:lnTo>
                  <a:lnTo>
                    <a:pt x="1084452" y="61213"/>
                  </a:lnTo>
                  <a:lnTo>
                    <a:pt x="1084199" y="62229"/>
                  </a:lnTo>
                  <a:lnTo>
                    <a:pt x="1083817" y="66293"/>
                  </a:lnTo>
                  <a:lnTo>
                    <a:pt x="1083945" y="68198"/>
                  </a:lnTo>
                  <a:lnTo>
                    <a:pt x="1083945" y="71754"/>
                  </a:lnTo>
                  <a:lnTo>
                    <a:pt x="1084326" y="74294"/>
                  </a:lnTo>
                  <a:lnTo>
                    <a:pt x="1084960" y="75691"/>
                  </a:lnTo>
                  <a:lnTo>
                    <a:pt x="1085596" y="77215"/>
                  </a:lnTo>
                  <a:lnTo>
                    <a:pt x="1086611" y="77977"/>
                  </a:lnTo>
                  <a:lnTo>
                    <a:pt x="1087754" y="77850"/>
                  </a:lnTo>
                  <a:lnTo>
                    <a:pt x="1112011" y="77597"/>
                  </a:lnTo>
                  <a:lnTo>
                    <a:pt x="1137938" y="77597"/>
                  </a:lnTo>
                  <a:lnTo>
                    <a:pt x="1137792" y="64642"/>
                  </a:lnTo>
                  <a:lnTo>
                    <a:pt x="1133602" y="58292"/>
                  </a:lnTo>
                  <a:lnTo>
                    <a:pt x="1132839" y="57911"/>
                  </a:lnTo>
                  <a:lnTo>
                    <a:pt x="1131824" y="57784"/>
                  </a:lnTo>
                  <a:close/>
                </a:path>
                <a:path w="1359534" h="143510">
                  <a:moveTo>
                    <a:pt x="1137651" y="21970"/>
                  </a:moveTo>
                  <a:lnTo>
                    <a:pt x="1101471" y="21970"/>
                  </a:lnTo>
                  <a:lnTo>
                    <a:pt x="1106551" y="22478"/>
                  </a:lnTo>
                  <a:lnTo>
                    <a:pt x="1115313" y="24764"/>
                  </a:lnTo>
                  <a:lnTo>
                    <a:pt x="1131951" y="32257"/>
                  </a:lnTo>
                  <a:lnTo>
                    <a:pt x="1133348" y="32892"/>
                  </a:lnTo>
                  <a:lnTo>
                    <a:pt x="1134745" y="32892"/>
                  </a:lnTo>
                  <a:lnTo>
                    <a:pt x="1135760" y="32384"/>
                  </a:lnTo>
                  <a:lnTo>
                    <a:pt x="1137622" y="24764"/>
                  </a:lnTo>
                  <a:lnTo>
                    <a:pt x="1137651" y="21970"/>
                  </a:lnTo>
                  <a:close/>
                </a:path>
                <a:path w="1359534" h="143510">
                  <a:moveTo>
                    <a:pt x="1219961" y="1015"/>
                  </a:moveTo>
                  <a:lnTo>
                    <a:pt x="1207261" y="1015"/>
                  </a:lnTo>
                  <a:lnTo>
                    <a:pt x="1204595" y="1143"/>
                  </a:lnTo>
                  <a:lnTo>
                    <a:pt x="1195197" y="3682"/>
                  </a:lnTo>
                  <a:lnTo>
                    <a:pt x="1194688" y="4318"/>
                  </a:lnTo>
                  <a:lnTo>
                    <a:pt x="1194180" y="5206"/>
                  </a:lnTo>
                  <a:lnTo>
                    <a:pt x="1154810" y="122681"/>
                  </a:lnTo>
                  <a:lnTo>
                    <a:pt x="1154199" y="125856"/>
                  </a:lnTo>
                  <a:lnTo>
                    <a:pt x="1154112" y="127634"/>
                  </a:lnTo>
                  <a:lnTo>
                    <a:pt x="1154302" y="128397"/>
                  </a:lnTo>
                  <a:lnTo>
                    <a:pt x="1155573" y="129920"/>
                  </a:lnTo>
                  <a:lnTo>
                    <a:pt x="1156842" y="130428"/>
                  </a:lnTo>
                  <a:lnTo>
                    <a:pt x="1158494" y="130555"/>
                  </a:lnTo>
                  <a:lnTo>
                    <a:pt x="1160272" y="130809"/>
                  </a:lnTo>
                  <a:lnTo>
                    <a:pt x="1168527" y="130809"/>
                  </a:lnTo>
                  <a:lnTo>
                    <a:pt x="1170812" y="130682"/>
                  </a:lnTo>
                  <a:lnTo>
                    <a:pt x="1172463" y="130555"/>
                  </a:lnTo>
                  <a:lnTo>
                    <a:pt x="1174241" y="130301"/>
                  </a:lnTo>
                  <a:lnTo>
                    <a:pt x="1175638" y="130047"/>
                  </a:lnTo>
                  <a:lnTo>
                    <a:pt x="1176527" y="129666"/>
                  </a:lnTo>
                  <a:lnTo>
                    <a:pt x="1177544" y="129412"/>
                  </a:lnTo>
                  <a:lnTo>
                    <a:pt x="1178178" y="128904"/>
                  </a:lnTo>
                  <a:lnTo>
                    <a:pt x="1178559" y="128269"/>
                  </a:lnTo>
                  <a:lnTo>
                    <a:pt x="1179067" y="127634"/>
                  </a:lnTo>
                  <a:lnTo>
                    <a:pt x="1179322" y="126872"/>
                  </a:lnTo>
                  <a:lnTo>
                    <a:pt x="1179576" y="125856"/>
                  </a:lnTo>
                  <a:lnTo>
                    <a:pt x="1187450" y="100710"/>
                  </a:lnTo>
                  <a:lnTo>
                    <a:pt x="1235582" y="100202"/>
                  </a:lnTo>
                  <a:lnTo>
                    <a:pt x="1263472" y="100202"/>
                  </a:lnTo>
                  <a:lnTo>
                    <a:pt x="1256425" y="80644"/>
                  </a:lnTo>
                  <a:lnTo>
                    <a:pt x="1193037" y="80644"/>
                  </a:lnTo>
                  <a:lnTo>
                    <a:pt x="1210436" y="26034"/>
                  </a:lnTo>
                  <a:lnTo>
                    <a:pt x="1236751" y="26034"/>
                  </a:lnTo>
                  <a:lnTo>
                    <a:pt x="1229613" y="6222"/>
                  </a:lnTo>
                  <a:lnTo>
                    <a:pt x="1228725" y="4063"/>
                  </a:lnTo>
                  <a:lnTo>
                    <a:pt x="1228089" y="3301"/>
                  </a:lnTo>
                  <a:lnTo>
                    <a:pt x="1227581" y="2539"/>
                  </a:lnTo>
                  <a:lnTo>
                    <a:pt x="1226565" y="2031"/>
                  </a:lnTo>
                  <a:lnTo>
                    <a:pt x="1225296" y="1650"/>
                  </a:lnTo>
                  <a:lnTo>
                    <a:pt x="1224026" y="1396"/>
                  </a:lnTo>
                  <a:lnTo>
                    <a:pt x="1222248" y="1143"/>
                  </a:lnTo>
                  <a:lnTo>
                    <a:pt x="1219961" y="1015"/>
                  </a:lnTo>
                  <a:close/>
                </a:path>
                <a:path w="1359534" h="143510">
                  <a:moveTo>
                    <a:pt x="1263472" y="100202"/>
                  </a:moveTo>
                  <a:lnTo>
                    <a:pt x="1235582" y="100202"/>
                  </a:lnTo>
                  <a:lnTo>
                    <a:pt x="1244509" y="125983"/>
                  </a:lnTo>
                  <a:lnTo>
                    <a:pt x="1244727" y="126745"/>
                  </a:lnTo>
                  <a:lnTo>
                    <a:pt x="1249933" y="129666"/>
                  </a:lnTo>
                  <a:lnTo>
                    <a:pt x="1251838" y="129666"/>
                  </a:lnTo>
                  <a:lnTo>
                    <a:pt x="1253744" y="129793"/>
                  </a:lnTo>
                  <a:lnTo>
                    <a:pt x="1259712" y="129793"/>
                  </a:lnTo>
                  <a:lnTo>
                    <a:pt x="1263014" y="129666"/>
                  </a:lnTo>
                  <a:lnTo>
                    <a:pt x="1272066" y="125856"/>
                  </a:lnTo>
                  <a:lnTo>
                    <a:pt x="1271904" y="124967"/>
                  </a:lnTo>
                  <a:lnTo>
                    <a:pt x="1271777" y="123570"/>
                  </a:lnTo>
                  <a:lnTo>
                    <a:pt x="1271270" y="121665"/>
                  </a:lnTo>
                  <a:lnTo>
                    <a:pt x="1270380" y="119379"/>
                  </a:lnTo>
                  <a:lnTo>
                    <a:pt x="1263472" y="100202"/>
                  </a:lnTo>
                  <a:close/>
                </a:path>
                <a:path w="1359534" h="143510">
                  <a:moveTo>
                    <a:pt x="1236751" y="26034"/>
                  </a:moveTo>
                  <a:lnTo>
                    <a:pt x="1210563" y="26034"/>
                  </a:lnTo>
                  <a:lnTo>
                    <a:pt x="1229359" y="80263"/>
                  </a:lnTo>
                  <a:lnTo>
                    <a:pt x="1193037" y="80644"/>
                  </a:lnTo>
                  <a:lnTo>
                    <a:pt x="1256425" y="80644"/>
                  </a:lnTo>
                  <a:lnTo>
                    <a:pt x="1236751" y="26034"/>
                  </a:lnTo>
                  <a:close/>
                </a:path>
                <a:path w="1359534" h="143510">
                  <a:moveTo>
                    <a:pt x="1303274" y="0"/>
                  </a:moveTo>
                  <a:lnTo>
                    <a:pt x="1298194" y="0"/>
                  </a:lnTo>
                  <a:lnTo>
                    <a:pt x="1296034" y="126"/>
                  </a:lnTo>
                  <a:lnTo>
                    <a:pt x="1292732" y="634"/>
                  </a:lnTo>
                  <a:lnTo>
                    <a:pt x="1291462" y="888"/>
                  </a:lnTo>
                  <a:lnTo>
                    <a:pt x="1290447" y="1269"/>
                  </a:lnTo>
                  <a:lnTo>
                    <a:pt x="1289430" y="1524"/>
                  </a:lnTo>
                  <a:lnTo>
                    <a:pt x="1288669" y="2031"/>
                  </a:lnTo>
                  <a:lnTo>
                    <a:pt x="1287906" y="3047"/>
                  </a:lnTo>
                  <a:lnTo>
                    <a:pt x="1287754" y="3428"/>
                  </a:lnTo>
                  <a:lnTo>
                    <a:pt x="1287652" y="4318"/>
                  </a:lnTo>
                  <a:lnTo>
                    <a:pt x="1288923" y="120650"/>
                  </a:lnTo>
                  <a:lnTo>
                    <a:pt x="1294637" y="128777"/>
                  </a:lnTo>
                  <a:lnTo>
                    <a:pt x="1296797" y="128777"/>
                  </a:lnTo>
                  <a:lnTo>
                    <a:pt x="1356105" y="128142"/>
                  </a:lnTo>
                  <a:lnTo>
                    <a:pt x="1358391" y="125602"/>
                  </a:lnTo>
                  <a:lnTo>
                    <a:pt x="1358773" y="124586"/>
                  </a:lnTo>
                  <a:lnTo>
                    <a:pt x="1358900" y="123570"/>
                  </a:lnTo>
                  <a:lnTo>
                    <a:pt x="1359153" y="122173"/>
                  </a:lnTo>
                  <a:lnTo>
                    <a:pt x="1359280" y="115188"/>
                  </a:lnTo>
                  <a:lnTo>
                    <a:pt x="1356995" y="107187"/>
                  </a:lnTo>
                  <a:lnTo>
                    <a:pt x="1356825" y="107060"/>
                  </a:lnTo>
                  <a:lnTo>
                    <a:pt x="1314957" y="107060"/>
                  </a:lnTo>
                  <a:lnTo>
                    <a:pt x="1313814" y="3428"/>
                  </a:lnTo>
                  <a:lnTo>
                    <a:pt x="1313560" y="2793"/>
                  </a:lnTo>
                  <a:lnTo>
                    <a:pt x="1313179" y="2286"/>
                  </a:lnTo>
                  <a:lnTo>
                    <a:pt x="1312672" y="1777"/>
                  </a:lnTo>
                  <a:lnTo>
                    <a:pt x="1312036" y="1269"/>
                  </a:lnTo>
                  <a:lnTo>
                    <a:pt x="1311021" y="1015"/>
                  </a:lnTo>
                  <a:lnTo>
                    <a:pt x="1310004" y="634"/>
                  </a:lnTo>
                  <a:lnTo>
                    <a:pt x="1308734" y="381"/>
                  </a:lnTo>
                  <a:lnTo>
                    <a:pt x="1305432" y="126"/>
                  </a:lnTo>
                  <a:lnTo>
                    <a:pt x="1303274" y="0"/>
                  </a:lnTo>
                  <a:close/>
                </a:path>
                <a:path w="1359534" h="143510">
                  <a:moveTo>
                    <a:pt x="1355852" y="106552"/>
                  </a:moveTo>
                  <a:lnTo>
                    <a:pt x="1355216" y="106679"/>
                  </a:lnTo>
                  <a:lnTo>
                    <a:pt x="1314957" y="107060"/>
                  </a:lnTo>
                  <a:lnTo>
                    <a:pt x="1356825" y="107060"/>
                  </a:lnTo>
                  <a:lnTo>
                    <a:pt x="1356486" y="106806"/>
                  </a:lnTo>
                  <a:lnTo>
                    <a:pt x="1355852" y="106552"/>
                  </a:lnTo>
                  <a:close/>
                </a:path>
              </a:pathLst>
            </a:custGeom>
            <a:solidFill>
              <a:srgbClr val="000000"/>
            </a:solidFill>
          </p:spPr>
          <p:txBody>
            <a:bodyPr wrap="square" lIns="0" tIns="0" rIns="0" bIns="0" rtlCol="0"/>
            <a:lstStyle/>
            <a:p>
              <a:endParaRPr sz="1794"/>
            </a:p>
          </p:txBody>
        </p:sp>
      </p:grpSp>
      <p:sp>
        <p:nvSpPr>
          <p:cNvPr id="19" name="object 19"/>
          <p:cNvSpPr/>
          <p:nvPr/>
        </p:nvSpPr>
        <p:spPr>
          <a:xfrm>
            <a:off x="6451711" y="4033416"/>
            <a:ext cx="1019852" cy="1550506"/>
          </a:xfrm>
          <a:prstGeom prst="rect">
            <a:avLst/>
          </a:prstGeom>
          <a:blipFill>
            <a:blip r:embed="rId4" cstate="print"/>
            <a:stretch>
              <a:fillRect/>
            </a:stretch>
          </a:blipFill>
        </p:spPr>
        <p:txBody>
          <a:bodyPr wrap="square" lIns="0" tIns="0" rIns="0" bIns="0" rtlCol="0"/>
          <a:lstStyle/>
          <a:p>
            <a:endParaRPr sz="1794"/>
          </a:p>
        </p:txBody>
      </p:sp>
      <p:grpSp>
        <p:nvGrpSpPr>
          <p:cNvPr id="20" name="object 20"/>
          <p:cNvGrpSpPr/>
          <p:nvPr/>
        </p:nvGrpSpPr>
        <p:grpSpPr>
          <a:xfrm>
            <a:off x="8065032" y="4298007"/>
            <a:ext cx="372161" cy="275322"/>
            <a:chOff x="8071484" y="4300854"/>
            <a:chExt cx="373380" cy="276225"/>
          </a:xfrm>
        </p:grpSpPr>
        <p:sp>
          <p:nvSpPr>
            <p:cNvPr id="21" name="object 21"/>
            <p:cNvSpPr/>
            <p:nvPr/>
          </p:nvSpPr>
          <p:spPr>
            <a:xfrm>
              <a:off x="8084184" y="4313554"/>
              <a:ext cx="347980" cy="250825"/>
            </a:xfrm>
            <a:custGeom>
              <a:avLst/>
              <a:gdLst/>
              <a:ahLst/>
              <a:cxnLst/>
              <a:rect l="l" t="t" r="r" b="b"/>
              <a:pathLst>
                <a:path w="347979" h="250825">
                  <a:moveTo>
                    <a:pt x="117475" y="0"/>
                  </a:moveTo>
                  <a:lnTo>
                    <a:pt x="0" y="133350"/>
                  </a:lnTo>
                  <a:lnTo>
                    <a:pt x="133350" y="250825"/>
                  </a:lnTo>
                  <a:lnTo>
                    <a:pt x="129286" y="188087"/>
                  </a:lnTo>
                  <a:lnTo>
                    <a:pt x="347472" y="174244"/>
                  </a:lnTo>
                  <a:lnTo>
                    <a:pt x="339598" y="48895"/>
                  </a:lnTo>
                  <a:lnTo>
                    <a:pt x="121412" y="62738"/>
                  </a:lnTo>
                  <a:lnTo>
                    <a:pt x="117475" y="0"/>
                  </a:lnTo>
                  <a:close/>
                </a:path>
              </a:pathLst>
            </a:custGeom>
            <a:solidFill>
              <a:srgbClr val="000000"/>
            </a:solidFill>
          </p:spPr>
          <p:txBody>
            <a:bodyPr wrap="square" lIns="0" tIns="0" rIns="0" bIns="0" rtlCol="0"/>
            <a:lstStyle/>
            <a:p>
              <a:endParaRPr sz="1794"/>
            </a:p>
          </p:txBody>
        </p:sp>
        <p:sp>
          <p:nvSpPr>
            <p:cNvPr id="22" name="object 22"/>
            <p:cNvSpPr/>
            <p:nvPr/>
          </p:nvSpPr>
          <p:spPr>
            <a:xfrm>
              <a:off x="8084184" y="4313554"/>
              <a:ext cx="347980" cy="250825"/>
            </a:xfrm>
            <a:custGeom>
              <a:avLst/>
              <a:gdLst/>
              <a:ahLst/>
              <a:cxnLst/>
              <a:rect l="l" t="t" r="r" b="b"/>
              <a:pathLst>
                <a:path w="347979" h="250825">
                  <a:moveTo>
                    <a:pt x="347472" y="174244"/>
                  </a:moveTo>
                  <a:lnTo>
                    <a:pt x="129286" y="188087"/>
                  </a:lnTo>
                  <a:lnTo>
                    <a:pt x="133350" y="250825"/>
                  </a:lnTo>
                  <a:lnTo>
                    <a:pt x="0" y="133350"/>
                  </a:lnTo>
                  <a:lnTo>
                    <a:pt x="117475" y="0"/>
                  </a:lnTo>
                  <a:lnTo>
                    <a:pt x="121412" y="62738"/>
                  </a:lnTo>
                  <a:lnTo>
                    <a:pt x="339598" y="48895"/>
                  </a:lnTo>
                  <a:lnTo>
                    <a:pt x="347472" y="174244"/>
                  </a:lnTo>
                </a:path>
              </a:pathLst>
            </a:custGeom>
            <a:ln w="25400">
              <a:solidFill>
                <a:srgbClr val="000000"/>
              </a:solidFill>
            </a:ln>
          </p:spPr>
          <p:txBody>
            <a:bodyPr wrap="square" lIns="0" tIns="0" rIns="0" bIns="0" rtlCol="0"/>
            <a:lstStyle/>
            <a:p>
              <a:endParaRPr sz="1794"/>
            </a:p>
          </p:txBody>
        </p:sp>
      </p:grpSp>
      <p:grpSp>
        <p:nvGrpSpPr>
          <p:cNvPr id="23" name="object 23"/>
          <p:cNvGrpSpPr/>
          <p:nvPr/>
        </p:nvGrpSpPr>
        <p:grpSpPr>
          <a:xfrm>
            <a:off x="8124654" y="5076760"/>
            <a:ext cx="372161" cy="275322"/>
            <a:chOff x="8131302" y="5082159"/>
            <a:chExt cx="373380" cy="276225"/>
          </a:xfrm>
        </p:grpSpPr>
        <p:sp>
          <p:nvSpPr>
            <p:cNvPr id="24" name="object 24"/>
            <p:cNvSpPr/>
            <p:nvPr/>
          </p:nvSpPr>
          <p:spPr>
            <a:xfrm>
              <a:off x="8144002" y="5094859"/>
              <a:ext cx="347980" cy="250825"/>
            </a:xfrm>
            <a:custGeom>
              <a:avLst/>
              <a:gdLst/>
              <a:ahLst/>
              <a:cxnLst/>
              <a:rect l="l" t="t" r="r" b="b"/>
              <a:pathLst>
                <a:path w="347979" h="250825">
                  <a:moveTo>
                    <a:pt x="117475" y="0"/>
                  </a:moveTo>
                  <a:lnTo>
                    <a:pt x="0" y="133350"/>
                  </a:lnTo>
                  <a:lnTo>
                    <a:pt x="133350" y="250698"/>
                  </a:lnTo>
                  <a:lnTo>
                    <a:pt x="129286" y="188087"/>
                  </a:lnTo>
                  <a:lnTo>
                    <a:pt x="347472" y="174244"/>
                  </a:lnTo>
                  <a:lnTo>
                    <a:pt x="339598" y="48895"/>
                  </a:lnTo>
                  <a:lnTo>
                    <a:pt x="121412" y="62738"/>
                  </a:lnTo>
                  <a:lnTo>
                    <a:pt x="117475" y="0"/>
                  </a:lnTo>
                  <a:close/>
                </a:path>
              </a:pathLst>
            </a:custGeom>
            <a:solidFill>
              <a:srgbClr val="000000"/>
            </a:solidFill>
          </p:spPr>
          <p:txBody>
            <a:bodyPr wrap="square" lIns="0" tIns="0" rIns="0" bIns="0" rtlCol="0"/>
            <a:lstStyle/>
            <a:p>
              <a:endParaRPr sz="1794"/>
            </a:p>
          </p:txBody>
        </p:sp>
        <p:sp>
          <p:nvSpPr>
            <p:cNvPr id="25" name="object 25"/>
            <p:cNvSpPr/>
            <p:nvPr/>
          </p:nvSpPr>
          <p:spPr>
            <a:xfrm>
              <a:off x="8144002" y="5094859"/>
              <a:ext cx="347980" cy="250825"/>
            </a:xfrm>
            <a:custGeom>
              <a:avLst/>
              <a:gdLst/>
              <a:ahLst/>
              <a:cxnLst/>
              <a:rect l="l" t="t" r="r" b="b"/>
              <a:pathLst>
                <a:path w="347979" h="250825">
                  <a:moveTo>
                    <a:pt x="347472" y="174244"/>
                  </a:moveTo>
                  <a:lnTo>
                    <a:pt x="129286" y="188087"/>
                  </a:lnTo>
                  <a:lnTo>
                    <a:pt x="133350" y="250698"/>
                  </a:lnTo>
                  <a:lnTo>
                    <a:pt x="0" y="133350"/>
                  </a:lnTo>
                  <a:lnTo>
                    <a:pt x="117475" y="0"/>
                  </a:lnTo>
                  <a:lnTo>
                    <a:pt x="121412" y="62738"/>
                  </a:lnTo>
                  <a:lnTo>
                    <a:pt x="339598" y="48895"/>
                  </a:lnTo>
                  <a:lnTo>
                    <a:pt x="347472" y="174244"/>
                  </a:lnTo>
                  <a:close/>
                </a:path>
              </a:pathLst>
            </a:custGeom>
            <a:ln w="25400">
              <a:solidFill>
                <a:srgbClr val="000000"/>
              </a:solidFill>
            </a:ln>
          </p:spPr>
          <p:txBody>
            <a:bodyPr wrap="square" lIns="0" tIns="0" rIns="0" bIns="0" rtlCol="0"/>
            <a:lstStyle/>
            <a:p>
              <a:endParaRPr sz="1794"/>
            </a:p>
          </p:txBody>
        </p:sp>
      </p:grpSp>
      <p:sp>
        <p:nvSpPr>
          <p:cNvPr id="26" name="object 26"/>
          <p:cNvSpPr/>
          <p:nvPr/>
        </p:nvSpPr>
        <p:spPr>
          <a:xfrm>
            <a:off x="6198535" y="5805510"/>
            <a:ext cx="1589277" cy="412033"/>
          </a:xfrm>
          <a:custGeom>
            <a:avLst/>
            <a:gdLst/>
            <a:ahLst/>
            <a:cxnLst/>
            <a:rect l="l" t="t" r="r" b="b"/>
            <a:pathLst>
              <a:path w="1594484" h="413385">
                <a:moveTo>
                  <a:pt x="0" y="41541"/>
                </a:moveTo>
                <a:lnTo>
                  <a:pt x="3256" y="25369"/>
                </a:lnTo>
                <a:lnTo>
                  <a:pt x="12144" y="12165"/>
                </a:lnTo>
                <a:lnTo>
                  <a:pt x="25342" y="3263"/>
                </a:lnTo>
                <a:lnTo>
                  <a:pt x="41528" y="0"/>
                </a:lnTo>
                <a:lnTo>
                  <a:pt x="1552575" y="0"/>
                </a:lnTo>
                <a:lnTo>
                  <a:pt x="1568761" y="3263"/>
                </a:lnTo>
                <a:lnTo>
                  <a:pt x="1581959" y="12165"/>
                </a:lnTo>
                <a:lnTo>
                  <a:pt x="1590847" y="25369"/>
                </a:lnTo>
                <a:lnTo>
                  <a:pt x="1594103" y="41541"/>
                </a:lnTo>
                <a:lnTo>
                  <a:pt x="1594103" y="371462"/>
                </a:lnTo>
                <a:lnTo>
                  <a:pt x="1590847" y="387629"/>
                </a:lnTo>
                <a:lnTo>
                  <a:pt x="1581959" y="400834"/>
                </a:lnTo>
                <a:lnTo>
                  <a:pt x="1568761" y="409738"/>
                </a:lnTo>
                <a:lnTo>
                  <a:pt x="1552575" y="413003"/>
                </a:lnTo>
                <a:lnTo>
                  <a:pt x="41528" y="413003"/>
                </a:lnTo>
                <a:lnTo>
                  <a:pt x="25342" y="409738"/>
                </a:lnTo>
                <a:lnTo>
                  <a:pt x="12144" y="400834"/>
                </a:lnTo>
                <a:lnTo>
                  <a:pt x="3256" y="387629"/>
                </a:lnTo>
                <a:lnTo>
                  <a:pt x="0" y="371462"/>
                </a:lnTo>
                <a:lnTo>
                  <a:pt x="0" y="41541"/>
                </a:lnTo>
                <a:close/>
              </a:path>
            </a:pathLst>
          </a:custGeom>
          <a:ln w="25907">
            <a:solidFill>
              <a:srgbClr val="FF0000"/>
            </a:solidFill>
          </a:ln>
        </p:spPr>
        <p:txBody>
          <a:bodyPr wrap="square" lIns="0" tIns="0" rIns="0" bIns="0" rtlCol="0"/>
          <a:lstStyle/>
          <a:p>
            <a:endParaRPr sz="1794"/>
          </a:p>
        </p:txBody>
      </p:sp>
      <p:sp>
        <p:nvSpPr>
          <p:cNvPr id="27" name="object 27"/>
          <p:cNvSpPr txBox="1"/>
          <p:nvPr/>
        </p:nvSpPr>
        <p:spPr>
          <a:xfrm>
            <a:off x="6477653" y="5774472"/>
            <a:ext cx="1310158" cy="401524"/>
          </a:xfrm>
          <a:prstGeom prst="rect">
            <a:avLst/>
          </a:prstGeom>
        </p:spPr>
        <p:txBody>
          <a:bodyPr vert="horz" wrap="square" lIns="0" tIns="12658" rIns="0" bIns="0" rtlCol="0">
            <a:spAutoFit/>
          </a:bodyPr>
          <a:lstStyle/>
          <a:p>
            <a:pPr marL="12659" marR="5063" indent="130385">
              <a:spcBef>
                <a:spcPts val="100"/>
              </a:spcBef>
            </a:pPr>
            <a:r>
              <a:rPr sz="1231" b="1" spc="-40" dirty="0">
                <a:solidFill>
                  <a:srgbClr val="FF0000"/>
                </a:solidFill>
                <a:latin typeface="Carlito"/>
                <a:cs typeface="Carlito"/>
              </a:rPr>
              <a:t>FACULTAD  </a:t>
            </a:r>
            <a:r>
              <a:rPr sz="1231" b="1" dirty="0">
                <a:solidFill>
                  <a:srgbClr val="FF0000"/>
                </a:solidFill>
                <a:latin typeface="Carlito"/>
                <a:cs typeface="Carlito"/>
              </a:rPr>
              <a:t>INDE</a:t>
            </a:r>
            <a:r>
              <a:rPr sz="1231" b="1" spc="-10" dirty="0">
                <a:solidFill>
                  <a:srgbClr val="FF0000"/>
                </a:solidFill>
                <a:latin typeface="Carlito"/>
                <a:cs typeface="Carlito"/>
              </a:rPr>
              <a:t>L</a:t>
            </a:r>
            <a:r>
              <a:rPr sz="1231" b="1" spc="-25" dirty="0">
                <a:solidFill>
                  <a:srgbClr val="FF0000"/>
                </a:solidFill>
                <a:latin typeface="Carlito"/>
                <a:cs typeface="Carlito"/>
              </a:rPr>
              <a:t>E</a:t>
            </a:r>
            <a:r>
              <a:rPr sz="1231" b="1" dirty="0">
                <a:solidFill>
                  <a:srgbClr val="FF0000"/>
                </a:solidFill>
                <a:latin typeface="Carlito"/>
                <a:cs typeface="Carlito"/>
              </a:rPr>
              <a:t>GAB</a:t>
            </a:r>
            <a:r>
              <a:rPr sz="1231" b="1" spc="-10" dirty="0">
                <a:solidFill>
                  <a:srgbClr val="FF0000"/>
                </a:solidFill>
                <a:latin typeface="Carlito"/>
                <a:cs typeface="Carlito"/>
              </a:rPr>
              <a:t>L</a:t>
            </a:r>
            <a:r>
              <a:rPr sz="1231" b="1" dirty="0">
                <a:solidFill>
                  <a:srgbClr val="FF0000"/>
                </a:solidFill>
                <a:latin typeface="Carlito"/>
                <a:cs typeface="Carlito"/>
              </a:rPr>
              <a:t>E</a:t>
            </a:r>
            <a:endParaRPr sz="1231" dirty="0">
              <a:latin typeface="Carlito"/>
              <a:cs typeface="Carlito"/>
            </a:endParaRPr>
          </a:p>
        </p:txBody>
      </p:sp>
      <p:grpSp>
        <p:nvGrpSpPr>
          <p:cNvPr id="28" name="Grupo 27"/>
          <p:cNvGrpSpPr/>
          <p:nvPr/>
        </p:nvGrpSpPr>
        <p:grpSpPr>
          <a:xfrm>
            <a:off x="338328" y="48738"/>
            <a:ext cx="11585448" cy="920526"/>
            <a:chOff x="338328" y="48738"/>
            <a:chExt cx="11585448" cy="920526"/>
          </a:xfrm>
        </p:grpSpPr>
        <p:cxnSp>
          <p:nvCxnSpPr>
            <p:cNvPr id="29" name="Conector recto 28">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30" name="Imagen 29">
              <a:extLst>
                <a:ext uri="{FF2B5EF4-FFF2-40B4-BE49-F238E27FC236}">
                  <a16:creationId xmlns:a16="http://schemas.microsoft.com/office/drawing/2014/main" id="{A2FE40DF-2E93-4BFC-89F4-59BFFE5E2B4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31"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80407023"/>
      </p:ext>
    </p:extLst>
  </p:cSld>
  <p:clrMapOvr>
    <a:masterClrMapping/>
  </p:clrMapOvr>
  <p:transition spd="slow">
    <p:wipe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360982" y="1006679"/>
            <a:ext cx="8301768" cy="509905"/>
          </a:xfrm>
          <a:prstGeom prst="rect">
            <a:avLst/>
          </a:prstGeom>
        </p:spPr>
        <p:txBody>
          <a:bodyPr vert="horz" wrap="square" lIns="0" tIns="12658" rIns="0" bIns="0" rtlCol="0" anchor="ctr">
            <a:spAutoFit/>
          </a:bodyPr>
          <a:lstStyle/>
          <a:p>
            <a:pPr marL="12659" algn="ctr">
              <a:spcBef>
                <a:spcPts val="100"/>
              </a:spcBef>
            </a:pPr>
            <a:r>
              <a:rPr sz="3589" b="1" dirty="0">
                <a:solidFill>
                  <a:srgbClr val="C00000"/>
                </a:solidFill>
                <a:latin typeface="+mn-lt"/>
                <a:ea typeface="+mn-ea"/>
                <a:cs typeface="+mn-cs"/>
              </a:rPr>
              <a:t>Aspectos a tener en cuenta en la evaluación</a:t>
            </a:r>
          </a:p>
        </p:txBody>
      </p:sp>
      <p:sp>
        <p:nvSpPr>
          <p:cNvPr id="4" name="object 4"/>
          <p:cNvSpPr txBox="1">
            <a:spLocks noGrp="1"/>
          </p:cNvSpPr>
          <p:nvPr>
            <p:ph idx="4294967295"/>
          </p:nvPr>
        </p:nvSpPr>
        <p:spPr>
          <a:xfrm>
            <a:off x="2452246" y="1874708"/>
            <a:ext cx="9303649" cy="1995929"/>
          </a:xfrm>
          <a:prstGeom prst="rect">
            <a:avLst/>
          </a:prstGeom>
        </p:spPr>
        <p:txBody>
          <a:bodyPr vert="horz" wrap="square" lIns="0" tIns="12026" rIns="0" bIns="0" rtlCol="0">
            <a:spAutoFit/>
          </a:bodyPr>
          <a:lstStyle/>
          <a:p>
            <a:pPr marL="12659" marR="5063" algn="just">
              <a:spcBef>
                <a:spcPts val="94"/>
              </a:spcBef>
            </a:pPr>
            <a:r>
              <a:rPr lang="es-PE" sz="1994" spc="-5" dirty="0">
                <a:latin typeface="Arial" panose="020B0604020202020204" pitchFamily="34" charset="0"/>
                <a:cs typeface="Arial" panose="020B0604020202020204" pitchFamily="34" charset="0"/>
              </a:rPr>
              <a:t>La potestad del Titular de la Entidad para determinar si ejerce, o no, la </a:t>
            </a:r>
            <a:r>
              <a:rPr sz="1994" spc="-15" dirty="0" err="1">
                <a:latin typeface="Arial" panose="020B0604020202020204" pitchFamily="34" charset="0"/>
                <a:cs typeface="Arial" panose="020B0604020202020204" pitchFamily="34" charset="0"/>
              </a:rPr>
              <a:t>facultad</a:t>
            </a:r>
            <a:r>
              <a:rPr sz="1994" spc="-15" dirty="0">
                <a:latin typeface="Arial" panose="020B0604020202020204" pitchFamily="34" charset="0"/>
                <a:cs typeface="Arial" panose="020B0604020202020204" pitchFamily="34" charset="0"/>
              </a:rPr>
              <a:t> </a:t>
            </a:r>
            <a:r>
              <a:rPr sz="1994" spc="-5" dirty="0">
                <a:latin typeface="Arial" panose="020B0604020202020204" pitchFamily="34" charset="0"/>
                <a:cs typeface="Arial" panose="020B0604020202020204" pitchFamily="34" charset="0"/>
              </a:rPr>
              <a:t>de </a:t>
            </a:r>
            <a:r>
              <a:rPr sz="1994" spc="-10" dirty="0" err="1">
                <a:latin typeface="Arial" panose="020B0604020202020204" pitchFamily="34" charset="0"/>
                <a:cs typeface="Arial" panose="020B0604020202020204" pitchFamily="34" charset="0"/>
              </a:rPr>
              <a:t>declarar</a:t>
            </a:r>
            <a:r>
              <a:rPr sz="1994" spc="-10" dirty="0">
                <a:latin typeface="Arial" panose="020B0604020202020204" pitchFamily="34" charset="0"/>
                <a:cs typeface="Arial" panose="020B0604020202020204" pitchFamily="34" charset="0"/>
              </a:rPr>
              <a:t> </a:t>
            </a:r>
            <a:r>
              <a:rPr sz="1994" spc="-5" dirty="0" err="1">
                <a:latin typeface="Arial" panose="020B0604020202020204" pitchFamily="34" charset="0"/>
                <a:cs typeface="Arial" panose="020B0604020202020204" pitchFamily="34" charset="0"/>
              </a:rPr>
              <a:t>nulo</a:t>
            </a:r>
            <a:r>
              <a:rPr sz="1994" spc="-5" dirty="0">
                <a:latin typeface="Arial" panose="020B0604020202020204" pitchFamily="34" charset="0"/>
                <a:cs typeface="Arial" panose="020B0604020202020204" pitchFamily="34" charset="0"/>
              </a:rPr>
              <a:t> el </a:t>
            </a:r>
            <a:r>
              <a:rPr sz="1994" spc="-25" dirty="0" err="1">
                <a:latin typeface="Arial" panose="020B0604020202020204" pitchFamily="34" charset="0"/>
                <a:cs typeface="Arial" panose="020B0604020202020204" pitchFamily="34" charset="0"/>
              </a:rPr>
              <a:t>contrato</a:t>
            </a:r>
            <a:r>
              <a:rPr sz="1994" spc="-25" dirty="0">
                <a:latin typeface="Arial" panose="020B0604020202020204" pitchFamily="34" charset="0"/>
                <a:cs typeface="Arial" panose="020B0604020202020204" pitchFamily="34" charset="0"/>
              </a:rPr>
              <a:t>, </a:t>
            </a:r>
            <a:r>
              <a:rPr sz="1994" spc="-5" dirty="0">
                <a:latin typeface="Arial" panose="020B0604020202020204" pitchFamily="34" charset="0"/>
                <a:cs typeface="Arial" panose="020B0604020202020204" pitchFamily="34" charset="0"/>
              </a:rPr>
              <a:t>se </a:t>
            </a:r>
            <a:r>
              <a:rPr sz="1994" spc="-10" dirty="0" err="1">
                <a:latin typeface="Arial" panose="020B0604020202020204" pitchFamily="34" charset="0"/>
                <a:cs typeface="Arial" panose="020B0604020202020204" pitchFamily="34" charset="0"/>
              </a:rPr>
              <a:t>deberá</a:t>
            </a:r>
            <a:r>
              <a:rPr sz="1994" spc="-10" dirty="0">
                <a:latin typeface="Arial" panose="020B0604020202020204" pitchFamily="34" charset="0"/>
                <a:cs typeface="Arial" panose="020B0604020202020204" pitchFamily="34" charset="0"/>
              </a:rPr>
              <a:t> </a:t>
            </a:r>
            <a:r>
              <a:rPr sz="1994" spc="-10" dirty="0" err="1">
                <a:latin typeface="Arial" panose="020B0604020202020204" pitchFamily="34" charset="0"/>
                <a:cs typeface="Arial" panose="020B0604020202020204" pitchFamily="34" charset="0"/>
              </a:rPr>
              <a:t>realizar</a:t>
            </a:r>
            <a:r>
              <a:rPr sz="1994" spc="-10" dirty="0">
                <a:latin typeface="Arial" panose="020B0604020202020204" pitchFamily="34" charset="0"/>
                <a:cs typeface="Arial" panose="020B0604020202020204" pitchFamily="34" charset="0"/>
              </a:rPr>
              <a:t> </a:t>
            </a:r>
            <a:r>
              <a:rPr sz="1994" b="1" u="heavy" spc="-10" dirty="0" err="1">
                <a:solidFill>
                  <a:srgbClr val="FF0000"/>
                </a:solidFill>
                <a:uFill>
                  <a:solidFill>
                    <a:srgbClr val="FF0000"/>
                  </a:solidFill>
                </a:uFill>
                <a:latin typeface="Arial" panose="020B0604020202020204" pitchFamily="34" charset="0"/>
                <a:cs typeface="Arial" panose="020B0604020202020204" pitchFamily="34" charset="0"/>
              </a:rPr>
              <a:t>evaluando</a:t>
            </a:r>
            <a:r>
              <a:rPr sz="1994" b="1" u="heavy" spc="-10" dirty="0">
                <a:solidFill>
                  <a:srgbClr val="FF0000"/>
                </a:solidFill>
                <a:uFill>
                  <a:solidFill>
                    <a:srgbClr val="FF0000"/>
                  </a:solidFill>
                </a:uFill>
                <a:latin typeface="Arial" panose="020B0604020202020204" pitchFamily="34" charset="0"/>
                <a:cs typeface="Arial" panose="020B0604020202020204" pitchFamily="34" charset="0"/>
              </a:rPr>
              <a:t> </a:t>
            </a:r>
            <a:r>
              <a:rPr sz="1994" b="1" u="heavy" spc="-15" dirty="0" err="1">
                <a:solidFill>
                  <a:srgbClr val="FF0000"/>
                </a:solidFill>
                <a:uFill>
                  <a:solidFill>
                    <a:srgbClr val="FF0000"/>
                  </a:solidFill>
                </a:uFill>
                <a:latin typeface="Arial" panose="020B0604020202020204" pitchFamily="34" charset="0"/>
                <a:cs typeface="Arial" panose="020B0604020202020204" pitchFamily="34" charset="0"/>
              </a:rPr>
              <a:t>previamente</a:t>
            </a:r>
            <a:r>
              <a:rPr sz="1994" b="1" u="heavy" spc="-15" dirty="0">
                <a:solidFill>
                  <a:srgbClr val="FF0000"/>
                </a:solidFill>
                <a:uFill>
                  <a:solidFill>
                    <a:srgbClr val="FF0000"/>
                  </a:solidFill>
                </a:uFill>
                <a:latin typeface="Arial" panose="020B0604020202020204" pitchFamily="34" charset="0"/>
                <a:cs typeface="Arial" panose="020B0604020202020204" pitchFamily="34" charset="0"/>
              </a:rPr>
              <a:t> </a:t>
            </a:r>
            <a:r>
              <a:rPr sz="1994" b="1" u="heavy" spc="-5" dirty="0">
                <a:solidFill>
                  <a:srgbClr val="FF0000"/>
                </a:solidFill>
                <a:uFill>
                  <a:solidFill>
                    <a:srgbClr val="FF0000"/>
                  </a:solidFill>
                </a:uFill>
                <a:latin typeface="Arial" panose="020B0604020202020204" pitchFamily="34" charset="0"/>
                <a:cs typeface="Arial" panose="020B0604020202020204" pitchFamily="34" charset="0"/>
              </a:rPr>
              <a:t>el </a:t>
            </a:r>
            <a:r>
              <a:rPr sz="1994" b="1" u="heavy" spc="-5" dirty="0" err="1">
                <a:solidFill>
                  <a:srgbClr val="FF0000"/>
                </a:solidFill>
                <a:uFill>
                  <a:solidFill>
                    <a:srgbClr val="FF0000"/>
                  </a:solidFill>
                </a:uFill>
                <a:latin typeface="Arial" panose="020B0604020202020204" pitchFamily="34" charset="0"/>
                <a:cs typeface="Arial" panose="020B0604020202020204" pitchFamily="34" charset="0"/>
              </a:rPr>
              <a:t>caso</a:t>
            </a:r>
            <a:r>
              <a:rPr sz="1994" b="1" u="heavy" spc="-5" dirty="0">
                <a:solidFill>
                  <a:srgbClr val="FF0000"/>
                </a:solidFill>
                <a:uFill>
                  <a:solidFill>
                    <a:srgbClr val="FF0000"/>
                  </a:solidFill>
                </a:uFill>
                <a:latin typeface="Arial" panose="020B0604020202020204" pitchFamily="34" charset="0"/>
                <a:cs typeface="Arial" panose="020B0604020202020204" pitchFamily="34" charset="0"/>
              </a:rPr>
              <a:t> en </a:t>
            </a:r>
            <a:r>
              <a:rPr sz="1994" b="1" u="heavy" spc="-10" dirty="0" err="1">
                <a:solidFill>
                  <a:srgbClr val="FF0000"/>
                </a:solidFill>
                <a:uFill>
                  <a:solidFill>
                    <a:srgbClr val="FF0000"/>
                  </a:solidFill>
                </a:uFill>
                <a:latin typeface="Arial" panose="020B0604020202020204" pitchFamily="34" charset="0"/>
                <a:cs typeface="Arial" panose="020B0604020202020204" pitchFamily="34" charset="0"/>
              </a:rPr>
              <a:t>concreto</a:t>
            </a:r>
            <a:r>
              <a:rPr sz="1994" b="1" spc="-10" dirty="0">
                <a:solidFill>
                  <a:srgbClr val="FF0000"/>
                </a:solidFill>
                <a:latin typeface="Arial" panose="020B0604020202020204" pitchFamily="34" charset="0"/>
                <a:cs typeface="Arial" panose="020B0604020202020204" pitchFamily="34" charset="0"/>
              </a:rPr>
              <a:t> </a:t>
            </a:r>
            <a:r>
              <a:rPr sz="1994" spc="-5" dirty="0">
                <a:latin typeface="Arial" panose="020B0604020202020204" pitchFamily="34" charset="0"/>
                <a:cs typeface="Arial" panose="020B0604020202020204" pitchFamily="34" charset="0"/>
              </a:rPr>
              <a:t>-</a:t>
            </a:r>
            <a:r>
              <a:rPr sz="1994" spc="-5" dirty="0" err="1">
                <a:latin typeface="Arial" panose="020B0604020202020204" pitchFamily="34" charset="0"/>
                <a:cs typeface="Arial" panose="020B0604020202020204" pitchFamily="34" charset="0"/>
              </a:rPr>
              <a:t>habiendo</a:t>
            </a:r>
            <a:r>
              <a:rPr sz="1994" spc="-5" dirty="0">
                <a:latin typeface="Arial" panose="020B0604020202020204" pitchFamily="34" charset="0"/>
                <a:cs typeface="Arial" panose="020B0604020202020204" pitchFamily="34" charset="0"/>
              </a:rPr>
              <a:t> </a:t>
            </a:r>
            <a:r>
              <a:rPr sz="1994" spc="-10" dirty="0" err="1">
                <a:latin typeface="Arial" panose="020B0604020202020204" pitchFamily="34" charset="0"/>
                <a:cs typeface="Arial" panose="020B0604020202020204" pitchFamily="34" charset="0"/>
              </a:rPr>
              <a:t>solicitado</a:t>
            </a:r>
            <a:r>
              <a:rPr sz="1994" spc="-10" dirty="0">
                <a:latin typeface="Arial" panose="020B0604020202020204" pitchFamily="34" charset="0"/>
                <a:cs typeface="Arial" panose="020B0604020202020204" pitchFamily="34" charset="0"/>
              </a:rPr>
              <a:t> </a:t>
            </a:r>
            <a:r>
              <a:rPr sz="1994" spc="-5" dirty="0">
                <a:latin typeface="Arial" panose="020B0604020202020204" pitchFamily="34" charset="0"/>
                <a:cs typeface="Arial" panose="020B0604020202020204" pitchFamily="34" charset="0"/>
              </a:rPr>
              <a:t>al </a:t>
            </a:r>
            <a:r>
              <a:rPr sz="1994" spc="-19" dirty="0" err="1">
                <a:latin typeface="Arial" panose="020B0604020202020204" pitchFamily="34" charset="0"/>
                <a:cs typeface="Arial" panose="020B0604020202020204" pitchFamily="34" charset="0"/>
              </a:rPr>
              <a:t>contratista</a:t>
            </a:r>
            <a:r>
              <a:rPr sz="1994" spc="-19" dirty="0">
                <a:latin typeface="Arial" panose="020B0604020202020204" pitchFamily="34" charset="0"/>
                <a:cs typeface="Arial" panose="020B0604020202020204" pitchFamily="34" charset="0"/>
              </a:rPr>
              <a:t> </a:t>
            </a:r>
            <a:r>
              <a:rPr sz="1994" spc="-10" dirty="0">
                <a:latin typeface="Arial" panose="020B0604020202020204" pitchFamily="34" charset="0"/>
                <a:cs typeface="Arial" panose="020B0604020202020204" pitchFamily="34" charset="0"/>
              </a:rPr>
              <a:t>el</a:t>
            </a:r>
            <a:r>
              <a:rPr lang="es-PE" sz="1994" spc="-10" dirty="0">
                <a:latin typeface="Arial" panose="020B0604020202020204" pitchFamily="34" charset="0"/>
                <a:cs typeface="Arial" panose="020B0604020202020204" pitchFamily="34" charset="0"/>
              </a:rPr>
              <a:t> </a:t>
            </a:r>
            <a:r>
              <a:rPr sz="1994" spc="-15" dirty="0" err="1">
                <a:latin typeface="Arial" panose="020B0604020202020204" pitchFamily="34" charset="0"/>
                <a:cs typeface="Arial" panose="020B0604020202020204" pitchFamily="34" charset="0"/>
              </a:rPr>
              <a:t>descargo</a:t>
            </a:r>
            <a:r>
              <a:rPr lang="es-PE" sz="1994" spc="-15" dirty="0">
                <a:latin typeface="Arial" panose="020B0604020202020204" pitchFamily="34" charset="0"/>
                <a:cs typeface="Arial" panose="020B0604020202020204" pitchFamily="34" charset="0"/>
              </a:rPr>
              <a:t> </a:t>
            </a:r>
            <a:r>
              <a:rPr sz="1994" spc="-10" dirty="0" err="1">
                <a:latin typeface="Arial" panose="020B0604020202020204" pitchFamily="34" charset="0"/>
                <a:cs typeface="Arial" panose="020B0604020202020204" pitchFamily="34" charset="0"/>
              </a:rPr>
              <a:t>correspondiente</a:t>
            </a:r>
            <a:r>
              <a:rPr sz="1994" spc="-10" dirty="0">
                <a:latin typeface="Arial" panose="020B0604020202020204" pitchFamily="34" charset="0"/>
                <a:cs typeface="Arial" panose="020B0604020202020204" pitchFamily="34" charset="0"/>
              </a:rPr>
              <a:t>- </a:t>
            </a:r>
            <a:r>
              <a:rPr sz="1994" spc="-10" dirty="0" err="1">
                <a:latin typeface="Arial" panose="020B0604020202020204" pitchFamily="34" charset="0"/>
                <a:cs typeface="Arial" panose="020B0604020202020204" pitchFamily="34" charset="0"/>
              </a:rPr>
              <a:t>atendiendo</a:t>
            </a:r>
            <a:r>
              <a:rPr sz="1994" spc="-10" dirty="0">
                <a:latin typeface="Arial" panose="020B0604020202020204" pitchFamily="34" charset="0"/>
                <a:cs typeface="Arial" panose="020B0604020202020204" pitchFamily="34" charset="0"/>
              </a:rPr>
              <a:t> </a:t>
            </a:r>
            <a:r>
              <a:rPr sz="1994" spc="-5" dirty="0">
                <a:latin typeface="Arial" panose="020B0604020202020204" pitchFamily="34" charset="0"/>
                <a:cs typeface="Arial" panose="020B0604020202020204" pitchFamily="34" charset="0"/>
              </a:rPr>
              <a:t>a </a:t>
            </a:r>
            <a:r>
              <a:rPr sz="1994" spc="-10" dirty="0" err="1">
                <a:latin typeface="Arial" panose="020B0604020202020204" pitchFamily="34" charset="0"/>
                <a:cs typeface="Arial" panose="020B0604020202020204" pitchFamily="34" charset="0"/>
              </a:rPr>
              <a:t>criterios</a:t>
            </a:r>
            <a:r>
              <a:rPr sz="1994" spc="-10" dirty="0">
                <a:latin typeface="Arial" panose="020B0604020202020204" pitchFamily="34" charset="0"/>
                <a:cs typeface="Arial" panose="020B0604020202020204" pitchFamily="34" charset="0"/>
              </a:rPr>
              <a:t> tales </a:t>
            </a:r>
            <a:r>
              <a:rPr sz="1994" spc="-5" dirty="0" err="1">
                <a:latin typeface="Arial" panose="020B0604020202020204" pitchFamily="34" charset="0"/>
                <a:cs typeface="Arial" panose="020B0604020202020204" pitchFamily="34" charset="0"/>
              </a:rPr>
              <a:t>como</a:t>
            </a:r>
            <a:r>
              <a:rPr sz="1994" spc="-5" dirty="0">
                <a:latin typeface="Arial" panose="020B0604020202020204" pitchFamily="34" charset="0"/>
                <a:cs typeface="Arial" panose="020B0604020202020204" pitchFamily="34" charset="0"/>
              </a:rPr>
              <a:t>: </a:t>
            </a:r>
            <a:r>
              <a:rPr sz="1994" spc="-15" dirty="0" err="1">
                <a:latin typeface="Arial" panose="020B0604020202020204" pitchFamily="34" charset="0"/>
                <a:cs typeface="Arial" panose="020B0604020202020204" pitchFamily="34" charset="0"/>
              </a:rPr>
              <a:t>eficacia</a:t>
            </a:r>
            <a:r>
              <a:rPr sz="1994" spc="-15" dirty="0">
                <a:latin typeface="Arial" panose="020B0604020202020204" pitchFamily="34" charset="0"/>
                <a:cs typeface="Arial" panose="020B0604020202020204" pitchFamily="34" charset="0"/>
              </a:rPr>
              <a:t> </a:t>
            </a:r>
            <a:r>
              <a:rPr sz="1994" spc="-5" dirty="0">
                <a:latin typeface="Arial" panose="020B0604020202020204" pitchFamily="34" charset="0"/>
                <a:cs typeface="Arial" panose="020B0604020202020204" pitchFamily="34" charset="0"/>
              </a:rPr>
              <a:t>y </a:t>
            </a:r>
            <a:r>
              <a:rPr sz="1994" spc="-10" dirty="0" err="1">
                <a:latin typeface="Arial" panose="020B0604020202020204" pitchFamily="34" charset="0"/>
                <a:cs typeface="Arial" panose="020B0604020202020204" pitchFamily="34" charset="0"/>
              </a:rPr>
              <a:t>eficiencia</a:t>
            </a:r>
            <a:r>
              <a:rPr sz="1994" spc="-10" dirty="0">
                <a:latin typeface="Arial" panose="020B0604020202020204" pitchFamily="34" charset="0"/>
                <a:cs typeface="Arial" panose="020B0604020202020204" pitchFamily="34" charset="0"/>
              </a:rPr>
              <a:t>,</a:t>
            </a:r>
            <a:r>
              <a:rPr lang="es-PE" sz="1994" spc="-10" dirty="0">
                <a:latin typeface="Arial" panose="020B0604020202020204" pitchFamily="34" charset="0"/>
                <a:cs typeface="Arial" panose="020B0604020202020204" pitchFamily="34" charset="0"/>
              </a:rPr>
              <a:t> </a:t>
            </a:r>
            <a:r>
              <a:rPr sz="1994" spc="-5" dirty="0" err="1">
                <a:latin typeface="Arial" panose="020B0604020202020204" pitchFamily="34" charset="0"/>
                <a:cs typeface="Arial" panose="020B0604020202020204" pitchFamily="34" charset="0"/>
              </a:rPr>
              <a:t>oportunidad</a:t>
            </a:r>
            <a:r>
              <a:rPr sz="1994" spc="-5" dirty="0">
                <a:latin typeface="Arial" panose="020B0604020202020204" pitchFamily="34" charset="0"/>
                <a:cs typeface="Arial" panose="020B0604020202020204" pitchFamily="34" charset="0"/>
              </a:rPr>
              <a:t> de la </a:t>
            </a:r>
            <a:r>
              <a:rPr sz="1994" spc="-15" dirty="0" err="1">
                <a:latin typeface="Arial" panose="020B0604020202020204" pitchFamily="34" charset="0"/>
                <a:cs typeface="Arial" panose="020B0604020202020204" pitchFamily="34" charset="0"/>
              </a:rPr>
              <a:t>contratación</a:t>
            </a:r>
            <a:r>
              <a:rPr sz="1994" spc="-15" dirty="0">
                <a:latin typeface="Arial" panose="020B0604020202020204" pitchFamily="34" charset="0"/>
                <a:cs typeface="Arial" panose="020B0604020202020204" pitchFamily="34" charset="0"/>
              </a:rPr>
              <a:t>, costo-</a:t>
            </a:r>
            <a:r>
              <a:rPr sz="1994" spc="-15" dirty="0" err="1">
                <a:latin typeface="Arial" panose="020B0604020202020204" pitchFamily="34" charset="0"/>
                <a:cs typeface="Arial" panose="020B0604020202020204" pitchFamily="34" charset="0"/>
              </a:rPr>
              <a:t>beneficio</a:t>
            </a:r>
            <a:r>
              <a:rPr sz="1994" spc="-15" dirty="0">
                <a:latin typeface="Arial" panose="020B0604020202020204" pitchFamily="34" charset="0"/>
                <a:cs typeface="Arial" panose="020B0604020202020204" pitchFamily="34" charset="0"/>
              </a:rPr>
              <a:t>, </a:t>
            </a:r>
            <a:r>
              <a:rPr sz="1994" spc="-10" dirty="0" err="1">
                <a:latin typeface="Arial" panose="020B0604020202020204" pitchFamily="34" charset="0"/>
                <a:cs typeface="Arial" panose="020B0604020202020204" pitchFamily="34" charset="0"/>
              </a:rPr>
              <a:t>satisfacción</a:t>
            </a:r>
            <a:r>
              <a:rPr sz="1994" spc="-10" dirty="0">
                <a:latin typeface="Arial" panose="020B0604020202020204" pitchFamily="34" charset="0"/>
                <a:cs typeface="Arial" panose="020B0604020202020204" pitchFamily="34" charset="0"/>
              </a:rPr>
              <a:t> del </a:t>
            </a:r>
            <a:r>
              <a:rPr sz="1994" spc="-15" dirty="0" err="1">
                <a:latin typeface="Arial" panose="020B0604020202020204" pitchFamily="34" charset="0"/>
                <a:cs typeface="Arial" panose="020B0604020202020204" pitchFamily="34" charset="0"/>
              </a:rPr>
              <a:t>interés</a:t>
            </a:r>
            <a:r>
              <a:rPr sz="1994" spc="-15" dirty="0">
                <a:latin typeface="Arial" panose="020B0604020202020204" pitchFamily="34" charset="0"/>
                <a:cs typeface="Arial" panose="020B0604020202020204" pitchFamily="34" charset="0"/>
              </a:rPr>
              <a:t> </a:t>
            </a:r>
            <a:r>
              <a:rPr sz="1994" spc="-15" dirty="0" err="1">
                <a:latin typeface="Arial" panose="020B0604020202020204" pitchFamily="34" charset="0"/>
                <a:cs typeface="Arial" panose="020B0604020202020204" pitchFamily="34" charset="0"/>
              </a:rPr>
              <a:t>público</a:t>
            </a:r>
            <a:r>
              <a:rPr sz="1994" spc="-15" dirty="0">
                <a:latin typeface="Arial" panose="020B0604020202020204" pitchFamily="34" charset="0"/>
                <a:cs typeface="Arial" panose="020B0604020202020204" pitchFamily="34" charset="0"/>
              </a:rPr>
              <a:t>, </a:t>
            </a:r>
            <a:r>
              <a:rPr sz="1994" spc="-15" dirty="0" err="1">
                <a:latin typeface="Arial" panose="020B0604020202020204" pitchFamily="34" charset="0"/>
                <a:cs typeface="Arial" panose="020B0604020202020204" pitchFamily="34" charset="0"/>
              </a:rPr>
              <a:t>estado</a:t>
            </a:r>
            <a:r>
              <a:rPr sz="1994" spc="-15" dirty="0">
                <a:latin typeface="Arial" panose="020B0604020202020204" pitchFamily="34" charset="0"/>
                <a:cs typeface="Arial" panose="020B0604020202020204" pitchFamily="34" charset="0"/>
              </a:rPr>
              <a:t> </a:t>
            </a:r>
            <a:r>
              <a:rPr sz="1994" dirty="0">
                <a:latin typeface="Arial" panose="020B0604020202020204" pitchFamily="34" charset="0"/>
                <a:cs typeface="Arial" panose="020B0604020202020204" pitchFamily="34" charset="0"/>
              </a:rPr>
              <a:t>de </a:t>
            </a:r>
            <a:r>
              <a:rPr sz="1994" spc="-15" dirty="0" err="1">
                <a:latin typeface="Arial" panose="020B0604020202020204" pitchFamily="34" charset="0"/>
                <a:cs typeface="Arial" panose="020B0604020202020204" pitchFamily="34" charset="0"/>
              </a:rPr>
              <a:t>avance</a:t>
            </a:r>
            <a:r>
              <a:rPr sz="1994" spc="-15" dirty="0">
                <a:latin typeface="Arial" panose="020B0604020202020204" pitchFamily="34" charset="0"/>
                <a:cs typeface="Arial" panose="020B0604020202020204" pitchFamily="34" charset="0"/>
              </a:rPr>
              <a:t> </a:t>
            </a:r>
            <a:r>
              <a:rPr sz="1994" spc="-5" dirty="0">
                <a:latin typeface="Arial" panose="020B0604020202020204" pitchFamily="34" charset="0"/>
                <a:cs typeface="Arial" panose="020B0604020202020204" pitchFamily="34" charset="0"/>
              </a:rPr>
              <a:t>de la </a:t>
            </a:r>
            <a:r>
              <a:rPr sz="1994" spc="-15" dirty="0" err="1">
                <a:latin typeface="Arial" panose="020B0604020202020204" pitchFamily="34" charset="0"/>
                <a:cs typeface="Arial" panose="020B0604020202020204" pitchFamily="34" charset="0"/>
              </a:rPr>
              <a:t>contratación</a:t>
            </a:r>
            <a:r>
              <a:rPr sz="1994" spc="-15" dirty="0">
                <a:latin typeface="Arial" panose="020B0604020202020204" pitchFamily="34" charset="0"/>
                <a:cs typeface="Arial" panose="020B0604020202020204" pitchFamily="34" charset="0"/>
              </a:rPr>
              <a:t>, </a:t>
            </a:r>
            <a:r>
              <a:rPr sz="1994" spc="-10" dirty="0" err="1">
                <a:latin typeface="Arial" panose="020B0604020202020204" pitchFamily="34" charset="0"/>
                <a:cs typeface="Arial" panose="020B0604020202020204" pitchFamily="34" charset="0"/>
              </a:rPr>
              <a:t>logro</a:t>
            </a:r>
            <a:r>
              <a:rPr sz="1994" spc="-10" dirty="0">
                <a:latin typeface="Arial" panose="020B0604020202020204" pitchFamily="34" charset="0"/>
                <a:cs typeface="Arial" panose="020B0604020202020204" pitchFamily="34" charset="0"/>
              </a:rPr>
              <a:t> </a:t>
            </a:r>
            <a:r>
              <a:rPr sz="1994" spc="-5" dirty="0">
                <a:latin typeface="Arial" panose="020B0604020202020204" pitchFamily="34" charset="0"/>
                <a:cs typeface="Arial" panose="020B0604020202020204" pitchFamily="34" charset="0"/>
              </a:rPr>
              <a:t>de la </a:t>
            </a:r>
            <a:r>
              <a:rPr sz="1994" spc="-10" dirty="0" err="1">
                <a:latin typeface="Arial" panose="020B0604020202020204" pitchFamily="34" charset="0"/>
                <a:cs typeface="Arial" panose="020B0604020202020204" pitchFamily="34" charset="0"/>
              </a:rPr>
              <a:t>finalidad</a:t>
            </a:r>
            <a:r>
              <a:rPr sz="1994" spc="-10" dirty="0">
                <a:latin typeface="Arial" panose="020B0604020202020204" pitchFamily="34" charset="0"/>
                <a:cs typeface="Arial" panose="020B0604020202020204" pitchFamily="34" charset="0"/>
              </a:rPr>
              <a:t> </a:t>
            </a:r>
            <a:r>
              <a:rPr sz="1994" spc="-10" dirty="0" err="1">
                <a:latin typeface="Arial" panose="020B0604020202020204" pitchFamily="34" charset="0"/>
                <a:cs typeface="Arial" panose="020B0604020202020204" pitchFamily="34" charset="0"/>
              </a:rPr>
              <a:t>pública</a:t>
            </a:r>
            <a:r>
              <a:rPr sz="1994" spc="-10" dirty="0">
                <a:latin typeface="Arial" panose="020B0604020202020204" pitchFamily="34" charset="0"/>
                <a:cs typeface="Arial" panose="020B0604020202020204" pitchFamily="34" charset="0"/>
              </a:rPr>
              <a:t>, </a:t>
            </a:r>
            <a:r>
              <a:rPr sz="1994" spc="-5" dirty="0">
                <a:latin typeface="Arial" panose="020B0604020202020204" pitchFamily="34" charset="0"/>
                <a:cs typeface="Arial" panose="020B0604020202020204" pitchFamily="34" charset="0"/>
              </a:rPr>
              <a:t>el </a:t>
            </a:r>
            <a:r>
              <a:rPr sz="1994" spc="-15" dirty="0" err="1">
                <a:latin typeface="Arial" panose="020B0604020202020204" pitchFamily="34" charset="0"/>
                <a:cs typeface="Arial" panose="020B0604020202020204" pitchFamily="34" charset="0"/>
              </a:rPr>
              <a:t>bienestar</a:t>
            </a:r>
            <a:r>
              <a:rPr sz="1994" spc="-15" dirty="0">
                <a:latin typeface="Arial" panose="020B0604020202020204" pitchFamily="34" charset="0"/>
                <a:cs typeface="Arial" panose="020B0604020202020204" pitchFamily="34" charset="0"/>
              </a:rPr>
              <a:t> </a:t>
            </a:r>
            <a:r>
              <a:rPr sz="1994" spc="-5" dirty="0">
                <a:latin typeface="Arial" panose="020B0604020202020204" pitchFamily="34" charset="0"/>
                <a:cs typeface="Arial" panose="020B0604020202020204" pitchFamily="34" charset="0"/>
              </a:rPr>
              <a:t>de las </a:t>
            </a:r>
            <a:r>
              <a:rPr sz="1994" spc="-10" dirty="0" err="1">
                <a:latin typeface="Arial" panose="020B0604020202020204" pitchFamily="34" charset="0"/>
                <a:cs typeface="Arial" panose="020B0604020202020204" pitchFamily="34" charset="0"/>
              </a:rPr>
              <a:t>condiciones</a:t>
            </a:r>
            <a:r>
              <a:rPr sz="1994" spc="-10" dirty="0">
                <a:latin typeface="Arial" panose="020B0604020202020204" pitchFamily="34" charset="0"/>
                <a:cs typeface="Arial" panose="020B0604020202020204" pitchFamily="34" charset="0"/>
              </a:rPr>
              <a:t> </a:t>
            </a:r>
            <a:r>
              <a:rPr sz="1994" spc="-5" dirty="0">
                <a:latin typeface="Arial" panose="020B0604020202020204" pitchFamily="34" charset="0"/>
                <a:cs typeface="Arial" panose="020B0604020202020204" pitchFamily="34" charset="0"/>
              </a:rPr>
              <a:t>de vida de los </a:t>
            </a:r>
            <a:r>
              <a:rPr sz="1994" spc="-5" dirty="0" err="1">
                <a:latin typeface="Arial" panose="020B0604020202020204" pitchFamily="34" charset="0"/>
                <a:cs typeface="Arial" panose="020B0604020202020204" pitchFamily="34" charset="0"/>
              </a:rPr>
              <a:t>ciudadanos</a:t>
            </a:r>
            <a:r>
              <a:rPr sz="1994" spc="-5" dirty="0">
                <a:latin typeface="Arial" panose="020B0604020202020204" pitchFamily="34" charset="0"/>
                <a:cs typeface="Arial" panose="020B0604020202020204" pitchFamily="34" charset="0"/>
              </a:rPr>
              <a:t>, </a:t>
            </a:r>
            <a:r>
              <a:rPr sz="1994" spc="-15" dirty="0">
                <a:latin typeface="Arial" panose="020B0604020202020204" pitchFamily="34" charset="0"/>
                <a:cs typeface="Arial" panose="020B0604020202020204" pitchFamily="34" charset="0"/>
              </a:rPr>
              <a:t>entre</a:t>
            </a:r>
            <a:r>
              <a:rPr sz="1994" spc="134" dirty="0">
                <a:latin typeface="Arial" panose="020B0604020202020204" pitchFamily="34" charset="0"/>
                <a:cs typeface="Arial" panose="020B0604020202020204" pitchFamily="34" charset="0"/>
              </a:rPr>
              <a:t> </a:t>
            </a:r>
            <a:r>
              <a:rPr sz="1994" spc="-10" dirty="0" err="1">
                <a:latin typeface="Arial" panose="020B0604020202020204" pitchFamily="34" charset="0"/>
                <a:cs typeface="Arial" panose="020B0604020202020204" pitchFamily="34" charset="0"/>
              </a:rPr>
              <a:t>otros</a:t>
            </a:r>
            <a:r>
              <a:rPr sz="1994" spc="-10" dirty="0">
                <a:latin typeface="Arial" panose="020B0604020202020204" pitchFamily="34" charset="0"/>
                <a:cs typeface="Arial" panose="020B0604020202020204" pitchFamily="34" charset="0"/>
              </a:rPr>
              <a:t>.</a:t>
            </a:r>
          </a:p>
        </p:txBody>
      </p:sp>
      <p:sp>
        <p:nvSpPr>
          <p:cNvPr id="5" name="object 5"/>
          <p:cNvSpPr/>
          <p:nvPr/>
        </p:nvSpPr>
        <p:spPr>
          <a:xfrm>
            <a:off x="49761" y="2028066"/>
            <a:ext cx="2037768" cy="977503"/>
          </a:xfrm>
          <a:prstGeom prst="rect">
            <a:avLst/>
          </a:prstGeom>
          <a:blipFill>
            <a:blip r:embed="rId2" cstate="print"/>
            <a:stretch>
              <a:fillRect/>
            </a:stretch>
          </a:blipFill>
        </p:spPr>
        <p:txBody>
          <a:bodyPr wrap="square" lIns="0" tIns="0" rIns="0" bIns="0" rtlCol="0"/>
          <a:lstStyle/>
          <a:p>
            <a:endParaRPr sz="1794"/>
          </a:p>
        </p:txBody>
      </p:sp>
      <p:sp>
        <p:nvSpPr>
          <p:cNvPr id="7" name="object 7"/>
          <p:cNvSpPr txBox="1"/>
          <p:nvPr/>
        </p:nvSpPr>
        <p:spPr>
          <a:xfrm>
            <a:off x="224954" y="2229449"/>
            <a:ext cx="1687380" cy="529701"/>
          </a:xfrm>
          <a:prstGeom prst="rect">
            <a:avLst/>
          </a:prstGeom>
        </p:spPr>
        <p:txBody>
          <a:bodyPr vert="horz" wrap="square" lIns="0" tIns="12658" rIns="0" bIns="0" rtlCol="0">
            <a:spAutoFit/>
          </a:bodyPr>
          <a:lstStyle/>
          <a:p>
            <a:pPr marL="12659">
              <a:spcBef>
                <a:spcPts val="100"/>
              </a:spcBef>
            </a:pPr>
            <a:r>
              <a:rPr lang="es-PE" sz="1595" b="1" spc="-5" dirty="0">
                <a:latin typeface="Carlito"/>
                <a:cs typeface="Carlito"/>
              </a:rPr>
              <a:t>Opinión</a:t>
            </a:r>
            <a:endParaRPr lang="es-PE" sz="1595" dirty="0">
              <a:latin typeface="Carlito"/>
              <a:cs typeface="Carlito"/>
            </a:endParaRPr>
          </a:p>
          <a:p>
            <a:pPr marL="12659">
              <a:spcBef>
                <a:spcPts val="100"/>
              </a:spcBef>
            </a:pPr>
            <a:r>
              <a:rPr sz="1595" b="1" dirty="0">
                <a:latin typeface="Carlito"/>
                <a:cs typeface="Carlito"/>
              </a:rPr>
              <a:t>N°</a:t>
            </a:r>
            <a:r>
              <a:rPr sz="1595" b="1" spc="-75" dirty="0">
                <a:latin typeface="Carlito"/>
                <a:cs typeface="Carlito"/>
              </a:rPr>
              <a:t> </a:t>
            </a:r>
            <a:r>
              <a:rPr sz="1595" b="1" spc="-5" dirty="0">
                <a:latin typeface="Carlito"/>
                <a:cs typeface="Carlito"/>
              </a:rPr>
              <a:t>032-2019/DTN</a:t>
            </a:r>
            <a:endParaRPr sz="1595" dirty="0">
              <a:latin typeface="Carlito"/>
              <a:cs typeface="Carlito"/>
            </a:endParaRPr>
          </a:p>
        </p:txBody>
      </p:sp>
      <p:sp>
        <p:nvSpPr>
          <p:cNvPr id="8" name="object 8"/>
          <p:cNvSpPr/>
          <p:nvPr/>
        </p:nvSpPr>
        <p:spPr>
          <a:xfrm>
            <a:off x="584228" y="4483961"/>
            <a:ext cx="1729153" cy="849386"/>
          </a:xfrm>
          <a:custGeom>
            <a:avLst/>
            <a:gdLst/>
            <a:ahLst/>
            <a:cxnLst/>
            <a:rect l="l" t="t" r="r" b="b"/>
            <a:pathLst>
              <a:path w="1734820" h="852170">
                <a:moveTo>
                  <a:pt x="0" y="85724"/>
                </a:moveTo>
                <a:lnTo>
                  <a:pt x="6734" y="52345"/>
                </a:lnTo>
                <a:lnTo>
                  <a:pt x="25098" y="25098"/>
                </a:lnTo>
                <a:lnTo>
                  <a:pt x="52335" y="6732"/>
                </a:lnTo>
                <a:lnTo>
                  <a:pt x="85686" y="0"/>
                </a:lnTo>
                <a:lnTo>
                  <a:pt x="1648587" y="0"/>
                </a:lnTo>
                <a:lnTo>
                  <a:pt x="1681966" y="6732"/>
                </a:lnTo>
                <a:lnTo>
                  <a:pt x="1709213" y="25098"/>
                </a:lnTo>
                <a:lnTo>
                  <a:pt x="1727579" y="52345"/>
                </a:lnTo>
                <a:lnTo>
                  <a:pt x="1734312" y="85724"/>
                </a:lnTo>
                <a:lnTo>
                  <a:pt x="1734312" y="766190"/>
                </a:lnTo>
                <a:lnTo>
                  <a:pt x="1727579" y="799570"/>
                </a:lnTo>
                <a:lnTo>
                  <a:pt x="1709213" y="826817"/>
                </a:lnTo>
                <a:lnTo>
                  <a:pt x="1681966" y="845183"/>
                </a:lnTo>
                <a:lnTo>
                  <a:pt x="1648587" y="851915"/>
                </a:lnTo>
                <a:lnTo>
                  <a:pt x="85686" y="851915"/>
                </a:lnTo>
                <a:lnTo>
                  <a:pt x="52335" y="845183"/>
                </a:lnTo>
                <a:lnTo>
                  <a:pt x="25098" y="826817"/>
                </a:lnTo>
                <a:lnTo>
                  <a:pt x="6734" y="799570"/>
                </a:lnTo>
                <a:lnTo>
                  <a:pt x="0" y="766190"/>
                </a:lnTo>
                <a:lnTo>
                  <a:pt x="0" y="85724"/>
                </a:lnTo>
                <a:close/>
              </a:path>
            </a:pathLst>
          </a:custGeom>
          <a:ln w="25908">
            <a:solidFill>
              <a:srgbClr val="000000"/>
            </a:solidFill>
          </a:ln>
        </p:spPr>
        <p:txBody>
          <a:bodyPr wrap="square" lIns="0" tIns="0" rIns="0" bIns="0" rtlCol="0"/>
          <a:lstStyle/>
          <a:p>
            <a:endParaRPr sz="1794"/>
          </a:p>
        </p:txBody>
      </p:sp>
      <p:sp>
        <p:nvSpPr>
          <p:cNvPr id="9" name="object 9"/>
          <p:cNvSpPr txBox="1"/>
          <p:nvPr/>
        </p:nvSpPr>
        <p:spPr>
          <a:xfrm>
            <a:off x="710863" y="4640927"/>
            <a:ext cx="1675053" cy="466027"/>
          </a:xfrm>
          <a:prstGeom prst="rect">
            <a:avLst/>
          </a:prstGeom>
        </p:spPr>
        <p:txBody>
          <a:bodyPr vert="horz" wrap="square" lIns="0" tIns="12026" rIns="0" bIns="0" rtlCol="0">
            <a:spAutoFit/>
          </a:bodyPr>
          <a:lstStyle/>
          <a:p>
            <a:pPr marL="270263" marR="5063" indent="-258236">
              <a:spcBef>
                <a:spcPts val="94"/>
              </a:spcBef>
            </a:pPr>
            <a:r>
              <a:rPr sz="1437" b="1" spc="-25" dirty="0">
                <a:latin typeface="Carlito"/>
                <a:cs typeface="Carlito"/>
              </a:rPr>
              <a:t>C</a:t>
            </a:r>
            <a:r>
              <a:rPr sz="1437" b="1" spc="-10" dirty="0">
                <a:latin typeface="Carlito"/>
                <a:cs typeface="Carlito"/>
              </a:rPr>
              <a:t>O</a:t>
            </a:r>
            <a:r>
              <a:rPr sz="1437" b="1" spc="-5" dirty="0">
                <a:latin typeface="Carlito"/>
                <a:cs typeface="Carlito"/>
              </a:rPr>
              <a:t>NF</a:t>
            </a:r>
            <a:r>
              <a:rPr sz="1437" b="1" spc="-15" dirty="0">
                <a:latin typeface="Carlito"/>
                <a:cs typeface="Carlito"/>
              </a:rPr>
              <a:t>I</a:t>
            </a:r>
            <a:r>
              <a:rPr sz="1437" b="1" spc="-10" dirty="0">
                <a:latin typeface="Carlito"/>
                <a:cs typeface="Carlito"/>
              </a:rPr>
              <a:t>G</a:t>
            </a:r>
            <a:r>
              <a:rPr sz="1437" b="1" spc="-5" dirty="0">
                <a:latin typeface="Carlito"/>
                <a:cs typeface="Carlito"/>
              </a:rPr>
              <a:t>UR</a:t>
            </a:r>
            <a:r>
              <a:rPr sz="1437" b="1" spc="-25" dirty="0">
                <a:latin typeface="Carlito"/>
                <a:cs typeface="Carlito"/>
              </a:rPr>
              <a:t>A</a:t>
            </a:r>
            <a:r>
              <a:rPr sz="1437" b="1" spc="-10" dirty="0">
                <a:latin typeface="Carlito"/>
                <a:cs typeface="Carlito"/>
              </a:rPr>
              <a:t>C</a:t>
            </a:r>
            <a:r>
              <a:rPr sz="1437" b="1" spc="-19" dirty="0">
                <a:latin typeface="Carlito"/>
                <a:cs typeface="Carlito"/>
              </a:rPr>
              <a:t>I</a:t>
            </a:r>
            <a:r>
              <a:rPr sz="1437" b="1" spc="-10" dirty="0">
                <a:latin typeface="Carlito"/>
                <a:cs typeface="Carlito"/>
              </a:rPr>
              <a:t>ÓN  </a:t>
            </a:r>
            <a:r>
              <a:rPr sz="1437" b="1" spc="-5" dirty="0">
                <a:latin typeface="Carlito"/>
                <a:cs typeface="Carlito"/>
              </a:rPr>
              <a:t>DE</a:t>
            </a:r>
            <a:r>
              <a:rPr sz="1437" b="1" spc="-19" dirty="0">
                <a:latin typeface="Carlito"/>
                <a:cs typeface="Carlito"/>
              </a:rPr>
              <a:t> </a:t>
            </a:r>
            <a:r>
              <a:rPr sz="1437" b="1" spc="-15" dirty="0">
                <a:latin typeface="Carlito"/>
                <a:cs typeface="Carlito"/>
              </a:rPr>
              <a:t>CAUSAL</a:t>
            </a:r>
            <a:endParaRPr sz="1437" dirty="0">
              <a:latin typeface="Carlito"/>
              <a:cs typeface="Carlito"/>
            </a:endParaRPr>
          </a:p>
        </p:txBody>
      </p:sp>
      <p:sp>
        <p:nvSpPr>
          <p:cNvPr id="10" name="object 10"/>
          <p:cNvSpPr/>
          <p:nvPr/>
        </p:nvSpPr>
        <p:spPr>
          <a:xfrm>
            <a:off x="3655692" y="4483961"/>
            <a:ext cx="1729153" cy="849386"/>
          </a:xfrm>
          <a:custGeom>
            <a:avLst/>
            <a:gdLst/>
            <a:ahLst/>
            <a:cxnLst/>
            <a:rect l="l" t="t" r="r" b="b"/>
            <a:pathLst>
              <a:path w="1734820" h="852170">
                <a:moveTo>
                  <a:pt x="0" y="85724"/>
                </a:moveTo>
                <a:lnTo>
                  <a:pt x="6732" y="52345"/>
                </a:lnTo>
                <a:lnTo>
                  <a:pt x="25098" y="25098"/>
                </a:lnTo>
                <a:lnTo>
                  <a:pt x="52345" y="6732"/>
                </a:lnTo>
                <a:lnTo>
                  <a:pt x="85725" y="0"/>
                </a:lnTo>
                <a:lnTo>
                  <a:pt x="1648586" y="0"/>
                </a:lnTo>
                <a:lnTo>
                  <a:pt x="1681966" y="6732"/>
                </a:lnTo>
                <a:lnTo>
                  <a:pt x="1709213" y="25098"/>
                </a:lnTo>
                <a:lnTo>
                  <a:pt x="1727579" y="52345"/>
                </a:lnTo>
                <a:lnTo>
                  <a:pt x="1734311" y="85724"/>
                </a:lnTo>
                <a:lnTo>
                  <a:pt x="1734311" y="766190"/>
                </a:lnTo>
                <a:lnTo>
                  <a:pt x="1727579" y="799570"/>
                </a:lnTo>
                <a:lnTo>
                  <a:pt x="1709213" y="826817"/>
                </a:lnTo>
                <a:lnTo>
                  <a:pt x="1681966" y="845183"/>
                </a:lnTo>
                <a:lnTo>
                  <a:pt x="1648586" y="851915"/>
                </a:lnTo>
                <a:lnTo>
                  <a:pt x="85725" y="851915"/>
                </a:lnTo>
                <a:lnTo>
                  <a:pt x="52345" y="845183"/>
                </a:lnTo>
                <a:lnTo>
                  <a:pt x="25098" y="826817"/>
                </a:lnTo>
                <a:lnTo>
                  <a:pt x="6732" y="799570"/>
                </a:lnTo>
                <a:lnTo>
                  <a:pt x="0" y="766190"/>
                </a:lnTo>
                <a:lnTo>
                  <a:pt x="0" y="85724"/>
                </a:lnTo>
                <a:close/>
              </a:path>
            </a:pathLst>
          </a:custGeom>
          <a:ln w="25908">
            <a:solidFill>
              <a:srgbClr val="000000"/>
            </a:solidFill>
          </a:ln>
        </p:spPr>
        <p:txBody>
          <a:bodyPr wrap="square" lIns="0" tIns="0" rIns="0" bIns="0" rtlCol="0"/>
          <a:lstStyle/>
          <a:p>
            <a:endParaRPr sz="1794"/>
          </a:p>
        </p:txBody>
      </p:sp>
      <p:sp>
        <p:nvSpPr>
          <p:cNvPr id="11" name="object 11"/>
          <p:cNvSpPr txBox="1"/>
          <p:nvPr/>
        </p:nvSpPr>
        <p:spPr>
          <a:xfrm>
            <a:off x="3729745" y="4640927"/>
            <a:ext cx="1577884" cy="692970"/>
          </a:xfrm>
          <a:prstGeom prst="rect">
            <a:avLst/>
          </a:prstGeom>
        </p:spPr>
        <p:txBody>
          <a:bodyPr vert="horz" wrap="square" lIns="0" tIns="12026" rIns="0" bIns="0" rtlCol="0">
            <a:spAutoFit/>
          </a:bodyPr>
          <a:lstStyle/>
          <a:p>
            <a:pPr marL="277226" marR="5063" indent="-265200">
              <a:spcBef>
                <a:spcPts val="94"/>
              </a:spcBef>
            </a:pPr>
            <a:r>
              <a:rPr sz="1437" b="1" spc="-19" dirty="0">
                <a:latin typeface="Carlito"/>
                <a:cs typeface="Carlito"/>
              </a:rPr>
              <a:t>PRESENTACIÓN </a:t>
            </a:r>
            <a:r>
              <a:rPr sz="1437" b="1" spc="-10" dirty="0">
                <a:latin typeface="Carlito"/>
                <a:cs typeface="Carlito"/>
              </a:rPr>
              <a:t>DE  DESCARGOS</a:t>
            </a:r>
            <a:endParaRPr sz="1437" dirty="0">
              <a:latin typeface="Carlito"/>
              <a:cs typeface="Carlito"/>
            </a:endParaRPr>
          </a:p>
        </p:txBody>
      </p:sp>
      <p:sp>
        <p:nvSpPr>
          <p:cNvPr id="12" name="object 12"/>
          <p:cNvSpPr/>
          <p:nvPr/>
        </p:nvSpPr>
        <p:spPr>
          <a:xfrm>
            <a:off x="6727153" y="4483961"/>
            <a:ext cx="1729153" cy="849386"/>
          </a:xfrm>
          <a:custGeom>
            <a:avLst/>
            <a:gdLst/>
            <a:ahLst/>
            <a:cxnLst/>
            <a:rect l="l" t="t" r="r" b="b"/>
            <a:pathLst>
              <a:path w="1734820" h="852170">
                <a:moveTo>
                  <a:pt x="0" y="85724"/>
                </a:moveTo>
                <a:lnTo>
                  <a:pt x="6732" y="52345"/>
                </a:lnTo>
                <a:lnTo>
                  <a:pt x="25098" y="25098"/>
                </a:lnTo>
                <a:lnTo>
                  <a:pt x="52345" y="6732"/>
                </a:lnTo>
                <a:lnTo>
                  <a:pt x="85725" y="0"/>
                </a:lnTo>
                <a:lnTo>
                  <a:pt x="1648586" y="0"/>
                </a:lnTo>
                <a:lnTo>
                  <a:pt x="1681966" y="6732"/>
                </a:lnTo>
                <a:lnTo>
                  <a:pt x="1709213" y="25098"/>
                </a:lnTo>
                <a:lnTo>
                  <a:pt x="1727579" y="52345"/>
                </a:lnTo>
                <a:lnTo>
                  <a:pt x="1734311" y="85724"/>
                </a:lnTo>
                <a:lnTo>
                  <a:pt x="1734311" y="766190"/>
                </a:lnTo>
                <a:lnTo>
                  <a:pt x="1727579" y="799570"/>
                </a:lnTo>
                <a:lnTo>
                  <a:pt x="1709213" y="826817"/>
                </a:lnTo>
                <a:lnTo>
                  <a:pt x="1681966" y="845183"/>
                </a:lnTo>
                <a:lnTo>
                  <a:pt x="1648586" y="851915"/>
                </a:lnTo>
                <a:lnTo>
                  <a:pt x="85725" y="851915"/>
                </a:lnTo>
                <a:lnTo>
                  <a:pt x="52345" y="845183"/>
                </a:lnTo>
                <a:lnTo>
                  <a:pt x="25098" y="826817"/>
                </a:lnTo>
                <a:lnTo>
                  <a:pt x="6732" y="799570"/>
                </a:lnTo>
                <a:lnTo>
                  <a:pt x="0" y="766190"/>
                </a:lnTo>
                <a:lnTo>
                  <a:pt x="0" y="85724"/>
                </a:lnTo>
                <a:close/>
              </a:path>
            </a:pathLst>
          </a:custGeom>
          <a:ln w="25908">
            <a:solidFill>
              <a:srgbClr val="000000"/>
            </a:solidFill>
          </a:ln>
        </p:spPr>
        <p:txBody>
          <a:bodyPr wrap="square" lIns="0" tIns="0" rIns="0" bIns="0" rtlCol="0"/>
          <a:lstStyle/>
          <a:p>
            <a:endParaRPr sz="1794"/>
          </a:p>
        </p:txBody>
      </p:sp>
      <p:sp>
        <p:nvSpPr>
          <p:cNvPr id="13" name="object 13"/>
          <p:cNvSpPr txBox="1"/>
          <p:nvPr/>
        </p:nvSpPr>
        <p:spPr>
          <a:xfrm>
            <a:off x="6853738" y="4640927"/>
            <a:ext cx="1473452" cy="692970"/>
          </a:xfrm>
          <a:prstGeom prst="rect">
            <a:avLst/>
          </a:prstGeom>
        </p:spPr>
        <p:txBody>
          <a:bodyPr vert="horz" wrap="square" lIns="0" tIns="12026" rIns="0" bIns="0" rtlCol="0">
            <a:spAutoFit/>
          </a:bodyPr>
          <a:lstStyle/>
          <a:p>
            <a:pPr marL="506348" marR="5063" indent="-493689">
              <a:spcBef>
                <a:spcPts val="94"/>
              </a:spcBef>
            </a:pPr>
            <a:r>
              <a:rPr sz="1437" b="1" spc="-25" dirty="0">
                <a:latin typeface="Carlito"/>
                <a:cs typeface="Carlito"/>
              </a:rPr>
              <a:t>EVALUACIÓN </a:t>
            </a:r>
            <a:r>
              <a:rPr sz="1437" b="1" spc="-10" dirty="0">
                <a:latin typeface="Carlito"/>
                <a:cs typeface="Carlito"/>
              </a:rPr>
              <a:t>DEL  CASO</a:t>
            </a:r>
            <a:endParaRPr sz="1437" dirty="0">
              <a:latin typeface="Carlito"/>
              <a:cs typeface="Carlito"/>
            </a:endParaRPr>
          </a:p>
        </p:txBody>
      </p:sp>
      <p:sp>
        <p:nvSpPr>
          <p:cNvPr id="14" name="object 14"/>
          <p:cNvSpPr/>
          <p:nvPr/>
        </p:nvSpPr>
        <p:spPr>
          <a:xfrm>
            <a:off x="9800135" y="4483961"/>
            <a:ext cx="1727254" cy="849386"/>
          </a:xfrm>
          <a:custGeom>
            <a:avLst/>
            <a:gdLst/>
            <a:ahLst/>
            <a:cxnLst/>
            <a:rect l="l" t="t" r="r" b="b"/>
            <a:pathLst>
              <a:path w="1732915" h="852170">
                <a:moveTo>
                  <a:pt x="0" y="85724"/>
                </a:moveTo>
                <a:lnTo>
                  <a:pt x="6732" y="52345"/>
                </a:lnTo>
                <a:lnTo>
                  <a:pt x="25098" y="25098"/>
                </a:lnTo>
                <a:lnTo>
                  <a:pt x="52345" y="6732"/>
                </a:lnTo>
                <a:lnTo>
                  <a:pt x="85725" y="0"/>
                </a:lnTo>
                <a:lnTo>
                  <a:pt x="1647062" y="0"/>
                </a:lnTo>
                <a:lnTo>
                  <a:pt x="1680442" y="6732"/>
                </a:lnTo>
                <a:lnTo>
                  <a:pt x="1707689" y="25098"/>
                </a:lnTo>
                <a:lnTo>
                  <a:pt x="1726055" y="52345"/>
                </a:lnTo>
                <a:lnTo>
                  <a:pt x="1732787" y="85724"/>
                </a:lnTo>
                <a:lnTo>
                  <a:pt x="1732787" y="766190"/>
                </a:lnTo>
                <a:lnTo>
                  <a:pt x="1726055" y="799570"/>
                </a:lnTo>
                <a:lnTo>
                  <a:pt x="1707689" y="826817"/>
                </a:lnTo>
                <a:lnTo>
                  <a:pt x="1680442" y="845183"/>
                </a:lnTo>
                <a:lnTo>
                  <a:pt x="1647062" y="851915"/>
                </a:lnTo>
                <a:lnTo>
                  <a:pt x="85725" y="851915"/>
                </a:lnTo>
                <a:lnTo>
                  <a:pt x="52345" y="845183"/>
                </a:lnTo>
                <a:lnTo>
                  <a:pt x="25098" y="826817"/>
                </a:lnTo>
                <a:lnTo>
                  <a:pt x="6732" y="799570"/>
                </a:lnTo>
                <a:lnTo>
                  <a:pt x="0" y="766190"/>
                </a:lnTo>
                <a:lnTo>
                  <a:pt x="0" y="85724"/>
                </a:lnTo>
                <a:close/>
              </a:path>
            </a:pathLst>
          </a:custGeom>
          <a:ln w="25908">
            <a:solidFill>
              <a:srgbClr val="000000"/>
            </a:solidFill>
          </a:ln>
        </p:spPr>
        <p:txBody>
          <a:bodyPr wrap="square" lIns="0" tIns="0" rIns="0" bIns="0" rtlCol="0"/>
          <a:lstStyle/>
          <a:p>
            <a:endParaRPr sz="1794"/>
          </a:p>
        </p:txBody>
      </p:sp>
      <p:sp>
        <p:nvSpPr>
          <p:cNvPr id="15" name="object 15"/>
          <p:cNvSpPr txBox="1"/>
          <p:nvPr/>
        </p:nvSpPr>
        <p:spPr>
          <a:xfrm>
            <a:off x="9953557" y="4519406"/>
            <a:ext cx="1418387" cy="675595"/>
          </a:xfrm>
          <a:prstGeom prst="rect">
            <a:avLst/>
          </a:prstGeom>
        </p:spPr>
        <p:txBody>
          <a:bodyPr vert="horz" wrap="square" lIns="0" tIns="12026" rIns="0" bIns="0" rtlCol="0">
            <a:spAutoFit/>
          </a:bodyPr>
          <a:lstStyle/>
          <a:p>
            <a:pPr marL="12659" marR="5063" algn="ctr">
              <a:spcBef>
                <a:spcPts val="94"/>
              </a:spcBef>
            </a:pPr>
            <a:r>
              <a:rPr sz="1437" b="1" spc="-10" dirty="0">
                <a:latin typeface="Carlito"/>
                <a:cs typeface="Carlito"/>
              </a:rPr>
              <a:t>DECISIÓN </a:t>
            </a:r>
            <a:r>
              <a:rPr sz="1437" b="1" spc="-5" dirty="0">
                <a:latin typeface="Carlito"/>
                <a:cs typeface="Carlito"/>
              </a:rPr>
              <a:t>DE</a:t>
            </a:r>
            <a:r>
              <a:rPr sz="1437" b="1" spc="-45" dirty="0">
                <a:latin typeface="Carlito"/>
                <a:cs typeface="Carlito"/>
              </a:rPr>
              <a:t> </a:t>
            </a:r>
            <a:r>
              <a:rPr sz="1437" b="1" spc="-5" dirty="0">
                <a:latin typeface="Carlito"/>
                <a:cs typeface="Carlito"/>
              </a:rPr>
              <a:t>NO  </a:t>
            </a:r>
            <a:r>
              <a:rPr sz="1437" b="1" spc="-10" dirty="0">
                <a:latin typeface="Carlito"/>
                <a:cs typeface="Carlito"/>
              </a:rPr>
              <a:t>DECLARAR  NULIDAD</a:t>
            </a:r>
            <a:endParaRPr sz="1437" dirty="0">
              <a:latin typeface="Carlito"/>
              <a:cs typeface="Carlito"/>
            </a:endParaRPr>
          </a:p>
        </p:txBody>
      </p:sp>
      <p:sp>
        <p:nvSpPr>
          <p:cNvPr id="16" name="object 16"/>
          <p:cNvSpPr/>
          <p:nvPr/>
        </p:nvSpPr>
        <p:spPr>
          <a:xfrm>
            <a:off x="664736" y="5626265"/>
            <a:ext cx="1567757" cy="478492"/>
          </a:xfrm>
          <a:custGeom>
            <a:avLst/>
            <a:gdLst/>
            <a:ahLst/>
            <a:cxnLst/>
            <a:rect l="l" t="t" r="r" b="b"/>
            <a:pathLst>
              <a:path w="1572895" h="480060">
                <a:moveTo>
                  <a:pt x="0" y="48006"/>
                </a:moveTo>
                <a:lnTo>
                  <a:pt x="6865" y="29317"/>
                </a:lnTo>
                <a:lnTo>
                  <a:pt x="25588" y="14058"/>
                </a:lnTo>
                <a:lnTo>
                  <a:pt x="53358" y="3771"/>
                </a:lnTo>
                <a:lnTo>
                  <a:pt x="87363" y="0"/>
                </a:lnTo>
                <a:lnTo>
                  <a:pt x="1485392" y="0"/>
                </a:lnTo>
                <a:lnTo>
                  <a:pt x="1519404" y="3771"/>
                </a:lnTo>
                <a:lnTo>
                  <a:pt x="1547177" y="14058"/>
                </a:lnTo>
                <a:lnTo>
                  <a:pt x="1565902" y="29317"/>
                </a:lnTo>
                <a:lnTo>
                  <a:pt x="1572768" y="48006"/>
                </a:lnTo>
                <a:lnTo>
                  <a:pt x="1572768" y="432054"/>
                </a:lnTo>
                <a:lnTo>
                  <a:pt x="1565902" y="450742"/>
                </a:lnTo>
                <a:lnTo>
                  <a:pt x="1547177" y="466001"/>
                </a:lnTo>
                <a:lnTo>
                  <a:pt x="1519404" y="476288"/>
                </a:lnTo>
                <a:lnTo>
                  <a:pt x="1485392" y="480060"/>
                </a:lnTo>
                <a:lnTo>
                  <a:pt x="87363" y="480060"/>
                </a:lnTo>
                <a:lnTo>
                  <a:pt x="53358" y="476288"/>
                </a:lnTo>
                <a:lnTo>
                  <a:pt x="25588" y="466001"/>
                </a:lnTo>
                <a:lnTo>
                  <a:pt x="6865" y="450742"/>
                </a:lnTo>
                <a:lnTo>
                  <a:pt x="0" y="432054"/>
                </a:lnTo>
                <a:lnTo>
                  <a:pt x="0" y="48006"/>
                </a:lnTo>
                <a:close/>
              </a:path>
            </a:pathLst>
          </a:custGeom>
          <a:ln w="25908">
            <a:solidFill>
              <a:srgbClr val="000000"/>
            </a:solidFill>
            <a:prstDash val="lgDash"/>
          </a:ln>
        </p:spPr>
        <p:txBody>
          <a:bodyPr wrap="square" lIns="0" tIns="0" rIns="0" bIns="0" rtlCol="0"/>
          <a:lstStyle/>
          <a:p>
            <a:endParaRPr sz="1794"/>
          </a:p>
        </p:txBody>
      </p:sp>
      <p:sp>
        <p:nvSpPr>
          <p:cNvPr id="17" name="object 17"/>
          <p:cNvSpPr txBox="1"/>
          <p:nvPr/>
        </p:nvSpPr>
        <p:spPr>
          <a:xfrm>
            <a:off x="664735" y="5753065"/>
            <a:ext cx="1504997" cy="288883"/>
          </a:xfrm>
          <a:prstGeom prst="rect">
            <a:avLst/>
          </a:prstGeom>
        </p:spPr>
        <p:txBody>
          <a:bodyPr vert="horz" wrap="square" lIns="0" tIns="12658" rIns="0" bIns="0" rtlCol="0">
            <a:spAutoFit/>
          </a:bodyPr>
          <a:lstStyle/>
          <a:p>
            <a:pPr marL="12659">
              <a:spcBef>
                <a:spcPts val="100"/>
              </a:spcBef>
            </a:pPr>
            <a:r>
              <a:rPr sz="1794" b="1" spc="-45" dirty="0">
                <a:solidFill>
                  <a:srgbClr val="FF0000"/>
                </a:solidFill>
                <a:latin typeface="Carlito"/>
                <a:cs typeface="Carlito"/>
              </a:rPr>
              <a:t>ART. </a:t>
            </a:r>
            <a:r>
              <a:rPr sz="1794" b="1" dirty="0">
                <a:solidFill>
                  <a:srgbClr val="FF0000"/>
                </a:solidFill>
                <a:latin typeface="Carlito"/>
                <a:cs typeface="Carlito"/>
              </a:rPr>
              <a:t>44.2</a:t>
            </a:r>
            <a:r>
              <a:rPr sz="1794" b="1" spc="-45" dirty="0">
                <a:solidFill>
                  <a:srgbClr val="FF0000"/>
                </a:solidFill>
                <a:latin typeface="Carlito"/>
                <a:cs typeface="Carlito"/>
              </a:rPr>
              <a:t> </a:t>
            </a:r>
            <a:r>
              <a:rPr sz="1794" b="1" spc="-5" dirty="0">
                <a:solidFill>
                  <a:srgbClr val="FF0000"/>
                </a:solidFill>
                <a:latin typeface="Carlito"/>
                <a:cs typeface="Carlito"/>
              </a:rPr>
              <a:t>LEY</a:t>
            </a:r>
            <a:endParaRPr sz="1794" dirty="0">
              <a:latin typeface="Carlito"/>
              <a:cs typeface="Carlito"/>
            </a:endParaRPr>
          </a:p>
        </p:txBody>
      </p:sp>
      <p:sp>
        <p:nvSpPr>
          <p:cNvPr id="18" name="object 18"/>
          <p:cNvSpPr/>
          <p:nvPr/>
        </p:nvSpPr>
        <p:spPr>
          <a:xfrm>
            <a:off x="2780734" y="4696624"/>
            <a:ext cx="364565" cy="425327"/>
          </a:xfrm>
          <a:custGeom>
            <a:avLst/>
            <a:gdLst/>
            <a:ahLst/>
            <a:cxnLst/>
            <a:rect l="l" t="t" r="r" b="b"/>
            <a:pathLst>
              <a:path w="365760" h="426720">
                <a:moveTo>
                  <a:pt x="0" y="106680"/>
                </a:moveTo>
                <a:lnTo>
                  <a:pt x="182880" y="106680"/>
                </a:lnTo>
                <a:lnTo>
                  <a:pt x="182880" y="0"/>
                </a:lnTo>
                <a:lnTo>
                  <a:pt x="365760" y="213360"/>
                </a:lnTo>
                <a:lnTo>
                  <a:pt x="182880" y="426720"/>
                </a:lnTo>
                <a:lnTo>
                  <a:pt x="182880" y="320040"/>
                </a:lnTo>
                <a:lnTo>
                  <a:pt x="0" y="320040"/>
                </a:lnTo>
                <a:lnTo>
                  <a:pt x="0" y="106680"/>
                </a:lnTo>
                <a:close/>
              </a:path>
            </a:pathLst>
          </a:custGeom>
          <a:ln w="25908">
            <a:solidFill>
              <a:srgbClr val="000000"/>
            </a:solidFill>
          </a:ln>
        </p:spPr>
        <p:txBody>
          <a:bodyPr wrap="square" lIns="0" tIns="0" rIns="0" bIns="0" rtlCol="0"/>
          <a:lstStyle/>
          <a:p>
            <a:endParaRPr sz="1794"/>
          </a:p>
        </p:txBody>
      </p:sp>
      <p:sp>
        <p:nvSpPr>
          <p:cNvPr id="19" name="object 19"/>
          <p:cNvSpPr/>
          <p:nvPr/>
        </p:nvSpPr>
        <p:spPr>
          <a:xfrm>
            <a:off x="5873464" y="4714851"/>
            <a:ext cx="364565" cy="425327"/>
          </a:xfrm>
          <a:custGeom>
            <a:avLst/>
            <a:gdLst/>
            <a:ahLst/>
            <a:cxnLst/>
            <a:rect l="l" t="t" r="r" b="b"/>
            <a:pathLst>
              <a:path w="365760" h="426720">
                <a:moveTo>
                  <a:pt x="0" y="106679"/>
                </a:moveTo>
                <a:lnTo>
                  <a:pt x="182879" y="106679"/>
                </a:lnTo>
                <a:lnTo>
                  <a:pt x="182879" y="0"/>
                </a:lnTo>
                <a:lnTo>
                  <a:pt x="365760" y="213359"/>
                </a:lnTo>
                <a:lnTo>
                  <a:pt x="182879" y="426719"/>
                </a:lnTo>
                <a:lnTo>
                  <a:pt x="182879" y="320039"/>
                </a:lnTo>
                <a:lnTo>
                  <a:pt x="0" y="320039"/>
                </a:lnTo>
                <a:lnTo>
                  <a:pt x="0" y="106679"/>
                </a:lnTo>
                <a:close/>
              </a:path>
            </a:pathLst>
          </a:custGeom>
          <a:ln w="25908">
            <a:solidFill>
              <a:srgbClr val="000000"/>
            </a:solidFill>
          </a:ln>
        </p:spPr>
        <p:txBody>
          <a:bodyPr wrap="square" lIns="0" tIns="0" rIns="0" bIns="0" rtlCol="0"/>
          <a:lstStyle/>
          <a:p>
            <a:endParaRPr sz="1794"/>
          </a:p>
        </p:txBody>
      </p:sp>
      <p:sp>
        <p:nvSpPr>
          <p:cNvPr id="20" name="object 20"/>
          <p:cNvSpPr/>
          <p:nvPr/>
        </p:nvSpPr>
        <p:spPr>
          <a:xfrm>
            <a:off x="8944925" y="4719409"/>
            <a:ext cx="364565" cy="425327"/>
          </a:xfrm>
          <a:custGeom>
            <a:avLst/>
            <a:gdLst/>
            <a:ahLst/>
            <a:cxnLst/>
            <a:rect l="l" t="t" r="r" b="b"/>
            <a:pathLst>
              <a:path w="365759" h="426720">
                <a:moveTo>
                  <a:pt x="0" y="106680"/>
                </a:moveTo>
                <a:lnTo>
                  <a:pt x="182880" y="106680"/>
                </a:lnTo>
                <a:lnTo>
                  <a:pt x="182880" y="0"/>
                </a:lnTo>
                <a:lnTo>
                  <a:pt x="365760" y="213360"/>
                </a:lnTo>
                <a:lnTo>
                  <a:pt x="182880" y="426719"/>
                </a:lnTo>
                <a:lnTo>
                  <a:pt x="182880" y="320039"/>
                </a:lnTo>
                <a:lnTo>
                  <a:pt x="0" y="320039"/>
                </a:lnTo>
                <a:lnTo>
                  <a:pt x="0" y="106680"/>
                </a:lnTo>
                <a:close/>
              </a:path>
            </a:pathLst>
          </a:custGeom>
          <a:ln w="25908">
            <a:solidFill>
              <a:srgbClr val="000000"/>
            </a:solidFill>
          </a:ln>
        </p:spPr>
        <p:txBody>
          <a:bodyPr wrap="square" lIns="0" tIns="0" rIns="0" bIns="0" rtlCol="0"/>
          <a:lstStyle/>
          <a:p>
            <a:endParaRPr sz="1794"/>
          </a:p>
        </p:txBody>
      </p:sp>
      <p:sp>
        <p:nvSpPr>
          <p:cNvPr id="21" name="object 21"/>
          <p:cNvSpPr/>
          <p:nvPr/>
        </p:nvSpPr>
        <p:spPr>
          <a:xfrm>
            <a:off x="3655691" y="5626264"/>
            <a:ext cx="1648138" cy="726599"/>
          </a:xfrm>
          <a:custGeom>
            <a:avLst/>
            <a:gdLst/>
            <a:ahLst/>
            <a:cxnLst/>
            <a:rect l="l" t="t" r="r" b="b"/>
            <a:pathLst>
              <a:path w="1653539" h="728979">
                <a:moveTo>
                  <a:pt x="0" y="72847"/>
                </a:moveTo>
                <a:lnTo>
                  <a:pt x="7221" y="44491"/>
                </a:lnTo>
                <a:lnTo>
                  <a:pt x="26908" y="21336"/>
                </a:lnTo>
                <a:lnTo>
                  <a:pt x="56096" y="5724"/>
                </a:lnTo>
                <a:lnTo>
                  <a:pt x="91820" y="0"/>
                </a:lnTo>
                <a:lnTo>
                  <a:pt x="1561718" y="0"/>
                </a:lnTo>
                <a:lnTo>
                  <a:pt x="1597443" y="5724"/>
                </a:lnTo>
                <a:lnTo>
                  <a:pt x="1626631" y="21336"/>
                </a:lnTo>
                <a:lnTo>
                  <a:pt x="1646318" y="44491"/>
                </a:lnTo>
                <a:lnTo>
                  <a:pt x="1653539" y="72847"/>
                </a:lnTo>
                <a:lnTo>
                  <a:pt x="1653539" y="655624"/>
                </a:lnTo>
                <a:lnTo>
                  <a:pt x="1646318" y="683980"/>
                </a:lnTo>
                <a:lnTo>
                  <a:pt x="1626631" y="707136"/>
                </a:lnTo>
                <a:lnTo>
                  <a:pt x="1597443" y="722747"/>
                </a:lnTo>
                <a:lnTo>
                  <a:pt x="1561718" y="728472"/>
                </a:lnTo>
                <a:lnTo>
                  <a:pt x="91820" y="728472"/>
                </a:lnTo>
                <a:lnTo>
                  <a:pt x="56096" y="722747"/>
                </a:lnTo>
                <a:lnTo>
                  <a:pt x="26908" y="707136"/>
                </a:lnTo>
                <a:lnTo>
                  <a:pt x="7221" y="683980"/>
                </a:lnTo>
                <a:lnTo>
                  <a:pt x="0" y="655624"/>
                </a:lnTo>
                <a:lnTo>
                  <a:pt x="0" y="72847"/>
                </a:lnTo>
                <a:close/>
              </a:path>
            </a:pathLst>
          </a:custGeom>
          <a:ln w="25908">
            <a:solidFill>
              <a:srgbClr val="000000"/>
            </a:solidFill>
            <a:prstDash val="lgDash"/>
          </a:ln>
        </p:spPr>
        <p:txBody>
          <a:bodyPr wrap="square" lIns="0" tIns="0" rIns="0" bIns="0" rtlCol="0"/>
          <a:lstStyle/>
          <a:p>
            <a:endParaRPr sz="1794"/>
          </a:p>
        </p:txBody>
      </p:sp>
      <p:sp>
        <p:nvSpPr>
          <p:cNvPr id="22" name="object 22"/>
          <p:cNvSpPr txBox="1"/>
          <p:nvPr/>
        </p:nvSpPr>
        <p:spPr>
          <a:xfrm>
            <a:off x="3799617" y="5734369"/>
            <a:ext cx="1360791" cy="466666"/>
          </a:xfrm>
          <a:prstGeom prst="rect">
            <a:avLst/>
          </a:prstGeom>
        </p:spPr>
        <p:txBody>
          <a:bodyPr vert="horz" wrap="square" lIns="0" tIns="12658" rIns="0" bIns="0" rtlCol="0">
            <a:spAutoFit/>
          </a:bodyPr>
          <a:lstStyle/>
          <a:p>
            <a:pPr marL="12659" marR="5063" indent="171525">
              <a:spcBef>
                <a:spcPts val="100"/>
              </a:spcBef>
            </a:pPr>
            <a:r>
              <a:rPr sz="1437" b="1" spc="-45" dirty="0">
                <a:solidFill>
                  <a:srgbClr val="FF0000"/>
                </a:solidFill>
                <a:latin typeface="Carlito"/>
                <a:cs typeface="Carlito"/>
              </a:rPr>
              <a:t>ART. </a:t>
            </a:r>
            <a:r>
              <a:rPr sz="1437" b="1" dirty="0">
                <a:solidFill>
                  <a:srgbClr val="FF0000"/>
                </a:solidFill>
                <a:latin typeface="Carlito"/>
                <a:cs typeface="Carlito"/>
              </a:rPr>
              <a:t>145.3  </a:t>
            </a:r>
            <a:r>
              <a:rPr sz="1437" b="1" spc="-10" dirty="0">
                <a:solidFill>
                  <a:srgbClr val="FF0000"/>
                </a:solidFill>
                <a:latin typeface="Carlito"/>
                <a:cs typeface="Carlito"/>
              </a:rPr>
              <a:t>R</a:t>
            </a:r>
            <a:r>
              <a:rPr sz="1437" b="1" spc="-30" dirty="0">
                <a:solidFill>
                  <a:srgbClr val="FF0000"/>
                </a:solidFill>
                <a:latin typeface="Carlito"/>
                <a:cs typeface="Carlito"/>
              </a:rPr>
              <a:t>E</a:t>
            </a:r>
            <a:r>
              <a:rPr sz="1437" b="1" spc="-5" dirty="0">
                <a:solidFill>
                  <a:srgbClr val="FF0000"/>
                </a:solidFill>
                <a:latin typeface="Carlito"/>
                <a:cs typeface="Carlito"/>
              </a:rPr>
              <a:t>GLAMEN</a:t>
            </a:r>
            <a:r>
              <a:rPr sz="1437" b="1" spc="-54" dirty="0">
                <a:solidFill>
                  <a:srgbClr val="FF0000"/>
                </a:solidFill>
                <a:latin typeface="Carlito"/>
                <a:cs typeface="Carlito"/>
              </a:rPr>
              <a:t>T</a:t>
            </a:r>
            <a:r>
              <a:rPr sz="1437" b="1" dirty="0">
                <a:solidFill>
                  <a:srgbClr val="FF0000"/>
                </a:solidFill>
                <a:latin typeface="Carlito"/>
                <a:cs typeface="Carlito"/>
              </a:rPr>
              <a:t>O</a:t>
            </a:r>
            <a:endParaRPr sz="1437" dirty="0">
              <a:latin typeface="Carlito"/>
              <a:cs typeface="Carlito"/>
            </a:endParaRPr>
          </a:p>
        </p:txBody>
      </p:sp>
      <p:sp>
        <p:nvSpPr>
          <p:cNvPr id="23" name="object 23"/>
          <p:cNvSpPr/>
          <p:nvPr/>
        </p:nvSpPr>
        <p:spPr>
          <a:xfrm>
            <a:off x="6727153" y="5627785"/>
            <a:ext cx="1950678" cy="727865"/>
          </a:xfrm>
          <a:custGeom>
            <a:avLst/>
            <a:gdLst/>
            <a:ahLst/>
            <a:cxnLst/>
            <a:rect l="l" t="t" r="r" b="b"/>
            <a:pathLst>
              <a:path w="1957070" h="730250">
                <a:moveTo>
                  <a:pt x="0" y="72999"/>
                </a:moveTo>
                <a:lnTo>
                  <a:pt x="8538" y="44582"/>
                </a:lnTo>
                <a:lnTo>
                  <a:pt x="31829" y="21378"/>
                </a:lnTo>
                <a:lnTo>
                  <a:pt x="66383" y="5735"/>
                </a:lnTo>
                <a:lnTo>
                  <a:pt x="108711" y="0"/>
                </a:lnTo>
                <a:lnTo>
                  <a:pt x="1848103" y="0"/>
                </a:lnTo>
                <a:lnTo>
                  <a:pt x="1890432" y="5735"/>
                </a:lnTo>
                <a:lnTo>
                  <a:pt x="1924986" y="21378"/>
                </a:lnTo>
                <a:lnTo>
                  <a:pt x="1948277" y="44582"/>
                </a:lnTo>
                <a:lnTo>
                  <a:pt x="1956816" y="72999"/>
                </a:lnTo>
                <a:lnTo>
                  <a:pt x="1956816" y="656996"/>
                </a:lnTo>
                <a:lnTo>
                  <a:pt x="1948277" y="685413"/>
                </a:lnTo>
                <a:lnTo>
                  <a:pt x="1924986" y="708617"/>
                </a:lnTo>
                <a:lnTo>
                  <a:pt x="1890432" y="724260"/>
                </a:lnTo>
                <a:lnTo>
                  <a:pt x="1848103" y="729996"/>
                </a:lnTo>
                <a:lnTo>
                  <a:pt x="108711" y="729996"/>
                </a:lnTo>
                <a:lnTo>
                  <a:pt x="66383" y="724260"/>
                </a:lnTo>
                <a:lnTo>
                  <a:pt x="31829" y="708617"/>
                </a:lnTo>
                <a:lnTo>
                  <a:pt x="8538" y="685413"/>
                </a:lnTo>
                <a:lnTo>
                  <a:pt x="0" y="656996"/>
                </a:lnTo>
                <a:lnTo>
                  <a:pt x="0" y="72999"/>
                </a:lnTo>
                <a:close/>
              </a:path>
            </a:pathLst>
          </a:custGeom>
          <a:ln w="25908">
            <a:solidFill>
              <a:srgbClr val="000000"/>
            </a:solidFill>
            <a:prstDash val="lgDash"/>
          </a:ln>
        </p:spPr>
        <p:txBody>
          <a:bodyPr wrap="square" lIns="0" tIns="0" rIns="0" bIns="0" rtlCol="0"/>
          <a:lstStyle/>
          <a:p>
            <a:endParaRPr sz="1794"/>
          </a:p>
        </p:txBody>
      </p:sp>
      <p:sp>
        <p:nvSpPr>
          <p:cNvPr id="24" name="object 24"/>
          <p:cNvSpPr txBox="1"/>
          <p:nvPr/>
        </p:nvSpPr>
        <p:spPr>
          <a:xfrm>
            <a:off x="6885385" y="5736495"/>
            <a:ext cx="1634215" cy="466666"/>
          </a:xfrm>
          <a:prstGeom prst="rect">
            <a:avLst/>
          </a:prstGeom>
        </p:spPr>
        <p:txBody>
          <a:bodyPr vert="horz" wrap="square" lIns="0" tIns="12658" rIns="0" bIns="0" rtlCol="0">
            <a:spAutoFit/>
          </a:bodyPr>
          <a:lstStyle/>
          <a:p>
            <a:pPr marL="12659" marR="5063" indent="351912">
              <a:spcBef>
                <a:spcPts val="100"/>
              </a:spcBef>
            </a:pPr>
            <a:r>
              <a:rPr sz="1437" b="1" spc="-10" dirty="0">
                <a:solidFill>
                  <a:srgbClr val="FF0000"/>
                </a:solidFill>
                <a:latin typeface="Carlito"/>
                <a:cs typeface="Carlito"/>
              </a:rPr>
              <a:t>INFORME  </a:t>
            </a:r>
            <a:r>
              <a:rPr sz="1437" b="1" spc="-15" dirty="0">
                <a:solidFill>
                  <a:srgbClr val="FF0000"/>
                </a:solidFill>
                <a:latin typeface="Carlito"/>
                <a:cs typeface="Carlito"/>
              </a:rPr>
              <a:t>TÉCNICO </a:t>
            </a:r>
            <a:r>
              <a:rPr sz="1437" b="1" dirty="0">
                <a:solidFill>
                  <a:srgbClr val="FF0000"/>
                </a:solidFill>
                <a:latin typeface="Carlito"/>
                <a:cs typeface="Carlito"/>
              </a:rPr>
              <a:t>/</a:t>
            </a:r>
            <a:r>
              <a:rPr sz="1437" b="1" spc="-50" dirty="0">
                <a:solidFill>
                  <a:srgbClr val="FF0000"/>
                </a:solidFill>
                <a:latin typeface="Carlito"/>
                <a:cs typeface="Carlito"/>
              </a:rPr>
              <a:t> </a:t>
            </a:r>
            <a:r>
              <a:rPr sz="1437" b="1" spc="-10" dirty="0">
                <a:solidFill>
                  <a:srgbClr val="FF0000"/>
                </a:solidFill>
                <a:latin typeface="Carlito"/>
                <a:cs typeface="Carlito"/>
              </a:rPr>
              <a:t>LEGAL</a:t>
            </a:r>
            <a:endParaRPr sz="1437" dirty="0">
              <a:latin typeface="Carlito"/>
              <a:cs typeface="Carlito"/>
            </a:endParaRPr>
          </a:p>
        </p:txBody>
      </p:sp>
      <p:grpSp>
        <p:nvGrpSpPr>
          <p:cNvPr id="25" name="Grupo 24"/>
          <p:cNvGrpSpPr/>
          <p:nvPr/>
        </p:nvGrpSpPr>
        <p:grpSpPr>
          <a:xfrm>
            <a:off x="338328" y="48738"/>
            <a:ext cx="11585448" cy="920526"/>
            <a:chOff x="338328" y="48738"/>
            <a:chExt cx="11585448" cy="920526"/>
          </a:xfrm>
        </p:grpSpPr>
        <p:cxnSp>
          <p:nvCxnSpPr>
            <p:cNvPr id="26" name="Conector recto 25">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7" name="Imagen 26">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28"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88050349"/>
      </p:ext>
    </p:extLst>
  </p:cSld>
  <p:clrMapOvr>
    <a:masterClrMapping/>
  </p:clrMapOvr>
  <p:transition spd="slow">
    <p:wipe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09448" y="388877"/>
            <a:ext cx="9889066" cy="417550"/>
          </a:xfrm>
          <a:prstGeom prst="rect">
            <a:avLst/>
          </a:prstGeom>
          <a:noFill/>
        </p:spPr>
        <p:txBody>
          <a:bodyPr lIns="108711" tIns="54356" rIns="108711" bIns="54356">
            <a:spAutoFit/>
          </a:bodyPr>
          <a:lstStyle/>
          <a:p>
            <a:pPr algn="ctr">
              <a:defRPr/>
            </a:pPr>
            <a:r>
              <a:rPr lang="es-PE" sz="2000" b="1" dirty="0">
                <a:solidFill>
                  <a:srgbClr val="C10D0D"/>
                </a:solidFill>
                <a:latin typeface="+mj-lt"/>
                <a:ea typeface="Optima" panose="02020500000000000000" pitchFamily="18" charset="0"/>
                <a:cs typeface="Optima" panose="02020500000000000000" pitchFamily="18" charset="0"/>
              </a:rPr>
              <a:t>Prestaciones pendientes en caso de la nulidad del contrato (*)</a:t>
            </a:r>
          </a:p>
        </p:txBody>
      </p:sp>
      <p:grpSp>
        <p:nvGrpSpPr>
          <p:cNvPr id="4" name="Grupo 3"/>
          <p:cNvGrpSpPr/>
          <p:nvPr/>
        </p:nvGrpSpPr>
        <p:grpSpPr>
          <a:xfrm>
            <a:off x="803232" y="1397458"/>
            <a:ext cx="10306529" cy="5312534"/>
            <a:chOff x="744041" y="1071595"/>
            <a:chExt cx="10306529" cy="5312534"/>
          </a:xfrm>
        </p:grpSpPr>
        <p:sp>
          <p:nvSpPr>
            <p:cNvPr id="10" name="9 Rectángulo"/>
            <p:cNvSpPr/>
            <p:nvPr/>
          </p:nvSpPr>
          <p:spPr>
            <a:xfrm>
              <a:off x="1145114" y="1071595"/>
              <a:ext cx="2173314" cy="2365417"/>
            </a:xfrm>
            <a:prstGeom prst="rect">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anchor="ctr"/>
            <a:lstStyle/>
            <a:p>
              <a:pPr algn="ctr">
                <a:defRPr/>
              </a:pPr>
              <a:r>
                <a:rPr lang="es-ES" sz="1847" b="1" dirty="0">
                  <a:solidFill>
                    <a:schemeClr val="tx1"/>
                  </a:solidFill>
                </a:rPr>
                <a:t>Entidad</a:t>
              </a:r>
            </a:p>
            <a:p>
              <a:pPr algn="ctr">
                <a:defRPr/>
              </a:pPr>
              <a:r>
                <a:rPr lang="es-ES" sz="1847" dirty="0">
                  <a:solidFill>
                    <a:schemeClr val="tx1"/>
                  </a:solidFill>
                </a:rPr>
                <a:t> determina precio, condiciones y disponibilidad presupuestal de las prestaciones pendientes.</a:t>
              </a:r>
            </a:p>
          </p:txBody>
        </p:sp>
        <p:sp>
          <p:nvSpPr>
            <p:cNvPr id="11" name="10 Rectángulo redondeado"/>
            <p:cNvSpPr/>
            <p:nvPr/>
          </p:nvSpPr>
          <p:spPr>
            <a:xfrm>
              <a:off x="4141109" y="1240201"/>
              <a:ext cx="2363789" cy="2313287"/>
            </a:xfrm>
            <a:prstGeom prst="round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dk1"/>
            </a:lnRef>
            <a:fillRef idx="2">
              <a:schemeClr val="dk1"/>
            </a:fillRef>
            <a:effectRef idx="1">
              <a:schemeClr val="dk1"/>
            </a:effectRef>
            <a:fontRef idx="minor">
              <a:schemeClr val="dk1"/>
            </a:fontRef>
          </p:style>
          <p:txBody>
            <a:bodyPr anchor="ctr"/>
            <a:lstStyle/>
            <a:p>
              <a:pPr algn="ctr">
                <a:defRPr/>
              </a:pPr>
              <a:r>
                <a:rPr lang="es-ES" sz="1847" dirty="0">
                  <a:solidFill>
                    <a:schemeClr val="tx1"/>
                  </a:solidFill>
                </a:rPr>
                <a:t>Invita a postores que participaron en el procedimiento de selección para que manifiesten interés</a:t>
              </a:r>
            </a:p>
          </p:txBody>
        </p:sp>
        <p:sp>
          <p:nvSpPr>
            <p:cNvPr id="12" name="11 Flecha derecha"/>
            <p:cNvSpPr/>
            <p:nvPr/>
          </p:nvSpPr>
          <p:spPr>
            <a:xfrm>
              <a:off x="6711111" y="2150857"/>
              <a:ext cx="1660027" cy="798247"/>
            </a:xfrm>
            <a:prstGeom prst="rightArrow">
              <a:avLst>
                <a:gd name="adj1" fmla="val 73257"/>
                <a:gd name="adj2" fmla="val 50000"/>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sz="2052" b="1" dirty="0">
                  <a:solidFill>
                    <a:schemeClr val="tx1"/>
                  </a:solidFill>
                </a:rPr>
                <a:t>5 días</a:t>
              </a:r>
            </a:p>
          </p:txBody>
        </p:sp>
        <p:sp>
          <p:nvSpPr>
            <p:cNvPr id="13" name="12 Elipse"/>
            <p:cNvSpPr/>
            <p:nvPr/>
          </p:nvSpPr>
          <p:spPr>
            <a:xfrm>
              <a:off x="8561102" y="1369849"/>
              <a:ext cx="2293737" cy="1847371"/>
            </a:xfrm>
            <a:prstGeom prst="ellipse">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847" dirty="0">
                  <a:solidFill>
                    <a:schemeClr val="tx1"/>
                  </a:solidFill>
                </a:rPr>
                <a:t>Aceptación</a:t>
              </a:r>
              <a:r>
                <a:rPr lang="es-ES" sz="1847" dirty="0">
                  <a:solidFill>
                    <a:srgbClr val="FF0000"/>
                  </a:solidFill>
                </a:rPr>
                <a:t> </a:t>
              </a:r>
            </a:p>
          </p:txBody>
        </p:sp>
        <p:sp>
          <p:nvSpPr>
            <p:cNvPr id="14" name="13 Cruz"/>
            <p:cNvSpPr/>
            <p:nvPr/>
          </p:nvSpPr>
          <p:spPr>
            <a:xfrm>
              <a:off x="3450380" y="1958627"/>
              <a:ext cx="518046" cy="591354"/>
            </a:xfrm>
            <a:prstGeom prst="plus">
              <a:avLst>
                <a:gd name="adj" fmla="val 33909"/>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 sz="1847" dirty="0"/>
            </a:p>
          </p:txBody>
        </p:sp>
        <p:sp>
          <p:nvSpPr>
            <p:cNvPr id="15" name="14 Flecha abajo"/>
            <p:cNvSpPr/>
            <p:nvPr/>
          </p:nvSpPr>
          <p:spPr>
            <a:xfrm>
              <a:off x="9338172" y="3320530"/>
              <a:ext cx="739600" cy="628823"/>
            </a:xfrm>
            <a:prstGeom prst="down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 sz="1847" dirty="0"/>
            </a:p>
          </p:txBody>
        </p:sp>
        <p:sp>
          <p:nvSpPr>
            <p:cNvPr id="16" name="15 Rectángulo redondeado"/>
            <p:cNvSpPr/>
            <p:nvPr/>
          </p:nvSpPr>
          <p:spPr>
            <a:xfrm>
              <a:off x="8611844" y="3982884"/>
              <a:ext cx="2438726" cy="1404263"/>
            </a:xfrm>
            <a:prstGeom prst="round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052" dirty="0">
                  <a:solidFill>
                    <a:schemeClr val="tx1"/>
                  </a:solidFill>
                </a:rPr>
                <a:t>Calificación</a:t>
              </a:r>
            </a:p>
            <a:p>
              <a:pPr algn="ctr">
                <a:defRPr/>
              </a:pPr>
              <a:r>
                <a:rPr lang="es-ES" sz="2052" dirty="0">
                  <a:solidFill>
                    <a:schemeClr val="tx1"/>
                  </a:solidFill>
                </a:rPr>
                <a:t>(bienes, servicios, obras)</a:t>
              </a:r>
            </a:p>
          </p:txBody>
        </p:sp>
        <p:sp>
          <p:nvSpPr>
            <p:cNvPr id="17" name="16 Flecha izquierda"/>
            <p:cNvSpPr/>
            <p:nvPr/>
          </p:nvSpPr>
          <p:spPr>
            <a:xfrm>
              <a:off x="4476064" y="4120992"/>
              <a:ext cx="3279611" cy="961154"/>
            </a:xfrm>
            <a:prstGeom prst="leftArrow">
              <a:avLst>
                <a:gd name="adj1" fmla="val 77909"/>
                <a:gd name="adj2" fmla="val 50000"/>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ES" sz="2052" b="1" dirty="0">
                  <a:solidFill>
                    <a:schemeClr val="tx1"/>
                  </a:solidFill>
                </a:rPr>
                <a:t>Perfeccionamiento</a:t>
              </a:r>
            </a:p>
          </p:txBody>
        </p:sp>
        <p:sp>
          <p:nvSpPr>
            <p:cNvPr id="18" name="17 Elipse"/>
            <p:cNvSpPr/>
            <p:nvPr/>
          </p:nvSpPr>
          <p:spPr>
            <a:xfrm>
              <a:off x="971195" y="3571849"/>
              <a:ext cx="2807966" cy="2226335"/>
            </a:xfrm>
            <a:prstGeom prst="ellipse">
              <a:avLst/>
            </a:prstGeom>
            <a:solidFill>
              <a:schemeClr val="accent1">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847" dirty="0">
                  <a:solidFill>
                    <a:schemeClr val="tx1"/>
                  </a:solidFill>
                </a:rPr>
                <a:t>Requisitos, condiciones, formalidades,  exigencias y garantías establecidas</a:t>
              </a:r>
            </a:p>
          </p:txBody>
        </p:sp>
        <p:sp>
          <p:nvSpPr>
            <p:cNvPr id="19" name="18 Elipse"/>
            <p:cNvSpPr/>
            <p:nvPr/>
          </p:nvSpPr>
          <p:spPr>
            <a:xfrm>
              <a:off x="6789608" y="1214562"/>
              <a:ext cx="1920680" cy="762407"/>
            </a:xfrm>
            <a:prstGeom prst="ellipse">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847" b="1" dirty="0">
                  <a:solidFill>
                    <a:schemeClr val="tx1"/>
                  </a:solidFill>
                </a:rPr>
                <a:t>Pluralidad</a:t>
              </a:r>
            </a:p>
          </p:txBody>
        </p:sp>
        <p:cxnSp>
          <p:nvCxnSpPr>
            <p:cNvPr id="20" name="19 Conector recto de flecha"/>
            <p:cNvCxnSpPr>
              <a:stCxn id="19" idx="5"/>
              <a:endCxn id="13" idx="1"/>
            </p:cNvCxnSpPr>
            <p:nvPr/>
          </p:nvCxnSpPr>
          <p:spPr>
            <a:xfrm flipV="1">
              <a:off x="8429011" y="1640390"/>
              <a:ext cx="468001" cy="2249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2 Rectángulo"/>
            <p:cNvSpPr/>
            <p:nvPr/>
          </p:nvSpPr>
          <p:spPr>
            <a:xfrm>
              <a:off x="744041" y="5900635"/>
              <a:ext cx="8594130" cy="483494"/>
            </a:xfrm>
            <a:prstGeom prst="rect">
              <a:avLst/>
            </a:prstGeom>
          </p:spPr>
          <p:txBody>
            <a:bodyPr wrap="square">
              <a:spAutoFit/>
            </a:bodyPr>
            <a:lstStyle/>
            <a:p>
              <a:pPr marL="270429" lvl="1" indent="-270429" algn="just">
                <a:spcBef>
                  <a:spcPct val="0"/>
                </a:spcBef>
                <a:spcAft>
                  <a:spcPts val="616"/>
                </a:spcAft>
              </a:pPr>
              <a:r>
                <a:rPr lang="es-PE" altLang="es-PE" sz="1231" dirty="0"/>
                <a:t>(*) Cuando se necesite con urgencia culminar con la ejecución de prestaciones pendientes, y, sólo si contrato se declara nulo por haberse perfeccionado por proveedor impedido o por haberse vulnerado el </a:t>
              </a:r>
              <a:r>
                <a:rPr lang="es-ES" altLang="es-PE" sz="1231" dirty="0"/>
                <a:t>principio de presunción de veracidad</a:t>
              </a:r>
              <a:r>
                <a:rPr lang="es-ES" altLang="es-PE" sz="1231" dirty="0">
                  <a:solidFill>
                    <a:srgbClr val="FF0000"/>
                  </a:solidFill>
                </a:rPr>
                <a:t>.</a:t>
              </a:r>
              <a:r>
                <a:rPr lang="es-PE" altLang="es-PE" sz="1231" dirty="0">
                  <a:solidFill>
                    <a:srgbClr val="FF0000"/>
                  </a:solidFill>
                </a:rPr>
                <a:t> </a:t>
              </a:r>
            </a:p>
          </p:txBody>
        </p:sp>
      </p:grpSp>
      <p:grpSp>
        <p:nvGrpSpPr>
          <p:cNvPr id="21" name="Grupo 20"/>
          <p:cNvGrpSpPr/>
          <p:nvPr/>
        </p:nvGrpSpPr>
        <p:grpSpPr>
          <a:xfrm>
            <a:off x="163773" y="133920"/>
            <a:ext cx="11585448" cy="920526"/>
            <a:chOff x="338328" y="48738"/>
            <a:chExt cx="11585448" cy="920526"/>
          </a:xfrm>
        </p:grpSpPr>
        <p:cxnSp>
          <p:nvCxnSpPr>
            <p:cNvPr id="22" name="Conector recto 21">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Imagen 22">
              <a:extLst>
                <a:ext uri="{FF2B5EF4-FFF2-40B4-BE49-F238E27FC236}">
                  <a16:creationId xmlns:a16="http://schemas.microsoft.com/office/drawing/2014/main" id="{A2FE40DF-2E93-4BFC-89F4-59BFFE5E2B4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24"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78214870"/>
      </p:ext>
    </p:extLst>
  </p:cSld>
  <p:clrMapOvr>
    <a:masterClrMapping/>
  </p:clrMapOvr>
  <p:transition spd="slow">
    <p:wipe di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a:spLocks noChangeArrowheads="1"/>
          </p:cNvSpPr>
          <p:nvPr/>
        </p:nvSpPr>
        <p:spPr bwMode="auto">
          <a:xfrm>
            <a:off x="4046693" y="3549053"/>
            <a:ext cx="37444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es-PE" altLang="es-PE" b="1" dirty="0">
                <a:solidFill>
                  <a:schemeClr val="bg2">
                    <a:lumMod val="25000"/>
                  </a:schemeClr>
                </a:solidFill>
                <a:latin typeface="Arial" panose="020B0604020202020204" pitchFamily="34" charset="0"/>
              </a:rPr>
              <a:t>MUCHAS GRACIAS </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5589" y="2350265"/>
            <a:ext cx="1866624" cy="1089262"/>
          </a:xfrm>
          <a:prstGeom prst="rect">
            <a:avLst/>
          </a:prstGeom>
        </p:spPr>
      </p:pic>
      <p:cxnSp>
        <p:nvCxnSpPr>
          <p:cNvPr id="6" name="Conector recto 5"/>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338328" y="6161255"/>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08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74691" y="1022357"/>
            <a:ext cx="9889066" cy="628404"/>
          </a:xfrm>
          <a:prstGeom prst="rect">
            <a:avLst/>
          </a:prstGeom>
          <a:noFill/>
        </p:spPr>
        <p:txBody>
          <a:bodyPr lIns="108711" tIns="54356" rIns="108711" bIns="54356">
            <a:spAutoFit/>
          </a:bodyPr>
          <a:lstStyle/>
          <a:p>
            <a:pPr algn="ctr"/>
            <a:r>
              <a:rPr lang="es-PE" sz="3284" b="1" dirty="0">
                <a:solidFill>
                  <a:srgbClr val="C10D0D"/>
                </a:solidFill>
                <a:latin typeface="+mj-lt"/>
                <a:ea typeface="Optima" panose="02020500000000000000" pitchFamily="18" charset="0"/>
                <a:cs typeface="Optima" panose="02020500000000000000" pitchFamily="18" charset="0"/>
              </a:rPr>
              <a:t>El Contrato de la Administración Pública</a:t>
            </a:r>
          </a:p>
        </p:txBody>
      </p:sp>
      <p:sp>
        <p:nvSpPr>
          <p:cNvPr id="7" name="6 Elipse"/>
          <p:cNvSpPr/>
          <p:nvPr/>
        </p:nvSpPr>
        <p:spPr>
          <a:xfrm>
            <a:off x="6694028" y="2067300"/>
            <a:ext cx="2290709" cy="1256195"/>
          </a:xfrm>
          <a:prstGeom prst="ellipse">
            <a:avLst/>
          </a:prstGeom>
          <a:solidFill>
            <a:schemeClr val="tx2">
              <a:lumMod val="20000"/>
              <a:lumOff val="80000"/>
            </a:schemeClr>
          </a:solidFill>
          <a:ln>
            <a:solidFill>
              <a:schemeClr val="accent5">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63" dirty="0">
                <a:solidFill>
                  <a:schemeClr val="tx1"/>
                </a:solidFill>
              </a:rPr>
              <a:t>ENTIDAD</a:t>
            </a:r>
          </a:p>
        </p:txBody>
      </p:sp>
      <p:sp>
        <p:nvSpPr>
          <p:cNvPr id="11" name="10 Elipse"/>
          <p:cNvSpPr/>
          <p:nvPr/>
        </p:nvSpPr>
        <p:spPr>
          <a:xfrm>
            <a:off x="9569010" y="2025017"/>
            <a:ext cx="2290709" cy="1256195"/>
          </a:xfrm>
          <a:prstGeom prst="ellipse">
            <a:avLst/>
          </a:prstGeom>
          <a:solidFill>
            <a:schemeClr val="tx2">
              <a:lumMod val="20000"/>
              <a:lumOff val="80000"/>
            </a:schemeClr>
          </a:solidFill>
          <a:ln>
            <a:solidFill>
              <a:schemeClr val="accent5">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63" dirty="0">
                <a:solidFill>
                  <a:schemeClr val="tx1"/>
                </a:solidFill>
              </a:rPr>
              <a:t>PRIVADO</a:t>
            </a:r>
          </a:p>
        </p:txBody>
      </p:sp>
      <p:sp>
        <p:nvSpPr>
          <p:cNvPr id="12" name="11 Elipse"/>
          <p:cNvSpPr/>
          <p:nvPr/>
        </p:nvSpPr>
        <p:spPr>
          <a:xfrm>
            <a:off x="9453573" y="4315726"/>
            <a:ext cx="2290709" cy="1256195"/>
          </a:xfrm>
          <a:prstGeom prst="ellipse">
            <a:avLst/>
          </a:prstGeom>
          <a:solidFill>
            <a:schemeClr val="tx2">
              <a:lumMod val="20000"/>
              <a:lumOff val="80000"/>
            </a:schemeClr>
          </a:solidFill>
          <a:ln>
            <a:solidFill>
              <a:schemeClr val="accent5">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63" dirty="0">
                <a:solidFill>
                  <a:schemeClr val="tx1"/>
                </a:solidFill>
              </a:rPr>
              <a:t>ENTIDAD</a:t>
            </a:r>
          </a:p>
        </p:txBody>
      </p:sp>
      <p:sp>
        <p:nvSpPr>
          <p:cNvPr id="13" name="12 Elipse"/>
          <p:cNvSpPr/>
          <p:nvPr/>
        </p:nvSpPr>
        <p:spPr>
          <a:xfrm>
            <a:off x="6613257" y="4368438"/>
            <a:ext cx="2290709" cy="1256195"/>
          </a:xfrm>
          <a:prstGeom prst="ellipse">
            <a:avLst/>
          </a:prstGeom>
          <a:solidFill>
            <a:schemeClr val="tx2">
              <a:lumMod val="20000"/>
              <a:lumOff val="80000"/>
            </a:schemeClr>
          </a:solidFill>
          <a:ln>
            <a:solidFill>
              <a:schemeClr val="accent5">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63" dirty="0">
                <a:solidFill>
                  <a:schemeClr val="tx1"/>
                </a:solidFill>
              </a:rPr>
              <a:t>ENTIDAD</a:t>
            </a:r>
          </a:p>
        </p:txBody>
      </p:sp>
      <p:sp>
        <p:nvSpPr>
          <p:cNvPr id="10" name="9 Flecha izquierda y derecha"/>
          <p:cNvSpPr/>
          <p:nvPr/>
        </p:nvSpPr>
        <p:spPr>
          <a:xfrm>
            <a:off x="8984737" y="2600403"/>
            <a:ext cx="584273" cy="189990"/>
          </a:xfrm>
          <a:prstGeom prst="lef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47"/>
          </a:p>
        </p:txBody>
      </p:sp>
      <p:sp>
        <p:nvSpPr>
          <p:cNvPr id="15" name="14 Flecha izquierda y derecha"/>
          <p:cNvSpPr/>
          <p:nvPr/>
        </p:nvSpPr>
        <p:spPr>
          <a:xfrm>
            <a:off x="8903966" y="4848829"/>
            <a:ext cx="584273" cy="189990"/>
          </a:xfrm>
          <a:prstGeom prst="lef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847"/>
          </a:p>
        </p:txBody>
      </p:sp>
      <p:sp>
        <p:nvSpPr>
          <p:cNvPr id="4" name="Lágrima 3"/>
          <p:cNvSpPr/>
          <p:nvPr/>
        </p:nvSpPr>
        <p:spPr>
          <a:xfrm>
            <a:off x="232251" y="2025017"/>
            <a:ext cx="6186973" cy="4006111"/>
          </a:xfrm>
          <a:prstGeom prst="teardrop">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100000" b="100000"/>
            </a:path>
            <a:tileRect t="-100000" r="-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just"/>
            <a:r>
              <a:rPr lang="es-PE" sz="2052" dirty="0">
                <a:solidFill>
                  <a:schemeClr val="tx1"/>
                </a:solidFill>
              </a:rPr>
              <a:t>Es el acuerdo de dos o más partes para crear, regular, modificar, o extinguir una relación jurídica patrimonial, en el cual por lo menos una de las partes es una Entidad de la Administración Pública. </a:t>
            </a:r>
          </a:p>
        </p:txBody>
      </p:sp>
      <p:grpSp>
        <p:nvGrpSpPr>
          <p:cNvPr id="14" name="Grupo 13"/>
          <p:cNvGrpSpPr/>
          <p:nvPr/>
        </p:nvGrpSpPr>
        <p:grpSpPr>
          <a:xfrm>
            <a:off x="338328" y="48738"/>
            <a:ext cx="11585448" cy="920526"/>
            <a:chOff x="338328" y="48738"/>
            <a:chExt cx="11585448" cy="920526"/>
          </a:xfrm>
        </p:grpSpPr>
        <p:cxnSp>
          <p:nvCxnSpPr>
            <p:cNvPr id="16" name="Conector recto 15">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Imagen 16">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18"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97087594"/>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579979236"/>
              </p:ext>
            </p:extLst>
          </p:nvPr>
        </p:nvGraphicFramePr>
        <p:xfrm>
          <a:off x="2845764" y="1092037"/>
          <a:ext cx="9346236" cy="5616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347674" y="1184599"/>
            <a:ext cx="3214432" cy="1844883"/>
          </a:xfrm>
          <a:prstGeom prst="rect">
            <a:avLst/>
          </a:prstGeom>
        </p:spPr>
        <p:txBody>
          <a:bodyPr wrap="none">
            <a:spAutoFit/>
          </a:bodyPr>
          <a:lstStyle/>
          <a:p>
            <a:pPr algn="ctr">
              <a:defRPr/>
            </a:pPr>
            <a:r>
              <a:rPr lang="es-PE" sz="3694" b="1" dirty="0">
                <a:solidFill>
                  <a:srgbClr val="C10D0D"/>
                </a:solidFill>
                <a:ea typeface="Optima" panose="02020500000000000000" pitchFamily="18" charset="0"/>
                <a:cs typeface="Optima" panose="02020500000000000000" pitchFamily="18" charset="0"/>
              </a:rPr>
              <a:t>Características </a:t>
            </a:r>
          </a:p>
          <a:p>
            <a:pPr algn="ctr">
              <a:defRPr/>
            </a:pPr>
            <a:r>
              <a:rPr lang="es-PE" sz="3694" b="1" dirty="0">
                <a:solidFill>
                  <a:srgbClr val="C10D0D"/>
                </a:solidFill>
                <a:ea typeface="Optima" panose="02020500000000000000" pitchFamily="18" charset="0"/>
                <a:cs typeface="Optima" panose="02020500000000000000" pitchFamily="18" charset="0"/>
              </a:rPr>
              <a:t>del </a:t>
            </a:r>
          </a:p>
          <a:p>
            <a:pPr algn="ctr">
              <a:defRPr/>
            </a:pPr>
            <a:r>
              <a:rPr lang="es-PE" sz="3694" b="1" dirty="0">
                <a:solidFill>
                  <a:srgbClr val="C10D0D"/>
                </a:solidFill>
                <a:ea typeface="Optima" panose="02020500000000000000" pitchFamily="18" charset="0"/>
                <a:cs typeface="Optima" panose="02020500000000000000" pitchFamily="18" charset="0"/>
              </a:rPr>
              <a:t>contrato</a:t>
            </a:r>
          </a:p>
        </p:txBody>
      </p:sp>
      <p:grpSp>
        <p:nvGrpSpPr>
          <p:cNvPr id="4" name="Grupo 3"/>
          <p:cNvGrpSpPr/>
          <p:nvPr/>
        </p:nvGrpSpPr>
        <p:grpSpPr>
          <a:xfrm>
            <a:off x="338328" y="48738"/>
            <a:ext cx="11585448" cy="920526"/>
            <a:chOff x="338328" y="48738"/>
            <a:chExt cx="11585448" cy="920526"/>
          </a:xfrm>
        </p:grpSpPr>
        <p:cxnSp>
          <p:nvCxnSpPr>
            <p:cNvPr id="5" name="Conector recto 4">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A2FE40DF-2E93-4BFC-89F4-59BFFE5E2B4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7"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41387167"/>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1796</TotalTime>
  <Words>5888</Words>
  <Application>Microsoft Office PowerPoint</Application>
  <PresentationFormat>Panorámica</PresentationFormat>
  <Paragraphs>595</Paragraphs>
  <Slides>74</Slides>
  <Notes>19</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74</vt:i4>
      </vt:variant>
    </vt:vector>
  </HeadingPairs>
  <TitlesOfParts>
    <vt:vector size="87" baseType="lpstr">
      <vt:lpstr>Algerian</vt:lpstr>
      <vt:lpstr>Arial</vt:lpstr>
      <vt:lpstr>Calibri</vt:lpstr>
      <vt:lpstr>Calibri Light</vt:lpstr>
      <vt:lpstr>Carlito</vt:lpstr>
      <vt:lpstr>Constantia</vt:lpstr>
      <vt:lpstr>Poppins</vt:lpstr>
      <vt:lpstr>Roboto Bk</vt:lpstr>
      <vt:lpstr>Tahoma</vt:lpstr>
      <vt:lpstr>Times New Roman</vt:lpstr>
      <vt:lpstr>Wingdings</vt:lpstr>
      <vt:lpstr>Wingdings 3</vt:lpstr>
      <vt:lpstr>Tema de Office</vt:lpstr>
      <vt:lpstr>CONTENIDO</vt:lpstr>
      <vt:lpstr>Ejecución Contractual de Bienes y Servicios</vt:lpstr>
      <vt:lpstr>Presentación de PowerPoint</vt:lpstr>
      <vt:lpstr>Presentación de PowerPoint</vt:lpstr>
      <vt:lpstr>Otras definiciones</vt:lpstr>
      <vt:lpstr>Presentación de PowerPoint</vt:lpstr>
      <vt:lpstr>Presentación de PowerPoint</vt:lpstr>
      <vt:lpstr>Presentación de PowerPoint</vt:lpstr>
      <vt:lpstr>Presentación de PowerPoint</vt:lpstr>
      <vt:lpstr>Requisitos para el perfeccionamiento del contrato (*)</vt:lpstr>
      <vt:lpstr>PERFECCIONAMIENTO DEL CONTRATO </vt:lpstr>
      <vt:lpstr>Presentación de PowerPoint</vt:lpstr>
      <vt:lpstr>Presentación de PowerPoint</vt:lpstr>
      <vt:lpstr>Presentación de PowerPoint</vt:lpstr>
      <vt:lpstr>Contenido del contrato</vt:lpstr>
      <vt:lpstr>                 El contrato incluye:</vt:lpstr>
      <vt:lpstr>Presentación de PowerPoint</vt:lpstr>
      <vt:lpstr>Presentación de PowerPoint</vt:lpstr>
      <vt:lpstr>Responsabilidad de la Entidad</vt:lpstr>
      <vt:lpstr>Presentación de PowerPoint</vt:lpstr>
      <vt:lpstr>Vigencia del contrato</vt:lpstr>
      <vt:lpstr>Presentación de PowerPoint</vt:lpstr>
      <vt:lpstr>Presentación de PowerPoint</vt:lpstr>
      <vt:lpstr>Concepto: Instrumentos otorgados por terceros a favor de la Entidad                                      por cuenta del contratista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Ampliación del plazo contractual Art. 158° RLCE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SUBCONTRATACIÓN (*) Art. 147° RLCE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Responsabilidad del contratista - vicios ocultos Art.40 LCE</vt:lpstr>
      <vt:lpstr>Presentación de PowerPoint</vt:lpstr>
      <vt:lpstr>Causales de Nulidad del contrato</vt:lpstr>
      <vt:lpstr>a) Contratación con impedido</vt:lpstr>
      <vt:lpstr>b) Presentación de documento falso o inexacto</vt:lpstr>
      <vt:lpstr>c) Apelación en trámite</vt:lpstr>
      <vt:lpstr>d) Incumplimiento de condiciones</vt:lpstr>
      <vt:lpstr>e) Transgresión al principio de integridad</vt:lpstr>
      <vt:lpstr>PROCEDIMIENTO - NULIDAD DEL CONTRATO</vt:lpstr>
      <vt:lpstr>ASPECTOS GENERALES DE LA NULIDAD DEL CONTRATO</vt:lpstr>
      <vt:lpstr>¿Es una obligación declarar la nulidad del contrato?</vt:lpstr>
      <vt:lpstr>Aspectos a tener en cuenta en la evaluación</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Planeamiento Institucional</dc:title>
  <dc:creator>gg</dc:creator>
  <cp:lastModifiedBy>Ramon Herrera Salazar</cp:lastModifiedBy>
  <cp:revision>113</cp:revision>
  <dcterms:created xsi:type="dcterms:W3CDTF">2021-09-24T16:56:48Z</dcterms:created>
  <dcterms:modified xsi:type="dcterms:W3CDTF">2022-11-07T20:54:34Z</dcterms:modified>
</cp:coreProperties>
</file>