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9"/>
  </p:notesMasterIdLst>
  <p:sldIdLst>
    <p:sldId id="280" r:id="rId3"/>
    <p:sldId id="3975" r:id="rId4"/>
    <p:sldId id="3976" r:id="rId5"/>
    <p:sldId id="3977" r:id="rId6"/>
    <p:sldId id="3981" r:id="rId7"/>
    <p:sldId id="3986" r:id="rId8"/>
    <p:sldId id="310" r:id="rId9"/>
    <p:sldId id="4024" r:id="rId10"/>
    <p:sldId id="4028" r:id="rId11"/>
    <p:sldId id="3985" r:id="rId12"/>
    <p:sldId id="4009" r:id="rId13"/>
    <p:sldId id="4029" r:id="rId14"/>
    <p:sldId id="3934" r:id="rId15"/>
    <p:sldId id="3991" r:id="rId16"/>
    <p:sldId id="3458" r:id="rId17"/>
    <p:sldId id="3411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000"/>
    <a:srgbClr val="00339A"/>
    <a:srgbClr val="000066"/>
    <a:srgbClr val="EA0000"/>
    <a:srgbClr val="000054"/>
    <a:srgbClr val="FFE5E5"/>
    <a:srgbClr val="FFC1C1"/>
    <a:srgbClr val="FF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05" autoAdjust="0"/>
    <p:restoredTop sz="0" autoAdjust="0"/>
  </p:normalViewPr>
  <p:slideViewPr>
    <p:cSldViewPr snapToGrid="0">
      <p:cViewPr varScale="1">
        <p:scale>
          <a:sx n="113" d="100"/>
          <a:sy n="113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42593B-FD53-4D69-859D-FC3FDC02F0E8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PE"/>
        </a:p>
      </dgm:t>
    </dgm:pt>
    <dgm:pt modelId="{F66B2218-8459-472C-97EA-E44BAF56814D}">
      <dgm:prSet phldrT="[Texto]" custT="1"/>
      <dgm:spPr/>
      <dgm:t>
        <a:bodyPr/>
        <a:lstStyle/>
        <a:p>
          <a:pPr algn="just"/>
          <a:r>
            <a:rPr lang="es-PE" sz="1500" b="1" dirty="0"/>
            <a:t>i)</a:t>
          </a:r>
          <a:r>
            <a:rPr lang="es-PE" sz="1500" dirty="0"/>
            <a:t> Elaborar pericias, informes, liquidaciones, análisis financiero y otros </a:t>
          </a:r>
          <a:r>
            <a:rPr lang="es-PE" sz="1500" b="1" dirty="0"/>
            <a:t>documentos periciales que determinen la valoración del daño causado contra el Estado </a:t>
          </a:r>
          <a:r>
            <a:rPr lang="es-PE" sz="1500" dirty="0"/>
            <a:t>o </a:t>
          </a:r>
          <a:r>
            <a:rPr lang="es-PE" sz="1500" b="0" u="sng" dirty="0"/>
            <a:t>que sean útiles para la defensa de los intereses del Estado</a:t>
          </a:r>
          <a:r>
            <a:rPr lang="es-PE" sz="1500" dirty="0"/>
            <a:t>. </a:t>
          </a:r>
        </a:p>
        <a:p>
          <a:pPr algn="just"/>
          <a:r>
            <a:rPr lang="es-PE" sz="1500" b="1" dirty="0"/>
            <a:t>ii)  </a:t>
          </a:r>
          <a:r>
            <a:rPr lang="es-PE" sz="1500" dirty="0"/>
            <a:t>Brindar </a:t>
          </a:r>
          <a:r>
            <a:rPr lang="es-PE" sz="1500" b="1" dirty="0"/>
            <a:t>asesoría técnica pericial multidisciplinaria </a:t>
          </a:r>
          <a:r>
            <a:rPr lang="es-PE" sz="1500" dirty="0"/>
            <a:t>a las procuradurías públicas a nivel nacional. </a:t>
          </a:r>
        </a:p>
        <a:p>
          <a:pPr algn="just"/>
          <a:r>
            <a:rPr lang="es-PE" sz="1500" b="1" dirty="0"/>
            <a:t>iii)</a:t>
          </a:r>
          <a:r>
            <a:rPr lang="es-PE" sz="1500" dirty="0"/>
            <a:t> Coordinar acciones que permitan la </a:t>
          </a:r>
          <a:r>
            <a:rPr lang="es-PE" sz="1500" b="1" dirty="0"/>
            <a:t>verificación, selección y obtención de documentación </a:t>
          </a:r>
          <a:r>
            <a:rPr lang="es-PE" sz="1500" dirty="0"/>
            <a:t>necesaria relacionada al objeto de la pericia o valoración requerida.</a:t>
          </a:r>
        </a:p>
        <a:p>
          <a:pPr algn="just"/>
          <a:r>
            <a:rPr lang="es-PE" sz="1500" b="1" dirty="0"/>
            <a:t>iv)</a:t>
          </a:r>
          <a:r>
            <a:rPr lang="es-PE" sz="1500" dirty="0"/>
            <a:t> Realizar la </a:t>
          </a:r>
          <a:r>
            <a:rPr lang="es-PE" sz="1500" b="1" dirty="0"/>
            <a:t>verificación de los antecedentes obrantes en las entidades públicas o procuradurías públicas </a:t>
          </a:r>
          <a:r>
            <a:rPr lang="es-PE" sz="1500" dirty="0"/>
            <a:t>involucradas en la investigación, proceso o procedimiento. </a:t>
          </a:r>
        </a:p>
      </dgm:t>
    </dgm:pt>
    <dgm:pt modelId="{7BF33C4C-4C37-4B05-8356-5361E416E77B}" type="parTrans" cxnId="{814C734C-9B6A-40B1-ABD6-39DA42B27C29}">
      <dgm:prSet/>
      <dgm:spPr/>
      <dgm:t>
        <a:bodyPr/>
        <a:lstStyle/>
        <a:p>
          <a:endParaRPr lang="es-PE"/>
        </a:p>
      </dgm:t>
    </dgm:pt>
    <dgm:pt modelId="{87D5ABEF-BDB3-4949-8BB8-0279938E4E3C}" type="sibTrans" cxnId="{814C734C-9B6A-40B1-ABD6-39DA42B27C29}">
      <dgm:prSet/>
      <dgm:spPr/>
      <dgm:t>
        <a:bodyPr/>
        <a:lstStyle/>
        <a:p>
          <a:endParaRPr lang="es-PE"/>
        </a:p>
      </dgm:t>
    </dgm:pt>
    <dgm:pt modelId="{23E6969C-C063-4BE3-9CF4-8D9F8CCEF851}">
      <dgm:prSet phldrT="[Texto]" custT="1"/>
      <dgm:spPr/>
      <dgm:t>
        <a:bodyPr/>
        <a:lstStyle/>
        <a:p>
          <a:pPr algn="just"/>
          <a:r>
            <a:rPr lang="es-PE" sz="1500" b="1" dirty="0"/>
            <a:t>v)</a:t>
          </a:r>
          <a:r>
            <a:rPr lang="es-PE" sz="1500" dirty="0"/>
            <a:t> Establecer </a:t>
          </a:r>
          <a:r>
            <a:rPr lang="es-PE" sz="1500" u="sng" dirty="0"/>
            <a:t>precedentes que contengan criterios técnicos de observancia obligatoria</a:t>
          </a:r>
          <a:r>
            <a:rPr lang="es-PE" sz="1500" dirty="0"/>
            <a:t> para los operadores del Sistema en materia de valorización y pericias. </a:t>
          </a:r>
        </a:p>
        <a:p>
          <a:pPr algn="just"/>
          <a:r>
            <a:rPr lang="es-PE" sz="1500" b="1" dirty="0"/>
            <a:t>vi) </a:t>
          </a:r>
          <a:r>
            <a:rPr lang="es-PE" sz="1500" dirty="0"/>
            <a:t>Desarrollar </a:t>
          </a:r>
          <a:r>
            <a:rPr lang="es-PE" sz="1500" u="sng" dirty="0"/>
            <a:t>líneas de investigación en temas periciales y de valoración</a:t>
          </a:r>
          <a:r>
            <a:rPr lang="es-PE" sz="1500" dirty="0"/>
            <a:t>, en las múltiples materias desarrolladas por las procuradurías públicas a nivel nacional.</a:t>
          </a:r>
        </a:p>
        <a:p>
          <a:pPr algn="just"/>
          <a:r>
            <a:rPr lang="es-PE" sz="1500" b="1" dirty="0" err="1"/>
            <a:t>vii</a:t>
          </a:r>
          <a:r>
            <a:rPr lang="es-PE" sz="1500" b="1" dirty="0"/>
            <a:t>) </a:t>
          </a:r>
          <a:r>
            <a:rPr lang="es-PE" sz="1500" u="none" dirty="0"/>
            <a:t>Formular y proponer </a:t>
          </a:r>
          <a:r>
            <a:rPr lang="es-PE" sz="1500" u="sng" dirty="0"/>
            <a:t>lineamientos, estándares e indicadores en valoración y pericias</a:t>
          </a:r>
          <a:r>
            <a:rPr lang="es-PE" sz="1500" dirty="0"/>
            <a:t>. </a:t>
          </a:r>
        </a:p>
        <a:p>
          <a:pPr algn="just"/>
          <a:r>
            <a:rPr lang="es-PE" sz="1500" b="1" dirty="0" err="1"/>
            <a:t>viii</a:t>
          </a:r>
          <a:r>
            <a:rPr lang="es-PE" sz="1500" b="1" dirty="0"/>
            <a:t>)</a:t>
          </a:r>
          <a:r>
            <a:rPr lang="es-PE" sz="1500" dirty="0"/>
            <a:t> Administrar e implementar </a:t>
          </a:r>
          <a:r>
            <a:rPr lang="es-PE" sz="1500" u="sng" dirty="0"/>
            <a:t>registros de información y base de datos referida a las pericias realizadas</a:t>
          </a:r>
          <a:r>
            <a:rPr lang="es-PE" sz="1500" dirty="0"/>
            <a:t>, así como Implementar el </a:t>
          </a:r>
          <a:r>
            <a:rPr lang="es-PE" sz="1500" u="sng" dirty="0"/>
            <a:t>registro de peritos de la Procuraduría General del Estado a nivel nacional</a:t>
          </a:r>
          <a:r>
            <a:rPr lang="es-PE" sz="1500" dirty="0"/>
            <a:t>. </a:t>
          </a:r>
        </a:p>
      </dgm:t>
    </dgm:pt>
    <dgm:pt modelId="{99BF1DC1-54E9-45A1-B5CD-FAC2EF1AC3BB}" type="parTrans" cxnId="{B53D45DB-0E22-4558-B951-C1253BD4C8CD}">
      <dgm:prSet/>
      <dgm:spPr/>
      <dgm:t>
        <a:bodyPr/>
        <a:lstStyle/>
        <a:p>
          <a:endParaRPr lang="es-PE"/>
        </a:p>
      </dgm:t>
    </dgm:pt>
    <dgm:pt modelId="{10354D5C-CCD6-49DA-B8FA-9DEC56824EFD}" type="sibTrans" cxnId="{B53D45DB-0E22-4558-B951-C1253BD4C8CD}">
      <dgm:prSet/>
      <dgm:spPr/>
      <dgm:t>
        <a:bodyPr/>
        <a:lstStyle/>
        <a:p>
          <a:endParaRPr lang="es-PE"/>
        </a:p>
      </dgm:t>
    </dgm:pt>
    <dgm:pt modelId="{A9CBCB57-F2AA-47CE-91DB-81362EDEBD12}" type="pres">
      <dgm:prSet presAssocID="{4B42593B-FD53-4D69-859D-FC3FDC02F0E8}" presName="Name0" presStyleCnt="0">
        <dgm:presLayoutVars>
          <dgm:chMax val="2"/>
          <dgm:chPref val="2"/>
          <dgm:animLvl val="lvl"/>
        </dgm:presLayoutVars>
      </dgm:prSet>
      <dgm:spPr/>
    </dgm:pt>
    <dgm:pt modelId="{CE1C3E75-959C-4B62-BB5F-BBE557CC0B77}" type="pres">
      <dgm:prSet presAssocID="{4B42593B-FD53-4D69-859D-FC3FDC02F0E8}" presName="LeftText" presStyleLbl="revTx" presStyleIdx="0" presStyleCnt="0">
        <dgm:presLayoutVars>
          <dgm:bulletEnabled val="1"/>
        </dgm:presLayoutVars>
      </dgm:prSet>
      <dgm:spPr/>
    </dgm:pt>
    <dgm:pt modelId="{C142B04F-61E7-4493-BFF0-5AD9D631E319}" type="pres">
      <dgm:prSet presAssocID="{4B42593B-FD53-4D69-859D-FC3FDC02F0E8}" presName="LeftNode" presStyleLbl="bgImgPlace1" presStyleIdx="0" presStyleCnt="2" custScaleX="257509" custLinFactNeighborX="-80648" custLinFactNeighborY="-307">
        <dgm:presLayoutVars>
          <dgm:chMax val="2"/>
          <dgm:chPref val="2"/>
        </dgm:presLayoutVars>
      </dgm:prSet>
      <dgm:spPr/>
    </dgm:pt>
    <dgm:pt modelId="{B1F4F0F7-6BD6-4CDB-8511-F29764FC1BAC}" type="pres">
      <dgm:prSet presAssocID="{4B42593B-FD53-4D69-859D-FC3FDC02F0E8}" presName="RightText" presStyleLbl="revTx" presStyleIdx="0" presStyleCnt="0">
        <dgm:presLayoutVars>
          <dgm:bulletEnabled val="1"/>
        </dgm:presLayoutVars>
      </dgm:prSet>
      <dgm:spPr/>
    </dgm:pt>
    <dgm:pt modelId="{B0E8D3D1-D61A-4B12-842C-7F3631C4E7AA}" type="pres">
      <dgm:prSet presAssocID="{4B42593B-FD53-4D69-859D-FC3FDC02F0E8}" presName="RightNode" presStyleLbl="bgImgPlace1" presStyleIdx="1" presStyleCnt="2" custScaleX="257509" custLinFactNeighborX="83230">
        <dgm:presLayoutVars>
          <dgm:chMax val="0"/>
          <dgm:chPref val="0"/>
        </dgm:presLayoutVars>
      </dgm:prSet>
      <dgm:spPr/>
    </dgm:pt>
    <dgm:pt modelId="{9F0A1443-900A-4FB5-81BD-EC65B6F9A9BB}" type="pres">
      <dgm:prSet presAssocID="{4B42593B-FD53-4D69-859D-FC3FDC02F0E8}" presName="TopArrow" presStyleLbl="node1" presStyleIdx="0" presStyleCnt="2"/>
      <dgm:spPr/>
    </dgm:pt>
    <dgm:pt modelId="{F6264454-FB19-4D43-8C35-FB561FB616C5}" type="pres">
      <dgm:prSet presAssocID="{4B42593B-FD53-4D69-859D-FC3FDC02F0E8}" presName="BottomArrow" presStyleLbl="node1" presStyleIdx="1" presStyleCnt="2"/>
      <dgm:spPr/>
    </dgm:pt>
  </dgm:ptLst>
  <dgm:cxnLst>
    <dgm:cxn modelId="{1248D419-4BF9-42DB-9148-C65B1F98D1C2}" type="presOf" srcId="{23E6969C-C063-4BE3-9CF4-8D9F8CCEF851}" destId="{B0E8D3D1-D61A-4B12-842C-7F3631C4E7AA}" srcOrd="1" destOrd="0" presId="urn:microsoft.com/office/officeart/2009/layout/ReverseList"/>
    <dgm:cxn modelId="{60B6DE5F-EA5C-4A31-B542-C4573C32951E}" type="presOf" srcId="{F66B2218-8459-472C-97EA-E44BAF56814D}" destId="{CE1C3E75-959C-4B62-BB5F-BBE557CC0B77}" srcOrd="0" destOrd="0" presId="urn:microsoft.com/office/officeart/2009/layout/ReverseList"/>
    <dgm:cxn modelId="{C883FF6B-F888-4CF4-BBDB-6F3CD7E519A7}" type="presOf" srcId="{23E6969C-C063-4BE3-9CF4-8D9F8CCEF851}" destId="{B1F4F0F7-6BD6-4CDB-8511-F29764FC1BAC}" srcOrd="0" destOrd="0" presId="urn:microsoft.com/office/officeart/2009/layout/ReverseList"/>
    <dgm:cxn modelId="{814C734C-9B6A-40B1-ABD6-39DA42B27C29}" srcId="{4B42593B-FD53-4D69-859D-FC3FDC02F0E8}" destId="{F66B2218-8459-472C-97EA-E44BAF56814D}" srcOrd="0" destOrd="0" parTransId="{7BF33C4C-4C37-4B05-8356-5361E416E77B}" sibTransId="{87D5ABEF-BDB3-4949-8BB8-0279938E4E3C}"/>
    <dgm:cxn modelId="{38350E76-D8CB-4A40-9848-6EB96023320E}" type="presOf" srcId="{F66B2218-8459-472C-97EA-E44BAF56814D}" destId="{C142B04F-61E7-4493-BFF0-5AD9D631E319}" srcOrd="1" destOrd="0" presId="urn:microsoft.com/office/officeart/2009/layout/ReverseList"/>
    <dgm:cxn modelId="{E78E2FBE-831E-4888-911E-D5996E3DA005}" type="presOf" srcId="{4B42593B-FD53-4D69-859D-FC3FDC02F0E8}" destId="{A9CBCB57-F2AA-47CE-91DB-81362EDEBD12}" srcOrd="0" destOrd="0" presId="urn:microsoft.com/office/officeart/2009/layout/ReverseList"/>
    <dgm:cxn modelId="{B53D45DB-0E22-4558-B951-C1253BD4C8CD}" srcId="{4B42593B-FD53-4D69-859D-FC3FDC02F0E8}" destId="{23E6969C-C063-4BE3-9CF4-8D9F8CCEF851}" srcOrd="1" destOrd="0" parTransId="{99BF1DC1-54E9-45A1-B5CD-FAC2EF1AC3BB}" sibTransId="{10354D5C-CCD6-49DA-B8FA-9DEC56824EFD}"/>
    <dgm:cxn modelId="{51549BFA-6AC5-4DF6-80E8-29032663A6E1}" type="presParOf" srcId="{A9CBCB57-F2AA-47CE-91DB-81362EDEBD12}" destId="{CE1C3E75-959C-4B62-BB5F-BBE557CC0B77}" srcOrd="0" destOrd="0" presId="urn:microsoft.com/office/officeart/2009/layout/ReverseList"/>
    <dgm:cxn modelId="{740AD7D9-3064-410E-98D3-AD25A0FCEB67}" type="presParOf" srcId="{A9CBCB57-F2AA-47CE-91DB-81362EDEBD12}" destId="{C142B04F-61E7-4493-BFF0-5AD9D631E319}" srcOrd="1" destOrd="0" presId="urn:microsoft.com/office/officeart/2009/layout/ReverseList"/>
    <dgm:cxn modelId="{ACB93AFD-8E03-4205-8971-CA059C7DC1CB}" type="presParOf" srcId="{A9CBCB57-F2AA-47CE-91DB-81362EDEBD12}" destId="{B1F4F0F7-6BD6-4CDB-8511-F29764FC1BAC}" srcOrd="2" destOrd="0" presId="urn:microsoft.com/office/officeart/2009/layout/ReverseList"/>
    <dgm:cxn modelId="{C8075A32-6941-48F2-9D5F-99E1FA8B8878}" type="presParOf" srcId="{A9CBCB57-F2AA-47CE-91DB-81362EDEBD12}" destId="{B0E8D3D1-D61A-4B12-842C-7F3631C4E7AA}" srcOrd="3" destOrd="0" presId="urn:microsoft.com/office/officeart/2009/layout/ReverseList"/>
    <dgm:cxn modelId="{3ABBEF41-4EC7-4874-940D-BE162DE3BC37}" type="presParOf" srcId="{A9CBCB57-F2AA-47CE-91DB-81362EDEBD12}" destId="{9F0A1443-900A-4FB5-81BD-EC65B6F9A9BB}" srcOrd="4" destOrd="0" presId="urn:microsoft.com/office/officeart/2009/layout/ReverseList"/>
    <dgm:cxn modelId="{63F966A9-5766-498A-A99B-CF81C8726392}" type="presParOf" srcId="{A9CBCB57-F2AA-47CE-91DB-81362EDEBD12}" destId="{F6264454-FB19-4D43-8C35-FB561FB616C5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9EFCE1-CA92-4085-81E0-4119DDC5EE10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06E03E69-E04D-44A7-A799-2F620B6E3A33}">
      <dgm:prSet phldrT="[Texto]"/>
      <dgm:spPr/>
      <dgm:t>
        <a:bodyPr/>
        <a:lstStyle/>
        <a:p>
          <a:r>
            <a:rPr lang="es-PE" dirty="0"/>
            <a:t>Director(a) de Valoración y Pericias</a:t>
          </a:r>
        </a:p>
      </dgm:t>
    </dgm:pt>
    <dgm:pt modelId="{EF5B2010-9767-4D3F-9C7C-57FF5BB47A77}" type="parTrans" cxnId="{A157B5B8-2895-4D27-8DF4-F6CEB1047E8B}">
      <dgm:prSet/>
      <dgm:spPr/>
      <dgm:t>
        <a:bodyPr/>
        <a:lstStyle/>
        <a:p>
          <a:endParaRPr lang="es-PE"/>
        </a:p>
      </dgm:t>
    </dgm:pt>
    <dgm:pt modelId="{6CD51DC4-D7D7-4E3E-8FED-D8FC4D0D01B0}" type="sibTrans" cxnId="{A157B5B8-2895-4D27-8DF4-F6CEB1047E8B}">
      <dgm:prSet/>
      <dgm:spPr/>
      <dgm:t>
        <a:bodyPr/>
        <a:lstStyle/>
        <a:p>
          <a:endParaRPr lang="es-PE"/>
        </a:p>
      </dgm:t>
    </dgm:pt>
    <dgm:pt modelId="{CD32F8E6-CEF8-4398-B050-DFEE44FD2C42}">
      <dgm:prSet phldrT="[Texto]"/>
      <dgm:spPr/>
      <dgm:t>
        <a:bodyPr/>
        <a:lstStyle/>
        <a:p>
          <a:r>
            <a:rPr lang="es-PE" dirty="0"/>
            <a:t>Nueva </a:t>
          </a:r>
          <a:r>
            <a:rPr lang="es-PE"/>
            <a:t>Unidad Funcional</a:t>
          </a:r>
          <a:endParaRPr lang="es-PE" dirty="0"/>
        </a:p>
      </dgm:t>
    </dgm:pt>
    <dgm:pt modelId="{29EA5FDB-D8B4-4088-9B7C-78154D24F796}" type="parTrans" cxnId="{61C0DA39-D3DB-4E34-94D5-F8373E61FF61}">
      <dgm:prSet/>
      <dgm:spPr/>
      <dgm:t>
        <a:bodyPr/>
        <a:lstStyle/>
        <a:p>
          <a:endParaRPr lang="es-PE"/>
        </a:p>
      </dgm:t>
    </dgm:pt>
    <dgm:pt modelId="{ED042B0C-6BFA-4A63-BDD2-D5E90BFFCDAC}" type="sibTrans" cxnId="{61C0DA39-D3DB-4E34-94D5-F8373E61FF61}">
      <dgm:prSet/>
      <dgm:spPr/>
      <dgm:t>
        <a:bodyPr/>
        <a:lstStyle/>
        <a:p>
          <a:endParaRPr lang="es-PE"/>
        </a:p>
      </dgm:t>
    </dgm:pt>
    <dgm:pt modelId="{1DE3880F-4546-4B2C-A375-E5FBE693BC3E}">
      <dgm:prSet phldrT="[Texto]"/>
      <dgm:spPr/>
      <dgm:t>
        <a:bodyPr/>
        <a:lstStyle/>
        <a:p>
          <a:r>
            <a:rPr lang="es-PE" dirty="0"/>
            <a:t>Coordinadora de la Unidad Funcional de Pericias - </a:t>
          </a:r>
          <a:r>
            <a:rPr lang="es-PE" b="1" dirty="0"/>
            <a:t>Olga Rodríguez Cabrera</a:t>
          </a:r>
        </a:p>
      </dgm:t>
    </dgm:pt>
    <dgm:pt modelId="{B4AF104A-9131-4024-93EA-B7122284BBEB}" type="parTrans" cxnId="{94582789-C5BC-4CC3-8B30-032914C39C72}">
      <dgm:prSet/>
      <dgm:spPr/>
      <dgm:t>
        <a:bodyPr/>
        <a:lstStyle/>
        <a:p>
          <a:endParaRPr lang="es-PE"/>
        </a:p>
      </dgm:t>
    </dgm:pt>
    <dgm:pt modelId="{7B770C3F-C3D3-4814-8DDF-6B09F28710A4}" type="sibTrans" cxnId="{94582789-C5BC-4CC3-8B30-032914C39C72}">
      <dgm:prSet/>
      <dgm:spPr/>
      <dgm:t>
        <a:bodyPr/>
        <a:lstStyle/>
        <a:p>
          <a:endParaRPr lang="es-PE"/>
        </a:p>
      </dgm:t>
    </dgm:pt>
    <dgm:pt modelId="{E4EDDF12-70E5-4D61-9C01-6A72C9C39B4B}">
      <dgm:prSet phldrT="[Texto]"/>
      <dgm:spPr/>
      <dgm:t>
        <a:bodyPr/>
        <a:lstStyle/>
        <a:p>
          <a:r>
            <a:rPr lang="es-MX" b="1" dirty="0"/>
            <a:t>VALORACIÓN</a:t>
          </a:r>
          <a:r>
            <a:rPr lang="es-MX" dirty="0"/>
            <a:t> – </a:t>
          </a:r>
          <a:r>
            <a:rPr lang="es-MX" b="0" dirty="0"/>
            <a:t>Econ. Dante Cano Barreda y 3 economistas</a:t>
          </a:r>
          <a:endParaRPr lang="es-PE" b="0" dirty="0"/>
        </a:p>
      </dgm:t>
    </dgm:pt>
    <dgm:pt modelId="{D960AA82-F837-4759-84B9-2DD643640B26}" type="parTrans" cxnId="{6363A9DC-88EC-4820-A3CC-E8E5B9CE351F}">
      <dgm:prSet/>
      <dgm:spPr/>
      <dgm:t>
        <a:bodyPr/>
        <a:lstStyle/>
        <a:p>
          <a:endParaRPr lang="es-PE"/>
        </a:p>
      </dgm:t>
    </dgm:pt>
    <dgm:pt modelId="{AE5276DD-E830-42A0-A3A7-BEC8E8445978}" type="sibTrans" cxnId="{6363A9DC-88EC-4820-A3CC-E8E5B9CE351F}">
      <dgm:prSet/>
      <dgm:spPr/>
      <dgm:t>
        <a:bodyPr/>
        <a:lstStyle/>
        <a:p>
          <a:endParaRPr lang="es-PE"/>
        </a:p>
      </dgm:t>
    </dgm:pt>
    <dgm:pt modelId="{B4774A70-83EE-44BB-B11C-8B9F7EB14BA9}">
      <dgm:prSet/>
      <dgm:spPr/>
      <dgm:t>
        <a:bodyPr/>
        <a:lstStyle/>
        <a:p>
          <a:r>
            <a:rPr lang="es-MX" b="1" dirty="0"/>
            <a:t>CORRUPCIÓN</a:t>
          </a:r>
          <a:r>
            <a:rPr lang="es-MX" dirty="0"/>
            <a:t> – Cont. Humberto Rojas Cuadra y 1 contadora y 1 economista</a:t>
          </a:r>
          <a:endParaRPr lang="es-PE" dirty="0"/>
        </a:p>
      </dgm:t>
    </dgm:pt>
    <dgm:pt modelId="{14B348C9-8934-4EF5-BA77-3817982E6560}" type="parTrans" cxnId="{428B0C1F-586A-4FC9-B9D9-DDFB1FE722D3}">
      <dgm:prSet/>
      <dgm:spPr/>
      <dgm:t>
        <a:bodyPr/>
        <a:lstStyle/>
        <a:p>
          <a:endParaRPr lang="es-PE"/>
        </a:p>
      </dgm:t>
    </dgm:pt>
    <dgm:pt modelId="{041086DA-3DAC-433F-9BE7-B206E2B9B493}" type="sibTrans" cxnId="{428B0C1F-586A-4FC9-B9D9-DDFB1FE722D3}">
      <dgm:prSet/>
      <dgm:spPr/>
      <dgm:t>
        <a:bodyPr/>
        <a:lstStyle/>
        <a:p>
          <a:endParaRPr lang="es-PE"/>
        </a:p>
      </dgm:t>
    </dgm:pt>
    <dgm:pt modelId="{50B2617D-2026-49B2-A98A-AF9F605A0E2C}">
      <dgm:prSet/>
      <dgm:spPr/>
      <dgm:t>
        <a:bodyPr/>
        <a:lstStyle/>
        <a:p>
          <a:r>
            <a:rPr lang="es-MX" b="1" dirty="0"/>
            <a:t>LAVADO DE ACTIVOS </a:t>
          </a:r>
          <a:r>
            <a:rPr lang="es-MX" dirty="0"/>
            <a:t>– Cont. </a:t>
          </a:r>
          <a:r>
            <a:rPr lang="es-MX" b="0" dirty="0"/>
            <a:t>Beatriz Zapata Escobar y 1 contador</a:t>
          </a:r>
          <a:endParaRPr lang="es-PE" b="0" dirty="0"/>
        </a:p>
      </dgm:t>
    </dgm:pt>
    <dgm:pt modelId="{D9BD9405-6821-4785-85B3-EA30D6BD0A1E}" type="parTrans" cxnId="{42652978-6E86-4CD1-B23B-AE3BF7340B83}">
      <dgm:prSet/>
      <dgm:spPr/>
      <dgm:t>
        <a:bodyPr/>
        <a:lstStyle/>
        <a:p>
          <a:endParaRPr lang="es-PE"/>
        </a:p>
      </dgm:t>
    </dgm:pt>
    <dgm:pt modelId="{07FE1C08-72C4-4C96-BBC5-67CC28FAFDA2}" type="sibTrans" cxnId="{42652978-6E86-4CD1-B23B-AE3BF7340B83}">
      <dgm:prSet/>
      <dgm:spPr/>
      <dgm:t>
        <a:bodyPr/>
        <a:lstStyle/>
        <a:p>
          <a:endParaRPr lang="es-PE"/>
        </a:p>
      </dgm:t>
    </dgm:pt>
    <dgm:pt modelId="{72328F90-28E2-4B5F-8F36-2F83F2F5E1D4}">
      <dgm:prSet/>
      <dgm:spPr/>
      <dgm:t>
        <a:bodyPr/>
        <a:lstStyle/>
        <a:p>
          <a:r>
            <a:rPr lang="es-MX" b="1" dirty="0"/>
            <a:t>INGENIERÍA CIVIL </a:t>
          </a:r>
          <a:r>
            <a:rPr lang="es-MX" dirty="0"/>
            <a:t>– Ing. </a:t>
          </a:r>
          <a:r>
            <a:rPr lang="es-MX" dirty="0" err="1"/>
            <a:t>Ledy</a:t>
          </a:r>
          <a:r>
            <a:rPr lang="es-MX" dirty="0"/>
            <a:t> Ruiz </a:t>
          </a:r>
          <a:r>
            <a:rPr lang="es-MX" dirty="0" err="1"/>
            <a:t>Naveda</a:t>
          </a:r>
          <a:r>
            <a:rPr lang="es-MX" dirty="0"/>
            <a:t> y 2 ingenieros civiles</a:t>
          </a:r>
          <a:endParaRPr lang="es-PE" dirty="0"/>
        </a:p>
      </dgm:t>
    </dgm:pt>
    <dgm:pt modelId="{B808B692-8019-463B-AB10-A05166DA1413}" type="parTrans" cxnId="{6A0607CA-EDDA-46EE-B3A3-321F315268FB}">
      <dgm:prSet/>
      <dgm:spPr/>
      <dgm:t>
        <a:bodyPr/>
        <a:lstStyle/>
        <a:p>
          <a:endParaRPr lang="es-PE"/>
        </a:p>
      </dgm:t>
    </dgm:pt>
    <dgm:pt modelId="{617BBB2A-2568-4160-A323-C27438FD34F2}" type="sibTrans" cxnId="{6A0607CA-EDDA-46EE-B3A3-321F315268FB}">
      <dgm:prSet/>
      <dgm:spPr/>
      <dgm:t>
        <a:bodyPr/>
        <a:lstStyle/>
        <a:p>
          <a:endParaRPr lang="es-PE"/>
        </a:p>
      </dgm:t>
    </dgm:pt>
    <dgm:pt modelId="{AE5F8D82-7873-4248-9749-B155A7A9683A}">
      <dgm:prSet/>
      <dgm:spPr/>
      <dgm:t>
        <a:bodyPr/>
        <a:lstStyle/>
        <a:p>
          <a:r>
            <a:rPr lang="es-MX" b="1" dirty="0"/>
            <a:t>Liquidaciones Laborales </a:t>
          </a:r>
          <a:r>
            <a:rPr lang="es-MX" dirty="0"/>
            <a:t>– Cont. </a:t>
          </a:r>
          <a:r>
            <a:rPr lang="es-MX" b="0" dirty="0"/>
            <a:t>Jeny León Alvarado y 1 contadora</a:t>
          </a:r>
          <a:endParaRPr lang="es-PE" b="0" dirty="0"/>
        </a:p>
      </dgm:t>
    </dgm:pt>
    <dgm:pt modelId="{0681E0D1-68C3-4CB6-97D4-9B088C202EB6}" type="parTrans" cxnId="{E5DCA4FD-D336-472D-9999-7F425AFB55C8}">
      <dgm:prSet/>
      <dgm:spPr/>
      <dgm:t>
        <a:bodyPr/>
        <a:lstStyle/>
        <a:p>
          <a:endParaRPr lang="es-PE"/>
        </a:p>
      </dgm:t>
    </dgm:pt>
    <dgm:pt modelId="{18A1DABE-19FF-4BFC-B79F-3C26BCE301CB}" type="sibTrans" cxnId="{E5DCA4FD-D336-472D-9999-7F425AFB55C8}">
      <dgm:prSet/>
      <dgm:spPr/>
      <dgm:t>
        <a:bodyPr/>
        <a:lstStyle/>
        <a:p>
          <a:endParaRPr lang="es-PE"/>
        </a:p>
      </dgm:t>
    </dgm:pt>
    <dgm:pt modelId="{0520F295-2E91-494F-92DE-5DF8B53C33AE}" type="pres">
      <dgm:prSet presAssocID="{229EFCE1-CA92-4085-81E0-4119DDC5EE1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46A83B5-FB27-4D39-B9BA-CF28D6D95517}" type="pres">
      <dgm:prSet presAssocID="{06E03E69-E04D-44A7-A799-2F620B6E3A33}" presName="root1" presStyleCnt="0"/>
      <dgm:spPr/>
    </dgm:pt>
    <dgm:pt modelId="{A606BC7D-1C5A-489E-8CC9-B6D436D993D7}" type="pres">
      <dgm:prSet presAssocID="{06E03E69-E04D-44A7-A799-2F620B6E3A33}" presName="LevelOneTextNode" presStyleLbl="node0" presStyleIdx="0" presStyleCnt="1" custLinFactNeighborX="1192" custLinFactNeighborY="-5809">
        <dgm:presLayoutVars>
          <dgm:chPref val="3"/>
        </dgm:presLayoutVars>
      </dgm:prSet>
      <dgm:spPr/>
    </dgm:pt>
    <dgm:pt modelId="{841D3254-EE4D-4D47-8F6C-B7FD0854D5B4}" type="pres">
      <dgm:prSet presAssocID="{06E03E69-E04D-44A7-A799-2F620B6E3A33}" presName="level2hierChild" presStyleCnt="0"/>
      <dgm:spPr/>
    </dgm:pt>
    <dgm:pt modelId="{50F419E2-6C7D-4204-9783-DA4F1505A194}" type="pres">
      <dgm:prSet presAssocID="{B4AF104A-9131-4024-93EA-B7122284BBEB}" presName="conn2-1" presStyleLbl="parChTrans1D2" presStyleIdx="0" presStyleCnt="2"/>
      <dgm:spPr/>
    </dgm:pt>
    <dgm:pt modelId="{516D8B38-6A92-41AF-9A99-32795855737A}" type="pres">
      <dgm:prSet presAssocID="{B4AF104A-9131-4024-93EA-B7122284BBEB}" presName="connTx" presStyleLbl="parChTrans1D2" presStyleIdx="0" presStyleCnt="2"/>
      <dgm:spPr/>
    </dgm:pt>
    <dgm:pt modelId="{B9B1521E-DB38-4A85-98A7-3A4CB30FEE33}" type="pres">
      <dgm:prSet presAssocID="{1DE3880F-4546-4B2C-A375-E5FBE693BC3E}" presName="root2" presStyleCnt="0"/>
      <dgm:spPr/>
    </dgm:pt>
    <dgm:pt modelId="{8FCD5A54-DD15-443C-A898-F7525544084A}" type="pres">
      <dgm:prSet presAssocID="{1DE3880F-4546-4B2C-A375-E5FBE693BC3E}" presName="LevelTwoTextNode" presStyleLbl="node2" presStyleIdx="0" presStyleCnt="2">
        <dgm:presLayoutVars>
          <dgm:chPref val="3"/>
        </dgm:presLayoutVars>
      </dgm:prSet>
      <dgm:spPr/>
    </dgm:pt>
    <dgm:pt modelId="{0ACBF913-4745-4EE4-B2A9-73BE7EBDCB51}" type="pres">
      <dgm:prSet presAssocID="{1DE3880F-4546-4B2C-A375-E5FBE693BC3E}" presName="level3hierChild" presStyleCnt="0"/>
      <dgm:spPr/>
    </dgm:pt>
    <dgm:pt modelId="{F12663DC-0DD2-4853-93FF-5DD907B18ABB}" type="pres">
      <dgm:prSet presAssocID="{D960AA82-F837-4759-84B9-2DD643640B26}" presName="conn2-1" presStyleLbl="parChTrans1D3" presStyleIdx="0" presStyleCnt="5"/>
      <dgm:spPr/>
    </dgm:pt>
    <dgm:pt modelId="{3DA466A3-494F-472F-AACA-0119423F9B93}" type="pres">
      <dgm:prSet presAssocID="{D960AA82-F837-4759-84B9-2DD643640B26}" presName="connTx" presStyleLbl="parChTrans1D3" presStyleIdx="0" presStyleCnt="5"/>
      <dgm:spPr/>
    </dgm:pt>
    <dgm:pt modelId="{317FF5CE-92E7-4D99-AF52-67CED6A8937D}" type="pres">
      <dgm:prSet presAssocID="{E4EDDF12-70E5-4D61-9C01-6A72C9C39B4B}" presName="root2" presStyleCnt="0"/>
      <dgm:spPr/>
    </dgm:pt>
    <dgm:pt modelId="{2B4B573F-C132-434F-9521-CEED1D576E96}" type="pres">
      <dgm:prSet presAssocID="{E4EDDF12-70E5-4D61-9C01-6A72C9C39B4B}" presName="LevelTwoTextNode" presStyleLbl="node3" presStyleIdx="0" presStyleCnt="5" custScaleX="166885">
        <dgm:presLayoutVars>
          <dgm:chPref val="3"/>
        </dgm:presLayoutVars>
      </dgm:prSet>
      <dgm:spPr/>
    </dgm:pt>
    <dgm:pt modelId="{73A2F881-4460-4BD8-A939-7E5CE2FDC5FA}" type="pres">
      <dgm:prSet presAssocID="{E4EDDF12-70E5-4D61-9C01-6A72C9C39B4B}" presName="level3hierChild" presStyleCnt="0"/>
      <dgm:spPr/>
    </dgm:pt>
    <dgm:pt modelId="{FE154146-3548-497B-913A-1B4FD41C0A11}" type="pres">
      <dgm:prSet presAssocID="{14B348C9-8934-4EF5-BA77-3817982E6560}" presName="conn2-1" presStyleLbl="parChTrans1D3" presStyleIdx="1" presStyleCnt="5"/>
      <dgm:spPr/>
    </dgm:pt>
    <dgm:pt modelId="{01A39E89-C47B-4618-A9B5-DE19A40A85EE}" type="pres">
      <dgm:prSet presAssocID="{14B348C9-8934-4EF5-BA77-3817982E6560}" presName="connTx" presStyleLbl="parChTrans1D3" presStyleIdx="1" presStyleCnt="5"/>
      <dgm:spPr/>
    </dgm:pt>
    <dgm:pt modelId="{E59B264F-2A4B-4BD2-942C-7FFDB648A8E1}" type="pres">
      <dgm:prSet presAssocID="{B4774A70-83EE-44BB-B11C-8B9F7EB14BA9}" presName="root2" presStyleCnt="0"/>
      <dgm:spPr/>
    </dgm:pt>
    <dgm:pt modelId="{8273B4AA-B6D1-468C-99F1-E140B2365207}" type="pres">
      <dgm:prSet presAssocID="{B4774A70-83EE-44BB-B11C-8B9F7EB14BA9}" presName="LevelTwoTextNode" presStyleLbl="node3" presStyleIdx="1" presStyleCnt="5" custScaleX="166885">
        <dgm:presLayoutVars>
          <dgm:chPref val="3"/>
        </dgm:presLayoutVars>
      </dgm:prSet>
      <dgm:spPr/>
    </dgm:pt>
    <dgm:pt modelId="{1C9812F7-2C64-4F46-A4A5-E466CA3B2F9D}" type="pres">
      <dgm:prSet presAssocID="{B4774A70-83EE-44BB-B11C-8B9F7EB14BA9}" presName="level3hierChild" presStyleCnt="0"/>
      <dgm:spPr/>
    </dgm:pt>
    <dgm:pt modelId="{7F51D266-522D-4BC2-B2A8-331B84C4DEBA}" type="pres">
      <dgm:prSet presAssocID="{D9BD9405-6821-4785-85B3-EA30D6BD0A1E}" presName="conn2-1" presStyleLbl="parChTrans1D3" presStyleIdx="2" presStyleCnt="5"/>
      <dgm:spPr/>
    </dgm:pt>
    <dgm:pt modelId="{122006DD-3E06-43EB-B275-26EFEAE4B275}" type="pres">
      <dgm:prSet presAssocID="{D9BD9405-6821-4785-85B3-EA30D6BD0A1E}" presName="connTx" presStyleLbl="parChTrans1D3" presStyleIdx="2" presStyleCnt="5"/>
      <dgm:spPr/>
    </dgm:pt>
    <dgm:pt modelId="{9BBBC26C-31DE-4B39-A8C6-DDD706A9E381}" type="pres">
      <dgm:prSet presAssocID="{50B2617D-2026-49B2-A98A-AF9F605A0E2C}" presName="root2" presStyleCnt="0"/>
      <dgm:spPr/>
    </dgm:pt>
    <dgm:pt modelId="{25787FC1-A308-424C-92CE-BA0B980C8EA2}" type="pres">
      <dgm:prSet presAssocID="{50B2617D-2026-49B2-A98A-AF9F605A0E2C}" presName="LevelTwoTextNode" presStyleLbl="node3" presStyleIdx="2" presStyleCnt="5" custScaleX="166885">
        <dgm:presLayoutVars>
          <dgm:chPref val="3"/>
        </dgm:presLayoutVars>
      </dgm:prSet>
      <dgm:spPr/>
    </dgm:pt>
    <dgm:pt modelId="{0571EB4D-EA4D-48C7-83C3-0F642E6E5D8D}" type="pres">
      <dgm:prSet presAssocID="{50B2617D-2026-49B2-A98A-AF9F605A0E2C}" presName="level3hierChild" presStyleCnt="0"/>
      <dgm:spPr/>
    </dgm:pt>
    <dgm:pt modelId="{0C272FE4-EC54-4DFE-B192-881A2425E126}" type="pres">
      <dgm:prSet presAssocID="{B808B692-8019-463B-AB10-A05166DA1413}" presName="conn2-1" presStyleLbl="parChTrans1D3" presStyleIdx="3" presStyleCnt="5"/>
      <dgm:spPr/>
    </dgm:pt>
    <dgm:pt modelId="{84CBCC6F-9309-4CD4-8D7F-089E3FA3C2F8}" type="pres">
      <dgm:prSet presAssocID="{B808B692-8019-463B-AB10-A05166DA1413}" presName="connTx" presStyleLbl="parChTrans1D3" presStyleIdx="3" presStyleCnt="5"/>
      <dgm:spPr/>
    </dgm:pt>
    <dgm:pt modelId="{4BE244D9-0769-490B-80CA-61A446BFD3DA}" type="pres">
      <dgm:prSet presAssocID="{72328F90-28E2-4B5F-8F36-2F83F2F5E1D4}" presName="root2" presStyleCnt="0"/>
      <dgm:spPr/>
    </dgm:pt>
    <dgm:pt modelId="{83F9C67F-2F54-41C5-ADCB-5CC0717CC00C}" type="pres">
      <dgm:prSet presAssocID="{72328F90-28E2-4B5F-8F36-2F83F2F5E1D4}" presName="LevelTwoTextNode" presStyleLbl="node3" presStyleIdx="3" presStyleCnt="5" custScaleX="166885">
        <dgm:presLayoutVars>
          <dgm:chPref val="3"/>
        </dgm:presLayoutVars>
      </dgm:prSet>
      <dgm:spPr/>
    </dgm:pt>
    <dgm:pt modelId="{270A4B16-E31F-41D3-BEAE-5C956EAAE9F3}" type="pres">
      <dgm:prSet presAssocID="{72328F90-28E2-4B5F-8F36-2F83F2F5E1D4}" presName="level3hierChild" presStyleCnt="0"/>
      <dgm:spPr/>
    </dgm:pt>
    <dgm:pt modelId="{DE4D240C-CEC5-4B4B-B241-654E0671520A}" type="pres">
      <dgm:prSet presAssocID="{0681E0D1-68C3-4CB6-97D4-9B088C202EB6}" presName="conn2-1" presStyleLbl="parChTrans1D3" presStyleIdx="4" presStyleCnt="5"/>
      <dgm:spPr/>
    </dgm:pt>
    <dgm:pt modelId="{F9CA8E99-EE12-4C34-843D-4E6C3FD33D87}" type="pres">
      <dgm:prSet presAssocID="{0681E0D1-68C3-4CB6-97D4-9B088C202EB6}" presName="connTx" presStyleLbl="parChTrans1D3" presStyleIdx="4" presStyleCnt="5"/>
      <dgm:spPr/>
    </dgm:pt>
    <dgm:pt modelId="{C9762107-836F-404C-BE40-1AF54C0068FE}" type="pres">
      <dgm:prSet presAssocID="{AE5F8D82-7873-4248-9749-B155A7A9683A}" presName="root2" presStyleCnt="0"/>
      <dgm:spPr/>
    </dgm:pt>
    <dgm:pt modelId="{D138FC8C-76C6-4BC2-8F64-D245CFD90039}" type="pres">
      <dgm:prSet presAssocID="{AE5F8D82-7873-4248-9749-B155A7A9683A}" presName="LevelTwoTextNode" presStyleLbl="node3" presStyleIdx="4" presStyleCnt="5" custScaleX="166885">
        <dgm:presLayoutVars>
          <dgm:chPref val="3"/>
        </dgm:presLayoutVars>
      </dgm:prSet>
      <dgm:spPr/>
    </dgm:pt>
    <dgm:pt modelId="{C48019BD-1C6B-4B46-97A9-BF7006F7E179}" type="pres">
      <dgm:prSet presAssocID="{AE5F8D82-7873-4248-9749-B155A7A9683A}" presName="level3hierChild" presStyleCnt="0"/>
      <dgm:spPr/>
    </dgm:pt>
    <dgm:pt modelId="{9B9F8FE7-4E76-4A99-8624-113DE39E1679}" type="pres">
      <dgm:prSet presAssocID="{29EA5FDB-D8B4-4088-9B7C-78154D24F796}" presName="conn2-1" presStyleLbl="parChTrans1D2" presStyleIdx="1" presStyleCnt="2"/>
      <dgm:spPr/>
    </dgm:pt>
    <dgm:pt modelId="{C6E8ED61-88EB-45FE-A5C2-301BA447AC6E}" type="pres">
      <dgm:prSet presAssocID="{29EA5FDB-D8B4-4088-9B7C-78154D24F796}" presName="connTx" presStyleLbl="parChTrans1D2" presStyleIdx="1" presStyleCnt="2"/>
      <dgm:spPr/>
    </dgm:pt>
    <dgm:pt modelId="{B491C7A5-0BC5-4E3B-ADC6-ACEB3432D7C1}" type="pres">
      <dgm:prSet presAssocID="{CD32F8E6-CEF8-4398-B050-DFEE44FD2C42}" presName="root2" presStyleCnt="0"/>
      <dgm:spPr/>
    </dgm:pt>
    <dgm:pt modelId="{575F7514-6EF8-41E1-BE57-8749E881A7FE}" type="pres">
      <dgm:prSet presAssocID="{CD32F8E6-CEF8-4398-B050-DFEE44FD2C42}" presName="LevelTwoTextNode" presStyleLbl="node2" presStyleIdx="1" presStyleCnt="2">
        <dgm:presLayoutVars>
          <dgm:chPref val="3"/>
        </dgm:presLayoutVars>
      </dgm:prSet>
      <dgm:spPr/>
    </dgm:pt>
    <dgm:pt modelId="{71CF5059-767A-410A-B053-C37F80DA78C0}" type="pres">
      <dgm:prSet presAssocID="{CD32F8E6-CEF8-4398-B050-DFEE44FD2C42}" presName="level3hierChild" presStyleCnt="0"/>
      <dgm:spPr/>
    </dgm:pt>
  </dgm:ptLst>
  <dgm:cxnLst>
    <dgm:cxn modelId="{E20A5313-0D22-450B-9564-CD277109480E}" type="presOf" srcId="{D960AA82-F837-4759-84B9-2DD643640B26}" destId="{F12663DC-0DD2-4853-93FF-5DD907B18ABB}" srcOrd="0" destOrd="0" presId="urn:microsoft.com/office/officeart/2005/8/layout/hierarchy2"/>
    <dgm:cxn modelId="{428B0C1F-586A-4FC9-B9D9-DDFB1FE722D3}" srcId="{1DE3880F-4546-4B2C-A375-E5FBE693BC3E}" destId="{B4774A70-83EE-44BB-B11C-8B9F7EB14BA9}" srcOrd="1" destOrd="0" parTransId="{14B348C9-8934-4EF5-BA77-3817982E6560}" sibTransId="{041086DA-3DAC-433F-9BE7-B206E2B9B493}"/>
    <dgm:cxn modelId="{B8379923-0C8C-4ADE-8487-C14E4AD6E70E}" type="presOf" srcId="{B4AF104A-9131-4024-93EA-B7122284BBEB}" destId="{50F419E2-6C7D-4204-9783-DA4F1505A194}" srcOrd="0" destOrd="0" presId="urn:microsoft.com/office/officeart/2005/8/layout/hierarchy2"/>
    <dgm:cxn modelId="{7421BD2A-3097-4555-A477-A4559D6CDDD6}" type="presOf" srcId="{AE5F8D82-7873-4248-9749-B155A7A9683A}" destId="{D138FC8C-76C6-4BC2-8F64-D245CFD90039}" srcOrd="0" destOrd="0" presId="urn:microsoft.com/office/officeart/2005/8/layout/hierarchy2"/>
    <dgm:cxn modelId="{D4B8B22B-32A9-45A7-9B81-C69E22923EAB}" type="presOf" srcId="{29EA5FDB-D8B4-4088-9B7C-78154D24F796}" destId="{C6E8ED61-88EB-45FE-A5C2-301BA447AC6E}" srcOrd="1" destOrd="0" presId="urn:microsoft.com/office/officeart/2005/8/layout/hierarchy2"/>
    <dgm:cxn modelId="{6FCC0736-E86D-470E-985C-EECE8A7622CF}" type="presOf" srcId="{229EFCE1-CA92-4085-81E0-4119DDC5EE10}" destId="{0520F295-2E91-494F-92DE-5DF8B53C33AE}" srcOrd="0" destOrd="0" presId="urn:microsoft.com/office/officeart/2005/8/layout/hierarchy2"/>
    <dgm:cxn modelId="{61C0DA39-D3DB-4E34-94D5-F8373E61FF61}" srcId="{06E03E69-E04D-44A7-A799-2F620B6E3A33}" destId="{CD32F8E6-CEF8-4398-B050-DFEE44FD2C42}" srcOrd="1" destOrd="0" parTransId="{29EA5FDB-D8B4-4088-9B7C-78154D24F796}" sibTransId="{ED042B0C-6BFA-4A63-BDD2-D5E90BFFCDAC}"/>
    <dgm:cxn modelId="{1297F939-3935-4198-A3A1-0DAD52880E5C}" type="presOf" srcId="{29EA5FDB-D8B4-4088-9B7C-78154D24F796}" destId="{9B9F8FE7-4E76-4A99-8624-113DE39E1679}" srcOrd="0" destOrd="0" presId="urn:microsoft.com/office/officeart/2005/8/layout/hierarchy2"/>
    <dgm:cxn modelId="{9C6D583A-39CF-4118-9395-A22BF4007816}" type="presOf" srcId="{D9BD9405-6821-4785-85B3-EA30D6BD0A1E}" destId="{122006DD-3E06-43EB-B275-26EFEAE4B275}" srcOrd="1" destOrd="0" presId="urn:microsoft.com/office/officeart/2005/8/layout/hierarchy2"/>
    <dgm:cxn modelId="{5EB45062-1BF9-4829-BC93-5EDE8475DFED}" type="presOf" srcId="{72328F90-28E2-4B5F-8F36-2F83F2F5E1D4}" destId="{83F9C67F-2F54-41C5-ADCB-5CC0717CC00C}" srcOrd="0" destOrd="0" presId="urn:microsoft.com/office/officeart/2005/8/layout/hierarchy2"/>
    <dgm:cxn modelId="{0A90EC64-FFDB-4392-BD64-C97AE3AE7D4B}" type="presOf" srcId="{CD32F8E6-CEF8-4398-B050-DFEE44FD2C42}" destId="{575F7514-6EF8-41E1-BE57-8749E881A7FE}" srcOrd="0" destOrd="0" presId="urn:microsoft.com/office/officeart/2005/8/layout/hierarchy2"/>
    <dgm:cxn modelId="{3955C846-5E4D-4308-981E-0AC872156296}" type="presOf" srcId="{1DE3880F-4546-4B2C-A375-E5FBE693BC3E}" destId="{8FCD5A54-DD15-443C-A898-F7525544084A}" srcOrd="0" destOrd="0" presId="urn:microsoft.com/office/officeart/2005/8/layout/hierarchy2"/>
    <dgm:cxn modelId="{7190B969-AFFA-4683-ABCF-3707C6E50C94}" type="presOf" srcId="{B4AF104A-9131-4024-93EA-B7122284BBEB}" destId="{516D8B38-6A92-41AF-9A99-32795855737A}" srcOrd="1" destOrd="0" presId="urn:microsoft.com/office/officeart/2005/8/layout/hierarchy2"/>
    <dgm:cxn modelId="{E686C755-9B4A-4D36-A0D0-78C5CD523F76}" type="presOf" srcId="{06E03E69-E04D-44A7-A799-2F620B6E3A33}" destId="{A606BC7D-1C5A-489E-8CC9-B6D436D993D7}" srcOrd="0" destOrd="0" presId="urn:microsoft.com/office/officeart/2005/8/layout/hierarchy2"/>
    <dgm:cxn modelId="{42652978-6E86-4CD1-B23B-AE3BF7340B83}" srcId="{1DE3880F-4546-4B2C-A375-E5FBE693BC3E}" destId="{50B2617D-2026-49B2-A98A-AF9F605A0E2C}" srcOrd="2" destOrd="0" parTransId="{D9BD9405-6821-4785-85B3-EA30D6BD0A1E}" sibTransId="{07FE1C08-72C4-4C96-BBC5-67CC28FAFDA2}"/>
    <dgm:cxn modelId="{4DECDD83-C062-490E-B473-F75A39D8F88A}" type="presOf" srcId="{B808B692-8019-463B-AB10-A05166DA1413}" destId="{0C272FE4-EC54-4DFE-B192-881A2425E126}" srcOrd="0" destOrd="0" presId="urn:microsoft.com/office/officeart/2005/8/layout/hierarchy2"/>
    <dgm:cxn modelId="{F70F5D87-E5FF-484E-ACA8-E7050B5B28CE}" type="presOf" srcId="{B4774A70-83EE-44BB-B11C-8B9F7EB14BA9}" destId="{8273B4AA-B6D1-468C-99F1-E140B2365207}" srcOrd="0" destOrd="0" presId="urn:microsoft.com/office/officeart/2005/8/layout/hierarchy2"/>
    <dgm:cxn modelId="{94582789-C5BC-4CC3-8B30-032914C39C72}" srcId="{06E03E69-E04D-44A7-A799-2F620B6E3A33}" destId="{1DE3880F-4546-4B2C-A375-E5FBE693BC3E}" srcOrd="0" destOrd="0" parTransId="{B4AF104A-9131-4024-93EA-B7122284BBEB}" sibTransId="{7B770C3F-C3D3-4814-8DDF-6B09F28710A4}"/>
    <dgm:cxn modelId="{4195C68C-0B6A-41F7-BF35-78A6298BAE32}" type="presOf" srcId="{14B348C9-8934-4EF5-BA77-3817982E6560}" destId="{01A39E89-C47B-4618-A9B5-DE19A40A85EE}" srcOrd="1" destOrd="0" presId="urn:microsoft.com/office/officeart/2005/8/layout/hierarchy2"/>
    <dgm:cxn modelId="{E197BD9A-CFED-4639-B98B-6CD741B92B94}" type="presOf" srcId="{E4EDDF12-70E5-4D61-9C01-6A72C9C39B4B}" destId="{2B4B573F-C132-434F-9521-CEED1D576E96}" srcOrd="0" destOrd="0" presId="urn:microsoft.com/office/officeart/2005/8/layout/hierarchy2"/>
    <dgm:cxn modelId="{34F05CA6-71CB-4A0F-B214-CE727AC84F69}" type="presOf" srcId="{50B2617D-2026-49B2-A98A-AF9F605A0E2C}" destId="{25787FC1-A308-424C-92CE-BA0B980C8EA2}" srcOrd="0" destOrd="0" presId="urn:microsoft.com/office/officeart/2005/8/layout/hierarchy2"/>
    <dgm:cxn modelId="{8FBC8AA6-B017-4EC5-AC97-8561930C96C1}" type="presOf" srcId="{B808B692-8019-463B-AB10-A05166DA1413}" destId="{84CBCC6F-9309-4CD4-8D7F-089E3FA3C2F8}" srcOrd="1" destOrd="0" presId="urn:microsoft.com/office/officeart/2005/8/layout/hierarchy2"/>
    <dgm:cxn modelId="{A157B5B8-2895-4D27-8DF4-F6CEB1047E8B}" srcId="{229EFCE1-CA92-4085-81E0-4119DDC5EE10}" destId="{06E03E69-E04D-44A7-A799-2F620B6E3A33}" srcOrd="0" destOrd="0" parTransId="{EF5B2010-9767-4D3F-9C7C-57FF5BB47A77}" sibTransId="{6CD51DC4-D7D7-4E3E-8FED-D8FC4D0D01B0}"/>
    <dgm:cxn modelId="{824E43BA-9ECD-4627-93E0-D7F3E0B65F9C}" type="presOf" srcId="{D960AA82-F837-4759-84B9-2DD643640B26}" destId="{3DA466A3-494F-472F-AACA-0119423F9B93}" srcOrd="1" destOrd="0" presId="urn:microsoft.com/office/officeart/2005/8/layout/hierarchy2"/>
    <dgm:cxn modelId="{662951C7-293F-4695-8839-CCC8341776B5}" type="presOf" srcId="{14B348C9-8934-4EF5-BA77-3817982E6560}" destId="{FE154146-3548-497B-913A-1B4FD41C0A11}" srcOrd="0" destOrd="0" presId="urn:microsoft.com/office/officeart/2005/8/layout/hierarchy2"/>
    <dgm:cxn modelId="{6A0607CA-EDDA-46EE-B3A3-321F315268FB}" srcId="{1DE3880F-4546-4B2C-A375-E5FBE693BC3E}" destId="{72328F90-28E2-4B5F-8F36-2F83F2F5E1D4}" srcOrd="3" destOrd="0" parTransId="{B808B692-8019-463B-AB10-A05166DA1413}" sibTransId="{617BBB2A-2568-4160-A323-C27438FD34F2}"/>
    <dgm:cxn modelId="{148DBCD0-DFAC-4049-8256-17D3F3ACC052}" type="presOf" srcId="{D9BD9405-6821-4785-85B3-EA30D6BD0A1E}" destId="{7F51D266-522D-4BC2-B2A8-331B84C4DEBA}" srcOrd="0" destOrd="0" presId="urn:microsoft.com/office/officeart/2005/8/layout/hierarchy2"/>
    <dgm:cxn modelId="{6363A9DC-88EC-4820-A3CC-E8E5B9CE351F}" srcId="{1DE3880F-4546-4B2C-A375-E5FBE693BC3E}" destId="{E4EDDF12-70E5-4D61-9C01-6A72C9C39B4B}" srcOrd="0" destOrd="0" parTransId="{D960AA82-F837-4759-84B9-2DD643640B26}" sibTransId="{AE5276DD-E830-42A0-A3A7-BEC8E8445978}"/>
    <dgm:cxn modelId="{5A55E3E7-8D51-4E53-A417-B9F92BD09560}" type="presOf" srcId="{0681E0D1-68C3-4CB6-97D4-9B088C202EB6}" destId="{DE4D240C-CEC5-4B4B-B241-654E0671520A}" srcOrd="0" destOrd="0" presId="urn:microsoft.com/office/officeart/2005/8/layout/hierarchy2"/>
    <dgm:cxn modelId="{FA3502F9-389D-4BD7-876B-58F0C3535732}" type="presOf" srcId="{0681E0D1-68C3-4CB6-97D4-9B088C202EB6}" destId="{F9CA8E99-EE12-4C34-843D-4E6C3FD33D87}" srcOrd="1" destOrd="0" presId="urn:microsoft.com/office/officeart/2005/8/layout/hierarchy2"/>
    <dgm:cxn modelId="{E5DCA4FD-D336-472D-9999-7F425AFB55C8}" srcId="{1DE3880F-4546-4B2C-A375-E5FBE693BC3E}" destId="{AE5F8D82-7873-4248-9749-B155A7A9683A}" srcOrd="4" destOrd="0" parTransId="{0681E0D1-68C3-4CB6-97D4-9B088C202EB6}" sibTransId="{18A1DABE-19FF-4BFC-B79F-3C26BCE301CB}"/>
    <dgm:cxn modelId="{4E5C16D7-4A2E-4FBF-AC78-D37A848C34FD}" type="presParOf" srcId="{0520F295-2E91-494F-92DE-5DF8B53C33AE}" destId="{546A83B5-FB27-4D39-B9BA-CF28D6D95517}" srcOrd="0" destOrd="0" presId="urn:microsoft.com/office/officeart/2005/8/layout/hierarchy2"/>
    <dgm:cxn modelId="{2D2B5CC4-1A18-45F2-88FD-C599C98AA998}" type="presParOf" srcId="{546A83B5-FB27-4D39-B9BA-CF28D6D95517}" destId="{A606BC7D-1C5A-489E-8CC9-B6D436D993D7}" srcOrd="0" destOrd="0" presId="urn:microsoft.com/office/officeart/2005/8/layout/hierarchy2"/>
    <dgm:cxn modelId="{C7E4B9B5-5272-480E-93E4-B5609FC5E2F2}" type="presParOf" srcId="{546A83B5-FB27-4D39-B9BA-CF28D6D95517}" destId="{841D3254-EE4D-4D47-8F6C-B7FD0854D5B4}" srcOrd="1" destOrd="0" presId="urn:microsoft.com/office/officeart/2005/8/layout/hierarchy2"/>
    <dgm:cxn modelId="{6E54C323-D19C-4D1A-9F1E-491AD735D256}" type="presParOf" srcId="{841D3254-EE4D-4D47-8F6C-B7FD0854D5B4}" destId="{50F419E2-6C7D-4204-9783-DA4F1505A194}" srcOrd="0" destOrd="0" presId="urn:microsoft.com/office/officeart/2005/8/layout/hierarchy2"/>
    <dgm:cxn modelId="{D8184A2F-6AC0-407C-830B-6A542BBB465F}" type="presParOf" srcId="{50F419E2-6C7D-4204-9783-DA4F1505A194}" destId="{516D8B38-6A92-41AF-9A99-32795855737A}" srcOrd="0" destOrd="0" presId="urn:microsoft.com/office/officeart/2005/8/layout/hierarchy2"/>
    <dgm:cxn modelId="{018AAB90-38BB-4A14-8FB7-EF66788EA258}" type="presParOf" srcId="{841D3254-EE4D-4D47-8F6C-B7FD0854D5B4}" destId="{B9B1521E-DB38-4A85-98A7-3A4CB30FEE33}" srcOrd="1" destOrd="0" presId="urn:microsoft.com/office/officeart/2005/8/layout/hierarchy2"/>
    <dgm:cxn modelId="{11437733-624C-48C9-B0BF-5CEDDD15FCFC}" type="presParOf" srcId="{B9B1521E-DB38-4A85-98A7-3A4CB30FEE33}" destId="{8FCD5A54-DD15-443C-A898-F7525544084A}" srcOrd="0" destOrd="0" presId="urn:microsoft.com/office/officeart/2005/8/layout/hierarchy2"/>
    <dgm:cxn modelId="{24421D99-A8FE-480F-B955-F207AEDD1F56}" type="presParOf" srcId="{B9B1521E-DB38-4A85-98A7-3A4CB30FEE33}" destId="{0ACBF913-4745-4EE4-B2A9-73BE7EBDCB51}" srcOrd="1" destOrd="0" presId="urn:microsoft.com/office/officeart/2005/8/layout/hierarchy2"/>
    <dgm:cxn modelId="{AFA794E9-ED2B-49D5-8748-7D7165CE3005}" type="presParOf" srcId="{0ACBF913-4745-4EE4-B2A9-73BE7EBDCB51}" destId="{F12663DC-0DD2-4853-93FF-5DD907B18ABB}" srcOrd="0" destOrd="0" presId="urn:microsoft.com/office/officeart/2005/8/layout/hierarchy2"/>
    <dgm:cxn modelId="{B0BCAD78-8F36-4F4D-B5EE-5D02CCAEC5F4}" type="presParOf" srcId="{F12663DC-0DD2-4853-93FF-5DD907B18ABB}" destId="{3DA466A3-494F-472F-AACA-0119423F9B93}" srcOrd="0" destOrd="0" presId="urn:microsoft.com/office/officeart/2005/8/layout/hierarchy2"/>
    <dgm:cxn modelId="{631456BC-8699-4D4B-AD99-0BB142FB6AFD}" type="presParOf" srcId="{0ACBF913-4745-4EE4-B2A9-73BE7EBDCB51}" destId="{317FF5CE-92E7-4D99-AF52-67CED6A8937D}" srcOrd="1" destOrd="0" presId="urn:microsoft.com/office/officeart/2005/8/layout/hierarchy2"/>
    <dgm:cxn modelId="{D8F6B10C-74FD-44E0-ADA1-9E0BB77DDF76}" type="presParOf" srcId="{317FF5CE-92E7-4D99-AF52-67CED6A8937D}" destId="{2B4B573F-C132-434F-9521-CEED1D576E96}" srcOrd="0" destOrd="0" presId="urn:microsoft.com/office/officeart/2005/8/layout/hierarchy2"/>
    <dgm:cxn modelId="{A4E213B4-CF02-4DC4-B03F-FD2EE4272FC8}" type="presParOf" srcId="{317FF5CE-92E7-4D99-AF52-67CED6A8937D}" destId="{73A2F881-4460-4BD8-A939-7E5CE2FDC5FA}" srcOrd="1" destOrd="0" presId="urn:microsoft.com/office/officeart/2005/8/layout/hierarchy2"/>
    <dgm:cxn modelId="{0B270FAE-5C82-4F8D-9F7E-E7FE29795049}" type="presParOf" srcId="{0ACBF913-4745-4EE4-B2A9-73BE7EBDCB51}" destId="{FE154146-3548-497B-913A-1B4FD41C0A11}" srcOrd="2" destOrd="0" presId="urn:microsoft.com/office/officeart/2005/8/layout/hierarchy2"/>
    <dgm:cxn modelId="{F3CF0D9D-BCEB-4CD6-B0FD-3E0A8CBBF9B2}" type="presParOf" srcId="{FE154146-3548-497B-913A-1B4FD41C0A11}" destId="{01A39E89-C47B-4618-A9B5-DE19A40A85EE}" srcOrd="0" destOrd="0" presId="urn:microsoft.com/office/officeart/2005/8/layout/hierarchy2"/>
    <dgm:cxn modelId="{674E7C51-15FF-4906-AB75-33FE0912B612}" type="presParOf" srcId="{0ACBF913-4745-4EE4-B2A9-73BE7EBDCB51}" destId="{E59B264F-2A4B-4BD2-942C-7FFDB648A8E1}" srcOrd="3" destOrd="0" presId="urn:microsoft.com/office/officeart/2005/8/layout/hierarchy2"/>
    <dgm:cxn modelId="{849B1CA0-2DA9-4F75-BC81-98D369062CC5}" type="presParOf" srcId="{E59B264F-2A4B-4BD2-942C-7FFDB648A8E1}" destId="{8273B4AA-B6D1-468C-99F1-E140B2365207}" srcOrd="0" destOrd="0" presId="urn:microsoft.com/office/officeart/2005/8/layout/hierarchy2"/>
    <dgm:cxn modelId="{100B007C-E9BE-4967-BB11-76057A3281C1}" type="presParOf" srcId="{E59B264F-2A4B-4BD2-942C-7FFDB648A8E1}" destId="{1C9812F7-2C64-4F46-A4A5-E466CA3B2F9D}" srcOrd="1" destOrd="0" presId="urn:microsoft.com/office/officeart/2005/8/layout/hierarchy2"/>
    <dgm:cxn modelId="{676E3220-F096-4527-89E4-3A03D9FF554B}" type="presParOf" srcId="{0ACBF913-4745-4EE4-B2A9-73BE7EBDCB51}" destId="{7F51D266-522D-4BC2-B2A8-331B84C4DEBA}" srcOrd="4" destOrd="0" presId="urn:microsoft.com/office/officeart/2005/8/layout/hierarchy2"/>
    <dgm:cxn modelId="{74E11AD0-6585-427C-A52D-859414C54AFA}" type="presParOf" srcId="{7F51D266-522D-4BC2-B2A8-331B84C4DEBA}" destId="{122006DD-3E06-43EB-B275-26EFEAE4B275}" srcOrd="0" destOrd="0" presId="urn:microsoft.com/office/officeart/2005/8/layout/hierarchy2"/>
    <dgm:cxn modelId="{42456C44-0887-441F-9415-832A9A0DB997}" type="presParOf" srcId="{0ACBF913-4745-4EE4-B2A9-73BE7EBDCB51}" destId="{9BBBC26C-31DE-4B39-A8C6-DDD706A9E381}" srcOrd="5" destOrd="0" presId="urn:microsoft.com/office/officeart/2005/8/layout/hierarchy2"/>
    <dgm:cxn modelId="{E75173C3-799E-4604-B7AB-8ED5C855BD7F}" type="presParOf" srcId="{9BBBC26C-31DE-4B39-A8C6-DDD706A9E381}" destId="{25787FC1-A308-424C-92CE-BA0B980C8EA2}" srcOrd="0" destOrd="0" presId="urn:microsoft.com/office/officeart/2005/8/layout/hierarchy2"/>
    <dgm:cxn modelId="{D2879F80-9AFA-4BEB-9FAD-4E0E2EC86047}" type="presParOf" srcId="{9BBBC26C-31DE-4B39-A8C6-DDD706A9E381}" destId="{0571EB4D-EA4D-48C7-83C3-0F642E6E5D8D}" srcOrd="1" destOrd="0" presId="urn:microsoft.com/office/officeart/2005/8/layout/hierarchy2"/>
    <dgm:cxn modelId="{A30588D3-F39D-47E4-B5D2-7BBFD4E2A6AC}" type="presParOf" srcId="{0ACBF913-4745-4EE4-B2A9-73BE7EBDCB51}" destId="{0C272FE4-EC54-4DFE-B192-881A2425E126}" srcOrd="6" destOrd="0" presId="urn:microsoft.com/office/officeart/2005/8/layout/hierarchy2"/>
    <dgm:cxn modelId="{F4D58C31-EE0B-4D88-B6E5-9E78D36FD78D}" type="presParOf" srcId="{0C272FE4-EC54-4DFE-B192-881A2425E126}" destId="{84CBCC6F-9309-4CD4-8D7F-089E3FA3C2F8}" srcOrd="0" destOrd="0" presId="urn:microsoft.com/office/officeart/2005/8/layout/hierarchy2"/>
    <dgm:cxn modelId="{3B6F4875-83FA-4784-9A80-8BD68241FEF2}" type="presParOf" srcId="{0ACBF913-4745-4EE4-B2A9-73BE7EBDCB51}" destId="{4BE244D9-0769-490B-80CA-61A446BFD3DA}" srcOrd="7" destOrd="0" presId="urn:microsoft.com/office/officeart/2005/8/layout/hierarchy2"/>
    <dgm:cxn modelId="{C16A326D-ACF1-4143-9545-1FB5C1981370}" type="presParOf" srcId="{4BE244D9-0769-490B-80CA-61A446BFD3DA}" destId="{83F9C67F-2F54-41C5-ADCB-5CC0717CC00C}" srcOrd="0" destOrd="0" presId="urn:microsoft.com/office/officeart/2005/8/layout/hierarchy2"/>
    <dgm:cxn modelId="{66482AA8-F446-4C8E-BCC2-AB79D5023464}" type="presParOf" srcId="{4BE244D9-0769-490B-80CA-61A446BFD3DA}" destId="{270A4B16-E31F-41D3-BEAE-5C956EAAE9F3}" srcOrd="1" destOrd="0" presId="urn:microsoft.com/office/officeart/2005/8/layout/hierarchy2"/>
    <dgm:cxn modelId="{4650A9A5-84BF-4148-B989-6E3B7114D311}" type="presParOf" srcId="{0ACBF913-4745-4EE4-B2A9-73BE7EBDCB51}" destId="{DE4D240C-CEC5-4B4B-B241-654E0671520A}" srcOrd="8" destOrd="0" presId="urn:microsoft.com/office/officeart/2005/8/layout/hierarchy2"/>
    <dgm:cxn modelId="{673D909D-D207-4C74-B3B5-4A056B95C4AB}" type="presParOf" srcId="{DE4D240C-CEC5-4B4B-B241-654E0671520A}" destId="{F9CA8E99-EE12-4C34-843D-4E6C3FD33D87}" srcOrd="0" destOrd="0" presId="urn:microsoft.com/office/officeart/2005/8/layout/hierarchy2"/>
    <dgm:cxn modelId="{95F5F1A9-34F5-4723-BC95-850675F4F524}" type="presParOf" srcId="{0ACBF913-4745-4EE4-B2A9-73BE7EBDCB51}" destId="{C9762107-836F-404C-BE40-1AF54C0068FE}" srcOrd="9" destOrd="0" presId="urn:microsoft.com/office/officeart/2005/8/layout/hierarchy2"/>
    <dgm:cxn modelId="{83198226-6F11-4743-9261-D5E041348912}" type="presParOf" srcId="{C9762107-836F-404C-BE40-1AF54C0068FE}" destId="{D138FC8C-76C6-4BC2-8F64-D245CFD90039}" srcOrd="0" destOrd="0" presId="urn:microsoft.com/office/officeart/2005/8/layout/hierarchy2"/>
    <dgm:cxn modelId="{3744B2F1-839F-4EA6-9D46-7FA8D1EB98AE}" type="presParOf" srcId="{C9762107-836F-404C-BE40-1AF54C0068FE}" destId="{C48019BD-1C6B-4B46-97A9-BF7006F7E179}" srcOrd="1" destOrd="0" presId="urn:microsoft.com/office/officeart/2005/8/layout/hierarchy2"/>
    <dgm:cxn modelId="{D8522DA3-ABD6-43AB-870A-A8F20117580E}" type="presParOf" srcId="{841D3254-EE4D-4D47-8F6C-B7FD0854D5B4}" destId="{9B9F8FE7-4E76-4A99-8624-113DE39E1679}" srcOrd="2" destOrd="0" presId="urn:microsoft.com/office/officeart/2005/8/layout/hierarchy2"/>
    <dgm:cxn modelId="{C089BE09-F92B-41A6-B02F-1B0880264A0E}" type="presParOf" srcId="{9B9F8FE7-4E76-4A99-8624-113DE39E1679}" destId="{C6E8ED61-88EB-45FE-A5C2-301BA447AC6E}" srcOrd="0" destOrd="0" presId="urn:microsoft.com/office/officeart/2005/8/layout/hierarchy2"/>
    <dgm:cxn modelId="{F0D8127D-B4B2-4AD2-BDA7-843EFE9BD920}" type="presParOf" srcId="{841D3254-EE4D-4D47-8F6C-B7FD0854D5B4}" destId="{B491C7A5-0BC5-4E3B-ADC6-ACEB3432D7C1}" srcOrd="3" destOrd="0" presId="urn:microsoft.com/office/officeart/2005/8/layout/hierarchy2"/>
    <dgm:cxn modelId="{A0AC9FC5-0B0D-4408-BCBC-CC65551F8DF1}" type="presParOf" srcId="{B491C7A5-0BC5-4E3B-ADC6-ACEB3432D7C1}" destId="{575F7514-6EF8-41E1-BE57-8749E881A7FE}" srcOrd="0" destOrd="0" presId="urn:microsoft.com/office/officeart/2005/8/layout/hierarchy2"/>
    <dgm:cxn modelId="{11065837-59B7-421A-99EF-091561CD7A93}" type="presParOf" srcId="{B491C7A5-0BC5-4E3B-ADC6-ACEB3432D7C1}" destId="{71CF5059-767A-410A-B053-C37F80DA78C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2B04F-61E7-4493-BFF0-5AD9D631E319}">
      <dsp:nvSpPr>
        <dsp:cNvPr id="0" name=""/>
        <dsp:cNvSpPr/>
      </dsp:nvSpPr>
      <dsp:spPr>
        <a:xfrm rot="16200000">
          <a:off x="1315918" y="-38913"/>
          <a:ext cx="3217918" cy="50638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95250" rIns="85725" bIns="95250" numCol="1" spcCol="1270" anchor="t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500" b="1" kern="1200" dirty="0"/>
            <a:t>i)</a:t>
          </a:r>
          <a:r>
            <a:rPr lang="es-PE" sz="1500" kern="1200" dirty="0"/>
            <a:t> Elaborar pericias, informes, liquidaciones, análisis financiero y otros </a:t>
          </a:r>
          <a:r>
            <a:rPr lang="es-PE" sz="1500" b="1" kern="1200" dirty="0"/>
            <a:t>documentos periciales que determinen la valoración del daño causado contra el Estado </a:t>
          </a:r>
          <a:r>
            <a:rPr lang="es-PE" sz="1500" kern="1200" dirty="0"/>
            <a:t>o </a:t>
          </a:r>
          <a:r>
            <a:rPr lang="es-PE" sz="1500" b="0" u="sng" kern="1200" dirty="0"/>
            <a:t>que sean útiles para la defensa de los intereses del Estado</a:t>
          </a:r>
          <a:r>
            <a:rPr lang="es-PE" sz="1500" kern="1200" dirty="0"/>
            <a:t>. </a:t>
          </a: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500" b="1" kern="1200" dirty="0"/>
            <a:t>ii)  </a:t>
          </a:r>
          <a:r>
            <a:rPr lang="es-PE" sz="1500" kern="1200" dirty="0"/>
            <a:t>Brindar </a:t>
          </a:r>
          <a:r>
            <a:rPr lang="es-PE" sz="1500" b="1" kern="1200" dirty="0"/>
            <a:t>asesoría técnica pericial multidisciplinaria </a:t>
          </a:r>
          <a:r>
            <a:rPr lang="es-PE" sz="1500" kern="1200" dirty="0"/>
            <a:t>a las procuradurías públicas a nivel nacional. </a:t>
          </a: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500" b="1" kern="1200" dirty="0"/>
            <a:t>iii)</a:t>
          </a:r>
          <a:r>
            <a:rPr lang="es-PE" sz="1500" kern="1200" dirty="0"/>
            <a:t> Coordinar acciones que permitan la </a:t>
          </a:r>
          <a:r>
            <a:rPr lang="es-PE" sz="1500" b="1" kern="1200" dirty="0"/>
            <a:t>verificación, selección y obtención de documentación </a:t>
          </a:r>
          <a:r>
            <a:rPr lang="es-PE" sz="1500" kern="1200" dirty="0"/>
            <a:t>necesaria relacionada al objeto de la pericia o valoración requerida.</a:t>
          </a: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500" b="1" kern="1200" dirty="0"/>
            <a:t>iv)</a:t>
          </a:r>
          <a:r>
            <a:rPr lang="es-PE" sz="1500" kern="1200" dirty="0"/>
            <a:t> Realizar la </a:t>
          </a:r>
          <a:r>
            <a:rPr lang="es-PE" sz="1500" b="1" kern="1200" dirty="0"/>
            <a:t>verificación de los antecedentes obrantes en las entidades públicas o procuradurías públicas </a:t>
          </a:r>
          <a:r>
            <a:rPr lang="es-PE" sz="1500" kern="1200" dirty="0"/>
            <a:t>involucradas en la investigación, proceso o procedimiento. </a:t>
          </a:r>
        </a:p>
      </dsp:txBody>
      <dsp:txXfrm rot="5400000">
        <a:off x="550048" y="1041185"/>
        <a:ext cx="4906772" cy="2903690"/>
      </dsp:txXfrm>
    </dsp:sp>
    <dsp:sp modelId="{B0E8D3D1-D61A-4B12-842C-7F3631C4E7AA}">
      <dsp:nvSpPr>
        <dsp:cNvPr id="0" name=""/>
        <dsp:cNvSpPr/>
      </dsp:nvSpPr>
      <dsp:spPr>
        <a:xfrm rot="5400000">
          <a:off x="6594345" y="-29034"/>
          <a:ext cx="3217918" cy="50638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50000"/>
            <a:hueOff val="-880662"/>
            <a:satOff val="-76170"/>
            <a:lumOff val="87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25" tIns="95250" rIns="57150" bIns="95250" numCol="1" spcCol="1270" anchor="t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500" b="1" kern="1200" dirty="0"/>
            <a:t>v)</a:t>
          </a:r>
          <a:r>
            <a:rPr lang="es-PE" sz="1500" kern="1200" dirty="0"/>
            <a:t> Establecer </a:t>
          </a:r>
          <a:r>
            <a:rPr lang="es-PE" sz="1500" u="sng" kern="1200" dirty="0"/>
            <a:t>precedentes que contengan criterios técnicos de observancia obligatoria</a:t>
          </a:r>
          <a:r>
            <a:rPr lang="es-PE" sz="1500" kern="1200" dirty="0"/>
            <a:t> para los operadores del Sistema en materia de valorización y pericias. </a:t>
          </a: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500" b="1" kern="1200" dirty="0"/>
            <a:t>vi) </a:t>
          </a:r>
          <a:r>
            <a:rPr lang="es-PE" sz="1500" kern="1200" dirty="0"/>
            <a:t>Desarrollar </a:t>
          </a:r>
          <a:r>
            <a:rPr lang="es-PE" sz="1500" u="sng" kern="1200" dirty="0"/>
            <a:t>líneas de investigación en temas periciales y de valoración</a:t>
          </a:r>
          <a:r>
            <a:rPr lang="es-PE" sz="1500" kern="1200" dirty="0"/>
            <a:t>, en las múltiples materias desarrolladas por las procuradurías públicas a nivel nacional.</a:t>
          </a: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500" b="1" kern="1200" dirty="0" err="1"/>
            <a:t>vii</a:t>
          </a:r>
          <a:r>
            <a:rPr lang="es-PE" sz="1500" b="1" kern="1200" dirty="0"/>
            <a:t>) </a:t>
          </a:r>
          <a:r>
            <a:rPr lang="es-PE" sz="1500" u="none" kern="1200" dirty="0"/>
            <a:t>Formular y proponer </a:t>
          </a:r>
          <a:r>
            <a:rPr lang="es-PE" sz="1500" u="sng" kern="1200" dirty="0"/>
            <a:t>lineamientos, estándares e indicadores en valoración y pericias</a:t>
          </a:r>
          <a:r>
            <a:rPr lang="es-PE" sz="1500" kern="1200" dirty="0"/>
            <a:t>. </a:t>
          </a: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500" b="1" kern="1200" dirty="0" err="1"/>
            <a:t>viii</a:t>
          </a:r>
          <a:r>
            <a:rPr lang="es-PE" sz="1500" b="1" kern="1200" dirty="0"/>
            <a:t>)</a:t>
          </a:r>
          <a:r>
            <a:rPr lang="es-PE" sz="1500" kern="1200" dirty="0"/>
            <a:t> Administrar e implementar </a:t>
          </a:r>
          <a:r>
            <a:rPr lang="es-PE" sz="1500" u="sng" kern="1200" dirty="0"/>
            <a:t>registros de información y base de datos referida a las pericias realizadas</a:t>
          </a:r>
          <a:r>
            <a:rPr lang="es-PE" sz="1500" kern="1200" dirty="0"/>
            <a:t>, así como Implementar el </a:t>
          </a:r>
          <a:r>
            <a:rPr lang="es-PE" sz="1500" u="sng" kern="1200" dirty="0"/>
            <a:t>registro de peritos de la Procuraduría General del Estado a nivel nacional</a:t>
          </a:r>
          <a:r>
            <a:rPr lang="es-PE" sz="1500" kern="1200" dirty="0"/>
            <a:t>. </a:t>
          </a:r>
        </a:p>
      </dsp:txBody>
      <dsp:txXfrm rot="-5400000">
        <a:off x="5671361" y="1051064"/>
        <a:ext cx="4906772" cy="2903690"/>
      </dsp:txXfrm>
    </dsp:sp>
    <dsp:sp modelId="{9F0A1443-900A-4FB5-81BD-EC65B6F9A9BB}">
      <dsp:nvSpPr>
        <dsp:cNvPr id="0" name=""/>
        <dsp:cNvSpPr/>
      </dsp:nvSpPr>
      <dsp:spPr>
        <a:xfrm>
          <a:off x="4510611" y="0"/>
          <a:ext cx="2055783" cy="205568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64454-FB19-4D43-8C35-FB561FB616C5}">
      <dsp:nvSpPr>
        <dsp:cNvPr id="0" name=""/>
        <dsp:cNvSpPr/>
      </dsp:nvSpPr>
      <dsp:spPr>
        <a:xfrm rot="10800000">
          <a:off x="4510611" y="2949633"/>
          <a:ext cx="2055783" cy="205568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6BC7D-1C5A-489E-8CC9-B6D436D993D7}">
      <dsp:nvSpPr>
        <dsp:cNvPr id="0" name=""/>
        <dsp:cNvSpPr/>
      </dsp:nvSpPr>
      <dsp:spPr>
        <a:xfrm>
          <a:off x="1221556" y="2281178"/>
          <a:ext cx="1618688" cy="809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300" kern="1200" dirty="0"/>
            <a:t>Director(a) de Valoración y Pericias</a:t>
          </a:r>
        </a:p>
      </dsp:txBody>
      <dsp:txXfrm>
        <a:off x="1245261" y="2304883"/>
        <a:ext cx="1571278" cy="761934"/>
      </dsp:txXfrm>
    </dsp:sp>
    <dsp:sp modelId="{50F419E2-6C7D-4204-9783-DA4F1505A194}">
      <dsp:nvSpPr>
        <dsp:cNvPr id="0" name=""/>
        <dsp:cNvSpPr/>
      </dsp:nvSpPr>
      <dsp:spPr>
        <a:xfrm rot="19580222">
          <a:off x="2776964" y="2460609"/>
          <a:ext cx="75474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54741" y="16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/>
        </a:p>
      </dsp:txBody>
      <dsp:txXfrm>
        <a:off x="3135466" y="2457802"/>
        <a:ext cx="37737" cy="37737"/>
      </dsp:txXfrm>
    </dsp:sp>
    <dsp:sp modelId="{8FCD5A54-DD15-443C-A898-F7525544084A}">
      <dsp:nvSpPr>
        <dsp:cNvPr id="0" name=""/>
        <dsp:cNvSpPr/>
      </dsp:nvSpPr>
      <dsp:spPr>
        <a:xfrm>
          <a:off x="3468425" y="1862819"/>
          <a:ext cx="1618688" cy="8093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300" kern="1200" dirty="0"/>
            <a:t>Coordinadora de la Unidad Funcional de Pericias - </a:t>
          </a:r>
          <a:r>
            <a:rPr lang="es-PE" sz="1300" b="1" kern="1200" dirty="0"/>
            <a:t>Olga Rodríguez Cabrera</a:t>
          </a:r>
        </a:p>
      </dsp:txBody>
      <dsp:txXfrm>
        <a:off x="3492130" y="1886524"/>
        <a:ext cx="1571278" cy="761934"/>
      </dsp:txXfrm>
    </dsp:sp>
    <dsp:sp modelId="{F12663DC-0DD2-4853-93FF-5DD907B18ABB}">
      <dsp:nvSpPr>
        <dsp:cNvPr id="0" name=""/>
        <dsp:cNvSpPr/>
      </dsp:nvSpPr>
      <dsp:spPr>
        <a:xfrm rot="17350740">
          <a:off x="4425410" y="1320684"/>
          <a:ext cx="197088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970881" y="1606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700" kern="1200"/>
        </a:p>
      </dsp:txBody>
      <dsp:txXfrm>
        <a:off x="5361578" y="1287474"/>
        <a:ext cx="98544" cy="98544"/>
      </dsp:txXfrm>
    </dsp:sp>
    <dsp:sp modelId="{2B4B573F-C132-434F-9521-CEED1D576E96}">
      <dsp:nvSpPr>
        <dsp:cNvPr id="0" name=""/>
        <dsp:cNvSpPr/>
      </dsp:nvSpPr>
      <dsp:spPr>
        <a:xfrm>
          <a:off x="5734588" y="1328"/>
          <a:ext cx="2701347" cy="8093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VALORACIÓN</a:t>
          </a:r>
          <a:r>
            <a:rPr lang="es-MX" sz="1300" kern="1200" dirty="0"/>
            <a:t> – </a:t>
          </a:r>
          <a:r>
            <a:rPr lang="es-MX" sz="1300" b="0" kern="1200" dirty="0"/>
            <a:t>Econ. Dante Cano Barreda y 3 economistas</a:t>
          </a:r>
          <a:endParaRPr lang="es-PE" sz="1300" b="0" kern="1200" dirty="0"/>
        </a:p>
      </dsp:txBody>
      <dsp:txXfrm>
        <a:off x="5758293" y="25033"/>
        <a:ext cx="2653937" cy="761934"/>
      </dsp:txXfrm>
    </dsp:sp>
    <dsp:sp modelId="{FE154146-3548-497B-913A-1B4FD41C0A11}">
      <dsp:nvSpPr>
        <dsp:cNvPr id="0" name=""/>
        <dsp:cNvSpPr/>
      </dsp:nvSpPr>
      <dsp:spPr>
        <a:xfrm rot="18289469">
          <a:off x="4843948" y="1786057"/>
          <a:ext cx="113380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33804" y="1606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/>
        </a:p>
      </dsp:txBody>
      <dsp:txXfrm>
        <a:off x="5382505" y="1773774"/>
        <a:ext cx="56690" cy="56690"/>
      </dsp:txXfrm>
    </dsp:sp>
    <dsp:sp modelId="{8273B4AA-B6D1-468C-99F1-E140B2365207}">
      <dsp:nvSpPr>
        <dsp:cNvPr id="0" name=""/>
        <dsp:cNvSpPr/>
      </dsp:nvSpPr>
      <dsp:spPr>
        <a:xfrm>
          <a:off x="5734588" y="932074"/>
          <a:ext cx="2701347" cy="8093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CORRUPCIÓN</a:t>
          </a:r>
          <a:r>
            <a:rPr lang="es-MX" sz="1300" kern="1200" dirty="0"/>
            <a:t> – Cont. Humberto Rojas Cuadra y 1 contadora y 1 economista</a:t>
          </a:r>
          <a:endParaRPr lang="es-PE" sz="1300" kern="1200" dirty="0"/>
        </a:p>
      </dsp:txBody>
      <dsp:txXfrm>
        <a:off x="5758293" y="955779"/>
        <a:ext cx="2653937" cy="761934"/>
      </dsp:txXfrm>
    </dsp:sp>
    <dsp:sp modelId="{7F51D266-522D-4BC2-B2A8-331B84C4DEBA}">
      <dsp:nvSpPr>
        <dsp:cNvPr id="0" name=""/>
        <dsp:cNvSpPr/>
      </dsp:nvSpPr>
      <dsp:spPr>
        <a:xfrm>
          <a:off x="5087113" y="2251429"/>
          <a:ext cx="64747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47475" y="1606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/>
        </a:p>
      </dsp:txBody>
      <dsp:txXfrm>
        <a:off x="5394664" y="2251305"/>
        <a:ext cx="32373" cy="32373"/>
      </dsp:txXfrm>
    </dsp:sp>
    <dsp:sp modelId="{25787FC1-A308-424C-92CE-BA0B980C8EA2}">
      <dsp:nvSpPr>
        <dsp:cNvPr id="0" name=""/>
        <dsp:cNvSpPr/>
      </dsp:nvSpPr>
      <dsp:spPr>
        <a:xfrm>
          <a:off x="5734588" y="1862819"/>
          <a:ext cx="2701347" cy="8093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LAVADO DE ACTIVOS </a:t>
          </a:r>
          <a:r>
            <a:rPr lang="es-MX" sz="1300" kern="1200" dirty="0"/>
            <a:t>– Cont. </a:t>
          </a:r>
          <a:r>
            <a:rPr lang="es-MX" sz="1300" b="0" kern="1200" dirty="0"/>
            <a:t>Beatriz Zapata Escobar y 1 contador</a:t>
          </a:r>
          <a:endParaRPr lang="es-PE" sz="1300" b="0" kern="1200" dirty="0"/>
        </a:p>
      </dsp:txBody>
      <dsp:txXfrm>
        <a:off x="5758293" y="1886524"/>
        <a:ext cx="2653937" cy="761934"/>
      </dsp:txXfrm>
    </dsp:sp>
    <dsp:sp modelId="{0C272FE4-EC54-4DFE-B192-881A2425E126}">
      <dsp:nvSpPr>
        <dsp:cNvPr id="0" name=""/>
        <dsp:cNvSpPr/>
      </dsp:nvSpPr>
      <dsp:spPr>
        <a:xfrm rot="3310531">
          <a:off x="4843948" y="2716802"/>
          <a:ext cx="113380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33804" y="1606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/>
        </a:p>
      </dsp:txBody>
      <dsp:txXfrm>
        <a:off x="5382505" y="2704519"/>
        <a:ext cx="56690" cy="56690"/>
      </dsp:txXfrm>
    </dsp:sp>
    <dsp:sp modelId="{83F9C67F-2F54-41C5-ADCB-5CC0717CC00C}">
      <dsp:nvSpPr>
        <dsp:cNvPr id="0" name=""/>
        <dsp:cNvSpPr/>
      </dsp:nvSpPr>
      <dsp:spPr>
        <a:xfrm>
          <a:off x="5734588" y="2793565"/>
          <a:ext cx="2701347" cy="8093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INGENIERÍA CIVIL </a:t>
          </a:r>
          <a:r>
            <a:rPr lang="es-MX" sz="1300" kern="1200" dirty="0"/>
            <a:t>– Ing. </a:t>
          </a:r>
          <a:r>
            <a:rPr lang="es-MX" sz="1300" kern="1200" dirty="0" err="1"/>
            <a:t>Ledy</a:t>
          </a:r>
          <a:r>
            <a:rPr lang="es-MX" sz="1300" kern="1200" dirty="0"/>
            <a:t> Ruiz </a:t>
          </a:r>
          <a:r>
            <a:rPr lang="es-MX" sz="1300" kern="1200" dirty="0" err="1"/>
            <a:t>Naveda</a:t>
          </a:r>
          <a:r>
            <a:rPr lang="es-MX" sz="1300" kern="1200" dirty="0"/>
            <a:t> y 2 ingenieros civiles</a:t>
          </a:r>
          <a:endParaRPr lang="es-PE" sz="1300" kern="1200" dirty="0"/>
        </a:p>
      </dsp:txBody>
      <dsp:txXfrm>
        <a:off x="5758293" y="2817270"/>
        <a:ext cx="2653937" cy="761934"/>
      </dsp:txXfrm>
    </dsp:sp>
    <dsp:sp modelId="{DE4D240C-CEC5-4B4B-B241-654E0671520A}">
      <dsp:nvSpPr>
        <dsp:cNvPr id="0" name=""/>
        <dsp:cNvSpPr/>
      </dsp:nvSpPr>
      <dsp:spPr>
        <a:xfrm rot="4249260">
          <a:off x="4425410" y="3182175"/>
          <a:ext cx="197088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970881" y="1606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700" kern="1200"/>
        </a:p>
      </dsp:txBody>
      <dsp:txXfrm>
        <a:off x="5361578" y="3148965"/>
        <a:ext cx="98544" cy="98544"/>
      </dsp:txXfrm>
    </dsp:sp>
    <dsp:sp modelId="{D138FC8C-76C6-4BC2-8F64-D245CFD90039}">
      <dsp:nvSpPr>
        <dsp:cNvPr id="0" name=""/>
        <dsp:cNvSpPr/>
      </dsp:nvSpPr>
      <dsp:spPr>
        <a:xfrm>
          <a:off x="5734588" y="3724311"/>
          <a:ext cx="2701347" cy="8093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Liquidaciones Laborales </a:t>
          </a:r>
          <a:r>
            <a:rPr lang="es-MX" sz="1300" kern="1200" dirty="0"/>
            <a:t>– Cont. </a:t>
          </a:r>
          <a:r>
            <a:rPr lang="es-MX" sz="1300" b="0" kern="1200" dirty="0"/>
            <a:t>Jeny León Alvarado y 1 contadora</a:t>
          </a:r>
          <a:endParaRPr lang="es-PE" sz="1300" b="0" kern="1200" dirty="0"/>
        </a:p>
      </dsp:txBody>
      <dsp:txXfrm>
        <a:off x="5758293" y="3748016"/>
        <a:ext cx="2653937" cy="761934"/>
      </dsp:txXfrm>
    </dsp:sp>
    <dsp:sp modelId="{9B9F8FE7-4E76-4A99-8624-113DE39E1679}">
      <dsp:nvSpPr>
        <dsp:cNvPr id="0" name=""/>
        <dsp:cNvSpPr/>
      </dsp:nvSpPr>
      <dsp:spPr>
        <a:xfrm rot="2352184">
          <a:off x="2749010" y="2925981"/>
          <a:ext cx="81064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10649" y="16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/>
        </a:p>
      </dsp:txBody>
      <dsp:txXfrm>
        <a:off x="3134068" y="2921777"/>
        <a:ext cx="40532" cy="40532"/>
      </dsp:txXfrm>
    </dsp:sp>
    <dsp:sp modelId="{575F7514-6EF8-41E1-BE57-8749E881A7FE}">
      <dsp:nvSpPr>
        <dsp:cNvPr id="0" name=""/>
        <dsp:cNvSpPr/>
      </dsp:nvSpPr>
      <dsp:spPr>
        <a:xfrm>
          <a:off x="3468425" y="2793565"/>
          <a:ext cx="1618688" cy="8093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300" kern="1200" dirty="0"/>
            <a:t>Nueva </a:t>
          </a:r>
          <a:r>
            <a:rPr lang="es-PE" sz="1300" kern="1200"/>
            <a:t>Unidad Funcional</a:t>
          </a:r>
          <a:endParaRPr lang="es-PE" sz="1300" kern="1200" dirty="0"/>
        </a:p>
      </dsp:txBody>
      <dsp:txXfrm>
        <a:off x="3492130" y="2817270"/>
        <a:ext cx="1571278" cy="761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C254E-4EE7-49C5-932A-90055F619EAC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58690-976C-45B4-ABC3-5E102735E7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20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8690-976C-45B4-ABC3-5E102735E7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04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6890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3960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1979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f391192_0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0926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6194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1709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35f391192_07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9858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8550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0610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5355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f391192_0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1361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9135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f391192_0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7780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F48F-465C-49A4-975D-F51D41B72336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4F4A-C13B-4CB1-BB4B-D1C52EA646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3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F48F-465C-49A4-975D-F51D41B72336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4F4A-C13B-4CB1-BB4B-D1C52EA646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6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F48F-465C-49A4-975D-F51D41B72336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4F4A-C13B-4CB1-BB4B-D1C52EA646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000000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2123200" y="-543800"/>
            <a:ext cx="7945600" cy="7945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" name="Google Shape;23;p3"/>
          <p:cNvGrpSpPr/>
          <p:nvPr/>
        </p:nvGrpSpPr>
        <p:grpSpPr>
          <a:xfrm>
            <a:off x="8570225" y="3336844"/>
            <a:ext cx="3099600" cy="3099600"/>
            <a:chOff x="-474900" y="321200"/>
            <a:chExt cx="2324700" cy="2324700"/>
          </a:xfrm>
        </p:grpSpPr>
        <p:sp>
          <p:nvSpPr>
            <p:cNvPr id="24" name="Google Shape;24;p3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3426400" y="2982400"/>
            <a:ext cx="5339200" cy="12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3426400" y="4251601"/>
            <a:ext cx="5339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30" name="Google Shape;30;p3"/>
          <p:cNvGrpSpPr/>
          <p:nvPr/>
        </p:nvGrpSpPr>
        <p:grpSpPr>
          <a:xfrm>
            <a:off x="1019767" y="585833"/>
            <a:ext cx="2566000" cy="2566000"/>
            <a:chOff x="6680825" y="2549350"/>
            <a:chExt cx="1539600" cy="1539600"/>
          </a:xfrm>
        </p:grpSpPr>
        <p:sp>
          <p:nvSpPr>
            <p:cNvPr id="31" name="Google Shape;31;p3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56264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F48F-465C-49A4-975D-F51D41B72336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4F4A-C13B-4CB1-BB4B-D1C52EA646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8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F48F-465C-49A4-975D-F51D41B72336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4F4A-C13B-4CB1-BB4B-D1C52EA646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F48F-465C-49A4-975D-F51D41B72336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4F4A-C13B-4CB1-BB4B-D1C52EA646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6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F48F-465C-49A4-975D-F51D41B72336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4F4A-C13B-4CB1-BB4B-D1C52EA646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37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F48F-465C-49A4-975D-F51D41B72336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4F4A-C13B-4CB1-BB4B-D1C52EA646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6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F48F-465C-49A4-975D-F51D41B72336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4F4A-C13B-4CB1-BB4B-D1C52EA646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F48F-465C-49A4-975D-F51D41B72336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4F4A-C13B-4CB1-BB4B-D1C52EA646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47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F48F-465C-49A4-975D-F51D41B72336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4F4A-C13B-4CB1-BB4B-D1C52EA646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21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F48F-465C-49A4-975D-F51D41B72336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4F4A-C13B-4CB1-BB4B-D1C52EA646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3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7F48F-465C-49A4-975D-F51D41B72336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E4F4A-C13B-4CB1-BB4B-D1C52EA646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9B525065-5A63-5044-89D6-0402CDAD2DDC}"/>
              </a:ext>
            </a:extLst>
          </p:cNvPr>
          <p:cNvSpPr>
            <a:spLocks noChangeAspect="1"/>
          </p:cNvSpPr>
          <p:nvPr userDrawn="1"/>
        </p:nvSpPr>
        <p:spPr>
          <a:xfrm>
            <a:off x="11081507" y="353377"/>
            <a:ext cx="412582" cy="411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138176" y="426454"/>
            <a:ext cx="357149" cy="276981"/>
          </a:xfrm>
          <a:prstGeom prst="rect">
            <a:avLst/>
          </a:prstGeom>
          <a:noFill/>
        </p:spPr>
        <p:txBody>
          <a:bodyPr wrap="none" lIns="45720" tIns="45711" rIns="0" bIns="45711" rtlCol="0">
            <a:spAutoFit/>
          </a:bodyPr>
          <a:lstStyle/>
          <a:p>
            <a:pPr algn="ctr"/>
            <a:fld id="{260E2A6B-A809-4840-BF14-8648BC0BDF87}" type="slidenum">
              <a:rPr lang="id-ID" sz="1050" b="0" i="0" smtClean="0">
                <a:solidFill>
                  <a:schemeClr val="bg1"/>
                </a:solidFill>
                <a:latin typeface="Poppins" pitchFamily="2" charset="77"/>
                <a:ea typeface="Open Sans Light" panose="020B0306030504020204" pitchFamily="34" charset="0"/>
                <a:cs typeface="Poppins" pitchFamily="2" charset="77"/>
              </a:rPr>
              <a:pPr algn="ctr"/>
              <a:t>‹Nº›</a:t>
            </a:fld>
            <a:r>
              <a:rPr lang="id-ID" sz="1200" b="0" i="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6271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b="0" i="0" kern="1200" dirty="0" smtClean="0">
          <a:solidFill>
            <a:schemeClr val="tx1"/>
          </a:solidFill>
          <a:effectLst/>
          <a:latin typeface="Open Sans Light" panose="020B0306030504020204" pitchFamily="34" charset="0"/>
          <a:ea typeface="Open Sans Light" panose="020B0306030504020204" pitchFamily="34" charset="0"/>
          <a:cs typeface="Open Sans" charset="0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b="0" i="0" kern="1200" dirty="0" smtClean="0">
          <a:solidFill>
            <a:schemeClr val="tx1"/>
          </a:solidFill>
          <a:effectLst/>
          <a:latin typeface="Open Sans Light" panose="020B0306030504020204" pitchFamily="34" charset="0"/>
          <a:ea typeface="Open Sans Light" panose="020B0306030504020204" pitchFamily="34" charset="0"/>
          <a:cs typeface="Open Sans" charset="0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b="0" i="0" kern="1200" dirty="0" smtClean="0">
          <a:solidFill>
            <a:schemeClr val="tx1"/>
          </a:solidFill>
          <a:effectLst/>
          <a:latin typeface="Open Sans Light" panose="020B0306030504020204" pitchFamily="34" charset="0"/>
          <a:ea typeface="Open Sans Light" panose="020B0306030504020204" pitchFamily="34" charset="0"/>
          <a:cs typeface="Open Sans" charset="0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dirty="0" smtClean="0">
          <a:solidFill>
            <a:schemeClr val="tx1"/>
          </a:solidFill>
          <a:effectLst/>
          <a:latin typeface="Open Sans Light" panose="020B0306030504020204" pitchFamily="34" charset="0"/>
          <a:ea typeface="Open Sans Light" panose="020B0306030504020204" pitchFamily="34" charset="0"/>
          <a:cs typeface="Open Sans" charset="0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dirty="0">
          <a:solidFill>
            <a:schemeClr val="tx1"/>
          </a:solidFill>
          <a:effectLst/>
          <a:latin typeface="Open Sans Light" panose="020B0306030504020204" pitchFamily="34" charset="0"/>
          <a:ea typeface="Open Sans Light" panose="020B0306030504020204" pitchFamily="34" charset="0"/>
          <a:cs typeface="Open Sans" charset="0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dvppericiasoficiales@pge.gob.p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2.xml"/><Relationship Id="rId5" Type="http://schemas.openxmlformats.org/officeDocument/2006/relationships/image" Target="../media/image3.png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ipse 12">
            <a:extLst>
              <a:ext uri="{FF2B5EF4-FFF2-40B4-BE49-F238E27FC236}">
                <a16:creationId xmlns:a16="http://schemas.microsoft.com/office/drawing/2014/main" id="{AFD97580-3A4A-4CE1-9C92-51D16EEBC703}"/>
              </a:ext>
            </a:extLst>
          </p:cNvPr>
          <p:cNvSpPr/>
          <p:nvPr/>
        </p:nvSpPr>
        <p:spPr>
          <a:xfrm>
            <a:off x="8071774" y="424688"/>
            <a:ext cx="6843076" cy="6843076"/>
          </a:xfrm>
          <a:prstGeom prst="ellipse">
            <a:avLst/>
          </a:prstGeom>
          <a:solidFill>
            <a:schemeClr val="bg2">
              <a:lumMod val="9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Rectángulo 1"/>
          <p:cNvSpPr/>
          <p:nvPr/>
        </p:nvSpPr>
        <p:spPr>
          <a:xfrm>
            <a:off x="867448" y="4376721"/>
            <a:ext cx="368300" cy="2975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269;p25"/>
          <p:cNvSpPr txBox="1">
            <a:spLocks/>
          </p:cNvSpPr>
          <p:nvPr/>
        </p:nvSpPr>
        <p:spPr>
          <a:xfrm>
            <a:off x="714717" y="1454732"/>
            <a:ext cx="5727373" cy="24819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6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DIRECCIÓN DE VALORACIÓN Y PERICIAS</a:t>
            </a:r>
            <a:endParaRPr lang="es-MX" sz="6000" b="0" i="0" u="none" strike="noStrike" baseline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Google Shape;239;p22"/>
          <p:cNvSpPr txBox="1">
            <a:spLocks/>
          </p:cNvSpPr>
          <p:nvPr/>
        </p:nvSpPr>
        <p:spPr>
          <a:xfrm>
            <a:off x="973089" y="4883446"/>
            <a:ext cx="5204425" cy="69041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 b="1" dirty="0" err="1">
                <a:latin typeface="Poppins" panose="020B0604020202020204" charset="0"/>
                <a:cs typeface="Poppins" panose="020B0604020202020204" charset="0"/>
              </a:rPr>
              <a:t>Mgtr</a:t>
            </a:r>
            <a:r>
              <a:rPr lang="es-ES" sz="2000" b="1" dirty="0">
                <a:latin typeface="Poppins" panose="020B0604020202020204" charset="0"/>
                <a:cs typeface="Poppins" panose="020B0604020202020204" charset="0"/>
              </a:rPr>
              <a:t>. Fiorela Marcellini Antonio</a:t>
            </a:r>
          </a:p>
        </p:txBody>
      </p:sp>
      <p:sp>
        <p:nvSpPr>
          <p:cNvPr id="7" name="Google Shape;239;p22"/>
          <p:cNvSpPr txBox="1">
            <a:spLocks/>
          </p:cNvSpPr>
          <p:nvPr/>
        </p:nvSpPr>
        <p:spPr>
          <a:xfrm>
            <a:off x="959825" y="5243471"/>
            <a:ext cx="6186362" cy="41644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800" dirty="0">
                <a:latin typeface="Poppins" panose="020B0604020202020204" charset="0"/>
                <a:cs typeface="Poppins" panose="020B0604020202020204" charset="0"/>
              </a:rPr>
              <a:t>Directora de la Dirección de Valoración y Pericias de la Procuraduría General del Estado</a:t>
            </a:r>
          </a:p>
        </p:txBody>
      </p:sp>
      <p:cxnSp>
        <p:nvCxnSpPr>
          <p:cNvPr id="9" name="Conector recto 8"/>
          <p:cNvCxnSpPr>
            <a:cxnSpLocks/>
          </p:cNvCxnSpPr>
          <p:nvPr/>
        </p:nvCxnSpPr>
        <p:spPr>
          <a:xfrm>
            <a:off x="883883" y="5040455"/>
            <a:ext cx="0" cy="99973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>
            <a:extLst>
              <a:ext uri="{FF2B5EF4-FFF2-40B4-BE49-F238E27FC236}">
                <a16:creationId xmlns:a16="http://schemas.microsoft.com/office/drawing/2014/main" id="{F86EE8D5-3674-44B8-8B9E-F6CC84D0D4C3}"/>
              </a:ext>
            </a:extLst>
          </p:cNvPr>
          <p:cNvSpPr/>
          <p:nvPr/>
        </p:nvSpPr>
        <p:spPr>
          <a:xfrm>
            <a:off x="8847643" y="1653348"/>
            <a:ext cx="4370832" cy="4370832"/>
          </a:xfrm>
          <a:prstGeom prst="ellipse">
            <a:avLst/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2D7EB05-F3E9-4594-B1A1-E69D6B514A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506" y="434472"/>
            <a:ext cx="1781144" cy="43576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F976F5C-52D8-4F81-934F-840469F620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389" y="385173"/>
            <a:ext cx="1381977" cy="53436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BAD1C45-0BC0-44EE-944C-103B1C89DC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48" y="454829"/>
            <a:ext cx="2169953" cy="395053"/>
          </a:xfrm>
          <a:prstGeom prst="rect">
            <a:avLst/>
          </a:prstGeom>
        </p:spPr>
      </p:pic>
      <p:sp>
        <p:nvSpPr>
          <p:cNvPr id="21" name="Google Shape;239;p22">
            <a:extLst>
              <a:ext uri="{FF2B5EF4-FFF2-40B4-BE49-F238E27FC236}">
                <a16:creationId xmlns:a16="http://schemas.microsoft.com/office/drawing/2014/main" id="{3C57A1B3-C7F3-4084-9594-279F3B390DF5}"/>
              </a:ext>
            </a:extLst>
          </p:cNvPr>
          <p:cNvSpPr txBox="1">
            <a:spLocks/>
          </p:cNvSpPr>
          <p:nvPr/>
        </p:nvSpPr>
        <p:spPr>
          <a:xfrm>
            <a:off x="3433801" y="314825"/>
            <a:ext cx="1468851" cy="69041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1200" b="1" dirty="0">
                <a:latin typeface="Poppins" panose="020B0604020202020204" charset="0"/>
                <a:cs typeface="Poppins" panose="020B0604020202020204" charset="0"/>
              </a:rPr>
              <a:t>D</a:t>
            </a:r>
            <a:r>
              <a:rPr lang="es-ES" sz="1200" dirty="0">
                <a:latin typeface="Poppins" panose="020B0604020202020204" charset="0"/>
                <a:cs typeface="Poppins" panose="020B0604020202020204" charset="0"/>
              </a:rPr>
              <a:t>irección 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1200" b="1" dirty="0">
                <a:latin typeface="Poppins" panose="020B0604020202020204" charset="0"/>
                <a:cs typeface="Poppins" panose="020B0604020202020204" charset="0"/>
              </a:rPr>
              <a:t>V</a:t>
            </a:r>
            <a:r>
              <a:rPr lang="es-ES" sz="1200" dirty="0">
                <a:latin typeface="Poppins" panose="020B0604020202020204" charset="0"/>
                <a:cs typeface="Poppins" panose="020B0604020202020204" charset="0"/>
              </a:rPr>
              <a:t>aloración</a:t>
            </a:r>
            <a:r>
              <a:rPr lang="es-ES" sz="1200" b="1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s-ES" sz="1200" dirty="0">
                <a:latin typeface="Poppins" panose="020B0604020202020204" charset="0"/>
                <a:cs typeface="Poppins" panose="020B0604020202020204" charset="0"/>
              </a:rPr>
              <a:t>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1200" b="1" dirty="0">
                <a:latin typeface="Poppins" panose="020B0604020202020204" charset="0"/>
                <a:cs typeface="Poppins" panose="020B0604020202020204" charset="0"/>
              </a:rPr>
              <a:t>P</a:t>
            </a:r>
            <a:r>
              <a:rPr lang="es-ES" sz="1200" dirty="0">
                <a:latin typeface="Poppins" panose="020B0604020202020204" charset="0"/>
                <a:cs typeface="Poppins" panose="020B0604020202020204" charset="0"/>
              </a:rPr>
              <a:t>ericias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9A0E4702-3C56-430F-AC55-2F8291288C8F}"/>
              </a:ext>
            </a:extLst>
          </p:cNvPr>
          <p:cNvCxnSpPr>
            <a:cxnSpLocks/>
          </p:cNvCxnSpPr>
          <p:nvPr/>
        </p:nvCxnSpPr>
        <p:spPr>
          <a:xfrm>
            <a:off x="3414751" y="388821"/>
            <a:ext cx="0" cy="66003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F6AC141F-6C80-4475-BA4A-0E7023FC21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090" y="1450005"/>
            <a:ext cx="5690199" cy="379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53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"/>
          <p:cNvSpPr txBox="1">
            <a:spLocks noGrp="1"/>
          </p:cNvSpPr>
          <p:nvPr>
            <p:ph type="sldNum" sz="quarter" idx="12"/>
          </p:nvPr>
        </p:nvSpPr>
        <p:spPr>
          <a:xfrm>
            <a:off x="9283908" y="6423076"/>
            <a:ext cx="2743200" cy="3651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01959AD6-EB8F-4A8B-A75E-8A88D2230F22}"/>
              </a:ext>
            </a:extLst>
          </p:cNvPr>
          <p:cNvSpPr/>
          <p:nvPr/>
        </p:nvSpPr>
        <p:spPr>
          <a:xfrm>
            <a:off x="0" y="0"/>
            <a:ext cx="12192000" cy="1051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8B6D9797-C45D-4966-B603-DF47FFAD9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207" y="244150"/>
            <a:ext cx="1781144" cy="435767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A10CE4CF-C268-40F1-81A4-361CFA152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181" y="194851"/>
            <a:ext cx="1381977" cy="534365"/>
          </a:xfrm>
          <a:prstGeom prst="rect">
            <a:avLst/>
          </a:prstGeom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id="{D927C9EF-3EDC-41F0-B1DF-6F26E4774D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149" y="264507"/>
            <a:ext cx="2169953" cy="395053"/>
          </a:xfrm>
          <a:prstGeom prst="rect">
            <a:avLst/>
          </a:prstGeom>
        </p:spPr>
      </p:pic>
      <p:cxnSp>
        <p:nvCxnSpPr>
          <p:cNvPr id="86" name="Conector recto 85">
            <a:extLst>
              <a:ext uri="{FF2B5EF4-FFF2-40B4-BE49-F238E27FC236}">
                <a16:creationId xmlns:a16="http://schemas.microsoft.com/office/drawing/2014/main" id="{1D7ED3F6-8DFA-4175-A7B5-F6F68A497502}"/>
              </a:ext>
            </a:extLst>
          </p:cNvPr>
          <p:cNvCxnSpPr>
            <a:cxnSpLocks/>
          </p:cNvCxnSpPr>
          <p:nvPr/>
        </p:nvCxnSpPr>
        <p:spPr>
          <a:xfrm>
            <a:off x="4501452" y="198499"/>
            <a:ext cx="0" cy="66003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Google Shape;239;p22">
            <a:extLst>
              <a:ext uri="{FF2B5EF4-FFF2-40B4-BE49-F238E27FC236}">
                <a16:creationId xmlns:a16="http://schemas.microsoft.com/office/drawing/2014/main" id="{4CA7D696-B75B-47E7-B3FD-93729106CF8C}"/>
              </a:ext>
            </a:extLst>
          </p:cNvPr>
          <p:cNvSpPr txBox="1">
            <a:spLocks/>
          </p:cNvSpPr>
          <p:nvPr/>
        </p:nvSpPr>
        <p:spPr>
          <a:xfrm>
            <a:off x="4520502" y="166329"/>
            <a:ext cx="1468851" cy="69041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D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irección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V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aloración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P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ericias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0249C89A-E68E-6D8D-9AD1-B46B81575558}"/>
              </a:ext>
            </a:extLst>
          </p:cNvPr>
          <p:cNvSpPr/>
          <p:nvPr/>
        </p:nvSpPr>
        <p:spPr>
          <a:xfrm>
            <a:off x="1588" y="3389694"/>
            <a:ext cx="12188825" cy="1371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+mn-ea"/>
              <a:cs typeface="+mn-cs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67B1A6B-386A-4B75-0DA4-7C4D43726A03}"/>
              </a:ext>
            </a:extLst>
          </p:cNvPr>
          <p:cNvSpPr txBox="1"/>
          <p:nvPr/>
        </p:nvSpPr>
        <p:spPr>
          <a:xfrm>
            <a:off x="633457" y="920362"/>
            <a:ext cx="10280378" cy="699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Documentos Periciales que emite la DVP</a:t>
            </a:r>
            <a:endParaRPr kumimoji="0" lang="es-PE" sz="3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10000"/>
                </a:srgbClr>
              </a:solidFill>
              <a:effectLst/>
              <a:uLnTx/>
              <a:uFillTx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0CACBC7E-A5BE-33CF-D78D-A568DCB8CE41}"/>
              </a:ext>
            </a:extLst>
          </p:cNvPr>
          <p:cNvGrpSpPr/>
          <p:nvPr/>
        </p:nvGrpSpPr>
        <p:grpSpPr>
          <a:xfrm>
            <a:off x="751018" y="1631404"/>
            <a:ext cx="2439988" cy="2912022"/>
            <a:chOff x="8052712" y="996585"/>
            <a:chExt cx="3706948" cy="5201826"/>
          </a:xfrm>
          <a:solidFill>
            <a:srgbClr val="C00000"/>
          </a:solidFill>
        </p:grpSpPr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6F4C8E1C-7318-1E95-3659-3C8FE1724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2712" y="2065179"/>
              <a:ext cx="3706948" cy="4133232"/>
            </a:xfrm>
            <a:custGeom>
              <a:avLst/>
              <a:gdLst>
                <a:gd name="T0" fmla="*/ 5674 w 5675"/>
                <a:gd name="T1" fmla="*/ 0 h 6330"/>
                <a:gd name="T2" fmla="*/ 0 w 5675"/>
                <a:gd name="T3" fmla="*/ 0 h 6330"/>
                <a:gd name="T4" fmla="*/ 0 w 5675"/>
                <a:gd name="T5" fmla="*/ 4766 h 6330"/>
                <a:gd name="T6" fmla="*/ 2837 w 5675"/>
                <a:gd name="T7" fmla="*/ 6329 h 6330"/>
                <a:gd name="T8" fmla="*/ 5674 w 5675"/>
                <a:gd name="T9" fmla="*/ 4766 h 6330"/>
                <a:gd name="T10" fmla="*/ 5674 w 5675"/>
                <a:gd name="T11" fmla="*/ 0 h 6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75" h="6330">
                  <a:moveTo>
                    <a:pt x="5674" y="0"/>
                  </a:moveTo>
                  <a:lnTo>
                    <a:pt x="0" y="0"/>
                  </a:lnTo>
                  <a:lnTo>
                    <a:pt x="0" y="4766"/>
                  </a:lnTo>
                  <a:lnTo>
                    <a:pt x="2837" y="6329"/>
                  </a:lnTo>
                  <a:lnTo>
                    <a:pt x="5674" y="4766"/>
                  </a:lnTo>
                  <a:lnTo>
                    <a:pt x="567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ADCA26D2-573F-A1CE-A1D0-22AD0321A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2712" y="1270215"/>
              <a:ext cx="3027197" cy="794963"/>
            </a:xfrm>
            <a:custGeom>
              <a:avLst/>
              <a:gdLst>
                <a:gd name="T0" fmla="*/ 0 w 4636"/>
                <a:gd name="T1" fmla="*/ 1217 h 1218"/>
                <a:gd name="T2" fmla="*/ 4635 w 4636"/>
                <a:gd name="T3" fmla="*/ 0 h 1218"/>
                <a:gd name="T4" fmla="*/ 4635 w 4636"/>
                <a:gd name="T5" fmla="*/ 1217 h 1218"/>
                <a:gd name="T6" fmla="*/ 0 w 4636"/>
                <a:gd name="T7" fmla="*/ 1217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6" h="1218">
                  <a:moveTo>
                    <a:pt x="0" y="1217"/>
                  </a:moveTo>
                  <a:lnTo>
                    <a:pt x="4635" y="0"/>
                  </a:lnTo>
                  <a:lnTo>
                    <a:pt x="4635" y="1217"/>
                  </a:lnTo>
                  <a:lnTo>
                    <a:pt x="0" y="1217"/>
                  </a:lnTo>
                </a:path>
              </a:pathLst>
            </a:custGeom>
            <a:solidFill>
              <a:srgbClr val="FA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4FA2C632-8C25-0D2C-6485-F758A9E42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0718" y="996585"/>
              <a:ext cx="2209191" cy="855451"/>
            </a:xfrm>
            <a:custGeom>
              <a:avLst/>
              <a:gdLst>
                <a:gd name="T0" fmla="*/ 3381 w 3382"/>
                <a:gd name="T1" fmla="*/ 420 h 1309"/>
                <a:gd name="T2" fmla="*/ 0 w 3382"/>
                <a:gd name="T3" fmla="*/ 0 h 1309"/>
                <a:gd name="T4" fmla="*/ 0 w 3382"/>
                <a:gd name="T5" fmla="*/ 1308 h 1309"/>
                <a:gd name="T6" fmla="*/ 3381 w 3382"/>
                <a:gd name="T7" fmla="*/ 420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82" h="1309">
                  <a:moveTo>
                    <a:pt x="3381" y="420"/>
                  </a:moveTo>
                  <a:lnTo>
                    <a:pt x="0" y="0"/>
                  </a:lnTo>
                  <a:lnTo>
                    <a:pt x="0" y="1308"/>
                  </a:lnTo>
                  <a:lnTo>
                    <a:pt x="3381" y="42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30EFADAE-77D9-2704-BB29-80D20892B2FF}"/>
              </a:ext>
            </a:extLst>
          </p:cNvPr>
          <p:cNvGrpSpPr/>
          <p:nvPr/>
        </p:nvGrpSpPr>
        <p:grpSpPr>
          <a:xfrm>
            <a:off x="3504672" y="1631404"/>
            <a:ext cx="2439988" cy="2912022"/>
            <a:chOff x="8052712" y="996585"/>
            <a:chExt cx="3706948" cy="5201826"/>
          </a:xfrm>
          <a:solidFill>
            <a:srgbClr val="002060"/>
          </a:solidFill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3FA8708-E29F-DC76-51E9-ED4293988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2712" y="2065179"/>
              <a:ext cx="3706948" cy="4133232"/>
            </a:xfrm>
            <a:custGeom>
              <a:avLst/>
              <a:gdLst>
                <a:gd name="T0" fmla="*/ 5674 w 5675"/>
                <a:gd name="T1" fmla="*/ 0 h 6330"/>
                <a:gd name="T2" fmla="*/ 0 w 5675"/>
                <a:gd name="T3" fmla="*/ 0 h 6330"/>
                <a:gd name="T4" fmla="*/ 0 w 5675"/>
                <a:gd name="T5" fmla="*/ 4766 h 6330"/>
                <a:gd name="T6" fmla="*/ 2837 w 5675"/>
                <a:gd name="T7" fmla="*/ 6329 h 6330"/>
                <a:gd name="T8" fmla="*/ 5674 w 5675"/>
                <a:gd name="T9" fmla="*/ 4766 h 6330"/>
                <a:gd name="T10" fmla="*/ 5674 w 5675"/>
                <a:gd name="T11" fmla="*/ 0 h 6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75" h="6330">
                  <a:moveTo>
                    <a:pt x="5674" y="0"/>
                  </a:moveTo>
                  <a:lnTo>
                    <a:pt x="0" y="0"/>
                  </a:lnTo>
                  <a:lnTo>
                    <a:pt x="0" y="4766"/>
                  </a:lnTo>
                  <a:lnTo>
                    <a:pt x="2837" y="6329"/>
                  </a:lnTo>
                  <a:lnTo>
                    <a:pt x="5674" y="4766"/>
                  </a:lnTo>
                  <a:lnTo>
                    <a:pt x="567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C8AD48EE-46D3-61D2-B29D-50CAE589D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2712" y="1270215"/>
              <a:ext cx="3027197" cy="794963"/>
            </a:xfrm>
            <a:custGeom>
              <a:avLst/>
              <a:gdLst>
                <a:gd name="T0" fmla="*/ 0 w 4636"/>
                <a:gd name="T1" fmla="*/ 1217 h 1218"/>
                <a:gd name="T2" fmla="*/ 4635 w 4636"/>
                <a:gd name="T3" fmla="*/ 0 h 1218"/>
                <a:gd name="T4" fmla="*/ 4635 w 4636"/>
                <a:gd name="T5" fmla="*/ 1217 h 1218"/>
                <a:gd name="T6" fmla="*/ 0 w 4636"/>
                <a:gd name="T7" fmla="*/ 1217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6" h="1218">
                  <a:moveTo>
                    <a:pt x="0" y="1217"/>
                  </a:moveTo>
                  <a:lnTo>
                    <a:pt x="4635" y="0"/>
                  </a:lnTo>
                  <a:lnTo>
                    <a:pt x="4635" y="1217"/>
                  </a:lnTo>
                  <a:lnTo>
                    <a:pt x="0" y="1217"/>
                  </a:lnTo>
                </a:path>
              </a:pathLst>
            </a:custGeom>
            <a:solidFill>
              <a:srgbClr val="0000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77A6145-F02F-0A7F-37AD-71C6B68B2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0718" y="996585"/>
              <a:ext cx="2209191" cy="855451"/>
            </a:xfrm>
            <a:custGeom>
              <a:avLst/>
              <a:gdLst>
                <a:gd name="T0" fmla="*/ 3381 w 3382"/>
                <a:gd name="T1" fmla="*/ 420 h 1309"/>
                <a:gd name="T2" fmla="*/ 0 w 3382"/>
                <a:gd name="T3" fmla="*/ 0 h 1309"/>
                <a:gd name="T4" fmla="*/ 0 w 3382"/>
                <a:gd name="T5" fmla="*/ 1308 h 1309"/>
                <a:gd name="T6" fmla="*/ 3381 w 3382"/>
                <a:gd name="T7" fmla="*/ 420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82" h="1309">
                  <a:moveTo>
                    <a:pt x="3381" y="420"/>
                  </a:moveTo>
                  <a:lnTo>
                    <a:pt x="0" y="0"/>
                  </a:lnTo>
                  <a:lnTo>
                    <a:pt x="0" y="1308"/>
                  </a:lnTo>
                  <a:lnTo>
                    <a:pt x="3381" y="42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3" name="Group 11">
            <a:extLst>
              <a:ext uri="{FF2B5EF4-FFF2-40B4-BE49-F238E27FC236}">
                <a16:creationId xmlns:a16="http://schemas.microsoft.com/office/drawing/2014/main" id="{AE6B71A8-B92D-B764-B003-9A42BF287156}"/>
              </a:ext>
            </a:extLst>
          </p:cNvPr>
          <p:cNvGrpSpPr/>
          <p:nvPr/>
        </p:nvGrpSpPr>
        <p:grpSpPr>
          <a:xfrm>
            <a:off x="6258326" y="1631404"/>
            <a:ext cx="2439988" cy="2912022"/>
            <a:chOff x="8052712" y="996585"/>
            <a:chExt cx="3706948" cy="5201826"/>
          </a:xfrm>
          <a:solidFill>
            <a:schemeClr val="bg1">
              <a:lumMod val="85000"/>
            </a:schemeClr>
          </a:solidFill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231F1C6C-4829-271F-2567-682BFAC84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2712" y="2065179"/>
              <a:ext cx="3706948" cy="4133232"/>
            </a:xfrm>
            <a:custGeom>
              <a:avLst/>
              <a:gdLst>
                <a:gd name="T0" fmla="*/ 5674 w 5675"/>
                <a:gd name="T1" fmla="*/ 0 h 6330"/>
                <a:gd name="T2" fmla="*/ 0 w 5675"/>
                <a:gd name="T3" fmla="*/ 0 h 6330"/>
                <a:gd name="T4" fmla="*/ 0 w 5675"/>
                <a:gd name="T5" fmla="*/ 4766 h 6330"/>
                <a:gd name="T6" fmla="*/ 2837 w 5675"/>
                <a:gd name="T7" fmla="*/ 6329 h 6330"/>
                <a:gd name="T8" fmla="*/ 5674 w 5675"/>
                <a:gd name="T9" fmla="*/ 4766 h 6330"/>
                <a:gd name="T10" fmla="*/ 5674 w 5675"/>
                <a:gd name="T11" fmla="*/ 0 h 6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75" h="6330">
                  <a:moveTo>
                    <a:pt x="5674" y="0"/>
                  </a:moveTo>
                  <a:lnTo>
                    <a:pt x="0" y="0"/>
                  </a:lnTo>
                  <a:lnTo>
                    <a:pt x="0" y="4766"/>
                  </a:lnTo>
                  <a:lnTo>
                    <a:pt x="2837" y="6329"/>
                  </a:lnTo>
                  <a:lnTo>
                    <a:pt x="5674" y="4766"/>
                  </a:lnTo>
                  <a:lnTo>
                    <a:pt x="567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E353006F-243A-9874-A0FA-E27ED4693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2712" y="1270215"/>
              <a:ext cx="3027197" cy="794963"/>
            </a:xfrm>
            <a:custGeom>
              <a:avLst/>
              <a:gdLst>
                <a:gd name="T0" fmla="*/ 0 w 4636"/>
                <a:gd name="T1" fmla="*/ 1217 h 1218"/>
                <a:gd name="T2" fmla="*/ 4635 w 4636"/>
                <a:gd name="T3" fmla="*/ 0 h 1218"/>
                <a:gd name="T4" fmla="*/ 4635 w 4636"/>
                <a:gd name="T5" fmla="*/ 1217 h 1218"/>
                <a:gd name="T6" fmla="*/ 0 w 4636"/>
                <a:gd name="T7" fmla="*/ 1217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6" h="1218">
                  <a:moveTo>
                    <a:pt x="0" y="1217"/>
                  </a:moveTo>
                  <a:lnTo>
                    <a:pt x="4635" y="0"/>
                  </a:lnTo>
                  <a:lnTo>
                    <a:pt x="4635" y="1217"/>
                  </a:lnTo>
                  <a:lnTo>
                    <a:pt x="0" y="121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E0BC79FE-CA76-3E3F-7714-926031D17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0718" y="996585"/>
              <a:ext cx="2209191" cy="855451"/>
            </a:xfrm>
            <a:custGeom>
              <a:avLst/>
              <a:gdLst>
                <a:gd name="T0" fmla="*/ 3381 w 3382"/>
                <a:gd name="T1" fmla="*/ 420 h 1309"/>
                <a:gd name="T2" fmla="*/ 0 w 3382"/>
                <a:gd name="T3" fmla="*/ 0 h 1309"/>
                <a:gd name="T4" fmla="*/ 0 w 3382"/>
                <a:gd name="T5" fmla="*/ 1308 h 1309"/>
                <a:gd name="T6" fmla="*/ 3381 w 3382"/>
                <a:gd name="T7" fmla="*/ 420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82" h="1309">
                  <a:moveTo>
                    <a:pt x="3381" y="420"/>
                  </a:moveTo>
                  <a:lnTo>
                    <a:pt x="0" y="0"/>
                  </a:lnTo>
                  <a:lnTo>
                    <a:pt x="0" y="1308"/>
                  </a:lnTo>
                  <a:lnTo>
                    <a:pt x="3381" y="42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5">
            <a:extLst>
              <a:ext uri="{FF2B5EF4-FFF2-40B4-BE49-F238E27FC236}">
                <a16:creationId xmlns:a16="http://schemas.microsoft.com/office/drawing/2014/main" id="{4D4B71C5-B11B-420A-4204-D64F211A7358}"/>
              </a:ext>
            </a:extLst>
          </p:cNvPr>
          <p:cNvGrpSpPr/>
          <p:nvPr/>
        </p:nvGrpSpPr>
        <p:grpSpPr>
          <a:xfrm>
            <a:off x="8990014" y="1631404"/>
            <a:ext cx="2439988" cy="2912022"/>
            <a:chOff x="8052712" y="996585"/>
            <a:chExt cx="3706948" cy="5201826"/>
          </a:xfrm>
        </p:grpSpPr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285E94AE-E1EB-F3D2-A315-C5B9957B5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2712" y="2065179"/>
              <a:ext cx="3706948" cy="4133232"/>
            </a:xfrm>
            <a:custGeom>
              <a:avLst/>
              <a:gdLst>
                <a:gd name="T0" fmla="*/ 5674 w 5675"/>
                <a:gd name="T1" fmla="*/ 0 h 6330"/>
                <a:gd name="T2" fmla="*/ 0 w 5675"/>
                <a:gd name="T3" fmla="*/ 0 h 6330"/>
                <a:gd name="T4" fmla="*/ 0 w 5675"/>
                <a:gd name="T5" fmla="*/ 4766 h 6330"/>
                <a:gd name="T6" fmla="*/ 2837 w 5675"/>
                <a:gd name="T7" fmla="*/ 6329 h 6330"/>
                <a:gd name="T8" fmla="*/ 5674 w 5675"/>
                <a:gd name="T9" fmla="*/ 4766 h 6330"/>
                <a:gd name="T10" fmla="*/ 5674 w 5675"/>
                <a:gd name="T11" fmla="*/ 0 h 6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75" h="6330">
                  <a:moveTo>
                    <a:pt x="5674" y="0"/>
                  </a:moveTo>
                  <a:lnTo>
                    <a:pt x="0" y="0"/>
                  </a:lnTo>
                  <a:lnTo>
                    <a:pt x="0" y="4766"/>
                  </a:lnTo>
                  <a:lnTo>
                    <a:pt x="2837" y="6329"/>
                  </a:lnTo>
                  <a:lnTo>
                    <a:pt x="5674" y="4766"/>
                  </a:lnTo>
                  <a:lnTo>
                    <a:pt x="5674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351B0F11-7AEA-5D70-90DE-FF4647FCD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2712" y="1270215"/>
              <a:ext cx="3027197" cy="794963"/>
            </a:xfrm>
            <a:custGeom>
              <a:avLst/>
              <a:gdLst>
                <a:gd name="T0" fmla="*/ 0 w 4636"/>
                <a:gd name="T1" fmla="*/ 1217 h 1218"/>
                <a:gd name="T2" fmla="*/ 4635 w 4636"/>
                <a:gd name="T3" fmla="*/ 0 h 1218"/>
                <a:gd name="T4" fmla="*/ 4635 w 4636"/>
                <a:gd name="T5" fmla="*/ 1217 h 1218"/>
                <a:gd name="T6" fmla="*/ 0 w 4636"/>
                <a:gd name="T7" fmla="*/ 1217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6" h="1218">
                  <a:moveTo>
                    <a:pt x="0" y="1217"/>
                  </a:moveTo>
                  <a:lnTo>
                    <a:pt x="4635" y="0"/>
                  </a:lnTo>
                  <a:lnTo>
                    <a:pt x="4635" y="1217"/>
                  </a:lnTo>
                  <a:lnTo>
                    <a:pt x="0" y="1217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A312682-4FE1-4AF8-CF79-8E3154BEA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0718" y="996585"/>
              <a:ext cx="2209191" cy="855451"/>
            </a:xfrm>
            <a:custGeom>
              <a:avLst/>
              <a:gdLst>
                <a:gd name="T0" fmla="*/ 3381 w 3382"/>
                <a:gd name="T1" fmla="*/ 420 h 1309"/>
                <a:gd name="T2" fmla="*/ 0 w 3382"/>
                <a:gd name="T3" fmla="*/ 0 h 1309"/>
                <a:gd name="T4" fmla="*/ 0 w 3382"/>
                <a:gd name="T5" fmla="*/ 1308 h 1309"/>
                <a:gd name="T6" fmla="*/ 3381 w 3382"/>
                <a:gd name="T7" fmla="*/ 420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82" h="1309">
                  <a:moveTo>
                    <a:pt x="3381" y="420"/>
                  </a:moveTo>
                  <a:lnTo>
                    <a:pt x="0" y="0"/>
                  </a:lnTo>
                  <a:lnTo>
                    <a:pt x="0" y="1308"/>
                  </a:lnTo>
                  <a:lnTo>
                    <a:pt x="3381" y="42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Shape 2532">
            <a:extLst>
              <a:ext uri="{FF2B5EF4-FFF2-40B4-BE49-F238E27FC236}">
                <a16:creationId xmlns:a16="http://schemas.microsoft.com/office/drawing/2014/main" id="{9FB0EABC-0BE0-E5F8-6967-4A911A062910}"/>
              </a:ext>
            </a:extLst>
          </p:cNvPr>
          <p:cNvSpPr>
            <a:spLocks noChangeAspect="1"/>
          </p:cNvSpPr>
          <p:nvPr/>
        </p:nvSpPr>
        <p:spPr>
          <a:xfrm>
            <a:off x="1741327" y="2850997"/>
            <a:ext cx="458948" cy="560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3"/>
                  <a:pt x="14400" y="6873"/>
                </a:cubicBezTo>
                <a:lnTo>
                  <a:pt x="20400" y="6873"/>
                </a:lnTo>
                <a:cubicBezTo>
                  <a:pt x="20400" y="6873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4800" y="8836"/>
                </a:moveTo>
                <a:cubicBezTo>
                  <a:pt x="4800" y="9108"/>
                  <a:pt x="5068" y="9327"/>
                  <a:pt x="5400" y="9327"/>
                </a:cubicBezTo>
                <a:lnTo>
                  <a:pt x="16200" y="9327"/>
                </a:lnTo>
                <a:cubicBezTo>
                  <a:pt x="16532" y="9327"/>
                  <a:pt x="16800" y="9108"/>
                  <a:pt x="16800" y="8836"/>
                </a:cubicBezTo>
                <a:cubicBezTo>
                  <a:pt x="16800" y="8566"/>
                  <a:pt x="16532" y="8345"/>
                  <a:pt x="16200" y="8345"/>
                </a:cubicBezTo>
                <a:lnTo>
                  <a:pt x="5400" y="8345"/>
                </a:lnTo>
                <a:cubicBezTo>
                  <a:pt x="5068" y="8345"/>
                  <a:pt x="4800" y="8566"/>
                  <a:pt x="4800" y="8836"/>
                </a:cubicBezTo>
                <a:moveTo>
                  <a:pt x="16200" y="12273"/>
                </a:moveTo>
                <a:lnTo>
                  <a:pt x="5400" y="12273"/>
                </a:lnTo>
                <a:cubicBezTo>
                  <a:pt x="5068" y="12273"/>
                  <a:pt x="4800" y="12493"/>
                  <a:pt x="4800" y="12764"/>
                </a:cubicBezTo>
                <a:cubicBezTo>
                  <a:pt x="4800" y="13035"/>
                  <a:pt x="5068" y="13255"/>
                  <a:pt x="5400" y="13255"/>
                </a:cubicBezTo>
                <a:lnTo>
                  <a:pt x="16200" y="13255"/>
                </a:lnTo>
                <a:cubicBezTo>
                  <a:pt x="16532" y="13255"/>
                  <a:pt x="16800" y="13035"/>
                  <a:pt x="16800" y="12764"/>
                </a:cubicBezTo>
                <a:cubicBezTo>
                  <a:pt x="16800" y="12493"/>
                  <a:pt x="16532" y="12273"/>
                  <a:pt x="16200" y="12273"/>
                </a:cubicBezTo>
                <a:moveTo>
                  <a:pt x="5400" y="5400"/>
                </a:moveTo>
                <a:lnTo>
                  <a:pt x="8400" y="5400"/>
                </a:lnTo>
                <a:cubicBezTo>
                  <a:pt x="8732" y="5400"/>
                  <a:pt x="9000" y="5181"/>
                  <a:pt x="9000" y="4909"/>
                </a:cubicBezTo>
                <a:cubicBezTo>
                  <a:pt x="9000" y="4638"/>
                  <a:pt x="8732" y="4418"/>
                  <a:pt x="8400" y="4418"/>
                </a:cubicBezTo>
                <a:lnTo>
                  <a:pt x="5400" y="4418"/>
                </a:lnTo>
                <a:cubicBezTo>
                  <a:pt x="5068" y="4418"/>
                  <a:pt x="4800" y="4638"/>
                  <a:pt x="4800" y="4909"/>
                </a:cubicBezTo>
                <a:cubicBezTo>
                  <a:pt x="4800" y="5181"/>
                  <a:pt x="5068" y="5400"/>
                  <a:pt x="5400" y="5400"/>
                </a:cubicBezTo>
                <a:moveTo>
                  <a:pt x="12600" y="16200"/>
                </a:moveTo>
                <a:lnTo>
                  <a:pt x="5400" y="16200"/>
                </a:lnTo>
                <a:cubicBezTo>
                  <a:pt x="5068" y="16200"/>
                  <a:pt x="4800" y="16420"/>
                  <a:pt x="4800" y="16691"/>
                </a:cubicBezTo>
                <a:cubicBezTo>
                  <a:pt x="4800" y="16962"/>
                  <a:pt x="5068" y="17182"/>
                  <a:pt x="5400" y="17182"/>
                </a:cubicBezTo>
                <a:lnTo>
                  <a:pt x="12600" y="17182"/>
                </a:lnTo>
                <a:cubicBezTo>
                  <a:pt x="12932" y="17182"/>
                  <a:pt x="13200" y="16962"/>
                  <a:pt x="13200" y="16691"/>
                </a:cubicBezTo>
                <a:cubicBezTo>
                  <a:pt x="13200" y="16420"/>
                  <a:pt x="12932" y="16200"/>
                  <a:pt x="12600" y="16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l" defTabSz="228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Open Sans Semibold" charset="0"/>
              <a:ea typeface="Open Sans Semibold" charset="0"/>
              <a:cs typeface="Open Sans Semibold" charset="0"/>
              <a:sym typeface="Gill Sans"/>
            </a:endParaRPr>
          </a:p>
        </p:txBody>
      </p:sp>
      <p:sp>
        <p:nvSpPr>
          <p:cNvPr id="25" name="Google Shape;1144;p27">
            <a:extLst>
              <a:ext uri="{FF2B5EF4-FFF2-40B4-BE49-F238E27FC236}">
                <a16:creationId xmlns:a16="http://schemas.microsoft.com/office/drawing/2014/main" id="{3725DD61-3341-2051-3EC4-A6FC0188EF48}"/>
              </a:ext>
            </a:extLst>
          </p:cNvPr>
          <p:cNvSpPr txBox="1"/>
          <p:nvPr/>
        </p:nvSpPr>
        <p:spPr>
          <a:xfrm>
            <a:off x="955344" y="3359011"/>
            <a:ext cx="2103070" cy="74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45" tIns="97145" rIns="97145" bIns="9714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INFORMES </a:t>
            </a:r>
            <a:b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PERICIALES DE PARTE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0D541D3-1834-52D1-FF6C-DEC5305C3E6C}"/>
              </a:ext>
            </a:extLst>
          </p:cNvPr>
          <p:cNvSpPr txBox="1"/>
          <p:nvPr/>
        </p:nvSpPr>
        <p:spPr>
          <a:xfrm>
            <a:off x="164892" y="4525206"/>
            <a:ext cx="2964787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ts val="1440"/>
              </a:lnSpc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Informe contable – financiero: </a:t>
            </a:r>
            <a:r>
              <a:rPr kumimoji="0" lang="es-PE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Perjuicio económico o daño patrimonial, desbalance patrimonial, y otros similares.</a:t>
            </a:r>
          </a:p>
          <a:p>
            <a:pPr marL="285750" marR="0" lvl="0" indent="-285750" algn="just" defTabSz="914400" rtl="0" eaLnBrk="1" fontAlgn="auto" latinLnBrk="0" hangingPunct="1">
              <a:lnSpc>
                <a:spcPts val="1440"/>
              </a:lnSpc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Informe contable – financiero: </a:t>
            </a:r>
            <a:r>
              <a:rPr kumimoji="0" lang="es-PE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Intereses legales o moratorios (ejecución de sentencia)</a:t>
            </a:r>
          </a:p>
          <a:p>
            <a:pPr marL="285750" marR="0" lvl="0" indent="-285750" algn="just" defTabSz="914400" rtl="0" eaLnBrk="1" fontAlgn="auto" latinLnBrk="0" hangingPunct="1">
              <a:lnSpc>
                <a:spcPts val="1440"/>
              </a:lnSpc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PE" sz="1200" b="1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</a:rPr>
              <a:t>Informes en ingeniería civil: </a:t>
            </a:r>
            <a:r>
              <a:rPr lang="es-PE" sz="12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</a:rPr>
              <a:t>Cumplimiento de expediente técnico y/o normativo (Reglamento Nacional de Edificaciones)</a:t>
            </a: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</p:txBody>
      </p:sp>
      <p:sp>
        <p:nvSpPr>
          <p:cNvPr id="27" name="Google Shape;1144;p27">
            <a:extLst>
              <a:ext uri="{FF2B5EF4-FFF2-40B4-BE49-F238E27FC236}">
                <a16:creationId xmlns:a16="http://schemas.microsoft.com/office/drawing/2014/main" id="{27EB4310-9D00-153A-5C6E-8C03AFD8A310}"/>
              </a:ext>
            </a:extLst>
          </p:cNvPr>
          <p:cNvSpPr txBox="1"/>
          <p:nvPr/>
        </p:nvSpPr>
        <p:spPr>
          <a:xfrm>
            <a:off x="3846191" y="3457220"/>
            <a:ext cx="1847952" cy="74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45" tIns="97145" rIns="97145" bIns="9714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INFORMES DE VALORACIÓN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AABD5EB-E71A-0DCD-7BBC-4F63D51EE72A}"/>
              </a:ext>
            </a:extLst>
          </p:cNvPr>
          <p:cNvSpPr txBox="1"/>
          <p:nvPr/>
        </p:nvSpPr>
        <p:spPr>
          <a:xfrm>
            <a:off x="3377112" y="4529901"/>
            <a:ext cx="2439987" cy="2203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Informe mediante el cual se determina el monto del daño patrimonial, mediante el empleo de métodos y técnicas de estimación económica. </a:t>
            </a:r>
            <a:r>
              <a:rPr kumimoji="0" lang="es-PE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Esta estimación permite una aproximación o acercamiento a los datos de la realidad a los que no se puede acceder directamente. </a:t>
            </a: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1144;p27">
            <a:extLst>
              <a:ext uri="{FF2B5EF4-FFF2-40B4-BE49-F238E27FC236}">
                <a16:creationId xmlns:a16="http://schemas.microsoft.com/office/drawing/2014/main" id="{A5E4F034-5036-B63F-DD86-74D4D458336F}"/>
              </a:ext>
            </a:extLst>
          </p:cNvPr>
          <p:cNvSpPr txBox="1"/>
          <p:nvPr/>
        </p:nvSpPr>
        <p:spPr>
          <a:xfrm>
            <a:off x="6652011" y="3422935"/>
            <a:ext cx="1721654" cy="74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45" tIns="97145" rIns="97145" bIns="9714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INFORMES DE TASACIÓN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46F3E2A-9DF5-71EE-F917-3ACB2021F3CA}"/>
              </a:ext>
            </a:extLst>
          </p:cNvPr>
          <p:cNvSpPr txBox="1"/>
          <p:nvPr/>
        </p:nvSpPr>
        <p:spPr>
          <a:xfrm>
            <a:off x="6064532" y="4541000"/>
            <a:ext cx="2633782" cy="2119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Informe de tasación de inmuebles: </a:t>
            </a:r>
            <a:r>
              <a:rPr kumimoji="0" lang="es-PE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Informe que establece el valor actual y/o retrospectivo del inmueble.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Informe de tasación de inmueble (carácter estimativo): </a:t>
            </a:r>
            <a:r>
              <a:rPr kumimoji="0" lang="es-PE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Informe que establece el valor estimado del predio (cuando no se tiene acceso físico al predio).</a:t>
            </a: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</p:txBody>
      </p:sp>
      <p:sp>
        <p:nvSpPr>
          <p:cNvPr id="31" name="Google Shape;1144;p27">
            <a:extLst>
              <a:ext uri="{FF2B5EF4-FFF2-40B4-BE49-F238E27FC236}">
                <a16:creationId xmlns:a16="http://schemas.microsoft.com/office/drawing/2014/main" id="{3CEC7DA5-E1E8-E077-2362-79035CA9C9F3}"/>
              </a:ext>
            </a:extLst>
          </p:cNvPr>
          <p:cNvSpPr txBox="1"/>
          <p:nvPr/>
        </p:nvSpPr>
        <p:spPr>
          <a:xfrm>
            <a:off x="9137679" y="3526854"/>
            <a:ext cx="2144657" cy="74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45" tIns="97145" rIns="97145" bIns="97145" anchor="ctr" anchorCtr="0">
            <a:noAutofit/>
          </a:bodyPr>
          <a:lstStyle/>
          <a:p>
            <a:pPr marL="0" marR="0" lvl="0" indent="0" algn="ctr" defTabSz="1063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INFORMES </a:t>
            </a:r>
            <a:b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</a:b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TÉCNICOS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536C8DA0-4963-DF9F-99F2-72C3BF88DAB6}"/>
              </a:ext>
            </a:extLst>
          </p:cNvPr>
          <p:cNvSpPr txBox="1"/>
          <p:nvPr/>
        </p:nvSpPr>
        <p:spPr>
          <a:xfrm>
            <a:off x="8751952" y="4605250"/>
            <a:ext cx="29382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1063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Informe Técnico sobre pericias oficiales </a:t>
            </a:r>
            <a:r>
              <a:rPr kumimoji="0" lang="es-PE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(procesos penales).</a:t>
            </a:r>
          </a:p>
          <a:p>
            <a:pPr marL="285750" marR="0" lvl="0" indent="-285750" algn="just" defTabSz="1063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PE" sz="1200" b="1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</a:rPr>
              <a:t>Informe Técnico sobre periciales oficiales o parte </a:t>
            </a:r>
            <a:r>
              <a:rPr lang="es-PE" sz="12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</a:rPr>
              <a:t>(laboral o civil).</a:t>
            </a:r>
          </a:p>
          <a:p>
            <a:pPr marL="285750" marR="0" lvl="0" indent="-285750" algn="just" defTabSz="1063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Informe Técnico sobre liquidación de intereses </a:t>
            </a:r>
            <a:r>
              <a:rPr kumimoji="0" lang="es-PE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(extrajudicial).</a:t>
            </a:r>
          </a:p>
          <a:p>
            <a:pPr marL="285750" marR="0" lvl="0" indent="-285750" algn="just" defTabSz="1063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PE" sz="1200" b="1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</a:rPr>
              <a:t>Informe Técnico sobre el resultado de la asesoría técnica multidisciplinaria.</a:t>
            </a:r>
          </a:p>
          <a:p>
            <a:pPr marL="285750" marR="0" lvl="0" indent="-285750" algn="just" defTabSz="1063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Informe </a:t>
            </a:r>
            <a:r>
              <a:rPr lang="es-PE" sz="1200" b="1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</a:rPr>
              <a:t>Técnico sobre revisión de legajo, carpeta fiscal o expediente judicial, </a:t>
            </a:r>
            <a:r>
              <a:rPr lang="es-PE" sz="12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</a:rPr>
              <a:t>previo a elaboración de informe pericial (recomendaciones).</a:t>
            </a: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</p:txBody>
      </p:sp>
      <p:sp>
        <p:nvSpPr>
          <p:cNvPr id="33" name="Shape 2537">
            <a:extLst>
              <a:ext uri="{FF2B5EF4-FFF2-40B4-BE49-F238E27FC236}">
                <a16:creationId xmlns:a16="http://schemas.microsoft.com/office/drawing/2014/main" id="{DA71E0B0-FFEB-5C45-FD63-2EB4EDBC85E6}"/>
              </a:ext>
            </a:extLst>
          </p:cNvPr>
          <p:cNvSpPr/>
          <p:nvPr/>
        </p:nvSpPr>
        <p:spPr>
          <a:xfrm>
            <a:off x="7172326" y="2763960"/>
            <a:ext cx="598820" cy="696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3600" y="13745"/>
                </a:lnTo>
                <a:cubicBezTo>
                  <a:pt x="3269" y="13745"/>
                  <a:pt x="3000" y="13966"/>
                  <a:pt x="3000" y="14236"/>
                </a:cubicBezTo>
                <a:cubicBezTo>
                  <a:pt x="3000" y="14508"/>
                  <a:pt x="3269" y="14727"/>
                  <a:pt x="3600" y="14727"/>
                </a:cubicBezTo>
                <a:lnTo>
                  <a:pt x="14400" y="14727"/>
                </a:lnTo>
                <a:cubicBezTo>
                  <a:pt x="14731" y="14727"/>
                  <a:pt x="15000" y="14508"/>
                  <a:pt x="15000" y="14236"/>
                </a:cubicBezTo>
                <a:cubicBezTo>
                  <a:pt x="15000" y="13966"/>
                  <a:pt x="14731" y="13745"/>
                  <a:pt x="14400" y="13745"/>
                </a:cubicBezTo>
                <a:moveTo>
                  <a:pt x="3000" y="11291"/>
                </a:moveTo>
                <a:cubicBezTo>
                  <a:pt x="3000" y="11562"/>
                  <a:pt x="3269" y="11782"/>
                  <a:pt x="3600" y="11782"/>
                </a:cubicBezTo>
                <a:lnTo>
                  <a:pt x="18000" y="11782"/>
                </a:lnTo>
                <a:cubicBezTo>
                  <a:pt x="18331" y="11782"/>
                  <a:pt x="18600" y="11562"/>
                  <a:pt x="18600" y="11291"/>
                </a:cubicBezTo>
                <a:cubicBezTo>
                  <a:pt x="18600" y="11020"/>
                  <a:pt x="18331" y="10800"/>
                  <a:pt x="18000" y="10800"/>
                </a:cubicBezTo>
                <a:lnTo>
                  <a:pt x="3600" y="10800"/>
                </a:lnTo>
                <a:cubicBezTo>
                  <a:pt x="3269" y="10800"/>
                  <a:pt x="3000" y="11020"/>
                  <a:pt x="3000" y="11291"/>
                </a:cubicBezTo>
                <a:moveTo>
                  <a:pt x="20400" y="20618"/>
                </a:moveTo>
                <a:lnTo>
                  <a:pt x="6600" y="20618"/>
                </a:lnTo>
                <a:lnTo>
                  <a:pt x="1200" y="16200"/>
                </a:lnTo>
                <a:lnTo>
                  <a:pt x="1200" y="2945"/>
                </a:lnTo>
                <a:lnTo>
                  <a:pt x="4200" y="2945"/>
                </a:lnTo>
                <a:lnTo>
                  <a:pt x="4200" y="4418"/>
                </a:lnTo>
                <a:cubicBezTo>
                  <a:pt x="4200" y="4690"/>
                  <a:pt x="4469" y="4909"/>
                  <a:pt x="4800" y="4909"/>
                </a:cubicBezTo>
                <a:cubicBezTo>
                  <a:pt x="5131" y="4909"/>
                  <a:pt x="5400" y="4690"/>
                  <a:pt x="5400" y="4418"/>
                </a:cubicBezTo>
                <a:lnTo>
                  <a:pt x="5400" y="2945"/>
                </a:lnTo>
                <a:lnTo>
                  <a:pt x="6600" y="2945"/>
                </a:lnTo>
                <a:lnTo>
                  <a:pt x="6600" y="4418"/>
                </a:lnTo>
                <a:cubicBezTo>
                  <a:pt x="6600" y="4690"/>
                  <a:pt x="6869" y="4909"/>
                  <a:pt x="7200" y="4909"/>
                </a:cubicBezTo>
                <a:cubicBezTo>
                  <a:pt x="7531" y="4909"/>
                  <a:pt x="7800" y="4690"/>
                  <a:pt x="7800" y="4418"/>
                </a:cubicBezTo>
                <a:lnTo>
                  <a:pt x="7800" y="2945"/>
                </a:lnTo>
                <a:lnTo>
                  <a:pt x="9000" y="2945"/>
                </a:lnTo>
                <a:lnTo>
                  <a:pt x="9000" y="4418"/>
                </a:lnTo>
                <a:cubicBezTo>
                  <a:pt x="9000" y="4690"/>
                  <a:pt x="9269" y="4909"/>
                  <a:pt x="9600" y="4909"/>
                </a:cubicBezTo>
                <a:cubicBezTo>
                  <a:pt x="9931" y="4909"/>
                  <a:pt x="10200" y="4690"/>
                  <a:pt x="10200" y="4418"/>
                </a:cubicBezTo>
                <a:lnTo>
                  <a:pt x="10200" y="2945"/>
                </a:lnTo>
                <a:lnTo>
                  <a:pt x="11400" y="2945"/>
                </a:lnTo>
                <a:lnTo>
                  <a:pt x="11400" y="4418"/>
                </a:lnTo>
                <a:cubicBezTo>
                  <a:pt x="11400" y="4690"/>
                  <a:pt x="11669" y="4909"/>
                  <a:pt x="12000" y="4909"/>
                </a:cubicBezTo>
                <a:cubicBezTo>
                  <a:pt x="12331" y="4909"/>
                  <a:pt x="12600" y="4690"/>
                  <a:pt x="12600" y="4418"/>
                </a:cubicBezTo>
                <a:lnTo>
                  <a:pt x="12600" y="2945"/>
                </a:lnTo>
                <a:lnTo>
                  <a:pt x="13800" y="2945"/>
                </a:lnTo>
                <a:lnTo>
                  <a:pt x="13800" y="4418"/>
                </a:lnTo>
                <a:cubicBezTo>
                  <a:pt x="13800" y="4690"/>
                  <a:pt x="14069" y="4909"/>
                  <a:pt x="14400" y="4909"/>
                </a:cubicBezTo>
                <a:cubicBezTo>
                  <a:pt x="14731" y="4909"/>
                  <a:pt x="15000" y="4690"/>
                  <a:pt x="15000" y="4418"/>
                </a:cubicBezTo>
                <a:lnTo>
                  <a:pt x="15000" y="2945"/>
                </a:lnTo>
                <a:lnTo>
                  <a:pt x="16200" y="2945"/>
                </a:lnTo>
                <a:lnTo>
                  <a:pt x="16200" y="4418"/>
                </a:lnTo>
                <a:cubicBezTo>
                  <a:pt x="16200" y="4690"/>
                  <a:pt x="16469" y="4909"/>
                  <a:pt x="16800" y="4909"/>
                </a:cubicBezTo>
                <a:cubicBezTo>
                  <a:pt x="17131" y="4909"/>
                  <a:pt x="17400" y="4690"/>
                  <a:pt x="17400" y="4418"/>
                </a:cubicBezTo>
                <a:lnTo>
                  <a:pt x="17400" y="2945"/>
                </a:lnTo>
                <a:lnTo>
                  <a:pt x="20400" y="2945"/>
                </a:lnTo>
                <a:cubicBezTo>
                  <a:pt x="20400" y="2945"/>
                  <a:pt x="20400" y="20618"/>
                  <a:pt x="20400" y="20618"/>
                </a:cubicBezTo>
                <a:close/>
                <a:moveTo>
                  <a:pt x="1200" y="20618"/>
                </a:moveTo>
                <a:lnTo>
                  <a:pt x="1200" y="17673"/>
                </a:lnTo>
                <a:lnTo>
                  <a:pt x="4800" y="20618"/>
                </a:lnTo>
                <a:cubicBezTo>
                  <a:pt x="4800" y="20618"/>
                  <a:pt x="1200" y="20618"/>
                  <a:pt x="1200" y="20618"/>
                </a:cubicBezTo>
                <a:close/>
                <a:moveTo>
                  <a:pt x="20400" y="1964"/>
                </a:moveTo>
                <a:lnTo>
                  <a:pt x="17400" y="1964"/>
                </a:lnTo>
                <a:lnTo>
                  <a:pt x="17400" y="491"/>
                </a:lnTo>
                <a:cubicBezTo>
                  <a:pt x="17400" y="220"/>
                  <a:pt x="17131" y="0"/>
                  <a:pt x="16800" y="0"/>
                </a:cubicBezTo>
                <a:cubicBezTo>
                  <a:pt x="16469" y="0"/>
                  <a:pt x="16200" y="220"/>
                  <a:pt x="16200" y="491"/>
                </a:cubicBezTo>
                <a:lnTo>
                  <a:pt x="16200" y="1964"/>
                </a:lnTo>
                <a:lnTo>
                  <a:pt x="15000" y="1964"/>
                </a:lnTo>
                <a:lnTo>
                  <a:pt x="15000" y="491"/>
                </a:lnTo>
                <a:cubicBezTo>
                  <a:pt x="15000" y="220"/>
                  <a:pt x="14731" y="0"/>
                  <a:pt x="14400" y="0"/>
                </a:cubicBezTo>
                <a:cubicBezTo>
                  <a:pt x="14069" y="0"/>
                  <a:pt x="13800" y="220"/>
                  <a:pt x="13800" y="491"/>
                </a:cubicBezTo>
                <a:lnTo>
                  <a:pt x="13800" y="1964"/>
                </a:lnTo>
                <a:lnTo>
                  <a:pt x="12600" y="1964"/>
                </a:lnTo>
                <a:lnTo>
                  <a:pt x="12600" y="491"/>
                </a:lnTo>
                <a:cubicBezTo>
                  <a:pt x="12600" y="220"/>
                  <a:pt x="12331" y="0"/>
                  <a:pt x="12000" y="0"/>
                </a:cubicBezTo>
                <a:cubicBezTo>
                  <a:pt x="11669" y="0"/>
                  <a:pt x="11400" y="220"/>
                  <a:pt x="11400" y="491"/>
                </a:cubicBezTo>
                <a:lnTo>
                  <a:pt x="11400" y="1964"/>
                </a:lnTo>
                <a:lnTo>
                  <a:pt x="10200" y="1964"/>
                </a:lnTo>
                <a:lnTo>
                  <a:pt x="10200" y="491"/>
                </a:lnTo>
                <a:cubicBezTo>
                  <a:pt x="10200" y="220"/>
                  <a:pt x="9931" y="0"/>
                  <a:pt x="9600" y="0"/>
                </a:cubicBezTo>
                <a:cubicBezTo>
                  <a:pt x="9269" y="0"/>
                  <a:pt x="9000" y="220"/>
                  <a:pt x="9000" y="491"/>
                </a:cubicBezTo>
                <a:lnTo>
                  <a:pt x="9000" y="1964"/>
                </a:lnTo>
                <a:lnTo>
                  <a:pt x="7800" y="1964"/>
                </a:lnTo>
                <a:lnTo>
                  <a:pt x="7800" y="491"/>
                </a:lnTo>
                <a:cubicBezTo>
                  <a:pt x="7800" y="220"/>
                  <a:pt x="7531" y="0"/>
                  <a:pt x="7200" y="0"/>
                </a:cubicBezTo>
                <a:cubicBezTo>
                  <a:pt x="6869" y="0"/>
                  <a:pt x="6600" y="220"/>
                  <a:pt x="6600" y="491"/>
                </a:cubicBezTo>
                <a:lnTo>
                  <a:pt x="6600" y="1964"/>
                </a:lnTo>
                <a:lnTo>
                  <a:pt x="5400" y="1964"/>
                </a:lnTo>
                <a:lnTo>
                  <a:pt x="5400" y="491"/>
                </a:lnTo>
                <a:cubicBezTo>
                  <a:pt x="5400" y="220"/>
                  <a:pt x="5131" y="0"/>
                  <a:pt x="4800" y="0"/>
                </a:cubicBezTo>
                <a:cubicBezTo>
                  <a:pt x="4469" y="0"/>
                  <a:pt x="4200" y="220"/>
                  <a:pt x="4200" y="491"/>
                </a:cubicBezTo>
                <a:lnTo>
                  <a:pt x="4200" y="1964"/>
                </a:lnTo>
                <a:lnTo>
                  <a:pt x="1200" y="1964"/>
                </a:lnTo>
                <a:cubicBezTo>
                  <a:pt x="538" y="1964"/>
                  <a:pt x="0" y="2404"/>
                  <a:pt x="0" y="2945"/>
                </a:cubicBezTo>
                <a:lnTo>
                  <a:pt x="0" y="20618"/>
                </a:lnTo>
                <a:cubicBezTo>
                  <a:pt x="0" y="21161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1"/>
                  <a:pt x="21600" y="20618"/>
                </a:cubicBezTo>
                <a:lnTo>
                  <a:pt x="21600" y="2945"/>
                </a:lnTo>
                <a:cubicBezTo>
                  <a:pt x="21600" y="2404"/>
                  <a:pt x="21062" y="1964"/>
                  <a:pt x="20400" y="1964"/>
                </a:cubicBezTo>
                <a:moveTo>
                  <a:pt x="3600" y="8836"/>
                </a:moveTo>
                <a:lnTo>
                  <a:pt x="10800" y="8836"/>
                </a:lnTo>
                <a:cubicBezTo>
                  <a:pt x="11131" y="8836"/>
                  <a:pt x="11400" y="8617"/>
                  <a:pt x="11400" y="8345"/>
                </a:cubicBezTo>
                <a:cubicBezTo>
                  <a:pt x="11400" y="8075"/>
                  <a:pt x="11131" y="7855"/>
                  <a:pt x="10800" y="7855"/>
                </a:cubicBezTo>
                <a:lnTo>
                  <a:pt x="3600" y="7855"/>
                </a:lnTo>
                <a:cubicBezTo>
                  <a:pt x="3269" y="7855"/>
                  <a:pt x="3000" y="8075"/>
                  <a:pt x="3000" y="8345"/>
                </a:cubicBezTo>
                <a:cubicBezTo>
                  <a:pt x="3000" y="8617"/>
                  <a:pt x="3269" y="8836"/>
                  <a:pt x="3600" y="88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9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Source Sans Pro Semibold" panose="020B0503030403020204" pitchFamily="34" charset="0"/>
              <a:ea typeface="Source Sans Pro SemiBold" panose="020B0603030403020204" pitchFamily="34" charset="0"/>
              <a:cs typeface="Open Sans Semibold" charset="0"/>
              <a:sym typeface="Gill Sans"/>
            </a:endParaRPr>
          </a:p>
        </p:txBody>
      </p:sp>
      <p:sp>
        <p:nvSpPr>
          <p:cNvPr id="35" name="Shape 2546">
            <a:extLst>
              <a:ext uri="{FF2B5EF4-FFF2-40B4-BE49-F238E27FC236}">
                <a16:creationId xmlns:a16="http://schemas.microsoft.com/office/drawing/2014/main" id="{5FAD0EB0-E141-77EA-85F0-C2BD1B202B50}"/>
              </a:ext>
            </a:extLst>
          </p:cNvPr>
          <p:cNvSpPr/>
          <p:nvPr/>
        </p:nvSpPr>
        <p:spPr>
          <a:xfrm>
            <a:off x="4423785" y="2904584"/>
            <a:ext cx="662566" cy="562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9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Source Sans Pro Semibold" panose="020B0503030403020204" pitchFamily="34" charset="0"/>
              <a:ea typeface="Source Sans Pro SemiBold" panose="020B0603030403020204" pitchFamily="34" charset="0"/>
              <a:cs typeface="Open Sans Semibold" charset="0"/>
              <a:sym typeface="Gill Sans"/>
            </a:endParaRPr>
          </a:p>
        </p:txBody>
      </p:sp>
      <p:sp>
        <p:nvSpPr>
          <p:cNvPr id="36" name="Shape 2550">
            <a:extLst>
              <a:ext uri="{FF2B5EF4-FFF2-40B4-BE49-F238E27FC236}">
                <a16:creationId xmlns:a16="http://schemas.microsoft.com/office/drawing/2014/main" id="{9BAB22AC-0F2A-119D-A725-A95D1173F232}"/>
              </a:ext>
            </a:extLst>
          </p:cNvPr>
          <p:cNvSpPr/>
          <p:nvPr/>
        </p:nvSpPr>
        <p:spPr>
          <a:xfrm>
            <a:off x="9905999" y="2867025"/>
            <a:ext cx="626583" cy="6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9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Source Sans Pro Semibold" panose="020B0503030403020204" pitchFamily="34" charset="0"/>
              <a:ea typeface="Source Sans Pro SemiBold" panose="020B0603030403020204" pitchFamily="34" charset="0"/>
              <a:cs typeface="Open Sans Semibold" charset="0"/>
              <a:sym typeface="Gill San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023A6890-1C77-4AF4-976E-94BC12A76571}"/>
              </a:ext>
            </a:extLst>
          </p:cNvPr>
          <p:cNvSpPr/>
          <p:nvPr/>
        </p:nvSpPr>
        <p:spPr>
          <a:xfrm>
            <a:off x="566868" y="1074126"/>
            <a:ext cx="368300" cy="2975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72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9"/>
          <p:cNvSpPr txBox="1">
            <a:spLocks noGrp="1"/>
          </p:cNvSpPr>
          <p:nvPr>
            <p:ph type="ctrTitle"/>
          </p:nvPr>
        </p:nvSpPr>
        <p:spPr>
          <a:xfrm>
            <a:off x="3626425" y="1943100"/>
            <a:ext cx="5339200" cy="152259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MX" sz="2800" b="1" dirty="0">
                <a:solidFill>
                  <a:schemeClr val="tx1"/>
                </a:solidFill>
                <a:latin typeface="Poppins" panose="020B0604020202020204" charset="0"/>
                <a:cs typeface="Poppins" panose="020B0604020202020204" charset="0"/>
              </a:rPr>
              <a:t>Consideraciones importantes sobre la DVP</a:t>
            </a:r>
          </a:p>
        </p:txBody>
      </p:sp>
      <p:sp>
        <p:nvSpPr>
          <p:cNvPr id="460" name="Google Shape;460;p39"/>
          <p:cNvSpPr txBox="1"/>
          <p:nvPr/>
        </p:nvSpPr>
        <p:spPr>
          <a:xfrm>
            <a:off x="1374567" y="947333"/>
            <a:ext cx="1856800" cy="18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srgbClr val="FFFFFF"/>
                </a:solidFill>
                <a:latin typeface="Poppins"/>
                <a:cs typeface="Poppins"/>
                <a:sym typeface="Poppins"/>
              </a:rPr>
              <a:t>3</a:t>
            </a:r>
            <a:endParaRPr kumimoji="0" sz="8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459;p39">
            <a:extLst>
              <a:ext uri="{FF2B5EF4-FFF2-40B4-BE49-F238E27FC236}">
                <a16:creationId xmlns:a16="http://schemas.microsoft.com/office/drawing/2014/main" id="{E3819D20-C6A4-4A44-8905-DADB81F55341}"/>
              </a:ext>
            </a:extLst>
          </p:cNvPr>
          <p:cNvSpPr txBox="1">
            <a:spLocks/>
          </p:cNvSpPr>
          <p:nvPr/>
        </p:nvSpPr>
        <p:spPr>
          <a:xfrm>
            <a:off x="3426400" y="3800701"/>
            <a:ext cx="5339200" cy="15809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67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67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67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67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67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67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67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67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67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20B0604020202020204" charset="0"/>
              <a:ea typeface="+mn-ea"/>
              <a:cs typeface="Poppins" panose="020B0604020202020204" charset="0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AA9D92C6-D798-4AFE-8095-990D52593AFA}"/>
              </a:ext>
            </a:extLst>
          </p:cNvPr>
          <p:cNvSpPr txBox="1">
            <a:spLocks/>
          </p:cNvSpPr>
          <p:nvPr/>
        </p:nvSpPr>
        <p:spPr>
          <a:xfrm>
            <a:off x="5777862" y="4089097"/>
            <a:ext cx="4188830" cy="1114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914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E3E2CBED-3C76-4A9A-9529-9D2D444E6CFA}"/>
              </a:ext>
            </a:extLst>
          </p:cNvPr>
          <p:cNvSpPr/>
          <p:nvPr/>
        </p:nvSpPr>
        <p:spPr>
          <a:xfrm>
            <a:off x="8458199" y="3429000"/>
            <a:ext cx="681118" cy="14040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3859FF4-8458-4D4E-905B-6E519C5D19D3}"/>
              </a:ext>
            </a:extLst>
          </p:cNvPr>
          <p:cNvSpPr/>
          <p:nvPr/>
        </p:nvSpPr>
        <p:spPr>
          <a:xfrm>
            <a:off x="0" y="0"/>
            <a:ext cx="12192000" cy="1051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0" name="Google Shape;270;p25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D39D7E9F-D7E0-4479-8C55-C6A09F54D0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207" y="244150"/>
            <a:ext cx="1781144" cy="435767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7CFDABC1-EAD9-4F2D-B0AC-3711B2133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181" y="194851"/>
            <a:ext cx="1381977" cy="534365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57B6B4D6-49FB-40BA-BDB1-3276A0F158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149" y="264507"/>
            <a:ext cx="2169953" cy="395053"/>
          </a:xfrm>
          <a:prstGeom prst="rect">
            <a:avLst/>
          </a:prstGeom>
        </p:spPr>
      </p:pic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704EE7E2-1E9B-4340-A86F-84A88217FBFD}"/>
              </a:ext>
            </a:extLst>
          </p:cNvPr>
          <p:cNvCxnSpPr>
            <a:cxnSpLocks/>
          </p:cNvCxnSpPr>
          <p:nvPr/>
        </p:nvCxnSpPr>
        <p:spPr>
          <a:xfrm>
            <a:off x="4501452" y="198499"/>
            <a:ext cx="0" cy="66003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239;p22">
            <a:extLst>
              <a:ext uri="{FF2B5EF4-FFF2-40B4-BE49-F238E27FC236}">
                <a16:creationId xmlns:a16="http://schemas.microsoft.com/office/drawing/2014/main" id="{C60A37FF-55DB-41CB-859C-733C2CF57D7B}"/>
              </a:ext>
            </a:extLst>
          </p:cNvPr>
          <p:cNvSpPr txBox="1">
            <a:spLocks/>
          </p:cNvSpPr>
          <p:nvPr/>
        </p:nvSpPr>
        <p:spPr>
          <a:xfrm>
            <a:off x="4520502" y="166329"/>
            <a:ext cx="1468851" cy="69041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D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irección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V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aloración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P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ericias</a:t>
            </a: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9D469E82-0ACE-44CC-934D-4FE349EFD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57" y="4571647"/>
            <a:ext cx="788578" cy="1869694"/>
          </a:xfrm>
          <a:custGeom>
            <a:avLst/>
            <a:gdLst>
              <a:gd name="T0" fmla="*/ 0 w 1914"/>
              <a:gd name="T1" fmla="*/ 0 h 4537"/>
              <a:gd name="T2" fmla="*/ 0 w 1914"/>
              <a:gd name="T3" fmla="*/ 3824 h 4537"/>
              <a:gd name="T4" fmla="*/ 1913 w 1914"/>
              <a:gd name="T5" fmla="*/ 4536 h 4537"/>
              <a:gd name="T6" fmla="*/ 1913 w 1914"/>
              <a:gd name="T7" fmla="*/ 0 h 4537"/>
              <a:gd name="T8" fmla="*/ 0 w 1914"/>
              <a:gd name="T9" fmla="*/ 0 h 4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4" h="4537">
                <a:moveTo>
                  <a:pt x="0" y="0"/>
                </a:moveTo>
                <a:lnTo>
                  <a:pt x="0" y="3824"/>
                </a:lnTo>
                <a:lnTo>
                  <a:pt x="1913" y="4536"/>
                </a:lnTo>
                <a:lnTo>
                  <a:pt x="1913" y="0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6">
              <a:solidFill>
                <a:srgbClr val="0F1445"/>
              </a:solidFill>
              <a:latin typeface="Calibri" panose="020F0502020204030204"/>
            </a:endParaRPr>
          </a:p>
        </p:txBody>
      </p:sp>
      <p:sp>
        <p:nvSpPr>
          <p:cNvPr id="24" name="Freeform 19">
            <a:extLst>
              <a:ext uri="{FF2B5EF4-FFF2-40B4-BE49-F238E27FC236}">
                <a16:creationId xmlns:a16="http://schemas.microsoft.com/office/drawing/2014/main" id="{0D8D3984-E2B0-47F0-A5D9-26107760A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57" y="1038954"/>
            <a:ext cx="788578" cy="1869694"/>
          </a:xfrm>
          <a:custGeom>
            <a:avLst/>
            <a:gdLst>
              <a:gd name="T0" fmla="*/ 0 w 1914"/>
              <a:gd name="T1" fmla="*/ 0 h 4538"/>
              <a:gd name="T2" fmla="*/ 0 w 1914"/>
              <a:gd name="T3" fmla="*/ 3825 h 4538"/>
              <a:gd name="T4" fmla="*/ 1913 w 1914"/>
              <a:gd name="T5" fmla="*/ 4537 h 4538"/>
              <a:gd name="T6" fmla="*/ 1913 w 1914"/>
              <a:gd name="T7" fmla="*/ 0 h 4538"/>
              <a:gd name="T8" fmla="*/ 0 w 1914"/>
              <a:gd name="T9" fmla="*/ 0 h 4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4" h="4538">
                <a:moveTo>
                  <a:pt x="0" y="0"/>
                </a:moveTo>
                <a:lnTo>
                  <a:pt x="0" y="3825"/>
                </a:lnTo>
                <a:lnTo>
                  <a:pt x="1913" y="4537"/>
                </a:lnTo>
                <a:lnTo>
                  <a:pt x="1913" y="0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6">
              <a:solidFill>
                <a:srgbClr val="0F1445"/>
              </a:solidFill>
              <a:latin typeface="Calibri" panose="020F0502020204030204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5A171FF-08FD-82CB-58B0-2E48C668B2C4}"/>
              </a:ext>
            </a:extLst>
          </p:cNvPr>
          <p:cNvSpPr/>
          <p:nvPr/>
        </p:nvSpPr>
        <p:spPr>
          <a:xfrm>
            <a:off x="4346713" y="1421125"/>
            <a:ext cx="2968487" cy="675861"/>
          </a:xfrm>
          <a:prstGeom prst="rect">
            <a:avLst/>
          </a:prstGeom>
          <a:ln w="22225" cmpd="sng"/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OBJETO PERICIAL</a:t>
            </a:r>
            <a:endParaRPr lang="es-P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6EC57C0-A763-5737-D7D0-881888A26358}"/>
              </a:ext>
            </a:extLst>
          </p:cNvPr>
          <p:cNvSpPr/>
          <p:nvPr/>
        </p:nvSpPr>
        <p:spPr>
          <a:xfrm>
            <a:off x="1378226" y="2620698"/>
            <a:ext cx="2968487" cy="675861"/>
          </a:xfrm>
          <a:prstGeom prst="rect">
            <a:avLst/>
          </a:prstGeom>
          <a:ln w="22225" cmpd="sng"/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OFICIAL</a:t>
            </a:r>
            <a:endParaRPr lang="es-P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AB09780-161E-20BA-99AE-C0537DEDB576}"/>
              </a:ext>
            </a:extLst>
          </p:cNvPr>
          <p:cNvSpPr/>
          <p:nvPr/>
        </p:nvSpPr>
        <p:spPr>
          <a:xfrm>
            <a:off x="7315200" y="2753139"/>
            <a:ext cx="2968487" cy="675861"/>
          </a:xfrm>
          <a:prstGeom prst="rect">
            <a:avLst/>
          </a:prstGeom>
          <a:ln w="22225" cmpd="sng"/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PARTE</a:t>
            </a:r>
            <a:endParaRPr lang="es-P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iagrama de flujo: conector 8">
            <a:extLst>
              <a:ext uri="{FF2B5EF4-FFF2-40B4-BE49-F238E27FC236}">
                <a16:creationId xmlns:a16="http://schemas.microsoft.com/office/drawing/2014/main" id="{FEE57B8D-D3B1-0918-9CEF-77AE07754D57}"/>
              </a:ext>
            </a:extLst>
          </p:cNvPr>
          <p:cNvSpPr/>
          <p:nvPr/>
        </p:nvSpPr>
        <p:spPr>
          <a:xfrm>
            <a:off x="2463326" y="3596172"/>
            <a:ext cx="798285" cy="675861"/>
          </a:xfrm>
          <a:prstGeom prst="flowChartConnector">
            <a:avLst/>
          </a:prstGeo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s-P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iagrama de flujo: conector 11">
            <a:extLst>
              <a:ext uri="{FF2B5EF4-FFF2-40B4-BE49-F238E27FC236}">
                <a16:creationId xmlns:a16="http://schemas.microsoft.com/office/drawing/2014/main" id="{CF229A12-B69E-0AE4-2F7D-8630FDA5DF27}"/>
              </a:ext>
            </a:extLst>
          </p:cNvPr>
          <p:cNvSpPr/>
          <p:nvPr/>
        </p:nvSpPr>
        <p:spPr>
          <a:xfrm>
            <a:off x="8400300" y="3596903"/>
            <a:ext cx="798285" cy="675861"/>
          </a:xfrm>
          <a:prstGeom prst="flowChartConnector">
            <a:avLst/>
          </a:prstGeo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s-P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F18BB5C8-5C23-5ED7-8D69-AC00A10FB87A}"/>
              </a:ext>
            </a:extLst>
          </p:cNvPr>
          <p:cNvCxnSpPr>
            <a:stCxn id="9" idx="6"/>
            <a:endCxn id="12" idx="2"/>
          </p:cNvCxnSpPr>
          <p:nvPr/>
        </p:nvCxnSpPr>
        <p:spPr>
          <a:xfrm>
            <a:off x="3261611" y="3934103"/>
            <a:ext cx="5138689" cy="731"/>
          </a:xfrm>
          <a:prstGeom prst="straightConnector1">
            <a:avLst/>
          </a:prstGeom>
          <a:ln w="22225">
            <a:prstDash val="dashDot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ector: angular 22">
            <a:extLst>
              <a:ext uri="{FF2B5EF4-FFF2-40B4-BE49-F238E27FC236}">
                <a16:creationId xmlns:a16="http://schemas.microsoft.com/office/drawing/2014/main" id="{B2C366E3-A851-3D53-78B4-B22B33AFE3F8}"/>
              </a:ext>
            </a:extLst>
          </p:cNvPr>
          <p:cNvCxnSpPr>
            <a:stCxn id="3" idx="2"/>
            <a:endCxn id="7" idx="0"/>
          </p:cNvCxnSpPr>
          <p:nvPr/>
        </p:nvCxnSpPr>
        <p:spPr>
          <a:xfrm rot="5400000">
            <a:off x="4084858" y="874599"/>
            <a:ext cx="523712" cy="296848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ector: angular 27">
            <a:extLst>
              <a:ext uri="{FF2B5EF4-FFF2-40B4-BE49-F238E27FC236}">
                <a16:creationId xmlns:a16="http://schemas.microsoft.com/office/drawing/2014/main" id="{38292A68-434C-E338-4144-63D945C9B1AC}"/>
              </a:ext>
            </a:extLst>
          </p:cNvPr>
          <p:cNvCxnSpPr>
            <a:stCxn id="3" idx="2"/>
            <a:endCxn id="8" idx="0"/>
          </p:cNvCxnSpPr>
          <p:nvPr/>
        </p:nvCxnSpPr>
        <p:spPr>
          <a:xfrm rot="16200000" flipH="1">
            <a:off x="6987124" y="940818"/>
            <a:ext cx="656153" cy="2968487"/>
          </a:xfrm>
          <a:prstGeom prst="bentConnector3">
            <a:avLst>
              <a:gd name="adj1" fmla="val 41152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ángulo: biselado 1">
            <a:extLst>
              <a:ext uri="{FF2B5EF4-FFF2-40B4-BE49-F238E27FC236}">
                <a16:creationId xmlns:a16="http://schemas.microsoft.com/office/drawing/2014/main" id="{8F67E15F-E8BB-4DE6-8E71-C9E57FB86BDD}"/>
              </a:ext>
            </a:extLst>
          </p:cNvPr>
          <p:cNvSpPr/>
          <p:nvPr/>
        </p:nvSpPr>
        <p:spPr>
          <a:xfrm>
            <a:off x="7018493" y="4834468"/>
            <a:ext cx="3844240" cy="161640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Identificar, cuantificar y estimar el </a:t>
            </a:r>
            <a:r>
              <a:rPr lang="es-MX" b="1" dirty="0"/>
              <a:t>daño causado contra el Estado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2253531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3859FF4-8458-4D4E-905B-6E519C5D19D3}"/>
              </a:ext>
            </a:extLst>
          </p:cNvPr>
          <p:cNvSpPr/>
          <p:nvPr/>
        </p:nvSpPr>
        <p:spPr>
          <a:xfrm>
            <a:off x="0" y="0"/>
            <a:ext cx="12192000" cy="1051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0" name="Google Shape;270;p25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D39D7E9F-D7E0-4479-8C55-C6A09F54D0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207" y="244150"/>
            <a:ext cx="1781144" cy="435767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7CFDABC1-EAD9-4F2D-B0AC-3711B2133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181" y="194851"/>
            <a:ext cx="1381977" cy="534365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57B6B4D6-49FB-40BA-BDB1-3276A0F158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149" y="264507"/>
            <a:ext cx="2169953" cy="395053"/>
          </a:xfrm>
          <a:prstGeom prst="rect">
            <a:avLst/>
          </a:prstGeom>
        </p:spPr>
      </p:pic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704EE7E2-1E9B-4340-A86F-84A88217FBFD}"/>
              </a:ext>
            </a:extLst>
          </p:cNvPr>
          <p:cNvCxnSpPr>
            <a:cxnSpLocks/>
          </p:cNvCxnSpPr>
          <p:nvPr/>
        </p:nvCxnSpPr>
        <p:spPr>
          <a:xfrm>
            <a:off x="4501452" y="198499"/>
            <a:ext cx="0" cy="66003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239;p22">
            <a:extLst>
              <a:ext uri="{FF2B5EF4-FFF2-40B4-BE49-F238E27FC236}">
                <a16:creationId xmlns:a16="http://schemas.microsoft.com/office/drawing/2014/main" id="{C60A37FF-55DB-41CB-859C-733C2CF57D7B}"/>
              </a:ext>
            </a:extLst>
          </p:cNvPr>
          <p:cNvSpPr txBox="1">
            <a:spLocks/>
          </p:cNvSpPr>
          <p:nvPr/>
        </p:nvSpPr>
        <p:spPr>
          <a:xfrm>
            <a:off x="4520502" y="166329"/>
            <a:ext cx="1468851" cy="69041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D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irección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V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aloración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P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ericias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EDD8260C-C63E-49A0-BDAD-CDE55249E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087026"/>
            <a:ext cx="4691494" cy="107204"/>
          </a:xfrm>
          <a:custGeom>
            <a:avLst/>
            <a:gdLst>
              <a:gd name="T0" fmla="*/ 11235 w 11384"/>
              <a:gd name="T1" fmla="*/ 149 h 262"/>
              <a:gd name="T2" fmla="*/ 149 w 11384"/>
              <a:gd name="T3" fmla="*/ 149 h 262"/>
              <a:gd name="T4" fmla="*/ 149 w 11384"/>
              <a:gd name="T5" fmla="*/ 149 h 262"/>
              <a:gd name="T6" fmla="*/ 0 w 11384"/>
              <a:gd name="T7" fmla="*/ 0 h 262"/>
              <a:gd name="T8" fmla="*/ 0 w 11384"/>
              <a:gd name="T9" fmla="*/ 112 h 262"/>
              <a:gd name="T10" fmla="*/ 0 w 11384"/>
              <a:gd name="T11" fmla="*/ 112 h 262"/>
              <a:gd name="T12" fmla="*/ 149 w 11384"/>
              <a:gd name="T13" fmla="*/ 261 h 262"/>
              <a:gd name="T14" fmla="*/ 11235 w 11384"/>
              <a:gd name="T15" fmla="*/ 261 h 262"/>
              <a:gd name="T16" fmla="*/ 11235 w 11384"/>
              <a:gd name="T17" fmla="*/ 261 h 262"/>
              <a:gd name="T18" fmla="*/ 11383 w 11384"/>
              <a:gd name="T19" fmla="*/ 112 h 262"/>
              <a:gd name="T20" fmla="*/ 11383 w 11384"/>
              <a:gd name="T21" fmla="*/ 0 h 262"/>
              <a:gd name="T22" fmla="*/ 11383 w 11384"/>
              <a:gd name="T23" fmla="*/ 0 h 262"/>
              <a:gd name="T24" fmla="*/ 11235 w 11384"/>
              <a:gd name="T25" fmla="*/ 14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84" h="262">
                <a:moveTo>
                  <a:pt x="11235" y="149"/>
                </a:moveTo>
                <a:lnTo>
                  <a:pt x="149" y="149"/>
                </a:lnTo>
                <a:lnTo>
                  <a:pt x="149" y="149"/>
                </a:lnTo>
                <a:cubicBezTo>
                  <a:pt x="67" y="149"/>
                  <a:pt x="0" y="82"/>
                  <a:pt x="0" y="0"/>
                </a:cubicBezTo>
                <a:lnTo>
                  <a:pt x="0" y="112"/>
                </a:lnTo>
                <a:lnTo>
                  <a:pt x="0" y="112"/>
                </a:lnTo>
                <a:cubicBezTo>
                  <a:pt x="0" y="194"/>
                  <a:pt x="67" y="261"/>
                  <a:pt x="149" y="261"/>
                </a:cubicBezTo>
                <a:lnTo>
                  <a:pt x="11235" y="261"/>
                </a:lnTo>
                <a:lnTo>
                  <a:pt x="11235" y="261"/>
                </a:lnTo>
                <a:cubicBezTo>
                  <a:pt x="11317" y="261"/>
                  <a:pt x="11383" y="194"/>
                  <a:pt x="11383" y="112"/>
                </a:cubicBezTo>
                <a:lnTo>
                  <a:pt x="11383" y="0"/>
                </a:lnTo>
                <a:lnTo>
                  <a:pt x="11383" y="0"/>
                </a:lnTo>
                <a:cubicBezTo>
                  <a:pt x="11383" y="82"/>
                  <a:pt x="11317" y="149"/>
                  <a:pt x="11235" y="149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6">
              <a:solidFill>
                <a:srgbClr val="0F1445"/>
              </a:solidFill>
              <a:latin typeface="Calibri" panose="020F0502020204030204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0DC855A3-DE65-4730-AE93-CEE676A29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735177"/>
            <a:ext cx="4691494" cy="1411810"/>
          </a:xfrm>
          <a:custGeom>
            <a:avLst/>
            <a:gdLst>
              <a:gd name="T0" fmla="*/ 11235 w 11384"/>
              <a:gd name="T1" fmla="*/ 3427 h 3428"/>
              <a:gd name="T2" fmla="*/ 149 w 11384"/>
              <a:gd name="T3" fmla="*/ 3427 h 3428"/>
              <a:gd name="T4" fmla="*/ 149 w 11384"/>
              <a:gd name="T5" fmla="*/ 3427 h 3428"/>
              <a:gd name="T6" fmla="*/ 0 w 11384"/>
              <a:gd name="T7" fmla="*/ 3278 h 3428"/>
              <a:gd name="T8" fmla="*/ 0 w 11384"/>
              <a:gd name="T9" fmla="*/ 149 h 3428"/>
              <a:gd name="T10" fmla="*/ 0 w 11384"/>
              <a:gd name="T11" fmla="*/ 149 h 3428"/>
              <a:gd name="T12" fmla="*/ 149 w 11384"/>
              <a:gd name="T13" fmla="*/ 0 h 3428"/>
              <a:gd name="T14" fmla="*/ 11235 w 11384"/>
              <a:gd name="T15" fmla="*/ 0 h 3428"/>
              <a:gd name="T16" fmla="*/ 11235 w 11384"/>
              <a:gd name="T17" fmla="*/ 0 h 3428"/>
              <a:gd name="T18" fmla="*/ 11383 w 11384"/>
              <a:gd name="T19" fmla="*/ 149 h 3428"/>
              <a:gd name="T20" fmla="*/ 11383 w 11384"/>
              <a:gd name="T21" fmla="*/ 3278 h 3428"/>
              <a:gd name="T22" fmla="*/ 11383 w 11384"/>
              <a:gd name="T23" fmla="*/ 3278 h 3428"/>
              <a:gd name="T24" fmla="*/ 11235 w 11384"/>
              <a:gd name="T25" fmla="*/ 3427 h 3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84" h="3428">
                <a:moveTo>
                  <a:pt x="11235" y="3427"/>
                </a:moveTo>
                <a:lnTo>
                  <a:pt x="149" y="3427"/>
                </a:lnTo>
                <a:lnTo>
                  <a:pt x="149" y="3427"/>
                </a:lnTo>
                <a:cubicBezTo>
                  <a:pt x="67" y="3427"/>
                  <a:pt x="0" y="3360"/>
                  <a:pt x="0" y="3278"/>
                </a:cubicBezTo>
                <a:lnTo>
                  <a:pt x="0" y="149"/>
                </a:lnTo>
                <a:lnTo>
                  <a:pt x="0" y="149"/>
                </a:lnTo>
                <a:cubicBezTo>
                  <a:pt x="0" y="67"/>
                  <a:pt x="67" y="0"/>
                  <a:pt x="149" y="0"/>
                </a:cubicBezTo>
                <a:lnTo>
                  <a:pt x="11235" y="0"/>
                </a:lnTo>
                <a:lnTo>
                  <a:pt x="11235" y="0"/>
                </a:lnTo>
                <a:cubicBezTo>
                  <a:pt x="11317" y="0"/>
                  <a:pt x="11383" y="67"/>
                  <a:pt x="11383" y="149"/>
                </a:cubicBezTo>
                <a:lnTo>
                  <a:pt x="11383" y="3278"/>
                </a:lnTo>
                <a:lnTo>
                  <a:pt x="11383" y="3278"/>
                </a:lnTo>
                <a:cubicBezTo>
                  <a:pt x="11383" y="3360"/>
                  <a:pt x="11317" y="3427"/>
                  <a:pt x="11235" y="3427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6">
              <a:solidFill>
                <a:srgbClr val="0F1445"/>
              </a:solidFill>
              <a:latin typeface="Calibri" panose="020F0502020204030204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0C4980E-C0F3-461E-82E4-8403D2D75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8795" y="4571648"/>
            <a:ext cx="143544" cy="163530"/>
          </a:xfrm>
          <a:custGeom>
            <a:avLst/>
            <a:gdLst>
              <a:gd name="T0" fmla="*/ 0 w 349"/>
              <a:gd name="T1" fmla="*/ 0 h 398"/>
              <a:gd name="T2" fmla="*/ 348 w 349"/>
              <a:gd name="T3" fmla="*/ 397 h 398"/>
              <a:gd name="T4" fmla="*/ 0 w 349"/>
              <a:gd name="T5" fmla="*/ 397 h 398"/>
              <a:gd name="T6" fmla="*/ 0 w 349"/>
              <a:gd name="T7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9" h="398">
                <a:moveTo>
                  <a:pt x="0" y="0"/>
                </a:moveTo>
                <a:lnTo>
                  <a:pt x="348" y="397"/>
                </a:lnTo>
                <a:lnTo>
                  <a:pt x="0" y="397"/>
                </a:lnTo>
                <a:lnTo>
                  <a:pt x="0" y="0"/>
                </a:lnTo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6">
              <a:solidFill>
                <a:srgbClr val="0F1445"/>
              </a:solidFill>
              <a:latin typeface="Calibri" panose="020F0502020204030204"/>
            </a:endParaRPr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ED14472B-B7EF-49F2-9D95-E2BE5E2A9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56" y="4571647"/>
            <a:ext cx="1577156" cy="1869694"/>
          </a:xfrm>
          <a:custGeom>
            <a:avLst/>
            <a:gdLst>
              <a:gd name="T0" fmla="*/ 0 w 3826"/>
              <a:gd name="T1" fmla="*/ 0 h 4537"/>
              <a:gd name="T2" fmla="*/ 0 w 3826"/>
              <a:gd name="T3" fmla="*/ 3824 h 4537"/>
              <a:gd name="T4" fmla="*/ 1913 w 3826"/>
              <a:gd name="T5" fmla="*/ 4536 h 4537"/>
              <a:gd name="T6" fmla="*/ 3825 w 3826"/>
              <a:gd name="T7" fmla="*/ 3824 h 4537"/>
              <a:gd name="T8" fmla="*/ 3825 w 3826"/>
              <a:gd name="T9" fmla="*/ 0 h 4537"/>
              <a:gd name="T10" fmla="*/ 0 w 3826"/>
              <a:gd name="T11" fmla="*/ 0 h 4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26" h="4537">
                <a:moveTo>
                  <a:pt x="0" y="0"/>
                </a:moveTo>
                <a:lnTo>
                  <a:pt x="0" y="3824"/>
                </a:lnTo>
                <a:lnTo>
                  <a:pt x="1913" y="4536"/>
                </a:lnTo>
                <a:lnTo>
                  <a:pt x="3825" y="3824"/>
                </a:lnTo>
                <a:lnTo>
                  <a:pt x="3825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6">
              <a:solidFill>
                <a:srgbClr val="0F1445"/>
              </a:solidFill>
              <a:latin typeface="Calibri" panose="020F0502020204030204"/>
            </a:endParaRP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9D469E82-0ACE-44CC-934D-4FE349EFD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57" y="4571647"/>
            <a:ext cx="788578" cy="1869694"/>
          </a:xfrm>
          <a:custGeom>
            <a:avLst/>
            <a:gdLst>
              <a:gd name="T0" fmla="*/ 0 w 1914"/>
              <a:gd name="T1" fmla="*/ 0 h 4537"/>
              <a:gd name="T2" fmla="*/ 0 w 1914"/>
              <a:gd name="T3" fmla="*/ 3824 h 4537"/>
              <a:gd name="T4" fmla="*/ 1913 w 1914"/>
              <a:gd name="T5" fmla="*/ 4536 h 4537"/>
              <a:gd name="T6" fmla="*/ 1913 w 1914"/>
              <a:gd name="T7" fmla="*/ 0 h 4537"/>
              <a:gd name="T8" fmla="*/ 0 w 1914"/>
              <a:gd name="T9" fmla="*/ 0 h 4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4" h="4537">
                <a:moveTo>
                  <a:pt x="0" y="0"/>
                </a:moveTo>
                <a:lnTo>
                  <a:pt x="0" y="3824"/>
                </a:lnTo>
                <a:lnTo>
                  <a:pt x="1913" y="4536"/>
                </a:lnTo>
                <a:lnTo>
                  <a:pt x="1913" y="0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6">
              <a:solidFill>
                <a:srgbClr val="0F1445"/>
              </a:solidFill>
              <a:latin typeface="Calibri" panose="020F0502020204030204"/>
            </a:endParaRPr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AABCBD36-52A4-4F06-9BE7-E764FA498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506" y="3516356"/>
            <a:ext cx="4691494" cy="107203"/>
          </a:xfrm>
          <a:custGeom>
            <a:avLst/>
            <a:gdLst>
              <a:gd name="T0" fmla="*/ 11235 w 11384"/>
              <a:gd name="T1" fmla="*/ 149 h 261"/>
              <a:gd name="T2" fmla="*/ 149 w 11384"/>
              <a:gd name="T3" fmla="*/ 149 h 261"/>
              <a:gd name="T4" fmla="*/ 149 w 11384"/>
              <a:gd name="T5" fmla="*/ 149 h 261"/>
              <a:gd name="T6" fmla="*/ 0 w 11384"/>
              <a:gd name="T7" fmla="*/ 0 h 261"/>
              <a:gd name="T8" fmla="*/ 0 w 11384"/>
              <a:gd name="T9" fmla="*/ 112 h 261"/>
              <a:gd name="T10" fmla="*/ 0 w 11384"/>
              <a:gd name="T11" fmla="*/ 112 h 261"/>
              <a:gd name="T12" fmla="*/ 149 w 11384"/>
              <a:gd name="T13" fmla="*/ 260 h 261"/>
              <a:gd name="T14" fmla="*/ 11235 w 11384"/>
              <a:gd name="T15" fmla="*/ 260 h 261"/>
              <a:gd name="T16" fmla="*/ 11235 w 11384"/>
              <a:gd name="T17" fmla="*/ 260 h 261"/>
              <a:gd name="T18" fmla="*/ 11383 w 11384"/>
              <a:gd name="T19" fmla="*/ 112 h 261"/>
              <a:gd name="T20" fmla="*/ 11383 w 11384"/>
              <a:gd name="T21" fmla="*/ 0 h 261"/>
              <a:gd name="T22" fmla="*/ 11383 w 11384"/>
              <a:gd name="T23" fmla="*/ 0 h 261"/>
              <a:gd name="T24" fmla="*/ 11235 w 11384"/>
              <a:gd name="T25" fmla="*/ 149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84" h="261">
                <a:moveTo>
                  <a:pt x="11235" y="149"/>
                </a:moveTo>
                <a:lnTo>
                  <a:pt x="149" y="149"/>
                </a:lnTo>
                <a:lnTo>
                  <a:pt x="149" y="149"/>
                </a:lnTo>
                <a:cubicBezTo>
                  <a:pt x="67" y="149"/>
                  <a:pt x="0" y="83"/>
                  <a:pt x="0" y="0"/>
                </a:cubicBezTo>
                <a:lnTo>
                  <a:pt x="0" y="112"/>
                </a:lnTo>
                <a:lnTo>
                  <a:pt x="0" y="112"/>
                </a:lnTo>
                <a:cubicBezTo>
                  <a:pt x="0" y="194"/>
                  <a:pt x="67" y="260"/>
                  <a:pt x="149" y="260"/>
                </a:cubicBezTo>
                <a:lnTo>
                  <a:pt x="11235" y="260"/>
                </a:lnTo>
                <a:lnTo>
                  <a:pt x="11235" y="260"/>
                </a:lnTo>
                <a:cubicBezTo>
                  <a:pt x="11317" y="260"/>
                  <a:pt x="11383" y="194"/>
                  <a:pt x="11383" y="112"/>
                </a:cubicBezTo>
                <a:lnTo>
                  <a:pt x="11383" y="0"/>
                </a:lnTo>
                <a:lnTo>
                  <a:pt x="11383" y="0"/>
                </a:lnTo>
                <a:cubicBezTo>
                  <a:pt x="11383" y="83"/>
                  <a:pt x="11317" y="149"/>
                  <a:pt x="11235" y="149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6">
              <a:solidFill>
                <a:srgbClr val="0F1445"/>
              </a:solidFill>
              <a:latin typeface="Calibri" panose="020F0502020204030204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F3AF086E-3EB3-4FF5-B8B4-FEA2580F8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506" y="2166325"/>
            <a:ext cx="4691494" cy="1411810"/>
          </a:xfrm>
          <a:custGeom>
            <a:avLst/>
            <a:gdLst>
              <a:gd name="T0" fmla="*/ 11235 w 11384"/>
              <a:gd name="T1" fmla="*/ 3427 h 3428"/>
              <a:gd name="T2" fmla="*/ 149 w 11384"/>
              <a:gd name="T3" fmla="*/ 3427 h 3428"/>
              <a:gd name="T4" fmla="*/ 149 w 11384"/>
              <a:gd name="T5" fmla="*/ 3427 h 3428"/>
              <a:gd name="T6" fmla="*/ 0 w 11384"/>
              <a:gd name="T7" fmla="*/ 3278 h 3428"/>
              <a:gd name="T8" fmla="*/ 0 w 11384"/>
              <a:gd name="T9" fmla="*/ 149 h 3428"/>
              <a:gd name="T10" fmla="*/ 0 w 11384"/>
              <a:gd name="T11" fmla="*/ 149 h 3428"/>
              <a:gd name="T12" fmla="*/ 149 w 11384"/>
              <a:gd name="T13" fmla="*/ 0 h 3428"/>
              <a:gd name="T14" fmla="*/ 11235 w 11384"/>
              <a:gd name="T15" fmla="*/ 0 h 3428"/>
              <a:gd name="T16" fmla="*/ 11235 w 11384"/>
              <a:gd name="T17" fmla="*/ 0 h 3428"/>
              <a:gd name="T18" fmla="*/ 11383 w 11384"/>
              <a:gd name="T19" fmla="*/ 149 h 3428"/>
              <a:gd name="T20" fmla="*/ 11383 w 11384"/>
              <a:gd name="T21" fmla="*/ 3278 h 3428"/>
              <a:gd name="T22" fmla="*/ 11383 w 11384"/>
              <a:gd name="T23" fmla="*/ 3278 h 3428"/>
              <a:gd name="T24" fmla="*/ 11235 w 11384"/>
              <a:gd name="T25" fmla="*/ 3427 h 3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84" h="3428">
                <a:moveTo>
                  <a:pt x="11235" y="3427"/>
                </a:moveTo>
                <a:lnTo>
                  <a:pt x="149" y="3427"/>
                </a:lnTo>
                <a:lnTo>
                  <a:pt x="149" y="3427"/>
                </a:lnTo>
                <a:cubicBezTo>
                  <a:pt x="67" y="3427"/>
                  <a:pt x="0" y="3361"/>
                  <a:pt x="0" y="3278"/>
                </a:cubicBezTo>
                <a:lnTo>
                  <a:pt x="0" y="149"/>
                </a:lnTo>
                <a:lnTo>
                  <a:pt x="0" y="149"/>
                </a:lnTo>
                <a:cubicBezTo>
                  <a:pt x="0" y="66"/>
                  <a:pt x="67" y="0"/>
                  <a:pt x="149" y="0"/>
                </a:cubicBezTo>
                <a:lnTo>
                  <a:pt x="11235" y="0"/>
                </a:lnTo>
                <a:lnTo>
                  <a:pt x="11235" y="0"/>
                </a:lnTo>
                <a:cubicBezTo>
                  <a:pt x="11317" y="0"/>
                  <a:pt x="11383" y="66"/>
                  <a:pt x="11383" y="149"/>
                </a:cubicBezTo>
                <a:lnTo>
                  <a:pt x="11383" y="3278"/>
                </a:lnTo>
                <a:lnTo>
                  <a:pt x="11383" y="3278"/>
                </a:lnTo>
                <a:cubicBezTo>
                  <a:pt x="11383" y="3361"/>
                  <a:pt x="11317" y="3427"/>
                  <a:pt x="11235" y="3427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6">
              <a:solidFill>
                <a:srgbClr val="0F1445"/>
              </a:solidFill>
              <a:latin typeface="Calibri" panose="020F0502020204030204"/>
            </a:endParaRPr>
          </a:p>
        </p:txBody>
      </p:sp>
      <p:sp>
        <p:nvSpPr>
          <p:cNvPr id="17" name="Freeform 12">
            <a:extLst>
              <a:ext uri="{FF2B5EF4-FFF2-40B4-BE49-F238E27FC236}">
                <a16:creationId xmlns:a16="http://schemas.microsoft.com/office/drawing/2014/main" id="{B74ADF68-3FB9-4E46-B592-CE48C416F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5301" y="2000979"/>
            <a:ext cx="143544" cy="163530"/>
          </a:xfrm>
          <a:custGeom>
            <a:avLst/>
            <a:gdLst>
              <a:gd name="T0" fmla="*/ 0 w 349"/>
              <a:gd name="T1" fmla="*/ 0 h 399"/>
              <a:gd name="T2" fmla="*/ 348 w 349"/>
              <a:gd name="T3" fmla="*/ 398 h 399"/>
              <a:gd name="T4" fmla="*/ 0 w 349"/>
              <a:gd name="T5" fmla="*/ 398 h 399"/>
              <a:gd name="T6" fmla="*/ 0 w 349"/>
              <a:gd name="T7" fmla="*/ 0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9" h="399">
                <a:moveTo>
                  <a:pt x="0" y="0"/>
                </a:moveTo>
                <a:lnTo>
                  <a:pt x="348" y="398"/>
                </a:lnTo>
                <a:lnTo>
                  <a:pt x="0" y="398"/>
                </a:lnTo>
                <a:lnTo>
                  <a:pt x="0" y="0"/>
                </a:ln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6">
              <a:solidFill>
                <a:srgbClr val="0F1445"/>
              </a:solidFill>
              <a:latin typeface="Calibri" panose="020F0502020204030204"/>
            </a:endParaRPr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AAF24DED-7F08-42B0-BC63-ED3A72800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9962" y="2000979"/>
            <a:ext cx="1577156" cy="1869692"/>
          </a:xfrm>
          <a:custGeom>
            <a:avLst/>
            <a:gdLst>
              <a:gd name="T0" fmla="*/ 0 w 3826"/>
              <a:gd name="T1" fmla="*/ 0 h 4538"/>
              <a:gd name="T2" fmla="*/ 0 w 3826"/>
              <a:gd name="T3" fmla="*/ 3825 h 4538"/>
              <a:gd name="T4" fmla="*/ 1913 w 3826"/>
              <a:gd name="T5" fmla="*/ 4537 h 4538"/>
              <a:gd name="T6" fmla="*/ 3825 w 3826"/>
              <a:gd name="T7" fmla="*/ 3825 h 4538"/>
              <a:gd name="T8" fmla="*/ 3825 w 3826"/>
              <a:gd name="T9" fmla="*/ 0 h 4538"/>
              <a:gd name="T10" fmla="*/ 0 w 3826"/>
              <a:gd name="T11" fmla="*/ 0 h 4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26" h="4538">
                <a:moveTo>
                  <a:pt x="0" y="0"/>
                </a:moveTo>
                <a:lnTo>
                  <a:pt x="0" y="3825"/>
                </a:lnTo>
                <a:lnTo>
                  <a:pt x="1913" y="4537"/>
                </a:lnTo>
                <a:lnTo>
                  <a:pt x="3825" y="3825"/>
                </a:lnTo>
                <a:lnTo>
                  <a:pt x="3825" y="0"/>
                </a:lnTo>
                <a:lnTo>
                  <a:pt x="0" y="0"/>
                </a:lnTo>
              </a:path>
            </a:pathLst>
          </a:custGeom>
          <a:solidFill>
            <a:srgbClr val="000054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6">
              <a:solidFill>
                <a:srgbClr val="0F1445"/>
              </a:solidFill>
              <a:latin typeface="Calibri" panose="020F0502020204030204"/>
            </a:endParaRPr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69B55765-15C1-47F0-92EF-BB37B43D0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9963" y="2000979"/>
            <a:ext cx="788578" cy="1869692"/>
          </a:xfrm>
          <a:custGeom>
            <a:avLst/>
            <a:gdLst>
              <a:gd name="T0" fmla="*/ 0 w 1914"/>
              <a:gd name="T1" fmla="*/ 0 h 4538"/>
              <a:gd name="T2" fmla="*/ 0 w 1914"/>
              <a:gd name="T3" fmla="*/ 3825 h 4538"/>
              <a:gd name="T4" fmla="*/ 1913 w 1914"/>
              <a:gd name="T5" fmla="*/ 4537 h 4538"/>
              <a:gd name="T6" fmla="*/ 1913 w 1914"/>
              <a:gd name="T7" fmla="*/ 0 h 4538"/>
              <a:gd name="T8" fmla="*/ 0 w 1914"/>
              <a:gd name="T9" fmla="*/ 0 h 4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4" h="4538">
                <a:moveTo>
                  <a:pt x="0" y="0"/>
                </a:moveTo>
                <a:lnTo>
                  <a:pt x="0" y="3825"/>
                </a:lnTo>
                <a:lnTo>
                  <a:pt x="1913" y="4537"/>
                </a:lnTo>
                <a:lnTo>
                  <a:pt x="1913" y="0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6">
              <a:solidFill>
                <a:srgbClr val="0F1445"/>
              </a:solidFill>
              <a:latin typeface="Calibri" panose="020F0502020204030204"/>
            </a:endParaRPr>
          </a:p>
        </p:txBody>
      </p:sp>
      <p:sp>
        <p:nvSpPr>
          <p:cNvPr id="20" name="Freeform 15">
            <a:extLst>
              <a:ext uri="{FF2B5EF4-FFF2-40B4-BE49-F238E27FC236}">
                <a16:creationId xmlns:a16="http://schemas.microsoft.com/office/drawing/2014/main" id="{FC382C5B-42B2-4221-9B3A-D3490C95F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516358"/>
            <a:ext cx="4691494" cy="107204"/>
          </a:xfrm>
          <a:custGeom>
            <a:avLst/>
            <a:gdLst>
              <a:gd name="T0" fmla="*/ 11235 w 11384"/>
              <a:gd name="T1" fmla="*/ 149 h 262"/>
              <a:gd name="T2" fmla="*/ 149 w 11384"/>
              <a:gd name="T3" fmla="*/ 149 h 262"/>
              <a:gd name="T4" fmla="*/ 149 w 11384"/>
              <a:gd name="T5" fmla="*/ 149 h 262"/>
              <a:gd name="T6" fmla="*/ 0 w 11384"/>
              <a:gd name="T7" fmla="*/ 0 h 262"/>
              <a:gd name="T8" fmla="*/ 0 w 11384"/>
              <a:gd name="T9" fmla="*/ 112 h 262"/>
              <a:gd name="T10" fmla="*/ 0 w 11384"/>
              <a:gd name="T11" fmla="*/ 112 h 262"/>
              <a:gd name="T12" fmla="*/ 149 w 11384"/>
              <a:gd name="T13" fmla="*/ 261 h 262"/>
              <a:gd name="T14" fmla="*/ 11235 w 11384"/>
              <a:gd name="T15" fmla="*/ 261 h 262"/>
              <a:gd name="T16" fmla="*/ 11235 w 11384"/>
              <a:gd name="T17" fmla="*/ 261 h 262"/>
              <a:gd name="T18" fmla="*/ 11383 w 11384"/>
              <a:gd name="T19" fmla="*/ 112 h 262"/>
              <a:gd name="T20" fmla="*/ 11383 w 11384"/>
              <a:gd name="T21" fmla="*/ 0 h 262"/>
              <a:gd name="T22" fmla="*/ 11383 w 11384"/>
              <a:gd name="T23" fmla="*/ 0 h 262"/>
              <a:gd name="T24" fmla="*/ 11235 w 11384"/>
              <a:gd name="T25" fmla="*/ 14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84" h="262">
                <a:moveTo>
                  <a:pt x="11235" y="149"/>
                </a:moveTo>
                <a:lnTo>
                  <a:pt x="149" y="149"/>
                </a:lnTo>
                <a:lnTo>
                  <a:pt x="149" y="149"/>
                </a:lnTo>
                <a:cubicBezTo>
                  <a:pt x="67" y="149"/>
                  <a:pt x="0" y="82"/>
                  <a:pt x="0" y="0"/>
                </a:cubicBezTo>
                <a:lnTo>
                  <a:pt x="0" y="112"/>
                </a:lnTo>
                <a:lnTo>
                  <a:pt x="0" y="112"/>
                </a:lnTo>
                <a:cubicBezTo>
                  <a:pt x="0" y="194"/>
                  <a:pt x="67" y="261"/>
                  <a:pt x="149" y="261"/>
                </a:cubicBezTo>
                <a:lnTo>
                  <a:pt x="11235" y="261"/>
                </a:lnTo>
                <a:lnTo>
                  <a:pt x="11235" y="261"/>
                </a:lnTo>
                <a:cubicBezTo>
                  <a:pt x="11317" y="261"/>
                  <a:pt x="11383" y="194"/>
                  <a:pt x="11383" y="112"/>
                </a:cubicBezTo>
                <a:lnTo>
                  <a:pt x="11383" y="0"/>
                </a:lnTo>
                <a:lnTo>
                  <a:pt x="11383" y="0"/>
                </a:lnTo>
                <a:cubicBezTo>
                  <a:pt x="11383" y="82"/>
                  <a:pt x="11317" y="149"/>
                  <a:pt x="11235" y="149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6">
              <a:solidFill>
                <a:srgbClr val="0F1445"/>
              </a:solidFill>
              <a:latin typeface="Calibri" panose="020F0502020204030204"/>
            </a:endParaRPr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AF8CCBC0-F2CC-4BCD-A19F-F7C410582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164510"/>
            <a:ext cx="4691494" cy="1413626"/>
          </a:xfrm>
          <a:custGeom>
            <a:avLst/>
            <a:gdLst>
              <a:gd name="T0" fmla="*/ 11235 w 11384"/>
              <a:gd name="T1" fmla="*/ 3428 h 3429"/>
              <a:gd name="T2" fmla="*/ 149 w 11384"/>
              <a:gd name="T3" fmla="*/ 3428 h 3429"/>
              <a:gd name="T4" fmla="*/ 149 w 11384"/>
              <a:gd name="T5" fmla="*/ 3428 h 3429"/>
              <a:gd name="T6" fmla="*/ 0 w 11384"/>
              <a:gd name="T7" fmla="*/ 3279 h 3429"/>
              <a:gd name="T8" fmla="*/ 0 w 11384"/>
              <a:gd name="T9" fmla="*/ 150 h 3429"/>
              <a:gd name="T10" fmla="*/ 0 w 11384"/>
              <a:gd name="T11" fmla="*/ 150 h 3429"/>
              <a:gd name="T12" fmla="*/ 149 w 11384"/>
              <a:gd name="T13" fmla="*/ 0 h 3429"/>
              <a:gd name="T14" fmla="*/ 11235 w 11384"/>
              <a:gd name="T15" fmla="*/ 0 h 3429"/>
              <a:gd name="T16" fmla="*/ 11235 w 11384"/>
              <a:gd name="T17" fmla="*/ 0 h 3429"/>
              <a:gd name="T18" fmla="*/ 11383 w 11384"/>
              <a:gd name="T19" fmla="*/ 150 h 3429"/>
              <a:gd name="T20" fmla="*/ 11383 w 11384"/>
              <a:gd name="T21" fmla="*/ 3279 h 3429"/>
              <a:gd name="T22" fmla="*/ 11383 w 11384"/>
              <a:gd name="T23" fmla="*/ 3279 h 3429"/>
              <a:gd name="T24" fmla="*/ 11235 w 11384"/>
              <a:gd name="T25" fmla="*/ 3428 h 3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84" h="3429">
                <a:moveTo>
                  <a:pt x="11235" y="3428"/>
                </a:moveTo>
                <a:lnTo>
                  <a:pt x="149" y="3428"/>
                </a:lnTo>
                <a:lnTo>
                  <a:pt x="149" y="3428"/>
                </a:lnTo>
                <a:cubicBezTo>
                  <a:pt x="67" y="3428"/>
                  <a:pt x="0" y="3361"/>
                  <a:pt x="0" y="3279"/>
                </a:cubicBezTo>
                <a:lnTo>
                  <a:pt x="0" y="150"/>
                </a:lnTo>
                <a:lnTo>
                  <a:pt x="0" y="150"/>
                </a:lnTo>
                <a:cubicBezTo>
                  <a:pt x="0" y="68"/>
                  <a:pt x="67" y="0"/>
                  <a:pt x="149" y="0"/>
                </a:cubicBezTo>
                <a:lnTo>
                  <a:pt x="11235" y="0"/>
                </a:lnTo>
                <a:lnTo>
                  <a:pt x="11235" y="0"/>
                </a:lnTo>
                <a:cubicBezTo>
                  <a:pt x="11317" y="0"/>
                  <a:pt x="11383" y="68"/>
                  <a:pt x="11383" y="150"/>
                </a:cubicBezTo>
                <a:lnTo>
                  <a:pt x="11383" y="3279"/>
                </a:lnTo>
                <a:lnTo>
                  <a:pt x="11383" y="3279"/>
                </a:lnTo>
                <a:cubicBezTo>
                  <a:pt x="11383" y="3361"/>
                  <a:pt x="11317" y="3428"/>
                  <a:pt x="11235" y="3428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6">
              <a:solidFill>
                <a:srgbClr val="0F1445"/>
              </a:solidFill>
              <a:latin typeface="Calibri" panose="020F0502020204030204"/>
            </a:endParaRPr>
          </a:p>
        </p:txBody>
      </p:sp>
      <p:sp>
        <p:nvSpPr>
          <p:cNvPr id="22" name="Freeform 17">
            <a:extLst>
              <a:ext uri="{FF2B5EF4-FFF2-40B4-BE49-F238E27FC236}">
                <a16:creationId xmlns:a16="http://schemas.microsoft.com/office/drawing/2014/main" id="{CF277881-8949-482D-822B-7C8554FCA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8795" y="2000980"/>
            <a:ext cx="143544" cy="163530"/>
          </a:xfrm>
          <a:custGeom>
            <a:avLst/>
            <a:gdLst>
              <a:gd name="T0" fmla="*/ 0 w 349"/>
              <a:gd name="T1" fmla="*/ 0 h 398"/>
              <a:gd name="T2" fmla="*/ 348 w 349"/>
              <a:gd name="T3" fmla="*/ 397 h 398"/>
              <a:gd name="T4" fmla="*/ 0 w 349"/>
              <a:gd name="T5" fmla="*/ 397 h 398"/>
              <a:gd name="T6" fmla="*/ 0 w 349"/>
              <a:gd name="T7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9" h="398">
                <a:moveTo>
                  <a:pt x="0" y="0"/>
                </a:moveTo>
                <a:lnTo>
                  <a:pt x="348" y="397"/>
                </a:lnTo>
                <a:lnTo>
                  <a:pt x="0" y="397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6">
              <a:solidFill>
                <a:srgbClr val="0F1445"/>
              </a:solidFill>
              <a:latin typeface="Calibri" panose="020F0502020204030204"/>
            </a:endParaRPr>
          </a:p>
        </p:txBody>
      </p:sp>
      <p:sp>
        <p:nvSpPr>
          <p:cNvPr id="23" name="Freeform 18">
            <a:extLst>
              <a:ext uri="{FF2B5EF4-FFF2-40B4-BE49-F238E27FC236}">
                <a16:creationId xmlns:a16="http://schemas.microsoft.com/office/drawing/2014/main" id="{E141D1A0-9124-41EA-B3FB-58FFE6755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56" y="2000979"/>
            <a:ext cx="1577156" cy="1869694"/>
          </a:xfrm>
          <a:custGeom>
            <a:avLst/>
            <a:gdLst>
              <a:gd name="T0" fmla="*/ 0 w 3826"/>
              <a:gd name="T1" fmla="*/ 0 h 4538"/>
              <a:gd name="T2" fmla="*/ 0 w 3826"/>
              <a:gd name="T3" fmla="*/ 3825 h 4538"/>
              <a:gd name="T4" fmla="*/ 1913 w 3826"/>
              <a:gd name="T5" fmla="*/ 4537 h 4538"/>
              <a:gd name="T6" fmla="*/ 3825 w 3826"/>
              <a:gd name="T7" fmla="*/ 3825 h 4538"/>
              <a:gd name="T8" fmla="*/ 3825 w 3826"/>
              <a:gd name="T9" fmla="*/ 0 h 4538"/>
              <a:gd name="T10" fmla="*/ 0 w 3826"/>
              <a:gd name="T11" fmla="*/ 0 h 4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26" h="4538">
                <a:moveTo>
                  <a:pt x="0" y="0"/>
                </a:moveTo>
                <a:lnTo>
                  <a:pt x="0" y="3825"/>
                </a:lnTo>
                <a:lnTo>
                  <a:pt x="1913" y="4537"/>
                </a:lnTo>
                <a:lnTo>
                  <a:pt x="3825" y="3825"/>
                </a:lnTo>
                <a:lnTo>
                  <a:pt x="3825" y="0"/>
                </a:lnTo>
                <a:lnTo>
                  <a:pt x="0" y="0"/>
                </a:lnTo>
              </a:path>
            </a:pathLst>
          </a:custGeom>
          <a:solidFill>
            <a:srgbClr val="EA0000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6" dirty="0">
              <a:solidFill>
                <a:srgbClr val="0F1445"/>
              </a:solidFill>
              <a:latin typeface="Calibri" panose="020F0502020204030204"/>
            </a:endParaRPr>
          </a:p>
        </p:txBody>
      </p:sp>
      <p:sp>
        <p:nvSpPr>
          <p:cNvPr id="24" name="Freeform 19">
            <a:extLst>
              <a:ext uri="{FF2B5EF4-FFF2-40B4-BE49-F238E27FC236}">
                <a16:creationId xmlns:a16="http://schemas.microsoft.com/office/drawing/2014/main" id="{0D8D3984-E2B0-47F0-A5D9-26107760A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57" y="2000979"/>
            <a:ext cx="788578" cy="1869694"/>
          </a:xfrm>
          <a:custGeom>
            <a:avLst/>
            <a:gdLst>
              <a:gd name="T0" fmla="*/ 0 w 1914"/>
              <a:gd name="T1" fmla="*/ 0 h 4538"/>
              <a:gd name="T2" fmla="*/ 0 w 1914"/>
              <a:gd name="T3" fmla="*/ 3825 h 4538"/>
              <a:gd name="T4" fmla="*/ 1913 w 1914"/>
              <a:gd name="T5" fmla="*/ 4537 h 4538"/>
              <a:gd name="T6" fmla="*/ 1913 w 1914"/>
              <a:gd name="T7" fmla="*/ 0 h 4538"/>
              <a:gd name="T8" fmla="*/ 0 w 1914"/>
              <a:gd name="T9" fmla="*/ 0 h 4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4" h="4538">
                <a:moveTo>
                  <a:pt x="0" y="0"/>
                </a:moveTo>
                <a:lnTo>
                  <a:pt x="0" y="3825"/>
                </a:lnTo>
                <a:lnTo>
                  <a:pt x="1913" y="4537"/>
                </a:lnTo>
                <a:lnTo>
                  <a:pt x="1913" y="0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6">
              <a:solidFill>
                <a:srgbClr val="0F1445"/>
              </a:solidFill>
              <a:latin typeface="Calibri" panose="020F0502020204030204"/>
            </a:endParaRPr>
          </a:p>
        </p:txBody>
      </p:sp>
      <p:sp>
        <p:nvSpPr>
          <p:cNvPr id="25" name="Freeform 1">
            <a:extLst>
              <a:ext uri="{FF2B5EF4-FFF2-40B4-BE49-F238E27FC236}">
                <a16:creationId xmlns:a16="http://schemas.microsoft.com/office/drawing/2014/main" id="{BE33F7F3-1939-433B-A7A6-3BB320CBE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506" y="4736993"/>
            <a:ext cx="4691494" cy="1411810"/>
          </a:xfrm>
          <a:custGeom>
            <a:avLst/>
            <a:gdLst>
              <a:gd name="T0" fmla="*/ 11235 w 11384"/>
              <a:gd name="T1" fmla="*/ 3427 h 3428"/>
              <a:gd name="T2" fmla="*/ 149 w 11384"/>
              <a:gd name="T3" fmla="*/ 3427 h 3428"/>
              <a:gd name="T4" fmla="*/ 149 w 11384"/>
              <a:gd name="T5" fmla="*/ 3427 h 3428"/>
              <a:gd name="T6" fmla="*/ 0 w 11384"/>
              <a:gd name="T7" fmla="*/ 3278 h 3428"/>
              <a:gd name="T8" fmla="*/ 0 w 11384"/>
              <a:gd name="T9" fmla="*/ 148 h 3428"/>
              <a:gd name="T10" fmla="*/ 0 w 11384"/>
              <a:gd name="T11" fmla="*/ 148 h 3428"/>
              <a:gd name="T12" fmla="*/ 149 w 11384"/>
              <a:gd name="T13" fmla="*/ 0 h 3428"/>
              <a:gd name="T14" fmla="*/ 11235 w 11384"/>
              <a:gd name="T15" fmla="*/ 0 h 3428"/>
              <a:gd name="T16" fmla="*/ 11235 w 11384"/>
              <a:gd name="T17" fmla="*/ 0 h 3428"/>
              <a:gd name="T18" fmla="*/ 11383 w 11384"/>
              <a:gd name="T19" fmla="*/ 148 h 3428"/>
              <a:gd name="T20" fmla="*/ 11383 w 11384"/>
              <a:gd name="T21" fmla="*/ 3278 h 3428"/>
              <a:gd name="T22" fmla="*/ 11383 w 11384"/>
              <a:gd name="T23" fmla="*/ 3278 h 3428"/>
              <a:gd name="T24" fmla="*/ 11235 w 11384"/>
              <a:gd name="T25" fmla="*/ 3427 h 3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84" h="3428">
                <a:moveTo>
                  <a:pt x="11235" y="3427"/>
                </a:moveTo>
                <a:lnTo>
                  <a:pt x="149" y="3427"/>
                </a:lnTo>
                <a:lnTo>
                  <a:pt x="149" y="3427"/>
                </a:lnTo>
                <a:cubicBezTo>
                  <a:pt x="67" y="3427"/>
                  <a:pt x="0" y="3360"/>
                  <a:pt x="0" y="3278"/>
                </a:cubicBezTo>
                <a:lnTo>
                  <a:pt x="0" y="148"/>
                </a:lnTo>
                <a:lnTo>
                  <a:pt x="0" y="148"/>
                </a:lnTo>
                <a:cubicBezTo>
                  <a:pt x="0" y="66"/>
                  <a:pt x="67" y="0"/>
                  <a:pt x="149" y="0"/>
                </a:cubicBezTo>
                <a:lnTo>
                  <a:pt x="11235" y="0"/>
                </a:lnTo>
                <a:lnTo>
                  <a:pt x="11235" y="0"/>
                </a:lnTo>
                <a:cubicBezTo>
                  <a:pt x="11317" y="0"/>
                  <a:pt x="11383" y="66"/>
                  <a:pt x="11383" y="148"/>
                </a:cubicBezTo>
                <a:lnTo>
                  <a:pt x="11383" y="3278"/>
                </a:lnTo>
                <a:lnTo>
                  <a:pt x="11383" y="3278"/>
                </a:lnTo>
                <a:cubicBezTo>
                  <a:pt x="11383" y="3360"/>
                  <a:pt x="11317" y="3427"/>
                  <a:pt x="11235" y="3427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6">
              <a:solidFill>
                <a:srgbClr val="0F1445"/>
              </a:solidFill>
              <a:latin typeface="Calibri" panose="020F0502020204030204"/>
            </a:endParaRPr>
          </a:p>
        </p:txBody>
      </p:sp>
      <p:sp>
        <p:nvSpPr>
          <p:cNvPr id="26" name="Freeform 2">
            <a:extLst>
              <a:ext uri="{FF2B5EF4-FFF2-40B4-BE49-F238E27FC236}">
                <a16:creationId xmlns:a16="http://schemas.microsoft.com/office/drawing/2014/main" id="{2F73A876-3628-4013-AB75-A23B06DBF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5301" y="4571647"/>
            <a:ext cx="143544" cy="163530"/>
          </a:xfrm>
          <a:custGeom>
            <a:avLst/>
            <a:gdLst>
              <a:gd name="T0" fmla="*/ 0 w 349"/>
              <a:gd name="T1" fmla="*/ 0 h 399"/>
              <a:gd name="T2" fmla="*/ 348 w 349"/>
              <a:gd name="T3" fmla="*/ 398 h 399"/>
              <a:gd name="T4" fmla="*/ 0 w 349"/>
              <a:gd name="T5" fmla="*/ 398 h 399"/>
              <a:gd name="T6" fmla="*/ 0 w 349"/>
              <a:gd name="T7" fmla="*/ 0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9" h="399">
                <a:moveTo>
                  <a:pt x="0" y="0"/>
                </a:moveTo>
                <a:lnTo>
                  <a:pt x="348" y="398"/>
                </a:lnTo>
                <a:lnTo>
                  <a:pt x="0" y="398"/>
                </a:lnTo>
                <a:lnTo>
                  <a:pt x="0" y="0"/>
                </a:lnTo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6">
              <a:solidFill>
                <a:srgbClr val="0F1445"/>
              </a:solidFill>
              <a:latin typeface="Calibri" panose="020F0502020204030204"/>
            </a:endParaRPr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9D31EC3B-F6A7-42C9-B06E-36709DB81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506" y="6079610"/>
            <a:ext cx="4691494" cy="107204"/>
          </a:xfrm>
          <a:custGeom>
            <a:avLst/>
            <a:gdLst>
              <a:gd name="T0" fmla="*/ 11235 w 11384"/>
              <a:gd name="T1" fmla="*/ 149 h 262"/>
              <a:gd name="T2" fmla="*/ 149 w 11384"/>
              <a:gd name="T3" fmla="*/ 149 h 262"/>
              <a:gd name="T4" fmla="*/ 149 w 11384"/>
              <a:gd name="T5" fmla="*/ 149 h 262"/>
              <a:gd name="T6" fmla="*/ 0 w 11384"/>
              <a:gd name="T7" fmla="*/ 0 h 262"/>
              <a:gd name="T8" fmla="*/ 0 w 11384"/>
              <a:gd name="T9" fmla="*/ 112 h 262"/>
              <a:gd name="T10" fmla="*/ 0 w 11384"/>
              <a:gd name="T11" fmla="*/ 112 h 262"/>
              <a:gd name="T12" fmla="*/ 149 w 11384"/>
              <a:gd name="T13" fmla="*/ 261 h 262"/>
              <a:gd name="T14" fmla="*/ 11235 w 11384"/>
              <a:gd name="T15" fmla="*/ 261 h 262"/>
              <a:gd name="T16" fmla="*/ 11235 w 11384"/>
              <a:gd name="T17" fmla="*/ 261 h 262"/>
              <a:gd name="T18" fmla="*/ 11383 w 11384"/>
              <a:gd name="T19" fmla="*/ 112 h 262"/>
              <a:gd name="T20" fmla="*/ 11383 w 11384"/>
              <a:gd name="T21" fmla="*/ 0 h 262"/>
              <a:gd name="T22" fmla="*/ 11383 w 11384"/>
              <a:gd name="T23" fmla="*/ 0 h 262"/>
              <a:gd name="T24" fmla="*/ 11235 w 11384"/>
              <a:gd name="T25" fmla="*/ 14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84" h="262">
                <a:moveTo>
                  <a:pt x="11235" y="149"/>
                </a:moveTo>
                <a:lnTo>
                  <a:pt x="149" y="149"/>
                </a:lnTo>
                <a:lnTo>
                  <a:pt x="149" y="149"/>
                </a:lnTo>
                <a:cubicBezTo>
                  <a:pt x="67" y="149"/>
                  <a:pt x="0" y="82"/>
                  <a:pt x="0" y="0"/>
                </a:cubicBezTo>
                <a:lnTo>
                  <a:pt x="0" y="112"/>
                </a:lnTo>
                <a:lnTo>
                  <a:pt x="0" y="112"/>
                </a:lnTo>
                <a:cubicBezTo>
                  <a:pt x="0" y="194"/>
                  <a:pt x="67" y="261"/>
                  <a:pt x="149" y="261"/>
                </a:cubicBezTo>
                <a:lnTo>
                  <a:pt x="11235" y="261"/>
                </a:lnTo>
                <a:lnTo>
                  <a:pt x="11235" y="261"/>
                </a:lnTo>
                <a:cubicBezTo>
                  <a:pt x="11317" y="261"/>
                  <a:pt x="11383" y="194"/>
                  <a:pt x="11383" y="112"/>
                </a:cubicBezTo>
                <a:lnTo>
                  <a:pt x="11383" y="0"/>
                </a:lnTo>
                <a:lnTo>
                  <a:pt x="11383" y="0"/>
                </a:lnTo>
                <a:cubicBezTo>
                  <a:pt x="11383" y="82"/>
                  <a:pt x="11317" y="149"/>
                  <a:pt x="11235" y="149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6">
              <a:solidFill>
                <a:srgbClr val="0F1445"/>
              </a:solidFill>
              <a:latin typeface="Calibri" panose="020F0502020204030204"/>
            </a:endParaRPr>
          </a:p>
        </p:txBody>
      </p:sp>
      <p:sp>
        <p:nvSpPr>
          <p:cNvPr id="29" name="Freeform 3">
            <a:extLst>
              <a:ext uri="{FF2B5EF4-FFF2-40B4-BE49-F238E27FC236}">
                <a16:creationId xmlns:a16="http://schemas.microsoft.com/office/drawing/2014/main" id="{E13A46A5-3219-4C00-A485-75BA6A68C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9962" y="4571647"/>
            <a:ext cx="1577156" cy="1869692"/>
          </a:xfrm>
          <a:custGeom>
            <a:avLst/>
            <a:gdLst>
              <a:gd name="T0" fmla="*/ 0 w 3826"/>
              <a:gd name="T1" fmla="*/ 0 h 4538"/>
              <a:gd name="T2" fmla="*/ 0 w 3826"/>
              <a:gd name="T3" fmla="*/ 3825 h 4538"/>
              <a:gd name="T4" fmla="*/ 1913 w 3826"/>
              <a:gd name="T5" fmla="*/ 4537 h 4538"/>
              <a:gd name="T6" fmla="*/ 3825 w 3826"/>
              <a:gd name="T7" fmla="*/ 3825 h 4538"/>
              <a:gd name="T8" fmla="*/ 3825 w 3826"/>
              <a:gd name="T9" fmla="*/ 0 h 4538"/>
              <a:gd name="T10" fmla="*/ 0 w 3826"/>
              <a:gd name="T11" fmla="*/ 0 h 4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26" h="4538">
                <a:moveTo>
                  <a:pt x="0" y="0"/>
                </a:moveTo>
                <a:lnTo>
                  <a:pt x="0" y="3825"/>
                </a:lnTo>
                <a:lnTo>
                  <a:pt x="1913" y="4537"/>
                </a:lnTo>
                <a:lnTo>
                  <a:pt x="3825" y="3825"/>
                </a:lnTo>
                <a:lnTo>
                  <a:pt x="3825" y="0"/>
                </a:lnTo>
                <a:lnTo>
                  <a:pt x="0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6">
              <a:solidFill>
                <a:srgbClr val="0F1445"/>
              </a:solidFill>
              <a:latin typeface="Calibri" panose="020F0502020204030204"/>
            </a:endParaRPr>
          </a:p>
        </p:txBody>
      </p:sp>
      <p:sp>
        <p:nvSpPr>
          <p:cNvPr id="33" name="Freeform 4">
            <a:extLst>
              <a:ext uri="{FF2B5EF4-FFF2-40B4-BE49-F238E27FC236}">
                <a16:creationId xmlns:a16="http://schemas.microsoft.com/office/drawing/2014/main" id="{EF6B0391-377C-4219-A7CB-B73FEE8CD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9963" y="4571647"/>
            <a:ext cx="788578" cy="1869692"/>
          </a:xfrm>
          <a:custGeom>
            <a:avLst/>
            <a:gdLst>
              <a:gd name="T0" fmla="*/ 0 w 1914"/>
              <a:gd name="T1" fmla="*/ 0 h 4538"/>
              <a:gd name="T2" fmla="*/ 0 w 1914"/>
              <a:gd name="T3" fmla="*/ 3825 h 4538"/>
              <a:gd name="T4" fmla="*/ 1913 w 1914"/>
              <a:gd name="T5" fmla="*/ 4537 h 4538"/>
              <a:gd name="T6" fmla="*/ 1913 w 1914"/>
              <a:gd name="T7" fmla="*/ 0 h 4538"/>
              <a:gd name="T8" fmla="*/ 0 w 1914"/>
              <a:gd name="T9" fmla="*/ 0 h 4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4" h="4538">
                <a:moveTo>
                  <a:pt x="0" y="0"/>
                </a:moveTo>
                <a:lnTo>
                  <a:pt x="0" y="3825"/>
                </a:lnTo>
                <a:lnTo>
                  <a:pt x="1913" y="4537"/>
                </a:lnTo>
                <a:lnTo>
                  <a:pt x="1913" y="0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6">
              <a:solidFill>
                <a:srgbClr val="0F1445"/>
              </a:solidFill>
              <a:latin typeface="Calibri" panose="020F0502020204030204"/>
            </a:endParaRPr>
          </a:p>
        </p:txBody>
      </p:sp>
      <p:sp>
        <p:nvSpPr>
          <p:cNvPr id="35" name="TextBox 28">
            <a:extLst>
              <a:ext uri="{FF2B5EF4-FFF2-40B4-BE49-F238E27FC236}">
                <a16:creationId xmlns:a16="http://schemas.microsoft.com/office/drawing/2014/main" id="{EB660339-A5F8-40A1-869E-95FA485387B8}"/>
              </a:ext>
            </a:extLst>
          </p:cNvPr>
          <p:cNvSpPr txBox="1"/>
          <p:nvPr/>
        </p:nvSpPr>
        <p:spPr>
          <a:xfrm>
            <a:off x="1263263" y="2294243"/>
            <a:ext cx="1077539" cy="115416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217"/>
            <a:r>
              <a:rPr lang="en-US" sz="6900" b="1" dirty="0">
                <a:solidFill>
                  <a:srgbClr val="FFFFFF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01</a:t>
            </a:r>
          </a:p>
        </p:txBody>
      </p:sp>
      <p:sp>
        <p:nvSpPr>
          <p:cNvPr id="36" name="TextBox 29">
            <a:extLst>
              <a:ext uri="{FF2B5EF4-FFF2-40B4-BE49-F238E27FC236}">
                <a16:creationId xmlns:a16="http://schemas.microsoft.com/office/drawing/2014/main" id="{056F04DD-7FE1-4665-9E77-82759E92C9A3}"/>
              </a:ext>
            </a:extLst>
          </p:cNvPr>
          <p:cNvSpPr txBox="1"/>
          <p:nvPr/>
        </p:nvSpPr>
        <p:spPr>
          <a:xfrm>
            <a:off x="1158267" y="4834021"/>
            <a:ext cx="1287533" cy="115416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217"/>
            <a:r>
              <a:rPr lang="en-US" sz="6900" b="1" dirty="0">
                <a:solidFill>
                  <a:srgbClr val="FFFFFF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03</a:t>
            </a:r>
          </a:p>
        </p:txBody>
      </p:sp>
      <p:sp>
        <p:nvSpPr>
          <p:cNvPr id="37" name="TextBox 30">
            <a:extLst>
              <a:ext uri="{FF2B5EF4-FFF2-40B4-BE49-F238E27FC236}">
                <a16:creationId xmlns:a16="http://schemas.microsoft.com/office/drawing/2014/main" id="{58CEFE69-DCD1-4C2D-949B-FF2FB1302030}"/>
              </a:ext>
            </a:extLst>
          </p:cNvPr>
          <p:cNvSpPr txBox="1"/>
          <p:nvPr/>
        </p:nvSpPr>
        <p:spPr>
          <a:xfrm>
            <a:off x="7145995" y="2294243"/>
            <a:ext cx="1265091" cy="115416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217"/>
            <a:r>
              <a:rPr lang="en-US" sz="6900" b="1" dirty="0">
                <a:solidFill>
                  <a:srgbClr val="FFFFFF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02</a:t>
            </a:r>
          </a:p>
        </p:txBody>
      </p:sp>
      <p:sp>
        <p:nvSpPr>
          <p:cNvPr id="38" name="TextBox 31">
            <a:extLst>
              <a:ext uri="{FF2B5EF4-FFF2-40B4-BE49-F238E27FC236}">
                <a16:creationId xmlns:a16="http://schemas.microsoft.com/office/drawing/2014/main" id="{E22BDED9-8F62-4FBA-BC64-2DB0CDA0A20F}"/>
              </a:ext>
            </a:extLst>
          </p:cNvPr>
          <p:cNvSpPr txBox="1"/>
          <p:nvPr/>
        </p:nvSpPr>
        <p:spPr>
          <a:xfrm>
            <a:off x="7107523" y="4834021"/>
            <a:ext cx="1342035" cy="115416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217"/>
            <a:r>
              <a:rPr lang="en-US" sz="6900" b="1" dirty="0">
                <a:solidFill>
                  <a:srgbClr val="FFFFFF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04</a:t>
            </a: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15860461-4DD9-4950-A473-AEE94ABAF377}"/>
              </a:ext>
            </a:extLst>
          </p:cNvPr>
          <p:cNvSpPr txBox="1">
            <a:spLocks/>
          </p:cNvSpPr>
          <p:nvPr/>
        </p:nvSpPr>
        <p:spPr>
          <a:xfrm>
            <a:off x="2729459" y="2600625"/>
            <a:ext cx="2625456" cy="920252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PE" sz="1200" dirty="0">
                <a:latin typeface="Poppins" panose="00000500000000000000" pitchFamily="2" charset="0"/>
                <a:cs typeface="Poppins" panose="00000500000000000000" pitchFamily="2" charset="0"/>
              </a:rPr>
              <a:t>La DVP no establece la estrategia legal, no identificamos irregularidades ni delitos.</a:t>
            </a: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C06A0648-0447-4B9A-9AF0-BB8D5133E87F}"/>
              </a:ext>
            </a:extLst>
          </p:cNvPr>
          <p:cNvSpPr txBox="1">
            <a:spLocks/>
          </p:cNvSpPr>
          <p:nvPr/>
        </p:nvSpPr>
        <p:spPr>
          <a:xfrm>
            <a:off x="2740451" y="4840176"/>
            <a:ext cx="2631649" cy="114185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PE" sz="1200" dirty="0">
                <a:latin typeface="Poppins" panose="00000500000000000000" pitchFamily="2" charset="0"/>
                <a:cs typeface="Poppins" panose="00000500000000000000" pitchFamily="2" charset="0"/>
              </a:rPr>
              <a:t>No realizamos informes internos o formulamos preguntas a los abogados para sus casos, en razón que no es nuestra competencia funcional.</a:t>
            </a: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D1C51B6F-C5C7-4BFD-AF14-AD20BA000789}"/>
              </a:ext>
            </a:extLst>
          </p:cNvPr>
          <p:cNvSpPr txBox="1">
            <a:spLocks/>
          </p:cNvSpPr>
          <p:nvPr/>
        </p:nvSpPr>
        <p:spPr>
          <a:xfrm>
            <a:off x="8690368" y="5113058"/>
            <a:ext cx="2616380" cy="920252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PE" sz="1200" dirty="0">
                <a:latin typeface="Poppins" panose="00000500000000000000" pitchFamily="2" charset="0"/>
                <a:cs typeface="Poppins" panose="00000500000000000000" pitchFamily="2" charset="0"/>
              </a:rPr>
              <a:t>El abogado debe conocer muy bien su caso para absolver consultas de los peritos (conocer el expediente). </a:t>
            </a:r>
          </a:p>
        </p:txBody>
      </p:sp>
      <p:sp>
        <p:nvSpPr>
          <p:cNvPr id="47" name="Google Shape;225;p21">
            <a:extLst>
              <a:ext uri="{FF2B5EF4-FFF2-40B4-BE49-F238E27FC236}">
                <a16:creationId xmlns:a16="http://schemas.microsoft.com/office/drawing/2014/main" id="{B0165CB8-D3B8-493D-A8C2-E8A29FFA4EDD}"/>
              </a:ext>
            </a:extLst>
          </p:cNvPr>
          <p:cNvSpPr txBox="1">
            <a:spLocks/>
          </p:cNvSpPr>
          <p:nvPr/>
        </p:nvSpPr>
        <p:spPr>
          <a:xfrm>
            <a:off x="978862" y="1163036"/>
            <a:ext cx="10252469" cy="7445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latin typeface="Poppins" panose="020B0604020202020204" charset="0"/>
                <a:cs typeface="Poppins" panose="020B0604020202020204" charset="0"/>
              </a:rPr>
              <a:t>Algunos aspectos a tomar en cuenta: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BAD0041F-2037-4D87-9C35-40149E00BCE0}"/>
              </a:ext>
            </a:extLst>
          </p:cNvPr>
          <p:cNvSpPr/>
          <p:nvPr/>
        </p:nvSpPr>
        <p:spPr>
          <a:xfrm>
            <a:off x="418293" y="1379509"/>
            <a:ext cx="368300" cy="2975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A79F3DFA-98E6-4FE5-8205-67CEF657BF4F}"/>
              </a:ext>
            </a:extLst>
          </p:cNvPr>
          <p:cNvSpPr txBox="1">
            <a:spLocks/>
          </p:cNvSpPr>
          <p:nvPr/>
        </p:nvSpPr>
        <p:spPr>
          <a:xfrm>
            <a:off x="8708845" y="2394206"/>
            <a:ext cx="2637054" cy="1099147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3818">
              <a:lnSpc>
                <a:spcPts val="2050"/>
              </a:lnSpc>
            </a:pPr>
            <a:r>
              <a:rPr lang="es-PE" sz="1200" dirty="0">
                <a:latin typeface="Poppins" panose="00000500000000000000" pitchFamily="2" charset="0"/>
                <a:cs typeface="Poppins" panose="00000500000000000000" pitchFamily="2" charset="0"/>
              </a:rPr>
              <a:t>No esperar el último día para solicitar la atención de la DVP, sea para la elaboración de pericias de parte o revisiones.</a:t>
            </a:r>
            <a:endParaRPr lang="en-US" sz="1200" dirty="0">
              <a:latin typeface="Poppins" panose="00000500000000000000" pitchFamily="2" charset="0"/>
              <a:ea typeface="Open Sans Light" panose="020B0306030504020204" pitchFamily="34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65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"/>
          <p:cNvSpPr txBox="1">
            <a:spLocks noGrp="1"/>
          </p:cNvSpPr>
          <p:nvPr>
            <p:ph type="sldNum" sz="quarter" idx="12"/>
          </p:nvPr>
        </p:nvSpPr>
        <p:spPr>
          <a:xfrm>
            <a:off x="9283908" y="6413911"/>
            <a:ext cx="2743200" cy="3651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01959AD6-EB8F-4A8B-A75E-8A88D2230F22}"/>
              </a:ext>
            </a:extLst>
          </p:cNvPr>
          <p:cNvSpPr/>
          <p:nvPr/>
        </p:nvSpPr>
        <p:spPr>
          <a:xfrm>
            <a:off x="0" y="0"/>
            <a:ext cx="12192000" cy="1051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8B6D9797-C45D-4966-B603-DF47FFAD9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207" y="244150"/>
            <a:ext cx="1781144" cy="435767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A10CE4CF-C268-40F1-81A4-361CFA152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181" y="194851"/>
            <a:ext cx="1381977" cy="534365"/>
          </a:xfrm>
          <a:prstGeom prst="rect">
            <a:avLst/>
          </a:prstGeom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id="{D927C9EF-3EDC-41F0-B1DF-6F26E4774D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149" y="264507"/>
            <a:ext cx="2169953" cy="395053"/>
          </a:xfrm>
          <a:prstGeom prst="rect">
            <a:avLst/>
          </a:prstGeom>
        </p:spPr>
      </p:pic>
      <p:cxnSp>
        <p:nvCxnSpPr>
          <p:cNvPr id="86" name="Conector recto 85">
            <a:extLst>
              <a:ext uri="{FF2B5EF4-FFF2-40B4-BE49-F238E27FC236}">
                <a16:creationId xmlns:a16="http://schemas.microsoft.com/office/drawing/2014/main" id="{1D7ED3F6-8DFA-4175-A7B5-F6F68A497502}"/>
              </a:ext>
            </a:extLst>
          </p:cNvPr>
          <p:cNvCxnSpPr>
            <a:cxnSpLocks/>
          </p:cNvCxnSpPr>
          <p:nvPr/>
        </p:nvCxnSpPr>
        <p:spPr>
          <a:xfrm>
            <a:off x="4501452" y="198499"/>
            <a:ext cx="0" cy="66003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Google Shape;239;p22">
            <a:extLst>
              <a:ext uri="{FF2B5EF4-FFF2-40B4-BE49-F238E27FC236}">
                <a16:creationId xmlns:a16="http://schemas.microsoft.com/office/drawing/2014/main" id="{4CA7D696-B75B-47E7-B3FD-93729106CF8C}"/>
              </a:ext>
            </a:extLst>
          </p:cNvPr>
          <p:cNvSpPr txBox="1">
            <a:spLocks/>
          </p:cNvSpPr>
          <p:nvPr/>
        </p:nvSpPr>
        <p:spPr>
          <a:xfrm>
            <a:off x="4520502" y="166329"/>
            <a:ext cx="1468851" cy="69041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D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irección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V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aloración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P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ericias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9E385E7-C9E0-8E88-E30E-F26134D00B3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438" b="8391"/>
          <a:stretch/>
        </p:blipFill>
        <p:spPr>
          <a:xfrm>
            <a:off x="0" y="1051589"/>
            <a:ext cx="12191997" cy="5834931"/>
          </a:xfrm>
          <a:prstGeom prst="rect">
            <a:avLst/>
          </a:prstGeom>
        </p:spPr>
      </p:pic>
      <p:sp>
        <p:nvSpPr>
          <p:cNvPr id="3" name="Google Shape;238;p22">
            <a:extLst>
              <a:ext uri="{FF2B5EF4-FFF2-40B4-BE49-F238E27FC236}">
                <a16:creationId xmlns:a16="http://schemas.microsoft.com/office/drawing/2014/main" id="{C0C1B235-089E-8D7B-2CE2-D336A8A32033}"/>
              </a:ext>
            </a:extLst>
          </p:cNvPr>
          <p:cNvSpPr txBox="1">
            <a:spLocks/>
          </p:cNvSpPr>
          <p:nvPr/>
        </p:nvSpPr>
        <p:spPr>
          <a:xfrm>
            <a:off x="639699" y="5600262"/>
            <a:ext cx="11292159" cy="81364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anose="020B0604020202020204" charset="0"/>
                <a:ea typeface="+mj-ea"/>
                <a:cs typeface="Poppins" panose="020B060402020202020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dvppericiasoficiales@pge.gob.pe</a:t>
            </a:r>
            <a:r>
              <a:rPr kumimoji="0" lang="es-PE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anose="020B0604020202020204" charset="0"/>
                <a:ea typeface="+mj-ea"/>
                <a:cs typeface="Poppins" panose="020B0604020202020204" charset="0"/>
              </a:rPr>
              <a:t>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2CCA273-95F3-8BD6-169F-2CCB0D707517}"/>
              </a:ext>
            </a:extLst>
          </p:cNvPr>
          <p:cNvSpPr/>
          <p:nvPr/>
        </p:nvSpPr>
        <p:spPr>
          <a:xfrm>
            <a:off x="0" y="1732094"/>
            <a:ext cx="469382" cy="3425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A4FD11F-942C-4F35-ACD5-652555CBD2E8}"/>
              </a:ext>
            </a:extLst>
          </p:cNvPr>
          <p:cNvSpPr txBox="1"/>
          <p:nvPr/>
        </p:nvSpPr>
        <p:spPr>
          <a:xfrm>
            <a:off x="234691" y="1711149"/>
            <a:ext cx="4750541" cy="298543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CANAL DE RECEPCIÓN DE SOLICITUDES PARA REVISIÓN DE INFORMES DE PERICIAS OFICIALES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(Informes emitidos por el Ministerio Público)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IMPORTANTE: </a:t>
            </a:r>
            <a:r>
              <a:rPr lang="es-PE" sz="1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Deben también gestionar su ingreso de solicitud a mesa de partes de la PGE</a:t>
            </a:r>
            <a:endParaRPr kumimoji="0" lang="es-PE" sz="1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945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3859FF4-8458-4D4E-905B-6E519C5D19D3}"/>
              </a:ext>
            </a:extLst>
          </p:cNvPr>
          <p:cNvSpPr/>
          <p:nvPr/>
        </p:nvSpPr>
        <p:spPr>
          <a:xfrm>
            <a:off x="0" y="0"/>
            <a:ext cx="12192000" cy="1051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0" name="Google Shape;270;p25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D39D7E9F-D7E0-4479-8C55-C6A09F54D0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207" y="244150"/>
            <a:ext cx="1781144" cy="435767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7CFDABC1-EAD9-4F2D-B0AC-3711B2133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181" y="194851"/>
            <a:ext cx="1381977" cy="534365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57B6B4D6-49FB-40BA-BDB1-3276A0F158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149" y="264507"/>
            <a:ext cx="2169953" cy="395053"/>
          </a:xfrm>
          <a:prstGeom prst="rect">
            <a:avLst/>
          </a:prstGeom>
        </p:spPr>
      </p:pic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704EE7E2-1E9B-4340-A86F-84A88217FBFD}"/>
              </a:ext>
            </a:extLst>
          </p:cNvPr>
          <p:cNvCxnSpPr>
            <a:cxnSpLocks/>
          </p:cNvCxnSpPr>
          <p:nvPr/>
        </p:nvCxnSpPr>
        <p:spPr>
          <a:xfrm>
            <a:off x="4501452" y="198499"/>
            <a:ext cx="0" cy="66003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239;p22">
            <a:extLst>
              <a:ext uri="{FF2B5EF4-FFF2-40B4-BE49-F238E27FC236}">
                <a16:creationId xmlns:a16="http://schemas.microsoft.com/office/drawing/2014/main" id="{C60A37FF-55DB-41CB-859C-733C2CF57D7B}"/>
              </a:ext>
            </a:extLst>
          </p:cNvPr>
          <p:cNvSpPr txBox="1">
            <a:spLocks/>
          </p:cNvSpPr>
          <p:nvPr/>
        </p:nvSpPr>
        <p:spPr>
          <a:xfrm>
            <a:off x="4520502" y="166329"/>
            <a:ext cx="1468851" cy="69041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D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irección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V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aloración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P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ericias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CB18247-A7BE-434C-AA5B-6948822CDD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5275" y="1747823"/>
            <a:ext cx="6984000" cy="42060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6456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3570152" y="3690993"/>
            <a:ext cx="4836050" cy="31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alt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Poppins" panose="00000500000000000000" pitchFamily="2" charset="0"/>
              </a:rPr>
              <a:t>Dirección de Valoración y Pericias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589" y="2350265"/>
            <a:ext cx="1866624" cy="1089262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38328" y="6161255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695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6910" y="2729946"/>
            <a:ext cx="3112484" cy="699054"/>
          </a:xfrm>
        </p:spPr>
        <p:txBody>
          <a:bodyPr>
            <a:noAutofit/>
          </a:bodyPr>
          <a:lstStyle/>
          <a:p>
            <a:pPr algn="l"/>
            <a:r>
              <a:rPr lang="es-ES" sz="36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CONTENIDO</a:t>
            </a:r>
            <a:endParaRPr lang="en-US" sz="24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55499" y="983533"/>
            <a:ext cx="565395" cy="542580"/>
          </a:xfrm>
        </p:spPr>
        <p:txBody>
          <a:bodyPr>
            <a:normAutofit/>
          </a:bodyPr>
          <a:lstStyle/>
          <a:p>
            <a:pPr algn="l"/>
            <a:r>
              <a:rPr lang="es-ES" sz="2800" dirty="0">
                <a:solidFill>
                  <a:schemeClr val="bg1"/>
                </a:solidFill>
              </a:rPr>
              <a:t>01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4371016" y="856876"/>
            <a:ext cx="718664" cy="69905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4390066" y="2710138"/>
            <a:ext cx="565395" cy="542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4319860" y="2631901"/>
            <a:ext cx="718664" cy="69905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Conector recto 12"/>
          <p:cNvCxnSpPr>
            <a:cxnSpLocks/>
          </p:cNvCxnSpPr>
          <p:nvPr/>
        </p:nvCxnSpPr>
        <p:spPr>
          <a:xfrm>
            <a:off x="5469642" y="673558"/>
            <a:ext cx="0" cy="514621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ítulo 2"/>
          <p:cNvSpPr txBox="1">
            <a:spLocks/>
          </p:cNvSpPr>
          <p:nvPr/>
        </p:nvSpPr>
        <p:spPr>
          <a:xfrm>
            <a:off x="5772028" y="882235"/>
            <a:ext cx="5019796" cy="920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b="1" dirty="0">
                <a:solidFill>
                  <a:prstClr val="white"/>
                </a:solidFill>
                <a:latin typeface="Poppins" panose="020B0604020202020204" charset="0"/>
                <a:cs typeface="Poppins" panose="020B0604020202020204" charset="0"/>
              </a:rPr>
              <a:t>¿Qué es la Dirección de Valoración y Pericias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 (DVP) de la Procuraduría General del Estado (PGE)?</a:t>
            </a:r>
          </a:p>
        </p:txBody>
      </p:sp>
      <p:sp>
        <p:nvSpPr>
          <p:cNvPr id="17" name="Subtítulo 2"/>
          <p:cNvSpPr txBox="1">
            <a:spLocks/>
          </p:cNvSpPr>
          <p:nvPr/>
        </p:nvSpPr>
        <p:spPr>
          <a:xfrm>
            <a:off x="5774319" y="2586362"/>
            <a:ext cx="4188830" cy="1114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MX" b="1" dirty="0">
                <a:solidFill>
                  <a:prstClr val="white"/>
                </a:solidFill>
                <a:latin typeface="Poppins" panose="020B0604020202020204" charset="0"/>
                <a:cs typeface="Poppins" panose="020B0604020202020204" charset="0"/>
              </a:rPr>
              <a:t>¿Qué documentos recibe y emite la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DVP?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riángulo isósceles 30"/>
          <p:cNvSpPr/>
          <p:nvPr/>
        </p:nvSpPr>
        <p:spPr>
          <a:xfrm>
            <a:off x="8777679" y="4133088"/>
            <a:ext cx="6879087" cy="27249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852" y="5656614"/>
            <a:ext cx="1600763" cy="934119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A65ECCE8-81F7-4293-AD3C-BFE4D3513C83}"/>
              </a:ext>
            </a:extLst>
          </p:cNvPr>
          <p:cNvSpPr txBox="1">
            <a:spLocks/>
          </p:cNvSpPr>
          <p:nvPr/>
        </p:nvSpPr>
        <p:spPr>
          <a:xfrm>
            <a:off x="4393609" y="4212873"/>
            <a:ext cx="565395" cy="542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6948E48-DCCD-425F-9500-2AA9CE5489FF}"/>
              </a:ext>
            </a:extLst>
          </p:cNvPr>
          <p:cNvSpPr/>
          <p:nvPr/>
        </p:nvSpPr>
        <p:spPr>
          <a:xfrm>
            <a:off x="4323403" y="4134636"/>
            <a:ext cx="718664" cy="69905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C798B727-C37F-4663-964D-54616AA43766}"/>
              </a:ext>
            </a:extLst>
          </p:cNvPr>
          <p:cNvSpPr txBox="1">
            <a:spLocks/>
          </p:cNvSpPr>
          <p:nvPr/>
        </p:nvSpPr>
        <p:spPr>
          <a:xfrm>
            <a:off x="5777862" y="4241497"/>
            <a:ext cx="4188830" cy="1114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MX" b="1" dirty="0">
                <a:solidFill>
                  <a:prstClr val="white"/>
                </a:solidFill>
                <a:latin typeface="Poppins" panose="020B0604020202020204" charset="0"/>
                <a:cs typeface="Poppins" panose="020B0604020202020204" charset="0"/>
              </a:rPr>
              <a:t>Consideraciones importantes sobre la DVP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563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9"/>
          <p:cNvSpPr txBox="1">
            <a:spLocks noGrp="1"/>
          </p:cNvSpPr>
          <p:nvPr>
            <p:ph type="ctrTitle"/>
          </p:nvPr>
        </p:nvSpPr>
        <p:spPr>
          <a:xfrm>
            <a:off x="3426400" y="2174155"/>
            <a:ext cx="5339200" cy="185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s-MX" sz="2800" b="1" dirty="0">
                <a:latin typeface="Poppins" panose="020B0604020202020204" charset="0"/>
                <a:cs typeface="Poppins" panose="020B0604020202020204" charset="0"/>
              </a:rPr>
              <a:t>¿Qué es la Dirección de Valoración y Pericias (DVP) de la Procuraduría General del Estado (PGE)?</a:t>
            </a:r>
          </a:p>
        </p:txBody>
      </p:sp>
      <p:sp>
        <p:nvSpPr>
          <p:cNvPr id="460" name="Google Shape;460;p39"/>
          <p:cNvSpPr txBox="1"/>
          <p:nvPr/>
        </p:nvSpPr>
        <p:spPr>
          <a:xfrm>
            <a:off x="1374567" y="947333"/>
            <a:ext cx="1856800" cy="18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1</a:t>
            </a:r>
            <a:endParaRPr kumimoji="0" sz="8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689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23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247527" y="1304488"/>
            <a:ext cx="368300" cy="2975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1E5A5E10-4090-4C75-9E6A-D591F8DCB8B0}"/>
              </a:ext>
            </a:extLst>
          </p:cNvPr>
          <p:cNvSpPr/>
          <p:nvPr/>
        </p:nvSpPr>
        <p:spPr>
          <a:xfrm>
            <a:off x="0" y="0"/>
            <a:ext cx="12192000" cy="1051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A0F8EC27-580C-4AE3-8E24-FD47F7ACA3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207" y="244150"/>
            <a:ext cx="1781144" cy="435767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A8AE904D-C9C7-431E-9555-43839F4BEA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181" y="194851"/>
            <a:ext cx="1381977" cy="534365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D968EA8C-4D77-4D5A-BF6F-495EA0D8D2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149" y="264507"/>
            <a:ext cx="2169953" cy="395053"/>
          </a:xfrm>
          <a:prstGeom prst="rect">
            <a:avLst/>
          </a:prstGeom>
        </p:spPr>
      </p:pic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C496FE95-E023-4375-B73D-838179BF43AF}"/>
              </a:ext>
            </a:extLst>
          </p:cNvPr>
          <p:cNvCxnSpPr>
            <a:cxnSpLocks/>
          </p:cNvCxnSpPr>
          <p:nvPr/>
        </p:nvCxnSpPr>
        <p:spPr>
          <a:xfrm>
            <a:off x="4501452" y="198499"/>
            <a:ext cx="0" cy="66003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Google Shape;239;p22">
            <a:extLst>
              <a:ext uri="{FF2B5EF4-FFF2-40B4-BE49-F238E27FC236}">
                <a16:creationId xmlns:a16="http://schemas.microsoft.com/office/drawing/2014/main" id="{1816501E-F5B6-409D-9092-F28D63E1A6A3}"/>
              </a:ext>
            </a:extLst>
          </p:cNvPr>
          <p:cNvSpPr txBox="1">
            <a:spLocks/>
          </p:cNvSpPr>
          <p:nvPr/>
        </p:nvSpPr>
        <p:spPr>
          <a:xfrm>
            <a:off x="4520502" y="166329"/>
            <a:ext cx="1468851" cy="69041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D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irección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V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aloración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P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ericias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342BD74-D890-4D78-83E7-7DF284148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928" y="1051589"/>
            <a:ext cx="11440296" cy="1325563"/>
          </a:xfrm>
        </p:spPr>
        <p:txBody>
          <a:bodyPr>
            <a:normAutofit/>
          </a:bodyPr>
          <a:lstStyle/>
          <a:p>
            <a:r>
              <a:rPr lang="es-MX" sz="4200" b="1" dirty="0">
                <a:latin typeface="Poppins" panose="00000500000000000000" pitchFamily="2" charset="0"/>
                <a:cs typeface="Poppins" panose="00000500000000000000" pitchFamily="2" charset="0"/>
              </a:rPr>
              <a:t>Funciones de la Dirección de Valoración y Pericias (DVP) </a:t>
            </a:r>
            <a:endParaRPr lang="es-PE" sz="42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F2CE8030-FADC-4D71-8CE8-C808E5ED05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8162967"/>
              </p:ext>
            </p:extLst>
          </p:nvPr>
        </p:nvGraphicFramePr>
        <p:xfrm>
          <a:off x="454625" y="1908329"/>
          <a:ext cx="11077408" cy="5005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4" name="Rectángulo 23">
            <a:extLst>
              <a:ext uri="{FF2B5EF4-FFF2-40B4-BE49-F238E27FC236}">
                <a16:creationId xmlns:a16="http://schemas.microsoft.com/office/drawing/2014/main" id="{E5E4D654-8B1A-46FF-B601-B8A491693339}"/>
              </a:ext>
            </a:extLst>
          </p:cNvPr>
          <p:cNvSpPr/>
          <p:nvPr/>
        </p:nvSpPr>
        <p:spPr>
          <a:xfrm>
            <a:off x="5989353" y="2683460"/>
            <a:ext cx="5357579" cy="340407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0916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3859FF4-8458-4D4E-905B-6E519C5D19D3}"/>
              </a:ext>
            </a:extLst>
          </p:cNvPr>
          <p:cNvSpPr/>
          <p:nvPr/>
        </p:nvSpPr>
        <p:spPr>
          <a:xfrm>
            <a:off x="0" y="0"/>
            <a:ext cx="12192000" cy="1051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D39D7E9F-D7E0-4479-8C55-C6A09F54D0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207" y="244150"/>
            <a:ext cx="1781144" cy="435767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7CFDABC1-EAD9-4F2D-B0AC-3711B2133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181" y="194851"/>
            <a:ext cx="1381977" cy="534365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57B6B4D6-49FB-40BA-BDB1-3276A0F158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149" y="264507"/>
            <a:ext cx="2169953" cy="395053"/>
          </a:xfrm>
          <a:prstGeom prst="rect">
            <a:avLst/>
          </a:prstGeom>
        </p:spPr>
      </p:pic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704EE7E2-1E9B-4340-A86F-84A88217FBFD}"/>
              </a:ext>
            </a:extLst>
          </p:cNvPr>
          <p:cNvCxnSpPr>
            <a:cxnSpLocks/>
          </p:cNvCxnSpPr>
          <p:nvPr/>
        </p:nvCxnSpPr>
        <p:spPr>
          <a:xfrm>
            <a:off x="4501452" y="198499"/>
            <a:ext cx="0" cy="66003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239;p22">
            <a:extLst>
              <a:ext uri="{FF2B5EF4-FFF2-40B4-BE49-F238E27FC236}">
                <a16:creationId xmlns:a16="http://schemas.microsoft.com/office/drawing/2014/main" id="{C60A37FF-55DB-41CB-859C-733C2CF57D7B}"/>
              </a:ext>
            </a:extLst>
          </p:cNvPr>
          <p:cNvSpPr txBox="1">
            <a:spLocks/>
          </p:cNvSpPr>
          <p:nvPr/>
        </p:nvSpPr>
        <p:spPr>
          <a:xfrm>
            <a:off x="4520502" y="166329"/>
            <a:ext cx="1468851" cy="69041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D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irección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V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aloración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P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ericias</a:t>
            </a:r>
          </a:p>
        </p:txBody>
      </p:sp>
      <p:sp>
        <p:nvSpPr>
          <p:cNvPr id="73" name="Google Shape;1020;p23">
            <a:extLst>
              <a:ext uri="{FF2B5EF4-FFF2-40B4-BE49-F238E27FC236}">
                <a16:creationId xmlns:a16="http://schemas.microsoft.com/office/drawing/2014/main" id="{1DA8387B-71C7-4CAB-AD72-5DD91C1264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5948" y="1462284"/>
            <a:ext cx="10441203" cy="471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ES" sz="4200" b="1" dirty="0">
                <a:latin typeface="Poppins" panose="00000500000000000000" pitchFamily="2" charset="0"/>
                <a:cs typeface="Poppins" panose="00000500000000000000" pitchFamily="2" charset="0"/>
              </a:rPr>
              <a:t>Organización del Equipo de Trabajo de la DVP</a:t>
            </a:r>
            <a:endParaRPr sz="42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1151FC22-54B6-4CBB-AF8A-DB3F973D27E7}"/>
              </a:ext>
            </a:extLst>
          </p:cNvPr>
          <p:cNvSpPr/>
          <p:nvPr/>
        </p:nvSpPr>
        <p:spPr>
          <a:xfrm>
            <a:off x="494849" y="1262393"/>
            <a:ext cx="368300" cy="2975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91B118F-F8DE-4166-ACF2-CA99D76404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2635317"/>
              </p:ext>
            </p:extLst>
          </p:nvPr>
        </p:nvGraphicFramePr>
        <p:xfrm>
          <a:off x="197140" y="1871232"/>
          <a:ext cx="9638198" cy="453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8BAD628E-03C5-4601-86AD-DF93C67E1E2B}"/>
              </a:ext>
            </a:extLst>
          </p:cNvPr>
          <p:cNvSpPr/>
          <p:nvPr/>
        </p:nvSpPr>
        <p:spPr>
          <a:xfrm>
            <a:off x="3608755" y="4594825"/>
            <a:ext cx="1776179" cy="96555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0" name="Freeform 17">
            <a:extLst>
              <a:ext uri="{FF2B5EF4-FFF2-40B4-BE49-F238E27FC236}">
                <a16:creationId xmlns:a16="http://schemas.microsoft.com/office/drawing/2014/main" id="{EF76ADE7-2684-488E-AC61-D214AD241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2840" y="3145281"/>
            <a:ext cx="2158211" cy="1862667"/>
          </a:xfrm>
          <a:custGeom>
            <a:avLst/>
            <a:gdLst>
              <a:gd name="T0" fmla="*/ 2102 w 4146"/>
              <a:gd name="T1" fmla="*/ 16 h 4146"/>
              <a:gd name="T2" fmla="*/ 4128 w 4146"/>
              <a:gd name="T3" fmla="*/ 2042 h 4146"/>
              <a:gd name="T4" fmla="*/ 4128 w 4146"/>
              <a:gd name="T5" fmla="*/ 2102 h 4146"/>
              <a:gd name="T6" fmla="*/ 2102 w 4146"/>
              <a:gd name="T7" fmla="*/ 4128 h 4146"/>
              <a:gd name="T8" fmla="*/ 2043 w 4146"/>
              <a:gd name="T9" fmla="*/ 4128 h 4146"/>
              <a:gd name="T10" fmla="*/ 16 w 4146"/>
              <a:gd name="T11" fmla="*/ 2102 h 4146"/>
              <a:gd name="T12" fmla="*/ 16 w 4146"/>
              <a:gd name="T13" fmla="*/ 2042 h 4146"/>
              <a:gd name="T14" fmla="*/ 2043 w 4146"/>
              <a:gd name="T15" fmla="*/ 16 h 4146"/>
              <a:gd name="T16" fmla="*/ 2102 w 4146"/>
              <a:gd name="T17" fmla="*/ 16 h 4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46" h="4146">
                <a:moveTo>
                  <a:pt x="2102" y="16"/>
                </a:moveTo>
                <a:lnTo>
                  <a:pt x="4128" y="2042"/>
                </a:lnTo>
                <a:cubicBezTo>
                  <a:pt x="4145" y="2059"/>
                  <a:pt x="4145" y="2086"/>
                  <a:pt x="4128" y="2102"/>
                </a:cubicBezTo>
                <a:lnTo>
                  <a:pt x="2102" y="4128"/>
                </a:lnTo>
                <a:cubicBezTo>
                  <a:pt x="2086" y="4145"/>
                  <a:pt x="2058" y="4145"/>
                  <a:pt x="2043" y="4128"/>
                </a:cubicBezTo>
                <a:lnTo>
                  <a:pt x="16" y="2102"/>
                </a:lnTo>
                <a:cubicBezTo>
                  <a:pt x="0" y="2086"/>
                  <a:pt x="0" y="2059"/>
                  <a:pt x="16" y="2042"/>
                </a:cubicBezTo>
                <a:lnTo>
                  <a:pt x="2043" y="16"/>
                </a:lnTo>
                <a:cubicBezTo>
                  <a:pt x="2058" y="0"/>
                  <a:pt x="2086" y="0"/>
                  <a:pt x="2102" y="16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DDDFE5BA-8C48-41D0-8C9C-872CB70EFA40}"/>
              </a:ext>
            </a:extLst>
          </p:cNvPr>
          <p:cNvSpPr txBox="1"/>
          <p:nvPr/>
        </p:nvSpPr>
        <p:spPr>
          <a:xfrm>
            <a:off x="9153856" y="3304704"/>
            <a:ext cx="1776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14 peritos</a:t>
            </a:r>
          </a:p>
        </p:txBody>
      </p:sp>
    </p:spTree>
    <p:extLst>
      <p:ext uri="{BB962C8B-B14F-4D97-AF65-F5344CB8AC3E}">
        <p14:creationId xmlns:p14="http://schemas.microsoft.com/office/powerpoint/2010/main" val="702270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9"/>
          <p:cNvSpPr txBox="1">
            <a:spLocks noGrp="1"/>
          </p:cNvSpPr>
          <p:nvPr>
            <p:ph type="ctrTitle"/>
          </p:nvPr>
        </p:nvSpPr>
        <p:spPr>
          <a:xfrm>
            <a:off x="3426400" y="1943100"/>
            <a:ext cx="5339200" cy="152259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s-MX" sz="2800" b="1" dirty="0">
                <a:latin typeface="Poppins" panose="020B0604020202020204" charset="0"/>
                <a:cs typeface="Poppins" panose="020B0604020202020204" charset="0"/>
              </a:rPr>
              <a:t>¿Qué documentos recibe y emite la DVP?</a:t>
            </a:r>
            <a:endParaRPr lang="es-PE" sz="2800" b="1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460" name="Google Shape;460;p39"/>
          <p:cNvSpPr txBox="1"/>
          <p:nvPr/>
        </p:nvSpPr>
        <p:spPr>
          <a:xfrm>
            <a:off x="1374567" y="947333"/>
            <a:ext cx="1856800" cy="18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2</a:t>
            </a:r>
            <a:endParaRPr kumimoji="0" sz="8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816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>
            <a:extLst>
              <a:ext uri="{FF2B5EF4-FFF2-40B4-BE49-F238E27FC236}">
                <a16:creationId xmlns:a16="http://schemas.microsoft.com/office/drawing/2014/main" id="{B8D7014F-F01A-4D0E-9761-EEBF469CEE99}"/>
              </a:ext>
            </a:extLst>
          </p:cNvPr>
          <p:cNvSpPr/>
          <p:nvPr/>
        </p:nvSpPr>
        <p:spPr>
          <a:xfrm>
            <a:off x="0" y="0"/>
            <a:ext cx="12192000" cy="1051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B952B916-D255-41B8-B90B-0A1F99041E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207" y="244150"/>
            <a:ext cx="1781144" cy="435767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785E3677-D633-475C-A5EB-E1656DCE3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181" y="194851"/>
            <a:ext cx="1381977" cy="534365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F530679F-A413-4BCB-96DA-A7A8401057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149" y="264507"/>
            <a:ext cx="2169953" cy="395053"/>
          </a:xfrm>
          <a:prstGeom prst="rect">
            <a:avLst/>
          </a:prstGeom>
        </p:spPr>
      </p:pic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095A9B02-3B11-45B7-A74A-32665F04C446}"/>
              </a:ext>
            </a:extLst>
          </p:cNvPr>
          <p:cNvCxnSpPr>
            <a:cxnSpLocks/>
          </p:cNvCxnSpPr>
          <p:nvPr/>
        </p:nvCxnSpPr>
        <p:spPr>
          <a:xfrm>
            <a:off x="4501452" y="198499"/>
            <a:ext cx="0" cy="66003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Google Shape;225;p21"/>
          <p:cNvSpPr txBox="1">
            <a:spLocks noGrp="1"/>
          </p:cNvSpPr>
          <p:nvPr>
            <p:ph type="title" idx="4294967295"/>
          </p:nvPr>
        </p:nvSpPr>
        <p:spPr>
          <a:xfrm>
            <a:off x="978862" y="1229711"/>
            <a:ext cx="10252469" cy="7445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s-MX" sz="3600" b="1" dirty="0">
                <a:latin typeface="Poppins" panose="020B0604020202020204" charset="0"/>
                <a:cs typeface="Poppins" panose="020B0604020202020204" charset="0"/>
              </a:rPr>
              <a:t>Por parte de las Procuradurías Públicas</a:t>
            </a:r>
            <a:endParaRPr sz="3600" b="1" dirty="0">
              <a:latin typeface="Poppins" panose="020B0604020202020204" charset="0"/>
              <a:cs typeface="Poppins" panose="020B0604020202020204" charset="0"/>
            </a:endParaRPr>
          </a:p>
        </p:txBody>
      </p:sp>
      <p:grpSp>
        <p:nvGrpSpPr>
          <p:cNvPr id="43" name="Google Shape;831;p32">
            <a:extLst>
              <a:ext uri="{FF2B5EF4-FFF2-40B4-BE49-F238E27FC236}">
                <a16:creationId xmlns:a16="http://schemas.microsoft.com/office/drawing/2014/main" id="{C1295D37-8EAB-4DE2-8D5E-47110E2F7FCF}"/>
              </a:ext>
            </a:extLst>
          </p:cNvPr>
          <p:cNvGrpSpPr/>
          <p:nvPr/>
        </p:nvGrpSpPr>
        <p:grpSpPr>
          <a:xfrm>
            <a:off x="996187" y="2500433"/>
            <a:ext cx="4480687" cy="1233367"/>
            <a:chOff x="4860575" y="633850"/>
            <a:chExt cx="3351925" cy="938825"/>
          </a:xfrm>
        </p:grpSpPr>
        <p:sp>
          <p:nvSpPr>
            <p:cNvPr id="50" name="Google Shape;832;p32">
              <a:extLst>
                <a:ext uri="{FF2B5EF4-FFF2-40B4-BE49-F238E27FC236}">
                  <a16:creationId xmlns:a16="http://schemas.microsoft.com/office/drawing/2014/main" id="{62DF3B6F-E141-4C63-86B3-761D3023C037}"/>
                </a:ext>
              </a:extLst>
            </p:cNvPr>
            <p:cNvSpPr/>
            <p:nvPr/>
          </p:nvSpPr>
          <p:spPr>
            <a:xfrm>
              <a:off x="5329975" y="699925"/>
              <a:ext cx="2882525" cy="806675"/>
            </a:xfrm>
            <a:custGeom>
              <a:avLst/>
              <a:gdLst/>
              <a:ahLst/>
              <a:cxnLst/>
              <a:rect l="l" t="t" r="r" b="b"/>
              <a:pathLst>
                <a:path w="115301" h="32267" extrusionOk="0">
                  <a:moveTo>
                    <a:pt x="32278" y="1"/>
                  </a:moveTo>
                  <a:cubicBezTo>
                    <a:pt x="23361" y="1"/>
                    <a:pt x="16133" y="7216"/>
                    <a:pt x="16133" y="16133"/>
                  </a:cubicBezTo>
                  <a:cubicBezTo>
                    <a:pt x="16133" y="25039"/>
                    <a:pt x="8918" y="32266"/>
                    <a:pt x="1" y="32266"/>
                  </a:cubicBezTo>
                  <a:lnTo>
                    <a:pt x="99108" y="32266"/>
                  </a:lnTo>
                  <a:cubicBezTo>
                    <a:pt x="103561" y="32266"/>
                    <a:pt x="107609" y="30469"/>
                    <a:pt x="110526" y="27540"/>
                  </a:cubicBezTo>
                  <a:cubicBezTo>
                    <a:pt x="113491" y="24575"/>
                    <a:pt x="115301" y="20467"/>
                    <a:pt x="115253" y="15931"/>
                  </a:cubicBezTo>
                  <a:cubicBezTo>
                    <a:pt x="115134" y="7025"/>
                    <a:pt x="107597" y="1"/>
                    <a:pt x="98691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txBody>
            <a:bodyPr spcFirstLastPara="1" wrap="square" lIns="731500" tIns="91425" rIns="274300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 panose="00000500000000000000" pitchFamily="2" charset="0"/>
                  <a:ea typeface="Roboto"/>
                  <a:cs typeface="Poppins" panose="00000500000000000000" pitchFamily="2" charset="0"/>
                  <a:sym typeface="Roboto"/>
                </a:rPr>
                <a:t>Todos los requerimientos son efectuados por el Procurador Público y por escrito</a:t>
              </a:r>
            </a:p>
          </p:txBody>
        </p:sp>
        <p:sp>
          <p:nvSpPr>
            <p:cNvPr id="51" name="Google Shape;833;p32">
              <a:extLst>
                <a:ext uri="{FF2B5EF4-FFF2-40B4-BE49-F238E27FC236}">
                  <a16:creationId xmlns:a16="http://schemas.microsoft.com/office/drawing/2014/main" id="{4E2C5E85-F1BB-4183-AA22-D820082D3D56}"/>
                </a:ext>
              </a:extLst>
            </p:cNvPr>
            <p:cNvSpPr/>
            <p:nvPr/>
          </p:nvSpPr>
          <p:spPr>
            <a:xfrm>
              <a:off x="4860575" y="633850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8777" y="0"/>
                  </a:moveTo>
                  <a:cubicBezTo>
                    <a:pt x="8406" y="0"/>
                    <a:pt x="0" y="8406"/>
                    <a:pt x="0" y="18776"/>
                  </a:cubicBezTo>
                  <a:lnTo>
                    <a:pt x="18777" y="18776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endParaRPr>
            </a:p>
          </p:txBody>
        </p:sp>
        <p:sp>
          <p:nvSpPr>
            <p:cNvPr id="52" name="Google Shape;834;p32">
              <a:extLst>
                <a:ext uri="{FF2B5EF4-FFF2-40B4-BE49-F238E27FC236}">
                  <a16:creationId xmlns:a16="http://schemas.microsoft.com/office/drawing/2014/main" id="{59546D30-8886-4F12-9190-DD411D8FA54B}"/>
                </a:ext>
              </a:extLst>
            </p:cNvPr>
            <p:cNvSpPr/>
            <p:nvPr/>
          </p:nvSpPr>
          <p:spPr>
            <a:xfrm>
              <a:off x="5329975" y="1103250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" y="0"/>
                  </a:moveTo>
                  <a:lnTo>
                    <a:pt x="1" y="18777"/>
                  </a:lnTo>
                  <a:cubicBezTo>
                    <a:pt x="10371" y="18777"/>
                    <a:pt x="18777" y="10371"/>
                    <a:pt x="18777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endParaRPr>
            </a:p>
          </p:txBody>
        </p:sp>
        <p:sp>
          <p:nvSpPr>
            <p:cNvPr id="53" name="Google Shape;835;p32">
              <a:extLst>
                <a:ext uri="{FF2B5EF4-FFF2-40B4-BE49-F238E27FC236}">
                  <a16:creationId xmlns:a16="http://schemas.microsoft.com/office/drawing/2014/main" id="{7A30B4D4-B410-4922-B729-3AD4BE6D9B98}"/>
                </a:ext>
              </a:extLst>
            </p:cNvPr>
            <p:cNvSpPr/>
            <p:nvPr/>
          </p:nvSpPr>
          <p:spPr>
            <a:xfrm>
              <a:off x="4926650" y="699925"/>
              <a:ext cx="806675" cy="806675"/>
            </a:xfrm>
            <a:custGeom>
              <a:avLst/>
              <a:gdLst/>
              <a:ahLst/>
              <a:cxnLst/>
              <a:rect l="l" t="t" r="r" b="b"/>
              <a:pathLst>
                <a:path w="32267" h="32267" extrusionOk="0">
                  <a:moveTo>
                    <a:pt x="16134" y="1"/>
                  </a:moveTo>
                  <a:cubicBezTo>
                    <a:pt x="7216" y="1"/>
                    <a:pt x="1" y="7216"/>
                    <a:pt x="1" y="16133"/>
                  </a:cubicBezTo>
                  <a:cubicBezTo>
                    <a:pt x="1" y="25039"/>
                    <a:pt x="7216" y="32266"/>
                    <a:pt x="16134" y="32266"/>
                  </a:cubicBezTo>
                  <a:cubicBezTo>
                    <a:pt x="25051" y="32266"/>
                    <a:pt x="32266" y="25039"/>
                    <a:pt x="32266" y="16133"/>
                  </a:cubicBezTo>
                  <a:cubicBezTo>
                    <a:pt x="32266" y="7216"/>
                    <a:pt x="25051" y="1"/>
                    <a:pt x="16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endParaRPr>
            </a:p>
          </p:txBody>
        </p:sp>
        <p:sp>
          <p:nvSpPr>
            <p:cNvPr id="54" name="Google Shape;836;p32">
              <a:extLst>
                <a:ext uri="{FF2B5EF4-FFF2-40B4-BE49-F238E27FC236}">
                  <a16:creationId xmlns:a16="http://schemas.microsoft.com/office/drawing/2014/main" id="{94CDD722-8E7F-433B-8252-2434C304D674}"/>
                </a:ext>
              </a:extLst>
            </p:cNvPr>
            <p:cNvSpPr/>
            <p:nvPr/>
          </p:nvSpPr>
          <p:spPr>
            <a:xfrm>
              <a:off x="5034700" y="807975"/>
              <a:ext cx="590575" cy="590575"/>
            </a:xfrm>
            <a:custGeom>
              <a:avLst/>
              <a:gdLst/>
              <a:ahLst/>
              <a:cxnLst/>
              <a:rect l="l" t="t" r="r" b="b"/>
              <a:pathLst>
                <a:path w="23623" h="23623" extrusionOk="0">
                  <a:moveTo>
                    <a:pt x="11812" y="0"/>
                  </a:moveTo>
                  <a:cubicBezTo>
                    <a:pt x="5287" y="0"/>
                    <a:pt x="1" y="5287"/>
                    <a:pt x="1" y="11811"/>
                  </a:cubicBezTo>
                  <a:cubicBezTo>
                    <a:pt x="1" y="18336"/>
                    <a:pt x="5287" y="23622"/>
                    <a:pt x="11812" y="23622"/>
                  </a:cubicBezTo>
                  <a:cubicBezTo>
                    <a:pt x="18336" y="23622"/>
                    <a:pt x="23623" y="18336"/>
                    <a:pt x="23623" y="11811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Poppins" panose="00000500000000000000" pitchFamily="2" charset="0"/>
                  <a:ea typeface="Fira Sans Extra Condensed Medium"/>
                  <a:cs typeface="Poppins" panose="00000500000000000000" pitchFamily="2" charset="0"/>
                  <a:sym typeface="Fira Sans Extra Condensed Medium"/>
                </a:rPr>
                <a:t>1</a:t>
              </a:r>
              <a:endPara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anose="00000500000000000000" pitchFamily="2" charset="0"/>
                <a:ea typeface="Fira Sans Extra Condensed Medium"/>
                <a:cs typeface="Poppins" panose="00000500000000000000" pitchFamily="2" charset="0"/>
                <a:sym typeface="Fira Sans Extra Condensed Medium"/>
              </a:endParaRPr>
            </a:p>
          </p:txBody>
        </p:sp>
      </p:grpSp>
      <p:grpSp>
        <p:nvGrpSpPr>
          <p:cNvPr id="44" name="Google Shape;837;p32">
            <a:extLst>
              <a:ext uri="{FF2B5EF4-FFF2-40B4-BE49-F238E27FC236}">
                <a16:creationId xmlns:a16="http://schemas.microsoft.com/office/drawing/2014/main" id="{AD23934F-DBC6-4AE8-958E-CBE83ADBD089}"/>
              </a:ext>
            </a:extLst>
          </p:cNvPr>
          <p:cNvGrpSpPr/>
          <p:nvPr/>
        </p:nvGrpSpPr>
        <p:grpSpPr>
          <a:xfrm>
            <a:off x="2074415" y="4372052"/>
            <a:ext cx="4450882" cy="1256237"/>
            <a:chOff x="4859376" y="1605400"/>
            <a:chExt cx="3351924" cy="938525"/>
          </a:xfrm>
        </p:grpSpPr>
        <p:sp>
          <p:nvSpPr>
            <p:cNvPr id="45" name="Google Shape;838;p32">
              <a:extLst>
                <a:ext uri="{FF2B5EF4-FFF2-40B4-BE49-F238E27FC236}">
                  <a16:creationId xmlns:a16="http://schemas.microsoft.com/office/drawing/2014/main" id="{E9604469-B6E4-451B-8239-04D3B4B46122}"/>
                </a:ext>
              </a:extLst>
            </p:cNvPr>
            <p:cNvSpPr/>
            <p:nvPr/>
          </p:nvSpPr>
          <p:spPr>
            <a:xfrm>
              <a:off x="4859376" y="1671175"/>
              <a:ext cx="2882525" cy="806975"/>
            </a:xfrm>
            <a:custGeom>
              <a:avLst/>
              <a:gdLst/>
              <a:ahLst/>
              <a:cxnLst/>
              <a:rect l="l" t="t" r="r" b="b"/>
              <a:pathLst>
                <a:path w="115301" h="32279" extrusionOk="0">
                  <a:moveTo>
                    <a:pt x="16610" y="1"/>
                  </a:moveTo>
                  <a:cubicBezTo>
                    <a:pt x="7704" y="1"/>
                    <a:pt x="167" y="7037"/>
                    <a:pt x="60" y="15931"/>
                  </a:cubicBezTo>
                  <a:cubicBezTo>
                    <a:pt x="1" y="20467"/>
                    <a:pt x="1810" y="24587"/>
                    <a:pt x="4775" y="27552"/>
                  </a:cubicBezTo>
                  <a:cubicBezTo>
                    <a:pt x="7692" y="30469"/>
                    <a:pt x="11740" y="32278"/>
                    <a:pt x="16193" y="32278"/>
                  </a:cubicBezTo>
                  <a:lnTo>
                    <a:pt x="115301" y="32278"/>
                  </a:lnTo>
                  <a:cubicBezTo>
                    <a:pt x="106395" y="32278"/>
                    <a:pt x="99168" y="25051"/>
                    <a:pt x="99168" y="16145"/>
                  </a:cubicBezTo>
                  <a:cubicBezTo>
                    <a:pt x="99168" y="7228"/>
                    <a:pt x="91941" y="1"/>
                    <a:pt x="83023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txBody>
            <a:bodyPr spcFirstLastPara="1" wrap="square" lIns="274300" tIns="91425" rIns="731500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 panose="00000500000000000000" pitchFamily="2" charset="0"/>
                  <a:ea typeface="Roboto"/>
                  <a:cs typeface="Poppins" panose="00000500000000000000" pitchFamily="2" charset="0"/>
                  <a:sym typeface="Roboto"/>
                </a:rPr>
                <a:t>Se coordina con </a:t>
              </a:r>
              <a:r>
                <a:rPr lang="es-MX" sz="1400" dirty="0">
                  <a:solidFill>
                    <a:srgbClr val="FFFFFF"/>
                  </a:solidFill>
                  <a:latin typeface="Poppins" panose="00000500000000000000" pitchFamily="2" charset="0"/>
                  <a:ea typeface="Roboto"/>
                  <a:cs typeface="Poppins" panose="00000500000000000000" pitchFamily="2" charset="0"/>
                  <a:sym typeface="Roboto"/>
                </a:rPr>
                <a:t>el Procurador Público o con el abogado que designe</a:t>
              </a:r>
              <a:endPara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endParaRPr>
            </a:p>
          </p:txBody>
        </p:sp>
        <p:sp>
          <p:nvSpPr>
            <p:cNvPr id="46" name="Google Shape;839;p32">
              <a:extLst>
                <a:ext uri="{FF2B5EF4-FFF2-40B4-BE49-F238E27FC236}">
                  <a16:creationId xmlns:a16="http://schemas.microsoft.com/office/drawing/2014/main" id="{FB054A89-34E6-47B9-978F-14375C934A88}"/>
                </a:ext>
              </a:extLst>
            </p:cNvPr>
            <p:cNvSpPr/>
            <p:nvPr/>
          </p:nvSpPr>
          <p:spPr>
            <a:xfrm>
              <a:off x="7741875" y="1605400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" y="0"/>
                  </a:moveTo>
                  <a:lnTo>
                    <a:pt x="1" y="18776"/>
                  </a:lnTo>
                  <a:lnTo>
                    <a:pt x="18777" y="18776"/>
                  </a:lnTo>
                  <a:cubicBezTo>
                    <a:pt x="18777" y="8406"/>
                    <a:pt x="10371" y="0"/>
                    <a:pt x="1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endParaRPr>
            </a:p>
          </p:txBody>
        </p:sp>
        <p:sp>
          <p:nvSpPr>
            <p:cNvPr id="47" name="Google Shape;840;p32">
              <a:extLst>
                <a:ext uri="{FF2B5EF4-FFF2-40B4-BE49-F238E27FC236}">
                  <a16:creationId xmlns:a16="http://schemas.microsoft.com/office/drawing/2014/main" id="{EE3D91C6-3648-40AB-BD21-DDF62E438EE5}"/>
                </a:ext>
              </a:extLst>
            </p:cNvPr>
            <p:cNvSpPr/>
            <p:nvPr/>
          </p:nvSpPr>
          <p:spPr>
            <a:xfrm>
              <a:off x="7272475" y="2074800"/>
              <a:ext cx="469425" cy="469125"/>
            </a:xfrm>
            <a:custGeom>
              <a:avLst/>
              <a:gdLst/>
              <a:ahLst/>
              <a:cxnLst/>
              <a:rect l="l" t="t" r="r" b="b"/>
              <a:pathLst>
                <a:path w="18777" h="18765" extrusionOk="0">
                  <a:moveTo>
                    <a:pt x="1" y="0"/>
                  </a:moveTo>
                  <a:cubicBezTo>
                    <a:pt x="1" y="10359"/>
                    <a:pt x="8407" y="18765"/>
                    <a:pt x="18777" y="18765"/>
                  </a:cubicBezTo>
                  <a:lnTo>
                    <a:pt x="18777" y="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endParaRPr>
            </a:p>
          </p:txBody>
        </p:sp>
        <p:sp>
          <p:nvSpPr>
            <p:cNvPr id="48" name="Google Shape;841;p32">
              <a:extLst>
                <a:ext uri="{FF2B5EF4-FFF2-40B4-BE49-F238E27FC236}">
                  <a16:creationId xmlns:a16="http://schemas.microsoft.com/office/drawing/2014/main" id="{6C68C07D-752E-42A9-B0A6-4CAD534EDC36}"/>
                </a:ext>
              </a:extLst>
            </p:cNvPr>
            <p:cNvSpPr/>
            <p:nvPr/>
          </p:nvSpPr>
          <p:spPr>
            <a:xfrm>
              <a:off x="7338550" y="1671175"/>
              <a:ext cx="806675" cy="806975"/>
            </a:xfrm>
            <a:custGeom>
              <a:avLst/>
              <a:gdLst/>
              <a:ahLst/>
              <a:cxnLst/>
              <a:rect l="l" t="t" r="r" b="b"/>
              <a:pathLst>
                <a:path w="32267" h="32279" extrusionOk="0">
                  <a:moveTo>
                    <a:pt x="16134" y="1"/>
                  </a:moveTo>
                  <a:cubicBezTo>
                    <a:pt x="7228" y="1"/>
                    <a:pt x="1" y="7228"/>
                    <a:pt x="1" y="16145"/>
                  </a:cubicBezTo>
                  <a:cubicBezTo>
                    <a:pt x="1" y="25051"/>
                    <a:pt x="7228" y="32278"/>
                    <a:pt x="16134" y="32278"/>
                  </a:cubicBezTo>
                  <a:cubicBezTo>
                    <a:pt x="25052" y="32278"/>
                    <a:pt x="32267" y="25051"/>
                    <a:pt x="32267" y="16145"/>
                  </a:cubicBezTo>
                  <a:cubicBezTo>
                    <a:pt x="32267" y="7228"/>
                    <a:pt x="25052" y="1"/>
                    <a:pt x="16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endParaRPr>
            </a:p>
          </p:txBody>
        </p:sp>
        <p:sp>
          <p:nvSpPr>
            <p:cNvPr id="49" name="Google Shape;842;p32">
              <a:extLst>
                <a:ext uri="{FF2B5EF4-FFF2-40B4-BE49-F238E27FC236}">
                  <a16:creationId xmlns:a16="http://schemas.microsoft.com/office/drawing/2014/main" id="{45EF4F38-B3E8-4C3D-BDC3-E4F292AFDE4D}"/>
                </a:ext>
              </a:extLst>
            </p:cNvPr>
            <p:cNvSpPr/>
            <p:nvPr/>
          </p:nvSpPr>
          <p:spPr>
            <a:xfrm>
              <a:off x="7446600" y="1779525"/>
              <a:ext cx="590575" cy="590275"/>
            </a:xfrm>
            <a:custGeom>
              <a:avLst/>
              <a:gdLst/>
              <a:ahLst/>
              <a:cxnLst/>
              <a:rect l="l" t="t" r="r" b="b"/>
              <a:pathLst>
                <a:path w="23623" h="23611" extrusionOk="0">
                  <a:moveTo>
                    <a:pt x="11812" y="0"/>
                  </a:moveTo>
                  <a:cubicBezTo>
                    <a:pt x="5287" y="0"/>
                    <a:pt x="1" y="5287"/>
                    <a:pt x="1" y="11811"/>
                  </a:cubicBezTo>
                  <a:cubicBezTo>
                    <a:pt x="1" y="18324"/>
                    <a:pt x="5287" y="23610"/>
                    <a:pt x="11812" y="23610"/>
                  </a:cubicBezTo>
                  <a:cubicBezTo>
                    <a:pt x="18336" y="23610"/>
                    <a:pt x="23623" y="18324"/>
                    <a:pt x="23623" y="11811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Poppins" panose="00000500000000000000" pitchFamily="2" charset="0"/>
                  <a:ea typeface="Fira Sans Extra Condensed Medium"/>
                  <a:cs typeface="Poppins" panose="00000500000000000000" pitchFamily="2" charset="0"/>
                  <a:sym typeface="Fira Sans Extra Condensed Medium"/>
                </a:rPr>
                <a:t>3</a:t>
              </a:r>
              <a:endPara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anose="00000500000000000000" pitchFamily="2" charset="0"/>
                <a:ea typeface="Fira Sans Extra Condensed Medium"/>
                <a:cs typeface="Poppins" panose="00000500000000000000" pitchFamily="2" charset="0"/>
                <a:sym typeface="Fira Sans Extra Condensed Medium"/>
              </a:endParaRPr>
            </a:p>
          </p:txBody>
        </p:sp>
      </p:grpSp>
      <p:grpSp>
        <p:nvGrpSpPr>
          <p:cNvPr id="137" name="Google Shape;831;p32">
            <a:extLst>
              <a:ext uri="{FF2B5EF4-FFF2-40B4-BE49-F238E27FC236}">
                <a16:creationId xmlns:a16="http://schemas.microsoft.com/office/drawing/2014/main" id="{B43D2B62-8B85-4ADD-AF30-1396DEE962CA}"/>
              </a:ext>
            </a:extLst>
          </p:cNvPr>
          <p:cNvGrpSpPr/>
          <p:nvPr/>
        </p:nvGrpSpPr>
        <p:grpSpPr>
          <a:xfrm>
            <a:off x="6438784" y="2536320"/>
            <a:ext cx="4388735" cy="1283205"/>
            <a:chOff x="4860575" y="633850"/>
            <a:chExt cx="3351925" cy="938825"/>
          </a:xfrm>
        </p:grpSpPr>
        <p:sp>
          <p:nvSpPr>
            <p:cNvPr id="138" name="Google Shape;832;p32">
              <a:extLst>
                <a:ext uri="{FF2B5EF4-FFF2-40B4-BE49-F238E27FC236}">
                  <a16:creationId xmlns:a16="http://schemas.microsoft.com/office/drawing/2014/main" id="{E67A5D04-63D1-4069-A4ED-A28926314F8B}"/>
                </a:ext>
              </a:extLst>
            </p:cNvPr>
            <p:cNvSpPr/>
            <p:nvPr/>
          </p:nvSpPr>
          <p:spPr>
            <a:xfrm>
              <a:off x="5329975" y="699925"/>
              <a:ext cx="2882525" cy="806675"/>
            </a:xfrm>
            <a:custGeom>
              <a:avLst/>
              <a:gdLst/>
              <a:ahLst/>
              <a:cxnLst/>
              <a:rect l="l" t="t" r="r" b="b"/>
              <a:pathLst>
                <a:path w="115301" h="32267" extrusionOk="0">
                  <a:moveTo>
                    <a:pt x="32278" y="1"/>
                  </a:moveTo>
                  <a:cubicBezTo>
                    <a:pt x="23361" y="1"/>
                    <a:pt x="16133" y="7216"/>
                    <a:pt x="16133" y="16133"/>
                  </a:cubicBezTo>
                  <a:cubicBezTo>
                    <a:pt x="16133" y="25039"/>
                    <a:pt x="8918" y="32266"/>
                    <a:pt x="1" y="32266"/>
                  </a:cubicBezTo>
                  <a:lnTo>
                    <a:pt x="99108" y="32266"/>
                  </a:lnTo>
                  <a:cubicBezTo>
                    <a:pt x="103561" y="32266"/>
                    <a:pt x="107609" y="30469"/>
                    <a:pt x="110526" y="27540"/>
                  </a:cubicBezTo>
                  <a:cubicBezTo>
                    <a:pt x="113491" y="24575"/>
                    <a:pt x="115301" y="20467"/>
                    <a:pt x="115253" y="15931"/>
                  </a:cubicBezTo>
                  <a:cubicBezTo>
                    <a:pt x="115134" y="7025"/>
                    <a:pt x="107597" y="1"/>
                    <a:pt x="98691" y="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731500" tIns="91425" rIns="274300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 panose="00000500000000000000" pitchFamily="2" charset="0"/>
                  <a:ea typeface="Roboto"/>
                  <a:cs typeface="Poppins" panose="00000500000000000000" pitchFamily="2" charset="0"/>
                  <a:sym typeface="Roboto"/>
                </a:rPr>
                <a:t>Se asigna el caso a un Perito en función a su especialidad y/o la materia y/o antecedente histórico</a:t>
              </a:r>
            </a:p>
          </p:txBody>
        </p:sp>
        <p:sp>
          <p:nvSpPr>
            <p:cNvPr id="139" name="Google Shape;833;p32">
              <a:extLst>
                <a:ext uri="{FF2B5EF4-FFF2-40B4-BE49-F238E27FC236}">
                  <a16:creationId xmlns:a16="http://schemas.microsoft.com/office/drawing/2014/main" id="{2F3B038B-BCAA-4552-8DAE-7FFF80E260D1}"/>
                </a:ext>
              </a:extLst>
            </p:cNvPr>
            <p:cNvSpPr/>
            <p:nvPr/>
          </p:nvSpPr>
          <p:spPr>
            <a:xfrm>
              <a:off x="4860575" y="633850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8777" y="0"/>
                  </a:moveTo>
                  <a:cubicBezTo>
                    <a:pt x="8406" y="0"/>
                    <a:pt x="0" y="8406"/>
                    <a:pt x="0" y="18776"/>
                  </a:cubicBezTo>
                  <a:lnTo>
                    <a:pt x="18777" y="18776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endParaRPr>
            </a:p>
          </p:txBody>
        </p:sp>
        <p:sp>
          <p:nvSpPr>
            <p:cNvPr id="140" name="Google Shape;834;p32">
              <a:extLst>
                <a:ext uri="{FF2B5EF4-FFF2-40B4-BE49-F238E27FC236}">
                  <a16:creationId xmlns:a16="http://schemas.microsoft.com/office/drawing/2014/main" id="{5520AB4E-F6BD-4464-863C-538AF20E665B}"/>
                </a:ext>
              </a:extLst>
            </p:cNvPr>
            <p:cNvSpPr/>
            <p:nvPr/>
          </p:nvSpPr>
          <p:spPr>
            <a:xfrm>
              <a:off x="5329975" y="1103250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" y="0"/>
                  </a:moveTo>
                  <a:lnTo>
                    <a:pt x="1" y="18777"/>
                  </a:lnTo>
                  <a:cubicBezTo>
                    <a:pt x="10371" y="18777"/>
                    <a:pt x="18777" y="10371"/>
                    <a:pt x="18777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endParaRPr>
            </a:p>
          </p:txBody>
        </p:sp>
        <p:sp>
          <p:nvSpPr>
            <p:cNvPr id="141" name="Google Shape;835;p32">
              <a:extLst>
                <a:ext uri="{FF2B5EF4-FFF2-40B4-BE49-F238E27FC236}">
                  <a16:creationId xmlns:a16="http://schemas.microsoft.com/office/drawing/2014/main" id="{B1579C57-FD46-4A8C-AD7B-CF1B6E35E6A5}"/>
                </a:ext>
              </a:extLst>
            </p:cNvPr>
            <p:cNvSpPr/>
            <p:nvPr/>
          </p:nvSpPr>
          <p:spPr>
            <a:xfrm>
              <a:off x="4926650" y="699925"/>
              <a:ext cx="806675" cy="806675"/>
            </a:xfrm>
            <a:custGeom>
              <a:avLst/>
              <a:gdLst/>
              <a:ahLst/>
              <a:cxnLst/>
              <a:rect l="l" t="t" r="r" b="b"/>
              <a:pathLst>
                <a:path w="32267" h="32267" extrusionOk="0">
                  <a:moveTo>
                    <a:pt x="16134" y="1"/>
                  </a:moveTo>
                  <a:cubicBezTo>
                    <a:pt x="7216" y="1"/>
                    <a:pt x="1" y="7216"/>
                    <a:pt x="1" y="16133"/>
                  </a:cubicBezTo>
                  <a:cubicBezTo>
                    <a:pt x="1" y="25039"/>
                    <a:pt x="7216" y="32266"/>
                    <a:pt x="16134" y="32266"/>
                  </a:cubicBezTo>
                  <a:cubicBezTo>
                    <a:pt x="25051" y="32266"/>
                    <a:pt x="32266" y="25039"/>
                    <a:pt x="32266" y="16133"/>
                  </a:cubicBezTo>
                  <a:cubicBezTo>
                    <a:pt x="32266" y="7216"/>
                    <a:pt x="25051" y="1"/>
                    <a:pt x="16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endParaRPr>
            </a:p>
          </p:txBody>
        </p:sp>
        <p:sp>
          <p:nvSpPr>
            <p:cNvPr id="142" name="Google Shape;836;p32">
              <a:extLst>
                <a:ext uri="{FF2B5EF4-FFF2-40B4-BE49-F238E27FC236}">
                  <a16:creationId xmlns:a16="http://schemas.microsoft.com/office/drawing/2014/main" id="{7E141F3B-E656-4AE7-85B8-907BCBE44B38}"/>
                </a:ext>
              </a:extLst>
            </p:cNvPr>
            <p:cNvSpPr/>
            <p:nvPr/>
          </p:nvSpPr>
          <p:spPr>
            <a:xfrm>
              <a:off x="5034700" y="807975"/>
              <a:ext cx="590575" cy="590575"/>
            </a:xfrm>
            <a:custGeom>
              <a:avLst/>
              <a:gdLst/>
              <a:ahLst/>
              <a:cxnLst/>
              <a:rect l="l" t="t" r="r" b="b"/>
              <a:pathLst>
                <a:path w="23623" h="23623" extrusionOk="0">
                  <a:moveTo>
                    <a:pt x="11812" y="0"/>
                  </a:moveTo>
                  <a:cubicBezTo>
                    <a:pt x="5287" y="0"/>
                    <a:pt x="1" y="5287"/>
                    <a:pt x="1" y="11811"/>
                  </a:cubicBezTo>
                  <a:cubicBezTo>
                    <a:pt x="1" y="18336"/>
                    <a:pt x="5287" y="23622"/>
                    <a:pt x="11812" y="23622"/>
                  </a:cubicBezTo>
                  <a:cubicBezTo>
                    <a:pt x="18336" y="23622"/>
                    <a:pt x="23623" y="18336"/>
                    <a:pt x="23623" y="11811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Poppins" panose="00000500000000000000" pitchFamily="2" charset="0"/>
                  <a:ea typeface="Fira Sans Extra Condensed Medium"/>
                  <a:cs typeface="Poppins" panose="00000500000000000000" pitchFamily="2" charset="0"/>
                  <a:sym typeface="Fira Sans Extra Condensed Medium"/>
                </a:rPr>
                <a:t>2</a:t>
              </a:r>
              <a:endPara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anose="00000500000000000000" pitchFamily="2" charset="0"/>
                <a:ea typeface="Fira Sans Extra Condensed Medium"/>
                <a:cs typeface="Poppins" panose="00000500000000000000" pitchFamily="2" charset="0"/>
                <a:sym typeface="Fira Sans Extra Condensed Medium"/>
              </a:endParaRPr>
            </a:p>
          </p:txBody>
        </p:sp>
      </p:grpSp>
      <p:grpSp>
        <p:nvGrpSpPr>
          <p:cNvPr id="143" name="Google Shape;837;p32">
            <a:extLst>
              <a:ext uri="{FF2B5EF4-FFF2-40B4-BE49-F238E27FC236}">
                <a16:creationId xmlns:a16="http://schemas.microsoft.com/office/drawing/2014/main" id="{7F09BA4E-D357-4938-9DFC-C61004C0EE1C}"/>
              </a:ext>
            </a:extLst>
          </p:cNvPr>
          <p:cNvGrpSpPr/>
          <p:nvPr/>
        </p:nvGrpSpPr>
        <p:grpSpPr>
          <a:xfrm>
            <a:off x="7517013" y="4372052"/>
            <a:ext cx="4293987" cy="1256237"/>
            <a:chOff x="4859376" y="1605400"/>
            <a:chExt cx="3351924" cy="938525"/>
          </a:xfrm>
        </p:grpSpPr>
        <p:sp>
          <p:nvSpPr>
            <p:cNvPr id="144" name="Google Shape;838;p32">
              <a:extLst>
                <a:ext uri="{FF2B5EF4-FFF2-40B4-BE49-F238E27FC236}">
                  <a16:creationId xmlns:a16="http://schemas.microsoft.com/office/drawing/2014/main" id="{EDBDF99F-CB11-47E5-A3E0-0B5DA2D65578}"/>
                </a:ext>
              </a:extLst>
            </p:cNvPr>
            <p:cNvSpPr/>
            <p:nvPr/>
          </p:nvSpPr>
          <p:spPr>
            <a:xfrm>
              <a:off x="4859376" y="1671175"/>
              <a:ext cx="2882525" cy="806975"/>
            </a:xfrm>
            <a:custGeom>
              <a:avLst/>
              <a:gdLst/>
              <a:ahLst/>
              <a:cxnLst/>
              <a:rect l="l" t="t" r="r" b="b"/>
              <a:pathLst>
                <a:path w="115301" h="32279" extrusionOk="0">
                  <a:moveTo>
                    <a:pt x="16610" y="1"/>
                  </a:moveTo>
                  <a:cubicBezTo>
                    <a:pt x="7704" y="1"/>
                    <a:pt x="167" y="7037"/>
                    <a:pt x="60" y="15931"/>
                  </a:cubicBezTo>
                  <a:cubicBezTo>
                    <a:pt x="1" y="20467"/>
                    <a:pt x="1810" y="24587"/>
                    <a:pt x="4775" y="27552"/>
                  </a:cubicBezTo>
                  <a:cubicBezTo>
                    <a:pt x="7692" y="30469"/>
                    <a:pt x="11740" y="32278"/>
                    <a:pt x="16193" y="32278"/>
                  </a:cubicBezTo>
                  <a:lnTo>
                    <a:pt x="115301" y="32278"/>
                  </a:lnTo>
                  <a:cubicBezTo>
                    <a:pt x="106395" y="32278"/>
                    <a:pt x="99168" y="25051"/>
                    <a:pt x="99168" y="16145"/>
                  </a:cubicBezTo>
                  <a:cubicBezTo>
                    <a:pt x="99168" y="7228"/>
                    <a:pt x="91941" y="1"/>
                    <a:pt x="83023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274300" tIns="91425" rIns="731500" bIns="91425" anchor="ctr" anchorCtr="0">
              <a:noAutofit/>
            </a:bodyPr>
            <a:lstStyle/>
            <a:p>
              <a:pPr algn="ctr">
                <a:buClr>
                  <a:prstClr val="black"/>
                </a:buClr>
                <a:buSzPts val="1100"/>
                <a:defRPr/>
              </a:pPr>
              <a:r>
                <a:rPr lang="es-MX" sz="1400" dirty="0">
                  <a:solidFill>
                    <a:srgbClr val="FFFFFF"/>
                  </a:solidFill>
                  <a:latin typeface="Poppins" panose="00000500000000000000" pitchFamily="2" charset="0"/>
                  <a:ea typeface="Roboto"/>
                  <a:cs typeface="Poppins" panose="00000500000000000000" pitchFamily="2" charset="0"/>
                  <a:sym typeface="Roboto"/>
                </a:rPr>
                <a:t>Todos los informes se remiten a los Procuradores Públicos con Oficio suscrito por la Dirección</a:t>
              </a:r>
              <a:endPara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endParaRPr>
            </a:p>
          </p:txBody>
        </p:sp>
        <p:sp>
          <p:nvSpPr>
            <p:cNvPr id="145" name="Google Shape;839;p32">
              <a:extLst>
                <a:ext uri="{FF2B5EF4-FFF2-40B4-BE49-F238E27FC236}">
                  <a16:creationId xmlns:a16="http://schemas.microsoft.com/office/drawing/2014/main" id="{338D3B9B-539F-45D2-8800-1F2696DDE71C}"/>
                </a:ext>
              </a:extLst>
            </p:cNvPr>
            <p:cNvSpPr/>
            <p:nvPr/>
          </p:nvSpPr>
          <p:spPr>
            <a:xfrm>
              <a:off x="7741875" y="1605400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" y="0"/>
                  </a:moveTo>
                  <a:lnTo>
                    <a:pt x="1" y="18776"/>
                  </a:lnTo>
                  <a:lnTo>
                    <a:pt x="18777" y="18776"/>
                  </a:lnTo>
                  <a:cubicBezTo>
                    <a:pt x="18777" y="8406"/>
                    <a:pt x="10371" y="0"/>
                    <a:pt x="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endParaRPr>
            </a:p>
          </p:txBody>
        </p:sp>
        <p:sp>
          <p:nvSpPr>
            <p:cNvPr id="146" name="Google Shape;840;p32">
              <a:extLst>
                <a:ext uri="{FF2B5EF4-FFF2-40B4-BE49-F238E27FC236}">
                  <a16:creationId xmlns:a16="http://schemas.microsoft.com/office/drawing/2014/main" id="{5DF2C1F3-5F95-4490-A5F4-D677A6C1E563}"/>
                </a:ext>
              </a:extLst>
            </p:cNvPr>
            <p:cNvSpPr/>
            <p:nvPr/>
          </p:nvSpPr>
          <p:spPr>
            <a:xfrm>
              <a:off x="7272475" y="2074800"/>
              <a:ext cx="469425" cy="469125"/>
            </a:xfrm>
            <a:custGeom>
              <a:avLst/>
              <a:gdLst/>
              <a:ahLst/>
              <a:cxnLst/>
              <a:rect l="l" t="t" r="r" b="b"/>
              <a:pathLst>
                <a:path w="18777" h="18765" extrusionOk="0">
                  <a:moveTo>
                    <a:pt x="1" y="0"/>
                  </a:moveTo>
                  <a:cubicBezTo>
                    <a:pt x="1" y="10359"/>
                    <a:pt x="8407" y="18765"/>
                    <a:pt x="18777" y="18765"/>
                  </a:cubicBezTo>
                  <a:lnTo>
                    <a:pt x="1877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endParaRPr>
            </a:p>
          </p:txBody>
        </p:sp>
        <p:sp>
          <p:nvSpPr>
            <p:cNvPr id="147" name="Google Shape;841;p32">
              <a:extLst>
                <a:ext uri="{FF2B5EF4-FFF2-40B4-BE49-F238E27FC236}">
                  <a16:creationId xmlns:a16="http://schemas.microsoft.com/office/drawing/2014/main" id="{B9C98011-FA50-44BA-94BE-8E0D56495B75}"/>
                </a:ext>
              </a:extLst>
            </p:cNvPr>
            <p:cNvSpPr/>
            <p:nvPr/>
          </p:nvSpPr>
          <p:spPr>
            <a:xfrm>
              <a:off x="7338550" y="1671175"/>
              <a:ext cx="806675" cy="806975"/>
            </a:xfrm>
            <a:custGeom>
              <a:avLst/>
              <a:gdLst/>
              <a:ahLst/>
              <a:cxnLst/>
              <a:rect l="l" t="t" r="r" b="b"/>
              <a:pathLst>
                <a:path w="32267" h="32279" extrusionOk="0">
                  <a:moveTo>
                    <a:pt x="16134" y="1"/>
                  </a:moveTo>
                  <a:cubicBezTo>
                    <a:pt x="7228" y="1"/>
                    <a:pt x="1" y="7228"/>
                    <a:pt x="1" y="16145"/>
                  </a:cubicBezTo>
                  <a:cubicBezTo>
                    <a:pt x="1" y="25051"/>
                    <a:pt x="7228" y="32278"/>
                    <a:pt x="16134" y="32278"/>
                  </a:cubicBezTo>
                  <a:cubicBezTo>
                    <a:pt x="25052" y="32278"/>
                    <a:pt x="32267" y="25051"/>
                    <a:pt x="32267" y="16145"/>
                  </a:cubicBezTo>
                  <a:cubicBezTo>
                    <a:pt x="32267" y="7228"/>
                    <a:pt x="25052" y="1"/>
                    <a:pt x="16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endParaRPr>
            </a:p>
          </p:txBody>
        </p:sp>
        <p:sp>
          <p:nvSpPr>
            <p:cNvPr id="148" name="Google Shape;842;p32">
              <a:extLst>
                <a:ext uri="{FF2B5EF4-FFF2-40B4-BE49-F238E27FC236}">
                  <a16:creationId xmlns:a16="http://schemas.microsoft.com/office/drawing/2014/main" id="{417B4CBE-2109-43C4-BFA5-DCFF142F232C}"/>
                </a:ext>
              </a:extLst>
            </p:cNvPr>
            <p:cNvSpPr/>
            <p:nvPr/>
          </p:nvSpPr>
          <p:spPr>
            <a:xfrm>
              <a:off x="7446600" y="1779525"/>
              <a:ext cx="590575" cy="590275"/>
            </a:xfrm>
            <a:custGeom>
              <a:avLst/>
              <a:gdLst/>
              <a:ahLst/>
              <a:cxnLst/>
              <a:rect l="l" t="t" r="r" b="b"/>
              <a:pathLst>
                <a:path w="23623" h="23611" extrusionOk="0">
                  <a:moveTo>
                    <a:pt x="11812" y="0"/>
                  </a:moveTo>
                  <a:cubicBezTo>
                    <a:pt x="5287" y="0"/>
                    <a:pt x="1" y="5287"/>
                    <a:pt x="1" y="11811"/>
                  </a:cubicBezTo>
                  <a:cubicBezTo>
                    <a:pt x="1" y="18324"/>
                    <a:pt x="5287" y="23610"/>
                    <a:pt x="11812" y="23610"/>
                  </a:cubicBezTo>
                  <a:cubicBezTo>
                    <a:pt x="18336" y="23610"/>
                    <a:pt x="23623" y="18324"/>
                    <a:pt x="23623" y="11811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Poppins" panose="00000500000000000000" pitchFamily="2" charset="0"/>
                  <a:ea typeface="Fira Sans Extra Condensed Medium"/>
                  <a:cs typeface="Poppins" panose="00000500000000000000" pitchFamily="2" charset="0"/>
                  <a:sym typeface="Fira Sans Extra Condensed Medium"/>
                </a:rPr>
                <a:t>4</a:t>
              </a:r>
              <a:endPara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anose="00000500000000000000" pitchFamily="2" charset="0"/>
                <a:ea typeface="Fira Sans Extra Condensed Medium"/>
                <a:cs typeface="Poppins" panose="00000500000000000000" pitchFamily="2" charset="0"/>
                <a:sym typeface="Fira Sans Extra Condensed Medium"/>
              </a:endParaRPr>
            </a:p>
          </p:txBody>
        </p:sp>
      </p:grpSp>
      <p:sp>
        <p:nvSpPr>
          <p:cNvPr id="56" name="Google Shape;239;p22">
            <a:extLst>
              <a:ext uri="{FF2B5EF4-FFF2-40B4-BE49-F238E27FC236}">
                <a16:creationId xmlns:a16="http://schemas.microsoft.com/office/drawing/2014/main" id="{052547E5-43F8-4774-8160-A72BE2C66D73}"/>
              </a:ext>
            </a:extLst>
          </p:cNvPr>
          <p:cNvSpPr txBox="1">
            <a:spLocks/>
          </p:cNvSpPr>
          <p:nvPr/>
        </p:nvSpPr>
        <p:spPr>
          <a:xfrm>
            <a:off x="4515285" y="140026"/>
            <a:ext cx="1468851" cy="69041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1200" b="1" dirty="0">
                <a:latin typeface="Poppins" panose="020B0604020202020204" charset="0"/>
                <a:cs typeface="Poppins" panose="020B0604020202020204" charset="0"/>
              </a:rPr>
              <a:t>D</a:t>
            </a:r>
            <a:r>
              <a:rPr lang="es-ES" sz="1200" dirty="0">
                <a:latin typeface="Poppins" panose="020B0604020202020204" charset="0"/>
                <a:cs typeface="Poppins" panose="020B0604020202020204" charset="0"/>
              </a:rPr>
              <a:t>irección 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1200" b="1" dirty="0">
                <a:latin typeface="Poppins" panose="020B0604020202020204" charset="0"/>
                <a:cs typeface="Poppins" panose="020B0604020202020204" charset="0"/>
              </a:rPr>
              <a:t>V</a:t>
            </a:r>
            <a:r>
              <a:rPr lang="es-ES" sz="1200" dirty="0">
                <a:latin typeface="Poppins" panose="020B0604020202020204" charset="0"/>
                <a:cs typeface="Poppins" panose="020B0604020202020204" charset="0"/>
              </a:rPr>
              <a:t>aloración</a:t>
            </a:r>
            <a:r>
              <a:rPr lang="es-ES" sz="1200" b="1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s-ES" sz="1200" dirty="0">
                <a:latin typeface="Poppins" panose="020B0604020202020204" charset="0"/>
                <a:cs typeface="Poppins" panose="020B0604020202020204" charset="0"/>
              </a:rPr>
              <a:t>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1200" b="1" dirty="0">
                <a:latin typeface="Poppins" panose="020B0604020202020204" charset="0"/>
                <a:cs typeface="Poppins" panose="020B0604020202020204" charset="0"/>
              </a:rPr>
              <a:t>P</a:t>
            </a:r>
            <a:r>
              <a:rPr lang="es-ES" sz="1200" dirty="0">
                <a:latin typeface="Poppins" panose="020B0604020202020204" charset="0"/>
                <a:cs typeface="Poppins" panose="020B0604020202020204" charset="0"/>
              </a:rPr>
              <a:t>ericias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E4F6A985-890C-42FF-883B-1B2CBB26E277}"/>
              </a:ext>
            </a:extLst>
          </p:cNvPr>
          <p:cNvSpPr/>
          <p:nvPr/>
        </p:nvSpPr>
        <p:spPr>
          <a:xfrm>
            <a:off x="418293" y="1446184"/>
            <a:ext cx="368300" cy="2975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Google Shape;242;p22">
            <a:extLst>
              <a:ext uri="{FF2B5EF4-FFF2-40B4-BE49-F238E27FC236}">
                <a16:creationId xmlns:a16="http://schemas.microsoft.com/office/drawing/2014/main" id="{766E6151-53BA-4B83-A70B-6A93C2FA8454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9283908" y="6423076"/>
            <a:ext cx="2743200" cy="3651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9590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"/>
          <p:cNvSpPr txBox="1">
            <a:spLocks noGrp="1"/>
          </p:cNvSpPr>
          <p:nvPr>
            <p:ph type="sldNum" sz="quarter" idx="12"/>
          </p:nvPr>
        </p:nvSpPr>
        <p:spPr>
          <a:xfrm>
            <a:off x="8858249" y="6144915"/>
            <a:ext cx="2743200" cy="3651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233;p21"/>
          <p:cNvSpPr/>
          <p:nvPr/>
        </p:nvSpPr>
        <p:spPr>
          <a:xfrm>
            <a:off x="7923682" y="4730479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01959AD6-EB8F-4A8B-A75E-8A88D2230F22}"/>
              </a:ext>
            </a:extLst>
          </p:cNvPr>
          <p:cNvSpPr/>
          <p:nvPr/>
        </p:nvSpPr>
        <p:spPr>
          <a:xfrm>
            <a:off x="0" y="0"/>
            <a:ext cx="12192000" cy="1051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8B6D9797-C45D-4966-B603-DF47FFAD9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207" y="244150"/>
            <a:ext cx="1781144" cy="435767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A10CE4CF-C268-40F1-81A4-361CFA152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181" y="194851"/>
            <a:ext cx="1381977" cy="534365"/>
          </a:xfrm>
          <a:prstGeom prst="rect">
            <a:avLst/>
          </a:prstGeom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id="{D927C9EF-3EDC-41F0-B1DF-6F26E4774D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149" y="264507"/>
            <a:ext cx="2169953" cy="395053"/>
          </a:xfrm>
          <a:prstGeom prst="rect">
            <a:avLst/>
          </a:prstGeom>
        </p:spPr>
      </p:pic>
      <p:cxnSp>
        <p:nvCxnSpPr>
          <p:cNvPr id="86" name="Conector recto 85">
            <a:extLst>
              <a:ext uri="{FF2B5EF4-FFF2-40B4-BE49-F238E27FC236}">
                <a16:creationId xmlns:a16="http://schemas.microsoft.com/office/drawing/2014/main" id="{1D7ED3F6-8DFA-4175-A7B5-F6F68A497502}"/>
              </a:ext>
            </a:extLst>
          </p:cNvPr>
          <p:cNvCxnSpPr>
            <a:cxnSpLocks/>
          </p:cNvCxnSpPr>
          <p:nvPr/>
        </p:nvCxnSpPr>
        <p:spPr>
          <a:xfrm>
            <a:off x="4501452" y="198499"/>
            <a:ext cx="0" cy="66003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Google Shape;239;p22">
            <a:extLst>
              <a:ext uri="{FF2B5EF4-FFF2-40B4-BE49-F238E27FC236}">
                <a16:creationId xmlns:a16="http://schemas.microsoft.com/office/drawing/2014/main" id="{4CA7D696-B75B-47E7-B3FD-93729106CF8C}"/>
              </a:ext>
            </a:extLst>
          </p:cNvPr>
          <p:cNvSpPr txBox="1">
            <a:spLocks/>
          </p:cNvSpPr>
          <p:nvPr/>
        </p:nvSpPr>
        <p:spPr>
          <a:xfrm>
            <a:off x="4520502" y="166329"/>
            <a:ext cx="1468851" cy="69041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D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irección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V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aloración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P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ericias</a:t>
            </a:r>
          </a:p>
        </p:txBody>
      </p:sp>
      <p:sp>
        <p:nvSpPr>
          <p:cNvPr id="11" name="Freeform 1">
            <a:extLst>
              <a:ext uri="{FF2B5EF4-FFF2-40B4-BE49-F238E27FC236}">
                <a16:creationId xmlns:a16="http://schemas.microsoft.com/office/drawing/2014/main" id="{0D730185-9019-43AA-8F4C-9B297A4C7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788" y="4649688"/>
            <a:ext cx="1507024" cy="1234209"/>
          </a:xfrm>
          <a:custGeom>
            <a:avLst/>
            <a:gdLst>
              <a:gd name="T0" fmla="*/ 2023181 w 5810"/>
              <a:gd name="T1" fmla="*/ 1170406 h 5810"/>
              <a:gd name="T2" fmla="*/ 1169325 w 5810"/>
              <a:gd name="T3" fmla="*/ 2024261 h 5810"/>
              <a:gd name="T4" fmla="*/ 923360 w 5810"/>
              <a:gd name="T5" fmla="*/ 2023901 h 5810"/>
              <a:gd name="T6" fmla="*/ 921559 w 5810"/>
              <a:gd name="T7" fmla="*/ 2021741 h 5810"/>
              <a:gd name="T8" fmla="*/ 879065 w 5810"/>
              <a:gd name="T9" fmla="*/ 1786939 h 5810"/>
              <a:gd name="T10" fmla="*/ 924080 w 5810"/>
              <a:gd name="T11" fmla="*/ 1595713 h 5810"/>
              <a:gd name="T12" fmla="*/ 798757 w 5810"/>
              <a:gd name="T13" fmla="*/ 1293208 h 5810"/>
              <a:gd name="T14" fmla="*/ 496252 w 5810"/>
              <a:gd name="T15" fmla="*/ 1167885 h 5810"/>
              <a:gd name="T16" fmla="*/ 304666 w 5810"/>
              <a:gd name="T17" fmla="*/ 1213260 h 5810"/>
              <a:gd name="T18" fmla="*/ 70224 w 5810"/>
              <a:gd name="T19" fmla="*/ 1170766 h 5810"/>
              <a:gd name="T20" fmla="*/ 68424 w 5810"/>
              <a:gd name="T21" fmla="*/ 1168605 h 5810"/>
              <a:gd name="T22" fmla="*/ 68424 w 5810"/>
              <a:gd name="T23" fmla="*/ 922280 h 5810"/>
              <a:gd name="T24" fmla="*/ 921559 w 5810"/>
              <a:gd name="T25" fmla="*/ 68784 h 5810"/>
              <a:gd name="T26" fmla="*/ 1171126 w 5810"/>
              <a:gd name="T27" fmla="*/ 68784 h 5810"/>
              <a:gd name="T28" fmla="*/ 2023181 w 5810"/>
              <a:gd name="T29" fmla="*/ 920839 h 5810"/>
              <a:gd name="T30" fmla="*/ 2023181 w 5810"/>
              <a:gd name="T31" fmla="*/ 1170406 h 58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810" h="5810">
                <a:moveTo>
                  <a:pt x="5618" y="3250"/>
                </a:moveTo>
                <a:lnTo>
                  <a:pt x="3247" y="5621"/>
                </a:lnTo>
                <a:cubicBezTo>
                  <a:pt x="3059" y="5809"/>
                  <a:pt x="2752" y="5809"/>
                  <a:pt x="2564" y="5620"/>
                </a:cubicBezTo>
                <a:cubicBezTo>
                  <a:pt x="2562" y="5618"/>
                  <a:pt x="2561" y="5616"/>
                  <a:pt x="2559" y="5614"/>
                </a:cubicBezTo>
                <a:cubicBezTo>
                  <a:pt x="2388" y="5443"/>
                  <a:pt x="2333" y="5179"/>
                  <a:pt x="2441" y="4962"/>
                </a:cubicBezTo>
                <a:cubicBezTo>
                  <a:pt x="2524" y="4795"/>
                  <a:pt x="2566" y="4613"/>
                  <a:pt x="2566" y="4431"/>
                </a:cubicBezTo>
                <a:cubicBezTo>
                  <a:pt x="2566" y="4128"/>
                  <a:pt x="2450" y="3823"/>
                  <a:pt x="2218" y="3591"/>
                </a:cubicBezTo>
                <a:cubicBezTo>
                  <a:pt x="1986" y="3359"/>
                  <a:pt x="1681" y="3243"/>
                  <a:pt x="1378" y="3243"/>
                </a:cubicBezTo>
                <a:cubicBezTo>
                  <a:pt x="1196" y="3243"/>
                  <a:pt x="1013" y="3285"/>
                  <a:pt x="846" y="3369"/>
                </a:cubicBezTo>
                <a:cubicBezTo>
                  <a:pt x="630" y="3477"/>
                  <a:pt x="367" y="3422"/>
                  <a:pt x="195" y="3251"/>
                </a:cubicBezTo>
                <a:cubicBezTo>
                  <a:pt x="194" y="3249"/>
                  <a:pt x="192" y="3247"/>
                  <a:pt x="190" y="3245"/>
                </a:cubicBezTo>
                <a:cubicBezTo>
                  <a:pt x="1" y="3057"/>
                  <a:pt x="0" y="2750"/>
                  <a:pt x="190" y="2561"/>
                </a:cubicBezTo>
                <a:lnTo>
                  <a:pt x="2559" y="191"/>
                </a:lnTo>
                <a:cubicBezTo>
                  <a:pt x="2750" y="0"/>
                  <a:pt x="3060" y="0"/>
                  <a:pt x="3252" y="191"/>
                </a:cubicBezTo>
                <a:lnTo>
                  <a:pt x="5618" y="2557"/>
                </a:lnTo>
                <a:cubicBezTo>
                  <a:pt x="5809" y="2748"/>
                  <a:pt x="5809" y="3059"/>
                  <a:pt x="5618" y="325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4">
            <a:extLst>
              <a:ext uri="{FF2B5EF4-FFF2-40B4-BE49-F238E27FC236}">
                <a16:creationId xmlns:a16="http://schemas.microsoft.com/office/drawing/2014/main" id="{22176C73-2C69-45DA-94DB-F3139D430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44" y="5550467"/>
            <a:ext cx="1507024" cy="1234209"/>
          </a:xfrm>
          <a:custGeom>
            <a:avLst/>
            <a:gdLst>
              <a:gd name="T0" fmla="*/ 1170406 w 5810"/>
              <a:gd name="T1" fmla="*/ 68784 h 5810"/>
              <a:gd name="T2" fmla="*/ 2023901 w 5810"/>
              <a:gd name="T3" fmla="*/ 922640 h 5810"/>
              <a:gd name="T4" fmla="*/ 2023541 w 5810"/>
              <a:gd name="T5" fmla="*/ 1168605 h 5810"/>
              <a:gd name="T6" fmla="*/ 2021741 w 5810"/>
              <a:gd name="T7" fmla="*/ 1170406 h 5810"/>
              <a:gd name="T8" fmla="*/ 1786939 w 5810"/>
              <a:gd name="T9" fmla="*/ 1212900 h 5810"/>
              <a:gd name="T10" fmla="*/ 1595713 w 5810"/>
              <a:gd name="T11" fmla="*/ 1167885 h 5810"/>
              <a:gd name="T12" fmla="*/ 1293568 w 5810"/>
              <a:gd name="T13" fmla="*/ 1293208 h 5810"/>
              <a:gd name="T14" fmla="*/ 1167885 w 5810"/>
              <a:gd name="T15" fmla="*/ 1595713 h 5810"/>
              <a:gd name="T16" fmla="*/ 1213260 w 5810"/>
              <a:gd name="T17" fmla="*/ 1787299 h 5810"/>
              <a:gd name="T18" fmla="*/ 1170766 w 5810"/>
              <a:gd name="T19" fmla="*/ 2021741 h 5810"/>
              <a:gd name="T20" fmla="*/ 1168605 w 5810"/>
              <a:gd name="T21" fmla="*/ 2023541 h 5810"/>
              <a:gd name="T22" fmla="*/ 922280 w 5810"/>
              <a:gd name="T23" fmla="*/ 2023901 h 5810"/>
              <a:gd name="T24" fmla="*/ 68784 w 5810"/>
              <a:gd name="T25" fmla="*/ 1170406 h 5810"/>
              <a:gd name="T26" fmla="*/ 68784 w 5810"/>
              <a:gd name="T27" fmla="*/ 920839 h 5810"/>
              <a:gd name="T28" fmla="*/ 921199 w 5810"/>
              <a:gd name="T29" fmla="*/ 68784 h 5810"/>
              <a:gd name="T30" fmla="*/ 1170406 w 5810"/>
              <a:gd name="T31" fmla="*/ 68784 h 58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810" h="5810">
                <a:moveTo>
                  <a:pt x="3250" y="191"/>
                </a:moveTo>
                <a:lnTo>
                  <a:pt x="5620" y="2562"/>
                </a:lnTo>
                <a:cubicBezTo>
                  <a:pt x="5809" y="2750"/>
                  <a:pt x="5809" y="3057"/>
                  <a:pt x="5619" y="3245"/>
                </a:cubicBezTo>
                <a:cubicBezTo>
                  <a:pt x="5617" y="3247"/>
                  <a:pt x="5616" y="3249"/>
                  <a:pt x="5614" y="3250"/>
                </a:cubicBezTo>
                <a:cubicBezTo>
                  <a:pt x="5442" y="3421"/>
                  <a:pt x="5179" y="3476"/>
                  <a:pt x="4962" y="3368"/>
                </a:cubicBezTo>
                <a:cubicBezTo>
                  <a:pt x="4796" y="3285"/>
                  <a:pt x="4613" y="3243"/>
                  <a:pt x="4431" y="3243"/>
                </a:cubicBezTo>
                <a:cubicBezTo>
                  <a:pt x="4128" y="3243"/>
                  <a:pt x="3823" y="3359"/>
                  <a:pt x="3592" y="3591"/>
                </a:cubicBezTo>
                <a:cubicBezTo>
                  <a:pt x="3359" y="3823"/>
                  <a:pt x="3243" y="4128"/>
                  <a:pt x="3243" y="4431"/>
                </a:cubicBezTo>
                <a:cubicBezTo>
                  <a:pt x="3243" y="4613"/>
                  <a:pt x="3285" y="4796"/>
                  <a:pt x="3369" y="4963"/>
                </a:cubicBezTo>
                <a:cubicBezTo>
                  <a:pt x="3477" y="5179"/>
                  <a:pt x="3421" y="5442"/>
                  <a:pt x="3251" y="5614"/>
                </a:cubicBezTo>
                <a:cubicBezTo>
                  <a:pt x="3249" y="5615"/>
                  <a:pt x="3247" y="5617"/>
                  <a:pt x="3245" y="5619"/>
                </a:cubicBezTo>
                <a:cubicBezTo>
                  <a:pt x="3057" y="5808"/>
                  <a:pt x="2750" y="5809"/>
                  <a:pt x="2561" y="5620"/>
                </a:cubicBezTo>
                <a:lnTo>
                  <a:pt x="191" y="3250"/>
                </a:lnTo>
                <a:cubicBezTo>
                  <a:pt x="0" y="3059"/>
                  <a:pt x="0" y="2749"/>
                  <a:pt x="191" y="2557"/>
                </a:cubicBezTo>
                <a:lnTo>
                  <a:pt x="2558" y="191"/>
                </a:lnTo>
                <a:cubicBezTo>
                  <a:pt x="2748" y="0"/>
                  <a:pt x="3058" y="0"/>
                  <a:pt x="3250" y="191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E2BCF031-6BD1-490C-9B79-ADFD8E744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44" y="3762988"/>
            <a:ext cx="1507024" cy="1233272"/>
          </a:xfrm>
          <a:custGeom>
            <a:avLst/>
            <a:gdLst>
              <a:gd name="T0" fmla="*/ 1170406 w 5810"/>
              <a:gd name="T1" fmla="*/ 68743 h 5809"/>
              <a:gd name="T2" fmla="*/ 2023901 w 5810"/>
              <a:gd name="T3" fmla="*/ 922099 h 5809"/>
              <a:gd name="T4" fmla="*/ 2023541 w 5810"/>
              <a:gd name="T5" fmla="*/ 1167920 h 5809"/>
              <a:gd name="T6" fmla="*/ 2021741 w 5810"/>
              <a:gd name="T7" fmla="*/ 1169719 h 5809"/>
              <a:gd name="T8" fmla="*/ 1786939 w 5810"/>
              <a:gd name="T9" fmla="*/ 1212189 h 5809"/>
              <a:gd name="T10" fmla="*/ 1595713 w 5810"/>
              <a:gd name="T11" fmla="*/ 1167200 h 5809"/>
              <a:gd name="T12" fmla="*/ 1293568 w 5810"/>
              <a:gd name="T13" fmla="*/ 1292450 h 5809"/>
              <a:gd name="T14" fmla="*/ 1167885 w 5810"/>
              <a:gd name="T15" fmla="*/ 1594777 h 5809"/>
              <a:gd name="T16" fmla="*/ 1213260 w 5810"/>
              <a:gd name="T17" fmla="*/ 1786251 h 5809"/>
              <a:gd name="T18" fmla="*/ 1170766 w 5810"/>
              <a:gd name="T19" fmla="*/ 2020555 h 5809"/>
              <a:gd name="T20" fmla="*/ 1168605 w 5810"/>
              <a:gd name="T21" fmla="*/ 2022354 h 5809"/>
              <a:gd name="T22" fmla="*/ 922280 w 5810"/>
              <a:gd name="T23" fmla="*/ 2022354 h 5809"/>
              <a:gd name="T24" fmla="*/ 68784 w 5810"/>
              <a:gd name="T25" fmla="*/ 1169719 h 5809"/>
              <a:gd name="T26" fmla="*/ 68784 w 5810"/>
              <a:gd name="T27" fmla="*/ 920299 h 5809"/>
              <a:gd name="T28" fmla="*/ 921199 w 5810"/>
              <a:gd name="T29" fmla="*/ 68743 h 5809"/>
              <a:gd name="T30" fmla="*/ 1170406 w 5810"/>
              <a:gd name="T31" fmla="*/ 68743 h 580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810" h="5809">
                <a:moveTo>
                  <a:pt x="3250" y="191"/>
                </a:moveTo>
                <a:lnTo>
                  <a:pt x="5620" y="2562"/>
                </a:lnTo>
                <a:cubicBezTo>
                  <a:pt x="5809" y="2751"/>
                  <a:pt x="5809" y="3057"/>
                  <a:pt x="5619" y="3245"/>
                </a:cubicBezTo>
                <a:cubicBezTo>
                  <a:pt x="5617" y="3246"/>
                  <a:pt x="5616" y="3248"/>
                  <a:pt x="5614" y="3250"/>
                </a:cubicBezTo>
                <a:cubicBezTo>
                  <a:pt x="5442" y="3421"/>
                  <a:pt x="5179" y="3477"/>
                  <a:pt x="4962" y="3368"/>
                </a:cubicBezTo>
                <a:cubicBezTo>
                  <a:pt x="4796" y="3285"/>
                  <a:pt x="4613" y="3243"/>
                  <a:pt x="4431" y="3243"/>
                </a:cubicBezTo>
                <a:cubicBezTo>
                  <a:pt x="4128" y="3243"/>
                  <a:pt x="3823" y="3359"/>
                  <a:pt x="3592" y="3591"/>
                </a:cubicBezTo>
                <a:cubicBezTo>
                  <a:pt x="3359" y="3823"/>
                  <a:pt x="3243" y="4127"/>
                  <a:pt x="3243" y="4431"/>
                </a:cubicBezTo>
                <a:cubicBezTo>
                  <a:pt x="3243" y="4613"/>
                  <a:pt x="3285" y="4796"/>
                  <a:pt x="3369" y="4963"/>
                </a:cubicBezTo>
                <a:cubicBezTo>
                  <a:pt x="3477" y="5179"/>
                  <a:pt x="3421" y="5443"/>
                  <a:pt x="3251" y="5614"/>
                </a:cubicBezTo>
                <a:cubicBezTo>
                  <a:pt x="3249" y="5615"/>
                  <a:pt x="3247" y="5617"/>
                  <a:pt x="3245" y="5619"/>
                </a:cubicBezTo>
                <a:cubicBezTo>
                  <a:pt x="3057" y="5808"/>
                  <a:pt x="2750" y="5808"/>
                  <a:pt x="2561" y="5619"/>
                </a:cubicBezTo>
                <a:lnTo>
                  <a:pt x="191" y="3250"/>
                </a:lnTo>
                <a:cubicBezTo>
                  <a:pt x="0" y="3059"/>
                  <a:pt x="0" y="2748"/>
                  <a:pt x="191" y="2557"/>
                </a:cubicBezTo>
                <a:lnTo>
                  <a:pt x="2558" y="191"/>
                </a:lnTo>
                <a:cubicBezTo>
                  <a:pt x="2748" y="0"/>
                  <a:pt x="3058" y="0"/>
                  <a:pt x="3250" y="191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666C8136-61FD-4038-BA34-2422FB415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788" y="2903086"/>
            <a:ext cx="1507024" cy="1234209"/>
          </a:xfrm>
          <a:custGeom>
            <a:avLst/>
            <a:gdLst>
              <a:gd name="T0" fmla="*/ 2023181 w 5810"/>
              <a:gd name="T1" fmla="*/ 1170564 h 5811"/>
              <a:gd name="T2" fmla="*/ 1169325 w 5810"/>
              <a:gd name="T3" fmla="*/ 2023913 h 5811"/>
              <a:gd name="T4" fmla="*/ 923360 w 5810"/>
              <a:gd name="T5" fmla="*/ 2023913 h 5811"/>
              <a:gd name="T6" fmla="*/ 921559 w 5810"/>
              <a:gd name="T7" fmla="*/ 2021753 h 5811"/>
              <a:gd name="T8" fmla="*/ 879065 w 5810"/>
              <a:gd name="T9" fmla="*/ 1786992 h 5811"/>
              <a:gd name="T10" fmla="*/ 924080 w 5810"/>
              <a:gd name="T11" fmla="*/ 1595798 h 5811"/>
              <a:gd name="T12" fmla="*/ 798757 w 5810"/>
              <a:gd name="T13" fmla="*/ 1293706 h 5811"/>
              <a:gd name="T14" fmla="*/ 496252 w 5810"/>
              <a:gd name="T15" fmla="*/ 1168044 h 5811"/>
              <a:gd name="T16" fmla="*/ 304666 w 5810"/>
              <a:gd name="T17" fmla="*/ 1213052 h 5811"/>
              <a:gd name="T18" fmla="*/ 70224 w 5810"/>
              <a:gd name="T19" fmla="*/ 1170924 h 5811"/>
              <a:gd name="T20" fmla="*/ 68424 w 5810"/>
              <a:gd name="T21" fmla="*/ 1169124 h 5811"/>
              <a:gd name="T22" fmla="*/ 68424 w 5810"/>
              <a:gd name="T23" fmla="*/ 922481 h 5811"/>
              <a:gd name="T24" fmla="*/ 921559 w 5810"/>
              <a:gd name="T25" fmla="*/ 69132 h 5811"/>
              <a:gd name="T26" fmla="*/ 1171126 w 5810"/>
              <a:gd name="T27" fmla="*/ 69132 h 5811"/>
              <a:gd name="T28" fmla="*/ 2023181 w 5810"/>
              <a:gd name="T29" fmla="*/ 921041 h 5811"/>
              <a:gd name="T30" fmla="*/ 2023181 w 5810"/>
              <a:gd name="T31" fmla="*/ 1170564 h 581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810" h="5811">
                <a:moveTo>
                  <a:pt x="5618" y="3251"/>
                </a:moveTo>
                <a:lnTo>
                  <a:pt x="3247" y="5621"/>
                </a:lnTo>
                <a:cubicBezTo>
                  <a:pt x="3059" y="5810"/>
                  <a:pt x="2752" y="5810"/>
                  <a:pt x="2564" y="5621"/>
                </a:cubicBezTo>
                <a:cubicBezTo>
                  <a:pt x="2562" y="5619"/>
                  <a:pt x="2561" y="5617"/>
                  <a:pt x="2559" y="5615"/>
                </a:cubicBezTo>
                <a:cubicBezTo>
                  <a:pt x="2388" y="5443"/>
                  <a:pt x="2333" y="5180"/>
                  <a:pt x="2441" y="4963"/>
                </a:cubicBezTo>
                <a:cubicBezTo>
                  <a:pt x="2524" y="4797"/>
                  <a:pt x="2566" y="4614"/>
                  <a:pt x="2566" y="4432"/>
                </a:cubicBezTo>
                <a:cubicBezTo>
                  <a:pt x="2566" y="4128"/>
                  <a:pt x="2450" y="3824"/>
                  <a:pt x="2218" y="3593"/>
                </a:cubicBezTo>
                <a:cubicBezTo>
                  <a:pt x="1986" y="3361"/>
                  <a:pt x="1681" y="3244"/>
                  <a:pt x="1378" y="3244"/>
                </a:cubicBezTo>
                <a:cubicBezTo>
                  <a:pt x="1196" y="3244"/>
                  <a:pt x="1013" y="3286"/>
                  <a:pt x="846" y="3369"/>
                </a:cubicBezTo>
                <a:cubicBezTo>
                  <a:pt x="630" y="3478"/>
                  <a:pt x="367" y="3422"/>
                  <a:pt x="195" y="3252"/>
                </a:cubicBezTo>
                <a:cubicBezTo>
                  <a:pt x="194" y="3250"/>
                  <a:pt x="192" y="3248"/>
                  <a:pt x="190" y="3247"/>
                </a:cubicBezTo>
                <a:cubicBezTo>
                  <a:pt x="1" y="3057"/>
                  <a:pt x="0" y="2751"/>
                  <a:pt x="190" y="2562"/>
                </a:cubicBezTo>
                <a:lnTo>
                  <a:pt x="2559" y="192"/>
                </a:lnTo>
                <a:cubicBezTo>
                  <a:pt x="2750" y="0"/>
                  <a:pt x="3060" y="0"/>
                  <a:pt x="3252" y="192"/>
                </a:cubicBezTo>
                <a:lnTo>
                  <a:pt x="5618" y="2558"/>
                </a:lnTo>
                <a:cubicBezTo>
                  <a:pt x="5809" y="2749"/>
                  <a:pt x="5809" y="3059"/>
                  <a:pt x="5618" y="3251"/>
                </a:cubicBezTo>
              </a:path>
            </a:pathLst>
          </a:custGeom>
          <a:solidFill>
            <a:srgbClr val="00005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F2FBD9F2-D8CD-451B-A332-351C60545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44" y="2030979"/>
            <a:ext cx="1507024" cy="1234209"/>
          </a:xfrm>
          <a:custGeom>
            <a:avLst/>
            <a:gdLst>
              <a:gd name="T0" fmla="*/ 1170406 w 5810"/>
              <a:gd name="T1" fmla="*/ 69144 h 5810"/>
              <a:gd name="T2" fmla="*/ 2023901 w 5810"/>
              <a:gd name="T3" fmla="*/ 922640 h 5810"/>
              <a:gd name="T4" fmla="*/ 2023541 w 5810"/>
              <a:gd name="T5" fmla="*/ 1168965 h 5810"/>
              <a:gd name="T6" fmla="*/ 2021741 w 5810"/>
              <a:gd name="T7" fmla="*/ 1170766 h 5810"/>
              <a:gd name="T8" fmla="*/ 1786939 w 5810"/>
              <a:gd name="T9" fmla="*/ 1213260 h 5810"/>
              <a:gd name="T10" fmla="*/ 1595713 w 5810"/>
              <a:gd name="T11" fmla="*/ 1168245 h 5810"/>
              <a:gd name="T12" fmla="*/ 1293568 w 5810"/>
              <a:gd name="T13" fmla="*/ 1293208 h 5810"/>
              <a:gd name="T14" fmla="*/ 1167885 w 5810"/>
              <a:gd name="T15" fmla="*/ 1596073 h 5810"/>
              <a:gd name="T16" fmla="*/ 1213260 w 5810"/>
              <a:gd name="T17" fmla="*/ 1787299 h 5810"/>
              <a:gd name="T18" fmla="*/ 1170766 w 5810"/>
              <a:gd name="T19" fmla="*/ 2022101 h 5810"/>
              <a:gd name="T20" fmla="*/ 1168605 w 5810"/>
              <a:gd name="T21" fmla="*/ 2023901 h 5810"/>
              <a:gd name="T22" fmla="*/ 922280 w 5810"/>
              <a:gd name="T23" fmla="*/ 2023901 h 5810"/>
              <a:gd name="T24" fmla="*/ 68784 w 5810"/>
              <a:gd name="T25" fmla="*/ 1170766 h 5810"/>
              <a:gd name="T26" fmla="*/ 68784 w 5810"/>
              <a:gd name="T27" fmla="*/ 921199 h 5810"/>
              <a:gd name="T28" fmla="*/ 921199 w 5810"/>
              <a:gd name="T29" fmla="*/ 69144 h 5810"/>
              <a:gd name="T30" fmla="*/ 1170406 w 5810"/>
              <a:gd name="T31" fmla="*/ 69144 h 58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810" h="5810">
                <a:moveTo>
                  <a:pt x="3250" y="192"/>
                </a:moveTo>
                <a:lnTo>
                  <a:pt x="5620" y="2562"/>
                </a:lnTo>
                <a:cubicBezTo>
                  <a:pt x="5809" y="2751"/>
                  <a:pt x="5809" y="3057"/>
                  <a:pt x="5619" y="3246"/>
                </a:cubicBezTo>
                <a:cubicBezTo>
                  <a:pt x="5617" y="3248"/>
                  <a:pt x="5616" y="3249"/>
                  <a:pt x="5614" y="3251"/>
                </a:cubicBezTo>
                <a:cubicBezTo>
                  <a:pt x="5442" y="3421"/>
                  <a:pt x="5179" y="3477"/>
                  <a:pt x="4962" y="3369"/>
                </a:cubicBezTo>
                <a:cubicBezTo>
                  <a:pt x="4796" y="3285"/>
                  <a:pt x="4613" y="3244"/>
                  <a:pt x="4431" y="3244"/>
                </a:cubicBezTo>
                <a:cubicBezTo>
                  <a:pt x="4128" y="3244"/>
                  <a:pt x="3823" y="3359"/>
                  <a:pt x="3592" y="3591"/>
                </a:cubicBezTo>
                <a:cubicBezTo>
                  <a:pt x="3359" y="3824"/>
                  <a:pt x="3243" y="4128"/>
                  <a:pt x="3243" y="4432"/>
                </a:cubicBezTo>
                <a:cubicBezTo>
                  <a:pt x="3243" y="4614"/>
                  <a:pt x="3285" y="4796"/>
                  <a:pt x="3369" y="4963"/>
                </a:cubicBezTo>
                <a:cubicBezTo>
                  <a:pt x="3477" y="5179"/>
                  <a:pt x="3421" y="5443"/>
                  <a:pt x="3251" y="5615"/>
                </a:cubicBezTo>
                <a:cubicBezTo>
                  <a:pt x="3249" y="5616"/>
                  <a:pt x="3247" y="5618"/>
                  <a:pt x="3245" y="5620"/>
                </a:cubicBezTo>
                <a:cubicBezTo>
                  <a:pt x="3057" y="5809"/>
                  <a:pt x="2750" y="5809"/>
                  <a:pt x="2561" y="5620"/>
                </a:cubicBezTo>
                <a:lnTo>
                  <a:pt x="191" y="3251"/>
                </a:lnTo>
                <a:cubicBezTo>
                  <a:pt x="0" y="3060"/>
                  <a:pt x="0" y="2750"/>
                  <a:pt x="191" y="2558"/>
                </a:cubicBezTo>
                <a:lnTo>
                  <a:pt x="2558" y="192"/>
                </a:lnTo>
                <a:cubicBezTo>
                  <a:pt x="2748" y="0"/>
                  <a:pt x="3058" y="0"/>
                  <a:pt x="3250" y="192"/>
                </a:cubicBezTo>
              </a:path>
            </a:pathLst>
          </a:custGeom>
          <a:solidFill>
            <a:srgbClr val="C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8EEEB491-B0A1-4E1B-BCE4-27E6FD82BAB9}"/>
              </a:ext>
            </a:extLst>
          </p:cNvPr>
          <p:cNvSpPr txBox="1">
            <a:spLocks/>
          </p:cNvSpPr>
          <p:nvPr/>
        </p:nvSpPr>
        <p:spPr>
          <a:xfrm>
            <a:off x="785605" y="2415943"/>
            <a:ext cx="3890935" cy="908710"/>
          </a:xfrm>
          <a:prstGeom prst="rect">
            <a:avLst/>
          </a:prstGeom>
        </p:spPr>
        <p:txBody>
          <a:bodyPr vert="horz" wrap="square" lIns="45720" tIns="22860" rIns="4572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87636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Número de Carpeta Fiscal</a:t>
            </a: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y/o </a:t>
            </a:r>
            <a:r>
              <a:rPr kumimoji="0" lang="es-ES_tradnl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Expediente judicial</a:t>
            </a:r>
            <a:r>
              <a:rPr kumimoji="0" lang="es-ES_trad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</a:t>
            </a: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y </a:t>
            </a:r>
            <a:r>
              <a:rPr kumimoji="0" lang="es-ES_trad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Sede</a:t>
            </a: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de la Procuraduría Pública a cargo</a:t>
            </a:r>
            <a:r>
              <a:rPr lang="es-ES_tradnl" sz="1200" dirty="0">
                <a:solidFill>
                  <a:prstClr val="black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, </a:t>
            </a:r>
            <a:r>
              <a:rPr lang="es-ES_tradnl" sz="1200" u="sng" dirty="0">
                <a:solidFill>
                  <a:prstClr val="black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correo electrónico </a:t>
            </a:r>
            <a:r>
              <a:rPr lang="es-ES_tradnl" sz="1200" dirty="0">
                <a:solidFill>
                  <a:prstClr val="black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de su mesa de partes y del abogado/a a cargo del caso.</a:t>
            </a: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</p:txBody>
      </p:sp>
      <p:sp>
        <p:nvSpPr>
          <p:cNvPr id="26" name="TextBox 46">
            <a:extLst>
              <a:ext uri="{FF2B5EF4-FFF2-40B4-BE49-F238E27FC236}">
                <a16:creationId xmlns:a16="http://schemas.microsoft.com/office/drawing/2014/main" id="{BB3F51C5-AB91-456A-A884-84DD0ABA78B7}"/>
              </a:ext>
            </a:extLst>
          </p:cNvPr>
          <p:cNvSpPr txBox="1"/>
          <p:nvPr/>
        </p:nvSpPr>
        <p:spPr>
          <a:xfrm>
            <a:off x="5314708" y="2110001"/>
            <a:ext cx="420688" cy="93871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 pitchFamily="2" charset="77"/>
                <a:ea typeface="League Spartan" charset="0"/>
                <a:cs typeface="Poppins SemiBold" pitchFamily="2" charset="77"/>
              </a:rPr>
              <a:t>1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27" name="TextBox 46">
            <a:extLst>
              <a:ext uri="{FF2B5EF4-FFF2-40B4-BE49-F238E27FC236}">
                <a16:creationId xmlns:a16="http://schemas.microsoft.com/office/drawing/2014/main" id="{BED32AB9-168A-4C51-A333-D447ED4C4AC7}"/>
              </a:ext>
            </a:extLst>
          </p:cNvPr>
          <p:cNvSpPr txBox="1"/>
          <p:nvPr/>
        </p:nvSpPr>
        <p:spPr>
          <a:xfrm>
            <a:off x="6473327" y="4728710"/>
            <a:ext cx="623207" cy="93871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 pitchFamily="2" charset="77"/>
                <a:ea typeface="League Spartan" charset="0"/>
                <a:cs typeface="Poppins SemiBold" pitchFamily="2" charset="77"/>
              </a:rPr>
              <a:t>4</a:t>
            </a:r>
          </a:p>
        </p:txBody>
      </p:sp>
      <p:sp>
        <p:nvSpPr>
          <p:cNvPr id="28" name="TextBox 46">
            <a:extLst>
              <a:ext uri="{FF2B5EF4-FFF2-40B4-BE49-F238E27FC236}">
                <a16:creationId xmlns:a16="http://schemas.microsoft.com/office/drawing/2014/main" id="{97AF5BAF-FCD3-4152-B7BE-C2030B5AA236}"/>
              </a:ext>
            </a:extLst>
          </p:cNvPr>
          <p:cNvSpPr txBox="1"/>
          <p:nvPr/>
        </p:nvSpPr>
        <p:spPr>
          <a:xfrm>
            <a:off x="6497089" y="2982108"/>
            <a:ext cx="564906" cy="93871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 pitchFamily="2" charset="77"/>
                <a:ea typeface="League Spartan" charset="0"/>
                <a:cs typeface="Poppins SemiBold" pitchFamily="2" charset="77"/>
              </a:rPr>
              <a:t>2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31" name="TextBox 46">
            <a:extLst>
              <a:ext uri="{FF2B5EF4-FFF2-40B4-BE49-F238E27FC236}">
                <a16:creationId xmlns:a16="http://schemas.microsoft.com/office/drawing/2014/main" id="{77EEDBB8-F4CF-42CA-8517-226910BB4965}"/>
              </a:ext>
            </a:extLst>
          </p:cNvPr>
          <p:cNvSpPr txBox="1"/>
          <p:nvPr/>
        </p:nvSpPr>
        <p:spPr>
          <a:xfrm>
            <a:off x="5267823" y="5629489"/>
            <a:ext cx="610933" cy="93871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 pitchFamily="2" charset="77"/>
                <a:ea typeface="League Spartan" charset="0"/>
                <a:cs typeface="Poppins SemiBold" pitchFamily="2" charset="77"/>
              </a:rPr>
              <a:t>5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CECD6798-19C6-495E-B23E-2DA32A3E89D7}"/>
              </a:ext>
            </a:extLst>
          </p:cNvPr>
          <p:cNvSpPr txBox="1">
            <a:spLocks/>
          </p:cNvSpPr>
          <p:nvPr/>
        </p:nvSpPr>
        <p:spPr>
          <a:xfrm>
            <a:off x="7641156" y="2901262"/>
            <a:ext cx="3938170" cy="483979"/>
          </a:xfrm>
          <a:prstGeom prst="rect">
            <a:avLst/>
          </a:prstGeom>
        </p:spPr>
        <p:txBody>
          <a:bodyPr vert="horz" wrap="square" lIns="45720" tIns="22860" rIns="4572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87636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Indicar plazo de vencimiento para la remisión del documento pericial</a:t>
            </a: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C4307429-4200-4FB6-B213-F770E44D7381}"/>
              </a:ext>
            </a:extLst>
          </p:cNvPr>
          <p:cNvSpPr txBox="1">
            <a:spLocks/>
          </p:cNvSpPr>
          <p:nvPr/>
        </p:nvSpPr>
        <p:spPr>
          <a:xfrm>
            <a:off x="779209" y="5560985"/>
            <a:ext cx="3916561" cy="908710"/>
          </a:xfrm>
          <a:prstGeom prst="rect">
            <a:avLst/>
          </a:prstGeom>
        </p:spPr>
        <p:txBody>
          <a:bodyPr vert="horz" wrap="square" lIns="45720" tIns="22860" rIns="4572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87636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Reuniones de coordinación: </a:t>
            </a: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En casos donde se requiera se coordina fecha y hora, a fin que los abogados de las Procuradurías se reúnan con </a:t>
            </a:r>
            <a:r>
              <a:rPr lang="es-ES_tradnl" sz="1200" dirty="0">
                <a:solidFill>
                  <a:prstClr val="black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los peritos de la DVP .</a:t>
            </a:r>
            <a:endParaRPr kumimoji="0" lang="es-P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97DB998C-D21F-4241-817B-E1181556906F}"/>
              </a:ext>
            </a:extLst>
          </p:cNvPr>
          <p:cNvSpPr txBox="1">
            <a:spLocks/>
          </p:cNvSpPr>
          <p:nvPr/>
        </p:nvSpPr>
        <p:spPr>
          <a:xfrm>
            <a:off x="758876" y="4047548"/>
            <a:ext cx="3957219" cy="271613"/>
          </a:xfrm>
          <a:prstGeom prst="rect">
            <a:avLst/>
          </a:prstGeom>
        </p:spPr>
        <p:txBody>
          <a:bodyPr vert="horz" wrap="square" lIns="45720" tIns="22860" rIns="4572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87636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El objeto de asistencia técnico y/o objeto pericial</a:t>
            </a: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CF0B9E99-ABB6-40F3-AF54-37A0C833555F}"/>
              </a:ext>
            </a:extLst>
          </p:cNvPr>
          <p:cNvSpPr txBox="1">
            <a:spLocks/>
          </p:cNvSpPr>
          <p:nvPr/>
        </p:nvSpPr>
        <p:spPr>
          <a:xfrm>
            <a:off x="7644230" y="4294944"/>
            <a:ext cx="3957219" cy="2124428"/>
          </a:xfrm>
          <a:prstGeom prst="rect">
            <a:avLst/>
          </a:prstGeom>
        </p:spPr>
        <p:txBody>
          <a:bodyPr vert="horz" wrap="square" lIns="45720" tIns="22860" rIns="4572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87636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Información mínima </a:t>
            </a: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requerida para realizar el análisis pericial:</a:t>
            </a:r>
          </a:p>
          <a:p>
            <a:pPr marL="171450" marR="0" lvl="0" indent="-171450" algn="just" defTabSz="1087636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La carpeta fiscal (que incluye la formalización de investigación preparatoria)</a:t>
            </a:r>
          </a:p>
          <a:p>
            <a:pPr marL="171450" marR="0" lvl="0" indent="-171450" algn="just" defTabSz="1087636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Otras solicitadas por los peritos, según el caso, tales como: Contrataciones de Estado (expediente de contratación), Lavado de activos (Levantamientos de secreto bancario y reserva tributaria), entre otros.</a:t>
            </a: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</p:txBody>
      </p:sp>
      <p:sp>
        <p:nvSpPr>
          <p:cNvPr id="45" name="TextBox 46">
            <a:extLst>
              <a:ext uri="{FF2B5EF4-FFF2-40B4-BE49-F238E27FC236}">
                <a16:creationId xmlns:a16="http://schemas.microsoft.com/office/drawing/2014/main" id="{8821FA90-B06B-457A-8FCA-5DC20DC60500}"/>
              </a:ext>
            </a:extLst>
          </p:cNvPr>
          <p:cNvSpPr txBox="1"/>
          <p:nvPr/>
        </p:nvSpPr>
        <p:spPr>
          <a:xfrm>
            <a:off x="5379440" y="3767551"/>
            <a:ext cx="581784" cy="93871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 pitchFamily="2" charset="77"/>
                <a:ea typeface="League Spartan" charset="0"/>
                <a:cs typeface="Poppins SemiBold" pitchFamily="2" charset="77"/>
              </a:rPr>
              <a:t>3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5A1D1653-975A-45A1-9A9D-FA0DED9362C4}"/>
              </a:ext>
            </a:extLst>
          </p:cNvPr>
          <p:cNvSpPr txBox="1"/>
          <p:nvPr/>
        </p:nvSpPr>
        <p:spPr>
          <a:xfrm>
            <a:off x="951422" y="979390"/>
            <a:ext cx="11091333" cy="109414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Poppins" panose="020B0604020202020204" charset="0"/>
                <a:ea typeface="+mj-ea"/>
                <a:cs typeface="Poppins" panose="020B0604020202020204" charset="0"/>
              </a:defRPr>
            </a:lvl1pPr>
          </a:lstStyle>
          <a:p>
            <a:r>
              <a:rPr lang="es-ES_tradnl" dirty="0"/>
              <a:t>Contenido de los requerimientos de las Procuradurías Públicas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0EEFE49-7539-4447-A6F1-031B5B633537}"/>
              </a:ext>
            </a:extLst>
          </p:cNvPr>
          <p:cNvSpPr/>
          <p:nvPr/>
        </p:nvSpPr>
        <p:spPr>
          <a:xfrm>
            <a:off x="418293" y="1446184"/>
            <a:ext cx="368300" cy="2975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04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3859FF4-8458-4D4E-905B-6E519C5D19D3}"/>
              </a:ext>
            </a:extLst>
          </p:cNvPr>
          <p:cNvSpPr/>
          <p:nvPr/>
        </p:nvSpPr>
        <p:spPr>
          <a:xfrm>
            <a:off x="0" y="0"/>
            <a:ext cx="12192000" cy="1051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0" name="Google Shape;270;p25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D39D7E9F-D7E0-4479-8C55-C6A09F54D0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207" y="244150"/>
            <a:ext cx="1781144" cy="435767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7CFDABC1-EAD9-4F2D-B0AC-3711B2133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181" y="194851"/>
            <a:ext cx="1381977" cy="534365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57B6B4D6-49FB-40BA-BDB1-3276A0F158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149" y="264507"/>
            <a:ext cx="2169953" cy="395053"/>
          </a:xfrm>
          <a:prstGeom prst="rect">
            <a:avLst/>
          </a:prstGeom>
        </p:spPr>
      </p:pic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704EE7E2-1E9B-4340-A86F-84A88217FBFD}"/>
              </a:ext>
            </a:extLst>
          </p:cNvPr>
          <p:cNvCxnSpPr>
            <a:cxnSpLocks/>
          </p:cNvCxnSpPr>
          <p:nvPr/>
        </p:nvCxnSpPr>
        <p:spPr>
          <a:xfrm>
            <a:off x="4501452" y="198499"/>
            <a:ext cx="0" cy="66003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239;p22">
            <a:extLst>
              <a:ext uri="{FF2B5EF4-FFF2-40B4-BE49-F238E27FC236}">
                <a16:creationId xmlns:a16="http://schemas.microsoft.com/office/drawing/2014/main" id="{C60A37FF-55DB-41CB-859C-733C2CF57D7B}"/>
              </a:ext>
            </a:extLst>
          </p:cNvPr>
          <p:cNvSpPr txBox="1">
            <a:spLocks/>
          </p:cNvSpPr>
          <p:nvPr/>
        </p:nvSpPr>
        <p:spPr>
          <a:xfrm>
            <a:off x="4520502" y="166329"/>
            <a:ext cx="1468851" cy="69041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D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irección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V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aloración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P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ericias</a:t>
            </a: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9D469E82-0ACE-44CC-934D-4FE349EFD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57" y="4571647"/>
            <a:ext cx="788578" cy="1869694"/>
          </a:xfrm>
          <a:custGeom>
            <a:avLst/>
            <a:gdLst>
              <a:gd name="T0" fmla="*/ 0 w 1914"/>
              <a:gd name="T1" fmla="*/ 0 h 4537"/>
              <a:gd name="T2" fmla="*/ 0 w 1914"/>
              <a:gd name="T3" fmla="*/ 3824 h 4537"/>
              <a:gd name="T4" fmla="*/ 1913 w 1914"/>
              <a:gd name="T5" fmla="*/ 4536 h 4537"/>
              <a:gd name="T6" fmla="*/ 1913 w 1914"/>
              <a:gd name="T7" fmla="*/ 0 h 4537"/>
              <a:gd name="T8" fmla="*/ 0 w 1914"/>
              <a:gd name="T9" fmla="*/ 0 h 4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4" h="4537">
                <a:moveTo>
                  <a:pt x="0" y="0"/>
                </a:moveTo>
                <a:lnTo>
                  <a:pt x="0" y="3824"/>
                </a:lnTo>
                <a:lnTo>
                  <a:pt x="1913" y="4536"/>
                </a:lnTo>
                <a:lnTo>
                  <a:pt x="1913" y="0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6">
              <a:solidFill>
                <a:srgbClr val="0F1445"/>
              </a:solidFill>
              <a:latin typeface="Calibri" panose="020F0502020204030204"/>
            </a:endParaRPr>
          </a:p>
        </p:txBody>
      </p:sp>
      <p:sp>
        <p:nvSpPr>
          <p:cNvPr id="24" name="Freeform 19">
            <a:extLst>
              <a:ext uri="{FF2B5EF4-FFF2-40B4-BE49-F238E27FC236}">
                <a16:creationId xmlns:a16="http://schemas.microsoft.com/office/drawing/2014/main" id="{0D8D3984-E2B0-47F0-A5D9-26107760A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57" y="1038954"/>
            <a:ext cx="788578" cy="1869694"/>
          </a:xfrm>
          <a:custGeom>
            <a:avLst/>
            <a:gdLst>
              <a:gd name="T0" fmla="*/ 0 w 1914"/>
              <a:gd name="T1" fmla="*/ 0 h 4538"/>
              <a:gd name="T2" fmla="*/ 0 w 1914"/>
              <a:gd name="T3" fmla="*/ 3825 h 4538"/>
              <a:gd name="T4" fmla="*/ 1913 w 1914"/>
              <a:gd name="T5" fmla="*/ 4537 h 4538"/>
              <a:gd name="T6" fmla="*/ 1913 w 1914"/>
              <a:gd name="T7" fmla="*/ 0 h 4538"/>
              <a:gd name="T8" fmla="*/ 0 w 1914"/>
              <a:gd name="T9" fmla="*/ 0 h 4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4" h="4538">
                <a:moveTo>
                  <a:pt x="0" y="0"/>
                </a:moveTo>
                <a:lnTo>
                  <a:pt x="0" y="3825"/>
                </a:lnTo>
                <a:lnTo>
                  <a:pt x="1913" y="4537"/>
                </a:lnTo>
                <a:lnTo>
                  <a:pt x="1913" y="0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6">
              <a:solidFill>
                <a:srgbClr val="0F1445"/>
              </a:solidFill>
              <a:latin typeface="Calibri" panose="020F0502020204030204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5A171FF-08FD-82CB-58B0-2E48C668B2C4}"/>
              </a:ext>
            </a:extLst>
          </p:cNvPr>
          <p:cNvSpPr/>
          <p:nvPr/>
        </p:nvSpPr>
        <p:spPr>
          <a:xfrm>
            <a:off x="4346713" y="1421125"/>
            <a:ext cx="2968487" cy="675861"/>
          </a:xfrm>
          <a:prstGeom prst="rect">
            <a:avLst/>
          </a:prstGeom>
          <a:ln w="22225" cmpd="sng"/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SOLICITUD</a:t>
            </a:r>
            <a:endParaRPr lang="es-P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CDB68AC-8D9D-B6D7-6BC6-F77E3E364055}"/>
              </a:ext>
            </a:extLst>
          </p:cNvPr>
          <p:cNvSpPr/>
          <p:nvPr/>
        </p:nvSpPr>
        <p:spPr>
          <a:xfrm>
            <a:off x="1073165" y="2132135"/>
            <a:ext cx="2968487" cy="675861"/>
          </a:xfrm>
          <a:prstGeom prst="rect">
            <a:avLst/>
          </a:prstGeo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endParaRPr lang="es-P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DA38E04-EFC7-E89E-F473-0B61F7EFE97A}"/>
              </a:ext>
            </a:extLst>
          </p:cNvPr>
          <p:cNvSpPr/>
          <p:nvPr/>
        </p:nvSpPr>
        <p:spPr>
          <a:xfrm>
            <a:off x="227816" y="3452543"/>
            <a:ext cx="1590138" cy="675861"/>
          </a:xfrm>
          <a:prstGeom prst="rect">
            <a:avLst/>
          </a:prstGeo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SUFICIENTE</a:t>
            </a:r>
            <a:endParaRPr lang="es-P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EBD8B30-C55C-3F2D-89B3-4986137B5CDE}"/>
              </a:ext>
            </a:extLst>
          </p:cNvPr>
          <p:cNvSpPr/>
          <p:nvPr/>
        </p:nvSpPr>
        <p:spPr>
          <a:xfrm>
            <a:off x="1934133" y="3429000"/>
            <a:ext cx="1332178" cy="675861"/>
          </a:xfrm>
          <a:prstGeom prst="rect">
            <a:avLst/>
          </a:prstGeo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IDÓNEA</a:t>
            </a:r>
            <a:endParaRPr lang="es-P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1125472-4F61-17C3-F88A-AE8A989A3A2F}"/>
              </a:ext>
            </a:extLst>
          </p:cNvPr>
          <p:cNvSpPr/>
          <p:nvPr/>
        </p:nvSpPr>
        <p:spPr>
          <a:xfrm>
            <a:off x="3498667" y="3429000"/>
            <a:ext cx="1530118" cy="675861"/>
          </a:xfrm>
          <a:prstGeom prst="rect">
            <a:avLst/>
          </a:prstGeo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OPORTUNO</a:t>
            </a:r>
            <a:endParaRPr lang="es-P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: angular 12">
            <a:extLst>
              <a:ext uri="{FF2B5EF4-FFF2-40B4-BE49-F238E27FC236}">
                <a16:creationId xmlns:a16="http://schemas.microsoft.com/office/drawing/2014/main" id="{2A601755-00BA-8BD5-22C3-BB62AF368DD9}"/>
              </a:ext>
            </a:extLst>
          </p:cNvPr>
          <p:cNvCxnSpPr>
            <a:stCxn id="3" idx="1"/>
            <a:endCxn id="5" idx="0"/>
          </p:cNvCxnSpPr>
          <p:nvPr/>
        </p:nvCxnSpPr>
        <p:spPr>
          <a:xfrm rot="10800000" flipV="1">
            <a:off x="2557409" y="1759055"/>
            <a:ext cx="1789304" cy="373079"/>
          </a:xfrm>
          <a:prstGeom prst="bentConnector2">
            <a:avLst/>
          </a:prstGeom>
          <a:ln w="2222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70465F1-07E6-F78E-ECC6-3A890A5CE3EC}"/>
              </a:ext>
            </a:extLst>
          </p:cNvPr>
          <p:cNvSpPr txBox="1"/>
          <p:nvPr/>
        </p:nvSpPr>
        <p:spPr>
          <a:xfrm>
            <a:off x="4258173" y="4298558"/>
            <a:ext cx="2597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PLAZO DE ELABORACIÓN DOCUMENTO PERICIAL </a:t>
            </a:r>
            <a:endParaRPr lang="es-P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Conector: angular 28">
            <a:extLst>
              <a:ext uri="{FF2B5EF4-FFF2-40B4-BE49-F238E27FC236}">
                <a16:creationId xmlns:a16="http://schemas.microsoft.com/office/drawing/2014/main" id="{2914B86B-083F-FB4F-B0DD-1547643A1727}"/>
              </a:ext>
            </a:extLst>
          </p:cNvPr>
          <p:cNvCxnSpPr>
            <a:cxnSpLocks/>
            <a:stCxn id="10" idx="2"/>
            <a:endCxn id="26" idx="1"/>
          </p:cNvCxnSpPr>
          <p:nvPr/>
        </p:nvCxnSpPr>
        <p:spPr>
          <a:xfrm rot="16200000" flipH="1">
            <a:off x="3032266" y="3672816"/>
            <a:ext cx="793862" cy="1657951"/>
          </a:xfrm>
          <a:prstGeom prst="bentConnector2">
            <a:avLst/>
          </a:prstGeom>
          <a:ln w="222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16F4E2BD-EB19-D894-1112-B65944D3A5B5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6855600" y="4878731"/>
            <a:ext cx="1151869" cy="19992"/>
          </a:xfrm>
          <a:prstGeom prst="line">
            <a:avLst/>
          </a:prstGeom>
          <a:ln w="222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7" name="CuadroTexto 256">
            <a:extLst>
              <a:ext uri="{FF2B5EF4-FFF2-40B4-BE49-F238E27FC236}">
                <a16:creationId xmlns:a16="http://schemas.microsoft.com/office/drawing/2014/main" id="{75735F23-8651-888B-52DC-836FB026B853}"/>
              </a:ext>
            </a:extLst>
          </p:cNvPr>
          <p:cNvSpPr txBox="1"/>
          <p:nvPr/>
        </p:nvSpPr>
        <p:spPr>
          <a:xfrm>
            <a:off x="7168257" y="5498887"/>
            <a:ext cx="1678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FIN </a:t>
            </a:r>
            <a:r>
              <a:rPr lang="es-MX" b="1" u="sng" dirty="0">
                <a:latin typeface="Arial" panose="020B0604020202020204" pitchFamily="34" charset="0"/>
                <a:cs typeface="Arial" panose="020B0604020202020204" pitchFamily="34" charset="0"/>
              </a:rPr>
              <a:t>AUTOPLAZO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DVP</a:t>
            </a:r>
            <a:endParaRPr lang="es-P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5" name="Conector recto 264">
            <a:extLst>
              <a:ext uri="{FF2B5EF4-FFF2-40B4-BE49-F238E27FC236}">
                <a16:creationId xmlns:a16="http://schemas.microsoft.com/office/drawing/2014/main" id="{43FDD206-8299-7F4D-8CDC-42C880F1BA9D}"/>
              </a:ext>
            </a:extLst>
          </p:cNvPr>
          <p:cNvCxnSpPr>
            <a:cxnSpLocks/>
          </p:cNvCxnSpPr>
          <p:nvPr/>
        </p:nvCxnSpPr>
        <p:spPr>
          <a:xfrm>
            <a:off x="8007469" y="4878731"/>
            <a:ext cx="2597036" cy="0"/>
          </a:xfrm>
          <a:prstGeom prst="line">
            <a:avLst/>
          </a:prstGeom>
          <a:ln w="222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7" name="CuadroTexto 266">
            <a:extLst>
              <a:ext uri="{FF2B5EF4-FFF2-40B4-BE49-F238E27FC236}">
                <a16:creationId xmlns:a16="http://schemas.microsoft.com/office/drawing/2014/main" id="{90ACE55D-8EBA-26B9-121E-EEC0905D204C}"/>
              </a:ext>
            </a:extLst>
          </p:cNvPr>
          <p:cNvSpPr txBox="1"/>
          <p:nvPr/>
        </p:nvSpPr>
        <p:spPr>
          <a:xfrm>
            <a:off x="9670175" y="6174052"/>
            <a:ext cx="167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PLAZO LEGAL</a:t>
            </a:r>
            <a:endParaRPr lang="es-P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6" name="Conector: angular 275">
            <a:extLst>
              <a:ext uri="{FF2B5EF4-FFF2-40B4-BE49-F238E27FC236}">
                <a16:creationId xmlns:a16="http://schemas.microsoft.com/office/drawing/2014/main" id="{7344B035-DB7B-6C77-05E6-33BD503C4761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rot="5400000">
            <a:off x="1467874" y="2363007"/>
            <a:ext cx="644547" cy="1534524"/>
          </a:xfrm>
          <a:prstGeom prst="bentConnector3">
            <a:avLst/>
          </a:prstGeom>
          <a:ln w="222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8" name="Conector: angular 277">
            <a:extLst>
              <a:ext uri="{FF2B5EF4-FFF2-40B4-BE49-F238E27FC236}">
                <a16:creationId xmlns:a16="http://schemas.microsoft.com/office/drawing/2014/main" id="{6F336C88-01D8-1A06-4FF6-8AB140FF5EDA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00065" y="2300632"/>
            <a:ext cx="621004" cy="1706317"/>
          </a:xfrm>
          <a:prstGeom prst="bentConnector3">
            <a:avLst>
              <a:gd name="adj1" fmla="val 45326"/>
            </a:avLst>
          </a:prstGeom>
          <a:ln w="222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1" name="Conector recto de flecha 280">
            <a:extLst>
              <a:ext uri="{FF2B5EF4-FFF2-40B4-BE49-F238E27FC236}">
                <a16:creationId xmlns:a16="http://schemas.microsoft.com/office/drawing/2014/main" id="{B9A58F48-4343-A39F-863F-21845C020F33}"/>
              </a:ext>
            </a:extLst>
          </p:cNvPr>
          <p:cNvCxnSpPr>
            <a:stCxn id="5" idx="2"/>
          </p:cNvCxnSpPr>
          <p:nvPr/>
        </p:nvCxnSpPr>
        <p:spPr>
          <a:xfrm flipH="1">
            <a:off x="2557408" y="2807996"/>
            <a:ext cx="1" cy="644547"/>
          </a:xfrm>
          <a:prstGeom prst="straightConnector1">
            <a:avLst/>
          </a:prstGeom>
          <a:ln w="222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7" name="Conector recto de flecha 286">
            <a:extLst>
              <a:ext uri="{FF2B5EF4-FFF2-40B4-BE49-F238E27FC236}">
                <a16:creationId xmlns:a16="http://schemas.microsoft.com/office/drawing/2014/main" id="{23F19142-0620-0A72-E5C5-890040EF0ADC}"/>
              </a:ext>
            </a:extLst>
          </p:cNvPr>
          <p:cNvCxnSpPr>
            <a:cxnSpLocks/>
          </p:cNvCxnSpPr>
          <p:nvPr/>
        </p:nvCxnSpPr>
        <p:spPr>
          <a:xfrm>
            <a:off x="8007469" y="2190185"/>
            <a:ext cx="0" cy="3308702"/>
          </a:xfrm>
          <a:prstGeom prst="straightConnector1">
            <a:avLst/>
          </a:prstGeom>
          <a:ln w="222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9" name="Conector recto de flecha 288">
            <a:extLst>
              <a:ext uri="{FF2B5EF4-FFF2-40B4-BE49-F238E27FC236}">
                <a16:creationId xmlns:a16="http://schemas.microsoft.com/office/drawing/2014/main" id="{5B56E8CB-2FC6-EA41-446E-55C5FA4F3AF6}"/>
              </a:ext>
            </a:extLst>
          </p:cNvPr>
          <p:cNvCxnSpPr>
            <a:cxnSpLocks/>
          </p:cNvCxnSpPr>
          <p:nvPr/>
        </p:nvCxnSpPr>
        <p:spPr>
          <a:xfrm>
            <a:off x="10509387" y="2132134"/>
            <a:ext cx="0" cy="3969799"/>
          </a:xfrm>
          <a:prstGeom prst="straightConnector1">
            <a:avLst/>
          </a:prstGeom>
          <a:ln w="222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580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Theme">
  <a:themeElements>
    <a:clrScheme name="SM - Color Light V3">
      <a:dk1>
        <a:srgbClr val="0F1445"/>
      </a:dk1>
      <a:lt1>
        <a:srgbClr val="FFFFFF"/>
      </a:lt1>
      <a:dk2>
        <a:srgbClr val="0B0F34"/>
      </a:dk2>
      <a:lt2>
        <a:srgbClr val="FFFFFF"/>
      </a:lt2>
      <a:accent1>
        <a:srgbClr val="C66C54"/>
      </a:accent1>
      <a:accent2>
        <a:srgbClr val="1B1D3A"/>
      </a:accent2>
      <a:accent3>
        <a:srgbClr val="3C55A4"/>
      </a:accent3>
      <a:accent4>
        <a:srgbClr val="7288AC"/>
      </a:accent4>
      <a:accent5>
        <a:srgbClr val="7287AC"/>
      </a:accent5>
      <a:accent6>
        <a:srgbClr val="80A3DC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13564</TotalTime>
  <Words>1093</Words>
  <Application>Microsoft Office PowerPoint</Application>
  <PresentationFormat>Panorámica</PresentationFormat>
  <Paragraphs>144</Paragraphs>
  <Slides>16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8" baseType="lpstr">
      <vt:lpstr>Arial</vt:lpstr>
      <vt:lpstr>Calibri</vt:lpstr>
      <vt:lpstr>Calibri Light</vt:lpstr>
      <vt:lpstr>Georgia</vt:lpstr>
      <vt:lpstr>Open Sans Light</vt:lpstr>
      <vt:lpstr>Open Sans Semibold</vt:lpstr>
      <vt:lpstr>Poppins</vt:lpstr>
      <vt:lpstr>Poppins SemiBold</vt:lpstr>
      <vt:lpstr>Roboto Bk</vt:lpstr>
      <vt:lpstr>Source Sans Pro Semibold</vt:lpstr>
      <vt:lpstr>Tema de Office</vt:lpstr>
      <vt:lpstr>1_Default Theme</vt:lpstr>
      <vt:lpstr>Presentación de PowerPoint</vt:lpstr>
      <vt:lpstr>CONTENIDO</vt:lpstr>
      <vt:lpstr>¿Qué es la Dirección de Valoración y Pericias (DVP) de la Procuraduría General del Estado (PGE)?</vt:lpstr>
      <vt:lpstr>Funciones de la Dirección de Valoración y Pericias (DVP) </vt:lpstr>
      <vt:lpstr>Organización del Equipo de Trabajo de la DVP</vt:lpstr>
      <vt:lpstr>¿Qué documentos recibe y emite la DVP?</vt:lpstr>
      <vt:lpstr>Por parte de las Procuradurías Públicas</vt:lpstr>
      <vt:lpstr>Presentación de PowerPoint</vt:lpstr>
      <vt:lpstr>Presentación de PowerPoint</vt:lpstr>
      <vt:lpstr>Presentación de PowerPoint</vt:lpstr>
      <vt:lpstr>Consideraciones importantes sobre la DVP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ALUMNO - JORGE LUIS  CH�VEZ AGUILAR</dc:creator>
  <cp:lastModifiedBy>Fiorella Marcellini Antonio</cp:lastModifiedBy>
  <cp:revision>957</cp:revision>
  <cp:lastPrinted>2023-06-12T17:25:37Z</cp:lastPrinted>
  <dcterms:created xsi:type="dcterms:W3CDTF">2021-04-27T21:10:31Z</dcterms:created>
  <dcterms:modified xsi:type="dcterms:W3CDTF">2024-06-06T19:30:16Z</dcterms:modified>
</cp:coreProperties>
</file>