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462" r:id="rId2"/>
    <p:sldId id="259" r:id="rId3"/>
    <p:sldId id="464" r:id="rId4"/>
    <p:sldId id="470" r:id="rId5"/>
    <p:sldId id="476" r:id="rId6"/>
    <p:sldId id="475" r:id="rId7"/>
    <p:sldId id="477" r:id="rId8"/>
    <p:sldId id="478" r:id="rId9"/>
    <p:sldId id="479" r:id="rId10"/>
    <p:sldId id="485" r:id="rId11"/>
    <p:sldId id="480" r:id="rId12"/>
    <p:sldId id="481" r:id="rId13"/>
    <p:sldId id="482" r:id="rId14"/>
    <p:sldId id="484" r:id="rId15"/>
    <p:sldId id="487" r:id="rId16"/>
    <p:sldId id="486" r:id="rId17"/>
    <p:sldId id="281" r:id="rId18"/>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157" autoAdjust="0"/>
    <p:restoredTop sz="94660"/>
  </p:normalViewPr>
  <p:slideViewPr>
    <p:cSldViewPr snapToGrid="0">
      <p:cViewPr varScale="1">
        <p:scale>
          <a:sx n="70" d="100"/>
          <a:sy n="70" d="100"/>
        </p:scale>
        <p:origin x="324"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2/12/2022</a:t>
            </a:fld>
            <a:endParaRPr lang="es-PE"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dirty="0"/>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6988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dirty="0"/>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dirty="0"/>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dirty="0"/>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dirty="0"/>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2/12/2022</a:t>
            </a:fld>
            <a:endParaRPr lang="es-PE" dirty="0"/>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dirty="0"/>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2/12/2022</a:t>
            </a:fld>
            <a:endParaRPr lang="es-PE" dirty="0"/>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dirty="0"/>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dirty="0"/>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832994"/>
            <a:ext cx="5339200" cy="5192012"/>
          </a:xfrm>
          <a:prstGeom prst="rect">
            <a:avLst/>
          </a:prstGeom>
        </p:spPr>
        <p:txBody>
          <a:bodyPr spcFirstLastPara="1" vert="horz" wrap="square" lIns="121900" tIns="121900" rIns="121900" bIns="121900" rtlCol="0" anchor="b" anchorCtr="0">
            <a:noAutofit/>
          </a:bodyPr>
          <a:lstStyle/>
          <a:p>
            <a:r>
              <a:rPr lang="en" sz="3200" b="1" dirty="0">
                <a:latin typeface="Poppins" panose="020B0604020202020204" charset="0"/>
                <a:cs typeface="Poppins" panose="020B0604020202020204" charset="0"/>
              </a:rPr>
              <a:t>Resolución Contractual en la Normativa de Contrataciones del Estado</a:t>
            </a:r>
            <a:br>
              <a:rPr lang="en" sz="3200" b="1" dirty="0">
                <a:latin typeface="Poppins" panose="020B0604020202020204" charset="0"/>
                <a:cs typeface="Poppins" panose="020B0604020202020204" charset="0"/>
              </a:rPr>
            </a:br>
            <a:r>
              <a:rPr lang="en" sz="3200" b="1" u="sng" dirty="0">
                <a:latin typeface="Poppins" panose="020B0604020202020204" charset="0"/>
                <a:cs typeface="Poppins" panose="020B0604020202020204" charset="0"/>
              </a:rPr>
              <a:t>Tres supuestos</a:t>
            </a:r>
            <a:r>
              <a:rPr lang="en" sz="3200" b="1" dirty="0">
                <a:latin typeface="Poppins" panose="020B0604020202020204" charset="0"/>
                <a:cs typeface="Poppins" panose="020B0604020202020204" charset="0"/>
              </a:rPr>
              <a:t>: por culpa del Contratista, por culpa de la Entidad y sin culpa de las partes</a:t>
            </a:r>
            <a:br>
              <a:rPr lang="en" sz="3200" b="1" dirty="0">
                <a:latin typeface="Poppins" panose="020B0604020202020204" charset="0"/>
                <a:cs typeface="Poppins" panose="020B0604020202020204" charset="0"/>
              </a:rPr>
            </a:br>
            <a:br>
              <a:rPr lang="en" sz="3200" b="1" dirty="0">
                <a:latin typeface="Poppins" panose="020B0604020202020204" charset="0"/>
                <a:cs typeface="Poppins" panose="020B0604020202020204" charset="0"/>
              </a:rPr>
            </a:br>
            <a:endParaRPr sz="3200" b="1"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ea typeface="Poppins"/>
                <a:cs typeface="Poppins"/>
                <a:sym typeface="Poppins"/>
              </a:rPr>
              <a:t>1</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716502" y="1969328"/>
            <a:ext cx="10758996" cy="4634143"/>
          </a:xfrm>
          <a:noFill/>
        </p:spPr>
        <p:txBody>
          <a:bodyPr>
            <a:normAutofit fontScale="92500" lnSpcReduction="20000"/>
          </a:bodyPr>
          <a:lstStyle/>
          <a:p>
            <a:pPr marL="0" indent="0" algn="just">
              <a:buNone/>
            </a:pPr>
            <a:r>
              <a:rPr lang="es-MX" dirty="0">
                <a:solidFill>
                  <a:srgbClr val="002060"/>
                </a:solidFill>
              </a:rPr>
              <a:t>-¿Puede resolverse un contrato por un incumplimiento que ya ha sido subsanado??</a:t>
            </a:r>
          </a:p>
          <a:p>
            <a:pPr marL="0" indent="0">
              <a:buNone/>
            </a:pPr>
            <a:r>
              <a:rPr lang="es-MX" u="sng" dirty="0">
                <a:solidFill>
                  <a:srgbClr val="002060"/>
                </a:solidFill>
              </a:rPr>
              <a:t>Código Civil</a:t>
            </a:r>
          </a:p>
          <a:p>
            <a:pPr marL="0" indent="0">
              <a:buNone/>
            </a:pPr>
            <a:r>
              <a:rPr lang="es-MX" dirty="0">
                <a:solidFill>
                  <a:srgbClr val="002060"/>
                </a:solidFill>
              </a:rPr>
              <a:t>Opciones del acreedor por ejecución parcial, tardía o defectuosa</a:t>
            </a:r>
          </a:p>
          <a:p>
            <a:pPr marL="0" indent="0">
              <a:buNone/>
            </a:pPr>
            <a:r>
              <a:rPr lang="es-MX" b="1" dirty="0">
                <a:solidFill>
                  <a:srgbClr val="002060"/>
                </a:solidFill>
              </a:rPr>
              <a:t>Artículo 1151.-  </a:t>
            </a:r>
            <a:r>
              <a:rPr lang="es-MX" dirty="0">
                <a:solidFill>
                  <a:srgbClr val="002060"/>
                </a:solidFill>
              </a:rPr>
              <a:t>El cumplimiento parcial, tardío o defectuoso de la obligación de hacer por culpa del deudor, permite al acreedor adoptar cualquiera de las siguientes medidas:</a:t>
            </a:r>
          </a:p>
          <a:p>
            <a:pPr marL="0" indent="0">
              <a:buNone/>
            </a:pPr>
            <a:r>
              <a:rPr lang="es-MX" dirty="0">
                <a:solidFill>
                  <a:srgbClr val="002060"/>
                </a:solidFill>
              </a:rPr>
              <a:t>1.- Las previstas en el artículo 1150, incisos 1 </a:t>
            </a:r>
            <a:r>
              <a:rPr lang="es-MX" dirty="0" err="1">
                <a:solidFill>
                  <a:srgbClr val="002060"/>
                </a:solidFill>
              </a:rPr>
              <a:t>ó</a:t>
            </a:r>
            <a:r>
              <a:rPr lang="es-MX" dirty="0">
                <a:solidFill>
                  <a:srgbClr val="002060"/>
                </a:solidFill>
              </a:rPr>
              <a:t> 2.</a:t>
            </a:r>
          </a:p>
          <a:p>
            <a:pPr marL="0" indent="0">
              <a:buNone/>
            </a:pPr>
            <a:r>
              <a:rPr lang="es-MX" dirty="0">
                <a:solidFill>
                  <a:srgbClr val="002060"/>
                </a:solidFill>
                <a:highlight>
                  <a:srgbClr val="FFFF00"/>
                </a:highlight>
              </a:rPr>
              <a:t>2.- Considerar no ejecutada la prestación, si resultase sin utilidad para él</a:t>
            </a:r>
            <a:r>
              <a:rPr lang="es-MX" dirty="0">
                <a:solidFill>
                  <a:srgbClr val="002060"/>
                </a:solidFill>
              </a:rPr>
              <a:t>.</a:t>
            </a:r>
          </a:p>
          <a:p>
            <a:pPr marL="0" indent="0">
              <a:buNone/>
            </a:pPr>
            <a:r>
              <a:rPr lang="es-MX" dirty="0">
                <a:solidFill>
                  <a:srgbClr val="002060"/>
                </a:solidFill>
              </a:rPr>
              <a:t>3.- Exigir al deudor la destrucción de lo hecho o destruirlo por cuenta de él, si le fuese perjudicial.</a:t>
            </a:r>
          </a:p>
          <a:p>
            <a:pPr marL="0" indent="0">
              <a:buNone/>
            </a:pPr>
            <a:r>
              <a:rPr lang="es-MX" dirty="0">
                <a:solidFill>
                  <a:srgbClr val="002060"/>
                </a:solidFill>
              </a:rPr>
              <a:t>4.- Aceptar la prestación ejecutada, exigiendo que se reduzca la contraprestación, si la hubiere.</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081728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758996" cy="4634143"/>
          </a:xfrm>
          <a:noFill/>
        </p:spPr>
        <p:txBody>
          <a:bodyPr>
            <a:normAutofit/>
          </a:bodyPr>
          <a:lstStyle/>
          <a:p>
            <a:pPr marL="0" indent="0" algn="just">
              <a:buNone/>
            </a:pPr>
            <a:r>
              <a:rPr lang="es-MX" b="1" dirty="0">
                <a:solidFill>
                  <a:srgbClr val="002060"/>
                </a:solidFill>
              </a:rPr>
              <a:t>RLE</a:t>
            </a:r>
          </a:p>
          <a:p>
            <a:pPr marL="0" indent="0" algn="just">
              <a:buNone/>
            </a:pPr>
            <a:r>
              <a:rPr lang="es-MX" b="1" dirty="0">
                <a:solidFill>
                  <a:srgbClr val="002060"/>
                </a:solidFill>
              </a:rPr>
              <a:t>Artículo 164. Causales de resolución</a:t>
            </a:r>
          </a:p>
          <a:p>
            <a:pPr marL="514350" indent="-514350" algn="just">
              <a:buAutoNum type="alphaLcParenR" startAt="2"/>
            </a:pPr>
            <a:r>
              <a:rPr lang="es-MX" dirty="0">
                <a:solidFill>
                  <a:srgbClr val="002060"/>
                </a:solidFill>
              </a:rPr>
              <a:t>Haya  llegado  a  acumular  el  monto  máximo  de la  penalidad  por  mora  o  el  monto  máximo  para  otras penalidades, en la ejecución de la prestación a su cargo (</a:t>
            </a:r>
            <a:r>
              <a:rPr lang="es-MX" b="1" dirty="0">
                <a:solidFill>
                  <a:srgbClr val="002060"/>
                </a:solidFill>
              </a:rPr>
              <a:t>¿sumadas?, ¿individualmente?</a:t>
            </a:r>
            <a:r>
              <a:rPr lang="es-MX" dirty="0">
                <a:solidFill>
                  <a:srgbClr val="002060"/>
                </a:solidFill>
              </a:rPr>
              <a:t>)</a:t>
            </a:r>
          </a:p>
          <a:p>
            <a:pPr marL="0" indent="0" algn="just">
              <a:buNone/>
            </a:pPr>
            <a:r>
              <a:rPr lang="es-MX" b="1" u="sng" dirty="0">
                <a:solidFill>
                  <a:srgbClr val="002060"/>
                </a:solidFill>
              </a:rPr>
              <a:t>Preguntas</a:t>
            </a:r>
            <a:r>
              <a:rPr lang="es-MX" dirty="0">
                <a:solidFill>
                  <a:srgbClr val="002060"/>
                </a:solidFill>
              </a:rPr>
              <a:t>: </a:t>
            </a:r>
          </a:p>
          <a:p>
            <a:pPr marL="0" indent="0" algn="just">
              <a:buNone/>
            </a:pPr>
            <a:r>
              <a:rPr lang="es-MX" dirty="0">
                <a:solidFill>
                  <a:srgbClr val="002060"/>
                </a:solidFill>
              </a:rPr>
              <a:t>-El monto máximo considera las penalidades por mora y las “otras penalidades” de manera independiente o de forma conjunta?</a:t>
            </a:r>
          </a:p>
          <a:p>
            <a:pPr marL="0" indent="0" algn="just">
              <a:buNone/>
            </a:pPr>
            <a:r>
              <a:rPr lang="es-MX" dirty="0">
                <a:solidFill>
                  <a:srgbClr val="002060"/>
                </a:solidFill>
              </a:rPr>
              <a:t>-Es posible que la Entidad cobre penalidades una vez resuelto el contrato?</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604787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338328" y="1637305"/>
            <a:ext cx="11585448" cy="5042246"/>
          </a:xfrm>
          <a:noFill/>
        </p:spPr>
        <p:txBody>
          <a:bodyPr>
            <a:normAutofit fontScale="62500" lnSpcReduction="20000"/>
          </a:bodyPr>
          <a:lstStyle/>
          <a:p>
            <a:pPr marL="0" indent="0">
              <a:buNone/>
            </a:pPr>
            <a:r>
              <a:rPr lang="es-MX" dirty="0">
                <a:solidFill>
                  <a:srgbClr val="002060"/>
                </a:solidFill>
              </a:rPr>
              <a:t>RLCE</a:t>
            </a:r>
          </a:p>
          <a:p>
            <a:pPr marL="0" indent="0">
              <a:buNone/>
            </a:pPr>
            <a:r>
              <a:rPr lang="es-MX" dirty="0">
                <a:solidFill>
                  <a:srgbClr val="002060"/>
                </a:solidFill>
              </a:rPr>
              <a:t>Artículo 164. Causales de resolución</a:t>
            </a:r>
          </a:p>
          <a:p>
            <a:pPr marL="0" indent="0">
              <a:buNone/>
            </a:pPr>
            <a:r>
              <a:rPr lang="es-MX" dirty="0">
                <a:solidFill>
                  <a:srgbClr val="002060"/>
                </a:solidFill>
              </a:rPr>
              <a:t>c) Paralice o reduzca injustificadamente la ejecución</a:t>
            </a:r>
          </a:p>
          <a:p>
            <a:pPr marL="0" indent="0">
              <a:buNone/>
            </a:pPr>
            <a:r>
              <a:rPr lang="es-MX" dirty="0">
                <a:solidFill>
                  <a:srgbClr val="002060"/>
                </a:solidFill>
              </a:rPr>
              <a:t>de la prestación, pese a haber sido requerido para corregir tal situación.</a:t>
            </a:r>
          </a:p>
          <a:p>
            <a:pPr marL="0" indent="0">
              <a:buNone/>
            </a:pPr>
            <a:r>
              <a:rPr lang="es-MX" u="sng" dirty="0">
                <a:solidFill>
                  <a:srgbClr val="002060"/>
                </a:solidFill>
              </a:rPr>
              <a:t>Preguntas</a:t>
            </a:r>
            <a:r>
              <a:rPr lang="es-MX" dirty="0">
                <a:solidFill>
                  <a:srgbClr val="002060"/>
                </a:solidFill>
              </a:rPr>
              <a:t>:</a:t>
            </a:r>
          </a:p>
          <a:p>
            <a:pPr marL="0" indent="0">
              <a:buNone/>
            </a:pPr>
            <a:r>
              <a:rPr lang="es-MX" dirty="0">
                <a:solidFill>
                  <a:srgbClr val="002060"/>
                </a:solidFill>
              </a:rPr>
              <a:t>-¿De qué magnitud sería la reducción de la prestación para que sea justificable la resolución?</a:t>
            </a:r>
          </a:p>
          <a:p>
            <a:pPr marL="0" indent="0">
              <a:buNone/>
            </a:pPr>
            <a:r>
              <a:rPr lang="es-MX" dirty="0">
                <a:solidFill>
                  <a:srgbClr val="002060"/>
                </a:solidFill>
              </a:rPr>
              <a:t>-En ejecución de obras:  Art. 203.1 y 203.5 del RLCE:</a:t>
            </a:r>
          </a:p>
          <a:p>
            <a:pPr marL="0" indent="0">
              <a:buNone/>
            </a:pPr>
            <a:r>
              <a:rPr lang="es-MX" b="1" dirty="0">
                <a:solidFill>
                  <a:srgbClr val="002060"/>
                </a:solidFill>
              </a:rPr>
              <a:t>Artículo 203. Demoras </a:t>
            </a:r>
            <a:r>
              <a:rPr lang="es-MX" b="1" dirty="0" err="1">
                <a:solidFill>
                  <a:srgbClr val="002060"/>
                </a:solidFill>
              </a:rPr>
              <a:t>injustiﬁcadas</a:t>
            </a:r>
            <a:r>
              <a:rPr lang="es-MX" b="1" dirty="0">
                <a:solidFill>
                  <a:srgbClr val="002060"/>
                </a:solidFill>
              </a:rPr>
              <a:t> en la ejecución de la Obra</a:t>
            </a:r>
          </a:p>
          <a:p>
            <a:pPr marL="0" indent="0">
              <a:buNone/>
            </a:pPr>
            <a:r>
              <a:rPr lang="es-MX" dirty="0">
                <a:solidFill>
                  <a:srgbClr val="002060"/>
                </a:solidFill>
              </a:rPr>
              <a:t>203.1. Durante la ejecución de la obra, el contratista está obligado a cumplir los avances parciales establecidos en el calendario de avance de obra vigente. En caso de retraso injustificado, cuando el monto de la valorización acumulada ejecutada a una fecha determinada sea menor al ochenta por ciento (80%) del monto de la valorización acumulada programada a dicha fecha, el inspector o supervisor ordena al contratista que presente, dentro de los  siete  (7)  días siguientes, un nuevo  calendario  que contemple la aceleración de los trabajos, de modo que se garantice el cumplimiento de la obra dentro del plazo previsto, anotando tal hecho en el cuaderno de obra.</a:t>
            </a:r>
          </a:p>
          <a:p>
            <a:pPr marL="0" indent="0">
              <a:buNone/>
            </a:pPr>
            <a:r>
              <a:rPr lang="es-MX" dirty="0">
                <a:solidFill>
                  <a:srgbClr val="002060"/>
                </a:solidFill>
              </a:rPr>
              <a:t>203.5. Cuando el monto de la valorización acumulada ejecutada es menor al ochenta por ciento (80%) del monto acumulado programado del nuevo calendario, el inspector o el supervisor anota el hecho en el cuaderno de obra e informar a la Entidad. Dicho retraso puede ser considerado como causal de resolución del contrato o de intervención económica de la obra, no siendo necesario apercibimiento alguno al contratista de obra.</a:t>
            </a:r>
          </a:p>
          <a:p>
            <a:pPr marL="0" indent="0">
              <a:buNone/>
            </a:pPr>
            <a:endParaRPr lang="es-MX" dirty="0">
              <a:solidFill>
                <a:srgbClr val="002060"/>
              </a:solidFill>
            </a:endParaRPr>
          </a:p>
          <a:p>
            <a:pPr marL="0" indent="0">
              <a:buNone/>
            </a:pPr>
            <a:endParaRPr lang="es-MX"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6680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29410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758996" cy="4634143"/>
          </a:xfrm>
          <a:noFill/>
        </p:spPr>
        <p:txBody>
          <a:bodyPr>
            <a:normAutofit fontScale="70000" lnSpcReduction="20000"/>
          </a:bodyPr>
          <a:lstStyle/>
          <a:p>
            <a:pPr marL="0" indent="0">
              <a:buNone/>
            </a:pPr>
            <a:r>
              <a:rPr lang="es-MX" b="1" dirty="0">
                <a:solidFill>
                  <a:srgbClr val="002060"/>
                </a:solidFill>
              </a:rPr>
              <a:t>Artículo 164. Causales de resolución</a:t>
            </a:r>
          </a:p>
          <a:p>
            <a:pPr marL="0" indent="0">
              <a:buNone/>
            </a:pPr>
            <a:r>
              <a:rPr lang="es-MX" dirty="0">
                <a:solidFill>
                  <a:srgbClr val="002060"/>
                </a:solidFill>
              </a:rPr>
              <a:t>164.2.  El  contratista  puede  solicitar  la  resolución del contrato en los casos en que la Entidad incumpla injustificadamente con el pago </a:t>
            </a:r>
            <a:r>
              <a:rPr lang="es-MX" b="1" dirty="0">
                <a:solidFill>
                  <a:srgbClr val="002060"/>
                </a:solidFill>
              </a:rPr>
              <a:t>y/u otras obligaciones esenciales a su cargo</a:t>
            </a:r>
            <a:r>
              <a:rPr lang="es-MX" dirty="0">
                <a:solidFill>
                  <a:srgbClr val="002060"/>
                </a:solidFill>
              </a:rPr>
              <a:t>, pese a haber sido requerida conforme al procedimiento establecido en el artículo 165.</a:t>
            </a:r>
          </a:p>
          <a:p>
            <a:pPr marL="0" indent="0">
              <a:buNone/>
            </a:pPr>
            <a:r>
              <a:rPr lang="es-MX" u="sng" dirty="0">
                <a:solidFill>
                  <a:srgbClr val="002060"/>
                </a:solidFill>
              </a:rPr>
              <a:t>Preguntas</a:t>
            </a:r>
            <a:r>
              <a:rPr lang="es-MX" dirty="0">
                <a:solidFill>
                  <a:srgbClr val="002060"/>
                </a:solidFill>
              </a:rPr>
              <a:t>: </a:t>
            </a:r>
          </a:p>
          <a:p>
            <a:pPr marL="0" indent="0">
              <a:buNone/>
            </a:pPr>
            <a:r>
              <a:rPr lang="es-MX" dirty="0">
                <a:solidFill>
                  <a:srgbClr val="002060"/>
                </a:solidFill>
              </a:rPr>
              <a:t>-¿Cuáles otras pueden ser obligaciones esenciales?:</a:t>
            </a:r>
          </a:p>
          <a:p>
            <a:pPr marL="0" indent="0">
              <a:buNone/>
            </a:pPr>
            <a:r>
              <a:rPr lang="es-MX" b="1" dirty="0">
                <a:solidFill>
                  <a:srgbClr val="002060"/>
                </a:solidFill>
              </a:rPr>
              <a:t>OPINIÓN </a:t>
            </a:r>
            <a:r>
              <a:rPr lang="es-MX" b="1" dirty="0" err="1">
                <a:solidFill>
                  <a:srgbClr val="002060"/>
                </a:solidFill>
              </a:rPr>
              <a:t>N°</a:t>
            </a:r>
            <a:r>
              <a:rPr lang="es-MX" b="1" dirty="0">
                <a:solidFill>
                  <a:srgbClr val="002060"/>
                </a:solidFill>
              </a:rPr>
              <a:t> 154-2019/DTN</a:t>
            </a:r>
            <a:r>
              <a:rPr lang="es-MX" dirty="0">
                <a:solidFill>
                  <a:srgbClr val="002060"/>
                </a:solidFill>
              </a:rPr>
              <a:t>: “Al respecto, este Organismo Técnico Especializado ha señalado en diversas opiniones  que las “obligaciones esenciales” son aquellas cuyo incumplimiento </a:t>
            </a:r>
            <a:r>
              <a:rPr lang="es-MX" b="1" dirty="0">
                <a:solidFill>
                  <a:srgbClr val="002060"/>
                </a:solidFill>
                <a:effectLst>
                  <a:outerShdw blurRad="38100" dist="38100" dir="2700000" algn="tl">
                    <a:srgbClr val="000000">
                      <a:alpha val="43137"/>
                    </a:srgbClr>
                  </a:outerShdw>
                </a:effectLst>
              </a:rPr>
              <a:t>resulta indispensable para alcanzar la finalidad del contrato, y en esa medida, satisfacer el interés de la contraparte; en otras palabras, es aquella cuyo incumplimiento impide alcanzar la finalidad del contrato</a:t>
            </a:r>
            <a:r>
              <a:rPr lang="es-MX" dirty="0">
                <a:solidFill>
                  <a:srgbClr val="002060"/>
                </a:solidFill>
              </a:rPr>
              <a:t>. Así, en el caso de la Entidad, la principal obligación esencial que debe cumplir es la del pago, pudiendo, sin embargo, existir otro tipo de obligaciones esenciales en función a la naturaleza u objeto del contrato o a las prestaciones involucradas. En esa línea, la determinación de qué obligaciones de la Entidad tenían carácter de esenciales (cuyo incumplimiento, por tanto, podía dar lugar a la resolución del contrato por parte del contratista), dependía de las características y condiciones de cada contrato y su configuración.</a:t>
            </a:r>
          </a:p>
          <a:p>
            <a:pPr marL="0" indent="0">
              <a:buNone/>
            </a:pPr>
            <a:r>
              <a:rPr lang="es-MX" dirty="0">
                <a:solidFill>
                  <a:srgbClr val="002060"/>
                </a:solidFill>
              </a:rPr>
              <a:t>Por tanto, a efectos de poder resolver el contrato, el contratista debía verificar que la Entidad hubiese incumplido injustificadamente con el pago y/u otras obligaciones esenciales a su cargo.</a:t>
            </a:r>
          </a:p>
          <a:p>
            <a:pPr marL="0" indent="0">
              <a:buNone/>
            </a:pPr>
            <a:endParaRPr lang="es-MX"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452664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758996" cy="4634143"/>
          </a:xfrm>
          <a:noFill/>
        </p:spPr>
        <p:txBody>
          <a:bodyPr>
            <a:normAutofit fontScale="77500" lnSpcReduction="20000"/>
          </a:bodyPr>
          <a:lstStyle/>
          <a:p>
            <a:pPr marL="0" indent="0">
              <a:buNone/>
            </a:pPr>
            <a:r>
              <a:rPr lang="es-MX" b="1" dirty="0">
                <a:solidFill>
                  <a:srgbClr val="002060"/>
                </a:solidFill>
              </a:rPr>
              <a:t>RLCE</a:t>
            </a:r>
          </a:p>
          <a:p>
            <a:pPr marL="0" indent="0">
              <a:buNone/>
            </a:pPr>
            <a:r>
              <a:rPr lang="es-MX" b="1" dirty="0">
                <a:solidFill>
                  <a:srgbClr val="002060"/>
                </a:solidFill>
              </a:rPr>
              <a:t>Artículo 164. Causales de resolución</a:t>
            </a:r>
          </a:p>
          <a:p>
            <a:pPr marL="0" indent="0">
              <a:buNone/>
            </a:pPr>
            <a:r>
              <a:rPr lang="es-MX" dirty="0">
                <a:solidFill>
                  <a:srgbClr val="002060"/>
                </a:solidFill>
              </a:rPr>
              <a:t>164.3. Cualquiera de las partes puede resolver el contrato por caso fortuito, fuerza mayor o por hecho sobreviniente al perfeccionamiento del contrato que </a:t>
            </a:r>
            <a:r>
              <a:rPr lang="es-MX" b="1" dirty="0">
                <a:solidFill>
                  <a:srgbClr val="002060"/>
                </a:solidFill>
              </a:rPr>
              <a:t>no sea imputable a las partes y que imposibilite de manera definitiva la continuación de la ejecución del contrato</a:t>
            </a:r>
            <a:r>
              <a:rPr lang="es-MX" dirty="0">
                <a:solidFill>
                  <a:srgbClr val="002060"/>
                </a:solidFill>
              </a:rPr>
              <a:t>.</a:t>
            </a:r>
          </a:p>
          <a:p>
            <a:pPr marL="0" indent="0">
              <a:buNone/>
            </a:pPr>
            <a:endParaRPr lang="es-MX" dirty="0">
              <a:solidFill>
                <a:srgbClr val="002060"/>
              </a:solidFill>
            </a:endParaRPr>
          </a:p>
          <a:p>
            <a:pPr marL="0" indent="0">
              <a:buNone/>
            </a:pPr>
            <a:r>
              <a:rPr lang="es-MX" u="sng" dirty="0">
                <a:solidFill>
                  <a:srgbClr val="002060"/>
                </a:solidFill>
              </a:rPr>
              <a:t>Código Civil</a:t>
            </a:r>
            <a:r>
              <a:rPr lang="es-MX" dirty="0">
                <a:solidFill>
                  <a:srgbClr val="002060"/>
                </a:solidFill>
              </a:rPr>
              <a:t>:</a:t>
            </a:r>
          </a:p>
          <a:p>
            <a:pPr marL="0" indent="0">
              <a:buNone/>
            </a:pPr>
            <a:r>
              <a:rPr lang="es-MX" b="1" dirty="0">
                <a:solidFill>
                  <a:srgbClr val="002060"/>
                </a:solidFill>
              </a:rPr>
              <a:t>Resolución por imposibilidad de la prestación</a:t>
            </a:r>
          </a:p>
          <a:p>
            <a:pPr marL="0" indent="0">
              <a:buNone/>
            </a:pPr>
            <a:r>
              <a:rPr lang="es-MX" b="1" dirty="0">
                <a:solidFill>
                  <a:srgbClr val="002060"/>
                </a:solidFill>
              </a:rPr>
              <a:t>Artículo 1431.-  </a:t>
            </a:r>
            <a:r>
              <a:rPr lang="es-MX" dirty="0">
                <a:solidFill>
                  <a:srgbClr val="002060"/>
                </a:solidFill>
              </a:rPr>
              <a:t>En los contratos con prestaciones recíprocas, si la prestación a cargo de una de las partes deviene imposible sin culpa de los contratantes, el contrato queda resuelto de pleno derecho. En este caso, el deudor liberado pierde el derecho a la contraprestación y debe restituir lo que ha recibido.</a:t>
            </a:r>
          </a:p>
          <a:p>
            <a:pPr marL="0" indent="0">
              <a:buNone/>
            </a:pPr>
            <a:endParaRPr lang="es-MX" dirty="0">
              <a:solidFill>
                <a:srgbClr val="002060"/>
              </a:solidFill>
            </a:endParaRPr>
          </a:p>
          <a:p>
            <a:pPr marL="0" indent="0">
              <a:buNone/>
            </a:pPr>
            <a:r>
              <a:rPr lang="es-MX" dirty="0">
                <a:solidFill>
                  <a:srgbClr val="002060"/>
                </a:solidFill>
              </a:rPr>
              <a:t>Empero, las partes pueden convenir en que el riesgo esté a cargo del acreedor.</a:t>
            </a:r>
          </a:p>
          <a:p>
            <a:pPr marL="0" indent="0">
              <a:buNone/>
            </a:pPr>
            <a:endParaRPr lang="es-MX"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975184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662081" cy="2982899"/>
          </a:xfrm>
          <a:noFill/>
        </p:spPr>
        <p:txBody>
          <a:bodyPr>
            <a:normAutofit/>
          </a:bodyPr>
          <a:lstStyle/>
          <a:p>
            <a:pPr marL="0" indent="0" algn="just">
              <a:buNone/>
            </a:pPr>
            <a:r>
              <a:rPr lang="es-MX" sz="2000" b="1" i="0" dirty="0">
                <a:solidFill>
                  <a:srgbClr val="333333"/>
                </a:solidFill>
                <a:effectLst/>
                <a:latin typeface="Arial" panose="020B0604020202020204" pitchFamily="34" charset="0"/>
              </a:rPr>
              <a:t>Pregunta:</a:t>
            </a:r>
          </a:p>
          <a:p>
            <a:pPr marL="0" indent="0" algn="just">
              <a:buNone/>
            </a:pPr>
            <a:r>
              <a:rPr lang="es-MX" sz="2000" b="1" i="0" dirty="0">
                <a:solidFill>
                  <a:srgbClr val="333333"/>
                </a:solidFill>
                <a:effectLst/>
                <a:latin typeface="Arial" panose="020B0604020202020204" pitchFamily="34" charset="0"/>
              </a:rPr>
              <a:t>¿Puede establecerse este tipo de cláusula en un Contrato entre una Entidad y un proveedor del Estado?...¿Puede aplicarse sin constituir en mora al presunto infiel?</a:t>
            </a:r>
          </a:p>
          <a:p>
            <a:pPr marL="0" indent="0" algn="just">
              <a:buNone/>
            </a:pPr>
            <a:r>
              <a:rPr lang="es-MX" sz="2000" b="1" i="0" dirty="0">
                <a:solidFill>
                  <a:srgbClr val="333333"/>
                </a:solidFill>
                <a:effectLst/>
                <a:latin typeface="Arial" panose="020B0604020202020204" pitchFamily="34" charset="0"/>
              </a:rPr>
              <a:t>Condición resolutoria</a:t>
            </a:r>
            <a:endParaRPr lang="es-MX" sz="2000" b="0" i="0" dirty="0">
              <a:solidFill>
                <a:srgbClr val="333333"/>
              </a:solidFill>
              <a:effectLst/>
              <a:latin typeface="Roboto Condensed" panose="02000000000000000000" pitchFamily="2" charset="0"/>
            </a:endParaRPr>
          </a:p>
          <a:p>
            <a:pPr algn="just"/>
            <a:r>
              <a:rPr lang="es-MX" sz="2000" b="1" i="0" dirty="0">
                <a:solidFill>
                  <a:srgbClr val="333333"/>
                </a:solidFill>
                <a:effectLst/>
                <a:latin typeface="Arial" panose="020B0604020202020204" pitchFamily="34" charset="0"/>
              </a:rPr>
              <a:t>Artículo 1430.-  </a:t>
            </a:r>
            <a:r>
              <a:rPr lang="es-MX" sz="2000" b="0" i="0" dirty="0">
                <a:solidFill>
                  <a:srgbClr val="333333"/>
                </a:solidFill>
                <a:effectLst/>
                <a:latin typeface="Arial" panose="020B0604020202020204" pitchFamily="34" charset="0"/>
              </a:rPr>
              <a:t> Puede convenirse expresamente que el contrato se resuelva cuando una de las partes no cumple determinada prestación a su cargo, establecida con </a:t>
            </a:r>
            <a:r>
              <a:rPr lang="es-MX" sz="2000" b="0" i="0" dirty="0" err="1">
                <a:solidFill>
                  <a:srgbClr val="333333"/>
                </a:solidFill>
                <a:effectLst/>
                <a:latin typeface="Arial" panose="020B0604020202020204" pitchFamily="34" charset="0"/>
              </a:rPr>
              <a:t>todaprecisión</a:t>
            </a:r>
            <a:r>
              <a:rPr lang="es-MX" sz="2000" b="0" i="0" dirty="0">
                <a:solidFill>
                  <a:srgbClr val="333333"/>
                </a:solidFill>
                <a:effectLst/>
                <a:latin typeface="Arial" panose="020B0604020202020204" pitchFamily="34" charset="0"/>
              </a:rPr>
              <a:t>.</a:t>
            </a:r>
            <a:br>
              <a:rPr lang="es-MX" sz="2000" b="0" i="0" dirty="0">
                <a:solidFill>
                  <a:srgbClr val="333333"/>
                </a:solidFill>
                <a:effectLst/>
                <a:latin typeface="Arial" panose="020B0604020202020204" pitchFamily="34" charset="0"/>
              </a:rPr>
            </a:br>
            <a:r>
              <a:rPr lang="es-MX" sz="2000" b="0" i="0" dirty="0">
                <a:solidFill>
                  <a:srgbClr val="333333"/>
                </a:solidFill>
                <a:effectLst/>
                <a:latin typeface="Arial" panose="020B0604020202020204" pitchFamily="34" charset="0"/>
              </a:rPr>
              <a:t>La resolución se produce de pleno derecho cuando la parte interesada comunica a la otra que quiere valerse de la cláusula resolutoria.</a:t>
            </a:r>
          </a:p>
          <a:p>
            <a:pPr algn="just"/>
            <a:endParaRPr lang="es-MX" sz="2000" b="0" i="0" dirty="0">
              <a:solidFill>
                <a:srgbClr val="333333"/>
              </a:solidFill>
              <a:effectLst/>
              <a:latin typeface="Roboto Condensed" panose="02000000000000000000" pitchFamily="2" charset="0"/>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Código Civil: Fuente Jurídica </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pic>
        <p:nvPicPr>
          <p:cNvPr id="10" name="Imagen 9">
            <a:extLst>
              <a:ext uri="{FF2B5EF4-FFF2-40B4-BE49-F238E27FC236}">
                <a16:creationId xmlns:a16="http://schemas.microsoft.com/office/drawing/2014/main" id="{2C15D607-0E66-41C8-8AED-B1E3AF475214}"/>
              </a:ext>
            </a:extLst>
          </p:cNvPr>
          <p:cNvPicPr>
            <a:picLocks noChangeAspect="1"/>
          </p:cNvPicPr>
          <p:nvPr/>
        </p:nvPicPr>
        <p:blipFill>
          <a:blip r:embed="rId4"/>
          <a:stretch>
            <a:fillRect/>
          </a:stretch>
        </p:blipFill>
        <p:spPr>
          <a:xfrm>
            <a:off x="1020932" y="4570399"/>
            <a:ext cx="9942990" cy="1238250"/>
          </a:xfrm>
          <a:prstGeom prst="rect">
            <a:avLst/>
          </a:prstGeom>
        </p:spPr>
      </p:pic>
    </p:spTree>
    <p:extLst>
      <p:ext uri="{BB962C8B-B14F-4D97-AF65-F5344CB8AC3E}">
        <p14:creationId xmlns:p14="http://schemas.microsoft.com/office/powerpoint/2010/main" val="955551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758996" cy="4634143"/>
          </a:xfrm>
          <a:noFill/>
        </p:spPr>
        <p:txBody>
          <a:bodyPr>
            <a:normAutofit lnSpcReduction="10000"/>
          </a:bodyPr>
          <a:lstStyle/>
          <a:p>
            <a:pPr marL="0" indent="0">
              <a:buNone/>
            </a:pPr>
            <a:r>
              <a:rPr lang="es-MX" b="1" u="sng" dirty="0">
                <a:solidFill>
                  <a:srgbClr val="002060"/>
                </a:solidFill>
              </a:rPr>
              <a:t>Temas de debate</a:t>
            </a:r>
            <a:r>
              <a:rPr lang="es-MX" b="1" dirty="0">
                <a:solidFill>
                  <a:srgbClr val="002060"/>
                </a:solidFill>
              </a:rPr>
              <a:t>:</a:t>
            </a:r>
          </a:p>
          <a:p>
            <a:pPr marL="0" indent="0">
              <a:buNone/>
            </a:pPr>
            <a:r>
              <a:rPr lang="es-MX" dirty="0">
                <a:solidFill>
                  <a:srgbClr val="002060"/>
                </a:solidFill>
              </a:rPr>
              <a:t>-¿Para que un contratante pueda resolver el contrato, es suficiente que la otra parte no haya ejecutado una obligación oportunamente?...</a:t>
            </a:r>
          </a:p>
          <a:p>
            <a:pPr marL="0" indent="0">
              <a:buNone/>
            </a:pPr>
            <a:r>
              <a:rPr lang="es-MX" dirty="0">
                <a:solidFill>
                  <a:srgbClr val="002060"/>
                </a:solidFill>
              </a:rPr>
              <a:t>5 elementos esenciales que se sostienen en la Jurisprudencia arbitral:</a:t>
            </a:r>
          </a:p>
          <a:p>
            <a:pPr marL="571500" indent="-571500">
              <a:buAutoNum type="romanLcPeriod"/>
            </a:pPr>
            <a:r>
              <a:rPr lang="es-MX" dirty="0">
                <a:solidFill>
                  <a:srgbClr val="002060"/>
                </a:solidFill>
              </a:rPr>
              <a:t>Que el contrato cuya resolución se pretenda, sea un contrato con prestaciones recíprocas.</a:t>
            </a:r>
          </a:p>
          <a:p>
            <a:pPr marL="571500" indent="-571500">
              <a:buAutoNum type="romanLcPeriod"/>
            </a:pPr>
            <a:r>
              <a:rPr lang="es-MX" dirty="0">
                <a:solidFill>
                  <a:srgbClr val="002060"/>
                </a:solidFill>
              </a:rPr>
              <a:t>Que quien solicite la resolución no haya incumplido.</a:t>
            </a:r>
          </a:p>
          <a:p>
            <a:pPr marL="571500" indent="-571500">
              <a:buAutoNum type="romanLcPeriod"/>
            </a:pPr>
            <a:r>
              <a:rPr lang="es-MX" dirty="0">
                <a:solidFill>
                  <a:srgbClr val="002060"/>
                </a:solidFill>
              </a:rPr>
              <a:t>Que una de las partes haya incumplido.</a:t>
            </a:r>
          </a:p>
          <a:p>
            <a:pPr marL="571500" indent="-571500">
              <a:buAutoNum type="romanLcPeriod"/>
            </a:pPr>
            <a:r>
              <a:rPr lang="es-MX" dirty="0">
                <a:solidFill>
                  <a:srgbClr val="002060"/>
                </a:solidFill>
              </a:rPr>
              <a:t>Que el incumplimiento sea imputable.</a:t>
            </a:r>
          </a:p>
          <a:p>
            <a:pPr marL="571500" indent="-571500">
              <a:buAutoNum type="romanLcPeriod"/>
            </a:pPr>
            <a:r>
              <a:rPr lang="es-MX" dirty="0">
                <a:solidFill>
                  <a:srgbClr val="002060"/>
                </a:solidFill>
              </a:rPr>
              <a:t>Que el incumplimiento </a:t>
            </a:r>
            <a:r>
              <a:rPr lang="es-MX">
                <a:solidFill>
                  <a:srgbClr val="002060"/>
                </a:solidFill>
              </a:rPr>
              <a:t>sea importante.</a:t>
            </a:r>
          </a:p>
          <a:p>
            <a:pPr marL="571500" indent="-571500">
              <a:buAutoNum type="romanLcPeriod"/>
            </a:pPr>
            <a:endParaRPr lang="es-MX" dirty="0">
              <a:solidFill>
                <a:srgbClr val="002060"/>
              </a:solidFill>
            </a:endParaRPr>
          </a:p>
          <a:p>
            <a:pPr marL="0" indent="0">
              <a:buNone/>
            </a:pPr>
            <a:endParaRPr lang="es-MX" dirty="0">
              <a:solidFill>
                <a:srgbClr val="002060"/>
              </a:solidFill>
            </a:endParaRPr>
          </a:p>
          <a:p>
            <a:pPr marL="0" indent="0">
              <a:buNone/>
            </a:pPr>
            <a:endParaRPr lang="es-MX"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516942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882514" y="2898172"/>
            <a:ext cx="3114173" cy="581493"/>
          </a:xfrm>
        </p:spPr>
        <p:txBody>
          <a:bodyPr>
            <a:noAutofit/>
          </a:bodyPr>
          <a:lstStyle/>
          <a:p>
            <a:pPr algn="l"/>
            <a:r>
              <a:rPr lang="es-ES" sz="3600" dirty="0">
                <a:solidFill>
                  <a:schemeClr val="bg1"/>
                </a:solidFill>
                <a:latin typeface="Roboto Bk" pitchFamily="2" charset="0"/>
                <a:ea typeface="Roboto Bk" pitchFamily="2" charset="0"/>
              </a:rPr>
              <a:t>CONTENIDO</a:t>
            </a:r>
            <a:endParaRPr lang="en-US" sz="2400" dirty="0">
              <a:solidFill>
                <a:schemeClr val="bg1"/>
              </a:solidFill>
              <a:latin typeface="Roboto Bk" pitchFamily="2" charset="0"/>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ítulo 2"/>
          <p:cNvSpPr txBox="1">
            <a:spLocks/>
          </p:cNvSpPr>
          <p:nvPr/>
        </p:nvSpPr>
        <p:spPr>
          <a:xfrm>
            <a:off x="4404343" y="2646339"/>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0" name="Elipse 9"/>
          <p:cNvSpPr/>
          <p:nvPr/>
        </p:nvSpPr>
        <p:spPr>
          <a:xfrm>
            <a:off x="4319860" y="2519682"/>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772629" y="1595343"/>
            <a:ext cx="3761336"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dirty="0">
                <a:solidFill>
                  <a:schemeClr val="bg1"/>
                </a:solidFill>
              </a:rPr>
              <a:t>Resolución Contractual</a:t>
            </a: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03</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ubtítulo 2"/>
          <p:cNvSpPr txBox="1">
            <a:spLocks/>
          </p:cNvSpPr>
          <p:nvPr/>
        </p:nvSpPr>
        <p:spPr>
          <a:xfrm>
            <a:off x="5772629" y="2417996"/>
            <a:ext cx="6160754" cy="9603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s-ES" sz="2500" dirty="0">
                <a:solidFill>
                  <a:schemeClr val="bg1"/>
                </a:solidFill>
              </a:rPr>
              <a:t>Fase de Planificación y </a:t>
            </a:r>
          </a:p>
          <a:p>
            <a:pPr algn="l">
              <a:lnSpc>
                <a:spcPct val="100000"/>
              </a:lnSpc>
            </a:pPr>
            <a:r>
              <a:rPr lang="es-ES" sz="2500" dirty="0">
                <a:solidFill>
                  <a:schemeClr val="bg1"/>
                </a:solidFill>
              </a:rPr>
              <a:t>Actuaciones Preparatorias</a:t>
            </a:r>
          </a:p>
        </p:txBody>
      </p:sp>
      <p:sp>
        <p:nvSpPr>
          <p:cNvPr id="18" name="Subtítulo 2"/>
          <p:cNvSpPr txBox="1">
            <a:spLocks/>
          </p:cNvSpPr>
          <p:nvPr/>
        </p:nvSpPr>
        <p:spPr>
          <a:xfrm>
            <a:off x="4434160" y="4807965"/>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04</a:t>
            </a:r>
            <a:endParaRPr lang="en-US" dirty="0">
              <a:solidFill>
                <a:schemeClr val="bg1"/>
              </a:solidFill>
            </a:endParaRPr>
          </a:p>
        </p:txBody>
      </p:sp>
      <p:sp>
        <p:nvSpPr>
          <p:cNvPr id="19" name="Elipse 18"/>
          <p:cNvSpPr/>
          <p:nvPr/>
        </p:nvSpPr>
        <p:spPr>
          <a:xfrm>
            <a:off x="4349677" y="4681308"/>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658421"/>
            <a:ext cx="4696460" cy="72237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Fase del Procedimiento de Selección</a:t>
            </a:r>
          </a:p>
        </p:txBody>
      </p:sp>
      <p:sp>
        <p:nvSpPr>
          <p:cNvPr id="4" name="Rectángulo 3"/>
          <p:cNvSpPr/>
          <p:nvPr/>
        </p:nvSpPr>
        <p:spPr>
          <a:xfrm>
            <a:off x="5772629" y="4648368"/>
            <a:ext cx="3761336" cy="861774"/>
          </a:xfrm>
          <a:prstGeom prst="rect">
            <a:avLst/>
          </a:prstGeom>
        </p:spPr>
        <p:txBody>
          <a:bodyPr wrap="square">
            <a:spAutoFit/>
          </a:bodyPr>
          <a:lstStyle/>
          <a:p>
            <a:r>
              <a:rPr lang="es-ES" sz="2500" dirty="0">
                <a:solidFill>
                  <a:schemeClr val="bg1"/>
                </a:solidFill>
              </a:rPr>
              <a:t>Fase de Ejecución Contractual</a:t>
            </a: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1562470" y="1907940"/>
            <a:ext cx="8502858" cy="4486398"/>
          </a:xfrm>
          <a:noFill/>
        </p:spPr>
        <p:txBody>
          <a:bodyPr>
            <a:normAutofit lnSpcReduction="10000"/>
          </a:bodyPr>
          <a:lstStyle/>
          <a:p>
            <a:pPr algn="just"/>
            <a:r>
              <a:rPr lang="es-MX" b="1" i="0" dirty="0">
                <a:solidFill>
                  <a:srgbClr val="333333"/>
                </a:solidFill>
                <a:effectLst/>
                <a:latin typeface="Arial" panose="020B0604020202020204" pitchFamily="34" charset="0"/>
              </a:rPr>
              <a:t>Resolución por incumplimiento</a:t>
            </a:r>
            <a:endParaRPr lang="es-MX" b="0" i="0" dirty="0">
              <a:solidFill>
                <a:srgbClr val="333333"/>
              </a:solidFill>
              <a:effectLst/>
              <a:latin typeface="Roboto Condensed" panose="020B0604020202020204" pitchFamily="2" charset="0"/>
            </a:endParaRPr>
          </a:p>
          <a:p>
            <a:pPr algn="just"/>
            <a:r>
              <a:rPr lang="es-MX" b="1" i="0" dirty="0">
                <a:solidFill>
                  <a:srgbClr val="333333"/>
                </a:solidFill>
                <a:effectLst/>
                <a:latin typeface="Arial" panose="020B0604020202020204" pitchFamily="34" charset="0"/>
              </a:rPr>
              <a:t>Artículo 1428.- </a:t>
            </a:r>
            <a:r>
              <a:rPr lang="es-MX" b="0" i="0" dirty="0">
                <a:solidFill>
                  <a:srgbClr val="333333"/>
                </a:solidFill>
                <a:effectLst/>
                <a:latin typeface="Arial" panose="020B0604020202020204" pitchFamily="34" charset="0"/>
              </a:rPr>
              <a:t>En los contratos con prestaciones recíprocas, cuando alguna de las partes falta al cumplimiento de su prestación, la otra parte puede solicitar el cumplimiento o la resolución del contrato y, en uno u otro caso, la indemnización de daños y perjuicios.</a:t>
            </a:r>
            <a:br>
              <a:rPr lang="es-MX" b="0" i="0" dirty="0">
                <a:solidFill>
                  <a:srgbClr val="333333"/>
                </a:solidFill>
                <a:effectLst/>
                <a:latin typeface="Arial" panose="020B0604020202020204" pitchFamily="34" charset="0"/>
              </a:rPr>
            </a:br>
            <a:endParaRPr lang="es-MX" b="0" i="0" dirty="0">
              <a:solidFill>
                <a:srgbClr val="333333"/>
              </a:solidFill>
              <a:effectLst/>
              <a:latin typeface="Roboto Condensed" panose="020B0604020202020204" pitchFamily="2" charset="0"/>
            </a:endParaRPr>
          </a:p>
          <a:p>
            <a:pPr algn="just"/>
            <a:r>
              <a:rPr lang="es-MX" b="0" i="0" dirty="0">
                <a:solidFill>
                  <a:srgbClr val="333333"/>
                </a:solidFill>
                <a:effectLst/>
                <a:latin typeface="Arial" panose="020B0604020202020204" pitchFamily="34" charset="0"/>
              </a:rPr>
              <a:t>A partir de la fecha de la citación con la demanda de resolución, la parte demandada queda impedida de cumplir su prestación.</a:t>
            </a:r>
            <a:r>
              <a:rPr lang="es-MX" b="1" i="0" dirty="0">
                <a:solidFill>
                  <a:srgbClr val="333333"/>
                </a:solidFill>
                <a:effectLst/>
                <a:latin typeface="Arial" panose="020B0604020202020204" pitchFamily="34" charset="0"/>
              </a:rPr>
              <a:t>(*)</a:t>
            </a:r>
            <a:endParaRPr lang="es-MX" b="0" i="0" dirty="0">
              <a:solidFill>
                <a:srgbClr val="333333"/>
              </a:solidFill>
              <a:effectLst/>
              <a:latin typeface="Roboto Condensed" panose="020B0604020202020204" pitchFamily="2" charset="0"/>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01. Código Civil</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023753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fontScale="92500" lnSpcReduction="20000"/>
          </a:bodyPr>
          <a:lstStyle/>
          <a:p>
            <a:pPr>
              <a:buFont typeface="Wingdings" panose="05000000000000000000" pitchFamily="2" charset="2"/>
              <a:buChar char="§"/>
            </a:pPr>
            <a:r>
              <a:rPr lang="es-MX" sz="3200" dirty="0">
                <a:solidFill>
                  <a:srgbClr val="002060"/>
                </a:solidFill>
              </a:rPr>
              <a:t>LCE</a:t>
            </a:r>
          </a:p>
          <a:p>
            <a:pPr marL="0" indent="0">
              <a:buNone/>
            </a:pPr>
            <a:r>
              <a:rPr lang="es-MX" b="1" dirty="0">
                <a:solidFill>
                  <a:srgbClr val="002060"/>
                </a:solidFill>
              </a:rPr>
              <a:t>Artículo 36. Resolución de los contratos</a:t>
            </a:r>
          </a:p>
          <a:p>
            <a:pPr marL="0" indent="0">
              <a:buNone/>
            </a:pPr>
            <a:r>
              <a:rPr lang="es-MX" dirty="0">
                <a:solidFill>
                  <a:srgbClr val="002060"/>
                </a:solidFill>
              </a:rPr>
              <a:t>36.1	Cualquiera de las partes puede resolver el contrato, por caso fortuito o fuerza mayor que </a:t>
            </a:r>
            <a:r>
              <a:rPr lang="es-MX" b="1" dirty="0">
                <a:solidFill>
                  <a:srgbClr val="002060"/>
                </a:solidFill>
              </a:rPr>
              <a:t>imposibilite de  manera  definitiva  la  continuación   del   contrato</a:t>
            </a:r>
            <a:r>
              <a:rPr lang="es-MX" dirty="0">
                <a:solidFill>
                  <a:srgbClr val="002060"/>
                </a:solidFill>
              </a:rPr>
              <a:t>,  por incumplimiento de sus obligaciones conforme lo establecido en el reglamento, o por hecho sobreviniente al perfeccionamiento del contrato que no sea imputable a alguna de las partes.</a:t>
            </a:r>
          </a:p>
          <a:p>
            <a:pPr marL="0" indent="0">
              <a:buNone/>
            </a:pPr>
            <a:r>
              <a:rPr lang="es-MX" dirty="0">
                <a:solidFill>
                  <a:srgbClr val="002060"/>
                </a:solidFill>
              </a:rPr>
              <a:t>36.2	Cuando se resuelva el contrato por causas imputables a alguna de las partes, se debe resarcir los daños y perjuicios ocasionados</a:t>
            </a:r>
            <a:r>
              <a:rPr lang="es-MX" b="1" dirty="0">
                <a:solidFill>
                  <a:srgbClr val="002060"/>
                </a:solidFill>
              </a:rPr>
              <a:t>. No corresponde  el  pago de daños y perjuicios en los casos de corrupción  de funcionarios o servidores propiciada por parte del contratista, de conformidad a lo establecido en el artículo 11</a:t>
            </a:r>
            <a:r>
              <a:rPr lang="es-MX" dirty="0">
                <a:solidFill>
                  <a:srgbClr val="002060"/>
                </a:solidFill>
              </a:rPr>
              <a:t>.</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 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872739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fontScale="92500" lnSpcReduction="20000"/>
          </a:bodyPr>
          <a:lstStyle/>
          <a:p>
            <a:pPr>
              <a:buFont typeface="Wingdings" panose="05000000000000000000" pitchFamily="2" charset="2"/>
              <a:buChar char="§"/>
            </a:pPr>
            <a:r>
              <a:rPr lang="es-MX" sz="3200" dirty="0">
                <a:solidFill>
                  <a:srgbClr val="002060"/>
                </a:solidFill>
              </a:rPr>
              <a:t>En el caso del artículo 36.1 de la LCE, ¡se puede aplicar esta disposición del Código Civil?</a:t>
            </a:r>
          </a:p>
          <a:p>
            <a:pPr marL="0" indent="0" algn="just">
              <a:buNone/>
            </a:pPr>
            <a:endParaRPr lang="es-MX" i="0" u="sng" dirty="0">
              <a:solidFill>
                <a:srgbClr val="333333"/>
              </a:solidFill>
              <a:effectLst/>
              <a:latin typeface="Arial" panose="020B0604020202020204" pitchFamily="34" charset="0"/>
            </a:endParaRPr>
          </a:p>
          <a:p>
            <a:pPr marL="0" indent="0" algn="just">
              <a:buNone/>
            </a:pPr>
            <a:r>
              <a:rPr lang="es-MX" i="0" u="sng" dirty="0">
                <a:solidFill>
                  <a:srgbClr val="333333"/>
                </a:solidFill>
                <a:effectLst/>
                <a:latin typeface="Arial" panose="020B0604020202020204" pitchFamily="34" charset="0"/>
              </a:rPr>
              <a:t>Código </a:t>
            </a:r>
            <a:r>
              <a:rPr lang="es-MX" u="sng" dirty="0">
                <a:solidFill>
                  <a:srgbClr val="333333"/>
                </a:solidFill>
                <a:latin typeface="Arial" panose="020B0604020202020204" pitchFamily="34" charset="0"/>
              </a:rPr>
              <a:t>C</a:t>
            </a:r>
            <a:r>
              <a:rPr lang="es-MX" i="0" u="sng" dirty="0">
                <a:solidFill>
                  <a:srgbClr val="333333"/>
                </a:solidFill>
                <a:effectLst/>
                <a:latin typeface="Arial" panose="020B0604020202020204" pitchFamily="34" charset="0"/>
              </a:rPr>
              <a:t>ivil</a:t>
            </a:r>
          </a:p>
          <a:p>
            <a:pPr marL="0" indent="0" algn="just">
              <a:buNone/>
            </a:pPr>
            <a:r>
              <a:rPr lang="es-MX" b="1" i="0" dirty="0">
                <a:solidFill>
                  <a:srgbClr val="333333"/>
                </a:solidFill>
                <a:effectLst/>
                <a:latin typeface="Arial" panose="020B0604020202020204" pitchFamily="34" charset="0"/>
              </a:rPr>
              <a:t>Resolución por imposibilidad de la prestación</a:t>
            </a:r>
            <a:endParaRPr lang="es-MX" b="0" i="0" dirty="0">
              <a:solidFill>
                <a:srgbClr val="333333"/>
              </a:solidFill>
              <a:effectLst/>
              <a:latin typeface="Roboto Condensed" panose="02000000000000000000" pitchFamily="2" charset="0"/>
            </a:endParaRPr>
          </a:p>
          <a:p>
            <a:pPr algn="just"/>
            <a:r>
              <a:rPr lang="es-MX" b="1" i="0" dirty="0">
                <a:solidFill>
                  <a:srgbClr val="333333"/>
                </a:solidFill>
                <a:effectLst/>
                <a:latin typeface="Arial" panose="020B0604020202020204" pitchFamily="34" charset="0"/>
              </a:rPr>
              <a:t>Artículo 1431.-  </a:t>
            </a:r>
            <a:r>
              <a:rPr lang="es-MX" b="0" i="0" dirty="0">
                <a:solidFill>
                  <a:srgbClr val="333333"/>
                </a:solidFill>
                <a:effectLst/>
                <a:latin typeface="Arial" panose="020B0604020202020204" pitchFamily="34" charset="0"/>
              </a:rPr>
              <a:t> En los contratos con prestaciones recíprocas, si la prestación a cargo de una de las partes deviene imposible sin culpa de los contratantes, el contrato queda resuelto de pleno derecho. En este caso, el deudor liberado pierde el derecho a la contraprestación y debe restituir lo que ha recibido.</a:t>
            </a:r>
            <a:br>
              <a:rPr lang="es-MX" b="0" i="0" dirty="0">
                <a:solidFill>
                  <a:srgbClr val="333333"/>
                </a:solidFill>
                <a:effectLst/>
                <a:latin typeface="Arial" panose="020B0604020202020204" pitchFamily="34" charset="0"/>
              </a:rPr>
            </a:br>
            <a:endParaRPr lang="es-MX" b="0" i="0" dirty="0">
              <a:solidFill>
                <a:srgbClr val="333333"/>
              </a:solidFill>
              <a:effectLst/>
              <a:latin typeface="Roboto Condensed" panose="02000000000000000000" pitchFamily="2" charset="0"/>
            </a:endParaRPr>
          </a:p>
          <a:p>
            <a:pPr algn="just"/>
            <a:r>
              <a:rPr lang="es-MX" b="0" i="0" dirty="0">
                <a:solidFill>
                  <a:srgbClr val="333333"/>
                </a:solidFill>
                <a:effectLst/>
                <a:latin typeface="Arial" panose="020B0604020202020204" pitchFamily="34" charset="0"/>
              </a:rPr>
              <a:t>Empero, las partes pueden convenir en que el riesgo esté a cargo del acreedor.</a:t>
            </a:r>
            <a:endParaRPr lang="es-MX" b="0" i="0" dirty="0">
              <a:solidFill>
                <a:srgbClr val="333333"/>
              </a:solidFill>
              <a:effectLst/>
              <a:latin typeface="Roboto Condensed" panose="02000000000000000000" pitchFamily="2" charset="0"/>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855188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fontScale="92500" lnSpcReduction="20000"/>
          </a:bodyPr>
          <a:lstStyle/>
          <a:p>
            <a:pPr>
              <a:buFont typeface="Wingdings" panose="05000000000000000000" pitchFamily="2" charset="2"/>
              <a:buChar char="§"/>
            </a:pPr>
            <a:r>
              <a:rPr lang="es-MX" sz="3200" dirty="0">
                <a:solidFill>
                  <a:srgbClr val="002060"/>
                </a:solidFill>
              </a:rPr>
              <a:t>En el caso del artículo 36.2 de la LCE</a:t>
            </a:r>
          </a:p>
          <a:p>
            <a:pPr marL="0" indent="0">
              <a:buNone/>
            </a:pPr>
            <a:r>
              <a:rPr lang="es-MX" b="1" dirty="0">
                <a:solidFill>
                  <a:srgbClr val="002060"/>
                </a:solidFill>
              </a:rPr>
              <a:t>Artículo 11. Impedimentos</a:t>
            </a:r>
          </a:p>
          <a:p>
            <a:pPr marL="0" indent="0">
              <a:buNone/>
            </a:pPr>
            <a:r>
              <a:rPr lang="es-MX" dirty="0">
                <a:solidFill>
                  <a:srgbClr val="002060"/>
                </a:solidFill>
              </a:rPr>
              <a:t> </a:t>
            </a:r>
            <a:r>
              <a:rPr lang="es-MX" b="1" dirty="0">
                <a:solidFill>
                  <a:srgbClr val="002060"/>
                </a:solidFill>
              </a:rPr>
              <a:t>n)</a:t>
            </a:r>
            <a:r>
              <a:rPr lang="es-MX" dirty="0">
                <a:solidFill>
                  <a:srgbClr val="002060"/>
                </a:solidFill>
              </a:rPr>
              <a:t>	En todo proceso de contratación, las personas jurídicas cuyos representantes legales o personas vinculadas que (i) hubiesen sido condenadas,  en  el  país  o  el  extranjero,  mediante  sentencia  consentida   o ejecutoriada por delitos de concusión, peculado, corrupción de  funcionarios,  enriquecimiento  ilícito, tráfico de influencias, delitos cometidos en remates o procedimientos de selección, o delitos equivalentes en caso estos hayan sido cometidos en otros países; o, </a:t>
            </a:r>
            <a:r>
              <a:rPr lang="es-MX" b="1" dirty="0">
                <a:solidFill>
                  <a:srgbClr val="002060"/>
                </a:solidFill>
              </a:rPr>
              <a:t>(</a:t>
            </a:r>
            <a:r>
              <a:rPr lang="es-MX" b="1" dirty="0" err="1">
                <a:solidFill>
                  <a:srgbClr val="002060"/>
                </a:solidFill>
              </a:rPr>
              <a:t>ii</a:t>
            </a:r>
            <a:r>
              <a:rPr lang="es-MX" b="1" dirty="0">
                <a:solidFill>
                  <a:srgbClr val="002060"/>
                </a:solidFill>
              </a:rPr>
              <a:t>) directamente o a través de sus representantes, hubiesen admitido y/o reconocido la comisión de cualquiera de los delitos  antes  descritos  ante  alguna  autoridad  nacional o extranjera competente</a:t>
            </a:r>
            <a:r>
              <a:rPr lang="es-MX" dirty="0">
                <a:solidFill>
                  <a:srgbClr val="002060"/>
                </a:solidFill>
              </a:rPr>
              <a:t>. Tratándose de consorcios, el impedimento se extiende a los representantes legales o personas vinculadas a cualquiera de los integrantes del consorcio.</a:t>
            </a: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645735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E8623493-B455-4637-AF52-7FF514955F42}"/>
              </a:ext>
            </a:extLst>
          </p:cNvPr>
          <p:cNvPicPr>
            <a:picLocks noChangeAspect="1"/>
          </p:cNvPicPr>
          <p:nvPr/>
        </p:nvPicPr>
        <p:blipFill>
          <a:blip r:embed="rId2"/>
          <a:stretch>
            <a:fillRect/>
          </a:stretch>
        </p:blipFill>
        <p:spPr>
          <a:xfrm>
            <a:off x="0" y="639751"/>
            <a:ext cx="12192000" cy="5578498"/>
          </a:xfrm>
          <a:prstGeom prst="rect">
            <a:avLst/>
          </a:prstGeom>
        </p:spPr>
      </p:pic>
    </p:spTree>
    <p:extLst>
      <p:ext uri="{BB962C8B-B14F-4D97-AF65-F5344CB8AC3E}">
        <p14:creationId xmlns:p14="http://schemas.microsoft.com/office/powerpoint/2010/main" val="360969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758996" cy="4634143"/>
          </a:xfrm>
          <a:noFill/>
        </p:spPr>
        <p:txBody>
          <a:bodyPr>
            <a:normAutofit fontScale="62500" lnSpcReduction="20000"/>
          </a:bodyPr>
          <a:lstStyle/>
          <a:p>
            <a:pPr marL="0" indent="0">
              <a:buNone/>
            </a:pPr>
            <a:r>
              <a:rPr lang="es-MX" b="1" dirty="0">
                <a:solidFill>
                  <a:srgbClr val="002060"/>
                </a:solidFill>
              </a:rPr>
              <a:t>Artículo 164. Causales de resolución</a:t>
            </a:r>
          </a:p>
          <a:p>
            <a:pPr marL="0" indent="0">
              <a:buNone/>
            </a:pPr>
            <a:endParaRPr lang="es-MX" dirty="0">
              <a:solidFill>
                <a:srgbClr val="002060"/>
              </a:solidFill>
            </a:endParaRPr>
          </a:p>
          <a:p>
            <a:pPr marL="0" indent="0">
              <a:buNone/>
            </a:pPr>
            <a:r>
              <a:rPr lang="es-MX" b="1" dirty="0">
                <a:solidFill>
                  <a:srgbClr val="002060"/>
                </a:solidFill>
              </a:rPr>
              <a:t>164.1. La Entidad puede resolver el contrato, de conformidad con el artículo 36 de la Ley, en los casos en que el contratista:</a:t>
            </a:r>
          </a:p>
          <a:p>
            <a:pPr marL="0" indent="0">
              <a:buNone/>
            </a:pPr>
            <a:endParaRPr lang="es-MX" dirty="0">
              <a:solidFill>
                <a:srgbClr val="002060"/>
              </a:solidFill>
            </a:endParaRPr>
          </a:p>
          <a:p>
            <a:pPr marL="0" indent="0">
              <a:buNone/>
            </a:pPr>
            <a:r>
              <a:rPr lang="es-MX" dirty="0">
                <a:solidFill>
                  <a:srgbClr val="002060"/>
                </a:solidFill>
              </a:rPr>
              <a:t>a) Incumpla injustificadamente obligaciones contractuales, legales o reglamentarias a su cargo, pese a haber sido requerido para ello;</a:t>
            </a:r>
          </a:p>
          <a:p>
            <a:pPr marL="0" indent="0">
              <a:buNone/>
            </a:pPr>
            <a:r>
              <a:rPr lang="es-MX" dirty="0">
                <a:solidFill>
                  <a:srgbClr val="002060"/>
                </a:solidFill>
              </a:rPr>
              <a:t>b)  Haya  llegado  a  acumular  el  monto  máximo  de la  penalidad  por  mora  o  el  monto  máximo  para  otras penalidades, en la ejecución de la prestación a su cargo; o c) Paralice o reduzca injustificadamente la ejecución</a:t>
            </a:r>
          </a:p>
          <a:p>
            <a:pPr marL="0" indent="0">
              <a:buNone/>
            </a:pPr>
            <a:r>
              <a:rPr lang="es-MX" dirty="0">
                <a:solidFill>
                  <a:srgbClr val="002060"/>
                </a:solidFill>
              </a:rPr>
              <a:t>de la prestación, pese a haber sido requerido para corregir tal situación.</a:t>
            </a:r>
          </a:p>
          <a:p>
            <a:pPr marL="0" indent="0">
              <a:buNone/>
            </a:pPr>
            <a:endParaRPr lang="es-MX" dirty="0">
              <a:solidFill>
                <a:srgbClr val="002060"/>
              </a:solidFill>
            </a:endParaRPr>
          </a:p>
          <a:p>
            <a:pPr marL="0" indent="0">
              <a:buNone/>
            </a:pPr>
            <a:r>
              <a:rPr lang="es-MX" dirty="0">
                <a:solidFill>
                  <a:srgbClr val="002060"/>
                </a:solidFill>
              </a:rPr>
              <a:t>164.2.  El  contratista  puede  solicitar  la  resolución del contrato en los casos en que la Entidad incumpla injustificadamente con el pago y/u otras obligaciones esenciales a su cargo, pese a haber sido requerida conforme al procedimiento establecido en el artículo 165.</a:t>
            </a:r>
          </a:p>
          <a:p>
            <a:pPr marL="0" indent="0">
              <a:buNone/>
            </a:pPr>
            <a:r>
              <a:rPr lang="es-MX" dirty="0">
                <a:solidFill>
                  <a:srgbClr val="002060"/>
                </a:solidFill>
              </a:rPr>
              <a:t>164.3. Cualquiera de las partes puede resolver el contrato por caso fortuito, fuerza mayor o por hecho sobreviniente al perfeccionamiento del contrato que no sea imputable a las partes y que imposibilite de manera definitiva la continuación de la ejecución del contrato.</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80682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716502" y="1969328"/>
            <a:ext cx="10758996" cy="4634143"/>
          </a:xfrm>
          <a:noFill/>
        </p:spPr>
        <p:txBody>
          <a:bodyPr>
            <a:normAutofit lnSpcReduction="10000"/>
          </a:bodyPr>
          <a:lstStyle/>
          <a:p>
            <a:pPr marL="0" indent="0" algn="just">
              <a:buNone/>
            </a:pPr>
            <a:r>
              <a:rPr lang="es-MX" b="1" dirty="0">
                <a:solidFill>
                  <a:srgbClr val="002060"/>
                </a:solidFill>
              </a:rPr>
              <a:t>RLCE</a:t>
            </a:r>
          </a:p>
          <a:p>
            <a:pPr marL="0" indent="0" algn="just">
              <a:buNone/>
            </a:pPr>
            <a:r>
              <a:rPr lang="es-MX" b="1" dirty="0">
                <a:solidFill>
                  <a:srgbClr val="002060"/>
                </a:solidFill>
              </a:rPr>
              <a:t>Artículo 164. Causales de resolución</a:t>
            </a:r>
          </a:p>
          <a:p>
            <a:pPr marL="0" indent="0" algn="just">
              <a:buNone/>
            </a:pPr>
            <a:r>
              <a:rPr lang="es-MX" dirty="0">
                <a:solidFill>
                  <a:srgbClr val="002060"/>
                </a:solidFill>
              </a:rPr>
              <a:t>164.1. La Entidad puede resolver el contrato, de conformidad con el artículo 36 de la Ley, en los casos en que el contratista:</a:t>
            </a:r>
          </a:p>
          <a:p>
            <a:pPr marL="514350" indent="-514350" algn="just">
              <a:buAutoNum type="alphaLcParenR"/>
            </a:pPr>
            <a:r>
              <a:rPr lang="es-MX" dirty="0">
                <a:solidFill>
                  <a:srgbClr val="002060"/>
                </a:solidFill>
              </a:rPr>
              <a:t>Incumpla injustificadamente obligaciones contractuales, legales o reglamentarias a su cargo, pese a haber sido requerido para ello.</a:t>
            </a:r>
          </a:p>
          <a:p>
            <a:pPr marL="0" indent="0" algn="just">
              <a:buNone/>
            </a:pPr>
            <a:r>
              <a:rPr lang="es-MX" b="1" u="sng" dirty="0">
                <a:solidFill>
                  <a:srgbClr val="002060"/>
                </a:solidFill>
              </a:rPr>
              <a:t>Preguntas</a:t>
            </a:r>
            <a:r>
              <a:rPr lang="es-MX" dirty="0">
                <a:solidFill>
                  <a:srgbClr val="002060"/>
                </a:solidFill>
              </a:rPr>
              <a:t>:</a:t>
            </a:r>
          </a:p>
          <a:p>
            <a:pPr marL="0" indent="0" algn="just">
              <a:buNone/>
            </a:pPr>
            <a:r>
              <a:rPr lang="es-MX" dirty="0">
                <a:solidFill>
                  <a:srgbClr val="002060"/>
                </a:solidFill>
              </a:rPr>
              <a:t>-Si una de las partes incumple </a:t>
            </a:r>
            <a:r>
              <a:rPr lang="es-MX" b="1" u="sng" dirty="0">
                <a:solidFill>
                  <a:srgbClr val="002060"/>
                </a:solidFill>
              </a:rPr>
              <a:t>justificadamente</a:t>
            </a:r>
            <a:r>
              <a:rPr lang="es-MX" dirty="0">
                <a:solidFill>
                  <a:srgbClr val="002060"/>
                </a:solidFill>
              </a:rPr>
              <a:t>, ¿qué caminos habrían?: mayor plazo, modificación contractual, reducción de la prestación…?</a:t>
            </a:r>
          </a:p>
          <a:p>
            <a:pPr marL="0" indent="0" algn="just">
              <a:buNone/>
            </a:pPr>
            <a:r>
              <a:rPr lang="es-MX" dirty="0">
                <a:solidFill>
                  <a:srgbClr val="002060"/>
                </a:solidFill>
              </a:rPr>
              <a:t>-¿Puede resolverse un contrato por un incumplimiento que ya ha sido subsanado??</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Normativa de Contrataciones del Estado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61337668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2183</TotalTime>
  <Words>1904</Words>
  <Application>Microsoft Office PowerPoint</Application>
  <PresentationFormat>Panorámica</PresentationFormat>
  <Paragraphs>114</Paragraphs>
  <Slides>17</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17</vt:i4>
      </vt:variant>
    </vt:vector>
  </HeadingPairs>
  <TitlesOfParts>
    <vt:vector size="25" baseType="lpstr">
      <vt:lpstr>Arial</vt:lpstr>
      <vt:lpstr>Calibri</vt:lpstr>
      <vt:lpstr>Calibri Light</vt:lpstr>
      <vt:lpstr>Poppins</vt:lpstr>
      <vt:lpstr>Roboto Bk</vt:lpstr>
      <vt:lpstr>Roboto Condensed</vt:lpstr>
      <vt:lpstr>Wingdings</vt:lpstr>
      <vt:lpstr>Tema de Office</vt:lpstr>
      <vt:lpstr>Resolución Contractual en la Normativa de Contrataciones del Estado Tres supuestos: por culpa del Contratista, por culpa de la Entidad y sin culpa de las partes  </vt:lpstr>
      <vt:lpstr>CONTENIDO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Ramon Herrera Salazar</cp:lastModifiedBy>
  <cp:revision>143</cp:revision>
  <dcterms:created xsi:type="dcterms:W3CDTF">2021-09-24T16:56:48Z</dcterms:created>
  <dcterms:modified xsi:type="dcterms:W3CDTF">2022-12-02T05:35:50Z</dcterms:modified>
</cp:coreProperties>
</file>