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1"/>
  </p:notesMasterIdLst>
  <p:sldIdLst>
    <p:sldId id="259" r:id="rId3"/>
    <p:sldId id="462" r:id="rId4"/>
    <p:sldId id="493" r:id="rId5"/>
    <p:sldId id="463" r:id="rId6"/>
    <p:sldId id="492" r:id="rId7"/>
    <p:sldId id="290" r:id="rId8"/>
    <p:sldId id="467" r:id="rId9"/>
    <p:sldId id="491" r:id="rId10"/>
    <p:sldId id="470" r:id="rId11"/>
    <p:sldId id="464" r:id="rId12"/>
    <p:sldId id="488" r:id="rId13"/>
    <p:sldId id="468" r:id="rId14"/>
    <p:sldId id="466" r:id="rId15"/>
    <p:sldId id="471" r:id="rId16"/>
    <p:sldId id="472" r:id="rId17"/>
    <p:sldId id="474" r:id="rId18"/>
    <p:sldId id="490" r:id="rId19"/>
    <p:sldId id="281" r:id="rId20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4E21A0-6A05-44FB-B32B-3AEFC90A21B0}" v="20" dt="2022-11-11T12:58:18.5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157" autoAdjust="0"/>
    <p:restoredTop sz="94660"/>
  </p:normalViewPr>
  <p:slideViewPr>
    <p:cSldViewPr snapToGrid="0">
      <p:cViewPr varScale="1">
        <p:scale>
          <a:sx n="70" d="100"/>
          <a:sy n="70" d="100"/>
        </p:scale>
        <p:origin x="324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C6C6B-32F9-430D-997E-8422D205F11D}" type="datetimeFigureOut">
              <a:rPr lang="es-PE" smtClean="0"/>
              <a:t>21/11/2022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342B0-8B53-4C21-BC79-09AEFBD863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79322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c234826e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c234826e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9886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91FB22-17A2-417B-A412-2D1C83532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B03832C-A2FC-4CC2-B446-B4C413CFEC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E1E71E-081C-4D2B-955E-577A2DA81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D11C-841E-48A2-800C-E45519E378FC}" type="datetimeFigureOut">
              <a:rPr lang="es-PE" smtClean="0"/>
              <a:t>21/11/2022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1548FA-86EA-4004-B822-ADDED9E5A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D3E067-7011-46D4-8D5B-D6140BB1D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A7FA-BE49-418A-A7BF-0DDF5972E95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8911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200A6B-B415-43FF-A810-17486994A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45D0496-9842-431D-A69B-4894545773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35911D-3984-4D63-BE06-FB554F366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D11C-841E-48A2-800C-E45519E378FC}" type="datetimeFigureOut">
              <a:rPr lang="es-PE" smtClean="0"/>
              <a:t>21/11/2022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D1A9D9-FC54-4E62-93B2-6A5814FA7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C6CF23-480A-4403-8932-B796234AA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A7FA-BE49-418A-A7BF-0DDF5972E95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0660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DF30B9-4030-4589-9077-68767279F0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F8BC74A-7DBE-40F6-B917-1897EBD6B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EB5021-45A8-49E0-A6CE-54677FE8D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D11C-841E-48A2-800C-E45519E378FC}" type="datetimeFigureOut">
              <a:rPr lang="es-PE" smtClean="0"/>
              <a:t>21/11/2022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364F85-9444-4688-B021-CC795BCE7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62268E-F23E-4943-A0CE-7D5749AD7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A7FA-BE49-418A-A7BF-0DDF5972E95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0558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rgbClr val="000000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2123200" y="-543800"/>
            <a:ext cx="7945600" cy="7945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" name="Google Shape;23;p3"/>
          <p:cNvGrpSpPr/>
          <p:nvPr/>
        </p:nvGrpSpPr>
        <p:grpSpPr>
          <a:xfrm>
            <a:off x="8570225" y="3336844"/>
            <a:ext cx="3099600" cy="3099600"/>
            <a:chOff x="-474900" y="321200"/>
            <a:chExt cx="2324700" cy="2324700"/>
          </a:xfrm>
        </p:grpSpPr>
        <p:sp>
          <p:nvSpPr>
            <p:cNvPr id="24" name="Google Shape;24;p3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3426400" y="2982400"/>
            <a:ext cx="5339200" cy="127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3426400" y="4251601"/>
            <a:ext cx="53392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30" name="Google Shape;30;p3"/>
          <p:cNvGrpSpPr/>
          <p:nvPr/>
        </p:nvGrpSpPr>
        <p:grpSpPr>
          <a:xfrm>
            <a:off x="1019767" y="585833"/>
            <a:ext cx="2566000" cy="2566000"/>
            <a:chOff x="6680825" y="2549350"/>
            <a:chExt cx="1539600" cy="1539600"/>
          </a:xfrm>
        </p:grpSpPr>
        <p:sp>
          <p:nvSpPr>
            <p:cNvPr id="31" name="Google Shape;31;p3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495"/>
              </a:avLst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38376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9306-7048-406E-B827-320C7514BF4D}" type="datetimeFigureOut">
              <a:rPr lang="es-PE" smtClean="0"/>
              <a:t>21/11/2022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055A-8130-4833-9C0F-093D70E36E31}" type="slidenum">
              <a:rPr lang="es-PE" smtClean="0"/>
              <a:t>‹Nº›</a:t>
            </a:fld>
            <a:endParaRPr lang="es-P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898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9306-7048-406E-B827-320C7514BF4D}" type="datetimeFigureOut">
              <a:rPr lang="es-PE" smtClean="0"/>
              <a:t>21/11/2022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055A-8130-4833-9C0F-093D70E36E3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90544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9306-7048-406E-B827-320C7514BF4D}" type="datetimeFigureOut">
              <a:rPr lang="es-PE" smtClean="0"/>
              <a:t>21/11/2022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055A-8130-4833-9C0F-093D70E36E31}" type="slidenum">
              <a:rPr lang="es-PE" smtClean="0"/>
              <a:t>‹Nº›</a:t>
            </a:fld>
            <a:endParaRPr lang="es-P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683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9306-7048-406E-B827-320C7514BF4D}" type="datetimeFigureOut">
              <a:rPr lang="es-PE" smtClean="0"/>
              <a:t>21/11/2022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055A-8130-4833-9C0F-093D70E36E3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66828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9306-7048-406E-B827-320C7514BF4D}" type="datetimeFigureOut">
              <a:rPr lang="es-PE" smtClean="0"/>
              <a:t>21/11/2022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055A-8130-4833-9C0F-093D70E36E3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82343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9306-7048-406E-B827-320C7514BF4D}" type="datetimeFigureOut">
              <a:rPr lang="es-PE" smtClean="0"/>
              <a:t>21/11/2022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055A-8130-4833-9C0F-093D70E36E3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28609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9306-7048-406E-B827-320C7514BF4D}" type="datetimeFigureOut">
              <a:rPr lang="es-PE" smtClean="0"/>
              <a:t>21/11/2022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055A-8130-4833-9C0F-093D70E36E3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1108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49AFA5-299E-4F5C-BC68-5C431D2DA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A252AB-9168-4F9D-92F0-435A712A7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96C0E1-1025-4EC2-9D5D-9948C00DC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D11C-841E-48A2-800C-E45519E378FC}" type="datetimeFigureOut">
              <a:rPr lang="es-PE" smtClean="0"/>
              <a:t>21/11/2022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3A8551-537F-4C25-BFCC-6BDD8BE43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6F8936-5803-475F-868B-A3A09CAD5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A7FA-BE49-418A-A7BF-0DDF5972E95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984066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339306-7048-406E-B827-320C7514BF4D}" type="datetimeFigureOut">
              <a:rPr lang="es-PE" smtClean="0"/>
              <a:t>21/11/2022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A7055A-8130-4833-9C0F-093D70E36E3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799362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9306-7048-406E-B827-320C7514BF4D}" type="datetimeFigureOut">
              <a:rPr lang="es-PE" smtClean="0"/>
              <a:t>21/11/2022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055A-8130-4833-9C0F-093D70E36E3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328089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9306-7048-406E-B827-320C7514BF4D}" type="datetimeFigureOut">
              <a:rPr lang="es-PE" smtClean="0"/>
              <a:t>21/11/2022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055A-8130-4833-9C0F-093D70E36E3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005722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9306-7048-406E-B827-320C7514BF4D}" type="datetimeFigureOut">
              <a:rPr lang="es-PE" smtClean="0"/>
              <a:t>21/11/2022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055A-8130-4833-9C0F-093D70E36E3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412845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63" b="1" i="0">
                <a:solidFill>
                  <a:srgbClr val="E1071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pPr marL="9525">
              <a:lnSpc>
                <a:spcPts val="1103"/>
              </a:lnSpc>
            </a:pPr>
            <a:r>
              <a:rPr lang="es-PE" spc="86"/>
              <a:t>Proyectos </a:t>
            </a:r>
            <a:r>
              <a:rPr lang="es-PE" spc="105"/>
              <a:t>de </a:t>
            </a:r>
            <a:r>
              <a:rPr lang="es-PE" spc="45"/>
              <a:t>ley: </a:t>
            </a:r>
            <a:r>
              <a:rPr lang="es-PE" spc="90"/>
              <a:t>Fomento </a:t>
            </a:r>
            <a:r>
              <a:rPr lang="es-PE" spc="105"/>
              <a:t>de </a:t>
            </a:r>
            <a:r>
              <a:rPr lang="es-PE" spc="38"/>
              <a:t>la </a:t>
            </a:r>
            <a:r>
              <a:rPr lang="es-PE" spc="53"/>
              <a:t>Inversión </a:t>
            </a:r>
            <a:r>
              <a:rPr lang="es-PE" spc="79"/>
              <a:t>para </a:t>
            </a:r>
            <a:r>
              <a:rPr lang="es-PE" spc="41"/>
              <a:t>el </a:t>
            </a:r>
            <a:r>
              <a:rPr lang="es-PE" spc="56"/>
              <a:t>cierre </a:t>
            </a:r>
            <a:r>
              <a:rPr lang="es-PE" spc="105"/>
              <a:t>de </a:t>
            </a:r>
            <a:r>
              <a:rPr lang="es-PE" spc="86"/>
              <a:t>brechas </a:t>
            </a:r>
            <a:r>
              <a:rPr lang="es-PE" spc="105"/>
              <a:t>de</a:t>
            </a:r>
            <a:r>
              <a:rPr lang="es-PE" spc="15"/>
              <a:t> </a:t>
            </a:r>
            <a:r>
              <a:rPr lang="es-PE" spc="53"/>
              <a:t>Infraestructura</a:t>
            </a:r>
            <a:endParaRPr lang="es-PE" spc="53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9608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CF6201-7E72-4806-93DE-4AC1C0116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17B2DDD-F038-491C-B9B2-16AAD4DDE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BEE54E-ECAE-47A6-8C2F-073D706BB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D11C-841E-48A2-800C-E45519E378FC}" type="datetimeFigureOut">
              <a:rPr lang="es-PE" smtClean="0"/>
              <a:t>21/11/2022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2A505A-E2F6-49FE-99A2-C98CBCD19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4529AF-0C06-4D73-938F-22FA7413E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A7FA-BE49-418A-A7BF-0DDF5972E95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44265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3E960-3DB1-44DF-9C7D-BC6CB3C40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415607-ED3C-424A-96F0-3A1B4F41F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2E1962F-0348-4A71-8B80-D9F05D4B0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5D113A1-A78C-4782-B301-9B4EA0571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D11C-841E-48A2-800C-E45519E378FC}" type="datetimeFigureOut">
              <a:rPr lang="es-PE" smtClean="0"/>
              <a:t>21/11/2022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9A9EB53-EC86-4F34-8B2C-595B130FB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22EC725-04C8-4361-90C3-797B7D99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A7FA-BE49-418A-A7BF-0DDF5972E95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57327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6F8F61-11E2-42F7-8EC3-2D80BA68C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F0A6A0-1E4D-4A68-ACB4-26DC18224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496FF4-5658-47D9-B580-78E1DC6FFE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D361DCF-8DA4-4012-99D2-CD2C753082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9AD25D0-80A8-468A-BA74-4FC0C9805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400D2B4-45C0-4551-B9D8-FB486A2D8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D11C-841E-48A2-800C-E45519E378FC}" type="datetimeFigureOut">
              <a:rPr lang="es-PE" smtClean="0"/>
              <a:t>21/11/2022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D5110FD-4386-4595-9C41-E8D02CB28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50ED738-80D4-4DD1-B2E2-DE3D07EA3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A7FA-BE49-418A-A7BF-0DDF5972E95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09231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009474-4B41-44D8-9568-00AD0AE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40A3EBE-55EA-4732-B49A-8229D3F5A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D11C-841E-48A2-800C-E45519E378FC}" type="datetimeFigureOut">
              <a:rPr lang="es-PE" smtClean="0"/>
              <a:t>21/11/2022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15F032F-37BC-476A-A883-24AD63F00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2CC4180-A51F-4E52-A3D5-B964F090D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A7FA-BE49-418A-A7BF-0DDF5972E95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8430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4342F7C-9D0C-4D05-8792-ABB13CAE9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D11C-841E-48A2-800C-E45519E378FC}" type="datetimeFigureOut">
              <a:rPr lang="es-PE" smtClean="0"/>
              <a:t>21/11/2022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9FE8C1C-C363-46B2-865D-A21F7E45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CB6D0E6-F8E4-405F-8AB2-8E1EC089E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A7FA-BE49-418A-A7BF-0DDF5972E95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20071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117267-0CEE-44B0-9061-74C0DCEB7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016858-9675-4015-A7F5-8733395B9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B1B20B9-A1EA-49E4-8ECD-C9EC07B35B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315F5E-481B-4729-A1F7-97AA06D17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D11C-841E-48A2-800C-E45519E378FC}" type="datetimeFigureOut">
              <a:rPr lang="es-PE" smtClean="0"/>
              <a:t>21/11/2022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C00D4A7-2816-464B-B1DD-8A33CE774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F4F90D-89EE-43D6-84EA-04A88AB37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A7FA-BE49-418A-A7BF-0DDF5972E95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73285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4E8C7A-9550-4CAD-BF17-96D590337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2AC09FA-AFEC-4B20-BB4C-2D2AEA3884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BBD9F9D-F248-4CD9-AE28-1735BA27BC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0936B4F-BF74-40EA-B854-69C6B6C0C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D11C-841E-48A2-800C-E45519E378FC}" type="datetimeFigureOut">
              <a:rPr lang="es-PE" smtClean="0"/>
              <a:t>21/11/2022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8281C0-15F3-4DE1-B056-3078E740D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BAE2889-E49E-4B17-A329-EF504B0D5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A7FA-BE49-418A-A7BF-0DDF5972E95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47079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989C99F-0337-4D77-9B36-C5172D718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17655B-BFF7-4B2F-8493-C62A0D9E7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855066-2F0B-4A70-B76A-B702A93A0D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0D11C-841E-48A2-800C-E45519E378FC}" type="datetimeFigureOut">
              <a:rPr lang="es-PE" smtClean="0"/>
              <a:t>21/11/2022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599CB8-7E3D-4529-9D4F-4A8C00176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28AF8B-08AF-443F-A23F-0CD0151015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9A7FA-BE49-418A-A7BF-0DDF5972E95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6263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2339306-7048-406E-B827-320C7514BF4D}" type="datetimeFigureOut">
              <a:rPr lang="es-PE" smtClean="0"/>
              <a:t>21/11/2022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5A7055A-8130-4833-9C0F-093D70E36E31}" type="slidenum">
              <a:rPr lang="es-PE" smtClean="0"/>
              <a:t>‹Nº›</a:t>
            </a:fld>
            <a:endParaRPr lang="es-P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17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FqAz2P967I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82514" y="1900518"/>
            <a:ext cx="3114173" cy="1579147"/>
          </a:xfrm>
        </p:spPr>
        <p:txBody>
          <a:bodyPr>
            <a:noAutofit/>
          </a:bodyPr>
          <a:lstStyle/>
          <a:p>
            <a:pPr algn="l"/>
            <a:r>
              <a:rPr lang="es-ES" sz="36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Solución de controversias</a:t>
            </a:r>
            <a:endParaRPr lang="en-US" sz="24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404343" y="1565526"/>
            <a:ext cx="549967" cy="542580"/>
          </a:xfrm>
        </p:spPr>
        <p:txBody>
          <a:bodyPr>
            <a:normAutofit/>
          </a:bodyPr>
          <a:lstStyle/>
          <a:p>
            <a:pPr algn="l"/>
            <a:r>
              <a:rPr lang="es-ES" sz="2800" dirty="0">
                <a:solidFill>
                  <a:schemeClr val="bg1"/>
                </a:solidFill>
              </a:rPr>
              <a:t>01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4319860" y="1438869"/>
            <a:ext cx="699054" cy="699054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4404343" y="2646339"/>
            <a:ext cx="549967" cy="542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800" dirty="0">
                <a:solidFill>
                  <a:schemeClr val="bg1"/>
                </a:solidFill>
              </a:rPr>
              <a:t>02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4319860" y="2519682"/>
            <a:ext cx="699054" cy="699054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Conector recto 12"/>
          <p:cNvCxnSpPr>
            <a:cxnSpLocks/>
          </p:cNvCxnSpPr>
          <p:nvPr/>
        </p:nvCxnSpPr>
        <p:spPr>
          <a:xfrm>
            <a:off x="5469642" y="1054558"/>
            <a:ext cx="0" cy="474255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ítulo 2"/>
          <p:cNvSpPr txBox="1">
            <a:spLocks/>
          </p:cNvSpPr>
          <p:nvPr/>
        </p:nvSpPr>
        <p:spPr>
          <a:xfrm>
            <a:off x="5772629" y="1595342"/>
            <a:ext cx="5702195" cy="924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500" dirty="0">
                <a:solidFill>
                  <a:schemeClr val="bg1"/>
                </a:solidFill>
              </a:rPr>
              <a:t>Durante el procedimiento de selección</a:t>
            </a:r>
          </a:p>
        </p:txBody>
      </p:sp>
      <p:sp>
        <p:nvSpPr>
          <p:cNvPr id="17" name="Subtítulo 2"/>
          <p:cNvSpPr txBox="1">
            <a:spLocks/>
          </p:cNvSpPr>
          <p:nvPr/>
        </p:nvSpPr>
        <p:spPr>
          <a:xfrm>
            <a:off x="5772629" y="2640143"/>
            <a:ext cx="5486914" cy="417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500" dirty="0">
                <a:solidFill>
                  <a:schemeClr val="bg1"/>
                </a:solidFill>
              </a:rPr>
              <a:t>Durante la ejecución contractual:</a:t>
            </a:r>
          </a:p>
        </p:txBody>
      </p:sp>
      <p:sp>
        <p:nvSpPr>
          <p:cNvPr id="20" name="Subtítulo 2"/>
          <p:cNvSpPr txBox="1">
            <a:spLocks/>
          </p:cNvSpPr>
          <p:nvPr/>
        </p:nvSpPr>
        <p:spPr>
          <a:xfrm>
            <a:off x="5920371" y="3188919"/>
            <a:ext cx="4696460" cy="5082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500" dirty="0">
                <a:solidFill>
                  <a:schemeClr val="bg1"/>
                </a:solidFill>
              </a:rPr>
              <a:t> Arbitraje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920371" y="4254568"/>
            <a:ext cx="376133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500" dirty="0">
                <a:solidFill>
                  <a:schemeClr val="bg1"/>
                </a:solidFill>
              </a:rPr>
              <a:t>Conciliación</a:t>
            </a:r>
          </a:p>
        </p:txBody>
      </p:sp>
      <p:sp>
        <p:nvSpPr>
          <p:cNvPr id="31" name="Triángulo isósceles 30"/>
          <p:cNvSpPr/>
          <p:nvPr/>
        </p:nvSpPr>
        <p:spPr>
          <a:xfrm>
            <a:off x="7250589" y="3218735"/>
            <a:ext cx="10427807" cy="3635411"/>
          </a:xfrm>
          <a:prstGeom prst="triangle">
            <a:avLst>
              <a:gd name="adj" fmla="val 472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84AB06CC-DB21-4A34-8B7D-6BFF43F274C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163" y="5529848"/>
            <a:ext cx="3113971" cy="122979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C5A6DBE-46A6-9C67-DCB2-A6DACA3DFEC0}"/>
              </a:ext>
            </a:extLst>
          </p:cNvPr>
          <p:cNvSpPr/>
          <p:nvPr/>
        </p:nvSpPr>
        <p:spPr>
          <a:xfrm>
            <a:off x="5920371" y="5129949"/>
            <a:ext cx="37613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500" dirty="0">
                <a:solidFill>
                  <a:schemeClr val="bg1"/>
                </a:solidFill>
              </a:rPr>
              <a:t>Junta de Resolución de Disputas</a:t>
            </a:r>
          </a:p>
        </p:txBody>
      </p:sp>
    </p:spTree>
    <p:extLst>
      <p:ext uri="{BB962C8B-B14F-4D97-AF65-F5344CB8AC3E}">
        <p14:creationId xmlns:p14="http://schemas.microsoft.com/office/powerpoint/2010/main" val="3364466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93C373A7-0DCA-416A-AA86-B8B58D874654}"/>
              </a:ext>
            </a:extLst>
          </p:cNvPr>
          <p:cNvSpPr txBox="1">
            <a:spLocks/>
          </p:cNvSpPr>
          <p:nvPr/>
        </p:nvSpPr>
        <p:spPr>
          <a:xfrm>
            <a:off x="536359" y="907879"/>
            <a:ext cx="10515600" cy="61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PE" sz="2800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5225D000-B0D4-4C0E-86C9-DF50893174A3}"/>
              </a:ext>
            </a:extLst>
          </p:cNvPr>
          <p:cNvCxnSpPr/>
          <p:nvPr/>
        </p:nvCxnSpPr>
        <p:spPr>
          <a:xfrm>
            <a:off x="338328" y="969264"/>
            <a:ext cx="1158544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Identidad visual &amp;quot;Siempre con el pueblo&amp;quot; | INSTITUTO NACIONAL DE SALUD">
            <a:extLst>
              <a:ext uri="{FF2B5EF4-FFF2-40B4-BE49-F238E27FC236}">
                <a16:creationId xmlns:a16="http://schemas.microsoft.com/office/drawing/2014/main" id="{092E8433-5393-47D3-8B1E-6CC2EE8AF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2" b="21351"/>
          <a:stretch/>
        </p:blipFill>
        <p:spPr bwMode="auto">
          <a:xfrm>
            <a:off x="10065328" y="178450"/>
            <a:ext cx="1665180" cy="66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4950C11-FF0E-4C58-8306-6E34B81D0E0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7A7D36C-F48E-B465-F3E3-0B97CA63D5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019" t="22534" r="21581" b="9703"/>
          <a:stretch/>
        </p:blipFill>
        <p:spPr>
          <a:xfrm>
            <a:off x="436179" y="1308854"/>
            <a:ext cx="11092433" cy="514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53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Subtítulo">
            <a:extLst>
              <a:ext uri="{FF2B5EF4-FFF2-40B4-BE49-F238E27FC236}">
                <a16:creationId xmlns:a16="http://schemas.microsoft.com/office/drawing/2014/main" id="{02F80D11-E7B1-1CD5-ABE0-B78D62C4F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57788"/>
          </a:xfrm>
        </p:spPr>
        <p:txBody>
          <a:bodyPr vert="horz" lIns="91440" tIns="0" rIns="91440" bIns="45720" rtlCol="0">
            <a:normAutofit fontScale="90000"/>
          </a:bodyPr>
          <a:lstStyle/>
          <a:p>
            <a:pPr>
              <a:spcBef>
                <a:spcPts val="0"/>
              </a:spcBef>
              <a:defRPr/>
            </a:pPr>
            <a:br>
              <a:rPr lang="es-ES" sz="2400" dirty="0"/>
            </a:br>
            <a:br>
              <a:rPr lang="es-ES" sz="2400" dirty="0"/>
            </a:br>
            <a:br>
              <a:rPr lang="es-ES" sz="2400" dirty="0"/>
            </a:br>
            <a:br>
              <a:rPr lang="es-ES" sz="2400" dirty="0"/>
            </a:br>
            <a:r>
              <a:rPr lang="es-ES" sz="3600" b="1" dirty="0"/>
              <a:t>Arbitraje</a:t>
            </a:r>
            <a:br>
              <a:rPr lang="es-ES" sz="3600" dirty="0"/>
            </a:br>
            <a:br>
              <a:rPr lang="es-ES" sz="3600" dirty="0"/>
            </a:br>
            <a:r>
              <a:rPr lang="es-ES" sz="3600" dirty="0"/>
              <a:t>-Decreto Legislativo Nº 1071 - Ley de Arbitraje (aplicación supletoria) </a:t>
            </a:r>
            <a:br>
              <a:rPr lang="es-ES" sz="3600" dirty="0"/>
            </a:br>
            <a:br>
              <a:rPr lang="es-ES" sz="3600" dirty="0"/>
            </a:br>
            <a:r>
              <a:rPr lang="es-ES" sz="3600" dirty="0"/>
              <a:t>-</a:t>
            </a:r>
            <a:r>
              <a:rPr lang="es-MX" sz="3600" dirty="0"/>
              <a:t>Nacional y de derecho</a:t>
            </a:r>
            <a:br>
              <a:rPr lang="es-MX" sz="3600" dirty="0"/>
            </a:br>
            <a:br>
              <a:rPr lang="es-MX" sz="3600" dirty="0"/>
            </a:br>
            <a:r>
              <a:rPr lang="es-MX" sz="3600" dirty="0"/>
              <a:t>-</a:t>
            </a:r>
            <a:r>
              <a:rPr lang="es-MX" sz="3600" dirty="0" err="1"/>
              <a:t>Adhoc</a:t>
            </a:r>
            <a:r>
              <a:rPr lang="es-MX" sz="3600" dirty="0"/>
              <a:t>: </a:t>
            </a:r>
            <a:r>
              <a:rPr lang="es-ES" sz="3600" dirty="0"/>
              <a:t>las partes regulan todos los aspectos y etapas del proceso arbitral</a:t>
            </a:r>
            <a:r>
              <a:rPr lang="es-MX" sz="3600" dirty="0"/>
              <a:t> Institucional: </a:t>
            </a:r>
            <a:r>
              <a:rPr lang="es-ES" sz="3600" dirty="0"/>
              <a:t>las partes acuerdan que la organización del proceso arbitral esta a cargo de institución arbitral, </a:t>
            </a:r>
            <a:r>
              <a:rPr lang="es-MX" sz="3600" dirty="0"/>
              <a:t>acreditada por  OSCE. </a:t>
            </a:r>
            <a:br>
              <a:rPr lang="es-MX" sz="3600" dirty="0"/>
            </a:br>
            <a:br>
              <a:rPr lang="es-MX" sz="3600" dirty="0"/>
            </a:br>
            <a:r>
              <a:rPr lang="es-PE" sz="3600" dirty="0"/>
              <a:t>Funcionario que suscribe contrato debe verificar acreditación</a:t>
            </a:r>
          </a:p>
          <a:p>
            <a:pPr>
              <a:spcBef>
                <a:spcPts val="0"/>
              </a:spcBef>
              <a:defRPr/>
            </a:pPr>
            <a:endParaRPr lang="es-ES" sz="2400" dirty="0"/>
          </a:p>
          <a:p>
            <a:pPr marL="0" indent="0">
              <a:defRPr/>
            </a:pPr>
            <a:endParaRPr lang="es-PE" sz="2400" dirty="0"/>
          </a:p>
          <a:p>
            <a:pPr marL="0" indent="0">
              <a:buFontTx/>
              <a:buAutoNum type="arabicPeriod" startAt="6"/>
              <a:defRPr/>
            </a:pPr>
            <a:endParaRPr lang="es-PE" sz="2400" dirty="0"/>
          </a:p>
        </p:txBody>
      </p:sp>
      <p:pic>
        <p:nvPicPr>
          <p:cNvPr id="6" name="Picture 2" descr="Identidad visual &amp;quot;Siempre con el pueblo&amp;quot; | INSTITUTO NACIONAL DE SALUD">
            <a:extLst>
              <a:ext uri="{FF2B5EF4-FFF2-40B4-BE49-F238E27FC236}">
                <a16:creationId xmlns:a16="http://schemas.microsoft.com/office/drawing/2014/main" id="{F8CC12BA-AE93-8058-6C2E-6819C16717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2" b="21351"/>
          <a:stretch/>
        </p:blipFill>
        <p:spPr bwMode="auto">
          <a:xfrm>
            <a:off x="10065328" y="178450"/>
            <a:ext cx="1665180" cy="66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114F9F9-B2EB-F6BF-FAEB-0DB7667F364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8600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dentidad visual &amp;quot;Siempre con el pueblo&amp;quot; | INSTITUTO NACIONAL DE SALUD">
            <a:extLst>
              <a:ext uri="{FF2B5EF4-FFF2-40B4-BE49-F238E27FC236}">
                <a16:creationId xmlns:a16="http://schemas.microsoft.com/office/drawing/2014/main" id="{2B09F95B-2C21-84CC-8930-55B1771634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2" b="21351"/>
          <a:stretch/>
        </p:blipFill>
        <p:spPr bwMode="auto">
          <a:xfrm>
            <a:off x="10065328" y="178450"/>
            <a:ext cx="1665180" cy="66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65F976A-1905-4552-54F0-C1D90D5C1E4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1 Título">
            <a:extLst>
              <a:ext uri="{FF2B5EF4-FFF2-40B4-BE49-F238E27FC236}">
                <a16:creationId xmlns:a16="http://schemas.microsoft.com/office/drawing/2014/main" id="{FF535237-DF83-99D8-863D-8E6139FF81CD}"/>
              </a:ext>
            </a:extLst>
          </p:cNvPr>
          <p:cNvSpPr txBox="1">
            <a:spLocks/>
          </p:cNvSpPr>
          <p:nvPr/>
        </p:nvSpPr>
        <p:spPr>
          <a:xfrm>
            <a:off x="693641" y="1100137"/>
            <a:ext cx="11287125" cy="725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b="1" dirty="0">
                <a:solidFill>
                  <a:schemeClr val="accent2"/>
                </a:solidFill>
                <a:cs typeface="Arial" panose="020B0604020202020204" pitchFamily="34" charset="0"/>
              </a:rPr>
              <a:t>Convenio arbitral</a:t>
            </a:r>
            <a:endParaRPr lang="es-ES" b="1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10" name="2 Subtítulo">
            <a:extLst>
              <a:ext uri="{FF2B5EF4-FFF2-40B4-BE49-F238E27FC236}">
                <a16:creationId xmlns:a16="http://schemas.microsoft.com/office/drawing/2014/main" id="{0458E5C4-A159-A5F8-D89E-5513E3B0ACD2}"/>
              </a:ext>
            </a:extLst>
          </p:cNvPr>
          <p:cNvSpPr txBox="1">
            <a:spLocks/>
          </p:cNvSpPr>
          <p:nvPr/>
        </p:nvSpPr>
        <p:spPr>
          <a:xfrm>
            <a:off x="1034300" y="2635625"/>
            <a:ext cx="11287125" cy="2026022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PE" sz="3600" dirty="0"/>
              <a:t> </a:t>
            </a:r>
          </a:p>
          <a:p>
            <a:pPr marL="0" indent="0"/>
            <a:endParaRPr lang="es-PE" altLang="es-PE" sz="2400" dirty="0"/>
          </a:p>
          <a:p>
            <a:pPr marL="0" indent="0"/>
            <a:endParaRPr lang="es-PE" sz="2400" dirty="0"/>
          </a:p>
          <a:p>
            <a:pPr marL="0" indent="0"/>
            <a:endParaRPr lang="es-PE" sz="2400" dirty="0"/>
          </a:p>
          <a:p>
            <a:pPr marL="0" indent="0">
              <a:buFontTx/>
              <a:buAutoNum type="arabicPeriod" startAt="6"/>
            </a:pPr>
            <a:endParaRPr lang="es-PE" sz="24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ADE938D-D5D8-640F-0C37-B392D671C00B}"/>
              </a:ext>
            </a:extLst>
          </p:cNvPr>
          <p:cNvSpPr txBox="1"/>
          <p:nvPr/>
        </p:nvSpPr>
        <p:spPr>
          <a:xfrm>
            <a:off x="622767" y="2284947"/>
            <a:ext cx="1094646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defRPr/>
            </a:pPr>
            <a:r>
              <a:rPr lang="es-ES" sz="3600" dirty="0"/>
              <a:t>Acuerdo en que partes deciden someter a arbitraje controversias que surjan entre ellas respecto a una determinada relación jurídica, renunciando al fuero judicial.</a:t>
            </a:r>
          </a:p>
          <a:p>
            <a:pPr algn="just">
              <a:spcBef>
                <a:spcPts val="0"/>
              </a:spcBef>
              <a:defRPr/>
            </a:pPr>
            <a:r>
              <a:rPr lang="es-ES" sz="3600" dirty="0"/>
              <a:t>Deberá constar por escrito en una cláusula incluida en el contrato.</a:t>
            </a:r>
          </a:p>
        </p:txBody>
      </p:sp>
    </p:spTree>
    <p:extLst>
      <p:ext uri="{BB962C8B-B14F-4D97-AF65-F5344CB8AC3E}">
        <p14:creationId xmlns:p14="http://schemas.microsoft.com/office/powerpoint/2010/main" val="3315895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0DF145-3856-0A63-7345-A50618694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Convenio Arbitral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6746CFC5-3BD7-BB27-8474-B3A43ADC4C2E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963" b="1" i="0" kern="1200" spc="-50" baseline="0">
                <a:solidFill>
                  <a:srgbClr val="E10717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s-PE" sz="6000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7" name="Picture 2" descr="Identidad visual &amp;quot;Siempre con el pueblo&amp;quot; | INSTITUTO NACIONAL DE SALUD">
            <a:extLst>
              <a:ext uri="{FF2B5EF4-FFF2-40B4-BE49-F238E27FC236}">
                <a16:creationId xmlns:a16="http://schemas.microsoft.com/office/drawing/2014/main" id="{A0AB5846-353F-311A-F060-6730B196F2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2" b="21351"/>
          <a:stretch/>
        </p:blipFill>
        <p:spPr bwMode="auto">
          <a:xfrm>
            <a:off x="10065328" y="178450"/>
            <a:ext cx="1665180" cy="66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93C50EF-AFFD-02CF-08CB-DD949EEEF10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351012E-8DD1-7AEB-CA8D-862AC57B7B00}"/>
              </a:ext>
            </a:extLst>
          </p:cNvPr>
          <p:cNvSpPr txBox="1"/>
          <p:nvPr/>
        </p:nvSpPr>
        <p:spPr>
          <a:xfrm>
            <a:off x="914400" y="2140820"/>
            <a:ext cx="10058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PE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Postor podrá elegir entre arbitraje institucional o ad hoc al presentar oferta. Si no elige, arbitraje es institucional.</a:t>
            </a:r>
          </a:p>
          <a:p>
            <a:pPr algn="just">
              <a:spcBef>
                <a:spcPct val="0"/>
              </a:spcBef>
            </a:pPr>
            <a:endParaRPr lang="es-ES" sz="2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es-PE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caso de arbitraje institucional, Entidad incorpora en proforma de contrato, mínimo  2 instituciones arbitrales registradas ante el OSCE.</a:t>
            </a:r>
          </a:p>
        </p:txBody>
      </p:sp>
    </p:spTree>
    <p:extLst>
      <p:ext uri="{BB962C8B-B14F-4D97-AF65-F5344CB8AC3E}">
        <p14:creationId xmlns:p14="http://schemas.microsoft.com/office/powerpoint/2010/main" val="3197348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dentidad visual &amp;quot;Siempre con el pueblo&amp;quot; | INSTITUTO NACIONAL DE SALUD">
            <a:extLst>
              <a:ext uri="{FF2B5EF4-FFF2-40B4-BE49-F238E27FC236}">
                <a16:creationId xmlns:a16="http://schemas.microsoft.com/office/drawing/2014/main" id="{A0AB5846-353F-311A-F060-6730B196F2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2" b="21351"/>
          <a:stretch/>
        </p:blipFill>
        <p:spPr bwMode="auto">
          <a:xfrm>
            <a:off x="10065328" y="178450"/>
            <a:ext cx="1665180" cy="66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93C50EF-AFFD-02CF-08CB-DD949EEEF10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280334B-6815-A91C-0C82-BCCDFA1FB1B1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963" b="1" i="0" kern="1200" spc="-50" baseline="0">
                <a:solidFill>
                  <a:srgbClr val="E10717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s-PE" sz="6000" dirty="0">
                <a:solidFill>
                  <a:srgbClr val="C00000"/>
                </a:solidFill>
              </a:rPr>
              <a:t>Árbitros</a:t>
            </a:r>
          </a:p>
        </p:txBody>
      </p:sp>
      <p:sp>
        <p:nvSpPr>
          <p:cNvPr id="10" name="2 Subtítulo">
            <a:extLst>
              <a:ext uri="{FF2B5EF4-FFF2-40B4-BE49-F238E27FC236}">
                <a16:creationId xmlns:a16="http://schemas.microsoft.com/office/drawing/2014/main" id="{6B589AFF-3AAE-E7B6-B659-EE5675240174}"/>
              </a:ext>
            </a:extLst>
          </p:cNvPr>
          <p:cNvSpPr txBox="1">
            <a:spLocks/>
          </p:cNvSpPr>
          <p:nvPr/>
        </p:nvSpPr>
        <p:spPr>
          <a:xfrm>
            <a:off x="514349" y="2054801"/>
            <a:ext cx="11287125" cy="3943349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s-MX" sz="2400" dirty="0"/>
              <a:t>Arbitro único o Tribunal arbitral (3)</a:t>
            </a:r>
          </a:p>
          <a:p>
            <a:pPr>
              <a:spcBef>
                <a:spcPts val="0"/>
              </a:spcBef>
              <a:defRPr/>
            </a:pPr>
            <a:endParaRPr lang="es-MX" sz="2400" dirty="0"/>
          </a:p>
          <a:p>
            <a:pPr>
              <a:spcBef>
                <a:spcPts val="0"/>
              </a:spcBef>
              <a:defRPr/>
            </a:pPr>
            <a:r>
              <a:rPr lang="es-MX" sz="2400" dirty="0"/>
              <a:t>Arbitro único y Presidente del Tribunal deben ser abogados especializados en derecho administrativo, arbitraje y contrataciones con el Estado (arbitro único y Presidente del Tribunal.</a:t>
            </a:r>
          </a:p>
          <a:p>
            <a:pPr>
              <a:spcBef>
                <a:spcPts val="0"/>
              </a:spcBef>
              <a:defRPr/>
            </a:pPr>
            <a:endParaRPr lang="es-MX" sz="2400" dirty="0"/>
          </a:p>
          <a:p>
            <a:pPr>
              <a:spcBef>
                <a:spcPts val="0"/>
              </a:spcBef>
              <a:defRPr/>
            </a:pPr>
            <a:r>
              <a:rPr lang="es-MX" sz="2400" dirty="0"/>
              <a:t>Otros miembros deben tener conocimiento en contrataciones con el Estado </a:t>
            </a:r>
          </a:p>
          <a:p>
            <a:pPr>
              <a:spcBef>
                <a:spcPts val="0"/>
              </a:spcBef>
              <a:defRPr/>
            </a:pPr>
            <a:r>
              <a:rPr lang="es-MX" sz="2400" dirty="0"/>
              <a:t>Inscrito en el Registro Nacional de Árbitros, </a:t>
            </a:r>
            <a:r>
              <a:rPr lang="es-MX" sz="2400" dirty="0">
                <a:solidFill>
                  <a:srgbClr val="FF0000"/>
                </a:solidFill>
              </a:rPr>
              <a:t>solo Arbitrajes Ad hoc  </a:t>
            </a:r>
          </a:p>
          <a:p>
            <a:pPr>
              <a:spcBef>
                <a:spcPts val="0"/>
              </a:spcBef>
              <a:defRPr/>
            </a:pPr>
            <a:endParaRPr lang="es-MX" sz="2400" dirty="0">
              <a:solidFill>
                <a:srgbClr val="000066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s-MX" sz="2400" dirty="0">
              <a:solidFill>
                <a:srgbClr val="000066"/>
              </a:solidFill>
            </a:endParaRPr>
          </a:p>
          <a:p>
            <a:pPr marL="0" indent="0">
              <a:defRPr/>
            </a:pPr>
            <a:endParaRPr lang="es-PE" altLang="es-PE" sz="2400" dirty="0">
              <a:solidFill>
                <a:srgbClr val="000066"/>
              </a:solidFill>
            </a:endParaRPr>
          </a:p>
          <a:p>
            <a:pPr marL="0" indent="0">
              <a:defRPr/>
            </a:pPr>
            <a:endParaRPr lang="es-PE" sz="2400" dirty="0">
              <a:solidFill>
                <a:srgbClr val="000066"/>
              </a:solidFill>
            </a:endParaRPr>
          </a:p>
          <a:p>
            <a:pPr marL="0" indent="0">
              <a:defRPr/>
            </a:pPr>
            <a:endParaRPr lang="es-PE" sz="2400" dirty="0">
              <a:solidFill>
                <a:srgbClr val="000066"/>
              </a:solidFill>
            </a:endParaRPr>
          </a:p>
          <a:p>
            <a:pPr marL="0" indent="0">
              <a:buFontTx/>
              <a:buAutoNum type="arabicPeriod" startAt="6"/>
              <a:defRPr/>
            </a:pPr>
            <a:endParaRPr lang="es-PE" sz="2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050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BD71ED3-689B-8F9A-5928-532EC20AFFCB}"/>
              </a:ext>
            </a:extLst>
          </p:cNvPr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7" name="Picture 2" descr="Identidad visual &amp;quot;Siempre con el pueblo&amp;quot; | INSTITUTO NACIONAL DE SALUD">
            <a:extLst>
              <a:ext uri="{FF2B5EF4-FFF2-40B4-BE49-F238E27FC236}">
                <a16:creationId xmlns:a16="http://schemas.microsoft.com/office/drawing/2014/main" id="{A0AB5846-353F-311A-F060-6730B196F2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2" b="21351"/>
          <a:stretch/>
        </p:blipFill>
        <p:spPr bwMode="auto">
          <a:xfrm>
            <a:off x="10065328" y="178450"/>
            <a:ext cx="1665180" cy="66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93C50EF-AFFD-02CF-08CB-DD949EEEF10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3AFA9621-F143-56CA-694F-5D37EA38E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711" y="737218"/>
            <a:ext cx="10058400" cy="801206"/>
          </a:xfrm>
        </p:spPr>
        <p:txBody>
          <a:bodyPr/>
          <a:lstStyle/>
          <a:p>
            <a:r>
              <a:rPr lang="es-PE" dirty="0"/>
              <a:t>ARBITROS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1ABFA26-2B83-77DA-5E58-D088E21C9D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780" y="3912218"/>
            <a:ext cx="3576320" cy="2208564"/>
          </a:xfrm>
          <a:prstGeom prst="rect">
            <a:avLst/>
          </a:prstGeom>
        </p:spPr>
      </p:pic>
      <p:sp>
        <p:nvSpPr>
          <p:cNvPr id="9" name="Cruz 8">
            <a:extLst>
              <a:ext uri="{FF2B5EF4-FFF2-40B4-BE49-F238E27FC236}">
                <a16:creationId xmlns:a16="http://schemas.microsoft.com/office/drawing/2014/main" id="{F779D27F-D664-F3BE-329D-053D17D6D8C2}"/>
              </a:ext>
            </a:extLst>
          </p:cNvPr>
          <p:cNvSpPr/>
          <p:nvPr/>
        </p:nvSpPr>
        <p:spPr>
          <a:xfrm>
            <a:off x="5542280" y="4470400"/>
            <a:ext cx="426720" cy="39370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CDA8C76-EDAA-C9B6-3A1E-B60CC648D4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4038600"/>
            <a:ext cx="4445000" cy="1955800"/>
          </a:xfrm>
          <a:prstGeom prst="rect">
            <a:avLst/>
          </a:prstGeom>
        </p:spPr>
      </p:pic>
      <p:sp>
        <p:nvSpPr>
          <p:cNvPr id="11" name="2 Subtítulo">
            <a:extLst>
              <a:ext uri="{FF2B5EF4-FFF2-40B4-BE49-F238E27FC236}">
                <a16:creationId xmlns:a16="http://schemas.microsoft.com/office/drawing/2014/main" id="{4D15E5C8-2DBF-75C8-281C-32E294FD29C8}"/>
              </a:ext>
            </a:extLst>
          </p:cNvPr>
          <p:cNvSpPr txBox="1">
            <a:spLocks/>
          </p:cNvSpPr>
          <p:nvPr/>
        </p:nvSpPr>
        <p:spPr>
          <a:xfrm>
            <a:off x="514348" y="1771239"/>
            <a:ext cx="11287125" cy="3943349"/>
          </a:xfrm>
          <a:prstGeom prst="rect">
            <a:avLst/>
          </a:prstGeom>
        </p:spPr>
        <p:txBody>
          <a:bodyPr vert="horz" lIns="91440" tIns="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r>
              <a:rPr lang="es-PE" sz="2400" dirty="0"/>
              <a:t>Entidad propone número de árbitros en proforma de contrato</a:t>
            </a:r>
          </a:p>
          <a:p>
            <a:pPr algn="just">
              <a:spcBef>
                <a:spcPts val="0"/>
              </a:spcBef>
              <a:defRPr/>
            </a:pPr>
            <a:r>
              <a:rPr lang="es-PE" sz="2400" dirty="0"/>
              <a:t>Postor puede consentir o no propuesta de la Entidad al presentar su oferta</a:t>
            </a:r>
          </a:p>
          <a:p>
            <a:pPr algn="just">
              <a:spcBef>
                <a:spcPts val="0"/>
              </a:spcBef>
              <a:defRPr/>
            </a:pPr>
            <a:r>
              <a:rPr lang="es-PE" sz="2400" dirty="0"/>
              <a:t>Sino acepta </a:t>
            </a:r>
            <a:r>
              <a:rPr lang="es-ES" sz="2400" dirty="0"/>
              <a:t>o no se pronuncia o si Entidad no propone número:</a:t>
            </a:r>
          </a:p>
          <a:p>
            <a:pPr marL="723900" indent="-368300" algn="just">
              <a:buFont typeface="Symbol" pitchFamily="18" charset="2"/>
              <a:buChar char="-"/>
              <a:defRPr/>
            </a:pPr>
            <a:r>
              <a:rPr lang="es-ES" sz="2400" dirty="0"/>
              <a:t>Si es arbitraje ad hoc: árbitro único</a:t>
            </a:r>
          </a:p>
          <a:p>
            <a:pPr marL="723900" indent="-368300" algn="just">
              <a:buFont typeface="Symbol" pitchFamily="18" charset="2"/>
              <a:buChar char="-"/>
              <a:defRPr/>
            </a:pPr>
            <a:r>
              <a:rPr lang="es-ES" sz="2400" dirty="0"/>
              <a:t>Si es arbitraje institucional, número se determina conforme al reglamento</a:t>
            </a:r>
          </a:p>
          <a:p>
            <a:pPr algn="just">
              <a:spcBef>
                <a:spcPts val="0"/>
              </a:spcBef>
              <a:defRPr/>
            </a:pPr>
            <a:endParaRPr lang="es-MX" sz="3200" dirty="0">
              <a:solidFill>
                <a:srgbClr val="FF0000"/>
              </a:solidFill>
            </a:endParaRPr>
          </a:p>
          <a:p>
            <a:pPr algn="just">
              <a:spcBef>
                <a:spcPts val="0"/>
              </a:spcBef>
              <a:defRPr/>
            </a:pPr>
            <a:endParaRPr lang="es-MX" sz="3200" dirty="0">
              <a:solidFill>
                <a:srgbClr val="000066"/>
              </a:solidFill>
            </a:endParaRPr>
          </a:p>
          <a:p>
            <a:pPr marL="0" indent="0" algn="just">
              <a:defRPr/>
            </a:pPr>
            <a:endParaRPr lang="es-PE" altLang="es-PE" sz="3200" dirty="0">
              <a:solidFill>
                <a:srgbClr val="000066"/>
              </a:solidFill>
            </a:endParaRPr>
          </a:p>
          <a:p>
            <a:pPr marL="0" indent="0" algn="just">
              <a:defRPr/>
            </a:pPr>
            <a:endParaRPr lang="es-PE" sz="3200" dirty="0">
              <a:solidFill>
                <a:srgbClr val="000066"/>
              </a:solidFill>
            </a:endParaRPr>
          </a:p>
          <a:p>
            <a:pPr marL="0" indent="0" algn="just">
              <a:defRPr/>
            </a:pPr>
            <a:endParaRPr lang="es-PE" sz="3200" dirty="0">
              <a:solidFill>
                <a:srgbClr val="000066"/>
              </a:solidFill>
            </a:endParaRPr>
          </a:p>
          <a:p>
            <a:pPr marL="0" indent="0" algn="just">
              <a:buFontTx/>
              <a:buAutoNum type="arabicPeriod" startAt="6"/>
              <a:defRPr/>
            </a:pPr>
            <a:endParaRPr lang="es-PE" sz="32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001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dentidad visual &amp;quot;Siempre con el pueblo&amp;quot; | INSTITUTO NACIONAL DE SALUD">
            <a:extLst>
              <a:ext uri="{FF2B5EF4-FFF2-40B4-BE49-F238E27FC236}">
                <a16:creationId xmlns:a16="http://schemas.microsoft.com/office/drawing/2014/main" id="{A0AB5846-353F-311A-F060-6730B196F2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2" b="21351"/>
          <a:stretch/>
        </p:blipFill>
        <p:spPr bwMode="auto">
          <a:xfrm>
            <a:off x="10065328" y="178450"/>
            <a:ext cx="1665180" cy="66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93C50EF-AFFD-02CF-08CB-DD949EEEF10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BA116F8-0305-C16A-F0F4-17021E987D1F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963" b="1" i="0" kern="1200" spc="-50" baseline="0">
                <a:solidFill>
                  <a:srgbClr val="E10717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s-PE" sz="6000" dirty="0">
              <a:solidFill>
                <a:srgbClr val="C00000"/>
              </a:solidFill>
            </a:endParaRPr>
          </a:p>
        </p:txBody>
      </p:sp>
      <p:sp>
        <p:nvSpPr>
          <p:cNvPr id="10" name="1 Título">
            <a:extLst>
              <a:ext uri="{FF2B5EF4-FFF2-40B4-BE49-F238E27FC236}">
                <a16:creationId xmlns:a16="http://schemas.microsoft.com/office/drawing/2014/main" id="{94E0F4A2-5CA6-056B-1E22-A1C9EC41D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48" y="1243588"/>
            <a:ext cx="11287125" cy="725488"/>
          </a:xfrm>
        </p:spPr>
        <p:txBody>
          <a:bodyPr>
            <a:normAutofit/>
          </a:bodyPr>
          <a:lstStyle/>
          <a:p>
            <a:r>
              <a:rPr lang="es-PE" b="1" dirty="0">
                <a:solidFill>
                  <a:schemeClr val="accent2"/>
                </a:solidFill>
                <a:cs typeface="Arial" panose="020B0604020202020204" pitchFamily="34" charset="0"/>
              </a:rPr>
              <a:t>Laudo Arbitral</a:t>
            </a:r>
            <a:endParaRPr lang="es-ES" b="1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11" name="2 Subtítulo">
            <a:extLst>
              <a:ext uri="{FF2B5EF4-FFF2-40B4-BE49-F238E27FC236}">
                <a16:creationId xmlns:a16="http://schemas.microsoft.com/office/drawing/2014/main" id="{193A373C-E76C-5709-6574-03CEBE7A50B1}"/>
              </a:ext>
            </a:extLst>
          </p:cNvPr>
          <p:cNvSpPr txBox="1">
            <a:spLocks/>
          </p:cNvSpPr>
          <p:nvPr/>
        </p:nvSpPr>
        <p:spPr>
          <a:xfrm>
            <a:off x="514349" y="2054801"/>
            <a:ext cx="11287125" cy="3943349"/>
          </a:xfrm>
          <a:prstGeom prst="rect">
            <a:avLst/>
          </a:prstGeom>
        </p:spPr>
        <p:txBody>
          <a:bodyPr vert="horz" lIns="91440" tIns="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s-ES" sz="2400"/>
              <a:t>Decisión definitiva emitida por los árbitros respecto de todo o parte de la disputa sometida a su conocimiento,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s-ES" sz="2400"/>
              <a:t>Motivado, inapelable y obligatorio para las partes, no vincula ni a </a:t>
            </a:r>
            <a:r>
              <a:rPr lang="es-PE" sz="2400"/>
              <a:t>personas ni  autoridades ajenas al proceso</a:t>
            </a:r>
          </a:p>
          <a:p>
            <a:pPr algn="just">
              <a:defRPr/>
            </a:pPr>
            <a:r>
              <a:rPr lang="es-ES" sz="2400"/>
              <a:t>Tiene el valor de cosa juzgada</a:t>
            </a:r>
          </a:p>
          <a:p>
            <a:pPr algn="just">
              <a:defRPr/>
            </a:pPr>
            <a:r>
              <a:rPr lang="es-ES" sz="2400"/>
              <a:t>Se notifica en forma personal a las partes y a través del SEACE para su eficacia</a:t>
            </a:r>
          </a:p>
          <a:p>
            <a:pPr marL="0" indent="0" algn="just">
              <a:defRPr/>
            </a:pPr>
            <a:endParaRPr lang="es-PE" sz="3200"/>
          </a:p>
          <a:p>
            <a:pPr marL="0" indent="0" algn="just">
              <a:defRPr/>
            </a:pPr>
            <a:endParaRPr lang="es-PE" sz="3200"/>
          </a:p>
          <a:p>
            <a:pPr marL="0" indent="0" algn="just">
              <a:buFontTx/>
              <a:buAutoNum type="arabicPeriod" startAt="6"/>
              <a:defRPr/>
            </a:pPr>
            <a:endParaRPr lang="es-PE" sz="3200" dirty="0"/>
          </a:p>
        </p:txBody>
      </p:sp>
    </p:spTree>
    <p:extLst>
      <p:ext uri="{BB962C8B-B14F-4D97-AF65-F5344CB8AC3E}">
        <p14:creationId xmlns:p14="http://schemas.microsoft.com/office/powerpoint/2010/main" val="3765548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3A2AA7B-ED61-FF5B-2AD2-11C8B7CCD3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68" t="27555" r="15167" b="11704"/>
          <a:stretch/>
        </p:blipFill>
        <p:spPr>
          <a:xfrm>
            <a:off x="904240" y="286435"/>
            <a:ext cx="10556240" cy="544576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18A97B0-E2AC-E973-0415-7BB9692AE352}"/>
              </a:ext>
            </a:extLst>
          </p:cNvPr>
          <p:cNvSpPr txBox="1"/>
          <p:nvPr/>
        </p:nvSpPr>
        <p:spPr>
          <a:xfrm>
            <a:off x="609600" y="5823634"/>
            <a:ext cx="11490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OPINIÓN </a:t>
            </a:r>
            <a:r>
              <a:rPr lang="es-ES" dirty="0" err="1"/>
              <a:t>Nº</a:t>
            </a:r>
            <a:r>
              <a:rPr lang="es-ES" dirty="0"/>
              <a:t> 152-2019/DTN; OPINIÓN </a:t>
            </a:r>
            <a:r>
              <a:rPr lang="es-ES" dirty="0" err="1"/>
              <a:t>Nº</a:t>
            </a:r>
            <a:r>
              <a:rPr lang="es-ES" dirty="0"/>
              <a:t> 126-2019/DTN; OPINIÓN </a:t>
            </a:r>
            <a:r>
              <a:rPr lang="es-ES" dirty="0" err="1"/>
              <a:t>Nº</a:t>
            </a:r>
            <a:r>
              <a:rPr lang="es-ES" dirty="0"/>
              <a:t> 012-2020/DTN; OPINIÓN </a:t>
            </a:r>
            <a:r>
              <a:rPr lang="es-ES" dirty="0" err="1"/>
              <a:t>Nº</a:t>
            </a:r>
            <a:r>
              <a:rPr lang="es-ES" dirty="0"/>
              <a:t> 100-2021/DT</a:t>
            </a:r>
            <a:endParaRPr lang="es-PE" dirty="0"/>
          </a:p>
        </p:txBody>
      </p:sp>
      <p:pic>
        <p:nvPicPr>
          <p:cNvPr id="6" name="Picture 2" descr="Identidad visual &amp;quot;Siempre con el pueblo&amp;quot; | INSTITUTO NACIONAL DE SALUD">
            <a:extLst>
              <a:ext uri="{FF2B5EF4-FFF2-40B4-BE49-F238E27FC236}">
                <a16:creationId xmlns:a16="http://schemas.microsoft.com/office/drawing/2014/main" id="{370EC03B-38F9-0DF6-218E-34E54E3DAD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2" b="21351"/>
          <a:stretch/>
        </p:blipFill>
        <p:spPr bwMode="auto">
          <a:xfrm>
            <a:off x="10065328" y="178450"/>
            <a:ext cx="1665180" cy="66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58CB401-9EBF-DA17-6850-F8D4AA6A896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7739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>
            <a:spLocks noChangeArrowheads="1"/>
          </p:cNvSpPr>
          <p:nvPr/>
        </p:nvSpPr>
        <p:spPr bwMode="auto">
          <a:xfrm>
            <a:off x="4046693" y="3549053"/>
            <a:ext cx="374441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PE" altLang="es-PE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MUCHAS GRACIAS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589" y="2350265"/>
            <a:ext cx="1866624" cy="1089262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>
            <a:off x="338328" y="969264"/>
            <a:ext cx="1158544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338328" y="6161255"/>
            <a:ext cx="1158544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084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9"/>
          <p:cNvSpPr txBox="1">
            <a:spLocks noGrp="1"/>
          </p:cNvSpPr>
          <p:nvPr>
            <p:ph type="ctrTitle"/>
          </p:nvPr>
        </p:nvSpPr>
        <p:spPr>
          <a:xfrm>
            <a:off x="3426400" y="2190096"/>
            <a:ext cx="5339200" cy="1275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4400" b="1" dirty="0">
                <a:latin typeface="Poppins" panose="020B0604020202020204" charset="0"/>
                <a:cs typeface="Poppins" panose="020B0604020202020204" charset="0"/>
              </a:rPr>
              <a:t>Solución de controverias en la contratación pública</a:t>
            </a:r>
            <a:endParaRPr sz="4400" b="1" dirty="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459" name="Google Shape;459;p39"/>
          <p:cNvSpPr txBox="1">
            <a:spLocks noGrp="1"/>
          </p:cNvSpPr>
          <p:nvPr>
            <p:ph type="subTitle" idx="1"/>
          </p:nvPr>
        </p:nvSpPr>
        <p:spPr>
          <a:xfrm>
            <a:off x="3426400" y="4667904"/>
            <a:ext cx="5339200" cy="129224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s-PE" sz="1800" b="1" dirty="0">
                <a:latin typeface="Poppins" panose="020B0604020202020204" charset="0"/>
                <a:cs typeface="Poppins" panose="020B0604020202020204" charset="0"/>
              </a:rPr>
              <a:t>Durante el proceso de selección y ejecución contractual</a:t>
            </a:r>
          </a:p>
          <a:p>
            <a:pPr marL="0" indent="0"/>
            <a:endParaRPr lang="es-PE" sz="1800" b="1" dirty="0">
              <a:latin typeface="Poppins" panose="020B0604020202020204" charset="0"/>
              <a:cs typeface="Poppins" panose="020B0604020202020204" charset="0"/>
            </a:endParaRPr>
          </a:p>
          <a:p>
            <a:pPr marL="0" indent="0"/>
            <a:endParaRPr lang="es-PE" sz="1800" b="1" dirty="0">
              <a:latin typeface="Poppins" panose="020B0604020202020204" charset="0"/>
              <a:cs typeface="Poppins" panose="020B0604020202020204" charset="0"/>
            </a:endParaRPr>
          </a:p>
          <a:p>
            <a:pPr marL="0" indent="0"/>
            <a:endParaRPr lang="es-PE" sz="1800" b="1" dirty="0">
              <a:latin typeface="Poppins" panose="020B0604020202020204" charset="0"/>
              <a:cs typeface="Poppins" panose="020B0604020202020204" charset="0"/>
            </a:endParaRPr>
          </a:p>
          <a:p>
            <a:pPr marL="0" indent="0"/>
            <a:endParaRPr lang="es-PE" sz="1800" b="1" dirty="0">
              <a:latin typeface="Poppins" panose="020B0604020202020204" charset="0"/>
              <a:cs typeface="Poppins" panose="020B0604020202020204" charset="0"/>
            </a:endParaRPr>
          </a:p>
          <a:p>
            <a:pPr marL="0" indent="0"/>
            <a:r>
              <a:rPr lang="es-PE" sz="1800" b="1" dirty="0">
                <a:latin typeface="Poppins" panose="020B0604020202020204" charset="0"/>
                <a:cs typeface="Poppins" panose="020B0604020202020204" charset="0"/>
              </a:rPr>
              <a:t>Docente: Cristhiam León Orosco</a:t>
            </a:r>
            <a:endParaRPr sz="1800" b="1" dirty="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460" name="Google Shape;460;p39"/>
          <p:cNvSpPr txBox="1"/>
          <p:nvPr/>
        </p:nvSpPr>
        <p:spPr>
          <a:xfrm>
            <a:off x="1374567" y="947333"/>
            <a:ext cx="1856800" cy="18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" sz="8000"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sz="8000" dirty="0">
              <a:solidFill>
                <a:srgbClr val="FFFFFF"/>
              </a:solidFill>
            </a:endParaRPr>
          </a:p>
        </p:txBody>
      </p:sp>
      <p:cxnSp>
        <p:nvCxnSpPr>
          <p:cNvPr id="3" name="Conector recto 2"/>
          <p:cNvCxnSpPr/>
          <p:nvPr/>
        </p:nvCxnSpPr>
        <p:spPr>
          <a:xfrm>
            <a:off x="4193628" y="4667904"/>
            <a:ext cx="3720662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517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CB79C6-2E4C-B8F0-B118-6262381EB5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E" dirty="0"/>
              <a:t>¿Porqué se paralizan las obras?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5CDA6C-DF98-BDA8-264F-AF4B40C2E0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>
                <a:hlinkClick r:id="rId2"/>
              </a:rPr>
              <a:t>(349) La ineficiencia y corrupción dejan a su paso cientos de obras públicas paralizadas | Cuarto Poder - YouTube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170866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B06380-F30B-4114-9F77-566922C90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147" y="1255967"/>
            <a:ext cx="10515600" cy="859140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PE" sz="4000" b="1" dirty="0"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Controversias durante el procedimiento de selección: recurso de apelación</a:t>
            </a:r>
            <a:endParaRPr lang="es-PE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678A71DB-460B-4AB9-92A6-6B5A5ABE8BBF}"/>
              </a:ext>
            </a:extLst>
          </p:cNvPr>
          <p:cNvCxnSpPr/>
          <p:nvPr/>
        </p:nvCxnSpPr>
        <p:spPr>
          <a:xfrm>
            <a:off x="338328" y="969264"/>
            <a:ext cx="1158544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Identidad visual &amp;quot;Siempre con el pueblo&amp;quot; | INSTITUTO NACIONAL DE SALUD">
            <a:extLst>
              <a:ext uri="{FF2B5EF4-FFF2-40B4-BE49-F238E27FC236}">
                <a16:creationId xmlns:a16="http://schemas.microsoft.com/office/drawing/2014/main" id="{48340612-9526-40C5-BE46-E2EB6C6584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2" b="21351"/>
          <a:stretch/>
        </p:blipFill>
        <p:spPr bwMode="auto">
          <a:xfrm>
            <a:off x="10065328" y="178450"/>
            <a:ext cx="1665180" cy="66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2FE40DF-2E93-4BFC-89F4-59BFFE5E2B4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2 Subtítulo">
            <a:extLst>
              <a:ext uri="{FF2B5EF4-FFF2-40B4-BE49-F238E27FC236}">
                <a16:creationId xmlns:a16="http://schemas.microsoft.com/office/drawing/2014/main" id="{E7752313-179B-1A1E-A482-B74BC27B5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65865"/>
            <a:ext cx="10515600" cy="3535268"/>
          </a:xfrm>
        </p:spPr>
        <p:txBody>
          <a:bodyPr vert="horz" lIns="91440" tIns="0" rIns="91440" bIns="45720" rtlCol="0">
            <a:noAutofit/>
          </a:bodyPr>
          <a:lstStyle/>
          <a:p>
            <a:pPr algn="just"/>
            <a:r>
              <a:rPr lang="es-PE" sz="3200" dirty="0">
                <a:solidFill>
                  <a:srgbClr val="000066"/>
                </a:solidFill>
              </a:rPr>
              <a:t>Se pueden impugnar actos dictados durante procedimiento hasta antes del perfeccionamiento del contrato </a:t>
            </a:r>
          </a:p>
          <a:p>
            <a:pPr algn="just"/>
            <a:r>
              <a:rPr lang="es-PE" sz="3200" dirty="0">
                <a:solidFill>
                  <a:srgbClr val="000066"/>
                </a:solidFill>
              </a:rPr>
              <a:t>Solo puede interponerse luego de otorgada Buena Pro</a:t>
            </a:r>
          </a:p>
          <a:p>
            <a:pPr algn="just"/>
            <a:r>
              <a:rPr lang="es-PE" sz="3200" dirty="0">
                <a:solidFill>
                  <a:srgbClr val="000066"/>
                </a:solidFill>
              </a:rPr>
              <a:t>Tribunal conoce recurso cuando valor referencial del procedimiento sea mayor a </a:t>
            </a:r>
            <a:r>
              <a:rPr lang="es-PE" sz="3200" dirty="0">
                <a:solidFill>
                  <a:srgbClr val="FF0000"/>
                </a:solidFill>
              </a:rPr>
              <a:t>50 UIT</a:t>
            </a:r>
            <a:r>
              <a:rPr lang="es-PE" sz="3200" dirty="0">
                <a:solidFill>
                  <a:srgbClr val="000066"/>
                </a:solidFill>
              </a:rPr>
              <a:t>, monto igual o menor conoce Titular de Entidad. En caso que el monto sea menor lo conoce al entidad.</a:t>
            </a:r>
          </a:p>
          <a:p>
            <a:pPr algn="just"/>
            <a:r>
              <a:rPr lang="es-PE" sz="3200" dirty="0">
                <a:solidFill>
                  <a:srgbClr val="000066"/>
                </a:solidFill>
              </a:rPr>
              <a:t>Agota la vía administrativa</a:t>
            </a:r>
          </a:p>
        </p:txBody>
      </p:sp>
    </p:spTree>
    <p:extLst>
      <p:ext uri="{BB962C8B-B14F-4D97-AF65-F5344CB8AC3E}">
        <p14:creationId xmlns:p14="http://schemas.microsoft.com/office/powerpoint/2010/main" val="1854923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36886F-2FC7-AF75-07E5-820E2BAAA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3772"/>
            <a:ext cx="10515600" cy="1325563"/>
          </a:xfrm>
        </p:spPr>
        <p:txBody>
          <a:bodyPr/>
          <a:lstStyle/>
          <a:p>
            <a:r>
              <a:rPr lang="es-PE" dirty="0"/>
              <a:t>Controversias durante la ejecución del contrato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378D7D-E817-7641-110D-EE565081D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26747"/>
            <a:ext cx="10515600" cy="1957481"/>
          </a:xfrm>
        </p:spPr>
        <p:txBody>
          <a:bodyPr/>
          <a:lstStyle/>
          <a:p>
            <a:r>
              <a:rPr lang="es-ES" dirty="0"/>
              <a:t>Las controversias sobre la ejecución, interpretación, resolución, inexistencia, ineficacia o invalidez del contrato se resuelven mediante Conciliación, Arbitraje Institucional o Junta de Resolución de Disputas,  según corresponda y por acuerdo de las partes.</a:t>
            </a:r>
            <a:endParaRPr lang="es-PE" dirty="0"/>
          </a:p>
        </p:txBody>
      </p:sp>
      <p:pic>
        <p:nvPicPr>
          <p:cNvPr id="4" name="Picture 2" descr="Identidad visual &amp;quot;Siempre con el pueblo&amp;quot; | INSTITUTO NACIONAL DE SALUD">
            <a:extLst>
              <a:ext uri="{FF2B5EF4-FFF2-40B4-BE49-F238E27FC236}">
                <a16:creationId xmlns:a16="http://schemas.microsoft.com/office/drawing/2014/main" id="{4E7E92CF-F529-949F-F10F-769F96635D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2" b="21351"/>
          <a:stretch/>
        </p:blipFill>
        <p:spPr bwMode="auto">
          <a:xfrm>
            <a:off x="10065328" y="178450"/>
            <a:ext cx="1665180" cy="66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6FB086A-ED57-51A3-EFF8-39A5BFECBE6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6756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2680855"/>
            <a:ext cx="10058400" cy="31882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PE" sz="65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" name="1 Título">
            <a:extLst>
              <a:ext uri="{FF2B5EF4-FFF2-40B4-BE49-F238E27FC236}">
                <a16:creationId xmlns:a16="http://schemas.microsoft.com/office/drawing/2014/main" id="{850E82A5-1194-6AA3-8FBB-CE8B77F0B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48" y="1243588"/>
            <a:ext cx="11287125" cy="436068"/>
          </a:xfrm>
        </p:spPr>
        <p:txBody>
          <a:bodyPr>
            <a:noAutofit/>
          </a:bodyPr>
          <a:lstStyle/>
          <a:p>
            <a:r>
              <a:rPr lang="es-PE" b="1" dirty="0">
                <a:solidFill>
                  <a:schemeClr val="accent2"/>
                </a:solidFill>
                <a:cs typeface="Arial" panose="020B0604020202020204" pitchFamily="34" charset="0"/>
              </a:rPr>
              <a:t>Solución de Controversias en Ejecución Contractual</a:t>
            </a:r>
            <a:endParaRPr lang="es-ES" b="1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4" name="2 Subtítulo">
            <a:extLst>
              <a:ext uri="{FF2B5EF4-FFF2-40B4-BE49-F238E27FC236}">
                <a16:creationId xmlns:a16="http://schemas.microsoft.com/office/drawing/2014/main" id="{428E99DE-3977-3E40-E73E-B7A82C79158D}"/>
              </a:ext>
            </a:extLst>
          </p:cNvPr>
          <p:cNvSpPr txBox="1">
            <a:spLocks/>
          </p:cNvSpPr>
          <p:nvPr/>
        </p:nvSpPr>
        <p:spPr>
          <a:xfrm>
            <a:off x="2897528" y="2789262"/>
            <a:ext cx="6557012" cy="2370225"/>
          </a:xfrm>
          <a:prstGeom prst="rect">
            <a:avLst/>
          </a:prstGeom>
        </p:spPr>
        <p:txBody>
          <a:bodyPr vert="horz" lIns="91440" tIns="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3200" b="1" dirty="0"/>
              <a:t>Orden de Preferencia Normativa: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PE" sz="3200" dirty="0"/>
              <a:t>Constitución Política del Perú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PE" sz="3200" dirty="0"/>
              <a:t>Ley de Contrataciones del Estado</a:t>
            </a:r>
          </a:p>
          <a:p>
            <a:pPr marL="0" lvl="1" indent="0">
              <a:buNone/>
            </a:pPr>
            <a:r>
              <a:rPr lang="es-PE" sz="3200" dirty="0"/>
              <a:t>Reglamento de Ley de Contrataciones </a:t>
            </a:r>
          </a:p>
          <a:p>
            <a:pPr marL="0" lvl="1" indent="0">
              <a:buNone/>
            </a:pPr>
            <a:r>
              <a:rPr lang="es-PE" sz="3200" dirty="0"/>
              <a:t>Normas de Derecho Público</a:t>
            </a:r>
          </a:p>
          <a:p>
            <a:pPr marL="0" lvl="1" indent="0">
              <a:buNone/>
            </a:pPr>
            <a:r>
              <a:rPr lang="es-PE" sz="3200" dirty="0"/>
              <a:t>Normas de Derecho Privado </a:t>
            </a:r>
            <a:endParaRPr lang="es-ES" sz="3200" dirty="0"/>
          </a:p>
          <a:p>
            <a:pPr marL="0" indent="0"/>
            <a:endParaRPr lang="es-PE" altLang="es-PE" sz="2400" dirty="0"/>
          </a:p>
          <a:p>
            <a:pPr marL="0" indent="0"/>
            <a:endParaRPr lang="es-PE" sz="2400" dirty="0"/>
          </a:p>
          <a:p>
            <a:pPr marL="0" indent="0"/>
            <a:endParaRPr lang="es-PE" sz="2400" dirty="0"/>
          </a:p>
          <a:p>
            <a:pPr marL="0" indent="0">
              <a:buFontTx/>
              <a:buAutoNum type="arabicPeriod" startAt="6"/>
            </a:pPr>
            <a:endParaRPr lang="es-PE" sz="2400" dirty="0"/>
          </a:p>
        </p:txBody>
      </p:sp>
      <p:pic>
        <p:nvPicPr>
          <p:cNvPr id="5" name="Picture 2" descr="Identidad visual &amp;quot;Siempre con el pueblo&amp;quot; | INSTITUTO NACIONAL DE SALUD">
            <a:extLst>
              <a:ext uri="{FF2B5EF4-FFF2-40B4-BE49-F238E27FC236}">
                <a16:creationId xmlns:a16="http://schemas.microsoft.com/office/drawing/2014/main" id="{DEC6A6F3-9DF9-B736-F679-E8BA654079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2" b="21351"/>
          <a:stretch/>
        </p:blipFill>
        <p:spPr bwMode="auto">
          <a:xfrm>
            <a:off x="10065328" y="178450"/>
            <a:ext cx="1665180" cy="66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A871009-887E-46D2-3DD5-9387EC68B34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4226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EC57E2-43DA-A8C6-03CC-565C920A0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1160" y="642997"/>
            <a:ext cx="2992120" cy="668041"/>
          </a:xfrm>
        </p:spPr>
        <p:txBody>
          <a:bodyPr>
            <a:normAutofit fontScale="90000"/>
          </a:bodyPr>
          <a:lstStyle/>
          <a:p>
            <a:r>
              <a:rPr lang="es-PE" dirty="0"/>
              <a:t>Conciliación</a:t>
            </a:r>
          </a:p>
        </p:txBody>
      </p:sp>
      <p:pic>
        <p:nvPicPr>
          <p:cNvPr id="19" name="Picture 2" descr="Identidad visual &amp;quot;Siempre con el pueblo&amp;quot; | INSTITUTO NACIONAL DE SALUD">
            <a:extLst>
              <a:ext uri="{FF2B5EF4-FFF2-40B4-BE49-F238E27FC236}">
                <a16:creationId xmlns:a16="http://schemas.microsoft.com/office/drawing/2014/main" id="{D44E56D3-4E6C-260D-4388-EB4D96B00C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2" b="21351"/>
          <a:stretch/>
        </p:blipFill>
        <p:spPr bwMode="auto">
          <a:xfrm>
            <a:off x="10065328" y="178450"/>
            <a:ext cx="1665180" cy="66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1193370A-6D84-D211-3439-1D24D2788C3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388FC52A-D889-5E55-B7C2-3D0268EB8377}"/>
              </a:ext>
            </a:extLst>
          </p:cNvPr>
          <p:cNvSpPr txBox="1"/>
          <p:nvPr/>
        </p:nvSpPr>
        <p:spPr>
          <a:xfrm>
            <a:off x="448835" y="1690688"/>
            <a:ext cx="1129432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s-ES" sz="3200" dirty="0">
                <a:solidFill>
                  <a:srgbClr val="FF0000"/>
                </a:solidFill>
              </a:rPr>
              <a:t>-Deberá ser llevada a cabo en un</a:t>
            </a:r>
            <a:r>
              <a:rPr lang="es-ES" sz="3200" dirty="0">
                <a:solidFill>
                  <a:srgbClr val="000066"/>
                </a:solidFill>
              </a:rPr>
              <a:t> Centro de Conciliación acreditado ante MINJUS </a:t>
            </a:r>
            <a:r>
              <a:rPr lang="es-ES" sz="3200" dirty="0">
                <a:solidFill>
                  <a:srgbClr val="FF0000"/>
                </a:solidFill>
              </a:rPr>
              <a:t>y por un conciliador certificado por MINJUS</a:t>
            </a:r>
          </a:p>
          <a:p>
            <a:pPr marL="355600" indent="-355600">
              <a:defRPr/>
            </a:pPr>
            <a:r>
              <a:rPr lang="es-ES" sz="3200" dirty="0">
                <a:solidFill>
                  <a:srgbClr val="000066"/>
                </a:solidFill>
              </a:rPr>
              <a:t>Ley </a:t>
            </a:r>
            <a:r>
              <a:rPr lang="es-ES" sz="3200" dirty="0" err="1">
                <a:solidFill>
                  <a:srgbClr val="000066"/>
                </a:solidFill>
              </a:rPr>
              <a:t>Nº</a:t>
            </a:r>
            <a:r>
              <a:rPr lang="es-ES" sz="3200" dirty="0">
                <a:solidFill>
                  <a:srgbClr val="000066"/>
                </a:solidFill>
              </a:rPr>
              <a:t> 26872 - Ley de Conciliación Extrajudicial (aplicación supletoria)</a:t>
            </a:r>
          </a:p>
          <a:p>
            <a:pPr>
              <a:spcBef>
                <a:spcPts val="0"/>
              </a:spcBef>
              <a:defRPr/>
            </a:pPr>
            <a:r>
              <a:rPr lang="es-ES" sz="3200" dirty="0">
                <a:solidFill>
                  <a:srgbClr val="FF0000"/>
                </a:solidFill>
              </a:rPr>
              <a:t>-Partes pueden pactar conciliación como mecanismo previo al inicio de un arbitraje.</a:t>
            </a:r>
          </a:p>
          <a:p>
            <a:pPr>
              <a:spcBef>
                <a:spcPts val="0"/>
              </a:spcBef>
              <a:defRPr/>
            </a:pPr>
            <a:r>
              <a:rPr lang="es-MX" sz="3200" dirty="0">
                <a:solidFill>
                  <a:srgbClr val="000066"/>
                </a:solidFill>
              </a:rPr>
              <a:t>-Cualquier de las partes puede solicitar la conciliación.</a:t>
            </a:r>
          </a:p>
          <a:p>
            <a:pPr>
              <a:spcBef>
                <a:spcPts val="0"/>
              </a:spcBef>
              <a:defRPr/>
            </a:pPr>
            <a:r>
              <a:rPr lang="es-ES" sz="3200" dirty="0"/>
              <a:t>-Bajo responsabilidad, el Titular de la Entidad (o delegado) evalúa la decisión de conciliar o rechazar la propuesta, en contraste con el arbitraje.</a:t>
            </a:r>
            <a:endParaRPr lang="es-MX" sz="32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851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6D72B7-B0B1-4A0A-CA42-03D5FA7A7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2647"/>
            <a:ext cx="10515600" cy="668041"/>
          </a:xfrm>
        </p:spPr>
        <p:txBody>
          <a:bodyPr>
            <a:normAutofit fontScale="90000"/>
          </a:bodyPr>
          <a:lstStyle/>
          <a:p>
            <a:r>
              <a:rPr lang="es-PE" dirty="0"/>
              <a:t>Conciliación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81C495-DCDE-0044-F2F6-0BF9A35676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9740153" cy="4351338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defRPr/>
            </a:pPr>
            <a:r>
              <a:rPr lang="es-PE" sz="2800" dirty="0"/>
              <a:t>Presentada propuesta de conciliación por contratista, Entidad debe evaluar decisión de conciliar o de rechazar la propuesta.</a:t>
            </a:r>
          </a:p>
          <a:p>
            <a:pPr algn="just">
              <a:spcBef>
                <a:spcPts val="0"/>
              </a:spcBef>
              <a:defRPr/>
            </a:pPr>
            <a:r>
              <a:rPr lang="es-PE" sz="2800" dirty="0"/>
              <a:t>Debe realizar el análisis costo-beneficio, ponderando: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PE" sz="2800" dirty="0"/>
          </a:p>
          <a:p>
            <a:pPr marL="812800" indent="-457200" algn="just">
              <a:spcBef>
                <a:spcPts val="0"/>
              </a:spcBef>
              <a:buFont typeface="Symbol" pitchFamily="18" charset="2"/>
              <a:buChar char="-"/>
              <a:defRPr/>
            </a:pPr>
            <a:r>
              <a:rPr lang="es-PE" sz="2800" dirty="0"/>
              <a:t>Los costos </a:t>
            </a:r>
            <a:r>
              <a:rPr lang="es-PE" sz="2800" dirty="0">
                <a:solidFill>
                  <a:srgbClr val="FF0000"/>
                </a:solidFill>
              </a:rPr>
              <a:t>en tiempo y recursos del proceso arbitral</a:t>
            </a:r>
          </a:p>
          <a:p>
            <a:pPr marL="812800" indent="-457200" algn="just">
              <a:spcBef>
                <a:spcPts val="0"/>
              </a:spcBef>
              <a:buFont typeface="Symbol" pitchFamily="18" charset="2"/>
              <a:buChar char="-"/>
              <a:defRPr/>
            </a:pPr>
            <a:r>
              <a:rPr lang="es-PE" sz="2800" dirty="0">
                <a:solidFill>
                  <a:srgbClr val="FF0000"/>
                </a:solidFill>
              </a:rPr>
              <a:t>Expectativa de éxito de seguir arbitraje  </a:t>
            </a:r>
          </a:p>
          <a:p>
            <a:pPr marL="812800" indent="-457200" algn="just">
              <a:spcBef>
                <a:spcPts val="0"/>
              </a:spcBef>
              <a:buFont typeface="Symbol" pitchFamily="18" charset="2"/>
              <a:buChar char="-"/>
              <a:defRPr/>
            </a:pPr>
            <a:r>
              <a:rPr lang="es-PE" sz="2800" dirty="0">
                <a:solidFill>
                  <a:srgbClr val="FF0000"/>
                </a:solidFill>
              </a:rPr>
              <a:t>conveniencia de resolver la controversia a través de la conciliación</a:t>
            </a:r>
            <a:endParaRPr lang="es-ES" sz="2800" dirty="0">
              <a:solidFill>
                <a:srgbClr val="FF0000"/>
              </a:solidFill>
            </a:endParaRPr>
          </a:p>
          <a:p>
            <a:endParaRPr lang="es-PE" dirty="0"/>
          </a:p>
        </p:txBody>
      </p:sp>
      <p:pic>
        <p:nvPicPr>
          <p:cNvPr id="5" name="Picture 2" descr="Identidad visual &amp;quot;Siempre con el pueblo&amp;quot; | INSTITUTO NACIONAL DE SALUD">
            <a:extLst>
              <a:ext uri="{FF2B5EF4-FFF2-40B4-BE49-F238E27FC236}">
                <a16:creationId xmlns:a16="http://schemas.microsoft.com/office/drawing/2014/main" id="{13DBA273-2A6F-94B8-EA9F-4E03F00B84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2" b="21351"/>
          <a:stretch/>
        </p:blipFill>
        <p:spPr bwMode="auto">
          <a:xfrm>
            <a:off x="10065328" y="178450"/>
            <a:ext cx="1665180" cy="66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B634140-C463-FB1F-EFEE-6E8DF02762B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1666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BD71ED3-689B-8F9A-5928-532EC20AFFCB}"/>
              </a:ext>
            </a:extLst>
          </p:cNvPr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7" name="Picture 2" descr="Identidad visual &amp;quot;Siempre con el pueblo&amp;quot; | INSTITUTO NACIONAL DE SALUD">
            <a:extLst>
              <a:ext uri="{FF2B5EF4-FFF2-40B4-BE49-F238E27FC236}">
                <a16:creationId xmlns:a16="http://schemas.microsoft.com/office/drawing/2014/main" id="{A0AB5846-353F-311A-F060-6730B196F2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2" b="21351"/>
          <a:stretch/>
        </p:blipFill>
        <p:spPr bwMode="auto">
          <a:xfrm>
            <a:off x="10065328" y="178450"/>
            <a:ext cx="1665180" cy="66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93C50EF-AFFD-02CF-08CB-DD949EEEF10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4DABE9D3-2CA1-AA73-C763-70D33D6ADB81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963" b="1" i="0" kern="1200" spc="-50" baseline="0">
                <a:solidFill>
                  <a:srgbClr val="E10717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s-PE" sz="6000" dirty="0">
                <a:solidFill>
                  <a:srgbClr val="C00000"/>
                </a:solidFill>
              </a:rPr>
              <a:t>Conciliación</a:t>
            </a:r>
          </a:p>
        </p:txBody>
      </p:sp>
      <p:sp>
        <p:nvSpPr>
          <p:cNvPr id="2" name="2 Subtítulo">
            <a:extLst>
              <a:ext uri="{FF2B5EF4-FFF2-40B4-BE49-F238E27FC236}">
                <a16:creationId xmlns:a16="http://schemas.microsoft.com/office/drawing/2014/main" id="{1867E56B-426D-1865-7963-94D987378EDF}"/>
              </a:ext>
            </a:extLst>
          </p:cNvPr>
          <p:cNvSpPr txBox="1">
            <a:spLocks/>
          </p:cNvSpPr>
          <p:nvPr/>
        </p:nvSpPr>
        <p:spPr>
          <a:xfrm>
            <a:off x="514349" y="2054801"/>
            <a:ext cx="11287125" cy="3943349"/>
          </a:xfrm>
          <a:prstGeom prst="rect">
            <a:avLst/>
          </a:prstGeom>
        </p:spPr>
        <p:txBody>
          <a:bodyPr vert="horz" lIns="91440" tIns="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r>
              <a:rPr lang="es-PE" sz="2800" dirty="0">
                <a:solidFill>
                  <a:srgbClr val="FF0000"/>
                </a:solidFill>
              </a:rPr>
              <a:t>Constituye responsabilidad funcional:</a:t>
            </a:r>
          </a:p>
          <a:p>
            <a:pPr algn="just">
              <a:spcBef>
                <a:spcPts val="0"/>
              </a:spcBef>
              <a:defRPr/>
            </a:pPr>
            <a:endParaRPr lang="es-PE" sz="2800" dirty="0">
              <a:solidFill>
                <a:srgbClr val="FF0000"/>
              </a:solidFill>
            </a:endParaRPr>
          </a:p>
          <a:p>
            <a:pPr marL="812800" indent="-457200" algn="just">
              <a:spcBef>
                <a:spcPts val="0"/>
              </a:spcBef>
              <a:buFont typeface="Symbol" pitchFamily="18" charset="2"/>
              <a:buChar char="-"/>
              <a:defRPr/>
            </a:pPr>
            <a:r>
              <a:rPr lang="es-PE" sz="2800" dirty="0">
                <a:solidFill>
                  <a:srgbClr val="FF0000"/>
                </a:solidFill>
              </a:rPr>
              <a:t>no impulsar o proseguir con la vía arbitral cuando en el informe técnico legal se recomiende acudir al arbitraje</a:t>
            </a:r>
          </a:p>
          <a:p>
            <a:pPr marL="812800" indent="-457200" algn="just">
              <a:spcBef>
                <a:spcPts val="0"/>
              </a:spcBef>
              <a:buFont typeface="Symbol" pitchFamily="18" charset="2"/>
              <a:buChar char="-"/>
              <a:defRPr/>
            </a:pPr>
            <a:r>
              <a:rPr lang="es-PE" sz="2800" dirty="0">
                <a:solidFill>
                  <a:srgbClr val="FF0000"/>
                </a:solidFill>
              </a:rPr>
              <a:t>impulsar o proseguir la vía arbitral cuando el informe técnico legal determine que la posición de la Entidad razonablemente no será acogida en el arbitraje</a:t>
            </a:r>
            <a:endParaRPr lang="es-ES" sz="2800" dirty="0">
              <a:solidFill>
                <a:srgbClr val="FF0000"/>
              </a:solidFill>
            </a:endParaRPr>
          </a:p>
          <a:p>
            <a:pPr algn="just">
              <a:spcBef>
                <a:spcPts val="0"/>
              </a:spcBef>
              <a:defRPr/>
            </a:pPr>
            <a:endParaRPr lang="es-MX" sz="2400" dirty="0">
              <a:solidFill>
                <a:srgbClr val="000066"/>
              </a:solidFill>
            </a:endParaRPr>
          </a:p>
          <a:p>
            <a:pPr algn="just">
              <a:spcBef>
                <a:spcPts val="0"/>
              </a:spcBef>
              <a:defRPr/>
            </a:pPr>
            <a:endParaRPr lang="es-MX" sz="2400" dirty="0">
              <a:solidFill>
                <a:srgbClr val="000066"/>
              </a:solidFill>
            </a:endParaRPr>
          </a:p>
          <a:p>
            <a:pPr marL="0" indent="0" algn="just">
              <a:defRPr/>
            </a:pPr>
            <a:endParaRPr lang="es-PE" altLang="es-PE" sz="2400" dirty="0">
              <a:solidFill>
                <a:srgbClr val="000066"/>
              </a:solidFill>
            </a:endParaRPr>
          </a:p>
          <a:p>
            <a:pPr marL="0" indent="0" algn="just">
              <a:defRPr/>
            </a:pPr>
            <a:endParaRPr lang="es-PE" sz="2400" dirty="0">
              <a:solidFill>
                <a:srgbClr val="000066"/>
              </a:solidFill>
            </a:endParaRPr>
          </a:p>
          <a:p>
            <a:pPr marL="0" indent="0" algn="just">
              <a:defRPr/>
            </a:pPr>
            <a:endParaRPr lang="es-PE" sz="2400" dirty="0">
              <a:solidFill>
                <a:srgbClr val="000066"/>
              </a:solidFill>
            </a:endParaRPr>
          </a:p>
          <a:p>
            <a:pPr marL="0" indent="0" algn="just">
              <a:buFontTx/>
              <a:buAutoNum type="arabicPeriod" startAt="6"/>
              <a:defRPr/>
            </a:pPr>
            <a:endParaRPr lang="es-PE" sz="2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9139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2325</TotalTime>
  <Words>772</Words>
  <Application>Microsoft Office PowerPoint</Application>
  <PresentationFormat>Panorámica</PresentationFormat>
  <Paragraphs>99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Poppins</vt:lpstr>
      <vt:lpstr>Roboto Bk</vt:lpstr>
      <vt:lpstr>Symbol</vt:lpstr>
      <vt:lpstr>Verdana</vt:lpstr>
      <vt:lpstr>Tema de Office</vt:lpstr>
      <vt:lpstr>Retrospección</vt:lpstr>
      <vt:lpstr>Solución de controversias</vt:lpstr>
      <vt:lpstr>Solución de controverias en la contratación pública</vt:lpstr>
      <vt:lpstr>¿Porqué se paralizan las obras?</vt:lpstr>
      <vt:lpstr>Controversias durante el procedimiento de selección: recurso de apelación</vt:lpstr>
      <vt:lpstr>Controversias durante la ejecución del contrato</vt:lpstr>
      <vt:lpstr>Solución de Controversias en Ejecución Contractual</vt:lpstr>
      <vt:lpstr>Conciliación</vt:lpstr>
      <vt:lpstr>Conciliación</vt:lpstr>
      <vt:lpstr>Presentación de PowerPoint</vt:lpstr>
      <vt:lpstr>Presentación de PowerPoint</vt:lpstr>
      <vt:lpstr>    Arbitraje  -Decreto Legislativo Nº 1071 - Ley de Arbitraje (aplicación supletoria)   -Nacional y de derecho  -Adhoc: las partes regulan todos los aspectos y etapas del proceso arbitral Institucional: las partes acuerdan que la organización del proceso arbitral esta a cargo de institución arbitral, acreditada por  OSCE.   Funcionario que suscribe contrato debe verificar acreditación   </vt:lpstr>
      <vt:lpstr>Presentación de PowerPoint</vt:lpstr>
      <vt:lpstr>Convenio Arbitral</vt:lpstr>
      <vt:lpstr>Presentación de PowerPoint</vt:lpstr>
      <vt:lpstr>ARBITROS</vt:lpstr>
      <vt:lpstr>Laudo Arbitral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Planeamiento Institucional</dc:title>
  <dc:creator>gg</dc:creator>
  <cp:lastModifiedBy>Ramon Herrera Salazar</cp:lastModifiedBy>
  <cp:revision>110</cp:revision>
  <dcterms:created xsi:type="dcterms:W3CDTF">2021-09-24T16:56:48Z</dcterms:created>
  <dcterms:modified xsi:type="dcterms:W3CDTF">2022-11-21T15:40:34Z</dcterms:modified>
</cp:coreProperties>
</file>