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9" r:id="rId2"/>
    <p:sldId id="462" r:id="rId3"/>
    <p:sldId id="465" r:id="rId4"/>
    <p:sldId id="486" r:id="rId5"/>
    <p:sldId id="488" r:id="rId6"/>
    <p:sldId id="506" r:id="rId7"/>
    <p:sldId id="489" r:id="rId8"/>
    <p:sldId id="491" r:id="rId9"/>
    <p:sldId id="490" r:id="rId10"/>
    <p:sldId id="467" r:id="rId11"/>
    <p:sldId id="468" r:id="rId12"/>
    <p:sldId id="469" r:id="rId13"/>
    <p:sldId id="470" r:id="rId14"/>
    <p:sldId id="475" r:id="rId15"/>
    <p:sldId id="474" r:id="rId16"/>
    <p:sldId id="473" r:id="rId17"/>
    <p:sldId id="472" r:id="rId18"/>
    <p:sldId id="492" r:id="rId19"/>
    <p:sldId id="493" r:id="rId20"/>
    <p:sldId id="466" r:id="rId21"/>
    <p:sldId id="480" r:id="rId22"/>
    <p:sldId id="502" r:id="rId23"/>
    <p:sldId id="481" r:id="rId24"/>
    <p:sldId id="482" r:id="rId25"/>
    <p:sldId id="483" r:id="rId26"/>
    <p:sldId id="503" r:id="rId27"/>
    <p:sldId id="497" r:id="rId28"/>
    <p:sldId id="499" r:id="rId29"/>
    <p:sldId id="501" r:id="rId30"/>
    <p:sldId id="505" r:id="rId31"/>
    <p:sldId id="504" r:id="rId32"/>
    <p:sldId id="281" r:id="rId3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157" autoAdjust="0"/>
    <p:restoredTop sz="94660"/>
  </p:normalViewPr>
  <p:slideViewPr>
    <p:cSldViewPr snapToGrid="0">
      <p:cViewPr varScale="1">
        <p:scale>
          <a:sx n="81" d="100"/>
          <a:sy n="81" d="100"/>
        </p:scale>
        <p:origin x="48" y="6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C6C6B-32F9-430D-997E-8422D205F11D}" type="datetimeFigureOut">
              <a:rPr lang="es-PE" smtClean="0"/>
              <a:t>4/11/2022</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342B0-8B53-4C21-BC79-09AEFBD8638F}" type="slidenum">
              <a:rPr lang="es-PE" smtClean="0"/>
              <a:t>‹Nº›</a:t>
            </a:fld>
            <a:endParaRPr lang="es-PE"/>
          </a:p>
        </p:txBody>
      </p:sp>
    </p:spTree>
    <p:extLst>
      <p:ext uri="{BB962C8B-B14F-4D97-AF65-F5344CB8AC3E}">
        <p14:creationId xmlns:p14="http://schemas.microsoft.com/office/powerpoint/2010/main" val="317932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988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2256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1FB22-17A2-417B-A412-2D1C8353205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FB03832C-A2FC-4CC2-B446-B4C413CFEC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2E1E71E-081C-4D2B-955E-577A2DA81799}"/>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AD1548FA-86EA-4004-B822-ADDED9E5A63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ED3E067-7011-46D4-8D5B-D6140BB1D57A}"/>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2891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00A6B-B415-43FF-A810-17486994AAE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45D0496-9842-431D-A69B-4894545773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935911D-3984-4D63-BE06-FB554F3661B6}"/>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B5D1A9D9-FC54-4E62-93B2-6A5814FA767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5C6CF23-480A-4403-8932-B796234AA22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54066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DF30B9-4030-4589-9077-68767279F07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F8BC74A-7DBE-40F6-B917-1897EBD6B9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2EB5021-45A8-49E0-A6CE-54677FE8D8D0}"/>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A0364F85-9444-4688-B021-CC795BCE721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F62268E-F23E-4943-A0CE-7D5749AD7A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0558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23837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9AFA5-299E-4F5C-BC68-5C431D2DA37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3A252AB-9168-4F9D-92F0-435A712A7D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596C0E1-1025-4EC2-9D5D-9948C00DC9D5}"/>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B23A8551-537F-4C25-BFCC-6BDD8BE4320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B6F8936-5803-475F-868B-A3A09CAD5A2B}"/>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984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F6201-7E72-4806-93DE-4AC1C0116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7B2DDD-F038-491C-B9B2-16AAD4DDE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BEE54E-ECAE-47A6-8C2F-073D706BB217}"/>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4B2A505A-E2F6-49FE-99A2-C98CBCD19E8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A4529AF-0C06-4D73-938F-22FA7413E5F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94426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E960-3DB1-44DF-9C7D-BC6CB3C4028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A415607-ED3C-424A-96F0-3A1B4F41F24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2E1962F-0348-4A71-8B80-D9F05D4B03E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35D113A1-A78C-4782-B301-9B4EA05718BD}"/>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6" name="Marcador de pie de página 5">
            <a:extLst>
              <a:ext uri="{FF2B5EF4-FFF2-40B4-BE49-F238E27FC236}">
                <a16:creationId xmlns:a16="http://schemas.microsoft.com/office/drawing/2014/main" id="{B9A9EB53-EC86-4F34-8B2C-595B130FB3D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22EC725-04C8-4361-90C3-797B7D992271}"/>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5732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F8F61-11E2-42F7-8EC3-2D80BA68CE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6F0A6A0-1E4D-4A68-ACB4-26DC18224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8496FF4-5658-47D9-B580-78E1DC6FFE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D361DCF-8DA4-4012-99D2-CD2C75308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9AD25D0-80A8-468A-BA74-4FC0C98050E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F400D2B4-45C0-4551-B9D8-FB486A2D8B79}"/>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8" name="Marcador de pie de página 7">
            <a:extLst>
              <a:ext uri="{FF2B5EF4-FFF2-40B4-BE49-F238E27FC236}">
                <a16:creationId xmlns:a16="http://schemas.microsoft.com/office/drawing/2014/main" id="{9D5110FD-4386-4595-9C41-E8D02CB287BA}"/>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150ED738-80D4-4DD1-B2E2-DE3D07EA3E3E}"/>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8092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09474-4B41-44D8-9568-00AD0AE4F70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240A3EBE-55EA-4732-B49A-8229D3F5AA28}"/>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4" name="Marcador de pie de página 3">
            <a:extLst>
              <a:ext uri="{FF2B5EF4-FFF2-40B4-BE49-F238E27FC236}">
                <a16:creationId xmlns:a16="http://schemas.microsoft.com/office/drawing/2014/main" id="{D15F032F-37BC-476A-A883-24AD63F00913}"/>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2CC4180-A51F-4E52-A3D5-B964F090D8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48430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342F7C-9D0C-4D05-8792-ABB13CAE94F8}"/>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3" name="Marcador de pie de página 2">
            <a:extLst>
              <a:ext uri="{FF2B5EF4-FFF2-40B4-BE49-F238E27FC236}">
                <a16:creationId xmlns:a16="http://schemas.microsoft.com/office/drawing/2014/main" id="{E9FE8C1C-C363-46B2-865D-A21F7E45283A}"/>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3CB6D0E6-F8E4-405F-8AB2-8E1EC089E08C}"/>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19200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17267-0CEE-44B0-9061-74C0DCEB78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0016858-9675-4015-A7F5-8733395B9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B1B20B9-A1EA-49E4-8ECD-C9EC07B35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D315F5E-481B-4729-A1F7-97AA06D17ED7}"/>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6" name="Marcador de pie de página 5">
            <a:extLst>
              <a:ext uri="{FF2B5EF4-FFF2-40B4-BE49-F238E27FC236}">
                <a16:creationId xmlns:a16="http://schemas.microsoft.com/office/drawing/2014/main" id="{2C00D4A7-2816-464B-B1DD-8A33CE7743B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BF4F90D-89EE-43D6-84EA-04A88AB37F0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07328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E8C7A-9550-4CAD-BF17-96D5903373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B2AC09FA-AFEC-4B20-BB4C-2D2AEA388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7BBD9F9D-F248-4CD9-AE28-1735BA27B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936B4F-BF74-40EA-B854-69C6B6C0C959}"/>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6" name="Marcador de pie de página 5">
            <a:extLst>
              <a:ext uri="{FF2B5EF4-FFF2-40B4-BE49-F238E27FC236}">
                <a16:creationId xmlns:a16="http://schemas.microsoft.com/office/drawing/2014/main" id="{8A8281C0-15F3-4DE1-B056-3078E740D8C1}"/>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1BAE2889-E49E-4B17-A329-EF504B0D547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6470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89C99F-0337-4D77-9B36-C5172D718D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4E17655B-BFF7-4B2F-8493-C62A0D9E7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2855066-2F0B-4A70-B76A-B702A93A0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68599CB8-7E3D-4529-9D4F-4A8C00176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D428AF8B-08AF-443F-A23F-0CD01510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A7FA-BE49-418A-A7BF-0DDF5972E955}" type="slidenum">
              <a:rPr lang="es-PE" smtClean="0"/>
              <a:t>‹Nº›</a:t>
            </a:fld>
            <a:endParaRPr lang="es-PE"/>
          </a:p>
        </p:txBody>
      </p:sp>
    </p:spTree>
    <p:extLst>
      <p:ext uri="{BB962C8B-B14F-4D97-AF65-F5344CB8AC3E}">
        <p14:creationId xmlns:p14="http://schemas.microsoft.com/office/powerpoint/2010/main" val="9626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Layout" Target="../slideLayouts/slideLayout4.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949877" y="3399284"/>
            <a:ext cx="3114173" cy="581493"/>
          </a:xfrm>
        </p:spPr>
        <p:txBody>
          <a:bodyPr>
            <a:noAutofit/>
          </a:bodyPr>
          <a:lstStyle/>
          <a:p>
            <a:pPr algn="l"/>
            <a:r>
              <a:rPr lang="es-PE" sz="3200" b="1" dirty="0">
                <a:solidFill>
                  <a:schemeClr val="bg1"/>
                </a:solidFill>
                <a:effectLst/>
                <a:latin typeface="Roboto Bk"/>
                <a:ea typeface="Arial" panose="020B0604020202020204" pitchFamily="34" charset="0"/>
              </a:rPr>
              <a:t>Marco General de la Extinción de Dominio</a:t>
            </a:r>
            <a:endParaRPr lang="en-US" sz="3200" dirty="0">
              <a:solidFill>
                <a:schemeClr val="bg1"/>
              </a:solidFill>
              <a:latin typeface="Roboto Bk"/>
              <a:ea typeface="Roboto Bk" pitchFamily="2" charset="0"/>
            </a:endParaRPr>
          </a:p>
        </p:txBody>
      </p:sp>
      <p:sp>
        <p:nvSpPr>
          <p:cNvPr id="3" name="Subtítulo 2"/>
          <p:cNvSpPr>
            <a:spLocks noGrp="1"/>
          </p:cNvSpPr>
          <p:nvPr>
            <p:ph type="subTitle" idx="1"/>
          </p:nvPr>
        </p:nvSpPr>
        <p:spPr>
          <a:xfrm>
            <a:off x="4404343" y="1565526"/>
            <a:ext cx="549967" cy="542580"/>
          </a:xfrm>
        </p:spPr>
        <p:txBody>
          <a:bodyPr>
            <a:normAutofit/>
          </a:bodyPr>
          <a:lstStyle/>
          <a:p>
            <a:pPr algn="l"/>
            <a:r>
              <a:rPr lang="es-ES" sz="2800" dirty="0">
                <a:solidFill>
                  <a:schemeClr val="bg1"/>
                </a:solidFill>
              </a:rPr>
              <a:t>01</a:t>
            </a:r>
            <a:endParaRPr lang="en-US" dirty="0">
              <a:solidFill>
                <a:schemeClr val="bg1"/>
              </a:solidFill>
            </a:endParaRPr>
          </a:p>
        </p:txBody>
      </p:sp>
      <p:sp>
        <p:nvSpPr>
          <p:cNvPr id="8" name="Elipse 7"/>
          <p:cNvSpPr/>
          <p:nvPr/>
        </p:nvSpPr>
        <p:spPr>
          <a:xfrm>
            <a:off x="4319860" y="1438869"/>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Conector recto 12"/>
          <p:cNvCxnSpPr>
            <a:cxnSpLocks/>
          </p:cNvCxnSpPr>
          <p:nvPr/>
        </p:nvCxnSpPr>
        <p:spPr>
          <a:xfrm>
            <a:off x="5469642" y="1054558"/>
            <a:ext cx="0" cy="474255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ubtítulo 2"/>
          <p:cNvSpPr txBox="1">
            <a:spLocks/>
          </p:cNvSpPr>
          <p:nvPr/>
        </p:nvSpPr>
        <p:spPr>
          <a:xfrm>
            <a:off x="5113216" y="1438869"/>
            <a:ext cx="3551388" cy="5425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685800" algn="just"/>
            <a:r>
              <a:rPr lang="es-PE" dirty="0">
                <a:solidFill>
                  <a:schemeClr val="bg1"/>
                </a:solidFill>
                <a:effectLst/>
                <a:latin typeface="Calibri" panose="020F0502020204030204" pitchFamily="34" charset="0"/>
                <a:ea typeface="Arial" panose="020B0604020202020204" pitchFamily="34" charset="0"/>
              </a:rPr>
              <a:t>La extinción de dominio en el Perú</a:t>
            </a:r>
            <a:endParaRPr lang="es-PE" dirty="0">
              <a:solidFill>
                <a:schemeClr val="bg1"/>
              </a:solidFill>
              <a:effectLst/>
              <a:latin typeface="Times New Roman" panose="02020603050405020304" pitchFamily="18" charset="0"/>
              <a:ea typeface="Times New Roman" panose="02020603050405020304" pitchFamily="18" charset="0"/>
            </a:endParaRPr>
          </a:p>
        </p:txBody>
      </p:sp>
      <p:sp>
        <p:nvSpPr>
          <p:cNvPr id="15" name="Subtítulo 2"/>
          <p:cNvSpPr txBox="1">
            <a:spLocks/>
          </p:cNvSpPr>
          <p:nvPr/>
        </p:nvSpPr>
        <p:spPr>
          <a:xfrm>
            <a:off x="4404343" y="3727152"/>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02</a:t>
            </a:r>
            <a:endParaRPr lang="en-US" dirty="0">
              <a:solidFill>
                <a:schemeClr val="bg1"/>
              </a:solidFill>
            </a:endParaRPr>
          </a:p>
        </p:txBody>
      </p:sp>
      <p:sp>
        <p:nvSpPr>
          <p:cNvPr id="16" name="Elipse 15"/>
          <p:cNvSpPr/>
          <p:nvPr/>
        </p:nvSpPr>
        <p:spPr>
          <a:xfrm>
            <a:off x="4319860" y="3600495"/>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ítulo 2"/>
          <p:cNvSpPr txBox="1">
            <a:spLocks/>
          </p:cNvSpPr>
          <p:nvPr/>
        </p:nvSpPr>
        <p:spPr>
          <a:xfrm>
            <a:off x="5772629" y="3726659"/>
            <a:ext cx="4696460" cy="5082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PE" dirty="0">
                <a:solidFill>
                  <a:schemeClr val="bg1"/>
                </a:solidFill>
                <a:effectLst/>
                <a:latin typeface="Calibri" panose="020F0502020204030204" pitchFamily="34" charset="0"/>
                <a:ea typeface="Arial" panose="020B0604020202020204" pitchFamily="34" charset="0"/>
              </a:rPr>
              <a:t>Sobre la persecución de </a:t>
            </a:r>
          </a:p>
          <a:p>
            <a:pPr algn="l"/>
            <a:r>
              <a:rPr lang="es-PE" dirty="0">
                <a:solidFill>
                  <a:schemeClr val="bg1"/>
                </a:solidFill>
                <a:effectLst/>
                <a:latin typeface="Calibri" panose="020F0502020204030204" pitchFamily="34" charset="0"/>
                <a:ea typeface="Arial" panose="020B0604020202020204" pitchFamily="34" charset="0"/>
              </a:rPr>
              <a:t>activos ilícitos</a:t>
            </a:r>
            <a:endParaRPr lang="es-ES" dirty="0">
              <a:solidFill>
                <a:schemeClr val="bg1"/>
              </a:solidFill>
            </a:endParaRPr>
          </a:p>
        </p:txBody>
      </p:sp>
      <p:sp>
        <p:nvSpPr>
          <p:cNvPr id="31" name="Triángulo isósceles 30"/>
          <p:cNvSpPr/>
          <p:nvPr/>
        </p:nvSpPr>
        <p:spPr>
          <a:xfrm>
            <a:off x="7250589" y="3218735"/>
            <a:ext cx="10427807" cy="3635411"/>
          </a:xfrm>
          <a:prstGeom prst="triangle">
            <a:avLst>
              <a:gd name="adj" fmla="val 472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Imagen 20">
            <a:extLst>
              <a:ext uri="{FF2B5EF4-FFF2-40B4-BE49-F238E27FC236}">
                <a16:creationId xmlns:a16="http://schemas.microsoft.com/office/drawing/2014/main" id="{84AB06CC-DB21-4A34-8B7D-6BFF43F274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44163" y="5529848"/>
            <a:ext cx="3113971" cy="1229791"/>
          </a:xfrm>
          <a:prstGeom prst="rect">
            <a:avLst/>
          </a:prstGeom>
          <a:noFill/>
          <a:ln>
            <a:noFill/>
          </a:ln>
        </p:spPr>
      </p:pic>
    </p:spTree>
    <p:extLst>
      <p:ext uri="{BB962C8B-B14F-4D97-AF65-F5344CB8AC3E}">
        <p14:creationId xmlns:p14="http://schemas.microsoft.com/office/powerpoint/2010/main" val="3364466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5181600" cy="4351338"/>
          </a:xfrm>
          <a:noFill/>
        </p:spPr>
        <p:txBody>
          <a:bodyPr/>
          <a:lstStyle/>
          <a:p>
            <a:pPr marL="0" indent="0">
              <a:buNone/>
            </a:pPr>
            <a:r>
              <a:rPr lang="es-PE" sz="2000" b="1" i="0" u="none" strike="noStrike" baseline="0" dirty="0">
                <a:latin typeface="+mj-lt"/>
              </a:rPr>
              <a:t>DECOMISO PENAL ORDINARIO</a:t>
            </a:r>
          </a:p>
          <a:p>
            <a:pPr marL="0" indent="0">
              <a:buNone/>
            </a:pPr>
            <a:endParaRPr lang="es-PE" sz="2000" b="0" i="0" u="none" strike="noStrike" baseline="0" dirty="0">
              <a:latin typeface="+mj-lt"/>
            </a:endParaRPr>
          </a:p>
          <a:p>
            <a:r>
              <a:rPr lang="es-PE" sz="2000" b="0" i="0" u="none" strike="noStrike" baseline="0" dirty="0">
                <a:solidFill>
                  <a:srgbClr val="000000"/>
                </a:solidFill>
                <a:latin typeface="+mj-lt"/>
              </a:rPr>
              <a:t>Producto (o efecto) del delito en tanto se identifique el nexo causal.</a:t>
            </a:r>
          </a:p>
          <a:p>
            <a:r>
              <a:rPr lang="es-PE" sz="2000" b="0" i="0" u="none" strike="noStrike" baseline="0" dirty="0">
                <a:solidFill>
                  <a:srgbClr val="000000"/>
                </a:solidFill>
                <a:latin typeface="+mj-lt"/>
              </a:rPr>
              <a:t>Ganancias del delito (frutos mediatos de los efectos del delito).</a:t>
            </a:r>
          </a:p>
          <a:p>
            <a:r>
              <a:rPr lang="es-PE" sz="2000" b="0" i="0" u="none" strike="noStrike" baseline="0" dirty="0">
                <a:solidFill>
                  <a:srgbClr val="000000"/>
                </a:solidFill>
                <a:latin typeface="+mj-lt"/>
              </a:rPr>
              <a:t>Sustitutos.</a:t>
            </a:r>
          </a:p>
          <a:p>
            <a:r>
              <a:rPr lang="es-PE" sz="2000" b="0" i="0" u="none" strike="noStrike" baseline="0" dirty="0">
                <a:solidFill>
                  <a:srgbClr val="000000"/>
                </a:solidFill>
                <a:latin typeface="+mj-lt"/>
              </a:rPr>
              <a:t>Instrumentos del delito.</a:t>
            </a:r>
          </a:p>
          <a:p>
            <a:r>
              <a:rPr lang="es-PE" sz="2000" b="0" i="0" u="none" strike="noStrike" baseline="0" dirty="0">
                <a:solidFill>
                  <a:srgbClr val="000000"/>
                </a:solidFill>
                <a:latin typeface="+mj-lt"/>
              </a:rPr>
              <a:t>Bienes intrínsecamente delictivos.</a:t>
            </a:r>
          </a:p>
          <a:p>
            <a:pPr marL="0" indent="0">
              <a:buNone/>
            </a:pPr>
            <a:endParaRPr lang="es-PE" sz="2000" b="0" i="0" u="none" strike="noStrike" baseline="0" dirty="0">
              <a:solidFill>
                <a:srgbClr val="000000"/>
              </a:solidFill>
              <a:latin typeface="+mj-lt"/>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4100609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9610818" cy="4351338"/>
          </a:xfrm>
          <a:noFill/>
        </p:spPr>
        <p:txBody>
          <a:bodyPr>
            <a:normAutofit/>
          </a:bodyPr>
          <a:lstStyle/>
          <a:p>
            <a:pPr marL="0" indent="0" algn="just">
              <a:buNone/>
            </a:pPr>
            <a:r>
              <a:rPr lang="es-PE" sz="2000" b="1" i="0" u="none" strike="noStrike" baseline="0" dirty="0">
                <a:latin typeface="+mj-lt"/>
              </a:rPr>
              <a:t>DECOMISO POR VALOR EQUIVALENTE</a:t>
            </a:r>
          </a:p>
          <a:p>
            <a:pPr marL="0" indent="0" algn="just">
              <a:buNone/>
            </a:pPr>
            <a:r>
              <a:rPr lang="es-PE" sz="2000" b="0" i="0" u="none" strike="noStrike" baseline="0" dirty="0">
                <a:latin typeface="+mj-lt"/>
              </a:rPr>
              <a:t>Si no fuera posible el decomiso de los efectos o ganancias del delito porque han sido ocultados, destruidos, consumidos, transferidos a tercero de buena fe y a título oneroso o por cualquier otra razón análoga, el juez dispone el decomiso de los bienes o activos de titularidad del responsable o eventual tercero por un monto equivalente al valor de dichos efectos y ganancias.	</a:t>
            </a:r>
          </a:p>
          <a:p>
            <a:pPr marL="0" indent="0" algn="just">
              <a:buNone/>
            </a:pPr>
            <a:endParaRPr lang="es-PE" sz="2000" dirty="0">
              <a:latin typeface="+mj-lt"/>
            </a:endParaRPr>
          </a:p>
          <a:p>
            <a:pPr marL="0" indent="0" algn="just">
              <a:buNone/>
            </a:pPr>
            <a:r>
              <a:rPr lang="es-PE" sz="2000" b="1" dirty="0">
                <a:latin typeface="+mj-lt"/>
              </a:rPr>
              <a:t>DECOMISO DE ACTIVOS CONTAMINADOS</a:t>
            </a:r>
          </a:p>
          <a:p>
            <a:pPr marL="0" indent="0" algn="just">
              <a:buNone/>
            </a:pPr>
            <a:r>
              <a:rPr lang="es-PE" sz="2000" dirty="0">
                <a:latin typeface="+mj-lt"/>
              </a:rPr>
              <a:t>Cuando los efectos o ganancias del delito se hayan mezclado con bienes de procedencia lícita, procede el decomiso hasta el valor estimado de los bienes ilícitos mezclados, salvo que los primeros hubiesen sido utilizados como medios o instrumentos para ocultar o convertir los bienes de ilícita procedencia, en cuyo caso procederá el decomiso de ambos tipos de bien.</a:t>
            </a:r>
            <a:endParaRPr lang="es-MX" sz="2000" dirty="0">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517293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9442142" cy="4351338"/>
          </a:xfrm>
          <a:noFill/>
        </p:spPr>
        <p:txBody>
          <a:bodyPr>
            <a:normAutofit/>
          </a:bodyPr>
          <a:lstStyle/>
          <a:p>
            <a:pPr marL="0" indent="0" algn="just">
              <a:buNone/>
            </a:pPr>
            <a:r>
              <a:rPr lang="es-PE" sz="2400" b="1" dirty="0">
                <a:latin typeface="+mj-lt"/>
              </a:rPr>
              <a:t>¿Qué es la extinción de dominio?</a:t>
            </a:r>
          </a:p>
          <a:p>
            <a:pPr marL="0" indent="0" algn="just">
              <a:buNone/>
            </a:pPr>
            <a:endParaRPr lang="es-PE" sz="2400" dirty="0">
              <a:latin typeface="+mj-lt"/>
            </a:endParaRPr>
          </a:p>
          <a:p>
            <a:pPr marL="0" indent="0" algn="just">
              <a:buNone/>
            </a:pPr>
            <a:r>
              <a:rPr lang="es-PE" sz="2400" dirty="0">
                <a:latin typeface="+mj-lt"/>
              </a:rPr>
              <a:t>Artículo 3.10 del Decreto Legislativo 1373</a:t>
            </a:r>
          </a:p>
          <a:p>
            <a:pPr marL="0" indent="0" algn="just">
              <a:buNone/>
            </a:pPr>
            <a:r>
              <a:rPr lang="es-PE" sz="2400" i="1" dirty="0">
                <a:latin typeface="+mj-lt"/>
              </a:rPr>
              <a:t>“Es una consecuencia jurídico-patrimonial que traslada a la esfera del Estado la titularidad de los bienes que constituyen objeto, instrumento o efectos o ganancias de actividades ilícitas, mediante sentencia emitida respetando el debido proceso, sin indemnización ni contraprestación alguna a favor del requerido o terceros”</a:t>
            </a:r>
            <a:endParaRPr lang="es-MX" sz="2400" i="1" dirty="0">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rgbClr val="C00000"/>
                </a:solidFill>
                <a:latin typeface="+mn-lt"/>
              </a:rPr>
              <a:t>EL PROCESO DE EXTINCIÓN DE DOMINIO – D.L 1373</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524707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0AC1C46C-940E-9419-F55E-922475025AA8}"/>
              </a:ext>
            </a:extLst>
          </p:cNvPr>
          <p:cNvPicPr>
            <a:picLocks noGrp="1" noChangeAspect="1"/>
          </p:cNvPicPr>
          <p:nvPr>
            <p:ph sz="half" idx="1"/>
          </p:nvPr>
        </p:nvPicPr>
        <p:blipFill>
          <a:blip r:embed="rId2"/>
          <a:stretch>
            <a:fillRect/>
          </a:stretch>
        </p:blipFill>
        <p:spPr>
          <a:xfrm>
            <a:off x="3102221" y="3202814"/>
            <a:ext cx="5181600" cy="2431092"/>
          </a:xfrm>
          <a:noFill/>
        </p:spPr>
      </p:pic>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10" name="CuadroTexto 9">
            <a:extLst>
              <a:ext uri="{FF2B5EF4-FFF2-40B4-BE49-F238E27FC236}">
                <a16:creationId xmlns:a16="http://schemas.microsoft.com/office/drawing/2014/main" id="{1B159912-AD20-B451-9E4F-1F96FD12AB73}"/>
              </a:ext>
            </a:extLst>
          </p:cNvPr>
          <p:cNvSpPr txBox="1"/>
          <p:nvPr/>
        </p:nvSpPr>
        <p:spPr>
          <a:xfrm>
            <a:off x="952130" y="1538608"/>
            <a:ext cx="6094520" cy="1323439"/>
          </a:xfrm>
          <a:prstGeom prst="rect">
            <a:avLst/>
          </a:prstGeom>
          <a:noFill/>
        </p:spPr>
        <p:txBody>
          <a:bodyPr wrap="square">
            <a:spAutoFit/>
          </a:bodyPr>
          <a:lstStyle/>
          <a:p>
            <a:r>
              <a:rPr lang="es-PE" sz="2000" b="1" i="0" u="none" strike="noStrike" baseline="0" dirty="0">
                <a:solidFill>
                  <a:srgbClr val="000000"/>
                </a:solidFill>
                <a:latin typeface="+mj-lt"/>
              </a:rPr>
              <a:t>Cas. 1408-2017-Puno (30.05.2019)</a:t>
            </a:r>
          </a:p>
          <a:p>
            <a:endParaRPr lang="es-PE" sz="2000" b="1" i="0" u="none" strike="noStrike" baseline="0" dirty="0">
              <a:solidFill>
                <a:srgbClr val="000000"/>
              </a:solidFill>
              <a:latin typeface="+mj-lt"/>
            </a:endParaRPr>
          </a:p>
          <a:p>
            <a:r>
              <a:rPr lang="es-PE" sz="2000" dirty="0">
                <a:solidFill>
                  <a:srgbClr val="000000"/>
                </a:solidFill>
                <a:latin typeface="+mj-lt"/>
              </a:rPr>
              <a:t>“El proceso de extinción de dominio es de carácter real y de contenido patrimonial”</a:t>
            </a:r>
            <a:endParaRPr lang="es-PE" sz="2000" dirty="0">
              <a:latin typeface="+mj-lt"/>
            </a:endParaRPr>
          </a:p>
        </p:txBody>
      </p:sp>
    </p:spTree>
    <p:extLst>
      <p:ext uri="{BB962C8B-B14F-4D97-AF65-F5344CB8AC3E}">
        <p14:creationId xmlns:p14="http://schemas.microsoft.com/office/powerpoint/2010/main" val="3729497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5181600" cy="4351338"/>
          </a:xfrm>
          <a:noFill/>
        </p:spPr>
        <p:txBody>
          <a:bodyPr/>
          <a:lstStyle/>
          <a:p>
            <a:pPr marL="0" indent="0">
              <a:buNone/>
            </a:pPr>
            <a:r>
              <a:rPr lang="es-PE" sz="1800" b="0" i="0" u="none" strike="noStrike" baseline="0" dirty="0">
                <a:latin typeface="Arial" panose="020B0604020202020204" pitchFamily="34" charset="0"/>
              </a:rPr>
              <a:t>	</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4" name="CuadroTexto 3">
            <a:extLst>
              <a:ext uri="{FF2B5EF4-FFF2-40B4-BE49-F238E27FC236}">
                <a16:creationId xmlns:a16="http://schemas.microsoft.com/office/drawing/2014/main" id="{ACC7FB82-8B7B-490B-5B73-39B7BE601817}"/>
              </a:ext>
            </a:extLst>
          </p:cNvPr>
          <p:cNvSpPr txBox="1"/>
          <p:nvPr/>
        </p:nvSpPr>
        <p:spPr>
          <a:xfrm>
            <a:off x="536359" y="1161857"/>
            <a:ext cx="6094520" cy="369332"/>
          </a:xfrm>
          <a:prstGeom prst="rect">
            <a:avLst/>
          </a:prstGeom>
          <a:noFill/>
        </p:spPr>
        <p:txBody>
          <a:bodyPr wrap="square">
            <a:spAutoFit/>
          </a:bodyPr>
          <a:lstStyle/>
          <a:p>
            <a:r>
              <a:rPr lang="es-MX" b="1" dirty="0">
                <a:solidFill>
                  <a:srgbClr val="C00000"/>
                </a:solidFill>
              </a:rPr>
              <a:t>CUADRO COMPARATIVO</a:t>
            </a:r>
            <a:endParaRPr lang="es-MX" sz="1800" b="1" dirty="0">
              <a:solidFill>
                <a:srgbClr val="C00000"/>
              </a:solidFill>
              <a:latin typeface="+mn-lt"/>
            </a:endParaRPr>
          </a:p>
        </p:txBody>
      </p:sp>
      <p:graphicFrame>
        <p:nvGraphicFramePr>
          <p:cNvPr id="9" name="Tabla 8">
            <a:extLst>
              <a:ext uri="{FF2B5EF4-FFF2-40B4-BE49-F238E27FC236}">
                <a16:creationId xmlns:a16="http://schemas.microsoft.com/office/drawing/2014/main" id="{A88BC282-A1B2-BDF9-6227-BC8EE4BFBE03}"/>
              </a:ext>
            </a:extLst>
          </p:cNvPr>
          <p:cNvGraphicFramePr>
            <a:graphicFrameLocks noGrp="1"/>
          </p:cNvGraphicFramePr>
          <p:nvPr>
            <p:extLst>
              <p:ext uri="{D42A27DB-BD31-4B8C-83A1-F6EECF244321}">
                <p14:modId xmlns:p14="http://schemas.microsoft.com/office/powerpoint/2010/main" val="3102081358"/>
              </p:ext>
            </p:extLst>
          </p:nvPr>
        </p:nvGraphicFramePr>
        <p:xfrm>
          <a:off x="1535837" y="1723781"/>
          <a:ext cx="9143999" cy="4306761"/>
        </p:xfrm>
        <a:graphic>
          <a:graphicData uri="http://schemas.openxmlformats.org/drawingml/2006/table">
            <a:tbl>
              <a:tblPr firstRow="1" firstCol="1" bandRow="1">
                <a:tableStyleId>{5C22544A-7EE6-4342-B048-85BDC9FD1C3A}</a:tableStyleId>
              </a:tblPr>
              <a:tblGrid>
                <a:gridCol w="2800637">
                  <a:extLst>
                    <a:ext uri="{9D8B030D-6E8A-4147-A177-3AD203B41FA5}">
                      <a16:colId xmlns:a16="http://schemas.microsoft.com/office/drawing/2014/main" val="4191940294"/>
                    </a:ext>
                  </a:extLst>
                </a:gridCol>
                <a:gridCol w="3159121">
                  <a:extLst>
                    <a:ext uri="{9D8B030D-6E8A-4147-A177-3AD203B41FA5}">
                      <a16:colId xmlns:a16="http://schemas.microsoft.com/office/drawing/2014/main" val="981581703"/>
                    </a:ext>
                  </a:extLst>
                </a:gridCol>
                <a:gridCol w="3184241">
                  <a:extLst>
                    <a:ext uri="{9D8B030D-6E8A-4147-A177-3AD203B41FA5}">
                      <a16:colId xmlns:a16="http://schemas.microsoft.com/office/drawing/2014/main" val="1842702178"/>
                    </a:ext>
                  </a:extLst>
                </a:gridCol>
              </a:tblGrid>
              <a:tr h="531147">
                <a:tc>
                  <a:txBody>
                    <a:bodyPr/>
                    <a:lstStyle/>
                    <a:p>
                      <a:pPr marL="457200">
                        <a:lnSpc>
                          <a:spcPct val="107000"/>
                        </a:lnSpc>
                      </a:pPr>
                      <a:r>
                        <a:rPr lang="es-PE" sz="1800" dirty="0">
                          <a:effectLst/>
                          <a:latin typeface="+mj-lt"/>
                        </a:rPr>
                        <a:t> </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pPr>
                      <a:r>
                        <a:rPr lang="es-PE" sz="1800" dirty="0">
                          <a:effectLst/>
                          <a:latin typeface="+mj-lt"/>
                        </a:rPr>
                        <a:t>DECOMISO PENAL</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800"/>
                        </a:spcAft>
                      </a:pPr>
                      <a:r>
                        <a:rPr lang="es-PE" sz="1800">
                          <a:effectLst/>
                          <a:latin typeface="+mj-lt"/>
                        </a:rPr>
                        <a:t>DECOMISO SIN CONDENA</a:t>
                      </a:r>
                      <a:endParaRPr lang="es-PE"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0129501"/>
                  </a:ext>
                </a:extLst>
              </a:tr>
              <a:tr h="490402">
                <a:tc>
                  <a:txBody>
                    <a:bodyPr/>
                    <a:lstStyle/>
                    <a:p>
                      <a:pPr marL="457200">
                        <a:lnSpc>
                          <a:spcPct val="107000"/>
                        </a:lnSpc>
                      </a:pPr>
                      <a:r>
                        <a:rPr lang="es-PE" sz="1800">
                          <a:effectLst/>
                          <a:latin typeface="+mj-lt"/>
                        </a:rPr>
                        <a:t>ACCIÓN</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pPr>
                      <a:r>
                        <a:rPr lang="es-PE" sz="1800" dirty="0">
                          <a:effectLst/>
                          <a:latin typeface="+mj-lt"/>
                        </a:rPr>
                        <a:t>IN PERSONAM</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800"/>
                        </a:spcAft>
                      </a:pPr>
                      <a:r>
                        <a:rPr lang="es-PE" sz="1800" dirty="0">
                          <a:effectLst/>
                          <a:latin typeface="+mj-lt"/>
                        </a:rPr>
                        <a:t>IN REM</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0857165"/>
                  </a:ext>
                </a:extLst>
              </a:tr>
              <a:tr h="1317038">
                <a:tc>
                  <a:txBody>
                    <a:bodyPr/>
                    <a:lstStyle/>
                    <a:p>
                      <a:pPr marL="457200" algn="just">
                        <a:lnSpc>
                          <a:spcPct val="107000"/>
                        </a:lnSpc>
                      </a:pPr>
                      <a:r>
                        <a:rPr lang="es-PE" sz="1800" dirty="0">
                          <a:effectLst/>
                          <a:latin typeface="+mj-lt"/>
                        </a:rPr>
                        <a:t>PROCESO</a:t>
                      </a:r>
                    </a:p>
                    <a:p>
                      <a:pPr marL="457200" algn="just">
                        <a:lnSpc>
                          <a:spcPct val="107000"/>
                        </a:lnSpc>
                      </a:pPr>
                      <a:r>
                        <a:rPr lang="es-PE" sz="1800" dirty="0">
                          <a:effectLst/>
                          <a:latin typeface="+mj-lt"/>
                        </a:rPr>
                        <a:t> </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pPr>
                      <a:r>
                        <a:rPr lang="es-PE" sz="1800" dirty="0">
                          <a:effectLst/>
                          <a:latin typeface="+mj-lt"/>
                        </a:rPr>
                        <a:t>Parte de la sentencia penal</a:t>
                      </a:r>
                    </a:p>
                    <a:p>
                      <a:pPr marL="457200" algn="ctr">
                        <a:lnSpc>
                          <a:spcPct val="107000"/>
                        </a:lnSpc>
                      </a:pPr>
                      <a:r>
                        <a:rPr lang="es-PE" sz="1800" dirty="0">
                          <a:effectLst/>
                          <a:latin typeface="+mj-lt"/>
                        </a:rPr>
                        <a:t>Plazos procesales del proceso penal</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800"/>
                        </a:spcAft>
                      </a:pPr>
                      <a:r>
                        <a:rPr lang="es-PE" sz="1800" dirty="0">
                          <a:effectLst/>
                          <a:latin typeface="+mj-lt"/>
                        </a:rPr>
                        <a:t>Independiente del penal Plazos de la Extinción de Dominio</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742534"/>
                  </a:ext>
                </a:extLst>
              </a:tr>
              <a:tr h="984087">
                <a:tc>
                  <a:txBody>
                    <a:bodyPr/>
                    <a:lstStyle/>
                    <a:p>
                      <a:pPr marL="457200" algn="just">
                        <a:lnSpc>
                          <a:spcPct val="107000"/>
                        </a:lnSpc>
                      </a:pPr>
                      <a:r>
                        <a:rPr lang="es-PE" sz="1800">
                          <a:effectLst/>
                          <a:latin typeface="+mj-lt"/>
                        </a:rPr>
                        <a:t>ESTÁNDAR PROBATORIO</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pPr>
                      <a:r>
                        <a:rPr lang="es-PE" sz="1800" i="1" dirty="0">
                          <a:effectLst/>
                          <a:latin typeface="+mj-lt"/>
                        </a:rPr>
                        <a:t>“más allá de toda duda razonable”</a:t>
                      </a:r>
                      <a:r>
                        <a:rPr lang="es-PE" sz="1800" dirty="0">
                          <a:effectLst/>
                          <a:latin typeface="+mj-lt"/>
                        </a:rPr>
                        <a:t> o </a:t>
                      </a:r>
                      <a:r>
                        <a:rPr lang="es-PE" sz="1800" i="1" dirty="0">
                          <a:effectLst/>
                          <a:latin typeface="+mj-lt"/>
                        </a:rPr>
                        <a:t>“íntima convicción”</a:t>
                      </a:r>
                      <a:endParaRPr lang="es-PE" sz="1800" i="1"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800"/>
                        </a:spcAft>
                      </a:pPr>
                      <a:r>
                        <a:rPr lang="es-PE" sz="1800" i="1" dirty="0">
                          <a:effectLst/>
                          <a:latin typeface="+mj-lt"/>
                        </a:rPr>
                        <a:t>“balance de  probabilidades”</a:t>
                      </a:r>
                      <a:endParaRPr lang="es-PE" sz="1800" i="1"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6083912"/>
                  </a:ext>
                </a:extLst>
              </a:tr>
              <a:tr h="984087">
                <a:tc>
                  <a:txBody>
                    <a:bodyPr/>
                    <a:lstStyle/>
                    <a:p>
                      <a:pPr marL="457200" algn="just">
                        <a:lnSpc>
                          <a:spcPct val="107000"/>
                        </a:lnSpc>
                      </a:pPr>
                      <a:r>
                        <a:rPr lang="es-PE" sz="1800">
                          <a:effectLst/>
                          <a:latin typeface="+mj-lt"/>
                        </a:rPr>
                        <a:t>PROCEDE</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pPr>
                      <a:r>
                        <a:rPr lang="es-PE" sz="1800">
                          <a:effectLst/>
                          <a:latin typeface="+mj-lt"/>
                        </a:rPr>
                        <a:t>Solo contra el sentenciado</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800"/>
                        </a:spcAft>
                      </a:pPr>
                      <a:r>
                        <a:rPr lang="es-PE" sz="1800" dirty="0">
                          <a:effectLst/>
                          <a:latin typeface="+mj-lt"/>
                        </a:rPr>
                        <a:t>Con el activo independientemente del detentor</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3936149"/>
                  </a:ext>
                </a:extLst>
              </a:tr>
            </a:tbl>
          </a:graphicData>
        </a:graphic>
      </p:graphicFrame>
    </p:spTree>
    <p:extLst>
      <p:ext uri="{BB962C8B-B14F-4D97-AF65-F5344CB8AC3E}">
        <p14:creationId xmlns:p14="http://schemas.microsoft.com/office/powerpoint/2010/main" val="3945474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9921536" cy="4351338"/>
          </a:xfrm>
          <a:noFill/>
        </p:spPr>
        <p:txBody>
          <a:bodyPr>
            <a:normAutofit/>
          </a:bodyPr>
          <a:lstStyle/>
          <a:p>
            <a:pPr marL="0" indent="0">
              <a:buNone/>
            </a:pPr>
            <a:endParaRPr lang="es-PE" sz="1800" b="0" i="0" u="none" strike="noStrike" baseline="0" dirty="0">
              <a:solidFill>
                <a:srgbClr val="000000"/>
              </a:solidFill>
              <a:latin typeface="Arial" panose="020B0604020202020204" pitchFamily="34" charset="0"/>
            </a:endParaRPr>
          </a:p>
          <a:p>
            <a:pPr marL="0" indent="0">
              <a:buNone/>
            </a:pPr>
            <a:r>
              <a:rPr lang="es-PE" sz="1800" dirty="0">
                <a:latin typeface="+mj-lt"/>
              </a:rPr>
              <a:t>La cooperación judicial internacional en materia penal se refiere a la ejecución en el estado requerido de medidas de investigación –generalmente coercitivas– solicitadas por el estado requirente útiles a la represión de delitos penales cometidos en su territorio.</a:t>
            </a:r>
          </a:p>
          <a:p>
            <a:pPr marL="0" indent="0">
              <a:buNone/>
            </a:pPr>
            <a:endParaRPr lang="es-PE" sz="1800" dirty="0">
              <a:latin typeface="+mj-lt"/>
            </a:endParaRPr>
          </a:p>
          <a:p>
            <a:pPr marL="0" indent="0">
              <a:buNone/>
            </a:pPr>
            <a:r>
              <a:rPr lang="es-PE" sz="1800" dirty="0">
                <a:latin typeface="+mj-lt"/>
              </a:rPr>
              <a:t>Su naturaleza es administrativa y el marco jurídico que la regula Corresponden en primer lugar al derecho internacional público.</a:t>
            </a:r>
          </a:p>
          <a:p>
            <a:pPr marL="0" indent="0">
              <a:buNone/>
            </a:pPr>
            <a:endParaRPr lang="es-PE" sz="1800" dirty="0">
              <a:latin typeface="+mj-lt"/>
            </a:endParaRPr>
          </a:p>
          <a:p>
            <a:pPr marL="0" indent="0">
              <a:buNone/>
            </a:pPr>
            <a:r>
              <a:rPr lang="es-PE" sz="1800" dirty="0">
                <a:latin typeface="+mj-lt"/>
              </a:rPr>
              <a:t>La cooperación es “judicial” en el sentido que se relaciona con un proceso penal abierto en el estado requirente. La cooperación es “internacional” porque incide en la relación entre estados soberanos. La cooperación es “en materia penal” porque se relaciona con la represión penal de delitos tipificados como tal en el derecho material de los estados intervinientes.</a:t>
            </a:r>
            <a:endParaRPr lang="es-MX" sz="1800" dirty="0">
              <a:latin typeface="+mj-lt"/>
            </a:endParaRPr>
          </a:p>
          <a:p>
            <a:pPr marL="0" indent="0">
              <a:buNone/>
            </a:pPr>
            <a:r>
              <a:rPr lang="es-PE" sz="1800" b="0" i="0" u="none" strike="noStrike" baseline="0" dirty="0">
                <a:solidFill>
                  <a:srgbClr val="000000"/>
                </a:solidFill>
                <a:latin typeface="Arial" panose="020B0604020202020204" pitchFamily="34" charset="0"/>
              </a:rPr>
              <a:t>a</a:t>
            </a:r>
            <a:endParaRPr lang="es-MX" sz="2000" dirty="0">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4" name="CuadroTexto 3">
            <a:extLst>
              <a:ext uri="{FF2B5EF4-FFF2-40B4-BE49-F238E27FC236}">
                <a16:creationId xmlns:a16="http://schemas.microsoft.com/office/drawing/2014/main" id="{7B3EA3F0-3F4C-286A-0FA6-8406ADD7AC1A}"/>
              </a:ext>
            </a:extLst>
          </p:cNvPr>
          <p:cNvSpPr txBox="1"/>
          <p:nvPr/>
        </p:nvSpPr>
        <p:spPr>
          <a:xfrm>
            <a:off x="536359" y="1192551"/>
            <a:ext cx="6094520" cy="369332"/>
          </a:xfrm>
          <a:prstGeom prst="rect">
            <a:avLst/>
          </a:prstGeom>
          <a:noFill/>
        </p:spPr>
        <p:txBody>
          <a:bodyPr wrap="square">
            <a:spAutoFit/>
          </a:bodyPr>
          <a:lstStyle/>
          <a:p>
            <a:r>
              <a:rPr lang="es-MX" b="1" dirty="0">
                <a:solidFill>
                  <a:srgbClr val="C00000"/>
                </a:solidFill>
              </a:rPr>
              <a:t>COOPERACIÓN JUDICIAL INTERNACIONAL</a:t>
            </a:r>
            <a:endParaRPr lang="es-MX" sz="1800" b="1" dirty="0">
              <a:solidFill>
                <a:srgbClr val="C00000"/>
              </a:solidFill>
              <a:latin typeface="+mn-lt"/>
            </a:endParaRPr>
          </a:p>
        </p:txBody>
      </p:sp>
    </p:spTree>
    <p:extLst>
      <p:ext uri="{BB962C8B-B14F-4D97-AF65-F5344CB8AC3E}">
        <p14:creationId xmlns:p14="http://schemas.microsoft.com/office/powerpoint/2010/main" val="3308825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8" y="1692460"/>
            <a:ext cx="9528969" cy="4351338"/>
          </a:xfrm>
          <a:noFill/>
        </p:spPr>
        <p:txBody>
          <a:bodyPr>
            <a:normAutofit/>
          </a:bodyPr>
          <a:lstStyle/>
          <a:p>
            <a:pPr marL="0" indent="0" algn="just">
              <a:buNone/>
            </a:pPr>
            <a:r>
              <a:rPr lang="es-PE" sz="2000" b="1" i="0" u="none" strike="noStrike" baseline="0" dirty="0">
                <a:solidFill>
                  <a:srgbClr val="000000"/>
                </a:solidFill>
                <a:latin typeface="+mj-lt"/>
              </a:rPr>
              <a:t>Convención </a:t>
            </a:r>
            <a:r>
              <a:rPr lang="es-PE" sz="2000" b="1" i="0" u="none" strike="noStrike" baseline="0" dirty="0">
                <a:latin typeface="+mj-lt"/>
              </a:rPr>
              <a:t>de las Naciones Unidas Contra la Corrupción </a:t>
            </a:r>
          </a:p>
          <a:p>
            <a:pPr marL="0" indent="0" algn="just">
              <a:buNone/>
            </a:pPr>
            <a:r>
              <a:rPr lang="es-PE" sz="2000" dirty="0">
                <a:latin typeface="+mj-lt"/>
              </a:rPr>
              <a:t>Capítulo IV - Cooperación internacional</a:t>
            </a:r>
          </a:p>
          <a:p>
            <a:pPr marL="0" indent="0" algn="just">
              <a:buNone/>
            </a:pPr>
            <a:endParaRPr lang="es-PE" sz="2000" dirty="0">
              <a:latin typeface="+mj-lt"/>
            </a:endParaRPr>
          </a:p>
          <a:p>
            <a:pPr marL="0" indent="0" algn="just">
              <a:buNone/>
            </a:pPr>
            <a:r>
              <a:rPr lang="es-PE" sz="2000" dirty="0">
                <a:latin typeface="+mj-lt"/>
              </a:rPr>
              <a:t>Artículo 43°</a:t>
            </a:r>
          </a:p>
          <a:p>
            <a:pPr marL="0" indent="0" algn="just">
              <a:buNone/>
            </a:pPr>
            <a:r>
              <a:rPr lang="es-PE" sz="2000" i="1" dirty="0">
                <a:latin typeface="+mj-lt"/>
              </a:rPr>
              <a:t>“Los estados parte cooperarán en asuntos penales conforme a lo dispuesto en los artículos 44 a 50 de la presente Convención. Cuando proceda y esté en consonancia con su ordenamiento jurídico interno, los estados parte considerarán la posibilidad de prestarse asistencia en las investigaciones y procedimientos correspondientes a cuestiones civiles y administrativas relacionadas con la corrupción”</a:t>
            </a:r>
            <a:endParaRPr lang="es-MX" sz="2000" i="1" dirty="0">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425439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253331"/>
            <a:ext cx="9406631" cy="4351338"/>
          </a:xfrm>
          <a:noFill/>
        </p:spPr>
        <p:txBody>
          <a:bodyPr>
            <a:noAutofit/>
          </a:bodyPr>
          <a:lstStyle/>
          <a:p>
            <a:pPr marL="0" indent="0" algn="just">
              <a:buNone/>
            </a:pPr>
            <a:r>
              <a:rPr lang="es-PE" sz="2000" b="1" dirty="0">
                <a:latin typeface="+mj-lt"/>
              </a:rPr>
              <a:t>Art. 46: Asistencia Legal Mutua</a:t>
            </a:r>
          </a:p>
          <a:p>
            <a:pPr marL="0" indent="0" algn="just">
              <a:buNone/>
            </a:pPr>
            <a:r>
              <a:rPr lang="es-PE" sz="2000" i="1" dirty="0">
                <a:latin typeface="+mj-lt"/>
              </a:rPr>
              <a:t>“Los Estados Parte se prestarán la más amplia asistencia judicial recíproca respecto de investigaciones, procesos y actuaciones Judiciales relacionados con los delitos comprendidos en la presente Convención (Principio de favor).”</a:t>
            </a:r>
          </a:p>
          <a:p>
            <a:pPr marL="0" indent="0" algn="just">
              <a:buNone/>
            </a:pPr>
            <a:endParaRPr lang="es-PE" sz="2000" dirty="0">
              <a:latin typeface="+mj-lt"/>
            </a:endParaRPr>
          </a:p>
          <a:p>
            <a:pPr marL="0" indent="0" algn="just">
              <a:buNone/>
            </a:pPr>
            <a:r>
              <a:rPr lang="es-PE" sz="2000" b="1" dirty="0">
                <a:latin typeface="+mj-lt"/>
              </a:rPr>
              <a:t>Art. 46(3):</a:t>
            </a:r>
          </a:p>
          <a:p>
            <a:pPr marL="0" indent="0" algn="just">
              <a:buNone/>
            </a:pPr>
            <a:r>
              <a:rPr lang="es-PE" sz="2000" i="1" dirty="0">
                <a:latin typeface="+mj-lt"/>
              </a:rPr>
              <a:t>“La asistencia judicial recíproca que se preste de conformidad con el presente artículo podrá solicitarse para cualquiera de los fines siguientes:</a:t>
            </a:r>
          </a:p>
          <a:p>
            <a:pPr marL="0" indent="0" algn="just">
              <a:buNone/>
            </a:pPr>
            <a:r>
              <a:rPr lang="es-PE" sz="2000" i="1" dirty="0">
                <a:latin typeface="+mj-lt"/>
              </a:rPr>
              <a:t>• Identificar o localizar el producto del delito, los bienes, los instrumentos u otros elementos con fines probatorios</a:t>
            </a:r>
          </a:p>
          <a:p>
            <a:pPr marL="0" indent="0" algn="just">
              <a:buNone/>
            </a:pPr>
            <a:r>
              <a:rPr lang="es-PE" sz="2000" i="1" dirty="0">
                <a:latin typeface="+mj-lt"/>
              </a:rPr>
              <a:t>• Identificar, embargar con carácter preventivo y localizar el producto del delito.</a:t>
            </a:r>
          </a:p>
          <a:p>
            <a:pPr marL="0" indent="0" algn="just">
              <a:buNone/>
            </a:pPr>
            <a:r>
              <a:rPr lang="es-PE" sz="2000" i="1" dirty="0">
                <a:latin typeface="+mj-lt"/>
              </a:rPr>
              <a:t>• Recuperar activos.”</a:t>
            </a:r>
            <a:endParaRPr lang="es-MX" sz="2000" i="1" dirty="0">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3934425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253331"/>
            <a:ext cx="9406631" cy="4351338"/>
          </a:xfrm>
          <a:noFill/>
        </p:spPr>
        <p:txBody>
          <a:bodyPr>
            <a:noAutofit/>
          </a:bodyPr>
          <a:lstStyle/>
          <a:p>
            <a:pPr marL="0" indent="0" algn="just">
              <a:buNone/>
            </a:pPr>
            <a:r>
              <a:rPr lang="es-PE" sz="1800" b="1" dirty="0">
                <a:latin typeface="+mj-lt"/>
              </a:rPr>
              <a:t>Principio de Reciprocidad</a:t>
            </a:r>
          </a:p>
          <a:p>
            <a:pPr marL="0" indent="0" algn="just">
              <a:buNone/>
            </a:pPr>
            <a:r>
              <a:rPr lang="es-PE" sz="1800" dirty="0">
                <a:latin typeface="+mj-lt"/>
              </a:rPr>
              <a:t>Es un principio general de derecho internacional que involucra el compromiso de actuación similar en el futuro por parte del estado requirente hacia el estado requerido.</a:t>
            </a:r>
          </a:p>
          <a:p>
            <a:pPr marL="0" indent="0" algn="just">
              <a:buNone/>
            </a:pPr>
            <a:endParaRPr lang="es-PE" sz="1800" dirty="0">
              <a:latin typeface="+mj-lt"/>
            </a:endParaRPr>
          </a:p>
          <a:p>
            <a:pPr marL="0" indent="0" algn="just">
              <a:buNone/>
            </a:pPr>
            <a:r>
              <a:rPr lang="es-PE" sz="1800" b="1" dirty="0">
                <a:latin typeface="+mj-lt"/>
              </a:rPr>
              <a:t>Principio de Proporcionalidad</a:t>
            </a:r>
          </a:p>
          <a:p>
            <a:pPr marL="0" indent="0" algn="just">
              <a:buNone/>
            </a:pPr>
            <a:r>
              <a:rPr lang="es-PE" sz="1800" dirty="0">
                <a:latin typeface="+mj-lt"/>
              </a:rPr>
              <a:t>Este principio exige que la intervención estatal se limite a que sea adecuada y necesaria para atender el propósito concernido.</a:t>
            </a:r>
          </a:p>
          <a:p>
            <a:pPr marL="0" indent="0" algn="just">
              <a:buNone/>
            </a:pPr>
            <a:r>
              <a:rPr lang="es-PE" sz="1800" dirty="0">
                <a:latin typeface="+mj-lt"/>
              </a:rPr>
              <a:t>De ese modo, una intervención es desproporcional si la misma se puede lograr por otros medios menos incisivos.</a:t>
            </a:r>
          </a:p>
          <a:p>
            <a:pPr marL="0" indent="0" algn="just">
              <a:buNone/>
            </a:pPr>
            <a:endParaRPr lang="es-PE" sz="1800" dirty="0">
              <a:latin typeface="+mj-lt"/>
            </a:endParaRPr>
          </a:p>
          <a:p>
            <a:pPr marL="0" indent="0" algn="just">
              <a:buNone/>
            </a:pPr>
            <a:r>
              <a:rPr lang="es-PE" sz="1800" b="1" dirty="0">
                <a:latin typeface="+mj-lt"/>
              </a:rPr>
              <a:t>Principio de Especialidad</a:t>
            </a:r>
          </a:p>
          <a:p>
            <a:pPr marL="0" indent="0" algn="just">
              <a:buNone/>
            </a:pPr>
            <a:r>
              <a:rPr lang="es-PE" sz="1800" dirty="0">
                <a:latin typeface="+mj-lt"/>
              </a:rPr>
              <a:t>Este principio prohíbe al estado requirente perseguir a la persona extraditada o utilizar los documentos y la información presentada, en el marco de asistencia judicial, para la represión de infracciones que el estado requerido no ha concedido en su colaboración.</a:t>
            </a:r>
          </a:p>
          <a:p>
            <a:pPr marL="0" indent="0" algn="just">
              <a:buNone/>
            </a:pPr>
            <a:endParaRPr lang="es-PE" sz="1800" dirty="0">
              <a:latin typeface="+mj-lt"/>
            </a:endParaRPr>
          </a:p>
          <a:p>
            <a:pPr marL="0" indent="0" algn="just">
              <a:buNone/>
            </a:pPr>
            <a:endParaRPr lang="es-PE" sz="2000" dirty="0">
              <a:latin typeface="+mj-lt"/>
            </a:endParaRPr>
          </a:p>
          <a:p>
            <a:pPr marL="0" indent="0" algn="just">
              <a:buNone/>
            </a:pPr>
            <a:endParaRPr lang="es-PE" sz="2000" dirty="0">
              <a:latin typeface="+mj-lt"/>
            </a:endParaRPr>
          </a:p>
          <a:p>
            <a:pPr marL="0" indent="0" algn="just">
              <a:buNone/>
            </a:pPr>
            <a:endParaRPr lang="es-MX" sz="2000" i="1" dirty="0">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3004463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253330"/>
            <a:ext cx="9406631" cy="5396041"/>
          </a:xfrm>
          <a:noFill/>
        </p:spPr>
        <p:txBody>
          <a:bodyPr>
            <a:noAutofit/>
          </a:bodyPr>
          <a:lstStyle/>
          <a:p>
            <a:pPr marL="0" indent="0" algn="just">
              <a:buNone/>
            </a:pPr>
            <a:r>
              <a:rPr lang="es-PE" sz="1800" b="1" dirty="0">
                <a:latin typeface="+mj-lt"/>
              </a:rPr>
              <a:t>Principio de Celeridad</a:t>
            </a:r>
          </a:p>
          <a:p>
            <a:pPr marL="0" indent="0" algn="just">
              <a:buNone/>
            </a:pPr>
            <a:r>
              <a:rPr lang="es-PE" sz="1800" dirty="0">
                <a:latin typeface="+mj-lt"/>
              </a:rPr>
              <a:t>Es el principio que establece que el estado requerido debe cumplir con la solicitud lo antes posible y teniendo en cuenta, en la medida de lo posible, los plazos que proponga el estado requerido.</a:t>
            </a:r>
          </a:p>
          <a:p>
            <a:pPr marL="0" indent="0" algn="just">
              <a:buNone/>
            </a:pPr>
            <a:endParaRPr lang="es-PE" sz="1800" dirty="0">
              <a:latin typeface="+mj-lt"/>
            </a:endParaRPr>
          </a:p>
          <a:p>
            <a:pPr marL="0" indent="0" algn="just">
              <a:buNone/>
            </a:pPr>
            <a:r>
              <a:rPr lang="es-PE" sz="1800" b="1" dirty="0">
                <a:latin typeface="+mj-lt"/>
              </a:rPr>
              <a:t>Principio locus </a:t>
            </a:r>
            <a:r>
              <a:rPr lang="es-PE" sz="1800" b="1" dirty="0" err="1">
                <a:latin typeface="+mj-lt"/>
              </a:rPr>
              <a:t>regit</a:t>
            </a:r>
            <a:r>
              <a:rPr lang="es-PE" sz="1800" b="1" dirty="0">
                <a:latin typeface="+mj-lt"/>
              </a:rPr>
              <a:t> </a:t>
            </a:r>
            <a:r>
              <a:rPr lang="es-PE" sz="1800" b="1" dirty="0" err="1">
                <a:latin typeface="+mj-lt"/>
              </a:rPr>
              <a:t>actum</a:t>
            </a:r>
            <a:endParaRPr lang="es-PE" sz="1800" b="1" dirty="0">
              <a:latin typeface="+mj-lt"/>
            </a:endParaRPr>
          </a:p>
          <a:p>
            <a:pPr marL="0" indent="0" algn="just">
              <a:buNone/>
            </a:pPr>
            <a:r>
              <a:rPr lang="es-PE" sz="1800" dirty="0">
                <a:latin typeface="+mj-lt"/>
              </a:rPr>
              <a:t>Mediante este principio la cooperación debe prestarse en función de las disposiciones del derecho interno del estado requerido.</a:t>
            </a:r>
          </a:p>
          <a:p>
            <a:pPr marL="0" indent="0" algn="just">
              <a:buNone/>
            </a:pPr>
            <a:r>
              <a:rPr lang="es-PE" sz="1800" dirty="0">
                <a:latin typeface="+mj-lt"/>
              </a:rPr>
              <a:t>Lo antes mencionado, se fundamenta en el principio de soberanía de los estados, que determina la necesidad de que la actividad estatal se realice según las normas del estado requerido.</a:t>
            </a:r>
          </a:p>
          <a:p>
            <a:pPr marL="0" indent="0" algn="just">
              <a:buNone/>
            </a:pPr>
            <a:endParaRPr lang="es-PE" sz="1800" dirty="0">
              <a:latin typeface="+mj-lt"/>
            </a:endParaRPr>
          </a:p>
          <a:p>
            <a:pPr marL="0" indent="0" algn="just">
              <a:buNone/>
            </a:pPr>
            <a:r>
              <a:rPr lang="es-PE" sz="1800" b="1" dirty="0">
                <a:latin typeface="+mj-lt"/>
              </a:rPr>
              <a:t>Principio de Doble Incriminación</a:t>
            </a:r>
          </a:p>
          <a:p>
            <a:pPr marL="0" indent="0" algn="just">
              <a:buNone/>
            </a:pPr>
            <a:r>
              <a:rPr lang="es-PE" sz="1800" dirty="0">
                <a:latin typeface="+mj-lt"/>
              </a:rPr>
              <a:t>Este principio supedita que el hecho que origina la solicitud sea punible en los dos estados – requirente y requerido – para su tramitación. En tal sentido, es un principio que opera como garantía del principio de legalidad en materia penal.</a:t>
            </a:r>
          </a:p>
          <a:p>
            <a:pPr marL="0" indent="0" algn="just">
              <a:buNone/>
            </a:pPr>
            <a:r>
              <a:rPr lang="es-PE" sz="1800" dirty="0">
                <a:latin typeface="+mj-lt"/>
              </a:rPr>
              <a:t>Problema de decomisos basados en tipos penales no tradicionales: enriquecimiento ilícito o tráfico de influencias. Doble incriminación abstracta.</a:t>
            </a:r>
            <a:endParaRPr lang="es-MX" sz="1800" dirty="0">
              <a:latin typeface="+mj-lt"/>
            </a:endParaRPr>
          </a:p>
          <a:p>
            <a:pPr marL="0" indent="0" algn="just">
              <a:buNone/>
            </a:pPr>
            <a:endParaRPr lang="es-PE" sz="1800" dirty="0">
              <a:latin typeface="+mj-lt"/>
            </a:endParaRPr>
          </a:p>
          <a:p>
            <a:pPr marL="0" indent="0" algn="just">
              <a:buNone/>
            </a:pPr>
            <a:endParaRPr lang="es-PE" sz="2000" dirty="0">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662671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3203118"/>
            <a:ext cx="5339200" cy="1275600"/>
          </a:xfrm>
          <a:prstGeom prst="rect">
            <a:avLst/>
          </a:prstGeom>
        </p:spPr>
        <p:txBody>
          <a:bodyPr spcFirstLastPara="1" vert="horz" wrap="square" lIns="121900" tIns="121900" rIns="121900" bIns="121900" rtlCol="0" anchor="b" anchorCtr="0">
            <a:noAutofit/>
          </a:bodyPr>
          <a:lstStyle/>
          <a:p>
            <a:r>
              <a:rPr lang="en" sz="4400" b="1" dirty="0">
                <a:latin typeface="Poppins" panose="020B0604020202020204" charset="0"/>
                <a:cs typeface="Poppins" panose="020B0604020202020204" charset="0"/>
              </a:rPr>
              <a:t>La Extinción de Dominio en el Perú</a:t>
            </a:r>
            <a:endParaRPr sz="4400" b="1" dirty="0">
              <a:latin typeface="Poppins" panose="020B0604020202020204" charset="0"/>
              <a:cs typeface="Poppins" panose="020B0604020202020204" charset="0"/>
            </a:endParaRPr>
          </a:p>
        </p:txBody>
      </p:sp>
      <p:sp>
        <p:nvSpPr>
          <p:cNvPr id="459" name="Google Shape;459;p39"/>
          <p:cNvSpPr txBox="1">
            <a:spLocks noGrp="1"/>
          </p:cNvSpPr>
          <p:nvPr>
            <p:ph type="subTitle" idx="1"/>
          </p:nvPr>
        </p:nvSpPr>
        <p:spPr>
          <a:xfrm>
            <a:off x="3426400" y="4913752"/>
            <a:ext cx="5339200" cy="1046400"/>
          </a:xfrm>
          <a:prstGeom prst="rect">
            <a:avLst/>
          </a:prstGeom>
        </p:spPr>
        <p:txBody>
          <a:bodyPr spcFirstLastPara="1" vert="horz" wrap="square" lIns="121900" tIns="121900" rIns="121900" bIns="121900" rtlCol="0" anchor="t" anchorCtr="0">
            <a:noAutofit/>
          </a:bodyPr>
          <a:lstStyle/>
          <a:p>
            <a:pPr marL="0" indent="0"/>
            <a:endParaRPr sz="1800" dirty="0">
              <a:latin typeface="Poppins" panose="020B0604020202020204" charset="0"/>
              <a:cs typeface="Poppins" panose="020B0604020202020204" charset="0"/>
            </a:endParaRP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Poppins"/>
                <a:ea typeface="Poppins"/>
                <a:cs typeface="Poppins"/>
                <a:sym typeface="Poppins"/>
              </a:rPr>
              <a:t>1</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517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3203118"/>
            <a:ext cx="5339200" cy="1275600"/>
          </a:xfrm>
          <a:prstGeom prst="rect">
            <a:avLst/>
          </a:prstGeom>
        </p:spPr>
        <p:txBody>
          <a:bodyPr spcFirstLastPara="1" vert="horz" wrap="square" lIns="121900" tIns="121900" rIns="121900" bIns="121900" rtlCol="0" anchor="b" anchorCtr="0">
            <a:noAutofit/>
          </a:bodyPr>
          <a:lstStyle/>
          <a:p>
            <a:r>
              <a:rPr lang="en" sz="4400" b="1" dirty="0">
                <a:latin typeface="Poppins" panose="020B0604020202020204" charset="0"/>
                <a:cs typeface="Poppins" panose="020B0604020202020204" charset="0"/>
              </a:rPr>
              <a:t>Sobre la Persecución de activos ilícitos</a:t>
            </a:r>
            <a:endParaRPr sz="4400" b="1" dirty="0">
              <a:latin typeface="Poppins" panose="020B0604020202020204" charset="0"/>
              <a:cs typeface="Poppins" panose="020B0604020202020204" charset="0"/>
            </a:endParaRPr>
          </a:p>
        </p:txBody>
      </p:sp>
      <p:sp>
        <p:nvSpPr>
          <p:cNvPr id="459" name="Google Shape;459;p39"/>
          <p:cNvSpPr txBox="1">
            <a:spLocks noGrp="1"/>
          </p:cNvSpPr>
          <p:nvPr>
            <p:ph type="subTitle" idx="1"/>
          </p:nvPr>
        </p:nvSpPr>
        <p:spPr>
          <a:xfrm>
            <a:off x="3426400" y="4913752"/>
            <a:ext cx="5339200" cy="1046400"/>
          </a:xfrm>
          <a:prstGeom prst="rect">
            <a:avLst/>
          </a:prstGeom>
        </p:spPr>
        <p:txBody>
          <a:bodyPr spcFirstLastPara="1" vert="horz" wrap="square" lIns="121900" tIns="121900" rIns="121900" bIns="121900" rtlCol="0" anchor="t" anchorCtr="0">
            <a:noAutofit/>
          </a:bodyPr>
          <a:lstStyle/>
          <a:p>
            <a:pPr marL="0" indent="0"/>
            <a:endParaRPr sz="1800" dirty="0">
              <a:latin typeface="Poppins" panose="020B0604020202020204" charset="0"/>
              <a:cs typeface="Poppins" panose="020B0604020202020204" charset="0"/>
            </a:endParaRP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s-PE" sz="8000" dirty="0">
                <a:solidFill>
                  <a:srgbClr val="FFFFFF"/>
                </a:solidFill>
              </a:rPr>
              <a:t>2</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2509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8" y="1692460"/>
            <a:ext cx="9681839" cy="4351338"/>
          </a:xfrm>
          <a:noFill/>
        </p:spPr>
        <p:txBody>
          <a:bodyPr>
            <a:normAutofit/>
          </a:bodyPr>
          <a:lstStyle/>
          <a:p>
            <a:pPr marL="0" indent="0" algn="just">
              <a:spcBef>
                <a:spcPts val="0"/>
              </a:spcBef>
              <a:buNone/>
            </a:pPr>
            <a:r>
              <a:rPr lang="es-PE" sz="2000" b="0" i="0" u="none" strike="noStrike" baseline="0" dirty="0">
                <a:latin typeface="+mj-lt"/>
              </a:rPr>
              <a:t>La criminalidad organizada responde siempre a la idea de constituir una organización de personas para cometer hechos delictivos graves de forma permanente y  conseguir así sendos beneficios económicos.</a:t>
            </a:r>
            <a:r>
              <a:rPr lang="es-PE" sz="2000" b="0" i="0" dirty="0">
                <a:effectLst/>
                <a:latin typeface="+mj-lt"/>
              </a:rPr>
              <a:t> </a:t>
            </a:r>
          </a:p>
          <a:p>
            <a:pPr marL="0" indent="0" algn="just">
              <a:spcBef>
                <a:spcPts val="0"/>
              </a:spcBef>
              <a:buNone/>
            </a:pPr>
            <a:endParaRPr lang="es-PE" sz="2000" b="0" i="0" dirty="0">
              <a:effectLst/>
              <a:latin typeface="+mj-lt"/>
            </a:endParaRPr>
          </a:p>
          <a:p>
            <a:pPr marL="0" indent="0" algn="just">
              <a:spcBef>
                <a:spcPts val="0"/>
              </a:spcBef>
              <a:buNone/>
            </a:pPr>
            <a:r>
              <a:rPr lang="es-PE" sz="2000" b="0" i="0" dirty="0">
                <a:effectLst/>
                <a:latin typeface="+mj-lt"/>
              </a:rPr>
              <a:t>Y esta delincuencia organizada transnacional es un gran negocio. En 2009 se estimó que generaba 870 miles de millones por año, lo que equivale al 1,5% del PIB mundial. Es más de seis veces de la cantidad de asistencia oficial para el desarrollo correspondiente a ese año, y equivale a casi el 7% de las exportaciones mundiales de mercancías.</a:t>
            </a:r>
            <a:endParaRPr lang="es-PE" sz="2000" dirty="0">
              <a:latin typeface="+mj-lt"/>
            </a:endParaRPr>
          </a:p>
          <a:p>
            <a:pPr marL="0" indent="0" algn="just">
              <a:spcBef>
                <a:spcPts val="0"/>
              </a:spcBef>
              <a:buNone/>
            </a:pPr>
            <a:endParaRPr lang="es-PE" sz="2000" b="0" i="0" dirty="0">
              <a:effectLst/>
              <a:latin typeface="+mj-lt"/>
            </a:endParaRPr>
          </a:p>
          <a:p>
            <a:pPr marL="0" indent="0" algn="just">
              <a:spcBef>
                <a:spcPts val="0"/>
              </a:spcBef>
              <a:buNone/>
            </a:pPr>
            <a:r>
              <a:rPr lang="es-PE" sz="2000" dirty="0">
                <a:latin typeface="+mj-lt"/>
              </a:rPr>
              <a:t>Actualmente, s</a:t>
            </a:r>
            <a:r>
              <a:rPr lang="es-PE" sz="2000" b="0" i="0" dirty="0">
                <a:effectLst/>
                <a:latin typeface="+mj-lt"/>
              </a:rPr>
              <a:t>e estima que la economía ilícita mundial podría ser del orden del 3.6% del PIB mundial cada año, lo que equivale aproximadamente a US$ 2.1 trillones. De esa cifra, anualmente se lavarían a través del sistema financiero US$ 1.6 trillones, lo que equivale al 2.7% del PIB mundial.</a:t>
            </a:r>
          </a:p>
          <a:p>
            <a:pPr marL="0" indent="0" algn="just">
              <a:buNone/>
            </a:pPr>
            <a:endParaRPr lang="es-PE" sz="2000" b="0" i="0" dirty="0">
              <a:solidFill>
                <a:srgbClr val="374548"/>
              </a:solidFill>
              <a:effectLst/>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rgbClr val="C00000"/>
                </a:solidFill>
                <a:latin typeface="+mn-lt"/>
              </a:rPr>
              <a:t>EL CRIMEN ORGANIZADO Y LA LUCHA CONTRA LAS FINANZAS CRIMINALES</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410133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8" y="1692460"/>
            <a:ext cx="9681839" cy="4351338"/>
          </a:xfrm>
          <a:noFill/>
        </p:spPr>
        <p:txBody>
          <a:bodyPr>
            <a:normAutofit/>
          </a:bodyPr>
          <a:lstStyle/>
          <a:p>
            <a:pPr marL="0" indent="0" algn="just">
              <a:buNone/>
            </a:pPr>
            <a:r>
              <a:rPr lang="es-PE" sz="2000" i="0" dirty="0">
                <a:effectLst/>
                <a:latin typeface="+mj-lt"/>
              </a:rPr>
              <a:t>La delincuencia organizada transnacional abarca prácticamente </a:t>
            </a:r>
            <a:r>
              <a:rPr lang="es-PE" sz="2000" b="0" i="0" dirty="0">
                <a:effectLst/>
                <a:latin typeface="+mj-lt"/>
              </a:rPr>
              <a:t>todos los actos delictivos graves de carácter internacional perpetrados con fines de lucro y relacionados con más de un país. Hay muchas actividades que pueden calificarse de delincuencia organizada transnacional, entre ellas el tráfico de drogas, el tráfico ilícito de migrantes, la trata de personas, el blanqueo de capitales, el tráfico de armas de fuego, productos adulterados, flora y fauna silvestres y bienes culturales, e incluso algunos aspectos de la delincuencia cibernética. Ese flagelo plantea una amenaza para la paz y la seguridad humana, da lugar a la violación de los derechos humanos y socava el desarrollo económico, social, cultural, político y civil de las sociedades de todo el mundo. Las ingentes cantidades de dinero que hay en juego pueden comprometer la economía legítima de los países y repercutir directamente en la gobernanza como resultado de la corrupción y la compra de votos.</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666386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696155" y="1092038"/>
            <a:ext cx="9779493" cy="4351338"/>
          </a:xfrm>
          <a:noFill/>
        </p:spPr>
        <p:txBody>
          <a:bodyPr>
            <a:noAutofit/>
          </a:bodyPr>
          <a:lstStyle/>
          <a:p>
            <a:pPr marL="0" indent="0" algn="just">
              <a:buNone/>
            </a:pPr>
            <a:r>
              <a:rPr lang="es-PE" sz="1800" b="0" i="0" u="none" strike="noStrike" baseline="0" dirty="0">
                <a:latin typeface="+mj-lt"/>
              </a:rPr>
              <a:t>Los aspectos esenciales de la criminalidad organizada que deben ser tenidos en cuenta en la reacción penal: la entidad subjetiva especial y la orientación delictiva de la organización criminal.</a:t>
            </a:r>
          </a:p>
          <a:p>
            <a:pPr marL="0" indent="0" algn="just">
              <a:buNone/>
            </a:pPr>
            <a:endParaRPr lang="es-PE" sz="1800" b="0" i="0" u="none" strike="noStrike" baseline="0" dirty="0">
              <a:latin typeface="+mj-lt"/>
            </a:endParaRPr>
          </a:p>
          <a:p>
            <a:pPr marL="0" indent="0" algn="just">
              <a:buNone/>
            </a:pPr>
            <a:r>
              <a:rPr lang="es-PE" sz="1800" i="0" u="sng" strike="noStrike" baseline="0" dirty="0">
                <a:latin typeface="+mj-lt"/>
              </a:rPr>
              <a:t>El primer elemento característico </a:t>
            </a:r>
            <a:r>
              <a:rPr lang="es-PE" sz="1800" i="0" u="none" strike="noStrike" baseline="0" dirty="0">
                <a:latin typeface="+mj-lt"/>
              </a:rPr>
              <a:t>es en </a:t>
            </a:r>
            <a:r>
              <a:rPr lang="es-PE" sz="1800" b="1" i="0" u="none" strike="noStrike" baseline="0" dirty="0">
                <a:latin typeface="+mj-lt"/>
              </a:rPr>
              <a:t>el plano subjetivo</a:t>
            </a:r>
            <a:r>
              <a:rPr lang="es-PE" sz="1800" b="0" i="0" u="none" strike="noStrike" baseline="0" dirty="0">
                <a:latin typeface="+mj-lt"/>
              </a:rPr>
              <a:t>, la criminalidad organizada se caracteriza por la configuración de una organización delictiva que expresa una mayor gravedad que un delito </a:t>
            </a:r>
            <a:r>
              <a:rPr lang="es-PE" sz="1800" b="0" i="0" u="none" strike="noStrike" baseline="0" dirty="0" err="1">
                <a:latin typeface="+mj-lt"/>
              </a:rPr>
              <a:t>monosubjetivo</a:t>
            </a:r>
            <a:r>
              <a:rPr lang="es-PE" sz="1800" b="0" i="0" u="none" strike="noStrike" baseline="0" dirty="0">
                <a:latin typeface="+mj-lt"/>
              </a:rPr>
              <a:t> e incluso que una sumatoria eventual de sujetos que realizan un delito mediante un acuerdo circunstancial o momentáneo</a:t>
            </a:r>
            <a:endParaRPr lang="es-MX" sz="1800" dirty="0">
              <a:solidFill>
                <a:srgbClr val="002060"/>
              </a:solidFill>
              <a:latin typeface="+mj-lt"/>
            </a:endParaRPr>
          </a:p>
          <a:p>
            <a:pPr marL="0" indent="0" algn="just">
              <a:buNone/>
            </a:pPr>
            <a:endParaRPr lang="es-PE" sz="1800" b="0" i="0" u="none" strike="noStrike" baseline="0" dirty="0">
              <a:latin typeface="+mj-lt"/>
            </a:endParaRPr>
          </a:p>
          <a:p>
            <a:pPr algn="just"/>
            <a:r>
              <a:rPr lang="es-PE" sz="1800" dirty="0">
                <a:latin typeface="+mj-lt"/>
              </a:rPr>
              <a:t>Existe una </a:t>
            </a:r>
            <a:r>
              <a:rPr lang="es-PE" sz="1800" b="0" i="0" u="none" strike="noStrike" baseline="0" dirty="0">
                <a:latin typeface="+mj-lt"/>
              </a:rPr>
              <a:t>especialidad en el desarrollo de la actividad delictiva, lo que significa una distribución de funciones para la optimización de los objetivos criminales del grupo. Esta mayor eficiencia no solo repercute en la realización de los delitos-fines, sino también en la inmunidad frente a la acción de la justicia (equipos de defensa, corrupción, amenaza, etc.).</a:t>
            </a:r>
          </a:p>
          <a:p>
            <a:pPr algn="just"/>
            <a:r>
              <a:rPr lang="es-PE" sz="1800" b="0" i="0" u="none" strike="noStrike" baseline="0" dirty="0">
                <a:latin typeface="+mj-lt"/>
              </a:rPr>
              <a:t>Permanencia del grupo, de manera tal que la actividad criminal agrupada no termina en la comisión de un delito, sino que se prolonga a lo largo del tiempo. Esta permanencia hay que entenderla en cuanto a la agrupación, puesto que puede ser que al interior de esta cambien las personas individuales pero el grupo se mantenga operativo.</a:t>
            </a:r>
          </a:p>
          <a:p>
            <a:pPr algn="just"/>
            <a:r>
              <a:rPr lang="es-PE" sz="1800" b="0" i="0" u="none" strike="noStrike" baseline="0" dirty="0">
                <a:latin typeface="+mj-lt"/>
              </a:rPr>
              <a:t>La procuración de medios se desarrolla ilícitamente de forma organizada, como es el caso de la provisión de armas, insumos controlados, etc., lo que implica evidentemente un mayor desarrollo de actividades delincuenciales.</a:t>
            </a:r>
            <a:endParaRPr lang="es-MX" sz="1800" dirty="0">
              <a:solidFill>
                <a:srgbClr val="002060"/>
              </a:solidFill>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146298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696157" y="1537398"/>
            <a:ext cx="9601940" cy="4351338"/>
          </a:xfrm>
          <a:noFill/>
        </p:spPr>
        <p:txBody>
          <a:bodyPr>
            <a:normAutofit/>
          </a:bodyPr>
          <a:lstStyle/>
          <a:p>
            <a:pPr marL="0" indent="0" algn="just">
              <a:buNone/>
            </a:pPr>
            <a:r>
              <a:rPr lang="es-PE" sz="2000" b="0" i="0" u="none" strike="noStrike" baseline="0" dirty="0">
                <a:latin typeface="+mj-lt"/>
              </a:rPr>
              <a:t>El </a:t>
            </a:r>
            <a:r>
              <a:rPr lang="es-PE" sz="2000" b="0" i="0" u="sng" strike="noStrike" baseline="0" dirty="0">
                <a:latin typeface="+mj-lt"/>
              </a:rPr>
              <a:t>segundo elemento característico </a:t>
            </a:r>
            <a:r>
              <a:rPr lang="es-PE" sz="2000" b="0" i="0" u="none" strike="noStrike" baseline="0" dirty="0">
                <a:latin typeface="+mj-lt"/>
              </a:rPr>
              <a:t>de la criminalidad organizada es </a:t>
            </a:r>
            <a:r>
              <a:rPr lang="es-PE" sz="2000" b="1" i="0" u="none" strike="noStrike" baseline="0" dirty="0">
                <a:latin typeface="+mj-lt"/>
              </a:rPr>
              <a:t>la orientación delictiva</a:t>
            </a:r>
            <a:r>
              <a:rPr lang="es-PE" sz="2000" b="0" i="0" u="none" strike="noStrike" baseline="0" dirty="0">
                <a:latin typeface="+mj-lt"/>
              </a:rPr>
              <a:t>, es decir, que la agrupación está orientada a la comisión permanente de delitos.</a:t>
            </a:r>
          </a:p>
          <a:p>
            <a:pPr marL="0" indent="0" algn="just">
              <a:buNone/>
            </a:pPr>
            <a:endParaRPr lang="es-PE" sz="2000" b="0" i="0" u="none" strike="noStrike" baseline="0" dirty="0">
              <a:latin typeface="+mj-lt"/>
            </a:endParaRPr>
          </a:p>
          <a:p>
            <a:pPr algn="just"/>
            <a:r>
              <a:rPr lang="es-PE" sz="2000" dirty="0">
                <a:latin typeface="+mj-lt"/>
              </a:rPr>
              <a:t>S</a:t>
            </a:r>
            <a:r>
              <a:rPr lang="es-PE" sz="2000" b="0" i="0" u="none" strike="noStrike" baseline="0" dirty="0">
                <a:latin typeface="+mj-lt"/>
              </a:rPr>
              <a:t>on delitos graves que, por lo general, contemplan como sanción una pena privativa de libertad, como, por ejemplo, el narcotráfico, la trata de personas, el tráfico de armas y obras de arte, el secuestro y la extorsión, etc.. </a:t>
            </a:r>
          </a:p>
          <a:p>
            <a:pPr algn="just"/>
            <a:r>
              <a:rPr lang="es-PE" sz="2000" dirty="0">
                <a:latin typeface="+mj-lt"/>
              </a:rPr>
              <a:t>L</a:t>
            </a:r>
            <a:r>
              <a:rPr lang="es-PE" sz="2000" b="0" i="0" u="none" strike="noStrike" baseline="0" dirty="0">
                <a:latin typeface="+mj-lt"/>
              </a:rPr>
              <a:t>a realización de estos hechos ilícitos trae, por lo general, grandes beneficios económicos y financieros a los miembros de la organización.</a:t>
            </a:r>
          </a:p>
          <a:p>
            <a:pPr marL="0" indent="0" algn="just">
              <a:buNone/>
            </a:pPr>
            <a:endParaRPr lang="es-PE" sz="2000" b="0" i="0" u="none" strike="noStrike" baseline="0" dirty="0">
              <a:latin typeface="+mj-lt"/>
            </a:endParaRPr>
          </a:p>
          <a:p>
            <a:pPr marL="0" indent="0" algn="just">
              <a:buNone/>
            </a:pPr>
            <a:r>
              <a:rPr lang="es-PE" sz="2000" b="0" i="0" u="none" strike="noStrike" baseline="0" dirty="0">
                <a:latin typeface="+mj-lt"/>
              </a:rPr>
              <a:t>Un rasgo actual de estos beneficios es su generación en contextos internacionales. Como es sabido, el sistema económico desborda hoy en día las fronteras nacionales, lo que explica que la rentabilidad de los delitos cometidos por las agrupaciones criminales también adquiera un carácter internacional.</a:t>
            </a:r>
            <a:endParaRPr lang="es-MX" sz="2000" dirty="0">
              <a:solidFill>
                <a:srgbClr val="002060"/>
              </a:solidFill>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838200" y="907878"/>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855288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377217"/>
            <a:ext cx="10232255" cy="4351338"/>
          </a:xfrm>
          <a:noFill/>
        </p:spPr>
        <p:txBody>
          <a:bodyPr>
            <a:normAutofit/>
          </a:bodyPr>
          <a:lstStyle/>
          <a:p>
            <a:pPr marL="0" indent="0">
              <a:buNone/>
            </a:pPr>
            <a:r>
              <a:rPr lang="es-MX" sz="2000" b="1" dirty="0">
                <a:latin typeface="+mj-lt"/>
              </a:rPr>
              <a:t>EFECTOS ECONÓMICOS</a:t>
            </a:r>
          </a:p>
          <a:p>
            <a:pPr marL="0" indent="0">
              <a:buNone/>
            </a:pPr>
            <a:endParaRPr lang="es-MX" sz="2000" b="1" dirty="0">
              <a:latin typeface="+mj-lt"/>
            </a:endParaRPr>
          </a:p>
          <a:p>
            <a:pPr marL="457200" indent="-457200">
              <a:buAutoNum type="arabicPeriod"/>
            </a:pPr>
            <a:r>
              <a:rPr lang="es-MX" sz="2000" dirty="0">
                <a:latin typeface="+mj-lt"/>
              </a:rPr>
              <a:t>Inflación</a:t>
            </a:r>
          </a:p>
          <a:p>
            <a:pPr marL="457200" indent="-457200">
              <a:buAutoNum type="arabicPeriod"/>
            </a:pPr>
            <a:r>
              <a:rPr lang="es-MX" sz="2000" dirty="0">
                <a:latin typeface="+mj-lt"/>
              </a:rPr>
              <a:t>Recesión – Destrucción del aparto productivos</a:t>
            </a:r>
          </a:p>
          <a:p>
            <a:pPr marL="457200" indent="-457200">
              <a:buAutoNum type="arabicPeriod"/>
            </a:pPr>
            <a:r>
              <a:rPr lang="es-MX" sz="2000" dirty="0">
                <a:latin typeface="+mj-lt"/>
              </a:rPr>
              <a:t>Desempleo – Prevalece la economía informal</a:t>
            </a:r>
          </a:p>
          <a:p>
            <a:pPr marL="457200" indent="-457200">
              <a:buAutoNum type="arabicPeriod"/>
            </a:pPr>
            <a:r>
              <a:rPr lang="es-MX" sz="2000" dirty="0">
                <a:latin typeface="+mj-lt"/>
              </a:rPr>
              <a:t>Pobreza – Menores ingresos</a:t>
            </a:r>
          </a:p>
          <a:p>
            <a:pPr marL="457200" indent="-457200">
              <a:buAutoNum type="arabicPeriod"/>
            </a:pPr>
            <a:r>
              <a:rPr lang="es-MX" sz="2000" dirty="0">
                <a:latin typeface="+mj-lt"/>
              </a:rPr>
              <a:t>Reducción  de inversión extranjera directa – Pérdida de la competitividad nacional</a:t>
            </a:r>
          </a:p>
          <a:p>
            <a:pPr marL="0" indent="0">
              <a:buNone/>
            </a:pPr>
            <a:endParaRPr lang="es-MX" sz="2000" dirty="0">
              <a:latin typeface="+mj-lt"/>
            </a:endParaRPr>
          </a:p>
          <a:p>
            <a:pPr marL="0" indent="0">
              <a:buNone/>
            </a:pPr>
            <a:endParaRPr lang="es-MX" sz="2000" dirty="0">
              <a:solidFill>
                <a:srgbClr val="002060"/>
              </a:solidFill>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095235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377217"/>
            <a:ext cx="10232255" cy="4351338"/>
          </a:xfrm>
          <a:noFill/>
        </p:spPr>
        <p:txBody>
          <a:bodyPr>
            <a:normAutofit/>
          </a:bodyPr>
          <a:lstStyle/>
          <a:p>
            <a:pPr marL="0" indent="0">
              <a:buNone/>
            </a:pPr>
            <a:r>
              <a:rPr lang="es-MX" sz="2000" b="1" dirty="0">
                <a:latin typeface="+mj-lt"/>
              </a:rPr>
              <a:t>PROBLEMAS DE LA POLÍTICA CONTRA EL CRIMEN ORGANIZADO</a:t>
            </a:r>
          </a:p>
          <a:p>
            <a:pPr marL="0" indent="0">
              <a:buNone/>
            </a:pPr>
            <a:endParaRPr lang="es-MX" sz="2000" dirty="0">
              <a:solidFill>
                <a:srgbClr val="002060"/>
              </a:solidFill>
              <a:latin typeface="+mj-lt"/>
            </a:endParaRPr>
          </a:p>
          <a:p>
            <a:pPr marL="0" indent="0" algn="just">
              <a:buNone/>
            </a:pPr>
            <a:r>
              <a:rPr lang="es-PE" sz="2000" dirty="0">
                <a:latin typeface="+mj-lt"/>
              </a:rPr>
              <a:t>La política pública en contra del crimen organizado no protege adecuadamente a la población civil, tiene un impacto marginal sobre las economías ilegales y en la existencia de estructuras criminales, y genera costos y riesgos altos de violencia y </a:t>
            </a:r>
            <a:r>
              <a:rPr lang="es-PE" sz="2000" dirty="0" err="1">
                <a:latin typeface="+mj-lt"/>
              </a:rPr>
              <a:t>deslegitimidad</a:t>
            </a:r>
            <a:r>
              <a:rPr lang="es-PE" sz="2000" dirty="0">
                <a:latin typeface="+mj-lt"/>
              </a:rPr>
              <a:t> estatal en el territorio.</a:t>
            </a:r>
          </a:p>
          <a:p>
            <a:pPr marL="0" indent="0" algn="just">
              <a:buNone/>
            </a:pPr>
            <a:r>
              <a:rPr lang="es-PE" sz="2000" dirty="0">
                <a:latin typeface="+mj-lt"/>
              </a:rPr>
              <a:t>Las autoridades logran altas cantidades de capturas, incautaciones de drogas e insumos, destrucciones de material para la producción o transformación de bienes ilegales, y neutralizaciones de líderes visibles de grupos ilegales. Dichos niveles cambian en el tiempo y entre regiones, pero en agregado son elevados y requieren de un compromiso importante de esfuerzo y recursos estatales.</a:t>
            </a:r>
          </a:p>
          <a:p>
            <a:pPr marL="0" indent="0" algn="just">
              <a:buNone/>
            </a:pPr>
            <a:r>
              <a:rPr lang="es-PE" sz="2000" dirty="0">
                <a:latin typeface="+mj-lt"/>
              </a:rPr>
              <a:t>Sin embargo, la intensidad de los resultados cotidianos tiene un impacto dudoso al nivel estratégico. Tanto para una estrategia de defensa, como para una de seguridad y gestión de la criminalidad.</a:t>
            </a:r>
            <a:endParaRPr lang="es-MX" sz="2000" dirty="0">
              <a:solidFill>
                <a:srgbClr val="002060"/>
              </a:solidFill>
              <a:latin typeface="+mj-lt"/>
            </a:endParaRPr>
          </a:p>
          <a:p>
            <a:pPr marL="0" indent="0">
              <a:buNone/>
            </a:pPr>
            <a:endParaRPr lang="es-MX" sz="2000" dirty="0">
              <a:solidFill>
                <a:srgbClr val="002060"/>
              </a:solidFill>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314298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8" y="1692460"/>
            <a:ext cx="10232255" cy="4351338"/>
          </a:xfrm>
          <a:noFill/>
        </p:spPr>
        <p:txBody>
          <a:bodyPr>
            <a:normAutofit/>
          </a:bodyPr>
          <a:lstStyle/>
          <a:p>
            <a:pPr marL="0" indent="0" algn="just">
              <a:buNone/>
            </a:pPr>
            <a:r>
              <a:rPr lang="es-PE" sz="2000" b="1" dirty="0">
                <a:latin typeface="+mj-lt"/>
              </a:rPr>
              <a:t>Persistencia de la violencia</a:t>
            </a:r>
            <a:r>
              <a:rPr lang="es-PE" sz="2000" dirty="0">
                <a:latin typeface="+mj-lt"/>
              </a:rPr>
              <a:t>. Las iniciativas actuales no disminuyen la violencia, y no ayudan a reducir la inseguridad personal y el miedo frecuentes de las poblaciones locales.</a:t>
            </a:r>
          </a:p>
          <a:p>
            <a:pPr marL="0" indent="0" algn="just">
              <a:buNone/>
            </a:pPr>
            <a:endParaRPr lang="es-PE" sz="2000" dirty="0">
              <a:latin typeface="+mj-lt"/>
            </a:endParaRPr>
          </a:p>
          <a:p>
            <a:pPr marL="0" indent="0" algn="just">
              <a:buNone/>
            </a:pPr>
            <a:r>
              <a:rPr lang="es-PE" sz="2000" b="1" dirty="0">
                <a:latin typeface="+mj-lt"/>
              </a:rPr>
              <a:t>Legitimidad y gobernanza</a:t>
            </a:r>
            <a:r>
              <a:rPr lang="es-PE" sz="2000" dirty="0">
                <a:latin typeface="+mj-lt"/>
              </a:rPr>
              <a:t>. Aunque no existen datos comparativos, nuestro trabajo cualitativo –además de la literatura relevante– nos permite concluir que las acciones del Estado no mejoran su credibilidad para gobernar como actor legítimo. La población civil tiene muy poca confianza en las instituciones del Gobierno o la Rama Judicial para protegerla de la criminalidad o gestionar sus controversias.</a:t>
            </a:r>
          </a:p>
          <a:p>
            <a:pPr marL="0" indent="0" algn="just">
              <a:buNone/>
            </a:pPr>
            <a:endParaRPr lang="es-PE" sz="2000" dirty="0">
              <a:latin typeface="+mj-lt"/>
            </a:endParaRPr>
          </a:p>
          <a:p>
            <a:pPr marL="0" indent="0" algn="just">
              <a:buNone/>
            </a:pPr>
            <a:r>
              <a:rPr lang="es-PE" sz="2000" b="1" dirty="0">
                <a:latin typeface="+mj-lt"/>
              </a:rPr>
              <a:t>Contención insuficiente de economías ilegales</a:t>
            </a:r>
            <a:r>
              <a:rPr lang="es-PE" sz="2000" dirty="0">
                <a:latin typeface="+mj-lt"/>
              </a:rPr>
              <a:t>. Incluso bajo una (errada) premisa que el objetivo principal debe ser acabar las organizaciones criminales y los mercados ilegales, los resultados de mediano plazo son exiguos. </a:t>
            </a:r>
            <a:endParaRPr lang="es-MX" sz="2000" dirty="0">
              <a:solidFill>
                <a:srgbClr val="002060"/>
              </a:solidFill>
              <a:latin typeface="+mj-lt"/>
            </a:endParaRPr>
          </a:p>
          <a:p>
            <a:pPr marL="0" indent="0" algn="just">
              <a:buNone/>
            </a:pPr>
            <a:endParaRPr lang="es-MX" sz="2000" dirty="0">
              <a:solidFill>
                <a:srgbClr val="002060"/>
              </a:solidFill>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2865153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253330"/>
            <a:ext cx="10232255" cy="4978793"/>
          </a:xfrm>
          <a:noFill/>
        </p:spPr>
        <p:txBody>
          <a:bodyPr>
            <a:normAutofit/>
          </a:bodyPr>
          <a:lstStyle/>
          <a:p>
            <a:pPr marL="0" indent="0" algn="just">
              <a:buNone/>
            </a:pPr>
            <a:r>
              <a:rPr lang="es-MX" sz="2000" b="1" dirty="0">
                <a:latin typeface="+mj-lt"/>
              </a:rPr>
              <a:t>RUTA DE LA POLÍTICA CONTRA EL CRIMEN ORGANIZADO</a:t>
            </a:r>
          </a:p>
          <a:p>
            <a:pPr marL="0" indent="0" algn="just">
              <a:buNone/>
            </a:pPr>
            <a:endParaRPr lang="es-MX" sz="2000" b="1" dirty="0">
              <a:latin typeface="+mj-lt"/>
            </a:endParaRPr>
          </a:p>
          <a:p>
            <a:pPr marL="0" indent="0" algn="just">
              <a:buNone/>
            </a:pPr>
            <a:r>
              <a:rPr lang="es-PE" sz="2000" b="1" dirty="0">
                <a:latin typeface="+mj-lt"/>
              </a:rPr>
              <a:t>Focalización intensiva de la represión en los daños.</a:t>
            </a:r>
          </a:p>
          <a:p>
            <a:pPr marL="0" indent="0" algn="just">
              <a:buNone/>
            </a:pPr>
            <a:r>
              <a:rPr lang="es-PE" sz="2000" dirty="0">
                <a:latin typeface="+mj-lt"/>
              </a:rPr>
              <a:t>La priorización y focalización estratégicas dependen de unos supuestos que son razonables. Dado que en el corto plazo es imposible acabar completamente con las economías ilegales, como alternativa el Estado puede modificar, al menos parcialmente, los incentivos para que las economías ilegales produzcan menos daños. A la vez, los grupos ilegales parecen ser sensibles a dichos estímulos y se adaptan a ellos. </a:t>
            </a:r>
          </a:p>
          <a:p>
            <a:pPr marL="0" indent="0" algn="just">
              <a:buNone/>
            </a:pPr>
            <a:endParaRPr lang="es-PE" sz="2000" dirty="0">
              <a:solidFill>
                <a:srgbClr val="002060"/>
              </a:solidFill>
              <a:latin typeface="+mj-lt"/>
            </a:endParaRPr>
          </a:p>
          <a:p>
            <a:pPr marL="0" indent="0" algn="just">
              <a:buNone/>
            </a:pPr>
            <a:r>
              <a:rPr lang="es-PE" sz="2000" b="1" dirty="0">
                <a:latin typeface="+mj-lt"/>
              </a:rPr>
              <a:t>Mejora de la investigación y persecución de finanzas como comprensión de los negocios y las estructuras ilegales</a:t>
            </a:r>
          </a:p>
          <a:p>
            <a:pPr marL="0" indent="0" algn="just">
              <a:buNone/>
            </a:pPr>
            <a:r>
              <a:rPr lang="es-PE" sz="2000" dirty="0">
                <a:latin typeface="+mj-lt"/>
              </a:rPr>
              <a:t>Es el instrumento que más se presta para conocer verdaderamente las economías criminales, identificar a quienes se benefician de ellas y descubrir a los propietarios y beneficiarios encubiertos. El conocimiento sobre estas finanzas también otorga mayores niveles de predicción de los riesgos generados por las economías</a:t>
            </a:r>
            <a:endParaRPr lang="es-MX" sz="2000" dirty="0">
              <a:solidFill>
                <a:srgbClr val="002060"/>
              </a:solidFill>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993958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253330"/>
            <a:ext cx="10010313" cy="4978793"/>
          </a:xfrm>
          <a:noFill/>
        </p:spPr>
        <p:txBody>
          <a:bodyPr>
            <a:noAutofit/>
          </a:bodyPr>
          <a:lstStyle/>
          <a:p>
            <a:pPr marL="0" indent="0" algn="just">
              <a:buNone/>
            </a:pPr>
            <a:endParaRPr lang="es-PE" sz="1800" dirty="0">
              <a:latin typeface="+mj-lt"/>
            </a:endParaRPr>
          </a:p>
          <a:p>
            <a:pPr marL="0" indent="0" algn="just">
              <a:buNone/>
            </a:pPr>
            <a:endParaRPr lang="es-PE" sz="1800" dirty="0">
              <a:latin typeface="+mj-lt"/>
            </a:endParaRPr>
          </a:p>
          <a:p>
            <a:pPr marL="0" indent="0" algn="just">
              <a:buNone/>
            </a:pPr>
            <a:r>
              <a:rPr lang="es-PE" sz="1800" dirty="0">
                <a:latin typeface="+mj-lt"/>
              </a:rPr>
              <a:t>Un mayor conocimiento de las finanzas criminales es un prerrequisito para una comprensión más profunda y completa de las economías ilegales, de las dinámicas entre eslabones, grupos, y personas, y a su vez, de su relación con las economías legales. </a:t>
            </a:r>
          </a:p>
          <a:p>
            <a:pPr marL="0" indent="0" algn="just">
              <a:buNone/>
            </a:pPr>
            <a:endParaRPr lang="es-PE" sz="1800" dirty="0">
              <a:latin typeface="+mj-lt"/>
            </a:endParaRPr>
          </a:p>
          <a:p>
            <a:pPr marL="0" indent="0" algn="just">
              <a:buNone/>
            </a:pPr>
            <a:r>
              <a:rPr lang="es-PE" sz="1800" dirty="0">
                <a:latin typeface="+mj-lt"/>
              </a:rPr>
              <a:t>Esta comprensión también es necesaria para contar con mejores herramientas de predicción de los riesgos futuros de las economías ilegales y de las diferentes formas de mitigarlos y prevenirlos. Finalmente, permite que las técnicas de represión sean más selectivas y tengan mayor impacto, y por ende, otorgan un mayor grado de legitimidad a las acciones de coacción y persecución. </a:t>
            </a: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4278361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10294398" cy="4351338"/>
          </a:xfrm>
          <a:noFill/>
        </p:spPr>
        <p:txBody>
          <a:bodyPr/>
          <a:lstStyle/>
          <a:p>
            <a:pPr algn="l"/>
            <a:endParaRPr lang="es-PE" sz="1800" b="0" i="0" u="none" strike="noStrike" baseline="0" dirty="0">
              <a:solidFill>
                <a:srgbClr val="000000"/>
              </a:solidFill>
              <a:latin typeface="Arial" panose="020B0604020202020204" pitchFamily="34" charset="0"/>
            </a:endParaRPr>
          </a:p>
          <a:p>
            <a:pPr algn="just"/>
            <a:r>
              <a:rPr lang="es-PE" sz="2400" b="0" i="0" u="none" strike="noStrike" baseline="0" dirty="0">
                <a:solidFill>
                  <a:srgbClr val="000000"/>
                </a:solidFill>
                <a:latin typeface="+mj-lt"/>
              </a:rPr>
              <a:t>La </a:t>
            </a:r>
            <a:r>
              <a:rPr lang="es-PE" sz="2400" b="1" i="0" u="none" strike="noStrike" baseline="0" dirty="0">
                <a:solidFill>
                  <a:srgbClr val="000000"/>
                </a:solidFill>
                <a:latin typeface="+mj-lt"/>
              </a:rPr>
              <a:t>recuperación de activos </a:t>
            </a:r>
            <a:r>
              <a:rPr lang="es-PE" sz="2400" b="0" i="0" u="none" strike="noStrike" baseline="0" dirty="0">
                <a:solidFill>
                  <a:srgbClr val="000000"/>
                </a:solidFill>
                <a:latin typeface="+mj-lt"/>
              </a:rPr>
              <a:t>cumple una función de la política criminal, que en sentido amplio son todas las acciones destinadas a tener un efecto en la criminalidad. Esto incluye, por ejemplo, tomar decisiones legislativas para decidir que comportamientos constituyen delitos y que </a:t>
            </a:r>
            <a:r>
              <a:rPr lang="es-PE" sz="2400" b="1" i="0" u="none" strike="noStrike" baseline="0" dirty="0">
                <a:solidFill>
                  <a:srgbClr val="000000"/>
                </a:solidFill>
                <a:latin typeface="+mj-lt"/>
              </a:rPr>
              <a:t>sanciones </a:t>
            </a:r>
            <a:r>
              <a:rPr lang="es-PE" sz="2400" b="0" i="0" u="none" strike="noStrike" baseline="0" dirty="0">
                <a:solidFill>
                  <a:srgbClr val="000000"/>
                </a:solidFill>
                <a:latin typeface="+mj-lt"/>
              </a:rPr>
              <a:t>se les debe imponer.</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rgbClr val="C00000"/>
                </a:solidFill>
                <a:latin typeface="+mn-lt"/>
              </a:rPr>
              <a:t>SOBRE LA RECUPERACIÓN DE ACTIVOS</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935628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253330"/>
            <a:ext cx="10232255" cy="4978793"/>
          </a:xfrm>
          <a:noFill/>
        </p:spPr>
        <p:txBody>
          <a:bodyPr>
            <a:noAutofit/>
          </a:bodyPr>
          <a:lstStyle/>
          <a:p>
            <a:pPr marL="0" indent="0" algn="just">
              <a:buNone/>
            </a:pPr>
            <a:endParaRPr lang="es-PE" sz="1800" dirty="0">
              <a:latin typeface="+mj-lt"/>
            </a:endParaRPr>
          </a:p>
          <a:p>
            <a:pPr marL="0" indent="0" algn="just">
              <a:buNone/>
            </a:pPr>
            <a:r>
              <a:rPr lang="es-PE" sz="1800" dirty="0">
                <a:latin typeface="+mj-lt"/>
              </a:rPr>
              <a:t>Esto sucede a través de tres vías: </a:t>
            </a:r>
          </a:p>
          <a:p>
            <a:pPr marL="400050" indent="-400050" algn="just">
              <a:buAutoNum type="romanLcPeriod"/>
            </a:pPr>
            <a:r>
              <a:rPr lang="es-PE" sz="1800" dirty="0">
                <a:latin typeface="+mj-lt"/>
              </a:rPr>
              <a:t>Amplía el repertorio de blancos de coacción. Un mayor conocimiento de cómo funcionan las dinámicas de las finanzas criminales otorga un abanico más extenso y detallado de puntos de intervención y de blancos de coacción. </a:t>
            </a:r>
          </a:p>
          <a:p>
            <a:pPr marL="400050" indent="-400050" algn="just">
              <a:buAutoNum type="romanLcPeriod"/>
            </a:pPr>
            <a:r>
              <a:rPr lang="es-PE" sz="1800" dirty="0">
                <a:latin typeface="+mj-lt"/>
              </a:rPr>
              <a:t>Aumenta capacidad disruptiva. El mayor conocimiento de las finanzas criminales permite aumentar los costos infligidos a los grupos ilegales a partir de acciones de coacción y persecución penal mejor focalizadas.</a:t>
            </a:r>
          </a:p>
          <a:p>
            <a:pPr marL="400050" indent="-400050" algn="just">
              <a:buAutoNum type="romanLcPeriod"/>
            </a:pPr>
            <a:r>
              <a:rPr lang="es-PE" sz="1800" dirty="0">
                <a:latin typeface="+mj-lt"/>
              </a:rPr>
              <a:t>Permite perseguir a quienes detentan mayores niveles de responsabilidad. Como para el objetivo anterior, el mayor conocimiento de los flujos financieros entrega mejor evidencia sobre los actores de mayor nivel de responsabilidad, y revela la identidad de personas no visibles que pueden cumplir roles estratégicos en las economías ilegales. Todo ello permite que la represión del Estado pueda dirigirse en contra de quienes más se benefician de la ilegalidad, o aquellas que cumplen papeles más importantes en las organizaciones, y no en personas vulnerables en el territorio.</a:t>
            </a:r>
            <a:endParaRPr lang="es-MX" sz="1800" dirty="0">
              <a:solidFill>
                <a:srgbClr val="002060"/>
              </a:solidFill>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713805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60" y="1253330"/>
            <a:ext cx="9708472" cy="4978793"/>
          </a:xfrm>
          <a:noFill/>
        </p:spPr>
        <p:txBody>
          <a:bodyPr>
            <a:noAutofit/>
          </a:bodyPr>
          <a:lstStyle/>
          <a:p>
            <a:pPr marL="0" indent="0" algn="just">
              <a:buNone/>
            </a:pPr>
            <a:r>
              <a:rPr lang="es-MX" sz="1800" b="1" dirty="0">
                <a:solidFill>
                  <a:srgbClr val="FF0000"/>
                </a:solidFill>
                <a:latin typeface="+mj-lt"/>
              </a:rPr>
              <a:t>APLICACIÓN DE ENFOQUE DUALISTA PARA COMBATIR EL CRIMEN ORGANIZADO</a:t>
            </a:r>
          </a:p>
          <a:p>
            <a:pPr marL="0" indent="0" algn="just">
              <a:buNone/>
            </a:pPr>
            <a:endParaRPr lang="es-MX" sz="1800" dirty="0">
              <a:solidFill>
                <a:srgbClr val="002060"/>
              </a:solidFill>
              <a:latin typeface="+mj-lt"/>
            </a:endParaRPr>
          </a:p>
          <a:p>
            <a:pPr marL="0" indent="0" algn="just">
              <a:buNone/>
            </a:pPr>
            <a:r>
              <a:rPr lang="es-MX" sz="1800" b="1" dirty="0">
                <a:latin typeface="+mj-lt"/>
              </a:rPr>
              <a:t>Persecución de personas</a:t>
            </a:r>
          </a:p>
          <a:p>
            <a:pPr marL="0" indent="0" algn="just">
              <a:buNone/>
            </a:pPr>
            <a:r>
              <a:rPr lang="es-MX" sz="1800" dirty="0">
                <a:latin typeface="+mj-lt"/>
              </a:rPr>
              <a:t>No se debe enfocar solo a la identificación de los miembros de la organización, dado que ello promueve el proceso de selección criminal, en las que los miembros de la organización, ante la persecución penal, buscan alternativas de mejora y ajustes para una eficaz comisión de actividades delictivas, desarrollándose a través de medios tecnológicos, tornándose complicado la lucha con el crimen organizado transnacional.</a:t>
            </a:r>
          </a:p>
          <a:p>
            <a:pPr marL="0" indent="0" algn="just">
              <a:buNone/>
            </a:pPr>
            <a:endParaRPr lang="es-MX" sz="1800" b="1" dirty="0">
              <a:latin typeface="+mj-lt"/>
            </a:endParaRPr>
          </a:p>
          <a:p>
            <a:pPr marL="0" indent="0" algn="just">
              <a:buNone/>
            </a:pPr>
            <a:r>
              <a:rPr lang="es-MX" sz="1800" b="1" dirty="0">
                <a:latin typeface="+mj-lt"/>
              </a:rPr>
              <a:t>Persecución de bienes</a:t>
            </a:r>
          </a:p>
          <a:p>
            <a:pPr marL="0" indent="0" algn="just">
              <a:buNone/>
            </a:pPr>
            <a:r>
              <a:rPr lang="es-MX" sz="1800" dirty="0">
                <a:latin typeface="+mj-lt"/>
              </a:rPr>
              <a:t>Se busca la persecución de activos o bienes provenientes de las actividades criminales efectuadas por estas organizaciones criminales, a fin de afectarlas a nivel económico, en donde prima la incautación de dichos bienes.</a:t>
            </a:r>
          </a:p>
          <a:p>
            <a:pPr marL="0" indent="0" algn="just">
              <a:buNone/>
            </a:pPr>
            <a:r>
              <a:rPr lang="es-MX" sz="1800" dirty="0">
                <a:latin typeface="+mj-lt"/>
              </a:rPr>
              <a:t>Se debe primar la ubicación de activos ilícitos y socavar estabilidad financiera de las organizaciones criminales, es así que se origina como método eficaz a nivel internacional la aplicación del DECOMISO SIN CONDENA, que en el Perú se aplica a través de la Extinción de Dominio (2019).</a:t>
            </a:r>
          </a:p>
          <a:p>
            <a:pPr marL="0" indent="0" algn="just">
              <a:buNone/>
            </a:pPr>
            <a:endParaRPr lang="es-MX" sz="1800" dirty="0">
              <a:latin typeface="+mj-lt"/>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2000" b="1" dirty="0">
              <a:solidFill>
                <a:srgbClr val="C00000"/>
              </a:solidFill>
              <a:latin typeface="+mn-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34920544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4046693" y="3549053"/>
            <a:ext cx="37444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b="1" dirty="0">
                <a:solidFill>
                  <a:schemeClr val="bg2">
                    <a:lumMod val="25000"/>
                  </a:schemeClr>
                </a:solidFill>
                <a:latin typeface="Arial" panose="020B0604020202020204" pitchFamily="34" charset="0"/>
              </a:rPr>
              <a:t>MUCHAS GRACIAS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84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10294398" cy="4351338"/>
          </a:xfrm>
          <a:noFill/>
        </p:spPr>
        <p:txBody>
          <a:bodyPr>
            <a:normAutofit fontScale="85000" lnSpcReduction="20000"/>
          </a:bodyPr>
          <a:lstStyle/>
          <a:p>
            <a:pPr algn="l"/>
            <a:endParaRPr lang="es-PE" sz="2100" b="0" i="0" u="none" strike="noStrike" baseline="0" dirty="0">
              <a:solidFill>
                <a:srgbClr val="000000"/>
              </a:solidFill>
              <a:latin typeface="+mj-lt"/>
            </a:endParaRPr>
          </a:p>
          <a:p>
            <a:pPr marL="0" indent="0">
              <a:buNone/>
            </a:pPr>
            <a:r>
              <a:rPr lang="es-PE" sz="2100" b="1" i="0" u="none" strike="noStrike" baseline="0" dirty="0">
                <a:latin typeface="+mj-lt"/>
              </a:rPr>
              <a:t>En el Derecho Internacional:</a:t>
            </a:r>
            <a:endParaRPr lang="es-PE" sz="2100" b="0" i="0" u="none" strike="noStrike" baseline="0" dirty="0">
              <a:latin typeface="+mj-lt"/>
            </a:endParaRPr>
          </a:p>
          <a:p>
            <a:r>
              <a:rPr lang="es-PE" sz="2100" b="0" i="0" u="none" strike="noStrike" baseline="0" dirty="0">
                <a:solidFill>
                  <a:srgbClr val="000000"/>
                </a:solidFill>
                <a:latin typeface="+mj-lt"/>
              </a:rPr>
              <a:t>Capítulo V - CNUCC</a:t>
            </a:r>
          </a:p>
          <a:p>
            <a:r>
              <a:rPr lang="es-PE" sz="2100" b="0" i="0" u="none" strike="noStrike" baseline="0" dirty="0">
                <a:solidFill>
                  <a:srgbClr val="000000"/>
                </a:solidFill>
                <a:latin typeface="+mj-lt"/>
              </a:rPr>
              <a:t>Art.31</a:t>
            </a:r>
          </a:p>
          <a:p>
            <a:r>
              <a:rPr lang="es-PE" sz="2100" b="0" i="0" u="none" strike="noStrike" baseline="0" dirty="0">
                <a:solidFill>
                  <a:srgbClr val="000000"/>
                </a:solidFill>
                <a:latin typeface="+mj-lt"/>
              </a:rPr>
              <a:t>Art.51-57</a:t>
            </a:r>
          </a:p>
          <a:p>
            <a:r>
              <a:rPr lang="es-PE" sz="2100" b="0" i="0" u="none" strike="noStrike" baseline="0" dirty="0">
                <a:latin typeface="+mj-lt"/>
              </a:rPr>
              <a:t>Decomiso sin condena(art.54.1.c)</a:t>
            </a:r>
          </a:p>
          <a:p>
            <a:pPr marL="0" indent="0">
              <a:buNone/>
            </a:pPr>
            <a:endParaRPr lang="es-PE" sz="2100" b="0" i="0" u="none" strike="noStrike" baseline="0" dirty="0">
              <a:latin typeface="+mj-lt"/>
            </a:endParaRPr>
          </a:p>
          <a:p>
            <a:pPr marL="0" indent="0">
              <a:buNone/>
            </a:pPr>
            <a:r>
              <a:rPr lang="es-PE" sz="2100" b="1" i="0" u="none" strike="noStrike" baseline="0" dirty="0">
                <a:latin typeface="+mj-lt"/>
              </a:rPr>
              <a:t>En el Derecho Nacional:</a:t>
            </a:r>
          </a:p>
          <a:p>
            <a:r>
              <a:rPr lang="es-PE" sz="2100" b="0" i="0" u="none" strike="noStrike" baseline="0" dirty="0">
                <a:latin typeface="+mj-lt"/>
              </a:rPr>
              <a:t>Art.102 Código Penal  y D.L 1373.</a:t>
            </a:r>
          </a:p>
          <a:p>
            <a:r>
              <a:rPr lang="es-PE" sz="2100" b="0" i="0" u="none" strike="noStrike" baseline="0" dirty="0">
                <a:latin typeface="+mj-lt"/>
              </a:rPr>
              <a:t>Decomisos administrativos.</a:t>
            </a:r>
          </a:p>
          <a:p>
            <a:r>
              <a:rPr lang="es-PE" sz="2100" b="0" i="0" u="none" strike="noStrike" baseline="0" dirty="0">
                <a:latin typeface="+mj-lt"/>
              </a:rPr>
              <a:t>Restituciones.</a:t>
            </a:r>
          </a:p>
          <a:p>
            <a:r>
              <a:rPr lang="es-PE" sz="2100" b="0" i="0" u="none" strike="noStrike" baseline="0" dirty="0">
                <a:latin typeface="+mj-lt"/>
              </a:rPr>
              <a:t>Reparación civil.</a:t>
            </a:r>
          </a:p>
          <a:p>
            <a:r>
              <a:rPr lang="es-PE" sz="2100" b="0" i="0" u="none" strike="noStrike" baseline="0" dirty="0">
                <a:latin typeface="+mj-lt"/>
              </a:rPr>
              <a:t>Multas.</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rgbClr val="C00000"/>
                </a:solidFill>
                <a:latin typeface="+mn-lt"/>
              </a:rPr>
              <a:t>REGULACIÓN DE RECUPERACIÓN DE ACTIVOS</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887923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10294398" cy="4351338"/>
          </a:xfrm>
          <a:noFill/>
        </p:spPr>
        <p:txBody>
          <a:bodyPr>
            <a:normAutofit/>
          </a:bodyPr>
          <a:lstStyle/>
          <a:p>
            <a:pPr algn="just"/>
            <a:r>
              <a:rPr lang="es-MX" sz="2000" dirty="0">
                <a:latin typeface="+mj-lt"/>
              </a:rPr>
              <a:t>“</a:t>
            </a:r>
            <a:r>
              <a:rPr lang="es-MX" sz="2000" i="1" dirty="0">
                <a:latin typeface="+mj-lt"/>
              </a:rPr>
              <a:t>Convención de las Naciones Unidas contra el tráfico ilícito de estupefacientes y sustancias sicotrópicas</a:t>
            </a:r>
            <a:r>
              <a:rPr lang="es-MX" sz="2000" dirty="0">
                <a:latin typeface="+mj-lt"/>
              </a:rPr>
              <a:t>”, (Convención de Viena), suscrita en Viena el 20 de Diciembre de 1988.</a:t>
            </a:r>
          </a:p>
          <a:p>
            <a:pPr marL="0" indent="0" algn="just">
              <a:buNone/>
            </a:pPr>
            <a:endParaRPr lang="es-MX" sz="2000" dirty="0">
              <a:latin typeface="+mj-lt"/>
            </a:endParaRPr>
          </a:p>
          <a:p>
            <a:pPr algn="just"/>
            <a:r>
              <a:rPr lang="es-MX" sz="2000" i="1" dirty="0">
                <a:latin typeface="+mj-lt"/>
              </a:rPr>
              <a:t>“Convención de las Naciones Unidas contra la Delincuencia Organizada Transnacional</a:t>
            </a:r>
            <a:r>
              <a:rPr lang="es-MX" sz="2000" dirty="0">
                <a:latin typeface="+mj-lt"/>
              </a:rPr>
              <a:t>”, (Convención de Palermo), adoptada por la Asamblea General de las Naciones Unidas el 15 de noviembre de 2000.</a:t>
            </a:r>
          </a:p>
          <a:p>
            <a:pPr marL="0" indent="0" algn="just">
              <a:buNone/>
            </a:pPr>
            <a:endParaRPr lang="es-MX" sz="2000" dirty="0">
              <a:latin typeface="+mj-lt"/>
            </a:endParaRPr>
          </a:p>
          <a:p>
            <a:pPr algn="just"/>
            <a:r>
              <a:rPr lang="es-MX" sz="2000" i="1" dirty="0">
                <a:latin typeface="+mj-lt"/>
              </a:rPr>
              <a:t>“Convención de las Naciones Unidas contra la Corrupción”, </a:t>
            </a:r>
            <a:r>
              <a:rPr lang="es-MX" sz="2000" dirty="0">
                <a:latin typeface="+mj-lt"/>
              </a:rPr>
              <a:t>(Convención de Mérida)</a:t>
            </a:r>
            <a:r>
              <a:rPr lang="es-MX" sz="2000" i="1" dirty="0">
                <a:latin typeface="+mj-lt"/>
              </a:rPr>
              <a:t>, </a:t>
            </a:r>
            <a:r>
              <a:rPr lang="es-MX" sz="2000" dirty="0">
                <a:latin typeface="+mj-lt"/>
              </a:rPr>
              <a:t>adoptada por la Asamblea General de las Naciones Unidas en Nueva York el 31 de octubre de 2003.</a:t>
            </a:r>
          </a:p>
          <a:p>
            <a:pPr marL="0" indent="0" algn="just">
              <a:buNone/>
            </a:pPr>
            <a:endParaRPr lang="es-MX" sz="2000" dirty="0">
              <a:latin typeface="+mj-lt"/>
            </a:endParaRPr>
          </a:p>
          <a:p>
            <a:pPr algn="just"/>
            <a:r>
              <a:rPr lang="es-MX" sz="2000" i="1" dirty="0">
                <a:latin typeface="+mj-lt"/>
              </a:rPr>
              <a:t>“Convenio sobre Blanqueo, Detección, Embargo y Confiscación de los Productos de un Delito”, </a:t>
            </a:r>
            <a:r>
              <a:rPr lang="es-MX" sz="2000" dirty="0">
                <a:latin typeface="+mj-lt"/>
              </a:rPr>
              <a:t>(Convención de Estrasburgo), suscrito en Estrasburgo el 8de noviembre de 1990.</a:t>
            </a: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rgbClr val="FF0000"/>
                </a:solidFill>
                <a:latin typeface="+mn-lt"/>
              </a:rPr>
              <a:t>MARCO JURÍDICO INTERNACIONAL</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070556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10294398" cy="4351338"/>
          </a:xfrm>
          <a:noFill/>
        </p:spPr>
        <p:txBody>
          <a:bodyPr>
            <a:normAutofit/>
          </a:bodyPr>
          <a:lstStyle/>
          <a:p>
            <a:pPr algn="l"/>
            <a:endParaRPr lang="es-PE" sz="1900" b="0" i="0" u="none" strike="noStrike" baseline="0" dirty="0">
              <a:solidFill>
                <a:srgbClr val="000000"/>
              </a:solidFill>
              <a:latin typeface="+mj-lt"/>
            </a:endParaRPr>
          </a:p>
          <a:p>
            <a:pPr marL="0" indent="0">
              <a:buNone/>
            </a:pPr>
            <a:r>
              <a:rPr lang="es-PE" sz="2800" b="1" i="0" u="none" strike="noStrike" baseline="0" dirty="0">
                <a:solidFill>
                  <a:srgbClr val="000000"/>
                </a:solidFill>
                <a:latin typeface="+mj-lt"/>
              </a:rPr>
              <a:t>Capítulo V de la Convención de las Naciones Unidas Contra la Corrupción</a:t>
            </a:r>
            <a:endParaRPr lang="es-PE" sz="2800" b="0" i="0" u="none" strike="noStrike" baseline="0" dirty="0">
              <a:solidFill>
                <a:srgbClr val="000000"/>
              </a:solidFill>
              <a:latin typeface="+mj-lt"/>
            </a:endParaRPr>
          </a:p>
          <a:p>
            <a:pPr marL="0" indent="0">
              <a:buNone/>
            </a:pPr>
            <a:r>
              <a:rPr lang="es-PE" sz="2800" b="1" i="0" u="none" strike="noStrike" baseline="0" dirty="0">
                <a:solidFill>
                  <a:srgbClr val="000000"/>
                </a:solidFill>
                <a:latin typeface="+mj-lt"/>
              </a:rPr>
              <a:t>Recuperación de activos</a:t>
            </a:r>
            <a:endParaRPr lang="es-PE" sz="2800" b="0" i="0" u="none" strike="noStrike" baseline="0" dirty="0">
              <a:solidFill>
                <a:srgbClr val="000000"/>
              </a:solidFill>
              <a:latin typeface="+mj-lt"/>
            </a:endParaRPr>
          </a:p>
          <a:p>
            <a:pPr marL="0" indent="0">
              <a:buNone/>
            </a:pPr>
            <a:endParaRPr lang="es-PE" sz="2800" b="1" i="0" u="none" strike="noStrike" baseline="0" dirty="0">
              <a:solidFill>
                <a:srgbClr val="000000"/>
              </a:solidFill>
              <a:latin typeface="+mj-lt"/>
            </a:endParaRPr>
          </a:p>
          <a:p>
            <a:pPr marL="0" indent="0">
              <a:buNone/>
            </a:pPr>
            <a:r>
              <a:rPr lang="es-PE" sz="2800" b="1" i="0" u="none" strike="noStrike" baseline="0" dirty="0">
                <a:solidFill>
                  <a:srgbClr val="000000"/>
                </a:solidFill>
                <a:latin typeface="+mj-lt"/>
              </a:rPr>
              <a:t>Artículo 51: Disposición general</a:t>
            </a:r>
            <a:endParaRPr lang="es-PE" sz="2800" b="0" i="0" u="none" strike="noStrike" baseline="0" dirty="0">
              <a:solidFill>
                <a:srgbClr val="000000"/>
              </a:solidFill>
              <a:latin typeface="+mj-lt"/>
            </a:endParaRPr>
          </a:p>
          <a:p>
            <a:pPr marL="0" indent="0" algn="just">
              <a:buNone/>
            </a:pPr>
            <a:r>
              <a:rPr lang="es-PE" sz="2800" b="0" i="0" u="none" strike="noStrike" baseline="0" dirty="0">
                <a:solidFill>
                  <a:srgbClr val="000000"/>
                </a:solidFill>
                <a:latin typeface="+mj-lt"/>
              </a:rPr>
              <a:t>La restitución de activos con arreglo al presente capitulo es un </a:t>
            </a:r>
            <a:r>
              <a:rPr lang="es-PE" sz="2800" b="1" i="0" u="none" strike="noStrike" baseline="0" dirty="0">
                <a:solidFill>
                  <a:srgbClr val="000000"/>
                </a:solidFill>
                <a:latin typeface="+mj-lt"/>
              </a:rPr>
              <a:t>principio fundamental </a:t>
            </a:r>
            <a:r>
              <a:rPr lang="es-PE" sz="2800" b="0" i="0" u="none" strike="noStrike" baseline="0" dirty="0">
                <a:solidFill>
                  <a:srgbClr val="000000"/>
                </a:solidFill>
                <a:latin typeface="+mj-lt"/>
              </a:rPr>
              <a:t>de la presente convención y los Estados Parte se prestaran la mas cooperación y asistencia entre si.</a:t>
            </a:r>
            <a:endParaRPr lang="es-PE" sz="2800" b="0" i="0" u="none" strike="noStrike" baseline="0" dirty="0">
              <a:latin typeface="+mj-lt"/>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rgbClr val="FF0000"/>
                </a:solidFill>
                <a:latin typeface="+mn-lt"/>
              </a:rPr>
              <a:t>MARCO JURÍDICO INTERNACIONAL</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662268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603520" y="1092038"/>
            <a:ext cx="10294398" cy="4351338"/>
          </a:xfrm>
          <a:noFill/>
        </p:spPr>
        <p:txBody>
          <a:bodyPr>
            <a:noAutofit/>
          </a:bodyPr>
          <a:lstStyle/>
          <a:p>
            <a:pPr marL="0" indent="0" algn="just">
              <a:buNone/>
            </a:pPr>
            <a:r>
              <a:rPr lang="es-PE" sz="1800" b="1" i="0" u="none" strike="noStrike" baseline="0" dirty="0">
                <a:solidFill>
                  <a:srgbClr val="000000"/>
                </a:solidFill>
                <a:latin typeface="+mj-lt"/>
              </a:rPr>
              <a:t>ARTICULO 31 - Convención de las Naciones Unidas Contra la Corrupción</a:t>
            </a:r>
            <a:endParaRPr lang="es-PE" sz="1800" b="0" i="0" u="none" strike="noStrike" baseline="0" dirty="0">
              <a:solidFill>
                <a:srgbClr val="000000"/>
              </a:solidFill>
              <a:latin typeface="+mj-lt"/>
            </a:endParaRPr>
          </a:p>
          <a:p>
            <a:pPr marL="0" indent="0" algn="just">
              <a:buNone/>
            </a:pPr>
            <a:endParaRPr lang="es-PE" sz="1800" b="0" i="0" u="none" strike="noStrike" baseline="0" dirty="0">
              <a:solidFill>
                <a:srgbClr val="000000"/>
              </a:solidFill>
              <a:latin typeface="+mj-lt"/>
            </a:endParaRPr>
          </a:p>
          <a:p>
            <a:pPr marL="0" indent="0" algn="just">
              <a:buNone/>
            </a:pPr>
            <a:r>
              <a:rPr lang="es-PE" sz="1800" b="0" i="0" u="none" strike="noStrike" baseline="0" dirty="0">
                <a:solidFill>
                  <a:srgbClr val="000000"/>
                </a:solidFill>
                <a:latin typeface="+mj-lt"/>
              </a:rPr>
              <a:t>Embargo preventivo, incautación y decomiso.</a:t>
            </a:r>
          </a:p>
          <a:p>
            <a:pPr marL="0" indent="0" algn="just">
              <a:buNone/>
            </a:pPr>
            <a:r>
              <a:rPr lang="es-PE" sz="1800" b="0" i="0" u="none" strike="noStrike" baseline="0" dirty="0">
                <a:solidFill>
                  <a:srgbClr val="000000"/>
                </a:solidFill>
                <a:latin typeface="+mj-lt"/>
              </a:rPr>
              <a:t>1.Cada Estado Parte adoptará, en el mayor grado en que lo permita su ordenamiento jurídico interno, las medidas que sean necesarias para autorizar el decomiso:</a:t>
            </a:r>
          </a:p>
          <a:p>
            <a:pPr marL="0" indent="0" algn="just">
              <a:buNone/>
            </a:pPr>
            <a:r>
              <a:rPr lang="es-PE" sz="1800" b="0" i="0" u="none" strike="noStrike" baseline="0" dirty="0">
                <a:solidFill>
                  <a:srgbClr val="000000"/>
                </a:solidFill>
                <a:latin typeface="+mj-lt"/>
              </a:rPr>
              <a:t>a) Del </a:t>
            </a:r>
            <a:r>
              <a:rPr lang="es-PE" sz="1800" b="1" i="0" u="none" strike="noStrike" baseline="0" dirty="0">
                <a:solidFill>
                  <a:srgbClr val="000000"/>
                </a:solidFill>
                <a:latin typeface="+mj-lt"/>
              </a:rPr>
              <a:t>producto </a:t>
            </a:r>
            <a:r>
              <a:rPr lang="es-PE" sz="1800" b="0" i="0" u="none" strike="noStrike" baseline="0" dirty="0">
                <a:solidFill>
                  <a:srgbClr val="000000"/>
                </a:solidFill>
                <a:latin typeface="+mj-lt"/>
              </a:rPr>
              <a:t>de delitos tipificados con arreglo a la presente Convención o de bienes cuyo valor corresponda al de dicho producto;</a:t>
            </a:r>
          </a:p>
          <a:p>
            <a:pPr marL="0" indent="0" algn="just">
              <a:buNone/>
            </a:pPr>
            <a:r>
              <a:rPr lang="es-PE" sz="1800" b="0" i="0" u="none" strike="noStrike" baseline="0" dirty="0">
                <a:solidFill>
                  <a:srgbClr val="000000"/>
                </a:solidFill>
                <a:latin typeface="+mj-lt"/>
              </a:rPr>
              <a:t>b) De los bienes, equipo u otros </a:t>
            </a:r>
            <a:r>
              <a:rPr lang="es-PE" sz="1800" b="1" i="0" u="none" strike="noStrike" baseline="0" dirty="0">
                <a:solidFill>
                  <a:srgbClr val="000000"/>
                </a:solidFill>
                <a:latin typeface="+mj-lt"/>
              </a:rPr>
              <a:t>instrumentos </a:t>
            </a:r>
            <a:r>
              <a:rPr lang="es-PE" sz="1800" b="0" i="0" u="none" strike="noStrike" baseline="0" dirty="0">
                <a:solidFill>
                  <a:srgbClr val="000000"/>
                </a:solidFill>
                <a:latin typeface="+mj-lt"/>
              </a:rPr>
              <a:t>utilizados o destinados a utilizarse en la comisión de los delitos tipificados con arreglo a la presente Convención.[…].</a:t>
            </a:r>
          </a:p>
          <a:p>
            <a:pPr marL="0" indent="0" algn="just">
              <a:buNone/>
            </a:pPr>
            <a:r>
              <a:rPr lang="es-PE" sz="1800" b="0" i="0" u="none" strike="noStrike" baseline="0" dirty="0">
                <a:solidFill>
                  <a:srgbClr val="000000"/>
                </a:solidFill>
                <a:latin typeface="+mj-lt"/>
              </a:rPr>
              <a:t>5. Cuando ese producto del delito se haya </a:t>
            </a:r>
            <a:r>
              <a:rPr lang="es-PE" sz="1800" b="1" i="0" u="none" strike="noStrike" baseline="0" dirty="0">
                <a:solidFill>
                  <a:srgbClr val="000000"/>
                </a:solidFill>
                <a:latin typeface="+mj-lt"/>
              </a:rPr>
              <a:t>mezclado </a:t>
            </a:r>
            <a:r>
              <a:rPr lang="es-PE" sz="1800" b="0" i="0" u="none" strike="noStrike" baseline="0" dirty="0">
                <a:solidFill>
                  <a:srgbClr val="000000"/>
                </a:solidFill>
                <a:latin typeface="+mj-lt"/>
              </a:rPr>
              <a:t>con bienes adquiridos de </a:t>
            </a:r>
            <a:r>
              <a:rPr lang="es-PE" sz="1800" b="1" i="0" u="none" strike="noStrike" baseline="0" dirty="0">
                <a:solidFill>
                  <a:srgbClr val="000000"/>
                </a:solidFill>
                <a:latin typeface="+mj-lt"/>
              </a:rPr>
              <a:t>fuentes lícitas</a:t>
            </a:r>
            <a:r>
              <a:rPr lang="es-PE" sz="1800" b="0" i="0" u="none" strike="noStrike" baseline="0" dirty="0">
                <a:solidFill>
                  <a:srgbClr val="000000"/>
                </a:solidFill>
                <a:latin typeface="+mj-lt"/>
              </a:rPr>
              <a:t>, esos bienes serán objeto de decomiso hasta el valor estimado del producto entre mezclado, sin menoscabo de cualquier otra facultad de embargo preventivo o incautación.</a:t>
            </a:r>
          </a:p>
          <a:p>
            <a:pPr marL="0" indent="0" algn="just">
              <a:buNone/>
            </a:pPr>
            <a:r>
              <a:rPr lang="es-PE" sz="1800" b="0" i="0" u="none" strike="noStrike" baseline="0" dirty="0">
                <a:solidFill>
                  <a:srgbClr val="000000"/>
                </a:solidFill>
                <a:latin typeface="+mj-lt"/>
              </a:rPr>
              <a:t>6. Los ingresos u otros beneficios derivados de ese producto del delito, de bienes en los que se haya transformado o convertido dicho producto o de bienes con los que se haya entremezclado ese producto del delito también serán objeto de las medidas previstas en el presente articulo, de la misma manera y en el mismo grado que el producto del delito.</a:t>
            </a:r>
            <a:endParaRPr lang="es-MX" sz="1800" dirty="0">
              <a:solidFill>
                <a:srgbClr val="002060"/>
              </a:solidFill>
              <a:latin typeface="+mj-lt"/>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28822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10294398" cy="4351338"/>
          </a:xfrm>
          <a:noFill/>
        </p:spPr>
        <p:txBody>
          <a:bodyPr>
            <a:normAutofit/>
          </a:bodyPr>
          <a:lstStyle/>
          <a:p>
            <a:pPr algn="l"/>
            <a:endParaRPr lang="es-PE" sz="1900" b="0" i="0" u="none" strike="noStrike" baseline="0" dirty="0">
              <a:solidFill>
                <a:srgbClr val="000000"/>
              </a:solidFill>
              <a:latin typeface="+mj-lt"/>
            </a:endParaRPr>
          </a:p>
          <a:p>
            <a:pPr marL="0" indent="0">
              <a:buNone/>
            </a:pPr>
            <a:endParaRPr lang="es-MX" dirty="0">
              <a:solidFill>
                <a:srgbClr val="002060"/>
              </a:solidFill>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grpSp>
        <p:nvGrpSpPr>
          <p:cNvPr id="14" name="Google Shape;1159;p50">
            <a:extLst>
              <a:ext uri="{FF2B5EF4-FFF2-40B4-BE49-F238E27FC236}">
                <a16:creationId xmlns:a16="http://schemas.microsoft.com/office/drawing/2014/main" id="{79003897-8E8D-13B3-49F3-4EA77F07D07D}"/>
              </a:ext>
            </a:extLst>
          </p:cNvPr>
          <p:cNvGrpSpPr/>
          <p:nvPr/>
        </p:nvGrpSpPr>
        <p:grpSpPr>
          <a:xfrm>
            <a:off x="2737161" y="1692460"/>
            <a:ext cx="6010182" cy="4123822"/>
            <a:chOff x="6768809" y="2681465"/>
            <a:chExt cx="719915" cy="720678"/>
          </a:xfrm>
        </p:grpSpPr>
        <p:sp>
          <p:nvSpPr>
            <p:cNvPr id="15" name="Google Shape;1160;p50">
              <a:extLst>
                <a:ext uri="{FF2B5EF4-FFF2-40B4-BE49-F238E27FC236}">
                  <a16:creationId xmlns:a16="http://schemas.microsoft.com/office/drawing/2014/main" id="{320009B9-3F97-018D-02B6-26F640C2E75D}"/>
                </a:ext>
              </a:extLst>
            </p:cNvPr>
            <p:cNvSpPr/>
            <p:nvPr/>
          </p:nvSpPr>
          <p:spPr>
            <a:xfrm>
              <a:off x="6768809" y="2682954"/>
              <a:ext cx="400157" cy="358101"/>
            </a:xfrm>
            <a:custGeom>
              <a:avLst/>
              <a:gdLst/>
              <a:ahLst/>
              <a:cxnLst/>
              <a:rect l="l" t="t" r="r" b="b"/>
              <a:pathLst>
                <a:path w="638" h="571" extrusionOk="0">
                  <a:moveTo>
                    <a:pt x="91" y="538"/>
                  </a:moveTo>
                  <a:cubicBezTo>
                    <a:pt x="91" y="525"/>
                    <a:pt x="97" y="513"/>
                    <a:pt x="107" y="505"/>
                  </a:cubicBezTo>
                  <a:cubicBezTo>
                    <a:pt x="121" y="493"/>
                    <a:pt x="142" y="486"/>
                    <a:pt x="164" y="487"/>
                  </a:cubicBezTo>
                  <a:cubicBezTo>
                    <a:pt x="187" y="486"/>
                    <a:pt x="208" y="493"/>
                    <a:pt x="222" y="505"/>
                  </a:cubicBezTo>
                  <a:cubicBezTo>
                    <a:pt x="232" y="513"/>
                    <a:pt x="238" y="525"/>
                    <a:pt x="238" y="538"/>
                  </a:cubicBezTo>
                  <a:cubicBezTo>
                    <a:pt x="238" y="551"/>
                    <a:pt x="232" y="563"/>
                    <a:pt x="221" y="571"/>
                  </a:cubicBezTo>
                  <a:cubicBezTo>
                    <a:pt x="314" y="571"/>
                    <a:pt x="314" y="571"/>
                    <a:pt x="314" y="571"/>
                  </a:cubicBezTo>
                  <a:cubicBezTo>
                    <a:pt x="315" y="435"/>
                    <a:pt x="420" y="325"/>
                    <a:pt x="552" y="314"/>
                  </a:cubicBezTo>
                  <a:cubicBezTo>
                    <a:pt x="552" y="192"/>
                    <a:pt x="552" y="192"/>
                    <a:pt x="552" y="192"/>
                  </a:cubicBezTo>
                  <a:cubicBezTo>
                    <a:pt x="554" y="189"/>
                    <a:pt x="557" y="185"/>
                    <a:pt x="561" y="185"/>
                  </a:cubicBezTo>
                  <a:cubicBezTo>
                    <a:pt x="569" y="184"/>
                    <a:pt x="577" y="184"/>
                    <a:pt x="582" y="192"/>
                  </a:cubicBezTo>
                  <a:cubicBezTo>
                    <a:pt x="585" y="196"/>
                    <a:pt x="587" y="201"/>
                    <a:pt x="590" y="205"/>
                  </a:cubicBezTo>
                  <a:cubicBezTo>
                    <a:pt x="598" y="218"/>
                    <a:pt x="615" y="220"/>
                    <a:pt x="625" y="208"/>
                  </a:cubicBezTo>
                  <a:cubicBezTo>
                    <a:pt x="634" y="196"/>
                    <a:pt x="638" y="179"/>
                    <a:pt x="638" y="163"/>
                  </a:cubicBezTo>
                  <a:cubicBezTo>
                    <a:pt x="638" y="148"/>
                    <a:pt x="634" y="131"/>
                    <a:pt x="625" y="119"/>
                  </a:cubicBezTo>
                  <a:cubicBezTo>
                    <a:pt x="615" y="107"/>
                    <a:pt x="598" y="109"/>
                    <a:pt x="590" y="122"/>
                  </a:cubicBezTo>
                  <a:cubicBezTo>
                    <a:pt x="587" y="126"/>
                    <a:pt x="585" y="131"/>
                    <a:pt x="582" y="135"/>
                  </a:cubicBezTo>
                  <a:cubicBezTo>
                    <a:pt x="577" y="142"/>
                    <a:pt x="569" y="143"/>
                    <a:pt x="561" y="142"/>
                  </a:cubicBezTo>
                  <a:cubicBezTo>
                    <a:pt x="557" y="142"/>
                    <a:pt x="554" y="138"/>
                    <a:pt x="552" y="135"/>
                  </a:cubicBezTo>
                  <a:cubicBezTo>
                    <a:pt x="552" y="0"/>
                    <a:pt x="552" y="0"/>
                    <a:pt x="552" y="0"/>
                  </a:cubicBezTo>
                  <a:cubicBezTo>
                    <a:pt x="246" y="11"/>
                    <a:pt x="1" y="262"/>
                    <a:pt x="0" y="571"/>
                  </a:cubicBezTo>
                  <a:cubicBezTo>
                    <a:pt x="107" y="571"/>
                    <a:pt x="107" y="571"/>
                    <a:pt x="107" y="571"/>
                  </a:cubicBezTo>
                  <a:cubicBezTo>
                    <a:pt x="97" y="563"/>
                    <a:pt x="91" y="551"/>
                    <a:pt x="91" y="538"/>
                  </a:cubicBezTo>
                  <a:close/>
                </a:path>
              </a:pathLst>
            </a:custGeom>
            <a:solidFill>
              <a:schemeClr val="accent1"/>
            </a:solidFill>
            <a:ln>
              <a:noFill/>
            </a:ln>
          </p:spPr>
          <p:txBody>
            <a:bodyPr spcFirstLastPara="1" wrap="square" lIns="91433" tIns="45700" rIns="91433" bIns="45700" anchor="t" anchorCtr="0">
              <a:noAutofit/>
            </a:bodyPr>
            <a:lstStyle/>
            <a:p>
              <a:pPr>
                <a:buClr>
                  <a:schemeClr val="dk1"/>
                </a:buClr>
                <a:buSzPts val="1400"/>
              </a:pPr>
              <a:endParaRPr sz="1867">
                <a:latin typeface="Calibri"/>
                <a:ea typeface="Calibri"/>
                <a:cs typeface="Calibri"/>
                <a:sym typeface="Calibri"/>
              </a:endParaRPr>
            </a:p>
          </p:txBody>
        </p:sp>
        <p:sp>
          <p:nvSpPr>
            <p:cNvPr id="16" name="Google Shape;1161;p50">
              <a:extLst>
                <a:ext uri="{FF2B5EF4-FFF2-40B4-BE49-F238E27FC236}">
                  <a16:creationId xmlns:a16="http://schemas.microsoft.com/office/drawing/2014/main" id="{FE63A85E-0B89-F3F8-573A-B6AFF01D5D91}"/>
                </a:ext>
              </a:extLst>
            </p:cNvPr>
            <p:cNvSpPr/>
            <p:nvPr/>
          </p:nvSpPr>
          <p:spPr>
            <a:xfrm>
              <a:off x="6768809" y="3002032"/>
              <a:ext cx="358808" cy="400111"/>
            </a:xfrm>
            <a:custGeom>
              <a:avLst/>
              <a:gdLst/>
              <a:ahLst/>
              <a:cxnLst/>
              <a:rect l="l" t="t" r="r" b="b"/>
              <a:pathLst>
                <a:path w="572" h="638" extrusionOk="0">
                  <a:moveTo>
                    <a:pt x="539" y="547"/>
                  </a:moveTo>
                  <a:cubicBezTo>
                    <a:pt x="526" y="547"/>
                    <a:pt x="514" y="542"/>
                    <a:pt x="506" y="532"/>
                  </a:cubicBezTo>
                  <a:cubicBezTo>
                    <a:pt x="494" y="517"/>
                    <a:pt x="487" y="497"/>
                    <a:pt x="488" y="474"/>
                  </a:cubicBezTo>
                  <a:cubicBezTo>
                    <a:pt x="487" y="451"/>
                    <a:pt x="494" y="431"/>
                    <a:pt x="506" y="416"/>
                  </a:cubicBezTo>
                  <a:cubicBezTo>
                    <a:pt x="514" y="406"/>
                    <a:pt x="526" y="400"/>
                    <a:pt x="539" y="400"/>
                  </a:cubicBezTo>
                  <a:cubicBezTo>
                    <a:pt x="551" y="400"/>
                    <a:pt x="564" y="406"/>
                    <a:pt x="572" y="417"/>
                  </a:cubicBezTo>
                  <a:cubicBezTo>
                    <a:pt x="572" y="324"/>
                    <a:pt x="572" y="324"/>
                    <a:pt x="572" y="324"/>
                  </a:cubicBezTo>
                  <a:cubicBezTo>
                    <a:pt x="436" y="323"/>
                    <a:pt x="325" y="219"/>
                    <a:pt x="315" y="86"/>
                  </a:cubicBezTo>
                  <a:cubicBezTo>
                    <a:pt x="193" y="86"/>
                    <a:pt x="193" y="86"/>
                    <a:pt x="193" y="86"/>
                  </a:cubicBezTo>
                  <a:cubicBezTo>
                    <a:pt x="189" y="84"/>
                    <a:pt x="186" y="81"/>
                    <a:pt x="186" y="77"/>
                  </a:cubicBezTo>
                  <a:cubicBezTo>
                    <a:pt x="185" y="69"/>
                    <a:pt x="185" y="61"/>
                    <a:pt x="193" y="56"/>
                  </a:cubicBezTo>
                  <a:cubicBezTo>
                    <a:pt x="197" y="53"/>
                    <a:pt x="202" y="51"/>
                    <a:pt x="206" y="48"/>
                  </a:cubicBezTo>
                  <a:cubicBezTo>
                    <a:pt x="219" y="40"/>
                    <a:pt x="221" y="23"/>
                    <a:pt x="209" y="13"/>
                  </a:cubicBezTo>
                  <a:cubicBezTo>
                    <a:pt x="197" y="4"/>
                    <a:pt x="180" y="0"/>
                    <a:pt x="164" y="0"/>
                  </a:cubicBezTo>
                  <a:cubicBezTo>
                    <a:pt x="149" y="0"/>
                    <a:pt x="132" y="4"/>
                    <a:pt x="120" y="13"/>
                  </a:cubicBezTo>
                  <a:cubicBezTo>
                    <a:pt x="108" y="23"/>
                    <a:pt x="109" y="40"/>
                    <a:pt x="123" y="48"/>
                  </a:cubicBezTo>
                  <a:cubicBezTo>
                    <a:pt x="127" y="51"/>
                    <a:pt x="132" y="53"/>
                    <a:pt x="136" y="56"/>
                  </a:cubicBezTo>
                  <a:cubicBezTo>
                    <a:pt x="143" y="61"/>
                    <a:pt x="143" y="69"/>
                    <a:pt x="143" y="77"/>
                  </a:cubicBezTo>
                  <a:cubicBezTo>
                    <a:pt x="143" y="81"/>
                    <a:pt x="139" y="84"/>
                    <a:pt x="136" y="86"/>
                  </a:cubicBezTo>
                  <a:cubicBezTo>
                    <a:pt x="0" y="86"/>
                    <a:pt x="0" y="86"/>
                    <a:pt x="0" y="86"/>
                  </a:cubicBezTo>
                  <a:cubicBezTo>
                    <a:pt x="12" y="392"/>
                    <a:pt x="263" y="637"/>
                    <a:pt x="572" y="638"/>
                  </a:cubicBezTo>
                  <a:cubicBezTo>
                    <a:pt x="572" y="531"/>
                    <a:pt x="572" y="531"/>
                    <a:pt x="572" y="531"/>
                  </a:cubicBezTo>
                  <a:cubicBezTo>
                    <a:pt x="564" y="541"/>
                    <a:pt x="551" y="547"/>
                    <a:pt x="539" y="547"/>
                  </a:cubicBezTo>
                  <a:close/>
                </a:path>
              </a:pathLst>
            </a:custGeom>
            <a:solidFill>
              <a:schemeClr val="accent4"/>
            </a:solidFill>
            <a:ln>
              <a:noFill/>
            </a:ln>
          </p:spPr>
          <p:txBody>
            <a:bodyPr spcFirstLastPara="1" wrap="square" lIns="91433" tIns="45700" rIns="91433" bIns="45700" anchor="t" anchorCtr="0">
              <a:noAutofit/>
            </a:bodyPr>
            <a:lstStyle/>
            <a:p>
              <a:pPr>
                <a:buClr>
                  <a:schemeClr val="dk1"/>
                </a:buClr>
                <a:buSzPts val="1400"/>
              </a:pPr>
              <a:endParaRPr sz="1867">
                <a:latin typeface="Calibri"/>
                <a:ea typeface="Calibri"/>
                <a:cs typeface="Calibri"/>
                <a:sym typeface="Calibri"/>
              </a:endParaRPr>
            </a:p>
          </p:txBody>
        </p:sp>
        <p:sp>
          <p:nvSpPr>
            <p:cNvPr id="17" name="Google Shape;1162;p50">
              <a:extLst>
                <a:ext uri="{FF2B5EF4-FFF2-40B4-BE49-F238E27FC236}">
                  <a16:creationId xmlns:a16="http://schemas.microsoft.com/office/drawing/2014/main" id="{CD1E903C-0919-7B41-50DD-2D6F803756D0}"/>
                </a:ext>
              </a:extLst>
            </p:cNvPr>
            <p:cNvSpPr/>
            <p:nvPr/>
          </p:nvSpPr>
          <p:spPr>
            <a:xfrm>
              <a:off x="7127617" y="2681465"/>
              <a:ext cx="358808" cy="400111"/>
            </a:xfrm>
            <a:custGeom>
              <a:avLst/>
              <a:gdLst/>
              <a:ahLst/>
              <a:cxnLst/>
              <a:rect l="l" t="t" r="r" b="b"/>
              <a:pathLst>
                <a:path w="572" h="638" extrusionOk="0">
                  <a:moveTo>
                    <a:pt x="33" y="91"/>
                  </a:moveTo>
                  <a:cubicBezTo>
                    <a:pt x="46" y="91"/>
                    <a:pt x="58" y="97"/>
                    <a:pt x="66" y="107"/>
                  </a:cubicBezTo>
                  <a:cubicBezTo>
                    <a:pt x="78" y="121"/>
                    <a:pt x="85" y="142"/>
                    <a:pt x="84" y="164"/>
                  </a:cubicBezTo>
                  <a:cubicBezTo>
                    <a:pt x="85" y="187"/>
                    <a:pt x="78" y="208"/>
                    <a:pt x="66" y="222"/>
                  </a:cubicBezTo>
                  <a:cubicBezTo>
                    <a:pt x="58" y="232"/>
                    <a:pt x="46" y="238"/>
                    <a:pt x="33" y="238"/>
                  </a:cubicBezTo>
                  <a:cubicBezTo>
                    <a:pt x="21" y="238"/>
                    <a:pt x="8" y="232"/>
                    <a:pt x="0" y="222"/>
                  </a:cubicBezTo>
                  <a:cubicBezTo>
                    <a:pt x="0" y="314"/>
                    <a:pt x="0" y="314"/>
                    <a:pt x="0" y="314"/>
                  </a:cubicBezTo>
                  <a:cubicBezTo>
                    <a:pt x="136" y="315"/>
                    <a:pt x="247" y="420"/>
                    <a:pt x="257" y="553"/>
                  </a:cubicBezTo>
                  <a:cubicBezTo>
                    <a:pt x="379" y="553"/>
                    <a:pt x="379" y="553"/>
                    <a:pt x="379" y="553"/>
                  </a:cubicBezTo>
                  <a:cubicBezTo>
                    <a:pt x="383" y="554"/>
                    <a:pt x="386" y="557"/>
                    <a:pt x="386" y="561"/>
                  </a:cubicBezTo>
                  <a:cubicBezTo>
                    <a:pt x="387" y="570"/>
                    <a:pt x="387" y="577"/>
                    <a:pt x="379" y="582"/>
                  </a:cubicBezTo>
                  <a:cubicBezTo>
                    <a:pt x="375" y="585"/>
                    <a:pt x="370" y="587"/>
                    <a:pt x="366" y="590"/>
                  </a:cubicBezTo>
                  <a:cubicBezTo>
                    <a:pt x="353" y="598"/>
                    <a:pt x="351" y="615"/>
                    <a:pt x="363" y="625"/>
                  </a:cubicBezTo>
                  <a:cubicBezTo>
                    <a:pt x="375" y="635"/>
                    <a:pt x="392" y="638"/>
                    <a:pt x="408" y="638"/>
                  </a:cubicBezTo>
                  <a:cubicBezTo>
                    <a:pt x="423" y="638"/>
                    <a:pt x="440" y="635"/>
                    <a:pt x="452" y="625"/>
                  </a:cubicBezTo>
                  <a:cubicBezTo>
                    <a:pt x="464" y="615"/>
                    <a:pt x="463" y="598"/>
                    <a:pt x="449" y="590"/>
                  </a:cubicBezTo>
                  <a:cubicBezTo>
                    <a:pt x="445" y="587"/>
                    <a:pt x="440" y="585"/>
                    <a:pt x="436" y="582"/>
                  </a:cubicBezTo>
                  <a:cubicBezTo>
                    <a:pt x="429" y="577"/>
                    <a:pt x="429" y="570"/>
                    <a:pt x="429" y="561"/>
                  </a:cubicBezTo>
                  <a:cubicBezTo>
                    <a:pt x="429" y="557"/>
                    <a:pt x="433" y="554"/>
                    <a:pt x="436" y="553"/>
                  </a:cubicBezTo>
                  <a:cubicBezTo>
                    <a:pt x="572" y="553"/>
                    <a:pt x="572" y="553"/>
                    <a:pt x="572" y="553"/>
                  </a:cubicBezTo>
                  <a:cubicBezTo>
                    <a:pt x="560" y="246"/>
                    <a:pt x="309" y="1"/>
                    <a:pt x="0" y="0"/>
                  </a:cubicBezTo>
                  <a:cubicBezTo>
                    <a:pt x="0" y="107"/>
                    <a:pt x="0" y="107"/>
                    <a:pt x="0" y="107"/>
                  </a:cubicBezTo>
                  <a:cubicBezTo>
                    <a:pt x="8" y="97"/>
                    <a:pt x="21" y="91"/>
                    <a:pt x="33" y="91"/>
                  </a:cubicBezTo>
                  <a:close/>
                </a:path>
              </a:pathLst>
            </a:custGeom>
            <a:solidFill>
              <a:schemeClr val="accent2"/>
            </a:solidFill>
            <a:ln>
              <a:noFill/>
            </a:ln>
          </p:spPr>
          <p:txBody>
            <a:bodyPr spcFirstLastPara="1" wrap="square" lIns="91433" tIns="45700" rIns="91433" bIns="45700" anchor="t" anchorCtr="0">
              <a:noAutofit/>
            </a:bodyPr>
            <a:lstStyle/>
            <a:p>
              <a:pPr>
                <a:buClr>
                  <a:schemeClr val="dk1"/>
                </a:buClr>
                <a:buSzPts val="1400"/>
              </a:pPr>
              <a:endParaRPr sz="1867" dirty="0">
                <a:latin typeface="Calibri"/>
                <a:ea typeface="Calibri"/>
                <a:cs typeface="Calibri"/>
                <a:sym typeface="Calibri"/>
              </a:endParaRPr>
            </a:p>
          </p:txBody>
        </p:sp>
        <p:sp>
          <p:nvSpPr>
            <p:cNvPr id="18" name="Google Shape;1163;p50">
              <a:extLst>
                <a:ext uri="{FF2B5EF4-FFF2-40B4-BE49-F238E27FC236}">
                  <a16:creationId xmlns:a16="http://schemas.microsoft.com/office/drawing/2014/main" id="{1215309B-4634-D89C-71F6-B4D0988772DE}"/>
                </a:ext>
              </a:extLst>
            </p:cNvPr>
            <p:cNvSpPr/>
            <p:nvPr/>
          </p:nvSpPr>
          <p:spPr>
            <a:xfrm>
              <a:off x="7088567" y="3043581"/>
              <a:ext cx="400157" cy="358561"/>
            </a:xfrm>
            <a:custGeom>
              <a:avLst/>
              <a:gdLst/>
              <a:ahLst/>
              <a:cxnLst/>
              <a:rect l="l" t="t" r="r" b="b"/>
              <a:pathLst>
                <a:path w="638" h="572" extrusionOk="0">
                  <a:moveTo>
                    <a:pt x="547" y="34"/>
                  </a:moveTo>
                  <a:cubicBezTo>
                    <a:pt x="547" y="46"/>
                    <a:pt x="541" y="58"/>
                    <a:pt x="531" y="66"/>
                  </a:cubicBezTo>
                  <a:cubicBezTo>
                    <a:pt x="517" y="78"/>
                    <a:pt x="496" y="85"/>
                    <a:pt x="474" y="84"/>
                  </a:cubicBezTo>
                  <a:cubicBezTo>
                    <a:pt x="451" y="85"/>
                    <a:pt x="430" y="78"/>
                    <a:pt x="416" y="66"/>
                  </a:cubicBezTo>
                  <a:cubicBezTo>
                    <a:pt x="406" y="58"/>
                    <a:pt x="400" y="46"/>
                    <a:pt x="400" y="34"/>
                  </a:cubicBezTo>
                  <a:cubicBezTo>
                    <a:pt x="400" y="21"/>
                    <a:pt x="406" y="9"/>
                    <a:pt x="417" y="0"/>
                  </a:cubicBezTo>
                  <a:cubicBezTo>
                    <a:pt x="324" y="0"/>
                    <a:pt x="324" y="0"/>
                    <a:pt x="324" y="0"/>
                  </a:cubicBezTo>
                  <a:cubicBezTo>
                    <a:pt x="323" y="136"/>
                    <a:pt x="218" y="247"/>
                    <a:pt x="86" y="258"/>
                  </a:cubicBezTo>
                  <a:cubicBezTo>
                    <a:pt x="86" y="379"/>
                    <a:pt x="86" y="379"/>
                    <a:pt x="86" y="379"/>
                  </a:cubicBezTo>
                  <a:cubicBezTo>
                    <a:pt x="84" y="383"/>
                    <a:pt x="81" y="386"/>
                    <a:pt x="77" y="387"/>
                  </a:cubicBezTo>
                  <a:cubicBezTo>
                    <a:pt x="69" y="387"/>
                    <a:pt x="61" y="387"/>
                    <a:pt x="56" y="379"/>
                  </a:cubicBezTo>
                  <a:cubicBezTo>
                    <a:pt x="53" y="375"/>
                    <a:pt x="51" y="370"/>
                    <a:pt x="48" y="366"/>
                  </a:cubicBezTo>
                  <a:cubicBezTo>
                    <a:pt x="40" y="353"/>
                    <a:pt x="23" y="352"/>
                    <a:pt x="13" y="363"/>
                  </a:cubicBezTo>
                  <a:cubicBezTo>
                    <a:pt x="4" y="375"/>
                    <a:pt x="0" y="392"/>
                    <a:pt x="0" y="408"/>
                  </a:cubicBezTo>
                  <a:cubicBezTo>
                    <a:pt x="0" y="423"/>
                    <a:pt x="4" y="440"/>
                    <a:pt x="13" y="452"/>
                  </a:cubicBezTo>
                  <a:cubicBezTo>
                    <a:pt x="23" y="464"/>
                    <a:pt x="40" y="463"/>
                    <a:pt x="48" y="450"/>
                  </a:cubicBezTo>
                  <a:cubicBezTo>
                    <a:pt x="51" y="445"/>
                    <a:pt x="53" y="440"/>
                    <a:pt x="56" y="436"/>
                  </a:cubicBezTo>
                  <a:cubicBezTo>
                    <a:pt x="61" y="429"/>
                    <a:pt x="69" y="429"/>
                    <a:pt x="77" y="429"/>
                  </a:cubicBezTo>
                  <a:cubicBezTo>
                    <a:pt x="81" y="429"/>
                    <a:pt x="84" y="433"/>
                    <a:pt x="86" y="436"/>
                  </a:cubicBezTo>
                  <a:cubicBezTo>
                    <a:pt x="86" y="572"/>
                    <a:pt x="86" y="572"/>
                    <a:pt x="86" y="572"/>
                  </a:cubicBezTo>
                  <a:cubicBezTo>
                    <a:pt x="392" y="560"/>
                    <a:pt x="637" y="309"/>
                    <a:pt x="638" y="0"/>
                  </a:cubicBezTo>
                  <a:cubicBezTo>
                    <a:pt x="531" y="0"/>
                    <a:pt x="531" y="0"/>
                    <a:pt x="531" y="0"/>
                  </a:cubicBezTo>
                  <a:cubicBezTo>
                    <a:pt x="541" y="9"/>
                    <a:pt x="547" y="21"/>
                    <a:pt x="547" y="34"/>
                  </a:cubicBezTo>
                  <a:close/>
                </a:path>
              </a:pathLst>
            </a:custGeom>
            <a:solidFill>
              <a:schemeClr val="accent3"/>
            </a:solidFill>
            <a:ln>
              <a:noFill/>
            </a:ln>
          </p:spPr>
          <p:txBody>
            <a:bodyPr spcFirstLastPara="1" wrap="square" lIns="91433" tIns="45700" rIns="91433" bIns="45700" anchor="t" anchorCtr="0">
              <a:noAutofit/>
            </a:bodyPr>
            <a:lstStyle/>
            <a:p>
              <a:pPr>
                <a:buClr>
                  <a:schemeClr val="dk1"/>
                </a:buClr>
                <a:buSzPts val="1400"/>
              </a:pPr>
              <a:endParaRPr sz="1867">
                <a:latin typeface="Calibri"/>
                <a:ea typeface="Calibri"/>
                <a:cs typeface="Calibri"/>
                <a:sym typeface="Calibri"/>
              </a:endParaRPr>
            </a:p>
          </p:txBody>
        </p:sp>
      </p:grpSp>
      <p:sp>
        <p:nvSpPr>
          <p:cNvPr id="20" name="CuadroTexto 19">
            <a:extLst>
              <a:ext uri="{FF2B5EF4-FFF2-40B4-BE49-F238E27FC236}">
                <a16:creationId xmlns:a16="http://schemas.microsoft.com/office/drawing/2014/main" id="{FC8FACF8-0102-74D8-5E8C-1D0C56F76E66}"/>
              </a:ext>
            </a:extLst>
          </p:cNvPr>
          <p:cNvSpPr txBox="1"/>
          <p:nvPr/>
        </p:nvSpPr>
        <p:spPr>
          <a:xfrm>
            <a:off x="3513176" y="2629888"/>
            <a:ext cx="1782192" cy="646331"/>
          </a:xfrm>
          <a:prstGeom prst="rect">
            <a:avLst/>
          </a:prstGeom>
          <a:noFill/>
        </p:spPr>
        <p:txBody>
          <a:bodyPr wrap="square">
            <a:spAutoFit/>
          </a:bodyPr>
          <a:lstStyle/>
          <a:p>
            <a:r>
              <a:rPr lang="es-PE" sz="1800" b="0" i="0" u="none" strike="noStrike" baseline="0" dirty="0">
                <a:solidFill>
                  <a:srgbClr val="000000"/>
                </a:solidFill>
                <a:latin typeface="+mj-lt"/>
              </a:rPr>
              <a:t>Rastreo e Identificación</a:t>
            </a:r>
            <a:endParaRPr lang="es-PE" dirty="0">
              <a:latin typeface="+mj-lt"/>
            </a:endParaRPr>
          </a:p>
        </p:txBody>
      </p:sp>
      <p:sp>
        <p:nvSpPr>
          <p:cNvPr id="22" name="CuadroTexto 21">
            <a:extLst>
              <a:ext uri="{FF2B5EF4-FFF2-40B4-BE49-F238E27FC236}">
                <a16:creationId xmlns:a16="http://schemas.microsoft.com/office/drawing/2014/main" id="{45FB61F5-311D-43CE-F670-C768AE6D5BB9}"/>
              </a:ext>
            </a:extLst>
          </p:cNvPr>
          <p:cNvSpPr txBox="1"/>
          <p:nvPr/>
        </p:nvSpPr>
        <p:spPr>
          <a:xfrm>
            <a:off x="6732349" y="2681275"/>
            <a:ext cx="2217197" cy="369332"/>
          </a:xfrm>
          <a:prstGeom prst="rect">
            <a:avLst/>
          </a:prstGeom>
          <a:noFill/>
        </p:spPr>
        <p:txBody>
          <a:bodyPr wrap="square">
            <a:spAutoFit/>
          </a:bodyPr>
          <a:lstStyle/>
          <a:p>
            <a:r>
              <a:rPr lang="es-PE" sz="1800" b="0" i="0" u="none" strike="noStrike" baseline="0" dirty="0">
                <a:solidFill>
                  <a:srgbClr val="000000"/>
                </a:solidFill>
                <a:latin typeface="+mj-lt"/>
              </a:rPr>
              <a:t>Incautación</a:t>
            </a:r>
            <a:endParaRPr lang="es-PE" dirty="0">
              <a:latin typeface="+mj-lt"/>
            </a:endParaRPr>
          </a:p>
        </p:txBody>
      </p:sp>
      <p:sp>
        <p:nvSpPr>
          <p:cNvPr id="24" name="CuadroTexto 23">
            <a:extLst>
              <a:ext uri="{FF2B5EF4-FFF2-40B4-BE49-F238E27FC236}">
                <a16:creationId xmlns:a16="http://schemas.microsoft.com/office/drawing/2014/main" id="{AF3AD9E3-9AF5-23BE-096E-4A5E14F922E0}"/>
              </a:ext>
            </a:extLst>
          </p:cNvPr>
          <p:cNvSpPr txBox="1"/>
          <p:nvPr/>
        </p:nvSpPr>
        <p:spPr>
          <a:xfrm>
            <a:off x="6656888" y="4899056"/>
            <a:ext cx="1972207" cy="369332"/>
          </a:xfrm>
          <a:prstGeom prst="rect">
            <a:avLst/>
          </a:prstGeom>
          <a:noFill/>
        </p:spPr>
        <p:txBody>
          <a:bodyPr wrap="square">
            <a:spAutoFit/>
          </a:bodyPr>
          <a:lstStyle/>
          <a:p>
            <a:r>
              <a:rPr lang="es-PE" sz="1800" b="0" i="0" u="none" strike="noStrike" baseline="0" dirty="0">
                <a:solidFill>
                  <a:srgbClr val="000000"/>
                </a:solidFill>
                <a:latin typeface="+mj-lt"/>
              </a:rPr>
              <a:t>Decomiso</a:t>
            </a:r>
            <a:endParaRPr lang="es-PE" dirty="0">
              <a:latin typeface="+mj-lt"/>
            </a:endParaRPr>
          </a:p>
        </p:txBody>
      </p:sp>
      <p:sp>
        <p:nvSpPr>
          <p:cNvPr id="26" name="CuadroTexto 25">
            <a:extLst>
              <a:ext uri="{FF2B5EF4-FFF2-40B4-BE49-F238E27FC236}">
                <a16:creationId xmlns:a16="http://schemas.microsoft.com/office/drawing/2014/main" id="{C95A858C-1667-79A8-29F3-429BF65D5C4F}"/>
              </a:ext>
            </a:extLst>
          </p:cNvPr>
          <p:cNvSpPr txBox="1"/>
          <p:nvPr/>
        </p:nvSpPr>
        <p:spPr>
          <a:xfrm>
            <a:off x="3424059" y="4519209"/>
            <a:ext cx="1512897" cy="646331"/>
          </a:xfrm>
          <a:prstGeom prst="rect">
            <a:avLst/>
          </a:prstGeom>
          <a:noFill/>
        </p:spPr>
        <p:txBody>
          <a:bodyPr wrap="square">
            <a:spAutoFit/>
          </a:bodyPr>
          <a:lstStyle/>
          <a:p>
            <a:r>
              <a:rPr lang="es-PE" sz="1800" b="0" i="0" u="none" strike="noStrike" baseline="0" dirty="0">
                <a:solidFill>
                  <a:srgbClr val="000000"/>
                </a:solidFill>
                <a:latin typeface="+mj-lt"/>
              </a:rPr>
              <a:t>Restitución de activos</a:t>
            </a:r>
            <a:endParaRPr lang="es-PE" dirty="0">
              <a:latin typeface="+mj-lt"/>
            </a:endParaRPr>
          </a:p>
        </p:txBody>
      </p:sp>
      <p:sp>
        <p:nvSpPr>
          <p:cNvPr id="28" name="CuadroTexto 27">
            <a:extLst>
              <a:ext uri="{FF2B5EF4-FFF2-40B4-BE49-F238E27FC236}">
                <a16:creationId xmlns:a16="http://schemas.microsoft.com/office/drawing/2014/main" id="{E14E7604-9661-A9AF-C2CE-4D658DE97669}"/>
              </a:ext>
            </a:extLst>
          </p:cNvPr>
          <p:cNvSpPr txBox="1"/>
          <p:nvPr/>
        </p:nvSpPr>
        <p:spPr>
          <a:xfrm>
            <a:off x="801210" y="1301321"/>
            <a:ext cx="6094520" cy="369332"/>
          </a:xfrm>
          <a:prstGeom prst="rect">
            <a:avLst/>
          </a:prstGeom>
          <a:noFill/>
        </p:spPr>
        <p:txBody>
          <a:bodyPr wrap="square">
            <a:spAutoFit/>
          </a:bodyPr>
          <a:lstStyle/>
          <a:p>
            <a:r>
              <a:rPr lang="es-MX" sz="1800" b="1" dirty="0">
                <a:solidFill>
                  <a:srgbClr val="C00000"/>
                </a:solidFill>
                <a:latin typeface="+mn-lt"/>
              </a:rPr>
              <a:t>FASES DE LA RECUPERACIÓN DE ACTIVOS</a:t>
            </a:r>
          </a:p>
        </p:txBody>
      </p:sp>
      <p:grpSp>
        <p:nvGrpSpPr>
          <p:cNvPr id="29" name="Google Shape;1440;p50">
            <a:extLst>
              <a:ext uri="{FF2B5EF4-FFF2-40B4-BE49-F238E27FC236}">
                <a16:creationId xmlns:a16="http://schemas.microsoft.com/office/drawing/2014/main" id="{5395427A-3C11-D59A-5CEE-E612751FDF0B}"/>
              </a:ext>
            </a:extLst>
          </p:cNvPr>
          <p:cNvGrpSpPr/>
          <p:nvPr/>
        </p:nvGrpSpPr>
        <p:grpSpPr>
          <a:xfrm>
            <a:off x="2584705" y="1758394"/>
            <a:ext cx="6469931" cy="3927140"/>
            <a:chOff x="8434019" y="2719007"/>
            <a:chExt cx="7839171" cy="4758250"/>
          </a:xfrm>
        </p:grpSpPr>
        <p:sp>
          <p:nvSpPr>
            <p:cNvPr id="30" name="Google Shape;1441;p50">
              <a:extLst>
                <a:ext uri="{FF2B5EF4-FFF2-40B4-BE49-F238E27FC236}">
                  <a16:creationId xmlns:a16="http://schemas.microsoft.com/office/drawing/2014/main" id="{AC78DFD5-F83C-B6E4-CB45-E9CF8D8CD506}"/>
                </a:ext>
              </a:extLst>
            </p:cNvPr>
            <p:cNvSpPr/>
            <p:nvPr/>
          </p:nvSpPr>
          <p:spPr>
            <a:xfrm>
              <a:off x="15394189" y="2719007"/>
              <a:ext cx="620124" cy="585903"/>
            </a:xfrm>
            <a:prstGeom prst="ellipse">
              <a:avLst/>
            </a:prstGeom>
            <a:solidFill>
              <a:schemeClr val="accent2"/>
            </a:solidFill>
            <a:ln>
              <a:noFill/>
            </a:ln>
          </p:spPr>
          <p:txBody>
            <a:bodyPr spcFirstLastPara="1" wrap="square" lIns="91433" tIns="45700" rIns="91433" bIns="45700" anchor="t" anchorCtr="0">
              <a:noAutofit/>
            </a:bodyPr>
            <a:lstStyle/>
            <a:p>
              <a:pPr>
                <a:buClr>
                  <a:schemeClr val="dk1"/>
                </a:buClr>
                <a:buSzPts val="1400"/>
              </a:pPr>
              <a:r>
                <a:rPr lang="es-PE" sz="1867" dirty="0">
                  <a:solidFill>
                    <a:schemeClr val="dk1"/>
                  </a:solidFill>
                  <a:latin typeface="+mj-lt"/>
                  <a:ea typeface="Calibri"/>
                  <a:cs typeface="Calibri"/>
                  <a:sym typeface="Calibri"/>
                </a:rPr>
                <a:t>2</a:t>
              </a:r>
              <a:endParaRPr sz="1867" dirty="0">
                <a:solidFill>
                  <a:schemeClr val="dk1"/>
                </a:solidFill>
                <a:latin typeface="+mj-lt"/>
                <a:ea typeface="Calibri"/>
                <a:cs typeface="Calibri"/>
                <a:sym typeface="Calibri"/>
              </a:endParaRPr>
            </a:p>
          </p:txBody>
        </p:sp>
        <p:sp>
          <p:nvSpPr>
            <p:cNvPr id="31" name="Google Shape;1442;p50">
              <a:extLst>
                <a:ext uri="{FF2B5EF4-FFF2-40B4-BE49-F238E27FC236}">
                  <a16:creationId xmlns:a16="http://schemas.microsoft.com/office/drawing/2014/main" id="{FCC3280A-1A57-FDAE-BFFB-1CC7517E2212}"/>
                </a:ext>
              </a:extLst>
            </p:cNvPr>
            <p:cNvSpPr/>
            <p:nvPr/>
          </p:nvSpPr>
          <p:spPr>
            <a:xfrm>
              <a:off x="8434019" y="2719007"/>
              <a:ext cx="654129" cy="585903"/>
            </a:xfrm>
            <a:prstGeom prst="ellipse">
              <a:avLst/>
            </a:prstGeom>
            <a:solidFill>
              <a:schemeClr val="accent1"/>
            </a:solidFill>
            <a:ln>
              <a:noFill/>
            </a:ln>
          </p:spPr>
          <p:txBody>
            <a:bodyPr spcFirstLastPara="1" wrap="square" lIns="91433" tIns="45700" rIns="91433" bIns="45700" anchor="t" anchorCtr="0">
              <a:noAutofit/>
            </a:bodyPr>
            <a:lstStyle/>
            <a:p>
              <a:pPr>
                <a:buClr>
                  <a:schemeClr val="dk1"/>
                </a:buClr>
                <a:buSzPts val="1400"/>
              </a:pPr>
              <a:r>
                <a:rPr lang="es-PE" sz="1867" dirty="0">
                  <a:solidFill>
                    <a:schemeClr val="dk1"/>
                  </a:solidFill>
                  <a:latin typeface="+mj-lt"/>
                  <a:ea typeface="Calibri"/>
                  <a:cs typeface="Calibri"/>
                  <a:sym typeface="Calibri"/>
                </a:rPr>
                <a:t>1</a:t>
              </a:r>
              <a:endParaRPr sz="1867" dirty="0">
                <a:solidFill>
                  <a:schemeClr val="dk1"/>
                </a:solidFill>
                <a:latin typeface="+mj-lt"/>
                <a:ea typeface="Calibri"/>
                <a:cs typeface="Calibri"/>
                <a:sym typeface="Calibri"/>
              </a:endParaRPr>
            </a:p>
          </p:txBody>
        </p:sp>
        <p:sp>
          <p:nvSpPr>
            <p:cNvPr id="32" name="Google Shape;1443;p50">
              <a:extLst>
                <a:ext uri="{FF2B5EF4-FFF2-40B4-BE49-F238E27FC236}">
                  <a16:creationId xmlns:a16="http://schemas.microsoft.com/office/drawing/2014/main" id="{7E6C4484-8C22-839B-50A1-1A010B694BB8}"/>
                </a:ext>
              </a:extLst>
            </p:cNvPr>
            <p:cNvSpPr/>
            <p:nvPr/>
          </p:nvSpPr>
          <p:spPr>
            <a:xfrm>
              <a:off x="15595533" y="6804818"/>
              <a:ext cx="677657" cy="607592"/>
            </a:xfrm>
            <a:prstGeom prst="ellipse">
              <a:avLst/>
            </a:prstGeom>
            <a:solidFill>
              <a:schemeClr val="accent3"/>
            </a:solidFill>
            <a:ln>
              <a:noFill/>
            </a:ln>
          </p:spPr>
          <p:txBody>
            <a:bodyPr spcFirstLastPara="1" wrap="square" lIns="91433" tIns="45700" rIns="91433" bIns="45700" anchor="t" anchorCtr="0">
              <a:noAutofit/>
            </a:bodyPr>
            <a:lstStyle/>
            <a:p>
              <a:pPr>
                <a:buClr>
                  <a:schemeClr val="dk1"/>
                </a:buClr>
                <a:buSzPts val="1400"/>
              </a:pPr>
              <a:r>
                <a:rPr lang="es-PE" sz="1867" dirty="0">
                  <a:solidFill>
                    <a:schemeClr val="dk1"/>
                  </a:solidFill>
                  <a:latin typeface="+mj-lt"/>
                  <a:ea typeface="Calibri"/>
                  <a:cs typeface="Calibri"/>
                  <a:sym typeface="Calibri"/>
                </a:rPr>
                <a:t>3</a:t>
              </a:r>
              <a:endParaRPr sz="1867" dirty="0">
                <a:solidFill>
                  <a:schemeClr val="dk1"/>
                </a:solidFill>
                <a:latin typeface="+mj-lt"/>
                <a:ea typeface="Calibri"/>
                <a:cs typeface="Calibri"/>
                <a:sym typeface="Calibri"/>
              </a:endParaRPr>
            </a:p>
          </p:txBody>
        </p:sp>
        <p:sp>
          <p:nvSpPr>
            <p:cNvPr id="33" name="Google Shape;1444;p50">
              <a:extLst>
                <a:ext uri="{FF2B5EF4-FFF2-40B4-BE49-F238E27FC236}">
                  <a16:creationId xmlns:a16="http://schemas.microsoft.com/office/drawing/2014/main" id="{67104574-73DC-70E8-ED47-40A4198ACF70}"/>
                </a:ext>
              </a:extLst>
            </p:cNvPr>
            <p:cNvSpPr/>
            <p:nvPr/>
          </p:nvSpPr>
          <p:spPr>
            <a:xfrm>
              <a:off x="8469795" y="6891354"/>
              <a:ext cx="762821" cy="585903"/>
            </a:xfrm>
            <a:prstGeom prst="ellipse">
              <a:avLst/>
            </a:prstGeom>
            <a:solidFill>
              <a:schemeClr val="accent4"/>
            </a:solidFill>
            <a:ln>
              <a:noFill/>
            </a:ln>
          </p:spPr>
          <p:txBody>
            <a:bodyPr spcFirstLastPara="1" wrap="square" lIns="91433" tIns="45700" rIns="91433" bIns="45700" anchor="t" anchorCtr="0">
              <a:noAutofit/>
            </a:bodyPr>
            <a:lstStyle/>
            <a:p>
              <a:pPr>
                <a:buClr>
                  <a:schemeClr val="dk1"/>
                </a:buClr>
                <a:buSzPts val="1400"/>
              </a:pPr>
              <a:r>
                <a:rPr lang="es-PE" sz="1867" dirty="0">
                  <a:solidFill>
                    <a:schemeClr val="dk1"/>
                  </a:solidFill>
                  <a:latin typeface="+mj-lt"/>
                  <a:ea typeface="Calibri"/>
                  <a:cs typeface="Calibri"/>
                  <a:sym typeface="Calibri"/>
                </a:rPr>
                <a:t>4</a:t>
              </a:r>
              <a:endParaRPr sz="1867" dirty="0">
                <a:solidFill>
                  <a:schemeClr val="dk1"/>
                </a:solidFill>
                <a:latin typeface="+mj-lt"/>
                <a:ea typeface="Calibri"/>
                <a:cs typeface="Calibri"/>
                <a:sym typeface="Calibri"/>
              </a:endParaRPr>
            </a:p>
          </p:txBody>
        </p:sp>
      </p:grpSp>
    </p:spTree>
    <p:extLst>
      <p:ext uri="{BB962C8B-B14F-4D97-AF65-F5344CB8AC3E}">
        <p14:creationId xmlns:p14="http://schemas.microsoft.com/office/powerpoint/2010/main" val="3177498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36359" y="1692460"/>
            <a:ext cx="10294398" cy="4351338"/>
          </a:xfrm>
          <a:noFill/>
        </p:spPr>
        <p:txBody>
          <a:bodyPr>
            <a:normAutofit/>
          </a:bodyPr>
          <a:lstStyle/>
          <a:p>
            <a:pPr marL="0" indent="0" algn="l">
              <a:buNone/>
            </a:pPr>
            <a:endParaRPr lang="es-PE" sz="1900" b="0" i="0" u="none" strike="noStrike" baseline="0" dirty="0">
              <a:solidFill>
                <a:srgbClr val="000000"/>
              </a:solidFill>
              <a:latin typeface="+mj-lt"/>
            </a:endParaRPr>
          </a:p>
          <a:p>
            <a:pPr marL="0" indent="0" algn="just">
              <a:buNone/>
            </a:pPr>
            <a:r>
              <a:rPr lang="es-PE" sz="2200" dirty="0">
                <a:solidFill>
                  <a:srgbClr val="000000"/>
                </a:solidFill>
                <a:latin typeface="+mj-lt"/>
              </a:rPr>
              <a:t>Artículo 102° del Código Penal Peruano:</a:t>
            </a:r>
            <a:endParaRPr lang="es-PE" sz="2200" b="0" i="0" u="none" strike="noStrike" baseline="0" dirty="0">
              <a:solidFill>
                <a:srgbClr val="000000"/>
              </a:solidFill>
              <a:latin typeface="+mj-lt"/>
            </a:endParaRPr>
          </a:p>
          <a:p>
            <a:pPr marL="0" indent="0" algn="just">
              <a:buNone/>
            </a:pPr>
            <a:r>
              <a:rPr lang="es-PE" sz="2200" b="0" i="1" dirty="0">
                <a:solidFill>
                  <a:srgbClr val="000000"/>
                </a:solidFill>
                <a:effectLst/>
                <a:latin typeface="+mj-lt"/>
              </a:rPr>
              <a:t>“El juez, siempre que no proceda el proceso autónomo de extinción de dominio, resuelve el decomiso de los instrumentos con que se hubiere ejecutado el delito, aun cuando pertenezcan a terceros, salvo cuando estos no hayan prestado su consentimiento para su utilización. Los objetos del delito son decomisados cuando, atendiendo a su naturaleza, no corresponda su entrega o devolución. Asimismo, dispone el decomiso de los efectos o ganancias del delito, cualesquiera sean las transformaciones que estos hubieren podido experimentar. El decomiso determina el traslado de dichos bienes a la esfera de titularidad del Estado.</a:t>
            </a:r>
          </a:p>
          <a:p>
            <a:pPr marL="0" indent="0" algn="just">
              <a:buNone/>
            </a:pPr>
            <a:r>
              <a:rPr lang="es-PE" sz="2200" b="0" i="1" dirty="0">
                <a:solidFill>
                  <a:srgbClr val="000000"/>
                </a:solidFill>
                <a:effectLst/>
                <a:latin typeface="+mj-lt"/>
              </a:rPr>
              <a:t>El juez también dispone el decomiso de los bienes intrínsecamente delictivos, los que serán destruidos. (…)”</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rgbClr val="C00000"/>
                </a:solidFill>
                <a:latin typeface="+mn-lt"/>
              </a:rPr>
              <a:t>EL DECOMISO PENAL </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41461359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2022</TotalTime>
  <Words>3279</Words>
  <Application>Microsoft Office PowerPoint</Application>
  <PresentationFormat>Panorámica</PresentationFormat>
  <Paragraphs>208</Paragraphs>
  <Slides>32</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32</vt:i4>
      </vt:variant>
    </vt:vector>
  </HeadingPairs>
  <TitlesOfParts>
    <vt:vector size="39" baseType="lpstr">
      <vt:lpstr>Arial</vt:lpstr>
      <vt:lpstr>Calibri</vt:lpstr>
      <vt:lpstr>Calibri Light</vt:lpstr>
      <vt:lpstr>Poppins</vt:lpstr>
      <vt:lpstr>Roboto Bk</vt:lpstr>
      <vt:lpstr>Times New Roman</vt:lpstr>
      <vt:lpstr>Tema de Office</vt:lpstr>
      <vt:lpstr>Marco General de la Extinción de Dominio</vt:lpstr>
      <vt:lpstr>La Extinción de Dominio en el Perú</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Sobre la Persecución de activos ilícitos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Planeamiento Institucional</dc:title>
  <dc:creator>gg</dc:creator>
  <cp:lastModifiedBy>Karina Cano Alvarez</cp:lastModifiedBy>
  <cp:revision>112</cp:revision>
  <dcterms:created xsi:type="dcterms:W3CDTF">2021-09-24T16:56:48Z</dcterms:created>
  <dcterms:modified xsi:type="dcterms:W3CDTF">2022-11-04T21:53:24Z</dcterms:modified>
</cp:coreProperties>
</file>