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692" r:id="rId3"/>
    <p:sldId id="264" r:id="rId4"/>
    <p:sldId id="269" r:id="rId5"/>
    <p:sldId id="743" r:id="rId6"/>
    <p:sldId id="744" r:id="rId7"/>
    <p:sldId id="745" r:id="rId8"/>
    <p:sldId id="746" r:id="rId9"/>
    <p:sldId id="311" r:id="rId10"/>
    <p:sldId id="265" r:id="rId11"/>
    <p:sldId id="266" r:id="rId12"/>
    <p:sldId id="267" r:id="rId13"/>
    <p:sldId id="288" r:id="rId14"/>
    <p:sldId id="747" r:id="rId15"/>
    <p:sldId id="748" r:id="rId16"/>
    <p:sldId id="742" r:id="rId1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B8C02-FC44-C54F-B6E6-6CEA1080DA3C}" v="46" dt="2024-05-21T04:26:37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76"/>
  </p:normalViewPr>
  <p:slideViewPr>
    <p:cSldViewPr snapToGrid="0">
      <p:cViewPr varScale="1">
        <p:scale>
          <a:sx n="109" d="100"/>
          <a:sy n="109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F54E8-52C1-4D89-A1B4-CE0DA9934E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B0EBEC7-C0F2-4D6B-86F8-31F0EF723387}">
      <dgm:prSet/>
      <dgm:spPr/>
      <dgm:t>
        <a:bodyPr/>
        <a:lstStyle/>
        <a:p>
          <a:pPr>
            <a:lnSpc>
              <a:spcPct val="100000"/>
            </a:lnSpc>
          </a:pPr>
          <a:r>
            <a:rPr lang="es-PE" dirty="0"/>
            <a:t>El principio de igualdad y no discriminación debe guiar nuestros comportamientos como servidores públicos</a:t>
          </a:r>
          <a:endParaRPr lang="en-US" dirty="0"/>
        </a:p>
      </dgm:t>
    </dgm:pt>
    <dgm:pt modelId="{415122C4-1DA4-4E4B-B7E1-01FF46ABEA7B}" type="parTrans" cxnId="{D74D89DA-F3F7-4205-A061-441C2AEBE1D8}">
      <dgm:prSet/>
      <dgm:spPr/>
      <dgm:t>
        <a:bodyPr/>
        <a:lstStyle/>
        <a:p>
          <a:endParaRPr lang="en-US"/>
        </a:p>
      </dgm:t>
    </dgm:pt>
    <dgm:pt modelId="{17358537-397B-43DB-AFAA-B35131781B92}" type="sibTrans" cxnId="{D74D89DA-F3F7-4205-A061-441C2AEBE1D8}">
      <dgm:prSet/>
      <dgm:spPr/>
      <dgm:t>
        <a:bodyPr/>
        <a:lstStyle/>
        <a:p>
          <a:endParaRPr lang="en-US"/>
        </a:p>
      </dgm:t>
    </dgm:pt>
    <dgm:pt modelId="{98DE771C-8634-4A56-8B46-34A54831E946}">
      <dgm:prSet/>
      <dgm:spPr/>
      <dgm:t>
        <a:bodyPr/>
        <a:lstStyle/>
        <a:p>
          <a:pPr>
            <a:lnSpc>
              <a:spcPct val="100000"/>
            </a:lnSpc>
          </a:pPr>
          <a:r>
            <a:rPr lang="es-PE" dirty="0"/>
            <a:t>Ello implica tratar a todos como personas que tienen el mismo valor </a:t>
          </a:r>
          <a:r>
            <a:rPr lang="es-PE" b="1" dirty="0">
              <a:solidFill>
                <a:schemeClr val="accent2">
                  <a:lumMod val="75000"/>
                </a:schemeClr>
              </a:solidFill>
            </a:rPr>
            <a:t>en calidad de seres humanos</a:t>
          </a:r>
          <a:endParaRPr lang="en-US" b="1" dirty="0">
            <a:solidFill>
              <a:schemeClr val="accent2">
                <a:lumMod val="75000"/>
              </a:schemeClr>
            </a:solidFill>
          </a:endParaRPr>
        </a:p>
      </dgm:t>
    </dgm:pt>
    <dgm:pt modelId="{20854A51-AFF8-4F8E-9C78-17A2BE808E2B}" type="parTrans" cxnId="{C3CE5ACE-8A21-4F59-B5ED-521EBC72B94B}">
      <dgm:prSet/>
      <dgm:spPr/>
      <dgm:t>
        <a:bodyPr/>
        <a:lstStyle/>
        <a:p>
          <a:endParaRPr lang="en-US"/>
        </a:p>
      </dgm:t>
    </dgm:pt>
    <dgm:pt modelId="{145BE3B4-E4FB-47CB-B2E5-BBC61394BE42}" type="sibTrans" cxnId="{C3CE5ACE-8A21-4F59-B5ED-521EBC72B94B}">
      <dgm:prSet/>
      <dgm:spPr/>
      <dgm:t>
        <a:bodyPr/>
        <a:lstStyle/>
        <a:p>
          <a:endParaRPr lang="en-US"/>
        </a:p>
      </dgm:t>
    </dgm:pt>
    <dgm:pt modelId="{3411F0D5-5DE9-47E3-A91A-7F67C9FAA728}">
      <dgm:prSet/>
      <dgm:spPr/>
      <dgm:t>
        <a:bodyPr/>
        <a:lstStyle/>
        <a:p>
          <a:pPr>
            <a:lnSpc>
              <a:spcPct val="100000"/>
            </a:lnSpc>
          </a:pPr>
          <a:r>
            <a:rPr lang="es-PE" dirty="0"/>
            <a:t>Implica reconocer la dignidad humana como el valor supremo en todas nuestras funciones.</a:t>
          </a:r>
          <a:endParaRPr lang="en-US" dirty="0"/>
        </a:p>
      </dgm:t>
    </dgm:pt>
    <dgm:pt modelId="{37323F84-8B0F-4E85-A898-7C71E8BDA0D9}" type="parTrans" cxnId="{594388D6-28B4-4BDA-874E-8D3C99253F7D}">
      <dgm:prSet/>
      <dgm:spPr/>
      <dgm:t>
        <a:bodyPr/>
        <a:lstStyle/>
        <a:p>
          <a:endParaRPr lang="en-US"/>
        </a:p>
      </dgm:t>
    </dgm:pt>
    <dgm:pt modelId="{75AB80BF-D0A4-42FE-9231-848B72CFABEA}" type="sibTrans" cxnId="{594388D6-28B4-4BDA-874E-8D3C99253F7D}">
      <dgm:prSet/>
      <dgm:spPr/>
      <dgm:t>
        <a:bodyPr/>
        <a:lstStyle/>
        <a:p>
          <a:endParaRPr lang="en-US"/>
        </a:p>
      </dgm:t>
    </dgm:pt>
    <dgm:pt modelId="{5D306A65-7C19-45FE-B888-17990918A1B9}">
      <dgm:prSet/>
      <dgm:spPr/>
      <dgm:t>
        <a:bodyPr/>
        <a:lstStyle/>
        <a:p>
          <a:pPr>
            <a:lnSpc>
              <a:spcPct val="100000"/>
            </a:lnSpc>
          </a:pPr>
          <a:r>
            <a:rPr lang="es-PE" dirty="0"/>
            <a:t>Implica reconocer lo que puede dañar a otros y cuándo transgredimos los límites frente a los demás.</a:t>
          </a:r>
          <a:endParaRPr lang="en-US" dirty="0"/>
        </a:p>
      </dgm:t>
    </dgm:pt>
    <dgm:pt modelId="{4BB90057-6E40-4DB8-B006-D793E0E3A930}" type="parTrans" cxnId="{7D1B5268-F775-425E-8ED4-3EC89BB4D2A6}">
      <dgm:prSet/>
      <dgm:spPr/>
      <dgm:t>
        <a:bodyPr/>
        <a:lstStyle/>
        <a:p>
          <a:endParaRPr lang="en-US"/>
        </a:p>
      </dgm:t>
    </dgm:pt>
    <dgm:pt modelId="{0582BABB-06EA-45AB-8576-2E743C45B26D}" type="sibTrans" cxnId="{7D1B5268-F775-425E-8ED4-3EC89BB4D2A6}">
      <dgm:prSet/>
      <dgm:spPr/>
      <dgm:t>
        <a:bodyPr/>
        <a:lstStyle/>
        <a:p>
          <a:endParaRPr lang="en-US"/>
        </a:p>
      </dgm:t>
    </dgm:pt>
    <dgm:pt modelId="{18A142CD-0DEF-4857-840A-0E9AE3F91D57}" type="pres">
      <dgm:prSet presAssocID="{E61F54E8-52C1-4D89-A1B4-CE0DA9934EC8}" presName="root" presStyleCnt="0">
        <dgm:presLayoutVars>
          <dgm:dir/>
          <dgm:resizeHandles val="exact"/>
        </dgm:presLayoutVars>
      </dgm:prSet>
      <dgm:spPr/>
    </dgm:pt>
    <dgm:pt modelId="{CBE3B122-3411-4904-8D30-5F1EFAE263F1}" type="pres">
      <dgm:prSet presAssocID="{CB0EBEC7-C0F2-4D6B-86F8-31F0EF723387}" presName="compNode" presStyleCnt="0"/>
      <dgm:spPr/>
    </dgm:pt>
    <dgm:pt modelId="{C2F33046-0001-40E0-A42A-BC06D2ED1504}" type="pres">
      <dgm:prSet presAssocID="{CB0EBEC7-C0F2-4D6B-86F8-31F0EF723387}" presName="bgRect" presStyleLbl="bgShp" presStyleIdx="0" presStyleCnt="4"/>
      <dgm:spPr/>
    </dgm:pt>
    <dgm:pt modelId="{BF7B25A9-262F-44A6-ACF7-0415FFE5ADB5}" type="pres">
      <dgm:prSet presAssocID="{CB0EBEC7-C0F2-4D6B-86F8-31F0EF72338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0D13D832-AF11-43D5-8F51-952D87720A36}" type="pres">
      <dgm:prSet presAssocID="{CB0EBEC7-C0F2-4D6B-86F8-31F0EF723387}" presName="spaceRect" presStyleCnt="0"/>
      <dgm:spPr/>
    </dgm:pt>
    <dgm:pt modelId="{2F7256F0-018A-4C8F-AB7C-C9FA58A24CF2}" type="pres">
      <dgm:prSet presAssocID="{CB0EBEC7-C0F2-4D6B-86F8-31F0EF723387}" presName="parTx" presStyleLbl="revTx" presStyleIdx="0" presStyleCnt="4">
        <dgm:presLayoutVars>
          <dgm:chMax val="0"/>
          <dgm:chPref val="0"/>
        </dgm:presLayoutVars>
      </dgm:prSet>
      <dgm:spPr/>
    </dgm:pt>
    <dgm:pt modelId="{114C6013-C88D-47C5-B401-23C69B162A58}" type="pres">
      <dgm:prSet presAssocID="{17358537-397B-43DB-AFAA-B35131781B92}" presName="sibTrans" presStyleCnt="0"/>
      <dgm:spPr/>
    </dgm:pt>
    <dgm:pt modelId="{C39F3ABC-BB2F-424A-B2B4-2CF3FD248AFD}" type="pres">
      <dgm:prSet presAssocID="{98DE771C-8634-4A56-8B46-34A54831E946}" presName="compNode" presStyleCnt="0"/>
      <dgm:spPr/>
    </dgm:pt>
    <dgm:pt modelId="{014321F0-7012-4215-BC83-6FC79C84650B}" type="pres">
      <dgm:prSet presAssocID="{98DE771C-8634-4A56-8B46-34A54831E946}" presName="bgRect" presStyleLbl="bgShp" presStyleIdx="1" presStyleCnt="4"/>
      <dgm:spPr/>
    </dgm:pt>
    <dgm:pt modelId="{F26FACD9-EBF1-4324-94B8-9187E76EF481}" type="pres">
      <dgm:prSet presAssocID="{98DE771C-8634-4A56-8B46-34A54831E94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84DFB65F-EA34-4F7B-BC15-72388FF54D43}" type="pres">
      <dgm:prSet presAssocID="{98DE771C-8634-4A56-8B46-34A54831E946}" presName="spaceRect" presStyleCnt="0"/>
      <dgm:spPr/>
    </dgm:pt>
    <dgm:pt modelId="{8F1C072D-D75E-4F64-922D-80E7AD76E04B}" type="pres">
      <dgm:prSet presAssocID="{98DE771C-8634-4A56-8B46-34A54831E946}" presName="parTx" presStyleLbl="revTx" presStyleIdx="1" presStyleCnt="4">
        <dgm:presLayoutVars>
          <dgm:chMax val="0"/>
          <dgm:chPref val="0"/>
        </dgm:presLayoutVars>
      </dgm:prSet>
      <dgm:spPr/>
    </dgm:pt>
    <dgm:pt modelId="{509C5C85-72BF-45EA-9EF8-A95EFA8BDDF2}" type="pres">
      <dgm:prSet presAssocID="{145BE3B4-E4FB-47CB-B2E5-BBC61394BE42}" presName="sibTrans" presStyleCnt="0"/>
      <dgm:spPr/>
    </dgm:pt>
    <dgm:pt modelId="{3AA5D970-6737-415D-8759-B6A0328BE646}" type="pres">
      <dgm:prSet presAssocID="{3411F0D5-5DE9-47E3-A91A-7F67C9FAA728}" presName="compNode" presStyleCnt="0"/>
      <dgm:spPr/>
    </dgm:pt>
    <dgm:pt modelId="{5873AAE3-01D6-4887-AE37-1F5548A8CC26}" type="pres">
      <dgm:prSet presAssocID="{3411F0D5-5DE9-47E3-A91A-7F67C9FAA728}" presName="bgRect" presStyleLbl="bgShp" presStyleIdx="2" presStyleCnt="4"/>
      <dgm:spPr/>
    </dgm:pt>
    <dgm:pt modelId="{11C14A93-D79F-4B57-AF46-80FEB1CA1902}" type="pres">
      <dgm:prSet presAssocID="{3411F0D5-5DE9-47E3-A91A-7F67C9FAA72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Lock"/>
        </a:ext>
      </dgm:extLst>
    </dgm:pt>
    <dgm:pt modelId="{8B1E1BFA-2FF3-45CD-B0AB-5DE4CDD3EBA7}" type="pres">
      <dgm:prSet presAssocID="{3411F0D5-5DE9-47E3-A91A-7F67C9FAA728}" presName="spaceRect" presStyleCnt="0"/>
      <dgm:spPr/>
    </dgm:pt>
    <dgm:pt modelId="{4DC4F335-91A5-4498-8291-F02EFD837D6B}" type="pres">
      <dgm:prSet presAssocID="{3411F0D5-5DE9-47E3-A91A-7F67C9FAA728}" presName="parTx" presStyleLbl="revTx" presStyleIdx="2" presStyleCnt="4">
        <dgm:presLayoutVars>
          <dgm:chMax val="0"/>
          <dgm:chPref val="0"/>
        </dgm:presLayoutVars>
      </dgm:prSet>
      <dgm:spPr/>
    </dgm:pt>
    <dgm:pt modelId="{2BB2322D-9C3E-4A5C-B361-974DA9FD4C79}" type="pres">
      <dgm:prSet presAssocID="{75AB80BF-D0A4-42FE-9231-848B72CFABEA}" presName="sibTrans" presStyleCnt="0"/>
      <dgm:spPr/>
    </dgm:pt>
    <dgm:pt modelId="{89579C5C-33D6-46AB-B081-9F3DBFC763D1}" type="pres">
      <dgm:prSet presAssocID="{5D306A65-7C19-45FE-B888-17990918A1B9}" presName="compNode" presStyleCnt="0"/>
      <dgm:spPr/>
    </dgm:pt>
    <dgm:pt modelId="{4DFA48C4-F606-4510-872E-94537F4178E8}" type="pres">
      <dgm:prSet presAssocID="{5D306A65-7C19-45FE-B888-17990918A1B9}" presName="bgRect" presStyleLbl="bgShp" presStyleIdx="3" presStyleCnt="4"/>
      <dgm:spPr/>
    </dgm:pt>
    <dgm:pt modelId="{C723ACAE-C247-4055-9B0B-C09AD6D6D783}" type="pres">
      <dgm:prSet presAssocID="{5D306A65-7C19-45FE-B888-17990918A1B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B87E5229-0DF5-472A-AD2C-C34C39A9757A}" type="pres">
      <dgm:prSet presAssocID="{5D306A65-7C19-45FE-B888-17990918A1B9}" presName="spaceRect" presStyleCnt="0"/>
      <dgm:spPr/>
    </dgm:pt>
    <dgm:pt modelId="{5BAE5527-6C1A-4AC9-AA4F-EFDD1FB90B56}" type="pres">
      <dgm:prSet presAssocID="{5D306A65-7C19-45FE-B888-17990918A1B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3A0B601-33B8-427E-9F1E-E5E190E09380}" type="presOf" srcId="{E61F54E8-52C1-4D89-A1B4-CE0DA9934EC8}" destId="{18A142CD-0DEF-4857-840A-0E9AE3F91D57}" srcOrd="0" destOrd="0" presId="urn:microsoft.com/office/officeart/2018/2/layout/IconVerticalSolidList"/>
    <dgm:cxn modelId="{ADE5B247-8D67-498C-ABAA-66B193219F1D}" type="presOf" srcId="{3411F0D5-5DE9-47E3-A91A-7F67C9FAA728}" destId="{4DC4F335-91A5-4498-8291-F02EFD837D6B}" srcOrd="0" destOrd="0" presId="urn:microsoft.com/office/officeart/2018/2/layout/IconVerticalSolidList"/>
    <dgm:cxn modelId="{7D1B5268-F775-425E-8ED4-3EC89BB4D2A6}" srcId="{E61F54E8-52C1-4D89-A1B4-CE0DA9934EC8}" destId="{5D306A65-7C19-45FE-B888-17990918A1B9}" srcOrd="3" destOrd="0" parTransId="{4BB90057-6E40-4DB8-B006-D793E0E3A930}" sibTransId="{0582BABB-06EA-45AB-8576-2E743C45B26D}"/>
    <dgm:cxn modelId="{3CFE2594-01A8-4C97-9BFF-561FB51B5245}" type="presOf" srcId="{5D306A65-7C19-45FE-B888-17990918A1B9}" destId="{5BAE5527-6C1A-4AC9-AA4F-EFDD1FB90B56}" srcOrd="0" destOrd="0" presId="urn:microsoft.com/office/officeart/2018/2/layout/IconVerticalSolidList"/>
    <dgm:cxn modelId="{E1B188CD-E6DE-406A-A2BA-99A655160CC8}" type="presOf" srcId="{98DE771C-8634-4A56-8B46-34A54831E946}" destId="{8F1C072D-D75E-4F64-922D-80E7AD76E04B}" srcOrd="0" destOrd="0" presId="urn:microsoft.com/office/officeart/2018/2/layout/IconVerticalSolidList"/>
    <dgm:cxn modelId="{C3CE5ACE-8A21-4F59-B5ED-521EBC72B94B}" srcId="{E61F54E8-52C1-4D89-A1B4-CE0DA9934EC8}" destId="{98DE771C-8634-4A56-8B46-34A54831E946}" srcOrd="1" destOrd="0" parTransId="{20854A51-AFF8-4F8E-9C78-17A2BE808E2B}" sibTransId="{145BE3B4-E4FB-47CB-B2E5-BBC61394BE42}"/>
    <dgm:cxn modelId="{594388D6-28B4-4BDA-874E-8D3C99253F7D}" srcId="{E61F54E8-52C1-4D89-A1B4-CE0DA9934EC8}" destId="{3411F0D5-5DE9-47E3-A91A-7F67C9FAA728}" srcOrd="2" destOrd="0" parTransId="{37323F84-8B0F-4E85-A898-7C71E8BDA0D9}" sibTransId="{75AB80BF-D0A4-42FE-9231-848B72CFABEA}"/>
    <dgm:cxn modelId="{D74D89DA-F3F7-4205-A061-441C2AEBE1D8}" srcId="{E61F54E8-52C1-4D89-A1B4-CE0DA9934EC8}" destId="{CB0EBEC7-C0F2-4D6B-86F8-31F0EF723387}" srcOrd="0" destOrd="0" parTransId="{415122C4-1DA4-4E4B-B7E1-01FF46ABEA7B}" sibTransId="{17358537-397B-43DB-AFAA-B35131781B92}"/>
    <dgm:cxn modelId="{EF3DACEE-F1E7-49EE-A3F4-DACE08EED55B}" type="presOf" srcId="{CB0EBEC7-C0F2-4D6B-86F8-31F0EF723387}" destId="{2F7256F0-018A-4C8F-AB7C-C9FA58A24CF2}" srcOrd="0" destOrd="0" presId="urn:microsoft.com/office/officeart/2018/2/layout/IconVerticalSolidList"/>
    <dgm:cxn modelId="{0600EC2E-59C4-4B06-9677-6853E9D8CAE0}" type="presParOf" srcId="{18A142CD-0DEF-4857-840A-0E9AE3F91D57}" destId="{CBE3B122-3411-4904-8D30-5F1EFAE263F1}" srcOrd="0" destOrd="0" presId="urn:microsoft.com/office/officeart/2018/2/layout/IconVerticalSolidList"/>
    <dgm:cxn modelId="{E75D922C-53B7-49DD-B343-25E89AC3237C}" type="presParOf" srcId="{CBE3B122-3411-4904-8D30-5F1EFAE263F1}" destId="{C2F33046-0001-40E0-A42A-BC06D2ED1504}" srcOrd="0" destOrd="0" presId="urn:microsoft.com/office/officeart/2018/2/layout/IconVerticalSolidList"/>
    <dgm:cxn modelId="{2443B0D9-350D-403E-B954-378D0BAAC000}" type="presParOf" srcId="{CBE3B122-3411-4904-8D30-5F1EFAE263F1}" destId="{BF7B25A9-262F-44A6-ACF7-0415FFE5ADB5}" srcOrd="1" destOrd="0" presId="urn:microsoft.com/office/officeart/2018/2/layout/IconVerticalSolidList"/>
    <dgm:cxn modelId="{9647382B-D2B6-4552-BD2A-E7721DF9616B}" type="presParOf" srcId="{CBE3B122-3411-4904-8D30-5F1EFAE263F1}" destId="{0D13D832-AF11-43D5-8F51-952D87720A36}" srcOrd="2" destOrd="0" presId="urn:microsoft.com/office/officeart/2018/2/layout/IconVerticalSolidList"/>
    <dgm:cxn modelId="{52CE37B6-ACC2-48C1-AAD2-D9ACF9AD5E9D}" type="presParOf" srcId="{CBE3B122-3411-4904-8D30-5F1EFAE263F1}" destId="{2F7256F0-018A-4C8F-AB7C-C9FA58A24CF2}" srcOrd="3" destOrd="0" presId="urn:microsoft.com/office/officeart/2018/2/layout/IconVerticalSolidList"/>
    <dgm:cxn modelId="{A23E8FD6-C447-4974-BBF8-1850125D9F69}" type="presParOf" srcId="{18A142CD-0DEF-4857-840A-0E9AE3F91D57}" destId="{114C6013-C88D-47C5-B401-23C69B162A58}" srcOrd="1" destOrd="0" presId="urn:microsoft.com/office/officeart/2018/2/layout/IconVerticalSolidList"/>
    <dgm:cxn modelId="{11E53640-9838-4890-8DAD-A9D3A8976FEB}" type="presParOf" srcId="{18A142CD-0DEF-4857-840A-0E9AE3F91D57}" destId="{C39F3ABC-BB2F-424A-B2B4-2CF3FD248AFD}" srcOrd="2" destOrd="0" presId="urn:microsoft.com/office/officeart/2018/2/layout/IconVerticalSolidList"/>
    <dgm:cxn modelId="{B1AA981F-6465-45A0-926E-9D525F5277AD}" type="presParOf" srcId="{C39F3ABC-BB2F-424A-B2B4-2CF3FD248AFD}" destId="{014321F0-7012-4215-BC83-6FC79C84650B}" srcOrd="0" destOrd="0" presId="urn:microsoft.com/office/officeart/2018/2/layout/IconVerticalSolidList"/>
    <dgm:cxn modelId="{8C67B172-5899-48B7-9F2A-5E24F411FDF1}" type="presParOf" srcId="{C39F3ABC-BB2F-424A-B2B4-2CF3FD248AFD}" destId="{F26FACD9-EBF1-4324-94B8-9187E76EF481}" srcOrd="1" destOrd="0" presId="urn:microsoft.com/office/officeart/2018/2/layout/IconVerticalSolidList"/>
    <dgm:cxn modelId="{544B70F0-2E2B-4C39-9301-0CF90DD551E5}" type="presParOf" srcId="{C39F3ABC-BB2F-424A-B2B4-2CF3FD248AFD}" destId="{84DFB65F-EA34-4F7B-BC15-72388FF54D43}" srcOrd="2" destOrd="0" presId="urn:microsoft.com/office/officeart/2018/2/layout/IconVerticalSolidList"/>
    <dgm:cxn modelId="{5136668C-2D8B-42E3-893A-F6CEB9500B41}" type="presParOf" srcId="{C39F3ABC-BB2F-424A-B2B4-2CF3FD248AFD}" destId="{8F1C072D-D75E-4F64-922D-80E7AD76E04B}" srcOrd="3" destOrd="0" presId="urn:microsoft.com/office/officeart/2018/2/layout/IconVerticalSolidList"/>
    <dgm:cxn modelId="{E65986B0-10E0-493C-9E49-12633ABF0882}" type="presParOf" srcId="{18A142CD-0DEF-4857-840A-0E9AE3F91D57}" destId="{509C5C85-72BF-45EA-9EF8-A95EFA8BDDF2}" srcOrd="3" destOrd="0" presId="urn:microsoft.com/office/officeart/2018/2/layout/IconVerticalSolidList"/>
    <dgm:cxn modelId="{1D6B5F10-9DBB-4C96-A84B-39772DE5986A}" type="presParOf" srcId="{18A142CD-0DEF-4857-840A-0E9AE3F91D57}" destId="{3AA5D970-6737-415D-8759-B6A0328BE646}" srcOrd="4" destOrd="0" presId="urn:microsoft.com/office/officeart/2018/2/layout/IconVerticalSolidList"/>
    <dgm:cxn modelId="{27DE23C8-6025-4A10-99AE-46A99C199C14}" type="presParOf" srcId="{3AA5D970-6737-415D-8759-B6A0328BE646}" destId="{5873AAE3-01D6-4887-AE37-1F5548A8CC26}" srcOrd="0" destOrd="0" presId="urn:microsoft.com/office/officeart/2018/2/layout/IconVerticalSolidList"/>
    <dgm:cxn modelId="{480BFB8B-84A1-4D2A-8BD5-6B7CE73FE93F}" type="presParOf" srcId="{3AA5D970-6737-415D-8759-B6A0328BE646}" destId="{11C14A93-D79F-4B57-AF46-80FEB1CA1902}" srcOrd="1" destOrd="0" presId="urn:microsoft.com/office/officeart/2018/2/layout/IconVerticalSolidList"/>
    <dgm:cxn modelId="{1DB7B28A-E826-4922-8C06-67EDD678BCA9}" type="presParOf" srcId="{3AA5D970-6737-415D-8759-B6A0328BE646}" destId="{8B1E1BFA-2FF3-45CD-B0AB-5DE4CDD3EBA7}" srcOrd="2" destOrd="0" presId="urn:microsoft.com/office/officeart/2018/2/layout/IconVerticalSolidList"/>
    <dgm:cxn modelId="{F45C6B17-3A24-4BDC-8AF6-5696D8D1652E}" type="presParOf" srcId="{3AA5D970-6737-415D-8759-B6A0328BE646}" destId="{4DC4F335-91A5-4498-8291-F02EFD837D6B}" srcOrd="3" destOrd="0" presId="urn:microsoft.com/office/officeart/2018/2/layout/IconVerticalSolidList"/>
    <dgm:cxn modelId="{44487641-4F06-4C9A-9383-F9C72E03F603}" type="presParOf" srcId="{18A142CD-0DEF-4857-840A-0E9AE3F91D57}" destId="{2BB2322D-9C3E-4A5C-B361-974DA9FD4C79}" srcOrd="5" destOrd="0" presId="urn:microsoft.com/office/officeart/2018/2/layout/IconVerticalSolidList"/>
    <dgm:cxn modelId="{E1B3F0A1-3BD7-4F80-8C3D-073461679F90}" type="presParOf" srcId="{18A142CD-0DEF-4857-840A-0E9AE3F91D57}" destId="{89579C5C-33D6-46AB-B081-9F3DBFC763D1}" srcOrd="6" destOrd="0" presId="urn:microsoft.com/office/officeart/2018/2/layout/IconVerticalSolidList"/>
    <dgm:cxn modelId="{241AFCA8-BCD9-407B-9EED-3EC240CF27F7}" type="presParOf" srcId="{89579C5C-33D6-46AB-B081-9F3DBFC763D1}" destId="{4DFA48C4-F606-4510-872E-94537F4178E8}" srcOrd="0" destOrd="0" presId="urn:microsoft.com/office/officeart/2018/2/layout/IconVerticalSolidList"/>
    <dgm:cxn modelId="{66194A6C-D0DC-4583-8778-E71CAF9DBD62}" type="presParOf" srcId="{89579C5C-33D6-46AB-B081-9F3DBFC763D1}" destId="{C723ACAE-C247-4055-9B0B-C09AD6D6D783}" srcOrd="1" destOrd="0" presId="urn:microsoft.com/office/officeart/2018/2/layout/IconVerticalSolidList"/>
    <dgm:cxn modelId="{C00E6CE7-0299-454E-BF2D-F152CF49FB6D}" type="presParOf" srcId="{89579C5C-33D6-46AB-B081-9F3DBFC763D1}" destId="{B87E5229-0DF5-472A-AD2C-C34C39A9757A}" srcOrd="2" destOrd="0" presId="urn:microsoft.com/office/officeart/2018/2/layout/IconVerticalSolidList"/>
    <dgm:cxn modelId="{D89B0DE8-2F1A-4875-8872-B5866C5927E3}" type="presParOf" srcId="{89579C5C-33D6-46AB-B081-9F3DBFC763D1}" destId="{5BAE5527-6C1A-4AC9-AA4F-EFDD1FB90B5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3046-0001-40E0-A42A-BC06D2ED1504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B25A9-262F-44A6-ACF7-0415FFE5ADB5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256F0-018A-4C8F-AB7C-C9FA58A24CF2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/>
            <a:t>El principio de igualdad y no discriminación debe guiar nuestros comportamientos como servidores públicos</a:t>
          </a:r>
          <a:endParaRPr lang="en-US" sz="1900" kern="1200" dirty="0"/>
        </a:p>
      </dsp:txBody>
      <dsp:txXfrm>
        <a:off x="1357965" y="2319"/>
        <a:ext cx="4887299" cy="1175727"/>
      </dsp:txXfrm>
    </dsp:sp>
    <dsp:sp modelId="{014321F0-7012-4215-BC83-6FC79C84650B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FACD9-EBF1-4324-94B8-9187E76EF481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C072D-D75E-4F64-922D-80E7AD76E04B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/>
            <a:t>Ello implica tratar a todos como personas que tienen el mismo valor </a:t>
          </a:r>
          <a:r>
            <a:rPr lang="es-PE" sz="1900" b="1" kern="1200" dirty="0">
              <a:solidFill>
                <a:schemeClr val="accent2">
                  <a:lumMod val="75000"/>
                </a:schemeClr>
              </a:solidFill>
            </a:rPr>
            <a:t>en calidad de seres humanos</a:t>
          </a:r>
          <a:endParaRPr lang="en-US" sz="19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357965" y="1471979"/>
        <a:ext cx="4887299" cy="1175727"/>
      </dsp:txXfrm>
    </dsp:sp>
    <dsp:sp modelId="{5873AAE3-01D6-4887-AE37-1F5548A8CC26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14A93-D79F-4B57-AF46-80FEB1CA1902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4F335-91A5-4498-8291-F02EFD837D6B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/>
            <a:t>Implica reconocer la dignidad humana como el valor supremo en todas nuestras funciones.</a:t>
          </a:r>
          <a:endParaRPr lang="en-US" sz="1900" kern="1200" dirty="0"/>
        </a:p>
      </dsp:txBody>
      <dsp:txXfrm>
        <a:off x="1357965" y="2941639"/>
        <a:ext cx="4887299" cy="1175727"/>
      </dsp:txXfrm>
    </dsp:sp>
    <dsp:sp modelId="{4DFA48C4-F606-4510-872E-94537F4178E8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3ACAE-C247-4055-9B0B-C09AD6D6D783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E5527-6C1A-4AC9-AA4F-EFDD1FB90B56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/>
            <a:t>Implica reconocer lo que puede dañar a otros y cuándo transgredimos los límites frente a los demás.</a:t>
          </a:r>
          <a:endParaRPr lang="en-US" sz="1900" kern="1200" dirty="0"/>
        </a:p>
      </dsp:txBody>
      <dsp:txXfrm>
        <a:off x="1357965" y="4411299"/>
        <a:ext cx="4887299" cy="1175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01147-9A7B-E141-ADA8-056C55879FF0}" type="datetimeFigureOut">
              <a:rPr lang="es-PE" smtClean="0"/>
              <a:t>20/05/24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2B25A-5A46-7645-B0E4-D81B79F2A1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918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21776-C7B9-DB21-85EC-56352709C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573187-81B1-0924-A016-3D0FF1B8A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89121-8D9E-AFED-B196-1AD0ED00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484-B9FD-0248-AB20-DB89560BE441}" type="datetimeFigureOut">
              <a:rPr lang="es-PE" smtClean="0"/>
              <a:t>20/05/24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39A598-5163-E970-4F12-03CD4D8C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FAE89E-97BC-7F43-DB23-9DC5D242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6A2B-18A0-1044-B02B-41D8D9CC4B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892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093D2-4A83-FCA5-37B0-04F11CE1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13F009-2582-2784-7304-5F3D6718A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B5E587-979D-2424-5C7F-782B522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484-B9FD-0248-AB20-DB89560BE441}" type="datetimeFigureOut">
              <a:rPr lang="es-PE" smtClean="0"/>
              <a:t>20/05/24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91845E-9E6C-197B-28C1-9741D2A9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8E2E56-8862-DEFB-DE90-50AA6141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6A2B-18A0-1044-B02B-41D8D9CC4B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032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4C2876-DB18-E34D-BF78-F62BFFE3B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BCDE0B-DC7D-D506-E62C-2C4C4419F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B34EC5-9F40-AA80-6236-6EC94947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484-B9FD-0248-AB20-DB89560BE441}" type="datetimeFigureOut">
              <a:rPr lang="es-PE" smtClean="0"/>
              <a:t>20/05/24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25C082-5A98-C2B5-8189-449D1AF3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A5B963-5961-3D6F-7CA1-5768A2D6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6A2B-18A0-1044-B02B-41D8D9CC4B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7070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75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82073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2307C-73D7-52C0-1CA4-D73F2686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202185-F63C-8145-3FFC-5820AE59D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6A73D0-58CD-4A66-E630-ABFEFE14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484-B9FD-0248-AB20-DB89560BE441}" type="datetimeFigureOut">
              <a:rPr lang="es-PE" smtClean="0"/>
              <a:t>20/05/24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017921-95A7-026E-7874-C64F4E46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4487B7-BD29-3CD9-6637-71553B33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6A2B-18A0-1044-B02B-41D8D9CC4B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330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92AE9-CE2A-F7FE-860C-13F4CF35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A35FC-DC43-BEA7-16FF-1827B6893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B55485-1E2F-9A6C-A287-92D972C0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484-B9FD-0248-AB20-DB89560BE441}" type="datetimeFigureOut">
              <a:rPr lang="es-PE" smtClean="0"/>
              <a:t>20/05/24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813A33-3DDB-7733-1075-1363F88A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6456AC-B94C-F320-2783-8BE5E8A7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6A2B-18A0-1044-B02B-41D8D9CC4B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679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64CBA-8FB5-4576-38E7-8883671B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4F608F-B484-296C-E718-FE2447E30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2A0534-6B45-4A97-7B16-280C94B9B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E7E93C-6B51-C4FE-C9DD-7B3CE829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484-B9FD-0248-AB20-DB89560BE441}" type="datetimeFigureOut">
              <a:rPr lang="es-PE" smtClean="0"/>
              <a:t>20/05/24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08F41F-BFC1-73F8-5E2C-DFAAEC81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469C54-52D7-DD63-0547-7D460E5A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6A2B-18A0-1044-B02B-41D8D9CC4B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659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A1C74-82AA-F58F-2832-0EE8A458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B9E2B4-4BB8-3A33-DF6D-0FB959A74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DB8144-90D0-164B-7343-5804B07AE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43E0C5-CA21-7912-1FF4-2FC76D274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10A2CE-F129-C0CB-5F77-48BDAC2C0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3BFC82-7B88-F6B4-343C-8B6869B2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484-B9FD-0248-AB20-DB89560BE441}" type="datetimeFigureOut">
              <a:rPr lang="es-PE" smtClean="0"/>
              <a:t>20/05/24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38D19C-3D6C-F4D3-75CB-D6E71199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1A12990-F581-213F-CD3A-4390067E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6A2B-18A0-1044-B02B-41D8D9CC4B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199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AF4A1-4718-07EB-F6E4-E71174D1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3F9E85-BA2D-6361-22E2-BB3357CD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484-B9FD-0248-AB20-DB89560BE441}" type="datetimeFigureOut">
              <a:rPr lang="es-PE" smtClean="0"/>
              <a:t>20/05/24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B6EC32-27F8-FF58-FAC6-DB40C122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00E2D2-B32D-3F15-7827-385DE675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6A2B-18A0-1044-B02B-41D8D9CC4B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510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0DB354-F578-4315-1B7C-D0DBC380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484-B9FD-0248-AB20-DB89560BE441}" type="datetimeFigureOut">
              <a:rPr lang="es-PE" smtClean="0"/>
              <a:t>20/05/24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1C27AB-0CF1-B489-09D2-973ED32A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DE9649-336B-5F38-D970-B04508B3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6A2B-18A0-1044-B02B-41D8D9CC4B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181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9A689-0882-FBE5-997A-35982400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524361-6E20-059C-01ED-34AC682A4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6F6582-26D1-42E9-254F-46338363D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5CC69B-1729-B65D-D382-32A2ED1A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484-B9FD-0248-AB20-DB89560BE441}" type="datetimeFigureOut">
              <a:rPr lang="es-PE" smtClean="0"/>
              <a:t>20/05/24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C8B170-AB98-0177-4A23-CD641C76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156498-CB43-6AB4-5862-3F99B9A9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6A2B-18A0-1044-B02B-41D8D9CC4B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355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8AFF1-A425-5D38-D1B2-5ECE20C7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21B842-E140-518C-B42C-CA9BC0A0C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1BC3A5-8AED-D6EE-D28E-F6612C9A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9A2225-8549-3DBE-9BAD-E57A45DB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484-B9FD-0248-AB20-DB89560BE441}" type="datetimeFigureOut">
              <a:rPr lang="es-PE" smtClean="0"/>
              <a:t>20/05/24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9B77A0-83AD-7CF1-F875-B4E99B8E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8AEF78-097F-CB0F-CFFC-9B925375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6A2B-18A0-1044-B02B-41D8D9CC4B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25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73919C-92CB-0AA9-D204-C461A278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01A677-8C22-A2E5-0898-A469FDB24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1E1C9C-C357-9295-DAB4-19EFF5C4B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B8484-B9FD-0248-AB20-DB89560BE441}" type="datetimeFigureOut">
              <a:rPr lang="es-PE" smtClean="0"/>
              <a:t>20/05/24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572E54-8D46-6F2F-29BF-E2B712CE8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AE497-36DB-B3D4-9373-0F3E14F29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D6A2B-18A0-1044-B02B-41D8D9CC4B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155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odc.org/e4j/en/anti-corruption/module-7/key-issues/impact-of-corruption-on-specific-human-rights.html" TargetMode="External"/><Relationship Id="rId2" Type="http://schemas.openxmlformats.org/officeDocument/2006/relationships/hyperlink" Target="https://www.ohchr.org/en/good-governance/corruption-and-human-righ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ohchr.org/en/good-governance/corruption-and-human-righ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odc.org/e4j/en/anti-corruption/module-7/key-issues/impact-of-corruption-on-specific-human-rights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chr.org/en/good-governance/corruption-and-human-right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odc.org/e4j/en/anti-corruption/module-7/key-issues/impact-of-corruption-on-specific-human-right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D630B4-4CCC-7B1D-1803-DAED942D7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277E0-5EC2-E529-9E2D-9E12F702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921" b="112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2EEA134-CA61-9F40-FC7C-36416BCFE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7848600" cy="3204429"/>
          </a:xfrm>
        </p:spPr>
        <p:txBody>
          <a:bodyPr anchor="t">
            <a:normAutofit/>
          </a:bodyPr>
          <a:lstStyle/>
          <a:p>
            <a:pPr algn="l"/>
            <a:r>
              <a:rPr lang="es-PE" sz="4000" dirty="0">
                <a:solidFill>
                  <a:srgbClr val="FFFFFF"/>
                </a:solidFill>
              </a:rPr>
              <a:t>Integridad , derechos humanos e interculturalidad para una gestión pública justa.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7B5939-0BB4-D79B-257D-7DBB249C5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792531"/>
            <a:ext cx="5334000" cy="1089423"/>
          </a:xfrm>
        </p:spPr>
        <p:txBody>
          <a:bodyPr anchor="b">
            <a:normAutofit/>
          </a:bodyPr>
          <a:lstStyle/>
          <a:p>
            <a:pPr algn="l"/>
            <a:r>
              <a:rPr lang="es-PE" sz="1800" dirty="0">
                <a:solidFill>
                  <a:srgbClr val="FFFFFF"/>
                </a:solidFill>
              </a:rPr>
              <a:t>Carlo Mario Velarde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264613-F0F7-08CE-0ADF-98407A64D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8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18182"/>
            <a:ext cx="12192000" cy="4639945"/>
            <a:chOff x="0" y="2218182"/>
            <a:chExt cx="12192000" cy="4639945"/>
          </a:xfrm>
        </p:grpSpPr>
        <p:sp>
          <p:nvSpPr>
            <p:cNvPr id="3" name="object 3"/>
            <p:cNvSpPr/>
            <p:nvPr/>
          </p:nvSpPr>
          <p:spPr>
            <a:xfrm>
              <a:off x="0" y="3319272"/>
              <a:ext cx="12192000" cy="2554605"/>
            </a:xfrm>
            <a:custGeom>
              <a:avLst/>
              <a:gdLst/>
              <a:ahLst/>
              <a:cxnLst/>
              <a:rect l="l" t="t" r="r" b="b"/>
              <a:pathLst>
                <a:path w="12192000" h="2554604">
                  <a:moveTo>
                    <a:pt x="12192000" y="0"/>
                  </a:moveTo>
                  <a:lnTo>
                    <a:pt x="0" y="0"/>
                  </a:lnTo>
                  <a:lnTo>
                    <a:pt x="0" y="2554224"/>
                  </a:lnTo>
                  <a:lnTo>
                    <a:pt x="12192000" y="25542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10333" y="2218182"/>
              <a:ext cx="8662670" cy="2832100"/>
            </a:xfrm>
            <a:custGeom>
              <a:avLst/>
              <a:gdLst/>
              <a:ahLst/>
              <a:cxnLst/>
              <a:rect l="l" t="t" r="r" b="b"/>
              <a:pathLst>
                <a:path w="8662670" h="2832100">
                  <a:moveTo>
                    <a:pt x="8662416" y="0"/>
                  </a:moveTo>
                  <a:lnTo>
                    <a:pt x="0" y="0"/>
                  </a:lnTo>
                  <a:lnTo>
                    <a:pt x="0" y="2831592"/>
                  </a:lnTo>
                  <a:lnTo>
                    <a:pt x="8662416" y="2831592"/>
                  </a:lnTo>
                  <a:lnTo>
                    <a:pt x="8662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10333" y="2425009"/>
            <a:ext cx="8662670" cy="2429511"/>
          </a:xfrm>
          <a:prstGeom prst="rect">
            <a:avLst/>
          </a:prstGeom>
          <a:ln w="38100">
            <a:solidFill>
              <a:srgbClr val="BC1A1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276225" marR="269240" indent="4445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Tahoma"/>
                <a:cs typeface="Tahoma"/>
              </a:rPr>
              <a:t>¿Cuántos pueblos indígenas u originarios 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existen</a:t>
            </a:r>
            <a:r>
              <a:rPr sz="3200" dirty="0">
                <a:latin typeface="Tahoma"/>
                <a:cs typeface="Tahoma"/>
              </a:rPr>
              <a:t> en </a:t>
            </a:r>
            <a:r>
              <a:rPr sz="3200" spc="-5" dirty="0">
                <a:latin typeface="Tahoma"/>
                <a:cs typeface="Tahoma"/>
              </a:rPr>
              <a:t>el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Perú?</a:t>
            </a:r>
            <a:r>
              <a:rPr sz="3200" spc="-15" dirty="0">
                <a:latin typeface="Tahoma"/>
                <a:cs typeface="Tahoma"/>
              </a:rPr>
              <a:t> </a:t>
            </a:r>
            <a:endParaRPr lang="es-PE" sz="3200" spc="-15" dirty="0">
              <a:latin typeface="Tahoma"/>
              <a:cs typeface="Tahoma"/>
            </a:endParaRPr>
          </a:p>
          <a:p>
            <a:pPr marL="276225" marR="269240" indent="4445" algn="ctr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Tahoma"/>
                <a:cs typeface="Tahoma"/>
              </a:rPr>
              <a:t>¿Cuántas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lenguas 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indígenas u originarias </a:t>
            </a:r>
            <a:r>
              <a:rPr sz="3200" spc="-5" dirty="0">
                <a:latin typeface="Tahoma"/>
                <a:cs typeface="Tahoma"/>
              </a:rPr>
              <a:t>se </a:t>
            </a:r>
            <a:r>
              <a:rPr sz="3200" dirty="0">
                <a:latin typeface="Tahoma"/>
                <a:cs typeface="Tahoma"/>
              </a:rPr>
              <a:t>han identificado en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Perú?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692" y="6159721"/>
            <a:ext cx="36385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09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2179" y="606669"/>
            <a:ext cx="7619660" cy="575906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55"/>
              </a:lnSpc>
            </a:pPr>
            <a:r>
              <a:rPr spc="-5" dirty="0"/>
              <a:t>10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8127" y="6527020"/>
            <a:ext cx="5899150" cy="19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ahoma"/>
                <a:cs typeface="Tahoma"/>
              </a:rPr>
              <a:t>Fuente: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Cartilla:</a:t>
            </a:r>
            <a:r>
              <a:rPr sz="1100" dirty="0">
                <a:latin typeface="Tahoma"/>
                <a:cs typeface="Tahoma"/>
              </a:rPr>
              <a:t> ¿Cómo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somos?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Diversidad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Cultural </a:t>
            </a:r>
            <a:r>
              <a:rPr sz="1100" dirty="0">
                <a:latin typeface="Tahoma"/>
                <a:cs typeface="Tahoma"/>
              </a:rPr>
              <a:t>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Lingüística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del </a:t>
            </a:r>
            <a:r>
              <a:rPr sz="1100" spc="-5" dirty="0">
                <a:latin typeface="Tahoma"/>
                <a:cs typeface="Tahoma"/>
              </a:rPr>
              <a:t>Perú.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Ministerio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Cultura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2488" y="1915740"/>
            <a:ext cx="4092374" cy="37662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3013" y="2518410"/>
            <a:ext cx="4476115" cy="1976755"/>
          </a:xfrm>
          <a:prstGeom prst="rect">
            <a:avLst/>
          </a:prstGeom>
          <a:ln w="38100">
            <a:solidFill>
              <a:srgbClr val="BC1A1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63830">
              <a:lnSpc>
                <a:spcPct val="100000"/>
              </a:lnSpc>
            </a:pPr>
            <a:r>
              <a:rPr sz="3200" spc="-5" dirty="0">
                <a:latin typeface="Tahoma"/>
                <a:cs typeface="Tahoma"/>
              </a:rPr>
              <a:t>Sabían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que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del</a:t>
            </a:r>
            <a:r>
              <a:rPr sz="3200" spc="-5" dirty="0">
                <a:latin typeface="Tahoma"/>
                <a:cs typeface="Tahoma"/>
              </a:rPr>
              <a:t> total </a:t>
            </a:r>
            <a:r>
              <a:rPr sz="3200" dirty="0">
                <a:latin typeface="Tahoma"/>
                <a:cs typeface="Tahoma"/>
              </a:rPr>
              <a:t>de</a:t>
            </a:r>
          </a:p>
          <a:p>
            <a:pPr marL="14097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Tahoma"/>
                <a:cs typeface="Tahoma"/>
              </a:rPr>
              <a:t>la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población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peruana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…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526282" y="4779009"/>
            <a:ext cx="2839720" cy="837565"/>
            <a:chOff x="3526282" y="4779009"/>
            <a:chExt cx="2839720" cy="837565"/>
          </a:xfrm>
        </p:grpSpPr>
        <p:sp>
          <p:nvSpPr>
            <p:cNvPr id="6" name="object 6"/>
            <p:cNvSpPr/>
            <p:nvPr/>
          </p:nvSpPr>
          <p:spPr>
            <a:xfrm>
              <a:off x="3532632" y="4785359"/>
              <a:ext cx="2827020" cy="824865"/>
            </a:xfrm>
            <a:custGeom>
              <a:avLst/>
              <a:gdLst/>
              <a:ahLst/>
              <a:cxnLst/>
              <a:rect l="l" t="t" r="r" b="b"/>
              <a:pathLst>
                <a:path w="2827020" h="824864">
                  <a:moveTo>
                    <a:pt x="2414778" y="0"/>
                  </a:moveTo>
                  <a:lnTo>
                    <a:pt x="2414778" y="206120"/>
                  </a:lnTo>
                  <a:lnTo>
                    <a:pt x="0" y="206120"/>
                  </a:lnTo>
                  <a:lnTo>
                    <a:pt x="0" y="618362"/>
                  </a:lnTo>
                  <a:lnTo>
                    <a:pt x="2414778" y="618362"/>
                  </a:lnTo>
                  <a:lnTo>
                    <a:pt x="2414778" y="824483"/>
                  </a:lnTo>
                  <a:lnTo>
                    <a:pt x="2827019" y="412241"/>
                  </a:lnTo>
                  <a:lnTo>
                    <a:pt x="241477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32632" y="4785359"/>
              <a:ext cx="2827020" cy="824865"/>
            </a:xfrm>
            <a:custGeom>
              <a:avLst/>
              <a:gdLst/>
              <a:ahLst/>
              <a:cxnLst/>
              <a:rect l="l" t="t" r="r" b="b"/>
              <a:pathLst>
                <a:path w="2827020" h="824864">
                  <a:moveTo>
                    <a:pt x="0" y="206120"/>
                  </a:moveTo>
                  <a:lnTo>
                    <a:pt x="2414778" y="206120"/>
                  </a:lnTo>
                  <a:lnTo>
                    <a:pt x="2414778" y="0"/>
                  </a:lnTo>
                  <a:lnTo>
                    <a:pt x="2827019" y="412241"/>
                  </a:lnTo>
                  <a:lnTo>
                    <a:pt x="2414778" y="824483"/>
                  </a:lnTo>
                  <a:lnTo>
                    <a:pt x="2414778" y="618362"/>
                  </a:lnTo>
                  <a:lnTo>
                    <a:pt x="0" y="618362"/>
                  </a:lnTo>
                  <a:lnTo>
                    <a:pt x="0" y="20612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55"/>
              </a:lnSpc>
            </a:pPr>
            <a:r>
              <a:rPr spc="-5" dirty="0"/>
              <a:t>11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78127" y="6527020"/>
            <a:ext cx="5899150" cy="19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ahoma"/>
                <a:cs typeface="Tahoma"/>
              </a:rPr>
              <a:t>Fuente: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Cartilla:</a:t>
            </a:r>
            <a:r>
              <a:rPr sz="1100" dirty="0">
                <a:latin typeface="Tahoma"/>
                <a:cs typeface="Tahoma"/>
              </a:rPr>
              <a:t> ¿Cómo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somos?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Diversidad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Cultural </a:t>
            </a:r>
            <a:r>
              <a:rPr sz="1100" dirty="0">
                <a:latin typeface="Tahoma"/>
                <a:cs typeface="Tahoma"/>
              </a:rPr>
              <a:t>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Lingüística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del </a:t>
            </a:r>
            <a:r>
              <a:rPr sz="1100" spc="-5" dirty="0">
                <a:latin typeface="Tahoma"/>
                <a:cs typeface="Tahoma"/>
              </a:rPr>
              <a:t>Perú.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Ministerio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Cultura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248A989A-17F2-4697-BA66-519014FDF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6"/>
          <a:stretch/>
        </p:blipFill>
        <p:spPr>
          <a:xfrm flipH="1">
            <a:off x="1" y="10"/>
            <a:ext cx="9633858" cy="685799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idx="1"/>
          </p:nvPr>
        </p:nvSpPr>
        <p:spPr>
          <a:xfrm>
            <a:off x="9633859" y="2074972"/>
            <a:ext cx="2525484" cy="3742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2700" marR="5080">
              <a:spcBef>
                <a:spcPts val="305"/>
              </a:spcBef>
            </a:pPr>
            <a:r>
              <a:rPr lang="en-US" sz="2000" b="1" spc="-95" dirty="0" err="1"/>
              <a:t>Enfoque</a:t>
            </a:r>
            <a:r>
              <a:rPr lang="en-US" sz="2000" b="1" spc="150" dirty="0"/>
              <a:t> </a:t>
            </a:r>
            <a:r>
              <a:rPr lang="en-US" sz="2000" b="1" spc="-75" dirty="0"/>
              <a:t>intercultural</a:t>
            </a:r>
            <a:r>
              <a:rPr lang="en-US" sz="2000" b="1" spc="120" dirty="0"/>
              <a:t> </a:t>
            </a:r>
            <a:r>
              <a:rPr lang="en-US" sz="2000" b="1" spc="-95" dirty="0" err="1"/>
              <a:t>en</a:t>
            </a:r>
            <a:r>
              <a:rPr lang="en-US" sz="2000" b="1" spc="155" dirty="0"/>
              <a:t> </a:t>
            </a:r>
            <a:r>
              <a:rPr lang="en-US" sz="2000" b="1" spc="-70" dirty="0"/>
              <a:t>la</a:t>
            </a:r>
            <a:r>
              <a:rPr lang="en-US" sz="2000" b="1" spc="135" dirty="0"/>
              <a:t> </a:t>
            </a:r>
            <a:r>
              <a:rPr lang="en-US" sz="2000" b="1" spc="-85" dirty="0" err="1"/>
              <a:t>gestión</a:t>
            </a:r>
            <a:r>
              <a:rPr lang="en-US" sz="2000" b="1" spc="120" dirty="0"/>
              <a:t> </a:t>
            </a:r>
            <a:r>
              <a:rPr lang="en-US" sz="2000" b="1" spc="-80" dirty="0" err="1"/>
              <a:t>pública</a:t>
            </a:r>
            <a:r>
              <a:rPr lang="en-US" sz="2000" b="1" spc="-80" dirty="0"/>
              <a:t> </a:t>
            </a:r>
            <a:r>
              <a:rPr lang="en-US" sz="2000" b="1" spc="-75" dirty="0"/>
              <a:t> </a:t>
            </a:r>
            <a:r>
              <a:rPr lang="en-US" sz="2000" spc="-80" dirty="0" err="1"/>
              <a:t>Proceso</a:t>
            </a:r>
            <a:r>
              <a:rPr lang="en-US" sz="2000" spc="-55" dirty="0"/>
              <a:t> </a:t>
            </a:r>
            <a:r>
              <a:rPr lang="en-US" sz="2000" spc="-80" dirty="0"/>
              <a:t>de</a:t>
            </a:r>
            <a:r>
              <a:rPr lang="en-US" sz="2000" spc="-35" dirty="0"/>
              <a:t> </a:t>
            </a:r>
            <a:r>
              <a:rPr lang="en-US" sz="2000" spc="-75" dirty="0" err="1"/>
              <a:t>adaptación</a:t>
            </a:r>
            <a:r>
              <a:rPr lang="en-US" sz="2000" spc="-60" dirty="0"/>
              <a:t> </a:t>
            </a:r>
            <a:r>
              <a:rPr lang="en-US" sz="2000" spc="-80" dirty="0"/>
              <a:t>de</a:t>
            </a:r>
            <a:r>
              <a:rPr lang="en-US" sz="2000" spc="-35" dirty="0"/>
              <a:t> </a:t>
            </a:r>
            <a:r>
              <a:rPr lang="en-US" sz="2000" spc="-65" dirty="0"/>
              <a:t>las</a:t>
            </a:r>
            <a:r>
              <a:rPr lang="en-US" sz="2000" spc="-45" dirty="0"/>
              <a:t> </a:t>
            </a:r>
            <a:r>
              <a:rPr lang="en-US" sz="2000" spc="-70" dirty="0" err="1"/>
              <a:t>diferentes</a:t>
            </a:r>
            <a:r>
              <a:rPr lang="en-US" sz="2000" spc="-45" dirty="0"/>
              <a:t> </a:t>
            </a:r>
            <a:r>
              <a:rPr lang="en-US" sz="2000" spc="-65" dirty="0" err="1"/>
              <a:t>instituciones</a:t>
            </a:r>
            <a:r>
              <a:rPr lang="en-US" sz="2000" spc="-35" dirty="0"/>
              <a:t> </a:t>
            </a:r>
            <a:r>
              <a:rPr lang="en-US" sz="2000" spc="-65" dirty="0"/>
              <a:t>del </a:t>
            </a:r>
            <a:r>
              <a:rPr lang="en-US" sz="2000" spc="-1035" dirty="0"/>
              <a:t> </a:t>
            </a:r>
            <a:r>
              <a:rPr lang="en-US" sz="2000" spc="-80" dirty="0"/>
              <a:t>Estado,</a:t>
            </a:r>
            <a:r>
              <a:rPr lang="en-US" sz="2000" spc="-40" dirty="0"/>
              <a:t> </a:t>
            </a:r>
            <a:r>
              <a:rPr lang="en-US" sz="2000" spc="-80" dirty="0"/>
              <a:t>a</a:t>
            </a:r>
            <a:r>
              <a:rPr lang="en-US" sz="2000" spc="-55" dirty="0"/>
              <a:t> </a:t>
            </a:r>
            <a:r>
              <a:rPr lang="en-US" sz="2000" spc="-70" dirty="0" err="1"/>
              <a:t>nivel</a:t>
            </a:r>
            <a:r>
              <a:rPr lang="en-US" sz="2000" spc="-35" dirty="0"/>
              <a:t> </a:t>
            </a:r>
            <a:r>
              <a:rPr lang="en-US" sz="2000" spc="-80" dirty="0" err="1"/>
              <a:t>normativo</a:t>
            </a:r>
            <a:r>
              <a:rPr lang="en-US" sz="2000" spc="-80" dirty="0"/>
              <a:t>,</a:t>
            </a:r>
            <a:r>
              <a:rPr lang="en-US" sz="2000" spc="-40" dirty="0"/>
              <a:t> </a:t>
            </a:r>
            <a:r>
              <a:rPr lang="en-US" sz="2000" spc="-75" dirty="0" err="1"/>
              <a:t>administrativo</a:t>
            </a:r>
            <a:r>
              <a:rPr lang="en-US" sz="2000" spc="-30" dirty="0"/>
              <a:t> </a:t>
            </a:r>
            <a:r>
              <a:rPr lang="en-US" sz="2000" spc="-75" dirty="0"/>
              <a:t>y</a:t>
            </a:r>
            <a:r>
              <a:rPr lang="en-US" sz="2000" spc="-40" dirty="0"/>
              <a:t> </a:t>
            </a:r>
            <a:r>
              <a:rPr lang="en-US" sz="2000" spc="-65" dirty="0"/>
              <a:t>del</a:t>
            </a:r>
            <a:r>
              <a:rPr lang="en-US" sz="2000" spc="-40" dirty="0"/>
              <a:t> </a:t>
            </a:r>
            <a:r>
              <a:rPr lang="en-US" sz="2000" spc="-70" dirty="0" err="1"/>
              <a:t>servicio</a:t>
            </a:r>
            <a:r>
              <a:rPr lang="en-US" sz="2000" spc="-70" dirty="0"/>
              <a:t> </a:t>
            </a:r>
            <a:r>
              <a:rPr lang="en-US" sz="2000" spc="-65" dirty="0"/>
              <a:t> </a:t>
            </a:r>
            <a:r>
              <a:rPr lang="en-US" sz="2000" spc="-55" dirty="0"/>
              <a:t>civil,</a:t>
            </a:r>
            <a:r>
              <a:rPr lang="en-US" sz="2000" spc="-40" dirty="0"/>
              <a:t> </a:t>
            </a:r>
            <a:r>
              <a:rPr lang="en-US" sz="2000" spc="-90" dirty="0"/>
              <a:t>para</a:t>
            </a:r>
            <a:r>
              <a:rPr lang="en-US" sz="2000" spc="-45" dirty="0"/>
              <a:t> </a:t>
            </a:r>
            <a:r>
              <a:rPr lang="en-US" sz="2000" spc="-75" dirty="0" err="1"/>
              <a:t>atender</a:t>
            </a:r>
            <a:r>
              <a:rPr lang="en-US" sz="2000" spc="-45" dirty="0"/>
              <a:t> </a:t>
            </a:r>
            <a:r>
              <a:rPr lang="en-US" sz="2000" spc="-80" dirty="0"/>
              <a:t>de</a:t>
            </a:r>
            <a:r>
              <a:rPr lang="en-US" sz="2000" spc="-45" dirty="0"/>
              <a:t> </a:t>
            </a:r>
            <a:r>
              <a:rPr lang="en-US" sz="2000" spc="-95" dirty="0" err="1"/>
              <a:t>manera</a:t>
            </a:r>
            <a:r>
              <a:rPr lang="en-US" sz="2000" spc="-65" dirty="0"/>
              <a:t> </a:t>
            </a:r>
            <a:r>
              <a:rPr lang="en-US" sz="2000" spc="-70" dirty="0" err="1"/>
              <a:t>pertinente</a:t>
            </a:r>
            <a:r>
              <a:rPr lang="en-US" sz="2000" spc="-50" dirty="0"/>
              <a:t> </a:t>
            </a:r>
            <a:r>
              <a:rPr lang="en-US" sz="2000" spc="-60" dirty="0"/>
              <a:t>las</a:t>
            </a:r>
            <a:r>
              <a:rPr lang="en-US" sz="2000" spc="-50" dirty="0"/>
              <a:t> </a:t>
            </a:r>
            <a:r>
              <a:rPr lang="en-US" sz="2000" spc="-75" dirty="0" err="1"/>
              <a:t>necesidades</a:t>
            </a:r>
            <a:r>
              <a:rPr lang="en-US" sz="2000" spc="-75" dirty="0"/>
              <a:t> de </a:t>
            </a:r>
            <a:r>
              <a:rPr lang="en-US" sz="2000" spc="-75" dirty="0" err="1"/>
              <a:t>los</a:t>
            </a:r>
            <a:r>
              <a:rPr lang="en-US" sz="2000" spc="-75" dirty="0"/>
              <a:t> </a:t>
            </a:r>
            <a:r>
              <a:rPr lang="en-US" sz="2000" spc="-75" dirty="0" err="1"/>
              <a:t>diferentes</a:t>
            </a:r>
            <a:r>
              <a:rPr lang="en-US" sz="2000" spc="-75" dirty="0"/>
              <a:t> </a:t>
            </a:r>
            <a:r>
              <a:rPr lang="en-US" sz="2000" spc="-75" dirty="0" err="1"/>
              <a:t>grupos</a:t>
            </a:r>
            <a:r>
              <a:rPr lang="en-US" sz="2000" spc="-75" dirty="0"/>
              <a:t> </a:t>
            </a:r>
            <a:r>
              <a:rPr lang="en-US" sz="2000" spc="-75" dirty="0" err="1"/>
              <a:t>étnicos</a:t>
            </a:r>
            <a:r>
              <a:rPr lang="en-US" sz="2000" spc="-75" dirty="0"/>
              <a:t> </a:t>
            </a:r>
            <a:r>
              <a:rPr lang="en-US" sz="2000" spc="-75" dirty="0" err="1"/>
              <a:t>culturales</a:t>
            </a:r>
            <a:r>
              <a:rPr lang="en-US" sz="2000" spc="-75" dirty="0"/>
              <a:t> de </a:t>
            </a:r>
            <a:r>
              <a:rPr lang="en-US" sz="2000" spc="-75" dirty="0" err="1"/>
              <a:t>nuestro</a:t>
            </a:r>
            <a:r>
              <a:rPr lang="en-US" sz="2000" spc="-75" dirty="0"/>
              <a:t> </a:t>
            </a:r>
            <a:r>
              <a:rPr lang="en-US" sz="2000" spc="-75" dirty="0" err="1"/>
              <a:t>país</a:t>
            </a:r>
            <a:r>
              <a:rPr lang="en-US" sz="2000" spc="-75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D76D2A-BB47-7C42-D639-D2F9D53F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71" y="215431"/>
            <a:ext cx="7450123" cy="2228760"/>
          </a:xfrm>
        </p:spPr>
        <p:txBody>
          <a:bodyPr anchor="b">
            <a:normAutofit/>
          </a:bodyPr>
          <a:lstStyle/>
          <a:p>
            <a:r>
              <a:rPr lang="es-PE" sz="4000" dirty="0"/>
              <a:t>Problemas asociados a la Corrupción que afectan la diversidad cultural</a:t>
            </a:r>
          </a:p>
        </p:txBody>
      </p:sp>
      <p:pic>
        <p:nvPicPr>
          <p:cNvPr id="7" name="Graphic 6" descr="Ladrón">
            <a:extLst>
              <a:ext uri="{FF2B5EF4-FFF2-40B4-BE49-F238E27FC236}">
                <a16:creationId xmlns:a16="http://schemas.microsoft.com/office/drawing/2014/main" id="{F2395784-EC46-F15D-F728-EF2936D88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A8E34B-7210-16E6-E0F0-496E76D48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6514" y="2917372"/>
            <a:ext cx="5942767" cy="3211718"/>
          </a:xfrm>
        </p:spPr>
        <p:txBody>
          <a:bodyPr>
            <a:normAutofit/>
          </a:bodyPr>
          <a:lstStyle/>
          <a:p>
            <a:r>
              <a:rPr lang="es-PE" sz="1800" b="0" i="0" u="none" strike="noStrike" dirty="0">
                <a:effectLst/>
                <a:highlight>
                  <a:srgbClr val="FFFFFF"/>
                </a:highlight>
                <a:latin typeface="Söhne"/>
              </a:rPr>
              <a:t>La minería ilegal y la corrupción están estrechamente vinculadas, creando un ciclo destructivo que afecta gravemente a las comunidades y el medio ambiente. </a:t>
            </a:r>
          </a:p>
          <a:p>
            <a:r>
              <a:rPr lang="es-PE" sz="1800" b="0" i="0" u="none" strike="noStrike" dirty="0">
                <a:effectLst/>
                <a:highlight>
                  <a:srgbClr val="FFFFFF"/>
                </a:highlight>
                <a:latin typeface="Söhne"/>
              </a:rPr>
              <a:t>La minería ilegal frecuentemente se sustenta en sobornos a funcionarios para evitar la regulación y la ley. Esto no solo promueve la explotación y el tráfico ilícito de minerales, sino que también contribuye a la deforestación, la contaminación de ríos y la violación de comunidades locales, especialmente las indígenas, que sufren desplazamientos, pérdida de tierras y violencia asociada a estos conflictos.</a:t>
            </a:r>
            <a:endParaRPr lang="es-PE" sz="1800" dirty="0"/>
          </a:p>
        </p:txBody>
      </p:sp>
      <p:pic>
        <p:nvPicPr>
          <p:cNvPr id="9" name="Graphic 8" descr="Ladrón">
            <a:extLst>
              <a:ext uri="{FF2B5EF4-FFF2-40B4-BE49-F238E27FC236}">
                <a16:creationId xmlns:a16="http://schemas.microsoft.com/office/drawing/2014/main" id="{2EE32582-4BA0-4067-B8CC-1ED76F1F7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2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trón creado por el delta de un río en vista cenital">
            <a:extLst>
              <a:ext uri="{FF2B5EF4-FFF2-40B4-BE49-F238E27FC236}">
                <a16:creationId xmlns:a16="http://schemas.microsoft.com/office/drawing/2014/main" id="{423FAEB1-0F30-7BF1-47B2-BC68A38FE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3" r="23110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D65E17-3C7C-F502-5AF7-D87FEF4E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s-PE" sz="3400"/>
              <a:t>Problemas asociados a la Corrupción que afectan la diversidad cultural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0070D-DC52-A5D3-D317-D7B02659B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6" y="2370671"/>
            <a:ext cx="5626741" cy="432041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s-PE" sz="1800" b="1" i="0" u="none" strike="noStrike" dirty="0">
                <a:effectLst/>
                <a:latin typeface="Söhne"/>
              </a:rPr>
              <a:t>Destrucción Ambiental</a:t>
            </a:r>
            <a:r>
              <a:rPr lang="es-PE" sz="1800" b="0" i="0" u="none" strike="noStrike" dirty="0">
                <a:effectLst/>
                <a:latin typeface="Söhne"/>
              </a:rPr>
              <a:t>:</a:t>
            </a:r>
          </a:p>
          <a:p>
            <a:r>
              <a:rPr lang="es-PE" sz="1800" b="1" i="0" u="none" strike="noStrike" dirty="0">
                <a:effectLst/>
                <a:latin typeface="Söhne"/>
              </a:rPr>
              <a:t>Deforestación</a:t>
            </a:r>
            <a:r>
              <a:rPr lang="es-PE" sz="1800" b="0" i="0" u="none" strike="noStrike" dirty="0">
                <a:effectLst/>
                <a:latin typeface="Söhne"/>
              </a:rPr>
              <a:t>: La minería ilegal causa una pérdida significativa de bosques tropicales, destruyendo hábitats naturales y contribuyendo al cambio climático.</a:t>
            </a:r>
          </a:p>
          <a:p>
            <a:r>
              <a:rPr lang="es-PE" sz="1800" b="1" i="0" u="none" strike="noStrike" dirty="0">
                <a:effectLst/>
                <a:latin typeface="Söhne"/>
              </a:rPr>
              <a:t>Contaminación del Agua</a:t>
            </a:r>
            <a:r>
              <a:rPr lang="es-PE" sz="1800" b="0" i="0" u="none" strike="noStrike" dirty="0">
                <a:effectLst/>
                <a:latin typeface="Söhne"/>
              </a:rPr>
              <a:t>: Utilización de mercurio y otros químicos tóxicos contamina ríos y fuentes de agua, afectando la biodiversidad y la salud de las comunidades locales.</a:t>
            </a:r>
          </a:p>
          <a:p>
            <a:pPr marL="0" indent="0">
              <a:buNone/>
            </a:pPr>
            <a:r>
              <a:rPr lang="es-PE" sz="1800" b="1" i="0" u="none" strike="noStrike" dirty="0">
                <a:effectLst/>
                <a:latin typeface="Söhne"/>
              </a:rPr>
              <a:t>Violación de Derechos de poblaciones indígenas</a:t>
            </a:r>
            <a:r>
              <a:rPr lang="es-PE" sz="1800" b="0" i="0" u="none" strike="noStrike" dirty="0">
                <a:effectLst/>
                <a:latin typeface="Söhne"/>
              </a:rPr>
              <a:t>:</a:t>
            </a:r>
          </a:p>
          <a:p>
            <a:r>
              <a:rPr lang="es-PE" sz="1800" b="1" i="0" u="none" strike="noStrike" dirty="0">
                <a:effectLst/>
                <a:latin typeface="Söhne"/>
              </a:rPr>
              <a:t>Desplazamientos Forzados</a:t>
            </a:r>
            <a:r>
              <a:rPr lang="es-PE" sz="1800" b="0" i="0" u="none" strike="noStrike" dirty="0">
                <a:effectLst/>
                <a:latin typeface="Söhne"/>
              </a:rPr>
              <a:t>: Comunidades indígenas y rurales son frecuentemente desplazadas de sus tierras, enfrentando violencia y amenazas.</a:t>
            </a:r>
          </a:p>
          <a:p>
            <a:r>
              <a:rPr lang="es-PE" sz="1800" b="1" i="0" u="none" strike="noStrike" dirty="0">
                <a:effectLst/>
                <a:latin typeface="Söhne"/>
              </a:rPr>
              <a:t>Trabajo Infantil y Esclavitud</a:t>
            </a:r>
            <a:r>
              <a:rPr lang="es-PE" sz="1800" b="0" i="0" u="none" strike="noStrike" dirty="0">
                <a:effectLst/>
                <a:latin typeface="Söhne"/>
              </a:rPr>
              <a:t>: La minería ilegal a menudo utiliza mano de obra infantil y condiciones laborales extremadamente precarias y peligrosas.</a:t>
            </a:r>
          </a:p>
          <a:p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3992749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steles sobre una mesa">
            <a:extLst>
              <a:ext uri="{FF2B5EF4-FFF2-40B4-BE49-F238E27FC236}">
                <a16:creationId xmlns:a16="http://schemas.microsoft.com/office/drawing/2014/main" id="{960DEBAD-D1D0-38C1-636A-BB025BC5C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7" r="3016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CAEC7-9617-4F23-3CBB-B49DE1D3D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2000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35213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Jaque mate en una partida de ajedrez">
            <a:extLst>
              <a:ext uri="{FF2B5EF4-FFF2-40B4-BE49-F238E27FC236}">
                <a16:creationId xmlns:a16="http://schemas.microsoft.com/office/drawing/2014/main" id="{772B794A-4A36-080F-1A9D-75C915C69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4F656A-C60B-4B48-9972-ABE6AC34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4000" b="1"/>
              <a:t>Aproximación al concepto de integridad</a:t>
            </a:r>
            <a:endParaRPr lang="es-PE" sz="4000" b="1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962BF8-995B-4164-84EC-A38A52852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700"/>
              <a:t>El término integridad se deriva del latín in-tangere, que significa intocable. Éste se refiere a la virtud de la incorruptibilidad y al estado de mantenerse intachable. La integridad va más allá de la ausencia de fraude y corrupción, pues también conlleva valores comunes. En ese sentido, integridad es un concepto positivo que está relacionado con la ética y la cultura.</a:t>
            </a:r>
          </a:p>
          <a:p>
            <a:pPr marL="0" indent="0">
              <a:buNone/>
            </a:pPr>
            <a:endParaRPr lang="es-ES" sz="1700"/>
          </a:p>
          <a:p>
            <a:pPr marL="0" indent="0">
              <a:buNone/>
            </a:pPr>
            <a:r>
              <a:rPr lang="es-ES" sz="1700" b="1" i="0">
                <a:effectLst/>
                <a:latin typeface="arial" panose="020B0604020202020204" pitchFamily="34" charset="0"/>
              </a:rPr>
              <a:t>Organización Latinoamericana y del Caribe de Entidades Fiscalizadoras Superiores</a:t>
            </a:r>
            <a:endParaRPr lang="es-PE" sz="1700" b="1"/>
          </a:p>
          <a:p>
            <a:endParaRPr lang="es-PE" sz="1700"/>
          </a:p>
        </p:txBody>
      </p:sp>
    </p:spTree>
    <p:extLst>
      <p:ext uri="{BB962C8B-B14F-4D97-AF65-F5344CB8AC3E}">
        <p14:creationId xmlns:p14="http://schemas.microsoft.com/office/powerpoint/2010/main" val="169100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33D27-E849-47E2-A1E5-0DEADD155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PE" sz="2800"/>
              <a:t>Integridad pública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6D274B-6815-4F01-9C2E-BA5555982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s-PE" sz="1700" dirty="0"/>
              <a:t>Es un principio ético que nos impulsa a </a:t>
            </a:r>
            <a:r>
              <a:rPr lang="es-PE" sz="1700" b="1" dirty="0">
                <a:solidFill>
                  <a:schemeClr val="accent2">
                    <a:lumMod val="75000"/>
                  </a:schemeClr>
                </a:solidFill>
              </a:rPr>
              <a:t>cumplir nuestros compromisos </a:t>
            </a:r>
            <a:r>
              <a:rPr lang="es-PE" sz="1700" dirty="0"/>
              <a:t>en el ejercicio de nuestras funciones.</a:t>
            </a:r>
          </a:p>
          <a:p>
            <a:r>
              <a:rPr lang="es-PE" sz="1700" dirty="0"/>
              <a:t>Se afirma en otros valores éticos como la </a:t>
            </a:r>
            <a:r>
              <a:rPr lang="es-PE" sz="1700" b="1" dirty="0">
                <a:solidFill>
                  <a:schemeClr val="accent2">
                    <a:lumMod val="75000"/>
                  </a:schemeClr>
                </a:solidFill>
              </a:rPr>
              <a:t>honestidad, la probidad y el trato justo a los demás.</a:t>
            </a:r>
          </a:p>
          <a:p>
            <a:r>
              <a:rPr lang="es-PE" sz="1700" dirty="0"/>
              <a:t>La integridad nos hace </a:t>
            </a:r>
            <a:r>
              <a:rPr lang="es-PE" sz="1700" b="1" dirty="0">
                <a:solidFill>
                  <a:schemeClr val="accent2">
                    <a:lumMod val="75000"/>
                  </a:schemeClr>
                </a:solidFill>
              </a:rPr>
              <a:t>personas autónomas</a:t>
            </a:r>
            <a:r>
              <a:rPr lang="es-PE" sz="1700" dirty="0"/>
              <a:t>: Actuamos en el respeto a las normas y por convicción. No porque alguien más nos vigila. </a:t>
            </a:r>
          </a:p>
          <a:p>
            <a:endParaRPr lang="es-PE" sz="1700" dirty="0"/>
          </a:p>
        </p:txBody>
      </p:sp>
      <p:pic>
        <p:nvPicPr>
          <p:cNvPr id="3074" name="Picture 2" descr="La Integridad Pública en América Latina y el Caribe - OECD">
            <a:extLst>
              <a:ext uri="{FF2B5EF4-FFF2-40B4-BE49-F238E27FC236}">
                <a16:creationId xmlns:a16="http://schemas.microsoft.com/office/drawing/2014/main" id="{B690B141-3B65-4DEF-B840-AA90926DD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r="534"/>
          <a:stretch/>
        </p:blipFill>
        <p:spPr bwMode="auto">
          <a:xfrm>
            <a:off x="5124450" y="634382"/>
            <a:ext cx="6657213" cy="54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3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B85C8-244C-4967-A0F7-F5D2CFCD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s-PE" sz="6800" dirty="0"/>
              <a:t>Integridad Pública y </a:t>
            </a:r>
            <a:r>
              <a:rPr lang="es-PE" sz="6800" b="1" dirty="0">
                <a:solidFill>
                  <a:schemeClr val="accent2">
                    <a:lumMod val="75000"/>
                  </a:schemeClr>
                </a:solidFill>
              </a:rPr>
              <a:t>Justicia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17FF135-20D4-641C-7DF1-565C2D9FF5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98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900A42-5CC8-BBFD-6DB5-7E68D510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PE" dirty="0"/>
              <a:t>Integridad y derechos humanos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CA668C-4D12-0B21-431E-00352437F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06" y="2333297"/>
            <a:ext cx="5251316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1900" b="1" i="0" u="none" strike="noStrike" dirty="0">
                <a:effectLst/>
                <a:latin typeface="Söhne"/>
              </a:rPr>
              <a:t>Desigualdad y Discriminación</a:t>
            </a:r>
            <a:r>
              <a:rPr lang="es-PE" sz="1900" b="0" i="0" u="none" strike="noStrike" dirty="0">
                <a:effectLst/>
                <a:latin typeface="Söhne"/>
              </a:rPr>
              <a:t>:</a:t>
            </a:r>
          </a:p>
          <a:p>
            <a:pPr marL="0" indent="0">
              <a:buNone/>
            </a:pPr>
            <a:r>
              <a:rPr lang="es-PE" sz="1900" b="0" i="0" u="none" strike="noStrike" dirty="0">
                <a:effectLst/>
                <a:latin typeface="Söhne"/>
              </a:rPr>
              <a:t>La corrupción crea desigualdades significativas al privilegiar a aquellos que pueden pagar sobornos o tienen conexiones, dejando a las personas vulnerables en una situación de desventaja. Por ejemplo, cuando se solicitan sobornos para acceder a servicios públicos esenciales como la salud o la educación, se viola el derecho a la igualdad y se exacerban las desigualdades existentes​ (</a:t>
            </a:r>
            <a:r>
              <a:rPr lang="es-PE" sz="1900" b="0" i="0" u="none" strike="noStrike" dirty="0">
                <a:effectLst/>
                <a:latin typeface="Söhne"/>
                <a:hlinkClick r:id="rId2"/>
              </a:rPr>
              <a:t>OHCHR</a:t>
            </a:r>
            <a:r>
              <a:rPr lang="es-PE" sz="1900" b="0" i="0" u="none" strike="noStrike" dirty="0">
                <a:effectLst/>
                <a:latin typeface="Söhne"/>
              </a:rPr>
              <a:t>)​​ (</a:t>
            </a:r>
            <a:r>
              <a:rPr lang="es-PE" sz="1900" b="0" i="0" u="none" strike="noStrike" dirty="0">
                <a:effectLst/>
                <a:latin typeface="Söhne"/>
                <a:hlinkClick r:id="rId3"/>
              </a:rPr>
              <a:t>UNODC</a:t>
            </a:r>
            <a:r>
              <a:rPr lang="es-PE" sz="1900" b="0" i="0" u="none" strike="noStrike" dirty="0">
                <a:effectLst/>
                <a:latin typeface="Söhne"/>
              </a:rPr>
              <a:t>)​.</a:t>
            </a:r>
          </a:p>
          <a:p>
            <a:endParaRPr lang="es-PE" sz="1900" dirty="0"/>
          </a:p>
        </p:txBody>
      </p:sp>
      <p:pic>
        <p:nvPicPr>
          <p:cNvPr id="5" name="Picture 4" descr="Manos ancianas con algunas monedas">
            <a:extLst>
              <a:ext uri="{FF2B5EF4-FFF2-40B4-BE49-F238E27FC236}">
                <a16:creationId xmlns:a16="http://schemas.microsoft.com/office/drawing/2014/main" id="{1AD49055-392C-2DF3-E63B-D2C91543F0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23" r="31439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625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EB2F17-85C1-A196-3AFF-59FC0BAED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s-PE" sz="4000"/>
              <a:t>Integridad y derechos humanos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028AE-D6DF-479D-41CA-468C9C0FA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30" y="2743200"/>
            <a:ext cx="5529941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PE" sz="1900" b="1" i="0" u="none" strike="noStrike" dirty="0">
                <a:effectLst/>
                <a:latin typeface="Söhne"/>
              </a:rPr>
              <a:t>Acceso a Servicios Públicos</a:t>
            </a:r>
            <a:r>
              <a:rPr lang="es-PE" sz="1900" b="0" i="0" u="none" strike="noStrike" dirty="0">
                <a:effectLst/>
                <a:latin typeface="Söhne"/>
              </a:rPr>
              <a:t>:La corrupción desvía recursos públicos destinados a servicios esenciales como la atención sanitaria, la educación y la vivienda, afectando directamente la capacidad del Estado para cumplir con sus obligaciones de derechos humanos. Esto puede resultar en una menor calidad de los servicios públicos y un acceso limitado para las poblaciones más necesitadas​ (</a:t>
            </a:r>
            <a:r>
              <a:rPr lang="es-PE" sz="1900" b="0" i="0" u="none" strike="noStrike" dirty="0">
                <a:effectLst/>
                <a:latin typeface="Söhne"/>
                <a:hlinkClick r:id="rId2"/>
              </a:rPr>
              <a:t>OHCHR</a:t>
            </a:r>
            <a:r>
              <a:rPr lang="es-PE" sz="1900" b="0" i="0" u="none" strike="noStrike" dirty="0">
                <a:effectLst/>
                <a:latin typeface="Söhne"/>
              </a:rPr>
              <a:t>)​​​.</a:t>
            </a:r>
          </a:p>
          <a:p>
            <a:endParaRPr lang="es-PE" sz="1900" dirty="0"/>
          </a:p>
        </p:txBody>
      </p:sp>
      <p:pic>
        <p:nvPicPr>
          <p:cNvPr id="5" name="Picture 4" descr="Una vía férrea que se extiende a través del desierto">
            <a:extLst>
              <a:ext uri="{FF2B5EF4-FFF2-40B4-BE49-F238E27FC236}">
                <a16:creationId xmlns:a16="http://schemas.microsoft.com/office/drawing/2014/main" id="{E42A31FB-B96C-8F28-584E-B125B1C2F5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0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5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Jaque mate en una partida de ajedrez">
            <a:extLst>
              <a:ext uri="{FF2B5EF4-FFF2-40B4-BE49-F238E27FC236}">
                <a16:creationId xmlns:a16="http://schemas.microsoft.com/office/drawing/2014/main" id="{ADE6986B-A0C0-4F37-BC32-583409D10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5" r="21378" b="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0AD329-598A-E688-4001-5EEC207F5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s-PE" sz="4000"/>
              <a:t>Integridad y derechos humanos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2FB7C8-92E6-ED4F-1E41-9EA94F061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PE" sz="2000" b="1" i="0" u="none" strike="noStrike" dirty="0">
                <a:effectLst/>
                <a:latin typeface="Söhne"/>
              </a:rPr>
              <a:t>Sistema Judicial y Derecho a un Juicio Justo</a:t>
            </a:r>
            <a:r>
              <a:rPr lang="es-PE" sz="2000" b="0" i="0" u="none" strike="noStrike" dirty="0">
                <a:effectLst/>
                <a:latin typeface="Söhne"/>
              </a:rPr>
              <a:t>:</a:t>
            </a:r>
          </a:p>
          <a:p>
            <a:pPr marL="0" indent="0">
              <a:buNone/>
            </a:pPr>
            <a:r>
              <a:rPr lang="es-PE" sz="2000" b="0" i="0" u="none" strike="noStrike" dirty="0">
                <a:effectLst/>
                <a:latin typeface="Söhne"/>
              </a:rPr>
              <a:t>La corrupción en el sistema judicial socava el derecho a un juicio justo y la igualdad ante la ley. Los sobornos y otras formas de corrupción judicial pueden influir en los veredictos y las decisiones judiciales, lo que erosiona la confianza en el sistema de justicia y promueve la impunidad​ (</a:t>
            </a:r>
            <a:r>
              <a:rPr lang="es-PE" sz="2000" b="0" i="0" u="none" strike="noStrike" dirty="0">
                <a:effectLst/>
                <a:latin typeface="Söhne"/>
                <a:hlinkClick r:id="rId3"/>
              </a:rPr>
              <a:t>UNODC</a:t>
            </a:r>
            <a:r>
              <a:rPr lang="es-PE" sz="2000" b="0" i="0" u="none" strike="noStrike" dirty="0">
                <a:effectLst/>
                <a:latin typeface="Söhne"/>
              </a:rPr>
              <a:t>)​.</a:t>
            </a:r>
          </a:p>
          <a:p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20210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Marca de exclamación sobre fondo amarillo">
            <a:extLst>
              <a:ext uri="{FF2B5EF4-FFF2-40B4-BE49-F238E27FC236}">
                <a16:creationId xmlns:a16="http://schemas.microsoft.com/office/drawing/2014/main" id="{C8A29F8F-3A1A-2295-80D3-990815CD35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64" r="10247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AC8EB1-74FA-883E-BFEF-C86D687AB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s-PE" sz="4000"/>
              <a:t>Integridad y derechos humanos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D66599-FDC2-BF01-B08E-FACE32550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4" y="2285995"/>
            <a:ext cx="5384800" cy="43760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PE" sz="1600" b="1" i="0" u="none" strike="noStrike" dirty="0">
                <a:effectLst/>
                <a:latin typeface="Söhne"/>
              </a:rPr>
              <a:t>Impunidad y Gobernanza</a:t>
            </a:r>
            <a:r>
              <a:rPr lang="es-PE" sz="1600" b="0" i="0" u="none" strike="noStrike" dirty="0">
                <a:effectLst/>
                <a:latin typeface="Söhne"/>
              </a:rPr>
              <a:t>:</a:t>
            </a:r>
          </a:p>
          <a:p>
            <a:pPr marL="0" indent="0">
              <a:buNone/>
            </a:pPr>
            <a:r>
              <a:rPr lang="es-PE" sz="1600" b="0" i="0" u="none" strike="noStrike" dirty="0">
                <a:effectLst/>
                <a:latin typeface="Söhne"/>
              </a:rPr>
              <a:t>La corrupción perpetúa un ciclo de impunidad, donde los actores corruptos evitan ser responsabilizados por sus acciones. Esto no solo debilita el estado de derecho, sino que también desmoraliza a los ciudadanos y reduce la confianza en las instituciones públicas​ (</a:t>
            </a:r>
            <a:r>
              <a:rPr lang="es-PE" sz="1600" b="0" i="0" u="none" strike="noStrike" dirty="0">
                <a:effectLst/>
                <a:latin typeface="Söhne"/>
                <a:hlinkClick r:id="rId3"/>
              </a:rPr>
              <a:t>OHCHR</a:t>
            </a:r>
            <a:r>
              <a:rPr lang="es-PE" sz="1600" b="0" i="0" u="none" strike="noStrike" dirty="0">
                <a:effectLst/>
                <a:latin typeface="Söhne"/>
              </a:rPr>
              <a:t>)​.</a:t>
            </a:r>
          </a:p>
          <a:p>
            <a:pPr marL="0" indent="0">
              <a:buNone/>
            </a:pPr>
            <a:r>
              <a:rPr lang="es-PE" sz="1600" b="1" i="0" u="none" strike="noStrike" dirty="0">
                <a:effectLst/>
                <a:latin typeface="Söhne"/>
              </a:rPr>
              <a:t>Impacto en los Grupos Vulnerables</a:t>
            </a:r>
            <a:r>
              <a:rPr lang="es-PE" sz="1600" b="0" i="0" u="none" strike="noStrike" dirty="0">
                <a:effectLst/>
                <a:latin typeface="Söhne"/>
              </a:rPr>
              <a:t>:</a:t>
            </a:r>
          </a:p>
          <a:p>
            <a:pPr marL="0" indent="0">
              <a:buNone/>
            </a:pPr>
            <a:r>
              <a:rPr lang="es-PE" sz="1600" b="0" i="0" u="none" strike="noStrike" dirty="0">
                <a:effectLst/>
                <a:latin typeface="Söhne"/>
              </a:rPr>
              <a:t>Las personas en situación de vulnerabilidad, como las mujeres, los niños, los migrantes y las personas con discapacidad, son desproporcionadamente afectadas por la corrupción. Estos grupos suelen depender más de los servicios públicos y tienen menos capacidad para pagar sobornos o buscar justicia cuando sus derechos son violados​ (</a:t>
            </a:r>
            <a:r>
              <a:rPr lang="es-PE" sz="1600" b="0" i="0" u="none" strike="noStrike" dirty="0">
                <a:effectLst/>
                <a:latin typeface="Söhne"/>
                <a:hlinkClick r:id="rId4"/>
              </a:rPr>
              <a:t>UNODC</a:t>
            </a:r>
            <a:r>
              <a:rPr lang="es-PE" sz="1600" b="0" i="0" u="none" strike="noStrike" dirty="0">
                <a:effectLst/>
                <a:latin typeface="Söhne"/>
              </a:rPr>
              <a:t>)​.</a:t>
            </a:r>
          </a:p>
          <a:p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56957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DD64590-0626-6BAA-2F20-5B53FA25E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3" b="98250" l="6432" r="99207">
                        <a14:foregroundMark x1="57621" y1="11125" x2="51806" y2="2063"/>
                        <a14:foregroundMark x1="14626" y1="33000" x2="6432" y2="20313"/>
                        <a14:foregroundMark x1="85551" y1="87750" x2="86520" y2="93188"/>
                        <a14:foregroundMark x1="95859" y1="67000" x2="96740" y2="76063"/>
                        <a14:foregroundMark x1="87577" y1="94938" x2="85815" y2="98250"/>
                        <a14:foregroundMark x1="99207" y1="87938" x2="94273" y2="8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78" y="130629"/>
            <a:ext cx="4773007" cy="6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D0CD757C-53F3-4464-A5D1-ADF51E9759B4}"/>
              </a:ext>
            </a:extLst>
          </p:cNvPr>
          <p:cNvSpPr txBox="1"/>
          <p:nvPr/>
        </p:nvSpPr>
        <p:spPr>
          <a:xfrm>
            <a:off x="234878" y="3226676"/>
            <a:ext cx="6407660" cy="21835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501650" marR="49720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Somos</a:t>
            </a:r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un </a:t>
            </a:r>
            <a:r>
              <a:rPr lang="en-US" sz="6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país</a:t>
            </a:r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diverso</a:t>
            </a:r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6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Necesitamos</a:t>
            </a:r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un Estado sensible a la </a:t>
            </a:r>
            <a:r>
              <a:rPr lang="en-US" sz="6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diversidad</a:t>
            </a:r>
            <a:endParaRPr lang="en-US" sz="6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501650" marR="49720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9556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903</Words>
  <Application>Microsoft Macintosh PowerPoint</Application>
  <PresentationFormat>Panorámica</PresentationFormat>
  <Paragraphs>53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Söhne</vt:lpstr>
      <vt:lpstr>Tahoma</vt:lpstr>
      <vt:lpstr>Times New Roman</vt:lpstr>
      <vt:lpstr>Tema de Office</vt:lpstr>
      <vt:lpstr>Integridad , derechos humanos e interculturalidad para una gestión pública justa.</vt:lpstr>
      <vt:lpstr>Aproximación al concepto de integridad</vt:lpstr>
      <vt:lpstr>Integridad pública</vt:lpstr>
      <vt:lpstr>Integridad Pública y Justicia</vt:lpstr>
      <vt:lpstr>Integridad y derechos humanos</vt:lpstr>
      <vt:lpstr>Integridad y derechos humanos</vt:lpstr>
      <vt:lpstr>Integridad y derechos humanos</vt:lpstr>
      <vt:lpstr>Integridad y derechos humanos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Problemas asociados a la Corrupción que afectan la diversidad cultural</vt:lpstr>
      <vt:lpstr>Problemas asociados a la Corrupción que afectan la diversidad cultural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Enfoques de integridad, género e interculturalidad para una gestión pública justa.</dc:title>
  <dc:creator>Carlo Mario Velarde Bazán</dc:creator>
  <cp:lastModifiedBy>Carlo Mario Velarde Bazán</cp:lastModifiedBy>
  <cp:revision>1</cp:revision>
  <dcterms:created xsi:type="dcterms:W3CDTF">2023-12-06T13:47:43Z</dcterms:created>
  <dcterms:modified xsi:type="dcterms:W3CDTF">2024-05-21T04:50:31Z</dcterms:modified>
</cp:coreProperties>
</file>