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92" r:id="rId3"/>
    <p:sldId id="293" r:id="rId4"/>
    <p:sldId id="257" r:id="rId5"/>
    <p:sldId id="258" r:id="rId6"/>
    <p:sldId id="281" r:id="rId7"/>
    <p:sldId id="303" r:id="rId8"/>
    <p:sldId id="287" r:id="rId9"/>
    <p:sldId id="288" r:id="rId10"/>
    <p:sldId id="290" r:id="rId11"/>
    <p:sldId id="291" r:id="rId12"/>
    <p:sldId id="262" r:id="rId13"/>
    <p:sldId id="263" r:id="rId14"/>
    <p:sldId id="264" r:id="rId15"/>
    <p:sldId id="265" r:id="rId16"/>
    <p:sldId id="266" r:id="rId17"/>
    <p:sldId id="274" r:id="rId18"/>
    <p:sldId id="275" r:id="rId19"/>
    <p:sldId id="276" r:id="rId20"/>
    <p:sldId id="277" r:id="rId21"/>
    <p:sldId id="278" r:id="rId22"/>
    <p:sldId id="279" r:id="rId23"/>
    <p:sldId id="280" r:id="rId24"/>
    <p:sldId id="267" r:id="rId25"/>
    <p:sldId id="268" r:id="rId26"/>
    <p:sldId id="269" r:id="rId27"/>
    <p:sldId id="260" r:id="rId28"/>
    <p:sldId id="259" r:id="rId29"/>
    <p:sldId id="282" r:id="rId30"/>
    <p:sldId id="261" r:id="rId31"/>
    <p:sldId id="283" r:id="rId32"/>
    <p:sldId id="284" r:id="rId33"/>
    <p:sldId id="299" r:id="rId34"/>
    <p:sldId id="300" r:id="rId35"/>
    <p:sldId id="301" r:id="rId36"/>
    <p:sldId id="286" r:id="rId37"/>
    <p:sldId id="294" r:id="rId38"/>
    <p:sldId id="295" r:id="rId39"/>
    <p:sldId id="296" r:id="rId40"/>
    <p:sldId id="297" r:id="rId41"/>
    <p:sldId id="298" r:id="rId42"/>
    <p:sldId id="302" r:id="rId43"/>
    <p:sldId id="304" r:id="rId44"/>
    <p:sldId id="305" r:id="rId45"/>
    <p:sldId id="307" r:id="rId46"/>
    <p:sldId id="285" r:id="rId47"/>
    <p:sldId id="308" r:id="rId4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88"/>
    <p:restoredTop sz="94681"/>
  </p:normalViewPr>
  <p:slideViewPr>
    <p:cSldViewPr snapToGrid="0">
      <p:cViewPr varScale="1">
        <p:scale>
          <a:sx n="215" d="100"/>
          <a:sy n="215" d="100"/>
        </p:scale>
        <p:origin x="16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E0A78D-2F9D-EC4E-9338-9FBEC1A54183}" type="datetimeFigureOut">
              <a:rPr lang="es-PE" smtClean="0"/>
              <a:t>14/05/24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A318CA-C1F5-F94E-B9A6-D663915A1698}" type="slidenum">
              <a:rPr lang="es-PE" smtClean="0"/>
              <a:t>‹Nº›</a:t>
            </a:fld>
            <a:endParaRPr lang="es-PE"/>
          </a:p>
        </p:txBody>
      </p:sp>
    </p:spTree>
    <p:extLst>
      <p:ext uri="{BB962C8B-B14F-4D97-AF65-F5344CB8AC3E}">
        <p14:creationId xmlns:p14="http://schemas.microsoft.com/office/powerpoint/2010/main" val="1494784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E52FA348-9F96-6747-B83B-AE08DD43FF7A}" type="slidenum">
              <a:rPr lang="es-PE" smtClean="0"/>
              <a:t>25</a:t>
            </a:fld>
            <a:endParaRPr lang="es-PE"/>
          </a:p>
        </p:txBody>
      </p:sp>
    </p:spTree>
    <p:extLst>
      <p:ext uri="{BB962C8B-B14F-4D97-AF65-F5344CB8AC3E}">
        <p14:creationId xmlns:p14="http://schemas.microsoft.com/office/powerpoint/2010/main" val="3057847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DEA318CA-C1F5-F94E-B9A6-D663915A1698}" type="slidenum">
              <a:rPr lang="es-PE" smtClean="0"/>
              <a:t>29</a:t>
            </a:fld>
            <a:endParaRPr lang="es-PE"/>
          </a:p>
        </p:txBody>
      </p:sp>
    </p:spTree>
    <p:extLst>
      <p:ext uri="{BB962C8B-B14F-4D97-AF65-F5344CB8AC3E}">
        <p14:creationId xmlns:p14="http://schemas.microsoft.com/office/powerpoint/2010/main" val="3329799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DEA318CA-C1F5-F94E-B9A6-D663915A1698}" type="slidenum">
              <a:rPr lang="es-PE" smtClean="0"/>
              <a:t>38</a:t>
            </a:fld>
            <a:endParaRPr lang="es-PE"/>
          </a:p>
        </p:txBody>
      </p:sp>
    </p:spTree>
    <p:extLst>
      <p:ext uri="{BB962C8B-B14F-4D97-AF65-F5344CB8AC3E}">
        <p14:creationId xmlns:p14="http://schemas.microsoft.com/office/powerpoint/2010/main" val="906648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DEA318CA-C1F5-F94E-B9A6-D663915A1698}" type="slidenum">
              <a:rPr lang="es-PE" smtClean="0"/>
              <a:t>45</a:t>
            </a:fld>
            <a:endParaRPr lang="es-PE"/>
          </a:p>
        </p:txBody>
      </p:sp>
    </p:spTree>
    <p:extLst>
      <p:ext uri="{BB962C8B-B14F-4D97-AF65-F5344CB8AC3E}">
        <p14:creationId xmlns:p14="http://schemas.microsoft.com/office/powerpoint/2010/main" val="8603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DEA318CA-C1F5-F94E-B9A6-D663915A1698}" type="slidenum">
              <a:rPr lang="es-PE" smtClean="0"/>
              <a:t>46</a:t>
            </a:fld>
            <a:endParaRPr lang="es-PE"/>
          </a:p>
        </p:txBody>
      </p:sp>
    </p:spTree>
    <p:extLst>
      <p:ext uri="{BB962C8B-B14F-4D97-AF65-F5344CB8AC3E}">
        <p14:creationId xmlns:p14="http://schemas.microsoft.com/office/powerpoint/2010/main" val="104527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93AB20-443A-EBE8-E218-66B8CA4AAB93}"/>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PE"/>
          </a:p>
        </p:txBody>
      </p:sp>
      <p:sp>
        <p:nvSpPr>
          <p:cNvPr id="3" name="Subtítulo 2">
            <a:extLst>
              <a:ext uri="{FF2B5EF4-FFF2-40B4-BE49-F238E27FC236}">
                <a16:creationId xmlns:a16="http://schemas.microsoft.com/office/drawing/2014/main" id="{B335F1B6-5BEE-4F5F-9285-8DF79EA14B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PE"/>
          </a:p>
        </p:txBody>
      </p:sp>
      <p:sp>
        <p:nvSpPr>
          <p:cNvPr id="4" name="Marcador de fecha 3">
            <a:extLst>
              <a:ext uri="{FF2B5EF4-FFF2-40B4-BE49-F238E27FC236}">
                <a16:creationId xmlns:a16="http://schemas.microsoft.com/office/drawing/2014/main" id="{E6B922BD-42A3-D20C-D621-3D9DFFD71CF5}"/>
              </a:ext>
            </a:extLst>
          </p:cNvPr>
          <p:cNvSpPr>
            <a:spLocks noGrp="1"/>
          </p:cNvSpPr>
          <p:nvPr>
            <p:ph type="dt" sz="half" idx="10"/>
          </p:nvPr>
        </p:nvSpPr>
        <p:spPr/>
        <p:txBody>
          <a:bodyPr/>
          <a:lstStyle/>
          <a:p>
            <a:fld id="{7762BF8F-C678-5A48-B498-BDC653DB4BE6}" type="datetime1">
              <a:rPr lang="es-PE" smtClean="0"/>
              <a:t>14/05/24</a:t>
            </a:fld>
            <a:endParaRPr lang="es-PE"/>
          </a:p>
        </p:txBody>
      </p:sp>
      <p:sp>
        <p:nvSpPr>
          <p:cNvPr id="5" name="Marcador de pie de página 4">
            <a:extLst>
              <a:ext uri="{FF2B5EF4-FFF2-40B4-BE49-F238E27FC236}">
                <a16:creationId xmlns:a16="http://schemas.microsoft.com/office/drawing/2014/main" id="{90F90970-5421-664C-605F-BF27C723A6E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23C13AA3-29F3-601C-B2EB-AD8D2D0E45DB}"/>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3683006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D72E89-DE21-6EC1-48E4-EB7000F920E3}"/>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066F7053-CAD5-CD4B-F3B7-D8025118CDCB}"/>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3FD62C16-166A-90FF-411F-BCFD67D248EA}"/>
              </a:ext>
            </a:extLst>
          </p:cNvPr>
          <p:cNvSpPr>
            <a:spLocks noGrp="1"/>
          </p:cNvSpPr>
          <p:nvPr>
            <p:ph type="dt" sz="half" idx="10"/>
          </p:nvPr>
        </p:nvSpPr>
        <p:spPr/>
        <p:txBody>
          <a:bodyPr/>
          <a:lstStyle/>
          <a:p>
            <a:fld id="{3D3E22F8-7206-7B42-8387-72E0D7521FD2}" type="datetime1">
              <a:rPr lang="es-PE" smtClean="0"/>
              <a:t>14/05/24</a:t>
            </a:fld>
            <a:endParaRPr lang="es-PE"/>
          </a:p>
        </p:txBody>
      </p:sp>
      <p:sp>
        <p:nvSpPr>
          <p:cNvPr id="5" name="Marcador de pie de página 4">
            <a:extLst>
              <a:ext uri="{FF2B5EF4-FFF2-40B4-BE49-F238E27FC236}">
                <a16:creationId xmlns:a16="http://schemas.microsoft.com/office/drawing/2014/main" id="{1B3E1A7F-24B5-BA76-9416-FF9B158047F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A01B30D2-3F7E-ED45-4662-A1573E320D54}"/>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418381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4A996FE-6EAE-971D-A711-011D1C2B22E8}"/>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PE"/>
          </a:p>
        </p:txBody>
      </p:sp>
      <p:sp>
        <p:nvSpPr>
          <p:cNvPr id="3" name="Marcador de texto vertical 2">
            <a:extLst>
              <a:ext uri="{FF2B5EF4-FFF2-40B4-BE49-F238E27FC236}">
                <a16:creationId xmlns:a16="http://schemas.microsoft.com/office/drawing/2014/main" id="{74848142-1CB3-EDFA-081E-6089C4E34087}"/>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FAF0F9A6-F85F-F5E2-00B6-0E8B73137FD6}"/>
              </a:ext>
            </a:extLst>
          </p:cNvPr>
          <p:cNvSpPr>
            <a:spLocks noGrp="1"/>
          </p:cNvSpPr>
          <p:nvPr>
            <p:ph type="dt" sz="half" idx="10"/>
          </p:nvPr>
        </p:nvSpPr>
        <p:spPr/>
        <p:txBody>
          <a:bodyPr/>
          <a:lstStyle/>
          <a:p>
            <a:fld id="{56F3B49B-CF7F-C84C-99CB-93FA7707D1E0}" type="datetime1">
              <a:rPr lang="es-PE" smtClean="0"/>
              <a:t>14/05/24</a:t>
            </a:fld>
            <a:endParaRPr lang="es-PE"/>
          </a:p>
        </p:txBody>
      </p:sp>
      <p:sp>
        <p:nvSpPr>
          <p:cNvPr id="5" name="Marcador de pie de página 4">
            <a:extLst>
              <a:ext uri="{FF2B5EF4-FFF2-40B4-BE49-F238E27FC236}">
                <a16:creationId xmlns:a16="http://schemas.microsoft.com/office/drawing/2014/main" id="{47FB343A-6EA9-E76A-6ABE-921251AF61C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F167E1F-759B-002B-CDCA-1F1031EBBF2A}"/>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123346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A4672-D619-C9C3-7AFE-039C177AF279}"/>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F10866DA-7AA3-9C31-154C-F772F9F86030}"/>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D9DADB40-95E8-15D3-C003-86859365C263}"/>
              </a:ext>
            </a:extLst>
          </p:cNvPr>
          <p:cNvSpPr>
            <a:spLocks noGrp="1"/>
          </p:cNvSpPr>
          <p:nvPr>
            <p:ph type="dt" sz="half" idx="10"/>
          </p:nvPr>
        </p:nvSpPr>
        <p:spPr/>
        <p:txBody>
          <a:bodyPr/>
          <a:lstStyle/>
          <a:p>
            <a:fld id="{1C3E3668-3841-974C-8A4F-553911A04734}" type="datetime1">
              <a:rPr lang="es-PE" smtClean="0"/>
              <a:t>14/05/24</a:t>
            </a:fld>
            <a:endParaRPr lang="es-PE"/>
          </a:p>
        </p:txBody>
      </p:sp>
      <p:sp>
        <p:nvSpPr>
          <p:cNvPr id="5" name="Marcador de pie de página 4">
            <a:extLst>
              <a:ext uri="{FF2B5EF4-FFF2-40B4-BE49-F238E27FC236}">
                <a16:creationId xmlns:a16="http://schemas.microsoft.com/office/drawing/2014/main" id="{36DDF6B6-589A-895B-FB54-66E6CAF5A68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24A0A73-2DE8-C135-97AD-FC152ED47A5D}"/>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864039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5BE194-2C13-6241-700B-A520C6796884}"/>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BA63B447-0A99-5119-3B17-280456E1EA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6EDC6FD9-8F81-AA00-4AE0-042113B20575}"/>
              </a:ext>
            </a:extLst>
          </p:cNvPr>
          <p:cNvSpPr>
            <a:spLocks noGrp="1"/>
          </p:cNvSpPr>
          <p:nvPr>
            <p:ph type="dt" sz="half" idx="10"/>
          </p:nvPr>
        </p:nvSpPr>
        <p:spPr/>
        <p:txBody>
          <a:bodyPr/>
          <a:lstStyle/>
          <a:p>
            <a:fld id="{7E551951-F0C8-204C-9997-97E5C00DBFAE}" type="datetime1">
              <a:rPr lang="es-PE" smtClean="0"/>
              <a:t>14/05/24</a:t>
            </a:fld>
            <a:endParaRPr lang="es-PE"/>
          </a:p>
        </p:txBody>
      </p:sp>
      <p:sp>
        <p:nvSpPr>
          <p:cNvPr id="5" name="Marcador de pie de página 4">
            <a:extLst>
              <a:ext uri="{FF2B5EF4-FFF2-40B4-BE49-F238E27FC236}">
                <a16:creationId xmlns:a16="http://schemas.microsoft.com/office/drawing/2014/main" id="{02E17C77-631E-02E3-36AD-204405E4C56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0090FFE-B635-10D3-7D86-C10C908324C4}"/>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3851222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4959B-FF0C-D59C-2EFD-7644BA9CA103}"/>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D57CF47E-D579-F989-4C3F-B380849203C0}"/>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contenido 3">
            <a:extLst>
              <a:ext uri="{FF2B5EF4-FFF2-40B4-BE49-F238E27FC236}">
                <a16:creationId xmlns:a16="http://schemas.microsoft.com/office/drawing/2014/main" id="{B402C15D-0148-8020-B11B-812C28CBB88A}"/>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fecha 4">
            <a:extLst>
              <a:ext uri="{FF2B5EF4-FFF2-40B4-BE49-F238E27FC236}">
                <a16:creationId xmlns:a16="http://schemas.microsoft.com/office/drawing/2014/main" id="{A3F2C418-D88D-7CED-5A13-FFEB7A2A54D6}"/>
              </a:ext>
            </a:extLst>
          </p:cNvPr>
          <p:cNvSpPr>
            <a:spLocks noGrp="1"/>
          </p:cNvSpPr>
          <p:nvPr>
            <p:ph type="dt" sz="half" idx="10"/>
          </p:nvPr>
        </p:nvSpPr>
        <p:spPr/>
        <p:txBody>
          <a:bodyPr/>
          <a:lstStyle/>
          <a:p>
            <a:fld id="{BC2C3AF5-0E9C-B242-9139-218FD5A48BD8}" type="datetime1">
              <a:rPr lang="es-PE" smtClean="0"/>
              <a:t>14/05/24</a:t>
            </a:fld>
            <a:endParaRPr lang="es-PE"/>
          </a:p>
        </p:txBody>
      </p:sp>
      <p:sp>
        <p:nvSpPr>
          <p:cNvPr id="6" name="Marcador de pie de página 5">
            <a:extLst>
              <a:ext uri="{FF2B5EF4-FFF2-40B4-BE49-F238E27FC236}">
                <a16:creationId xmlns:a16="http://schemas.microsoft.com/office/drawing/2014/main" id="{C1A8AEAC-F624-96A1-B216-99381C43807D}"/>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CAAAA5A4-5862-D2B7-4053-6DDF12AFA9CA}"/>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363197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7CE0D9-2219-900F-6C0F-D89804297929}"/>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5975AE7E-718B-E062-1283-F8887C64B6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E2572290-2017-A2DD-B240-19189CA878B7}"/>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5" name="Marcador de texto 4">
            <a:extLst>
              <a:ext uri="{FF2B5EF4-FFF2-40B4-BE49-F238E27FC236}">
                <a16:creationId xmlns:a16="http://schemas.microsoft.com/office/drawing/2014/main" id="{2CFECB5A-6FE6-32D1-07EC-4A1E566EA9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CFDDEA77-93F1-31F7-D3DD-DFF62046DFB1}"/>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7" name="Marcador de fecha 6">
            <a:extLst>
              <a:ext uri="{FF2B5EF4-FFF2-40B4-BE49-F238E27FC236}">
                <a16:creationId xmlns:a16="http://schemas.microsoft.com/office/drawing/2014/main" id="{5CC47BCD-10BA-EFC2-77F3-93E0004661A4}"/>
              </a:ext>
            </a:extLst>
          </p:cNvPr>
          <p:cNvSpPr>
            <a:spLocks noGrp="1"/>
          </p:cNvSpPr>
          <p:nvPr>
            <p:ph type="dt" sz="half" idx="10"/>
          </p:nvPr>
        </p:nvSpPr>
        <p:spPr/>
        <p:txBody>
          <a:bodyPr/>
          <a:lstStyle/>
          <a:p>
            <a:fld id="{0BE8DCBE-1A6D-E54C-AE4A-7D3E9939DEFB}" type="datetime1">
              <a:rPr lang="es-PE" smtClean="0"/>
              <a:t>14/05/24</a:t>
            </a:fld>
            <a:endParaRPr lang="es-PE"/>
          </a:p>
        </p:txBody>
      </p:sp>
      <p:sp>
        <p:nvSpPr>
          <p:cNvPr id="8" name="Marcador de pie de página 7">
            <a:extLst>
              <a:ext uri="{FF2B5EF4-FFF2-40B4-BE49-F238E27FC236}">
                <a16:creationId xmlns:a16="http://schemas.microsoft.com/office/drawing/2014/main" id="{00161604-0EC6-F84D-94B8-0678ABC7184F}"/>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FC451F0C-3D01-9058-08EF-C3DCD1BB9923}"/>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312992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FF61D5-0B98-A0B9-1F3B-9D54D7CB4E11}"/>
              </a:ext>
            </a:extLst>
          </p:cNvPr>
          <p:cNvSpPr>
            <a:spLocks noGrp="1"/>
          </p:cNvSpPr>
          <p:nvPr>
            <p:ph type="title"/>
          </p:nvPr>
        </p:nvSpPr>
        <p:spPr/>
        <p:txBody>
          <a:bodyPr/>
          <a:lstStyle/>
          <a:p>
            <a:r>
              <a:rPr lang="es-MX"/>
              <a:t>Haz clic para modificar el estilo de título del patrón</a:t>
            </a:r>
            <a:endParaRPr lang="es-PE"/>
          </a:p>
        </p:txBody>
      </p:sp>
      <p:sp>
        <p:nvSpPr>
          <p:cNvPr id="3" name="Marcador de fecha 2">
            <a:extLst>
              <a:ext uri="{FF2B5EF4-FFF2-40B4-BE49-F238E27FC236}">
                <a16:creationId xmlns:a16="http://schemas.microsoft.com/office/drawing/2014/main" id="{D65DCFAF-7825-67BF-D32B-70BF89194594}"/>
              </a:ext>
            </a:extLst>
          </p:cNvPr>
          <p:cNvSpPr>
            <a:spLocks noGrp="1"/>
          </p:cNvSpPr>
          <p:nvPr>
            <p:ph type="dt" sz="half" idx="10"/>
          </p:nvPr>
        </p:nvSpPr>
        <p:spPr/>
        <p:txBody>
          <a:bodyPr/>
          <a:lstStyle/>
          <a:p>
            <a:fld id="{9B023B7C-F109-7148-9EBA-66D373CCB022}" type="datetime1">
              <a:rPr lang="es-PE" smtClean="0"/>
              <a:t>14/05/24</a:t>
            </a:fld>
            <a:endParaRPr lang="es-PE"/>
          </a:p>
        </p:txBody>
      </p:sp>
      <p:sp>
        <p:nvSpPr>
          <p:cNvPr id="4" name="Marcador de pie de página 3">
            <a:extLst>
              <a:ext uri="{FF2B5EF4-FFF2-40B4-BE49-F238E27FC236}">
                <a16:creationId xmlns:a16="http://schemas.microsoft.com/office/drawing/2014/main" id="{B8D3FF8C-2F0C-D2BD-2914-6B363B97DEE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B6A58BF6-E70F-5453-B295-B4A071289988}"/>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183600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B2D80B0-9CF1-DEE0-14E1-CEBE9D7C67CD}"/>
              </a:ext>
            </a:extLst>
          </p:cNvPr>
          <p:cNvSpPr>
            <a:spLocks noGrp="1"/>
          </p:cNvSpPr>
          <p:nvPr>
            <p:ph type="dt" sz="half" idx="10"/>
          </p:nvPr>
        </p:nvSpPr>
        <p:spPr/>
        <p:txBody>
          <a:bodyPr/>
          <a:lstStyle/>
          <a:p>
            <a:fld id="{B64DBB28-D5EB-2C42-9B0C-622D1FA8D9BE}" type="datetime1">
              <a:rPr lang="es-PE" smtClean="0"/>
              <a:t>14/05/24</a:t>
            </a:fld>
            <a:endParaRPr lang="es-PE"/>
          </a:p>
        </p:txBody>
      </p:sp>
      <p:sp>
        <p:nvSpPr>
          <p:cNvPr id="3" name="Marcador de pie de página 2">
            <a:extLst>
              <a:ext uri="{FF2B5EF4-FFF2-40B4-BE49-F238E27FC236}">
                <a16:creationId xmlns:a16="http://schemas.microsoft.com/office/drawing/2014/main" id="{DEA005F7-BA69-2710-1810-D3ACF5B63DE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2EA17B12-A260-1783-188A-75AFB0DD17A9}"/>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243511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4D547-1C0E-2EC8-61ED-6BCF95522D59}"/>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contenido 2">
            <a:extLst>
              <a:ext uri="{FF2B5EF4-FFF2-40B4-BE49-F238E27FC236}">
                <a16:creationId xmlns:a16="http://schemas.microsoft.com/office/drawing/2014/main" id="{1FB2642F-3393-CC7E-C830-0C9ABFEE45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texto 3">
            <a:extLst>
              <a:ext uri="{FF2B5EF4-FFF2-40B4-BE49-F238E27FC236}">
                <a16:creationId xmlns:a16="http://schemas.microsoft.com/office/drawing/2014/main" id="{8CDFA4AC-800D-CA7A-65A2-E72CC800EB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ECEB3C1A-6E03-46C9-97DF-B41F0F3C1A5B}"/>
              </a:ext>
            </a:extLst>
          </p:cNvPr>
          <p:cNvSpPr>
            <a:spLocks noGrp="1"/>
          </p:cNvSpPr>
          <p:nvPr>
            <p:ph type="dt" sz="half" idx="10"/>
          </p:nvPr>
        </p:nvSpPr>
        <p:spPr/>
        <p:txBody>
          <a:bodyPr/>
          <a:lstStyle/>
          <a:p>
            <a:fld id="{80633FE9-79CD-1040-8E10-CF8147D86280}" type="datetime1">
              <a:rPr lang="es-PE" smtClean="0"/>
              <a:t>14/05/24</a:t>
            </a:fld>
            <a:endParaRPr lang="es-PE"/>
          </a:p>
        </p:txBody>
      </p:sp>
      <p:sp>
        <p:nvSpPr>
          <p:cNvPr id="6" name="Marcador de pie de página 5">
            <a:extLst>
              <a:ext uri="{FF2B5EF4-FFF2-40B4-BE49-F238E27FC236}">
                <a16:creationId xmlns:a16="http://schemas.microsoft.com/office/drawing/2014/main" id="{B73206F7-D452-68F0-584E-0AC38C9C4587}"/>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25D4F2B-7566-3286-0BE9-8A771D07D861}"/>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420616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FF3E34-75B7-44B0-7DBC-9636A91F4D0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PE"/>
          </a:p>
        </p:txBody>
      </p:sp>
      <p:sp>
        <p:nvSpPr>
          <p:cNvPr id="3" name="Marcador de posición de imagen 2">
            <a:extLst>
              <a:ext uri="{FF2B5EF4-FFF2-40B4-BE49-F238E27FC236}">
                <a16:creationId xmlns:a16="http://schemas.microsoft.com/office/drawing/2014/main" id="{D97FA294-C2C6-8046-8740-8CFEF4D888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EA40EE4C-8D92-208B-F50C-C514A82D5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22CB434-A6F7-982C-C5A2-82DE33E38743}"/>
              </a:ext>
            </a:extLst>
          </p:cNvPr>
          <p:cNvSpPr>
            <a:spLocks noGrp="1"/>
          </p:cNvSpPr>
          <p:nvPr>
            <p:ph type="dt" sz="half" idx="10"/>
          </p:nvPr>
        </p:nvSpPr>
        <p:spPr/>
        <p:txBody>
          <a:bodyPr/>
          <a:lstStyle/>
          <a:p>
            <a:fld id="{574A7EED-BD1C-BF4E-9BE6-D2B9F15F915E}" type="datetime1">
              <a:rPr lang="es-PE" smtClean="0"/>
              <a:t>14/05/24</a:t>
            </a:fld>
            <a:endParaRPr lang="es-PE"/>
          </a:p>
        </p:txBody>
      </p:sp>
      <p:sp>
        <p:nvSpPr>
          <p:cNvPr id="6" name="Marcador de pie de página 5">
            <a:extLst>
              <a:ext uri="{FF2B5EF4-FFF2-40B4-BE49-F238E27FC236}">
                <a16:creationId xmlns:a16="http://schemas.microsoft.com/office/drawing/2014/main" id="{486B7733-54A3-7BF1-D5F6-122841689242}"/>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94E5DAE-BCF7-8F7B-4E78-60EA9266C794}"/>
              </a:ext>
            </a:extLst>
          </p:cNvPr>
          <p:cNvSpPr>
            <a:spLocks noGrp="1"/>
          </p:cNvSpPr>
          <p:nvPr>
            <p:ph type="sldNum" sz="quarter" idx="12"/>
          </p:nvPr>
        </p:nvSpPr>
        <p:spPr/>
        <p:txBody>
          <a:bodyPr/>
          <a:lstStyle/>
          <a:p>
            <a:fld id="{27CEF899-458A-DB4B-9446-E3C882B900FE}" type="slidenum">
              <a:rPr lang="es-PE" smtClean="0"/>
              <a:t>‹Nº›</a:t>
            </a:fld>
            <a:endParaRPr lang="es-PE"/>
          </a:p>
        </p:txBody>
      </p:sp>
    </p:spTree>
    <p:extLst>
      <p:ext uri="{BB962C8B-B14F-4D97-AF65-F5344CB8AC3E}">
        <p14:creationId xmlns:p14="http://schemas.microsoft.com/office/powerpoint/2010/main" val="984413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324DE8C-942A-3E55-35C5-A7AAE0716F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PE"/>
          </a:p>
        </p:txBody>
      </p:sp>
      <p:sp>
        <p:nvSpPr>
          <p:cNvPr id="3" name="Marcador de texto 2">
            <a:extLst>
              <a:ext uri="{FF2B5EF4-FFF2-40B4-BE49-F238E27FC236}">
                <a16:creationId xmlns:a16="http://schemas.microsoft.com/office/drawing/2014/main" id="{6551615B-4575-8B53-7708-71445C1312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PE"/>
          </a:p>
        </p:txBody>
      </p:sp>
      <p:sp>
        <p:nvSpPr>
          <p:cNvPr id="4" name="Marcador de fecha 3">
            <a:extLst>
              <a:ext uri="{FF2B5EF4-FFF2-40B4-BE49-F238E27FC236}">
                <a16:creationId xmlns:a16="http://schemas.microsoft.com/office/drawing/2014/main" id="{C21D101E-80B7-B9B1-4FF7-FB8F8FBDA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EA0D0-1685-174B-9211-7755D991021E}" type="datetime1">
              <a:rPr lang="es-PE" smtClean="0"/>
              <a:t>14/05/24</a:t>
            </a:fld>
            <a:endParaRPr lang="es-PE"/>
          </a:p>
        </p:txBody>
      </p:sp>
      <p:sp>
        <p:nvSpPr>
          <p:cNvPr id="5" name="Marcador de pie de página 4">
            <a:extLst>
              <a:ext uri="{FF2B5EF4-FFF2-40B4-BE49-F238E27FC236}">
                <a16:creationId xmlns:a16="http://schemas.microsoft.com/office/drawing/2014/main" id="{664E5C83-A804-A8E0-1CE6-7EB90127C3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43337C13-E4CF-87E3-C982-6610CD7982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CEF899-458A-DB4B-9446-E3C882B900FE}" type="slidenum">
              <a:rPr lang="es-PE" smtClean="0"/>
              <a:t>‹Nº›</a:t>
            </a:fld>
            <a:endParaRPr lang="es-PE"/>
          </a:p>
        </p:txBody>
      </p:sp>
    </p:spTree>
    <p:extLst>
      <p:ext uri="{BB962C8B-B14F-4D97-AF65-F5344CB8AC3E}">
        <p14:creationId xmlns:p14="http://schemas.microsoft.com/office/powerpoint/2010/main" val="9697375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lpderecho.pe/codigo-civil-peruano-realmente-actualizad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gacetajuridica.com.pe/docs/Opini%C3%B3n_083-2021_-_RAISING_LOGISTICS_SAC_-_Resoluci%C3%B3n_del_contrato.pdf_unlocked.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gacetajuridica.com.pe/docs/218-19_-_EXP_98700_EGASA-procedimiento_resoluci%C3%B3n_de_contrato.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gacetajuridica.com.pe/docs/086-18_-_LA_ECON%C3%93MICA_LIDER_EIRL_-_Resoluci%C3%B3n_del_contrato_(T.D._12675358_-_12823693)_(1).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21B687-0AE8-F572-425D-9841F8FFB9B2}"/>
              </a:ext>
            </a:extLst>
          </p:cNvPr>
          <p:cNvSpPr>
            <a:spLocks noGrp="1"/>
          </p:cNvSpPr>
          <p:nvPr>
            <p:ph type="ctrTitle"/>
          </p:nvPr>
        </p:nvSpPr>
        <p:spPr/>
        <p:txBody>
          <a:bodyPr/>
          <a:lstStyle/>
          <a:p>
            <a:r>
              <a:rPr lang="es-PE" b="1" dirty="0"/>
              <a:t>EJECUCIÓN CONTRACTUAL </a:t>
            </a:r>
          </a:p>
        </p:txBody>
      </p:sp>
      <p:sp>
        <p:nvSpPr>
          <p:cNvPr id="3" name="Subtítulo 2">
            <a:extLst>
              <a:ext uri="{FF2B5EF4-FFF2-40B4-BE49-F238E27FC236}">
                <a16:creationId xmlns:a16="http://schemas.microsoft.com/office/drawing/2014/main" id="{0808C1DB-42AD-8E03-BF4F-6A05FE05F045}"/>
              </a:ext>
            </a:extLst>
          </p:cNvPr>
          <p:cNvSpPr>
            <a:spLocks noGrp="1"/>
          </p:cNvSpPr>
          <p:nvPr>
            <p:ph type="subTitle" idx="1"/>
          </p:nvPr>
        </p:nvSpPr>
        <p:spPr/>
        <p:txBody>
          <a:bodyPr>
            <a:normAutofit fontScale="62500" lnSpcReduction="20000"/>
          </a:bodyPr>
          <a:lstStyle/>
          <a:p>
            <a:r>
              <a:rPr lang="es-PE" sz="4000" dirty="0"/>
              <a:t>(Bienes y servicios)</a:t>
            </a:r>
          </a:p>
          <a:p>
            <a:endParaRPr lang="es-PE" sz="4000" dirty="0"/>
          </a:p>
          <a:p>
            <a:r>
              <a:rPr lang="es-PE" sz="4000" b="1" dirty="0"/>
              <a:t>Leonardo Chang Valderas.</a:t>
            </a:r>
          </a:p>
          <a:p>
            <a:r>
              <a:rPr lang="es-PE" sz="4000" b="1" dirty="0"/>
              <a:t>ejecuta.obra.legal@gmail.com</a:t>
            </a:r>
          </a:p>
        </p:txBody>
      </p:sp>
      <p:sp>
        <p:nvSpPr>
          <p:cNvPr id="4" name="Marcador de número de diapositiva 3">
            <a:extLst>
              <a:ext uri="{FF2B5EF4-FFF2-40B4-BE49-F238E27FC236}">
                <a16:creationId xmlns:a16="http://schemas.microsoft.com/office/drawing/2014/main" id="{50D51E7E-580F-942E-2F57-6F52595B8D8C}"/>
              </a:ext>
            </a:extLst>
          </p:cNvPr>
          <p:cNvSpPr>
            <a:spLocks noGrp="1"/>
          </p:cNvSpPr>
          <p:nvPr>
            <p:ph type="sldNum" sz="quarter" idx="12"/>
          </p:nvPr>
        </p:nvSpPr>
        <p:spPr/>
        <p:txBody>
          <a:bodyPr/>
          <a:lstStyle/>
          <a:p>
            <a:fld id="{27CEF899-458A-DB4B-9446-E3C882B900FE}" type="slidenum">
              <a:rPr lang="es-PE" smtClean="0"/>
              <a:t>1</a:t>
            </a:fld>
            <a:endParaRPr lang="es-PE"/>
          </a:p>
        </p:txBody>
      </p:sp>
    </p:spTree>
    <p:extLst>
      <p:ext uri="{BB962C8B-B14F-4D97-AF65-F5344CB8AC3E}">
        <p14:creationId xmlns:p14="http://schemas.microsoft.com/office/powerpoint/2010/main" val="129699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E85790-08E4-EB97-5FE2-15BA9875DC0A}"/>
              </a:ext>
            </a:extLst>
          </p:cNvPr>
          <p:cNvSpPr>
            <a:spLocks noGrp="1"/>
          </p:cNvSpPr>
          <p:nvPr>
            <p:ph type="title"/>
          </p:nvPr>
        </p:nvSpPr>
        <p:spPr/>
        <p:txBody>
          <a:bodyPr/>
          <a:lstStyle/>
          <a:p>
            <a:pPr algn="ctr"/>
            <a:r>
              <a:rPr lang="es-PE" b="1" dirty="0"/>
              <a:t>Garantías</a:t>
            </a:r>
          </a:p>
        </p:txBody>
      </p:sp>
      <p:sp>
        <p:nvSpPr>
          <p:cNvPr id="3" name="Marcador de contenido 2">
            <a:extLst>
              <a:ext uri="{FF2B5EF4-FFF2-40B4-BE49-F238E27FC236}">
                <a16:creationId xmlns:a16="http://schemas.microsoft.com/office/drawing/2014/main" id="{8837AD8F-5571-0609-67C8-16D0EB379D41}"/>
              </a:ext>
            </a:extLst>
          </p:cNvPr>
          <p:cNvSpPr>
            <a:spLocks noGrp="1"/>
          </p:cNvSpPr>
          <p:nvPr>
            <p:ph idx="1"/>
          </p:nvPr>
        </p:nvSpPr>
        <p:spPr/>
        <p:txBody>
          <a:bodyPr/>
          <a:lstStyle/>
          <a:p>
            <a:r>
              <a:rPr lang="es-PE" dirty="0"/>
              <a:t>Caso Arbitral</a:t>
            </a:r>
          </a:p>
          <a:p>
            <a:endParaRPr lang="es-PE" dirty="0"/>
          </a:p>
        </p:txBody>
      </p:sp>
      <p:sp>
        <p:nvSpPr>
          <p:cNvPr id="4" name="Marcador de número de diapositiva 3">
            <a:extLst>
              <a:ext uri="{FF2B5EF4-FFF2-40B4-BE49-F238E27FC236}">
                <a16:creationId xmlns:a16="http://schemas.microsoft.com/office/drawing/2014/main" id="{838BE13C-61E7-F58E-E71C-60E023A4EEC4}"/>
              </a:ext>
            </a:extLst>
          </p:cNvPr>
          <p:cNvSpPr>
            <a:spLocks noGrp="1"/>
          </p:cNvSpPr>
          <p:nvPr>
            <p:ph type="sldNum" sz="quarter" idx="12"/>
          </p:nvPr>
        </p:nvSpPr>
        <p:spPr/>
        <p:txBody>
          <a:bodyPr/>
          <a:lstStyle/>
          <a:p>
            <a:fld id="{27CEF899-458A-DB4B-9446-E3C882B900FE}" type="slidenum">
              <a:rPr lang="es-PE" smtClean="0"/>
              <a:t>10</a:t>
            </a:fld>
            <a:endParaRPr lang="es-PE"/>
          </a:p>
        </p:txBody>
      </p:sp>
      <p:pic>
        <p:nvPicPr>
          <p:cNvPr id="6" name="Imagen 5">
            <a:extLst>
              <a:ext uri="{FF2B5EF4-FFF2-40B4-BE49-F238E27FC236}">
                <a16:creationId xmlns:a16="http://schemas.microsoft.com/office/drawing/2014/main" id="{A2DA5405-F4A6-DC2F-2F8E-8A7856C3D0A9}"/>
              </a:ext>
            </a:extLst>
          </p:cNvPr>
          <p:cNvPicPr>
            <a:picLocks noChangeAspect="1"/>
          </p:cNvPicPr>
          <p:nvPr/>
        </p:nvPicPr>
        <p:blipFill>
          <a:blip r:embed="rId2"/>
          <a:stretch>
            <a:fillRect/>
          </a:stretch>
        </p:blipFill>
        <p:spPr>
          <a:xfrm>
            <a:off x="2962275" y="2428688"/>
            <a:ext cx="6273800" cy="1193800"/>
          </a:xfrm>
          <a:prstGeom prst="rect">
            <a:avLst/>
          </a:prstGeom>
        </p:spPr>
      </p:pic>
      <p:pic>
        <p:nvPicPr>
          <p:cNvPr id="8" name="Imagen 7">
            <a:extLst>
              <a:ext uri="{FF2B5EF4-FFF2-40B4-BE49-F238E27FC236}">
                <a16:creationId xmlns:a16="http://schemas.microsoft.com/office/drawing/2014/main" id="{AF1D36F0-4FE6-9A11-0FDD-ECF5F3F509DC}"/>
              </a:ext>
            </a:extLst>
          </p:cNvPr>
          <p:cNvPicPr>
            <a:picLocks noChangeAspect="1"/>
          </p:cNvPicPr>
          <p:nvPr/>
        </p:nvPicPr>
        <p:blipFill>
          <a:blip r:embed="rId3"/>
          <a:stretch>
            <a:fillRect/>
          </a:stretch>
        </p:blipFill>
        <p:spPr>
          <a:xfrm>
            <a:off x="2876550" y="3470275"/>
            <a:ext cx="6438900" cy="3124200"/>
          </a:xfrm>
          <a:prstGeom prst="rect">
            <a:avLst/>
          </a:prstGeom>
        </p:spPr>
      </p:pic>
      <p:sp>
        <p:nvSpPr>
          <p:cNvPr id="5" name="CuadroTexto 4">
            <a:extLst>
              <a:ext uri="{FF2B5EF4-FFF2-40B4-BE49-F238E27FC236}">
                <a16:creationId xmlns:a16="http://schemas.microsoft.com/office/drawing/2014/main" id="{E180FE31-66FC-C64B-56DC-F363F8927D6E}"/>
              </a:ext>
            </a:extLst>
          </p:cNvPr>
          <p:cNvSpPr txBox="1"/>
          <p:nvPr/>
        </p:nvSpPr>
        <p:spPr>
          <a:xfrm>
            <a:off x="0" y="6196310"/>
            <a:ext cx="3032240" cy="923330"/>
          </a:xfrm>
          <a:prstGeom prst="rect">
            <a:avLst/>
          </a:prstGeom>
          <a:noFill/>
        </p:spPr>
        <p:txBody>
          <a:bodyPr wrap="none" rtlCol="0">
            <a:spAutoFit/>
          </a:bodyPr>
          <a:lstStyle/>
          <a:p>
            <a:r>
              <a:rPr lang="es-PE" sz="1800" dirty="0"/>
              <a:t>Leonardo Chang Valderas</a:t>
            </a:r>
          </a:p>
          <a:p>
            <a:r>
              <a:rPr lang="es-PE" sz="1800" dirty="0"/>
              <a:t>ejecuta.obra.legal@gmail.com</a:t>
            </a:r>
          </a:p>
          <a:p>
            <a:endParaRPr lang="es-PE" dirty="0"/>
          </a:p>
        </p:txBody>
      </p:sp>
    </p:spTree>
    <p:extLst>
      <p:ext uri="{BB962C8B-B14F-4D97-AF65-F5344CB8AC3E}">
        <p14:creationId xmlns:p14="http://schemas.microsoft.com/office/powerpoint/2010/main" val="1018260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1FFD9-4636-4AC5-FE88-FEA79ADB7299}"/>
              </a:ext>
            </a:extLst>
          </p:cNvPr>
          <p:cNvSpPr>
            <a:spLocks noGrp="1"/>
          </p:cNvSpPr>
          <p:nvPr>
            <p:ph type="title"/>
          </p:nvPr>
        </p:nvSpPr>
        <p:spPr/>
        <p:txBody>
          <a:bodyPr/>
          <a:lstStyle/>
          <a:p>
            <a:pPr algn="ctr"/>
            <a:r>
              <a:rPr lang="es-PE" b="1" dirty="0"/>
              <a:t>Garantías</a:t>
            </a:r>
          </a:p>
        </p:txBody>
      </p:sp>
      <p:pic>
        <p:nvPicPr>
          <p:cNvPr id="6" name="Marcador de contenido 5">
            <a:extLst>
              <a:ext uri="{FF2B5EF4-FFF2-40B4-BE49-F238E27FC236}">
                <a16:creationId xmlns:a16="http://schemas.microsoft.com/office/drawing/2014/main" id="{E11A4DC2-7FA0-08CF-04D3-25B88C1BFCCA}"/>
              </a:ext>
            </a:extLst>
          </p:cNvPr>
          <p:cNvPicPr>
            <a:picLocks noGrp="1" noChangeAspect="1"/>
          </p:cNvPicPr>
          <p:nvPr>
            <p:ph idx="1"/>
          </p:nvPr>
        </p:nvPicPr>
        <p:blipFill>
          <a:blip r:embed="rId2"/>
          <a:stretch>
            <a:fillRect/>
          </a:stretch>
        </p:blipFill>
        <p:spPr>
          <a:xfrm>
            <a:off x="2159563" y="1631311"/>
            <a:ext cx="7449670" cy="4486275"/>
          </a:xfrm>
        </p:spPr>
      </p:pic>
      <p:sp>
        <p:nvSpPr>
          <p:cNvPr id="4" name="Marcador de número de diapositiva 3">
            <a:extLst>
              <a:ext uri="{FF2B5EF4-FFF2-40B4-BE49-F238E27FC236}">
                <a16:creationId xmlns:a16="http://schemas.microsoft.com/office/drawing/2014/main" id="{6CDBA0CE-7CF9-9B89-0204-2E5B93425315}"/>
              </a:ext>
            </a:extLst>
          </p:cNvPr>
          <p:cNvSpPr>
            <a:spLocks noGrp="1"/>
          </p:cNvSpPr>
          <p:nvPr>
            <p:ph type="sldNum" sz="quarter" idx="12"/>
          </p:nvPr>
        </p:nvSpPr>
        <p:spPr/>
        <p:txBody>
          <a:bodyPr/>
          <a:lstStyle/>
          <a:p>
            <a:fld id="{27CEF899-458A-DB4B-9446-E3C882B900FE}" type="slidenum">
              <a:rPr lang="es-PE" smtClean="0"/>
              <a:t>11</a:t>
            </a:fld>
            <a:endParaRPr lang="es-PE"/>
          </a:p>
        </p:txBody>
      </p:sp>
      <p:sp>
        <p:nvSpPr>
          <p:cNvPr id="5" name="CuadroTexto 4">
            <a:extLst>
              <a:ext uri="{FF2B5EF4-FFF2-40B4-BE49-F238E27FC236}">
                <a16:creationId xmlns:a16="http://schemas.microsoft.com/office/drawing/2014/main" id="{B0EBB703-1362-2860-E9DE-A7A80AE43550}"/>
              </a:ext>
            </a:extLst>
          </p:cNvPr>
          <p:cNvSpPr txBox="1"/>
          <p:nvPr/>
        </p:nvSpPr>
        <p:spPr>
          <a:xfrm>
            <a:off x="0" y="6169709"/>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563776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E625A5-69A6-044E-9560-F90673C90A08}"/>
              </a:ext>
            </a:extLst>
          </p:cNvPr>
          <p:cNvSpPr>
            <a:spLocks noGrp="1"/>
          </p:cNvSpPr>
          <p:nvPr>
            <p:ph type="title"/>
          </p:nvPr>
        </p:nvSpPr>
        <p:spPr/>
        <p:txBody>
          <a:bodyPr/>
          <a:lstStyle/>
          <a:p>
            <a:pPr algn="ctr"/>
            <a:r>
              <a:rPr lang="es-PE" b="1" dirty="0"/>
              <a:t>Anticorrupción </a:t>
            </a:r>
          </a:p>
        </p:txBody>
      </p:sp>
      <p:sp>
        <p:nvSpPr>
          <p:cNvPr id="3" name="Marcador de contenido 2">
            <a:extLst>
              <a:ext uri="{FF2B5EF4-FFF2-40B4-BE49-F238E27FC236}">
                <a16:creationId xmlns:a16="http://schemas.microsoft.com/office/drawing/2014/main" id="{D64FA0F1-C5B6-7EDD-DEAE-AB4EA6BA6716}"/>
              </a:ext>
            </a:extLst>
          </p:cNvPr>
          <p:cNvSpPr>
            <a:spLocks noGrp="1"/>
          </p:cNvSpPr>
          <p:nvPr>
            <p:ph idx="1"/>
          </p:nvPr>
        </p:nvSpPr>
        <p:spPr/>
        <p:txBody>
          <a:bodyPr/>
          <a:lstStyle/>
          <a:p>
            <a:pPr marL="0" indent="0">
              <a:buNone/>
            </a:pPr>
            <a:r>
              <a:rPr lang="es-PE" dirty="0"/>
              <a:t>OPINIÓN Nº 096-2022/DTN</a:t>
            </a:r>
          </a:p>
          <a:p>
            <a:pPr marL="0" indent="0">
              <a:buNone/>
            </a:pPr>
            <a:endParaRPr lang="es-PE" dirty="0"/>
          </a:p>
          <a:p>
            <a:pPr algn="just"/>
            <a:r>
              <a:rPr lang="es-PE" i="1" dirty="0"/>
              <a:t>“(…) La presentación de documentación falsa o inexacta por parte del contratista en el marco de la ejecución de un contrato genera el </a:t>
            </a:r>
            <a:r>
              <a:rPr lang="es-PE" i="1" u="sng" dirty="0"/>
              <a:t>derecho de la Entidad de resolver el contrato automáticamente y de pleno derecho</a:t>
            </a:r>
            <a:r>
              <a:rPr lang="es-PE" i="1" dirty="0"/>
              <a:t> en aplicación de la cláusula anticorrupción prevista en el </a:t>
            </a:r>
            <a:r>
              <a:rPr lang="es-PE" i="1" dirty="0">
                <a:highlight>
                  <a:srgbClr val="FFFF00"/>
                </a:highlight>
              </a:rPr>
              <a:t>artículo 32 de la Ley y 138 del Reglamento</a:t>
            </a:r>
            <a:r>
              <a:rPr lang="es-PE" i="1" dirty="0"/>
              <a:t>, sin perjuicio de las acciones civiles, penales y administrativas que corresponden.</a:t>
            </a:r>
          </a:p>
        </p:txBody>
      </p:sp>
      <p:sp>
        <p:nvSpPr>
          <p:cNvPr id="4" name="Marcador de número de diapositiva 3">
            <a:extLst>
              <a:ext uri="{FF2B5EF4-FFF2-40B4-BE49-F238E27FC236}">
                <a16:creationId xmlns:a16="http://schemas.microsoft.com/office/drawing/2014/main" id="{0031CDAB-3D2A-D189-5E3C-A596583F2BB4}"/>
              </a:ext>
            </a:extLst>
          </p:cNvPr>
          <p:cNvSpPr>
            <a:spLocks noGrp="1"/>
          </p:cNvSpPr>
          <p:nvPr>
            <p:ph type="sldNum" sz="quarter" idx="12"/>
          </p:nvPr>
        </p:nvSpPr>
        <p:spPr/>
        <p:txBody>
          <a:bodyPr/>
          <a:lstStyle/>
          <a:p>
            <a:fld id="{27CEF899-458A-DB4B-9446-E3C882B900FE}" type="slidenum">
              <a:rPr lang="es-PE" smtClean="0"/>
              <a:t>12</a:t>
            </a:fld>
            <a:endParaRPr lang="es-PE"/>
          </a:p>
        </p:txBody>
      </p:sp>
      <p:sp>
        <p:nvSpPr>
          <p:cNvPr id="6" name="CuadroTexto 5">
            <a:extLst>
              <a:ext uri="{FF2B5EF4-FFF2-40B4-BE49-F238E27FC236}">
                <a16:creationId xmlns:a16="http://schemas.microsoft.com/office/drawing/2014/main" id="{BB913700-91CA-9001-EB1B-1AD0C530E93B}"/>
              </a:ext>
            </a:extLst>
          </p:cNvPr>
          <p:cNvSpPr txBox="1"/>
          <p:nvPr/>
        </p:nvSpPr>
        <p:spPr>
          <a:xfrm>
            <a:off x="-1978" y="6258733"/>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174206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4F638E-9D06-F0F6-8B2F-368E4FDD6261}"/>
              </a:ext>
            </a:extLst>
          </p:cNvPr>
          <p:cNvSpPr>
            <a:spLocks noGrp="1"/>
          </p:cNvSpPr>
          <p:nvPr>
            <p:ph type="title"/>
          </p:nvPr>
        </p:nvSpPr>
        <p:spPr/>
        <p:txBody>
          <a:bodyPr/>
          <a:lstStyle/>
          <a:p>
            <a:pPr algn="ctr"/>
            <a:r>
              <a:rPr lang="es-PE" b="1" dirty="0"/>
              <a:t>Anticorrupción</a:t>
            </a:r>
          </a:p>
        </p:txBody>
      </p:sp>
      <p:sp>
        <p:nvSpPr>
          <p:cNvPr id="3" name="Marcador de contenido 2">
            <a:extLst>
              <a:ext uri="{FF2B5EF4-FFF2-40B4-BE49-F238E27FC236}">
                <a16:creationId xmlns:a16="http://schemas.microsoft.com/office/drawing/2014/main" id="{9E0245DF-452B-7914-6821-C5D2986C3197}"/>
              </a:ext>
            </a:extLst>
          </p:cNvPr>
          <p:cNvSpPr>
            <a:spLocks noGrp="1"/>
          </p:cNvSpPr>
          <p:nvPr>
            <p:ph idx="1"/>
          </p:nvPr>
        </p:nvSpPr>
        <p:spPr/>
        <p:txBody>
          <a:bodyPr>
            <a:normAutofit fontScale="70000" lnSpcReduction="20000"/>
          </a:bodyPr>
          <a:lstStyle/>
          <a:p>
            <a:pPr algn="l"/>
            <a:r>
              <a:rPr lang="es-PE" b="0" i="0" dirty="0">
                <a:solidFill>
                  <a:srgbClr val="000000"/>
                </a:solidFill>
                <a:effectLst/>
                <a:latin typeface="+mj-lt"/>
              </a:rPr>
              <a:t>De acuerdo al artículo 1430 del </a:t>
            </a:r>
            <a:r>
              <a:rPr lang="es-PE" b="1" i="0" u="none" strike="noStrike" dirty="0">
                <a:solidFill>
                  <a:srgbClr val="0096ED"/>
                </a:solidFill>
                <a:effectLst/>
                <a:latin typeface="+mj-lt"/>
                <a:hlinkClick r:id="rId2"/>
              </a:rPr>
              <a:t>Código Civil</a:t>
            </a:r>
            <a:r>
              <a:rPr lang="es-PE" b="0" i="0" dirty="0">
                <a:solidFill>
                  <a:srgbClr val="000000"/>
                </a:solidFill>
                <a:effectLst/>
                <a:latin typeface="+mj-lt"/>
              </a:rPr>
              <a:t>:</a:t>
            </a:r>
          </a:p>
          <a:p>
            <a:pPr algn="l"/>
            <a:endParaRPr lang="es-PE" b="1" i="0" dirty="0">
              <a:solidFill>
                <a:srgbClr val="808080"/>
              </a:solidFill>
              <a:effectLst/>
              <a:latin typeface="+mj-lt"/>
            </a:endParaRPr>
          </a:p>
          <a:p>
            <a:pPr marL="0" indent="0" algn="just">
              <a:buNone/>
            </a:pPr>
            <a:r>
              <a:rPr lang="es-PE" b="1" i="0" dirty="0">
                <a:effectLst/>
                <a:highlight>
                  <a:srgbClr val="FFFF00"/>
                </a:highlight>
                <a:latin typeface="+mj-lt"/>
              </a:rPr>
              <a:t>Artículo 1430.- Condición resolutoria. </a:t>
            </a:r>
          </a:p>
          <a:p>
            <a:pPr marL="0" indent="0" algn="just">
              <a:buNone/>
            </a:pPr>
            <a:r>
              <a:rPr lang="es-PE" b="0" i="1" u="sng" dirty="0">
                <a:effectLst/>
                <a:latin typeface="+mj-lt"/>
              </a:rPr>
              <a:t>Puede convenirse</a:t>
            </a:r>
            <a:r>
              <a:rPr lang="es-PE" b="0" i="1" dirty="0">
                <a:effectLst/>
                <a:latin typeface="+mj-lt"/>
              </a:rPr>
              <a:t> expresamente que el contrato se resuelva cuando una de las partes no cumple determinada prestación a su cargo, establecida con toda precisión. La resolución se produce de pleno derecho cuando la parte interesada comunica a la otra que quiere valerse de la cláusula resolutoria.</a:t>
            </a:r>
          </a:p>
          <a:p>
            <a:pPr algn="just"/>
            <a:endParaRPr lang="es-PE" b="0" i="0" dirty="0">
              <a:solidFill>
                <a:srgbClr val="000000"/>
              </a:solidFill>
              <a:effectLst/>
              <a:latin typeface="+mj-lt"/>
            </a:endParaRPr>
          </a:p>
          <a:p>
            <a:pPr algn="just"/>
            <a:r>
              <a:rPr lang="es-PE" b="0" i="0" dirty="0">
                <a:solidFill>
                  <a:srgbClr val="000000"/>
                </a:solidFill>
                <a:effectLst/>
                <a:latin typeface="+mj-lt"/>
              </a:rPr>
              <a:t>Se entiende por </a:t>
            </a:r>
            <a:r>
              <a:rPr lang="es-PE" b="1" i="0" dirty="0">
                <a:solidFill>
                  <a:srgbClr val="000000"/>
                </a:solidFill>
                <a:effectLst/>
                <a:latin typeface="+mj-lt"/>
              </a:rPr>
              <a:t>cláusula resolutoria expresa </a:t>
            </a:r>
            <a:r>
              <a:rPr lang="es-PE" b="0" i="0" dirty="0">
                <a:solidFill>
                  <a:srgbClr val="000000"/>
                </a:solidFill>
                <a:effectLst/>
                <a:latin typeface="+mj-lt"/>
              </a:rPr>
              <a:t>a aquella estipulación de un contrato, mediante la cual </a:t>
            </a:r>
            <a:r>
              <a:rPr lang="es-PE" b="0" i="0" u="sng" dirty="0">
                <a:solidFill>
                  <a:srgbClr val="000000"/>
                </a:solidFill>
                <a:effectLst/>
                <a:latin typeface="+mj-lt"/>
              </a:rPr>
              <a:t>se acuerda</a:t>
            </a:r>
            <a:r>
              <a:rPr lang="es-PE" b="0" i="0" dirty="0">
                <a:solidFill>
                  <a:srgbClr val="000000"/>
                </a:solidFill>
                <a:effectLst/>
                <a:latin typeface="+mj-lt"/>
              </a:rPr>
              <a:t> que el contrato podrá resolverse automáticamente en caso una de las partes no ejecute alguna de las prestaciones a su cargo. (De la Puente y Lavalle y Barboza Beraún, 2007, p. 19)</a:t>
            </a:r>
          </a:p>
          <a:p>
            <a:pPr algn="just"/>
            <a:r>
              <a:rPr lang="es-PE" b="0" i="0" dirty="0">
                <a:solidFill>
                  <a:srgbClr val="000000"/>
                </a:solidFill>
                <a:effectLst/>
                <a:latin typeface="+mj-lt"/>
              </a:rPr>
              <a:t>La resolución a la que nos estamos refiriendo </a:t>
            </a:r>
            <a:r>
              <a:rPr lang="es-PE" b="0" i="0" u="sng" dirty="0">
                <a:solidFill>
                  <a:srgbClr val="000000"/>
                </a:solidFill>
                <a:effectLst/>
                <a:latin typeface="+mj-lt"/>
              </a:rPr>
              <a:t>tiene que haber sido convenida en forma expresa</a:t>
            </a:r>
            <a:r>
              <a:rPr lang="es-PE" b="0" i="0" dirty="0">
                <a:solidFill>
                  <a:srgbClr val="000000"/>
                </a:solidFill>
                <a:effectLst/>
                <a:latin typeface="+mj-lt"/>
              </a:rPr>
              <a:t> y, con fines de seguridad jurídica, la prestación que se incumple debe haber sido establecida con la mayor precisión posible. Este es uno de los medios contractuales más eficaces para lograr que se ejecuten las obligaciones, pues funciona de un modo automático y no es necesario que el perjudicado por el incumplimiento recurra al Poder Judicial. (Arias Schreiber Pezet, 2011, p. 198)</a:t>
            </a:r>
          </a:p>
          <a:p>
            <a:endParaRPr lang="es-PE" dirty="0"/>
          </a:p>
        </p:txBody>
      </p:sp>
      <p:sp>
        <p:nvSpPr>
          <p:cNvPr id="4" name="Marcador de número de diapositiva 3">
            <a:extLst>
              <a:ext uri="{FF2B5EF4-FFF2-40B4-BE49-F238E27FC236}">
                <a16:creationId xmlns:a16="http://schemas.microsoft.com/office/drawing/2014/main" id="{12234A48-D3D2-D60F-E602-2055B497D448}"/>
              </a:ext>
            </a:extLst>
          </p:cNvPr>
          <p:cNvSpPr>
            <a:spLocks noGrp="1"/>
          </p:cNvSpPr>
          <p:nvPr>
            <p:ph type="sldNum" sz="quarter" idx="12"/>
          </p:nvPr>
        </p:nvSpPr>
        <p:spPr/>
        <p:txBody>
          <a:bodyPr/>
          <a:lstStyle/>
          <a:p>
            <a:fld id="{27CEF899-458A-DB4B-9446-E3C882B900FE}" type="slidenum">
              <a:rPr lang="es-PE" smtClean="0"/>
              <a:t>13</a:t>
            </a:fld>
            <a:endParaRPr lang="es-PE"/>
          </a:p>
        </p:txBody>
      </p:sp>
      <p:sp>
        <p:nvSpPr>
          <p:cNvPr id="6" name="CuadroTexto 5">
            <a:extLst>
              <a:ext uri="{FF2B5EF4-FFF2-40B4-BE49-F238E27FC236}">
                <a16:creationId xmlns:a16="http://schemas.microsoft.com/office/drawing/2014/main" id="{BB7946CE-6F24-FD5E-ABF6-56F3FCCD8B41}"/>
              </a:ext>
            </a:extLst>
          </p:cNvPr>
          <p:cNvSpPr txBox="1"/>
          <p:nvPr/>
        </p:nvSpPr>
        <p:spPr>
          <a:xfrm>
            <a:off x="0"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414824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7B556-E31F-A966-22A8-260466E2590C}"/>
              </a:ext>
            </a:extLst>
          </p:cNvPr>
          <p:cNvSpPr>
            <a:spLocks noGrp="1"/>
          </p:cNvSpPr>
          <p:nvPr>
            <p:ph type="title"/>
          </p:nvPr>
        </p:nvSpPr>
        <p:spPr/>
        <p:txBody>
          <a:bodyPr/>
          <a:lstStyle/>
          <a:p>
            <a:pPr algn="ctr"/>
            <a:r>
              <a:rPr lang="es-PE" b="1" dirty="0"/>
              <a:t>Anticorrupción</a:t>
            </a:r>
          </a:p>
        </p:txBody>
      </p:sp>
      <p:sp>
        <p:nvSpPr>
          <p:cNvPr id="3" name="Marcador de contenido 2">
            <a:extLst>
              <a:ext uri="{FF2B5EF4-FFF2-40B4-BE49-F238E27FC236}">
                <a16:creationId xmlns:a16="http://schemas.microsoft.com/office/drawing/2014/main" id="{8C674ADA-5FEB-491F-A14E-7E99BEED192A}"/>
              </a:ext>
            </a:extLst>
          </p:cNvPr>
          <p:cNvSpPr>
            <a:spLocks noGrp="1"/>
          </p:cNvSpPr>
          <p:nvPr>
            <p:ph idx="1"/>
          </p:nvPr>
        </p:nvSpPr>
        <p:spPr/>
        <p:txBody>
          <a:bodyPr/>
          <a:lstStyle/>
          <a:p>
            <a:endParaRPr lang="es-PE" dirty="0"/>
          </a:p>
          <a:p>
            <a:r>
              <a:rPr lang="es-PE" dirty="0"/>
              <a:t>OPINIÓN Nº 096-2022/DTN</a:t>
            </a:r>
          </a:p>
          <a:p>
            <a:pPr marL="0" indent="0">
              <a:buNone/>
            </a:pPr>
            <a:endParaRPr lang="es-PE" dirty="0"/>
          </a:p>
          <a:p>
            <a:pPr marL="0" indent="0" algn="just">
              <a:buNone/>
            </a:pPr>
            <a:r>
              <a:rPr lang="es-PE" i="1" dirty="0"/>
              <a:t>“(…) La normativa de contrataciones del Estado no ha previsto un procedimiento específico a ser realizado por la Entidad para aplicar las cláusulas anticorrupción, sin embargo, la decisión de la Entidad de resolver el contrato en aplicación de las mencionadas cláusulas —como toda decisión adoptada durante la ejecución contractual— </a:t>
            </a:r>
            <a:r>
              <a:rPr lang="es-PE" i="1" dirty="0">
                <a:highlight>
                  <a:srgbClr val="FFFF00"/>
                </a:highlight>
              </a:rPr>
              <a:t>debe contar con el debido sustento y ser comunicada al contratista</a:t>
            </a:r>
            <a:r>
              <a:rPr lang="es-PE" i="1" dirty="0"/>
              <a:t>.(…)”</a:t>
            </a:r>
          </a:p>
        </p:txBody>
      </p:sp>
      <p:sp>
        <p:nvSpPr>
          <p:cNvPr id="4" name="Marcador de número de diapositiva 3">
            <a:extLst>
              <a:ext uri="{FF2B5EF4-FFF2-40B4-BE49-F238E27FC236}">
                <a16:creationId xmlns:a16="http://schemas.microsoft.com/office/drawing/2014/main" id="{B4A0F648-31D1-1F21-6F4B-C4E556DD4C70}"/>
              </a:ext>
            </a:extLst>
          </p:cNvPr>
          <p:cNvSpPr>
            <a:spLocks noGrp="1"/>
          </p:cNvSpPr>
          <p:nvPr>
            <p:ph type="sldNum" sz="quarter" idx="12"/>
          </p:nvPr>
        </p:nvSpPr>
        <p:spPr/>
        <p:txBody>
          <a:bodyPr/>
          <a:lstStyle/>
          <a:p>
            <a:fld id="{27CEF899-458A-DB4B-9446-E3C882B900FE}" type="slidenum">
              <a:rPr lang="es-PE" smtClean="0"/>
              <a:t>14</a:t>
            </a:fld>
            <a:endParaRPr lang="es-PE" dirty="0"/>
          </a:p>
        </p:txBody>
      </p:sp>
      <p:sp>
        <p:nvSpPr>
          <p:cNvPr id="6" name="CuadroTexto 5">
            <a:extLst>
              <a:ext uri="{FF2B5EF4-FFF2-40B4-BE49-F238E27FC236}">
                <a16:creationId xmlns:a16="http://schemas.microsoft.com/office/drawing/2014/main" id="{B6359555-6CD8-502E-5056-734508001A30}"/>
              </a:ext>
            </a:extLst>
          </p:cNvPr>
          <p:cNvSpPr txBox="1"/>
          <p:nvPr/>
        </p:nvSpPr>
        <p:spPr>
          <a:xfrm>
            <a:off x="-1978" y="6169709"/>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222600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0E47B-7CD2-309E-A666-F0437883D73F}"/>
              </a:ext>
            </a:extLst>
          </p:cNvPr>
          <p:cNvSpPr>
            <a:spLocks noGrp="1"/>
          </p:cNvSpPr>
          <p:nvPr>
            <p:ph type="title"/>
          </p:nvPr>
        </p:nvSpPr>
        <p:spPr/>
        <p:txBody>
          <a:bodyPr/>
          <a:lstStyle/>
          <a:p>
            <a:pPr algn="ctr"/>
            <a:r>
              <a:rPr lang="es-PE" b="1" dirty="0"/>
              <a:t>Solución de controversias</a:t>
            </a:r>
          </a:p>
        </p:txBody>
      </p:sp>
      <p:sp>
        <p:nvSpPr>
          <p:cNvPr id="3" name="Marcador de contenido 2">
            <a:extLst>
              <a:ext uri="{FF2B5EF4-FFF2-40B4-BE49-F238E27FC236}">
                <a16:creationId xmlns:a16="http://schemas.microsoft.com/office/drawing/2014/main" id="{CE2DCF5D-2208-985A-D0D6-2C07435B74C6}"/>
              </a:ext>
            </a:extLst>
          </p:cNvPr>
          <p:cNvSpPr>
            <a:spLocks noGrp="1"/>
          </p:cNvSpPr>
          <p:nvPr>
            <p:ph idx="1"/>
          </p:nvPr>
        </p:nvSpPr>
        <p:spPr/>
        <p:txBody>
          <a:bodyPr/>
          <a:lstStyle/>
          <a:p>
            <a:pPr algn="just"/>
            <a:r>
              <a:rPr lang="es-PE" dirty="0"/>
              <a:t>Fernando Vidal Ramírez:</a:t>
            </a:r>
          </a:p>
          <a:p>
            <a:pPr algn="just"/>
            <a:endParaRPr lang="es-PE" dirty="0"/>
          </a:p>
          <a:p>
            <a:pPr marL="0" indent="0" algn="just">
              <a:buNone/>
            </a:pPr>
            <a:r>
              <a:rPr lang="es-PE" i="1" dirty="0"/>
              <a:t>El convenio arbitral reviste especial importancia y trascendencia, al extremo que puede ser considerado como la </a:t>
            </a:r>
            <a:r>
              <a:rPr lang="es-PE" i="1" dirty="0">
                <a:highlight>
                  <a:srgbClr val="FFFF00"/>
                </a:highlight>
              </a:rPr>
              <a:t>«carta magna» </a:t>
            </a:r>
            <a:r>
              <a:rPr lang="es-PE" i="1" dirty="0"/>
              <a:t>del arbitraje, al decir de Bernardo M. Cremades. Por eso, bien puede calificarse como el meollo del sistema arbitral pues, aún cuando se trate de un arbitraje forzoso, por así disponerlo la Ley de contrataciones y adquisiciones del estado, </a:t>
            </a:r>
            <a:r>
              <a:rPr lang="es-PE" i="1" dirty="0">
                <a:highlight>
                  <a:srgbClr val="FFFF00"/>
                </a:highlight>
              </a:rPr>
              <a:t>el convenio arbitral es imprescindible</a:t>
            </a:r>
            <a:r>
              <a:rPr lang="es-PE" i="1" dirty="0"/>
              <a:t>. </a:t>
            </a:r>
          </a:p>
          <a:p>
            <a:endParaRPr lang="es-PE" dirty="0"/>
          </a:p>
        </p:txBody>
      </p:sp>
      <p:sp>
        <p:nvSpPr>
          <p:cNvPr id="4" name="Marcador de número de diapositiva 3">
            <a:extLst>
              <a:ext uri="{FF2B5EF4-FFF2-40B4-BE49-F238E27FC236}">
                <a16:creationId xmlns:a16="http://schemas.microsoft.com/office/drawing/2014/main" id="{ED6209DD-1CEE-2309-5EFD-8C753CC3987B}"/>
              </a:ext>
            </a:extLst>
          </p:cNvPr>
          <p:cNvSpPr>
            <a:spLocks noGrp="1"/>
          </p:cNvSpPr>
          <p:nvPr>
            <p:ph type="sldNum" sz="quarter" idx="12"/>
          </p:nvPr>
        </p:nvSpPr>
        <p:spPr/>
        <p:txBody>
          <a:bodyPr/>
          <a:lstStyle/>
          <a:p>
            <a:fld id="{27CEF899-458A-DB4B-9446-E3C882B900FE}" type="slidenum">
              <a:rPr lang="es-PE" smtClean="0"/>
              <a:t>15</a:t>
            </a:fld>
            <a:endParaRPr lang="es-PE"/>
          </a:p>
        </p:txBody>
      </p:sp>
      <p:sp>
        <p:nvSpPr>
          <p:cNvPr id="6" name="CuadroTexto 5">
            <a:extLst>
              <a:ext uri="{FF2B5EF4-FFF2-40B4-BE49-F238E27FC236}">
                <a16:creationId xmlns:a16="http://schemas.microsoft.com/office/drawing/2014/main" id="{5A72C515-B68F-F17F-2294-80DF6344F45E}"/>
              </a:ext>
            </a:extLst>
          </p:cNvPr>
          <p:cNvSpPr txBox="1"/>
          <p:nvPr/>
        </p:nvSpPr>
        <p:spPr>
          <a:xfrm>
            <a:off x="0" y="6211669"/>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37103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7F1F86-175E-F827-EAC6-00F709E6469F}"/>
              </a:ext>
            </a:extLst>
          </p:cNvPr>
          <p:cNvSpPr>
            <a:spLocks noGrp="1"/>
          </p:cNvSpPr>
          <p:nvPr>
            <p:ph type="title"/>
          </p:nvPr>
        </p:nvSpPr>
        <p:spPr/>
        <p:txBody>
          <a:bodyPr/>
          <a:lstStyle/>
          <a:p>
            <a:pPr algn="ctr"/>
            <a:r>
              <a:rPr lang="es-PE" b="1" dirty="0"/>
              <a:t>Solución de controversias</a:t>
            </a:r>
          </a:p>
        </p:txBody>
      </p:sp>
      <p:sp>
        <p:nvSpPr>
          <p:cNvPr id="3" name="Marcador de contenido 2">
            <a:extLst>
              <a:ext uri="{FF2B5EF4-FFF2-40B4-BE49-F238E27FC236}">
                <a16:creationId xmlns:a16="http://schemas.microsoft.com/office/drawing/2014/main" id="{618FA775-EDCD-7680-5F42-B3A25CEF0FA6}"/>
              </a:ext>
            </a:extLst>
          </p:cNvPr>
          <p:cNvSpPr>
            <a:spLocks noGrp="1"/>
          </p:cNvSpPr>
          <p:nvPr>
            <p:ph idx="1"/>
          </p:nvPr>
        </p:nvSpPr>
        <p:spPr/>
        <p:txBody>
          <a:bodyPr>
            <a:normAutofit fontScale="77500" lnSpcReduction="20000"/>
          </a:bodyPr>
          <a:lstStyle/>
          <a:p>
            <a:pPr algn="just"/>
            <a:r>
              <a:rPr lang="es-PE" dirty="0"/>
              <a:t>El desarrollo del proceso arbitral dependerá en gran medida de la </a:t>
            </a:r>
            <a:r>
              <a:rPr lang="es-PE" dirty="0">
                <a:highlight>
                  <a:srgbClr val="FFFF00"/>
                </a:highlight>
              </a:rPr>
              <a:t>correcta redacción </a:t>
            </a:r>
            <a:r>
              <a:rPr lang="es-PE" dirty="0"/>
              <a:t>de la cláusula arbitral. </a:t>
            </a:r>
          </a:p>
          <a:p>
            <a:pPr marL="0" indent="0" algn="just">
              <a:buNone/>
            </a:pPr>
            <a:endParaRPr lang="es-PE" dirty="0"/>
          </a:p>
          <a:p>
            <a:pPr algn="just"/>
            <a:r>
              <a:rPr lang="es-PE" dirty="0"/>
              <a:t>Libertad para redactar su contenido. </a:t>
            </a:r>
          </a:p>
          <a:p>
            <a:pPr algn="just"/>
            <a:endParaRPr lang="es-PE" dirty="0"/>
          </a:p>
          <a:p>
            <a:pPr algn="just"/>
            <a:r>
              <a:rPr lang="es-PE" dirty="0"/>
              <a:t>Sujección de las partes al arbitraje. </a:t>
            </a:r>
          </a:p>
          <a:p>
            <a:pPr algn="just"/>
            <a:endParaRPr lang="es-PE" dirty="0"/>
          </a:p>
          <a:p>
            <a:pPr algn="just"/>
            <a:r>
              <a:rPr lang="es-PE" dirty="0"/>
              <a:t>Árbitros competentes, expertos y honestos. </a:t>
            </a:r>
          </a:p>
          <a:p>
            <a:pPr algn="just"/>
            <a:endParaRPr lang="es-PE" dirty="0"/>
          </a:p>
          <a:p>
            <a:pPr algn="just"/>
            <a:r>
              <a:rPr lang="es-PE" dirty="0"/>
              <a:t>Centro de arbitraje. </a:t>
            </a:r>
          </a:p>
          <a:p>
            <a:pPr algn="just"/>
            <a:endParaRPr lang="es-PE" dirty="0"/>
          </a:p>
          <a:p>
            <a:pPr algn="just"/>
            <a:r>
              <a:rPr lang="es-PE" dirty="0"/>
              <a:t>No existe la cláusual arbitral perfecta/hecha a la medida del contrato.</a:t>
            </a:r>
          </a:p>
          <a:p>
            <a:endParaRPr lang="es-PE" dirty="0"/>
          </a:p>
        </p:txBody>
      </p:sp>
      <p:sp>
        <p:nvSpPr>
          <p:cNvPr id="4" name="Marcador de número de diapositiva 3">
            <a:extLst>
              <a:ext uri="{FF2B5EF4-FFF2-40B4-BE49-F238E27FC236}">
                <a16:creationId xmlns:a16="http://schemas.microsoft.com/office/drawing/2014/main" id="{F97FDD90-D412-5377-B28C-468295C883D0}"/>
              </a:ext>
            </a:extLst>
          </p:cNvPr>
          <p:cNvSpPr>
            <a:spLocks noGrp="1"/>
          </p:cNvSpPr>
          <p:nvPr>
            <p:ph type="sldNum" sz="quarter" idx="12"/>
          </p:nvPr>
        </p:nvSpPr>
        <p:spPr/>
        <p:txBody>
          <a:bodyPr/>
          <a:lstStyle/>
          <a:p>
            <a:fld id="{27CEF899-458A-DB4B-9446-E3C882B900FE}" type="slidenum">
              <a:rPr lang="es-PE" smtClean="0"/>
              <a:t>16</a:t>
            </a:fld>
            <a:endParaRPr lang="es-PE"/>
          </a:p>
        </p:txBody>
      </p:sp>
      <p:sp>
        <p:nvSpPr>
          <p:cNvPr id="6" name="CuadroTexto 5">
            <a:extLst>
              <a:ext uri="{FF2B5EF4-FFF2-40B4-BE49-F238E27FC236}">
                <a16:creationId xmlns:a16="http://schemas.microsoft.com/office/drawing/2014/main" id="{D8D2F294-5C6A-F203-A738-7A92F1B0F02E}"/>
              </a:ext>
            </a:extLst>
          </p:cNvPr>
          <p:cNvSpPr txBox="1"/>
          <p:nvPr/>
        </p:nvSpPr>
        <p:spPr>
          <a:xfrm>
            <a:off x="-1978" y="6211669"/>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76903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9748C1-0907-C661-59D5-A4E8483B9599}"/>
              </a:ext>
            </a:extLst>
          </p:cNvPr>
          <p:cNvSpPr>
            <a:spLocks noGrp="1"/>
          </p:cNvSpPr>
          <p:nvPr>
            <p:ph type="title"/>
          </p:nvPr>
        </p:nvSpPr>
        <p:spPr/>
        <p:txBody>
          <a:bodyPr/>
          <a:lstStyle/>
          <a:p>
            <a:pPr algn="ctr"/>
            <a:r>
              <a:rPr lang="es-PE" b="1" dirty="0"/>
              <a:t>Marco de negociación de la cláusula arbitral en la LCE. </a:t>
            </a:r>
          </a:p>
        </p:txBody>
      </p:sp>
      <p:sp>
        <p:nvSpPr>
          <p:cNvPr id="3" name="Marcador de contenido 2">
            <a:extLst>
              <a:ext uri="{FF2B5EF4-FFF2-40B4-BE49-F238E27FC236}">
                <a16:creationId xmlns:a16="http://schemas.microsoft.com/office/drawing/2014/main" id="{907EE9A3-2C10-DE90-C215-1EFC811F46DE}"/>
              </a:ext>
            </a:extLst>
          </p:cNvPr>
          <p:cNvSpPr>
            <a:spLocks noGrp="1"/>
          </p:cNvSpPr>
          <p:nvPr>
            <p:ph idx="1"/>
          </p:nvPr>
        </p:nvSpPr>
        <p:spPr>
          <a:xfrm>
            <a:off x="838200" y="1825625"/>
            <a:ext cx="10515600" cy="4899266"/>
          </a:xfrm>
        </p:spPr>
        <p:txBody>
          <a:bodyPr>
            <a:normAutofit fontScale="70000" lnSpcReduction="20000"/>
          </a:bodyPr>
          <a:lstStyle/>
          <a:p>
            <a:pPr algn="just"/>
            <a:r>
              <a:rPr lang="es-PE" dirty="0"/>
              <a:t>RLCE. </a:t>
            </a:r>
          </a:p>
          <a:p>
            <a:pPr marL="0" indent="0" algn="just">
              <a:buNone/>
            </a:pPr>
            <a:r>
              <a:rPr lang="es-PE" dirty="0">
                <a:highlight>
                  <a:srgbClr val="FFFF00"/>
                </a:highlight>
              </a:rPr>
              <a:t>Artículo 226. Convenio arbitral </a:t>
            </a:r>
          </a:p>
          <a:p>
            <a:pPr marL="0" indent="0" algn="just">
              <a:buNone/>
            </a:pPr>
            <a:endParaRPr lang="es-PE" dirty="0"/>
          </a:p>
          <a:p>
            <a:pPr marL="0" indent="0" algn="just">
              <a:buNone/>
            </a:pPr>
            <a:r>
              <a:rPr lang="es-PE" dirty="0"/>
              <a:t>226.1. Cuando corresponda el arbitraje institucional, en el convenio arbitral las partes encomiendan la organización y administración del arbitraje a una institución arbitral. </a:t>
            </a:r>
          </a:p>
          <a:p>
            <a:pPr marL="0" indent="0" algn="just">
              <a:buNone/>
            </a:pPr>
            <a:r>
              <a:rPr lang="es-PE" dirty="0"/>
              <a:t>226.2. En los siguientes supuestos, el arbitraje es iniciado ante cualquier institución arbitral: a) Cuando no se ha incorporado un convenio arbitral expreso en el contrato. b) Cuando a pesar de haberse precisado en el convenio arbitral que el arbitraje es institucional no se ha designado a una institución arbitral determinada. c) Cuando, a pesar de no cumplirse con las condiciones establecidas en el numeral 225.3 del artículo 225, en el convenio arbitral se señala expresamente que el arbitraje es ad hoc. d) Cuando en el convenio arbitral no se haya precisado el tipo de arbitraje. e) Cuando en el convenio arbitral se encargue el arbitraje al SNA-OSCE en contravención a lo establecido en el Reglamento y en el Reglamento del SNA-OSCE. f) Cuando se trate de controversias que se desprenden de órdenes de compra o de servicios derivadas del Acuerdo Marco, siempre que no se haya incorporado un convenio arbitral en las mismas. </a:t>
            </a:r>
          </a:p>
          <a:p>
            <a:pPr marL="0" indent="0" algn="just">
              <a:buNone/>
            </a:pPr>
            <a:r>
              <a:rPr lang="es-PE" dirty="0">
                <a:highlight>
                  <a:srgbClr val="FFFF00"/>
                </a:highlight>
              </a:rPr>
              <a:t>226.3. Las partes pueden establecer estipulaciones adicionales o modificatorias del convenio arbitral, en la medida que no contravengan las disposiciones de la normativa de contrataciones del Estado.</a:t>
            </a:r>
          </a:p>
        </p:txBody>
      </p:sp>
      <p:sp>
        <p:nvSpPr>
          <p:cNvPr id="4" name="Marcador de número de diapositiva 3">
            <a:extLst>
              <a:ext uri="{FF2B5EF4-FFF2-40B4-BE49-F238E27FC236}">
                <a16:creationId xmlns:a16="http://schemas.microsoft.com/office/drawing/2014/main" id="{63DA6568-258F-87AF-D1BE-67EB5C851D2F}"/>
              </a:ext>
            </a:extLst>
          </p:cNvPr>
          <p:cNvSpPr>
            <a:spLocks noGrp="1"/>
          </p:cNvSpPr>
          <p:nvPr>
            <p:ph type="sldNum" sz="quarter" idx="12"/>
          </p:nvPr>
        </p:nvSpPr>
        <p:spPr/>
        <p:txBody>
          <a:bodyPr/>
          <a:lstStyle/>
          <a:p>
            <a:fld id="{27CEF899-458A-DB4B-9446-E3C882B900FE}" type="slidenum">
              <a:rPr lang="es-PE" smtClean="0"/>
              <a:t>17</a:t>
            </a:fld>
            <a:endParaRPr lang="es-PE"/>
          </a:p>
        </p:txBody>
      </p:sp>
      <p:sp>
        <p:nvSpPr>
          <p:cNvPr id="6" name="CuadroTexto 5">
            <a:extLst>
              <a:ext uri="{FF2B5EF4-FFF2-40B4-BE49-F238E27FC236}">
                <a16:creationId xmlns:a16="http://schemas.microsoft.com/office/drawing/2014/main" id="{A5F1E342-7DA8-15F9-8F17-1DC6994BEF9A}"/>
              </a:ext>
            </a:extLst>
          </p:cNvPr>
          <p:cNvSpPr txBox="1"/>
          <p:nvPr/>
        </p:nvSpPr>
        <p:spPr>
          <a:xfrm>
            <a:off x="0" y="6276547"/>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90951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D9AF36-E205-CB5A-E4F3-19F8F6B3D8E2}"/>
              </a:ext>
            </a:extLst>
          </p:cNvPr>
          <p:cNvSpPr>
            <a:spLocks noGrp="1"/>
          </p:cNvSpPr>
          <p:nvPr>
            <p:ph type="title"/>
          </p:nvPr>
        </p:nvSpPr>
        <p:spPr/>
        <p:txBody>
          <a:bodyPr>
            <a:normAutofit fontScale="90000"/>
          </a:bodyPr>
          <a:lstStyle/>
          <a:p>
            <a:pPr algn="ctr"/>
            <a:r>
              <a:rPr lang="es-PE" b="1" dirty="0">
                <a:highlight>
                  <a:srgbClr val="FFFF00"/>
                </a:highlight>
              </a:rPr>
              <a:t>Oportunidad para negociar el convenio arbitral </a:t>
            </a:r>
            <a:br>
              <a:rPr lang="es-PE" dirty="0"/>
            </a:br>
            <a:endParaRPr lang="es-PE" dirty="0"/>
          </a:p>
        </p:txBody>
      </p:sp>
      <p:sp>
        <p:nvSpPr>
          <p:cNvPr id="3" name="Marcador de contenido 2">
            <a:extLst>
              <a:ext uri="{FF2B5EF4-FFF2-40B4-BE49-F238E27FC236}">
                <a16:creationId xmlns:a16="http://schemas.microsoft.com/office/drawing/2014/main" id="{BD1BEBCD-4156-1945-70E5-7037AE8E48BF}"/>
              </a:ext>
            </a:extLst>
          </p:cNvPr>
          <p:cNvSpPr>
            <a:spLocks noGrp="1"/>
          </p:cNvSpPr>
          <p:nvPr>
            <p:ph idx="1"/>
          </p:nvPr>
        </p:nvSpPr>
        <p:spPr/>
        <p:txBody>
          <a:bodyPr/>
          <a:lstStyle/>
          <a:p>
            <a:pPr algn="just"/>
            <a:r>
              <a:rPr lang="es-PE" dirty="0"/>
              <a:t>Texto Unico Ordenado de la Ley N 30225 Ley de Contrataciones del Estado, modificado por D. Leg N 1341, D. Leg N 1444, Ley N 31433 y Ley 31535.</a:t>
            </a:r>
          </a:p>
          <a:p>
            <a:pPr algn="just"/>
            <a:endParaRPr lang="es-PE" dirty="0"/>
          </a:p>
          <a:p>
            <a:pPr lvl="1" algn="just"/>
            <a:r>
              <a:rPr lang="es-PE" sz="2800" dirty="0"/>
              <a:t>Cuando se formulan consultas y observaciones?</a:t>
            </a:r>
          </a:p>
          <a:p>
            <a:pPr lvl="1" algn="just"/>
            <a:endParaRPr lang="es-PE" sz="2800" dirty="0"/>
          </a:p>
          <a:p>
            <a:pPr lvl="1" algn="just"/>
            <a:r>
              <a:rPr lang="es-PE" sz="2800" dirty="0"/>
              <a:t>Cuando se presenta la oferta?</a:t>
            </a:r>
          </a:p>
          <a:p>
            <a:pPr marL="457200" lvl="1" indent="0" algn="just">
              <a:buNone/>
            </a:pPr>
            <a:endParaRPr lang="es-PE" sz="2800" dirty="0"/>
          </a:p>
          <a:p>
            <a:pPr lvl="1" algn="just"/>
            <a:r>
              <a:rPr lang="es-PE" sz="2800" dirty="0"/>
              <a:t>Cuando se perfecciona el contrato?</a:t>
            </a:r>
          </a:p>
          <a:p>
            <a:pPr lvl="1" algn="just"/>
            <a:endParaRPr lang="es-PE" dirty="0"/>
          </a:p>
        </p:txBody>
      </p:sp>
      <p:sp>
        <p:nvSpPr>
          <p:cNvPr id="4" name="Marcador de número de diapositiva 3">
            <a:extLst>
              <a:ext uri="{FF2B5EF4-FFF2-40B4-BE49-F238E27FC236}">
                <a16:creationId xmlns:a16="http://schemas.microsoft.com/office/drawing/2014/main" id="{BE935596-FA3A-B697-6292-A0F19A5245FD}"/>
              </a:ext>
            </a:extLst>
          </p:cNvPr>
          <p:cNvSpPr>
            <a:spLocks noGrp="1"/>
          </p:cNvSpPr>
          <p:nvPr>
            <p:ph type="sldNum" sz="quarter" idx="12"/>
          </p:nvPr>
        </p:nvSpPr>
        <p:spPr/>
        <p:txBody>
          <a:bodyPr/>
          <a:lstStyle/>
          <a:p>
            <a:fld id="{27CEF899-458A-DB4B-9446-E3C882B900FE}" type="slidenum">
              <a:rPr lang="es-PE" smtClean="0"/>
              <a:t>18</a:t>
            </a:fld>
            <a:endParaRPr lang="es-PE"/>
          </a:p>
        </p:txBody>
      </p:sp>
      <p:sp>
        <p:nvSpPr>
          <p:cNvPr id="6" name="CuadroTexto 5">
            <a:extLst>
              <a:ext uri="{FF2B5EF4-FFF2-40B4-BE49-F238E27FC236}">
                <a16:creationId xmlns:a16="http://schemas.microsoft.com/office/drawing/2014/main" id="{A57C031B-704B-75E6-C6CB-4888F55D1252}"/>
              </a:ext>
            </a:extLst>
          </p:cNvPr>
          <p:cNvSpPr txBox="1"/>
          <p:nvPr/>
        </p:nvSpPr>
        <p:spPr>
          <a:xfrm>
            <a:off x="4453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26154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CEC02-53A0-177B-9CDD-C4C81740777F}"/>
              </a:ext>
            </a:extLst>
          </p:cNvPr>
          <p:cNvSpPr>
            <a:spLocks noGrp="1"/>
          </p:cNvSpPr>
          <p:nvPr>
            <p:ph type="title"/>
          </p:nvPr>
        </p:nvSpPr>
        <p:spPr/>
        <p:txBody>
          <a:bodyPr/>
          <a:lstStyle/>
          <a:p>
            <a:pPr algn="ctr"/>
            <a:r>
              <a:rPr lang="es-PE" dirty="0"/>
              <a:t>PRONUNCIAMIENTO Nº 189-2021/OSCE-DGR </a:t>
            </a:r>
            <a:r>
              <a:rPr lang="es-PE" sz="2000" dirty="0"/>
              <a:t>(solicitud de parte)</a:t>
            </a:r>
          </a:p>
        </p:txBody>
      </p:sp>
      <p:sp>
        <p:nvSpPr>
          <p:cNvPr id="3" name="Marcador de contenido 2">
            <a:extLst>
              <a:ext uri="{FF2B5EF4-FFF2-40B4-BE49-F238E27FC236}">
                <a16:creationId xmlns:a16="http://schemas.microsoft.com/office/drawing/2014/main" id="{E0192620-C1B7-A91A-059A-5261B79EB03F}"/>
              </a:ext>
            </a:extLst>
          </p:cNvPr>
          <p:cNvSpPr>
            <a:spLocks noGrp="1"/>
          </p:cNvSpPr>
          <p:nvPr>
            <p:ph idx="1"/>
          </p:nvPr>
        </p:nvSpPr>
        <p:spPr/>
        <p:txBody>
          <a:bodyPr>
            <a:normAutofit fontScale="85000" lnSpcReduction="20000"/>
          </a:bodyPr>
          <a:lstStyle/>
          <a:p>
            <a:r>
              <a:rPr lang="es-PE" sz="3000" dirty="0"/>
              <a:t>Entidad: </a:t>
            </a:r>
          </a:p>
          <a:p>
            <a:pPr lvl="1" algn="just"/>
            <a:r>
              <a:rPr lang="es-PE" sz="3000" dirty="0"/>
              <a:t>Cláusula tipo de las Bases estandar. </a:t>
            </a:r>
            <a:r>
              <a:rPr lang="es-PE" sz="3000" i="1" dirty="0"/>
              <a:t>“</a:t>
            </a:r>
            <a:r>
              <a:rPr lang="es-PE" sz="3000" i="1" dirty="0">
                <a:solidFill>
                  <a:srgbClr val="000000"/>
                </a:solidFill>
                <a:effectLst/>
                <a:ea typeface="Batang" panose="02030600000101010101" pitchFamily="18" charset="-127"/>
                <a:cs typeface="Times New Roman" panose="02020603050405020304" pitchFamily="18" charset="0"/>
              </a:rPr>
              <a:t>Las controversias que surjan entre las partes durante la ejecución del contrato se resuelven mediante conciliación o arbitraje, según el acuerdo de las partes”.</a:t>
            </a:r>
          </a:p>
          <a:p>
            <a:pPr lvl="1" algn="just"/>
            <a:endParaRPr lang="es-PE" sz="3000" i="1" dirty="0">
              <a:solidFill>
                <a:srgbClr val="000000"/>
              </a:solidFill>
              <a:effectLst/>
              <a:ea typeface="Batang" panose="02030600000101010101" pitchFamily="18" charset="-127"/>
              <a:cs typeface="Times New Roman" panose="02020603050405020304" pitchFamily="18" charset="0"/>
            </a:endParaRPr>
          </a:p>
          <a:p>
            <a:r>
              <a:rPr lang="es-PE" sz="3000" dirty="0"/>
              <a:t>Observaciones: </a:t>
            </a:r>
          </a:p>
          <a:p>
            <a:pPr lvl="1"/>
            <a:r>
              <a:rPr lang="es-PE" sz="3000" dirty="0"/>
              <a:t>Ártibro Único y centro de arbitraje local.</a:t>
            </a:r>
          </a:p>
          <a:p>
            <a:pPr marL="457200" lvl="1" indent="0">
              <a:buNone/>
            </a:pPr>
            <a:r>
              <a:rPr lang="es-PE" sz="3000" dirty="0"/>
              <a:t> </a:t>
            </a:r>
          </a:p>
          <a:p>
            <a:r>
              <a:rPr lang="es-PE" sz="3000" dirty="0"/>
              <a:t>Absolución de observaciones:</a:t>
            </a:r>
          </a:p>
          <a:p>
            <a:pPr lvl="1" algn="just"/>
            <a:r>
              <a:rPr lang="es-PE" sz="3000" dirty="0"/>
              <a:t> “</a:t>
            </a:r>
            <a:r>
              <a:rPr lang="es-PE" sz="3000" i="1" dirty="0"/>
              <a:t>Se aclara que, el arbitraje es institucional y el arbitraje es resuelto por árbitro único o por un tribunal arbitral, según el acuerdo de las partes, salvo lo señalado en el artículo 232. En el caso de autos, </a:t>
            </a:r>
            <a:r>
              <a:rPr lang="es-PE" sz="3000" i="1" dirty="0">
                <a:highlight>
                  <a:srgbClr val="FFFF00"/>
                </a:highlight>
              </a:rPr>
              <a:t>sugerimos un tribunal arbitral conformado por tres (3) árbitros</a:t>
            </a:r>
            <a:r>
              <a:rPr lang="es-PE" sz="3000" i="1" dirty="0"/>
              <a:t>”.</a:t>
            </a:r>
          </a:p>
          <a:p>
            <a:pPr lvl="1"/>
            <a:endParaRPr lang="es-PE" sz="3000" dirty="0"/>
          </a:p>
          <a:p>
            <a:pPr marL="457200" lvl="1" indent="0">
              <a:buNone/>
            </a:pPr>
            <a:endParaRPr lang="es-PE" dirty="0"/>
          </a:p>
          <a:p>
            <a:pPr marL="457200" lvl="1" indent="0">
              <a:buNone/>
            </a:pPr>
            <a:endParaRPr lang="es-PE" dirty="0"/>
          </a:p>
        </p:txBody>
      </p:sp>
      <p:sp>
        <p:nvSpPr>
          <p:cNvPr id="4" name="Marcador de número de diapositiva 3">
            <a:extLst>
              <a:ext uri="{FF2B5EF4-FFF2-40B4-BE49-F238E27FC236}">
                <a16:creationId xmlns:a16="http://schemas.microsoft.com/office/drawing/2014/main" id="{E922ACA3-3CC6-1505-3441-7DBA5E1A95CF}"/>
              </a:ext>
            </a:extLst>
          </p:cNvPr>
          <p:cNvSpPr>
            <a:spLocks noGrp="1"/>
          </p:cNvSpPr>
          <p:nvPr>
            <p:ph type="sldNum" sz="quarter" idx="12"/>
          </p:nvPr>
        </p:nvSpPr>
        <p:spPr/>
        <p:txBody>
          <a:bodyPr/>
          <a:lstStyle/>
          <a:p>
            <a:fld id="{27CEF899-458A-DB4B-9446-E3C882B900FE}" type="slidenum">
              <a:rPr lang="es-PE" smtClean="0"/>
              <a:t>19</a:t>
            </a:fld>
            <a:endParaRPr lang="es-PE"/>
          </a:p>
        </p:txBody>
      </p:sp>
      <p:sp>
        <p:nvSpPr>
          <p:cNvPr id="6" name="CuadroTexto 5">
            <a:extLst>
              <a:ext uri="{FF2B5EF4-FFF2-40B4-BE49-F238E27FC236}">
                <a16:creationId xmlns:a16="http://schemas.microsoft.com/office/drawing/2014/main" id="{C198B7FD-94B5-5820-5066-FCC0D0A82C23}"/>
              </a:ext>
            </a:extLst>
          </p:cNvPr>
          <p:cNvSpPr txBox="1"/>
          <p:nvPr/>
        </p:nvSpPr>
        <p:spPr>
          <a:xfrm>
            <a:off x="-1978" y="6264671"/>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2077098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BF6B5F86-A376-D917-D943-323E461A63AC}"/>
              </a:ext>
            </a:extLst>
          </p:cNvPr>
          <p:cNvPicPr>
            <a:picLocks noGrp="1" noChangeAspect="1"/>
          </p:cNvPicPr>
          <p:nvPr>
            <p:ph idx="1"/>
          </p:nvPr>
        </p:nvPicPr>
        <p:blipFill>
          <a:blip r:embed="rId2"/>
          <a:stretch>
            <a:fillRect/>
          </a:stretch>
        </p:blipFill>
        <p:spPr>
          <a:xfrm>
            <a:off x="1181595" y="365125"/>
            <a:ext cx="10172205" cy="5811838"/>
          </a:xfrm>
        </p:spPr>
      </p:pic>
      <p:sp>
        <p:nvSpPr>
          <p:cNvPr id="4" name="Marcador de número de diapositiva 3">
            <a:extLst>
              <a:ext uri="{FF2B5EF4-FFF2-40B4-BE49-F238E27FC236}">
                <a16:creationId xmlns:a16="http://schemas.microsoft.com/office/drawing/2014/main" id="{D21A5EE7-6FF1-E2F3-03C7-2CBE063E9E2A}"/>
              </a:ext>
            </a:extLst>
          </p:cNvPr>
          <p:cNvSpPr>
            <a:spLocks noGrp="1"/>
          </p:cNvSpPr>
          <p:nvPr>
            <p:ph type="sldNum" sz="quarter" idx="12"/>
          </p:nvPr>
        </p:nvSpPr>
        <p:spPr/>
        <p:txBody>
          <a:bodyPr/>
          <a:lstStyle/>
          <a:p>
            <a:fld id="{27CEF899-458A-DB4B-9446-E3C882B900FE}" type="slidenum">
              <a:rPr lang="es-PE" smtClean="0"/>
              <a:t>2</a:t>
            </a:fld>
            <a:endParaRPr lang="es-PE"/>
          </a:p>
        </p:txBody>
      </p:sp>
      <p:sp>
        <p:nvSpPr>
          <p:cNvPr id="7" name="CuadroTexto 6">
            <a:extLst>
              <a:ext uri="{FF2B5EF4-FFF2-40B4-BE49-F238E27FC236}">
                <a16:creationId xmlns:a16="http://schemas.microsoft.com/office/drawing/2014/main" id="{587AC457-45B5-1D73-3219-CC91F4F4AE6D}"/>
              </a:ext>
            </a:extLst>
          </p:cNvPr>
          <p:cNvSpPr txBox="1"/>
          <p:nvPr/>
        </p:nvSpPr>
        <p:spPr>
          <a:xfrm>
            <a:off x="0" y="6215746"/>
            <a:ext cx="8141361" cy="523220"/>
          </a:xfrm>
          <a:prstGeom prst="rect">
            <a:avLst/>
          </a:prstGeom>
          <a:noFill/>
        </p:spPr>
        <p:txBody>
          <a:bodyPr wrap="square" rtlCol="0">
            <a:spAutoFit/>
          </a:bodyPr>
          <a:lstStyle/>
          <a:p>
            <a:r>
              <a:rPr lang="es-PE" sz="1400" dirty="0"/>
              <a:t>Leonardo Chang Valderas</a:t>
            </a:r>
          </a:p>
          <a:p>
            <a:r>
              <a:rPr lang="es-PE" sz="1400" dirty="0"/>
              <a:t>ejecuta.obra.legal@gmail.com</a:t>
            </a:r>
          </a:p>
        </p:txBody>
      </p:sp>
    </p:spTree>
    <p:extLst>
      <p:ext uri="{BB962C8B-B14F-4D97-AF65-F5344CB8AC3E}">
        <p14:creationId xmlns:p14="http://schemas.microsoft.com/office/powerpoint/2010/main" val="171146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BCD144-0F87-8C32-76AC-457E5B14E690}"/>
              </a:ext>
            </a:extLst>
          </p:cNvPr>
          <p:cNvSpPr>
            <a:spLocks noGrp="1"/>
          </p:cNvSpPr>
          <p:nvPr>
            <p:ph type="title"/>
          </p:nvPr>
        </p:nvSpPr>
        <p:spPr/>
        <p:txBody>
          <a:bodyPr/>
          <a:lstStyle/>
          <a:p>
            <a:r>
              <a:rPr lang="es-PE" dirty="0"/>
              <a:t>PRONUNCIAMIENTO Nº 189-2021/OSCE-DGR</a:t>
            </a:r>
          </a:p>
        </p:txBody>
      </p:sp>
      <p:sp>
        <p:nvSpPr>
          <p:cNvPr id="3" name="Marcador de contenido 2">
            <a:extLst>
              <a:ext uri="{FF2B5EF4-FFF2-40B4-BE49-F238E27FC236}">
                <a16:creationId xmlns:a16="http://schemas.microsoft.com/office/drawing/2014/main" id="{03A3B824-9F0B-52ED-8A92-95ED8C3D57E7}"/>
              </a:ext>
            </a:extLst>
          </p:cNvPr>
          <p:cNvSpPr>
            <a:spLocks noGrp="1"/>
          </p:cNvSpPr>
          <p:nvPr>
            <p:ph idx="1"/>
          </p:nvPr>
        </p:nvSpPr>
        <p:spPr/>
        <p:txBody>
          <a:bodyPr>
            <a:normAutofit fontScale="92500" lnSpcReduction="10000"/>
          </a:bodyPr>
          <a:lstStyle/>
          <a:p>
            <a:pPr marL="0" indent="0" algn="just">
              <a:buNone/>
            </a:pPr>
            <a:r>
              <a:rPr lang="es-PE" i="1" dirty="0"/>
              <a:t>“(…)</a:t>
            </a:r>
          </a:p>
          <a:p>
            <a:pPr marL="0" indent="0" algn="just">
              <a:buNone/>
            </a:pPr>
            <a:r>
              <a:rPr lang="es-PE" i="1" dirty="0"/>
              <a:t>En ese sentido, considerando que la pretensión del participante estaría orientada a incluir, necesariamente, algunas condiciones a aplicarse en la solución de controversias y, en la medida que, lo señalado en las Bases del presente procedimiento de selección, (…) resultarían </a:t>
            </a:r>
            <a:r>
              <a:rPr lang="es-PE" i="1" dirty="0">
                <a:highlight>
                  <a:srgbClr val="FFFF00"/>
                </a:highlight>
              </a:rPr>
              <a:t>acorde a los lineamientos establecidos en la normativa de contratación pública y en las Bases Estándar correspondientes</a:t>
            </a:r>
            <a:r>
              <a:rPr lang="es-PE" i="1" dirty="0"/>
              <a:t>, este Organismo Técnico Especializado ha decidido NO ACOGER el presente cuestionamiento.</a:t>
            </a:r>
          </a:p>
          <a:p>
            <a:pPr marL="0" indent="0" algn="just">
              <a:buNone/>
            </a:pPr>
            <a:r>
              <a:rPr lang="es-PE" i="1" dirty="0"/>
              <a:t>Sin perjuicio de ello, se emitirá la siguiente disposición: </a:t>
            </a:r>
          </a:p>
          <a:p>
            <a:pPr marL="0" indent="0" algn="just">
              <a:buNone/>
            </a:pPr>
            <a:r>
              <a:rPr lang="es-PE" i="1" dirty="0"/>
              <a:t>- Se dejará sin efecto de lo absuelto en la consulta u observación N° 84, el siguiente extremo: </a:t>
            </a:r>
            <a:r>
              <a:rPr lang="es-PE" i="1" dirty="0">
                <a:highlight>
                  <a:srgbClr val="FFFF00"/>
                </a:highlight>
              </a:rPr>
              <a:t>“en el caso de autos sugeriría un tribunal arbitral conformado por tres (3) árbitros”.</a:t>
            </a:r>
          </a:p>
        </p:txBody>
      </p:sp>
      <p:sp>
        <p:nvSpPr>
          <p:cNvPr id="4" name="Marcador de número de diapositiva 3">
            <a:extLst>
              <a:ext uri="{FF2B5EF4-FFF2-40B4-BE49-F238E27FC236}">
                <a16:creationId xmlns:a16="http://schemas.microsoft.com/office/drawing/2014/main" id="{20FE29F1-8B9C-9B7A-0647-D09A2418D8F3}"/>
              </a:ext>
            </a:extLst>
          </p:cNvPr>
          <p:cNvSpPr>
            <a:spLocks noGrp="1"/>
          </p:cNvSpPr>
          <p:nvPr>
            <p:ph type="sldNum" sz="quarter" idx="12"/>
          </p:nvPr>
        </p:nvSpPr>
        <p:spPr/>
        <p:txBody>
          <a:bodyPr/>
          <a:lstStyle/>
          <a:p>
            <a:fld id="{27CEF899-458A-DB4B-9446-E3C882B900FE}" type="slidenum">
              <a:rPr lang="es-PE" smtClean="0"/>
              <a:t>20</a:t>
            </a:fld>
            <a:endParaRPr lang="es-PE"/>
          </a:p>
        </p:txBody>
      </p:sp>
      <p:sp>
        <p:nvSpPr>
          <p:cNvPr id="6" name="CuadroTexto 5">
            <a:extLst>
              <a:ext uri="{FF2B5EF4-FFF2-40B4-BE49-F238E27FC236}">
                <a16:creationId xmlns:a16="http://schemas.microsoft.com/office/drawing/2014/main" id="{5B22A7E5-7D7D-C301-68B2-56938E2D82AB}"/>
              </a:ext>
            </a:extLst>
          </p:cNvPr>
          <p:cNvSpPr txBox="1"/>
          <p:nvPr/>
        </p:nvSpPr>
        <p:spPr>
          <a:xfrm>
            <a:off x="0" y="6264672"/>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581510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E2B3B9-D98F-4187-79CC-6838268274EB}"/>
              </a:ext>
            </a:extLst>
          </p:cNvPr>
          <p:cNvSpPr>
            <a:spLocks noGrp="1"/>
          </p:cNvSpPr>
          <p:nvPr>
            <p:ph type="title"/>
          </p:nvPr>
        </p:nvSpPr>
        <p:spPr/>
        <p:txBody>
          <a:bodyPr/>
          <a:lstStyle/>
          <a:p>
            <a:r>
              <a:rPr lang="es-PE" dirty="0"/>
              <a:t>PRONUNCIAMIENTO N° 171-2022/OSCE-DGR</a:t>
            </a:r>
          </a:p>
        </p:txBody>
      </p:sp>
      <p:sp>
        <p:nvSpPr>
          <p:cNvPr id="3" name="Marcador de contenido 2">
            <a:extLst>
              <a:ext uri="{FF2B5EF4-FFF2-40B4-BE49-F238E27FC236}">
                <a16:creationId xmlns:a16="http://schemas.microsoft.com/office/drawing/2014/main" id="{F097DDB8-6EF0-94F3-DBDF-4F5869E1E18C}"/>
              </a:ext>
            </a:extLst>
          </p:cNvPr>
          <p:cNvSpPr>
            <a:spLocks noGrp="1"/>
          </p:cNvSpPr>
          <p:nvPr>
            <p:ph idx="1"/>
          </p:nvPr>
        </p:nvSpPr>
        <p:spPr/>
        <p:txBody>
          <a:bodyPr>
            <a:normAutofit/>
          </a:bodyPr>
          <a:lstStyle/>
          <a:p>
            <a:r>
              <a:rPr lang="es-PE" dirty="0"/>
              <a:t> Aspectos revisados de oficio. </a:t>
            </a:r>
          </a:p>
          <a:p>
            <a:pPr marL="457200" lvl="1" indent="0" algn="just">
              <a:buNone/>
            </a:pPr>
            <a:endParaRPr lang="es-PE" sz="2800" i="1" dirty="0"/>
          </a:p>
          <a:p>
            <a:pPr lvl="1" algn="just"/>
            <a:r>
              <a:rPr lang="es-PE" sz="2800" dirty="0"/>
              <a:t>Observa que la Entidad, en el contrato, incluyó como nota de pie de la cláusula de solución de controversias, lo siguiente: </a:t>
            </a:r>
            <a:r>
              <a:rPr lang="es-PE" sz="2800" i="1" dirty="0">
                <a:solidFill>
                  <a:schemeClr val="accent1">
                    <a:lumMod val="75000"/>
                  </a:schemeClr>
                </a:solidFill>
              </a:rPr>
              <a:t>“El arbitraje será institucional y resuelto por TRIBUNAL ARBITRAL CONFORMADO POR TRES (3) ÁRBITROS. Se propone las siguientes instituciones arbitrales: 1ra Cámara de Comercio de Tacna, 2da Cámara de Comercio de Arequipa.”</a:t>
            </a:r>
          </a:p>
        </p:txBody>
      </p:sp>
      <p:sp>
        <p:nvSpPr>
          <p:cNvPr id="4" name="Marcador de número de diapositiva 3">
            <a:extLst>
              <a:ext uri="{FF2B5EF4-FFF2-40B4-BE49-F238E27FC236}">
                <a16:creationId xmlns:a16="http://schemas.microsoft.com/office/drawing/2014/main" id="{673B3B8F-517E-C4AE-11F8-A4BF74C23495}"/>
              </a:ext>
            </a:extLst>
          </p:cNvPr>
          <p:cNvSpPr>
            <a:spLocks noGrp="1"/>
          </p:cNvSpPr>
          <p:nvPr>
            <p:ph type="sldNum" sz="quarter" idx="12"/>
          </p:nvPr>
        </p:nvSpPr>
        <p:spPr/>
        <p:txBody>
          <a:bodyPr/>
          <a:lstStyle/>
          <a:p>
            <a:fld id="{27CEF899-458A-DB4B-9446-E3C882B900FE}" type="slidenum">
              <a:rPr lang="es-PE" smtClean="0"/>
              <a:t>21</a:t>
            </a:fld>
            <a:endParaRPr lang="es-PE"/>
          </a:p>
        </p:txBody>
      </p:sp>
      <p:sp>
        <p:nvSpPr>
          <p:cNvPr id="6" name="CuadroTexto 5">
            <a:extLst>
              <a:ext uri="{FF2B5EF4-FFF2-40B4-BE49-F238E27FC236}">
                <a16:creationId xmlns:a16="http://schemas.microsoft.com/office/drawing/2014/main" id="{8D65C486-E526-896F-857D-CA96090D382F}"/>
              </a:ext>
            </a:extLst>
          </p:cNvPr>
          <p:cNvSpPr txBox="1"/>
          <p:nvPr/>
        </p:nvSpPr>
        <p:spPr>
          <a:xfrm>
            <a:off x="0"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527122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D1FDF7-AD81-1CDB-4F27-8334F6E72158}"/>
              </a:ext>
            </a:extLst>
          </p:cNvPr>
          <p:cNvSpPr>
            <a:spLocks noGrp="1"/>
          </p:cNvSpPr>
          <p:nvPr>
            <p:ph type="title"/>
          </p:nvPr>
        </p:nvSpPr>
        <p:spPr/>
        <p:txBody>
          <a:bodyPr/>
          <a:lstStyle/>
          <a:p>
            <a:r>
              <a:rPr lang="es-PE" dirty="0"/>
              <a:t>PRONUNCIAMIENTO N° 171-2022/OSCE-DGR</a:t>
            </a:r>
          </a:p>
        </p:txBody>
      </p:sp>
      <p:sp>
        <p:nvSpPr>
          <p:cNvPr id="3" name="Marcador de contenido 2">
            <a:extLst>
              <a:ext uri="{FF2B5EF4-FFF2-40B4-BE49-F238E27FC236}">
                <a16:creationId xmlns:a16="http://schemas.microsoft.com/office/drawing/2014/main" id="{6C7216E1-3819-795A-97A5-F6BE7864720C}"/>
              </a:ext>
            </a:extLst>
          </p:cNvPr>
          <p:cNvSpPr>
            <a:spLocks noGrp="1"/>
          </p:cNvSpPr>
          <p:nvPr>
            <p:ph idx="1"/>
          </p:nvPr>
        </p:nvSpPr>
        <p:spPr/>
        <p:txBody>
          <a:bodyPr>
            <a:normAutofit fontScale="92500" lnSpcReduction="10000"/>
          </a:bodyPr>
          <a:lstStyle/>
          <a:p>
            <a:pPr algn="just"/>
            <a:r>
              <a:rPr lang="es-PE" dirty="0"/>
              <a:t>Al respecto, cabe precisar que, los lineamientos de las Bases Estándar </a:t>
            </a:r>
            <a:r>
              <a:rPr lang="es-PE" dirty="0">
                <a:highlight>
                  <a:srgbClr val="FFFF00"/>
                </a:highlight>
              </a:rPr>
              <a:t>no establecen que la Entidad </a:t>
            </a:r>
            <a:r>
              <a:rPr lang="es-PE" dirty="0"/>
              <a:t>al momento de elaborar las Bases o producto de la absolución de consultas u observaciones, pueda consignar la institución arbitral que resolverá las controversias surgidas en la ejecución contractual o derivadas de la misma.</a:t>
            </a:r>
          </a:p>
          <a:p>
            <a:pPr algn="just"/>
            <a:endParaRPr lang="es-PE" dirty="0"/>
          </a:p>
          <a:p>
            <a:pPr algn="just"/>
            <a:r>
              <a:rPr lang="es-PE" dirty="0"/>
              <a:t>Se suprimirá de la Cláusula Décima Octava: Solución de controversias del Capítulo V de la Sección Específica de las Bases Integradas Definitivas, el siguiente texto tachado: </a:t>
            </a:r>
            <a:r>
              <a:rPr lang="es-PE" i="1" strike="sngStrike" dirty="0">
                <a:solidFill>
                  <a:schemeClr val="accent1">
                    <a:lumMod val="75000"/>
                  </a:schemeClr>
                </a:solidFill>
              </a:rPr>
              <a:t>“(…) El arbitraje será institucional y resuelto por TRIBUNAL ARBITRAL CONFORMADO POR TRES (3) ÁRBITROS. Se propone las siguientes instituciones arbitrales: 1ra Cámara de Comercio de Tacna, 2da el Centro de Arbitraje de la Cámara de Comercio de Lima.”</a:t>
            </a:r>
          </a:p>
        </p:txBody>
      </p:sp>
      <p:sp>
        <p:nvSpPr>
          <p:cNvPr id="4" name="Marcador de número de diapositiva 3">
            <a:extLst>
              <a:ext uri="{FF2B5EF4-FFF2-40B4-BE49-F238E27FC236}">
                <a16:creationId xmlns:a16="http://schemas.microsoft.com/office/drawing/2014/main" id="{ED9DAEE0-FF15-2592-E007-95FA46A27FDE}"/>
              </a:ext>
            </a:extLst>
          </p:cNvPr>
          <p:cNvSpPr>
            <a:spLocks noGrp="1"/>
          </p:cNvSpPr>
          <p:nvPr>
            <p:ph type="sldNum" sz="quarter" idx="12"/>
          </p:nvPr>
        </p:nvSpPr>
        <p:spPr/>
        <p:txBody>
          <a:bodyPr/>
          <a:lstStyle/>
          <a:p>
            <a:fld id="{27CEF899-458A-DB4B-9446-E3C882B900FE}" type="slidenum">
              <a:rPr lang="es-PE" smtClean="0"/>
              <a:t>22</a:t>
            </a:fld>
            <a:endParaRPr lang="es-PE"/>
          </a:p>
        </p:txBody>
      </p:sp>
      <p:sp>
        <p:nvSpPr>
          <p:cNvPr id="6" name="CuadroTexto 5">
            <a:extLst>
              <a:ext uri="{FF2B5EF4-FFF2-40B4-BE49-F238E27FC236}">
                <a16:creationId xmlns:a16="http://schemas.microsoft.com/office/drawing/2014/main" id="{B95BAB08-45CC-C9E0-506B-A7D551BDC25A}"/>
              </a:ext>
            </a:extLst>
          </p:cNvPr>
          <p:cNvSpPr txBox="1"/>
          <p:nvPr/>
        </p:nvSpPr>
        <p:spPr>
          <a:xfrm>
            <a:off x="56408" y="6264671"/>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299333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99833-5DC1-CD15-AF60-CEA67F545FBE}"/>
              </a:ext>
            </a:extLst>
          </p:cNvPr>
          <p:cNvSpPr>
            <a:spLocks noGrp="1"/>
          </p:cNvSpPr>
          <p:nvPr>
            <p:ph type="title"/>
          </p:nvPr>
        </p:nvSpPr>
        <p:spPr/>
        <p:txBody>
          <a:bodyPr>
            <a:normAutofit fontScale="90000"/>
          </a:bodyPr>
          <a:lstStyle/>
          <a:p>
            <a:pPr algn="ctr"/>
            <a:br>
              <a:rPr lang="es-PE" dirty="0"/>
            </a:br>
            <a:r>
              <a:rPr lang="es-PE" dirty="0"/>
              <a:t>¿Cuando se formulan consultas y observaciones? </a:t>
            </a:r>
            <a:r>
              <a:rPr lang="es-PE" dirty="0">
                <a:highlight>
                  <a:srgbClr val="FFFF00"/>
                </a:highlight>
              </a:rPr>
              <a:t>Sí.</a:t>
            </a:r>
            <a:br>
              <a:rPr lang="es-PE" dirty="0"/>
            </a:br>
            <a:endParaRPr lang="es-PE" dirty="0"/>
          </a:p>
        </p:txBody>
      </p:sp>
      <p:sp>
        <p:nvSpPr>
          <p:cNvPr id="3" name="Marcador de contenido 2">
            <a:extLst>
              <a:ext uri="{FF2B5EF4-FFF2-40B4-BE49-F238E27FC236}">
                <a16:creationId xmlns:a16="http://schemas.microsoft.com/office/drawing/2014/main" id="{CDC0CA36-68FB-87FA-7BD3-8771A9A3FAB0}"/>
              </a:ext>
            </a:extLst>
          </p:cNvPr>
          <p:cNvSpPr>
            <a:spLocks noGrp="1"/>
          </p:cNvSpPr>
          <p:nvPr>
            <p:ph idx="1"/>
          </p:nvPr>
        </p:nvSpPr>
        <p:spPr/>
        <p:txBody>
          <a:bodyPr>
            <a:normAutofit fontScale="85000" lnSpcReduction="20000"/>
          </a:bodyPr>
          <a:lstStyle/>
          <a:p>
            <a:pPr algn="just" rtl="0"/>
            <a:r>
              <a:rPr lang="es-PE" dirty="0">
                <a:solidFill>
                  <a:srgbClr val="000000"/>
                </a:solidFill>
                <a:latin typeface="verdana" panose="020B0604030504040204" pitchFamily="34" charset="0"/>
              </a:rPr>
              <a:t>A</a:t>
            </a:r>
            <a:r>
              <a:rPr lang="es-PE" b="0" i="0" dirty="0">
                <a:solidFill>
                  <a:srgbClr val="000000"/>
                </a:solidFill>
                <a:effectLst/>
                <a:latin typeface="verdana" panose="020B0604030504040204" pitchFamily="34" charset="0"/>
              </a:rPr>
              <a:t> través de una consulta, el postor puede solicitar que se aclare el esquema de cobro de penalidades que está previsto en la proforma de contrato, incluso sugiriendo cómo debería estar redactado para ser más claro. </a:t>
            </a:r>
            <a:r>
              <a:rPr lang="es-PE" b="0" i="0" dirty="0">
                <a:solidFill>
                  <a:srgbClr val="000000"/>
                </a:solidFill>
                <a:effectLst/>
                <a:highlight>
                  <a:srgbClr val="FFFF00"/>
                </a:highlight>
                <a:latin typeface="verdana" panose="020B0604030504040204" pitchFamily="34" charset="0"/>
              </a:rPr>
              <a:t>Al absolver la consulta y modificar la proforma, se está aceptando una modificación propuesta por el postor</a:t>
            </a:r>
            <a:r>
              <a:rPr lang="es-PE" b="0" i="0" dirty="0">
                <a:solidFill>
                  <a:srgbClr val="000000"/>
                </a:solidFill>
                <a:effectLst/>
                <a:latin typeface="verdana" panose="020B0604030504040204" pitchFamily="34" charset="0"/>
              </a:rPr>
              <a:t>. De esa manera, es posible sostener que el postor incide en la configuración del contrato.</a:t>
            </a:r>
          </a:p>
          <a:p>
            <a:pPr marL="0" indent="0" algn="just" rtl="0">
              <a:buNone/>
            </a:pPr>
            <a:endParaRPr lang="es-PE" b="0" i="0" dirty="0">
              <a:solidFill>
                <a:srgbClr val="000000"/>
              </a:solidFill>
              <a:effectLst/>
              <a:latin typeface="verdana" panose="020B0604030504040204" pitchFamily="34" charset="0"/>
            </a:endParaRPr>
          </a:p>
          <a:p>
            <a:pPr algn="just" rtl="0"/>
            <a:r>
              <a:rPr lang="es-PE" b="0" i="0" dirty="0">
                <a:solidFill>
                  <a:srgbClr val="000000"/>
                </a:solidFill>
                <a:effectLst/>
                <a:latin typeface="verdana" panose="020B0604030504040204" pitchFamily="34" charset="0"/>
              </a:rPr>
              <a:t>A través de una observación, el postor puede solicitar que se modifiquen los alcances de la responsabilidad por vicios ocultos, si advierte que esta es contraria a la ley. </a:t>
            </a:r>
            <a:r>
              <a:rPr lang="es-PE" b="0" i="0" dirty="0">
                <a:solidFill>
                  <a:srgbClr val="000000"/>
                </a:solidFill>
                <a:effectLst/>
                <a:highlight>
                  <a:srgbClr val="FFFF00"/>
                </a:highlight>
                <a:latin typeface="verdana" panose="020B0604030504040204" pitchFamily="34" charset="0"/>
              </a:rPr>
              <a:t>Al contestar positivamente la observación y modificar la proforma de acuerdo con ello, se está aceptando una modificación propuesta por el postor. </a:t>
            </a:r>
            <a:r>
              <a:rPr lang="es-PE" b="0" i="0" dirty="0">
                <a:solidFill>
                  <a:srgbClr val="000000"/>
                </a:solidFill>
                <a:effectLst/>
                <a:latin typeface="verdana" panose="020B0604030504040204" pitchFamily="34" charset="0"/>
              </a:rPr>
              <a:t>Nuevamente, es posible sostener que el postor incide en la configuración del contrato.</a:t>
            </a:r>
          </a:p>
          <a:p>
            <a:endParaRPr lang="es-PE" dirty="0"/>
          </a:p>
        </p:txBody>
      </p:sp>
      <p:sp>
        <p:nvSpPr>
          <p:cNvPr id="4" name="Marcador de número de diapositiva 3">
            <a:extLst>
              <a:ext uri="{FF2B5EF4-FFF2-40B4-BE49-F238E27FC236}">
                <a16:creationId xmlns:a16="http://schemas.microsoft.com/office/drawing/2014/main" id="{77E29BA4-5652-FB1E-EE1E-813CB773D5AC}"/>
              </a:ext>
            </a:extLst>
          </p:cNvPr>
          <p:cNvSpPr>
            <a:spLocks noGrp="1"/>
          </p:cNvSpPr>
          <p:nvPr>
            <p:ph type="sldNum" sz="quarter" idx="12"/>
          </p:nvPr>
        </p:nvSpPr>
        <p:spPr/>
        <p:txBody>
          <a:bodyPr/>
          <a:lstStyle/>
          <a:p>
            <a:fld id="{27CEF899-458A-DB4B-9446-E3C882B900FE}" type="slidenum">
              <a:rPr lang="es-PE" smtClean="0"/>
              <a:t>23</a:t>
            </a:fld>
            <a:endParaRPr lang="es-PE"/>
          </a:p>
        </p:txBody>
      </p:sp>
      <p:sp>
        <p:nvSpPr>
          <p:cNvPr id="6" name="CuadroTexto 5">
            <a:extLst>
              <a:ext uri="{FF2B5EF4-FFF2-40B4-BE49-F238E27FC236}">
                <a16:creationId xmlns:a16="http://schemas.microsoft.com/office/drawing/2014/main" id="{8FEDF565-EDF6-F19A-4230-DEB1A00D8E35}"/>
              </a:ext>
            </a:extLst>
          </p:cNvPr>
          <p:cNvSpPr txBox="1"/>
          <p:nvPr/>
        </p:nvSpPr>
        <p:spPr>
          <a:xfrm>
            <a:off x="0" y="6264672"/>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607590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FB8FD-388C-153C-E93B-C8EACF69B592}"/>
              </a:ext>
            </a:extLst>
          </p:cNvPr>
          <p:cNvSpPr>
            <a:spLocks noGrp="1"/>
          </p:cNvSpPr>
          <p:nvPr>
            <p:ph type="title"/>
          </p:nvPr>
        </p:nvSpPr>
        <p:spPr/>
        <p:txBody>
          <a:bodyPr/>
          <a:lstStyle/>
          <a:p>
            <a:pPr algn="ctr"/>
            <a:r>
              <a:rPr lang="es-PE" dirty="0"/>
              <a:t>¿Cuando se presenta la oferta?</a:t>
            </a:r>
          </a:p>
        </p:txBody>
      </p:sp>
      <p:pic>
        <p:nvPicPr>
          <p:cNvPr id="5" name="Marcador de contenido 4">
            <a:extLst>
              <a:ext uri="{FF2B5EF4-FFF2-40B4-BE49-F238E27FC236}">
                <a16:creationId xmlns:a16="http://schemas.microsoft.com/office/drawing/2014/main" id="{CB0B9F48-93C8-41BB-566E-DD72796070D7}"/>
              </a:ext>
            </a:extLst>
          </p:cNvPr>
          <p:cNvPicPr>
            <a:picLocks noGrp="1" noChangeAspect="1"/>
          </p:cNvPicPr>
          <p:nvPr>
            <p:ph idx="1"/>
          </p:nvPr>
        </p:nvPicPr>
        <p:blipFill>
          <a:blip r:embed="rId2"/>
          <a:stretch>
            <a:fillRect/>
          </a:stretch>
        </p:blipFill>
        <p:spPr>
          <a:xfrm>
            <a:off x="2151374" y="1527858"/>
            <a:ext cx="8451035" cy="4649105"/>
          </a:xfrm>
        </p:spPr>
      </p:pic>
      <p:sp>
        <p:nvSpPr>
          <p:cNvPr id="3" name="Flecha abajo 2">
            <a:extLst>
              <a:ext uri="{FF2B5EF4-FFF2-40B4-BE49-F238E27FC236}">
                <a16:creationId xmlns:a16="http://schemas.microsoft.com/office/drawing/2014/main" id="{05A17A68-45DB-499D-FB41-6ECAC4DA2446}"/>
              </a:ext>
            </a:extLst>
          </p:cNvPr>
          <p:cNvSpPr/>
          <p:nvPr/>
        </p:nvSpPr>
        <p:spPr>
          <a:xfrm rot="5400000">
            <a:off x="6561117" y="3788228"/>
            <a:ext cx="484632" cy="97840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dirty="0">
              <a:highlight>
                <a:srgbClr val="FFFF00"/>
              </a:highlight>
            </a:endParaRPr>
          </a:p>
        </p:txBody>
      </p:sp>
      <p:sp>
        <p:nvSpPr>
          <p:cNvPr id="4" name="Marcador de número de diapositiva 3">
            <a:extLst>
              <a:ext uri="{FF2B5EF4-FFF2-40B4-BE49-F238E27FC236}">
                <a16:creationId xmlns:a16="http://schemas.microsoft.com/office/drawing/2014/main" id="{8387DA80-E316-89BD-8E56-9AE7D4F14A26}"/>
              </a:ext>
            </a:extLst>
          </p:cNvPr>
          <p:cNvSpPr>
            <a:spLocks noGrp="1"/>
          </p:cNvSpPr>
          <p:nvPr>
            <p:ph type="sldNum" sz="quarter" idx="12"/>
          </p:nvPr>
        </p:nvSpPr>
        <p:spPr/>
        <p:txBody>
          <a:bodyPr/>
          <a:lstStyle/>
          <a:p>
            <a:fld id="{27CEF899-458A-DB4B-9446-E3C882B900FE}" type="slidenum">
              <a:rPr lang="es-PE" smtClean="0"/>
              <a:t>24</a:t>
            </a:fld>
            <a:endParaRPr lang="es-PE"/>
          </a:p>
        </p:txBody>
      </p:sp>
      <p:sp>
        <p:nvSpPr>
          <p:cNvPr id="7" name="CuadroTexto 6">
            <a:extLst>
              <a:ext uri="{FF2B5EF4-FFF2-40B4-BE49-F238E27FC236}">
                <a16:creationId xmlns:a16="http://schemas.microsoft.com/office/drawing/2014/main" id="{033CFA5C-C7BF-8E1E-EC39-040E486E1F86}"/>
              </a:ext>
            </a:extLst>
          </p:cNvPr>
          <p:cNvSpPr txBox="1"/>
          <p:nvPr/>
        </p:nvSpPr>
        <p:spPr>
          <a:xfrm>
            <a:off x="0"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4038451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BB9F97-2F37-6AA4-BD7E-FE26A17C2650}"/>
              </a:ext>
            </a:extLst>
          </p:cNvPr>
          <p:cNvSpPr>
            <a:spLocks noGrp="1"/>
          </p:cNvSpPr>
          <p:nvPr>
            <p:ph type="title"/>
          </p:nvPr>
        </p:nvSpPr>
        <p:spPr/>
        <p:txBody>
          <a:bodyPr/>
          <a:lstStyle/>
          <a:p>
            <a:pPr algn="ctr"/>
            <a:r>
              <a:rPr lang="es-PE" dirty="0"/>
              <a:t>Cuando se perfecciona el contrato?</a:t>
            </a:r>
          </a:p>
        </p:txBody>
      </p:sp>
      <p:sp>
        <p:nvSpPr>
          <p:cNvPr id="3" name="Marcador de contenido 2">
            <a:extLst>
              <a:ext uri="{FF2B5EF4-FFF2-40B4-BE49-F238E27FC236}">
                <a16:creationId xmlns:a16="http://schemas.microsoft.com/office/drawing/2014/main" id="{0955159D-D662-67BB-FFE8-CEEEA9C3D173}"/>
              </a:ext>
            </a:extLst>
          </p:cNvPr>
          <p:cNvSpPr>
            <a:spLocks noGrp="1"/>
          </p:cNvSpPr>
          <p:nvPr>
            <p:ph idx="1"/>
          </p:nvPr>
        </p:nvSpPr>
        <p:spPr/>
        <p:txBody>
          <a:bodyPr>
            <a:normAutofit fontScale="92500" lnSpcReduction="20000"/>
          </a:bodyPr>
          <a:lstStyle/>
          <a:p>
            <a:endParaRPr lang="es-PE" dirty="0"/>
          </a:p>
          <a:p>
            <a:pPr algn="just"/>
            <a:r>
              <a:rPr lang="es-PE" i="1" dirty="0"/>
              <a:t>“ Artículo 139. Requisitos para perfeccionar el Contrato.</a:t>
            </a:r>
          </a:p>
          <a:p>
            <a:pPr algn="just"/>
            <a:endParaRPr lang="es-PE" i="1" dirty="0"/>
          </a:p>
          <a:p>
            <a:pPr marL="0" indent="0" algn="just">
              <a:buNone/>
            </a:pPr>
            <a:r>
              <a:rPr lang="es-PE" i="1" dirty="0"/>
              <a:t> 139.1. Para perfeccionar el contrato, el postor ganador de la buena pro presenta, además de lo previsto en los documentos del procedimiento de selección, lo siguiente: </a:t>
            </a:r>
            <a:r>
              <a:rPr lang="es-PE" i="1" dirty="0">
                <a:solidFill>
                  <a:schemeClr val="accent1">
                    <a:lumMod val="75000"/>
                  </a:schemeClr>
                </a:solidFill>
              </a:rPr>
              <a:t>a) Garantías</a:t>
            </a:r>
            <a:r>
              <a:rPr lang="es-PE" i="1" dirty="0"/>
              <a:t>, salvo casos de excepción. </a:t>
            </a:r>
            <a:r>
              <a:rPr lang="es-PE" i="1" dirty="0">
                <a:solidFill>
                  <a:schemeClr val="accent1">
                    <a:lumMod val="75000"/>
                  </a:schemeClr>
                </a:solidFill>
              </a:rPr>
              <a:t>b) Contrato de consorcio</a:t>
            </a:r>
            <a:r>
              <a:rPr lang="es-PE" i="1" dirty="0"/>
              <a:t>, de ser el caso. </a:t>
            </a:r>
            <a:r>
              <a:rPr lang="es-PE" i="1" dirty="0">
                <a:solidFill>
                  <a:schemeClr val="accent1">
                    <a:lumMod val="75000"/>
                  </a:schemeClr>
                </a:solidFill>
              </a:rPr>
              <a:t>c) Código de cuenta interbancaria </a:t>
            </a:r>
            <a:r>
              <a:rPr lang="es-PE" i="1" dirty="0"/>
              <a:t>(CCI) o, en el caso de proveedores no domiciliados, el número de su cuenta bancaria y la entidad bancaria en el exterior. </a:t>
            </a:r>
            <a:r>
              <a:rPr lang="es-PE" i="1" dirty="0">
                <a:solidFill>
                  <a:schemeClr val="accent1">
                    <a:lumMod val="75000"/>
                  </a:schemeClr>
                </a:solidFill>
              </a:rPr>
              <a:t>d) Documento que acredite que cuenta con facultades para perfeccionar el contrato</a:t>
            </a:r>
            <a:r>
              <a:rPr lang="es-PE" i="1" dirty="0"/>
              <a:t>, cuando corresponda. e) Los documentos que </a:t>
            </a:r>
            <a:r>
              <a:rPr lang="es-PE" i="1" dirty="0">
                <a:solidFill>
                  <a:schemeClr val="accent1">
                    <a:lumMod val="75000"/>
                  </a:schemeClr>
                </a:solidFill>
              </a:rPr>
              <a:t>acrediten el requisito de calificación referidos a la capacidad técnica y profesional en el caso de obras y consultoría de obras</a:t>
            </a:r>
            <a:r>
              <a:rPr lang="es-PE" i="1" dirty="0"/>
              <a:t>.</a:t>
            </a:r>
          </a:p>
          <a:p>
            <a:pPr marL="0" indent="0" algn="just">
              <a:buNone/>
            </a:pPr>
            <a:r>
              <a:rPr lang="es-PE" i="1" dirty="0"/>
              <a:t>(…)”.</a:t>
            </a:r>
          </a:p>
        </p:txBody>
      </p:sp>
      <p:sp>
        <p:nvSpPr>
          <p:cNvPr id="4" name="Marcador de número de diapositiva 3">
            <a:extLst>
              <a:ext uri="{FF2B5EF4-FFF2-40B4-BE49-F238E27FC236}">
                <a16:creationId xmlns:a16="http://schemas.microsoft.com/office/drawing/2014/main" id="{FD83E9BF-959A-5198-9752-BC7C238B0C49}"/>
              </a:ext>
            </a:extLst>
          </p:cNvPr>
          <p:cNvSpPr>
            <a:spLocks noGrp="1"/>
          </p:cNvSpPr>
          <p:nvPr>
            <p:ph type="sldNum" sz="quarter" idx="12"/>
          </p:nvPr>
        </p:nvSpPr>
        <p:spPr/>
        <p:txBody>
          <a:bodyPr/>
          <a:lstStyle/>
          <a:p>
            <a:fld id="{27CEF899-458A-DB4B-9446-E3C882B900FE}" type="slidenum">
              <a:rPr lang="es-PE" smtClean="0"/>
              <a:t>25</a:t>
            </a:fld>
            <a:endParaRPr lang="es-PE"/>
          </a:p>
        </p:txBody>
      </p:sp>
      <p:sp>
        <p:nvSpPr>
          <p:cNvPr id="6" name="CuadroTexto 5">
            <a:extLst>
              <a:ext uri="{FF2B5EF4-FFF2-40B4-BE49-F238E27FC236}">
                <a16:creationId xmlns:a16="http://schemas.microsoft.com/office/drawing/2014/main" id="{0A5D2492-2D65-C80B-AEEB-DF508241E0FA}"/>
              </a:ext>
            </a:extLst>
          </p:cNvPr>
          <p:cNvSpPr txBox="1"/>
          <p:nvPr/>
        </p:nvSpPr>
        <p:spPr>
          <a:xfrm>
            <a:off x="4453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258862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6FA2B-1F3F-869C-F1DF-92776962771F}"/>
              </a:ext>
            </a:extLst>
          </p:cNvPr>
          <p:cNvSpPr>
            <a:spLocks noGrp="1"/>
          </p:cNvSpPr>
          <p:nvPr>
            <p:ph type="title"/>
          </p:nvPr>
        </p:nvSpPr>
        <p:spPr/>
        <p:txBody>
          <a:bodyPr/>
          <a:lstStyle/>
          <a:p>
            <a:pPr algn="ctr"/>
            <a:r>
              <a:rPr lang="es-PE" dirty="0"/>
              <a:t>CONCLUSIONES</a:t>
            </a:r>
          </a:p>
        </p:txBody>
      </p:sp>
      <p:sp>
        <p:nvSpPr>
          <p:cNvPr id="3" name="Marcador de contenido 2">
            <a:extLst>
              <a:ext uri="{FF2B5EF4-FFF2-40B4-BE49-F238E27FC236}">
                <a16:creationId xmlns:a16="http://schemas.microsoft.com/office/drawing/2014/main" id="{91B0E97D-3EB2-DE17-1EBF-6203AC45C2AA}"/>
              </a:ext>
            </a:extLst>
          </p:cNvPr>
          <p:cNvSpPr>
            <a:spLocks noGrp="1"/>
          </p:cNvSpPr>
          <p:nvPr>
            <p:ph idx="1"/>
          </p:nvPr>
        </p:nvSpPr>
        <p:spPr/>
        <p:txBody>
          <a:bodyPr>
            <a:normAutofit fontScale="70000" lnSpcReduction="20000"/>
          </a:bodyPr>
          <a:lstStyle/>
          <a:p>
            <a:endParaRPr lang="es-PE" dirty="0">
              <a:latin typeface="+mj-lt"/>
            </a:endParaRPr>
          </a:p>
          <a:p>
            <a:r>
              <a:rPr lang="es-PE" b="1" dirty="0">
                <a:solidFill>
                  <a:schemeClr val="accent1">
                    <a:lumMod val="75000"/>
                  </a:schemeClr>
                </a:solidFill>
                <a:latin typeface="+mj-lt"/>
              </a:rPr>
              <a:t>Formulación de consultas y observaciones: única posiblidad de negociar. </a:t>
            </a:r>
          </a:p>
          <a:p>
            <a:endParaRPr lang="es-PE" dirty="0">
              <a:latin typeface="+mj-lt"/>
            </a:endParaRPr>
          </a:p>
          <a:p>
            <a:pPr algn="just"/>
            <a:r>
              <a:rPr lang="es-PE" b="0" i="0" dirty="0">
                <a:solidFill>
                  <a:srgbClr val="000000"/>
                </a:solidFill>
                <a:effectLst/>
                <a:latin typeface="+mj-lt"/>
              </a:rPr>
              <a:t>Modificar el contrato </a:t>
            </a:r>
            <a:r>
              <a:rPr lang="es-PE" b="0" i="0" dirty="0">
                <a:solidFill>
                  <a:srgbClr val="000000"/>
                </a:solidFill>
                <a:effectLst/>
                <a:highlight>
                  <a:srgbClr val="FFFF00"/>
                </a:highlight>
                <a:latin typeface="+mj-lt"/>
              </a:rPr>
              <a:t>luego de adjudicada la buena pro y antes de la firma </a:t>
            </a:r>
            <a:r>
              <a:rPr lang="es-PE" b="0" i="0" dirty="0">
                <a:solidFill>
                  <a:srgbClr val="000000"/>
                </a:solidFill>
                <a:effectLst/>
                <a:latin typeface="+mj-lt"/>
              </a:rPr>
              <a:t>sería ilegal por afectar los principios de contratación pública —concretamente, los principios de transparencia e igualdad—, al perjudicar los derechos de los demás postores que cuando participaron o decidieron su participación solo tenían en mente las reglas de juego que las bases integradas establecieron. </a:t>
            </a:r>
          </a:p>
          <a:p>
            <a:pPr algn="just"/>
            <a:endParaRPr lang="es-PE" b="0" i="0" dirty="0">
              <a:solidFill>
                <a:srgbClr val="000000"/>
              </a:solidFill>
              <a:effectLst/>
              <a:latin typeface="+mj-lt"/>
            </a:endParaRPr>
          </a:p>
          <a:p>
            <a:pPr algn="just"/>
            <a:r>
              <a:rPr lang="es-PE" b="0" i="0" dirty="0">
                <a:solidFill>
                  <a:srgbClr val="000000"/>
                </a:solidFill>
                <a:effectLst/>
                <a:latin typeface="+mj-lt"/>
              </a:rPr>
              <a:t>Y modificarlo </a:t>
            </a:r>
            <a:r>
              <a:rPr lang="es-PE" b="0" i="0" dirty="0">
                <a:solidFill>
                  <a:srgbClr val="000000"/>
                </a:solidFill>
                <a:effectLst/>
                <a:highlight>
                  <a:srgbClr val="FFFF00"/>
                </a:highlight>
                <a:latin typeface="+mj-lt"/>
              </a:rPr>
              <a:t>luego de firmado </a:t>
            </a:r>
            <a:r>
              <a:rPr lang="es-PE" b="0" i="0" dirty="0">
                <a:solidFill>
                  <a:srgbClr val="000000"/>
                </a:solidFill>
                <a:effectLst/>
                <a:latin typeface="+mj-lt"/>
              </a:rPr>
              <a:t>implica seguir los parámetros que establece la Ley 30225 de contrataciones del Estado en sus artículos 34, los cuales —por cómo están previstos— limitan esta opción para las ampliaciones de plazo, aprobación de adicionales o reducciones y otras que se deriven .de hechos sobrevinientes.</a:t>
            </a:r>
          </a:p>
          <a:p>
            <a:pPr algn="just"/>
            <a:endParaRPr lang="es-PE" dirty="0">
              <a:solidFill>
                <a:srgbClr val="000000"/>
              </a:solidFill>
              <a:latin typeface="+mj-lt"/>
            </a:endParaRPr>
          </a:p>
          <a:p>
            <a:pPr algn="just"/>
            <a:r>
              <a:rPr lang="es-PE" dirty="0">
                <a:solidFill>
                  <a:srgbClr val="000000"/>
                </a:solidFill>
                <a:latin typeface="+mj-lt"/>
              </a:rPr>
              <a:t>Negociación de la cláusula en una etapa reglada del procedimiento de selección. </a:t>
            </a:r>
            <a:endParaRPr lang="es-PE" dirty="0">
              <a:latin typeface="+mj-lt"/>
            </a:endParaRPr>
          </a:p>
        </p:txBody>
      </p:sp>
      <p:sp>
        <p:nvSpPr>
          <p:cNvPr id="4" name="Marcador de número de diapositiva 3">
            <a:extLst>
              <a:ext uri="{FF2B5EF4-FFF2-40B4-BE49-F238E27FC236}">
                <a16:creationId xmlns:a16="http://schemas.microsoft.com/office/drawing/2014/main" id="{DDA57D71-F2C3-64A4-FE50-31B9B1CFEA21}"/>
              </a:ext>
            </a:extLst>
          </p:cNvPr>
          <p:cNvSpPr>
            <a:spLocks noGrp="1"/>
          </p:cNvSpPr>
          <p:nvPr>
            <p:ph type="sldNum" sz="quarter" idx="12"/>
          </p:nvPr>
        </p:nvSpPr>
        <p:spPr/>
        <p:txBody>
          <a:bodyPr/>
          <a:lstStyle/>
          <a:p>
            <a:fld id="{27CEF899-458A-DB4B-9446-E3C882B900FE}" type="slidenum">
              <a:rPr lang="es-PE" smtClean="0"/>
              <a:t>26</a:t>
            </a:fld>
            <a:endParaRPr lang="es-PE"/>
          </a:p>
        </p:txBody>
      </p:sp>
      <p:sp>
        <p:nvSpPr>
          <p:cNvPr id="6" name="CuadroTexto 5">
            <a:extLst>
              <a:ext uri="{FF2B5EF4-FFF2-40B4-BE49-F238E27FC236}">
                <a16:creationId xmlns:a16="http://schemas.microsoft.com/office/drawing/2014/main" id="{0E202984-78CC-6EFD-D488-77D1F62EA596}"/>
              </a:ext>
            </a:extLst>
          </p:cNvPr>
          <p:cNvSpPr txBox="1"/>
          <p:nvPr/>
        </p:nvSpPr>
        <p:spPr>
          <a:xfrm>
            <a:off x="-1978"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2688858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DABE63-C4A7-4FA4-E8A1-2C1CFD5F2735}"/>
              </a:ext>
            </a:extLst>
          </p:cNvPr>
          <p:cNvSpPr>
            <a:spLocks noGrp="1"/>
          </p:cNvSpPr>
          <p:nvPr>
            <p:ph type="title"/>
          </p:nvPr>
        </p:nvSpPr>
        <p:spPr/>
        <p:txBody>
          <a:bodyPr/>
          <a:lstStyle/>
          <a:p>
            <a:pPr algn="ctr"/>
            <a:r>
              <a:rPr lang="es-PE" dirty="0"/>
              <a:t>Marco normativo para elegir una institución arbitral (diseño de la cláusula arbitral)</a:t>
            </a:r>
          </a:p>
        </p:txBody>
      </p:sp>
      <p:sp>
        <p:nvSpPr>
          <p:cNvPr id="3" name="Marcador de contenido 2">
            <a:extLst>
              <a:ext uri="{FF2B5EF4-FFF2-40B4-BE49-F238E27FC236}">
                <a16:creationId xmlns:a16="http://schemas.microsoft.com/office/drawing/2014/main" id="{B84F8E38-C9B2-E1D8-33B5-7C04914B3E8E}"/>
              </a:ext>
            </a:extLst>
          </p:cNvPr>
          <p:cNvSpPr>
            <a:spLocks noGrp="1"/>
          </p:cNvSpPr>
          <p:nvPr>
            <p:ph idx="1"/>
          </p:nvPr>
        </p:nvSpPr>
        <p:spPr/>
        <p:txBody>
          <a:bodyPr>
            <a:normAutofit/>
          </a:bodyPr>
          <a:lstStyle/>
          <a:p>
            <a:endParaRPr lang="es-PE" dirty="0"/>
          </a:p>
          <a:p>
            <a:pPr algn="just"/>
            <a:r>
              <a:rPr lang="es-PE" dirty="0"/>
              <a:t>Decreto de Urgencia N 020-2020.- Segunda disposición complementaria final (área usuaria + Procuraduría Pública).</a:t>
            </a:r>
          </a:p>
          <a:p>
            <a:pPr marL="0" indent="0" algn="just">
              <a:buNone/>
            </a:pPr>
            <a:endParaRPr lang="es-PE" dirty="0"/>
          </a:p>
          <a:p>
            <a:pPr algn="just"/>
            <a:r>
              <a:rPr lang="es-PE" dirty="0"/>
              <a:t>Opiniones de OSCE. Opinión Nº 043-2020/DTN </a:t>
            </a:r>
          </a:p>
          <a:p>
            <a:pPr algn="just"/>
            <a:endParaRPr lang="es-PE" dirty="0"/>
          </a:p>
          <a:p>
            <a:pPr algn="just"/>
            <a:r>
              <a:rPr lang="es-PE" dirty="0"/>
              <a:t>Problema.- Pronunciamientos del OSCE. El Estado no tiene la facultad para modificar las Bases estandarizadas. </a:t>
            </a:r>
          </a:p>
          <a:p>
            <a:pPr algn="just"/>
            <a:endParaRPr lang="es-PE" dirty="0"/>
          </a:p>
          <a:p>
            <a:pPr algn="just"/>
            <a:endParaRPr lang="es-PE" dirty="0"/>
          </a:p>
        </p:txBody>
      </p:sp>
      <p:sp>
        <p:nvSpPr>
          <p:cNvPr id="4" name="Marcador de número de diapositiva 3">
            <a:extLst>
              <a:ext uri="{FF2B5EF4-FFF2-40B4-BE49-F238E27FC236}">
                <a16:creationId xmlns:a16="http://schemas.microsoft.com/office/drawing/2014/main" id="{805013F3-8AF5-0170-CFD4-BD6B2EE0D34D}"/>
              </a:ext>
            </a:extLst>
          </p:cNvPr>
          <p:cNvSpPr>
            <a:spLocks noGrp="1"/>
          </p:cNvSpPr>
          <p:nvPr>
            <p:ph type="sldNum" sz="quarter" idx="12"/>
          </p:nvPr>
        </p:nvSpPr>
        <p:spPr/>
        <p:txBody>
          <a:bodyPr/>
          <a:lstStyle/>
          <a:p>
            <a:fld id="{27CEF899-458A-DB4B-9446-E3C882B900FE}" type="slidenum">
              <a:rPr lang="es-PE" smtClean="0"/>
              <a:t>27</a:t>
            </a:fld>
            <a:endParaRPr lang="es-PE"/>
          </a:p>
        </p:txBody>
      </p:sp>
      <p:sp>
        <p:nvSpPr>
          <p:cNvPr id="6" name="CuadroTexto 5">
            <a:extLst>
              <a:ext uri="{FF2B5EF4-FFF2-40B4-BE49-F238E27FC236}">
                <a16:creationId xmlns:a16="http://schemas.microsoft.com/office/drawing/2014/main" id="{A79D0830-51C5-DA39-889E-5975C74C6DAD}"/>
              </a:ext>
            </a:extLst>
          </p:cNvPr>
          <p:cNvSpPr txBox="1"/>
          <p:nvPr/>
        </p:nvSpPr>
        <p:spPr>
          <a:xfrm>
            <a:off x="62345" y="6211669"/>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818388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77DB1-985F-570A-3C05-548239CA8025}"/>
              </a:ext>
            </a:extLst>
          </p:cNvPr>
          <p:cNvSpPr>
            <a:spLocks noGrp="1"/>
          </p:cNvSpPr>
          <p:nvPr>
            <p:ph type="title"/>
          </p:nvPr>
        </p:nvSpPr>
        <p:spPr/>
        <p:txBody>
          <a:bodyPr/>
          <a:lstStyle/>
          <a:p>
            <a:pPr algn="ctr"/>
            <a:r>
              <a:rPr lang="es-PE" dirty="0"/>
              <a:t>Solución de controversias</a:t>
            </a:r>
          </a:p>
        </p:txBody>
      </p:sp>
      <p:sp>
        <p:nvSpPr>
          <p:cNvPr id="3" name="Marcador de contenido 2">
            <a:extLst>
              <a:ext uri="{FF2B5EF4-FFF2-40B4-BE49-F238E27FC236}">
                <a16:creationId xmlns:a16="http://schemas.microsoft.com/office/drawing/2014/main" id="{0CCCDA4A-A86E-1BD6-EC99-6C135C41A2E7}"/>
              </a:ext>
            </a:extLst>
          </p:cNvPr>
          <p:cNvSpPr>
            <a:spLocks noGrp="1"/>
          </p:cNvSpPr>
          <p:nvPr>
            <p:ph idx="1"/>
          </p:nvPr>
        </p:nvSpPr>
        <p:spPr/>
        <p:txBody>
          <a:bodyPr/>
          <a:lstStyle/>
          <a:p>
            <a:endParaRPr lang="es-PE" dirty="0"/>
          </a:p>
          <a:p>
            <a:r>
              <a:rPr lang="es-PE" sz="2400" dirty="0"/>
              <a:t>La importancia de elegir al Centro Arbitral </a:t>
            </a:r>
          </a:p>
          <a:p>
            <a:pPr marL="0" indent="0">
              <a:buNone/>
            </a:pPr>
            <a:endParaRPr lang="es-PE" sz="2400" dirty="0"/>
          </a:p>
          <a:p>
            <a:pPr lvl="1"/>
            <a:r>
              <a:rPr lang="es-PE" dirty="0"/>
              <a:t>Art. 45 LCE y Art. 226 RLCE</a:t>
            </a:r>
          </a:p>
          <a:p>
            <a:pPr lvl="1"/>
            <a:r>
              <a:rPr lang="es-PE" dirty="0"/>
              <a:t>Lista cerrada de los árbitros en caso de designación residual.</a:t>
            </a:r>
          </a:p>
          <a:p>
            <a:pPr lvl="1"/>
            <a:r>
              <a:rPr lang="es-PE" dirty="0"/>
              <a:t>El Reglamento del Centro de Arbitraje, determina el procedimento.</a:t>
            </a:r>
          </a:p>
          <a:p>
            <a:pPr lvl="1"/>
            <a:r>
              <a:rPr lang="es-PE" dirty="0"/>
              <a:t>Árbitro de emergencia.</a:t>
            </a:r>
          </a:p>
          <a:p>
            <a:pPr lvl="1"/>
            <a:r>
              <a:rPr lang="es-PE" dirty="0"/>
              <a:t>¿El estado puede elegir la institución arbitral?</a:t>
            </a:r>
          </a:p>
        </p:txBody>
      </p:sp>
      <p:sp>
        <p:nvSpPr>
          <p:cNvPr id="4" name="Marcador de número de diapositiva 3">
            <a:extLst>
              <a:ext uri="{FF2B5EF4-FFF2-40B4-BE49-F238E27FC236}">
                <a16:creationId xmlns:a16="http://schemas.microsoft.com/office/drawing/2014/main" id="{0A13A700-B244-AC9E-6D9E-312C0B28BF74}"/>
              </a:ext>
            </a:extLst>
          </p:cNvPr>
          <p:cNvSpPr>
            <a:spLocks noGrp="1"/>
          </p:cNvSpPr>
          <p:nvPr>
            <p:ph type="sldNum" sz="quarter" idx="12"/>
          </p:nvPr>
        </p:nvSpPr>
        <p:spPr/>
        <p:txBody>
          <a:bodyPr/>
          <a:lstStyle/>
          <a:p>
            <a:fld id="{27CEF899-458A-DB4B-9446-E3C882B900FE}" type="slidenum">
              <a:rPr lang="es-PE" smtClean="0"/>
              <a:t>28</a:t>
            </a:fld>
            <a:endParaRPr lang="es-PE"/>
          </a:p>
        </p:txBody>
      </p:sp>
      <p:sp>
        <p:nvSpPr>
          <p:cNvPr id="6" name="CuadroTexto 5">
            <a:extLst>
              <a:ext uri="{FF2B5EF4-FFF2-40B4-BE49-F238E27FC236}">
                <a16:creationId xmlns:a16="http://schemas.microsoft.com/office/drawing/2014/main" id="{B6F32079-F8A8-C37A-5296-BEC308FE4D7D}"/>
              </a:ext>
            </a:extLst>
          </p:cNvPr>
          <p:cNvSpPr txBox="1"/>
          <p:nvPr/>
        </p:nvSpPr>
        <p:spPr>
          <a:xfrm>
            <a:off x="-1978"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915781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8F1AAA-3FAB-D346-B6F7-10A19295F878}"/>
              </a:ext>
            </a:extLst>
          </p:cNvPr>
          <p:cNvSpPr>
            <a:spLocks noGrp="1"/>
          </p:cNvSpPr>
          <p:nvPr>
            <p:ph type="title"/>
          </p:nvPr>
        </p:nvSpPr>
        <p:spPr>
          <a:xfrm>
            <a:off x="838200" y="-32889"/>
            <a:ext cx="10515600" cy="1325563"/>
          </a:xfrm>
        </p:spPr>
        <p:txBody>
          <a:bodyPr/>
          <a:lstStyle/>
          <a:p>
            <a:pPr algn="ctr"/>
            <a:r>
              <a:rPr lang="es-PE" dirty="0"/>
              <a:t>Solución de controversias</a:t>
            </a:r>
          </a:p>
        </p:txBody>
      </p:sp>
      <p:pic>
        <p:nvPicPr>
          <p:cNvPr id="5" name="Marcador de contenido 4">
            <a:extLst>
              <a:ext uri="{FF2B5EF4-FFF2-40B4-BE49-F238E27FC236}">
                <a16:creationId xmlns:a16="http://schemas.microsoft.com/office/drawing/2014/main" id="{6B3B9048-4FFF-4F1E-2B23-69ECC6C3509C}"/>
              </a:ext>
            </a:extLst>
          </p:cNvPr>
          <p:cNvPicPr>
            <a:picLocks noGrp="1" noChangeAspect="1"/>
          </p:cNvPicPr>
          <p:nvPr>
            <p:ph idx="1"/>
          </p:nvPr>
        </p:nvPicPr>
        <p:blipFill>
          <a:blip r:embed="rId3"/>
          <a:stretch>
            <a:fillRect/>
          </a:stretch>
        </p:blipFill>
        <p:spPr>
          <a:xfrm>
            <a:off x="2840304" y="1351370"/>
            <a:ext cx="6529327" cy="4733841"/>
          </a:xfrm>
        </p:spPr>
      </p:pic>
      <p:sp>
        <p:nvSpPr>
          <p:cNvPr id="6" name="CuadroTexto 5">
            <a:extLst>
              <a:ext uri="{FF2B5EF4-FFF2-40B4-BE49-F238E27FC236}">
                <a16:creationId xmlns:a16="http://schemas.microsoft.com/office/drawing/2014/main" id="{C7544978-7F23-7D8F-6209-93C5964C3095}"/>
              </a:ext>
            </a:extLst>
          </p:cNvPr>
          <p:cNvSpPr txBox="1"/>
          <p:nvPr/>
        </p:nvSpPr>
        <p:spPr>
          <a:xfrm>
            <a:off x="663547" y="6238959"/>
            <a:ext cx="11127342" cy="369332"/>
          </a:xfrm>
          <a:prstGeom prst="rect">
            <a:avLst/>
          </a:prstGeom>
          <a:noFill/>
        </p:spPr>
        <p:txBody>
          <a:bodyPr wrap="none" rtlCol="0">
            <a:spAutoFit/>
          </a:bodyPr>
          <a:lstStyle/>
          <a:p>
            <a:r>
              <a:rPr lang="es-PE" dirty="0"/>
              <a:t>https://www.caeperu.com/noticias/pdf/PJ-declara-nulo-laudo-arbitral-por-incompetencia-de-centro-de-arbitraje.pdf</a:t>
            </a:r>
          </a:p>
        </p:txBody>
      </p:sp>
      <p:sp>
        <p:nvSpPr>
          <p:cNvPr id="7" name="Marcador de número de diapositiva 6">
            <a:extLst>
              <a:ext uri="{FF2B5EF4-FFF2-40B4-BE49-F238E27FC236}">
                <a16:creationId xmlns:a16="http://schemas.microsoft.com/office/drawing/2014/main" id="{55F19CE0-FB52-9B41-C637-FB583D13097E}"/>
              </a:ext>
            </a:extLst>
          </p:cNvPr>
          <p:cNvSpPr>
            <a:spLocks noGrp="1"/>
          </p:cNvSpPr>
          <p:nvPr>
            <p:ph type="sldNum" sz="quarter" idx="12"/>
          </p:nvPr>
        </p:nvSpPr>
        <p:spPr/>
        <p:txBody>
          <a:bodyPr/>
          <a:lstStyle/>
          <a:p>
            <a:fld id="{27CEF899-458A-DB4B-9446-E3C882B900FE}" type="slidenum">
              <a:rPr lang="es-PE" smtClean="0"/>
              <a:t>29</a:t>
            </a:fld>
            <a:endParaRPr lang="es-PE"/>
          </a:p>
        </p:txBody>
      </p:sp>
      <p:sp>
        <p:nvSpPr>
          <p:cNvPr id="4" name="CuadroTexto 3">
            <a:extLst>
              <a:ext uri="{FF2B5EF4-FFF2-40B4-BE49-F238E27FC236}">
                <a16:creationId xmlns:a16="http://schemas.microsoft.com/office/drawing/2014/main" id="{8FF9659D-B5AA-1A6A-D7AC-F3DDF50F2864}"/>
              </a:ext>
            </a:extLst>
          </p:cNvPr>
          <p:cNvSpPr txBox="1"/>
          <p:nvPr/>
        </p:nvSpPr>
        <p:spPr>
          <a:xfrm>
            <a:off x="62346" y="0"/>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09361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12681184-9F86-7AFB-86FA-6BE95D776E7A}"/>
              </a:ext>
            </a:extLst>
          </p:cNvPr>
          <p:cNvPicPr>
            <a:picLocks noGrp="1" noChangeAspect="1"/>
          </p:cNvPicPr>
          <p:nvPr>
            <p:ph idx="1"/>
          </p:nvPr>
        </p:nvPicPr>
        <p:blipFill>
          <a:blip r:embed="rId2"/>
          <a:stretch>
            <a:fillRect/>
          </a:stretch>
        </p:blipFill>
        <p:spPr>
          <a:xfrm>
            <a:off x="949070" y="795987"/>
            <a:ext cx="9795642" cy="5493791"/>
          </a:xfrm>
        </p:spPr>
      </p:pic>
      <p:sp>
        <p:nvSpPr>
          <p:cNvPr id="4" name="Marcador de número de diapositiva 3">
            <a:extLst>
              <a:ext uri="{FF2B5EF4-FFF2-40B4-BE49-F238E27FC236}">
                <a16:creationId xmlns:a16="http://schemas.microsoft.com/office/drawing/2014/main" id="{E50659AB-B758-9E28-51B1-D56053AA7D24}"/>
              </a:ext>
            </a:extLst>
          </p:cNvPr>
          <p:cNvSpPr>
            <a:spLocks noGrp="1"/>
          </p:cNvSpPr>
          <p:nvPr>
            <p:ph type="sldNum" sz="quarter" idx="12"/>
          </p:nvPr>
        </p:nvSpPr>
        <p:spPr/>
        <p:txBody>
          <a:bodyPr/>
          <a:lstStyle/>
          <a:p>
            <a:fld id="{27CEF899-458A-DB4B-9446-E3C882B900FE}" type="slidenum">
              <a:rPr lang="es-PE" smtClean="0"/>
              <a:t>3</a:t>
            </a:fld>
            <a:endParaRPr lang="es-PE"/>
          </a:p>
        </p:txBody>
      </p:sp>
      <p:sp>
        <p:nvSpPr>
          <p:cNvPr id="7" name="CuadroTexto 6">
            <a:extLst>
              <a:ext uri="{FF2B5EF4-FFF2-40B4-BE49-F238E27FC236}">
                <a16:creationId xmlns:a16="http://schemas.microsoft.com/office/drawing/2014/main" id="{4F5375E2-9E3A-E5EC-6416-B40C2582F551}"/>
              </a:ext>
            </a:extLst>
          </p:cNvPr>
          <p:cNvSpPr txBox="1"/>
          <p:nvPr/>
        </p:nvSpPr>
        <p:spPr>
          <a:xfrm>
            <a:off x="0" y="6215746"/>
            <a:ext cx="8141361" cy="523220"/>
          </a:xfrm>
          <a:prstGeom prst="rect">
            <a:avLst/>
          </a:prstGeom>
          <a:noFill/>
        </p:spPr>
        <p:txBody>
          <a:bodyPr wrap="square" rtlCol="0">
            <a:spAutoFit/>
          </a:bodyPr>
          <a:lstStyle/>
          <a:p>
            <a:r>
              <a:rPr lang="es-PE" sz="1400" dirty="0"/>
              <a:t>Leonardo Chang Valderas</a:t>
            </a:r>
          </a:p>
          <a:p>
            <a:r>
              <a:rPr lang="es-PE" sz="1400" dirty="0"/>
              <a:t>ejecuta.obra.legal@gmail.com</a:t>
            </a:r>
          </a:p>
        </p:txBody>
      </p:sp>
    </p:spTree>
    <p:extLst>
      <p:ext uri="{BB962C8B-B14F-4D97-AF65-F5344CB8AC3E}">
        <p14:creationId xmlns:p14="http://schemas.microsoft.com/office/powerpoint/2010/main" val="528855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9C1AC4-FA84-E9E3-FF03-66F20A01EBF0}"/>
              </a:ext>
            </a:extLst>
          </p:cNvPr>
          <p:cNvSpPr>
            <a:spLocks noGrp="1"/>
          </p:cNvSpPr>
          <p:nvPr>
            <p:ph type="title"/>
          </p:nvPr>
        </p:nvSpPr>
        <p:spPr>
          <a:xfrm>
            <a:off x="838200" y="18255"/>
            <a:ext cx="10515600" cy="1325563"/>
          </a:xfrm>
        </p:spPr>
        <p:txBody>
          <a:bodyPr/>
          <a:lstStyle/>
          <a:p>
            <a:pPr algn="ctr"/>
            <a:r>
              <a:rPr lang="es-PE" dirty="0"/>
              <a:t>Solución de controversias</a:t>
            </a:r>
          </a:p>
        </p:txBody>
      </p:sp>
      <p:pic>
        <p:nvPicPr>
          <p:cNvPr id="6" name="Marcador de contenido 5">
            <a:extLst>
              <a:ext uri="{FF2B5EF4-FFF2-40B4-BE49-F238E27FC236}">
                <a16:creationId xmlns:a16="http://schemas.microsoft.com/office/drawing/2014/main" id="{13CBBAC0-74E1-7230-3BAD-CA012811CA38}"/>
              </a:ext>
            </a:extLst>
          </p:cNvPr>
          <p:cNvPicPr>
            <a:picLocks noGrp="1" noChangeAspect="1"/>
          </p:cNvPicPr>
          <p:nvPr>
            <p:ph idx="1"/>
          </p:nvPr>
        </p:nvPicPr>
        <p:blipFill>
          <a:blip r:embed="rId2"/>
          <a:stretch>
            <a:fillRect/>
          </a:stretch>
        </p:blipFill>
        <p:spPr>
          <a:xfrm>
            <a:off x="2322414" y="1440382"/>
            <a:ext cx="7744078" cy="4736581"/>
          </a:xfrm>
        </p:spPr>
      </p:pic>
      <p:sp>
        <p:nvSpPr>
          <p:cNvPr id="4" name="Marcador de número de diapositiva 3">
            <a:extLst>
              <a:ext uri="{FF2B5EF4-FFF2-40B4-BE49-F238E27FC236}">
                <a16:creationId xmlns:a16="http://schemas.microsoft.com/office/drawing/2014/main" id="{2A446C81-C0B3-B501-825F-962154BA8999}"/>
              </a:ext>
            </a:extLst>
          </p:cNvPr>
          <p:cNvSpPr>
            <a:spLocks noGrp="1"/>
          </p:cNvSpPr>
          <p:nvPr>
            <p:ph type="sldNum" sz="quarter" idx="12"/>
          </p:nvPr>
        </p:nvSpPr>
        <p:spPr/>
        <p:txBody>
          <a:bodyPr/>
          <a:lstStyle/>
          <a:p>
            <a:fld id="{27CEF899-458A-DB4B-9446-E3C882B900FE}" type="slidenum">
              <a:rPr lang="es-PE" smtClean="0"/>
              <a:t>30</a:t>
            </a:fld>
            <a:endParaRPr lang="es-PE"/>
          </a:p>
        </p:txBody>
      </p:sp>
      <p:sp>
        <p:nvSpPr>
          <p:cNvPr id="5" name="CuadroTexto 4">
            <a:extLst>
              <a:ext uri="{FF2B5EF4-FFF2-40B4-BE49-F238E27FC236}">
                <a16:creationId xmlns:a16="http://schemas.microsoft.com/office/drawing/2014/main" id="{EF7AA357-6155-230B-2317-3B17F035F57B}"/>
              </a:ext>
            </a:extLst>
          </p:cNvPr>
          <p:cNvSpPr txBox="1"/>
          <p:nvPr/>
        </p:nvSpPr>
        <p:spPr>
          <a:xfrm>
            <a:off x="0" y="6273527"/>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24650985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E3349-AA86-A74A-D398-FF431C5104CD}"/>
              </a:ext>
            </a:extLst>
          </p:cNvPr>
          <p:cNvSpPr>
            <a:spLocks noGrp="1"/>
          </p:cNvSpPr>
          <p:nvPr>
            <p:ph type="title"/>
          </p:nvPr>
        </p:nvSpPr>
        <p:spPr/>
        <p:txBody>
          <a:bodyPr/>
          <a:lstStyle/>
          <a:p>
            <a:pPr algn="ctr"/>
            <a:r>
              <a:rPr lang="es-PE" dirty="0"/>
              <a:t>Solución de controversias</a:t>
            </a:r>
          </a:p>
        </p:txBody>
      </p:sp>
      <p:pic>
        <p:nvPicPr>
          <p:cNvPr id="6" name="Marcador de contenido 5">
            <a:extLst>
              <a:ext uri="{FF2B5EF4-FFF2-40B4-BE49-F238E27FC236}">
                <a16:creationId xmlns:a16="http://schemas.microsoft.com/office/drawing/2014/main" id="{4C24DD15-9984-2EDD-A3EF-901B5F13AA84}"/>
              </a:ext>
            </a:extLst>
          </p:cNvPr>
          <p:cNvPicPr>
            <a:picLocks noGrp="1" noChangeAspect="1"/>
          </p:cNvPicPr>
          <p:nvPr>
            <p:ph idx="1"/>
          </p:nvPr>
        </p:nvPicPr>
        <p:blipFill>
          <a:blip r:embed="rId2"/>
          <a:stretch>
            <a:fillRect/>
          </a:stretch>
        </p:blipFill>
        <p:spPr>
          <a:xfrm>
            <a:off x="1270000" y="2077244"/>
            <a:ext cx="9652000" cy="3848100"/>
          </a:xfrm>
        </p:spPr>
      </p:pic>
      <p:sp>
        <p:nvSpPr>
          <p:cNvPr id="4" name="Marcador de número de diapositiva 3">
            <a:extLst>
              <a:ext uri="{FF2B5EF4-FFF2-40B4-BE49-F238E27FC236}">
                <a16:creationId xmlns:a16="http://schemas.microsoft.com/office/drawing/2014/main" id="{534D66E0-C904-1DA2-4BDF-3A565CA5173E}"/>
              </a:ext>
            </a:extLst>
          </p:cNvPr>
          <p:cNvSpPr>
            <a:spLocks noGrp="1"/>
          </p:cNvSpPr>
          <p:nvPr>
            <p:ph type="sldNum" sz="quarter" idx="12"/>
          </p:nvPr>
        </p:nvSpPr>
        <p:spPr/>
        <p:txBody>
          <a:bodyPr/>
          <a:lstStyle/>
          <a:p>
            <a:fld id="{27CEF899-458A-DB4B-9446-E3C882B900FE}" type="slidenum">
              <a:rPr lang="es-PE" smtClean="0"/>
              <a:t>31</a:t>
            </a:fld>
            <a:endParaRPr lang="es-PE"/>
          </a:p>
        </p:txBody>
      </p:sp>
      <p:sp>
        <p:nvSpPr>
          <p:cNvPr id="5" name="CuadroTexto 4">
            <a:extLst>
              <a:ext uri="{FF2B5EF4-FFF2-40B4-BE49-F238E27FC236}">
                <a16:creationId xmlns:a16="http://schemas.microsoft.com/office/drawing/2014/main" id="{0385F58B-1B71-57DC-86E6-592F7A84B30C}"/>
              </a:ext>
            </a:extLst>
          </p:cNvPr>
          <p:cNvSpPr txBox="1"/>
          <p:nvPr/>
        </p:nvSpPr>
        <p:spPr>
          <a:xfrm>
            <a:off x="0" y="6211669"/>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4070498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F324D4-AC61-E3EA-5C89-A41918FFE19E}"/>
              </a:ext>
            </a:extLst>
          </p:cNvPr>
          <p:cNvSpPr>
            <a:spLocks noGrp="1"/>
          </p:cNvSpPr>
          <p:nvPr>
            <p:ph type="title"/>
          </p:nvPr>
        </p:nvSpPr>
        <p:spPr/>
        <p:txBody>
          <a:bodyPr/>
          <a:lstStyle/>
          <a:p>
            <a:pPr algn="ctr"/>
            <a:r>
              <a:rPr lang="es-PE" dirty="0"/>
              <a:t>Solución de controversias</a:t>
            </a:r>
          </a:p>
        </p:txBody>
      </p:sp>
      <p:sp>
        <p:nvSpPr>
          <p:cNvPr id="3" name="Marcador de contenido 2">
            <a:extLst>
              <a:ext uri="{FF2B5EF4-FFF2-40B4-BE49-F238E27FC236}">
                <a16:creationId xmlns:a16="http://schemas.microsoft.com/office/drawing/2014/main" id="{F76C5B03-8419-2130-4E19-AB6A255AB0DF}"/>
              </a:ext>
            </a:extLst>
          </p:cNvPr>
          <p:cNvSpPr>
            <a:spLocks noGrp="1"/>
          </p:cNvSpPr>
          <p:nvPr>
            <p:ph idx="1"/>
          </p:nvPr>
        </p:nvSpPr>
        <p:spPr/>
        <p:txBody>
          <a:bodyPr>
            <a:normAutofit fontScale="85000" lnSpcReduction="20000"/>
          </a:bodyPr>
          <a:lstStyle/>
          <a:p>
            <a:r>
              <a:rPr lang="es-PE" dirty="0"/>
              <a:t>Opinión Nº 043-2020/DTN </a:t>
            </a:r>
          </a:p>
          <a:p>
            <a:endParaRPr lang="es-PE" dirty="0"/>
          </a:p>
          <a:p>
            <a:pPr marL="457200" lvl="1" indent="0" algn="just">
              <a:buNone/>
            </a:pPr>
            <a:r>
              <a:rPr lang="es-PE" i="1" dirty="0"/>
              <a:t>“(…)</a:t>
            </a:r>
          </a:p>
          <a:p>
            <a:pPr marL="457200" lvl="1" indent="0" algn="just">
              <a:buNone/>
            </a:pPr>
            <a:endParaRPr lang="es-PE" i="1" dirty="0"/>
          </a:p>
          <a:p>
            <a:pPr lvl="1" algn="just"/>
            <a:r>
              <a:rPr lang="es-PE" i="1" dirty="0"/>
              <a:t>2.2.1 (…) La organización y administración del arbitraje respecto de las controversias suscitadas durante la ejecución del contrato debía ser encargado a la institución arbitral establecida en el contrato – cuyo cumplimiento era obligatorio para las partes-, dentro del plazo de caducidad establecido en la anterior normativa de Contrataciones del Estado, en el caso que la referida Institución arbitral no podía hacerse cargo de este encargo, </a:t>
            </a:r>
            <a:r>
              <a:rPr lang="es-PE" i="1" dirty="0">
                <a:highlight>
                  <a:srgbClr val="FFFF00"/>
                </a:highlight>
              </a:rPr>
              <a:t>debía agotarse el listado de instituciones arbitrales formulado antes del perfeccionamiento del Contrato, respetando el orden de prelación establecido conforme al procedimiento estipulado en el artículo 185 del anterior Reglamento</a:t>
            </a:r>
            <a:r>
              <a:rPr lang="es-PE" i="1" dirty="0"/>
              <a:t>. Si al agotar tales acciones, la parte interesada no veía satisfecho su derecho de recurrir al arbitraje, </a:t>
            </a:r>
            <a:r>
              <a:rPr lang="es-PE" i="1" dirty="0">
                <a:highlight>
                  <a:srgbClr val="00FF00"/>
                </a:highlight>
              </a:rPr>
              <a:t>de mutuo acuerdo</a:t>
            </a:r>
            <a:r>
              <a:rPr lang="es-PE" i="1" dirty="0"/>
              <a:t>, las partes podían establecer estipulaciones adicionales o modificatorias al convenio arbitral para tales efectos, siempre que estas no contravinieran las disposiciones de la anterior normativa de contrataciones con el Estado.</a:t>
            </a:r>
          </a:p>
        </p:txBody>
      </p:sp>
      <p:sp>
        <p:nvSpPr>
          <p:cNvPr id="4" name="Marcador de número de diapositiva 3">
            <a:extLst>
              <a:ext uri="{FF2B5EF4-FFF2-40B4-BE49-F238E27FC236}">
                <a16:creationId xmlns:a16="http://schemas.microsoft.com/office/drawing/2014/main" id="{18B594DA-6BA5-F0EB-3489-DE2DE52A01DD}"/>
              </a:ext>
            </a:extLst>
          </p:cNvPr>
          <p:cNvSpPr>
            <a:spLocks noGrp="1"/>
          </p:cNvSpPr>
          <p:nvPr>
            <p:ph type="sldNum" sz="quarter" idx="12"/>
          </p:nvPr>
        </p:nvSpPr>
        <p:spPr/>
        <p:txBody>
          <a:bodyPr/>
          <a:lstStyle/>
          <a:p>
            <a:fld id="{27CEF899-458A-DB4B-9446-E3C882B900FE}" type="slidenum">
              <a:rPr lang="es-PE" smtClean="0"/>
              <a:t>32</a:t>
            </a:fld>
            <a:endParaRPr lang="es-PE" dirty="0"/>
          </a:p>
        </p:txBody>
      </p:sp>
      <p:sp>
        <p:nvSpPr>
          <p:cNvPr id="6" name="CuadroTexto 5">
            <a:extLst>
              <a:ext uri="{FF2B5EF4-FFF2-40B4-BE49-F238E27FC236}">
                <a16:creationId xmlns:a16="http://schemas.microsoft.com/office/drawing/2014/main" id="{D4E37B06-229F-3964-AC4D-4039BE346B13}"/>
              </a:ext>
            </a:extLst>
          </p:cNvPr>
          <p:cNvSpPr txBox="1"/>
          <p:nvPr/>
        </p:nvSpPr>
        <p:spPr>
          <a:xfrm>
            <a:off x="0"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2177457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101D76-7B9B-FB5E-F67F-060DCBC98602}"/>
              </a:ext>
            </a:extLst>
          </p:cNvPr>
          <p:cNvSpPr>
            <a:spLocks noGrp="1"/>
          </p:cNvSpPr>
          <p:nvPr>
            <p:ph type="title"/>
          </p:nvPr>
        </p:nvSpPr>
        <p:spPr/>
        <p:txBody>
          <a:bodyPr/>
          <a:lstStyle/>
          <a:p>
            <a:pPr algn="ctr"/>
            <a:r>
              <a:rPr lang="es-PE" dirty="0"/>
              <a:t>Resolución por incumplimiento</a:t>
            </a:r>
          </a:p>
        </p:txBody>
      </p:sp>
      <p:sp>
        <p:nvSpPr>
          <p:cNvPr id="3" name="Marcador de contenido 2">
            <a:extLst>
              <a:ext uri="{FF2B5EF4-FFF2-40B4-BE49-F238E27FC236}">
                <a16:creationId xmlns:a16="http://schemas.microsoft.com/office/drawing/2014/main" id="{F88BFD91-008F-B7B9-C041-DFF239059CCB}"/>
              </a:ext>
            </a:extLst>
          </p:cNvPr>
          <p:cNvSpPr>
            <a:spLocks noGrp="1"/>
          </p:cNvSpPr>
          <p:nvPr>
            <p:ph idx="1"/>
          </p:nvPr>
        </p:nvSpPr>
        <p:spPr/>
        <p:txBody>
          <a:bodyPr/>
          <a:lstStyle/>
          <a:p>
            <a:r>
              <a:rPr lang="es-PE" dirty="0"/>
              <a:t>Art. 32 y 36. LCE  </a:t>
            </a:r>
          </a:p>
          <a:p>
            <a:pPr marL="0" indent="0">
              <a:buNone/>
            </a:pPr>
            <a:endParaRPr lang="es-PE" dirty="0"/>
          </a:p>
          <a:p>
            <a:endParaRPr lang="es-PE" dirty="0"/>
          </a:p>
        </p:txBody>
      </p:sp>
      <p:sp>
        <p:nvSpPr>
          <p:cNvPr id="4" name="Marcador de número de diapositiva 3">
            <a:extLst>
              <a:ext uri="{FF2B5EF4-FFF2-40B4-BE49-F238E27FC236}">
                <a16:creationId xmlns:a16="http://schemas.microsoft.com/office/drawing/2014/main" id="{86C29E51-965F-2F63-278E-B0B2BD27E40B}"/>
              </a:ext>
            </a:extLst>
          </p:cNvPr>
          <p:cNvSpPr>
            <a:spLocks noGrp="1"/>
          </p:cNvSpPr>
          <p:nvPr>
            <p:ph type="sldNum" sz="quarter" idx="12"/>
          </p:nvPr>
        </p:nvSpPr>
        <p:spPr/>
        <p:txBody>
          <a:bodyPr/>
          <a:lstStyle/>
          <a:p>
            <a:fld id="{27CEF899-458A-DB4B-9446-E3C882B900FE}" type="slidenum">
              <a:rPr lang="es-PE" smtClean="0"/>
              <a:t>33</a:t>
            </a:fld>
            <a:endParaRPr lang="es-PE"/>
          </a:p>
        </p:txBody>
      </p:sp>
      <p:pic>
        <p:nvPicPr>
          <p:cNvPr id="8" name="Imagen 7">
            <a:extLst>
              <a:ext uri="{FF2B5EF4-FFF2-40B4-BE49-F238E27FC236}">
                <a16:creationId xmlns:a16="http://schemas.microsoft.com/office/drawing/2014/main" id="{FC927CF9-17BC-046C-BA29-0BF2D6ABB080}"/>
              </a:ext>
            </a:extLst>
          </p:cNvPr>
          <p:cNvPicPr>
            <a:picLocks noChangeAspect="1"/>
          </p:cNvPicPr>
          <p:nvPr/>
        </p:nvPicPr>
        <p:blipFill>
          <a:blip r:embed="rId2"/>
          <a:stretch>
            <a:fillRect/>
          </a:stretch>
        </p:blipFill>
        <p:spPr>
          <a:xfrm>
            <a:off x="1905000" y="2285999"/>
            <a:ext cx="7772400" cy="3606569"/>
          </a:xfrm>
          <a:prstGeom prst="rect">
            <a:avLst/>
          </a:prstGeom>
        </p:spPr>
      </p:pic>
    </p:spTree>
    <p:extLst>
      <p:ext uri="{BB962C8B-B14F-4D97-AF65-F5344CB8AC3E}">
        <p14:creationId xmlns:p14="http://schemas.microsoft.com/office/powerpoint/2010/main" val="3336186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DA60-424A-C475-CDB1-5A14863C766D}"/>
              </a:ext>
            </a:extLst>
          </p:cNvPr>
          <p:cNvSpPr>
            <a:spLocks noGrp="1"/>
          </p:cNvSpPr>
          <p:nvPr>
            <p:ph type="title"/>
          </p:nvPr>
        </p:nvSpPr>
        <p:spPr/>
        <p:txBody>
          <a:bodyPr/>
          <a:lstStyle/>
          <a:p>
            <a:pPr algn="ctr"/>
            <a:r>
              <a:rPr lang="es-PE" dirty="0"/>
              <a:t>Resolución por incumplimiento</a:t>
            </a:r>
          </a:p>
        </p:txBody>
      </p:sp>
      <p:sp>
        <p:nvSpPr>
          <p:cNvPr id="4" name="Marcador de número de diapositiva 3">
            <a:extLst>
              <a:ext uri="{FF2B5EF4-FFF2-40B4-BE49-F238E27FC236}">
                <a16:creationId xmlns:a16="http://schemas.microsoft.com/office/drawing/2014/main" id="{774ED845-48F7-422C-ABB9-F45417D96B9E}"/>
              </a:ext>
            </a:extLst>
          </p:cNvPr>
          <p:cNvSpPr>
            <a:spLocks noGrp="1"/>
          </p:cNvSpPr>
          <p:nvPr>
            <p:ph type="sldNum" sz="quarter" idx="12"/>
          </p:nvPr>
        </p:nvSpPr>
        <p:spPr/>
        <p:txBody>
          <a:bodyPr/>
          <a:lstStyle/>
          <a:p>
            <a:fld id="{27CEF899-458A-DB4B-9446-E3C882B900FE}" type="slidenum">
              <a:rPr lang="es-PE" smtClean="0"/>
              <a:t>34</a:t>
            </a:fld>
            <a:endParaRPr lang="es-PE"/>
          </a:p>
        </p:txBody>
      </p:sp>
      <p:sp>
        <p:nvSpPr>
          <p:cNvPr id="8" name="CuadroTexto 7">
            <a:extLst>
              <a:ext uri="{FF2B5EF4-FFF2-40B4-BE49-F238E27FC236}">
                <a16:creationId xmlns:a16="http://schemas.microsoft.com/office/drawing/2014/main" id="{27550582-6313-925E-0FAE-3E759F89B0C2}"/>
              </a:ext>
            </a:extLst>
          </p:cNvPr>
          <p:cNvSpPr txBox="1"/>
          <p:nvPr/>
        </p:nvSpPr>
        <p:spPr>
          <a:xfrm>
            <a:off x="3384468" y="2992582"/>
            <a:ext cx="184731" cy="369332"/>
          </a:xfrm>
          <a:prstGeom prst="rect">
            <a:avLst/>
          </a:prstGeom>
          <a:noFill/>
        </p:spPr>
        <p:txBody>
          <a:bodyPr wrap="none" rtlCol="0">
            <a:spAutoFit/>
          </a:bodyPr>
          <a:lstStyle/>
          <a:p>
            <a:endParaRPr lang="es-PE" dirty="0"/>
          </a:p>
        </p:txBody>
      </p:sp>
      <p:sp>
        <p:nvSpPr>
          <p:cNvPr id="11" name="CuadroTexto 10">
            <a:extLst>
              <a:ext uri="{FF2B5EF4-FFF2-40B4-BE49-F238E27FC236}">
                <a16:creationId xmlns:a16="http://schemas.microsoft.com/office/drawing/2014/main" id="{2C8A5A1C-EDE7-BC5C-3E8B-361611DAEFDC}"/>
              </a:ext>
            </a:extLst>
          </p:cNvPr>
          <p:cNvSpPr txBox="1"/>
          <p:nvPr/>
        </p:nvSpPr>
        <p:spPr>
          <a:xfrm>
            <a:off x="1431702" y="1458496"/>
            <a:ext cx="9837980" cy="4401205"/>
          </a:xfrm>
          <a:prstGeom prst="rect">
            <a:avLst/>
          </a:prstGeom>
          <a:noFill/>
        </p:spPr>
        <p:txBody>
          <a:bodyPr wrap="square">
            <a:spAutoFit/>
          </a:bodyPr>
          <a:lstStyle/>
          <a:p>
            <a:r>
              <a:rPr lang="es-PE" sz="1400" dirty="0"/>
              <a:t>Artículo 164. Causales de resolución </a:t>
            </a:r>
          </a:p>
          <a:p>
            <a:endParaRPr lang="es-PE" sz="1400" dirty="0"/>
          </a:p>
          <a:p>
            <a:pPr algn="just"/>
            <a:r>
              <a:rPr lang="es-PE" sz="1400" dirty="0"/>
              <a:t>164.1. La Entidad puede resolver el contrato, de conformidad con el artículo 36 de la Ley, en los casos en que el contratista: </a:t>
            </a:r>
          </a:p>
          <a:p>
            <a:pPr algn="just"/>
            <a:endParaRPr lang="es-PE" sz="1400" dirty="0"/>
          </a:p>
          <a:p>
            <a:pPr marL="342900" indent="-342900" algn="just">
              <a:buAutoNum type="alphaLcParenR"/>
            </a:pPr>
            <a:r>
              <a:rPr lang="es-PE" sz="1400" dirty="0"/>
              <a:t>Incumpla </a:t>
            </a:r>
            <a:r>
              <a:rPr lang="es-PE" sz="1400" dirty="0">
                <a:highlight>
                  <a:srgbClr val="FFFF00"/>
                </a:highlight>
              </a:rPr>
              <a:t>injustificadamente</a:t>
            </a:r>
            <a:r>
              <a:rPr lang="es-PE" sz="1400" dirty="0"/>
              <a:t> obligaciones contractuales, legales o reglamentarias a su cargo, pese a haber sido requerido para ello; </a:t>
            </a:r>
          </a:p>
          <a:p>
            <a:pPr marL="342900" indent="-342900" algn="just">
              <a:buAutoNum type="alphaLcParenR"/>
            </a:pPr>
            <a:r>
              <a:rPr lang="es-PE" sz="1400" dirty="0"/>
              <a:t>Haya llegado a </a:t>
            </a:r>
            <a:r>
              <a:rPr lang="es-PE" sz="1400" dirty="0">
                <a:highlight>
                  <a:srgbClr val="FFFF00"/>
                </a:highlight>
              </a:rPr>
              <a:t>acumular el monto máximo de la penalidad</a:t>
            </a:r>
            <a:r>
              <a:rPr lang="es-PE" sz="1400" dirty="0"/>
              <a:t> por mora o el monto máximo para otras penalidades, en la ejecución de la prestación a su cargo; o </a:t>
            </a:r>
          </a:p>
          <a:p>
            <a:pPr marL="342900" indent="-342900" algn="just">
              <a:buAutoNum type="alphaLcParenR"/>
            </a:pPr>
            <a:r>
              <a:rPr lang="es-PE" sz="1400" dirty="0">
                <a:highlight>
                  <a:srgbClr val="FFFF00"/>
                </a:highlight>
              </a:rPr>
              <a:t>Paralice o reduzca</a:t>
            </a:r>
            <a:r>
              <a:rPr lang="es-PE" sz="1400" dirty="0"/>
              <a:t> injustificadamente la ejecución de la prestación, pese a haber sido requerido para corregir tal situación. </a:t>
            </a:r>
          </a:p>
          <a:p>
            <a:pPr algn="just"/>
            <a:endParaRPr lang="es-PE" sz="1400" dirty="0"/>
          </a:p>
          <a:p>
            <a:pPr algn="just"/>
            <a:r>
              <a:rPr lang="es-PE" sz="1400" dirty="0"/>
              <a:t>164.2. El contratista puede solicitar la </a:t>
            </a:r>
            <a:r>
              <a:rPr lang="es-PE" sz="1400" dirty="0">
                <a:highlight>
                  <a:srgbClr val="FFFF00"/>
                </a:highlight>
              </a:rPr>
              <a:t>resolución del contrato en los casos en que la Entidad incumpla injustificadamente con el pago </a:t>
            </a:r>
            <a:r>
              <a:rPr lang="es-PE" sz="1400" dirty="0"/>
              <a:t>y/u otras obligaciones esenciales a su cargo, pese a haber sido requerida conforme al procedimiento establecido en el artículo 165. </a:t>
            </a:r>
          </a:p>
          <a:p>
            <a:pPr algn="just"/>
            <a:endParaRPr lang="es-PE" sz="1400" dirty="0"/>
          </a:p>
          <a:p>
            <a:pPr algn="just"/>
            <a:r>
              <a:rPr lang="es-PE" sz="1400" dirty="0"/>
              <a:t>164.3. En los contratos de supervisión de obras, cuando se haya previsto que las actividades del supervisor comprenden la liquidación del contrato de obra, el supervisor puede resolver el contrato en los casos en que existe una controversia que se derive de la liquidación del contrato de obra.</a:t>
            </a:r>
          </a:p>
          <a:p>
            <a:pPr algn="just"/>
            <a:endParaRPr lang="es-PE" sz="1400" dirty="0"/>
          </a:p>
          <a:p>
            <a:pPr algn="just"/>
            <a:r>
              <a:rPr lang="es-PE" sz="1400" dirty="0"/>
              <a:t>164.4. Cualquiera de las partes puede resolver el contrato por caso fortuito, fuerza mayor o por hecho sobreviniente al perfeccionamiento del contrato que no sea imputable a las partes </a:t>
            </a:r>
            <a:r>
              <a:rPr lang="es-PE" sz="1400" dirty="0">
                <a:highlight>
                  <a:srgbClr val="FFFF00"/>
                </a:highlight>
              </a:rPr>
              <a:t>y que imposibilite de manera definitiva la continuación de la ejecución del contrato.</a:t>
            </a:r>
          </a:p>
        </p:txBody>
      </p:sp>
    </p:spTree>
    <p:extLst>
      <p:ext uri="{BB962C8B-B14F-4D97-AF65-F5344CB8AC3E}">
        <p14:creationId xmlns:p14="http://schemas.microsoft.com/office/powerpoint/2010/main" val="2637172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1FDA60-424A-C475-CDB1-5A14863C766D}"/>
              </a:ext>
            </a:extLst>
          </p:cNvPr>
          <p:cNvSpPr>
            <a:spLocks noGrp="1"/>
          </p:cNvSpPr>
          <p:nvPr>
            <p:ph type="title"/>
          </p:nvPr>
        </p:nvSpPr>
        <p:spPr/>
        <p:txBody>
          <a:bodyPr/>
          <a:lstStyle/>
          <a:p>
            <a:pPr algn="ctr"/>
            <a:r>
              <a:rPr lang="es-PE" dirty="0"/>
              <a:t>Resolución por incumplimiento</a:t>
            </a:r>
          </a:p>
        </p:txBody>
      </p:sp>
      <p:sp>
        <p:nvSpPr>
          <p:cNvPr id="4" name="Marcador de número de diapositiva 3">
            <a:extLst>
              <a:ext uri="{FF2B5EF4-FFF2-40B4-BE49-F238E27FC236}">
                <a16:creationId xmlns:a16="http://schemas.microsoft.com/office/drawing/2014/main" id="{774ED845-48F7-422C-ABB9-F45417D96B9E}"/>
              </a:ext>
            </a:extLst>
          </p:cNvPr>
          <p:cNvSpPr>
            <a:spLocks noGrp="1"/>
          </p:cNvSpPr>
          <p:nvPr>
            <p:ph type="sldNum" sz="quarter" idx="12"/>
          </p:nvPr>
        </p:nvSpPr>
        <p:spPr/>
        <p:txBody>
          <a:bodyPr/>
          <a:lstStyle/>
          <a:p>
            <a:fld id="{27CEF899-458A-DB4B-9446-E3C882B900FE}" type="slidenum">
              <a:rPr lang="es-PE" smtClean="0"/>
              <a:t>35</a:t>
            </a:fld>
            <a:endParaRPr lang="es-PE"/>
          </a:p>
        </p:txBody>
      </p:sp>
      <p:sp>
        <p:nvSpPr>
          <p:cNvPr id="5" name="Marcador de contenido 4">
            <a:extLst>
              <a:ext uri="{FF2B5EF4-FFF2-40B4-BE49-F238E27FC236}">
                <a16:creationId xmlns:a16="http://schemas.microsoft.com/office/drawing/2014/main" id="{C6A13F40-D40E-3D04-C7C1-DC34E6648375}"/>
              </a:ext>
            </a:extLst>
          </p:cNvPr>
          <p:cNvSpPr>
            <a:spLocks noGrp="1"/>
          </p:cNvSpPr>
          <p:nvPr>
            <p:ph idx="1"/>
          </p:nvPr>
        </p:nvSpPr>
        <p:spPr>
          <a:xfrm>
            <a:off x="838200" y="1543792"/>
            <a:ext cx="10515600" cy="5064826"/>
          </a:xfrm>
        </p:spPr>
        <p:txBody>
          <a:bodyPr>
            <a:normAutofit fontScale="55000" lnSpcReduction="20000"/>
          </a:bodyPr>
          <a:lstStyle/>
          <a:p>
            <a:pPr marL="0" indent="0" algn="just">
              <a:buNone/>
            </a:pPr>
            <a:r>
              <a:rPr lang="es-PE" dirty="0"/>
              <a:t>“Artículo 165. Procedimiento de resolución de contrato </a:t>
            </a:r>
          </a:p>
          <a:p>
            <a:pPr algn="just"/>
            <a:r>
              <a:rPr lang="es-PE" dirty="0"/>
              <a:t>165.1. Cuando una de las partes incumple con sus obligaciones, se considera el siguiente procedimiento para resolver el contrato en forma total o parcial: </a:t>
            </a:r>
          </a:p>
          <a:p>
            <a:pPr lvl="1" algn="just"/>
            <a:r>
              <a:rPr lang="es-PE" dirty="0"/>
              <a:t>a) La parte perjudicada </a:t>
            </a:r>
            <a:r>
              <a:rPr lang="es-PE" dirty="0">
                <a:highlight>
                  <a:srgbClr val="FFFF00"/>
                </a:highlight>
              </a:rPr>
              <a:t>requiere</a:t>
            </a:r>
            <a:r>
              <a:rPr lang="es-PE" dirty="0"/>
              <a:t> mediante carta notarial a la otra parte que ejecute la prestación materia de incumplimiento en un plazo no mayor a cinco (5) días, bajo apercibimiento de resolver el contrato. La Entidad puede establecer plazos mayores a cinco (5) días hasta el plazo máximo de quince (15) días, dependiendo del monto contractual y de la complejidad, envergadura o sofisticación de la contratación. Cuando se trate de ejecución de obras, la Entidad otorga el plazo de quince (15) días. </a:t>
            </a:r>
          </a:p>
          <a:p>
            <a:pPr lvl="1" algn="just"/>
            <a:r>
              <a:rPr lang="es-PE" dirty="0"/>
              <a:t>b) Vencidos los plazos establecidos en el literal precedente sin que la otra parte cumpla con la prestación correspondiente, la parte perjudicada puede resolver el contrato en forma total o parcial, comunicando su decisión mediante carta notarial. </a:t>
            </a:r>
          </a:p>
          <a:p>
            <a:pPr algn="just"/>
            <a:r>
              <a:rPr lang="es-PE" dirty="0"/>
              <a:t>165.2. En los siguientes casos, las partes comunican la resolución del contrato mediante carta notarial, </a:t>
            </a:r>
            <a:r>
              <a:rPr lang="es-PE" dirty="0">
                <a:highlight>
                  <a:srgbClr val="FFFF00"/>
                </a:highlight>
              </a:rPr>
              <a:t>sin requerir previamente la ejecución de la prestación materia de incumplimiento</a:t>
            </a:r>
            <a:r>
              <a:rPr lang="es-PE" dirty="0"/>
              <a:t>: </a:t>
            </a:r>
          </a:p>
          <a:p>
            <a:pPr lvl="1" algn="just"/>
            <a:r>
              <a:rPr lang="es-PE" dirty="0"/>
              <a:t>a) Cuando la Entidad decida resolver el contrato, debido a la acumulación del monto máximo de penalidad por mora u otras penalidades. </a:t>
            </a:r>
          </a:p>
          <a:p>
            <a:pPr lvl="1" algn="just"/>
            <a:r>
              <a:rPr lang="es-PE" dirty="0"/>
              <a:t>b) Cuando la Entidad decida resolver el contrato en forma total o parcial, debido a que la situación de incumplimiento no puede ser revertida. c) Cuando cualquiera de las partes invoque alguno de los supuestos establecidos en el numeral 164.4 del artículo 164, en cuyo caso justifican y acreditan los hechos que sustentan su decisión de resolver el contrato en forma total o parcial. </a:t>
            </a:r>
          </a:p>
          <a:p>
            <a:pPr algn="just"/>
            <a:r>
              <a:rPr lang="es-PE" dirty="0"/>
              <a:t>165.3. El contrato queda resuelto de pleno derecho a partir de recibida la carta notarial señalada en el literal b) del numeral 165.1 y en el numeral 165.2. </a:t>
            </a:r>
          </a:p>
          <a:p>
            <a:pPr algn="just"/>
            <a:r>
              <a:rPr lang="es-PE" dirty="0"/>
              <a:t>165.4. La resolución parcial solo involucra a aquella parte del contrato afectada por el incumplimiento y siempre que dicha parte sea separable e independiente del resto de las obligaciones contractuales, siempre que la resolución total del contrato pudiera afectar los intereses de la Entidad. En tal sentido, el requerimiento que se efectúe precisa con claridad qué parte del contrato queda resuelta si persistiera el incumplimiento. De no hacerse tal precisión, se entiende que la resolución es total. </a:t>
            </a:r>
          </a:p>
          <a:p>
            <a:pPr algn="just"/>
            <a:r>
              <a:rPr lang="es-PE" dirty="0"/>
              <a:t>165.5. Tratándose de contrataciones realizadas a través de los Catálogos Electrónicos de Acuerdos Marco, toda notificación efectuada en el marco del procedimiento de resolución del contrato regulado en el presente artículo se realiza a través del módulo de catálogo electrónico. En estos casos, </a:t>
            </a:r>
            <a:r>
              <a:rPr lang="es-PE" dirty="0">
                <a:highlight>
                  <a:srgbClr val="FFFF00"/>
                </a:highlight>
              </a:rPr>
              <a:t>no es necesario comunicar la decisión mediante carta notarial</a:t>
            </a:r>
            <a:r>
              <a:rPr lang="es-PE" dirty="0"/>
              <a:t>.”</a:t>
            </a:r>
          </a:p>
        </p:txBody>
      </p:sp>
    </p:spTree>
    <p:extLst>
      <p:ext uri="{BB962C8B-B14F-4D97-AF65-F5344CB8AC3E}">
        <p14:creationId xmlns:p14="http://schemas.microsoft.com/office/powerpoint/2010/main" val="21513529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A5F5C-B7E6-B123-5BEA-72CF385A31A9}"/>
              </a:ext>
            </a:extLst>
          </p:cNvPr>
          <p:cNvSpPr>
            <a:spLocks noGrp="1"/>
          </p:cNvSpPr>
          <p:nvPr>
            <p:ph type="title"/>
          </p:nvPr>
        </p:nvSpPr>
        <p:spPr/>
        <p:txBody>
          <a:bodyPr/>
          <a:lstStyle/>
          <a:p>
            <a:pPr algn="ctr"/>
            <a:r>
              <a:rPr lang="es-PE" dirty="0"/>
              <a:t>Resolución por incumplimiento. </a:t>
            </a:r>
            <a:br>
              <a:rPr lang="es-PE" dirty="0"/>
            </a:br>
            <a:endParaRPr lang="es-PE" dirty="0"/>
          </a:p>
        </p:txBody>
      </p:sp>
      <p:pic>
        <p:nvPicPr>
          <p:cNvPr id="7" name="Marcador de contenido 6">
            <a:extLst>
              <a:ext uri="{FF2B5EF4-FFF2-40B4-BE49-F238E27FC236}">
                <a16:creationId xmlns:a16="http://schemas.microsoft.com/office/drawing/2014/main" id="{F26DDAAD-C3A0-C1E9-1078-2B2FE365F23B}"/>
              </a:ext>
            </a:extLst>
          </p:cNvPr>
          <p:cNvPicPr>
            <a:picLocks noGrp="1" noChangeAspect="1"/>
          </p:cNvPicPr>
          <p:nvPr>
            <p:ph idx="1"/>
          </p:nvPr>
        </p:nvPicPr>
        <p:blipFill>
          <a:blip r:embed="rId2"/>
          <a:stretch>
            <a:fillRect/>
          </a:stretch>
        </p:blipFill>
        <p:spPr>
          <a:xfrm>
            <a:off x="2120900" y="2955074"/>
            <a:ext cx="7950200" cy="2308302"/>
          </a:xfrm>
        </p:spPr>
      </p:pic>
      <p:sp>
        <p:nvSpPr>
          <p:cNvPr id="4" name="Marcador de número de diapositiva 3">
            <a:extLst>
              <a:ext uri="{FF2B5EF4-FFF2-40B4-BE49-F238E27FC236}">
                <a16:creationId xmlns:a16="http://schemas.microsoft.com/office/drawing/2014/main" id="{A1922DF0-513F-4015-F6C9-F424558627D7}"/>
              </a:ext>
            </a:extLst>
          </p:cNvPr>
          <p:cNvSpPr>
            <a:spLocks noGrp="1"/>
          </p:cNvSpPr>
          <p:nvPr>
            <p:ph type="sldNum" sz="quarter" idx="12"/>
          </p:nvPr>
        </p:nvSpPr>
        <p:spPr/>
        <p:txBody>
          <a:bodyPr/>
          <a:lstStyle/>
          <a:p>
            <a:fld id="{27CEF899-458A-DB4B-9446-E3C882B900FE}" type="slidenum">
              <a:rPr lang="es-PE" smtClean="0"/>
              <a:t>36</a:t>
            </a:fld>
            <a:endParaRPr lang="es-PE"/>
          </a:p>
        </p:txBody>
      </p:sp>
      <p:sp>
        <p:nvSpPr>
          <p:cNvPr id="9" name="CuadroTexto 8">
            <a:extLst>
              <a:ext uri="{FF2B5EF4-FFF2-40B4-BE49-F238E27FC236}">
                <a16:creationId xmlns:a16="http://schemas.microsoft.com/office/drawing/2014/main" id="{F683D9C4-8598-CA26-B590-C40115A616A0}"/>
              </a:ext>
            </a:extLst>
          </p:cNvPr>
          <p:cNvSpPr txBox="1"/>
          <p:nvPr/>
        </p:nvSpPr>
        <p:spPr>
          <a:xfrm>
            <a:off x="1182030" y="1755881"/>
            <a:ext cx="2486722" cy="584775"/>
          </a:xfrm>
          <a:prstGeom prst="rect">
            <a:avLst/>
          </a:prstGeom>
          <a:noFill/>
        </p:spPr>
        <p:txBody>
          <a:bodyPr wrap="square" rtlCol="0">
            <a:spAutoFit/>
          </a:bodyPr>
          <a:lstStyle/>
          <a:p>
            <a:r>
              <a:rPr lang="es-PE" sz="3200" dirty="0"/>
              <a:t>Controversia</a:t>
            </a:r>
            <a:r>
              <a:rPr lang="es-PE" dirty="0"/>
              <a:t> </a:t>
            </a:r>
          </a:p>
        </p:txBody>
      </p:sp>
      <p:sp>
        <p:nvSpPr>
          <p:cNvPr id="10" name="CuadroTexto 9">
            <a:extLst>
              <a:ext uri="{FF2B5EF4-FFF2-40B4-BE49-F238E27FC236}">
                <a16:creationId xmlns:a16="http://schemas.microsoft.com/office/drawing/2014/main" id="{C058F6B0-F4AC-9F48-5322-C4CCBD9822DE}"/>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94685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ADE20E-D52C-5B0B-D927-BC11F5CA778D}"/>
              </a:ext>
            </a:extLst>
          </p:cNvPr>
          <p:cNvSpPr>
            <a:spLocks noGrp="1"/>
          </p:cNvSpPr>
          <p:nvPr>
            <p:ph type="title"/>
          </p:nvPr>
        </p:nvSpPr>
        <p:spPr/>
        <p:txBody>
          <a:bodyPr/>
          <a:lstStyle/>
          <a:p>
            <a:pPr algn="ctr"/>
            <a:r>
              <a:rPr lang="es-PE" dirty="0"/>
              <a:t>Resolución por incumplimiento.</a:t>
            </a:r>
          </a:p>
        </p:txBody>
      </p:sp>
      <p:pic>
        <p:nvPicPr>
          <p:cNvPr id="6" name="Marcador de contenido 5">
            <a:extLst>
              <a:ext uri="{FF2B5EF4-FFF2-40B4-BE49-F238E27FC236}">
                <a16:creationId xmlns:a16="http://schemas.microsoft.com/office/drawing/2014/main" id="{63FADADA-30EE-B70E-F5E6-E65B067510B5}"/>
              </a:ext>
            </a:extLst>
          </p:cNvPr>
          <p:cNvPicPr>
            <a:picLocks noGrp="1" noChangeAspect="1"/>
          </p:cNvPicPr>
          <p:nvPr>
            <p:ph idx="1"/>
          </p:nvPr>
        </p:nvPicPr>
        <p:blipFill>
          <a:blip r:embed="rId2"/>
          <a:stretch>
            <a:fillRect/>
          </a:stretch>
        </p:blipFill>
        <p:spPr>
          <a:xfrm>
            <a:off x="2174488" y="1690688"/>
            <a:ext cx="8051180" cy="4486275"/>
          </a:xfrm>
        </p:spPr>
      </p:pic>
      <p:sp>
        <p:nvSpPr>
          <p:cNvPr id="4" name="Marcador de número de diapositiva 3">
            <a:extLst>
              <a:ext uri="{FF2B5EF4-FFF2-40B4-BE49-F238E27FC236}">
                <a16:creationId xmlns:a16="http://schemas.microsoft.com/office/drawing/2014/main" id="{35691FC2-A2F5-89DD-112D-EC01D9376E0B}"/>
              </a:ext>
            </a:extLst>
          </p:cNvPr>
          <p:cNvSpPr>
            <a:spLocks noGrp="1"/>
          </p:cNvSpPr>
          <p:nvPr>
            <p:ph type="sldNum" sz="quarter" idx="12"/>
          </p:nvPr>
        </p:nvSpPr>
        <p:spPr/>
        <p:txBody>
          <a:bodyPr/>
          <a:lstStyle/>
          <a:p>
            <a:fld id="{27CEF899-458A-DB4B-9446-E3C882B900FE}" type="slidenum">
              <a:rPr lang="es-PE" smtClean="0"/>
              <a:t>37</a:t>
            </a:fld>
            <a:endParaRPr lang="es-PE"/>
          </a:p>
        </p:txBody>
      </p:sp>
      <p:sp>
        <p:nvSpPr>
          <p:cNvPr id="8" name="CuadroTexto 7">
            <a:extLst>
              <a:ext uri="{FF2B5EF4-FFF2-40B4-BE49-F238E27FC236}">
                <a16:creationId xmlns:a16="http://schemas.microsoft.com/office/drawing/2014/main" id="{BF41E122-F697-DF33-00F4-22300AD9A30B}"/>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534057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EE3814-77E0-C594-62B1-DC8852ECDEEF}"/>
              </a:ext>
            </a:extLst>
          </p:cNvPr>
          <p:cNvSpPr>
            <a:spLocks noGrp="1"/>
          </p:cNvSpPr>
          <p:nvPr>
            <p:ph type="title"/>
          </p:nvPr>
        </p:nvSpPr>
        <p:spPr/>
        <p:txBody>
          <a:bodyPr/>
          <a:lstStyle/>
          <a:p>
            <a:pPr algn="ctr"/>
            <a:r>
              <a:rPr lang="es-PE" dirty="0"/>
              <a:t>Resolución por incumplimiento.</a:t>
            </a:r>
          </a:p>
        </p:txBody>
      </p:sp>
      <p:sp>
        <p:nvSpPr>
          <p:cNvPr id="3" name="Marcador de contenido 2">
            <a:extLst>
              <a:ext uri="{FF2B5EF4-FFF2-40B4-BE49-F238E27FC236}">
                <a16:creationId xmlns:a16="http://schemas.microsoft.com/office/drawing/2014/main" id="{FA8BBDE9-E351-A1EB-4AFF-6AD8A42F490E}"/>
              </a:ext>
            </a:extLst>
          </p:cNvPr>
          <p:cNvSpPr>
            <a:spLocks noGrp="1"/>
          </p:cNvSpPr>
          <p:nvPr>
            <p:ph idx="1"/>
          </p:nvPr>
        </p:nvSpPr>
        <p:spPr/>
        <p:txBody>
          <a:bodyPr>
            <a:normAutofit fontScale="70000" lnSpcReduction="20000"/>
          </a:bodyPr>
          <a:lstStyle/>
          <a:p>
            <a:pPr marL="0" indent="0" algn="just">
              <a:buNone/>
            </a:pPr>
            <a:r>
              <a:rPr lang="es-PE" sz="3100" b="1" i="0" u="none" strike="noStrike" dirty="0">
                <a:effectLst/>
                <a:hlinkClick r:id="rId3">
                  <a:extLst>
                    <a:ext uri="{A12FA001-AC4F-418D-AE19-62706E023703}">
                      <ahyp:hlinkClr xmlns:ahyp="http://schemas.microsoft.com/office/drawing/2018/hyperlinkcolor" val="tx"/>
                    </a:ext>
                  </a:extLst>
                </a:hlinkClick>
              </a:rPr>
              <a:t>OPINIÓN N°083-2021/DTN</a:t>
            </a:r>
            <a:r>
              <a:rPr lang="es-PE" sz="3100" b="1" i="0" dirty="0">
                <a:effectLst/>
              </a:rPr>
              <a:t>: La segunda carta notarial mediante la cual la Entidad decide la resolución del contrato, debe versar sobre la misma situación de incumplimiento que no fue revertida por el contratista pese a haber sido requerido para ello.</a:t>
            </a:r>
          </a:p>
          <a:p>
            <a:pPr marL="0" indent="0" algn="just">
              <a:buNone/>
            </a:pPr>
            <a:endParaRPr lang="es-PE" sz="3100" b="0" i="1" dirty="0">
              <a:effectLst/>
            </a:endParaRPr>
          </a:p>
          <a:p>
            <a:pPr marL="0" indent="0" algn="just">
              <a:buNone/>
            </a:pPr>
            <a:r>
              <a:rPr lang="es-PE" sz="3100" b="0" i="1" dirty="0">
                <a:effectLst/>
              </a:rPr>
              <a:t>“El incumplimiento injustificado de las obligaciones a cargo del contratista –sean contractuales, legales o reglamentarias- que hubiere generado la notificación de la primera carta notarial, conforme al procedimiento establecido en el numeral 165.1 del artículo 165 del Reglamento, debe encontrarse debidamente motivado por la Entidad, a fin de identificar las prestaciones u obligaciones cuya ejecución debe cumplir el contratista dentro del plazo otorgado; en ese contexto, la segunda carta notarial mediante la cual la Entidad decide la resolución del contrato, debe versar sobre la misma situación de incumplimiento que no fue revertida por el contratista pese a haber sido requerido para ello, tal como establece el literal a) del numeral 164.1 del artículo 164 del Reglamento”.   </a:t>
            </a:r>
          </a:p>
          <a:p>
            <a:pPr marL="0" indent="0">
              <a:buNone/>
            </a:pPr>
            <a:br>
              <a:rPr lang="es-PE" dirty="0"/>
            </a:br>
            <a:endParaRPr lang="es-PE" dirty="0"/>
          </a:p>
        </p:txBody>
      </p:sp>
      <p:sp>
        <p:nvSpPr>
          <p:cNvPr id="4" name="Marcador de número de diapositiva 3">
            <a:extLst>
              <a:ext uri="{FF2B5EF4-FFF2-40B4-BE49-F238E27FC236}">
                <a16:creationId xmlns:a16="http://schemas.microsoft.com/office/drawing/2014/main" id="{D8B55A99-EF27-6FB4-890F-E1D9BD265506}"/>
              </a:ext>
            </a:extLst>
          </p:cNvPr>
          <p:cNvSpPr>
            <a:spLocks noGrp="1"/>
          </p:cNvSpPr>
          <p:nvPr>
            <p:ph type="sldNum" sz="quarter" idx="12"/>
          </p:nvPr>
        </p:nvSpPr>
        <p:spPr/>
        <p:txBody>
          <a:bodyPr/>
          <a:lstStyle/>
          <a:p>
            <a:fld id="{27CEF899-458A-DB4B-9446-E3C882B900FE}" type="slidenum">
              <a:rPr lang="es-PE" smtClean="0"/>
              <a:t>38</a:t>
            </a:fld>
            <a:endParaRPr lang="es-PE"/>
          </a:p>
        </p:txBody>
      </p:sp>
      <p:sp>
        <p:nvSpPr>
          <p:cNvPr id="5" name="CuadroTexto 4">
            <a:extLst>
              <a:ext uri="{FF2B5EF4-FFF2-40B4-BE49-F238E27FC236}">
                <a16:creationId xmlns:a16="http://schemas.microsoft.com/office/drawing/2014/main" id="{69680384-370D-F229-D533-D833D4E1FC26}"/>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466401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E20D94-5BBE-8A23-3930-21569E3D586D}"/>
              </a:ext>
            </a:extLst>
          </p:cNvPr>
          <p:cNvSpPr>
            <a:spLocks noGrp="1"/>
          </p:cNvSpPr>
          <p:nvPr>
            <p:ph type="title"/>
          </p:nvPr>
        </p:nvSpPr>
        <p:spPr/>
        <p:txBody>
          <a:bodyPr/>
          <a:lstStyle/>
          <a:p>
            <a:pPr algn="ctr"/>
            <a:r>
              <a:rPr lang="es-PE" dirty="0"/>
              <a:t>Resolución por incumplimiento</a:t>
            </a:r>
          </a:p>
        </p:txBody>
      </p:sp>
      <p:sp>
        <p:nvSpPr>
          <p:cNvPr id="3" name="Marcador de contenido 2">
            <a:extLst>
              <a:ext uri="{FF2B5EF4-FFF2-40B4-BE49-F238E27FC236}">
                <a16:creationId xmlns:a16="http://schemas.microsoft.com/office/drawing/2014/main" id="{907F3BE5-7C0D-3AA5-E69E-4EB85D7074DD}"/>
              </a:ext>
            </a:extLst>
          </p:cNvPr>
          <p:cNvSpPr>
            <a:spLocks noGrp="1"/>
          </p:cNvSpPr>
          <p:nvPr>
            <p:ph idx="1"/>
          </p:nvPr>
        </p:nvSpPr>
        <p:spPr/>
        <p:txBody>
          <a:bodyPr>
            <a:normAutofit fontScale="77500" lnSpcReduction="20000"/>
          </a:bodyPr>
          <a:lstStyle/>
          <a:p>
            <a:pPr marL="0" indent="0" algn="just">
              <a:buNone/>
            </a:pPr>
            <a:r>
              <a:rPr lang="es-PE" b="1" i="0" u="none" strike="noStrike" dirty="0">
                <a:effectLst/>
                <a:hlinkClick r:id="rId2">
                  <a:extLst>
                    <a:ext uri="{A12FA001-AC4F-418D-AE19-62706E023703}">
                      <ahyp:hlinkClr xmlns:ahyp="http://schemas.microsoft.com/office/drawing/2018/hyperlinkcolor" val="tx"/>
                    </a:ext>
                  </a:extLst>
                </a:hlinkClick>
              </a:rPr>
              <a:t>OPINIÓN Nº 218-2019/DTN</a:t>
            </a:r>
            <a:r>
              <a:rPr lang="es-PE" b="1" i="0" dirty="0">
                <a:effectLst/>
              </a:rPr>
              <a:t>: El plazo que puede ser otorgado a la parte para que proceda al cumplimiento de sus prestaciones debe ajustarse a aquellos plazos previstos en la normativa de contrataciones del Estado, no pudiendo ser agregados plazos adicionales por otros motivos no establecidos, tales como el término de la distancia.</a:t>
            </a:r>
          </a:p>
          <a:p>
            <a:pPr marL="0" indent="0" algn="just">
              <a:buNone/>
            </a:pPr>
            <a:endParaRPr lang="es-PE" b="0" i="0" dirty="0">
              <a:effectLst/>
            </a:endParaRPr>
          </a:p>
          <a:p>
            <a:pPr algn="just"/>
            <a:r>
              <a:rPr lang="es-PE" b="0" i="1" dirty="0">
                <a:effectLst/>
              </a:rPr>
              <a:t>“Cuando la Entidad inicie el procedimiento de resolución contractual, previsto en el artículo 165 del Reglamento, otorgará al contratista un plazo de hasta cinco (5) días para la ejecución de las obligaciones incumplidas, o en caso el monto contractual, la complejidad, envergadura o sofisticación de la contratación así lo requieran, dicho plazo puede ser hasta quince (15) días.</a:t>
            </a:r>
          </a:p>
          <a:p>
            <a:pPr algn="just"/>
            <a:r>
              <a:rPr lang="es-PE" b="0" i="1" dirty="0">
                <a:effectLst/>
              </a:rPr>
              <a:t>En el marco de la normativa de contrataciones del Estado no se ha previsto la posibilidad que el contratista pueda solicitar el incremento de los días asignados al considerar el “término de la distancia”, debiendo ceñirse al plazo otorgado por la Entidad conforme al artículo 165 del Reglamento, el cual debe brindarse en función a las características propias de la prestación a cumplir”.</a:t>
            </a:r>
          </a:p>
          <a:p>
            <a:endParaRPr lang="es-PE" dirty="0"/>
          </a:p>
        </p:txBody>
      </p:sp>
      <p:sp>
        <p:nvSpPr>
          <p:cNvPr id="4" name="Marcador de número de diapositiva 3">
            <a:extLst>
              <a:ext uri="{FF2B5EF4-FFF2-40B4-BE49-F238E27FC236}">
                <a16:creationId xmlns:a16="http://schemas.microsoft.com/office/drawing/2014/main" id="{8FE8E342-E690-3BF4-E9BB-DB4C0DCC6B21}"/>
              </a:ext>
            </a:extLst>
          </p:cNvPr>
          <p:cNvSpPr>
            <a:spLocks noGrp="1"/>
          </p:cNvSpPr>
          <p:nvPr>
            <p:ph type="sldNum" sz="quarter" idx="12"/>
          </p:nvPr>
        </p:nvSpPr>
        <p:spPr/>
        <p:txBody>
          <a:bodyPr/>
          <a:lstStyle/>
          <a:p>
            <a:fld id="{27CEF899-458A-DB4B-9446-E3C882B900FE}" type="slidenum">
              <a:rPr lang="es-PE" smtClean="0"/>
              <a:t>39</a:t>
            </a:fld>
            <a:endParaRPr lang="es-PE"/>
          </a:p>
        </p:txBody>
      </p:sp>
      <p:sp>
        <p:nvSpPr>
          <p:cNvPr id="5" name="CuadroTexto 4">
            <a:extLst>
              <a:ext uri="{FF2B5EF4-FFF2-40B4-BE49-F238E27FC236}">
                <a16:creationId xmlns:a16="http://schemas.microsoft.com/office/drawing/2014/main" id="{3CA0D626-64E9-BD87-BCE1-528211D3A0FE}"/>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2861770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DB28FC-25A0-7039-1442-391DE118C069}"/>
              </a:ext>
            </a:extLst>
          </p:cNvPr>
          <p:cNvSpPr>
            <a:spLocks noGrp="1"/>
          </p:cNvSpPr>
          <p:nvPr>
            <p:ph type="title"/>
          </p:nvPr>
        </p:nvSpPr>
        <p:spPr/>
        <p:txBody>
          <a:bodyPr/>
          <a:lstStyle/>
          <a:p>
            <a:pPr algn="ctr"/>
            <a:r>
              <a:rPr lang="es-PE" b="1" dirty="0"/>
              <a:t>Contenido del contrato </a:t>
            </a:r>
          </a:p>
        </p:txBody>
      </p:sp>
      <p:sp>
        <p:nvSpPr>
          <p:cNvPr id="3" name="Marcador de contenido 2">
            <a:extLst>
              <a:ext uri="{FF2B5EF4-FFF2-40B4-BE49-F238E27FC236}">
                <a16:creationId xmlns:a16="http://schemas.microsoft.com/office/drawing/2014/main" id="{5B28BF2F-2464-B675-AE63-4C5B72F39B84}"/>
              </a:ext>
            </a:extLst>
          </p:cNvPr>
          <p:cNvSpPr>
            <a:spLocks noGrp="1"/>
          </p:cNvSpPr>
          <p:nvPr>
            <p:ph idx="1"/>
          </p:nvPr>
        </p:nvSpPr>
        <p:spPr/>
        <p:txBody>
          <a:bodyPr/>
          <a:lstStyle/>
          <a:p>
            <a:pPr marL="0" indent="0">
              <a:buNone/>
            </a:pPr>
            <a:r>
              <a:rPr lang="es-PE" dirty="0">
                <a:highlight>
                  <a:srgbClr val="FFFF00"/>
                </a:highlight>
              </a:rPr>
              <a:t>Art. 138.1 RLCE</a:t>
            </a:r>
          </a:p>
          <a:p>
            <a:pPr marL="0" indent="0">
              <a:buNone/>
            </a:pPr>
            <a:endParaRPr lang="es-PE" dirty="0"/>
          </a:p>
          <a:p>
            <a:pPr algn="just"/>
            <a:r>
              <a:rPr lang="es-PE" dirty="0"/>
              <a:t>El documento que lo contiene.</a:t>
            </a:r>
          </a:p>
          <a:p>
            <a:pPr algn="just"/>
            <a:r>
              <a:rPr lang="es-PE" dirty="0"/>
              <a:t>Los documentos del procedimeinto de selección  que estabezcan reglas definitivas.</a:t>
            </a:r>
          </a:p>
          <a:p>
            <a:pPr algn="just"/>
            <a:r>
              <a:rPr lang="es-PE" dirty="0"/>
              <a:t>La oferta ganadora.</a:t>
            </a:r>
          </a:p>
          <a:p>
            <a:pPr algn="just"/>
            <a:r>
              <a:rPr lang="es-PE" dirty="0"/>
              <a:t>Documentos derivados del procedimiento de selección que establezcan obligaciones para las partes. </a:t>
            </a:r>
          </a:p>
        </p:txBody>
      </p:sp>
      <p:sp>
        <p:nvSpPr>
          <p:cNvPr id="4" name="Marcador de número de diapositiva 3">
            <a:extLst>
              <a:ext uri="{FF2B5EF4-FFF2-40B4-BE49-F238E27FC236}">
                <a16:creationId xmlns:a16="http://schemas.microsoft.com/office/drawing/2014/main" id="{89F4FC08-0FDA-3ECD-CF88-21413B01D650}"/>
              </a:ext>
            </a:extLst>
          </p:cNvPr>
          <p:cNvSpPr>
            <a:spLocks noGrp="1"/>
          </p:cNvSpPr>
          <p:nvPr>
            <p:ph type="sldNum" sz="quarter" idx="12"/>
          </p:nvPr>
        </p:nvSpPr>
        <p:spPr/>
        <p:txBody>
          <a:bodyPr/>
          <a:lstStyle/>
          <a:p>
            <a:fld id="{27CEF899-458A-DB4B-9446-E3C882B900FE}" type="slidenum">
              <a:rPr lang="es-PE" smtClean="0"/>
              <a:t>4</a:t>
            </a:fld>
            <a:endParaRPr lang="es-PE" dirty="0"/>
          </a:p>
        </p:txBody>
      </p:sp>
      <p:sp>
        <p:nvSpPr>
          <p:cNvPr id="5" name="CuadroTexto 4">
            <a:extLst>
              <a:ext uri="{FF2B5EF4-FFF2-40B4-BE49-F238E27FC236}">
                <a16:creationId xmlns:a16="http://schemas.microsoft.com/office/drawing/2014/main" id="{1B9536E5-A041-0232-8163-22E738B21C8E}"/>
              </a:ext>
            </a:extLst>
          </p:cNvPr>
          <p:cNvSpPr txBox="1"/>
          <p:nvPr/>
        </p:nvSpPr>
        <p:spPr>
          <a:xfrm>
            <a:off x="0" y="6215746"/>
            <a:ext cx="8141361" cy="523220"/>
          </a:xfrm>
          <a:prstGeom prst="rect">
            <a:avLst/>
          </a:prstGeom>
          <a:noFill/>
        </p:spPr>
        <p:txBody>
          <a:bodyPr wrap="square" rtlCol="0">
            <a:spAutoFit/>
          </a:bodyPr>
          <a:lstStyle/>
          <a:p>
            <a:r>
              <a:rPr lang="es-PE" sz="1400" dirty="0"/>
              <a:t>Leonardo Chang Valderas</a:t>
            </a:r>
          </a:p>
          <a:p>
            <a:r>
              <a:rPr lang="es-PE" sz="1400" dirty="0"/>
              <a:t>ejecuta.obra.legal@gmail.com</a:t>
            </a:r>
          </a:p>
        </p:txBody>
      </p:sp>
    </p:spTree>
    <p:extLst>
      <p:ext uri="{BB962C8B-B14F-4D97-AF65-F5344CB8AC3E}">
        <p14:creationId xmlns:p14="http://schemas.microsoft.com/office/powerpoint/2010/main" val="23557596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0AACB-D058-F6B8-A394-EB56D4C0C622}"/>
              </a:ext>
            </a:extLst>
          </p:cNvPr>
          <p:cNvSpPr>
            <a:spLocks noGrp="1"/>
          </p:cNvSpPr>
          <p:nvPr>
            <p:ph type="title"/>
          </p:nvPr>
        </p:nvSpPr>
        <p:spPr/>
        <p:txBody>
          <a:bodyPr/>
          <a:lstStyle/>
          <a:p>
            <a:pPr algn="ctr"/>
            <a:r>
              <a:rPr lang="es-PE" dirty="0"/>
              <a:t>Resolución por incumplimiento</a:t>
            </a:r>
          </a:p>
        </p:txBody>
      </p:sp>
      <p:sp>
        <p:nvSpPr>
          <p:cNvPr id="3" name="Marcador de contenido 2">
            <a:extLst>
              <a:ext uri="{FF2B5EF4-FFF2-40B4-BE49-F238E27FC236}">
                <a16:creationId xmlns:a16="http://schemas.microsoft.com/office/drawing/2014/main" id="{85BA6968-35D7-D13E-29E8-F33732ECF659}"/>
              </a:ext>
            </a:extLst>
          </p:cNvPr>
          <p:cNvSpPr>
            <a:spLocks noGrp="1"/>
          </p:cNvSpPr>
          <p:nvPr>
            <p:ph idx="1"/>
          </p:nvPr>
        </p:nvSpPr>
        <p:spPr/>
        <p:txBody>
          <a:bodyPr>
            <a:normAutofit fontScale="92500" lnSpcReduction="10000"/>
          </a:bodyPr>
          <a:lstStyle/>
          <a:p>
            <a:pPr marL="0" indent="0" algn="just">
              <a:buNone/>
            </a:pPr>
            <a:r>
              <a:rPr lang="es-PE" b="1" i="0" u="none" strike="noStrike" dirty="0">
                <a:effectLst/>
              </a:rPr>
              <a:t>Opinión N°001-2019/DTN</a:t>
            </a:r>
            <a:r>
              <a:rPr lang="es-PE" b="1" i="0" dirty="0">
                <a:effectLst/>
              </a:rPr>
              <a:t>: La parte afectada por el incumplimiento deberá determinar si la resolución debe ser parcial o total. Para que sea parcial, la parte afectada por el incumplimiento deberá ser separable e independiente del resto de obligaciones.</a:t>
            </a:r>
            <a:endParaRPr lang="es-PE" b="0" i="0" dirty="0">
              <a:effectLst/>
            </a:endParaRPr>
          </a:p>
          <a:p>
            <a:pPr algn="just"/>
            <a:r>
              <a:rPr lang="es-PE" b="0" i="0" dirty="0">
                <a:effectLst/>
              </a:rPr>
              <a:t>“Corresponde a la parte afectada por el incumplimiento determinar si, en el marco del procedimiento de resolución del contrato previsto en el artículo 136 del Reglamento, la resolución será total o parcial. La resolución parcial sólo involucrará a aquella parte del contrato afectada por el incumplimiento cuando dicha parte sea separable e independiente del resto de las obligaciones contractuales, debería ser indicada expresamente en el documento que comunica la resolución del contrato y será viable siempre que la resolución del total del contrato pudiera afectar los intereses de la Entidad”.</a:t>
            </a:r>
          </a:p>
          <a:p>
            <a:endParaRPr lang="es-PE" dirty="0"/>
          </a:p>
        </p:txBody>
      </p:sp>
      <p:sp>
        <p:nvSpPr>
          <p:cNvPr id="4" name="Marcador de número de diapositiva 3">
            <a:extLst>
              <a:ext uri="{FF2B5EF4-FFF2-40B4-BE49-F238E27FC236}">
                <a16:creationId xmlns:a16="http://schemas.microsoft.com/office/drawing/2014/main" id="{29642090-238D-DC9F-422F-9A9529176AAB}"/>
              </a:ext>
            </a:extLst>
          </p:cNvPr>
          <p:cNvSpPr>
            <a:spLocks noGrp="1"/>
          </p:cNvSpPr>
          <p:nvPr>
            <p:ph type="sldNum" sz="quarter" idx="12"/>
          </p:nvPr>
        </p:nvSpPr>
        <p:spPr/>
        <p:txBody>
          <a:bodyPr/>
          <a:lstStyle/>
          <a:p>
            <a:fld id="{27CEF899-458A-DB4B-9446-E3C882B900FE}" type="slidenum">
              <a:rPr lang="es-PE" smtClean="0"/>
              <a:t>40</a:t>
            </a:fld>
            <a:endParaRPr lang="es-PE" dirty="0"/>
          </a:p>
        </p:txBody>
      </p:sp>
      <p:sp>
        <p:nvSpPr>
          <p:cNvPr id="5" name="CuadroTexto 4">
            <a:extLst>
              <a:ext uri="{FF2B5EF4-FFF2-40B4-BE49-F238E27FC236}">
                <a16:creationId xmlns:a16="http://schemas.microsoft.com/office/drawing/2014/main" id="{91D0C20B-8ACE-FDB0-8E5B-D67AA1D7C9DE}"/>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6576054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8B7440-A69D-3BAD-6D6B-7CCBEFD64BFD}"/>
              </a:ext>
            </a:extLst>
          </p:cNvPr>
          <p:cNvSpPr>
            <a:spLocks noGrp="1"/>
          </p:cNvSpPr>
          <p:nvPr>
            <p:ph type="title"/>
          </p:nvPr>
        </p:nvSpPr>
        <p:spPr/>
        <p:txBody>
          <a:bodyPr/>
          <a:lstStyle/>
          <a:p>
            <a:pPr algn="ctr"/>
            <a:r>
              <a:rPr lang="es-PE" dirty="0"/>
              <a:t>Resolución por incumplimiento</a:t>
            </a:r>
          </a:p>
        </p:txBody>
      </p:sp>
      <p:sp>
        <p:nvSpPr>
          <p:cNvPr id="3" name="Marcador de contenido 2">
            <a:extLst>
              <a:ext uri="{FF2B5EF4-FFF2-40B4-BE49-F238E27FC236}">
                <a16:creationId xmlns:a16="http://schemas.microsoft.com/office/drawing/2014/main" id="{C55AC655-2B35-CF55-1B87-44AB3B925441}"/>
              </a:ext>
            </a:extLst>
          </p:cNvPr>
          <p:cNvSpPr>
            <a:spLocks noGrp="1"/>
          </p:cNvSpPr>
          <p:nvPr>
            <p:ph idx="1"/>
          </p:nvPr>
        </p:nvSpPr>
        <p:spPr/>
        <p:txBody>
          <a:bodyPr>
            <a:noAutofit/>
          </a:bodyPr>
          <a:lstStyle/>
          <a:p>
            <a:pPr algn="just"/>
            <a:r>
              <a:rPr lang="es-PE" sz="2400" b="1" i="0" u="none" strike="noStrike" dirty="0">
                <a:effectLst/>
                <a:hlinkClick r:id="rId2">
                  <a:extLst>
                    <a:ext uri="{A12FA001-AC4F-418D-AE19-62706E023703}">
                      <ahyp:hlinkClr xmlns:ahyp="http://schemas.microsoft.com/office/drawing/2018/hyperlinkcolor" val="tx"/>
                    </a:ext>
                  </a:extLst>
                </a:hlinkClick>
              </a:rPr>
              <a:t>OPINIÓN 086-2018/DTN</a:t>
            </a:r>
            <a:r>
              <a:rPr lang="es-PE" sz="2400" b="1" i="0" dirty="0">
                <a:effectLst/>
              </a:rPr>
              <a:t>: Una vez resuelto un contrato por incumplimiento, no corresponde iniciar un nuevo procedimiento de resolución contractual, como sería el caso en que la contraparte también busque resolverlo por incumplimiento, siempre y cuando la resolución que se haya realizado cumpla con los requisitos y formalidades establecidos en la normativa de contratación pública.</a:t>
            </a:r>
            <a:endParaRPr lang="es-PE" sz="2400" b="0" i="0" dirty="0">
              <a:effectLst/>
            </a:endParaRPr>
          </a:p>
          <a:p>
            <a:pPr algn="just"/>
            <a:r>
              <a:rPr lang="es-PE" sz="2200" b="0" i="0" dirty="0">
                <a:effectLst/>
              </a:rPr>
              <a:t>“3.2. Una vez materializada la debida resolución del contrato –</a:t>
            </a:r>
            <a:r>
              <a:rPr lang="es-PE" sz="2200" b="0" i="1" dirty="0">
                <a:effectLst/>
              </a:rPr>
              <a:t>siguiendo el procedimiento, y cumplido los requisitos y formalidades previstos en la normativa de contrataciones del Estado</a:t>
            </a:r>
            <a:r>
              <a:rPr lang="es-PE" sz="2200" b="0" i="0" dirty="0">
                <a:effectLst/>
              </a:rPr>
              <a:t>– no cabría iniciar un nuevo procedimiento de resolución contractual respecto del mismo contrato, puesto que, para entonces, la relación jurídica entre la Entidad y el contratista se encontraría extinta.</a:t>
            </a:r>
          </a:p>
          <a:p>
            <a:pPr algn="just"/>
            <a:r>
              <a:rPr lang="es-PE" sz="2200" b="0" i="0" dirty="0">
                <a:effectLst/>
              </a:rPr>
              <a:t>3.3. Las controversias relacionadas con la resolución del contrato pueden ser sometidas a conciliación o arbitraje dentro del plazo previsto en el artículo 137 del Reglamento”.</a:t>
            </a:r>
          </a:p>
          <a:p>
            <a:pPr algn="just"/>
            <a:br>
              <a:rPr lang="es-PE" sz="2400" dirty="0"/>
            </a:br>
            <a:endParaRPr lang="es-PE" sz="2400" dirty="0"/>
          </a:p>
        </p:txBody>
      </p:sp>
      <p:sp>
        <p:nvSpPr>
          <p:cNvPr id="4" name="Marcador de número de diapositiva 3">
            <a:extLst>
              <a:ext uri="{FF2B5EF4-FFF2-40B4-BE49-F238E27FC236}">
                <a16:creationId xmlns:a16="http://schemas.microsoft.com/office/drawing/2014/main" id="{7AEC6AD3-7AB8-CD3F-D028-23DDDEB7F9AC}"/>
              </a:ext>
            </a:extLst>
          </p:cNvPr>
          <p:cNvSpPr>
            <a:spLocks noGrp="1"/>
          </p:cNvSpPr>
          <p:nvPr>
            <p:ph type="sldNum" sz="quarter" idx="12"/>
          </p:nvPr>
        </p:nvSpPr>
        <p:spPr/>
        <p:txBody>
          <a:bodyPr/>
          <a:lstStyle/>
          <a:p>
            <a:fld id="{27CEF899-458A-DB4B-9446-E3C882B900FE}" type="slidenum">
              <a:rPr lang="es-PE" smtClean="0"/>
              <a:t>41</a:t>
            </a:fld>
            <a:endParaRPr lang="es-PE"/>
          </a:p>
        </p:txBody>
      </p:sp>
      <p:sp>
        <p:nvSpPr>
          <p:cNvPr id="6" name="CuadroTexto 5">
            <a:extLst>
              <a:ext uri="{FF2B5EF4-FFF2-40B4-BE49-F238E27FC236}">
                <a16:creationId xmlns:a16="http://schemas.microsoft.com/office/drawing/2014/main" id="{4AE95C17-75B7-EFC7-89C8-30FF0B8378B6}"/>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2088127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1B643F-CA03-7E7C-98E3-806BBA706631}"/>
              </a:ext>
            </a:extLst>
          </p:cNvPr>
          <p:cNvSpPr>
            <a:spLocks noGrp="1"/>
          </p:cNvSpPr>
          <p:nvPr>
            <p:ph type="title"/>
          </p:nvPr>
        </p:nvSpPr>
        <p:spPr/>
        <p:txBody>
          <a:bodyPr/>
          <a:lstStyle/>
          <a:p>
            <a:pPr algn="ctr"/>
            <a:r>
              <a:rPr lang="es-PE" dirty="0"/>
              <a:t>Resolución por incumplimiento</a:t>
            </a:r>
          </a:p>
        </p:txBody>
      </p:sp>
      <p:pic>
        <p:nvPicPr>
          <p:cNvPr id="6" name="Marcador de contenido 5">
            <a:extLst>
              <a:ext uri="{FF2B5EF4-FFF2-40B4-BE49-F238E27FC236}">
                <a16:creationId xmlns:a16="http://schemas.microsoft.com/office/drawing/2014/main" id="{EA362698-6BED-AA3A-AFFF-0CD5B5F9C86C}"/>
              </a:ext>
            </a:extLst>
          </p:cNvPr>
          <p:cNvPicPr>
            <a:picLocks noGrp="1" noChangeAspect="1"/>
          </p:cNvPicPr>
          <p:nvPr>
            <p:ph idx="1"/>
          </p:nvPr>
        </p:nvPicPr>
        <p:blipFill>
          <a:blip r:embed="rId2"/>
          <a:stretch>
            <a:fillRect/>
          </a:stretch>
        </p:blipFill>
        <p:spPr>
          <a:xfrm>
            <a:off x="2283296" y="2442196"/>
            <a:ext cx="8737600" cy="3340100"/>
          </a:xfrm>
        </p:spPr>
      </p:pic>
      <p:sp>
        <p:nvSpPr>
          <p:cNvPr id="4" name="Marcador de número de diapositiva 3">
            <a:extLst>
              <a:ext uri="{FF2B5EF4-FFF2-40B4-BE49-F238E27FC236}">
                <a16:creationId xmlns:a16="http://schemas.microsoft.com/office/drawing/2014/main" id="{40192108-1841-3519-EE3C-8AC31C7FFA0D}"/>
              </a:ext>
            </a:extLst>
          </p:cNvPr>
          <p:cNvSpPr>
            <a:spLocks noGrp="1"/>
          </p:cNvSpPr>
          <p:nvPr>
            <p:ph type="sldNum" sz="quarter" idx="12"/>
          </p:nvPr>
        </p:nvSpPr>
        <p:spPr/>
        <p:txBody>
          <a:bodyPr/>
          <a:lstStyle/>
          <a:p>
            <a:fld id="{27CEF899-458A-DB4B-9446-E3C882B900FE}" type="slidenum">
              <a:rPr lang="es-PE" smtClean="0"/>
              <a:t>42</a:t>
            </a:fld>
            <a:endParaRPr lang="es-PE"/>
          </a:p>
        </p:txBody>
      </p:sp>
      <p:sp>
        <p:nvSpPr>
          <p:cNvPr id="7" name="CuadroTexto 6">
            <a:extLst>
              <a:ext uri="{FF2B5EF4-FFF2-40B4-BE49-F238E27FC236}">
                <a16:creationId xmlns:a16="http://schemas.microsoft.com/office/drawing/2014/main" id="{87985768-4A69-0934-76BA-219E1A333FE1}"/>
              </a:ext>
            </a:extLst>
          </p:cNvPr>
          <p:cNvSpPr txBox="1"/>
          <p:nvPr/>
        </p:nvSpPr>
        <p:spPr>
          <a:xfrm>
            <a:off x="1727200" y="1646238"/>
            <a:ext cx="3021980" cy="646331"/>
          </a:xfrm>
          <a:prstGeom prst="rect">
            <a:avLst/>
          </a:prstGeom>
          <a:noFill/>
        </p:spPr>
        <p:txBody>
          <a:bodyPr wrap="square" rtlCol="0">
            <a:spAutoFit/>
          </a:bodyPr>
          <a:lstStyle/>
          <a:p>
            <a:r>
              <a:rPr lang="es-PE" dirty="0"/>
              <a:t>Controversia </a:t>
            </a:r>
          </a:p>
          <a:p>
            <a:r>
              <a:rPr lang="es-PE" dirty="0"/>
              <a:t>Incumplimiento irreversible </a:t>
            </a:r>
          </a:p>
        </p:txBody>
      </p:sp>
      <p:sp>
        <p:nvSpPr>
          <p:cNvPr id="8" name="CuadroTexto 7">
            <a:extLst>
              <a:ext uri="{FF2B5EF4-FFF2-40B4-BE49-F238E27FC236}">
                <a16:creationId xmlns:a16="http://schemas.microsoft.com/office/drawing/2014/main" id="{CDF5558C-B4D9-B21D-4260-E8937D08075A}"/>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802741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357426-1702-53CC-F7A3-A223E3501E17}"/>
              </a:ext>
            </a:extLst>
          </p:cNvPr>
          <p:cNvSpPr>
            <a:spLocks noGrp="1"/>
          </p:cNvSpPr>
          <p:nvPr>
            <p:ph type="title"/>
          </p:nvPr>
        </p:nvSpPr>
        <p:spPr/>
        <p:txBody>
          <a:bodyPr/>
          <a:lstStyle/>
          <a:p>
            <a:pPr algn="ctr"/>
            <a:r>
              <a:rPr lang="es-PE" dirty="0"/>
              <a:t>Resolución por incumplimiento</a:t>
            </a:r>
          </a:p>
        </p:txBody>
      </p:sp>
      <p:pic>
        <p:nvPicPr>
          <p:cNvPr id="6" name="Marcador de contenido 5">
            <a:extLst>
              <a:ext uri="{FF2B5EF4-FFF2-40B4-BE49-F238E27FC236}">
                <a16:creationId xmlns:a16="http://schemas.microsoft.com/office/drawing/2014/main" id="{17E8AEBF-67A4-8B6E-F9FF-3A7072F980C7}"/>
              </a:ext>
            </a:extLst>
          </p:cNvPr>
          <p:cNvPicPr>
            <a:picLocks noGrp="1" noChangeAspect="1"/>
          </p:cNvPicPr>
          <p:nvPr>
            <p:ph idx="1"/>
          </p:nvPr>
        </p:nvPicPr>
        <p:blipFill>
          <a:blip r:embed="rId2"/>
          <a:stretch>
            <a:fillRect/>
          </a:stretch>
        </p:blipFill>
        <p:spPr>
          <a:xfrm>
            <a:off x="2636406" y="2220687"/>
            <a:ext cx="6919187" cy="3956276"/>
          </a:xfrm>
        </p:spPr>
      </p:pic>
      <p:sp>
        <p:nvSpPr>
          <p:cNvPr id="4" name="Marcador de número de diapositiva 3">
            <a:extLst>
              <a:ext uri="{FF2B5EF4-FFF2-40B4-BE49-F238E27FC236}">
                <a16:creationId xmlns:a16="http://schemas.microsoft.com/office/drawing/2014/main" id="{2FB3BFFC-C00A-826D-27A2-8AC9224588B9}"/>
              </a:ext>
            </a:extLst>
          </p:cNvPr>
          <p:cNvSpPr>
            <a:spLocks noGrp="1"/>
          </p:cNvSpPr>
          <p:nvPr>
            <p:ph type="sldNum" sz="quarter" idx="12"/>
          </p:nvPr>
        </p:nvSpPr>
        <p:spPr/>
        <p:txBody>
          <a:bodyPr/>
          <a:lstStyle/>
          <a:p>
            <a:fld id="{27CEF899-458A-DB4B-9446-E3C882B900FE}" type="slidenum">
              <a:rPr lang="es-PE" smtClean="0"/>
              <a:t>43</a:t>
            </a:fld>
            <a:endParaRPr lang="es-PE"/>
          </a:p>
        </p:txBody>
      </p:sp>
      <p:sp>
        <p:nvSpPr>
          <p:cNvPr id="9" name="CuadroTexto 8">
            <a:extLst>
              <a:ext uri="{FF2B5EF4-FFF2-40B4-BE49-F238E27FC236}">
                <a16:creationId xmlns:a16="http://schemas.microsoft.com/office/drawing/2014/main" id="{CFC51162-1417-282D-636F-1EECE8624DC5}"/>
              </a:ext>
            </a:extLst>
          </p:cNvPr>
          <p:cNvSpPr txBox="1"/>
          <p:nvPr/>
        </p:nvSpPr>
        <p:spPr>
          <a:xfrm>
            <a:off x="2470067" y="1771021"/>
            <a:ext cx="5320146" cy="369332"/>
          </a:xfrm>
          <a:prstGeom prst="rect">
            <a:avLst/>
          </a:prstGeom>
          <a:noFill/>
        </p:spPr>
        <p:txBody>
          <a:bodyPr wrap="square" rtlCol="0">
            <a:spAutoFit/>
          </a:bodyPr>
          <a:lstStyle/>
          <a:p>
            <a:r>
              <a:rPr lang="es-PE" dirty="0"/>
              <a:t>Controversia. Incumplimiento irreversible.  </a:t>
            </a:r>
          </a:p>
        </p:txBody>
      </p:sp>
      <p:sp>
        <p:nvSpPr>
          <p:cNvPr id="11" name="CuadroTexto 10">
            <a:extLst>
              <a:ext uri="{FF2B5EF4-FFF2-40B4-BE49-F238E27FC236}">
                <a16:creationId xmlns:a16="http://schemas.microsoft.com/office/drawing/2014/main" id="{88815880-E43D-2E3A-2AEA-AC5B8186A2D6}"/>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753132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6ED3E8-6036-61D7-4ECA-4E5531FC4CBB}"/>
              </a:ext>
            </a:extLst>
          </p:cNvPr>
          <p:cNvSpPr>
            <a:spLocks noGrp="1"/>
          </p:cNvSpPr>
          <p:nvPr>
            <p:ph type="title"/>
          </p:nvPr>
        </p:nvSpPr>
        <p:spPr/>
        <p:txBody>
          <a:bodyPr/>
          <a:lstStyle/>
          <a:p>
            <a:pPr algn="ctr"/>
            <a:r>
              <a:rPr lang="es-PE" dirty="0"/>
              <a:t>Resolución por incumplimiento</a:t>
            </a:r>
          </a:p>
        </p:txBody>
      </p:sp>
      <p:sp>
        <p:nvSpPr>
          <p:cNvPr id="3" name="Marcador de contenido 2">
            <a:extLst>
              <a:ext uri="{FF2B5EF4-FFF2-40B4-BE49-F238E27FC236}">
                <a16:creationId xmlns:a16="http://schemas.microsoft.com/office/drawing/2014/main" id="{2EAE5BBE-F798-55C3-D405-45D0D710899F}"/>
              </a:ext>
            </a:extLst>
          </p:cNvPr>
          <p:cNvSpPr>
            <a:spLocks noGrp="1"/>
          </p:cNvSpPr>
          <p:nvPr>
            <p:ph idx="1"/>
          </p:nvPr>
        </p:nvSpPr>
        <p:spPr/>
        <p:txBody>
          <a:bodyPr/>
          <a:lstStyle/>
          <a:p>
            <a:endParaRPr lang="es-PE" dirty="0"/>
          </a:p>
          <a:p>
            <a:r>
              <a:rPr lang="es-PE" dirty="0"/>
              <a:t>Controversia </a:t>
            </a:r>
          </a:p>
          <a:p>
            <a:pPr marL="914400" lvl="2" indent="0">
              <a:buNone/>
            </a:pPr>
            <a:endParaRPr lang="es-PE" sz="2400" dirty="0"/>
          </a:p>
          <a:p>
            <a:pPr lvl="2"/>
            <a:r>
              <a:rPr lang="es-PE" sz="2400" dirty="0"/>
              <a:t>Incumplimiento injustificado/apercibimiento. Art. 165.1 RLCE. </a:t>
            </a:r>
          </a:p>
          <a:p>
            <a:pPr lvl="2"/>
            <a:r>
              <a:rPr lang="es-PE" sz="2400" dirty="0"/>
              <a:t>Incumplimiento irreversible/sin apercibimiento.</a:t>
            </a:r>
          </a:p>
          <a:p>
            <a:pPr lvl="2"/>
            <a:endParaRPr lang="es-PE" sz="2400" dirty="0"/>
          </a:p>
          <a:p>
            <a:pPr lvl="2"/>
            <a:r>
              <a:rPr lang="es-PE" sz="2400" dirty="0"/>
              <a:t>La parte perjudicada con los incumplimientos, debe efectuar o no el apercibimiento?</a:t>
            </a:r>
          </a:p>
          <a:p>
            <a:pPr lvl="2"/>
            <a:endParaRPr lang="es-PE" dirty="0"/>
          </a:p>
        </p:txBody>
      </p:sp>
      <p:sp>
        <p:nvSpPr>
          <p:cNvPr id="4" name="Marcador de número de diapositiva 3">
            <a:extLst>
              <a:ext uri="{FF2B5EF4-FFF2-40B4-BE49-F238E27FC236}">
                <a16:creationId xmlns:a16="http://schemas.microsoft.com/office/drawing/2014/main" id="{7279BCB7-1EF7-4662-42FF-3437208546A4}"/>
              </a:ext>
            </a:extLst>
          </p:cNvPr>
          <p:cNvSpPr>
            <a:spLocks noGrp="1"/>
          </p:cNvSpPr>
          <p:nvPr>
            <p:ph type="sldNum" sz="quarter" idx="12"/>
          </p:nvPr>
        </p:nvSpPr>
        <p:spPr/>
        <p:txBody>
          <a:bodyPr/>
          <a:lstStyle/>
          <a:p>
            <a:fld id="{27CEF899-458A-DB4B-9446-E3C882B900FE}" type="slidenum">
              <a:rPr lang="es-PE" smtClean="0"/>
              <a:t>44</a:t>
            </a:fld>
            <a:endParaRPr lang="es-PE" dirty="0"/>
          </a:p>
        </p:txBody>
      </p:sp>
      <p:sp>
        <p:nvSpPr>
          <p:cNvPr id="5" name="CuadroTexto 4">
            <a:extLst>
              <a:ext uri="{FF2B5EF4-FFF2-40B4-BE49-F238E27FC236}">
                <a16:creationId xmlns:a16="http://schemas.microsoft.com/office/drawing/2014/main" id="{63FD5FD4-D40C-675C-7543-38E8A11257E5}"/>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25060349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E2FDA-93DC-AE86-B2DA-234B483D7846}"/>
              </a:ext>
            </a:extLst>
          </p:cNvPr>
          <p:cNvSpPr>
            <a:spLocks noGrp="1"/>
          </p:cNvSpPr>
          <p:nvPr>
            <p:ph type="title"/>
          </p:nvPr>
        </p:nvSpPr>
        <p:spPr/>
        <p:txBody>
          <a:bodyPr/>
          <a:lstStyle/>
          <a:p>
            <a:pPr algn="ctr"/>
            <a:r>
              <a:rPr lang="es-PE" dirty="0"/>
              <a:t>Efectos de la resolución. </a:t>
            </a:r>
            <a:br>
              <a:rPr lang="es-PE" dirty="0"/>
            </a:br>
            <a:endParaRPr lang="es-PE" dirty="0"/>
          </a:p>
        </p:txBody>
      </p:sp>
      <p:sp>
        <p:nvSpPr>
          <p:cNvPr id="4" name="Marcador de número de diapositiva 3">
            <a:extLst>
              <a:ext uri="{FF2B5EF4-FFF2-40B4-BE49-F238E27FC236}">
                <a16:creationId xmlns:a16="http://schemas.microsoft.com/office/drawing/2014/main" id="{C2BD305D-EDBB-7B7E-3239-51B1EC2B010F}"/>
              </a:ext>
            </a:extLst>
          </p:cNvPr>
          <p:cNvSpPr>
            <a:spLocks noGrp="1"/>
          </p:cNvSpPr>
          <p:nvPr>
            <p:ph type="sldNum" sz="quarter" idx="12"/>
          </p:nvPr>
        </p:nvSpPr>
        <p:spPr/>
        <p:txBody>
          <a:bodyPr/>
          <a:lstStyle/>
          <a:p>
            <a:fld id="{27CEF899-458A-DB4B-9446-E3C882B900FE}" type="slidenum">
              <a:rPr lang="es-PE" smtClean="0"/>
              <a:t>45</a:t>
            </a:fld>
            <a:endParaRPr lang="es-PE"/>
          </a:p>
        </p:txBody>
      </p:sp>
      <p:sp>
        <p:nvSpPr>
          <p:cNvPr id="5" name="CuadroTexto 4">
            <a:extLst>
              <a:ext uri="{FF2B5EF4-FFF2-40B4-BE49-F238E27FC236}">
                <a16:creationId xmlns:a16="http://schemas.microsoft.com/office/drawing/2014/main" id="{618FFC96-47A9-6BA3-EAE6-BB5CEF38D1E1}"/>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
        <p:nvSpPr>
          <p:cNvPr id="9" name="CuadroTexto 8">
            <a:extLst>
              <a:ext uri="{FF2B5EF4-FFF2-40B4-BE49-F238E27FC236}">
                <a16:creationId xmlns:a16="http://schemas.microsoft.com/office/drawing/2014/main" id="{EEB2DE44-D032-5805-E077-65E91E5CF237}"/>
              </a:ext>
            </a:extLst>
          </p:cNvPr>
          <p:cNvSpPr txBox="1"/>
          <p:nvPr/>
        </p:nvSpPr>
        <p:spPr>
          <a:xfrm>
            <a:off x="6133605" y="2137558"/>
            <a:ext cx="184731" cy="369332"/>
          </a:xfrm>
          <a:prstGeom prst="rect">
            <a:avLst/>
          </a:prstGeom>
          <a:noFill/>
        </p:spPr>
        <p:txBody>
          <a:bodyPr wrap="none" rtlCol="0">
            <a:spAutoFit/>
          </a:bodyPr>
          <a:lstStyle/>
          <a:p>
            <a:endParaRPr lang="es-PE" dirty="0"/>
          </a:p>
        </p:txBody>
      </p:sp>
      <p:sp>
        <p:nvSpPr>
          <p:cNvPr id="11" name="CuadroTexto 10">
            <a:extLst>
              <a:ext uri="{FF2B5EF4-FFF2-40B4-BE49-F238E27FC236}">
                <a16:creationId xmlns:a16="http://schemas.microsoft.com/office/drawing/2014/main" id="{7412AF1F-B43E-943F-3238-E3A4E55A6A0E}"/>
              </a:ext>
            </a:extLst>
          </p:cNvPr>
          <p:cNvSpPr txBox="1"/>
          <p:nvPr/>
        </p:nvSpPr>
        <p:spPr>
          <a:xfrm>
            <a:off x="1680358" y="1626873"/>
            <a:ext cx="8627424" cy="3693319"/>
          </a:xfrm>
          <a:prstGeom prst="rect">
            <a:avLst/>
          </a:prstGeom>
          <a:noFill/>
        </p:spPr>
        <p:txBody>
          <a:bodyPr wrap="square">
            <a:spAutoFit/>
          </a:bodyPr>
          <a:lstStyle/>
          <a:p>
            <a:pPr algn="just"/>
            <a:r>
              <a:rPr lang="es-PE" dirty="0"/>
              <a:t>Artículo 166. Efectos de la resolución </a:t>
            </a:r>
          </a:p>
          <a:p>
            <a:pPr algn="just"/>
            <a:endParaRPr lang="es-PE" dirty="0"/>
          </a:p>
          <a:p>
            <a:pPr algn="just"/>
            <a:r>
              <a:rPr lang="es-PE" dirty="0"/>
              <a:t>166.1. Si la parte perjudicada es la Entidad, esta ejecuta las garantías que el contratista hubiera otorgado sin perjuicio de la indemnización por los mayores daños irrogados.</a:t>
            </a:r>
          </a:p>
          <a:p>
            <a:pPr algn="just"/>
            <a:endParaRPr lang="es-PE" dirty="0"/>
          </a:p>
          <a:p>
            <a:pPr algn="just"/>
            <a:r>
              <a:rPr lang="es-PE" dirty="0"/>
              <a:t> 166.2. Si la parte perjudicada es el contratista, la Entidad reconoce la respectiva indemnización por los daños irrogados, bajo responsabilidad del Titular de la Entidad.</a:t>
            </a:r>
          </a:p>
          <a:p>
            <a:pPr algn="just"/>
            <a:endParaRPr lang="es-PE" dirty="0"/>
          </a:p>
          <a:p>
            <a:pPr algn="just"/>
            <a:r>
              <a:rPr lang="es-PE" dirty="0"/>
              <a:t> 166.3. Cualquier controversia relacionada con la resolución del contrato puede ser sometida por la parte interesada a conciliación y/o arbitraje dentro de los </a:t>
            </a:r>
            <a:r>
              <a:rPr lang="es-PE" dirty="0">
                <a:highlight>
                  <a:srgbClr val="FFFF00"/>
                </a:highlight>
              </a:rPr>
              <a:t>treinta (30) días hábiles siguientes de notificada la resolución</a:t>
            </a:r>
            <a:r>
              <a:rPr lang="es-PE" dirty="0"/>
              <a:t>. Vencido este plazo sin que se haya iniciado ninguno de estos procedimientos, se entiende que la resolución del contrato ha quedado consentida.</a:t>
            </a:r>
          </a:p>
        </p:txBody>
      </p:sp>
    </p:spTree>
    <p:extLst>
      <p:ext uri="{BB962C8B-B14F-4D97-AF65-F5344CB8AC3E}">
        <p14:creationId xmlns:p14="http://schemas.microsoft.com/office/powerpoint/2010/main" val="386278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6E2FDA-93DC-AE86-B2DA-234B483D7846}"/>
              </a:ext>
            </a:extLst>
          </p:cNvPr>
          <p:cNvSpPr>
            <a:spLocks noGrp="1"/>
          </p:cNvSpPr>
          <p:nvPr>
            <p:ph type="title"/>
          </p:nvPr>
        </p:nvSpPr>
        <p:spPr/>
        <p:txBody>
          <a:bodyPr/>
          <a:lstStyle/>
          <a:p>
            <a:pPr algn="ctr"/>
            <a:r>
              <a:rPr lang="es-PE" dirty="0"/>
              <a:t>Efectos de la resolución. </a:t>
            </a:r>
            <a:br>
              <a:rPr lang="es-PE" dirty="0"/>
            </a:br>
            <a:endParaRPr lang="es-PE" dirty="0"/>
          </a:p>
        </p:txBody>
      </p:sp>
      <p:pic>
        <p:nvPicPr>
          <p:cNvPr id="6" name="Marcador de contenido 5">
            <a:extLst>
              <a:ext uri="{FF2B5EF4-FFF2-40B4-BE49-F238E27FC236}">
                <a16:creationId xmlns:a16="http://schemas.microsoft.com/office/drawing/2014/main" id="{F542C4C9-EB45-3397-1C58-39FF8D72816F}"/>
              </a:ext>
            </a:extLst>
          </p:cNvPr>
          <p:cNvPicPr>
            <a:picLocks noGrp="1" noChangeAspect="1"/>
          </p:cNvPicPr>
          <p:nvPr>
            <p:ph idx="1"/>
          </p:nvPr>
        </p:nvPicPr>
        <p:blipFill>
          <a:blip r:embed="rId3"/>
          <a:stretch>
            <a:fillRect/>
          </a:stretch>
        </p:blipFill>
        <p:spPr>
          <a:xfrm>
            <a:off x="1268682" y="3058217"/>
            <a:ext cx="9674299" cy="3663258"/>
          </a:xfrm>
        </p:spPr>
      </p:pic>
      <p:sp>
        <p:nvSpPr>
          <p:cNvPr id="4" name="Marcador de número de diapositiva 3">
            <a:extLst>
              <a:ext uri="{FF2B5EF4-FFF2-40B4-BE49-F238E27FC236}">
                <a16:creationId xmlns:a16="http://schemas.microsoft.com/office/drawing/2014/main" id="{C2BD305D-EDBB-7B7E-3239-51B1EC2B010F}"/>
              </a:ext>
            </a:extLst>
          </p:cNvPr>
          <p:cNvSpPr>
            <a:spLocks noGrp="1"/>
          </p:cNvSpPr>
          <p:nvPr>
            <p:ph type="sldNum" sz="quarter" idx="12"/>
          </p:nvPr>
        </p:nvSpPr>
        <p:spPr/>
        <p:txBody>
          <a:bodyPr/>
          <a:lstStyle/>
          <a:p>
            <a:fld id="{27CEF899-458A-DB4B-9446-E3C882B900FE}" type="slidenum">
              <a:rPr lang="es-PE" smtClean="0"/>
              <a:t>46</a:t>
            </a:fld>
            <a:endParaRPr lang="es-PE"/>
          </a:p>
        </p:txBody>
      </p:sp>
      <p:sp>
        <p:nvSpPr>
          <p:cNvPr id="8" name="CuadroTexto 7">
            <a:extLst>
              <a:ext uri="{FF2B5EF4-FFF2-40B4-BE49-F238E27FC236}">
                <a16:creationId xmlns:a16="http://schemas.microsoft.com/office/drawing/2014/main" id="{8425D55B-CF9C-6FBA-29AE-9967CB85ED5C}"/>
              </a:ext>
            </a:extLst>
          </p:cNvPr>
          <p:cNvSpPr txBox="1"/>
          <p:nvPr/>
        </p:nvSpPr>
        <p:spPr>
          <a:xfrm>
            <a:off x="3043084" y="2189786"/>
            <a:ext cx="6105832" cy="369332"/>
          </a:xfrm>
          <a:prstGeom prst="rect">
            <a:avLst/>
          </a:prstGeom>
          <a:noFill/>
        </p:spPr>
        <p:txBody>
          <a:bodyPr wrap="square">
            <a:spAutoFit/>
          </a:bodyPr>
          <a:lstStyle/>
          <a:p>
            <a:pPr algn="ctr"/>
            <a:r>
              <a:rPr lang="es-ES" sz="1800" b="1" u="sng" dirty="0">
                <a:solidFill>
                  <a:srgbClr val="000000"/>
                </a:solidFill>
                <a:effectLst/>
                <a:latin typeface="Times New Roman" panose="02020603050405020304" pitchFamily="18" charset="0"/>
                <a:ea typeface="Times New Roman" panose="02020603050405020304" pitchFamily="18" charset="0"/>
              </a:rPr>
              <a:t>OPINIÓN </a:t>
            </a:r>
            <a:r>
              <a:rPr lang="es-ES" sz="1800" b="1" u="sng" dirty="0" err="1">
                <a:solidFill>
                  <a:srgbClr val="000000"/>
                </a:solidFill>
                <a:effectLst/>
                <a:latin typeface="Times New Roman" panose="02020603050405020304" pitchFamily="18" charset="0"/>
                <a:ea typeface="Times New Roman" panose="02020603050405020304" pitchFamily="18" charset="0"/>
              </a:rPr>
              <a:t>Nº</a:t>
            </a:r>
            <a:r>
              <a:rPr lang="es-ES" sz="1800" b="1" u="sng" dirty="0">
                <a:solidFill>
                  <a:srgbClr val="000000"/>
                </a:solidFill>
                <a:effectLst/>
                <a:latin typeface="Times New Roman" panose="02020603050405020304" pitchFamily="18" charset="0"/>
                <a:ea typeface="Times New Roman" panose="02020603050405020304" pitchFamily="18" charset="0"/>
              </a:rPr>
              <a:t> 152-2019/DTN</a:t>
            </a:r>
            <a:endParaRPr lang="es-PE" sz="1800" dirty="0">
              <a:solidFill>
                <a:srgbClr val="000000"/>
              </a:solidFill>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618FFC96-47A9-6BA3-EAE6-BB5CEF38D1E1}"/>
              </a:ext>
            </a:extLst>
          </p:cNvPr>
          <p:cNvSpPr txBox="1"/>
          <p:nvPr/>
        </p:nvSpPr>
        <p:spPr>
          <a:xfrm>
            <a:off x="7853"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107282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D6B64-74A7-8D03-DB38-C68331BE49A6}"/>
              </a:ext>
            </a:extLst>
          </p:cNvPr>
          <p:cNvSpPr>
            <a:spLocks noGrp="1"/>
          </p:cNvSpPr>
          <p:nvPr>
            <p:ph type="title"/>
          </p:nvPr>
        </p:nvSpPr>
        <p:spPr/>
        <p:txBody>
          <a:bodyPr/>
          <a:lstStyle/>
          <a:p>
            <a:pPr algn="ctr"/>
            <a:r>
              <a:rPr lang="es-PE" dirty="0"/>
              <a:t>Prestaciones pendientes en caso de resolución </a:t>
            </a:r>
          </a:p>
        </p:txBody>
      </p:sp>
      <p:sp>
        <p:nvSpPr>
          <p:cNvPr id="3" name="Marcador de contenido 2">
            <a:extLst>
              <a:ext uri="{FF2B5EF4-FFF2-40B4-BE49-F238E27FC236}">
                <a16:creationId xmlns:a16="http://schemas.microsoft.com/office/drawing/2014/main" id="{7CD12F71-FC69-547F-20EE-39A14A025DFB}"/>
              </a:ext>
            </a:extLst>
          </p:cNvPr>
          <p:cNvSpPr>
            <a:spLocks noGrp="1"/>
          </p:cNvSpPr>
          <p:nvPr>
            <p:ph idx="1"/>
          </p:nvPr>
        </p:nvSpPr>
        <p:spPr/>
        <p:txBody>
          <a:bodyPr>
            <a:normAutofit fontScale="85000" lnSpcReduction="10000"/>
          </a:bodyPr>
          <a:lstStyle/>
          <a:p>
            <a:pPr algn="just"/>
            <a:r>
              <a:rPr lang="es-PE" sz="1800" dirty="0">
                <a:effectLst/>
                <a:ea typeface="Times New Roman" panose="02020603050405020304" pitchFamily="18" charset="0"/>
              </a:rPr>
              <a:t>Cabe precisar que el mecanismo contemplado en el artículo 167 del Reglamento:</a:t>
            </a:r>
          </a:p>
          <a:p>
            <a:pPr lvl="1" algn="just"/>
            <a:endParaRPr lang="es-PE" sz="1800" dirty="0">
              <a:ea typeface="Times New Roman" panose="02020603050405020304" pitchFamily="18" charset="0"/>
            </a:endParaRPr>
          </a:p>
          <a:p>
            <a:pPr lvl="1" algn="just"/>
            <a:r>
              <a:rPr lang="es-PE" sz="1800" dirty="0">
                <a:effectLst/>
                <a:ea typeface="Times New Roman" panose="02020603050405020304" pitchFamily="18" charset="0"/>
              </a:rPr>
              <a:t> </a:t>
            </a:r>
            <a:r>
              <a:rPr lang="es-PE" sz="1800" dirty="0">
                <a:effectLst/>
                <a:highlight>
                  <a:srgbClr val="FFFF00"/>
                </a:highlight>
                <a:ea typeface="Times New Roman" panose="02020603050405020304" pitchFamily="18" charset="0"/>
              </a:rPr>
              <a:t>no discrimina ningún tipo de contrato</a:t>
            </a:r>
            <a:r>
              <a:rPr lang="es-PE" sz="1800" dirty="0">
                <a:effectLst/>
                <a:ea typeface="Times New Roman" panose="02020603050405020304" pitchFamily="18" charset="0"/>
              </a:rPr>
              <a:t>, resultando, en consecuencia aplicable ante la resolución o declaratoria de nulidad de un contrato para la prestación de bienes, servicios, consultoría en general, consultoría de obra o ejecución de obra, siempre y cuando se cumplan los requisitos y condiciones señalados en el mencionado artículo.</a:t>
            </a:r>
          </a:p>
          <a:p>
            <a:pPr lvl="1" algn="just"/>
            <a:endParaRPr lang="es-PE" sz="1800" dirty="0">
              <a:ea typeface="Times New Roman" panose="02020603050405020304" pitchFamily="18" charset="0"/>
            </a:endParaRPr>
          </a:p>
          <a:p>
            <a:pPr lvl="1" algn="just"/>
            <a:r>
              <a:rPr lang="es-ES_tradnl" sz="1800" dirty="0">
                <a:effectLst/>
                <a:ea typeface="Times New Roman" panose="02020603050405020304" pitchFamily="18" charset="0"/>
              </a:rPr>
              <a:t>considerando que la contratación de prestaciones pendientes constituye una nueva relación contractual, si una Entidad resuelve o declara nulo un contrato </a:t>
            </a:r>
            <a:r>
              <a:rPr lang="es-ES_tradnl" sz="1800" i="1" dirty="0">
                <a:effectLst/>
                <a:ea typeface="Times New Roman" panose="02020603050405020304" pitchFamily="18" charset="0"/>
              </a:rPr>
              <a:t>–independientemente de la normativa que lo haya regulado</a:t>
            </a:r>
            <a:r>
              <a:rPr lang="es-ES_tradnl" sz="1800" dirty="0">
                <a:effectLst/>
                <a:ea typeface="Times New Roman" panose="02020603050405020304" pitchFamily="18" charset="0"/>
              </a:rPr>
              <a:t>– y existe la necesidad urgente de culminar con la ejecución de las prestaciones pendientes,  esta puede emplear el mecanis</a:t>
            </a:r>
            <a:r>
              <a:rPr lang="es-ES_tradnl" sz="1800" dirty="0">
                <a:ea typeface="Times New Roman" panose="02020603050405020304" pitchFamily="18" charset="0"/>
              </a:rPr>
              <a:t>mo</a:t>
            </a:r>
            <a:r>
              <a:rPr lang="es-ES_tradnl" sz="1800" dirty="0">
                <a:effectLst/>
                <a:ea typeface="Times New Roman" panose="02020603050405020304" pitchFamily="18" charset="0"/>
              </a:rPr>
              <a:t>  previsto en el artículo 167 del Reglamento. Esto significa que la determinación las </a:t>
            </a:r>
            <a:r>
              <a:rPr lang="es-ES" sz="1800" dirty="0">
                <a:effectLst/>
                <a:ea typeface="Times New Roman" panose="02020603050405020304" pitchFamily="18" charset="0"/>
              </a:rPr>
              <a:t>prestaciones que quedaron pendientes de ejecutar, </a:t>
            </a:r>
            <a:r>
              <a:rPr lang="es-ES" sz="1800" dirty="0">
                <a:effectLst/>
                <a:highlight>
                  <a:srgbClr val="FFFF00"/>
                </a:highlight>
                <a:ea typeface="Times New Roman" panose="02020603050405020304" pitchFamily="18" charset="0"/>
              </a:rPr>
              <a:t>deberá realizarse de acuerdo con los requisitos, condiciones y/o exigencias establecidos en la normativa vigente. </a:t>
            </a:r>
            <a:endParaRPr lang="es-PE" sz="1800" dirty="0">
              <a:effectLst/>
              <a:highlight>
                <a:srgbClr val="FFFF00"/>
              </a:highlight>
              <a:ea typeface="Times New Roman" panose="02020603050405020304" pitchFamily="18" charset="0"/>
            </a:endParaRPr>
          </a:p>
          <a:p>
            <a:pPr lvl="1" algn="just"/>
            <a:endParaRPr lang="es-ES" sz="1800" dirty="0">
              <a:effectLst/>
              <a:latin typeface="Times New Roman" panose="02020603050405020304" pitchFamily="18" charset="0"/>
              <a:ea typeface="Times New Roman" panose="02020603050405020304" pitchFamily="18" charset="0"/>
            </a:endParaRPr>
          </a:p>
          <a:p>
            <a:pPr lvl="1" algn="just"/>
            <a:r>
              <a:rPr lang="es-ES" sz="1800" dirty="0">
                <a:effectLst/>
                <a:latin typeface="Times New Roman" panose="02020603050405020304" pitchFamily="18" charset="0"/>
                <a:ea typeface="Times New Roman" panose="02020603050405020304" pitchFamily="18" charset="0"/>
              </a:rPr>
              <a:t>la contratación oportuna del saldo pendiente de culminación solo puede alcanzarse si la Entidad se dirige a aquellos postores que -a pesar de no haber obtenido la Buena Pro- presentaron ofertas </a:t>
            </a:r>
            <a:r>
              <a:rPr lang="es-ES" sz="1800" u="sng" dirty="0">
                <a:effectLst/>
                <a:highlight>
                  <a:srgbClr val="FFFF00"/>
                </a:highlight>
                <a:latin typeface="Times New Roman" panose="02020603050405020304" pitchFamily="18" charset="0"/>
                <a:ea typeface="Times New Roman" panose="02020603050405020304" pitchFamily="18" charset="0"/>
              </a:rPr>
              <a:t>aptas para la contratación y que -por tanto- formaron parte del orden de prelación que se obtiene luego de la fase de evaluación</a:t>
            </a:r>
            <a:r>
              <a:rPr lang="es-PE" sz="1400" u="sng" dirty="0">
                <a:highlight>
                  <a:srgbClr val="FFFF00"/>
                </a:highlight>
                <a:latin typeface="Times New Roman" panose="02020603050405020304" pitchFamily="18" charset="0"/>
                <a:ea typeface="Times New Roman" panose="02020603050405020304" pitchFamily="18" charset="0"/>
              </a:rPr>
              <a:t>.</a:t>
            </a:r>
          </a:p>
          <a:p>
            <a:pPr lvl="1" algn="just"/>
            <a:endParaRPr lang="es-ES" sz="1800" u="sng" dirty="0">
              <a:effectLst/>
              <a:latin typeface="Times New Roman" panose="02020603050405020304" pitchFamily="18" charset="0"/>
              <a:ea typeface="MS Mincho" panose="02020609040205080304" pitchFamily="49" charset="-128"/>
            </a:endParaRPr>
          </a:p>
          <a:p>
            <a:pPr lvl="1" algn="just"/>
            <a:r>
              <a:rPr lang="es-ES" sz="1800" dirty="0">
                <a:effectLst/>
                <a:latin typeface="Times New Roman" panose="02020603050405020304" pitchFamily="18" charset="0"/>
                <a:ea typeface="MS Mincho" panose="02020609040205080304" pitchFamily="49" charset="-128"/>
              </a:rPr>
              <a:t>permite efectuar la calificación de la oferta del postor que aceptó la invitación de la Entidad y que la misma </a:t>
            </a:r>
            <a:r>
              <a:rPr lang="es-ES" sz="1800" dirty="0">
                <a:effectLst/>
                <a:highlight>
                  <a:srgbClr val="FFFF00"/>
                </a:highlight>
                <a:latin typeface="Times New Roman" panose="02020603050405020304" pitchFamily="18" charset="0"/>
                <a:ea typeface="MS Mincho" panose="02020609040205080304" pitchFamily="49" charset="-128"/>
              </a:rPr>
              <a:t>no fue objeto de calificación en el respectivo procedimiento de selección</a:t>
            </a:r>
            <a:r>
              <a:rPr lang="es-ES" sz="1800" dirty="0">
                <a:effectLst/>
                <a:latin typeface="Times New Roman" panose="02020603050405020304" pitchFamily="18" charset="0"/>
                <a:ea typeface="MS Mincho" panose="02020609040205080304" pitchFamily="49" charset="-128"/>
              </a:rPr>
              <a:t> según los requisitos de calificación previstos en el procedimiento de selección inicial. </a:t>
            </a:r>
            <a:endParaRPr lang="es-PE" sz="1400" dirty="0">
              <a:highlight>
                <a:srgbClr val="FFFF00"/>
              </a:highlight>
              <a:latin typeface="Times New Roman" panose="02020603050405020304" pitchFamily="18" charset="0"/>
            </a:endParaRPr>
          </a:p>
        </p:txBody>
      </p:sp>
      <p:sp>
        <p:nvSpPr>
          <p:cNvPr id="4" name="Marcador de número de diapositiva 3">
            <a:extLst>
              <a:ext uri="{FF2B5EF4-FFF2-40B4-BE49-F238E27FC236}">
                <a16:creationId xmlns:a16="http://schemas.microsoft.com/office/drawing/2014/main" id="{EE741366-4D04-577C-C8A1-5A860D8E86F9}"/>
              </a:ext>
            </a:extLst>
          </p:cNvPr>
          <p:cNvSpPr>
            <a:spLocks noGrp="1"/>
          </p:cNvSpPr>
          <p:nvPr>
            <p:ph type="sldNum" sz="quarter" idx="12"/>
          </p:nvPr>
        </p:nvSpPr>
        <p:spPr/>
        <p:txBody>
          <a:bodyPr/>
          <a:lstStyle/>
          <a:p>
            <a:fld id="{27CEF899-458A-DB4B-9446-E3C882B900FE}" type="slidenum">
              <a:rPr lang="es-PE" smtClean="0"/>
              <a:t>47</a:t>
            </a:fld>
            <a:endParaRPr lang="es-PE" dirty="0"/>
          </a:p>
        </p:txBody>
      </p:sp>
      <p:sp>
        <p:nvSpPr>
          <p:cNvPr id="6" name="CuadroTexto 5">
            <a:extLst>
              <a:ext uri="{FF2B5EF4-FFF2-40B4-BE49-F238E27FC236}">
                <a16:creationId xmlns:a16="http://schemas.microsoft.com/office/drawing/2014/main" id="{277034CC-33AD-BD4C-5E82-BFE714455EEA}"/>
              </a:ext>
            </a:extLst>
          </p:cNvPr>
          <p:cNvSpPr txBox="1"/>
          <p:nvPr/>
        </p:nvSpPr>
        <p:spPr>
          <a:xfrm>
            <a:off x="96397" y="6075144"/>
            <a:ext cx="6097836"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89310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7B803-6D4A-3E57-3CD5-7C75A84685DF}"/>
              </a:ext>
            </a:extLst>
          </p:cNvPr>
          <p:cNvSpPr>
            <a:spLocks noGrp="1"/>
          </p:cNvSpPr>
          <p:nvPr>
            <p:ph type="title"/>
          </p:nvPr>
        </p:nvSpPr>
        <p:spPr/>
        <p:txBody>
          <a:bodyPr/>
          <a:lstStyle/>
          <a:p>
            <a:pPr algn="ctr"/>
            <a:r>
              <a:rPr lang="es-PE" b="1" dirty="0"/>
              <a:t>Contenido del contrato </a:t>
            </a:r>
          </a:p>
        </p:txBody>
      </p:sp>
      <p:sp>
        <p:nvSpPr>
          <p:cNvPr id="3" name="Marcador de contenido 2">
            <a:extLst>
              <a:ext uri="{FF2B5EF4-FFF2-40B4-BE49-F238E27FC236}">
                <a16:creationId xmlns:a16="http://schemas.microsoft.com/office/drawing/2014/main" id="{43D40AE2-380A-D17F-1496-EE8782B905A3}"/>
              </a:ext>
            </a:extLst>
          </p:cNvPr>
          <p:cNvSpPr>
            <a:spLocks noGrp="1"/>
          </p:cNvSpPr>
          <p:nvPr>
            <p:ph idx="1"/>
          </p:nvPr>
        </p:nvSpPr>
        <p:spPr/>
        <p:txBody>
          <a:bodyPr>
            <a:normAutofit fontScale="77500" lnSpcReduction="20000"/>
          </a:bodyPr>
          <a:lstStyle/>
          <a:p>
            <a:endParaRPr lang="es-PE" dirty="0"/>
          </a:p>
          <a:p>
            <a:pPr marL="0" indent="0">
              <a:buNone/>
            </a:pPr>
            <a:r>
              <a:rPr lang="es-PE" dirty="0">
                <a:highlight>
                  <a:srgbClr val="FFFF00"/>
                </a:highlight>
              </a:rPr>
              <a:t>Art. 138.2 RLCE</a:t>
            </a:r>
          </a:p>
          <a:p>
            <a:pPr marL="0" indent="0" algn="just">
              <a:buNone/>
            </a:pPr>
            <a:endParaRPr lang="es-PE" dirty="0"/>
          </a:p>
          <a:p>
            <a:pPr marL="0" indent="0" algn="just">
              <a:buNone/>
            </a:pPr>
            <a:r>
              <a:rPr lang="es-PE" dirty="0"/>
              <a:t>El contrato incluye, bajo responsabilidad, cláusulas referidas a:</a:t>
            </a:r>
          </a:p>
          <a:p>
            <a:pPr marL="0" indent="0" algn="just">
              <a:buNone/>
            </a:pPr>
            <a:r>
              <a:rPr lang="es-PE" dirty="0"/>
              <a:t> </a:t>
            </a:r>
          </a:p>
          <a:p>
            <a:pPr marL="571500" indent="-571500" algn="just">
              <a:buAutoNum type="romanLcParenR"/>
            </a:pPr>
            <a:r>
              <a:rPr lang="es-PE" dirty="0"/>
              <a:t>Garantías, </a:t>
            </a:r>
          </a:p>
          <a:p>
            <a:pPr marL="571500" indent="-571500" algn="just">
              <a:buAutoNum type="romanLcParenR"/>
            </a:pPr>
            <a:r>
              <a:rPr lang="es-PE" dirty="0"/>
              <a:t>Anticorrupción,</a:t>
            </a:r>
          </a:p>
          <a:p>
            <a:pPr marL="571500" indent="-571500" algn="just">
              <a:buAutoNum type="romanLcParenR"/>
            </a:pPr>
            <a:r>
              <a:rPr lang="es-PE" dirty="0"/>
              <a:t>Solución de controversias y </a:t>
            </a:r>
          </a:p>
          <a:p>
            <a:pPr marL="571500" indent="-571500" algn="just">
              <a:buAutoNum type="romanLcParenR"/>
            </a:pPr>
            <a:r>
              <a:rPr lang="es-PE" dirty="0"/>
              <a:t>Resolución por incumplimiento. </a:t>
            </a:r>
          </a:p>
          <a:p>
            <a:pPr marL="0" indent="0" algn="just">
              <a:buNone/>
            </a:pPr>
            <a:endParaRPr lang="es-PE" dirty="0"/>
          </a:p>
          <a:p>
            <a:pPr marL="0" indent="0">
              <a:buNone/>
            </a:pPr>
            <a:r>
              <a:rPr lang="es-PE" dirty="0"/>
              <a:t> </a:t>
            </a:r>
          </a:p>
          <a:p>
            <a:pPr marL="0" indent="0">
              <a:buNone/>
            </a:pPr>
            <a:r>
              <a:rPr lang="es-PE" dirty="0"/>
              <a:t>	</a:t>
            </a:r>
          </a:p>
          <a:p>
            <a:endParaRPr lang="es-PE" dirty="0"/>
          </a:p>
        </p:txBody>
      </p:sp>
      <p:sp>
        <p:nvSpPr>
          <p:cNvPr id="4" name="Marcador de número de diapositiva 3">
            <a:extLst>
              <a:ext uri="{FF2B5EF4-FFF2-40B4-BE49-F238E27FC236}">
                <a16:creationId xmlns:a16="http://schemas.microsoft.com/office/drawing/2014/main" id="{746B3E2E-27FC-8EEB-923F-879C3FD2FB7F}"/>
              </a:ext>
            </a:extLst>
          </p:cNvPr>
          <p:cNvSpPr>
            <a:spLocks noGrp="1"/>
          </p:cNvSpPr>
          <p:nvPr>
            <p:ph type="sldNum" sz="quarter" idx="12"/>
          </p:nvPr>
        </p:nvSpPr>
        <p:spPr/>
        <p:txBody>
          <a:bodyPr/>
          <a:lstStyle/>
          <a:p>
            <a:fld id="{27CEF899-458A-DB4B-9446-E3C882B900FE}" type="slidenum">
              <a:rPr lang="es-PE" smtClean="0"/>
              <a:t>5</a:t>
            </a:fld>
            <a:endParaRPr lang="es-PE"/>
          </a:p>
        </p:txBody>
      </p:sp>
      <p:sp>
        <p:nvSpPr>
          <p:cNvPr id="6" name="CuadroTexto 5">
            <a:extLst>
              <a:ext uri="{FF2B5EF4-FFF2-40B4-BE49-F238E27FC236}">
                <a16:creationId xmlns:a16="http://schemas.microsoft.com/office/drawing/2014/main" id="{D4BE7ABA-5D5D-C680-4C24-90B391E65D69}"/>
              </a:ext>
            </a:extLst>
          </p:cNvPr>
          <p:cNvSpPr txBox="1"/>
          <p:nvPr/>
        </p:nvSpPr>
        <p:spPr>
          <a:xfrm>
            <a:off x="1019299" y="6571013"/>
            <a:ext cx="184731" cy="369332"/>
          </a:xfrm>
          <a:prstGeom prst="rect">
            <a:avLst/>
          </a:prstGeom>
          <a:noFill/>
        </p:spPr>
        <p:txBody>
          <a:bodyPr wrap="none" rtlCol="0">
            <a:spAutoFit/>
          </a:bodyPr>
          <a:lstStyle/>
          <a:p>
            <a:endParaRPr lang="es-PE" dirty="0"/>
          </a:p>
        </p:txBody>
      </p:sp>
      <p:sp>
        <p:nvSpPr>
          <p:cNvPr id="7" name="CuadroTexto 6">
            <a:extLst>
              <a:ext uri="{FF2B5EF4-FFF2-40B4-BE49-F238E27FC236}">
                <a16:creationId xmlns:a16="http://schemas.microsoft.com/office/drawing/2014/main" id="{36F9315C-26DB-98ED-C253-69A535ED8374}"/>
              </a:ext>
            </a:extLst>
          </p:cNvPr>
          <p:cNvSpPr txBox="1"/>
          <p:nvPr/>
        </p:nvSpPr>
        <p:spPr>
          <a:xfrm>
            <a:off x="0" y="6215746"/>
            <a:ext cx="3032240" cy="646331"/>
          </a:xfrm>
          <a:prstGeom prst="rect">
            <a:avLst/>
          </a:prstGeom>
          <a:noFill/>
        </p:spPr>
        <p:txBody>
          <a:bodyPr wrap="none" rtlCol="0">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992699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EFDB1-135C-562C-B5B1-3FDF5AD4B4FA}"/>
              </a:ext>
            </a:extLst>
          </p:cNvPr>
          <p:cNvSpPr>
            <a:spLocks noGrp="1"/>
          </p:cNvSpPr>
          <p:nvPr>
            <p:ph type="title"/>
          </p:nvPr>
        </p:nvSpPr>
        <p:spPr/>
        <p:txBody>
          <a:bodyPr/>
          <a:lstStyle/>
          <a:p>
            <a:pPr algn="ctr"/>
            <a:r>
              <a:rPr lang="es-PE" b="1" dirty="0"/>
              <a:t>Garantías</a:t>
            </a:r>
          </a:p>
        </p:txBody>
      </p:sp>
      <p:sp>
        <p:nvSpPr>
          <p:cNvPr id="3" name="Marcador de contenido 2">
            <a:extLst>
              <a:ext uri="{FF2B5EF4-FFF2-40B4-BE49-F238E27FC236}">
                <a16:creationId xmlns:a16="http://schemas.microsoft.com/office/drawing/2014/main" id="{9DE6DD39-5FA9-8CBE-F738-855834EC07AA}"/>
              </a:ext>
            </a:extLst>
          </p:cNvPr>
          <p:cNvSpPr>
            <a:spLocks noGrp="1"/>
          </p:cNvSpPr>
          <p:nvPr>
            <p:ph idx="1"/>
          </p:nvPr>
        </p:nvSpPr>
        <p:spPr/>
        <p:txBody>
          <a:bodyPr/>
          <a:lstStyle/>
          <a:p>
            <a:endParaRPr lang="es-PE" dirty="0"/>
          </a:p>
          <a:p>
            <a:pPr marL="0" indent="0">
              <a:buNone/>
            </a:pPr>
            <a:endParaRPr lang="es-PE" dirty="0"/>
          </a:p>
          <a:p>
            <a:pPr algn="just"/>
            <a:r>
              <a:rPr lang="es-PE" dirty="0"/>
              <a:t>El </a:t>
            </a:r>
            <a:r>
              <a:rPr lang="es-PE" dirty="0">
                <a:highlight>
                  <a:srgbClr val="FFFF00"/>
                </a:highlight>
              </a:rPr>
              <a:t>artículo 33 de la Ley </a:t>
            </a:r>
            <a:r>
              <a:rPr lang="es-PE" dirty="0"/>
              <a:t>establece que las garantías que deben otorgar los postores adjudicatarios y/o contratistas, según corresponda, son las de fiel cumplimiento del contrato y por los adelantos, precisando que sus modalidades, montos, condiciones y excepciones se regulan en el Reglamento</a:t>
            </a:r>
          </a:p>
        </p:txBody>
      </p:sp>
      <p:sp>
        <p:nvSpPr>
          <p:cNvPr id="4" name="Marcador de número de diapositiva 3">
            <a:extLst>
              <a:ext uri="{FF2B5EF4-FFF2-40B4-BE49-F238E27FC236}">
                <a16:creationId xmlns:a16="http://schemas.microsoft.com/office/drawing/2014/main" id="{130CC169-56F6-B735-2F3A-8F9FAD80E8C5}"/>
              </a:ext>
            </a:extLst>
          </p:cNvPr>
          <p:cNvSpPr>
            <a:spLocks noGrp="1"/>
          </p:cNvSpPr>
          <p:nvPr>
            <p:ph type="sldNum" sz="quarter" idx="12"/>
          </p:nvPr>
        </p:nvSpPr>
        <p:spPr/>
        <p:txBody>
          <a:bodyPr/>
          <a:lstStyle/>
          <a:p>
            <a:fld id="{27CEF899-458A-DB4B-9446-E3C882B900FE}" type="slidenum">
              <a:rPr lang="es-PE" smtClean="0"/>
              <a:t>6</a:t>
            </a:fld>
            <a:endParaRPr lang="es-PE"/>
          </a:p>
        </p:txBody>
      </p:sp>
      <p:sp>
        <p:nvSpPr>
          <p:cNvPr id="5" name="CuadroTexto 4">
            <a:extLst>
              <a:ext uri="{FF2B5EF4-FFF2-40B4-BE49-F238E27FC236}">
                <a16:creationId xmlns:a16="http://schemas.microsoft.com/office/drawing/2014/main" id="{E2ED6504-FF72-A50E-7700-ADCE6F53CD2A}"/>
              </a:ext>
            </a:extLst>
          </p:cNvPr>
          <p:cNvSpPr txBox="1"/>
          <p:nvPr/>
        </p:nvSpPr>
        <p:spPr>
          <a:xfrm>
            <a:off x="0" y="6270171"/>
            <a:ext cx="3032240" cy="646331"/>
          </a:xfrm>
          <a:prstGeom prst="rect">
            <a:avLst/>
          </a:prstGeom>
          <a:noFill/>
        </p:spPr>
        <p:txBody>
          <a:bodyPr wrap="none" rtlCol="0">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50413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C98E2F-65FE-22F9-50C3-E524EC24A659}"/>
              </a:ext>
            </a:extLst>
          </p:cNvPr>
          <p:cNvSpPr>
            <a:spLocks noGrp="1"/>
          </p:cNvSpPr>
          <p:nvPr>
            <p:ph type="title"/>
          </p:nvPr>
        </p:nvSpPr>
        <p:spPr/>
        <p:txBody>
          <a:bodyPr/>
          <a:lstStyle/>
          <a:p>
            <a:pPr algn="ctr"/>
            <a:r>
              <a:rPr lang="es-PE" b="1" dirty="0"/>
              <a:t>Garantías</a:t>
            </a:r>
            <a:endParaRPr lang="es-PE" dirty="0"/>
          </a:p>
        </p:txBody>
      </p:sp>
      <p:sp>
        <p:nvSpPr>
          <p:cNvPr id="3" name="Marcador de contenido 2">
            <a:extLst>
              <a:ext uri="{FF2B5EF4-FFF2-40B4-BE49-F238E27FC236}">
                <a16:creationId xmlns:a16="http://schemas.microsoft.com/office/drawing/2014/main" id="{A7A95350-A3D7-6EB3-8808-FE61D1551F6D}"/>
              </a:ext>
            </a:extLst>
          </p:cNvPr>
          <p:cNvSpPr>
            <a:spLocks noGrp="1"/>
          </p:cNvSpPr>
          <p:nvPr>
            <p:ph idx="1"/>
          </p:nvPr>
        </p:nvSpPr>
        <p:spPr/>
        <p:txBody>
          <a:bodyPr>
            <a:normAutofit fontScale="85000" lnSpcReduction="20000"/>
          </a:bodyPr>
          <a:lstStyle/>
          <a:p>
            <a:pPr algn="just"/>
            <a:r>
              <a:rPr lang="es-PE" dirty="0"/>
              <a:t>Todo contrato suscrito al amparo de la normativa de Contrataciones del Estado, debe estar respaldado por una garantía de fiel cumplimiento, la cual cumple las siguientes funciones: i) </a:t>
            </a:r>
            <a:r>
              <a:rPr lang="es-PE" dirty="0">
                <a:highlight>
                  <a:srgbClr val="FFFF00"/>
                </a:highlight>
              </a:rPr>
              <a:t>compeler</a:t>
            </a:r>
            <a:r>
              <a:rPr lang="es-PE" dirty="0"/>
              <a:t> al contratista al cumplimiento cabal de las prestaciones a su cargo (función compulsiva); y (ii) a través de su ejecución, </a:t>
            </a:r>
            <a:r>
              <a:rPr lang="es-PE" dirty="0">
                <a:highlight>
                  <a:srgbClr val="FFFF00"/>
                </a:highlight>
              </a:rPr>
              <a:t>indemnizar</a:t>
            </a:r>
            <a:r>
              <a:rPr lang="es-PE" dirty="0"/>
              <a:t> a la Entidad de eventuales daños y perjuicios derivados de incumplimientos que se hayan suscitado (función resarcitoria). </a:t>
            </a:r>
          </a:p>
          <a:p>
            <a:pPr algn="just"/>
            <a:endParaRPr lang="es-PE" dirty="0"/>
          </a:p>
          <a:p>
            <a:pPr algn="just"/>
            <a:r>
              <a:rPr lang="es-PE" dirty="0"/>
              <a:t>Ahora, de acuerdo con el numeral 149.1 del </a:t>
            </a:r>
            <a:r>
              <a:rPr lang="es-PE" dirty="0">
                <a:highlight>
                  <a:srgbClr val="FFFF00"/>
                </a:highlight>
              </a:rPr>
              <a:t>artículo 149 del Reglamento</a:t>
            </a:r>
            <a:r>
              <a:rPr lang="es-PE" dirty="0"/>
              <a:t>, la garantía de fiel cumplimiento debe ser presentada al momento del perfeccionamiento del contrato y debe ser equivalente al 10% del monto del contrato original. Por su parte, la misma disposición, en cuanto a la vigencia de la referida garantía, precisa: </a:t>
            </a:r>
            <a:r>
              <a:rPr lang="es-PE" i="1" dirty="0"/>
              <a:t>“</a:t>
            </a:r>
            <a:r>
              <a:rPr lang="es-PE" i="1" dirty="0">
                <a:highlight>
                  <a:srgbClr val="FFFF00"/>
                </a:highlight>
              </a:rPr>
              <a:t>Esta se mantiene vigente hasta la conformidad de la recepción de la prestación a cargo del contratista, en el caso de bienes, servicios en general y consultorías en general</a:t>
            </a:r>
            <a:r>
              <a:rPr lang="es-PE" i="1" dirty="0"/>
              <a:t>, o hasta el consentimiento de la liquidación final, en el caso de ejecución de obras”</a:t>
            </a:r>
          </a:p>
        </p:txBody>
      </p:sp>
      <p:sp>
        <p:nvSpPr>
          <p:cNvPr id="4" name="Marcador de número de diapositiva 3">
            <a:extLst>
              <a:ext uri="{FF2B5EF4-FFF2-40B4-BE49-F238E27FC236}">
                <a16:creationId xmlns:a16="http://schemas.microsoft.com/office/drawing/2014/main" id="{06C8AB5D-2861-02D3-FF93-C5FDBD662FD4}"/>
              </a:ext>
            </a:extLst>
          </p:cNvPr>
          <p:cNvSpPr>
            <a:spLocks noGrp="1"/>
          </p:cNvSpPr>
          <p:nvPr>
            <p:ph type="sldNum" sz="quarter" idx="12"/>
          </p:nvPr>
        </p:nvSpPr>
        <p:spPr/>
        <p:txBody>
          <a:bodyPr/>
          <a:lstStyle/>
          <a:p>
            <a:fld id="{27CEF899-458A-DB4B-9446-E3C882B900FE}" type="slidenum">
              <a:rPr lang="es-PE" smtClean="0"/>
              <a:t>7</a:t>
            </a:fld>
            <a:endParaRPr lang="es-PE"/>
          </a:p>
        </p:txBody>
      </p:sp>
      <p:sp>
        <p:nvSpPr>
          <p:cNvPr id="5" name="CuadroTexto 4">
            <a:extLst>
              <a:ext uri="{FF2B5EF4-FFF2-40B4-BE49-F238E27FC236}">
                <a16:creationId xmlns:a16="http://schemas.microsoft.com/office/drawing/2014/main" id="{66C33520-7621-7342-14E0-6DA89B2A5F64}"/>
              </a:ext>
            </a:extLst>
          </p:cNvPr>
          <p:cNvSpPr txBox="1"/>
          <p:nvPr/>
        </p:nvSpPr>
        <p:spPr>
          <a:xfrm>
            <a:off x="0" y="6264671"/>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4258115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C9F288-4B71-5010-7E97-48AC4CD7C30B}"/>
              </a:ext>
            </a:extLst>
          </p:cNvPr>
          <p:cNvSpPr>
            <a:spLocks noGrp="1"/>
          </p:cNvSpPr>
          <p:nvPr>
            <p:ph type="title"/>
          </p:nvPr>
        </p:nvSpPr>
        <p:spPr/>
        <p:txBody>
          <a:bodyPr/>
          <a:lstStyle/>
          <a:p>
            <a:pPr algn="ctr"/>
            <a:r>
              <a:rPr lang="es-PE" b="1" dirty="0"/>
              <a:t>Garantías</a:t>
            </a:r>
          </a:p>
        </p:txBody>
      </p:sp>
      <p:sp>
        <p:nvSpPr>
          <p:cNvPr id="3" name="Marcador de contenido 2">
            <a:extLst>
              <a:ext uri="{FF2B5EF4-FFF2-40B4-BE49-F238E27FC236}">
                <a16:creationId xmlns:a16="http://schemas.microsoft.com/office/drawing/2014/main" id="{C2442DB8-ED7B-11CB-EB0D-95C7A32A6675}"/>
              </a:ext>
            </a:extLst>
          </p:cNvPr>
          <p:cNvSpPr>
            <a:spLocks noGrp="1"/>
          </p:cNvSpPr>
          <p:nvPr>
            <p:ph idx="1"/>
          </p:nvPr>
        </p:nvSpPr>
        <p:spPr/>
        <p:txBody>
          <a:bodyPr>
            <a:normAutofit lnSpcReduction="10000"/>
          </a:bodyPr>
          <a:lstStyle/>
          <a:p>
            <a:pPr algn="just"/>
            <a:r>
              <a:rPr lang="es-PE" dirty="0"/>
              <a:t>El </a:t>
            </a:r>
            <a:r>
              <a:rPr lang="es-PE" dirty="0">
                <a:highlight>
                  <a:srgbClr val="FFFF00"/>
                </a:highlight>
              </a:rPr>
              <a:t>artículo 152 del Reglamento </a:t>
            </a:r>
            <a:r>
              <a:rPr lang="es-PE" dirty="0"/>
              <a:t>establece como una de las </a:t>
            </a:r>
            <a:r>
              <a:rPr lang="es-PE" dirty="0">
                <a:highlight>
                  <a:srgbClr val="FFFF00"/>
                </a:highlight>
              </a:rPr>
              <a:t>excepciones al otorgamiento de la garantía de fiel cumplimiento </a:t>
            </a:r>
            <a:r>
              <a:rPr lang="es-PE" dirty="0"/>
              <a:t>del contrato por parte del postor ganador cuando se trata de </a:t>
            </a:r>
            <a:r>
              <a:rPr lang="es-PE" i="1" dirty="0"/>
              <a:t>“(…) contratos de bienes y servicios, distintos a la consultoría de obra, cuyos montos sean iguales o menores a Doscientos mil con 00/100 Soles </a:t>
            </a:r>
            <a:r>
              <a:rPr lang="es-PE" i="1" dirty="0">
                <a:highlight>
                  <a:srgbClr val="FFFF00"/>
                </a:highlight>
              </a:rPr>
              <a:t>(S/ 200 000,00)</a:t>
            </a:r>
            <a:r>
              <a:rPr lang="es-PE" i="1" dirty="0"/>
              <a:t>. Dicha excepción también aplica a: i) los contratos derivados de procedimientos de selección por relación de ítems, cuando el monto del ítem adjudicado o la sumatoria de los montos de los ítems adjudicados </a:t>
            </a:r>
            <a:r>
              <a:rPr lang="es-PE" i="1" dirty="0">
                <a:highlight>
                  <a:srgbClr val="FFFF00"/>
                </a:highlight>
              </a:rPr>
              <a:t>no supere el monto señalado</a:t>
            </a:r>
            <a:r>
              <a:rPr lang="es-PE" i="1" dirty="0"/>
              <a:t>; y, ii) a los contratos derivados de procedimientos de selección realizados para compras corporativas, cuando el monto del contrato a suscribir por la Entidad participante no supere el monto indicado”.</a:t>
            </a:r>
          </a:p>
        </p:txBody>
      </p:sp>
      <p:sp>
        <p:nvSpPr>
          <p:cNvPr id="4" name="Marcador de número de diapositiva 3">
            <a:extLst>
              <a:ext uri="{FF2B5EF4-FFF2-40B4-BE49-F238E27FC236}">
                <a16:creationId xmlns:a16="http://schemas.microsoft.com/office/drawing/2014/main" id="{F82147CC-ECB4-9418-FE52-DCBDC9635813}"/>
              </a:ext>
            </a:extLst>
          </p:cNvPr>
          <p:cNvSpPr>
            <a:spLocks noGrp="1"/>
          </p:cNvSpPr>
          <p:nvPr>
            <p:ph type="sldNum" sz="quarter" idx="12"/>
          </p:nvPr>
        </p:nvSpPr>
        <p:spPr/>
        <p:txBody>
          <a:bodyPr/>
          <a:lstStyle/>
          <a:p>
            <a:fld id="{27CEF899-458A-DB4B-9446-E3C882B900FE}" type="slidenum">
              <a:rPr lang="es-PE" smtClean="0"/>
              <a:t>8</a:t>
            </a:fld>
            <a:endParaRPr lang="es-PE" dirty="0"/>
          </a:p>
        </p:txBody>
      </p:sp>
      <p:sp>
        <p:nvSpPr>
          <p:cNvPr id="6" name="CuadroTexto 5">
            <a:extLst>
              <a:ext uri="{FF2B5EF4-FFF2-40B4-BE49-F238E27FC236}">
                <a16:creationId xmlns:a16="http://schemas.microsoft.com/office/drawing/2014/main" id="{12393380-1499-BFFF-837D-FB7A322707E1}"/>
              </a:ext>
            </a:extLst>
          </p:cNvPr>
          <p:cNvSpPr txBox="1"/>
          <p:nvPr/>
        </p:nvSpPr>
        <p:spPr>
          <a:xfrm>
            <a:off x="0" y="6264671"/>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362135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F60077-927F-AB1A-6BA3-049997DC5E98}"/>
              </a:ext>
            </a:extLst>
          </p:cNvPr>
          <p:cNvSpPr>
            <a:spLocks noGrp="1"/>
          </p:cNvSpPr>
          <p:nvPr>
            <p:ph type="title"/>
          </p:nvPr>
        </p:nvSpPr>
        <p:spPr/>
        <p:txBody>
          <a:bodyPr/>
          <a:lstStyle/>
          <a:p>
            <a:pPr algn="ctr"/>
            <a:r>
              <a:rPr lang="es-PE" b="1" dirty="0"/>
              <a:t>Garantías</a:t>
            </a:r>
          </a:p>
        </p:txBody>
      </p:sp>
      <p:sp>
        <p:nvSpPr>
          <p:cNvPr id="3" name="Marcador de contenido 2">
            <a:extLst>
              <a:ext uri="{FF2B5EF4-FFF2-40B4-BE49-F238E27FC236}">
                <a16:creationId xmlns:a16="http://schemas.microsoft.com/office/drawing/2014/main" id="{540CC17D-A2B5-D05E-1A6B-35AE61D2D212}"/>
              </a:ext>
            </a:extLst>
          </p:cNvPr>
          <p:cNvSpPr>
            <a:spLocks noGrp="1"/>
          </p:cNvSpPr>
          <p:nvPr>
            <p:ph idx="1"/>
          </p:nvPr>
        </p:nvSpPr>
        <p:spPr/>
        <p:txBody>
          <a:bodyPr>
            <a:normAutofit fontScale="85000" lnSpcReduction="20000"/>
          </a:bodyPr>
          <a:lstStyle/>
          <a:p>
            <a:r>
              <a:rPr lang="es-PE" dirty="0"/>
              <a:t>Caso. </a:t>
            </a:r>
            <a:r>
              <a:rPr lang="es-PE" dirty="0">
                <a:highlight>
                  <a:srgbClr val="FFFF00"/>
                </a:highlight>
              </a:rPr>
              <a:t>Art. 153 RLCE.</a:t>
            </a:r>
          </a:p>
          <a:p>
            <a:endParaRPr lang="es-PE" dirty="0"/>
          </a:p>
          <a:p>
            <a:pPr lvl="1" algn="just"/>
            <a:r>
              <a:rPr lang="es-PE" dirty="0"/>
              <a:t>En el marco de un procedimiento de selección por relación de ítems, un postor es adjudicado con más de un ítem.</a:t>
            </a:r>
          </a:p>
          <a:p>
            <a:pPr lvl="1" algn="just"/>
            <a:r>
              <a:rPr lang="es-PE" dirty="0"/>
              <a:t> Se interpone el recurso de apelación por uno o más de los ítems adjudicados.</a:t>
            </a:r>
          </a:p>
          <a:p>
            <a:pPr lvl="1" algn="just"/>
            <a:r>
              <a:rPr lang="es-PE" dirty="0"/>
              <a:t>Se perfeccionan los contratos por los ítems no controvertidos, sin presentar la garantía de fiel cumplimiento pues la suma de sus montos no supera los (S/ 200 000,00).</a:t>
            </a:r>
          </a:p>
          <a:p>
            <a:pPr lvl="1" algn="just"/>
            <a:r>
              <a:rPr lang="es-PE" dirty="0"/>
              <a:t>Posteriormente, del pronunciamiento de la apelación queda firme el otorgamiento de la buena pro por aquellos ítems que fueron controvertidos, y la suma de los montos de estos con los montos de los ítems no controvertidos supera la cantidad señalada. </a:t>
            </a:r>
          </a:p>
          <a:p>
            <a:pPr marL="457200" lvl="1" indent="0" algn="just">
              <a:buNone/>
            </a:pPr>
            <a:endParaRPr lang="es-PE" dirty="0"/>
          </a:p>
          <a:p>
            <a:pPr marL="457200" lvl="1" indent="0" algn="just">
              <a:buNone/>
            </a:pPr>
            <a:r>
              <a:rPr lang="es-PE" dirty="0">
                <a:highlight>
                  <a:srgbClr val="FFFF00"/>
                </a:highlight>
              </a:rPr>
              <a:t>Controversia. </a:t>
            </a:r>
          </a:p>
          <a:p>
            <a:pPr marL="457200" lvl="1" indent="0" algn="just">
              <a:buNone/>
            </a:pPr>
            <a:endParaRPr lang="es-PE" dirty="0"/>
          </a:p>
          <a:p>
            <a:pPr marL="457200" lvl="1" indent="0" algn="just">
              <a:buNone/>
            </a:pPr>
            <a:r>
              <a:rPr lang="es-PE" dirty="0"/>
              <a:t>¿El postor adjudicado tendrá la obligación de presentar la garantía de fiel cumplimiento, de acuerdo con lo establecido en el artículo 149 del Reglamento?. </a:t>
            </a:r>
          </a:p>
        </p:txBody>
      </p:sp>
      <p:sp>
        <p:nvSpPr>
          <p:cNvPr id="4" name="Marcador de número de diapositiva 3">
            <a:extLst>
              <a:ext uri="{FF2B5EF4-FFF2-40B4-BE49-F238E27FC236}">
                <a16:creationId xmlns:a16="http://schemas.microsoft.com/office/drawing/2014/main" id="{284BC08A-4908-6DFD-D767-11E84C1EB507}"/>
              </a:ext>
            </a:extLst>
          </p:cNvPr>
          <p:cNvSpPr>
            <a:spLocks noGrp="1"/>
          </p:cNvSpPr>
          <p:nvPr>
            <p:ph type="sldNum" sz="quarter" idx="12"/>
          </p:nvPr>
        </p:nvSpPr>
        <p:spPr/>
        <p:txBody>
          <a:bodyPr/>
          <a:lstStyle/>
          <a:p>
            <a:fld id="{27CEF899-458A-DB4B-9446-E3C882B900FE}" type="slidenum">
              <a:rPr lang="es-PE" smtClean="0"/>
              <a:t>9</a:t>
            </a:fld>
            <a:endParaRPr lang="es-PE" dirty="0"/>
          </a:p>
        </p:txBody>
      </p:sp>
      <p:sp>
        <p:nvSpPr>
          <p:cNvPr id="6" name="CuadroTexto 5">
            <a:extLst>
              <a:ext uri="{FF2B5EF4-FFF2-40B4-BE49-F238E27FC236}">
                <a16:creationId xmlns:a16="http://schemas.microsoft.com/office/drawing/2014/main" id="{295EDFE5-81BF-055B-B17F-CE548A8C99A2}"/>
              </a:ext>
            </a:extLst>
          </p:cNvPr>
          <p:cNvSpPr txBox="1"/>
          <p:nvPr/>
        </p:nvSpPr>
        <p:spPr>
          <a:xfrm>
            <a:off x="0" y="6215746"/>
            <a:ext cx="6097978" cy="646331"/>
          </a:xfrm>
          <a:prstGeom prst="rect">
            <a:avLst/>
          </a:prstGeom>
          <a:noFill/>
        </p:spPr>
        <p:txBody>
          <a:bodyPr wrap="square">
            <a:spAutoFit/>
          </a:bodyPr>
          <a:lstStyle/>
          <a:p>
            <a:r>
              <a:rPr lang="es-PE" sz="1800" dirty="0"/>
              <a:t>Leonardo Chang Valderas</a:t>
            </a:r>
          </a:p>
          <a:p>
            <a:r>
              <a:rPr lang="es-PE" sz="1800" dirty="0"/>
              <a:t>ejecuta.obra.legal@gmail.com</a:t>
            </a:r>
          </a:p>
        </p:txBody>
      </p:sp>
    </p:spTree>
    <p:extLst>
      <p:ext uri="{BB962C8B-B14F-4D97-AF65-F5344CB8AC3E}">
        <p14:creationId xmlns:p14="http://schemas.microsoft.com/office/powerpoint/2010/main" val="139997684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5623</TotalTime>
  <Words>5097</Words>
  <Application>Microsoft Macintosh PowerPoint</Application>
  <PresentationFormat>Panorámica</PresentationFormat>
  <Paragraphs>385</Paragraphs>
  <Slides>47</Slides>
  <Notes>5</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47</vt:i4>
      </vt:variant>
    </vt:vector>
  </HeadingPairs>
  <TitlesOfParts>
    <vt:vector size="53" baseType="lpstr">
      <vt:lpstr>Arial</vt:lpstr>
      <vt:lpstr>Calibri</vt:lpstr>
      <vt:lpstr>Calibri Light</vt:lpstr>
      <vt:lpstr>Times New Roman</vt:lpstr>
      <vt:lpstr>verdana</vt:lpstr>
      <vt:lpstr>Tema de Office</vt:lpstr>
      <vt:lpstr>EJECUCIÓN CONTRACTUAL </vt:lpstr>
      <vt:lpstr>Presentación de PowerPoint</vt:lpstr>
      <vt:lpstr>Presentación de PowerPoint</vt:lpstr>
      <vt:lpstr>Contenido del contrato </vt:lpstr>
      <vt:lpstr>Contenido del contrato </vt:lpstr>
      <vt:lpstr>Garantías</vt:lpstr>
      <vt:lpstr>Garantías</vt:lpstr>
      <vt:lpstr>Garantías</vt:lpstr>
      <vt:lpstr>Garantías</vt:lpstr>
      <vt:lpstr>Garantías</vt:lpstr>
      <vt:lpstr>Garantías</vt:lpstr>
      <vt:lpstr>Anticorrupción </vt:lpstr>
      <vt:lpstr>Anticorrupción</vt:lpstr>
      <vt:lpstr>Anticorrupción</vt:lpstr>
      <vt:lpstr>Solución de controversias</vt:lpstr>
      <vt:lpstr>Solución de controversias</vt:lpstr>
      <vt:lpstr>Marco de negociación de la cláusula arbitral en la LCE. </vt:lpstr>
      <vt:lpstr>Oportunidad para negociar el convenio arbitral  </vt:lpstr>
      <vt:lpstr>PRONUNCIAMIENTO Nº 189-2021/OSCE-DGR (solicitud de parte)</vt:lpstr>
      <vt:lpstr>PRONUNCIAMIENTO Nº 189-2021/OSCE-DGR</vt:lpstr>
      <vt:lpstr>PRONUNCIAMIENTO N° 171-2022/OSCE-DGR</vt:lpstr>
      <vt:lpstr>PRONUNCIAMIENTO N° 171-2022/OSCE-DGR</vt:lpstr>
      <vt:lpstr> ¿Cuando se formulan consultas y observaciones? Sí. </vt:lpstr>
      <vt:lpstr>¿Cuando se presenta la oferta?</vt:lpstr>
      <vt:lpstr>Cuando se perfecciona el contrato?</vt:lpstr>
      <vt:lpstr>CONCLUSIONES</vt:lpstr>
      <vt:lpstr>Marco normativo para elegir una institución arbitral (diseño de la cláusula arbitral)</vt:lpstr>
      <vt:lpstr>Solución de controversias</vt:lpstr>
      <vt:lpstr>Solución de controversias</vt:lpstr>
      <vt:lpstr>Solución de controversias</vt:lpstr>
      <vt:lpstr>Solución de controversias</vt:lpstr>
      <vt:lpstr>Solución de controversias</vt:lpstr>
      <vt:lpstr>Resolución por incumplimiento</vt:lpstr>
      <vt:lpstr>Resolución por incumplimiento</vt:lpstr>
      <vt:lpstr>Resolución por incumplimiento</vt:lpstr>
      <vt:lpstr>Resolución por incumplimiento.  </vt:lpstr>
      <vt:lpstr>Resolución por incumplimiento.</vt:lpstr>
      <vt:lpstr>Resolución por incumplimiento.</vt:lpstr>
      <vt:lpstr>Resolución por incumplimiento</vt:lpstr>
      <vt:lpstr>Resolución por incumplimiento</vt:lpstr>
      <vt:lpstr>Resolución por incumplimiento</vt:lpstr>
      <vt:lpstr>Resolución por incumplimiento</vt:lpstr>
      <vt:lpstr>Resolución por incumplimiento</vt:lpstr>
      <vt:lpstr>Resolución por incumplimiento</vt:lpstr>
      <vt:lpstr>Efectos de la resolución.  </vt:lpstr>
      <vt:lpstr>Efectos de la resolución.  </vt:lpstr>
      <vt:lpstr>Prestaciones pendientes en caso de resolución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EJECUCIÓN CONTRACTUAL </dc:title>
  <dc:creator>Microsoft Office User</dc:creator>
  <cp:lastModifiedBy>Microsoft Office User</cp:lastModifiedBy>
  <cp:revision>6</cp:revision>
  <dcterms:created xsi:type="dcterms:W3CDTF">2024-05-07T00:44:34Z</dcterms:created>
  <dcterms:modified xsi:type="dcterms:W3CDTF">2024-05-15T04:56:15Z</dcterms:modified>
</cp:coreProperties>
</file>