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0" r:id="rId2"/>
    <p:sldId id="290" r:id="rId3"/>
    <p:sldId id="291" r:id="rId4"/>
    <p:sldId id="300" r:id="rId5"/>
    <p:sldId id="293" r:id="rId6"/>
    <p:sldId id="294" r:id="rId7"/>
    <p:sldId id="295"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1C1"/>
    <a:srgbClr val="FFE5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autoAdjust="0"/>
    <p:restoredTop sz="95290" autoAdjust="0"/>
  </p:normalViewPr>
  <p:slideViewPr>
    <p:cSldViewPr snapToGrid="0">
      <p:cViewPr>
        <p:scale>
          <a:sx n="70" d="100"/>
          <a:sy n="70" d="100"/>
        </p:scale>
        <p:origin x="-24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C254E-4EE7-49C5-932A-90055F619EAC}" type="datetimeFigureOut">
              <a:rPr lang="en-US" smtClean="0"/>
              <a:t>5/7/2024</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D58690-976C-45B4-ABC3-5E102735E7A3}" type="slidenum">
              <a:rPr lang="en-US" smtClean="0"/>
              <a:t>‹Nº›</a:t>
            </a:fld>
            <a:endParaRPr lang="en-US"/>
          </a:p>
        </p:txBody>
      </p:sp>
    </p:spTree>
    <p:extLst>
      <p:ext uri="{BB962C8B-B14F-4D97-AF65-F5344CB8AC3E}">
        <p14:creationId xmlns:p14="http://schemas.microsoft.com/office/powerpoint/2010/main" val="1592320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6"/>
        <p:cNvGrpSpPr/>
        <p:nvPr/>
      </p:nvGrpSpPr>
      <p:grpSpPr>
        <a:xfrm>
          <a:off x="0" y="0"/>
          <a:ext cx="0" cy="0"/>
          <a:chOff x="0" y="0"/>
          <a:chExt cx="0" cy="0"/>
        </a:xfrm>
      </p:grpSpPr>
      <p:sp>
        <p:nvSpPr>
          <p:cNvPr id="1017" name="Google Shape;1017;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8" name="Google Shape;1018;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830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856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a:p>
        </p:txBody>
      </p:sp>
      <p:sp>
        <p:nvSpPr>
          <p:cNvPr id="4" name="Marcador de fecha 3"/>
          <p:cNvSpPr>
            <a:spLocks noGrp="1"/>
          </p:cNvSpPr>
          <p:nvPr>
            <p:ph type="dt" sz="half" idx="10"/>
          </p:nvPr>
        </p:nvSpPr>
        <p:spPr/>
        <p:txBody>
          <a:bodyPr/>
          <a:lstStyle/>
          <a:p>
            <a:fld id="{0917F48F-465C-49A4-975D-F51D41B72336}" type="datetimeFigureOut">
              <a:rPr lang="en-US" smtClean="0"/>
              <a:t>5/7/2024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2997338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0917F48F-465C-49A4-975D-F51D41B72336}" type="datetimeFigureOut">
              <a:rPr lang="en-US" smtClean="0"/>
              <a:t>5/7/2024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3696867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0917F48F-465C-49A4-975D-F51D41B72336}" type="datetimeFigureOut">
              <a:rPr lang="en-US" smtClean="0"/>
              <a:t>5/7/2024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1007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2"/>
        <p:cNvGrpSpPr/>
        <p:nvPr/>
      </p:nvGrpSpPr>
      <p:grpSpPr>
        <a:xfrm>
          <a:off x="0" y="0"/>
          <a:ext cx="0" cy="0"/>
          <a:chOff x="0" y="0"/>
          <a:chExt cx="0" cy="0"/>
        </a:xfrm>
      </p:grpSpPr>
      <p:sp>
        <p:nvSpPr>
          <p:cNvPr id="23" name="Google Shape;23;p5"/>
          <p:cNvSpPr/>
          <p:nvPr/>
        </p:nvSpPr>
        <p:spPr>
          <a:xfrm flipH="1">
            <a:off x="11582400" y="6233133"/>
            <a:ext cx="624800" cy="624800"/>
          </a:xfrm>
          <a:prstGeom prst="rtTriangle">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4" name="Google Shape;24;p5"/>
          <p:cNvSpPr/>
          <p:nvPr/>
        </p:nvSpPr>
        <p:spPr>
          <a:xfrm rot="5400000">
            <a:off x="-133800" y="965980"/>
            <a:ext cx="624800" cy="357200"/>
          </a:xfrm>
          <a:prstGeom prst="triangle">
            <a:avLst>
              <a:gd name="adj" fmla="val 5000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5" name="Google Shape;25;p5"/>
          <p:cNvSpPr txBox="1">
            <a:spLocks noGrp="1"/>
          </p:cNvSpPr>
          <p:nvPr>
            <p:ph type="title"/>
          </p:nvPr>
        </p:nvSpPr>
        <p:spPr>
          <a:xfrm>
            <a:off x="609600" y="807467"/>
            <a:ext cx="7521200" cy="1443600"/>
          </a:xfrm>
          <a:prstGeom prst="rect">
            <a:avLst/>
          </a:prstGeom>
        </p:spPr>
        <p:txBody>
          <a:bodyPr spcFirstLastPara="1" wrap="square" lIns="0" tIns="0" rIns="0" bIns="0" anchor="t" anchorCtr="0">
            <a:noAutofit/>
          </a:bodyPr>
          <a:lstStyle>
            <a:lvl1pPr lvl="0">
              <a:spcBef>
                <a:spcPts val="0"/>
              </a:spcBef>
              <a:spcAft>
                <a:spcPts val="0"/>
              </a:spcAft>
              <a:buSzPts val="4800"/>
              <a:buNone/>
              <a:defRPr/>
            </a:lvl1pPr>
            <a:lvl2pPr lvl="1">
              <a:spcBef>
                <a:spcPts val="0"/>
              </a:spcBef>
              <a:spcAft>
                <a:spcPts val="0"/>
              </a:spcAft>
              <a:buSzPts val="4800"/>
              <a:buNone/>
              <a:defRPr/>
            </a:lvl2pPr>
            <a:lvl3pPr lvl="2">
              <a:spcBef>
                <a:spcPts val="0"/>
              </a:spcBef>
              <a:spcAft>
                <a:spcPts val="0"/>
              </a:spcAft>
              <a:buSzPts val="4800"/>
              <a:buNone/>
              <a:defRPr/>
            </a:lvl3pPr>
            <a:lvl4pPr lvl="3">
              <a:spcBef>
                <a:spcPts val="0"/>
              </a:spcBef>
              <a:spcAft>
                <a:spcPts val="0"/>
              </a:spcAft>
              <a:buSzPts val="4800"/>
              <a:buNone/>
              <a:defRPr/>
            </a:lvl4pPr>
            <a:lvl5pPr lvl="4">
              <a:spcBef>
                <a:spcPts val="0"/>
              </a:spcBef>
              <a:spcAft>
                <a:spcPts val="0"/>
              </a:spcAft>
              <a:buSzPts val="4800"/>
              <a:buNone/>
              <a:defRPr/>
            </a:lvl5pPr>
            <a:lvl6pPr lvl="5">
              <a:spcBef>
                <a:spcPts val="0"/>
              </a:spcBef>
              <a:spcAft>
                <a:spcPts val="0"/>
              </a:spcAft>
              <a:buSzPts val="4800"/>
              <a:buNone/>
              <a:defRPr/>
            </a:lvl6pPr>
            <a:lvl7pPr lvl="6">
              <a:spcBef>
                <a:spcPts val="0"/>
              </a:spcBef>
              <a:spcAft>
                <a:spcPts val="0"/>
              </a:spcAft>
              <a:buSzPts val="4800"/>
              <a:buNone/>
              <a:defRPr/>
            </a:lvl7pPr>
            <a:lvl8pPr lvl="7">
              <a:spcBef>
                <a:spcPts val="0"/>
              </a:spcBef>
              <a:spcAft>
                <a:spcPts val="0"/>
              </a:spcAft>
              <a:buSzPts val="4800"/>
              <a:buNone/>
              <a:defRPr/>
            </a:lvl8pPr>
            <a:lvl9pPr lvl="8">
              <a:spcBef>
                <a:spcPts val="0"/>
              </a:spcBef>
              <a:spcAft>
                <a:spcPts val="0"/>
              </a:spcAft>
              <a:buSzPts val="4800"/>
              <a:buNone/>
              <a:defRPr/>
            </a:lvl9pPr>
          </a:lstStyle>
          <a:p>
            <a:endParaRPr/>
          </a:p>
        </p:txBody>
      </p:sp>
      <p:sp>
        <p:nvSpPr>
          <p:cNvPr id="26" name="Google Shape;26;p5"/>
          <p:cNvSpPr txBox="1">
            <a:spLocks noGrp="1"/>
          </p:cNvSpPr>
          <p:nvPr>
            <p:ph type="body" idx="1"/>
          </p:nvPr>
        </p:nvSpPr>
        <p:spPr>
          <a:xfrm>
            <a:off x="609600" y="2661000"/>
            <a:ext cx="7521200" cy="3521200"/>
          </a:xfrm>
          <a:prstGeom prst="rect">
            <a:avLst/>
          </a:prstGeom>
        </p:spPr>
        <p:txBody>
          <a:bodyPr spcFirstLastPara="1" wrap="square" lIns="0" tIns="0" rIns="0" bIns="0" anchor="t" anchorCtr="0">
            <a:noAutofit/>
          </a:bodyPr>
          <a:lstStyle>
            <a:lvl1pPr marL="609585" lvl="0" indent="-457189">
              <a:spcBef>
                <a:spcPts val="800"/>
              </a:spcBef>
              <a:spcAft>
                <a:spcPts val="0"/>
              </a:spcAft>
              <a:buSzPts val="1800"/>
              <a:buChar char="▸"/>
              <a:defRPr/>
            </a:lvl1pPr>
            <a:lvl2pPr marL="1219170" lvl="1" indent="-457189">
              <a:spcBef>
                <a:spcPts val="800"/>
              </a:spcBef>
              <a:spcAft>
                <a:spcPts val="0"/>
              </a:spcAft>
              <a:buSzPts val="1800"/>
              <a:buChar char="▹"/>
              <a:defRPr/>
            </a:lvl2pPr>
            <a:lvl3pPr marL="1828754" lvl="2" indent="-457189">
              <a:spcBef>
                <a:spcPts val="800"/>
              </a:spcBef>
              <a:spcAft>
                <a:spcPts val="0"/>
              </a:spcAft>
              <a:buSzPts val="1800"/>
              <a:buChar char="▹"/>
              <a:defRPr/>
            </a:lvl3pPr>
            <a:lvl4pPr marL="2438339" lvl="3" indent="-474121">
              <a:spcBef>
                <a:spcPts val="800"/>
              </a:spcBef>
              <a:spcAft>
                <a:spcPts val="0"/>
              </a:spcAft>
              <a:buSzPts val="2000"/>
              <a:buChar char="▹"/>
              <a:defRPr/>
            </a:lvl4pPr>
            <a:lvl5pPr marL="3047924" lvl="4" indent="-474121">
              <a:spcBef>
                <a:spcPts val="800"/>
              </a:spcBef>
              <a:spcAft>
                <a:spcPts val="0"/>
              </a:spcAft>
              <a:buSzPts val="2000"/>
              <a:buChar char="▹"/>
              <a:defRPr/>
            </a:lvl5pPr>
            <a:lvl6pPr marL="3657509" lvl="5" indent="-474121">
              <a:spcBef>
                <a:spcPts val="800"/>
              </a:spcBef>
              <a:spcAft>
                <a:spcPts val="0"/>
              </a:spcAft>
              <a:buSzPts val="2000"/>
              <a:buChar char="▹"/>
              <a:defRPr/>
            </a:lvl6pPr>
            <a:lvl7pPr marL="4267093" lvl="6" indent="-474121">
              <a:spcBef>
                <a:spcPts val="800"/>
              </a:spcBef>
              <a:spcAft>
                <a:spcPts val="0"/>
              </a:spcAft>
              <a:buSzPts val="2000"/>
              <a:buChar char="▹"/>
              <a:defRPr/>
            </a:lvl7pPr>
            <a:lvl8pPr marL="4876678" lvl="7" indent="-474121">
              <a:spcBef>
                <a:spcPts val="800"/>
              </a:spcBef>
              <a:spcAft>
                <a:spcPts val="0"/>
              </a:spcAft>
              <a:buSzPts val="2000"/>
              <a:buChar char="▹"/>
              <a:defRPr/>
            </a:lvl8pPr>
            <a:lvl9pPr marL="5486263" lvl="8" indent="-474121">
              <a:spcBef>
                <a:spcPts val="800"/>
              </a:spcBef>
              <a:spcAft>
                <a:spcPts val="0"/>
              </a:spcAft>
              <a:buSzPts val="2000"/>
              <a:buChar char="▹"/>
              <a:defRPr/>
            </a:lvl9pPr>
          </a:lstStyle>
          <a:p>
            <a:endParaRPr/>
          </a:p>
        </p:txBody>
      </p:sp>
      <p:sp>
        <p:nvSpPr>
          <p:cNvPr id="27" name="Google Shape;27;p5"/>
          <p:cNvSpPr txBox="1">
            <a:spLocks noGrp="1"/>
          </p:cNvSpPr>
          <p:nvPr>
            <p:ph type="sldNum" idx="12"/>
          </p:nvPr>
        </p:nvSpPr>
        <p:spPr>
          <a:xfrm>
            <a:off x="11532033" y="6182333"/>
            <a:ext cx="609200" cy="624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‹Nº›</a:t>
            </a:fld>
            <a:endParaRPr lang="en-US"/>
          </a:p>
        </p:txBody>
      </p:sp>
    </p:spTree>
    <p:extLst>
      <p:ext uri="{BB962C8B-B14F-4D97-AF65-F5344CB8AC3E}">
        <p14:creationId xmlns:p14="http://schemas.microsoft.com/office/powerpoint/2010/main" val="2689770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10"/>
          </p:nvPr>
        </p:nvSpPr>
        <p:spPr/>
        <p:txBody>
          <a:bodyPr/>
          <a:lstStyle/>
          <a:p>
            <a:fld id="{0917F48F-465C-49A4-975D-F51D41B72336}" type="datetimeFigureOut">
              <a:rPr lang="en-US" smtClean="0"/>
              <a:t>5/7/2024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134493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0917F48F-465C-49A4-975D-F51D41B72336}" type="datetimeFigureOut">
              <a:rPr lang="en-US" smtClean="0"/>
              <a:t>5/7/2024</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1107761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p:cNvSpPr>
            <a:spLocks noGrp="1"/>
          </p:cNvSpPr>
          <p:nvPr>
            <p:ph type="dt" sz="half" idx="10"/>
          </p:nvPr>
        </p:nvSpPr>
        <p:spPr/>
        <p:txBody>
          <a:bodyPr/>
          <a:lstStyle/>
          <a:p>
            <a:fld id="{0917F48F-465C-49A4-975D-F51D41B72336}" type="datetimeFigureOut">
              <a:rPr lang="en-US" smtClean="0"/>
              <a:t>5/7/2024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3183737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p:cNvSpPr>
            <a:spLocks noGrp="1"/>
          </p:cNvSpPr>
          <p:nvPr>
            <p:ph type="dt" sz="half" idx="10"/>
          </p:nvPr>
        </p:nvSpPr>
        <p:spPr/>
        <p:txBody>
          <a:bodyPr/>
          <a:lstStyle/>
          <a:p>
            <a:fld id="{0917F48F-465C-49A4-975D-F51D41B72336}" type="datetimeFigureOut">
              <a:rPr lang="en-US" smtClean="0"/>
              <a:t>5/7/2024</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623769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US"/>
          </a:p>
        </p:txBody>
      </p:sp>
      <p:sp>
        <p:nvSpPr>
          <p:cNvPr id="3" name="Marcador de fecha 2"/>
          <p:cNvSpPr>
            <a:spLocks noGrp="1"/>
          </p:cNvSpPr>
          <p:nvPr>
            <p:ph type="dt" sz="half" idx="10"/>
          </p:nvPr>
        </p:nvSpPr>
        <p:spPr/>
        <p:txBody>
          <a:bodyPr/>
          <a:lstStyle/>
          <a:p>
            <a:fld id="{0917F48F-465C-49A4-975D-F51D41B72336}" type="datetimeFigureOut">
              <a:rPr lang="en-US" smtClean="0"/>
              <a:t>5/7/2024</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28330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917F48F-465C-49A4-975D-F51D41B72336}" type="datetimeFigureOut">
              <a:rPr lang="en-US" smtClean="0"/>
              <a:t>5/7/2024</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3279647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917F48F-465C-49A4-975D-F51D41B72336}" type="datetimeFigureOut">
              <a:rPr lang="en-US" smtClean="0"/>
              <a:t>5/7/2024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595921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917F48F-465C-49A4-975D-F51D41B72336}" type="datetimeFigureOut">
              <a:rPr lang="en-US" smtClean="0"/>
              <a:t>5/7/2024</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F4BE4F4A-C13B-4CB1-BB4B-D1C52EA646EF}" type="slidenum">
              <a:rPr lang="en-US" smtClean="0"/>
              <a:t>‹Nº›</a:t>
            </a:fld>
            <a:endParaRPr lang="en-US"/>
          </a:p>
        </p:txBody>
      </p:sp>
    </p:spTree>
    <p:extLst>
      <p:ext uri="{BB962C8B-B14F-4D97-AF65-F5344CB8AC3E}">
        <p14:creationId xmlns:p14="http://schemas.microsoft.com/office/powerpoint/2010/main" val="3713135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17F48F-465C-49A4-975D-F51D41B72336}" type="datetimeFigureOut">
              <a:rPr lang="en-US" smtClean="0"/>
              <a:t>5/7/2024</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4F4A-C13B-4CB1-BB4B-D1C52EA646EF}" type="slidenum">
              <a:rPr lang="en-US" smtClean="0"/>
              <a:t>‹Nº›</a:t>
            </a:fld>
            <a:endParaRPr lang="en-US"/>
          </a:p>
        </p:txBody>
      </p:sp>
    </p:spTree>
    <p:extLst>
      <p:ext uri="{BB962C8B-B14F-4D97-AF65-F5344CB8AC3E}">
        <p14:creationId xmlns:p14="http://schemas.microsoft.com/office/powerpoint/2010/main" val="193017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Qr2azHlN5xA" TargetMode="External"/><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youtube.com/watch?v=UozX_Y3ZDxw" TargetMode="External"/><Relationship Id="rId7"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13" name="Elipse 12">
            <a:extLst>
              <a:ext uri="{FF2B5EF4-FFF2-40B4-BE49-F238E27FC236}">
                <a16:creationId xmlns:a16="http://schemas.microsoft.com/office/drawing/2014/main" xmlns="" id="{AFD97580-3A4A-4CE1-9C92-51D16EEBC703}"/>
              </a:ext>
            </a:extLst>
          </p:cNvPr>
          <p:cNvSpPr/>
          <p:nvPr/>
        </p:nvSpPr>
        <p:spPr>
          <a:xfrm>
            <a:off x="8071774" y="424688"/>
            <a:ext cx="6843076" cy="6843076"/>
          </a:xfrm>
          <a:prstGeom prst="ellipse">
            <a:avLst/>
          </a:prstGeom>
          <a:solidFill>
            <a:schemeClr val="bg2">
              <a:lumMod val="90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sp>
        <p:nvSpPr>
          <p:cNvPr id="2" name="Rectángulo 1"/>
          <p:cNvSpPr/>
          <p:nvPr/>
        </p:nvSpPr>
        <p:spPr>
          <a:xfrm>
            <a:off x="864287" y="3846227"/>
            <a:ext cx="368300" cy="29753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Google Shape;269;p25"/>
          <p:cNvSpPr txBox="1">
            <a:spLocks/>
          </p:cNvSpPr>
          <p:nvPr/>
        </p:nvSpPr>
        <p:spPr>
          <a:xfrm>
            <a:off x="698687" y="1697297"/>
            <a:ext cx="4826350" cy="1252236"/>
          </a:xfrm>
          <a:prstGeom prst="rect">
            <a:avLst/>
          </a:prstGeom>
        </p:spPr>
        <p:txBody>
          <a:bodyPr spcFirstLastPara="1" vert="horz" wrap="square" lIns="121900" tIns="121900" rIns="121900" bIns="12190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s-ES" sz="3500" b="1" dirty="0" smtClean="0">
                <a:latin typeface="Poppins" panose="020B0604020202020204" charset="0"/>
                <a:cs typeface="Poppins" panose="020B0604020202020204" charset="0"/>
              </a:rPr>
              <a:t>Bien jurídico protegido en los delitos contra la Administración Pública</a:t>
            </a:r>
            <a:endParaRPr lang="es-ES" sz="3500" b="1" dirty="0">
              <a:latin typeface="Poppins" panose="020B0604020202020204" charset="0"/>
              <a:cs typeface="Poppins" panose="020B0604020202020204" charset="0"/>
            </a:endParaRPr>
          </a:p>
        </p:txBody>
      </p:sp>
      <p:sp>
        <p:nvSpPr>
          <p:cNvPr id="4" name="Google Shape;239;p22"/>
          <p:cNvSpPr txBox="1">
            <a:spLocks/>
          </p:cNvSpPr>
          <p:nvPr/>
        </p:nvSpPr>
        <p:spPr>
          <a:xfrm>
            <a:off x="698688" y="2951542"/>
            <a:ext cx="430020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sz="1800" dirty="0">
              <a:latin typeface="Poppins" panose="020B0604020202020204" charset="0"/>
              <a:cs typeface="Poppins" panose="020B0604020202020204" charset="0"/>
            </a:endParaRPr>
          </a:p>
        </p:txBody>
      </p:sp>
      <p:sp>
        <p:nvSpPr>
          <p:cNvPr id="6" name="Google Shape;239;p22"/>
          <p:cNvSpPr txBox="1">
            <a:spLocks/>
          </p:cNvSpPr>
          <p:nvPr/>
        </p:nvSpPr>
        <p:spPr>
          <a:xfrm>
            <a:off x="973090" y="4143761"/>
            <a:ext cx="4300201" cy="715048"/>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s-ES" sz="2400" b="1" dirty="0" smtClean="0">
                <a:latin typeface="Poppins" panose="020B0604020202020204" charset="0"/>
                <a:cs typeface="Poppins" panose="020B0604020202020204" charset="0"/>
              </a:rPr>
              <a:t>Daniel Quispe Meza</a:t>
            </a:r>
            <a:endParaRPr lang="es-ES" sz="2400" b="1" dirty="0">
              <a:latin typeface="Poppins" panose="020B0604020202020204" charset="0"/>
              <a:cs typeface="Poppins" panose="020B0604020202020204" charset="0"/>
            </a:endParaRPr>
          </a:p>
        </p:txBody>
      </p:sp>
      <p:sp>
        <p:nvSpPr>
          <p:cNvPr id="7" name="Google Shape;239;p22"/>
          <p:cNvSpPr txBox="1">
            <a:spLocks/>
          </p:cNvSpPr>
          <p:nvPr/>
        </p:nvSpPr>
        <p:spPr>
          <a:xfrm>
            <a:off x="961761" y="4845747"/>
            <a:ext cx="4300201" cy="1307564"/>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S" sz="2000" dirty="0" smtClean="0">
                <a:latin typeface="Poppins" panose="020B0604020202020204" charset="0"/>
                <a:cs typeface="Poppins" panose="020B0604020202020204" charset="0"/>
              </a:rPr>
              <a:t>Abogado PUCP.</a:t>
            </a:r>
          </a:p>
          <a:p>
            <a:pPr marL="0" indent="0" algn="just">
              <a:buFont typeface="Arial" panose="020B0604020202020204" pitchFamily="34" charset="0"/>
              <a:buNone/>
            </a:pPr>
            <a:r>
              <a:rPr lang="es-ES" sz="2000" dirty="0" smtClean="0">
                <a:latin typeface="Poppins" panose="020B0604020202020204" charset="0"/>
                <a:cs typeface="Poppins" panose="020B0604020202020204" charset="0"/>
              </a:rPr>
              <a:t>Magíster en Derecho Penal (Univ. Salamanca, España).</a:t>
            </a:r>
          </a:p>
          <a:p>
            <a:pPr marL="0" indent="0" algn="just">
              <a:buFont typeface="Arial" panose="020B0604020202020204" pitchFamily="34" charset="0"/>
              <a:buNone/>
            </a:pPr>
            <a:r>
              <a:rPr lang="es-ES" sz="2000" dirty="0" smtClean="0">
                <a:latin typeface="Poppins" panose="020B0604020202020204" charset="0"/>
                <a:cs typeface="Poppins" panose="020B0604020202020204" charset="0"/>
              </a:rPr>
              <a:t>Docente universitario PUCP.</a:t>
            </a:r>
            <a:endParaRPr lang="es-ES" sz="2000" dirty="0">
              <a:latin typeface="Poppins" panose="020B0604020202020204" charset="0"/>
              <a:cs typeface="Poppins" panose="020B0604020202020204" charset="0"/>
            </a:endParaRPr>
          </a:p>
        </p:txBody>
      </p:sp>
      <p:cxnSp>
        <p:nvCxnSpPr>
          <p:cNvPr id="9" name="Conector recto 8"/>
          <p:cNvCxnSpPr>
            <a:cxnSpLocks/>
          </p:cNvCxnSpPr>
          <p:nvPr/>
        </p:nvCxnSpPr>
        <p:spPr>
          <a:xfrm>
            <a:off x="883883" y="5040455"/>
            <a:ext cx="0" cy="999737"/>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Elipse 10">
            <a:extLst>
              <a:ext uri="{FF2B5EF4-FFF2-40B4-BE49-F238E27FC236}">
                <a16:creationId xmlns:a16="http://schemas.microsoft.com/office/drawing/2014/main" xmlns="" id="{F86EE8D5-3674-44B8-8B9E-F6CC84D0D4C3}"/>
              </a:ext>
            </a:extLst>
          </p:cNvPr>
          <p:cNvSpPr/>
          <p:nvPr/>
        </p:nvSpPr>
        <p:spPr>
          <a:xfrm>
            <a:off x="8847643" y="1653348"/>
            <a:ext cx="4370832" cy="4370832"/>
          </a:xfrm>
          <a:prstGeom prst="ellipse">
            <a:avLst/>
          </a:prstGeom>
          <a:solidFill>
            <a:schemeClr val="bg1">
              <a:lumMod val="95000"/>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4" name="Imagen 13">
            <a:extLst>
              <a:ext uri="{FF2B5EF4-FFF2-40B4-BE49-F238E27FC236}">
                <a16:creationId xmlns:a16="http://schemas.microsoft.com/office/drawing/2014/main" xmlns="" id="{B2D7EB05-F3E9-4594-B1A1-E69D6B514A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44506" y="434472"/>
            <a:ext cx="1781144" cy="435767"/>
          </a:xfrm>
          <a:prstGeom prst="rect">
            <a:avLst/>
          </a:prstGeom>
        </p:spPr>
      </p:pic>
      <p:pic>
        <p:nvPicPr>
          <p:cNvPr id="16" name="Imagen 15">
            <a:extLst>
              <a:ext uri="{FF2B5EF4-FFF2-40B4-BE49-F238E27FC236}">
                <a16:creationId xmlns:a16="http://schemas.microsoft.com/office/drawing/2014/main" xmlns="" id="{2F976F5C-52D8-4F81-934F-840469F620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49389" y="385173"/>
            <a:ext cx="1381977" cy="534365"/>
          </a:xfrm>
          <a:prstGeom prst="rect">
            <a:avLst/>
          </a:prstGeom>
        </p:spPr>
      </p:pic>
      <p:pic>
        <p:nvPicPr>
          <p:cNvPr id="18" name="Imagen 17">
            <a:extLst>
              <a:ext uri="{FF2B5EF4-FFF2-40B4-BE49-F238E27FC236}">
                <a16:creationId xmlns:a16="http://schemas.microsoft.com/office/drawing/2014/main" xmlns="" id="{1BAD1C45-0BC0-44EE-944C-103B1C89DC3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67448" y="454829"/>
            <a:ext cx="2169953" cy="395053"/>
          </a:xfrm>
          <a:prstGeom prst="rect">
            <a:avLst/>
          </a:prstGeom>
        </p:spPr>
      </p:pic>
      <p:pic>
        <p:nvPicPr>
          <p:cNvPr id="19" name="Picture 2" descr="Foto gratuita concepto de negocio con equipo de cerca">
            <a:extLst>
              <a:ext uri="{FF2B5EF4-FFF2-40B4-BE49-F238E27FC236}">
                <a16:creationId xmlns:a16="http://schemas.microsoft.com/office/drawing/2014/main" xmlns="" id="{CC136D38-10CC-4991-A22A-92DDD8C241D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3188" y="1860264"/>
            <a:ext cx="5962650" cy="3971925"/>
          </a:xfrm>
          <a:prstGeom prst="rect">
            <a:avLst/>
          </a:prstGeom>
          <a:noFill/>
          <a:extLst>
            <a:ext uri="{909E8E84-426E-40DD-AFC4-6F175D3DCCD1}">
              <a14:hiddenFill xmlns:a14="http://schemas.microsoft.com/office/drawing/2010/main">
                <a:solidFill>
                  <a:srgbClr val="FFFFFF"/>
                </a:solidFill>
              </a14:hiddenFill>
            </a:ext>
          </a:extLst>
        </p:spPr>
      </p:pic>
      <p:sp>
        <p:nvSpPr>
          <p:cNvPr id="21" name="Google Shape;239;p22">
            <a:extLst>
              <a:ext uri="{FF2B5EF4-FFF2-40B4-BE49-F238E27FC236}">
                <a16:creationId xmlns:a16="http://schemas.microsoft.com/office/drawing/2014/main" xmlns="" id="{3C57A1B3-C7F3-4084-9594-279F3B390DF5}"/>
              </a:ext>
            </a:extLst>
          </p:cNvPr>
          <p:cNvSpPr txBox="1">
            <a:spLocks/>
          </p:cNvSpPr>
          <p:nvPr/>
        </p:nvSpPr>
        <p:spPr>
          <a:xfrm>
            <a:off x="3433801" y="314825"/>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2" name="Conector recto 21">
            <a:extLst>
              <a:ext uri="{FF2B5EF4-FFF2-40B4-BE49-F238E27FC236}">
                <a16:creationId xmlns:a16="http://schemas.microsoft.com/office/drawing/2014/main" xmlns="" id="{9A0E4702-3C56-430F-AC55-2F8291288C8F}"/>
              </a:ext>
            </a:extLst>
          </p:cNvPr>
          <p:cNvCxnSpPr>
            <a:cxnSpLocks/>
          </p:cNvCxnSpPr>
          <p:nvPr/>
        </p:nvCxnSpPr>
        <p:spPr>
          <a:xfrm>
            <a:off x="3414751" y="388821"/>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8053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600" b="1" dirty="0" smtClean="0">
                <a:latin typeface="Poppins" panose="020B0604020202020204"/>
              </a:rPr>
              <a:t>CLASES DE BIENES JURÍDICOS</a:t>
            </a:r>
            <a:endParaRPr sz="3600" b="1" dirty="0">
              <a:latin typeface="Poppins" panose="020B0604020202020204"/>
            </a:endParaRPr>
          </a:p>
        </p:txBody>
      </p:sp>
      <p:sp>
        <p:nvSpPr>
          <p:cNvPr id="1007" name="Google Shape;1007;p21"/>
          <p:cNvSpPr txBox="1">
            <a:spLocks noGrp="1"/>
          </p:cNvSpPr>
          <p:nvPr>
            <p:ph type="body" idx="1"/>
          </p:nvPr>
        </p:nvSpPr>
        <p:spPr>
          <a:xfrm>
            <a:off x="632793" y="2550695"/>
            <a:ext cx="10700954" cy="2479865"/>
          </a:xfrm>
          <a:prstGeom prst="rect">
            <a:avLst/>
          </a:prstGeom>
        </p:spPr>
        <p:txBody>
          <a:bodyPr spcFirstLastPara="1" vert="horz" wrap="square" lIns="0" tIns="0" rIns="0" bIns="0" rtlCol="0" anchor="t" anchorCtr="0">
            <a:noAutofit/>
          </a:bodyPr>
          <a:lstStyle/>
          <a:p>
            <a:pPr marL="0" indent="0" algn="just">
              <a:lnSpc>
                <a:spcPct val="107000"/>
              </a:lnSpc>
              <a:spcAft>
                <a:spcPts val="600"/>
              </a:spcAft>
              <a:buNone/>
            </a:pPr>
            <a:r>
              <a:rPr lang="es-ES" sz="3000" b="1" dirty="0" smtClean="0">
                <a:latin typeface="Calibri" panose="020F0502020204030204" pitchFamily="34" charset="0"/>
                <a:ea typeface="Calibri" panose="020F0502020204030204" pitchFamily="34" charset="0"/>
                <a:cs typeface="Times New Roman" panose="02020603050405020304" pitchFamily="18" charset="0"/>
              </a:rPr>
              <a:t>Bienes jurídicos individuales: </a:t>
            </a:r>
            <a:r>
              <a:rPr lang="es-ES" sz="3000" dirty="0" smtClean="0">
                <a:latin typeface="Calibri" panose="020F0502020204030204" pitchFamily="34" charset="0"/>
                <a:ea typeface="Calibri" panose="020F0502020204030204" pitchFamily="34" charset="0"/>
                <a:cs typeface="Times New Roman" panose="02020603050405020304" pitchFamily="18" charset="0"/>
              </a:rPr>
              <a:t>titularidad individual (persona natural o jurídica). Protección tradicional del Derecho penal </a:t>
            </a:r>
            <a:r>
              <a:rPr lang="es-ES" sz="3000" dirty="0" smtClean="0">
                <a:latin typeface="Calibri" panose="020F0502020204030204" pitchFamily="34" charset="0"/>
                <a:ea typeface="Calibri" panose="020F0502020204030204" pitchFamily="34" charset="0"/>
                <a:cs typeface="Times New Roman" panose="02020603050405020304" pitchFamily="18" charset="0"/>
                <a:sym typeface="Wingdings" pitchFamily="2" charset="2"/>
              </a:rPr>
              <a:t> bienes jurídicos materiales (patrimonio, vida) e inmateriales (honor, libertad). </a:t>
            </a:r>
          </a:p>
          <a:p>
            <a:pPr marL="0" indent="0" algn="just">
              <a:lnSpc>
                <a:spcPct val="107000"/>
              </a:lnSpc>
              <a:spcAft>
                <a:spcPts val="600"/>
              </a:spcAft>
              <a:buNone/>
            </a:pPr>
            <a:r>
              <a:rPr lang="es-ES" sz="3000" b="1" dirty="0" smtClean="0">
                <a:latin typeface="Calibri" panose="020F0502020204030204" pitchFamily="34" charset="0"/>
                <a:ea typeface="Calibri" panose="020F0502020204030204" pitchFamily="34" charset="0"/>
                <a:cs typeface="Times New Roman" panose="02020603050405020304" pitchFamily="18" charset="0"/>
                <a:sym typeface="Wingdings" pitchFamily="2" charset="2"/>
              </a:rPr>
              <a:t>Bienes jurídicos colectivos: </a:t>
            </a:r>
            <a:r>
              <a:rPr lang="es-ES" sz="3000" dirty="0" smtClean="0">
                <a:latin typeface="Calibri" panose="020F0502020204030204" pitchFamily="34" charset="0"/>
                <a:ea typeface="Calibri" panose="020F0502020204030204" pitchFamily="34" charset="0"/>
                <a:cs typeface="Times New Roman" panose="02020603050405020304" pitchFamily="18" charset="0"/>
                <a:sym typeface="Wingdings" pitchFamily="2" charset="2"/>
              </a:rPr>
              <a:t>titularidad colectiva (medio ambiente, delitos contra la Administración Pública, delitos tributarios, etc.). Función social en beneficio de la sociedad en general.</a:t>
            </a:r>
            <a:endParaRPr lang="es-PE" sz="30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10</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7449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600" b="1" dirty="0" smtClean="0">
                <a:latin typeface="Poppins" panose="020B0604020202020204"/>
              </a:rPr>
              <a:t>CONSECUENCIAS DE ADPORTAR UN BIEN JURÍDICO CON ENFOQUE CONSTITUCIONAL</a:t>
            </a:r>
            <a:endParaRPr sz="3600" b="1" dirty="0">
              <a:latin typeface="Poppins" panose="020B0604020202020204"/>
            </a:endParaRPr>
          </a:p>
        </p:txBody>
      </p:sp>
      <p:sp>
        <p:nvSpPr>
          <p:cNvPr id="1007" name="Google Shape;1007;p21"/>
          <p:cNvSpPr txBox="1">
            <a:spLocks noGrp="1"/>
          </p:cNvSpPr>
          <p:nvPr>
            <p:ph type="body" idx="1"/>
          </p:nvPr>
        </p:nvSpPr>
        <p:spPr>
          <a:xfrm>
            <a:off x="638876" y="3272590"/>
            <a:ext cx="6512551" cy="2841607"/>
          </a:xfrm>
          <a:prstGeom prst="rect">
            <a:avLst/>
          </a:prstGeom>
        </p:spPr>
        <p:txBody>
          <a:bodyPr spcFirstLastPara="1" vert="horz" wrap="square" lIns="0" tIns="0" rIns="0" bIns="0" rtlCol="0" anchor="t" anchorCtr="0">
            <a:noAutofit/>
          </a:bodyPr>
          <a:lstStyle/>
          <a:p>
            <a:pPr marL="514350" indent="-514350" algn="just">
              <a:lnSpc>
                <a:spcPct val="107000"/>
              </a:lnSpc>
              <a:spcAft>
                <a:spcPts val="600"/>
              </a:spcAft>
              <a:buAutoNum type="romanLcParenBoth"/>
            </a:pPr>
            <a:r>
              <a:rPr lang="es-ES" sz="3000" b="1" dirty="0" smtClean="0">
                <a:latin typeface="Calibri" panose="020F0502020204030204" pitchFamily="34" charset="0"/>
                <a:ea typeface="Calibri" panose="020F0502020204030204" pitchFamily="34" charset="0"/>
                <a:cs typeface="Times New Roman" panose="02020603050405020304" pitchFamily="18" charset="0"/>
              </a:rPr>
              <a:t>Finalidades puramente ideológicas no protegen bienes jurídicos: </a:t>
            </a:r>
            <a:r>
              <a:rPr lang="es-ES" sz="3000" dirty="0" smtClean="0">
                <a:latin typeface="Calibri" panose="020F0502020204030204" pitchFamily="34" charset="0"/>
                <a:ea typeface="Calibri" panose="020F0502020204030204" pitchFamily="34" charset="0"/>
                <a:cs typeface="Times New Roman" panose="02020603050405020304" pitchFamily="18" charset="0"/>
              </a:rPr>
              <a:t>prohibición nacionalsocialista de la pureza de la sangre alemana. </a:t>
            </a:r>
            <a:r>
              <a:rPr lang="es-PE" sz="3000" dirty="0">
                <a:latin typeface="Calibri" panose="020F0502020204030204" pitchFamily="34" charset="0"/>
                <a:ea typeface="Calibri" panose="020F0502020204030204" pitchFamily="34" charset="0"/>
                <a:cs typeface="Times New Roman" panose="02020603050405020304" pitchFamily="18" charset="0"/>
              </a:rPr>
              <a:t>	</a:t>
            </a:r>
            <a:r>
              <a:rPr lang="es-PE" sz="2000" dirty="0">
                <a:latin typeface="Calibri" panose="020F0502020204030204" pitchFamily="34" charset="0"/>
                <a:ea typeface="Calibri" panose="020F0502020204030204" pitchFamily="34" charset="0"/>
                <a:cs typeface="Times New Roman" panose="02020603050405020304" pitchFamily="18" charset="0"/>
              </a:rPr>
              <a:t>              </a:t>
            </a:r>
            <a:endParaRPr lang="es-PE" sz="20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endParaRPr lang="es-PE" sz="20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es-PE" sz="2000" dirty="0" smtClean="0">
                <a:latin typeface="Calibri" panose="020F0502020204030204" pitchFamily="34" charset="0"/>
                <a:ea typeface="Calibri" panose="020F0502020204030204" pitchFamily="34" charset="0"/>
                <a:cs typeface="Times New Roman" panose="02020603050405020304" pitchFamily="18" charset="0"/>
              </a:rPr>
              <a:t>     </a:t>
            </a:r>
            <a:r>
              <a:rPr lang="es-PE" sz="2000" b="1" u="sng" dirty="0">
                <a:latin typeface="Calibri" panose="020F0502020204030204" pitchFamily="34" charset="0"/>
                <a:ea typeface="Calibri" panose="020F0502020204030204" pitchFamily="34" charset="0"/>
                <a:cs typeface="Times New Roman" panose="02020603050405020304" pitchFamily="18" charset="0"/>
                <a:hlinkClick r:id="rId3"/>
              </a:rPr>
              <a:t>https://www.youtube.com/watch?v=Qr2azHlN5xA</a:t>
            </a:r>
            <a:r>
              <a:rPr lang="es-PE" sz="2000" b="1" dirty="0">
                <a:latin typeface="Calibri" panose="020F0502020204030204" pitchFamily="34" charset="0"/>
                <a:ea typeface="Calibri" panose="020F0502020204030204" pitchFamily="34" charset="0"/>
                <a:cs typeface="Times New Roman" panose="02020603050405020304" pitchFamily="18" charset="0"/>
              </a:rPr>
              <a:t> </a:t>
            </a:r>
            <a:endParaRPr lang="es-PE"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endParaRPr lang="es-PE" sz="20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11</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12" name="Imagen 3" descr="Imagen en blanco y negro de un grupo de personas en una tienda&#10;&#10;Descripción generada automáticamente">
            <a:extLst>
              <a:ext uri="{FF2B5EF4-FFF2-40B4-BE49-F238E27FC236}">
                <a16:creationId xmlns="" xmlns:a16="http://schemas.microsoft.com/office/drawing/2014/main" id="{5B0ED17A-C41B-6336-478D-672FCD99CF2B}"/>
              </a:ext>
            </a:extLst>
          </p:cNvPr>
          <p:cNvPicPr>
            <a:picLocks noChangeAspect="1"/>
          </p:cNvPicPr>
          <p:nvPr/>
        </p:nvPicPr>
        <p:blipFill>
          <a:blip r:embed="rId7"/>
          <a:stretch>
            <a:fillRect/>
          </a:stretch>
        </p:blipFill>
        <p:spPr>
          <a:xfrm>
            <a:off x="7459580" y="3794122"/>
            <a:ext cx="2999776" cy="2654804"/>
          </a:xfrm>
          <a:prstGeom prst="rect">
            <a:avLst/>
          </a:prstGeom>
        </p:spPr>
      </p:pic>
    </p:spTree>
    <p:extLst>
      <p:ext uri="{BB962C8B-B14F-4D97-AF65-F5344CB8AC3E}">
        <p14:creationId xmlns:p14="http://schemas.microsoft.com/office/powerpoint/2010/main" val="2016623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600" b="1" dirty="0" smtClean="0">
                <a:latin typeface="Poppins" panose="020B0604020202020204"/>
              </a:rPr>
              <a:t>CONSECUENCIAS DE ADPORTAR UN BIEN JURÍDICO CON ENFOQUE CONSTITUCIONAL</a:t>
            </a:r>
            <a:endParaRPr sz="3600" b="1" dirty="0">
              <a:latin typeface="Poppins" panose="020B0604020202020204"/>
            </a:endParaRPr>
          </a:p>
        </p:txBody>
      </p:sp>
      <p:sp>
        <p:nvSpPr>
          <p:cNvPr id="1007" name="Google Shape;1007;p21"/>
          <p:cNvSpPr txBox="1">
            <a:spLocks noGrp="1"/>
          </p:cNvSpPr>
          <p:nvPr>
            <p:ph type="body" idx="1"/>
          </p:nvPr>
        </p:nvSpPr>
        <p:spPr>
          <a:xfrm>
            <a:off x="240632" y="3033088"/>
            <a:ext cx="5342021" cy="2814259"/>
          </a:xfrm>
          <a:prstGeom prst="rect">
            <a:avLst/>
          </a:prstGeom>
        </p:spPr>
        <p:txBody>
          <a:bodyPr spcFirstLastPara="1" vert="horz" wrap="square" lIns="0" tIns="0" rIns="0" bIns="0" rtlCol="0" anchor="t" anchorCtr="0">
            <a:noAutofit/>
          </a:bodyPr>
          <a:lstStyle/>
          <a:p>
            <a:pPr marL="514350" indent="-514350" algn="just">
              <a:lnSpc>
                <a:spcPct val="107000"/>
              </a:lnSpc>
              <a:spcAft>
                <a:spcPts val="600"/>
              </a:spcAft>
              <a:buAutoNum type="romanLcParenBoth"/>
            </a:pPr>
            <a:r>
              <a:rPr lang="es-ES" sz="2000" b="1" dirty="0" smtClean="0">
                <a:latin typeface="Calibri" panose="020F0502020204030204" pitchFamily="34" charset="0"/>
                <a:ea typeface="Calibri" panose="020F0502020204030204" pitchFamily="34" charset="0"/>
                <a:cs typeface="Times New Roman" panose="02020603050405020304" pitchFamily="18" charset="0"/>
              </a:rPr>
              <a:t>Inmoralidades no lesionan bienes jurídicos</a:t>
            </a:r>
            <a:r>
              <a:rPr lang="es-ES" sz="2000" dirty="0" smtClean="0">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7000"/>
              </a:lnSpc>
              <a:spcAft>
                <a:spcPts val="600"/>
              </a:spcAft>
              <a:buNone/>
            </a:pPr>
            <a:r>
              <a:rPr lang="es-ES" sz="2000" dirty="0" smtClean="0">
                <a:latin typeface="Calibri" panose="020F0502020204030204" pitchFamily="34" charset="0"/>
                <a:ea typeface="Calibri" panose="020F0502020204030204" pitchFamily="34" charset="0"/>
                <a:cs typeface="Times New Roman" panose="02020603050405020304" pitchFamily="18" charset="0"/>
              </a:rPr>
              <a:t>¿Cuáles son los intereses relevantes? ¿Sanción del adulterio, de la riña?</a:t>
            </a:r>
          </a:p>
          <a:p>
            <a:pPr marL="0" indent="0" algn="just">
              <a:lnSpc>
                <a:spcPct val="107000"/>
              </a:lnSpc>
              <a:spcAft>
                <a:spcPts val="600"/>
              </a:spcAft>
              <a:buNone/>
            </a:pPr>
            <a:r>
              <a:rPr lang="es-MX" sz="2000" dirty="0"/>
              <a:t>Inmorales de manera general, pero que si son realizadas por adultos y en recíproco acuerdo y sin molestar a otros no afectan derechos protegibles y valiosos (p, ej. difusión de la pornografía en Alemania (art. 184 </a:t>
            </a:r>
            <a:r>
              <a:rPr lang="es-MX" sz="2000" dirty="0" err="1"/>
              <a:t>v.a.</a:t>
            </a:r>
            <a:r>
              <a:rPr lang="es-MX" sz="2000" dirty="0"/>
              <a:t>), homosexualidad entre adultos (art. 175 </a:t>
            </a:r>
            <a:r>
              <a:rPr lang="es-MX" sz="2000" dirty="0" err="1"/>
              <a:t>v.a.</a:t>
            </a:r>
            <a:r>
              <a:rPr lang="es-MX" sz="2000" dirty="0"/>
              <a:t>), etc. </a:t>
            </a:r>
            <a:endParaRPr lang="es-PE" sz="2000" dirty="0"/>
          </a:p>
          <a:p>
            <a:pPr marL="0" indent="0" algn="just">
              <a:lnSpc>
                <a:spcPct val="107000"/>
              </a:lnSpc>
              <a:spcAft>
                <a:spcPts val="600"/>
              </a:spcAft>
              <a:buNone/>
            </a:pPr>
            <a:endParaRPr lang="es-PE" sz="2000"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12</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13" name="Imagen 2">
            <a:extLst>
              <a:ext uri="{FF2B5EF4-FFF2-40B4-BE49-F238E27FC236}">
                <a16:creationId xmlns="" xmlns:a16="http://schemas.microsoft.com/office/drawing/2014/main" id="{67EC700F-9E5B-87DC-6FF5-506405ADF7FC}"/>
              </a:ext>
            </a:extLst>
          </p:cNvPr>
          <p:cNvPicPr>
            <a:picLocks noChangeAspect="1"/>
          </p:cNvPicPr>
          <p:nvPr/>
        </p:nvPicPr>
        <p:blipFill>
          <a:blip r:embed="rId6"/>
          <a:stretch>
            <a:fillRect/>
          </a:stretch>
        </p:blipFill>
        <p:spPr>
          <a:xfrm>
            <a:off x="9301057" y="3033088"/>
            <a:ext cx="2208467" cy="2048434"/>
          </a:xfrm>
          <a:prstGeom prst="rect">
            <a:avLst/>
          </a:prstGeom>
        </p:spPr>
      </p:pic>
      <p:pic>
        <p:nvPicPr>
          <p:cNvPr id="14" name="Imagen 3">
            <a:extLst>
              <a:ext uri="{FF2B5EF4-FFF2-40B4-BE49-F238E27FC236}">
                <a16:creationId xmlns="" xmlns:a16="http://schemas.microsoft.com/office/drawing/2014/main" id="{9DA2531C-EEA3-8A78-2D41-10F6DF841CAC}"/>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954528" y="3269628"/>
            <a:ext cx="2841135" cy="1811894"/>
          </a:xfrm>
          <a:prstGeom prst="rect">
            <a:avLst/>
          </a:prstGeom>
          <a:noFill/>
          <a:ln>
            <a:noFill/>
          </a:ln>
        </p:spPr>
      </p:pic>
    </p:spTree>
    <p:extLst>
      <p:ext uri="{BB962C8B-B14F-4D97-AF65-F5344CB8AC3E}">
        <p14:creationId xmlns:p14="http://schemas.microsoft.com/office/powerpoint/2010/main" val="1742248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600" b="1" dirty="0" smtClean="0">
                <a:latin typeface="Poppins" panose="020B0604020202020204"/>
              </a:rPr>
              <a:t>CONSECUENCIAS DE ADPORTAR UN BIEN JURÍDICO CON ENFOQUE CONSTITUCIONAL</a:t>
            </a:r>
            <a:endParaRPr sz="3600" b="1" dirty="0">
              <a:latin typeface="Poppins" panose="020B0604020202020204"/>
            </a:endParaRPr>
          </a:p>
        </p:txBody>
      </p:sp>
      <p:sp>
        <p:nvSpPr>
          <p:cNvPr id="1007" name="Google Shape;1007;p21"/>
          <p:cNvSpPr txBox="1">
            <a:spLocks noGrp="1"/>
          </p:cNvSpPr>
          <p:nvPr>
            <p:ph type="body" idx="1"/>
          </p:nvPr>
        </p:nvSpPr>
        <p:spPr>
          <a:xfrm>
            <a:off x="240632" y="3033088"/>
            <a:ext cx="5342021" cy="2814259"/>
          </a:xfrm>
          <a:prstGeom prst="rect">
            <a:avLst/>
          </a:prstGeom>
        </p:spPr>
        <p:txBody>
          <a:bodyPr spcFirstLastPara="1" vert="horz" wrap="square" lIns="0" tIns="0" rIns="0" bIns="0" rtlCol="0" anchor="t" anchorCtr="0">
            <a:noAutofit/>
          </a:bodyPr>
          <a:lstStyle/>
          <a:p>
            <a:pPr marL="514350" indent="-514350" algn="just">
              <a:lnSpc>
                <a:spcPct val="107000"/>
              </a:lnSpc>
              <a:spcAft>
                <a:spcPts val="600"/>
              </a:spcAft>
              <a:buAutoNum type="romanLcParenBoth"/>
            </a:pPr>
            <a:r>
              <a:rPr lang="es-ES" sz="2000" b="1" dirty="0" smtClean="0">
                <a:latin typeface="Calibri" panose="020F0502020204030204" pitchFamily="34" charset="0"/>
                <a:ea typeface="Calibri" panose="020F0502020204030204" pitchFamily="34" charset="0"/>
                <a:cs typeface="Times New Roman" panose="02020603050405020304" pitchFamily="18" charset="0"/>
              </a:rPr>
              <a:t>Inmoralidades no lesionan bienes jurídicos</a:t>
            </a:r>
            <a:r>
              <a:rPr lang="es-ES" sz="2000" dirty="0" smtClean="0">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7000"/>
              </a:lnSpc>
              <a:spcAft>
                <a:spcPts val="600"/>
              </a:spcAft>
              <a:buNone/>
            </a:pPr>
            <a:r>
              <a:rPr lang="es-MX" sz="2000" dirty="0"/>
              <a:t>14. Entre las figuras que han sido suprimidas respecto de la legislación penal anterior, están los delitos de riña, duelo, adulterio y piratería marítima. La razón de la discriminación radica en que para que una conducta constituya delito, debe lesionar o poner en peligro un bien jurídico. En estos casos no se vulneran bienes </a:t>
            </a:r>
            <a:r>
              <a:rPr lang="es-MX" sz="2000" dirty="0" smtClean="0"/>
              <a:t>jurídicos. (EXPOSICIÓN DE MOTIVOS DEL CÓDIGO PENAL DE 1991).</a:t>
            </a:r>
            <a:endParaRPr lang="es-PE" sz="2000" dirty="0"/>
          </a:p>
          <a:p>
            <a:pPr marL="0" indent="0" algn="just">
              <a:lnSpc>
                <a:spcPct val="107000"/>
              </a:lnSpc>
              <a:spcAft>
                <a:spcPts val="600"/>
              </a:spcAft>
              <a:buNone/>
            </a:pPr>
            <a:endParaRPr lang="es-PE" sz="2000"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13</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13" name="Imagen 2">
            <a:extLst>
              <a:ext uri="{FF2B5EF4-FFF2-40B4-BE49-F238E27FC236}">
                <a16:creationId xmlns="" xmlns:a16="http://schemas.microsoft.com/office/drawing/2014/main" id="{67EC700F-9E5B-87DC-6FF5-506405ADF7FC}"/>
              </a:ext>
            </a:extLst>
          </p:cNvPr>
          <p:cNvPicPr>
            <a:picLocks noChangeAspect="1"/>
          </p:cNvPicPr>
          <p:nvPr/>
        </p:nvPicPr>
        <p:blipFill>
          <a:blip r:embed="rId6"/>
          <a:stretch>
            <a:fillRect/>
          </a:stretch>
        </p:blipFill>
        <p:spPr>
          <a:xfrm>
            <a:off x="9301057" y="3033088"/>
            <a:ext cx="2208467" cy="2048434"/>
          </a:xfrm>
          <a:prstGeom prst="rect">
            <a:avLst/>
          </a:prstGeom>
        </p:spPr>
      </p:pic>
      <p:pic>
        <p:nvPicPr>
          <p:cNvPr id="14" name="Imagen 3">
            <a:extLst>
              <a:ext uri="{FF2B5EF4-FFF2-40B4-BE49-F238E27FC236}">
                <a16:creationId xmlns="" xmlns:a16="http://schemas.microsoft.com/office/drawing/2014/main" id="{9DA2531C-EEA3-8A78-2D41-10F6DF841CAC}"/>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5954528" y="3269628"/>
            <a:ext cx="2841135" cy="1811894"/>
          </a:xfrm>
          <a:prstGeom prst="rect">
            <a:avLst/>
          </a:prstGeom>
          <a:noFill/>
          <a:ln>
            <a:noFill/>
          </a:ln>
        </p:spPr>
      </p:pic>
    </p:spTree>
    <p:extLst>
      <p:ext uri="{BB962C8B-B14F-4D97-AF65-F5344CB8AC3E}">
        <p14:creationId xmlns:p14="http://schemas.microsoft.com/office/powerpoint/2010/main" val="23295483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600" b="1" dirty="0" smtClean="0">
                <a:latin typeface="Poppins" panose="020B0604020202020204"/>
              </a:rPr>
              <a:t>CONSECUENCIAS DE ADPORTAR UN BIEN JURÍDICO CON ENFOQUE CONSTITUCIONAL</a:t>
            </a:r>
            <a:endParaRPr sz="3600" b="1" dirty="0">
              <a:latin typeface="Poppins" panose="020B0604020202020204"/>
            </a:endParaRPr>
          </a:p>
        </p:txBody>
      </p:sp>
      <p:sp>
        <p:nvSpPr>
          <p:cNvPr id="1007" name="Google Shape;1007;p21"/>
          <p:cNvSpPr txBox="1">
            <a:spLocks noGrp="1"/>
          </p:cNvSpPr>
          <p:nvPr>
            <p:ph type="body" idx="1"/>
          </p:nvPr>
        </p:nvSpPr>
        <p:spPr>
          <a:xfrm>
            <a:off x="240632" y="3033088"/>
            <a:ext cx="5342021" cy="2814259"/>
          </a:xfrm>
          <a:prstGeom prst="rect">
            <a:avLst/>
          </a:prstGeom>
        </p:spPr>
        <p:txBody>
          <a:bodyPr spcFirstLastPara="1" vert="horz" wrap="square" lIns="0" tIns="0" rIns="0" bIns="0" rtlCol="0" anchor="t" anchorCtr="0">
            <a:noAutofit/>
          </a:bodyPr>
          <a:lstStyle/>
          <a:p>
            <a:pPr marL="514350" indent="-514350" algn="just">
              <a:lnSpc>
                <a:spcPct val="107000"/>
              </a:lnSpc>
              <a:spcAft>
                <a:spcPts val="600"/>
              </a:spcAft>
              <a:buAutoNum type="romanLcParenBoth"/>
            </a:pPr>
            <a:r>
              <a:rPr lang="es-ES" sz="2000" b="1" dirty="0" smtClean="0">
                <a:latin typeface="Calibri" panose="020F0502020204030204" pitchFamily="34" charset="0"/>
                <a:ea typeface="Calibri" panose="020F0502020204030204" pitchFamily="34" charset="0"/>
                <a:cs typeface="Times New Roman" panose="02020603050405020304" pitchFamily="18" charset="0"/>
              </a:rPr>
              <a:t>Inmoralidades no lesionan bienes jurídicos</a:t>
            </a:r>
            <a:r>
              <a:rPr lang="es-ES" sz="2000" dirty="0" smtClean="0">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7000"/>
              </a:lnSpc>
              <a:spcAft>
                <a:spcPts val="600"/>
              </a:spcAft>
              <a:buNone/>
            </a:pPr>
            <a:r>
              <a:rPr lang="en-US" sz="2000" u="sng" dirty="0">
                <a:hlinkClick r:id="rId3">
                  <a:extLst>
                    <a:ext uri="{A12FA001-AC4F-418D-AE19-62706E023703}">
                      <ahyp:hlinkClr xmlns:lc="http://schemas.openxmlformats.org/drawingml/2006/lockedCanvas" xmlns:ahyp="http://schemas.microsoft.com/office/drawing/2018/hyperlinkcolor" xmlns="" val="tx"/>
                    </a:ext>
                  </a:extLst>
                </a:hlinkClick>
              </a:rPr>
              <a:t>https://www.youtube.com/watch?v=UozX_Y3ZDxw</a:t>
            </a:r>
            <a:r>
              <a:rPr lang="en-US" sz="2000" dirty="0"/>
              <a:t> </a:t>
            </a:r>
            <a:r>
              <a:rPr lang="en-US" sz="2000" dirty="0" err="1"/>
              <a:t>España</a:t>
            </a:r>
            <a:r>
              <a:rPr lang="en-US" sz="2000" dirty="0"/>
              <a:t/>
            </a:r>
            <a:br>
              <a:rPr lang="en-US" sz="2000" dirty="0"/>
            </a:br>
            <a:r>
              <a:rPr lang="en-US" sz="2000" dirty="0"/>
              <a:t/>
            </a:r>
            <a:br>
              <a:rPr lang="en-US" sz="2000" dirty="0"/>
            </a:br>
            <a:r>
              <a:rPr lang="en-US" sz="2000" dirty="0">
                <a:sym typeface="Wingdings" panose="05000000000000000000" pitchFamily="2" charset="2"/>
              </a:rPr>
              <a:t> LEY 4891, VAGANCIA PERÚ (18.01.24).</a:t>
            </a:r>
            <a:endParaRPr lang="es-PE" sz="2000"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14</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pic>
        <p:nvPicPr>
          <p:cNvPr id="13" name="Imagen 2">
            <a:extLst>
              <a:ext uri="{FF2B5EF4-FFF2-40B4-BE49-F238E27FC236}">
                <a16:creationId xmlns="" xmlns:a16="http://schemas.microsoft.com/office/drawing/2014/main" id="{67EC700F-9E5B-87DC-6FF5-506405ADF7FC}"/>
              </a:ext>
            </a:extLst>
          </p:cNvPr>
          <p:cNvPicPr>
            <a:picLocks noChangeAspect="1"/>
          </p:cNvPicPr>
          <p:nvPr/>
        </p:nvPicPr>
        <p:blipFill>
          <a:blip r:embed="rId7"/>
          <a:stretch>
            <a:fillRect/>
          </a:stretch>
        </p:blipFill>
        <p:spPr>
          <a:xfrm>
            <a:off x="9301057" y="3033088"/>
            <a:ext cx="2208467" cy="2048434"/>
          </a:xfrm>
          <a:prstGeom prst="rect">
            <a:avLst/>
          </a:prstGeom>
        </p:spPr>
      </p:pic>
      <p:pic>
        <p:nvPicPr>
          <p:cNvPr id="14" name="Imagen 3">
            <a:extLst>
              <a:ext uri="{FF2B5EF4-FFF2-40B4-BE49-F238E27FC236}">
                <a16:creationId xmlns="" xmlns:a16="http://schemas.microsoft.com/office/drawing/2014/main" id="{9DA2531C-EEA3-8A78-2D41-10F6DF841CAC}"/>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5954528" y="3269628"/>
            <a:ext cx="2841135" cy="1811894"/>
          </a:xfrm>
          <a:prstGeom prst="rect">
            <a:avLst/>
          </a:prstGeom>
          <a:noFill/>
          <a:ln>
            <a:noFill/>
          </a:ln>
        </p:spPr>
      </p:pic>
    </p:spTree>
    <p:extLst>
      <p:ext uri="{BB962C8B-B14F-4D97-AF65-F5344CB8AC3E}">
        <p14:creationId xmlns:p14="http://schemas.microsoft.com/office/powerpoint/2010/main" val="68960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600" b="1" dirty="0" smtClean="0">
                <a:latin typeface="Poppins" panose="020B0604020202020204"/>
              </a:rPr>
              <a:t>FUNCIONES DEL BIEN JURÍDICO </a:t>
            </a:r>
            <a:endParaRPr sz="3600" b="1" dirty="0">
              <a:latin typeface="Poppins" panose="020B0604020202020204"/>
            </a:endParaRPr>
          </a:p>
        </p:txBody>
      </p:sp>
      <p:sp>
        <p:nvSpPr>
          <p:cNvPr id="1007" name="Google Shape;1007;p21"/>
          <p:cNvSpPr txBox="1">
            <a:spLocks noGrp="1"/>
          </p:cNvSpPr>
          <p:nvPr>
            <p:ph type="body" idx="1"/>
          </p:nvPr>
        </p:nvSpPr>
        <p:spPr>
          <a:xfrm>
            <a:off x="632792" y="2131207"/>
            <a:ext cx="10804031" cy="3628148"/>
          </a:xfrm>
          <a:prstGeom prst="rect">
            <a:avLst/>
          </a:prstGeom>
        </p:spPr>
        <p:txBody>
          <a:bodyPr spcFirstLastPara="1" vert="horz" wrap="square" lIns="0" tIns="0" rIns="0" bIns="0" rtlCol="0" anchor="t" anchorCtr="0">
            <a:noAutofit/>
          </a:bodyPr>
          <a:lstStyle/>
          <a:p>
            <a:pPr marL="514350" indent="-514350" algn="just">
              <a:lnSpc>
                <a:spcPct val="107000"/>
              </a:lnSpc>
              <a:spcAft>
                <a:spcPts val="600"/>
              </a:spcAft>
              <a:buAutoNum type="romanUcParenBoth"/>
            </a:pPr>
            <a:r>
              <a:rPr lang="es-ES" sz="2000" b="1" dirty="0" smtClean="0">
                <a:latin typeface="Times New Roman" pitchFamily="18" charset="0"/>
                <a:ea typeface="Calibri" panose="020F0502020204030204" pitchFamily="34" charset="0"/>
                <a:cs typeface="Times New Roman" pitchFamily="18" charset="0"/>
              </a:rPr>
              <a:t>Función de legitimación o garantía: </a:t>
            </a:r>
            <a:r>
              <a:rPr lang="es-ES" sz="2000" dirty="0" smtClean="0">
                <a:latin typeface="Times New Roman" pitchFamily="18" charset="0"/>
                <a:ea typeface="Calibri" panose="020F0502020204030204" pitchFamily="34" charset="0"/>
                <a:cs typeface="Times New Roman" pitchFamily="18" charset="0"/>
              </a:rPr>
              <a:t>limitación del </a:t>
            </a:r>
            <a:r>
              <a:rPr lang="es-ES" sz="2000" dirty="0" err="1" smtClean="0">
                <a:latin typeface="Times New Roman" pitchFamily="18" charset="0"/>
                <a:ea typeface="Calibri" panose="020F0502020204030204" pitchFamily="34" charset="0"/>
                <a:cs typeface="Times New Roman" pitchFamily="18" charset="0"/>
              </a:rPr>
              <a:t>ius</a:t>
            </a:r>
            <a:r>
              <a:rPr lang="es-ES" sz="2000" dirty="0" smtClean="0">
                <a:latin typeface="Times New Roman" pitchFamily="18" charset="0"/>
                <a:ea typeface="Calibri" panose="020F0502020204030204" pitchFamily="34" charset="0"/>
                <a:cs typeface="Times New Roman" pitchFamily="18" charset="0"/>
              </a:rPr>
              <a:t> </a:t>
            </a:r>
            <a:r>
              <a:rPr lang="es-ES" sz="2000" dirty="0" err="1" smtClean="0">
                <a:latin typeface="Times New Roman" pitchFamily="18" charset="0"/>
                <a:ea typeface="Calibri" panose="020F0502020204030204" pitchFamily="34" charset="0"/>
                <a:cs typeface="Times New Roman" pitchFamily="18" charset="0"/>
              </a:rPr>
              <a:t>puniendi</a:t>
            </a:r>
            <a:r>
              <a:rPr lang="es-ES" sz="2000" dirty="0" smtClean="0">
                <a:latin typeface="Times New Roman" pitchFamily="18" charset="0"/>
                <a:ea typeface="Calibri" panose="020F0502020204030204" pitchFamily="34" charset="0"/>
                <a:cs typeface="Times New Roman" pitchFamily="18" charset="0"/>
              </a:rPr>
              <a:t> (principio  de exclusiva protección de bienes jurídicos) </a:t>
            </a:r>
            <a:r>
              <a:rPr lang="es-ES" sz="2000" dirty="0" smtClean="0">
                <a:latin typeface="Times New Roman" pitchFamily="18" charset="0"/>
                <a:ea typeface="Calibri" panose="020F0502020204030204" pitchFamily="34" charset="0"/>
                <a:cs typeface="Times New Roman" pitchFamily="18" charset="0"/>
                <a:sym typeface="Wingdings" pitchFamily="2" charset="2"/>
              </a:rPr>
              <a:t> </a:t>
            </a:r>
            <a:r>
              <a:rPr lang="es-ES" sz="2000" b="1" dirty="0" smtClean="0">
                <a:latin typeface="Times New Roman" pitchFamily="18" charset="0"/>
                <a:ea typeface="Calibri" panose="020F0502020204030204" pitchFamily="34" charset="0"/>
                <a:cs typeface="Times New Roman" pitchFamily="18" charset="0"/>
                <a:sym typeface="Wingdings" pitchFamily="2" charset="2"/>
              </a:rPr>
              <a:t>función político-criminal del bien jurídico</a:t>
            </a:r>
            <a:r>
              <a:rPr lang="es-ES" sz="2000" dirty="0" smtClean="0">
                <a:latin typeface="Times New Roman" pitchFamily="18" charset="0"/>
                <a:ea typeface="Calibri" panose="020F0502020204030204" pitchFamily="34" charset="0"/>
                <a:cs typeface="Times New Roman" pitchFamily="18" charset="0"/>
                <a:sym typeface="Wingdings" pitchFamily="2" charset="2"/>
              </a:rPr>
              <a:t>. </a:t>
            </a:r>
          </a:p>
          <a:p>
            <a:pPr marL="514350" indent="-514350" algn="just">
              <a:lnSpc>
                <a:spcPct val="107000"/>
              </a:lnSpc>
              <a:spcAft>
                <a:spcPts val="600"/>
              </a:spcAft>
              <a:buAutoNum type="romanUcParenBoth"/>
            </a:pPr>
            <a:r>
              <a:rPr lang="es-ES" sz="2000" b="1" dirty="0" smtClean="0">
                <a:latin typeface="Times New Roman" pitchFamily="18" charset="0"/>
                <a:ea typeface="Calibri" panose="020F0502020204030204" pitchFamily="34" charset="0"/>
                <a:cs typeface="Times New Roman" pitchFamily="18" charset="0"/>
                <a:sym typeface="Wingdings" pitchFamily="2" charset="2"/>
              </a:rPr>
              <a:t>Función sistemática: </a:t>
            </a:r>
            <a:r>
              <a:rPr lang="es-ES" sz="2000" dirty="0" smtClean="0">
                <a:latin typeface="Times New Roman" pitchFamily="18" charset="0"/>
                <a:ea typeface="Calibri" panose="020F0502020204030204" pitchFamily="34" charset="0"/>
                <a:cs typeface="Times New Roman" pitchFamily="18" charset="0"/>
                <a:sym typeface="Wingdings" pitchFamily="2" charset="2"/>
              </a:rPr>
              <a:t>Código Penal parte de distintos bienes  </a:t>
            </a:r>
            <a:r>
              <a:rPr lang="es-ES" sz="2000" b="1" dirty="0" smtClean="0">
                <a:latin typeface="Times New Roman" pitchFamily="18" charset="0"/>
                <a:ea typeface="Calibri" panose="020F0502020204030204" pitchFamily="34" charset="0"/>
                <a:cs typeface="Times New Roman" pitchFamily="18" charset="0"/>
                <a:sym typeface="Wingdings" pitchFamily="2" charset="2"/>
              </a:rPr>
              <a:t>(función dogmática del bien jurídico)</a:t>
            </a:r>
            <a:endParaRPr lang="es-ES" sz="2000" dirty="0" smtClean="0">
              <a:latin typeface="Times New Roman" pitchFamily="18" charset="0"/>
              <a:ea typeface="Calibri" panose="020F0502020204030204" pitchFamily="34" charset="0"/>
              <a:cs typeface="Times New Roman" pitchFamily="18" charset="0"/>
              <a:sym typeface="Wingdings" pitchFamily="2" charset="2"/>
            </a:endParaRPr>
          </a:p>
          <a:p>
            <a:pPr marL="514350" algn="just"/>
            <a:r>
              <a:rPr lang="es-PE" sz="2000" b="1" dirty="0">
                <a:solidFill>
                  <a:srgbClr val="333333"/>
                </a:solidFill>
                <a:latin typeface="Times New Roman" pitchFamily="18" charset="0"/>
                <a:ea typeface="Times New Roman" panose="02020603050405020304" pitchFamily="18" charset="0"/>
                <a:cs typeface="Times New Roman" pitchFamily="18" charset="0"/>
              </a:rPr>
              <a:t>Título I: Delitos contra la vida, el cuerpo y la salud (Art. 106-129)</a:t>
            </a:r>
            <a:endParaRPr lang="es-PE" sz="2000" b="1" dirty="0">
              <a:latin typeface="Times New Roman" panose="02020603050405020304" pitchFamily="18" charset="0"/>
              <a:ea typeface="Times New Roman" panose="02020603050405020304" pitchFamily="18" charset="0"/>
              <a:cs typeface="Times New Roman" pitchFamily="18" charset="0"/>
            </a:endParaRPr>
          </a:p>
          <a:p>
            <a:pPr marL="514350" algn="just"/>
            <a:r>
              <a:rPr lang="es-PE" sz="2000" dirty="0">
                <a:solidFill>
                  <a:srgbClr val="333333"/>
                </a:solidFill>
                <a:latin typeface="Times New Roman" pitchFamily="18" charset="0"/>
                <a:ea typeface="Times New Roman" panose="02020603050405020304" pitchFamily="18" charset="0"/>
                <a:cs typeface="Times New Roman" pitchFamily="18" charset="0"/>
              </a:rPr>
              <a:t>Capítulo I.- Homicidio (art. 106-113</a:t>
            </a:r>
            <a:r>
              <a:rPr lang="es-PE" sz="2000" dirty="0" smtClean="0">
                <a:solidFill>
                  <a:srgbClr val="333333"/>
                </a:solidFill>
                <a:latin typeface="Times New Roman" pitchFamily="18" charset="0"/>
                <a:ea typeface="Times New Roman" panose="02020603050405020304" pitchFamily="18" charset="0"/>
                <a:cs typeface="Times New Roman" pitchFamily="18" charset="0"/>
              </a:rPr>
              <a:t>), Capítulo </a:t>
            </a:r>
            <a:r>
              <a:rPr lang="es-PE" sz="2000" dirty="0">
                <a:solidFill>
                  <a:srgbClr val="333333"/>
                </a:solidFill>
                <a:latin typeface="Times New Roman" pitchFamily="18" charset="0"/>
                <a:ea typeface="Times New Roman" panose="02020603050405020304" pitchFamily="18" charset="0"/>
                <a:cs typeface="Times New Roman" pitchFamily="18" charset="0"/>
              </a:rPr>
              <a:t>II.- Aborto (art. 114-120</a:t>
            </a:r>
            <a:r>
              <a:rPr lang="es-PE" sz="2000" dirty="0" smtClean="0">
                <a:solidFill>
                  <a:srgbClr val="333333"/>
                </a:solidFill>
                <a:latin typeface="Times New Roman" pitchFamily="18" charset="0"/>
                <a:ea typeface="Times New Roman" panose="02020603050405020304" pitchFamily="18" charset="0"/>
                <a:cs typeface="Times New Roman" pitchFamily="18" charset="0"/>
              </a:rPr>
              <a:t>), Capítulo </a:t>
            </a:r>
            <a:r>
              <a:rPr lang="es-PE" sz="2000" dirty="0">
                <a:solidFill>
                  <a:srgbClr val="333333"/>
                </a:solidFill>
                <a:latin typeface="Times New Roman" pitchFamily="18" charset="0"/>
                <a:ea typeface="Times New Roman" panose="02020603050405020304" pitchFamily="18" charset="0"/>
                <a:cs typeface="Times New Roman" pitchFamily="18" charset="0"/>
              </a:rPr>
              <a:t>III.- Lesiones (Art. 121-214</a:t>
            </a:r>
            <a:r>
              <a:rPr lang="es-PE" sz="2000" dirty="0" smtClean="0">
                <a:solidFill>
                  <a:srgbClr val="333333"/>
                </a:solidFill>
                <a:latin typeface="Times New Roman" pitchFamily="18" charset="0"/>
                <a:ea typeface="Times New Roman" panose="02020603050405020304" pitchFamily="18" charset="0"/>
                <a:cs typeface="Times New Roman" pitchFamily="18" charset="0"/>
              </a:rPr>
              <a:t>), OJO: No </a:t>
            </a:r>
            <a:r>
              <a:rPr lang="es-PE" sz="2000" dirty="0">
                <a:solidFill>
                  <a:srgbClr val="333333"/>
                </a:solidFill>
                <a:latin typeface="Times New Roman" pitchFamily="18" charset="0"/>
                <a:ea typeface="Times New Roman" panose="02020603050405020304" pitchFamily="18" charset="0"/>
                <a:cs typeface="Times New Roman" pitchFamily="18" charset="0"/>
              </a:rPr>
              <a:t>se trata de una función determinante para la delimitación del bien </a:t>
            </a:r>
            <a:r>
              <a:rPr lang="es-PE" sz="2000" dirty="0" smtClean="0">
                <a:solidFill>
                  <a:srgbClr val="333333"/>
                </a:solidFill>
                <a:latin typeface="Times New Roman" pitchFamily="18" charset="0"/>
                <a:ea typeface="Times New Roman" panose="02020603050405020304" pitchFamily="18" charset="0"/>
                <a:cs typeface="Times New Roman" pitchFamily="18" charset="0"/>
              </a:rPr>
              <a:t>jurídico.</a:t>
            </a:r>
          </a:p>
          <a:p>
            <a:pPr marL="57161" indent="0" algn="just">
              <a:buNone/>
            </a:pPr>
            <a:r>
              <a:rPr lang="es-PE" sz="2000" b="1" dirty="0" smtClean="0">
                <a:solidFill>
                  <a:srgbClr val="333333"/>
                </a:solidFill>
                <a:latin typeface="Times New Roman" pitchFamily="18" charset="0"/>
                <a:ea typeface="Times New Roman" panose="02020603050405020304" pitchFamily="18" charset="0"/>
                <a:cs typeface="Times New Roman" pitchFamily="18" charset="0"/>
              </a:rPr>
              <a:t>(III)  Función </a:t>
            </a:r>
            <a:r>
              <a:rPr lang="es-PE" sz="2000" b="1" dirty="0">
                <a:solidFill>
                  <a:srgbClr val="333333"/>
                </a:solidFill>
                <a:latin typeface="Times New Roman" pitchFamily="18" charset="0"/>
                <a:ea typeface="Times New Roman" panose="02020603050405020304" pitchFamily="18" charset="0"/>
                <a:cs typeface="Times New Roman" pitchFamily="18" charset="0"/>
              </a:rPr>
              <a:t>de guía de interpretación: </a:t>
            </a:r>
            <a:r>
              <a:rPr lang="es-PE" sz="2000" dirty="0" smtClean="0">
                <a:solidFill>
                  <a:srgbClr val="333333"/>
                </a:solidFill>
                <a:latin typeface="Times New Roman" pitchFamily="18" charset="0"/>
                <a:ea typeface="Times New Roman" panose="02020603050405020304" pitchFamily="18" charset="0"/>
                <a:cs typeface="Times New Roman" pitchFamily="18" charset="0"/>
              </a:rPr>
              <a:t>Interpretación </a:t>
            </a:r>
            <a:r>
              <a:rPr lang="es-PE" sz="2000" dirty="0">
                <a:solidFill>
                  <a:srgbClr val="333333"/>
                </a:solidFill>
                <a:latin typeface="Times New Roman" pitchFamily="18" charset="0"/>
                <a:ea typeface="Times New Roman" panose="02020603050405020304" pitchFamily="18" charset="0"/>
                <a:cs typeface="Times New Roman" pitchFamily="18" charset="0"/>
              </a:rPr>
              <a:t>teleológica podrá excluir conductas que no lesionen ni pongan en peligro al bien </a:t>
            </a:r>
            <a:r>
              <a:rPr lang="es-PE" sz="2000" dirty="0" smtClean="0">
                <a:solidFill>
                  <a:srgbClr val="333333"/>
                </a:solidFill>
                <a:latin typeface="Times New Roman" pitchFamily="18" charset="0"/>
                <a:ea typeface="Times New Roman" panose="02020603050405020304" pitchFamily="18" charset="0"/>
                <a:cs typeface="Times New Roman" pitchFamily="18" charset="0"/>
              </a:rPr>
              <a:t>jurídico. Ej</a:t>
            </a:r>
            <a:r>
              <a:rPr lang="es-PE" sz="2000" dirty="0">
                <a:solidFill>
                  <a:srgbClr val="333333"/>
                </a:solidFill>
                <a:latin typeface="Times New Roman" pitchFamily="18" charset="0"/>
                <a:ea typeface="Times New Roman" panose="02020603050405020304" pitchFamily="18" charset="0"/>
                <a:cs typeface="Times New Roman" pitchFamily="18" charset="0"/>
              </a:rPr>
              <a:t>. delito de lesiones y la intervención quirúrgica curativa (ausencia de </a:t>
            </a:r>
            <a:r>
              <a:rPr lang="es-PE" sz="2000" dirty="0" err="1">
                <a:solidFill>
                  <a:srgbClr val="333333"/>
                </a:solidFill>
                <a:latin typeface="Times New Roman" pitchFamily="18" charset="0"/>
                <a:ea typeface="Times New Roman" panose="02020603050405020304" pitchFamily="18" charset="0"/>
                <a:cs typeface="Times New Roman" pitchFamily="18" charset="0"/>
              </a:rPr>
              <a:t>antijuricidad</a:t>
            </a:r>
            <a:r>
              <a:rPr lang="es-PE" sz="2000" dirty="0">
                <a:solidFill>
                  <a:srgbClr val="333333"/>
                </a:solidFill>
                <a:latin typeface="Times New Roman" pitchFamily="18" charset="0"/>
                <a:ea typeface="Times New Roman" panose="02020603050405020304" pitchFamily="18" charset="0"/>
                <a:cs typeface="Times New Roman" pitchFamily="18" charset="0"/>
              </a:rPr>
              <a:t> material</a:t>
            </a:r>
            <a:r>
              <a:rPr lang="es-PE" sz="2000" dirty="0" smtClean="0">
                <a:solidFill>
                  <a:srgbClr val="333333"/>
                </a:solidFill>
                <a:latin typeface="Times New Roman" pitchFamily="18" charset="0"/>
                <a:ea typeface="Times New Roman" panose="02020603050405020304" pitchFamily="18" charset="0"/>
                <a:cs typeface="Times New Roman" pitchFamily="18" charset="0"/>
              </a:rPr>
              <a:t>) </a:t>
            </a:r>
            <a:r>
              <a:rPr lang="es-PE" sz="2000" b="1" dirty="0" smtClean="0">
                <a:solidFill>
                  <a:srgbClr val="333333"/>
                </a:solidFill>
                <a:latin typeface="Times New Roman" pitchFamily="18" charset="0"/>
                <a:ea typeface="Times New Roman" panose="02020603050405020304" pitchFamily="18" charset="0"/>
                <a:cs typeface="Times New Roman" pitchFamily="18" charset="0"/>
              </a:rPr>
              <a:t>(función dogmática del bien jurídico).</a:t>
            </a:r>
            <a:endParaRPr lang="es-PE" sz="2000" dirty="0">
              <a:latin typeface="Times New Roman" panose="02020603050405020304" pitchFamily="18" charset="0"/>
              <a:ea typeface="Times New Roman" panose="02020603050405020304" pitchFamily="18" charset="0"/>
              <a:cs typeface="Times New Roman" pitchFamily="18" charset="0"/>
            </a:endParaRPr>
          </a:p>
          <a:p>
            <a:pPr marL="0" indent="0" algn="just">
              <a:buNone/>
            </a:pPr>
            <a:r>
              <a:rPr lang="es-PE" sz="2000" b="1" dirty="0" smtClean="0">
                <a:solidFill>
                  <a:srgbClr val="333333"/>
                </a:solidFill>
                <a:latin typeface="Times New Roman" pitchFamily="18" charset="0"/>
                <a:ea typeface="Calibri" panose="020F0502020204030204" pitchFamily="34" charset="0"/>
                <a:cs typeface="Times New Roman" pitchFamily="18" charset="0"/>
              </a:rPr>
              <a:t>(iv)  Función </a:t>
            </a:r>
            <a:r>
              <a:rPr lang="es-PE" sz="2000" b="1" dirty="0">
                <a:solidFill>
                  <a:srgbClr val="333333"/>
                </a:solidFill>
                <a:latin typeface="Times New Roman" pitchFamily="18" charset="0"/>
                <a:ea typeface="Calibri" panose="020F0502020204030204" pitchFamily="34" charset="0"/>
                <a:cs typeface="Times New Roman" pitchFamily="18" charset="0"/>
              </a:rPr>
              <a:t>de medición de pena:</a:t>
            </a:r>
            <a:r>
              <a:rPr lang="es-PE" sz="2000" dirty="0">
                <a:solidFill>
                  <a:srgbClr val="333333"/>
                </a:solidFill>
                <a:latin typeface="Times New Roman" pitchFamily="18" charset="0"/>
                <a:ea typeface="Calibri" panose="020F0502020204030204" pitchFamily="34" charset="0"/>
                <a:cs typeface="Times New Roman" pitchFamily="18" charset="0"/>
              </a:rPr>
              <a:t> al momento de determinar la pena se debe evaluar el grado de afectación al bien jurídico protegido</a:t>
            </a:r>
            <a:r>
              <a:rPr lang="es-PE" sz="2000" dirty="0" smtClean="0">
                <a:solidFill>
                  <a:srgbClr val="333333"/>
                </a:solidFill>
                <a:latin typeface="Times New Roman" pitchFamily="18" charset="0"/>
                <a:ea typeface="Calibri" panose="020F0502020204030204" pitchFamily="34" charset="0"/>
                <a:cs typeface="Times New Roman" pitchFamily="18" charset="0"/>
              </a:rPr>
              <a:t>. </a:t>
            </a:r>
            <a:r>
              <a:rPr lang="es-PE" sz="2000" b="1" dirty="0" smtClean="0">
                <a:solidFill>
                  <a:srgbClr val="333333"/>
                </a:solidFill>
                <a:latin typeface="Times New Roman" pitchFamily="18" charset="0"/>
                <a:ea typeface="Calibri" panose="020F0502020204030204" pitchFamily="34" charset="0"/>
                <a:cs typeface="Times New Roman" pitchFamily="18" charset="0"/>
              </a:rPr>
              <a:t>(función dogmática del bien jurídico).</a:t>
            </a:r>
            <a:endParaRPr lang="es-PE" sz="20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15</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65864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000" b="1" dirty="0" smtClean="0">
                <a:latin typeface="Poppins" panose="020B0604020202020204"/>
              </a:rPr>
              <a:t>EL BIEN JURÍDICO PROTEGIDO EN LOS DELITOS CONTRA LA ADMINISTRACIÓN PÚBLICA</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marL="0" indent="0" algn="just">
              <a:lnSpc>
                <a:spcPct val="107000"/>
              </a:lnSpc>
              <a:spcAft>
                <a:spcPts val="600"/>
              </a:spcAft>
              <a:buNone/>
            </a:pPr>
            <a:r>
              <a:rPr lang="es-ES" sz="2000" b="1" dirty="0" smtClean="0">
                <a:latin typeface="Times New Roman" pitchFamily="18" charset="0"/>
                <a:cs typeface="Times New Roman" pitchFamily="18" charset="0"/>
              </a:rPr>
              <a:t>¿Ubicación sistemática? </a:t>
            </a:r>
            <a:r>
              <a:rPr lang="es-ES" sz="2000" dirty="0" smtClean="0"/>
              <a:t>Título </a:t>
            </a:r>
            <a:r>
              <a:rPr lang="es-ES" sz="2000" dirty="0"/>
              <a:t>XVIII, Delitos Contra la Administración Pública, del Código Penal </a:t>
            </a:r>
            <a:r>
              <a:rPr lang="es-ES" sz="2000" dirty="0" smtClean="0"/>
              <a:t>peruano</a:t>
            </a:r>
          </a:p>
          <a:p>
            <a:pPr marL="0" indent="0" algn="just">
              <a:lnSpc>
                <a:spcPct val="107000"/>
              </a:lnSpc>
              <a:spcAft>
                <a:spcPts val="600"/>
              </a:spcAft>
              <a:buNone/>
            </a:pPr>
            <a:r>
              <a:rPr lang="es-ES" sz="2000" dirty="0" smtClean="0"/>
              <a:t>Función sistemática: Delitos </a:t>
            </a:r>
            <a:r>
              <a:rPr lang="es-ES" sz="2000" dirty="0"/>
              <a:t>que se </a:t>
            </a:r>
            <a:r>
              <a:rPr lang="es-ES" sz="2000" dirty="0" smtClean="0"/>
              <a:t>encuentran orientados </a:t>
            </a:r>
            <a:r>
              <a:rPr lang="es-ES" sz="2000" dirty="0"/>
              <a:t>a proteger a la Administración Pública como institución. </a:t>
            </a:r>
            <a:endParaRPr lang="es-ES" sz="2000" dirty="0" smtClean="0"/>
          </a:p>
          <a:p>
            <a:pPr marL="0" indent="0" algn="just">
              <a:lnSpc>
                <a:spcPct val="107000"/>
              </a:lnSpc>
              <a:spcAft>
                <a:spcPts val="600"/>
              </a:spcAft>
              <a:buNone/>
            </a:pPr>
            <a:r>
              <a:rPr lang="es-ES" sz="2000" dirty="0" smtClean="0">
                <a:latin typeface="Times New Roman" pitchFamily="18" charset="0"/>
                <a:cs typeface="Times New Roman" pitchFamily="18" charset="0"/>
              </a:rPr>
              <a:t>(+) identificación de un bien jurídico genérico e (+) identificación en cada tipo penal respecto a cuál es el aspecto de la Administración que se pretende proteger (Muñoz Conde, 2015, p. 808).</a:t>
            </a:r>
            <a:endParaRPr lang="es-PE" sz="20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16</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5613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000" b="1" dirty="0" smtClean="0">
                <a:latin typeface="Poppins" panose="020B0604020202020204"/>
              </a:rPr>
              <a:t>EL BIEN JURÍDICO PROTEGIDO EN LOS DELITOS CONTRA LA ADMINISTRACIÓN PÚBLICA</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marL="514350" indent="-514350" algn="just">
              <a:lnSpc>
                <a:spcPct val="107000"/>
              </a:lnSpc>
              <a:spcAft>
                <a:spcPts val="600"/>
              </a:spcAft>
              <a:buAutoNum type="romanLcParenBoth"/>
            </a:pPr>
            <a:r>
              <a:rPr lang="es-ES" sz="3500" dirty="0"/>
              <a:t>E</a:t>
            </a:r>
            <a:r>
              <a:rPr lang="es-ES" sz="3500" dirty="0" smtClean="0"/>
              <a:t>l </a:t>
            </a:r>
            <a:r>
              <a:rPr lang="es-ES" sz="3500" dirty="0"/>
              <a:t>deber de lealtad y probidad del </a:t>
            </a:r>
            <a:r>
              <a:rPr lang="es-ES" sz="3500" dirty="0" smtClean="0"/>
              <a:t>funcionario</a:t>
            </a:r>
            <a:r>
              <a:rPr lang="es-ES" sz="3500" dirty="0"/>
              <a:t>.</a:t>
            </a:r>
            <a:endParaRPr lang="es-ES" sz="3500" dirty="0" smtClean="0"/>
          </a:p>
          <a:p>
            <a:pPr marL="514350" indent="-514350" algn="just">
              <a:lnSpc>
                <a:spcPct val="107000"/>
              </a:lnSpc>
              <a:spcAft>
                <a:spcPts val="600"/>
              </a:spcAft>
              <a:buAutoNum type="romanLcParenBoth"/>
            </a:pPr>
            <a:r>
              <a:rPr lang="es-ES" sz="3500" dirty="0" smtClean="0"/>
              <a:t>El </a:t>
            </a:r>
            <a:r>
              <a:rPr lang="es-ES" sz="3500" dirty="0"/>
              <a:t>prestigio y buen nombre de la Administración y </a:t>
            </a:r>
            <a:endParaRPr lang="es-ES" sz="3500" dirty="0" smtClean="0"/>
          </a:p>
          <a:p>
            <a:pPr marL="514350" indent="-514350" algn="just">
              <a:lnSpc>
                <a:spcPct val="107000"/>
              </a:lnSpc>
              <a:spcAft>
                <a:spcPts val="600"/>
              </a:spcAft>
              <a:buAutoNum type="romanLcParenBoth"/>
            </a:pPr>
            <a:r>
              <a:rPr lang="es-ES" sz="3500" dirty="0" smtClean="0"/>
              <a:t>El </a:t>
            </a:r>
            <a:r>
              <a:rPr lang="es-ES" sz="3500" dirty="0"/>
              <a:t>correcto funcionamiento de la Administración Pública. </a:t>
            </a:r>
            <a:endParaRPr lang="es-PE" sz="3500" dirty="0"/>
          </a:p>
          <a:p>
            <a:pPr marL="0" indent="0" algn="just">
              <a:lnSpc>
                <a:spcPct val="107000"/>
              </a:lnSpc>
              <a:spcAft>
                <a:spcPts val="600"/>
              </a:spcAft>
              <a:buNone/>
            </a:pPr>
            <a:endParaRPr lang="es-PE" sz="20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17</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0168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200" dirty="0"/>
              <a:t>El deber de lealtad y probidad del funcionario</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marL="0" indent="0" algn="just">
              <a:lnSpc>
                <a:spcPct val="107000"/>
              </a:lnSpc>
              <a:spcAft>
                <a:spcPts val="600"/>
              </a:spcAft>
              <a:buNone/>
            </a:pPr>
            <a:r>
              <a:rPr lang="es-ES" sz="2000" dirty="0" smtClean="0"/>
              <a:t>Lo que </a:t>
            </a:r>
            <a:r>
              <a:rPr lang="es-ES" sz="2000" dirty="0"/>
              <a:t>se busca proteger en los delitos contra la Administración Pública es que el funcionario no cometa actos que sean inmorales, deshonestos, contrarios a la pérdida de valores morales cuando no religiosos, a la falta de principios, entre </a:t>
            </a:r>
            <a:r>
              <a:rPr lang="es-ES" sz="2000" dirty="0" smtClean="0"/>
              <a:t>otros (</a:t>
            </a:r>
            <a:r>
              <a:rPr lang="es-ES" sz="2000" dirty="0" err="1" smtClean="0"/>
              <a:t>Asúa</a:t>
            </a:r>
            <a:r>
              <a:rPr lang="es-ES" sz="2000" dirty="0" smtClean="0"/>
              <a:t>, 1997, p. 19).</a:t>
            </a:r>
          </a:p>
          <a:p>
            <a:pPr marL="0" indent="0" algn="just">
              <a:lnSpc>
                <a:spcPct val="107000"/>
              </a:lnSpc>
              <a:spcAft>
                <a:spcPts val="600"/>
              </a:spcAft>
              <a:buNone/>
            </a:pPr>
            <a:r>
              <a:rPr lang="es-ES" sz="2000" dirty="0" smtClean="0"/>
              <a:t>Crítica: ¿Se puede proteger penalmente la «bondad», «maldad» de una decisión del funcionario público?</a:t>
            </a:r>
          </a:p>
          <a:p>
            <a:pPr marL="0" indent="0" algn="just">
              <a:lnSpc>
                <a:spcPct val="107000"/>
              </a:lnSpc>
              <a:spcAft>
                <a:spcPts val="600"/>
              </a:spcAft>
              <a:buNone/>
            </a:pPr>
            <a:r>
              <a:rPr lang="es-ES" sz="2000" dirty="0" smtClean="0"/>
              <a:t>¿Deber de lealtad? Integridad del funcionario importa si se logra afectar el correcto funcionamiento de la función que realiza. </a:t>
            </a:r>
          </a:p>
          <a:p>
            <a:pPr marL="0" indent="0" algn="just">
              <a:lnSpc>
                <a:spcPct val="107000"/>
              </a:lnSpc>
              <a:spcAft>
                <a:spcPts val="600"/>
              </a:spcAft>
              <a:buNone/>
            </a:pPr>
            <a:r>
              <a:rPr lang="es-ES" sz="2000" dirty="0" smtClean="0"/>
              <a:t>Crítica: no se pueden tutelar conductas en las que no se exige una realización material efectiva por parte del funcionario.</a:t>
            </a:r>
          </a:p>
          <a:p>
            <a:pPr marL="0" indent="0" algn="just">
              <a:lnSpc>
                <a:spcPct val="107000"/>
              </a:lnSpc>
              <a:spcAft>
                <a:spcPts val="600"/>
              </a:spcAft>
              <a:buNone/>
            </a:pPr>
            <a:endParaRPr lang="es-ES" sz="2000" dirty="0" smtClean="0"/>
          </a:p>
          <a:p>
            <a:pPr marL="0" indent="0" algn="just">
              <a:lnSpc>
                <a:spcPct val="107000"/>
              </a:lnSpc>
              <a:spcAft>
                <a:spcPts val="600"/>
              </a:spcAft>
              <a:buNone/>
            </a:pPr>
            <a:endParaRPr lang="es-PE" sz="20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18</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84035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200" dirty="0" smtClean="0"/>
              <a:t>El prestigio y buen nombre de la Administración Pública</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marL="0" indent="0" algn="just">
              <a:lnSpc>
                <a:spcPct val="107000"/>
              </a:lnSpc>
              <a:spcAft>
                <a:spcPts val="600"/>
              </a:spcAft>
              <a:buNone/>
            </a:pPr>
            <a:r>
              <a:rPr lang="es-ES" sz="2000" dirty="0" smtClean="0"/>
              <a:t>El prestigio y buen nombre de la Administración se vería lesionada con actos de corrupción consumados en el seno de la Administración. </a:t>
            </a:r>
          </a:p>
          <a:p>
            <a:pPr marL="0" indent="0" algn="just">
              <a:lnSpc>
                <a:spcPct val="107000"/>
              </a:lnSpc>
              <a:spcAft>
                <a:spcPts val="600"/>
              </a:spcAft>
              <a:buNone/>
            </a:pPr>
            <a:r>
              <a:rPr lang="es-ES" sz="2000" dirty="0" smtClean="0"/>
              <a:t>Crítica: prestigio y buen nombre de la </a:t>
            </a:r>
            <a:r>
              <a:rPr lang="es-ES" sz="2000" dirty="0" err="1" smtClean="0"/>
              <a:t>Adm</a:t>
            </a:r>
            <a:r>
              <a:rPr lang="es-ES" sz="2000" dirty="0" smtClean="0"/>
              <a:t>. Es consecuencia de un adecuado desempeño de la función administrativa que es lo que finalmente el Estado busca preservar a través de diversos tipos penales. </a:t>
            </a:r>
          </a:p>
          <a:p>
            <a:pPr marL="0" indent="0" algn="just">
              <a:lnSpc>
                <a:spcPct val="107000"/>
              </a:lnSpc>
              <a:spcAft>
                <a:spcPts val="600"/>
              </a:spcAft>
              <a:buNone/>
            </a:pPr>
            <a:r>
              <a:rPr lang="es-ES" sz="2000" dirty="0" smtClean="0"/>
              <a:t>Bien jurídico de difícil concreción (complicaciones al momento de afirmar si existe o no una verdadera relevancia penal).  </a:t>
            </a:r>
          </a:p>
          <a:p>
            <a:pPr marL="0" indent="0" algn="just">
              <a:lnSpc>
                <a:spcPct val="107000"/>
              </a:lnSpc>
              <a:spcAft>
                <a:spcPts val="600"/>
              </a:spcAft>
              <a:buNone/>
            </a:pPr>
            <a:r>
              <a:rPr lang="es-ES" sz="2000" dirty="0" smtClean="0">
                <a:latin typeface="Times New Roman" pitchFamily="18" charset="0"/>
                <a:cs typeface="Times New Roman" pitchFamily="18" charset="0"/>
              </a:rPr>
              <a:t>* El prestigio de la Administración sería una consecuencia del correcto funcionamiento de la Administración.</a:t>
            </a:r>
            <a:endParaRPr lang="es-PE" sz="20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19</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7488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PE" sz="4000" dirty="0"/>
              <a:t>PROTECCIÓN DE BIENES </a:t>
            </a:r>
            <a:r>
              <a:rPr lang="es-PE" sz="4000" dirty="0" smtClean="0"/>
              <a:t>JURÍDICOS</a:t>
            </a:r>
            <a:endParaRPr sz="4000" b="1" dirty="0">
              <a:latin typeface="Poppins" panose="020B0604020202020204"/>
            </a:endParaRPr>
          </a:p>
        </p:txBody>
      </p:sp>
      <p:sp>
        <p:nvSpPr>
          <p:cNvPr id="1007" name="Google Shape;1007;p21"/>
          <p:cNvSpPr txBox="1">
            <a:spLocks noGrp="1"/>
          </p:cNvSpPr>
          <p:nvPr>
            <p:ph type="body" idx="1"/>
          </p:nvPr>
        </p:nvSpPr>
        <p:spPr>
          <a:xfrm>
            <a:off x="1001093" y="2808514"/>
            <a:ext cx="9436130" cy="2222045"/>
          </a:xfrm>
          <a:prstGeom prst="rect">
            <a:avLst/>
          </a:prstGeom>
        </p:spPr>
        <p:txBody>
          <a:bodyPr spcFirstLastPara="1" vert="horz" wrap="square" lIns="0" tIns="0" rIns="0" bIns="0" rtlCol="0" anchor="t" anchorCtr="0">
            <a:noAutofit/>
          </a:bodyPr>
          <a:lstStyle/>
          <a:p>
            <a:pPr marL="0" indent="0" algn="just">
              <a:buNone/>
            </a:pPr>
            <a:r>
              <a:rPr lang="es-PE" sz="2200" dirty="0">
                <a:ea typeface="Calibri" panose="020F0502020204030204" pitchFamily="34" charset="0"/>
                <a:cs typeface="Times New Roman" panose="02020603050405020304" pitchFamily="18" charset="0"/>
              </a:rPr>
              <a:t>Lo que justifica el consenso social de otorgarle al Estado el poder punitivo es que se deban proteger intereses fundamentales que posibiliten la participación del ciudadano en un determinado sistema social (</a:t>
            </a:r>
            <a:r>
              <a:rPr lang="es-PE" sz="2200" dirty="0" err="1">
                <a:ea typeface="Calibri" panose="020F0502020204030204" pitchFamily="34" charset="0"/>
                <a:cs typeface="Times New Roman" panose="02020603050405020304" pitchFamily="18" charset="0"/>
              </a:rPr>
              <a:t>Berdugo</a:t>
            </a:r>
            <a:r>
              <a:rPr lang="es-PE" sz="2200" dirty="0">
                <a:ea typeface="Calibri" panose="020F0502020204030204" pitchFamily="34" charset="0"/>
                <a:cs typeface="Times New Roman" panose="02020603050405020304" pitchFamily="18" charset="0"/>
              </a:rPr>
              <a:t>, 2010, p. 71)</a:t>
            </a:r>
          </a:p>
          <a:p>
            <a:pPr algn="just">
              <a:lnSpc>
                <a:spcPct val="107000"/>
              </a:lnSpc>
              <a:spcAft>
                <a:spcPts val="600"/>
              </a:spcAft>
            </a:pPr>
            <a:r>
              <a:rPr lang="es-PE" sz="2200" b="1" dirty="0">
                <a:latin typeface="Calibri" panose="020F0502020204030204" pitchFamily="34" charset="0"/>
                <a:ea typeface="Calibri" panose="020F0502020204030204" pitchFamily="34" charset="0"/>
                <a:cs typeface="Times New Roman" panose="02020603050405020304" pitchFamily="18" charset="0"/>
              </a:rPr>
              <a:t>Bien jurídico en sentido político-criminal: </a:t>
            </a:r>
            <a:r>
              <a:rPr lang="es-PE" sz="2200" dirty="0">
                <a:latin typeface="Calibri" panose="020F0502020204030204" pitchFamily="34" charset="0"/>
                <a:ea typeface="Calibri" panose="020F0502020204030204" pitchFamily="34" charset="0"/>
                <a:cs typeface="Times New Roman" panose="02020603050405020304" pitchFamily="18" charset="0"/>
              </a:rPr>
              <a:t>Derecho Penal solo puede proteger bienes jurídicos.</a:t>
            </a:r>
          </a:p>
          <a:p>
            <a:pPr algn="just">
              <a:lnSpc>
                <a:spcPct val="107000"/>
              </a:lnSpc>
              <a:spcAft>
                <a:spcPts val="600"/>
              </a:spcAft>
            </a:pPr>
            <a:r>
              <a:rPr lang="es-PE" sz="2200" b="1" dirty="0">
                <a:latin typeface="Calibri" panose="020F0502020204030204" pitchFamily="34" charset="0"/>
                <a:ea typeface="Calibri" panose="020F0502020204030204" pitchFamily="34" charset="0"/>
                <a:cs typeface="Times New Roman" panose="02020603050405020304" pitchFamily="18" charset="0"/>
              </a:rPr>
              <a:t>Bien jurídico en sentido dogmático: </a:t>
            </a:r>
            <a:r>
              <a:rPr lang="es-PE" sz="2200" dirty="0">
                <a:latin typeface="Calibri" panose="020F0502020204030204" pitchFamily="34" charset="0"/>
                <a:ea typeface="Calibri" panose="020F0502020204030204" pitchFamily="34" charset="0"/>
                <a:cs typeface="Times New Roman" panose="02020603050405020304" pitchFamily="18" charset="0"/>
              </a:rPr>
              <a:t>Objetos que de hecho protege el Derecho penal.</a:t>
            </a:r>
          </a:p>
          <a:p>
            <a:pPr algn="just">
              <a:lnSpc>
                <a:spcPct val="107000"/>
              </a:lnSpc>
              <a:spcAft>
                <a:spcPts val="600"/>
              </a:spcAft>
            </a:pPr>
            <a:r>
              <a:rPr lang="es-PE" sz="2200" dirty="0">
                <a:latin typeface="Calibri" panose="020F0502020204030204" pitchFamily="34" charset="0"/>
                <a:ea typeface="Calibri" panose="020F0502020204030204" pitchFamily="34" charset="0"/>
                <a:cs typeface="Times New Roman" panose="02020603050405020304" pitchFamily="18" charset="0"/>
              </a:rPr>
              <a:t>Ojo: No todo bien jurídico debe ser protegido por el Derecho Penal </a:t>
            </a:r>
            <a:r>
              <a:rPr lang="es-PE" sz="2200" dirty="0">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s-PE" sz="2200" dirty="0">
                <a:latin typeface="Calibri" panose="020F0502020204030204" pitchFamily="34" charset="0"/>
                <a:ea typeface="Calibri" panose="020F0502020204030204" pitchFamily="34" charset="0"/>
                <a:cs typeface="Times New Roman" panose="02020603050405020304" pitchFamily="18" charset="0"/>
              </a:rPr>
              <a:t> solo los </a:t>
            </a:r>
            <a:r>
              <a:rPr lang="es-PE" sz="2200" dirty="0" smtClean="0">
                <a:latin typeface="Calibri" panose="020F0502020204030204" pitchFamily="34" charset="0"/>
                <a:ea typeface="Calibri" panose="020F0502020204030204" pitchFamily="34" charset="0"/>
                <a:cs typeface="Times New Roman" panose="02020603050405020304" pitchFamily="18" charset="0"/>
              </a:rPr>
              <a:t>bienes jurídico-penalmente </a:t>
            </a:r>
            <a:r>
              <a:rPr lang="es-PE" sz="2200" dirty="0">
                <a:latin typeface="Calibri" panose="020F0502020204030204" pitchFamily="34" charset="0"/>
                <a:ea typeface="Calibri" panose="020F0502020204030204" pitchFamily="34" charset="0"/>
                <a:cs typeface="Times New Roman" panose="02020603050405020304" pitchFamily="18" charset="0"/>
              </a:rPr>
              <a:t>relevantes. </a:t>
            </a:r>
          </a:p>
          <a:p>
            <a:pPr marL="0" indent="0" algn="just">
              <a:buNone/>
            </a:pPr>
            <a:endParaRPr lang="es-PE" sz="2000" dirty="0">
              <a:ea typeface="Calibri" panose="020F0502020204030204" pitchFamily="34" charset="0"/>
              <a:cs typeface="Times New Roman" panose="02020603050405020304"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2</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65484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200" dirty="0" smtClean="0"/>
              <a:t>El correcto funcionamiento de la Administración Pública</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marL="0" indent="0" algn="just">
              <a:lnSpc>
                <a:spcPct val="107000"/>
              </a:lnSpc>
              <a:spcAft>
                <a:spcPts val="600"/>
              </a:spcAft>
              <a:buNone/>
            </a:pPr>
            <a:r>
              <a:rPr lang="es-ES" sz="2200" dirty="0" smtClean="0">
                <a:latin typeface="Times New Roman" pitchFamily="18" charset="0"/>
                <a:cs typeface="Times New Roman" pitchFamily="18" charset="0"/>
              </a:rPr>
              <a:t>Funcionario impide u obstaculiza el ejercicio de un derecho concreto o pone en peligro las posibilidades de acceso y participación en el disfrute de servicios o el desarrollo de actividades que deben garantizar o promover las instituciones públicas (</a:t>
            </a:r>
            <a:r>
              <a:rPr lang="es-ES" sz="2200" dirty="0" err="1" smtClean="0">
                <a:latin typeface="Times New Roman" pitchFamily="18" charset="0"/>
                <a:cs typeface="Times New Roman" pitchFamily="18" charset="0"/>
              </a:rPr>
              <a:t>Asúa</a:t>
            </a:r>
            <a:r>
              <a:rPr lang="es-ES" sz="2200" dirty="0" smtClean="0">
                <a:latin typeface="Times New Roman" pitchFamily="18" charset="0"/>
                <a:cs typeface="Times New Roman" pitchFamily="18" charset="0"/>
              </a:rPr>
              <a:t>, </a:t>
            </a:r>
            <a:r>
              <a:rPr lang="es-ES" sz="2200" dirty="0" smtClean="0">
                <a:latin typeface="Times New Roman" pitchFamily="18" charset="0"/>
                <a:cs typeface="Times New Roman" pitchFamily="18" charset="0"/>
              </a:rPr>
              <a:t>1997, p. 20). </a:t>
            </a:r>
          </a:p>
          <a:p>
            <a:pPr marL="0" indent="0" algn="just">
              <a:lnSpc>
                <a:spcPct val="107000"/>
              </a:lnSpc>
              <a:spcAft>
                <a:spcPts val="600"/>
              </a:spcAft>
              <a:buNone/>
            </a:pPr>
            <a:r>
              <a:rPr lang="es-ES" sz="2200" dirty="0" smtClean="0">
                <a:latin typeface="Times New Roman" pitchFamily="18" charset="0"/>
                <a:cs typeface="Times New Roman" pitchFamily="18" charset="0"/>
              </a:rPr>
              <a:t>No se busca sancionar la infracción de deberes encomendados a un funcionario. </a:t>
            </a:r>
          </a:p>
          <a:p>
            <a:pPr marL="0" indent="0" algn="just">
              <a:lnSpc>
                <a:spcPct val="107000"/>
              </a:lnSpc>
              <a:spcAft>
                <a:spcPts val="600"/>
              </a:spcAft>
              <a:buNone/>
            </a:pPr>
            <a:r>
              <a:rPr lang="es-ES" sz="2200" dirty="0" smtClean="0">
                <a:latin typeface="Times New Roman" pitchFamily="18" charset="0"/>
                <a:cs typeface="Times New Roman" pitchFamily="18" charset="0"/>
              </a:rPr>
              <a:t>Tutela de la función pública como eje central basado en parámetros constitucionales que delimitan cómo debe darse el correcto funcionamiento (distinción entre infracción </a:t>
            </a:r>
            <a:r>
              <a:rPr lang="es-ES" sz="2200" dirty="0" err="1" smtClean="0">
                <a:latin typeface="Times New Roman" pitchFamily="18" charset="0"/>
                <a:cs typeface="Times New Roman" pitchFamily="18" charset="0"/>
              </a:rPr>
              <a:t>adm</a:t>
            </a:r>
            <a:r>
              <a:rPr lang="es-ES" sz="2200" dirty="0" smtClean="0">
                <a:latin typeface="Times New Roman" pitchFamily="18" charset="0"/>
                <a:cs typeface="Times New Roman" pitchFamily="18" charset="0"/>
              </a:rPr>
              <a:t>. </a:t>
            </a:r>
            <a:r>
              <a:rPr lang="es-ES" sz="2200" dirty="0">
                <a:latin typeface="Times New Roman" pitchFamily="18" charset="0"/>
                <a:cs typeface="Times New Roman" pitchFamily="18" charset="0"/>
              </a:rPr>
              <a:t>y</a:t>
            </a:r>
            <a:r>
              <a:rPr lang="es-ES" sz="2200" dirty="0" smtClean="0">
                <a:latin typeface="Times New Roman" pitchFamily="18" charset="0"/>
                <a:cs typeface="Times New Roman" pitchFamily="18" charset="0"/>
              </a:rPr>
              <a:t> delito).</a:t>
            </a:r>
          </a:p>
          <a:p>
            <a:pPr marL="0" indent="0" algn="just">
              <a:lnSpc>
                <a:spcPct val="107000"/>
              </a:lnSpc>
              <a:spcAft>
                <a:spcPts val="600"/>
              </a:spcAft>
              <a:buNone/>
            </a:pPr>
            <a:r>
              <a:rPr lang="es-ES" sz="2200" dirty="0" smtClean="0">
                <a:latin typeface="Times New Roman" pitchFamily="18" charset="0"/>
                <a:cs typeface="Times New Roman" pitchFamily="18" charset="0"/>
              </a:rPr>
              <a:t> </a:t>
            </a:r>
            <a:endParaRPr lang="es-PE" sz="22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20</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57229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200" dirty="0" smtClean="0"/>
              <a:t>El correcto funcionamiento de la Administración Pública</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marL="0" indent="0" algn="just">
              <a:lnSpc>
                <a:spcPct val="107000"/>
              </a:lnSpc>
              <a:spcAft>
                <a:spcPts val="600"/>
              </a:spcAft>
              <a:buNone/>
            </a:pPr>
            <a:r>
              <a:rPr lang="es-ES" sz="2200" b="1" dirty="0" smtClean="0">
                <a:latin typeface="Times New Roman" pitchFamily="18" charset="0"/>
                <a:cs typeface="Times New Roman" pitchFamily="18" charset="0"/>
              </a:rPr>
              <a:t>¿Cómo legitimar el bien jurídico correcto funcionamiento de la Administración Pública?</a:t>
            </a:r>
          </a:p>
          <a:p>
            <a:pPr marL="0" indent="0" algn="just">
              <a:lnSpc>
                <a:spcPct val="107000"/>
              </a:lnSpc>
              <a:spcAft>
                <a:spcPts val="600"/>
              </a:spcAft>
              <a:buNone/>
            </a:pPr>
            <a:r>
              <a:rPr lang="es-ES" sz="2200" dirty="0" smtClean="0">
                <a:latin typeface="Times New Roman" pitchFamily="18" charset="0"/>
                <a:cs typeface="Times New Roman" pitchFamily="18" charset="0"/>
              </a:rPr>
              <a:t>Fin constitucional. Tribunal Constitucional.</a:t>
            </a:r>
          </a:p>
          <a:p>
            <a:pPr marL="0" indent="0" algn="just">
              <a:lnSpc>
                <a:spcPct val="107000"/>
              </a:lnSpc>
              <a:spcAft>
                <a:spcPts val="600"/>
              </a:spcAft>
              <a:buNone/>
            </a:pPr>
            <a:r>
              <a:rPr lang="es-ES" sz="2200" dirty="0" smtClean="0"/>
              <a:t>Se busca </a:t>
            </a:r>
            <a:r>
              <a:rPr lang="es-ES" sz="2200" dirty="0"/>
              <a:t>proteger el “correcto funcionamiento de la Administración Pública” y, desde un enfoque constitucional, se busca salvaguardar de manera oportuna los principios constitucionales que se derivan del Capítulo IV, del Título I, de la Constitución denominado “de la función pública”.</a:t>
            </a:r>
            <a:r>
              <a:rPr lang="es-PE" sz="2200" dirty="0"/>
              <a:t> </a:t>
            </a:r>
            <a:r>
              <a:rPr lang="es-ES" sz="2200" dirty="0"/>
              <a:t>Expediente 017-2011-PI/TC, del 3 mayo de 2012. Fundamento jurídico 14.</a:t>
            </a:r>
            <a:endParaRPr lang="es-PE" sz="2200" dirty="0"/>
          </a:p>
          <a:p>
            <a:pPr marL="0" indent="0" algn="just">
              <a:lnSpc>
                <a:spcPct val="107000"/>
              </a:lnSpc>
              <a:spcAft>
                <a:spcPts val="600"/>
              </a:spcAft>
              <a:buNone/>
            </a:pPr>
            <a:endParaRPr lang="es-ES" sz="2000" dirty="0" smtClean="0">
              <a:latin typeface="Times New Roman" pitchFamily="18" charset="0"/>
              <a:cs typeface="Times New Roman" pitchFamily="18" charset="0"/>
            </a:endParaRPr>
          </a:p>
          <a:p>
            <a:pPr marL="0" indent="0" algn="just">
              <a:lnSpc>
                <a:spcPct val="107000"/>
              </a:lnSpc>
              <a:spcAft>
                <a:spcPts val="600"/>
              </a:spcAft>
              <a:buNone/>
            </a:pPr>
            <a:r>
              <a:rPr lang="es-ES" sz="2000" dirty="0" smtClean="0">
                <a:latin typeface="Times New Roman" pitchFamily="18" charset="0"/>
                <a:cs typeface="Times New Roman" pitchFamily="18" charset="0"/>
              </a:rPr>
              <a:t> </a:t>
            </a:r>
            <a:endParaRPr lang="es-PE" sz="20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21</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46944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200" dirty="0" smtClean="0"/>
              <a:t>El correcto funcionamiento de la Administración Pública</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marL="152396" indent="0" algn="just">
              <a:buNone/>
            </a:pPr>
            <a:r>
              <a:rPr lang="es-ES" sz="1700" dirty="0"/>
              <a:t>E</a:t>
            </a:r>
            <a:r>
              <a:rPr lang="es-ES" sz="1700" dirty="0" smtClean="0"/>
              <a:t>l </a:t>
            </a:r>
            <a:r>
              <a:rPr lang="es-ES" sz="1700" dirty="0"/>
              <a:t>Tribunal considera que en la Administración se debe garantizar el principio de “buena administración”, conforme a lo establecido en los artículos 39 y 44 de la Constitución. Con relación al primer artículo, se señala que los funcionarios y trabajadores públicos se encuentran al servicio de la nación y, con relación al segundo, se establece que es un deber del Estado y también de los funcionarios públicos promover el bienestar general que se fundamenta en la justicia y en el desarrollo integral y equilibrado de la </a:t>
            </a:r>
            <a:r>
              <a:rPr lang="es-ES" sz="1700" dirty="0" smtClean="0"/>
              <a:t>Nación</a:t>
            </a:r>
            <a:r>
              <a:rPr lang="es-ES" sz="1700" dirty="0"/>
              <a:t> </a:t>
            </a:r>
            <a:r>
              <a:rPr lang="es-ES" sz="1700" dirty="0" smtClean="0"/>
              <a:t>(F.J. 15, </a:t>
            </a:r>
            <a:r>
              <a:rPr lang="es-ES" sz="1700" dirty="0" err="1" smtClean="0"/>
              <a:t>exp</a:t>
            </a:r>
            <a:r>
              <a:rPr lang="es-ES" sz="1700" dirty="0" smtClean="0"/>
              <a:t>. 017-2011-PI/TC).</a:t>
            </a:r>
            <a:endParaRPr lang="es-PE" sz="1700" dirty="0" smtClean="0"/>
          </a:p>
          <a:p>
            <a:pPr marL="152396" indent="0" algn="just">
              <a:buNone/>
            </a:pPr>
            <a:r>
              <a:rPr lang="es-PE" sz="1700" b="1" dirty="0" smtClean="0"/>
              <a:t>Funcionarios </a:t>
            </a:r>
            <a:r>
              <a:rPr lang="es-PE" sz="1700" b="1" dirty="0"/>
              <a:t>y trabajadores públicos</a:t>
            </a:r>
            <a:r>
              <a:rPr lang="es-PE" sz="1700" dirty="0"/>
              <a:t>. </a:t>
            </a:r>
            <a:r>
              <a:rPr lang="es-PE" sz="1700" b="1" dirty="0"/>
              <a:t>Artículo 39.- </a:t>
            </a:r>
            <a:r>
              <a:rPr lang="es-PE" sz="1700" b="1" u="sng" dirty="0"/>
              <a:t>Todos los funcionarios y trabajadores públicos están al servicio de la Nación</a:t>
            </a:r>
            <a:r>
              <a:rPr lang="es-PE" sz="1700" dirty="0"/>
              <a:t>. El Presidente de la República tiene la más alta jerarquía en el servicio a la Nación y, en ese orden, los representantes al Congreso, ministros de Estado, miembros del Tribunal Constitucional y del Consejo de la Magistratura, los magistrados supremos, el Fiscal de la Nación y el Defensor del Pueblo, en igual categoría; y los representantes de organismos descentralizados y alcaldes, de acuerdo a </a:t>
            </a:r>
            <a:r>
              <a:rPr lang="es-PE" sz="1700" dirty="0" smtClean="0"/>
              <a:t>ley.</a:t>
            </a:r>
          </a:p>
          <a:p>
            <a:pPr marL="152396" indent="0" algn="just">
              <a:buNone/>
            </a:pPr>
            <a:r>
              <a:rPr lang="es-PE" sz="1700" b="1" dirty="0" smtClean="0"/>
              <a:t>Deberes </a:t>
            </a:r>
            <a:r>
              <a:rPr lang="es-PE" sz="1700" b="1" dirty="0"/>
              <a:t>del Estado</a:t>
            </a:r>
            <a:r>
              <a:rPr lang="es-PE" sz="1700" dirty="0"/>
              <a:t>. </a:t>
            </a:r>
            <a:r>
              <a:rPr lang="es-PE" sz="1700" b="1" dirty="0"/>
              <a:t>Artículo 44.- </a:t>
            </a:r>
            <a:r>
              <a:rPr lang="es-PE" sz="1700" dirty="0"/>
              <a:t>Son deberes primordiales del Estado: defender la soberanía nacional; garantizar la plena vigencia de los derechos humanos; proteger a la población de las amenazas contra su seguridad; </a:t>
            </a:r>
            <a:r>
              <a:rPr lang="es-PE" sz="1700" b="1" u="sng" dirty="0"/>
              <a:t>y promover el bienestar general que se fundamenta en la justicia y en el desarrollo integral y equilibrado de la Nación</a:t>
            </a:r>
            <a:r>
              <a:rPr lang="es-PE" sz="1700" dirty="0"/>
              <a:t>. Asimismo, es deber del Estado establecer y ejecutar la política de fronteras y promover la integración, particularmente latinoamericana, así como el desarrollo y la cohesión de las zonas fronterizas, en concordancia con la política exterior</a:t>
            </a:r>
            <a:r>
              <a:rPr lang="es-PE" sz="1700" dirty="0" smtClean="0"/>
              <a:t>.</a:t>
            </a:r>
            <a:endParaRPr lang="es-PE" sz="1700" dirty="0"/>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22</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2791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200" dirty="0" smtClean="0"/>
              <a:t>El correcto funcionamiento de la Administración Pública</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algn="just"/>
            <a:r>
              <a:rPr lang="es-ES" sz="2000" dirty="0" smtClean="0"/>
              <a:t>Lectura sistemática de ambos preceptos </a:t>
            </a:r>
            <a:r>
              <a:rPr lang="es-ES" sz="2000" dirty="0" smtClean="0">
                <a:sym typeface="Wingdings" pitchFamily="2" charset="2"/>
              </a:rPr>
              <a:t> </a:t>
            </a:r>
            <a:r>
              <a:rPr lang="es-ES" sz="2000" dirty="0"/>
              <a:t>ambos preceptos se orienta a proteger constitucionalmente la lucha contra la corrupción y el orden democrático que emana del artículo 43 de la carta magna</a:t>
            </a:r>
            <a:r>
              <a:rPr lang="es-ES" sz="2000" dirty="0" smtClean="0"/>
              <a:t>.</a:t>
            </a:r>
          </a:p>
          <a:p>
            <a:pPr algn="just"/>
            <a:r>
              <a:rPr lang="es-ES" sz="2000" dirty="0" smtClean="0"/>
              <a:t>Como </a:t>
            </a:r>
            <a:r>
              <a:rPr lang="es-ES" sz="2000" dirty="0"/>
              <a:t>se aprecia, el Tribunal se apoya en el contenido de la Constitución para argumentar que existe un principio de “buena administración” y que, además, se debe garantizar el correcto funcionamiento de la Administración Pública. </a:t>
            </a:r>
            <a:endParaRPr lang="es-ES" sz="2000" dirty="0" smtClean="0"/>
          </a:p>
          <a:p>
            <a:pPr algn="just"/>
            <a:r>
              <a:rPr lang="es-PE" sz="2000" b="1" dirty="0" smtClean="0"/>
              <a:t>Estado </a:t>
            </a:r>
            <a:r>
              <a:rPr lang="es-PE" sz="2000" b="1" dirty="0"/>
              <a:t>democrático de derecho.  Forma de Gobierno.</a:t>
            </a:r>
            <a:r>
              <a:rPr lang="es-PE" sz="2000" dirty="0"/>
              <a:t> </a:t>
            </a:r>
            <a:endParaRPr lang="es-PE" sz="2000" dirty="0" smtClean="0"/>
          </a:p>
          <a:p>
            <a:pPr algn="just"/>
            <a:r>
              <a:rPr lang="es-PE" sz="2000" b="1" dirty="0" smtClean="0"/>
              <a:t>Artículo </a:t>
            </a:r>
            <a:r>
              <a:rPr lang="es-PE" sz="2000" b="1" dirty="0"/>
              <a:t>43.- </a:t>
            </a:r>
            <a:r>
              <a:rPr lang="es-PE" sz="2000" dirty="0"/>
              <a:t>La República del Perú es democrática, social, independiente y soberana. El Estado es uno e indivisible. Su gobierno es unitario, representativo y descentralizado, y se organiza según el principio de la separación de poderes</a:t>
            </a:r>
            <a:r>
              <a:rPr lang="es-PE" sz="2000" dirty="0" smtClean="0"/>
              <a:t>.</a:t>
            </a:r>
            <a:endParaRPr lang="es-PE" sz="2000" dirty="0"/>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23</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3523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ES" sz="3200" dirty="0" smtClean="0"/>
              <a:t>El correcto funcionamiento de la Administración Pública: consideraciones finales</a:t>
            </a:r>
            <a:endParaRPr sz="3000" b="1" dirty="0">
              <a:latin typeface="Poppins" panose="020B0604020202020204"/>
            </a:endParaRPr>
          </a:p>
        </p:txBody>
      </p:sp>
      <p:sp>
        <p:nvSpPr>
          <p:cNvPr id="1007" name="Google Shape;1007;p21"/>
          <p:cNvSpPr txBox="1">
            <a:spLocks noGrp="1"/>
          </p:cNvSpPr>
          <p:nvPr>
            <p:ph type="body" idx="1"/>
          </p:nvPr>
        </p:nvSpPr>
        <p:spPr>
          <a:xfrm>
            <a:off x="816943" y="2415653"/>
            <a:ext cx="10619880" cy="3343701"/>
          </a:xfrm>
          <a:prstGeom prst="rect">
            <a:avLst/>
          </a:prstGeom>
        </p:spPr>
        <p:txBody>
          <a:bodyPr spcFirstLastPara="1" vert="horz" wrap="square" lIns="0" tIns="0" rIns="0" bIns="0" rtlCol="0" anchor="t" anchorCtr="0">
            <a:noAutofit/>
          </a:bodyPr>
          <a:lstStyle/>
          <a:p>
            <a:pPr algn="just"/>
            <a:r>
              <a:rPr lang="es-ES" sz="2500" dirty="0"/>
              <a:t>Resta recalcar que la Administración no puede ser protegida de manera omnicomprensiva, sino en concretas manifestaciones, ya que resultaría imposible que una conducta de un funcionario logre atentar contra todos los principios que forman parte del correcto funcionamiento de la Administración Pública. De ahí que cada tipo penal recogido en el título XVIII se oriente a proteger un aspecto concreto de la </a:t>
            </a:r>
            <a:r>
              <a:rPr lang="es-ES" sz="2500" dirty="0" smtClean="0"/>
              <a:t>Administración</a:t>
            </a:r>
            <a:r>
              <a:rPr lang="es-ES" sz="2500" dirty="0"/>
              <a:t> </a:t>
            </a:r>
            <a:r>
              <a:rPr lang="es-ES" sz="2500" dirty="0" smtClean="0"/>
              <a:t>(Muñoz Conde, 2015, p. 808)</a:t>
            </a:r>
            <a:endParaRPr lang="es-PE" sz="2500" dirty="0">
              <a:latin typeface="Times New Roman" pitchFamily="18" charset="0"/>
              <a:cs typeface="Times New Roman" pitchFamily="18" charset="0"/>
            </a:endParaRP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24</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89505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a:spLocks noChangeArrowheads="1"/>
          </p:cNvSpPr>
          <p:nvPr/>
        </p:nvSpPr>
        <p:spPr bwMode="auto">
          <a:xfrm>
            <a:off x="3713027" y="3703745"/>
            <a:ext cx="4836050" cy="844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50000"/>
              </a:lnSpc>
              <a:spcBef>
                <a:spcPct val="0"/>
              </a:spcBef>
              <a:buFontTx/>
              <a:buNone/>
            </a:pPr>
            <a:r>
              <a:rPr lang="es-PE" altLang="es-PE" sz="3600" b="1" dirty="0">
                <a:solidFill>
                  <a:schemeClr val="bg2">
                    <a:lumMod val="25000"/>
                  </a:schemeClr>
                </a:solidFill>
                <a:latin typeface="Poppins" panose="00000500000000000000" pitchFamily="2" charset="0"/>
                <a:cs typeface="Poppins" panose="00000500000000000000" pitchFamily="2" charset="0"/>
              </a:rPr>
              <a:t>MUCHAS GRACIAS </a:t>
            </a: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5589" y="2350265"/>
            <a:ext cx="1866624" cy="1089262"/>
          </a:xfrm>
          <a:prstGeom prst="rect">
            <a:avLst/>
          </a:prstGeom>
        </p:spPr>
      </p:pic>
      <p:cxnSp>
        <p:nvCxnSpPr>
          <p:cNvPr id="6" name="Conector recto 5"/>
          <p:cNvCxnSpPr/>
          <p:nvPr/>
        </p:nvCxnSpPr>
        <p:spPr>
          <a:xfrm>
            <a:off x="338328" y="969264"/>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338328" y="6161255"/>
            <a:ext cx="1158544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0808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PE" sz="4000" dirty="0"/>
              <a:t>PROTECCIÓN DE BIENES JURÍDICOS</a:t>
            </a:r>
            <a:endParaRPr sz="4000" b="1" dirty="0">
              <a:latin typeface="Poppins" panose="020B0604020202020204"/>
            </a:endParaRPr>
          </a:p>
        </p:txBody>
      </p:sp>
      <p:sp>
        <p:nvSpPr>
          <p:cNvPr id="1007" name="Google Shape;1007;p21"/>
          <p:cNvSpPr txBox="1">
            <a:spLocks noGrp="1"/>
          </p:cNvSpPr>
          <p:nvPr>
            <p:ph type="body" idx="1"/>
          </p:nvPr>
        </p:nvSpPr>
        <p:spPr>
          <a:xfrm>
            <a:off x="1001093" y="2310064"/>
            <a:ext cx="9436130" cy="2720496"/>
          </a:xfrm>
          <a:prstGeom prst="rect">
            <a:avLst/>
          </a:prstGeom>
        </p:spPr>
        <p:txBody>
          <a:bodyPr spcFirstLastPara="1" vert="horz" wrap="square" lIns="0" tIns="0" rIns="0" bIns="0" rtlCol="0" anchor="t" anchorCtr="0">
            <a:noAutofit/>
          </a:bodyPr>
          <a:lstStyle/>
          <a:p>
            <a:pPr marL="0" indent="0" algn="just">
              <a:buNone/>
            </a:pPr>
            <a:r>
              <a:rPr lang="es-ES" sz="3000" dirty="0" smtClean="0"/>
              <a:t>¿Cuál es el concepto de bien jurídico? </a:t>
            </a:r>
          </a:p>
          <a:p>
            <a:pPr marL="0" indent="0" algn="just">
              <a:buNone/>
            </a:pPr>
            <a:r>
              <a:rPr lang="es-ES" sz="3000" dirty="0" smtClean="0"/>
              <a:t>Plano sociológico: conductas incriminadas que afectan negativamente a las funciones y estructuras sociales (pre existente a la constitución)</a:t>
            </a:r>
          </a:p>
          <a:p>
            <a:pPr marL="0" indent="0" algn="just">
              <a:buNone/>
            </a:pPr>
            <a:r>
              <a:rPr lang="es-ES" sz="3000" dirty="0" smtClean="0"/>
              <a:t>Plano valorativo: interés debe tener un fundamento en el orden constitucional de valores. </a:t>
            </a:r>
          </a:p>
          <a:p>
            <a:pPr marL="0" indent="0" algn="just">
              <a:buNone/>
            </a:pPr>
            <a:r>
              <a:rPr lang="es-ES" sz="3000" dirty="0" smtClean="0"/>
              <a:t>Valores constitucionales y criterios sociales sirve para depurar el catálogo de bienes jurídicos vigente y para proponer nuevas incorporaciones.</a:t>
            </a:r>
            <a:endParaRPr sz="3000" dirty="0"/>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3</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485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PE" sz="3600" dirty="0"/>
              <a:t>Bienes jurídicos: </a:t>
            </a:r>
            <a:r>
              <a:rPr lang="es-MX" sz="3600" dirty="0"/>
              <a:t>protección penal en relación a la gravedad de dichos </a:t>
            </a:r>
            <a:r>
              <a:rPr lang="es-MX" sz="3600" dirty="0" smtClean="0"/>
              <a:t>bienes</a:t>
            </a:r>
            <a:endParaRPr sz="3600" b="1" dirty="0">
              <a:latin typeface="Poppins" panose="020B0604020202020204"/>
            </a:endParaRPr>
          </a:p>
        </p:txBody>
      </p:sp>
      <p:sp>
        <p:nvSpPr>
          <p:cNvPr id="1007" name="Google Shape;1007;p21"/>
          <p:cNvSpPr txBox="1">
            <a:spLocks noGrp="1"/>
          </p:cNvSpPr>
          <p:nvPr>
            <p:ph type="body" idx="1"/>
          </p:nvPr>
        </p:nvSpPr>
        <p:spPr>
          <a:xfrm>
            <a:off x="1001093" y="2808514"/>
            <a:ext cx="9436130" cy="2222045"/>
          </a:xfrm>
          <a:prstGeom prst="rect">
            <a:avLst/>
          </a:prstGeom>
        </p:spPr>
        <p:txBody>
          <a:bodyPr spcFirstLastPara="1" vert="horz" wrap="square" lIns="0" tIns="0" rIns="0" bIns="0" rtlCol="0" anchor="t" anchorCtr="0">
            <a:noAutofit/>
          </a:bodyPr>
          <a:lstStyle/>
          <a:p>
            <a:pPr marL="0" indent="0" algn="just">
              <a:buNone/>
            </a:pPr>
            <a:r>
              <a:rPr lang="es-MX" sz="3200" dirty="0"/>
              <a:t>Lesión o puesta en peligro exige que lo que se incrimine sean “hechos” y no meros pensamientos, actitudes o modos de vida, comportando así la exigencia de un Derecho penal de hecho, al que se opone la idea autoritaria de un Derecho Penal de autor, cuya formulación más acuñada fue la del nacionalsocialismo</a:t>
            </a:r>
            <a:endParaRPr sz="3000" dirty="0"/>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4</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388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9"/>
        <p:cNvGrpSpPr/>
        <p:nvPr/>
      </p:nvGrpSpPr>
      <p:grpSpPr>
        <a:xfrm>
          <a:off x="0" y="0"/>
          <a:ext cx="0" cy="0"/>
          <a:chOff x="0" y="0"/>
          <a:chExt cx="0" cy="0"/>
        </a:xfrm>
      </p:grpSpPr>
      <p:sp>
        <p:nvSpPr>
          <p:cNvPr id="1020" name="Google Shape;1020;p23"/>
          <p:cNvSpPr txBox="1">
            <a:spLocks noGrp="1"/>
          </p:cNvSpPr>
          <p:nvPr>
            <p:ph type="title"/>
          </p:nvPr>
        </p:nvSpPr>
        <p:spPr>
          <a:xfrm>
            <a:off x="609642" y="1804358"/>
            <a:ext cx="9932083" cy="1100034"/>
          </a:xfrm>
          <a:prstGeom prst="rect">
            <a:avLst/>
          </a:prstGeom>
        </p:spPr>
        <p:txBody>
          <a:bodyPr spcFirstLastPara="1" vert="horz" wrap="square" lIns="0" tIns="0" rIns="0" bIns="0" rtlCol="0" anchor="t" anchorCtr="0">
            <a:noAutofit/>
          </a:bodyPr>
          <a:lstStyle/>
          <a:p>
            <a:pPr algn="ctr">
              <a:spcBef>
                <a:spcPts val="0"/>
              </a:spcBef>
            </a:pPr>
            <a:r>
              <a:rPr lang="en" b="1" dirty="0" smtClean="0">
                <a:latin typeface="Poppins" panose="020B0604020202020204"/>
              </a:rPr>
              <a:t>CONCEPTO DE BIEN JURÍDICO DESDE UN PLANO VALORATIVO </a:t>
            </a:r>
            <a:endParaRPr b="1" dirty="0">
              <a:latin typeface="Poppins" panose="020B0604020202020204"/>
            </a:endParaRPr>
          </a:p>
        </p:txBody>
      </p:sp>
      <p:sp>
        <p:nvSpPr>
          <p:cNvPr id="1021" name="Google Shape;1021;p23"/>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5</a:t>
            </a:fld>
            <a:endParaRPr/>
          </a:p>
        </p:txBody>
      </p:sp>
      <p:grpSp>
        <p:nvGrpSpPr>
          <p:cNvPr id="1022" name="Google Shape;1022;p23"/>
          <p:cNvGrpSpPr/>
          <p:nvPr/>
        </p:nvGrpSpPr>
        <p:grpSpPr>
          <a:xfrm>
            <a:off x="3540055" y="3248059"/>
            <a:ext cx="2934012" cy="2368212"/>
            <a:chOff x="3071457" y="2013875"/>
            <a:chExt cx="1944600" cy="1569600"/>
          </a:xfrm>
          <a:solidFill>
            <a:srgbClr val="002060"/>
          </a:solidFill>
        </p:grpSpPr>
        <p:sp>
          <p:nvSpPr>
            <p:cNvPr id="1023" name="Google Shape;1023;p23"/>
            <p:cNvSpPr/>
            <p:nvPr/>
          </p:nvSpPr>
          <p:spPr>
            <a:xfrm rot="10800000" flipH="1">
              <a:off x="3071457" y="2013875"/>
              <a:ext cx="1944600" cy="1569600"/>
            </a:xfrm>
            <a:prstGeom prst="round2DiagRect">
              <a:avLst>
                <a:gd name="adj1" fmla="val 0"/>
                <a:gd name="adj2" fmla="val 17764"/>
              </a:avLst>
            </a:prstGeom>
            <a:grpFill/>
            <a:ln>
              <a:noFill/>
            </a:ln>
          </p:spPr>
          <p:txBody>
            <a:bodyPr spcFirstLastPara="1" wrap="square" lIns="121900" tIns="121900" rIns="121900" bIns="121900" anchor="ctr" anchorCtr="0">
              <a:noAutofit/>
            </a:bodyPr>
            <a:lstStyle/>
            <a:p>
              <a:endParaRPr sz="2400"/>
            </a:p>
          </p:txBody>
        </p:sp>
        <p:sp>
          <p:nvSpPr>
            <p:cNvPr id="1024" name="Google Shape;1024;p23"/>
            <p:cNvSpPr txBox="1"/>
            <p:nvPr/>
          </p:nvSpPr>
          <p:spPr>
            <a:xfrm>
              <a:off x="3316102" y="2256385"/>
              <a:ext cx="1451700" cy="716168"/>
            </a:xfrm>
            <a:prstGeom prst="rect">
              <a:avLst/>
            </a:prstGeom>
            <a:grpFill/>
            <a:ln>
              <a:noFill/>
            </a:ln>
          </p:spPr>
          <p:txBody>
            <a:bodyPr spcFirstLastPara="1" wrap="square" lIns="121900" tIns="121900" rIns="121900" bIns="121900" anchor="t" anchorCtr="0">
              <a:noAutofit/>
            </a:bodyPr>
            <a:lstStyle/>
            <a:p>
              <a:pPr algn="ctr"/>
              <a:r>
                <a:rPr lang="en" sz="1600" b="1" dirty="0" smtClean="0">
                  <a:solidFill>
                    <a:srgbClr val="FFFFFF"/>
                  </a:solidFill>
                  <a:latin typeface="Barlow"/>
                  <a:ea typeface="Barlow"/>
                  <a:cs typeface="Barlow"/>
                  <a:sym typeface="Barlow"/>
                </a:rPr>
                <a:t>Deber de cumplimiento de normas creadas por el Derecho</a:t>
              </a:r>
              <a:endParaRPr sz="1600" dirty="0">
                <a:solidFill>
                  <a:srgbClr val="FFFFFF"/>
                </a:solidFill>
                <a:latin typeface="Barlow"/>
                <a:ea typeface="Barlow"/>
                <a:cs typeface="Barlow"/>
                <a:sym typeface="Barlow"/>
              </a:endParaRPr>
            </a:p>
          </p:txBody>
        </p:sp>
      </p:grpSp>
      <p:grpSp>
        <p:nvGrpSpPr>
          <p:cNvPr id="1026" name="Google Shape;1026;p23"/>
          <p:cNvGrpSpPr/>
          <p:nvPr/>
        </p:nvGrpSpPr>
        <p:grpSpPr>
          <a:xfrm>
            <a:off x="609643" y="3248059"/>
            <a:ext cx="2934012" cy="2368212"/>
            <a:chOff x="1126863" y="2013875"/>
            <a:chExt cx="1944600" cy="1569600"/>
          </a:xfrm>
          <a:solidFill>
            <a:srgbClr val="C00000"/>
          </a:solidFill>
        </p:grpSpPr>
        <p:sp>
          <p:nvSpPr>
            <p:cNvPr id="1027" name="Google Shape;1027;p23"/>
            <p:cNvSpPr/>
            <p:nvPr/>
          </p:nvSpPr>
          <p:spPr>
            <a:xfrm>
              <a:off x="1126863" y="2013875"/>
              <a:ext cx="1944600" cy="1569600"/>
            </a:xfrm>
            <a:prstGeom prst="round2DiagRect">
              <a:avLst>
                <a:gd name="adj1" fmla="val 0"/>
                <a:gd name="adj2" fmla="val 17764"/>
              </a:avLst>
            </a:prstGeom>
            <a:grpFill/>
            <a:ln>
              <a:noFill/>
            </a:ln>
          </p:spPr>
          <p:txBody>
            <a:bodyPr spcFirstLastPara="1" wrap="square" lIns="121900" tIns="121900" rIns="121900" bIns="121900" anchor="ctr" anchorCtr="0">
              <a:noAutofit/>
            </a:bodyPr>
            <a:lstStyle/>
            <a:p>
              <a:endParaRPr sz="2400"/>
            </a:p>
          </p:txBody>
        </p:sp>
        <p:sp>
          <p:nvSpPr>
            <p:cNvPr id="1028" name="Google Shape;1028;p23"/>
            <p:cNvSpPr txBox="1"/>
            <p:nvPr/>
          </p:nvSpPr>
          <p:spPr>
            <a:xfrm>
              <a:off x="1351627" y="2256385"/>
              <a:ext cx="1451700" cy="459900"/>
            </a:xfrm>
            <a:prstGeom prst="rect">
              <a:avLst/>
            </a:prstGeom>
            <a:grpFill/>
            <a:ln>
              <a:noFill/>
            </a:ln>
          </p:spPr>
          <p:txBody>
            <a:bodyPr spcFirstLastPara="1" wrap="square" lIns="121900" tIns="121900" rIns="121900" bIns="121900" anchor="t" anchorCtr="0">
              <a:noAutofit/>
            </a:bodyPr>
            <a:lstStyle/>
            <a:p>
              <a:pPr algn="ctr"/>
              <a:r>
                <a:rPr lang="en" sz="2500" b="1" dirty="0" smtClean="0">
                  <a:solidFill>
                    <a:srgbClr val="FFFFFF"/>
                  </a:solidFill>
                  <a:latin typeface="Barlow"/>
                  <a:ea typeface="Barlow"/>
                  <a:cs typeface="Barlow"/>
                  <a:sym typeface="Barlow"/>
                </a:rPr>
                <a:t>Intereses</a:t>
              </a:r>
              <a:endParaRPr sz="2500" dirty="0">
                <a:solidFill>
                  <a:srgbClr val="FFFFFF"/>
                </a:solidFill>
                <a:latin typeface="Barlow"/>
                <a:ea typeface="Barlow"/>
                <a:cs typeface="Barlow"/>
                <a:sym typeface="Barlow"/>
              </a:endParaRPr>
            </a:p>
          </p:txBody>
        </p:sp>
        <p:sp>
          <p:nvSpPr>
            <p:cNvPr id="1029" name="Google Shape;1029;p23"/>
            <p:cNvSpPr txBox="1"/>
            <p:nvPr/>
          </p:nvSpPr>
          <p:spPr>
            <a:xfrm>
              <a:off x="1351625" y="2553702"/>
              <a:ext cx="1451700" cy="675051"/>
            </a:xfrm>
            <a:prstGeom prst="rect">
              <a:avLst/>
            </a:prstGeom>
            <a:grpFill/>
            <a:ln>
              <a:noFill/>
            </a:ln>
          </p:spPr>
          <p:txBody>
            <a:bodyPr spcFirstLastPara="1" wrap="square" lIns="121900" tIns="121900" rIns="121900" bIns="121900" anchor="t" anchorCtr="0">
              <a:noAutofit/>
            </a:bodyPr>
            <a:lstStyle/>
            <a:p>
              <a:pPr algn="just">
                <a:lnSpc>
                  <a:spcPct val="115000"/>
                </a:lnSpc>
                <a:spcAft>
                  <a:spcPts val="2133"/>
                </a:spcAft>
              </a:pPr>
              <a:endParaRPr sz="1467" dirty="0">
                <a:solidFill>
                  <a:srgbClr val="FFFFFF"/>
                </a:solidFill>
                <a:latin typeface="Barlow"/>
                <a:ea typeface="Barlow"/>
                <a:cs typeface="Barlow"/>
                <a:sym typeface="Barlow"/>
              </a:endParaRPr>
            </a:p>
          </p:txBody>
        </p:sp>
      </p:grpSp>
      <p:grpSp>
        <p:nvGrpSpPr>
          <p:cNvPr id="1030" name="Google Shape;1030;p23"/>
          <p:cNvGrpSpPr/>
          <p:nvPr/>
        </p:nvGrpSpPr>
        <p:grpSpPr>
          <a:xfrm>
            <a:off x="6470293" y="3248059"/>
            <a:ext cx="4528211" cy="2368212"/>
            <a:chOff x="5015938" y="2013875"/>
            <a:chExt cx="3001200" cy="1569600"/>
          </a:xfrm>
          <a:solidFill>
            <a:srgbClr val="C00000"/>
          </a:solidFill>
        </p:grpSpPr>
        <p:sp>
          <p:nvSpPr>
            <p:cNvPr id="1031" name="Google Shape;1031;p23"/>
            <p:cNvSpPr/>
            <p:nvPr/>
          </p:nvSpPr>
          <p:spPr>
            <a:xfrm>
              <a:off x="5015938" y="2013875"/>
              <a:ext cx="3001200" cy="1569600"/>
            </a:xfrm>
            <a:prstGeom prst="round2DiagRect">
              <a:avLst>
                <a:gd name="adj1" fmla="val 0"/>
                <a:gd name="adj2" fmla="val 17764"/>
              </a:avLst>
            </a:prstGeom>
            <a:grpFill/>
            <a:ln>
              <a:noFill/>
            </a:ln>
          </p:spPr>
          <p:txBody>
            <a:bodyPr spcFirstLastPara="1" wrap="square" lIns="121900" tIns="121900" rIns="121900" bIns="121900" anchor="ctr" anchorCtr="0">
              <a:noAutofit/>
            </a:bodyPr>
            <a:lstStyle/>
            <a:p>
              <a:endParaRPr sz="2400"/>
            </a:p>
            <a:p>
              <a:endParaRPr sz="2400"/>
            </a:p>
            <a:p>
              <a:endParaRPr sz="2400"/>
            </a:p>
            <a:p>
              <a:endParaRPr sz="2400"/>
            </a:p>
          </p:txBody>
        </p:sp>
        <p:sp>
          <p:nvSpPr>
            <p:cNvPr id="1032" name="Google Shape;1032;p23"/>
            <p:cNvSpPr txBox="1"/>
            <p:nvPr/>
          </p:nvSpPr>
          <p:spPr>
            <a:xfrm>
              <a:off x="5360226" y="2256387"/>
              <a:ext cx="2417100" cy="459900"/>
            </a:xfrm>
            <a:prstGeom prst="rect">
              <a:avLst/>
            </a:prstGeom>
            <a:grpFill/>
            <a:ln>
              <a:noFill/>
            </a:ln>
          </p:spPr>
          <p:txBody>
            <a:bodyPr spcFirstLastPara="1" wrap="square" lIns="121900" tIns="121900" rIns="121900" bIns="121900" anchor="t" anchorCtr="0">
              <a:noAutofit/>
            </a:bodyPr>
            <a:lstStyle/>
            <a:p>
              <a:pPr algn="ctr"/>
              <a:r>
                <a:rPr lang="en" b="1" dirty="0" smtClean="0">
                  <a:solidFill>
                    <a:srgbClr val="FFFFFF"/>
                  </a:solidFill>
                  <a:latin typeface="Barlow"/>
                  <a:ea typeface="Barlow"/>
                  <a:cs typeface="Barlow"/>
                  <a:sym typeface="Barlow"/>
                </a:rPr>
                <a:t>Circunstancias dadas o finalidades</a:t>
              </a:r>
              <a:endParaRPr dirty="0">
                <a:solidFill>
                  <a:srgbClr val="FFFFFF"/>
                </a:solidFill>
                <a:latin typeface="Barlow"/>
                <a:ea typeface="Barlow"/>
                <a:cs typeface="Barlow"/>
                <a:sym typeface="Barlow"/>
              </a:endParaRPr>
            </a:p>
          </p:txBody>
        </p:sp>
        <p:sp>
          <p:nvSpPr>
            <p:cNvPr id="1033" name="Google Shape;1033;p23"/>
            <p:cNvSpPr txBox="1"/>
            <p:nvPr/>
          </p:nvSpPr>
          <p:spPr>
            <a:xfrm>
              <a:off x="5360225" y="2716353"/>
              <a:ext cx="2417100" cy="512400"/>
            </a:xfrm>
            <a:prstGeom prst="rect">
              <a:avLst/>
            </a:prstGeom>
            <a:grpFill/>
            <a:ln>
              <a:noFill/>
            </a:ln>
          </p:spPr>
          <p:txBody>
            <a:bodyPr spcFirstLastPara="1" wrap="square" lIns="121900" tIns="121900" rIns="121900" bIns="121900" anchor="t" anchorCtr="0">
              <a:noAutofit/>
            </a:bodyPr>
            <a:lstStyle/>
            <a:p>
              <a:pPr>
                <a:lnSpc>
                  <a:spcPct val="115000"/>
                </a:lnSpc>
                <a:spcAft>
                  <a:spcPts val="2133"/>
                </a:spcAft>
              </a:pPr>
              <a:endParaRPr sz="1467" dirty="0">
                <a:solidFill>
                  <a:srgbClr val="FFFFFF"/>
                </a:solidFill>
                <a:latin typeface="Barlow"/>
                <a:ea typeface="Barlow"/>
                <a:cs typeface="Barlow"/>
                <a:sym typeface="Barlow"/>
              </a:endParaRPr>
            </a:p>
          </p:txBody>
        </p:sp>
      </p:grpSp>
      <p:grpSp>
        <p:nvGrpSpPr>
          <p:cNvPr id="1037" name="Google Shape;1037;p23"/>
          <p:cNvGrpSpPr/>
          <p:nvPr/>
        </p:nvGrpSpPr>
        <p:grpSpPr>
          <a:xfrm>
            <a:off x="3350392" y="4285088"/>
            <a:ext cx="392816" cy="392816"/>
            <a:chOff x="3157188" y="909150"/>
            <a:chExt cx="470400" cy="470400"/>
          </a:xfrm>
        </p:grpSpPr>
        <p:sp>
          <p:nvSpPr>
            <p:cNvPr id="1038" name="Google Shape;1038;p23"/>
            <p:cNvSpPr/>
            <p:nvPr/>
          </p:nvSpPr>
          <p:spPr>
            <a:xfrm>
              <a:off x="3157188" y="909150"/>
              <a:ext cx="470400" cy="470400"/>
            </a:xfrm>
            <a:prstGeom prst="ellipse">
              <a:avLst/>
            </a:prstGeom>
            <a:solidFill>
              <a:srgbClr val="FFFFFF"/>
            </a:solidFill>
            <a:ln>
              <a:noFill/>
            </a:ln>
          </p:spPr>
          <p:txBody>
            <a:bodyPr spcFirstLastPara="1" wrap="square" lIns="121900" tIns="121900" rIns="121900" bIns="121900" anchor="ctr" anchorCtr="0">
              <a:noAutofit/>
            </a:bodyPr>
            <a:lstStyle/>
            <a:p>
              <a:endParaRPr sz="2400"/>
            </a:p>
          </p:txBody>
        </p:sp>
        <p:sp>
          <p:nvSpPr>
            <p:cNvPr id="1039" name="Google Shape;1039;p23"/>
            <p:cNvSpPr/>
            <p:nvPr/>
          </p:nvSpPr>
          <p:spPr>
            <a:xfrm>
              <a:off x="3243138" y="995100"/>
              <a:ext cx="298500" cy="298500"/>
            </a:xfrm>
            <a:prstGeom prst="mathPlus">
              <a:avLst>
                <a:gd name="adj1" fmla="val 9900"/>
              </a:avLst>
            </a:prstGeom>
            <a:solidFill>
              <a:schemeClr val="accent1"/>
            </a:solidFill>
            <a:ln>
              <a:noFill/>
            </a:ln>
          </p:spPr>
          <p:txBody>
            <a:bodyPr spcFirstLastPara="1" wrap="square" lIns="121900" tIns="121900" rIns="121900" bIns="121900" anchor="ctr" anchorCtr="0">
              <a:noAutofit/>
            </a:bodyPr>
            <a:lstStyle/>
            <a:p>
              <a:endParaRPr sz="2400"/>
            </a:p>
          </p:txBody>
        </p:sp>
      </p:grpSp>
      <p:sp>
        <p:nvSpPr>
          <p:cNvPr id="22" name="Rectángulo 21"/>
          <p:cNvSpPr/>
          <p:nvPr/>
        </p:nvSpPr>
        <p:spPr>
          <a:xfrm>
            <a:off x="632793" y="1435051"/>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sp>
        <p:nvSpPr>
          <p:cNvPr id="30" name="Rectángulo 29">
            <a:extLst>
              <a:ext uri="{FF2B5EF4-FFF2-40B4-BE49-F238E27FC236}">
                <a16:creationId xmlns:a16="http://schemas.microsoft.com/office/drawing/2014/main" xmlns="" id="{1E5A5E10-4090-4C75-9E6A-D591F8DCB8B0}"/>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31" name="Imagen 30">
            <a:extLst>
              <a:ext uri="{FF2B5EF4-FFF2-40B4-BE49-F238E27FC236}">
                <a16:creationId xmlns:a16="http://schemas.microsoft.com/office/drawing/2014/main" xmlns="" id="{A0F8EC27-580C-4AE3-8E24-FD47F7ACA30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32" name="Imagen 31">
            <a:extLst>
              <a:ext uri="{FF2B5EF4-FFF2-40B4-BE49-F238E27FC236}">
                <a16:creationId xmlns:a16="http://schemas.microsoft.com/office/drawing/2014/main" xmlns="" id="{A8AE904D-C9C7-431E-9555-43839F4BEA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33" name="Imagen 32">
            <a:extLst>
              <a:ext uri="{FF2B5EF4-FFF2-40B4-BE49-F238E27FC236}">
                <a16:creationId xmlns:a16="http://schemas.microsoft.com/office/drawing/2014/main" xmlns="" id="{D968EA8C-4D77-4D5A-BF6F-495EA0D8D2F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34" name="Google Shape;239;p22">
            <a:extLst>
              <a:ext uri="{FF2B5EF4-FFF2-40B4-BE49-F238E27FC236}">
                <a16:creationId xmlns:a16="http://schemas.microsoft.com/office/drawing/2014/main" xmlns="" id="{55598C14-DDC8-4EAB-9566-AA2E1F01C51A}"/>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35" name="Conector recto 34">
            <a:extLst>
              <a:ext uri="{FF2B5EF4-FFF2-40B4-BE49-F238E27FC236}">
                <a16:creationId xmlns:a16="http://schemas.microsoft.com/office/drawing/2014/main" xmlns="" id="{C496FE95-E023-4375-B73D-838179BF43AF}"/>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29" name="Google Shape;1037;p23"/>
          <p:cNvGrpSpPr/>
          <p:nvPr/>
        </p:nvGrpSpPr>
        <p:grpSpPr>
          <a:xfrm>
            <a:off x="6277659" y="4268607"/>
            <a:ext cx="392816" cy="392816"/>
            <a:chOff x="3157188" y="909150"/>
            <a:chExt cx="470400" cy="470400"/>
          </a:xfrm>
        </p:grpSpPr>
        <p:sp>
          <p:nvSpPr>
            <p:cNvPr id="36" name="Google Shape;1038;p23"/>
            <p:cNvSpPr/>
            <p:nvPr/>
          </p:nvSpPr>
          <p:spPr>
            <a:xfrm>
              <a:off x="3157188" y="909150"/>
              <a:ext cx="470400" cy="470400"/>
            </a:xfrm>
            <a:prstGeom prst="ellipse">
              <a:avLst/>
            </a:prstGeom>
            <a:solidFill>
              <a:srgbClr val="FFFFFF"/>
            </a:solidFill>
            <a:ln>
              <a:noFill/>
            </a:ln>
          </p:spPr>
          <p:txBody>
            <a:bodyPr spcFirstLastPara="1" wrap="square" lIns="121900" tIns="121900" rIns="121900" bIns="121900" anchor="ctr" anchorCtr="0">
              <a:noAutofit/>
            </a:bodyPr>
            <a:lstStyle/>
            <a:p>
              <a:endParaRPr sz="2400"/>
            </a:p>
          </p:txBody>
        </p:sp>
        <p:sp>
          <p:nvSpPr>
            <p:cNvPr id="37" name="Google Shape;1039;p23"/>
            <p:cNvSpPr/>
            <p:nvPr/>
          </p:nvSpPr>
          <p:spPr>
            <a:xfrm>
              <a:off x="3243138" y="995100"/>
              <a:ext cx="298500" cy="298500"/>
            </a:xfrm>
            <a:prstGeom prst="mathPlus">
              <a:avLst>
                <a:gd name="adj1" fmla="val 9900"/>
              </a:avLst>
            </a:prstGeom>
            <a:solidFill>
              <a:schemeClr val="accent1"/>
            </a:solidFill>
            <a:ln>
              <a:noFill/>
            </a:ln>
          </p:spPr>
          <p:txBody>
            <a:bodyPr spcFirstLastPara="1" wrap="square" lIns="121900" tIns="121900" rIns="121900" bIns="121900" anchor="ctr" anchorCtr="0">
              <a:noAutofit/>
            </a:bodyPr>
            <a:lstStyle/>
            <a:p>
              <a:endParaRPr sz="2400"/>
            </a:p>
          </p:txBody>
        </p:sp>
      </p:grpSp>
    </p:spTree>
    <p:extLst>
      <p:ext uri="{BB962C8B-B14F-4D97-AF65-F5344CB8AC3E}">
        <p14:creationId xmlns:p14="http://schemas.microsoft.com/office/powerpoint/2010/main" val="3107876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n" sz="3600" b="1" dirty="0">
                <a:latin typeface="Poppins" panose="020B0604020202020204"/>
              </a:rPr>
              <a:t>CONCEPTO DE BIEN JURÍDICO DESDE UN PLANO VALORATIVO </a:t>
            </a:r>
            <a:endParaRPr sz="3600" b="1" dirty="0">
              <a:latin typeface="Poppins" panose="020B0604020202020204"/>
            </a:endParaRPr>
          </a:p>
        </p:txBody>
      </p:sp>
      <p:sp>
        <p:nvSpPr>
          <p:cNvPr id="1007" name="Google Shape;1007;p21"/>
          <p:cNvSpPr txBox="1">
            <a:spLocks noGrp="1"/>
          </p:cNvSpPr>
          <p:nvPr>
            <p:ph type="body" idx="1"/>
          </p:nvPr>
        </p:nvSpPr>
        <p:spPr>
          <a:xfrm>
            <a:off x="1001093" y="2808514"/>
            <a:ext cx="9436130" cy="2222045"/>
          </a:xfrm>
          <a:prstGeom prst="rect">
            <a:avLst/>
          </a:prstGeom>
        </p:spPr>
        <p:txBody>
          <a:bodyPr spcFirstLastPara="1" vert="horz" wrap="square" lIns="0" tIns="0" rIns="0" bIns="0" rtlCol="0" anchor="t" anchorCtr="0">
            <a:noAutofit/>
          </a:bodyPr>
          <a:lstStyle/>
          <a:p>
            <a:pPr marL="0" indent="0" algn="ctr">
              <a:buNone/>
            </a:pPr>
            <a:r>
              <a:rPr lang="es-MX" sz="3200" dirty="0"/>
              <a:t>El punto de partida la Constitución: </a:t>
            </a:r>
          </a:p>
          <a:p>
            <a:pPr marL="0" indent="0" algn="ctr">
              <a:buNone/>
            </a:pPr>
            <a:r>
              <a:rPr lang="es-MX" sz="3200" dirty="0"/>
              <a:t> “circunstancias dadas o finalidades que son útiles para el individuo y su libre desarrollo en el marco de un sistema social global estructurado sobre la base de esa concepción de los fines o para el funcionamiento del propio sistema” (</a:t>
            </a:r>
            <a:r>
              <a:rPr lang="es-MX" sz="3200" dirty="0" err="1"/>
              <a:t>Roxin</a:t>
            </a:r>
            <a:r>
              <a:rPr lang="es-MX" sz="3200" dirty="0"/>
              <a:t>, 2009, p. 56).</a:t>
            </a:r>
            <a:endParaRPr lang="es-PE" sz="3200" dirty="0"/>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6</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29281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PE" sz="3600" b="1" dirty="0" smtClean="0">
                <a:latin typeface="Poppins" panose="020B0604020202020204"/>
              </a:rPr>
              <a:t>CONSECUENCIAS: BIEN JURÍDICO EMANA DE LA CONSTITUCIÓN</a:t>
            </a:r>
            <a:endParaRPr sz="3600" b="1" dirty="0">
              <a:latin typeface="Poppins" panose="020B0604020202020204"/>
            </a:endParaRPr>
          </a:p>
        </p:txBody>
      </p:sp>
      <p:sp>
        <p:nvSpPr>
          <p:cNvPr id="1007" name="Google Shape;1007;p21"/>
          <p:cNvSpPr txBox="1">
            <a:spLocks noGrp="1"/>
          </p:cNvSpPr>
          <p:nvPr>
            <p:ph type="body" idx="1"/>
          </p:nvPr>
        </p:nvSpPr>
        <p:spPr>
          <a:xfrm>
            <a:off x="632793" y="2550695"/>
            <a:ext cx="10700954" cy="2479865"/>
          </a:xfrm>
          <a:prstGeom prst="rect">
            <a:avLst/>
          </a:prstGeom>
        </p:spPr>
        <p:txBody>
          <a:bodyPr spcFirstLastPara="1" vert="horz" wrap="square" lIns="0" tIns="0" rIns="0" bIns="0" rtlCol="0" anchor="t" anchorCtr="0">
            <a:noAutofit/>
          </a:bodyPr>
          <a:lstStyle/>
          <a:p>
            <a:pPr marL="0" indent="0">
              <a:buNone/>
            </a:pPr>
            <a:r>
              <a:rPr lang="es-PE" sz="2000" b="1" dirty="0">
                <a:latin typeface="Calibri" panose="020F0502020204030204" pitchFamily="34" charset="0"/>
                <a:ea typeface="Calibri" panose="020F0502020204030204" pitchFamily="34" charset="0"/>
                <a:cs typeface="Times New Roman" panose="02020603050405020304" pitchFamily="18" charset="0"/>
              </a:rPr>
              <a:t>STC 00012-2006-PI/TC, caso justicia militar:</a:t>
            </a:r>
            <a:endParaRPr lang="es-PE" sz="2000" dirty="0">
              <a:latin typeface="Calibri" panose="020F0502020204030204" pitchFamily="34" charset="0"/>
              <a:ea typeface="Calibri" panose="020F0502020204030204" pitchFamily="34" charset="0"/>
              <a:cs typeface="Times New Roman" panose="02020603050405020304" pitchFamily="18" charset="0"/>
            </a:endParaRPr>
          </a:p>
          <a:p>
            <a:endParaRPr lang="es-MX" sz="2000" dirty="0"/>
          </a:p>
          <a:p>
            <a:pPr algn="just"/>
            <a:r>
              <a:rPr lang="es-MX" sz="2000" dirty="0"/>
              <a:t>F.J. 32.- En efecto, la prohibición de una conducta mediante la limitación de derechos fundamentales sólo será constitucionalmente válida si ésta tiene como fin la protección de bienes jurídicos de relevancia constitucional, y siempre y cuando la conducta prohibida lesione o ponga en peligro los referidos bienes jurídicos. Precisamente, esta relevancia constitucional del bien jurídico que se pretende proteger y la </a:t>
            </a:r>
            <a:r>
              <a:rPr lang="es-MX" sz="2000" dirty="0" err="1"/>
              <a:t>dañosidad</a:t>
            </a:r>
            <a:r>
              <a:rPr lang="es-MX" sz="2000" dirty="0"/>
              <a:t> social de la conducta que lesione o ponga en peligro tal bien jurídico, justifican que este bien sea merecedor de protección por parte de Estado.</a:t>
            </a:r>
          </a:p>
          <a:p>
            <a:pPr algn="just"/>
            <a:r>
              <a:rPr lang="es-MX" sz="2000" dirty="0"/>
              <a:t>F.J. 38.- En cuanto a la identificación de un bien jurídico institucional de las Fuerzas Armadas, se requiere, como ya se ha sostenido, que éste sea un bien jurídico particular y relevante para la existencia organización, operatividad y cumplimiento de los fines que la Constitución asigna a las instituciones castrenses</a:t>
            </a:r>
            <a:endParaRPr lang="es-PE" sz="2000" dirty="0" smtClean="0"/>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7</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4334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PE" sz="3600" b="1" dirty="0" smtClean="0">
                <a:latin typeface="Poppins" panose="020B0604020202020204"/>
              </a:rPr>
              <a:t>CONSECUENCIAS: BIEN JURÍDICO EMANA DE LA CONSTITUCIÓN</a:t>
            </a:r>
            <a:endParaRPr sz="3600" b="1" dirty="0">
              <a:latin typeface="Poppins" panose="020B0604020202020204"/>
            </a:endParaRPr>
          </a:p>
        </p:txBody>
      </p:sp>
      <p:sp>
        <p:nvSpPr>
          <p:cNvPr id="1007" name="Google Shape;1007;p21"/>
          <p:cNvSpPr txBox="1">
            <a:spLocks noGrp="1"/>
          </p:cNvSpPr>
          <p:nvPr>
            <p:ph type="body" idx="1"/>
          </p:nvPr>
        </p:nvSpPr>
        <p:spPr>
          <a:xfrm>
            <a:off x="632793" y="2550695"/>
            <a:ext cx="10700954" cy="2479865"/>
          </a:xfrm>
          <a:prstGeom prst="rect">
            <a:avLst/>
          </a:prstGeom>
        </p:spPr>
        <p:txBody>
          <a:bodyPr spcFirstLastPara="1" vert="horz" wrap="square" lIns="0" tIns="0" rIns="0" bIns="0" rtlCol="0" anchor="t" anchorCtr="0">
            <a:noAutofit/>
          </a:bodyPr>
          <a:lstStyle/>
          <a:p>
            <a:pPr algn="just">
              <a:lnSpc>
                <a:spcPct val="107000"/>
              </a:lnSpc>
              <a:spcAft>
                <a:spcPts val="600"/>
              </a:spcAft>
            </a:pPr>
            <a:r>
              <a:rPr lang="es-PE" sz="2000" b="1" dirty="0">
                <a:latin typeface="Calibri" panose="020F0502020204030204" pitchFamily="34" charset="0"/>
                <a:ea typeface="Calibri" panose="020F0502020204030204" pitchFamily="34" charset="0"/>
                <a:cs typeface="Times New Roman" panose="02020603050405020304" pitchFamily="18" charset="0"/>
              </a:rPr>
              <a:t>STC 00019-2005-PI/TC, Caso Ley </a:t>
            </a:r>
            <a:r>
              <a:rPr lang="es-PE" sz="2000" b="1" dirty="0" err="1">
                <a:latin typeface="Calibri" panose="020F0502020204030204" pitchFamily="34" charset="0"/>
                <a:ea typeface="Calibri" panose="020F0502020204030204" pitchFamily="34" charset="0"/>
                <a:cs typeface="Times New Roman" panose="02020603050405020304" pitchFamily="18" charset="0"/>
              </a:rPr>
              <a:t>Wolfenson</a:t>
            </a:r>
            <a:r>
              <a:rPr lang="es-PE" sz="2000" b="1" dirty="0">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600"/>
              </a:spcAft>
            </a:pPr>
            <a:r>
              <a:rPr lang="es-PE" sz="2000" dirty="0">
                <a:latin typeface="Calibri" panose="020F0502020204030204" pitchFamily="34" charset="0"/>
                <a:ea typeface="Calibri" panose="020F0502020204030204" pitchFamily="34" charset="0"/>
                <a:cs typeface="Times New Roman" panose="02020603050405020304" pitchFamily="18" charset="0"/>
              </a:rPr>
              <a:t>F.J. 35.- El Derecho Penal es la rama del ordenamiento jurídico que regula el </a:t>
            </a:r>
            <a:r>
              <a:rPr lang="es-PE" sz="2000" dirty="0" err="1">
                <a:latin typeface="Calibri" panose="020F0502020204030204" pitchFamily="34" charset="0"/>
                <a:ea typeface="Calibri" panose="020F0502020204030204" pitchFamily="34" charset="0"/>
                <a:cs typeface="Times New Roman" panose="02020603050405020304" pitchFamily="18" charset="0"/>
              </a:rPr>
              <a:t>ius</a:t>
            </a:r>
            <a:r>
              <a:rPr lang="es-PE" sz="2000" dirty="0">
                <a:latin typeface="Calibri" panose="020F0502020204030204" pitchFamily="34" charset="0"/>
                <a:ea typeface="Calibri" panose="020F0502020204030204" pitchFamily="34" charset="0"/>
                <a:cs typeface="Times New Roman" panose="02020603050405020304" pitchFamily="18" charset="0"/>
              </a:rPr>
              <a:t> </a:t>
            </a:r>
            <a:r>
              <a:rPr lang="es-PE" sz="2000" dirty="0" err="1">
                <a:latin typeface="Calibri" panose="020F0502020204030204" pitchFamily="34" charset="0"/>
                <a:ea typeface="Calibri" panose="020F0502020204030204" pitchFamily="34" charset="0"/>
                <a:cs typeface="Times New Roman" panose="02020603050405020304" pitchFamily="18" charset="0"/>
              </a:rPr>
              <a:t>puniendi</a:t>
            </a:r>
            <a:r>
              <a:rPr lang="es-PE" sz="2000" dirty="0">
                <a:latin typeface="Calibri" panose="020F0502020204030204" pitchFamily="34" charset="0"/>
                <a:ea typeface="Calibri" panose="020F0502020204030204" pitchFamily="34" charset="0"/>
                <a:cs typeface="Times New Roman" panose="02020603050405020304" pitchFamily="18" charset="0"/>
              </a:rPr>
              <a:t>, </a:t>
            </a:r>
            <a:r>
              <a:rPr lang="es-PE" sz="2000" dirty="0" err="1">
                <a:latin typeface="Calibri" panose="020F0502020204030204" pitchFamily="34" charset="0"/>
                <a:ea typeface="Calibri" panose="020F0502020204030204" pitchFamily="34" charset="0"/>
                <a:cs typeface="Times New Roman" panose="02020603050405020304" pitchFamily="18" charset="0"/>
              </a:rPr>
              <a:t>onoPolio</a:t>
            </a:r>
            <a:r>
              <a:rPr lang="es-PE" sz="2000" dirty="0">
                <a:latin typeface="Calibri" panose="020F0502020204030204" pitchFamily="34" charset="0"/>
                <a:ea typeface="Calibri" panose="020F0502020204030204" pitchFamily="34" charset="0"/>
                <a:cs typeface="Times New Roman" panose="02020603050405020304" pitchFamily="18" charset="0"/>
              </a:rPr>
              <a:t> del Estado, y que, por tal razón, por antonomasia, es capaz de limitar o j restringir, en mayor o menor medida, el derecho fundamental a la libertad personal. De ahí I que, desde una perspectiva constitucional, el establecimiento de una conducta como antijurídica, es decir, aquella cuya comisión pueda dar lugar a una privación o restricción de la libertad personal, sólo será constitucionalmente válida si tiene como propósito la protección de bienes jurídicos constitucionalmente relevantes (principio de </a:t>
            </a:r>
            <a:r>
              <a:rPr lang="es-PE" sz="2000" dirty="0" err="1">
                <a:latin typeface="Calibri" panose="020F0502020204030204" pitchFamily="34" charset="0"/>
                <a:ea typeface="Calibri" panose="020F0502020204030204" pitchFamily="34" charset="0"/>
                <a:cs typeface="Times New Roman" panose="02020603050405020304" pitchFamily="18" charset="0"/>
              </a:rPr>
              <a:t>lesividad</a:t>
            </a:r>
            <a:r>
              <a:rPr lang="es-PE" sz="2000" dirty="0">
                <a:latin typeface="Calibri" panose="020F0502020204030204" pitchFamily="34" charset="0"/>
                <a:ea typeface="Calibri" panose="020F0502020204030204" pitchFamily="34" charset="0"/>
                <a:cs typeface="Times New Roman" panose="02020603050405020304" pitchFamily="18" charset="0"/>
              </a:rPr>
              <a:t>). Como resulta evidente, sólo la defensa de un valor o un interés constitucionalmente relevante podría justificar la restricción en el ejercicio de un derecho fundamental. </a:t>
            </a: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8</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0205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1006" name="Google Shape;1006;p21"/>
          <p:cNvSpPr txBox="1">
            <a:spLocks noGrp="1"/>
          </p:cNvSpPr>
          <p:nvPr>
            <p:ph type="title"/>
          </p:nvPr>
        </p:nvSpPr>
        <p:spPr>
          <a:xfrm>
            <a:off x="1516221" y="1412671"/>
            <a:ext cx="9159558" cy="914399"/>
          </a:xfrm>
          <a:prstGeom prst="rect">
            <a:avLst/>
          </a:prstGeom>
        </p:spPr>
        <p:txBody>
          <a:bodyPr spcFirstLastPara="1" vert="horz" wrap="square" lIns="0" tIns="0" rIns="0" bIns="0" rtlCol="0" anchor="t" anchorCtr="0">
            <a:noAutofit/>
          </a:bodyPr>
          <a:lstStyle/>
          <a:p>
            <a:pPr algn="ctr"/>
            <a:r>
              <a:rPr lang="es-PE" sz="3600" b="1" dirty="0" smtClean="0">
                <a:latin typeface="Poppins" panose="020B0604020202020204"/>
              </a:rPr>
              <a:t>CONSECUENCIAS: BIEN JURÍDICO EMANA DE LA CONSTITUCIÓN</a:t>
            </a:r>
            <a:endParaRPr sz="3600" b="1" dirty="0">
              <a:latin typeface="Poppins" panose="020B0604020202020204"/>
            </a:endParaRPr>
          </a:p>
        </p:txBody>
      </p:sp>
      <p:sp>
        <p:nvSpPr>
          <p:cNvPr id="1007" name="Google Shape;1007;p21"/>
          <p:cNvSpPr txBox="1">
            <a:spLocks noGrp="1"/>
          </p:cNvSpPr>
          <p:nvPr>
            <p:ph type="body" idx="1"/>
          </p:nvPr>
        </p:nvSpPr>
        <p:spPr>
          <a:xfrm>
            <a:off x="632793" y="2550695"/>
            <a:ext cx="10700954" cy="2479865"/>
          </a:xfrm>
          <a:prstGeom prst="rect">
            <a:avLst/>
          </a:prstGeom>
        </p:spPr>
        <p:txBody>
          <a:bodyPr spcFirstLastPara="1" vert="horz" wrap="square" lIns="0" tIns="0" rIns="0" bIns="0" rtlCol="0" anchor="t" anchorCtr="0">
            <a:noAutofit/>
          </a:bodyPr>
          <a:lstStyle/>
          <a:p>
            <a:pPr marL="257175" indent="-257175" algn="just">
              <a:lnSpc>
                <a:spcPct val="107000"/>
              </a:lnSpc>
              <a:spcAft>
                <a:spcPts val="600"/>
              </a:spcAft>
              <a:buFont typeface="Calibri" panose="020F0502020204030204" pitchFamily="34" charset="0"/>
              <a:buChar char="-"/>
            </a:pPr>
            <a:r>
              <a:rPr lang="es-PE" b="1" dirty="0">
                <a:latin typeface="Calibri" panose="020F0502020204030204" pitchFamily="34" charset="0"/>
                <a:ea typeface="Calibri" panose="020F0502020204030204" pitchFamily="34" charset="0"/>
                <a:cs typeface="Times New Roman" panose="02020603050405020304" pitchFamily="18" charset="0"/>
              </a:rPr>
              <a:t>Tribunal Constitucional español (STC 105/1998, fundamento jurídico 2)</a:t>
            </a:r>
          </a:p>
          <a:p>
            <a:pPr marL="257175" indent="-257175" algn="just">
              <a:lnSpc>
                <a:spcPct val="107000"/>
              </a:lnSpc>
              <a:spcAft>
                <a:spcPts val="600"/>
              </a:spcAft>
              <a:buFont typeface="Calibri" panose="020F0502020204030204" pitchFamily="34" charset="0"/>
              <a:buChar char="-"/>
            </a:pPr>
            <a:r>
              <a:rPr lang="es-PE" dirty="0">
                <a:latin typeface="Calibri" panose="020F0502020204030204" pitchFamily="34" charset="0"/>
                <a:ea typeface="Calibri" panose="020F0502020204030204" pitchFamily="34" charset="0"/>
                <a:cs typeface="Times New Roman" panose="02020603050405020304" pitchFamily="18" charset="0"/>
              </a:rPr>
              <a:t>“la restricción de la libertad individual que toda norma penal comporta se realice con la finalidad de dotar de la necesaria protección de valores, bienes o intereses, que sean constitucionalmente legítimos en un Estado social y democrático de Derecho”. </a:t>
            </a:r>
          </a:p>
        </p:txBody>
      </p:sp>
      <p:sp>
        <p:nvSpPr>
          <p:cNvPr id="1009" name="Google Shape;1009;p21"/>
          <p:cNvSpPr txBox="1">
            <a:spLocks noGrp="1"/>
          </p:cNvSpPr>
          <p:nvPr>
            <p:ph type="sldNum" idx="12"/>
          </p:nvPr>
        </p:nvSpPr>
        <p:spPr>
          <a:xfrm>
            <a:off x="11532033" y="6182333"/>
            <a:ext cx="609200" cy="624800"/>
          </a:xfrm>
          <a:prstGeom prst="rect">
            <a:avLst/>
          </a:prstGeom>
        </p:spPr>
        <p:txBody>
          <a:bodyPr spcFirstLastPara="1" vert="horz" wrap="square" lIns="0" tIns="0" rIns="0" bIns="0" rtlCol="0" anchor="b" anchorCtr="0">
            <a:noAutofit/>
          </a:bodyPr>
          <a:lstStyle/>
          <a:p>
            <a:fld id="{00000000-1234-1234-1234-123412341234}" type="slidenum">
              <a:rPr lang="en"/>
              <a:pPr/>
              <a:t>9</a:t>
            </a:fld>
            <a:endParaRPr/>
          </a:p>
        </p:txBody>
      </p:sp>
      <p:sp>
        <p:nvSpPr>
          <p:cNvPr id="6" name="Rectángulo 5"/>
          <p:cNvSpPr/>
          <p:nvPr/>
        </p:nvSpPr>
        <p:spPr>
          <a:xfrm>
            <a:off x="632793" y="1572338"/>
            <a:ext cx="368300" cy="2975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xmlns="" id="{7A64D55A-AA2B-413F-89A0-68127AF138C4}"/>
              </a:ext>
            </a:extLst>
          </p:cNvPr>
          <p:cNvSpPr/>
          <p:nvPr/>
        </p:nvSpPr>
        <p:spPr>
          <a:xfrm>
            <a:off x="0" y="0"/>
            <a:ext cx="12192000" cy="105158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17" name="Imagen 16">
            <a:extLst>
              <a:ext uri="{FF2B5EF4-FFF2-40B4-BE49-F238E27FC236}">
                <a16:creationId xmlns:a16="http://schemas.microsoft.com/office/drawing/2014/main" xmlns="" id="{348CA356-8A78-430A-BE52-B11E979F37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1207" y="244150"/>
            <a:ext cx="1781144" cy="435767"/>
          </a:xfrm>
          <a:prstGeom prst="rect">
            <a:avLst/>
          </a:prstGeom>
        </p:spPr>
      </p:pic>
      <p:pic>
        <p:nvPicPr>
          <p:cNvPr id="18" name="Imagen 17">
            <a:extLst>
              <a:ext uri="{FF2B5EF4-FFF2-40B4-BE49-F238E27FC236}">
                <a16:creationId xmlns:a16="http://schemas.microsoft.com/office/drawing/2014/main" xmlns="" id="{FF9A6DDC-8554-4624-A89B-9239D2A828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7181" y="194851"/>
            <a:ext cx="1381977" cy="534365"/>
          </a:xfrm>
          <a:prstGeom prst="rect">
            <a:avLst/>
          </a:prstGeom>
        </p:spPr>
      </p:pic>
      <p:pic>
        <p:nvPicPr>
          <p:cNvPr id="19" name="Imagen 18">
            <a:extLst>
              <a:ext uri="{FF2B5EF4-FFF2-40B4-BE49-F238E27FC236}">
                <a16:creationId xmlns:a16="http://schemas.microsoft.com/office/drawing/2014/main" xmlns="" id="{54E5264C-34BB-48D5-8A44-AC64D2F15E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54149" y="264507"/>
            <a:ext cx="2169953" cy="395053"/>
          </a:xfrm>
          <a:prstGeom prst="rect">
            <a:avLst/>
          </a:prstGeom>
        </p:spPr>
      </p:pic>
      <p:sp>
        <p:nvSpPr>
          <p:cNvPr id="20" name="Google Shape;239;p22">
            <a:extLst>
              <a:ext uri="{FF2B5EF4-FFF2-40B4-BE49-F238E27FC236}">
                <a16:creationId xmlns:a16="http://schemas.microsoft.com/office/drawing/2014/main" xmlns="" id="{ED2E4579-CDE1-4DEF-90B8-0DD025931EBB}"/>
              </a:ext>
            </a:extLst>
          </p:cNvPr>
          <p:cNvSpPr txBox="1">
            <a:spLocks/>
          </p:cNvSpPr>
          <p:nvPr/>
        </p:nvSpPr>
        <p:spPr>
          <a:xfrm>
            <a:off x="4520502" y="124503"/>
            <a:ext cx="1468851" cy="690411"/>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entro de</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F</a:t>
            </a:r>
            <a:r>
              <a:rPr lang="es-ES" sz="1200" dirty="0">
                <a:latin typeface="Poppins" panose="020B0604020202020204" charset="0"/>
                <a:cs typeface="Poppins" panose="020B0604020202020204" charset="0"/>
              </a:rPr>
              <a:t>ormación</a:t>
            </a:r>
            <a:r>
              <a:rPr lang="es-ES" sz="1200" b="1" dirty="0">
                <a:latin typeface="Poppins" panose="020B0604020202020204" charset="0"/>
                <a:cs typeface="Poppins" panose="020B0604020202020204" charset="0"/>
              </a:rPr>
              <a:t> </a:t>
            </a:r>
            <a:r>
              <a:rPr lang="es-ES" sz="1200" dirty="0">
                <a:latin typeface="Poppins" panose="020B0604020202020204" charset="0"/>
                <a:cs typeface="Poppins" panose="020B0604020202020204" charset="0"/>
              </a:rPr>
              <a:t>y</a:t>
            </a:r>
          </a:p>
          <a:p>
            <a:pPr marL="0" indent="0">
              <a:lnSpc>
                <a:spcPct val="100000"/>
              </a:lnSpc>
              <a:spcBef>
                <a:spcPts val="0"/>
              </a:spcBef>
              <a:buFont typeface="Arial" panose="020B0604020202020204" pitchFamily="34" charset="0"/>
              <a:buNone/>
            </a:pPr>
            <a:r>
              <a:rPr lang="es-ES" sz="1200" b="1" dirty="0">
                <a:latin typeface="Poppins" panose="020B0604020202020204" charset="0"/>
                <a:cs typeface="Poppins" panose="020B0604020202020204" charset="0"/>
              </a:rPr>
              <a:t>C</a:t>
            </a:r>
            <a:r>
              <a:rPr lang="es-ES" sz="1200" dirty="0">
                <a:latin typeface="Poppins" panose="020B0604020202020204" charset="0"/>
                <a:cs typeface="Poppins" panose="020B0604020202020204" charset="0"/>
              </a:rPr>
              <a:t>apacitación</a:t>
            </a:r>
          </a:p>
        </p:txBody>
      </p:sp>
      <p:cxnSp>
        <p:nvCxnSpPr>
          <p:cNvPr id="21" name="Conector recto 20">
            <a:extLst>
              <a:ext uri="{FF2B5EF4-FFF2-40B4-BE49-F238E27FC236}">
                <a16:creationId xmlns:a16="http://schemas.microsoft.com/office/drawing/2014/main" xmlns="" id="{64DCE2B6-33EE-40DE-8B83-B22A2FE95244}"/>
              </a:ext>
            </a:extLst>
          </p:cNvPr>
          <p:cNvCxnSpPr>
            <a:cxnSpLocks/>
          </p:cNvCxnSpPr>
          <p:nvPr/>
        </p:nvCxnSpPr>
        <p:spPr>
          <a:xfrm>
            <a:off x="4501452" y="198499"/>
            <a:ext cx="0" cy="660039"/>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7159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1723</TotalTime>
  <Words>2180</Words>
  <Application>Microsoft Office PowerPoint</Application>
  <PresentationFormat>Personalizado</PresentationFormat>
  <Paragraphs>197</Paragraphs>
  <Slides>25</Slides>
  <Notes>23</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Tema de Office</vt:lpstr>
      <vt:lpstr>Presentación de PowerPoint</vt:lpstr>
      <vt:lpstr>PROTECCIÓN DE BIENES JURÍDICOS</vt:lpstr>
      <vt:lpstr>PROTECCIÓN DE BIENES JURÍDICOS</vt:lpstr>
      <vt:lpstr>Bienes jurídicos: protección penal en relación a la gravedad de dichos bienes</vt:lpstr>
      <vt:lpstr>CONCEPTO DE BIEN JURÍDICO DESDE UN PLANO VALORATIVO </vt:lpstr>
      <vt:lpstr>CONCEPTO DE BIEN JURÍDICO DESDE UN PLANO VALORATIVO </vt:lpstr>
      <vt:lpstr>CONSECUENCIAS: BIEN JURÍDICO EMANA DE LA CONSTITUCIÓN</vt:lpstr>
      <vt:lpstr>CONSECUENCIAS: BIEN JURÍDICO EMANA DE LA CONSTITUCIÓN</vt:lpstr>
      <vt:lpstr>CONSECUENCIAS: BIEN JURÍDICO EMANA DE LA CONSTITUCIÓN</vt:lpstr>
      <vt:lpstr>CLASES DE BIENES JURÍDICOS</vt:lpstr>
      <vt:lpstr>CONSECUENCIAS DE ADPORTAR UN BIEN JURÍDICO CON ENFOQUE CONSTITUCIONAL</vt:lpstr>
      <vt:lpstr>CONSECUENCIAS DE ADPORTAR UN BIEN JURÍDICO CON ENFOQUE CONSTITUCIONAL</vt:lpstr>
      <vt:lpstr>CONSECUENCIAS DE ADPORTAR UN BIEN JURÍDICO CON ENFOQUE CONSTITUCIONAL</vt:lpstr>
      <vt:lpstr>CONSECUENCIAS DE ADPORTAR UN BIEN JURÍDICO CON ENFOQUE CONSTITUCIONAL</vt:lpstr>
      <vt:lpstr>FUNCIONES DEL BIEN JURÍDICO </vt:lpstr>
      <vt:lpstr>EL BIEN JURÍDICO PROTEGIDO EN LOS DELITOS CONTRA LA ADMINISTRACIÓN PÚBLICA</vt:lpstr>
      <vt:lpstr>EL BIEN JURÍDICO PROTEGIDO EN LOS DELITOS CONTRA LA ADMINISTRACIÓN PÚBLICA</vt:lpstr>
      <vt:lpstr>El deber de lealtad y probidad del funcionario</vt:lpstr>
      <vt:lpstr>El prestigio y buen nombre de la Administración Pública</vt:lpstr>
      <vt:lpstr>El correcto funcionamiento de la Administración Pública</vt:lpstr>
      <vt:lpstr>El correcto funcionamiento de la Administración Pública</vt:lpstr>
      <vt:lpstr>El correcto funcionamiento de la Administración Pública</vt:lpstr>
      <vt:lpstr>El correcto funcionamiento de la Administración Pública</vt:lpstr>
      <vt:lpstr>El correcto funcionamiento de la Administración Pública: consideraciones finales</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ALUMNO - JORGE LUIS  CH�VEZ AGUILAR</dc:creator>
  <cp:lastModifiedBy>Usuario 1</cp:lastModifiedBy>
  <cp:revision>93</cp:revision>
  <dcterms:created xsi:type="dcterms:W3CDTF">2021-04-27T21:10:31Z</dcterms:created>
  <dcterms:modified xsi:type="dcterms:W3CDTF">2024-05-08T01:37:33Z</dcterms:modified>
</cp:coreProperties>
</file>