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462" r:id="rId2"/>
    <p:sldId id="466" r:id="rId3"/>
    <p:sldId id="259" r:id="rId4"/>
    <p:sldId id="463" r:id="rId5"/>
    <p:sldId id="490" r:id="rId6"/>
    <p:sldId id="467" r:id="rId7"/>
    <p:sldId id="491" r:id="rId8"/>
    <p:sldId id="468" r:id="rId9"/>
    <p:sldId id="464" r:id="rId10"/>
    <p:sldId id="469" r:id="rId11"/>
    <p:sldId id="470" r:id="rId12"/>
    <p:sldId id="471" r:id="rId13"/>
    <p:sldId id="476" r:id="rId14"/>
    <p:sldId id="477" r:id="rId15"/>
    <p:sldId id="479" r:id="rId16"/>
    <p:sldId id="480" r:id="rId17"/>
    <p:sldId id="481" r:id="rId18"/>
    <p:sldId id="482" r:id="rId19"/>
    <p:sldId id="483" r:id="rId20"/>
    <p:sldId id="484" r:id="rId21"/>
    <p:sldId id="485" r:id="rId22"/>
    <p:sldId id="478" r:id="rId23"/>
    <p:sldId id="472" r:id="rId24"/>
    <p:sldId id="473" r:id="rId25"/>
    <p:sldId id="474" r:id="rId26"/>
    <p:sldId id="492" r:id="rId27"/>
    <p:sldId id="475" r:id="rId28"/>
    <p:sldId id="493" r:id="rId29"/>
    <p:sldId id="486" r:id="rId30"/>
    <p:sldId id="488" r:id="rId31"/>
    <p:sldId id="489" r:id="rId32"/>
    <p:sldId id="281" r:id="rId33"/>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autoAdjust="0"/>
    <p:restoredTop sz="94660"/>
  </p:normalViewPr>
  <p:slideViewPr>
    <p:cSldViewPr snapToGrid="0">
      <p:cViewPr varScale="1">
        <p:scale>
          <a:sx n="79" d="100"/>
          <a:sy n="79" d="100"/>
        </p:scale>
        <p:origin x="43" y="12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27/11/2022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988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2497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27/11/2022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27/11/2022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s-PE" sz="3200" dirty="0">
                <a:effectLst/>
                <a:latin typeface="Poppins" pitchFamily="2" charset="77"/>
                <a:ea typeface="Arial" panose="020B0604020202020204" pitchFamily="34" charset="0"/>
                <a:cs typeface="Poppins" pitchFamily="2" charset="77"/>
              </a:rPr>
              <a:t>Curso de Especialización contra la Corrupción y la Criminalidad Organizada </a:t>
            </a:r>
            <a:endParaRPr lang="es-PE" sz="3200" b="1" dirty="0">
              <a:latin typeface="Poppins" pitchFamily="2" charset="77"/>
              <a:cs typeface="Poppins" pitchFamily="2" charset="77"/>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r>
              <a:rPr lang="en" sz="1800" dirty="0" err="1">
                <a:latin typeface="Poppins" panose="020B0604020202020204" charset="0"/>
                <a:cs typeface="Poppins" panose="020B0604020202020204" charset="0"/>
              </a:rPr>
              <a:t>Curso</a:t>
            </a:r>
            <a:r>
              <a:rPr lang="en" sz="1800" dirty="0">
                <a:latin typeface="Poppins" panose="020B0604020202020204" charset="0"/>
                <a:cs typeface="Poppins" panose="020B0604020202020204" charset="0"/>
              </a:rPr>
              <a:t>: </a:t>
            </a:r>
            <a:r>
              <a:rPr lang="en" sz="1800" dirty="0" err="1">
                <a:latin typeface="Poppins" panose="020B0604020202020204" charset="0"/>
                <a:cs typeface="Poppins" panose="020B0604020202020204" charset="0"/>
              </a:rPr>
              <a:t>Corrupción</a:t>
            </a:r>
            <a:endParaRPr sz="1800" dirty="0">
              <a:latin typeface="Poppins" panose="020B0604020202020204" charset="0"/>
              <a:cs typeface="Poppins" panose="020B0604020202020204" charset="0"/>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Concepto de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fontScale="92500"/>
          </a:bodyPr>
          <a:lstStyle/>
          <a:p>
            <a:pPr algn="just"/>
            <a:r>
              <a:rPr lang="es-PE" b="0" i="0" u="none" strike="noStrike" dirty="0">
                <a:solidFill>
                  <a:srgbClr val="002060"/>
                </a:solidFill>
                <a:effectLst/>
                <a:latin typeface="SSPro-Regular"/>
              </a:rPr>
              <a:t>Etimológicamente “expresa la idea de un acto que altera el estado de las cosas mediante la complicidad o la actuación conjunta de dos o más individuos” (Rodríguez, 2004).</a:t>
            </a:r>
          </a:p>
          <a:p>
            <a:pPr marL="0" indent="0" algn="just">
              <a:buNone/>
            </a:pPr>
            <a:endParaRPr lang="es-PE" dirty="0">
              <a:solidFill>
                <a:srgbClr val="002060"/>
              </a:solidFill>
              <a:effectLst/>
              <a:latin typeface="Calibri" panose="020F0502020204030204" pitchFamily="34" charset="0"/>
              <a:cs typeface="Calibri" panose="020F0502020204030204" pitchFamily="34" charset="0"/>
            </a:endParaRPr>
          </a:p>
          <a:p>
            <a:pPr algn="just"/>
            <a:r>
              <a:rPr lang="es-PE" dirty="0">
                <a:solidFill>
                  <a:srgbClr val="002060"/>
                </a:solidFill>
                <a:effectLst/>
                <a:latin typeface="Calibri" panose="020F0502020204030204" pitchFamily="34" charset="0"/>
                <a:cs typeface="Calibri" panose="020F0502020204030204" pitchFamily="34" charset="0"/>
              </a:rPr>
              <a:t>“Fenómeno por medio del cual un funcionario público es impulsado a actuar de modo distinto a los estándares normativos del sistema para favorecer intereses particulares a cambio de una recompensa” (Pasquino, 1988).</a:t>
            </a:r>
          </a:p>
          <a:p>
            <a:pPr marL="0" indent="0" algn="just">
              <a:buNone/>
            </a:pPr>
            <a:endParaRPr lang="es-ES" dirty="0">
              <a:solidFill>
                <a:srgbClr val="002060"/>
              </a:solidFill>
            </a:endParaRPr>
          </a:p>
          <a:p>
            <a:pPr algn="just"/>
            <a:r>
              <a:rPr lang="es-ES" dirty="0">
                <a:solidFill>
                  <a:srgbClr val="002060"/>
                </a:solidFill>
              </a:rPr>
              <a:t>“Abuso de poder público para obtener beneficio particular” (</a:t>
            </a:r>
            <a:r>
              <a:rPr lang="es-ES" dirty="0" err="1">
                <a:solidFill>
                  <a:srgbClr val="002060"/>
                </a:solidFill>
              </a:rPr>
              <a:t>Senturia</a:t>
            </a:r>
            <a:r>
              <a:rPr lang="es-ES" dirty="0">
                <a:solidFill>
                  <a:srgbClr val="002060"/>
                </a:solidFill>
              </a:rPr>
              <a:t>, 1993).</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68601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Concepto de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692460"/>
            <a:ext cx="11194149" cy="4351338"/>
          </a:xfrm>
          <a:solidFill>
            <a:schemeClr val="bg1"/>
          </a:solidFill>
        </p:spPr>
        <p:txBody>
          <a:bodyPr>
            <a:normAutofit/>
          </a:bodyPr>
          <a:lstStyle/>
          <a:p>
            <a:pPr algn="just"/>
            <a:endParaRPr lang="es-ES" b="0" i="0" u="none" strike="noStrike" dirty="0">
              <a:solidFill>
                <a:srgbClr val="002060"/>
              </a:solidFill>
              <a:effectLst/>
              <a:latin typeface="SSPro-Regular"/>
            </a:endParaRPr>
          </a:p>
          <a:p>
            <a:pPr algn="just"/>
            <a:r>
              <a:rPr lang="es-ES" b="0" i="0" u="none" strike="noStrike" dirty="0">
                <a:solidFill>
                  <a:srgbClr val="002060"/>
                </a:solidFill>
                <a:effectLst/>
                <a:latin typeface="SSPro-Regular"/>
              </a:rPr>
              <a:t>Relación de tres elementos (</a:t>
            </a:r>
            <a:r>
              <a:rPr lang="es-ES" b="0" i="0" u="none" strike="noStrike" dirty="0" err="1">
                <a:solidFill>
                  <a:srgbClr val="002060"/>
                </a:solidFill>
                <a:effectLst/>
                <a:latin typeface="SSPro-Regular"/>
              </a:rPr>
              <a:t>Kindhäuser</a:t>
            </a:r>
            <a:r>
              <a:rPr lang="es-ES" b="0" i="0" u="none" strike="noStrike" dirty="0">
                <a:solidFill>
                  <a:srgbClr val="002060"/>
                </a:solidFill>
                <a:effectLst/>
                <a:latin typeface="SSPro-Regular"/>
              </a:rPr>
              <a:t>, 2007):</a:t>
            </a:r>
          </a:p>
          <a:p>
            <a:pPr lvl="1" algn="just"/>
            <a:endParaRPr lang="es-ES" dirty="0">
              <a:solidFill>
                <a:srgbClr val="002060"/>
              </a:solidFill>
              <a:latin typeface="SSPro-Regular"/>
              <a:cs typeface="Calibri" panose="020F0502020204030204" pitchFamily="34" charset="0"/>
            </a:endParaRPr>
          </a:p>
          <a:p>
            <a:pPr lvl="1" algn="just"/>
            <a:r>
              <a:rPr lang="es-ES" dirty="0">
                <a:solidFill>
                  <a:srgbClr val="002060"/>
                </a:solidFill>
                <a:latin typeface="SSPro-Regular"/>
                <a:cs typeface="Calibri" panose="020F0502020204030204" pitchFamily="34" charset="0"/>
              </a:rPr>
              <a:t>Agente con poder de decisión que debe cumplir deberes funcionales</a:t>
            </a:r>
          </a:p>
          <a:p>
            <a:pPr lvl="1" algn="just"/>
            <a:r>
              <a:rPr lang="es-ES" dirty="0">
                <a:solidFill>
                  <a:srgbClr val="002060"/>
                </a:solidFill>
                <a:latin typeface="SSPro-Regular"/>
                <a:cs typeface="Calibri" panose="020F0502020204030204" pitchFamily="34" charset="0"/>
              </a:rPr>
              <a:t>Agente favorecido por la actuación del decisor (tercero interesado)</a:t>
            </a:r>
          </a:p>
          <a:p>
            <a:pPr lvl="1" algn="just"/>
            <a:r>
              <a:rPr lang="es-ES" dirty="0">
                <a:solidFill>
                  <a:srgbClr val="002060"/>
                </a:solidFill>
                <a:latin typeface="SSPro-Regular"/>
                <a:cs typeface="Calibri" panose="020F0502020204030204" pitchFamily="34" charset="0"/>
              </a:rPr>
              <a:t>Incompatibilidad de intereses del decisor (actuación contraria a las expectativas)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850214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3. Formas de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367648"/>
            <a:ext cx="11194149" cy="3676149"/>
          </a:xfrm>
          <a:solidFill>
            <a:schemeClr val="bg1"/>
          </a:solidFill>
        </p:spPr>
        <p:txBody>
          <a:bodyPr>
            <a:normAutofit/>
          </a:bodyPr>
          <a:lstStyle/>
          <a:p>
            <a:pPr algn="just"/>
            <a:r>
              <a:rPr lang="es-ES" b="0" i="0" u="none" strike="noStrike" dirty="0">
                <a:solidFill>
                  <a:srgbClr val="002060"/>
                </a:solidFill>
                <a:effectLst/>
                <a:latin typeface="SSPro-Regular"/>
              </a:rPr>
              <a:t>Corrupción pública.</a:t>
            </a:r>
          </a:p>
          <a:p>
            <a:pPr algn="just"/>
            <a:endParaRPr lang="es-ES" b="0" i="0" u="none" strike="noStrike" dirty="0">
              <a:solidFill>
                <a:srgbClr val="002060"/>
              </a:solidFill>
              <a:effectLst/>
              <a:latin typeface="SSPro-Regular"/>
            </a:endParaRPr>
          </a:p>
          <a:p>
            <a:pPr algn="just"/>
            <a:r>
              <a:rPr lang="es-ES" dirty="0">
                <a:solidFill>
                  <a:srgbClr val="002060"/>
                </a:solidFill>
                <a:latin typeface="SSPro-Regular"/>
                <a:cs typeface="Calibri" panose="020F0502020204030204" pitchFamily="34" charset="0"/>
              </a:rPr>
              <a:t>Corrupción privada.</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962384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Formas de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37018"/>
            <a:ext cx="11194149" cy="3806779"/>
          </a:xfrm>
          <a:solidFill>
            <a:schemeClr val="bg1"/>
          </a:solidFill>
        </p:spPr>
        <p:txBody>
          <a:bodyPr>
            <a:normAutofit/>
          </a:bodyPr>
          <a:lstStyle/>
          <a:p>
            <a:pPr algn="just"/>
            <a:r>
              <a:rPr lang="es-ES" b="0" i="0" u="none" strike="noStrike" dirty="0">
                <a:solidFill>
                  <a:srgbClr val="002060"/>
                </a:solidFill>
                <a:effectLst/>
                <a:latin typeface="SSPro-Regular"/>
              </a:rPr>
              <a:t>Corrupción pública:</a:t>
            </a:r>
          </a:p>
          <a:p>
            <a:pPr lvl="1" algn="just"/>
            <a:r>
              <a:rPr lang="es-ES" dirty="0">
                <a:solidFill>
                  <a:srgbClr val="002060"/>
                </a:solidFill>
                <a:latin typeface="SSPro-Regular"/>
              </a:rPr>
              <a:t>Propia.</a:t>
            </a:r>
          </a:p>
          <a:p>
            <a:pPr lvl="1" algn="just"/>
            <a:r>
              <a:rPr lang="es-ES" b="0" i="0" u="none" strike="noStrike" dirty="0">
                <a:solidFill>
                  <a:srgbClr val="002060"/>
                </a:solidFill>
                <a:effectLst/>
                <a:latin typeface="SSPro-Regular"/>
              </a:rPr>
              <a:t>Impropia.</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31887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Formas de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Corrupción privada:</a:t>
            </a:r>
          </a:p>
          <a:p>
            <a:pPr lvl="1" algn="just"/>
            <a:r>
              <a:rPr lang="es-ES" dirty="0">
                <a:solidFill>
                  <a:srgbClr val="002060"/>
                </a:solidFill>
                <a:latin typeface="SSPro-Regular"/>
                <a:cs typeface="Calibri" panose="020F0502020204030204" pitchFamily="34" charset="0"/>
              </a:rPr>
              <a:t>¿Interés protegido?</a:t>
            </a:r>
          </a:p>
          <a:p>
            <a:pPr lvl="1" algn="just"/>
            <a:r>
              <a:rPr lang="es-ES" dirty="0">
                <a:solidFill>
                  <a:srgbClr val="002060"/>
                </a:solidFill>
                <a:latin typeface="SSPro-Regular"/>
                <a:cs typeface="Calibri" panose="020F0502020204030204" pitchFamily="34" charset="0"/>
              </a:rPr>
              <a:t>Relación con la protección de la competencia.</a:t>
            </a:r>
          </a:p>
          <a:p>
            <a:pPr lvl="1" algn="just"/>
            <a:r>
              <a:rPr lang="es-ES" dirty="0">
                <a:solidFill>
                  <a:srgbClr val="002060"/>
                </a:solidFill>
                <a:latin typeface="SSPro-Regular"/>
                <a:cs typeface="Calibri" panose="020F0502020204030204" pitchFamily="34" charset="0"/>
              </a:rPr>
              <a:t>Concurso aparente de leyes.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791961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Tipología de corrupción según TI (Rowland, 1998)</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marL="571500" indent="-571500" algn="just">
              <a:buFont typeface="+mj-lt"/>
              <a:buAutoNum type="romanLcPeriod"/>
            </a:pPr>
            <a:r>
              <a:rPr lang="es-ES" dirty="0">
                <a:solidFill>
                  <a:srgbClr val="002060"/>
                </a:solidFill>
                <a:latin typeface="SSPro-Regular"/>
                <a:cs typeface="Calibri" panose="020F0502020204030204" pitchFamily="34" charset="0"/>
              </a:rPr>
              <a:t>Abuso de funciones.</a:t>
            </a:r>
          </a:p>
          <a:p>
            <a:pPr marL="571500" indent="-571500" algn="just">
              <a:buFont typeface="+mj-lt"/>
              <a:buAutoNum type="romanLcPeriod"/>
            </a:pPr>
            <a:r>
              <a:rPr lang="es-ES" dirty="0">
                <a:solidFill>
                  <a:srgbClr val="002060"/>
                </a:solidFill>
                <a:latin typeface="SSPro-Regular"/>
                <a:cs typeface="Calibri" panose="020F0502020204030204" pitchFamily="34" charset="0"/>
              </a:rPr>
              <a:t>Comisiones y obsequios ilegales.</a:t>
            </a:r>
          </a:p>
          <a:p>
            <a:pPr marL="571500" indent="-571500" algn="just">
              <a:buFont typeface="+mj-lt"/>
              <a:buAutoNum type="romanLcPeriod"/>
            </a:pPr>
            <a:r>
              <a:rPr lang="es-ES" dirty="0">
                <a:solidFill>
                  <a:srgbClr val="002060"/>
                </a:solidFill>
                <a:latin typeface="SSPro-Regular"/>
                <a:cs typeface="Calibri" panose="020F0502020204030204" pitchFamily="34" charset="0"/>
              </a:rPr>
              <a:t>Contribuciones ilegales.</a:t>
            </a:r>
          </a:p>
          <a:p>
            <a:pPr marL="571500" indent="-571500" algn="just">
              <a:buFont typeface="+mj-lt"/>
              <a:buAutoNum type="romanLcPeriod"/>
            </a:pPr>
            <a:r>
              <a:rPr lang="es-ES" dirty="0">
                <a:solidFill>
                  <a:srgbClr val="002060"/>
                </a:solidFill>
                <a:latin typeface="SSPro-Regular"/>
                <a:cs typeface="Calibri" panose="020F0502020204030204" pitchFamily="34" charset="0"/>
              </a:rPr>
              <a:t>Evasión o fraude.</a:t>
            </a:r>
          </a:p>
          <a:p>
            <a:pPr marL="571500" indent="-571500" algn="just">
              <a:buFont typeface="+mj-lt"/>
              <a:buAutoNum type="romanLcPeriod"/>
            </a:pPr>
            <a:r>
              <a:rPr lang="es-ES" dirty="0">
                <a:solidFill>
                  <a:srgbClr val="002060"/>
                </a:solidFill>
                <a:latin typeface="SSPro-Regular"/>
                <a:cs typeface="Calibri" panose="020F0502020204030204" pitchFamily="34" charset="0"/>
              </a:rPr>
              <a:t>Cohecho.</a:t>
            </a:r>
          </a:p>
          <a:p>
            <a:pPr marL="571500" indent="-571500" algn="just">
              <a:buFont typeface="+mj-lt"/>
              <a:buAutoNum type="romanLcPeriod"/>
            </a:pPr>
            <a:r>
              <a:rPr lang="es-ES" dirty="0">
                <a:solidFill>
                  <a:srgbClr val="002060"/>
                </a:solidFill>
                <a:latin typeface="SSPro-Regular"/>
                <a:cs typeface="Calibri" panose="020F0502020204030204" pitchFamily="34" charset="0"/>
              </a:rPr>
              <a:t>Nepotismo.</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000589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i. Abuso de funciones</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Venta de poderes funcionariales a terceros.</a:t>
            </a:r>
          </a:p>
          <a:p>
            <a:pPr algn="just"/>
            <a:r>
              <a:rPr lang="es-ES" dirty="0">
                <a:solidFill>
                  <a:srgbClr val="002060"/>
                </a:solidFill>
                <a:latin typeface="SSPro-Regular"/>
                <a:cs typeface="Calibri" panose="020F0502020204030204" pitchFamily="34" charset="0"/>
              </a:rPr>
              <a:t>Reclamo de viáticos injustificados.</a:t>
            </a:r>
          </a:p>
          <a:p>
            <a:pPr algn="just"/>
            <a:r>
              <a:rPr lang="es-ES" dirty="0">
                <a:solidFill>
                  <a:srgbClr val="002060"/>
                </a:solidFill>
                <a:latin typeface="SSPro-Regular"/>
                <a:cs typeface="Calibri" panose="020F0502020204030204" pitchFamily="34" charset="0"/>
              </a:rPr>
              <a:t>Favorecimiento de personas vinculadas.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888111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ii. Comisiones y obsequios ilegales</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Cobro de un porcentaje sobre los contratos del gobierno para su adjudicación.</a:t>
            </a:r>
          </a:p>
          <a:p>
            <a:pPr algn="just"/>
            <a:r>
              <a:rPr lang="es-ES" dirty="0">
                <a:solidFill>
                  <a:srgbClr val="002060"/>
                </a:solidFill>
                <a:latin typeface="SSPro-Regular"/>
                <a:cs typeface="Calibri" panose="020F0502020204030204" pitchFamily="34" charset="0"/>
              </a:rPr>
              <a:t>Atenciones especiales de los postores a favor de los funcionarios.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532035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iii. Contribuciones ilegales</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Financiamiento ilegal de partidos políticos.</a:t>
            </a:r>
          </a:p>
          <a:p>
            <a:pPr algn="just"/>
            <a:r>
              <a:rPr lang="es-ES" dirty="0">
                <a:solidFill>
                  <a:srgbClr val="002060"/>
                </a:solidFill>
                <a:latin typeface="SSPro-Regular"/>
                <a:cs typeface="Calibri" panose="020F0502020204030204" pitchFamily="34" charset="0"/>
              </a:rPr>
              <a:t>Exigencia de contribuciones para facilitar la tramitación de procesos.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55042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iv. Evasión o fraude</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Pago a funcionarios de la administración tributaria para alterar declaraciones, para pagar menos o para que no cumplan sus funciones de supervisión.</a:t>
            </a:r>
          </a:p>
          <a:p>
            <a:pPr algn="just"/>
            <a:r>
              <a:rPr lang="es-ES" dirty="0">
                <a:solidFill>
                  <a:srgbClr val="002060"/>
                </a:solidFill>
                <a:latin typeface="SSPro-Regular"/>
                <a:cs typeface="Calibri" panose="020F0502020204030204" pitchFamily="34" charset="0"/>
              </a:rPr>
              <a:t>Extorsión de funcionarios de la administración tributaria que amenazan con aplicar más impuestos.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69940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s-PE" sz="3200" dirty="0">
                <a:effectLst/>
                <a:latin typeface="Poppins" pitchFamily="2" charset="77"/>
                <a:ea typeface="Arial" panose="020B0604020202020204" pitchFamily="34" charset="0"/>
                <a:cs typeface="Poppins" pitchFamily="2" charset="77"/>
              </a:rPr>
              <a:t>Unidad de aprendizaje Nº 1</a:t>
            </a:r>
            <a:endParaRPr lang="es-PE" sz="3200" b="1" dirty="0">
              <a:latin typeface="Poppins" pitchFamily="2" charset="77"/>
              <a:cs typeface="Poppins" pitchFamily="2" charset="77"/>
            </a:endParaRPr>
          </a:p>
        </p:txBody>
      </p:sp>
      <p:sp>
        <p:nvSpPr>
          <p:cNvPr id="459" name="Google Shape;459;p39"/>
          <p:cNvSpPr txBox="1">
            <a:spLocks noGrp="1"/>
          </p:cNvSpPr>
          <p:nvPr>
            <p:ph type="subTitle" idx="1"/>
          </p:nvPr>
        </p:nvSpPr>
        <p:spPr>
          <a:xfrm>
            <a:off x="3426400" y="4913752"/>
            <a:ext cx="5339200" cy="1046400"/>
          </a:xfrm>
          <a:prstGeom prst="rect">
            <a:avLst/>
          </a:prstGeom>
        </p:spPr>
        <p:txBody>
          <a:bodyPr spcFirstLastPara="1" vert="horz" wrap="square" lIns="121900" tIns="121900" rIns="121900" bIns="121900" rtlCol="0" anchor="t" anchorCtr="0">
            <a:noAutofit/>
          </a:bodyPr>
          <a:lstStyle/>
          <a:p>
            <a:pPr marL="0" indent="0"/>
            <a:r>
              <a:rPr lang="en" sz="1800" dirty="0">
                <a:latin typeface="Poppins" panose="020B0604020202020204" charset="0"/>
                <a:cs typeface="Poppins" panose="020B0604020202020204" charset="0"/>
              </a:rPr>
              <a:t>Origen del </a:t>
            </a:r>
            <a:r>
              <a:rPr lang="en" sz="1800" dirty="0" err="1">
                <a:latin typeface="Poppins" panose="020B0604020202020204" charset="0"/>
                <a:cs typeface="Poppins" panose="020B0604020202020204" charset="0"/>
              </a:rPr>
              <a:t>Fenómeno</a:t>
            </a:r>
            <a:r>
              <a:rPr lang="en" sz="1800" dirty="0">
                <a:latin typeface="Poppins" panose="020B0604020202020204" charset="0"/>
                <a:cs typeface="Poppins" panose="020B0604020202020204" charset="0"/>
              </a:rPr>
              <a:t> de la </a:t>
            </a:r>
            <a:r>
              <a:rPr lang="en" sz="1800" dirty="0" err="1">
                <a:latin typeface="Poppins" panose="020B0604020202020204" charset="0"/>
                <a:cs typeface="Poppins" panose="020B0604020202020204" charset="0"/>
              </a:rPr>
              <a:t>Corrupción</a:t>
            </a:r>
            <a:endParaRPr sz="1800" dirty="0">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marL="0" marR="0" lvl="0" indent="0" algn="ctr" defTabSz="914400" rtl="0" eaLnBrk="1" fontAlgn="auto" latinLnBrk="0" hangingPunct="1">
              <a:lnSpc>
                <a:spcPct val="100000"/>
              </a:lnSpc>
              <a:spcBef>
                <a:spcPts val="0"/>
              </a:spcBef>
              <a:spcAft>
                <a:spcPts val="0"/>
              </a:spcAft>
              <a:buClr>
                <a:prstClr val="black"/>
              </a:buClr>
              <a:buSzPts val="1100"/>
              <a:buFontTx/>
              <a:buNone/>
              <a:tabLst/>
              <a:defRPr/>
            </a:pPr>
            <a:r>
              <a:rPr kumimoji="0" lang="en" sz="8000" b="1" i="0" u="none" strike="noStrike" kern="1200" cap="none" spc="0" normalizeH="0" baseline="0" noProof="0" dirty="0">
                <a:ln>
                  <a:noFill/>
                </a:ln>
                <a:solidFill>
                  <a:srgbClr val="FFFFFF"/>
                </a:solidFill>
                <a:effectLst/>
                <a:uLnTx/>
                <a:uFillTx/>
                <a:latin typeface="Poppins"/>
                <a:ea typeface="Poppins"/>
                <a:cs typeface="Poppins"/>
                <a:sym typeface="Poppins"/>
              </a:rPr>
              <a:t>1</a:t>
            </a:r>
            <a:endParaRPr kumimoji="0" sz="80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656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v. Cohecho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Soborno de funcionarios públicos por parte de particulares.</a:t>
            </a:r>
          </a:p>
          <a:p>
            <a:pPr algn="just"/>
            <a:r>
              <a:rPr lang="es-ES" dirty="0">
                <a:solidFill>
                  <a:srgbClr val="002060"/>
                </a:solidFill>
                <a:latin typeface="SSPro-Regular"/>
                <a:cs typeface="Calibri" panose="020F0502020204030204" pitchFamily="34" charset="0"/>
              </a:rPr>
              <a:t>Soborno entre funcionarios públicos (rentas de los superiores).</a:t>
            </a:r>
          </a:p>
          <a:p>
            <a:pPr algn="just"/>
            <a:r>
              <a:rPr lang="es-ES" dirty="0">
                <a:solidFill>
                  <a:srgbClr val="002060"/>
                </a:solidFill>
                <a:latin typeface="SSPro-Regular"/>
                <a:cs typeface="Calibri" panose="020F0502020204030204" pitchFamily="34" charset="0"/>
              </a:rPr>
              <a:t>Soborno de autoridades de tránsito.</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033606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4000" dirty="0">
                <a:solidFill>
                  <a:srgbClr val="C00000"/>
                </a:solidFill>
              </a:rPr>
              <a:t>vi. Nepotismo</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Favorecimiento del funcionario a sus parientes y amigos cercanos.</a:t>
            </a:r>
          </a:p>
          <a:p>
            <a:pPr algn="just"/>
            <a:r>
              <a:rPr lang="es-ES" dirty="0">
                <a:solidFill>
                  <a:srgbClr val="002060"/>
                </a:solidFill>
                <a:latin typeface="SSPro-Regular"/>
                <a:cs typeface="Calibri" panose="020F0502020204030204" pitchFamily="34" charset="0"/>
              </a:rPr>
              <a:t>Contratación de funcionarios a través de sus allegados.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728502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4. Prevención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06393"/>
            <a:ext cx="11194149" cy="3937404"/>
          </a:xfrm>
          <a:solidFill>
            <a:schemeClr val="bg1"/>
          </a:solidFill>
        </p:spPr>
        <p:txBody>
          <a:bodyPr>
            <a:normAutofit/>
          </a:bodyPr>
          <a:lstStyle/>
          <a:p>
            <a:pPr algn="just"/>
            <a:r>
              <a:rPr lang="es-ES" dirty="0">
                <a:solidFill>
                  <a:srgbClr val="002060"/>
                </a:solidFill>
                <a:latin typeface="SSPro-Regular"/>
                <a:cs typeface="Calibri" panose="020F0502020204030204" pitchFamily="34" charset="0"/>
              </a:rPr>
              <a:t>Protección eficaz de intereses penalmente relevantes.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latin typeface="Calibri" panose="020F0502020204030204" pitchFamily="34" charset="0"/>
              <a:cs typeface="Calibri" panose="020F0502020204030204" pitchFamily="34" charset="0"/>
            </a:endParaRPr>
          </a:p>
          <a:p>
            <a:pPr algn="just"/>
            <a:r>
              <a:rPr lang="es-PE" dirty="0">
                <a:solidFill>
                  <a:srgbClr val="002060"/>
                </a:solidFill>
                <a:latin typeface="Calibri" panose="020F0502020204030204" pitchFamily="34" charset="0"/>
                <a:cs typeface="Calibri" panose="020F0502020204030204" pitchFamily="34" charset="0"/>
              </a:rPr>
              <a:t>Poca utilidad de la reacción penal (efecto intimidatorio).</a:t>
            </a:r>
          </a:p>
          <a:p>
            <a:pPr algn="just"/>
            <a:endParaRPr lang="es-PE" dirty="0">
              <a:solidFill>
                <a:srgbClr val="002060"/>
              </a:solidFill>
              <a:latin typeface="Calibri" panose="020F0502020204030204" pitchFamily="34" charset="0"/>
              <a:cs typeface="Calibri" panose="020F0502020204030204" pitchFamily="34" charset="0"/>
            </a:endParaRPr>
          </a:p>
          <a:p>
            <a:pPr algn="just"/>
            <a:r>
              <a:rPr lang="es-PE" dirty="0">
                <a:solidFill>
                  <a:srgbClr val="002060"/>
                </a:solidFill>
                <a:latin typeface="Calibri" panose="020F0502020204030204" pitchFamily="34" charset="0"/>
                <a:cs typeface="Calibri" panose="020F0502020204030204" pitchFamily="34" charset="0"/>
              </a:rPr>
              <a:t>Simil con la medicina.</a:t>
            </a:r>
            <a:endParaRPr lang="es-ES" dirty="0">
              <a:solidFill>
                <a:srgbClr val="002060"/>
              </a:solidFill>
              <a:latin typeface="SSPro-Regular"/>
              <a:cs typeface="Calibri" panose="020F0502020204030204" pitchFamily="34" charset="0"/>
            </a:endParaRPr>
          </a:p>
        </p:txBody>
      </p:sp>
    </p:spTree>
    <p:extLst>
      <p:ext uri="{BB962C8B-B14F-4D97-AF65-F5344CB8AC3E}">
        <p14:creationId xmlns:p14="http://schemas.microsoft.com/office/powerpoint/2010/main" val="1701972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dirty="0">
                <a:solidFill>
                  <a:srgbClr val="C00000"/>
                </a:solidFill>
              </a:rPr>
              <a:t>Causas de corrupción (Rowland, 1998)</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429358"/>
          </a:xfrm>
          <a:solidFill>
            <a:schemeClr val="bg1"/>
          </a:solidFill>
        </p:spPr>
        <p:txBody>
          <a:bodyPr>
            <a:normAutofit fontScale="70000" lnSpcReduction="20000"/>
          </a:bodyPr>
          <a:lstStyle/>
          <a:p>
            <a:pPr algn="just"/>
            <a:r>
              <a:rPr lang="es-ES" b="0" i="0" u="none" strike="noStrike" dirty="0">
                <a:solidFill>
                  <a:srgbClr val="002060"/>
                </a:solidFill>
                <a:effectLst/>
                <a:latin typeface="Calibri" panose="020F0502020204030204" pitchFamily="34" charset="0"/>
                <a:cs typeface="Calibri" panose="020F0502020204030204" pitchFamily="34" charset="0"/>
              </a:rPr>
              <a:t>Formales:</a:t>
            </a:r>
          </a:p>
          <a:p>
            <a:pPr lvl="1" algn="just"/>
            <a:r>
              <a:rPr lang="es-PE" dirty="0">
                <a:solidFill>
                  <a:srgbClr val="002060"/>
                </a:solidFill>
                <a:latin typeface="Calibri" panose="020F0502020204030204" pitchFamily="34" charset="0"/>
                <a:cs typeface="Calibri" panose="020F0502020204030204" pitchFamily="34" charset="0"/>
              </a:rPr>
              <a:t>L</a:t>
            </a:r>
            <a:r>
              <a:rPr lang="es-PE" dirty="0">
                <a:solidFill>
                  <a:srgbClr val="002060"/>
                </a:solidFill>
                <a:effectLst/>
                <a:latin typeface="Calibri" panose="020F0502020204030204" pitchFamily="34" charset="0"/>
                <a:cs typeface="Calibri" panose="020F0502020204030204" pitchFamily="34" charset="0"/>
              </a:rPr>
              <a:t>a falta de una clara delimitación entre lo público y lo privado</a:t>
            </a:r>
          </a:p>
          <a:p>
            <a:pPr lvl="1" algn="just"/>
            <a:r>
              <a:rPr lang="es-PE" dirty="0">
                <a:solidFill>
                  <a:srgbClr val="002060"/>
                </a:solidFill>
                <a:latin typeface="Calibri" panose="020F0502020204030204" pitchFamily="34" charset="0"/>
                <a:cs typeface="Calibri" panose="020F0502020204030204" pitchFamily="34" charset="0"/>
              </a:rPr>
              <a:t>L</a:t>
            </a:r>
            <a:r>
              <a:rPr lang="es-PE" dirty="0">
                <a:solidFill>
                  <a:srgbClr val="002060"/>
                </a:solidFill>
                <a:effectLst/>
                <a:latin typeface="Calibri" panose="020F0502020204030204" pitchFamily="34" charset="0"/>
                <a:cs typeface="Calibri" panose="020F0502020204030204" pitchFamily="34" charset="0"/>
              </a:rPr>
              <a:t>a existencia de un ordenamiento jurídico inadecuado a la realidad nacional</a:t>
            </a:r>
          </a:p>
          <a:p>
            <a:pPr lvl="1" algn="just"/>
            <a:r>
              <a:rPr lang="es-PE" dirty="0">
                <a:solidFill>
                  <a:srgbClr val="002060"/>
                </a:solidFill>
                <a:latin typeface="Calibri" panose="020F0502020204030204" pitchFamily="34" charset="0"/>
                <a:cs typeface="Calibri" panose="020F0502020204030204" pitchFamily="34" charset="0"/>
              </a:rPr>
              <a:t>L</a:t>
            </a:r>
            <a:r>
              <a:rPr lang="es-PE" dirty="0">
                <a:solidFill>
                  <a:srgbClr val="002060"/>
                </a:solidFill>
                <a:effectLst/>
                <a:latin typeface="Calibri" panose="020F0502020204030204" pitchFamily="34" charset="0"/>
                <a:cs typeface="Calibri" panose="020F0502020204030204" pitchFamily="34" charset="0"/>
              </a:rPr>
              <a:t>a inoperancia práctica de las instituciones públicas. </a:t>
            </a:r>
            <a:endParaRPr lang="es-PE" dirty="0">
              <a:solidFill>
                <a:srgbClr val="002060"/>
              </a:solidFill>
              <a:latin typeface="Calibri" panose="020F0502020204030204" pitchFamily="34" charset="0"/>
              <a:cs typeface="Calibri" panose="020F0502020204030204" pitchFamily="34" charset="0"/>
            </a:endParaRPr>
          </a:p>
          <a:p>
            <a:pPr lvl="1" algn="just"/>
            <a:endParaRPr lang="es-ES" b="0" i="0" u="none" strike="noStrike" dirty="0">
              <a:solidFill>
                <a:srgbClr val="002060"/>
              </a:solidFill>
              <a:effectLst/>
              <a:latin typeface="SSPro-Regular"/>
            </a:endParaRPr>
          </a:p>
          <a:p>
            <a:pPr algn="just"/>
            <a:r>
              <a:rPr lang="es-ES" dirty="0">
                <a:solidFill>
                  <a:srgbClr val="002060"/>
                </a:solidFill>
                <a:latin typeface="SSPro-Regular"/>
                <a:cs typeface="Calibri" panose="020F0502020204030204" pitchFamily="34" charset="0"/>
              </a:rPr>
              <a:t>Culturales:</a:t>
            </a:r>
          </a:p>
          <a:p>
            <a:pPr lvl="1" algn="just"/>
            <a:r>
              <a:rPr lang="es-ES" dirty="0">
                <a:solidFill>
                  <a:srgbClr val="002060"/>
                </a:solidFill>
                <a:latin typeface="SSPro-Regular"/>
                <a:cs typeface="Calibri" panose="020F0502020204030204" pitchFamily="34" charset="0"/>
              </a:rPr>
              <a:t>La existencia de amplia tolerancia social hacia privilegios privados</a:t>
            </a:r>
          </a:p>
          <a:p>
            <a:pPr lvl="1" algn="just"/>
            <a:r>
              <a:rPr lang="es-ES" dirty="0">
                <a:solidFill>
                  <a:srgbClr val="002060"/>
                </a:solidFill>
                <a:latin typeface="SSPro-Regular"/>
                <a:cs typeface="Calibri" panose="020F0502020204030204" pitchFamily="34" charset="0"/>
              </a:rPr>
              <a:t>La existencia de cultura de la ilegalidad</a:t>
            </a:r>
          </a:p>
          <a:p>
            <a:pPr lvl="1" algn="just"/>
            <a:r>
              <a:rPr lang="es-ES" dirty="0">
                <a:solidFill>
                  <a:srgbClr val="002060"/>
                </a:solidFill>
                <a:latin typeface="SSPro-Regular"/>
                <a:cs typeface="Calibri" panose="020F0502020204030204" pitchFamily="34" charset="0"/>
              </a:rPr>
              <a:t>La persistencia de formas de organización tradicionales</a:t>
            </a:r>
          </a:p>
          <a:p>
            <a:pPr lvl="1" algn="just"/>
            <a:r>
              <a:rPr lang="es-ES" dirty="0">
                <a:solidFill>
                  <a:srgbClr val="002060"/>
                </a:solidFill>
                <a:latin typeface="SSPro-Regular"/>
                <a:cs typeface="Calibri" panose="020F0502020204030204" pitchFamily="34" charset="0"/>
              </a:rPr>
              <a:t>Ausencia de solidaridad fundada en el bienestar común</a:t>
            </a:r>
          </a:p>
          <a:p>
            <a:pPr lvl="1" algn="just"/>
            <a:endParaRPr lang="es-ES" dirty="0">
              <a:solidFill>
                <a:srgbClr val="002060"/>
              </a:solidFill>
              <a:latin typeface="SSPro-Regular"/>
              <a:cs typeface="Calibri" panose="020F0502020204030204" pitchFamily="34" charset="0"/>
            </a:endParaRPr>
          </a:p>
          <a:p>
            <a:pPr algn="just"/>
            <a:r>
              <a:rPr lang="es-ES" dirty="0">
                <a:solidFill>
                  <a:srgbClr val="002060"/>
                </a:solidFill>
                <a:latin typeface="SSPro-Regular"/>
                <a:cs typeface="Calibri" panose="020F0502020204030204" pitchFamily="34" charset="0"/>
              </a:rPr>
              <a:t>Materiales:</a:t>
            </a:r>
          </a:p>
          <a:p>
            <a:pPr lvl="1" algn="just"/>
            <a:r>
              <a:rPr lang="es-ES" dirty="0">
                <a:solidFill>
                  <a:srgbClr val="002060"/>
                </a:solidFill>
                <a:latin typeface="SSPro-Regular"/>
                <a:cs typeface="Calibri" panose="020F0502020204030204" pitchFamily="34" charset="0"/>
              </a:rPr>
              <a:t>Brecha entre necesidades reales de control político y condiciones formales de ejercicio del poder</a:t>
            </a:r>
          </a:p>
          <a:p>
            <a:pPr lvl="1" algn="just"/>
            <a:r>
              <a:rPr lang="es-ES" dirty="0">
                <a:solidFill>
                  <a:srgbClr val="002060"/>
                </a:solidFill>
                <a:latin typeface="SSPro-Regular"/>
                <a:cs typeface="Calibri" panose="020F0502020204030204" pitchFamily="34" charset="0"/>
              </a:rPr>
              <a:t>Brecha entre la dinámica del mercado y la intervención pública</a:t>
            </a:r>
          </a:p>
          <a:p>
            <a:pPr lvl="1" algn="just"/>
            <a:r>
              <a:rPr lang="es-ES" dirty="0">
                <a:solidFill>
                  <a:srgbClr val="002060"/>
                </a:solidFill>
                <a:latin typeface="SSPro-Regular"/>
                <a:cs typeface="Calibri" panose="020F0502020204030204" pitchFamily="34" charset="0"/>
              </a:rPr>
              <a:t>Brecha entre el poder social efectivo y el acceso formal a la influencia política</a:t>
            </a:r>
          </a:p>
          <a:p>
            <a:pPr lvl="1" algn="just"/>
            <a:r>
              <a:rPr lang="es-ES" dirty="0">
                <a:solidFill>
                  <a:srgbClr val="002060"/>
                </a:solidFill>
                <a:latin typeface="SSPro-Regular"/>
                <a:cs typeface="Calibri" panose="020F0502020204030204" pitchFamily="34" charset="0"/>
              </a:rPr>
              <a:t>Brecha entre los recursos de la administración pública y la dinámica social</a:t>
            </a:r>
          </a:p>
          <a:p>
            <a:pPr lvl="1" algn="just"/>
            <a:r>
              <a:rPr lang="es-ES" dirty="0">
                <a:solidFill>
                  <a:srgbClr val="002060"/>
                </a:solidFill>
                <a:latin typeface="SSPro-Regular"/>
                <a:cs typeface="Calibri" panose="020F0502020204030204" pitchFamily="34" charset="0"/>
              </a:rPr>
              <a:t>Brecha entre la impunidad real y la responsabilidad formal de los funcionarios públicos</a:t>
            </a:r>
            <a:endParaRPr lang="es-PE" dirty="0">
              <a:solidFill>
                <a:srgbClr val="002060"/>
              </a:solidFill>
              <a:latin typeface="Calibri" panose="020F0502020204030204" pitchFamily="34" charset="0"/>
              <a:cs typeface="Calibri" panose="020F0502020204030204" pitchFamily="34" charset="0"/>
            </a:endParaRP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149709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Prevención de la corrupción en Perú</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lnSpc>
                <a:spcPct val="115000"/>
              </a:lnSpc>
              <a:buSzPts val="1100"/>
            </a:pPr>
            <a:r>
              <a:rPr lang="es-PE"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Si bien no existe una exigencia legal aplicable a todos los particulares para que adopten modelos de prevención de riesgos de corrupción cuyo incumplimiento pueda ser sancionado penalmente, el Estado, además de sancionar directamente los actos específicos de corrupción, a partir de la Ley Nº 30424, ha establecido un marco de incentivos (o de autorregulación coaccionada) a fin de que estos modelos sean adoptados en los ámbitos más sensibles.</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69941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69075"/>
            <a:ext cx="10515600" cy="859140"/>
          </a:xfrm>
        </p:spPr>
        <p:txBody>
          <a:bodyPr>
            <a:noAutofit/>
          </a:bodyPr>
          <a:lstStyle/>
          <a:p>
            <a:r>
              <a:rPr lang="es-MX" sz="3200" dirty="0">
                <a:solidFill>
                  <a:srgbClr val="C00000"/>
                </a:solidFill>
              </a:rPr>
              <a:t>¿Qué puede hacer el Estado para incentivar a los particulares a prevenir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88032"/>
            <a:ext cx="11194149" cy="3855766"/>
          </a:xfrm>
          <a:solidFill>
            <a:schemeClr val="bg1"/>
          </a:solidFill>
        </p:spPr>
        <p:txBody>
          <a:bodyPr>
            <a:noAutofit/>
          </a:bodyPr>
          <a:lstStyle/>
          <a:p>
            <a:pPr algn="just"/>
            <a:endPar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endParaRPr lang="es-PE" b="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r>
              <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Primera alternativa: </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establecer desde el Estado un modelo de regulación que establezca deberes de implementación de modelos de prevención de la corrupción en la empresa privada y sanciones (eventualmente penales) por su incumplimiento o cumplimiento defectuoso.</a:t>
            </a: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285496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69075"/>
            <a:ext cx="10515600" cy="859140"/>
          </a:xfrm>
        </p:spPr>
        <p:txBody>
          <a:bodyPr>
            <a:noAutofit/>
          </a:bodyPr>
          <a:lstStyle/>
          <a:p>
            <a:r>
              <a:rPr lang="es-MX" sz="3200" dirty="0">
                <a:solidFill>
                  <a:srgbClr val="C00000"/>
                </a:solidFill>
              </a:rPr>
              <a:t>¿Qué puede hacer el Estado para incentivar a los particulares a prevenir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88032"/>
            <a:ext cx="11194149" cy="3855766"/>
          </a:xfrm>
          <a:solidFill>
            <a:schemeClr val="bg1"/>
          </a:solidFill>
        </p:spPr>
        <p:txBody>
          <a:bodyPr>
            <a:noAutofit/>
          </a:bodyPr>
          <a:lstStyle/>
          <a:p>
            <a:pPr marL="0" indent="0" algn="just">
              <a:buNone/>
            </a:pPr>
            <a:endParaRPr lang="es-PE"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Segunda alternativa: </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abstención del Estado y confiar la prevención de la corrupción a la autorregulación de las empresas.</a:t>
            </a:r>
          </a:p>
        </p:txBody>
      </p:sp>
    </p:spTree>
    <p:extLst>
      <p:ext uri="{BB962C8B-B14F-4D97-AF65-F5344CB8AC3E}">
        <p14:creationId xmlns:p14="http://schemas.microsoft.com/office/powerpoint/2010/main" val="2139579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24129"/>
            <a:ext cx="10515600" cy="859140"/>
          </a:xfrm>
        </p:spPr>
        <p:txBody>
          <a:bodyPr>
            <a:noAutofit/>
          </a:bodyPr>
          <a:lstStyle/>
          <a:p>
            <a:r>
              <a:rPr lang="es-MX" sz="3200" dirty="0">
                <a:solidFill>
                  <a:srgbClr val="C00000"/>
                </a:solidFill>
              </a:rPr>
              <a:t>¿Qué puede hacer el Estado para incentivar a los particulares a prevenir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22719"/>
            <a:ext cx="11194149" cy="3921078"/>
          </a:xfrm>
          <a:solidFill>
            <a:schemeClr val="bg1"/>
          </a:solidFill>
        </p:spPr>
        <p:txBody>
          <a:bodyPr>
            <a:noAutofit/>
          </a:bodyPr>
          <a:lstStyle/>
          <a:p>
            <a:pPr algn="just"/>
            <a:endParaRPr lang="es-PE" b="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endParaRPr lang="es-PE" b="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r>
              <a:rPr lang="es-PE"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T</a:t>
            </a:r>
            <a:r>
              <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ercera alternativa: </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autorregulación regulada, en la que el Estado fija reglas generales y ciertos parámetros, mientras que el particular adopta las formas y procedimientos que mejor se adapten a la actividad de su negocio y coadyuven al cumplimiento de las directivas estatales a las que finalmente siempre se encuentra sometido (Coca Vila, 2013). </a:t>
            </a:r>
          </a:p>
          <a:p>
            <a:pPr marL="0" indent="0" algn="just">
              <a:buNone/>
            </a:pPr>
            <a:endParaRPr lang="es-PE"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844328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24129"/>
            <a:ext cx="10515600" cy="859140"/>
          </a:xfrm>
        </p:spPr>
        <p:txBody>
          <a:bodyPr>
            <a:noAutofit/>
          </a:bodyPr>
          <a:lstStyle/>
          <a:p>
            <a:r>
              <a:rPr lang="es-MX" sz="3200" dirty="0">
                <a:solidFill>
                  <a:srgbClr val="C00000"/>
                </a:solidFill>
              </a:rPr>
              <a:t>¿Qué puede hacer el Estado para incentivar a los particulares a prevenir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22719"/>
            <a:ext cx="11194149" cy="3921078"/>
          </a:xfrm>
          <a:solidFill>
            <a:schemeClr val="bg1"/>
          </a:solidFill>
        </p:spPr>
        <p:txBody>
          <a:bodyPr>
            <a:noAutofit/>
          </a:bodyPr>
          <a:lstStyle/>
          <a:p>
            <a:pPr algn="just"/>
            <a:endPar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endParaRPr lang="es-PE" b="1"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r>
              <a:rPr lang="es-PE"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Cuarta alternativa: </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partiendo de la idea de la autorregulación regulada, el Estado establece sanciones positivas o negativas que incentiven la autorregulación creando una especie de autorregulación estimulada o coaccionada</a:t>
            </a:r>
            <a:r>
              <a:rPr lang="es-PE" dirty="0">
                <a:solidFill>
                  <a:srgbClr val="002060"/>
                </a:solidFill>
                <a:effectLst/>
                <a:latin typeface="Calibri" panose="020F0502020204030204" pitchFamily="34" charset="0"/>
                <a:cs typeface="Calibri" panose="020F0502020204030204" pitchFamily="34" charset="0"/>
              </a:rPr>
              <a:t> (Nieto, 2015).</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477702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24129"/>
            <a:ext cx="10515600" cy="859140"/>
          </a:xfrm>
        </p:spPr>
        <p:txBody>
          <a:bodyPr>
            <a:noAutofit/>
          </a:bodyPr>
          <a:lstStyle/>
          <a:p>
            <a:r>
              <a:rPr lang="es-MX" sz="3200" dirty="0">
                <a:solidFill>
                  <a:srgbClr val="C00000"/>
                </a:solidFill>
              </a:rPr>
              <a:t>Ley Nº 30424</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22719"/>
            <a:ext cx="11194149" cy="3921078"/>
          </a:xfrm>
          <a:solidFill>
            <a:schemeClr val="bg1"/>
          </a:solidFill>
        </p:spPr>
        <p:txBody>
          <a:bodyPr>
            <a:noAutofit/>
          </a:bodyPr>
          <a:lstStyle/>
          <a:p>
            <a:pPr algn="just"/>
            <a:r>
              <a:rPr lang="es-PE" dirty="0">
                <a:solidFill>
                  <a:srgbClr val="002060"/>
                </a:solidFill>
                <a:latin typeface="Calibri" panose="020F0502020204030204" pitchFamily="34" charset="0"/>
                <a:ea typeface="Times New Roman" panose="02020603050405020304" pitchFamily="18" charset="0"/>
                <a:cs typeface="Calibri" panose="020F0502020204030204" pitchFamily="34" charset="0"/>
              </a:rPr>
              <a:t>Establece la responsabilidad administrativa de las personas jurídicas por delitos (de corrupción) cometidos en su actividad.</a:t>
            </a:r>
          </a:p>
          <a:p>
            <a:pPr algn="just"/>
            <a:endParaRPr lang="es-PE"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gn="just"/>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Puede concebirse la responsabilidad penal de las personas jurídicas por los delitos de corrupción que cometan sus miembros como un ejemplo de privatización de funciones públicas, ya que esta escondería la idea de que la imposición de la sanción penal sirve para motivar a la alta dirección de la empresa a establecer un sistema de prevención de delitos (Nieto, 2013).</a:t>
            </a:r>
          </a:p>
        </p:txBody>
      </p:sp>
    </p:spTree>
    <p:extLst>
      <p:ext uri="{BB962C8B-B14F-4D97-AF65-F5344CB8AC3E}">
        <p14:creationId xmlns:p14="http://schemas.microsoft.com/office/powerpoint/2010/main" val="227860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882514" y="2898172"/>
            <a:ext cx="3114173" cy="581493"/>
          </a:xfrm>
        </p:spPr>
        <p:txBody>
          <a:bodyPr>
            <a:noAutofit/>
          </a:bodyPr>
          <a:lstStyle/>
          <a:p>
            <a:pPr algn="l"/>
            <a:r>
              <a:rPr lang="es-ES" sz="3600" dirty="0">
                <a:solidFill>
                  <a:schemeClr val="bg1"/>
                </a:solidFill>
                <a:latin typeface="Roboto Bk" pitchFamily="2" charset="0"/>
                <a:ea typeface="Roboto Bk" pitchFamily="2" charset="0"/>
              </a:rPr>
              <a:t>CONTENIDO</a:t>
            </a:r>
            <a:endParaRPr lang="en-US" sz="2400" dirty="0">
              <a:solidFill>
                <a:schemeClr val="bg1"/>
              </a:solidFill>
              <a:latin typeface="Roboto Bk" pitchFamily="2" charset="0"/>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ítulo 2"/>
          <p:cNvSpPr txBox="1">
            <a:spLocks/>
          </p:cNvSpPr>
          <p:nvPr/>
        </p:nvSpPr>
        <p:spPr>
          <a:xfrm>
            <a:off x="4404343" y="2646339"/>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0" name="Elipse 9"/>
          <p:cNvSpPr/>
          <p:nvPr/>
        </p:nvSpPr>
        <p:spPr>
          <a:xfrm>
            <a:off x="4319860" y="2519682"/>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772629" y="1595343"/>
            <a:ext cx="5722680"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Aspectos principales de la problemática de la corrupción</a:t>
            </a: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03</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ubtítulo 2"/>
          <p:cNvSpPr txBox="1">
            <a:spLocks/>
          </p:cNvSpPr>
          <p:nvPr/>
        </p:nvSpPr>
        <p:spPr>
          <a:xfrm>
            <a:off x="5772629" y="2640143"/>
            <a:ext cx="5486914" cy="41727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Concepto de corrupción</a:t>
            </a:r>
          </a:p>
        </p:txBody>
      </p:sp>
      <p:sp>
        <p:nvSpPr>
          <p:cNvPr id="18" name="Subtítulo 2"/>
          <p:cNvSpPr txBox="1">
            <a:spLocks/>
          </p:cNvSpPr>
          <p:nvPr/>
        </p:nvSpPr>
        <p:spPr>
          <a:xfrm>
            <a:off x="4434160" y="4807965"/>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04</a:t>
            </a:r>
            <a:endParaRPr lang="en-US" dirty="0">
              <a:solidFill>
                <a:schemeClr val="bg1"/>
              </a:solidFill>
            </a:endParaRPr>
          </a:p>
        </p:txBody>
      </p:sp>
      <p:sp>
        <p:nvSpPr>
          <p:cNvPr id="19" name="Elipse 18"/>
          <p:cNvSpPr/>
          <p:nvPr/>
        </p:nvSpPr>
        <p:spPr>
          <a:xfrm>
            <a:off x="4349677" y="4681308"/>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726659"/>
            <a:ext cx="4696460" cy="5082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Formas de corrupción</a:t>
            </a:r>
          </a:p>
        </p:txBody>
      </p:sp>
      <p:sp>
        <p:nvSpPr>
          <p:cNvPr id="4" name="Rectángulo 3"/>
          <p:cNvSpPr/>
          <p:nvPr/>
        </p:nvSpPr>
        <p:spPr>
          <a:xfrm>
            <a:off x="5772629" y="4792308"/>
            <a:ext cx="3761336" cy="861774"/>
          </a:xfrm>
          <a:prstGeom prst="rect">
            <a:avLst/>
          </a:prstGeom>
        </p:spPr>
        <p:txBody>
          <a:bodyPr wrap="square">
            <a:spAutoFit/>
          </a:bodyPr>
          <a:lstStyle/>
          <a:p>
            <a:r>
              <a:rPr lang="es-ES" sz="2500" dirty="0">
                <a:solidFill>
                  <a:schemeClr val="bg1"/>
                </a:solidFill>
              </a:rPr>
              <a:t>Prevención de la corrupción</a:t>
            </a: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24129"/>
            <a:ext cx="10515600" cy="859140"/>
          </a:xfrm>
        </p:spPr>
        <p:txBody>
          <a:bodyPr>
            <a:noAutofit/>
          </a:bodyPr>
          <a:lstStyle/>
          <a:p>
            <a:r>
              <a:rPr lang="es-MX" sz="3200" dirty="0">
                <a:solidFill>
                  <a:srgbClr val="C00000"/>
                </a:solidFill>
              </a:rPr>
              <a:t>Ley Nº 30424</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22719"/>
            <a:ext cx="11194149" cy="3921078"/>
          </a:xfrm>
          <a:solidFill>
            <a:schemeClr val="bg1"/>
          </a:solidFill>
        </p:spPr>
        <p:txBody>
          <a:bodyPr>
            <a:noAutofit/>
          </a:bodyPr>
          <a:lstStyle/>
          <a:p>
            <a:pPr algn="just"/>
            <a:r>
              <a:rPr lang="es-PE" sz="2200" dirty="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stablece la posibilidad de no sancionar o imponer una sanción atenuada a la empresa que ha establecido un sistema de prevención de delitos.</a:t>
            </a:r>
            <a:r>
              <a:rPr lang="es-PE" sz="2200" dirty="0">
                <a:solidFill>
                  <a:srgbClr val="002060"/>
                </a:solidFill>
                <a:effectLst/>
                <a:latin typeface="Calibri" panose="020F0502020204030204" pitchFamily="34" charset="0"/>
                <a:cs typeface="Calibri" panose="020F0502020204030204" pitchFamily="34" charset="0"/>
              </a:rPr>
              <a:t> </a:t>
            </a:r>
          </a:p>
          <a:p>
            <a:pPr algn="just"/>
            <a:r>
              <a:rPr lang="es-PE" sz="2200" dirty="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 artículo 17º de la Ley Nº 30424 dispone que la persona jurídica </a:t>
            </a:r>
            <a:r>
              <a:rPr lang="es-PE" sz="22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está exenta de responsabilidad </a:t>
            </a:r>
            <a:r>
              <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por la comisión de los delitos cometidos por sus órganos si adopta e implementa en su organización, con anterioridad a la comisión del delito, un modelo de prevención adecuado a su naturaleza, riesgos, necesidades y características, consistente en medidas de vigilancia y control idóneas para prevenir los delitos o para reducir significativamente el riesgo de su comisión.</a:t>
            </a:r>
          </a:p>
          <a:p>
            <a:pPr algn="just"/>
            <a:r>
              <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El artículo 12º de la misma norma establece entre las </a:t>
            </a:r>
            <a:r>
              <a:rPr lang="es-PE" sz="22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circunstancias atenuantes de la responsabilidad </a:t>
            </a:r>
            <a:r>
              <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administrativa de las personas jurídicas su colaboración en el esclarecimiento del hecho delictivo; la adopción e implementación después de la comisión del delito y antes del inicio del juicio oral de un modelo de prevención; y, lo que es más cuestionable, la acreditación parcial de los elementos mínimos del modelo de prevención</a:t>
            </a:r>
            <a:r>
              <a:rPr lang="es-PE" sz="22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t>
            </a:r>
            <a:endParaRPr lang="es-PE" sz="22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624367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24129"/>
            <a:ext cx="10515600" cy="859140"/>
          </a:xfrm>
        </p:spPr>
        <p:txBody>
          <a:bodyPr>
            <a:noAutofit/>
          </a:bodyPr>
          <a:lstStyle/>
          <a:p>
            <a:r>
              <a:rPr lang="es-MX" sz="3200" dirty="0">
                <a:solidFill>
                  <a:srgbClr val="C00000"/>
                </a:solidFill>
              </a:rPr>
              <a:t>Ley Nº 30424</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122719"/>
            <a:ext cx="11194149" cy="3921078"/>
          </a:xfrm>
          <a:solidFill>
            <a:schemeClr val="bg1"/>
          </a:solidFill>
        </p:spPr>
        <p:txBody>
          <a:bodyPr>
            <a:noAutofit/>
          </a:bodyPr>
          <a:lstStyle/>
          <a:p>
            <a:pPr algn="just"/>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Las empresas no tienen el deber de adoptar modelos de prevención (entre ellos, de prevención de la corrupción), sino incumbencias (</a:t>
            </a:r>
            <a:r>
              <a:rPr lang="es-PE" i="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obliegenheiten</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cuyo incumplimiento no da lugar a una sanción estatal específica contra la persona jurídica, sino a la caducidad de una posibilidad de defensa</a:t>
            </a:r>
            <a:r>
              <a:rPr lang="es-PE" dirty="0">
                <a:solidFill>
                  <a:srgbClr val="002060"/>
                </a:solidFill>
                <a:latin typeface="Calibri" panose="020F0502020204030204" pitchFamily="34" charset="0"/>
                <a:ea typeface="Times New Roman" panose="02020603050405020304" pitchFamily="18" charset="0"/>
                <a:cs typeface="Calibri" panose="020F0502020204030204" pitchFamily="34" charset="0"/>
              </a:rPr>
              <a:t> (Montiel, 2014).</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7126472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4046693" y="3549053"/>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b="1" dirty="0">
                <a:solidFill>
                  <a:schemeClr val="bg2">
                    <a:lumMod val="25000"/>
                  </a:schemeClr>
                </a:solidFill>
                <a:latin typeface="Arial" panose="020B0604020202020204" pitchFamily="34"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084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1. Aspectos principales de la problemática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endParaRPr lang="es-PE" dirty="0">
              <a:solidFill>
                <a:srgbClr val="002060"/>
              </a:solidFill>
            </a:endParaRPr>
          </a:p>
          <a:p>
            <a:pPr algn="just"/>
            <a:endParaRPr lang="es-PE" dirty="0">
              <a:solidFill>
                <a:srgbClr val="002060"/>
              </a:solidFill>
            </a:endParaRPr>
          </a:p>
          <a:p>
            <a:pPr algn="just"/>
            <a:r>
              <a:rPr lang="es-PE" dirty="0">
                <a:solidFill>
                  <a:srgbClr val="002060"/>
                </a:solidFill>
              </a:rPr>
              <a:t>Se concibe la corrupción como un delito económico empresarial:</a:t>
            </a:r>
          </a:p>
          <a:p>
            <a:pPr lvl="1" algn="just"/>
            <a:r>
              <a:rPr lang="es-PE" dirty="0">
                <a:solidFill>
                  <a:srgbClr val="002060"/>
                </a:solidFill>
              </a:rPr>
              <a:t>Afecta intereses colectivos o difusos.</a:t>
            </a:r>
          </a:p>
          <a:p>
            <a:pPr lvl="1" algn="just"/>
            <a:r>
              <a:rPr lang="es-PE" dirty="0">
                <a:solidFill>
                  <a:srgbClr val="002060"/>
                </a:solidFill>
              </a:rPr>
              <a:t>Se configura en la relación entre lo público y lo privado.</a:t>
            </a:r>
          </a:p>
          <a:p>
            <a:pPr lvl="1" algn="just"/>
            <a:endParaRPr lang="es-PE" dirty="0">
              <a:solidFill>
                <a:srgbClr val="002060"/>
              </a:solidFill>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492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1. Aspectos principales de la problemática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endParaRPr lang="es-PE" dirty="0">
              <a:solidFill>
                <a:srgbClr val="002060"/>
              </a:solidFill>
            </a:endParaRPr>
          </a:p>
          <a:p>
            <a:pPr algn="just"/>
            <a:endParaRPr lang="es-PE" dirty="0">
              <a:solidFill>
                <a:srgbClr val="002060"/>
              </a:solidFill>
            </a:endParaRPr>
          </a:p>
          <a:p>
            <a:pPr algn="just"/>
            <a:r>
              <a:rPr lang="es-PE" dirty="0">
                <a:solidFill>
                  <a:srgbClr val="002060"/>
                </a:solidFill>
              </a:rPr>
              <a:t>Fenómeno pluriofensivo que afecta a: (Raphael, 2010)</a:t>
            </a:r>
          </a:p>
          <a:p>
            <a:pPr lvl="1" algn="just"/>
            <a:r>
              <a:rPr lang="es-PE" dirty="0">
                <a:solidFill>
                  <a:srgbClr val="002060"/>
                </a:solidFill>
              </a:rPr>
              <a:t>La economía legítima.</a:t>
            </a:r>
          </a:p>
          <a:p>
            <a:pPr lvl="1" algn="just"/>
            <a:r>
              <a:rPr lang="es-PE" dirty="0">
                <a:solidFill>
                  <a:srgbClr val="002060"/>
                </a:solidFill>
              </a:rPr>
              <a:t>Las instituciones democráticas.</a:t>
            </a:r>
          </a:p>
          <a:p>
            <a:pPr lvl="1" algn="just"/>
            <a:r>
              <a:rPr lang="es-PE" dirty="0">
                <a:solidFill>
                  <a:srgbClr val="002060"/>
                </a:solidFill>
              </a:rPr>
              <a:t>La sociedad.</a:t>
            </a:r>
          </a:p>
          <a:p>
            <a:pPr lvl="1" algn="just"/>
            <a:endParaRPr lang="es-PE" dirty="0">
              <a:solidFill>
                <a:srgbClr val="002060"/>
              </a:solidFill>
            </a:endParaRPr>
          </a:p>
          <a:p>
            <a:pPr lvl="1" algn="just"/>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294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Aspectos principales de la problemática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algn="just"/>
            <a:endParaRPr lang="es-MX" dirty="0">
              <a:solidFill>
                <a:srgbClr val="002060"/>
              </a:solidFill>
            </a:endParaRPr>
          </a:p>
          <a:p>
            <a:pPr algn="just"/>
            <a:endParaRPr lang="es-MX" dirty="0">
              <a:solidFill>
                <a:srgbClr val="002060"/>
              </a:solidFill>
            </a:endParaRPr>
          </a:p>
          <a:p>
            <a:pPr algn="just"/>
            <a:r>
              <a:rPr lang="es-MX" dirty="0">
                <a:solidFill>
                  <a:srgbClr val="002060"/>
                </a:solidFill>
              </a:rPr>
              <a:t>Factores que explican la corrupción: (Corcoy, 2014)</a:t>
            </a:r>
          </a:p>
          <a:p>
            <a:pPr lvl="1" algn="just"/>
            <a:r>
              <a:rPr lang="es-MX" dirty="0">
                <a:solidFill>
                  <a:srgbClr val="002060"/>
                </a:solidFill>
              </a:rPr>
              <a:t>Inestabilidad económica o en el cargo.</a:t>
            </a:r>
          </a:p>
          <a:p>
            <a:pPr lvl="1" algn="just"/>
            <a:r>
              <a:rPr lang="es-MX" dirty="0">
                <a:solidFill>
                  <a:srgbClr val="002060"/>
                </a:solidFill>
              </a:rPr>
              <a:t>Oportunidades para conseguir beneficios con riesgo bajo de ser descubierto.</a:t>
            </a:r>
          </a:p>
          <a:p>
            <a:pPr lvl="1" algn="just"/>
            <a:r>
              <a:rPr lang="es-MX" dirty="0">
                <a:solidFill>
                  <a:srgbClr val="002060"/>
                </a:solidFill>
              </a:rPr>
              <a:t>Ausencia de medios de control.</a:t>
            </a:r>
          </a:p>
          <a:p>
            <a:pPr marL="457200" lvl="1" indent="0" algn="just">
              <a:buNone/>
            </a:pPr>
            <a:endParaRPr lang="es-MX" dirty="0">
              <a:solidFill>
                <a:srgbClr val="002060"/>
              </a:solidFill>
            </a:endParaRPr>
          </a:p>
        </p:txBody>
      </p:sp>
    </p:spTree>
    <p:extLst>
      <p:ext uri="{BB962C8B-B14F-4D97-AF65-F5344CB8AC3E}">
        <p14:creationId xmlns:p14="http://schemas.microsoft.com/office/powerpoint/2010/main" val="1557072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Aspectos principales de la problemática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a:bodyPr>
          <a:lstStyle/>
          <a:p>
            <a:pPr marL="457200" lvl="1" indent="0" algn="just">
              <a:buNone/>
            </a:pPr>
            <a:endParaRPr lang="es-MX" dirty="0">
              <a:solidFill>
                <a:srgbClr val="002060"/>
              </a:solidFill>
            </a:endParaRPr>
          </a:p>
          <a:p>
            <a:pPr marL="457200" lvl="1" indent="0" algn="just">
              <a:buNone/>
            </a:pPr>
            <a:endParaRPr lang="es-MX" dirty="0">
              <a:solidFill>
                <a:srgbClr val="002060"/>
              </a:solidFill>
            </a:endParaRPr>
          </a:p>
          <a:p>
            <a:pPr algn="just"/>
            <a:r>
              <a:rPr lang="es-ES" dirty="0">
                <a:solidFill>
                  <a:srgbClr val="002060"/>
                </a:solidFill>
              </a:rPr>
              <a:t>Incide en la función pública, pero es un fenómeno criminal que involucra agentes públicos y privados: (García, 2016)</a:t>
            </a:r>
          </a:p>
          <a:p>
            <a:pPr lvl="1" algn="just"/>
            <a:r>
              <a:rPr lang="es-ES" dirty="0">
                <a:solidFill>
                  <a:srgbClr val="002060"/>
                </a:solidFill>
                <a:latin typeface="Calibri" panose="020F0502020204030204" pitchFamily="34" charset="0"/>
                <a:cs typeface="Calibri" panose="020F0502020204030204" pitchFamily="34" charset="0"/>
              </a:rPr>
              <a:t>Posibilidad de prevenirla.</a:t>
            </a:r>
          </a:p>
          <a:p>
            <a:pPr lvl="1" algn="just"/>
            <a:r>
              <a:rPr lang="es-ES" dirty="0">
                <a:solidFill>
                  <a:srgbClr val="002060"/>
                </a:solidFill>
                <a:latin typeface="Calibri" panose="020F0502020204030204" pitchFamily="34" charset="0"/>
                <a:cs typeface="Calibri" panose="020F0502020204030204" pitchFamily="34" charset="0"/>
              </a:rPr>
              <a:t>Intervención de la empresa.</a:t>
            </a:r>
            <a:endParaRPr lang="es-MX"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9840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9" y="907879"/>
            <a:ext cx="10515600" cy="859140"/>
          </a:xfrm>
        </p:spPr>
        <p:txBody>
          <a:bodyPr>
            <a:noAutofit/>
          </a:bodyPr>
          <a:lstStyle/>
          <a:p>
            <a:r>
              <a:rPr lang="es-MX" sz="3200" dirty="0">
                <a:solidFill>
                  <a:srgbClr val="C00000"/>
                </a:solidFill>
              </a:rPr>
              <a:t>Aspectos principales de la problemática de la corrupción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889792"/>
            <a:ext cx="11194149" cy="4154006"/>
          </a:xfrm>
          <a:solidFill>
            <a:schemeClr val="bg1"/>
          </a:solidFill>
        </p:spPr>
        <p:txBody>
          <a:bodyPr>
            <a:normAutofit lnSpcReduction="10000"/>
          </a:bodyPr>
          <a:lstStyle/>
          <a:p>
            <a:pPr algn="just"/>
            <a:r>
              <a:rPr lang="es-MX" dirty="0">
                <a:solidFill>
                  <a:srgbClr val="002060"/>
                </a:solidFill>
              </a:rPr>
              <a:t>¿Qué se suele proteger al sancionar la corrupción? Expectativa general </a:t>
            </a:r>
            <a:r>
              <a:rPr lang="es-MX" dirty="0">
                <a:solidFill>
                  <a:srgbClr val="002060"/>
                </a:solidFill>
                <a:latin typeface="Calibri" panose="020F0502020204030204" pitchFamily="34" charset="0"/>
                <a:cs typeface="Calibri" panose="020F0502020204030204" pitchFamily="34" charset="0"/>
              </a:rPr>
              <a:t>de que </a:t>
            </a:r>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el Estado se encuentre gestionado por una administración pública compuesta por funcionarios y servidores públicos cuyos actos administrativos evidencien legalidad, legitimidad y un trato objetivo frente a todos los administrados, así como la expectativa de contar con un sistema de justicia independiente que emita decisiones autónomas y constitucionales.</a:t>
            </a:r>
          </a:p>
          <a:p>
            <a:pPr algn="just"/>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gn="just"/>
            <a:r>
              <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¿Qu</a:t>
            </a:r>
            <a:r>
              <a:rPr lang="es-MX"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é falta? Marco de incentivos para la cooperación en la prevención de la corrupción (Ley Nº 30424).</a:t>
            </a:r>
            <a:endParaRPr lang="es-P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392435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DAB2F07-7128-4150-B45F-C03BD910902F}"/>
              </a:ext>
            </a:extLst>
          </p:cNvPr>
          <p:cNvSpPr>
            <a:spLocks noGrp="1"/>
          </p:cNvSpPr>
          <p:nvPr>
            <p:ph sz="half" idx="1"/>
          </p:nvPr>
        </p:nvSpPr>
        <p:spPr>
          <a:xfrm>
            <a:off x="568249" y="1969328"/>
            <a:ext cx="5181600" cy="4351338"/>
          </a:xfrm>
          <a:noFill/>
        </p:spPr>
        <p:txBody>
          <a:bodyPr/>
          <a:lstStyle/>
          <a:p>
            <a:r>
              <a:rPr lang="es-MX" dirty="0">
                <a:solidFill>
                  <a:srgbClr val="002060"/>
                </a:solidFill>
              </a:rPr>
              <a:t>Forma de cometer delitos (antes que un delito)</a:t>
            </a:r>
          </a:p>
          <a:p>
            <a:endParaRPr lang="es-MX" dirty="0">
              <a:solidFill>
                <a:srgbClr val="002060"/>
              </a:solidFill>
            </a:endParaRPr>
          </a:p>
          <a:p>
            <a:r>
              <a:rPr lang="es-MX" dirty="0">
                <a:solidFill>
                  <a:srgbClr val="002060"/>
                </a:solidFill>
              </a:rPr>
              <a:t>Uso desviado del poder público</a:t>
            </a:r>
          </a:p>
          <a:p>
            <a:endParaRPr lang="es-MX" dirty="0">
              <a:solidFill>
                <a:srgbClr val="002060"/>
              </a:solidFill>
            </a:endParaRPr>
          </a:p>
          <a:p>
            <a:r>
              <a:rPr lang="es-MX" dirty="0">
                <a:solidFill>
                  <a:srgbClr val="002060"/>
                </a:solidFill>
              </a:rPr>
              <a:t>Abuso de poder</a:t>
            </a:r>
          </a:p>
        </p:txBody>
      </p:sp>
      <p:sp>
        <p:nvSpPr>
          <p:cNvPr id="5" name="Título 1">
            <a:extLst>
              <a:ext uri="{FF2B5EF4-FFF2-40B4-BE49-F238E27FC236}">
                <a16:creationId xmlns:a16="http://schemas.microsoft.com/office/drawing/2014/main" id="{93C373A7-0DCA-416A-AA86-B8B58D874654}"/>
              </a:ext>
            </a:extLst>
          </p:cNvPr>
          <p:cNvSpPr txBox="1">
            <a:spLocks/>
          </p:cNvSpPr>
          <p:nvPr/>
        </p:nvSpPr>
        <p:spPr>
          <a:xfrm>
            <a:off x="536359" y="907879"/>
            <a:ext cx="10515600" cy="938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dirty="0">
                <a:solidFill>
                  <a:srgbClr val="C00000"/>
                </a:solidFill>
              </a:rPr>
              <a:t>2. Concepto de corrupción</a:t>
            </a: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pSp>
        <p:nvGrpSpPr>
          <p:cNvPr id="21" name="Google Shape;1390;p50">
            <a:extLst>
              <a:ext uri="{FF2B5EF4-FFF2-40B4-BE49-F238E27FC236}">
                <a16:creationId xmlns:a16="http://schemas.microsoft.com/office/drawing/2014/main" id="{473E0FCC-099F-E809-45F9-C3D1D2759782}"/>
              </a:ext>
            </a:extLst>
          </p:cNvPr>
          <p:cNvGrpSpPr/>
          <p:nvPr/>
        </p:nvGrpSpPr>
        <p:grpSpPr>
          <a:xfrm>
            <a:off x="8200826" y="2265630"/>
            <a:ext cx="1864502" cy="2326739"/>
            <a:chOff x="655600" y="3183978"/>
            <a:chExt cx="490627" cy="720234"/>
          </a:xfrm>
        </p:grpSpPr>
        <p:sp>
          <p:nvSpPr>
            <p:cNvPr id="22" name="Google Shape;1391;p50">
              <a:extLst>
                <a:ext uri="{FF2B5EF4-FFF2-40B4-BE49-F238E27FC236}">
                  <a16:creationId xmlns:a16="http://schemas.microsoft.com/office/drawing/2014/main" id="{656DD570-9E2D-2849-140D-28E9A1D72B7E}"/>
                </a:ext>
              </a:extLst>
            </p:cNvPr>
            <p:cNvSpPr/>
            <p:nvPr/>
          </p:nvSpPr>
          <p:spPr>
            <a:xfrm>
              <a:off x="781315" y="3461564"/>
              <a:ext cx="274086" cy="162243"/>
            </a:xfrm>
            <a:custGeom>
              <a:avLst/>
              <a:gdLst/>
              <a:ahLst/>
              <a:cxnLst/>
              <a:rect l="l" t="t" r="r" b="b"/>
              <a:pathLst>
                <a:path w="513" h="302" extrusionOk="0">
                  <a:moveTo>
                    <a:pt x="447" y="170"/>
                  </a:moveTo>
                  <a:cubicBezTo>
                    <a:pt x="454" y="167"/>
                    <a:pt x="462" y="168"/>
                    <a:pt x="468" y="172"/>
                  </a:cubicBezTo>
                  <a:cubicBezTo>
                    <a:pt x="474" y="175"/>
                    <a:pt x="478" y="182"/>
                    <a:pt x="479" y="189"/>
                  </a:cubicBezTo>
                  <a:cubicBezTo>
                    <a:pt x="511" y="137"/>
                    <a:pt x="511" y="137"/>
                    <a:pt x="511" y="137"/>
                  </a:cubicBezTo>
                  <a:cubicBezTo>
                    <a:pt x="513" y="133"/>
                    <a:pt x="511" y="127"/>
                    <a:pt x="507" y="125"/>
                  </a:cubicBezTo>
                  <a:cubicBezTo>
                    <a:pt x="466" y="104"/>
                    <a:pt x="418" y="87"/>
                    <a:pt x="363" y="73"/>
                  </a:cubicBezTo>
                  <a:cubicBezTo>
                    <a:pt x="339" y="68"/>
                    <a:pt x="220" y="38"/>
                    <a:pt x="197" y="31"/>
                  </a:cubicBezTo>
                  <a:cubicBezTo>
                    <a:pt x="153" y="20"/>
                    <a:pt x="118" y="10"/>
                    <a:pt x="89" y="1"/>
                  </a:cubicBezTo>
                  <a:cubicBezTo>
                    <a:pt x="85" y="0"/>
                    <a:pt x="80" y="2"/>
                    <a:pt x="78" y="6"/>
                  </a:cubicBezTo>
                  <a:cubicBezTo>
                    <a:pt x="55" y="75"/>
                    <a:pt x="55" y="75"/>
                    <a:pt x="55" y="75"/>
                  </a:cubicBezTo>
                  <a:cubicBezTo>
                    <a:pt x="54" y="76"/>
                    <a:pt x="51" y="78"/>
                    <a:pt x="49" y="77"/>
                  </a:cubicBezTo>
                  <a:cubicBezTo>
                    <a:pt x="45" y="76"/>
                    <a:pt x="41" y="74"/>
                    <a:pt x="39" y="69"/>
                  </a:cubicBezTo>
                  <a:cubicBezTo>
                    <a:pt x="38" y="67"/>
                    <a:pt x="38" y="64"/>
                    <a:pt x="37" y="61"/>
                  </a:cubicBezTo>
                  <a:cubicBezTo>
                    <a:pt x="35" y="52"/>
                    <a:pt x="27" y="48"/>
                    <a:pt x="19" y="53"/>
                  </a:cubicBezTo>
                  <a:cubicBezTo>
                    <a:pt x="12" y="58"/>
                    <a:pt x="7" y="66"/>
                    <a:pt x="4" y="74"/>
                  </a:cubicBezTo>
                  <a:cubicBezTo>
                    <a:pt x="1" y="83"/>
                    <a:pt x="0" y="93"/>
                    <a:pt x="3" y="101"/>
                  </a:cubicBezTo>
                  <a:cubicBezTo>
                    <a:pt x="6" y="109"/>
                    <a:pt x="15" y="111"/>
                    <a:pt x="22" y="106"/>
                  </a:cubicBezTo>
                  <a:cubicBezTo>
                    <a:pt x="24" y="104"/>
                    <a:pt x="26" y="102"/>
                    <a:pt x="29" y="100"/>
                  </a:cubicBezTo>
                  <a:cubicBezTo>
                    <a:pt x="33" y="97"/>
                    <a:pt x="37" y="98"/>
                    <a:pt x="41" y="100"/>
                  </a:cubicBezTo>
                  <a:cubicBezTo>
                    <a:pt x="44" y="101"/>
                    <a:pt x="44" y="103"/>
                    <a:pt x="45" y="106"/>
                  </a:cubicBezTo>
                  <a:cubicBezTo>
                    <a:pt x="20" y="179"/>
                    <a:pt x="20" y="179"/>
                    <a:pt x="20" y="179"/>
                  </a:cubicBezTo>
                  <a:cubicBezTo>
                    <a:pt x="18" y="183"/>
                    <a:pt x="21" y="188"/>
                    <a:pt x="25" y="189"/>
                  </a:cubicBezTo>
                  <a:cubicBezTo>
                    <a:pt x="53" y="198"/>
                    <a:pt x="81" y="206"/>
                    <a:pt x="111" y="214"/>
                  </a:cubicBezTo>
                  <a:cubicBezTo>
                    <a:pt x="135" y="220"/>
                    <a:pt x="278" y="256"/>
                    <a:pt x="301" y="261"/>
                  </a:cubicBezTo>
                  <a:cubicBezTo>
                    <a:pt x="346" y="272"/>
                    <a:pt x="380" y="285"/>
                    <a:pt x="404" y="299"/>
                  </a:cubicBezTo>
                  <a:cubicBezTo>
                    <a:pt x="408" y="302"/>
                    <a:pt x="414" y="300"/>
                    <a:pt x="416" y="296"/>
                  </a:cubicBezTo>
                  <a:cubicBezTo>
                    <a:pt x="446" y="245"/>
                    <a:pt x="446" y="245"/>
                    <a:pt x="446" y="245"/>
                  </a:cubicBezTo>
                  <a:cubicBezTo>
                    <a:pt x="439" y="248"/>
                    <a:pt x="432" y="247"/>
                    <a:pt x="425" y="243"/>
                  </a:cubicBezTo>
                  <a:cubicBezTo>
                    <a:pt x="419" y="240"/>
                    <a:pt x="415" y="234"/>
                    <a:pt x="414" y="226"/>
                  </a:cubicBezTo>
                  <a:cubicBezTo>
                    <a:pt x="412" y="216"/>
                    <a:pt x="415" y="204"/>
                    <a:pt x="422" y="193"/>
                  </a:cubicBezTo>
                  <a:cubicBezTo>
                    <a:pt x="428" y="182"/>
                    <a:pt x="437" y="173"/>
                    <a:pt x="447" y="170"/>
                  </a:cubicBezTo>
                  <a:close/>
                </a:path>
              </a:pathLst>
            </a:custGeom>
            <a:solidFill>
              <a:schemeClr val="accent3"/>
            </a:solidFill>
            <a:ln>
              <a:noFill/>
            </a:ln>
          </p:spPr>
          <p:txBody>
            <a:bodyPr spcFirstLastPara="1" wrap="square" lIns="91433" tIns="45700" rIns="91433" bIns="45700" anchor="t" anchorCtr="0">
              <a:noAutofit/>
            </a:bodyPr>
            <a:lstStyle/>
            <a:p>
              <a:pPr>
                <a:buClr>
                  <a:schemeClr val="dk1"/>
                </a:buClr>
                <a:buSzPts val="1400"/>
              </a:pPr>
              <a:endParaRPr sz="1867">
                <a:solidFill>
                  <a:schemeClr val="dk1"/>
                </a:solidFill>
                <a:latin typeface="Calibri"/>
                <a:ea typeface="Calibri"/>
                <a:cs typeface="Calibri"/>
                <a:sym typeface="Calibri"/>
              </a:endParaRPr>
            </a:p>
          </p:txBody>
        </p:sp>
        <p:sp>
          <p:nvSpPr>
            <p:cNvPr id="23" name="Google Shape;1392;p50">
              <a:extLst>
                <a:ext uri="{FF2B5EF4-FFF2-40B4-BE49-F238E27FC236}">
                  <a16:creationId xmlns:a16="http://schemas.microsoft.com/office/drawing/2014/main" id="{6E9F2CFE-8E66-0DAD-EC2D-600A12D18868}"/>
                </a:ext>
              </a:extLst>
            </p:cNvPr>
            <p:cNvSpPr/>
            <p:nvPr/>
          </p:nvSpPr>
          <p:spPr>
            <a:xfrm>
              <a:off x="850087" y="3183978"/>
              <a:ext cx="259850" cy="244775"/>
            </a:xfrm>
            <a:custGeom>
              <a:avLst/>
              <a:gdLst/>
              <a:ahLst/>
              <a:cxnLst/>
              <a:rect l="l" t="t" r="r" b="b"/>
              <a:pathLst>
                <a:path w="486" h="456" extrusionOk="0">
                  <a:moveTo>
                    <a:pt x="0" y="212"/>
                  </a:moveTo>
                  <a:cubicBezTo>
                    <a:pt x="4" y="206"/>
                    <a:pt x="11" y="203"/>
                    <a:pt x="18" y="203"/>
                  </a:cubicBezTo>
                  <a:cubicBezTo>
                    <a:pt x="26" y="203"/>
                    <a:pt x="32" y="206"/>
                    <a:pt x="37" y="212"/>
                  </a:cubicBezTo>
                  <a:cubicBezTo>
                    <a:pt x="44" y="220"/>
                    <a:pt x="48" y="232"/>
                    <a:pt x="47" y="245"/>
                  </a:cubicBezTo>
                  <a:cubicBezTo>
                    <a:pt x="48" y="258"/>
                    <a:pt x="44" y="269"/>
                    <a:pt x="37" y="277"/>
                  </a:cubicBezTo>
                  <a:cubicBezTo>
                    <a:pt x="32" y="283"/>
                    <a:pt x="26" y="286"/>
                    <a:pt x="18" y="286"/>
                  </a:cubicBezTo>
                  <a:cubicBezTo>
                    <a:pt x="11" y="286"/>
                    <a:pt x="4" y="283"/>
                    <a:pt x="0" y="277"/>
                  </a:cubicBezTo>
                  <a:cubicBezTo>
                    <a:pt x="0" y="331"/>
                    <a:pt x="0" y="331"/>
                    <a:pt x="0" y="331"/>
                  </a:cubicBezTo>
                  <a:cubicBezTo>
                    <a:pt x="0" y="336"/>
                    <a:pt x="4" y="340"/>
                    <a:pt x="9" y="340"/>
                  </a:cubicBezTo>
                  <a:cubicBezTo>
                    <a:pt x="31" y="337"/>
                    <a:pt x="55" y="336"/>
                    <a:pt x="83" y="336"/>
                  </a:cubicBezTo>
                  <a:cubicBezTo>
                    <a:pt x="202" y="336"/>
                    <a:pt x="321" y="425"/>
                    <a:pt x="321" y="425"/>
                  </a:cubicBezTo>
                  <a:cubicBezTo>
                    <a:pt x="368" y="456"/>
                    <a:pt x="397" y="454"/>
                    <a:pt x="436" y="417"/>
                  </a:cubicBezTo>
                  <a:cubicBezTo>
                    <a:pt x="436" y="417"/>
                    <a:pt x="486" y="374"/>
                    <a:pt x="486" y="334"/>
                  </a:cubicBezTo>
                  <a:cubicBezTo>
                    <a:pt x="486" y="273"/>
                    <a:pt x="343" y="186"/>
                    <a:pt x="190" y="155"/>
                  </a:cubicBezTo>
                  <a:cubicBezTo>
                    <a:pt x="190" y="49"/>
                    <a:pt x="190" y="49"/>
                    <a:pt x="190" y="49"/>
                  </a:cubicBezTo>
                  <a:cubicBezTo>
                    <a:pt x="190" y="22"/>
                    <a:pt x="163" y="0"/>
                    <a:pt x="130" y="0"/>
                  </a:cubicBezTo>
                  <a:cubicBezTo>
                    <a:pt x="60" y="0"/>
                    <a:pt x="60" y="0"/>
                    <a:pt x="60" y="0"/>
                  </a:cubicBezTo>
                  <a:cubicBezTo>
                    <a:pt x="27" y="0"/>
                    <a:pt x="0" y="22"/>
                    <a:pt x="0" y="49"/>
                  </a:cubicBezTo>
                  <a:cubicBezTo>
                    <a:pt x="0" y="148"/>
                    <a:pt x="0" y="148"/>
                    <a:pt x="0" y="148"/>
                  </a:cubicBezTo>
                  <a:cubicBezTo>
                    <a:pt x="0" y="148"/>
                    <a:pt x="0" y="148"/>
                    <a:pt x="0" y="148"/>
                  </a:cubicBezTo>
                  <a:lnTo>
                    <a:pt x="0" y="212"/>
                  </a:lnTo>
                  <a:close/>
                </a:path>
              </a:pathLst>
            </a:custGeom>
            <a:solidFill>
              <a:schemeClr val="accent1"/>
            </a:solidFill>
            <a:ln>
              <a:noFill/>
            </a:ln>
          </p:spPr>
          <p:txBody>
            <a:bodyPr spcFirstLastPara="1" wrap="square" lIns="91433" tIns="45700" rIns="91433" bIns="45700" anchor="t" anchorCtr="0">
              <a:noAutofit/>
            </a:bodyPr>
            <a:lstStyle/>
            <a:p>
              <a:pPr>
                <a:buClr>
                  <a:schemeClr val="dk1"/>
                </a:buClr>
                <a:buSzPts val="1400"/>
              </a:pPr>
              <a:endParaRPr sz="1867">
                <a:solidFill>
                  <a:schemeClr val="dk1"/>
                </a:solidFill>
                <a:latin typeface="Calibri"/>
                <a:ea typeface="Calibri"/>
                <a:cs typeface="Calibri"/>
                <a:sym typeface="Calibri"/>
              </a:endParaRPr>
            </a:p>
          </p:txBody>
        </p:sp>
        <p:sp>
          <p:nvSpPr>
            <p:cNvPr id="24" name="Google Shape;1393;p50">
              <a:extLst>
                <a:ext uri="{FF2B5EF4-FFF2-40B4-BE49-F238E27FC236}">
                  <a16:creationId xmlns:a16="http://schemas.microsoft.com/office/drawing/2014/main" id="{DB18810D-9BE5-E352-CC5A-E83AA889383D}"/>
                </a:ext>
              </a:extLst>
            </p:cNvPr>
            <p:cNvSpPr/>
            <p:nvPr/>
          </p:nvSpPr>
          <p:spPr>
            <a:xfrm>
              <a:off x="655600" y="3264496"/>
              <a:ext cx="213333" cy="294294"/>
            </a:xfrm>
            <a:custGeom>
              <a:avLst/>
              <a:gdLst/>
              <a:ahLst/>
              <a:cxnLst/>
              <a:rect l="l" t="t" r="r" b="b"/>
              <a:pathLst>
                <a:path w="399" h="548" extrusionOk="0">
                  <a:moveTo>
                    <a:pt x="242" y="541"/>
                  </a:moveTo>
                  <a:cubicBezTo>
                    <a:pt x="262" y="483"/>
                    <a:pt x="262" y="483"/>
                    <a:pt x="262" y="483"/>
                  </a:cubicBezTo>
                  <a:cubicBezTo>
                    <a:pt x="255" y="488"/>
                    <a:pt x="248" y="489"/>
                    <a:pt x="241" y="486"/>
                  </a:cubicBezTo>
                  <a:cubicBezTo>
                    <a:pt x="234" y="484"/>
                    <a:pt x="229" y="479"/>
                    <a:pt x="226" y="472"/>
                  </a:cubicBezTo>
                  <a:cubicBezTo>
                    <a:pt x="222" y="462"/>
                    <a:pt x="223" y="450"/>
                    <a:pt x="227" y="437"/>
                  </a:cubicBezTo>
                  <a:cubicBezTo>
                    <a:pt x="231" y="425"/>
                    <a:pt x="238" y="415"/>
                    <a:pt x="247" y="410"/>
                  </a:cubicBezTo>
                  <a:cubicBezTo>
                    <a:pt x="254" y="406"/>
                    <a:pt x="261" y="405"/>
                    <a:pt x="268" y="407"/>
                  </a:cubicBezTo>
                  <a:cubicBezTo>
                    <a:pt x="275" y="409"/>
                    <a:pt x="280" y="415"/>
                    <a:pt x="283" y="422"/>
                  </a:cubicBezTo>
                  <a:cubicBezTo>
                    <a:pt x="301" y="369"/>
                    <a:pt x="301" y="369"/>
                    <a:pt x="301" y="369"/>
                  </a:cubicBezTo>
                  <a:cubicBezTo>
                    <a:pt x="302" y="364"/>
                    <a:pt x="300" y="359"/>
                    <a:pt x="296" y="358"/>
                  </a:cubicBezTo>
                  <a:cubicBezTo>
                    <a:pt x="238" y="335"/>
                    <a:pt x="219" y="315"/>
                    <a:pt x="219" y="287"/>
                  </a:cubicBezTo>
                  <a:cubicBezTo>
                    <a:pt x="219" y="250"/>
                    <a:pt x="254" y="211"/>
                    <a:pt x="343" y="194"/>
                  </a:cubicBezTo>
                  <a:cubicBezTo>
                    <a:pt x="347" y="193"/>
                    <a:pt x="350" y="190"/>
                    <a:pt x="350" y="186"/>
                  </a:cubicBezTo>
                  <a:cubicBezTo>
                    <a:pt x="350" y="111"/>
                    <a:pt x="350" y="111"/>
                    <a:pt x="350" y="111"/>
                  </a:cubicBezTo>
                  <a:cubicBezTo>
                    <a:pt x="351" y="109"/>
                    <a:pt x="353" y="107"/>
                    <a:pt x="355" y="107"/>
                  </a:cubicBezTo>
                  <a:cubicBezTo>
                    <a:pt x="360" y="106"/>
                    <a:pt x="364" y="107"/>
                    <a:pt x="367" y="111"/>
                  </a:cubicBezTo>
                  <a:cubicBezTo>
                    <a:pt x="369" y="113"/>
                    <a:pt x="370" y="116"/>
                    <a:pt x="371" y="118"/>
                  </a:cubicBezTo>
                  <a:cubicBezTo>
                    <a:pt x="376" y="126"/>
                    <a:pt x="385" y="127"/>
                    <a:pt x="391" y="120"/>
                  </a:cubicBezTo>
                  <a:cubicBezTo>
                    <a:pt x="397" y="113"/>
                    <a:pt x="399" y="104"/>
                    <a:pt x="399" y="95"/>
                  </a:cubicBezTo>
                  <a:cubicBezTo>
                    <a:pt x="399" y="86"/>
                    <a:pt x="397" y="76"/>
                    <a:pt x="391" y="69"/>
                  </a:cubicBezTo>
                  <a:cubicBezTo>
                    <a:pt x="385" y="63"/>
                    <a:pt x="376" y="63"/>
                    <a:pt x="371" y="71"/>
                  </a:cubicBezTo>
                  <a:cubicBezTo>
                    <a:pt x="370" y="73"/>
                    <a:pt x="369" y="76"/>
                    <a:pt x="367" y="78"/>
                  </a:cubicBezTo>
                  <a:cubicBezTo>
                    <a:pt x="364" y="83"/>
                    <a:pt x="360" y="83"/>
                    <a:pt x="355" y="83"/>
                  </a:cubicBezTo>
                  <a:cubicBezTo>
                    <a:pt x="353" y="82"/>
                    <a:pt x="351" y="80"/>
                    <a:pt x="350" y="78"/>
                  </a:cubicBezTo>
                  <a:cubicBezTo>
                    <a:pt x="350" y="9"/>
                    <a:pt x="350" y="9"/>
                    <a:pt x="350" y="9"/>
                  </a:cubicBezTo>
                  <a:cubicBezTo>
                    <a:pt x="350" y="4"/>
                    <a:pt x="346" y="0"/>
                    <a:pt x="341" y="1"/>
                  </a:cubicBezTo>
                  <a:cubicBezTo>
                    <a:pt x="117" y="30"/>
                    <a:pt x="0" y="150"/>
                    <a:pt x="0" y="292"/>
                  </a:cubicBezTo>
                  <a:cubicBezTo>
                    <a:pt x="0" y="428"/>
                    <a:pt x="100" y="499"/>
                    <a:pt x="231" y="546"/>
                  </a:cubicBezTo>
                  <a:cubicBezTo>
                    <a:pt x="236" y="548"/>
                    <a:pt x="240" y="546"/>
                    <a:pt x="242" y="541"/>
                  </a:cubicBezTo>
                  <a:close/>
                </a:path>
              </a:pathLst>
            </a:custGeom>
            <a:solidFill>
              <a:schemeClr val="accent2"/>
            </a:solidFill>
            <a:ln>
              <a:noFill/>
            </a:ln>
          </p:spPr>
          <p:txBody>
            <a:bodyPr spcFirstLastPara="1" wrap="square" lIns="91433" tIns="45700" rIns="91433" bIns="45700" anchor="t" anchorCtr="0">
              <a:noAutofit/>
            </a:bodyPr>
            <a:lstStyle/>
            <a:p>
              <a:pPr>
                <a:buClr>
                  <a:schemeClr val="dk1"/>
                </a:buClr>
                <a:buSzPts val="1400"/>
              </a:pPr>
              <a:endParaRPr sz="1867">
                <a:solidFill>
                  <a:schemeClr val="dk1"/>
                </a:solidFill>
                <a:latin typeface="Calibri"/>
                <a:ea typeface="Calibri"/>
                <a:cs typeface="Calibri"/>
                <a:sym typeface="Calibri"/>
              </a:endParaRPr>
            </a:p>
          </p:txBody>
        </p:sp>
        <p:sp>
          <p:nvSpPr>
            <p:cNvPr id="25" name="Google Shape;1394;p50">
              <a:extLst>
                <a:ext uri="{FF2B5EF4-FFF2-40B4-BE49-F238E27FC236}">
                  <a16:creationId xmlns:a16="http://schemas.microsoft.com/office/drawing/2014/main" id="{EA4ABBFB-C8C3-43D8-6D6A-229F1D3559B9}"/>
                </a:ext>
              </a:extLst>
            </p:cNvPr>
            <p:cNvSpPr/>
            <p:nvPr/>
          </p:nvSpPr>
          <p:spPr>
            <a:xfrm>
              <a:off x="673846" y="3654405"/>
              <a:ext cx="303960" cy="249807"/>
            </a:xfrm>
            <a:custGeom>
              <a:avLst/>
              <a:gdLst/>
              <a:ahLst/>
              <a:cxnLst/>
              <a:rect l="l" t="t" r="r" b="b"/>
              <a:pathLst>
                <a:path w="569" h="465" extrusionOk="0">
                  <a:moveTo>
                    <a:pt x="520" y="368"/>
                  </a:moveTo>
                  <a:cubicBezTo>
                    <a:pt x="520" y="233"/>
                    <a:pt x="520" y="233"/>
                    <a:pt x="520" y="233"/>
                  </a:cubicBezTo>
                  <a:cubicBezTo>
                    <a:pt x="521" y="231"/>
                    <a:pt x="523" y="229"/>
                    <a:pt x="525" y="229"/>
                  </a:cubicBezTo>
                  <a:cubicBezTo>
                    <a:pt x="530" y="229"/>
                    <a:pt x="534" y="229"/>
                    <a:pt x="537" y="233"/>
                  </a:cubicBezTo>
                  <a:cubicBezTo>
                    <a:pt x="539" y="236"/>
                    <a:pt x="540" y="238"/>
                    <a:pt x="542" y="241"/>
                  </a:cubicBezTo>
                  <a:cubicBezTo>
                    <a:pt x="546" y="248"/>
                    <a:pt x="556" y="249"/>
                    <a:pt x="561" y="242"/>
                  </a:cubicBezTo>
                  <a:cubicBezTo>
                    <a:pt x="567" y="236"/>
                    <a:pt x="569" y="226"/>
                    <a:pt x="569" y="217"/>
                  </a:cubicBezTo>
                  <a:cubicBezTo>
                    <a:pt x="569" y="208"/>
                    <a:pt x="567" y="199"/>
                    <a:pt x="561" y="192"/>
                  </a:cubicBezTo>
                  <a:cubicBezTo>
                    <a:pt x="556" y="185"/>
                    <a:pt x="546" y="186"/>
                    <a:pt x="542" y="194"/>
                  </a:cubicBezTo>
                  <a:cubicBezTo>
                    <a:pt x="540" y="196"/>
                    <a:pt x="539" y="199"/>
                    <a:pt x="537" y="201"/>
                  </a:cubicBezTo>
                  <a:cubicBezTo>
                    <a:pt x="534" y="205"/>
                    <a:pt x="530" y="205"/>
                    <a:pt x="525" y="205"/>
                  </a:cubicBezTo>
                  <a:cubicBezTo>
                    <a:pt x="523" y="205"/>
                    <a:pt x="521" y="203"/>
                    <a:pt x="520" y="201"/>
                  </a:cubicBezTo>
                  <a:cubicBezTo>
                    <a:pt x="520" y="133"/>
                    <a:pt x="520" y="133"/>
                    <a:pt x="520" y="133"/>
                  </a:cubicBezTo>
                  <a:cubicBezTo>
                    <a:pt x="520" y="128"/>
                    <a:pt x="516" y="124"/>
                    <a:pt x="511" y="124"/>
                  </a:cubicBezTo>
                  <a:cubicBezTo>
                    <a:pt x="489" y="127"/>
                    <a:pt x="464" y="129"/>
                    <a:pt x="436" y="129"/>
                  </a:cubicBezTo>
                  <a:cubicBezTo>
                    <a:pt x="317" y="129"/>
                    <a:pt x="154" y="29"/>
                    <a:pt x="154" y="29"/>
                  </a:cubicBezTo>
                  <a:cubicBezTo>
                    <a:pt x="110" y="0"/>
                    <a:pt x="67" y="8"/>
                    <a:pt x="30" y="51"/>
                  </a:cubicBezTo>
                  <a:cubicBezTo>
                    <a:pt x="30" y="51"/>
                    <a:pt x="0" y="88"/>
                    <a:pt x="0" y="130"/>
                  </a:cubicBezTo>
                  <a:cubicBezTo>
                    <a:pt x="0" y="194"/>
                    <a:pt x="169" y="278"/>
                    <a:pt x="330" y="309"/>
                  </a:cubicBezTo>
                  <a:cubicBezTo>
                    <a:pt x="330" y="416"/>
                    <a:pt x="330" y="416"/>
                    <a:pt x="330" y="416"/>
                  </a:cubicBezTo>
                  <a:cubicBezTo>
                    <a:pt x="330" y="443"/>
                    <a:pt x="357" y="465"/>
                    <a:pt x="390" y="465"/>
                  </a:cubicBezTo>
                  <a:cubicBezTo>
                    <a:pt x="460" y="465"/>
                    <a:pt x="460" y="465"/>
                    <a:pt x="460" y="465"/>
                  </a:cubicBezTo>
                  <a:cubicBezTo>
                    <a:pt x="493" y="465"/>
                    <a:pt x="520" y="443"/>
                    <a:pt x="520" y="416"/>
                  </a:cubicBezTo>
                  <a:cubicBezTo>
                    <a:pt x="520" y="368"/>
                    <a:pt x="520" y="368"/>
                    <a:pt x="520" y="368"/>
                  </a:cubicBezTo>
                  <a:close/>
                </a:path>
              </a:pathLst>
            </a:custGeom>
            <a:solidFill>
              <a:schemeClr val="accent5"/>
            </a:solidFill>
            <a:ln>
              <a:noFill/>
            </a:ln>
          </p:spPr>
          <p:txBody>
            <a:bodyPr spcFirstLastPara="1" wrap="square" lIns="91433" tIns="45700" rIns="91433" bIns="45700" anchor="t" anchorCtr="0">
              <a:noAutofit/>
            </a:bodyPr>
            <a:lstStyle/>
            <a:p>
              <a:pPr>
                <a:buClr>
                  <a:schemeClr val="dk1"/>
                </a:buClr>
                <a:buSzPts val="1400"/>
              </a:pPr>
              <a:endParaRPr sz="1867">
                <a:solidFill>
                  <a:schemeClr val="dk1"/>
                </a:solidFill>
                <a:latin typeface="Calibri"/>
                <a:ea typeface="Calibri"/>
                <a:cs typeface="Calibri"/>
                <a:sym typeface="Calibri"/>
              </a:endParaRPr>
            </a:p>
          </p:txBody>
        </p:sp>
        <p:sp>
          <p:nvSpPr>
            <p:cNvPr id="26" name="Google Shape;1395;p50">
              <a:extLst>
                <a:ext uri="{FF2B5EF4-FFF2-40B4-BE49-F238E27FC236}">
                  <a16:creationId xmlns:a16="http://schemas.microsoft.com/office/drawing/2014/main" id="{AF4F95F7-3134-F94F-DC8D-D063C677FF51}"/>
                </a:ext>
              </a:extLst>
            </p:cNvPr>
            <p:cNvSpPr/>
            <p:nvPr/>
          </p:nvSpPr>
          <p:spPr>
            <a:xfrm>
              <a:off x="959159" y="3535238"/>
              <a:ext cx="187068" cy="287248"/>
            </a:xfrm>
            <a:custGeom>
              <a:avLst/>
              <a:gdLst/>
              <a:ahLst/>
              <a:cxnLst/>
              <a:rect l="l" t="t" r="r" b="b"/>
              <a:pathLst>
                <a:path w="350" h="535" extrusionOk="0">
                  <a:moveTo>
                    <a:pt x="201" y="3"/>
                  </a:moveTo>
                  <a:cubicBezTo>
                    <a:pt x="197" y="0"/>
                    <a:pt x="192" y="2"/>
                    <a:pt x="190" y="6"/>
                  </a:cubicBezTo>
                  <a:cubicBezTo>
                    <a:pt x="150" y="73"/>
                    <a:pt x="150" y="73"/>
                    <a:pt x="150" y="73"/>
                  </a:cubicBezTo>
                  <a:cubicBezTo>
                    <a:pt x="148" y="74"/>
                    <a:pt x="146" y="75"/>
                    <a:pt x="143" y="74"/>
                  </a:cubicBezTo>
                  <a:cubicBezTo>
                    <a:pt x="139" y="72"/>
                    <a:pt x="135" y="70"/>
                    <a:pt x="135" y="64"/>
                  </a:cubicBezTo>
                  <a:cubicBezTo>
                    <a:pt x="135" y="62"/>
                    <a:pt x="135" y="59"/>
                    <a:pt x="135" y="56"/>
                  </a:cubicBezTo>
                  <a:cubicBezTo>
                    <a:pt x="135" y="47"/>
                    <a:pt x="127" y="41"/>
                    <a:pt x="119" y="44"/>
                  </a:cubicBezTo>
                  <a:cubicBezTo>
                    <a:pt x="111" y="47"/>
                    <a:pt x="104" y="55"/>
                    <a:pt x="100" y="62"/>
                  </a:cubicBezTo>
                  <a:cubicBezTo>
                    <a:pt x="95" y="70"/>
                    <a:pt x="92" y="79"/>
                    <a:pt x="93" y="88"/>
                  </a:cubicBezTo>
                  <a:cubicBezTo>
                    <a:pt x="95" y="96"/>
                    <a:pt x="103" y="101"/>
                    <a:pt x="111" y="97"/>
                  </a:cubicBezTo>
                  <a:cubicBezTo>
                    <a:pt x="114" y="95"/>
                    <a:pt x="116" y="94"/>
                    <a:pt x="119" y="92"/>
                  </a:cubicBezTo>
                  <a:cubicBezTo>
                    <a:pt x="123" y="90"/>
                    <a:pt x="127" y="92"/>
                    <a:pt x="131" y="95"/>
                  </a:cubicBezTo>
                  <a:cubicBezTo>
                    <a:pt x="133" y="96"/>
                    <a:pt x="133" y="99"/>
                    <a:pt x="133" y="101"/>
                  </a:cubicBezTo>
                  <a:cubicBezTo>
                    <a:pt x="94" y="168"/>
                    <a:pt x="94" y="168"/>
                    <a:pt x="94" y="168"/>
                  </a:cubicBezTo>
                  <a:cubicBezTo>
                    <a:pt x="91" y="171"/>
                    <a:pt x="92" y="176"/>
                    <a:pt x="96" y="179"/>
                  </a:cubicBezTo>
                  <a:cubicBezTo>
                    <a:pt x="123" y="201"/>
                    <a:pt x="131" y="223"/>
                    <a:pt x="131" y="240"/>
                  </a:cubicBezTo>
                  <a:cubicBezTo>
                    <a:pt x="131" y="283"/>
                    <a:pt x="96" y="324"/>
                    <a:pt x="7" y="342"/>
                  </a:cubicBezTo>
                  <a:cubicBezTo>
                    <a:pt x="3" y="342"/>
                    <a:pt x="0" y="346"/>
                    <a:pt x="0" y="350"/>
                  </a:cubicBezTo>
                  <a:cubicBezTo>
                    <a:pt x="0" y="407"/>
                    <a:pt x="0" y="407"/>
                    <a:pt x="0" y="407"/>
                  </a:cubicBezTo>
                  <a:cubicBezTo>
                    <a:pt x="4" y="401"/>
                    <a:pt x="11" y="397"/>
                    <a:pt x="19" y="397"/>
                  </a:cubicBezTo>
                  <a:cubicBezTo>
                    <a:pt x="26" y="397"/>
                    <a:pt x="33" y="401"/>
                    <a:pt x="37" y="406"/>
                  </a:cubicBezTo>
                  <a:cubicBezTo>
                    <a:pt x="44" y="415"/>
                    <a:pt x="48" y="426"/>
                    <a:pt x="48" y="439"/>
                  </a:cubicBezTo>
                  <a:cubicBezTo>
                    <a:pt x="48" y="452"/>
                    <a:pt x="44" y="464"/>
                    <a:pt x="37" y="472"/>
                  </a:cubicBezTo>
                  <a:cubicBezTo>
                    <a:pt x="33" y="478"/>
                    <a:pt x="26" y="481"/>
                    <a:pt x="19" y="481"/>
                  </a:cubicBezTo>
                  <a:cubicBezTo>
                    <a:pt x="11" y="481"/>
                    <a:pt x="4" y="478"/>
                    <a:pt x="0" y="472"/>
                  </a:cubicBezTo>
                  <a:cubicBezTo>
                    <a:pt x="0" y="526"/>
                    <a:pt x="0" y="526"/>
                    <a:pt x="0" y="526"/>
                  </a:cubicBezTo>
                  <a:cubicBezTo>
                    <a:pt x="0" y="531"/>
                    <a:pt x="4" y="535"/>
                    <a:pt x="9" y="535"/>
                  </a:cubicBezTo>
                  <a:cubicBezTo>
                    <a:pt x="245" y="503"/>
                    <a:pt x="350" y="374"/>
                    <a:pt x="350" y="237"/>
                  </a:cubicBezTo>
                  <a:cubicBezTo>
                    <a:pt x="350" y="143"/>
                    <a:pt x="301" y="62"/>
                    <a:pt x="201" y="3"/>
                  </a:cubicBezTo>
                  <a:close/>
                </a:path>
              </a:pathLst>
            </a:custGeom>
            <a:solidFill>
              <a:schemeClr val="accent4"/>
            </a:solidFill>
            <a:ln>
              <a:noFill/>
            </a:ln>
          </p:spPr>
          <p:txBody>
            <a:bodyPr spcFirstLastPara="1" wrap="square" lIns="91433" tIns="45700" rIns="91433" bIns="45700" anchor="t" anchorCtr="0">
              <a:noAutofit/>
            </a:bodyPr>
            <a:lstStyle/>
            <a:p>
              <a:pPr>
                <a:buClr>
                  <a:schemeClr val="dk1"/>
                </a:buClr>
                <a:buSzPts val="1400"/>
              </a:pPr>
              <a:endParaRPr sz="1867">
                <a:solidFill>
                  <a:schemeClr val="dk1"/>
                </a:solidFill>
                <a:latin typeface="Calibri"/>
                <a:ea typeface="Calibri"/>
                <a:cs typeface="Calibri"/>
                <a:sym typeface="Calibri"/>
              </a:endParaRPr>
            </a:p>
          </p:txBody>
        </p:sp>
      </p:grpSp>
    </p:spTree>
    <p:extLst>
      <p:ext uri="{BB962C8B-B14F-4D97-AF65-F5344CB8AC3E}">
        <p14:creationId xmlns:p14="http://schemas.microsoft.com/office/powerpoint/2010/main" val="30237531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2039</TotalTime>
  <Words>1484</Words>
  <Application>Microsoft Office PowerPoint</Application>
  <PresentationFormat>Panorámica</PresentationFormat>
  <Paragraphs>156</Paragraphs>
  <Slides>32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32</vt:i4>
      </vt:variant>
    </vt:vector>
  </HeadingPairs>
  <TitlesOfParts>
    <vt:vector size="39" baseType="lpstr">
      <vt:lpstr>Arial</vt:lpstr>
      <vt:lpstr>Calibri</vt:lpstr>
      <vt:lpstr>Calibri Light</vt:lpstr>
      <vt:lpstr>Poppins</vt:lpstr>
      <vt:lpstr>Roboto Bk</vt:lpstr>
      <vt:lpstr>SSPro-Regular</vt:lpstr>
      <vt:lpstr>Tema de Office</vt:lpstr>
      <vt:lpstr>Curso de Especialización contra la Corrupción y la Criminalidad Organizada </vt:lpstr>
      <vt:lpstr>Unidad de aprendizaje Nº 1</vt:lpstr>
      <vt:lpstr>CONTENIDO</vt:lpstr>
      <vt:lpstr>1. Aspectos principales de la problemática de la corrupción</vt:lpstr>
      <vt:lpstr>1. Aspectos principales de la problemática de la corrupción</vt:lpstr>
      <vt:lpstr>Aspectos principales de la problemática de la corrupción</vt:lpstr>
      <vt:lpstr>Aspectos principales de la problemática de la corrupción</vt:lpstr>
      <vt:lpstr>Aspectos principales de la problemática de la corrupción</vt:lpstr>
      <vt:lpstr>Presentación de PowerPoint</vt:lpstr>
      <vt:lpstr>Concepto de corrupción</vt:lpstr>
      <vt:lpstr>Concepto de corrupción</vt:lpstr>
      <vt:lpstr>3. Formas de corrupción</vt:lpstr>
      <vt:lpstr>Formas de corrupción</vt:lpstr>
      <vt:lpstr>Formas de corrupción</vt:lpstr>
      <vt:lpstr>Tipología de corrupción según TI (Rowland, 1998)</vt:lpstr>
      <vt:lpstr>i. Abuso de funciones</vt:lpstr>
      <vt:lpstr>ii. Comisiones y obsequios ilegales</vt:lpstr>
      <vt:lpstr>iii. Contribuciones ilegales</vt:lpstr>
      <vt:lpstr>iv. Evasión o fraude</vt:lpstr>
      <vt:lpstr>v. Cohecho</vt:lpstr>
      <vt:lpstr>vi. Nepotismo</vt:lpstr>
      <vt:lpstr>4. Prevención de la corrupción</vt:lpstr>
      <vt:lpstr>Causas de corrupción (Rowland, 1998)</vt:lpstr>
      <vt:lpstr>Prevención de la corrupción en Perú</vt:lpstr>
      <vt:lpstr>¿Qué puede hacer el Estado para incentivar a los particulares a prevenir la corrupción?</vt:lpstr>
      <vt:lpstr>¿Qué puede hacer el Estado para incentivar a los particulares a prevenir la corrupción?</vt:lpstr>
      <vt:lpstr>¿Qué puede hacer el Estado para incentivar a los particulares a prevenir la corrupción?</vt:lpstr>
      <vt:lpstr>¿Qué puede hacer el Estado para incentivar a los particulares a prevenir la corrupción?</vt:lpstr>
      <vt:lpstr>Ley Nº 30424</vt:lpstr>
      <vt:lpstr>Ley Nº 30424</vt:lpstr>
      <vt:lpstr>Ley Nº 30424</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Karina Cano Alvarez</cp:lastModifiedBy>
  <cp:revision>111</cp:revision>
  <dcterms:created xsi:type="dcterms:W3CDTF">2021-09-24T16:56:48Z</dcterms:created>
  <dcterms:modified xsi:type="dcterms:W3CDTF">2022-11-27T19:19:50Z</dcterms:modified>
</cp:coreProperties>
</file>