
<file path=[Content_Types].xml><?xml version="1.0" encoding="utf-8"?>
<Types xmlns="http://schemas.openxmlformats.org/package/2006/content-types">
  <Default Extension="emf" ContentType="image/x-emf"/>
  <Default Extension="glb" ContentType="model/gltf.binary"/>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8" r:id="rId1"/>
  </p:sldMasterIdLst>
  <p:notesMasterIdLst>
    <p:notesMasterId r:id="rId198"/>
  </p:notesMasterIdLst>
  <p:handoutMasterIdLst>
    <p:handoutMasterId r:id="rId199"/>
  </p:handoutMasterIdLst>
  <p:sldIdLst>
    <p:sldId id="327" r:id="rId2"/>
    <p:sldId id="501" r:id="rId3"/>
    <p:sldId id="706" r:id="rId4"/>
    <p:sldId id="707" r:id="rId5"/>
    <p:sldId id="708" r:id="rId6"/>
    <p:sldId id="661" r:id="rId7"/>
    <p:sldId id="662" r:id="rId8"/>
    <p:sldId id="674" r:id="rId9"/>
    <p:sldId id="328" r:id="rId10"/>
    <p:sldId id="504" r:id="rId11"/>
    <p:sldId id="780" r:id="rId12"/>
    <p:sldId id="513" r:id="rId13"/>
    <p:sldId id="503" r:id="rId14"/>
    <p:sldId id="505" r:id="rId15"/>
    <p:sldId id="506" r:id="rId16"/>
    <p:sldId id="710" r:id="rId17"/>
    <p:sldId id="676" r:id="rId18"/>
    <p:sldId id="511" r:id="rId19"/>
    <p:sldId id="512" r:id="rId20"/>
    <p:sldId id="509" r:id="rId21"/>
    <p:sldId id="514" r:id="rId22"/>
    <p:sldId id="774" r:id="rId23"/>
    <p:sldId id="778" r:id="rId24"/>
    <p:sldId id="754" r:id="rId25"/>
    <p:sldId id="755" r:id="rId26"/>
    <p:sldId id="779" r:id="rId27"/>
    <p:sldId id="756" r:id="rId28"/>
    <p:sldId id="515" r:id="rId29"/>
    <p:sldId id="516" r:id="rId30"/>
    <p:sldId id="761" r:id="rId31"/>
    <p:sldId id="758" r:id="rId32"/>
    <p:sldId id="759" r:id="rId33"/>
    <p:sldId id="637" r:id="rId34"/>
    <p:sldId id="527" r:id="rId35"/>
    <p:sldId id="529" r:id="rId36"/>
    <p:sldId id="528" r:id="rId37"/>
    <p:sldId id="530" r:id="rId38"/>
    <p:sldId id="531" r:id="rId39"/>
    <p:sldId id="638" r:id="rId40"/>
    <p:sldId id="273" r:id="rId41"/>
    <p:sldId id="274" r:id="rId42"/>
    <p:sldId id="781" r:id="rId43"/>
    <p:sldId id="782" r:id="rId44"/>
    <p:sldId id="783" r:id="rId45"/>
    <p:sldId id="784" r:id="rId46"/>
    <p:sldId id="767" r:id="rId47"/>
    <p:sldId id="768" r:id="rId48"/>
    <p:sldId id="785" r:id="rId49"/>
    <p:sldId id="524" r:id="rId50"/>
    <p:sldId id="525" r:id="rId51"/>
    <p:sldId id="526" r:id="rId52"/>
    <p:sldId id="684" r:id="rId53"/>
    <p:sldId id="683" r:id="rId54"/>
    <p:sldId id="770" r:id="rId55"/>
    <p:sldId id="702" r:id="rId56"/>
    <p:sldId id="532" r:id="rId57"/>
    <p:sldId id="534" r:id="rId58"/>
    <p:sldId id="535" r:id="rId59"/>
    <p:sldId id="537" r:id="rId60"/>
    <p:sldId id="538" r:id="rId61"/>
    <p:sldId id="540" r:id="rId62"/>
    <p:sldId id="541" r:id="rId63"/>
    <p:sldId id="542" r:id="rId64"/>
    <p:sldId id="543" r:id="rId65"/>
    <p:sldId id="544" r:id="rId66"/>
    <p:sldId id="545" r:id="rId67"/>
    <p:sldId id="547" r:id="rId68"/>
    <p:sldId id="548" r:id="rId69"/>
    <p:sldId id="549" r:id="rId70"/>
    <p:sldId id="550" r:id="rId71"/>
    <p:sldId id="786" r:id="rId72"/>
    <p:sldId id="787" r:id="rId73"/>
    <p:sldId id="788" r:id="rId74"/>
    <p:sldId id="789" r:id="rId75"/>
    <p:sldId id="551" r:id="rId76"/>
    <p:sldId id="649" r:id="rId77"/>
    <p:sldId id="733" r:id="rId78"/>
    <p:sldId id="738" r:id="rId79"/>
    <p:sldId id="771" r:id="rId80"/>
    <p:sldId id="741" r:id="rId81"/>
    <p:sldId id="742" r:id="rId82"/>
    <p:sldId id="744" r:id="rId83"/>
    <p:sldId id="745" r:id="rId84"/>
    <p:sldId id="746" r:id="rId85"/>
    <p:sldId id="747" r:id="rId86"/>
    <p:sldId id="748" r:id="rId87"/>
    <p:sldId id="749" r:id="rId88"/>
    <p:sldId id="750" r:id="rId89"/>
    <p:sldId id="751" r:id="rId90"/>
    <p:sldId id="752" r:id="rId91"/>
    <p:sldId id="275" r:id="rId92"/>
    <p:sldId id="278" r:id="rId93"/>
    <p:sldId id="280" r:id="rId94"/>
    <p:sldId id="281" r:id="rId95"/>
    <p:sldId id="282" r:id="rId96"/>
    <p:sldId id="283" r:id="rId97"/>
    <p:sldId id="276" r:id="rId98"/>
    <p:sldId id="277" r:id="rId99"/>
    <p:sldId id="284" r:id="rId100"/>
    <p:sldId id="285" r:id="rId101"/>
    <p:sldId id="286" r:id="rId102"/>
    <p:sldId id="291" r:id="rId103"/>
    <p:sldId id="287" r:id="rId104"/>
    <p:sldId id="290" r:id="rId105"/>
    <p:sldId id="655" r:id="rId106"/>
    <p:sldId id="656" r:id="rId107"/>
    <p:sldId id="657" r:id="rId108"/>
    <p:sldId id="552" r:id="rId109"/>
    <p:sldId id="688" r:id="rId110"/>
    <p:sldId id="556" r:id="rId111"/>
    <p:sldId id="729" r:id="rId112"/>
    <p:sldId id="561" r:id="rId113"/>
    <p:sldId id="777" r:id="rId114"/>
    <p:sldId id="763" r:id="rId115"/>
    <p:sldId id="764" r:id="rId116"/>
    <p:sldId id="765" r:id="rId117"/>
    <p:sldId id="766" r:id="rId118"/>
    <p:sldId id="639" r:id="rId119"/>
    <p:sldId id="640" r:id="rId120"/>
    <p:sldId id="689" r:id="rId121"/>
    <p:sldId id="567" r:id="rId122"/>
    <p:sldId id="566" r:id="rId123"/>
    <p:sldId id="569" r:id="rId124"/>
    <p:sldId id="570" r:id="rId125"/>
    <p:sldId id="571" r:id="rId126"/>
    <p:sldId id="572" r:id="rId127"/>
    <p:sldId id="573" r:id="rId128"/>
    <p:sldId id="574" r:id="rId129"/>
    <p:sldId id="575" r:id="rId130"/>
    <p:sldId id="576" r:id="rId131"/>
    <p:sldId id="577" r:id="rId132"/>
    <p:sldId id="673" r:id="rId133"/>
    <p:sldId id="578" r:id="rId134"/>
    <p:sldId id="579" r:id="rId135"/>
    <p:sldId id="580" r:id="rId136"/>
    <p:sldId id="586" r:id="rId137"/>
    <p:sldId id="288" r:id="rId138"/>
    <p:sldId id="263" r:id="rId139"/>
    <p:sldId id="790" r:id="rId140"/>
    <p:sldId id="791" r:id="rId141"/>
    <p:sldId id="792" r:id="rId142"/>
    <p:sldId id="793" r:id="rId143"/>
    <p:sldId id="590" r:id="rId144"/>
    <p:sldId id="591" r:id="rId145"/>
    <p:sldId id="608" r:id="rId146"/>
    <p:sldId id="700" r:id="rId147"/>
    <p:sldId id="610" r:id="rId148"/>
    <p:sldId id="692" r:id="rId149"/>
    <p:sldId id="693" r:id="rId150"/>
    <p:sldId id="694" r:id="rId151"/>
    <p:sldId id="695" r:id="rId152"/>
    <p:sldId id="611" r:id="rId153"/>
    <p:sldId id="732" r:id="rId154"/>
    <p:sldId id="696" r:id="rId155"/>
    <p:sldId id="613" r:id="rId156"/>
    <p:sldId id="614" r:id="rId157"/>
    <p:sldId id="615" r:id="rId158"/>
    <p:sldId id="703" r:id="rId159"/>
    <p:sldId id="704" r:id="rId160"/>
    <p:sldId id="705" r:id="rId161"/>
    <p:sldId id="697" r:id="rId162"/>
    <p:sldId id="616" r:id="rId163"/>
    <p:sldId id="794" r:id="rId164"/>
    <p:sldId id="730" r:id="rId165"/>
    <p:sldId id="731" r:id="rId166"/>
    <p:sldId id="714" r:id="rId167"/>
    <p:sldId id="715" r:id="rId168"/>
    <p:sldId id="716" r:id="rId169"/>
    <p:sldId id="795" r:id="rId170"/>
    <p:sldId id="796" r:id="rId171"/>
    <p:sldId id="617" r:id="rId172"/>
    <p:sldId id="618" r:id="rId173"/>
    <p:sldId id="717" r:id="rId174"/>
    <p:sldId id="718" r:id="rId175"/>
    <p:sldId id="719" r:id="rId176"/>
    <p:sldId id="720" r:id="rId177"/>
    <p:sldId id="721" r:id="rId178"/>
    <p:sldId id="722" r:id="rId179"/>
    <p:sldId id="723" r:id="rId180"/>
    <p:sldId id="724" r:id="rId181"/>
    <p:sldId id="725" r:id="rId182"/>
    <p:sldId id="701" r:id="rId183"/>
    <p:sldId id="619" r:id="rId184"/>
    <p:sldId id="687" r:id="rId185"/>
    <p:sldId id="726" r:id="rId186"/>
    <p:sldId id="685" r:id="rId187"/>
    <p:sldId id="686" r:id="rId188"/>
    <p:sldId id="620" r:id="rId189"/>
    <p:sldId id="621" r:id="rId190"/>
    <p:sldId id="622" r:id="rId191"/>
    <p:sldId id="624" r:id="rId192"/>
    <p:sldId id="625" r:id="rId193"/>
    <p:sldId id="626" r:id="rId194"/>
    <p:sldId id="627" r:id="rId195"/>
    <p:sldId id="658" r:id="rId196"/>
    <p:sldId id="469" r:id="rId19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p:cViewPr varScale="1">
        <p:scale>
          <a:sx n="70" d="100"/>
          <a:sy n="70" d="100"/>
        </p:scale>
        <p:origin x="654" y="60"/>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128268"/>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96" Type="http://schemas.openxmlformats.org/officeDocument/2006/relationships/slide" Target="slides/slide195.xml"/><Relationship Id="rId200"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1"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notesMaster" Target="notesMasters/notesMaster1.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handoutMaster" Target="handoutMasters/handoutMaster1.xml"/><Relationship Id="rId203"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C0A67B-C1A9-41A9-B4B1-BB054899309E}" type="doc">
      <dgm:prSet loTypeId="urn:microsoft.com/office/officeart/2005/8/layout/hProcess11" loCatId="process" qsTypeId="urn:microsoft.com/office/officeart/2005/8/quickstyle/simple1" qsCatId="simple" csTypeId="urn:microsoft.com/office/officeart/2005/8/colors/accent1_2" csCatId="accent1" phldr="1"/>
      <dgm:spPr/>
    </dgm:pt>
    <dgm:pt modelId="{DC41287B-759F-4FFD-9E78-F2CA3F329205}">
      <dgm:prSet phldrT="[Texto]"/>
      <dgm:spPr/>
      <dgm:t>
        <a:bodyPr/>
        <a:lstStyle/>
        <a:p>
          <a:r>
            <a:rPr lang="es-ES" dirty="0"/>
            <a:t>Se amplio plazo para laudar</a:t>
          </a:r>
        </a:p>
        <a:p>
          <a:r>
            <a:rPr lang="es-ES" dirty="0"/>
            <a:t>9/08/2013</a:t>
          </a:r>
        </a:p>
      </dgm:t>
    </dgm:pt>
    <dgm:pt modelId="{4DFD160A-ED60-4197-8C95-E2AE0AFBF54F}" type="parTrans" cxnId="{A04357D0-3624-4092-A5C2-6D29C0E69AE9}">
      <dgm:prSet/>
      <dgm:spPr/>
      <dgm:t>
        <a:bodyPr/>
        <a:lstStyle/>
        <a:p>
          <a:endParaRPr lang="es-ES"/>
        </a:p>
      </dgm:t>
    </dgm:pt>
    <dgm:pt modelId="{4CC2AFE1-2F9D-4E0E-B01A-434657709A19}" type="sibTrans" cxnId="{A04357D0-3624-4092-A5C2-6D29C0E69AE9}">
      <dgm:prSet/>
      <dgm:spPr/>
      <dgm:t>
        <a:bodyPr/>
        <a:lstStyle/>
        <a:p>
          <a:endParaRPr lang="es-ES"/>
        </a:p>
      </dgm:t>
    </dgm:pt>
    <dgm:pt modelId="{CE03DCBC-3675-4BB6-8F92-A6BC7FABBBE1}">
      <dgm:prSet phldrT="[Texto]"/>
      <dgm:spPr/>
      <dgm:t>
        <a:bodyPr/>
        <a:lstStyle/>
        <a:p>
          <a:r>
            <a:rPr lang="es-ES" dirty="0"/>
            <a:t>6/09/2013</a:t>
          </a:r>
        </a:p>
        <a:p>
          <a:r>
            <a:rPr lang="es-ES" dirty="0"/>
            <a:t>Venció plazo para laudar</a:t>
          </a:r>
        </a:p>
      </dgm:t>
    </dgm:pt>
    <dgm:pt modelId="{4C73E6D7-B324-4BDF-ABC0-9C9AA8F8DA15}" type="parTrans" cxnId="{060846B9-D838-4E5D-8482-59CA55F0B35A}">
      <dgm:prSet/>
      <dgm:spPr/>
      <dgm:t>
        <a:bodyPr/>
        <a:lstStyle/>
        <a:p>
          <a:endParaRPr lang="es-ES"/>
        </a:p>
      </dgm:t>
    </dgm:pt>
    <dgm:pt modelId="{F3AFF931-8DC2-44D4-A06E-C17EB848AF16}" type="sibTrans" cxnId="{060846B9-D838-4E5D-8482-59CA55F0B35A}">
      <dgm:prSet/>
      <dgm:spPr/>
      <dgm:t>
        <a:bodyPr/>
        <a:lstStyle/>
        <a:p>
          <a:endParaRPr lang="es-ES"/>
        </a:p>
      </dgm:t>
    </dgm:pt>
    <dgm:pt modelId="{8004D3F6-FD3E-45A2-86E4-A69F8381069E}">
      <dgm:prSet phldrT="[Texto]"/>
      <dgm:spPr/>
      <dgm:t>
        <a:bodyPr/>
        <a:lstStyle/>
        <a:p>
          <a:endParaRPr lang="es-ES" dirty="0"/>
        </a:p>
        <a:p>
          <a:r>
            <a:rPr lang="es-ES" dirty="0"/>
            <a:t>Fecha del laudo</a:t>
          </a:r>
        </a:p>
        <a:p>
          <a:r>
            <a:rPr lang="es-ES" dirty="0"/>
            <a:t>9/09/2013</a:t>
          </a:r>
        </a:p>
      </dgm:t>
    </dgm:pt>
    <dgm:pt modelId="{5D455C4A-51D9-4971-B384-6CB6F0DC325B}" type="parTrans" cxnId="{FEEACDA5-5683-40AB-94A8-E50CFFAB7E14}">
      <dgm:prSet/>
      <dgm:spPr/>
      <dgm:t>
        <a:bodyPr/>
        <a:lstStyle/>
        <a:p>
          <a:endParaRPr lang="es-ES"/>
        </a:p>
      </dgm:t>
    </dgm:pt>
    <dgm:pt modelId="{50B09EA5-F656-4F43-BC4D-DCE3CC7FC11D}" type="sibTrans" cxnId="{FEEACDA5-5683-40AB-94A8-E50CFFAB7E14}">
      <dgm:prSet/>
      <dgm:spPr/>
      <dgm:t>
        <a:bodyPr/>
        <a:lstStyle/>
        <a:p>
          <a:endParaRPr lang="es-ES"/>
        </a:p>
      </dgm:t>
    </dgm:pt>
    <dgm:pt modelId="{C5D58BA8-FDE2-4F57-B180-0CDDFC3B35AF}">
      <dgm:prSet/>
      <dgm:spPr/>
      <dgm:t>
        <a:bodyPr/>
        <a:lstStyle/>
        <a:p>
          <a:r>
            <a:rPr lang="es-ES" dirty="0"/>
            <a:t>3/10/2013</a:t>
          </a:r>
        </a:p>
        <a:p>
          <a:r>
            <a:rPr lang="es-ES" dirty="0"/>
            <a:t>Se notifica el laudo</a:t>
          </a:r>
        </a:p>
      </dgm:t>
    </dgm:pt>
    <dgm:pt modelId="{650B2370-B1B4-4FAD-9762-6A773A96970E}" type="parTrans" cxnId="{48A5CEF7-1F98-4DA5-BD3B-449345D1462E}">
      <dgm:prSet/>
      <dgm:spPr/>
      <dgm:t>
        <a:bodyPr/>
        <a:lstStyle/>
        <a:p>
          <a:endParaRPr lang="es-ES"/>
        </a:p>
      </dgm:t>
    </dgm:pt>
    <dgm:pt modelId="{120543EE-6BC3-401A-A1B3-EE606E75E9B0}" type="sibTrans" cxnId="{48A5CEF7-1F98-4DA5-BD3B-449345D1462E}">
      <dgm:prSet/>
      <dgm:spPr/>
      <dgm:t>
        <a:bodyPr/>
        <a:lstStyle/>
        <a:p>
          <a:endParaRPr lang="es-ES"/>
        </a:p>
      </dgm:t>
    </dgm:pt>
    <dgm:pt modelId="{F3F12F50-87BD-4688-A72E-865100063206}">
      <dgm:prSet/>
      <dgm:spPr/>
      <dgm:t>
        <a:bodyPr/>
        <a:lstStyle/>
        <a:p>
          <a:r>
            <a:rPr lang="es-ES" dirty="0"/>
            <a:t>Reclama vencimiento del plazo</a:t>
          </a:r>
        </a:p>
        <a:p>
          <a:r>
            <a:rPr lang="es-ES" dirty="0"/>
            <a:t>4/10/2013</a:t>
          </a:r>
        </a:p>
      </dgm:t>
    </dgm:pt>
    <dgm:pt modelId="{68500F7F-D1EF-4B4F-AE62-1E88B66FF9AD}" type="parTrans" cxnId="{A49306D6-07C0-4A7A-970E-72DABAD3C9BF}">
      <dgm:prSet/>
      <dgm:spPr/>
      <dgm:t>
        <a:bodyPr/>
        <a:lstStyle/>
        <a:p>
          <a:endParaRPr lang="es-ES"/>
        </a:p>
      </dgm:t>
    </dgm:pt>
    <dgm:pt modelId="{E30E0434-7ECD-4C56-B0AF-ED6DF643115D}" type="sibTrans" cxnId="{A49306D6-07C0-4A7A-970E-72DABAD3C9BF}">
      <dgm:prSet/>
      <dgm:spPr/>
      <dgm:t>
        <a:bodyPr/>
        <a:lstStyle/>
        <a:p>
          <a:endParaRPr lang="es-ES"/>
        </a:p>
      </dgm:t>
    </dgm:pt>
    <dgm:pt modelId="{7DF8EF43-C348-4D85-837D-B7245F951327}" type="pres">
      <dgm:prSet presAssocID="{F3C0A67B-C1A9-41A9-B4B1-BB054899309E}" presName="Name0" presStyleCnt="0">
        <dgm:presLayoutVars>
          <dgm:dir/>
          <dgm:resizeHandles val="exact"/>
        </dgm:presLayoutVars>
      </dgm:prSet>
      <dgm:spPr/>
    </dgm:pt>
    <dgm:pt modelId="{36346607-CDD3-445C-BA51-7E91C5D485FB}" type="pres">
      <dgm:prSet presAssocID="{F3C0A67B-C1A9-41A9-B4B1-BB054899309E}" presName="arrow" presStyleLbl="bgShp" presStyleIdx="0" presStyleCnt="1"/>
      <dgm:spPr/>
    </dgm:pt>
    <dgm:pt modelId="{B418E04F-2CBF-4BB0-8926-B3499EFD3823}" type="pres">
      <dgm:prSet presAssocID="{F3C0A67B-C1A9-41A9-B4B1-BB054899309E}" presName="points" presStyleCnt="0"/>
      <dgm:spPr/>
    </dgm:pt>
    <dgm:pt modelId="{B8B51F57-82AF-4479-8D5D-E89F2CAD89C2}" type="pres">
      <dgm:prSet presAssocID="{DC41287B-759F-4FFD-9E78-F2CA3F329205}" presName="compositeA" presStyleCnt="0"/>
      <dgm:spPr/>
    </dgm:pt>
    <dgm:pt modelId="{C8831B78-B560-4966-93FA-8159226C4D8D}" type="pres">
      <dgm:prSet presAssocID="{DC41287B-759F-4FFD-9E78-F2CA3F329205}" presName="textA" presStyleLbl="revTx" presStyleIdx="0" presStyleCnt="5">
        <dgm:presLayoutVars>
          <dgm:bulletEnabled val="1"/>
        </dgm:presLayoutVars>
      </dgm:prSet>
      <dgm:spPr/>
    </dgm:pt>
    <dgm:pt modelId="{B22E0A4F-BE0A-4D65-AD6D-FD64EA8F25B9}" type="pres">
      <dgm:prSet presAssocID="{DC41287B-759F-4FFD-9E78-F2CA3F329205}" presName="circleA" presStyleLbl="node1" presStyleIdx="0" presStyleCnt="5"/>
      <dgm:spPr/>
    </dgm:pt>
    <dgm:pt modelId="{52E4468F-E96C-421F-A720-538C1FD7949E}" type="pres">
      <dgm:prSet presAssocID="{DC41287B-759F-4FFD-9E78-F2CA3F329205}" presName="spaceA" presStyleCnt="0"/>
      <dgm:spPr/>
    </dgm:pt>
    <dgm:pt modelId="{550A4AA2-4B7F-49A6-BB10-E2718A5E7382}" type="pres">
      <dgm:prSet presAssocID="{4CC2AFE1-2F9D-4E0E-B01A-434657709A19}" presName="space" presStyleCnt="0"/>
      <dgm:spPr/>
    </dgm:pt>
    <dgm:pt modelId="{58B2D717-70C7-4780-9203-1A841783DF69}" type="pres">
      <dgm:prSet presAssocID="{CE03DCBC-3675-4BB6-8F92-A6BC7FABBBE1}" presName="compositeB" presStyleCnt="0"/>
      <dgm:spPr/>
    </dgm:pt>
    <dgm:pt modelId="{2DFE4510-3661-4928-B6BE-152BDD50DEFE}" type="pres">
      <dgm:prSet presAssocID="{CE03DCBC-3675-4BB6-8F92-A6BC7FABBBE1}" presName="textB" presStyleLbl="revTx" presStyleIdx="1" presStyleCnt="5">
        <dgm:presLayoutVars>
          <dgm:bulletEnabled val="1"/>
        </dgm:presLayoutVars>
      </dgm:prSet>
      <dgm:spPr/>
    </dgm:pt>
    <dgm:pt modelId="{AD2131B2-602E-489D-8BFA-B41B6B4332D4}" type="pres">
      <dgm:prSet presAssocID="{CE03DCBC-3675-4BB6-8F92-A6BC7FABBBE1}" presName="circleB" presStyleLbl="node1" presStyleIdx="1" presStyleCnt="5"/>
      <dgm:spPr/>
    </dgm:pt>
    <dgm:pt modelId="{2D0B2080-BC10-445D-ACAA-8F0CE7D93A68}" type="pres">
      <dgm:prSet presAssocID="{CE03DCBC-3675-4BB6-8F92-A6BC7FABBBE1}" presName="spaceB" presStyleCnt="0"/>
      <dgm:spPr/>
    </dgm:pt>
    <dgm:pt modelId="{E7958217-A803-4F48-A23F-1232AD8542BA}" type="pres">
      <dgm:prSet presAssocID="{F3AFF931-8DC2-44D4-A06E-C17EB848AF16}" presName="space" presStyleCnt="0"/>
      <dgm:spPr/>
    </dgm:pt>
    <dgm:pt modelId="{F614719E-5512-4078-99FD-C8BC76BE500A}" type="pres">
      <dgm:prSet presAssocID="{8004D3F6-FD3E-45A2-86E4-A69F8381069E}" presName="compositeA" presStyleCnt="0"/>
      <dgm:spPr/>
    </dgm:pt>
    <dgm:pt modelId="{1A8E5109-F503-4D6B-BB13-B2CA0D9AF40C}" type="pres">
      <dgm:prSet presAssocID="{8004D3F6-FD3E-45A2-86E4-A69F8381069E}" presName="textA" presStyleLbl="revTx" presStyleIdx="2" presStyleCnt="5">
        <dgm:presLayoutVars>
          <dgm:bulletEnabled val="1"/>
        </dgm:presLayoutVars>
      </dgm:prSet>
      <dgm:spPr/>
    </dgm:pt>
    <dgm:pt modelId="{666E02C4-958A-467A-8FCA-4FEC8F8D3C62}" type="pres">
      <dgm:prSet presAssocID="{8004D3F6-FD3E-45A2-86E4-A69F8381069E}" presName="circleA" presStyleLbl="node1" presStyleIdx="2" presStyleCnt="5"/>
      <dgm:spPr/>
    </dgm:pt>
    <dgm:pt modelId="{27E976F7-CAC3-4592-A7AD-6B9289FFC5A8}" type="pres">
      <dgm:prSet presAssocID="{8004D3F6-FD3E-45A2-86E4-A69F8381069E}" presName="spaceA" presStyleCnt="0"/>
      <dgm:spPr/>
    </dgm:pt>
    <dgm:pt modelId="{5F0A4385-3C4E-4099-B18F-9E1EBBBE69B5}" type="pres">
      <dgm:prSet presAssocID="{50B09EA5-F656-4F43-BC4D-DCE3CC7FC11D}" presName="space" presStyleCnt="0"/>
      <dgm:spPr/>
    </dgm:pt>
    <dgm:pt modelId="{F7681788-293B-465D-A45F-BC24F4BE76F5}" type="pres">
      <dgm:prSet presAssocID="{C5D58BA8-FDE2-4F57-B180-0CDDFC3B35AF}" presName="compositeB" presStyleCnt="0"/>
      <dgm:spPr/>
    </dgm:pt>
    <dgm:pt modelId="{FB8D0F1E-8134-443B-8475-46C679F52DBB}" type="pres">
      <dgm:prSet presAssocID="{C5D58BA8-FDE2-4F57-B180-0CDDFC3B35AF}" presName="textB" presStyleLbl="revTx" presStyleIdx="3" presStyleCnt="5">
        <dgm:presLayoutVars>
          <dgm:bulletEnabled val="1"/>
        </dgm:presLayoutVars>
      </dgm:prSet>
      <dgm:spPr/>
    </dgm:pt>
    <dgm:pt modelId="{AFFBA038-E61A-456E-98A2-B4CBA187EB36}" type="pres">
      <dgm:prSet presAssocID="{C5D58BA8-FDE2-4F57-B180-0CDDFC3B35AF}" presName="circleB" presStyleLbl="node1" presStyleIdx="3" presStyleCnt="5"/>
      <dgm:spPr/>
    </dgm:pt>
    <dgm:pt modelId="{9ED9CBE6-EAB4-4449-829E-074B9D7167BD}" type="pres">
      <dgm:prSet presAssocID="{C5D58BA8-FDE2-4F57-B180-0CDDFC3B35AF}" presName="spaceB" presStyleCnt="0"/>
      <dgm:spPr/>
    </dgm:pt>
    <dgm:pt modelId="{8DC71B59-EDEF-4D6E-B0CE-3085B35B31BF}" type="pres">
      <dgm:prSet presAssocID="{120543EE-6BC3-401A-A1B3-EE606E75E9B0}" presName="space" presStyleCnt="0"/>
      <dgm:spPr/>
    </dgm:pt>
    <dgm:pt modelId="{9DD2BC06-D800-41D9-87DC-D37F3CB3C462}" type="pres">
      <dgm:prSet presAssocID="{F3F12F50-87BD-4688-A72E-865100063206}" presName="compositeA" presStyleCnt="0"/>
      <dgm:spPr/>
    </dgm:pt>
    <dgm:pt modelId="{F25778B1-DF7D-4AF6-A6D3-479586D226D9}" type="pres">
      <dgm:prSet presAssocID="{F3F12F50-87BD-4688-A72E-865100063206}" presName="textA" presStyleLbl="revTx" presStyleIdx="4" presStyleCnt="5">
        <dgm:presLayoutVars>
          <dgm:bulletEnabled val="1"/>
        </dgm:presLayoutVars>
      </dgm:prSet>
      <dgm:spPr/>
    </dgm:pt>
    <dgm:pt modelId="{8ABDB949-4657-4BEE-9DED-C515FD0ADED7}" type="pres">
      <dgm:prSet presAssocID="{F3F12F50-87BD-4688-A72E-865100063206}" presName="circleA" presStyleLbl="node1" presStyleIdx="4" presStyleCnt="5"/>
      <dgm:spPr/>
    </dgm:pt>
    <dgm:pt modelId="{E2C0F463-E5CD-472F-B677-DD57684356B7}" type="pres">
      <dgm:prSet presAssocID="{F3F12F50-87BD-4688-A72E-865100063206}" presName="spaceA" presStyleCnt="0"/>
      <dgm:spPr/>
    </dgm:pt>
  </dgm:ptLst>
  <dgm:cxnLst>
    <dgm:cxn modelId="{E18C3420-5275-4CBB-A539-926694BB757F}" type="presOf" srcId="{F3C0A67B-C1A9-41A9-B4B1-BB054899309E}" destId="{7DF8EF43-C348-4D85-837D-B7245F951327}" srcOrd="0" destOrd="0" presId="urn:microsoft.com/office/officeart/2005/8/layout/hProcess11"/>
    <dgm:cxn modelId="{E291B827-41CA-4CDA-897A-9EC4F6BEF518}" type="presOf" srcId="{CE03DCBC-3675-4BB6-8F92-A6BC7FABBBE1}" destId="{2DFE4510-3661-4928-B6BE-152BDD50DEFE}" srcOrd="0" destOrd="0" presId="urn:microsoft.com/office/officeart/2005/8/layout/hProcess11"/>
    <dgm:cxn modelId="{56D39035-FBC6-4E7D-B3B3-039D63AD69CA}" type="presOf" srcId="{F3F12F50-87BD-4688-A72E-865100063206}" destId="{F25778B1-DF7D-4AF6-A6D3-479586D226D9}" srcOrd="0" destOrd="0" presId="urn:microsoft.com/office/officeart/2005/8/layout/hProcess11"/>
    <dgm:cxn modelId="{2EDD5D50-9E59-4416-85B9-EA020B2C3F54}" type="presOf" srcId="{DC41287B-759F-4FFD-9E78-F2CA3F329205}" destId="{C8831B78-B560-4966-93FA-8159226C4D8D}" srcOrd="0" destOrd="0" presId="urn:microsoft.com/office/officeart/2005/8/layout/hProcess11"/>
    <dgm:cxn modelId="{9850C89F-C080-41FE-BA18-E1FDB0FCCFF2}" type="presOf" srcId="{C5D58BA8-FDE2-4F57-B180-0CDDFC3B35AF}" destId="{FB8D0F1E-8134-443B-8475-46C679F52DBB}" srcOrd="0" destOrd="0" presId="urn:microsoft.com/office/officeart/2005/8/layout/hProcess11"/>
    <dgm:cxn modelId="{FEEACDA5-5683-40AB-94A8-E50CFFAB7E14}" srcId="{F3C0A67B-C1A9-41A9-B4B1-BB054899309E}" destId="{8004D3F6-FD3E-45A2-86E4-A69F8381069E}" srcOrd="2" destOrd="0" parTransId="{5D455C4A-51D9-4971-B384-6CB6F0DC325B}" sibTransId="{50B09EA5-F656-4F43-BC4D-DCE3CC7FC11D}"/>
    <dgm:cxn modelId="{B15A72AC-A4B3-49AA-802B-992A0A217313}" type="presOf" srcId="{8004D3F6-FD3E-45A2-86E4-A69F8381069E}" destId="{1A8E5109-F503-4D6B-BB13-B2CA0D9AF40C}" srcOrd="0" destOrd="0" presId="urn:microsoft.com/office/officeart/2005/8/layout/hProcess11"/>
    <dgm:cxn modelId="{060846B9-D838-4E5D-8482-59CA55F0B35A}" srcId="{F3C0A67B-C1A9-41A9-B4B1-BB054899309E}" destId="{CE03DCBC-3675-4BB6-8F92-A6BC7FABBBE1}" srcOrd="1" destOrd="0" parTransId="{4C73E6D7-B324-4BDF-ABC0-9C9AA8F8DA15}" sibTransId="{F3AFF931-8DC2-44D4-A06E-C17EB848AF16}"/>
    <dgm:cxn modelId="{A04357D0-3624-4092-A5C2-6D29C0E69AE9}" srcId="{F3C0A67B-C1A9-41A9-B4B1-BB054899309E}" destId="{DC41287B-759F-4FFD-9E78-F2CA3F329205}" srcOrd="0" destOrd="0" parTransId="{4DFD160A-ED60-4197-8C95-E2AE0AFBF54F}" sibTransId="{4CC2AFE1-2F9D-4E0E-B01A-434657709A19}"/>
    <dgm:cxn modelId="{A49306D6-07C0-4A7A-970E-72DABAD3C9BF}" srcId="{F3C0A67B-C1A9-41A9-B4B1-BB054899309E}" destId="{F3F12F50-87BD-4688-A72E-865100063206}" srcOrd="4" destOrd="0" parTransId="{68500F7F-D1EF-4B4F-AE62-1E88B66FF9AD}" sibTransId="{E30E0434-7ECD-4C56-B0AF-ED6DF643115D}"/>
    <dgm:cxn modelId="{48A5CEF7-1F98-4DA5-BD3B-449345D1462E}" srcId="{F3C0A67B-C1A9-41A9-B4B1-BB054899309E}" destId="{C5D58BA8-FDE2-4F57-B180-0CDDFC3B35AF}" srcOrd="3" destOrd="0" parTransId="{650B2370-B1B4-4FAD-9762-6A773A96970E}" sibTransId="{120543EE-6BC3-401A-A1B3-EE606E75E9B0}"/>
    <dgm:cxn modelId="{436EEAEF-C6F7-42CE-8389-4C21C8F44D6E}" type="presParOf" srcId="{7DF8EF43-C348-4D85-837D-B7245F951327}" destId="{36346607-CDD3-445C-BA51-7E91C5D485FB}" srcOrd="0" destOrd="0" presId="urn:microsoft.com/office/officeart/2005/8/layout/hProcess11"/>
    <dgm:cxn modelId="{53FDEBB0-9DA2-4490-A5AB-28ABD42AD00B}" type="presParOf" srcId="{7DF8EF43-C348-4D85-837D-B7245F951327}" destId="{B418E04F-2CBF-4BB0-8926-B3499EFD3823}" srcOrd="1" destOrd="0" presId="urn:microsoft.com/office/officeart/2005/8/layout/hProcess11"/>
    <dgm:cxn modelId="{96D25E01-94B5-4FAB-AA96-8FAE1C6B21CE}" type="presParOf" srcId="{B418E04F-2CBF-4BB0-8926-B3499EFD3823}" destId="{B8B51F57-82AF-4479-8D5D-E89F2CAD89C2}" srcOrd="0" destOrd="0" presId="urn:microsoft.com/office/officeart/2005/8/layout/hProcess11"/>
    <dgm:cxn modelId="{A62B59A9-B736-460D-BAA9-DCBF0D816854}" type="presParOf" srcId="{B8B51F57-82AF-4479-8D5D-E89F2CAD89C2}" destId="{C8831B78-B560-4966-93FA-8159226C4D8D}" srcOrd="0" destOrd="0" presId="urn:microsoft.com/office/officeart/2005/8/layout/hProcess11"/>
    <dgm:cxn modelId="{0234077A-D1CB-46D5-9D1C-12C77E50297B}" type="presParOf" srcId="{B8B51F57-82AF-4479-8D5D-E89F2CAD89C2}" destId="{B22E0A4F-BE0A-4D65-AD6D-FD64EA8F25B9}" srcOrd="1" destOrd="0" presId="urn:microsoft.com/office/officeart/2005/8/layout/hProcess11"/>
    <dgm:cxn modelId="{AED0408B-DD89-4722-B847-584F86C1A25F}" type="presParOf" srcId="{B8B51F57-82AF-4479-8D5D-E89F2CAD89C2}" destId="{52E4468F-E96C-421F-A720-538C1FD7949E}" srcOrd="2" destOrd="0" presId="urn:microsoft.com/office/officeart/2005/8/layout/hProcess11"/>
    <dgm:cxn modelId="{542508C9-BBF9-44F5-A774-31F0719674C2}" type="presParOf" srcId="{B418E04F-2CBF-4BB0-8926-B3499EFD3823}" destId="{550A4AA2-4B7F-49A6-BB10-E2718A5E7382}" srcOrd="1" destOrd="0" presId="urn:microsoft.com/office/officeart/2005/8/layout/hProcess11"/>
    <dgm:cxn modelId="{9E687F36-F48F-4865-BB40-FD06DD923605}" type="presParOf" srcId="{B418E04F-2CBF-4BB0-8926-B3499EFD3823}" destId="{58B2D717-70C7-4780-9203-1A841783DF69}" srcOrd="2" destOrd="0" presId="urn:microsoft.com/office/officeart/2005/8/layout/hProcess11"/>
    <dgm:cxn modelId="{92F29317-D47A-46F2-825A-4153826682B8}" type="presParOf" srcId="{58B2D717-70C7-4780-9203-1A841783DF69}" destId="{2DFE4510-3661-4928-B6BE-152BDD50DEFE}" srcOrd="0" destOrd="0" presId="urn:microsoft.com/office/officeart/2005/8/layout/hProcess11"/>
    <dgm:cxn modelId="{54FE2C65-A54C-480B-9BE8-44357142C4F6}" type="presParOf" srcId="{58B2D717-70C7-4780-9203-1A841783DF69}" destId="{AD2131B2-602E-489D-8BFA-B41B6B4332D4}" srcOrd="1" destOrd="0" presId="urn:microsoft.com/office/officeart/2005/8/layout/hProcess11"/>
    <dgm:cxn modelId="{0DE62317-F418-4EC0-80F5-9A91C3CB27D5}" type="presParOf" srcId="{58B2D717-70C7-4780-9203-1A841783DF69}" destId="{2D0B2080-BC10-445D-ACAA-8F0CE7D93A68}" srcOrd="2" destOrd="0" presId="urn:microsoft.com/office/officeart/2005/8/layout/hProcess11"/>
    <dgm:cxn modelId="{B3262E21-C40F-48AA-B870-AFF20D1047E8}" type="presParOf" srcId="{B418E04F-2CBF-4BB0-8926-B3499EFD3823}" destId="{E7958217-A803-4F48-A23F-1232AD8542BA}" srcOrd="3" destOrd="0" presId="urn:microsoft.com/office/officeart/2005/8/layout/hProcess11"/>
    <dgm:cxn modelId="{7EB0CB56-E31A-4D47-B18F-9A4263EC8FF4}" type="presParOf" srcId="{B418E04F-2CBF-4BB0-8926-B3499EFD3823}" destId="{F614719E-5512-4078-99FD-C8BC76BE500A}" srcOrd="4" destOrd="0" presId="urn:microsoft.com/office/officeart/2005/8/layout/hProcess11"/>
    <dgm:cxn modelId="{A34047D1-D22A-4111-AD68-AF89DCFC597B}" type="presParOf" srcId="{F614719E-5512-4078-99FD-C8BC76BE500A}" destId="{1A8E5109-F503-4D6B-BB13-B2CA0D9AF40C}" srcOrd="0" destOrd="0" presId="urn:microsoft.com/office/officeart/2005/8/layout/hProcess11"/>
    <dgm:cxn modelId="{8941F805-7809-4B4F-9FBB-E082350BDF8B}" type="presParOf" srcId="{F614719E-5512-4078-99FD-C8BC76BE500A}" destId="{666E02C4-958A-467A-8FCA-4FEC8F8D3C62}" srcOrd="1" destOrd="0" presId="urn:microsoft.com/office/officeart/2005/8/layout/hProcess11"/>
    <dgm:cxn modelId="{0AE68423-FEE3-4CB6-B1D7-7330D11752E3}" type="presParOf" srcId="{F614719E-5512-4078-99FD-C8BC76BE500A}" destId="{27E976F7-CAC3-4592-A7AD-6B9289FFC5A8}" srcOrd="2" destOrd="0" presId="urn:microsoft.com/office/officeart/2005/8/layout/hProcess11"/>
    <dgm:cxn modelId="{AA7622A5-1C35-4751-AA12-33F9F2C5BCDE}" type="presParOf" srcId="{B418E04F-2CBF-4BB0-8926-B3499EFD3823}" destId="{5F0A4385-3C4E-4099-B18F-9E1EBBBE69B5}" srcOrd="5" destOrd="0" presId="urn:microsoft.com/office/officeart/2005/8/layout/hProcess11"/>
    <dgm:cxn modelId="{9921092F-0F8C-4505-9112-F2B945FCE603}" type="presParOf" srcId="{B418E04F-2CBF-4BB0-8926-B3499EFD3823}" destId="{F7681788-293B-465D-A45F-BC24F4BE76F5}" srcOrd="6" destOrd="0" presId="urn:microsoft.com/office/officeart/2005/8/layout/hProcess11"/>
    <dgm:cxn modelId="{59D49B98-3961-40BC-8AF5-FB36CF0D8D92}" type="presParOf" srcId="{F7681788-293B-465D-A45F-BC24F4BE76F5}" destId="{FB8D0F1E-8134-443B-8475-46C679F52DBB}" srcOrd="0" destOrd="0" presId="urn:microsoft.com/office/officeart/2005/8/layout/hProcess11"/>
    <dgm:cxn modelId="{BD465311-9695-4F8E-958B-DFAD982AE44B}" type="presParOf" srcId="{F7681788-293B-465D-A45F-BC24F4BE76F5}" destId="{AFFBA038-E61A-456E-98A2-B4CBA187EB36}" srcOrd="1" destOrd="0" presId="urn:microsoft.com/office/officeart/2005/8/layout/hProcess11"/>
    <dgm:cxn modelId="{DC32FB37-17E9-4B1D-BCF1-1CF25157EDAA}" type="presParOf" srcId="{F7681788-293B-465D-A45F-BC24F4BE76F5}" destId="{9ED9CBE6-EAB4-4449-829E-074B9D7167BD}" srcOrd="2" destOrd="0" presId="urn:microsoft.com/office/officeart/2005/8/layout/hProcess11"/>
    <dgm:cxn modelId="{80BDA732-D246-4755-8E7A-3421121C226D}" type="presParOf" srcId="{B418E04F-2CBF-4BB0-8926-B3499EFD3823}" destId="{8DC71B59-EDEF-4D6E-B0CE-3085B35B31BF}" srcOrd="7" destOrd="0" presId="urn:microsoft.com/office/officeart/2005/8/layout/hProcess11"/>
    <dgm:cxn modelId="{3DCF436B-EEB3-4615-AA1B-0FD83F8CF8AB}" type="presParOf" srcId="{B418E04F-2CBF-4BB0-8926-B3499EFD3823}" destId="{9DD2BC06-D800-41D9-87DC-D37F3CB3C462}" srcOrd="8" destOrd="0" presId="urn:microsoft.com/office/officeart/2005/8/layout/hProcess11"/>
    <dgm:cxn modelId="{FD1C5733-13EA-40A2-86DF-0D82A738C2AF}" type="presParOf" srcId="{9DD2BC06-D800-41D9-87DC-D37F3CB3C462}" destId="{F25778B1-DF7D-4AF6-A6D3-479586D226D9}" srcOrd="0" destOrd="0" presId="urn:microsoft.com/office/officeart/2005/8/layout/hProcess11"/>
    <dgm:cxn modelId="{8512A5DB-5458-4586-82C6-A7828A2B0F3C}" type="presParOf" srcId="{9DD2BC06-D800-41D9-87DC-D37F3CB3C462}" destId="{8ABDB949-4657-4BEE-9DED-C515FD0ADED7}" srcOrd="1" destOrd="0" presId="urn:microsoft.com/office/officeart/2005/8/layout/hProcess11"/>
    <dgm:cxn modelId="{1B4AFFA0-94A7-4CD6-9673-88C9E7BA3C1D}" type="presParOf" srcId="{9DD2BC06-D800-41D9-87DC-D37F3CB3C462}" destId="{E2C0F463-E5CD-472F-B677-DD57684356B7}"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4B7F91-4825-4DE0-86CB-1BBAD08CD1D2}" type="doc">
      <dgm:prSet loTypeId="urn:microsoft.com/office/officeart/2005/8/layout/hProcess11" loCatId="process" qsTypeId="urn:microsoft.com/office/officeart/2005/8/quickstyle/simple1" qsCatId="simple" csTypeId="urn:microsoft.com/office/officeart/2005/8/colors/accent1_2" csCatId="accent1" phldr="1"/>
      <dgm:spPr/>
    </dgm:pt>
    <dgm:pt modelId="{01E23EAD-D55E-4E2D-882B-D0FB1B11E32E}">
      <dgm:prSet phldrT="[Texto]"/>
      <dgm:spPr/>
      <dgm:t>
        <a:bodyPr/>
        <a:lstStyle/>
        <a:p>
          <a:r>
            <a:rPr lang="es-ES" dirty="0"/>
            <a:t>29/4/2014</a:t>
          </a:r>
        </a:p>
        <a:p>
          <a:r>
            <a:rPr lang="es-ES" dirty="0"/>
            <a:t>Se inició plazo para laudar</a:t>
          </a:r>
        </a:p>
      </dgm:t>
    </dgm:pt>
    <dgm:pt modelId="{894DCEB1-91E7-4762-8222-7B49B634C1F7}" type="parTrans" cxnId="{A10EA16F-6232-406D-8371-04076032E352}">
      <dgm:prSet/>
      <dgm:spPr/>
      <dgm:t>
        <a:bodyPr/>
        <a:lstStyle/>
        <a:p>
          <a:endParaRPr lang="es-ES"/>
        </a:p>
      </dgm:t>
    </dgm:pt>
    <dgm:pt modelId="{AD04E7A5-CD19-43BD-ABA7-1EC033A50A48}" type="sibTrans" cxnId="{A10EA16F-6232-406D-8371-04076032E352}">
      <dgm:prSet/>
      <dgm:spPr/>
      <dgm:t>
        <a:bodyPr/>
        <a:lstStyle/>
        <a:p>
          <a:endParaRPr lang="es-ES"/>
        </a:p>
      </dgm:t>
    </dgm:pt>
    <dgm:pt modelId="{4C6471CB-49A2-4C4E-92A7-506FF21EA5DE}">
      <dgm:prSet phldrT="[Texto]"/>
      <dgm:spPr/>
      <dgm:t>
        <a:bodyPr/>
        <a:lstStyle/>
        <a:p>
          <a:r>
            <a:rPr lang="es-ES" dirty="0"/>
            <a:t>5/06/2014</a:t>
          </a:r>
        </a:p>
        <a:p>
          <a:r>
            <a:rPr lang="es-ES" dirty="0"/>
            <a:t>Se amplía plazo para laudar por 30 días más</a:t>
          </a:r>
        </a:p>
      </dgm:t>
    </dgm:pt>
    <dgm:pt modelId="{C5ECE243-EC84-4229-8DFB-2E3FB0F286D9}" type="parTrans" cxnId="{421BB5B8-A34A-4A17-836A-523BE0DF1A6B}">
      <dgm:prSet/>
      <dgm:spPr/>
      <dgm:t>
        <a:bodyPr/>
        <a:lstStyle/>
        <a:p>
          <a:endParaRPr lang="es-ES"/>
        </a:p>
      </dgm:t>
    </dgm:pt>
    <dgm:pt modelId="{1B691F1D-B160-4D25-BE4B-08BA356FB3A1}" type="sibTrans" cxnId="{421BB5B8-A34A-4A17-836A-523BE0DF1A6B}">
      <dgm:prSet/>
      <dgm:spPr/>
      <dgm:t>
        <a:bodyPr/>
        <a:lstStyle/>
        <a:p>
          <a:endParaRPr lang="es-ES"/>
        </a:p>
      </dgm:t>
    </dgm:pt>
    <dgm:pt modelId="{3A380AF8-1A81-44C1-B903-8F3E18AA395A}">
      <dgm:prSet phldrT="[Texto]"/>
      <dgm:spPr/>
      <dgm:t>
        <a:bodyPr/>
        <a:lstStyle/>
        <a:p>
          <a:r>
            <a:rPr lang="es-ES" dirty="0"/>
            <a:t>24/07/2014</a:t>
          </a:r>
        </a:p>
        <a:p>
          <a:r>
            <a:rPr lang="es-ES" dirty="0"/>
            <a:t>Se reclama vencimiento del plazo</a:t>
          </a:r>
        </a:p>
      </dgm:t>
    </dgm:pt>
    <dgm:pt modelId="{395FBC65-B6D6-40EE-83B0-003475AAF8F8}" type="parTrans" cxnId="{2BB83E79-661D-464C-833A-15493098F09D}">
      <dgm:prSet/>
      <dgm:spPr/>
      <dgm:t>
        <a:bodyPr/>
        <a:lstStyle/>
        <a:p>
          <a:endParaRPr lang="es-ES"/>
        </a:p>
      </dgm:t>
    </dgm:pt>
    <dgm:pt modelId="{1C57A514-9924-42A3-925E-C0218A3B420A}" type="sibTrans" cxnId="{2BB83E79-661D-464C-833A-15493098F09D}">
      <dgm:prSet/>
      <dgm:spPr/>
      <dgm:t>
        <a:bodyPr/>
        <a:lstStyle/>
        <a:p>
          <a:endParaRPr lang="es-ES"/>
        </a:p>
      </dgm:t>
    </dgm:pt>
    <dgm:pt modelId="{9D121C2E-0AD3-4A33-82CE-AB23015B458F}">
      <dgm:prSet phldrT="[Texto]"/>
      <dgm:spPr/>
      <dgm:t>
        <a:bodyPr/>
        <a:lstStyle/>
        <a:p>
          <a:r>
            <a:rPr lang="es-ES" dirty="0"/>
            <a:t>23/07/2014</a:t>
          </a:r>
        </a:p>
        <a:p>
          <a:r>
            <a:rPr lang="es-ES" dirty="0"/>
            <a:t>Venció plazo para laudar</a:t>
          </a:r>
        </a:p>
      </dgm:t>
    </dgm:pt>
    <dgm:pt modelId="{788AC80D-771C-4D94-87F9-7549B6F207C4}" type="parTrans" cxnId="{75BA64CE-8FA7-4ED3-9222-9B781C5785DC}">
      <dgm:prSet/>
      <dgm:spPr/>
      <dgm:t>
        <a:bodyPr/>
        <a:lstStyle/>
        <a:p>
          <a:endParaRPr lang="es-ES"/>
        </a:p>
      </dgm:t>
    </dgm:pt>
    <dgm:pt modelId="{16BDA35D-17A1-45D7-B927-6FECE57C6027}" type="sibTrans" cxnId="{75BA64CE-8FA7-4ED3-9222-9B781C5785DC}">
      <dgm:prSet/>
      <dgm:spPr/>
      <dgm:t>
        <a:bodyPr/>
        <a:lstStyle/>
        <a:p>
          <a:endParaRPr lang="es-ES"/>
        </a:p>
      </dgm:t>
    </dgm:pt>
    <dgm:pt modelId="{3FA9B23B-8F1D-4C16-8CB0-04648262E9D9}">
      <dgm:prSet phldrT="[Texto]"/>
      <dgm:spPr/>
      <dgm:t>
        <a:bodyPr/>
        <a:lstStyle/>
        <a:p>
          <a:r>
            <a:rPr lang="es-ES" dirty="0"/>
            <a:t>24/07/2014 Se notifica el laudo</a:t>
          </a:r>
        </a:p>
      </dgm:t>
    </dgm:pt>
    <dgm:pt modelId="{E1AC4EEB-637B-4265-83E4-44068A81B224}" type="parTrans" cxnId="{94786320-38F1-4B91-BD10-E7759019B3C9}">
      <dgm:prSet/>
      <dgm:spPr/>
      <dgm:t>
        <a:bodyPr/>
        <a:lstStyle/>
        <a:p>
          <a:endParaRPr lang="es-ES"/>
        </a:p>
      </dgm:t>
    </dgm:pt>
    <dgm:pt modelId="{5762B291-1D42-4927-9A15-09ED4DE8FA91}" type="sibTrans" cxnId="{94786320-38F1-4B91-BD10-E7759019B3C9}">
      <dgm:prSet/>
      <dgm:spPr/>
      <dgm:t>
        <a:bodyPr/>
        <a:lstStyle/>
        <a:p>
          <a:endParaRPr lang="es-ES"/>
        </a:p>
      </dgm:t>
    </dgm:pt>
    <dgm:pt modelId="{03467415-4683-47E4-94EC-287B3F3B6102}" type="pres">
      <dgm:prSet presAssocID="{5D4B7F91-4825-4DE0-86CB-1BBAD08CD1D2}" presName="Name0" presStyleCnt="0">
        <dgm:presLayoutVars>
          <dgm:dir/>
          <dgm:resizeHandles val="exact"/>
        </dgm:presLayoutVars>
      </dgm:prSet>
      <dgm:spPr/>
    </dgm:pt>
    <dgm:pt modelId="{9DD4C421-60DD-4BD4-96E7-2AF84E52F3DA}" type="pres">
      <dgm:prSet presAssocID="{5D4B7F91-4825-4DE0-86CB-1BBAD08CD1D2}" presName="arrow" presStyleLbl="bgShp" presStyleIdx="0" presStyleCnt="1"/>
      <dgm:spPr/>
    </dgm:pt>
    <dgm:pt modelId="{E5CD12AB-A28E-48ED-B6FF-E299AEA8A440}" type="pres">
      <dgm:prSet presAssocID="{5D4B7F91-4825-4DE0-86CB-1BBAD08CD1D2}" presName="points" presStyleCnt="0"/>
      <dgm:spPr/>
    </dgm:pt>
    <dgm:pt modelId="{1895FBFF-47BD-4BD4-98B9-E3DD4AEAEDDA}" type="pres">
      <dgm:prSet presAssocID="{01E23EAD-D55E-4E2D-882B-D0FB1B11E32E}" presName="compositeA" presStyleCnt="0"/>
      <dgm:spPr/>
    </dgm:pt>
    <dgm:pt modelId="{46B90599-6014-46C8-B313-4104799F3B23}" type="pres">
      <dgm:prSet presAssocID="{01E23EAD-D55E-4E2D-882B-D0FB1B11E32E}" presName="textA" presStyleLbl="revTx" presStyleIdx="0" presStyleCnt="5">
        <dgm:presLayoutVars>
          <dgm:bulletEnabled val="1"/>
        </dgm:presLayoutVars>
      </dgm:prSet>
      <dgm:spPr/>
    </dgm:pt>
    <dgm:pt modelId="{22A8F22E-EE92-457D-BCF8-5D419E43BF91}" type="pres">
      <dgm:prSet presAssocID="{01E23EAD-D55E-4E2D-882B-D0FB1B11E32E}" presName="circleA" presStyleLbl="node1" presStyleIdx="0" presStyleCnt="5"/>
      <dgm:spPr/>
    </dgm:pt>
    <dgm:pt modelId="{C75DF439-0889-4C6E-9184-22D0BFC05C61}" type="pres">
      <dgm:prSet presAssocID="{01E23EAD-D55E-4E2D-882B-D0FB1B11E32E}" presName="spaceA" presStyleCnt="0"/>
      <dgm:spPr/>
    </dgm:pt>
    <dgm:pt modelId="{B2E0EE25-C50E-4FC6-B19A-110B5B2C483D}" type="pres">
      <dgm:prSet presAssocID="{AD04E7A5-CD19-43BD-ABA7-1EC033A50A48}" presName="space" presStyleCnt="0"/>
      <dgm:spPr/>
    </dgm:pt>
    <dgm:pt modelId="{58A48AC0-3659-4443-AC78-2118A0D7831B}" type="pres">
      <dgm:prSet presAssocID="{4C6471CB-49A2-4C4E-92A7-506FF21EA5DE}" presName="compositeB" presStyleCnt="0"/>
      <dgm:spPr/>
    </dgm:pt>
    <dgm:pt modelId="{43358F85-5BF4-44ED-B16A-307F71DD5B31}" type="pres">
      <dgm:prSet presAssocID="{4C6471CB-49A2-4C4E-92A7-506FF21EA5DE}" presName="textB" presStyleLbl="revTx" presStyleIdx="1" presStyleCnt="5">
        <dgm:presLayoutVars>
          <dgm:bulletEnabled val="1"/>
        </dgm:presLayoutVars>
      </dgm:prSet>
      <dgm:spPr/>
    </dgm:pt>
    <dgm:pt modelId="{A2CBA6BF-ACC8-47E6-989B-94B128843D43}" type="pres">
      <dgm:prSet presAssocID="{4C6471CB-49A2-4C4E-92A7-506FF21EA5DE}" presName="circleB" presStyleLbl="node1" presStyleIdx="1" presStyleCnt="5"/>
      <dgm:spPr/>
    </dgm:pt>
    <dgm:pt modelId="{C85BDEA0-24BE-4131-B429-4443DA2AFBEA}" type="pres">
      <dgm:prSet presAssocID="{4C6471CB-49A2-4C4E-92A7-506FF21EA5DE}" presName="spaceB" presStyleCnt="0"/>
      <dgm:spPr/>
    </dgm:pt>
    <dgm:pt modelId="{5EC4FDD7-20CE-4DF1-A220-7AC8BCA169B8}" type="pres">
      <dgm:prSet presAssocID="{1B691F1D-B160-4D25-BE4B-08BA356FB3A1}" presName="space" presStyleCnt="0"/>
      <dgm:spPr/>
    </dgm:pt>
    <dgm:pt modelId="{E67BA2A9-7DE0-46D0-8A14-46ABA42F11E6}" type="pres">
      <dgm:prSet presAssocID="{9D121C2E-0AD3-4A33-82CE-AB23015B458F}" presName="compositeA" presStyleCnt="0"/>
      <dgm:spPr/>
    </dgm:pt>
    <dgm:pt modelId="{B6DDF6CF-03F9-45DF-9B6C-9DB70155F451}" type="pres">
      <dgm:prSet presAssocID="{9D121C2E-0AD3-4A33-82CE-AB23015B458F}" presName="textA" presStyleLbl="revTx" presStyleIdx="2" presStyleCnt="5">
        <dgm:presLayoutVars>
          <dgm:bulletEnabled val="1"/>
        </dgm:presLayoutVars>
      </dgm:prSet>
      <dgm:spPr/>
    </dgm:pt>
    <dgm:pt modelId="{BD9E3408-78E9-4B6A-B8FA-423709D33F33}" type="pres">
      <dgm:prSet presAssocID="{9D121C2E-0AD3-4A33-82CE-AB23015B458F}" presName="circleA" presStyleLbl="node1" presStyleIdx="2" presStyleCnt="5"/>
      <dgm:spPr/>
    </dgm:pt>
    <dgm:pt modelId="{8C20B542-A50B-4E4C-9B03-496E95D27B54}" type="pres">
      <dgm:prSet presAssocID="{9D121C2E-0AD3-4A33-82CE-AB23015B458F}" presName="spaceA" presStyleCnt="0"/>
      <dgm:spPr/>
    </dgm:pt>
    <dgm:pt modelId="{697900F8-113E-4A18-AC7A-78A53D0C7D8D}" type="pres">
      <dgm:prSet presAssocID="{16BDA35D-17A1-45D7-B927-6FECE57C6027}" presName="space" presStyleCnt="0"/>
      <dgm:spPr/>
    </dgm:pt>
    <dgm:pt modelId="{0A87CDA1-EC26-40D9-A62F-6A89246DCCE5}" type="pres">
      <dgm:prSet presAssocID="{3A380AF8-1A81-44C1-B903-8F3E18AA395A}" presName="compositeB" presStyleCnt="0"/>
      <dgm:spPr/>
    </dgm:pt>
    <dgm:pt modelId="{C2ACBAC2-041D-4A1F-A227-25B4CE9CD8A3}" type="pres">
      <dgm:prSet presAssocID="{3A380AF8-1A81-44C1-B903-8F3E18AA395A}" presName="textB" presStyleLbl="revTx" presStyleIdx="3" presStyleCnt="5">
        <dgm:presLayoutVars>
          <dgm:bulletEnabled val="1"/>
        </dgm:presLayoutVars>
      </dgm:prSet>
      <dgm:spPr/>
    </dgm:pt>
    <dgm:pt modelId="{E08EF712-B3C0-4959-9C57-D503D388FADA}" type="pres">
      <dgm:prSet presAssocID="{3A380AF8-1A81-44C1-B903-8F3E18AA395A}" presName="circleB" presStyleLbl="node1" presStyleIdx="3" presStyleCnt="5"/>
      <dgm:spPr/>
    </dgm:pt>
    <dgm:pt modelId="{12C9746F-31F9-4C88-A1F3-CE67524BC2A0}" type="pres">
      <dgm:prSet presAssocID="{3A380AF8-1A81-44C1-B903-8F3E18AA395A}" presName="spaceB" presStyleCnt="0"/>
      <dgm:spPr/>
    </dgm:pt>
    <dgm:pt modelId="{3F7335E3-07C7-47AB-A4D9-D9C58314BBD9}" type="pres">
      <dgm:prSet presAssocID="{1C57A514-9924-42A3-925E-C0218A3B420A}" presName="space" presStyleCnt="0"/>
      <dgm:spPr/>
    </dgm:pt>
    <dgm:pt modelId="{F4407E5D-82E0-49A3-B877-466E06250010}" type="pres">
      <dgm:prSet presAssocID="{3FA9B23B-8F1D-4C16-8CB0-04648262E9D9}" presName="compositeA" presStyleCnt="0"/>
      <dgm:spPr/>
    </dgm:pt>
    <dgm:pt modelId="{7868462E-0D61-48DD-8E24-C6F362DEB9D4}" type="pres">
      <dgm:prSet presAssocID="{3FA9B23B-8F1D-4C16-8CB0-04648262E9D9}" presName="textA" presStyleLbl="revTx" presStyleIdx="4" presStyleCnt="5">
        <dgm:presLayoutVars>
          <dgm:bulletEnabled val="1"/>
        </dgm:presLayoutVars>
      </dgm:prSet>
      <dgm:spPr/>
    </dgm:pt>
    <dgm:pt modelId="{573435F3-354A-40D5-AE70-39CB84ED93C2}" type="pres">
      <dgm:prSet presAssocID="{3FA9B23B-8F1D-4C16-8CB0-04648262E9D9}" presName="circleA" presStyleLbl="node1" presStyleIdx="4" presStyleCnt="5"/>
      <dgm:spPr/>
    </dgm:pt>
    <dgm:pt modelId="{7102FCDC-CA02-4437-AF21-5608B54F496E}" type="pres">
      <dgm:prSet presAssocID="{3FA9B23B-8F1D-4C16-8CB0-04648262E9D9}" presName="spaceA" presStyleCnt="0"/>
      <dgm:spPr/>
    </dgm:pt>
  </dgm:ptLst>
  <dgm:cxnLst>
    <dgm:cxn modelId="{17EF7C0E-E7D8-4FD7-A871-CD78E0202926}" type="presOf" srcId="{3FA9B23B-8F1D-4C16-8CB0-04648262E9D9}" destId="{7868462E-0D61-48DD-8E24-C6F362DEB9D4}" srcOrd="0" destOrd="0" presId="urn:microsoft.com/office/officeart/2005/8/layout/hProcess11"/>
    <dgm:cxn modelId="{94786320-38F1-4B91-BD10-E7759019B3C9}" srcId="{5D4B7F91-4825-4DE0-86CB-1BBAD08CD1D2}" destId="{3FA9B23B-8F1D-4C16-8CB0-04648262E9D9}" srcOrd="4" destOrd="0" parTransId="{E1AC4EEB-637B-4265-83E4-44068A81B224}" sibTransId="{5762B291-1D42-4927-9A15-09ED4DE8FA91}"/>
    <dgm:cxn modelId="{AD878E42-26FB-450A-9DA9-ADD482CCDBCC}" type="presOf" srcId="{3A380AF8-1A81-44C1-B903-8F3E18AA395A}" destId="{C2ACBAC2-041D-4A1F-A227-25B4CE9CD8A3}" srcOrd="0" destOrd="0" presId="urn:microsoft.com/office/officeart/2005/8/layout/hProcess11"/>
    <dgm:cxn modelId="{AF323E46-5319-4D48-B48A-23B9DFA3B296}" type="presOf" srcId="{01E23EAD-D55E-4E2D-882B-D0FB1B11E32E}" destId="{46B90599-6014-46C8-B313-4104799F3B23}" srcOrd="0" destOrd="0" presId="urn:microsoft.com/office/officeart/2005/8/layout/hProcess11"/>
    <dgm:cxn modelId="{A10EA16F-6232-406D-8371-04076032E352}" srcId="{5D4B7F91-4825-4DE0-86CB-1BBAD08CD1D2}" destId="{01E23EAD-D55E-4E2D-882B-D0FB1B11E32E}" srcOrd="0" destOrd="0" parTransId="{894DCEB1-91E7-4762-8222-7B49B634C1F7}" sibTransId="{AD04E7A5-CD19-43BD-ABA7-1EC033A50A48}"/>
    <dgm:cxn modelId="{2BB83E79-661D-464C-833A-15493098F09D}" srcId="{5D4B7F91-4825-4DE0-86CB-1BBAD08CD1D2}" destId="{3A380AF8-1A81-44C1-B903-8F3E18AA395A}" srcOrd="3" destOrd="0" parTransId="{395FBC65-B6D6-40EE-83B0-003475AAF8F8}" sibTransId="{1C57A514-9924-42A3-925E-C0218A3B420A}"/>
    <dgm:cxn modelId="{E2AA13B3-F346-40B1-808B-B52016FCF4F3}" type="presOf" srcId="{5D4B7F91-4825-4DE0-86CB-1BBAD08CD1D2}" destId="{03467415-4683-47E4-94EC-287B3F3B6102}" srcOrd="0" destOrd="0" presId="urn:microsoft.com/office/officeart/2005/8/layout/hProcess11"/>
    <dgm:cxn modelId="{421BB5B8-A34A-4A17-836A-523BE0DF1A6B}" srcId="{5D4B7F91-4825-4DE0-86CB-1BBAD08CD1D2}" destId="{4C6471CB-49A2-4C4E-92A7-506FF21EA5DE}" srcOrd="1" destOrd="0" parTransId="{C5ECE243-EC84-4229-8DFB-2E3FB0F286D9}" sibTransId="{1B691F1D-B160-4D25-BE4B-08BA356FB3A1}"/>
    <dgm:cxn modelId="{75BA64CE-8FA7-4ED3-9222-9B781C5785DC}" srcId="{5D4B7F91-4825-4DE0-86CB-1BBAD08CD1D2}" destId="{9D121C2E-0AD3-4A33-82CE-AB23015B458F}" srcOrd="2" destOrd="0" parTransId="{788AC80D-771C-4D94-87F9-7549B6F207C4}" sibTransId="{16BDA35D-17A1-45D7-B927-6FECE57C6027}"/>
    <dgm:cxn modelId="{07D11EE3-E1AB-435F-B7DF-8DC6CDCD6727}" type="presOf" srcId="{9D121C2E-0AD3-4A33-82CE-AB23015B458F}" destId="{B6DDF6CF-03F9-45DF-9B6C-9DB70155F451}" srcOrd="0" destOrd="0" presId="urn:microsoft.com/office/officeart/2005/8/layout/hProcess11"/>
    <dgm:cxn modelId="{0E46C8FE-EBBD-4637-B633-1649938F84E0}" type="presOf" srcId="{4C6471CB-49A2-4C4E-92A7-506FF21EA5DE}" destId="{43358F85-5BF4-44ED-B16A-307F71DD5B31}" srcOrd="0" destOrd="0" presId="urn:microsoft.com/office/officeart/2005/8/layout/hProcess11"/>
    <dgm:cxn modelId="{D11C8379-A087-452F-BB70-53AD18BC3864}" type="presParOf" srcId="{03467415-4683-47E4-94EC-287B3F3B6102}" destId="{9DD4C421-60DD-4BD4-96E7-2AF84E52F3DA}" srcOrd="0" destOrd="0" presId="urn:microsoft.com/office/officeart/2005/8/layout/hProcess11"/>
    <dgm:cxn modelId="{B3C4BE97-A0CC-4EF8-9945-DEE2F5250EAE}" type="presParOf" srcId="{03467415-4683-47E4-94EC-287B3F3B6102}" destId="{E5CD12AB-A28E-48ED-B6FF-E299AEA8A440}" srcOrd="1" destOrd="0" presId="urn:microsoft.com/office/officeart/2005/8/layout/hProcess11"/>
    <dgm:cxn modelId="{B1498050-F8BB-4AAF-9EB6-E3DBB5719D16}" type="presParOf" srcId="{E5CD12AB-A28E-48ED-B6FF-E299AEA8A440}" destId="{1895FBFF-47BD-4BD4-98B9-E3DD4AEAEDDA}" srcOrd="0" destOrd="0" presId="urn:microsoft.com/office/officeart/2005/8/layout/hProcess11"/>
    <dgm:cxn modelId="{A5510B2E-524A-41BB-9FB8-090619D004B3}" type="presParOf" srcId="{1895FBFF-47BD-4BD4-98B9-E3DD4AEAEDDA}" destId="{46B90599-6014-46C8-B313-4104799F3B23}" srcOrd="0" destOrd="0" presId="urn:microsoft.com/office/officeart/2005/8/layout/hProcess11"/>
    <dgm:cxn modelId="{7CDF769D-D884-4B89-85E7-C20C7865EFDC}" type="presParOf" srcId="{1895FBFF-47BD-4BD4-98B9-E3DD4AEAEDDA}" destId="{22A8F22E-EE92-457D-BCF8-5D419E43BF91}" srcOrd="1" destOrd="0" presId="urn:microsoft.com/office/officeart/2005/8/layout/hProcess11"/>
    <dgm:cxn modelId="{194F413F-70CD-420B-A022-DB5E9F79926F}" type="presParOf" srcId="{1895FBFF-47BD-4BD4-98B9-E3DD4AEAEDDA}" destId="{C75DF439-0889-4C6E-9184-22D0BFC05C61}" srcOrd="2" destOrd="0" presId="urn:microsoft.com/office/officeart/2005/8/layout/hProcess11"/>
    <dgm:cxn modelId="{8D03ACD6-61B6-420C-BE69-63B3F4281323}" type="presParOf" srcId="{E5CD12AB-A28E-48ED-B6FF-E299AEA8A440}" destId="{B2E0EE25-C50E-4FC6-B19A-110B5B2C483D}" srcOrd="1" destOrd="0" presId="urn:microsoft.com/office/officeart/2005/8/layout/hProcess11"/>
    <dgm:cxn modelId="{255CE049-D8CE-4D8E-B350-E6C5C63080D3}" type="presParOf" srcId="{E5CD12AB-A28E-48ED-B6FF-E299AEA8A440}" destId="{58A48AC0-3659-4443-AC78-2118A0D7831B}" srcOrd="2" destOrd="0" presId="urn:microsoft.com/office/officeart/2005/8/layout/hProcess11"/>
    <dgm:cxn modelId="{24EF4352-F94A-4314-B1E8-09B0BB5FBAAE}" type="presParOf" srcId="{58A48AC0-3659-4443-AC78-2118A0D7831B}" destId="{43358F85-5BF4-44ED-B16A-307F71DD5B31}" srcOrd="0" destOrd="0" presId="urn:microsoft.com/office/officeart/2005/8/layout/hProcess11"/>
    <dgm:cxn modelId="{5EC23E91-E242-49CF-8719-CD25B3DD5A30}" type="presParOf" srcId="{58A48AC0-3659-4443-AC78-2118A0D7831B}" destId="{A2CBA6BF-ACC8-47E6-989B-94B128843D43}" srcOrd="1" destOrd="0" presId="urn:microsoft.com/office/officeart/2005/8/layout/hProcess11"/>
    <dgm:cxn modelId="{4A64B682-AA09-453E-AB08-BA165E052A22}" type="presParOf" srcId="{58A48AC0-3659-4443-AC78-2118A0D7831B}" destId="{C85BDEA0-24BE-4131-B429-4443DA2AFBEA}" srcOrd="2" destOrd="0" presId="urn:microsoft.com/office/officeart/2005/8/layout/hProcess11"/>
    <dgm:cxn modelId="{8ADA4557-81AE-4E44-83C3-808540E8AD1B}" type="presParOf" srcId="{E5CD12AB-A28E-48ED-B6FF-E299AEA8A440}" destId="{5EC4FDD7-20CE-4DF1-A220-7AC8BCA169B8}" srcOrd="3" destOrd="0" presId="urn:microsoft.com/office/officeart/2005/8/layout/hProcess11"/>
    <dgm:cxn modelId="{FCFB2477-D6CC-4D6B-BD7E-9B349C31EC12}" type="presParOf" srcId="{E5CD12AB-A28E-48ED-B6FF-E299AEA8A440}" destId="{E67BA2A9-7DE0-46D0-8A14-46ABA42F11E6}" srcOrd="4" destOrd="0" presId="urn:microsoft.com/office/officeart/2005/8/layout/hProcess11"/>
    <dgm:cxn modelId="{FDB06299-6A10-4A5D-864F-1CA29A40AC10}" type="presParOf" srcId="{E67BA2A9-7DE0-46D0-8A14-46ABA42F11E6}" destId="{B6DDF6CF-03F9-45DF-9B6C-9DB70155F451}" srcOrd="0" destOrd="0" presId="urn:microsoft.com/office/officeart/2005/8/layout/hProcess11"/>
    <dgm:cxn modelId="{02EA2550-38FB-44D8-9CEE-A711BFC3F6F8}" type="presParOf" srcId="{E67BA2A9-7DE0-46D0-8A14-46ABA42F11E6}" destId="{BD9E3408-78E9-4B6A-B8FA-423709D33F33}" srcOrd="1" destOrd="0" presId="urn:microsoft.com/office/officeart/2005/8/layout/hProcess11"/>
    <dgm:cxn modelId="{F3A44890-8B7F-41EE-B2EF-3698476C923F}" type="presParOf" srcId="{E67BA2A9-7DE0-46D0-8A14-46ABA42F11E6}" destId="{8C20B542-A50B-4E4C-9B03-496E95D27B54}" srcOrd="2" destOrd="0" presId="urn:microsoft.com/office/officeart/2005/8/layout/hProcess11"/>
    <dgm:cxn modelId="{2F2CAB9D-1264-4BE1-BFC9-7DE0B48414EF}" type="presParOf" srcId="{E5CD12AB-A28E-48ED-B6FF-E299AEA8A440}" destId="{697900F8-113E-4A18-AC7A-78A53D0C7D8D}" srcOrd="5" destOrd="0" presId="urn:microsoft.com/office/officeart/2005/8/layout/hProcess11"/>
    <dgm:cxn modelId="{5A8B1630-9985-4115-BB9F-F1D0C362C6D8}" type="presParOf" srcId="{E5CD12AB-A28E-48ED-B6FF-E299AEA8A440}" destId="{0A87CDA1-EC26-40D9-A62F-6A89246DCCE5}" srcOrd="6" destOrd="0" presId="urn:microsoft.com/office/officeart/2005/8/layout/hProcess11"/>
    <dgm:cxn modelId="{5E3AA50C-CA1B-4DEF-9CD3-A2E0EA2D4FD5}" type="presParOf" srcId="{0A87CDA1-EC26-40D9-A62F-6A89246DCCE5}" destId="{C2ACBAC2-041D-4A1F-A227-25B4CE9CD8A3}" srcOrd="0" destOrd="0" presId="urn:microsoft.com/office/officeart/2005/8/layout/hProcess11"/>
    <dgm:cxn modelId="{960D14C1-9D9E-42AC-9A63-65AE5558E388}" type="presParOf" srcId="{0A87CDA1-EC26-40D9-A62F-6A89246DCCE5}" destId="{E08EF712-B3C0-4959-9C57-D503D388FADA}" srcOrd="1" destOrd="0" presId="urn:microsoft.com/office/officeart/2005/8/layout/hProcess11"/>
    <dgm:cxn modelId="{B1A0955A-7667-4B8E-BA25-C394FCE8E4B1}" type="presParOf" srcId="{0A87CDA1-EC26-40D9-A62F-6A89246DCCE5}" destId="{12C9746F-31F9-4C88-A1F3-CE67524BC2A0}" srcOrd="2" destOrd="0" presId="urn:microsoft.com/office/officeart/2005/8/layout/hProcess11"/>
    <dgm:cxn modelId="{DBC8373A-41ED-4F0B-9BE5-E5ED9EE97019}" type="presParOf" srcId="{E5CD12AB-A28E-48ED-B6FF-E299AEA8A440}" destId="{3F7335E3-07C7-47AB-A4D9-D9C58314BBD9}" srcOrd="7" destOrd="0" presId="urn:microsoft.com/office/officeart/2005/8/layout/hProcess11"/>
    <dgm:cxn modelId="{304DA5D6-D322-4A0E-A49A-6461309D1F60}" type="presParOf" srcId="{E5CD12AB-A28E-48ED-B6FF-E299AEA8A440}" destId="{F4407E5D-82E0-49A3-B877-466E06250010}" srcOrd="8" destOrd="0" presId="urn:microsoft.com/office/officeart/2005/8/layout/hProcess11"/>
    <dgm:cxn modelId="{D44C7625-8EC2-4A8E-B555-752567BBF2C0}" type="presParOf" srcId="{F4407E5D-82E0-49A3-B877-466E06250010}" destId="{7868462E-0D61-48DD-8E24-C6F362DEB9D4}" srcOrd="0" destOrd="0" presId="urn:microsoft.com/office/officeart/2005/8/layout/hProcess11"/>
    <dgm:cxn modelId="{C583F63B-0BA5-4EBE-8FD8-289195186DF2}" type="presParOf" srcId="{F4407E5D-82E0-49A3-B877-466E06250010}" destId="{573435F3-354A-40D5-AE70-39CB84ED93C2}" srcOrd="1" destOrd="0" presId="urn:microsoft.com/office/officeart/2005/8/layout/hProcess11"/>
    <dgm:cxn modelId="{02681B4B-870F-4F0D-A914-66417BA99B34}" type="presParOf" srcId="{F4407E5D-82E0-49A3-B877-466E06250010}" destId="{7102FCDC-CA02-4437-AF21-5608B54F496E}"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46607-CDD3-445C-BA51-7E91C5D485FB}">
      <dsp:nvSpPr>
        <dsp:cNvPr id="0" name=""/>
        <dsp:cNvSpPr/>
      </dsp:nvSpPr>
      <dsp:spPr>
        <a:xfrm>
          <a:off x="0" y="1206817"/>
          <a:ext cx="10058399" cy="160909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831B78-B560-4966-93FA-8159226C4D8D}">
      <dsp:nvSpPr>
        <dsp:cNvPr id="0" name=""/>
        <dsp:cNvSpPr/>
      </dsp:nvSpPr>
      <dsp:spPr>
        <a:xfrm>
          <a:off x="3978" y="0"/>
          <a:ext cx="1739346"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marL="0" lvl="0" indent="0" algn="ctr" defTabSz="844550">
            <a:lnSpc>
              <a:spcPct val="90000"/>
            </a:lnSpc>
            <a:spcBef>
              <a:spcPct val="0"/>
            </a:spcBef>
            <a:spcAft>
              <a:spcPct val="35000"/>
            </a:spcAft>
            <a:buNone/>
          </a:pPr>
          <a:r>
            <a:rPr lang="es-ES" sz="1900" kern="1200" dirty="0"/>
            <a:t>Se amplio plazo para laudar</a:t>
          </a:r>
        </a:p>
        <a:p>
          <a:pPr marL="0" lvl="0" indent="0" algn="ctr" defTabSz="844550">
            <a:lnSpc>
              <a:spcPct val="90000"/>
            </a:lnSpc>
            <a:spcBef>
              <a:spcPct val="0"/>
            </a:spcBef>
            <a:spcAft>
              <a:spcPct val="35000"/>
            </a:spcAft>
            <a:buNone/>
          </a:pPr>
          <a:r>
            <a:rPr lang="es-ES" sz="1900" kern="1200" dirty="0"/>
            <a:t>9/08/2013</a:t>
          </a:r>
        </a:p>
      </dsp:txBody>
      <dsp:txXfrm>
        <a:off x="3978" y="0"/>
        <a:ext cx="1739346" cy="1609090"/>
      </dsp:txXfrm>
    </dsp:sp>
    <dsp:sp modelId="{B22E0A4F-BE0A-4D65-AD6D-FD64EA8F25B9}">
      <dsp:nvSpPr>
        <dsp:cNvPr id="0" name=""/>
        <dsp:cNvSpPr/>
      </dsp:nvSpPr>
      <dsp:spPr>
        <a:xfrm>
          <a:off x="672515" y="1810226"/>
          <a:ext cx="402272" cy="40227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FE4510-3661-4928-B6BE-152BDD50DEFE}">
      <dsp:nvSpPr>
        <dsp:cNvPr id="0" name=""/>
        <dsp:cNvSpPr/>
      </dsp:nvSpPr>
      <dsp:spPr>
        <a:xfrm>
          <a:off x="1830292" y="2413634"/>
          <a:ext cx="1739346"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0" lvl="0" indent="0" algn="ctr" defTabSz="844550">
            <a:lnSpc>
              <a:spcPct val="90000"/>
            </a:lnSpc>
            <a:spcBef>
              <a:spcPct val="0"/>
            </a:spcBef>
            <a:spcAft>
              <a:spcPct val="35000"/>
            </a:spcAft>
            <a:buNone/>
          </a:pPr>
          <a:r>
            <a:rPr lang="es-ES" sz="1900" kern="1200" dirty="0"/>
            <a:t>6/09/2013</a:t>
          </a:r>
        </a:p>
        <a:p>
          <a:pPr marL="0" lvl="0" indent="0" algn="ctr" defTabSz="844550">
            <a:lnSpc>
              <a:spcPct val="90000"/>
            </a:lnSpc>
            <a:spcBef>
              <a:spcPct val="0"/>
            </a:spcBef>
            <a:spcAft>
              <a:spcPct val="35000"/>
            </a:spcAft>
            <a:buNone/>
          </a:pPr>
          <a:r>
            <a:rPr lang="es-ES" sz="1900" kern="1200" dirty="0"/>
            <a:t>Venció plazo para laudar</a:t>
          </a:r>
        </a:p>
      </dsp:txBody>
      <dsp:txXfrm>
        <a:off x="1830292" y="2413634"/>
        <a:ext cx="1739346" cy="1609090"/>
      </dsp:txXfrm>
    </dsp:sp>
    <dsp:sp modelId="{AD2131B2-602E-489D-8BFA-B41B6B4332D4}">
      <dsp:nvSpPr>
        <dsp:cNvPr id="0" name=""/>
        <dsp:cNvSpPr/>
      </dsp:nvSpPr>
      <dsp:spPr>
        <a:xfrm>
          <a:off x="2498829" y="1810226"/>
          <a:ext cx="402272" cy="40227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8E5109-F503-4D6B-BB13-B2CA0D9AF40C}">
      <dsp:nvSpPr>
        <dsp:cNvPr id="0" name=""/>
        <dsp:cNvSpPr/>
      </dsp:nvSpPr>
      <dsp:spPr>
        <a:xfrm>
          <a:off x="3656606" y="0"/>
          <a:ext cx="1739346"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marL="0" lvl="0" indent="0" algn="ctr" defTabSz="844550">
            <a:lnSpc>
              <a:spcPct val="90000"/>
            </a:lnSpc>
            <a:spcBef>
              <a:spcPct val="0"/>
            </a:spcBef>
            <a:spcAft>
              <a:spcPct val="35000"/>
            </a:spcAft>
            <a:buNone/>
          </a:pPr>
          <a:endParaRPr lang="es-ES" sz="1900" kern="1200" dirty="0"/>
        </a:p>
        <a:p>
          <a:pPr marL="0" lvl="0" indent="0" algn="ctr" defTabSz="844550">
            <a:lnSpc>
              <a:spcPct val="90000"/>
            </a:lnSpc>
            <a:spcBef>
              <a:spcPct val="0"/>
            </a:spcBef>
            <a:spcAft>
              <a:spcPct val="35000"/>
            </a:spcAft>
            <a:buNone/>
          </a:pPr>
          <a:r>
            <a:rPr lang="es-ES" sz="1900" kern="1200" dirty="0"/>
            <a:t>Fecha del laudo</a:t>
          </a:r>
        </a:p>
        <a:p>
          <a:pPr marL="0" lvl="0" indent="0" algn="ctr" defTabSz="844550">
            <a:lnSpc>
              <a:spcPct val="90000"/>
            </a:lnSpc>
            <a:spcBef>
              <a:spcPct val="0"/>
            </a:spcBef>
            <a:spcAft>
              <a:spcPct val="35000"/>
            </a:spcAft>
            <a:buNone/>
          </a:pPr>
          <a:r>
            <a:rPr lang="es-ES" sz="1900" kern="1200" dirty="0"/>
            <a:t>9/09/2013</a:t>
          </a:r>
        </a:p>
      </dsp:txBody>
      <dsp:txXfrm>
        <a:off x="3656606" y="0"/>
        <a:ext cx="1739346" cy="1609090"/>
      </dsp:txXfrm>
    </dsp:sp>
    <dsp:sp modelId="{666E02C4-958A-467A-8FCA-4FEC8F8D3C62}">
      <dsp:nvSpPr>
        <dsp:cNvPr id="0" name=""/>
        <dsp:cNvSpPr/>
      </dsp:nvSpPr>
      <dsp:spPr>
        <a:xfrm>
          <a:off x="4325143" y="1810226"/>
          <a:ext cx="402272" cy="40227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8D0F1E-8134-443B-8475-46C679F52DBB}">
      <dsp:nvSpPr>
        <dsp:cNvPr id="0" name=""/>
        <dsp:cNvSpPr/>
      </dsp:nvSpPr>
      <dsp:spPr>
        <a:xfrm>
          <a:off x="5482920" y="2413634"/>
          <a:ext cx="1739346"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0" lvl="0" indent="0" algn="ctr" defTabSz="844550">
            <a:lnSpc>
              <a:spcPct val="90000"/>
            </a:lnSpc>
            <a:spcBef>
              <a:spcPct val="0"/>
            </a:spcBef>
            <a:spcAft>
              <a:spcPct val="35000"/>
            </a:spcAft>
            <a:buNone/>
          </a:pPr>
          <a:r>
            <a:rPr lang="es-ES" sz="1900" kern="1200" dirty="0"/>
            <a:t>3/10/2013</a:t>
          </a:r>
        </a:p>
        <a:p>
          <a:pPr marL="0" lvl="0" indent="0" algn="ctr" defTabSz="844550">
            <a:lnSpc>
              <a:spcPct val="90000"/>
            </a:lnSpc>
            <a:spcBef>
              <a:spcPct val="0"/>
            </a:spcBef>
            <a:spcAft>
              <a:spcPct val="35000"/>
            </a:spcAft>
            <a:buNone/>
          </a:pPr>
          <a:r>
            <a:rPr lang="es-ES" sz="1900" kern="1200" dirty="0"/>
            <a:t>Se notifica el laudo</a:t>
          </a:r>
        </a:p>
      </dsp:txBody>
      <dsp:txXfrm>
        <a:off x="5482920" y="2413634"/>
        <a:ext cx="1739346" cy="1609090"/>
      </dsp:txXfrm>
    </dsp:sp>
    <dsp:sp modelId="{AFFBA038-E61A-456E-98A2-B4CBA187EB36}">
      <dsp:nvSpPr>
        <dsp:cNvPr id="0" name=""/>
        <dsp:cNvSpPr/>
      </dsp:nvSpPr>
      <dsp:spPr>
        <a:xfrm>
          <a:off x="6151457" y="1810226"/>
          <a:ext cx="402272" cy="40227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5778B1-DF7D-4AF6-A6D3-479586D226D9}">
      <dsp:nvSpPr>
        <dsp:cNvPr id="0" name=""/>
        <dsp:cNvSpPr/>
      </dsp:nvSpPr>
      <dsp:spPr>
        <a:xfrm>
          <a:off x="7309234" y="0"/>
          <a:ext cx="1739346"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marL="0" lvl="0" indent="0" algn="ctr" defTabSz="844550">
            <a:lnSpc>
              <a:spcPct val="90000"/>
            </a:lnSpc>
            <a:spcBef>
              <a:spcPct val="0"/>
            </a:spcBef>
            <a:spcAft>
              <a:spcPct val="35000"/>
            </a:spcAft>
            <a:buNone/>
          </a:pPr>
          <a:r>
            <a:rPr lang="es-ES" sz="1900" kern="1200" dirty="0"/>
            <a:t>Reclama vencimiento del plazo</a:t>
          </a:r>
        </a:p>
        <a:p>
          <a:pPr marL="0" lvl="0" indent="0" algn="ctr" defTabSz="844550">
            <a:lnSpc>
              <a:spcPct val="90000"/>
            </a:lnSpc>
            <a:spcBef>
              <a:spcPct val="0"/>
            </a:spcBef>
            <a:spcAft>
              <a:spcPct val="35000"/>
            </a:spcAft>
            <a:buNone/>
          </a:pPr>
          <a:r>
            <a:rPr lang="es-ES" sz="1900" kern="1200" dirty="0"/>
            <a:t>4/10/2013</a:t>
          </a:r>
        </a:p>
      </dsp:txBody>
      <dsp:txXfrm>
        <a:off x="7309234" y="0"/>
        <a:ext cx="1739346" cy="1609090"/>
      </dsp:txXfrm>
    </dsp:sp>
    <dsp:sp modelId="{8ABDB949-4657-4BEE-9DED-C515FD0ADED7}">
      <dsp:nvSpPr>
        <dsp:cNvPr id="0" name=""/>
        <dsp:cNvSpPr/>
      </dsp:nvSpPr>
      <dsp:spPr>
        <a:xfrm>
          <a:off x="7977772" y="1810226"/>
          <a:ext cx="402272" cy="40227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D4C421-60DD-4BD4-96E7-2AF84E52F3DA}">
      <dsp:nvSpPr>
        <dsp:cNvPr id="0" name=""/>
        <dsp:cNvSpPr/>
      </dsp:nvSpPr>
      <dsp:spPr>
        <a:xfrm>
          <a:off x="0" y="1206817"/>
          <a:ext cx="10058399" cy="160909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B90599-6014-46C8-B313-4104799F3B23}">
      <dsp:nvSpPr>
        <dsp:cNvPr id="0" name=""/>
        <dsp:cNvSpPr/>
      </dsp:nvSpPr>
      <dsp:spPr>
        <a:xfrm>
          <a:off x="3978" y="0"/>
          <a:ext cx="1739346"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s-ES" sz="1800" kern="1200" dirty="0"/>
            <a:t>29/4/2014</a:t>
          </a:r>
        </a:p>
        <a:p>
          <a:pPr marL="0" lvl="0" indent="0" algn="ctr" defTabSz="800100">
            <a:lnSpc>
              <a:spcPct val="90000"/>
            </a:lnSpc>
            <a:spcBef>
              <a:spcPct val="0"/>
            </a:spcBef>
            <a:spcAft>
              <a:spcPct val="35000"/>
            </a:spcAft>
            <a:buNone/>
          </a:pPr>
          <a:r>
            <a:rPr lang="es-ES" sz="1800" kern="1200" dirty="0"/>
            <a:t>Se inició plazo para laudar</a:t>
          </a:r>
        </a:p>
      </dsp:txBody>
      <dsp:txXfrm>
        <a:off x="3978" y="0"/>
        <a:ext cx="1739346" cy="1609090"/>
      </dsp:txXfrm>
    </dsp:sp>
    <dsp:sp modelId="{22A8F22E-EE92-457D-BCF8-5D419E43BF91}">
      <dsp:nvSpPr>
        <dsp:cNvPr id="0" name=""/>
        <dsp:cNvSpPr/>
      </dsp:nvSpPr>
      <dsp:spPr>
        <a:xfrm>
          <a:off x="672515" y="1810226"/>
          <a:ext cx="402272" cy="40227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358F85-5BF4-44ED-B16A-307F71DD5B31}">
      <dsp:nvSpPr>
        <dsp:cNvPr id="0" name=""/>
        <dsp:cNvSpPr/>
      </dsp:nvSpPr>
      <dsp:spPr>
        <a:xfrm>
          <a:off x="1830292" y="2413634"/>
          <a:ext cx="1739346"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s-ES" sz="1800" kern="1200" dirty="0"/>
            <a:t>5/06/2014</a:t>
          </a:r>
        </a:p>
        <a:p>
          <a:pPr marL="0" lvl="0" indent="0" algn="ctr" defTabSz="800100">
            <a:lnSpc>
              <a:spcPct val="90000"/>
            </a:lnSpc>
            <a:spcBef>
              <a:spcPct val="0"/>
            </a:spcBef>
            <a:spcAft>
              <a:spcPct val="35000"/>
            </a:spcAft>
            <a:buNone/>
          </a:pPr>
          <a:r>
            <a:rPr lang="es-ES" sz="1800" kern="1200" dirty="0"/>
            <a:t>Se amplía plazo para laudar por 30 días más</a:t>
          </a:r>
        </a:p>
      </dsp:txBody>
      <dsp:txXfrm>
        <a:off x="1830292" y="2413634"/>
        <a:ext cx="1739346" cy="1609090"/>
      </dsp:txXfrm>
    </dsp:sp>
    <dsp:sp modelId="{A2CBA6BF-ACC8-47E6-989B-94B128843D43}">
      <dsp:nvSpPr>
        <dsp:cNvPr id="0" name=""/>
        <dsp:cNvSpPr/>
      </dsp:nvSpPr>
      <dsp:spPr>
        <a:xfrm>
          <a:off x="2498829" y="1810226"/>
          <a:ext cx="402272" cy="40227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DDF6CF-03F9-45DF-9B6C-9DB70155F451}">
      <dsp:nvSpPr>
        <dsp:cNvPr id="0" name=""/>
        <dsp:cNvSpPr/>
      </dsp:nvSpPr>
      <dsp:spPr>
        <a:xfrm>
          <a:off x="3656606" y="0"/>
          <a:ext cx="1739346"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s-ES" sz="1800" kern="1200" dirty="0"/>
            <a:t>23/07/2014</a:t>
          </a:r>
        </a:p>
        <a:p>
          <a:pPr marL="0" lvl="0" indent="0" algn="ctr" defTabSz="800100">
            <a:lnSpc>
              <a:spcPct val="90000"/>
            </a:lnSpc>
            <a:spcBef>
              <a:spcPct val="0"/>
            </a:spcBef>
            <a:spcAft>
              <a:spcPct val="35000"/>
            </a:spcAft>
            <a:buNone/>
          </a:pPr>
          <a:r>
            <a:rPr lang="es-ES" sz="1800" kern="1200" dirty="0"/>
            <a:t>Venció plazo para laudar</a:t>
          </a:r>
        </a:p>
      </dsp:txBody>
      <dsp:txXfrm>
        <a:off x="3656606" y="0"/>
        <a:ext cx="1739346" cy="1609090"/>
      </dsp:txXfrm>
    </dsp:sp>
    <dsp:sp modelId="{BD9E3408-78E9-4B6A-B8FA-423709D33F33}">
      <dsp:nvSpPr>
        <dsp:cNvPr id="0" name=""/>
        <dsp:cNvSpPr/>
      </dsp:nvSpPr>
      <dsp:spPr>
        <a:xfrm>
          <a:off x="4325143" y="1810226"/>
          <a:ext cx="402272" cy="40227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ACBAC2-041D-4A1F-A227-25B4CE9CD8A3}">
      <dsp:nvSpPr>
        <dsp:cNvPr id="0" name=""/>
        <dsp:cNvSpPr/>
      </dsp:nvSpPr>
      <dsp:spPr>
        <a:xfrm>
          <a:off x="5482920" y="2413634"/>
          <a:ext cx="1739346"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s-ES" sz="1800" kern="1200" dirty="0"/>
            <a:t>24/07/2014</a:t>
          </a:r>
        </a:p>
        <a:p>
          <a:pPr marL="0" lvl="0" indent="0" algn="ctr" defTabSz="800100">
            <a:lnSpc>
              <a:spcPct val="90000"/>
            </a:lnSpc>
            <a:spcBef>
              <a:spcPct val="0"/>
            </a:spcBef>
            <a:spcAft>
              <a:spcPct val="35000"/>
            </a:spcAft>
            <a:buNone/>
          </a:pPr>
          <a:r>
            <a:rPr lang="es-ES" sz="1800" kern="1200" dirty="0"/>
            <a:t>Se reclama vencimiento del plazo</a:t>
          </a:r>
        </a:p>
      </dsp:txBody>
      <dsp:txXfrm>
        <a:off x="5482920" y="2413634"/>
        <a:ext cx="1739346" cy="1609090"/>
      </dsp:txXfrm>
    </dsp:sp>
    <dsp:sp modelId="{E08EF712-B3C0-4959-9C57-D503D388FADA}">
      <dsp:nvSpPr>
        <dsp:cNvPr id="0" name=""/>
        <dsp:cNvSpPr/>
      </dsp:nvSpPr>
      <dsp:spPr>
        <a:xfrm>
          <a:off x="6151457" y="1810226"/>
          <a:ext cx="402272" cy="40227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68462E-0D61-48DD-8E24-C6F362DEB9D4}">
      <dsp:nvSpPr>
        <dsp:cNvPr id="0" name=""/>
        <dsp:cNvSpPr/>
      </dsp:nvSpPr>
      <dsp:spPr>
        <a:xfrm>
          <a:off x="7309234" y="0"/>
          <a:ext cx="1739346"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s-ES" sz="1800" kern="1200" dirty="0"/>
            <a:t>24/07/2014 Se notifica el laudo</a:t>
          </a:r>
        </a:p>
      </dsp:txBody>
      <dsp:txXfrm>
        <a:off x="7309234" y="0"/>
        <a:ext cx="1739346" cy="1609090"/>
      </dsp:txXfrm>
    </dsp:sp>
    <dsp:sp modelId="{573435F3-354A-40D5-AE70-39CB84ED93C2}">
      <dsp:nvSpPr>
        <dsp:cNvPr id="0" name=""/>
        <dsp:cNvSpPr/>
      </dsp:nvSpPr>
      <dsp:spPr>
        <a:xfrm>
          <a:off x="7977772" y="1810226"/>
          <a:ext cx="402272" cy="40227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1794" name="Rectangle 2"/>
          <p:cNvSpPr>
            <a:spLocks noGrp="1" noChangeArrowheads="1"/>
          </p:cNvSpPr>
          <p:nvPr>
            <p:ph type="hdr" sz="quarter"/>
          </p:nvPr>
        </p:nvSpPr>
        <p:spPr bwMode="auto">
          <a:xfrm>
            <a:off x="0"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s-ES" altLang="es-ES"/>
          </a:p>
        </p:txBody>
      </p:sp>
      <p:sp>
        <p:nvSpPr>
          <p:cNvPr id="161795" name="Rectangle 3"/>
          <p:cNvSpPr>
            <a:spLocks noGrp="1" noChangeArrowheads="1"/>
          </p:cNvSpPr>
          <p:nvPr>
            <p:ph type="dt" sz="quarter" idx="1"/>
          </p:nvPr>
        </p:nvSpPr>
        <p:spPr bwMode="auto">
          <a:xfrm>
            <a:off x="3849688"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s-ES" altLang="es-ES"/>
          </a:p>
        </p:txBody>
      </p:sp>
      <p:sp>
        <p:nvSpPr>
          <p:cNvPr id="161796" name="Rectangle 4"/>
          <p:cNvSpPr>
            <a:spLocks noGrp="1" noChangeArrowheads="1"/>
          </p:cNvSpPr>
          <p:nvPr>
            <p:ph type="ftr" sz="quarter" idx="2"/>
          </p:nvPr>
        </p:nvSpPr>
        <p:spPr bwMode="auto">
          <a:xfrm>
            <a:off x="0" y="9428163"/>
            <a:ext cx="2946400"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s-ES" altLang="es-ES"/>
          </a:p>
        </p:txBody>
      </p:sp>
      <p:sp>
        <p:nvSpPr>
          <p:cNvPr id="161797" name="Rectangle 5"/>
          <p:cNvSpPr>
            <a:spLocks noGrp="1" noChangeArrowheads="1"/>
          </p:cNvSpPr>
          <p:nvPr>
            <p:ph type="sldNum" sz="quarter" idx="3"/>
          </p:nvPr>
        </p:nvSpPr>
        <p:spPr bwMode="auto">
          <a:xfrm>
            <a:off x="3849688" y="9428163"/>
            <a:ext cx="2946400"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CFC1A1EE-5A16-4476-8680-4EE4A8A3A73E}" type="slidenum">
              <a:rPr lang="es-ES" altLang="es-ES"/>
              <a:pPr/>
              <a:t>‹Nº›</a:t>
            </a:fld>
            <a:endParaRPr lang="es-ES" altLang="es-ES"/>
          </a:p>
        </p:txBody>
      </p:sp>
    </p:spTree>
    <p:extLst>
      <p:ext uri="{BB962C8B-B14F-4D97-AF65-F5344CB8AC3E}">
        <p14:creationId xmlns:p14="http://schemas.microsoft.com/office/powerpoint/2010/main" val="1207091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s-PE" altLang="es-ES"/>
          </a:p>
        </p:txBody>
      </p:sp>
      <p:sp>
        <p:nvSpPr>
          <p:cNvPr id="6147" name="Rectangle 3"/>
          <p:cNvSpPr>
            <a:spLocks noGrp="1" noChangeArrowheads="1"/>
          </p:cNvSpPr>
          <p:nvPr>
            <p:ph type="dt" idx="1"/>
          </p:nvPr>
        </p:nvSpPr>
        <p:spPr bwMode="auto">
          <a:xfrm>
            <a:off x="3849688"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s-PE" altLang="es-ES"/>
          </a:p>
        </p:txBody>
      </p:sp>
      <p:sp>
        <p:nvSpPr>
          <p:cNvPr id="221188"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79450" y="4714875"/>
            <a:ext cx="5438775" cy="44672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s-PE" altLang="es-ES" noProof="0"/>
              <a:t>Haga clic para modificar el estilo de texto del patrón</a:t>
            </a:r>
          </a:p>
          <a:p>
            <a:pPr lvl="1"/>
            <a:r>
              <a:rPr lang="es-PE" altLang="es-ES" noProof="0"/>
              <a:t>Segundo nivel</a:t>
            </a:r>
          </a:p>
          <a:p>
            <a:pPr lvl="2"/>
            <a:r>
              <a:rPr lang="es-PE" altLang="es-ES" noProof="0"/>
              <a:t>Tercer nivel</a:t>
            </a:r>
          </a:p>
          <a:p>
            <a:pPr lvl="3"/>
            <a:r>
              <a:rPr lang="es-PE" altLang="es-ES" noProof="0"/>
              <a:t>Cuarto nivel</a:t>
            </a:r>
          </a:p>
          <a:p>
            <a:pPr lvl="4"/>
            <a:r>
              <a:rPr lang="es-PE" altLang="es-ES" noProof="0"/>
              <a:t>Quinto nivel</a:t>
            </a:r>
          </a:p>
        </p:txBody>
      </p:sp>
      <p:sp>
        <p:nvSpPr>
          <p:cNvPr id="6150" name="Rectangle 6"/>
          <p:cNvSpPr>
            <a:spLocks noGrp="1" noChangeArrowheads="1"/>
          </p:cNvSpPr>
          <p:nvPr>
            <p:ph type="ftr" sz="quarter" idx="4"/>
          </p:nvPr>
        </p:nvSpPr>
        <p:spPr bwMode="auto">
          <a:xfrm>
            <a:off x="0" y="9428163"/>
            <a:ext cx="2946400"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s-PE" altLang="es-ES"/>
          </a:p>
        </p:txBody>
      </p:sp>
      <p:sp>
        <p:nvSpPr>
          <p:cNvPr id="6151" name="Rectangle 7"/>
          <p:cNvSpPr>
            <a:spLocks noGrp="1" noChangeArrowheads="1"/>
          </p:cNvSpPr>
          <p:nvPr>
            <p:ph type="sldNum" sz="quarter" idx="5"/>
          </p:nvPr>
        </p:nvSpPr>
        <p:spPr bwMode="auto">
          <a:xfrm>
            <a:off x="3849688" y="9428163"/>
            <a:ext cx="2946400"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E78A2B17-2B1B-4FA1-94FB-38A35E292654}" type="slidenum">
              <a:rPr lang="es-PE" altLang="es-ES"/>
              <a:pPr/>
              <a:t>‹Nº›</a:t>
            </a:fld>
            <a:endParaRPr lang="es-PE" altLang="es-ES"/>
          </a:p>
        </p:txBody>
      </p:sp>
    </p:spTree>
    <p:extLst>
      <p:ext uri="{BB962C8B-B14F-4D97-AF65-F5344CB8AC3E}">
        <p14:creationId xmlns:p14="http://schemas.microsoft.com/office/powerpoint/2010/main" val="6216138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1</a:t>
            </a:fld>
            <a:endParaRPr lang="es-PE" altLang="es-ES"/>
          </a:p>
        </p:txBody>
      </p:sp>
    </p:spTree>
    <p:extLst>
      <p:ext uri="{BB962C8B-B14F-4D97-AF65-F5344CB8AC3E}">
        <p14:creationId xmlns:p14="http://schemas.microsoft.com/office/powerpoint/2010/main" val="3229402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15</a:t>
            </a:fld>
            <a:endParaRPr lang="es-PE" altLang="es-ES"/>
          </a:p>
        </p:txBody>
      </p:sp>
    </p:spTree>
    <p:extLst>
      <p:ext uri="{BB962C8B-B14F-4D97-AF65-F5344CB8AC3E}">
        <p14:creationId xmlns:p14="http://schemas.microsoft.com/office/powerpoint/2010/main" val="3095998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17</a:t>
            </a:fld>
            <a:endParaRPr lang="es-PE" altLang="es-ES"/>
          </a:p>
        </p:txBody>
      </p:sp>
    </p:spTree>
    <p:extLst>
      <p:ext uri="{BB962C8B-B14F-4D97-AF65-F5344CB8AC3E}">
        <p14:creationId xmlns:p14="http://schemas.microsoft.com/office/powerpoint/2010/main" val="4249329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18</a:t>
            </a:fld>
            <a:endParaRPr lang="es-PE" altLang="es-ES"/>
          </a:p>
        </p:txBody>
      </p:sp>
    </p:spTree>
    <p:extLst>
      <p:ext uri="{BB962C8B-B14F-4D97-AF65-F5344CB8AC3E}">
        <p14:creationId xmlns:p14="http://schemas.microsoft.com/office/powerpoint/2010/main" val="1010386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19</a:t>
            </a:fld>
            <a:endParaRPr lang="es-PE" altLang="es-ES"/>
          </a:p>
        </p:txBody>
      </p:sp>
    </p:spTree>
    <p:extLst>
      <p:ext uri="{BB962C8B-B14F-4D97-AF65-F5344CB8AC3E}">
        <p14:creationId xmlns:p14="http://schemas.microsoft.com/office/powerpoint/2010/main" val="3126696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20</a:t>
            </a:fld>
            <a:endParaRPr lang="es-PE" altLang="es-ES"/>
          </a:p>
        </p:txBody>
      </p:sp>
    </p:spTree>
    <p:extLst>
      <p:ext uri="{BB962C8B-B14F-4D97-AF65-F5344CB8AC3E}">
        <p14:creationId xmlns:p14="http://schemas.microsoft.com/office/powerpoint/2010/main" val="1068798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21</a:t>
            </a:fld>
            <a:endParaRPr lang="es-PE" altLang="es-ES"/>
          </a:p>
        </p:txBody>
      </p:sp>
    </p:spTree>
    <p:extLst>
      <p:ext uri="{BB962C8B-B14F-4D97-AF65-F5344CB8AC3E}">
        <p14:creationId xmlns:p14="http://schemas.microsoft.com/office/powerpoint/2010/main" val="1895520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28</a:t>
            </a:fld>
            <a:endParaRPr lang="es-PE" altLang="es-ES"/>
          </a:p>
        </p:txBody>
      </p:sp>
    </p:spTree>
    <p:extLst>
      <p:ext uri="{BB962C8B-B14F-4D97-AF65-F5344CB8AC3E}">
        <p14:creationId xmlns:p14="http://schemas.microsoft.com/office/powerpoint/2010/main" val="1194509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29</a:t>
            </a:fld>
            <a:endParaRPr lang="es-PE" altLang="es-ES"/>
          </a:p>
        </p:txBody>
      </p:sp>
    </p:spTree>
    <p:extLst>
      <p:ext uri="{BB962C8B-B14F-4D97-AF65-F5344CB8AC3E}">
        <p14:creationId xmlns:p14="http://schemas.microsoft.com/office/powerpoint/2010/main" val="59296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51</a:t>
            </a:fld>
            <a:endParaRPr lang="es-PE" altLang="es-ES"/>
          </a:p>
        </p:txBody>
      </p:sp>
    </p:spTree>
    <p:extLst>
      <p:ext uri="{BB962C8B-B14F-4D97-AF65-F5344CB8AC3E}">
        <p14:creationId xmlns:p14="http://schemas.microsoft.com/office/powerpoint/2010/main" val="1943578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52</a:t>
            </a:fld>
            <a:endParaRPr lang="es-PE" altLang="es-ES"/>
          </a:p>
        </p:txBody>
      </p:sp>
    </p:spTree>
    <p:extLst>
      <p:ext uri="{BB962C8B-B14F-4D97-AF65-F5344CB8AC3E}">
        <p14:creationId xmlns:p14="http://schemas.microsoft.com/office/powerpoint/2010/main" val="3289079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2</a:t>
            </a:fld>
            <a:endParaRPr lang="es-PE" altLang="es-ES"/>
          </a:p>
        </p:txBody>
      </p:sp>
    </p:spTree>
    <p:extLst>
      <p:ext uri="{BB962C8B-B14F-4D97-AF65-F5344CB8AC3E}">
        <p14:creationId xmlns:p14="http://schemas.microsoft.com/office/powerpoint/2010/main" val="2552163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53</a:t>
            </a:fld>
            <a:endParaRPr lang="es-PE" altLang="es-ES"/>
          </a:p>
        </p:txBody>
      </p:sp>
    </p:spTree>
    <p:extLst>
      <p:ext uri="{BB962C8B-B14F-4D97-AF65-F5344CB8AC3E}">
        <p14:creationId xmlns:p14="http://schemas.microsoft.com/office/powerpoint/2010/main" val="34172990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56</a:t>
            </a:fld>
            <a:endParaRPr lang="es-PE" altLang="es-ES"/>
          </a:p>
        </p:txBody>
      </p:sp>
    </p:spTree>
    <p:extLst>
      <p:ext uri="{BB962C8B-B14F-4D97-AF65-F5344CB8AC3E}">
        <p14:creationId xmlns:p14="http://schemas.microsoft.com/office/powerpoint/2010/main" val="2616744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57</a:t>
            </a:fld>
            <a:endParaRPr lang="es-PE" altLang="es-ES"/>
          </a:p>
        </p:txBody>
      </p:sp>
    </p:spTree>
    <p:extLst>
      <p:ext uri="{BB962C8B-B14F-4D97-AF65-F5344CB8AC3E}">
        <p14:creationId xmlns:p14="http://schemas.microsoft.com/office/powerpoint/2010/main" val="22401490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58</a:t>
            </a:fld>
            <a:endParaRPr lang="es-PE" altLang="es-ES"/>
          </a:p>
        </p:txBody>
      </p:sp>
    </p:spTree>
    <p:extLst>
      <p:ext uri="{BB962C8B-B14F-4D97-AF65-F5344CB8AC3E}">
        <p14:creationId xmlns:p14="http://schemas.microsoft.com/office/powerpoint/2010/main" val="34959045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59</a:t>
            </a:fld>
            <a:endParaRPr lang="es-PE" altLang="es-ES"/>
          </a:p>
        </p:txBody>
      </p:sp>
    </p:spTree>
    <p:extLst>
      <p:ext uri="{BB962C8B-B14F-4D97-AF65-F5344CB8AC3E}">
        <p14:creationId xmlns:p14="http://schemas.microsoft.com/office/powerpoint/2010/main" val="28548325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60</a:t>
            </a:fld>
            <a:endParaRPr lang="es-PE" altLang="es-ES"/>
          </a:p>
        </p:txBody>
      </p:sp>
    </p:spTree>
    <p:extLst>
      <p:ext uri="{BB962C8B-B14F-4D97-AF65-F5344CB8AC3E}">
        <p14:creationId xmlns:p14="http://schemas.microsoft.com/office/powerpoint/2010/main" val="41408820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61</a:t>
            </a:fld>
            <a:endParaRPr lang="es-PE" altLang="es-ES"/>
          </a:p>
        </p:txBody>
      </p:sp>
    </p:spTree>
    <p:extLst>
      <p:ext uri="{BB962C8B-B14F-4D97-AF65-F5344CB8AC3E}">
        <p14:creationId xmlns:p14="http://schemas.microsoft.com/office/powerpoint/2010/main" val="22961774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62</a:t>
            </a:fld>
            <a:endParaRPr lang="es-PE" altLang="es-ES"/>
          </a:p>
        </p:txBody>
      </p:sp>
    </p:spTree>
    <p:extLst>
      <p:ext uri="{BB962C8B-B14F-4D97-AF65-F5344CB8AC3E}">
        <p14:creationId xmlns:p14="http://schemas.microsoft.com/office/powerpoint/2010/main" val="4859747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63</a:t>
            </a:fld>
            <a:endParaRPr lang="es-PE" altLang="es-ES"/>
          </a:p>
        </p:txBody>
      </p:sp>
    </p:spTree>
    <p:extLst>
      <p:ext uri="{BB962C8B-B14F-4D97-AF65-F5344CB8AC3E}">
        <p14:creationId xmlns:p14="http://schemas.microsoft.com/office/powerpoint/2010/main" val="18143259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64</a:t>
            </a:fld>
            <a:endParaRPr lang="es-PE" altLang="es-ES"/>
          </a:p>
        </p:txBody>
      </p:sp>
    </p:spTree>
    <p:extLst>
      <p:ext uri="{BB962C8B-B14F-4D97-AF65-F5344CB8AC3E}">
        <p14:creationId xmlns:p14="http://schemas.microsoft.com/office/powerpoint/2010/main" val="1417596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6</a:t>
            </a:fld>
            <a:endParaRPr lang="es-PE" altLang="es-ES"/>
          </a:p>
        </p:txBody>
      </p:sp>
    </p:spTree>
    <p:extLst>
      <p:ext uri="{BB962C8B-B14F-4D97-AF65-F5344CB8AC3E}">
        <p14:creationId xmlns:p14="http://schemas.microsoft.com/office/powerpoint/2010/main" val="2414726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65</a:t>
            </a:fld>
            <a:endParaRPr lang="es-PE" altLang="es-ES"/>
          </a:p>
        </p:txBody>
      </p:sp>
    </p:spTree>
    <p:extLst>
      <p:ext uri="{BB962C8B-B14F-4D97-AF65-F5344CB8AC3E}">
        <p14:creationId xmlns:p14="http://schemas.microsoft.com/office/powerpoint/2010/main" val="5687669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66</a:t>
            </a:fld>
            <a:endParaRPr lang="es-PE" altLang="es-ES"/>
          </a:p>
        </p:txBody>
      </p:sp>
    </p:spTree>
    <p:extLst>
      <p:ext uri="{BB962C8B-B14F-4D97-AF65-F5344CB8AC3E}">
        <p14:creationId xmlns:p14="http://schemas.microsoft.com/office/powerpoint/2010/main" val="16724673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67</a:t>
            </a:fld>
            <a:endParaRPr lang="es-PE" altLang="es-ES"/>
          </a:p>
        </p:txBody>
      </p:sp>
    </p:spTree>
    <p:extLst>
      <p:ext uri="{BB962C8B-B14F-4D97-AF65-F5344CB8AC3E}">
        <p14:creationId xmlns:p14="http://schemas.microsoft.com/office/powerpoint/2010/main" val="34569854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68</a:t>
            </a:fld>
            <a:endParaRPr lang="es-PE" altLang="es-ES"/>
          </a:p>
        </p:txBody>
      </p:sp>
    </p:spTree>
    <p:extLst>
      <p:ext uri="{BB962C8B-B14F-4D97-AF65-F5344CB8AC3E}">
        <p14:creationId xmlns:p14="http://schemas.microsoft.com/office/powerpoint/2010/main" val="42663421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69</a:t>
            </a:fld>
            <a:endParaRPr lang="es-PE" altLang="es-ES"/>
          </a:p>
        </p:txBody>
      </p:sp>
    </p:spTree>
    <p:extLst>
      <p:ext uri="{BB962C8B-B14F-4D97-AF65-F5344CB8AC3E}">
        <p14:creationId xmlns:p14="http://schemas.microsoft.com/office/powerpoint/2010/main" val="19615032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70</a:t>
            </a:fld>
            <a:endParaRPr lang="es-PE" altLang="es-ES"/>
          </a:p>
        </p:txBody>
      </p:sp>
    </p:spTree>
    <p:extLst>
      <p:ext uri="{BB962C8B-B14F-4D97-AF65-F5344CB8AC3E}">
        <p14:creationId xmlns:p14="http://schemas.microsoft.com/office/powerpoint/2010/main" val="2204526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75</a:t>
            </a:fld>
            <a:endParaRPr lang="es-PE" altLang="es-ES"/>
          </a:p>
        </p:txBody>
      </p:sp>
    </p:spTree>
    <p:extLst>
      <p:ext uri="{BB962C8B-B14F-4D97-AF65-F5344CB8AC3E}">
        <p14:creationId xmlns:p14="http://schemas.microsoft.com/office/powerpoint/2010/main" val="34759894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76</a:t>
            </a:fld>
            <a:endParaRPr lang="es-PE" altLang="es-ES"/>
          </a:p>
        </p:txBody>
      </p:sp>
    </p:spTree>
    <p:extLst>
      <p:ext uri="{BB962C8B-B14F-4D97-AF65-F5344CB8AC3E}">
        <p14:creationId xmlns:p14="http://schemas.microsoft.com/office/powerpoint/2010/main" val="23361495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77</a:t>
            </a:fld>
            <a:endParaRPr lang="es-PE" altLang="es-ES"/>
          </a:p>
        </p:txBody>
      </p:sp>
    </p:spTree>
    <p:extLst>
      <p:ext uri="{BB962C8B-B14F-4D97-AF65-F5344CB8AC3E}">
        <p14:creationId xmlns:p14="http://schemas.microsoft.com/office/powerpoint/2010/main" val="30190792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80</a:t>
            </a:fld>
            <a:endParaRPr lang="es-PE" altLang="es-ES"/>
          </a:p>
        </p:txBody>
      </p:sp>
    </p:spTree>
    <p:extLst>
      <p:ext uri="{BB962C8B-B14F-4D97-AF65-F5344CB8AC3E}">
        <p14:creationId xmlns:p14="http://schemas.microsoft.com/office/powerpoint/2010/main" val="1573092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8</a:t>
            </a:fld>
            <a:endParaRPr lang="es-PE" altLang="es-ES"/>
          </a:p>
        </p:txBody>
      </p:sp>
    </p:spTree>
    <p:extLst>
      <p:ext uri="{BB962C8B-B14F-4D97-AF65-F5344CB8AC3E}">
        <p14:creationId xmlns:p14="http://schemas.microsoft.com/office/powerpoint/2010/main" val="10637918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81</a:t>
            </a:fld>
            <a:endParaRPr lang="es-PE" altLang="es-ES"/>
          </a:p>
        </p:txBody>
      </p:sp>
    </p:spTree>
    <p:extLst>
      <p:ext uri="{BB962C8B-B14F-4D97-AF65-F5344CB8AC3E}">
        <p14:creationId xmlns:p14="http://schemas.microsoft.com/office/powerpoint/2010/main" val="22107953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82</a:t>
            </a:fld>
            <a:endParaRPr lang="es-PE" altLang="es-ES"/>
          </a:p>
        </p:txBody>
      </p:sp>
    </p:spTree>
    <p:extLst>
      <p:ext uri="{BB962C8B-B14F-4D97-AF65-F5344CB8AC3E}">
        <p14:creationId xmlns:p14="http://schemas.microsoft.com/office/powerpoint/2010/main" val="27631472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83</a:t>
            </a:fld>
            <a:endParaRPr lang="es-PE" altLang="es-ES"/>
          </a:p>
        </p:txBody>
      </p:sp>
    </p:spTree>
    <p:extLst>
      <p:ext uri="{BB962C8B-B14F-4D97-AF65-F5344CB8AC3E}">
        <p14:creationId xmlns:p14="http://schemas.microsoft.com/office/powerpoint/2010/main" val="6100397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84</a:t>
            </a:fld>
            <a:endParaRPr lang="es-PE" altLang="es-ES"/>
          </a:p>
        </p:txBody>
      </p:sp>
    </p:spTree>
    <p:extLst>
      <p:ext uri="{BB962C8B-B14F-4D97-AF65-F5344CB8AC3E}">
        <p14:creationId xmlns:p14="http://schemas.microsoft.com/office/powerpoint/2010/main" val="6811767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85</a:t>
            </a:fld>
            <a:endParaRPr lang="es-PE" altLang="es-ES"/>
          </a:p>
        </p:txBody>
      </p:sp>
    </p:spTree>
    <p:extLst>
      <p:ext uri="{BB962C8B-B14F-4D97-AF65-F5344CB8AC3E}">
        <p14:creationId xmlns:p14="http://schemas.microsoft.com/office/powerpoint/2010/main" val="27690673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88</a:t>
            </a:fld>
            <a:endParaRPr lang="es-PE" altLang="es-ES"/>
          </a:p>
        </p:txBody>
      </p:sp>
    </p:spTree>
    <p:extLst>
      <p:ext uri="{BB962C8B-B14F-4D97-AF65-F5344CB8AC3E}">
        <p14:creationId xmlns:p14="http://schemas.microsoft.com/office/powerpoint/2010/main" val="16601606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89</a:t>
            </a:fld>
            <a:endParaRPr lang="es-PE" altLang="es-ES"/>
          </a:p>
        </p:txBody>
      </p:sp>
    </p:spTree>
    <p:extLst>
      <p:ext uri="{BB962C8B-B14F-4D97-AF65-F5344CB8AC3E}">
        <p14:creationId xmlns:p14="http://schemas.microsoft.com/office/powerpoint/2010/main" val="25291831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90</a:t>
            </a:fld>
            <a:endParaRPr lang="es-PE" altLang="es-ES"/>
          </a:p>
        </p:txBody>
      </p:sp>
    </p:spTree>
    <p:extLst>
      <p:ext uri="{BB962C8B-B14F-4D97-AF65-F5344CB8AC3E}">
        <p14:creationId xmlns:p14="http://schemas.microsoft.com/office/powerpoint/2010/main" val="28903217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105</a:t>
            </a:fld>
            <a:endParaRPr lang="es-PE" altLang="es-ES"/>
          </a:p>
        </p:txBody>
      </p:sp>
    </p:spTree>
    <p:extLst>
      <p:ext uri="{BB962C8B-B14F-4D97-AF65-F5344CB8AC3E}">
        <p14:creationId xmlns:p14="http://schemas.microsoft.com/office/powerpoint/2010/main" val="34691430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106</a:t>
            </a:fld>
            <a:endParaRPr lang="es-PE" altLang="es-ES"/>
          </a:p>
        </p:txBody>
      </p:sp>
    </p:spTree>
    <p:extLst>
      <p:ext uri="{BB962C8B-B14F-4D97-AF65-F5344CB8AC3E}">
        <p14:creationId xmlns:p14="http://schemas.microsoft.com/office/powerpoint/2010/main" val="2741222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9</a:t>
            </a:fld>
            <a:endParaRPr lang="es-PE" altLang="es-ES"/>
          </a:p>
        </p:txBody>
      </p:sp>
    </p:spTree>
    <p:extLst>
      <p:ext uri="{BB962C8B-B14F-4D97-AF65-F5344CB8AC3E}">
        <p14:creationId xmlns:p14="http://schemas.microsoft.com/office/powerpoint/2010/main" val="8443145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107</a:t>
            </a:fld>
            <a:endParaRPr lang="es-PE" altLang="es-ES"/>
          </a:p>
        </p:txBody>
      </p:sp>
    </p:spTree>
    <p:extLst>
      <p:ext uri="{BB962C8B-B14F-4D97-AF65-F5344CB8AC3E}">
        <p14:creationId xmlns:p14="http://schemas.microsoft.com/office/powerpoint/2010/main" val="13488641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108</a:t>
            </a:fld>
            <a:endParaRPr lang="es-PE" altLang="es-ES"/>
          </a:p>
        </p:txBody>
      </p:sp>
    </p:spTree>
    <p:extLst>
      <p:ext uri="{BB962C8B-B14F-4D97-AF65-F5344CB8AC3E}">
        <p14:creationId xmlns:p14="http://schemas.microsoft.com/office/powerpoint/2010/main" val="14873327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109</a:t>
            </a:fld>
            <a:endParaRPr lang="es-PE" altLang="es-ES"/>
          </a:p>
        </p:txBody>
      </p:sp>
    </p:spTree>
    <p:extLst>
      <p:ext uri="{BB962C8B-B14F-4D97-AF65-F5344CB8AC3E}">
        <p14:creationId xmlns:p14="http://schemas.microsoft.com/office/powerpoint/2010/main" val="32897315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110</a:t>
            </a:fld>
            <a:endParaRPr lang="es-PE" altLang="es-ES"/>
          </a:p>
        </p:txBody>
      </p:sp>
    </p:spTree>
    <p:extLst>
      <p:ext uri="{BB962C8B-B14F-4D97-AF65-F5344CB8AC3E}">
        <p14:creationId xmlns:p14="http://schemas.microsoft.com/office/powerpoint/2010/main" val="19254276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112</a:t>
            </a:fld>
            <a:endParaRPr lang="es-PE" altLang="es-ES"/>
          </a:p>
        </p:txBody>
      </p:sp>
    </p:spTree>
    <p:extLst>
      <p:ext uri="{BB962C8B-B14F-4D97-AF65-F5344CB8AC3E}">
        <p14:creationId xmlns:p14="http://schemas.microsoft.com/office/powerpoint/2010/main" val="6138139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118</a:t>
            </a:fld>
            <a:endParaRPr lang="es-PE" altLang="es-ES"/>
          </a:p>
        </p:txBody>
      </p:sp>
    </p:spTree>
    <p:extLst>
      <p:ext uri="{BB962C8B-B14F-4D97-AF65-F5344CB8AC3E}">
        <p14:creationId xmlns:p14="http://schemas.microsoft.com/office/powerpoint/2010/main" val="7310476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119</a:t>
            </a:fld>
            <a:endParaRPr lang="es-PE" altLang="es-ES"/>
          </a:p>
        </p:txBody>
      </p:sp>
    </p:spTree>
    <p:extLst>
      <p:ext uri="{BB962C8B-B14F-4D97-AF65-F5344CB8AC3E}">
        <p14:creationId xmlns:p14="http://schemas.microsoft.com/office/powerpoint/2010/main" val="34122304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120</a:t>
            </a:fld>
            <a:endParaRPr lang="es-PE" altLang="es-ES"/>
          </a:p>
        </p:txBody>
      </p:sp>
    </p:spTree>
    <p:extLst>
      <p:ext uri="{BB962C8B-B14F-4D97-AF65-F5344CB8AC3E}">
        <p14:creationId xmlns:p14="http://schemas.microsoft.com/office/powerpoint/2010/main" val="27341778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121</a:t>
            </a:fld>
            <a:endParaRPr lang="es-PE" altLang="es-ES"/>
          </a:p>
        </p:txBody>
      </p:sp>
    </p:spTree>
    <p:extLst>
      <p:ext uri="{BB962C8B-B14F-4D97-AF65-F5344CB8AC3E}">
        <p14:creationId xmlns:p14="http://schemas.microsoft.com/office/powerpoint/2010/main" val="2549465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122</a:t>
            </a:fld>
            <a:endParaRPr lang="es-PE" altLang="es-ES"/>
          </a:p>
        </p:txBody>
      </p:sp>
    </p:spTree>
    <p:extLst>
      <p:ext uri="{BB962C8B-B14F-4D97-AF65-F5344CB8AC3E}">
        <p14:creationId xmlns:p14="http://schemas.microsoft.com/office/powerpoint/2010/main" val="2813284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10</a:t>
            </a:fld>
            <a:endParaRPr lang="es-PE" altLang="es-ES"/>
          </a:p>
        </p:txBody>
      </p:sp>
    </p:spTree>
    <p:extLst>
      <p:ext uri="{BB962C8B-B14F-4D97-AF65-F5344CB8AC3E}">
        <p14:creationId xmlns:p14="http://schemas.microsoft.com/office/powerpoint/2010/main" val="27590941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123</a:t>
            </a:fld>
            <a:endParaRPr lang="es-PE" altLang="es-ES"/>
          </a:p>
        </p:txBody>
      </p:sp>
    </p:spTree>
    <p:extLst>
      <p:ext uri="{BB962C8B-B14F-4D97-AF65-F5344CB8AC3E}">
        <p14:creationId xmlns:p14="http://schemas.microsoft.com/office/powerpoint/2010/main" val="15786429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124</a:t>
            </a:fld>
            <a:endParaRPr lang="es-PE" altLang="es-ES"/>
          </a:p>
        </p:txBody>
      </p:sp>
    </p:spTree>
    <p:extLst>
      <p:ext uri="{BB962C8B-B14F-4D97-AF65-F5344CB8AC3E}">
        <p14:creationId xmlns:p14="http://schemas.microsoft.com/office/powerpoint/2010/main" val="352900974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125</a:t>
            </a:fld>
            <a:endParaRPr lang="es-PE" altLang="es-ES"/>
          </a:p>
        </p:txBody>
      </p:sp>
    </p:spTree>
    <p:extLst>
      <p:ext uri="{BB962C8B-B14F-4D97-AF65-F5344CB8AC3E}">
        <p14:creationId xmlns:p14="http://schemas.microsoft.com/office/powerpoint/2010/main" val="153469997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126</a:t>
            </a:fld>
            <a:endParaRPr lang="es-PE" altLang="es-ES"/>
          </a:p>
        </p:txBody>
      </p:sp>
    </p:spTree>
    <p:extLst>
      <p:ext uri="{BB962C8B-B14F-4D97-AF65-F5344CB8AC3E}">
        <p14:creationId xmlns:p14="http://schemas.microsoft.com/office/powerpoint/2010/main" val="226823630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1 Marcador de imagen de diapositiva"/>
          <p:cNvSpPr>
            <a:spLocks noGrp="1" noRot="1" noChangeAspect="1" noTextEdit="1"/>
          </p:cNvSpPr>
          <p:nvPr>
            <p:ph type="sldImg"/>
          </p:nvPr>
        </p:nvSpPr>
        <p:spPr>
          <a:ln/>
        </p:spPr>
      </p:sp>
      <p:sp>
        <p:nvSpPr>
          <p:cNvPr id="222211"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PE" altLang="es-PE">
              <a:latin typeface="Arial" panose="020B0604020202020204" pitchFamily="34" charset="0"/>
            </a:endParaRPr>
          </a:p>
        </p:txBody>
      </p:sp>
      <p:sp>
        <p:nvSpPr>
          <p:cNvPr id="222212"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2D18F59-BE8F-4D71-84DA-0FAFCBDBE5CE}" type="slidenum">
              <a:rPr lang="es-ES" altLang="es-PE" sz="1200">
                <a:latin typeface="Arial" panose="020B0604020202020204" pitchFamily="34" charset="0"/>
              </a:rPr>
              <a:pPr/>
              <a:t>127</a:t>
            </a:fld>
            <a:endParaRPr lang="es-ES" altLang="es-PE" sz="1200">
              <a:latin typeface="Arial" panose="020B0604020202020204" pitchFamily="34" charset="0"/>
            </a:endParaRPr>
          </a:p>
        </p:txBody>
      </p:sp>
    </p:spTree>
    <p:extLst>
      <p:ext uri="{BB962C8B-B14F-4D97-AF65-F5344CB8AC3E}">
        <p14:creationId xmlns:p14="http://schemas.microsoft.com/office/powerpoint/2010/main" val="253831445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128</a:t>
            </a:fld>
            <a:endParaRPr lang="es-PE" altLang="es-ES"/>
          </a:p>
        </p:txBody>
      </p:sp>
    </p:spTree>
    <p:extLst>
      <p:ext uri="{BB962C8B-B14F-4D97-AF65-F5344CB8AC3E}">
        <p14:creationId xmlns:p14="http://schemas.microsoft.com/office/powerpoint/2010/main" val="362723563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129</a:t>
            </a:fld>
            <a:endParaRPr lang="es-PE" altLang="es-ES"/>
          </a:p>
        </p:txBody>
      </p:sp>
    </p:spTree>
    <p:extLst>
      <p:ext uri="{BB962C8B-B14F-4D97-AF65-F5344CB8AC3E}">
        <p14:creationId xmlns:p14="http://schemas.microsoft.com/office/powerpoint/2010/main" val="17680244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130</a:t>
            </a:fld>
            <a:endParaRPr lang="es-PE" altLang="es-ES"/>
          </a:p>
        </p:txBody>
      </p:sp>
    </p:spTree>
    <p:extLst>
      <p:ext uri="{BB962C8B-B14F-4D97-AF65-F5344CB8AC3E}">
        <p14:creationId xmlns:p14="http://schemas.microsoft.com/office/powerpoint/2010/main" val="111495582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131</a:t>
            </a:fld>
            <a:endParaRPr lang="es-PE" altLang="es-ES"/>
          </a:p>
        </p:txBody>
      </p:sp>
    </p:spTree>
    <p:extLst>
      <p:ext uri="{BB962C8B-B14F-4D97-AF65-F5344CB8AC3E}">
        <p14:creationId xmlns:p14="http://schemas.microsoft.com/office/powerpoint/2010/main" val="149622289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132</a:t>
            </a:fld>
            <a:endParaRPr lang="es-PE" altLang="es-ES"/>
          </a:p>
        </p:txBody>
      </p:sp>
    </p:spTree>
    <p:extLst>
      <p:ext uri="{BB962C8B-B14F-4D97-AF65-F5344CB8AC3E}">
        <p14:creationId xmlns:p14="http://schemas.microsoft.com/office/powerpoint/2010/main" val="4278619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12</a:t>
            </a:fld>
            <a:endParaRPr lang="es-PE" altLang="es-ES"/>
          </a:p>
        </p:txBody>
      </p:sp>
    </p:spTree>
    <p:extLst>
      <p:ext uri="{BB962C8B-B14F-4D97-AF65-F5344CB8AC3E}">
        <p14:creationId xmlns:p14="http://schemas.microsoft.com/office/powerpoint/2010/main" val="53076681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133</a:t>
            </a:fld>
            <a:endParaRPr lang="es-PE" altLang="es-ES"/>
          </a:p>
        </p:txBody>
      </p:sp>
    </p:spTree>
    <p:extLst>
      <p:ext uri="{BB962C8B-B14F-4D97-AF65-F5344CB8AC3E}">
        <p14:creationId xmlns:p14="http://schemas.microsoft.com/office/powerpoint/2010/main" val="208545913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134</a:t>
            </a:fld>
            <a:endParaRPr lang="es-PE" altLang="es-ES"/>
          </a:p>
        </p:txBody>
      </p:sp>
    </p:spTree>
    <p:extLst>
      <p:ext uri="{BB962C8B-B14F-4D97-AF65-F5344CB8AC3E}">
        <p14:creationId xmlns:p14="http://schemas.microsoft.com/office/powerpoint/2010/main" val="267303848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135</a:t>
            </a:fld>
            <a:endParaRPr lang="es-PE" altLang="es-ES"/>
          </a:p>
        </p:txBody>
      </p:sp>
    </p:spTree>
    <p:extLst>
      <p:ext uri="{BB962C8B-B14F-4D97-AF65-F5344CB8AC3E}">
        <p14:creationId xmlns:p14="http://schemas.microsoft.com/office/powerpoint/2010/main" val="132636484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136</a:t>
            </a:fld>
            <a:endParaRPr lang="es-PE" altLang="es-ES"/>
          </a:p>
        </p:txBody>
      </p:sp>
    </p:spTree>
    <p:extLst>
      <p:ext uri="{BB962C8B-B14F-4D97-AF65-F5344CB8AC3E}">
        <p14:creationId xmlns:p14="http://schemas.microsoft.com/office/powerpoint/2010/main" val="197813441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143</a:t>
            </a:fld>
            <a:endParaRPr lang="es-PE" altLang="es-ES"/>
          </a:p>
        </p:txBody>
      </p:sp>
    </p:spTree>
    <p:extLst>
      <p:ext uri="{BB962C8B-B14F-4D97-AF65-F5344CB8AC3E}">
        <p14:creationId xmlns:p14="http://schemas.microsoft.com/office/powerpoint/2010/main" val="70643388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144</a:t>
            </a:fld>
            <a:endParaRPr lang="es-PE" altLang="es-ES"/>
          </a:p>
        </p:txBody>
      </p:sp>
    </p:spTree>
    <p:extLst>
      <p:ext uri="{BB962C8B-B14F-4D97-AF65-F5344CB8AC3E}">
        <p14:creationId xmlns:p14="http://schemas.microsoft.com/office/powerpoint/2010/main" val="118878153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145</a:t>
            </a:fld>
            <a:endParaRPr lang="es-PE" altLang="es-ES"/>
          </a:p>
        </p:txBody>
      </p:sp>
    </p:spTree>
    <p:extLst>
      <p:ext uri="{BB962C8B-B14F-4D97-AF65-F5344CB8AC3E}">
        <p14:creationId xmlns:p14="http://schemas.microsoft.com/office/powerpoint/2010/main" val="186170006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147</a:t>
            </a:fld>
            <a:endParaRPr lang="es-PE" altLang="es-ES"/>
          </a:p>
        </p:txBody>
      </p:sp>
    </p:spTree>
    <p:extLst>
      <p:ext uri="{BB962C8B-B14F-4D97-AF65-F5344CB8AC3E}">
        <p14:creationId xmlns:p14="http://schemas.microsoft.com/office/powerpoint/2010/main" val="270041892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148</a:t>
            </a:fld>
            <a:endParaRPr lang="es-PE" altLang="es-ES"/>
          </a:p>
        </p:txBody>
      </p:sp>
    </p:spTree>
    <p:extLst>
      <p:ext uri="{BB962C8B-B14F-4D97-AF65-F5344CB8AC3E}">
        <p14:creationId xmlns:p14="http://schemas.microsoft.com/office/powerpoint/2010/main" val="345390109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149</a:t>
            </a:fld>
            <a:endParaRPr lang="es-PE" altLang="es-ES"/>
          </a:p>
        </p:txBody>
      </p:sp>
    </p:spTree>
    <p:extLst>
      <p:ext uri="{BB962C8B-B14F-4D97-AF65-F5344CB8AC3E}">
        <p14:creationId xmlns:p14="http://schemas.microsoft.com/office/powerpoint/2010/main" val="4028165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13</a:t>
            </a:fld>
            <a:endParaRPr lang="es-PE" altLang="es-ES"/>
          </a:p>
        </p:txBody>
      </p:sp>
    </p:spTree>
    <p:extLst>
      <p:ext uri="{BB962C8B-B14F-4D97-AF65-F5344CB8AC3E}">
        <p14:creationId xmlns:p14="http://schemas.microsoft.com/office/powerpoint/2010/main" val="275489003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150</a:t>
            </a:fld>
            <a:endParaRPr lang="es-PE" altLang="es-ES"/>
          </a:p>
        </p:txBody>
      </p:sp>
    </p:spTree>
    <p:extLst>
      <p:ext uri="{BB962C8B-B14F-4D97-AF65-F5344CB8AC3E}">
        <p14:creationId xmlns:p14="http://schemas.microsoft.com/office/powerpoint/2010/main" val="78467207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151</a:t>
            </a:fld>
            <a:endParaRPr lang="es-PE" altLang="es-ES"/>
          </a:p>
        </p:txBody>
      </p:sp>
    </p:spTree>
    <p:extLst>
      <p:ext uri="{BB962C8B-B14F-4D97-AF65-F5344CB8AC3E}">
        <p14:creationId xmlns:p14="http://schemas.microsoft.com/office/powerpoint/2010/main" val="323273143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152</a:t>
            </a:fld>
            <a:endParaRPr lang="es-PE" altLang="es-ES"/>
          </a:p>
        </p:txBody>
      </p:sp>
    </p:spTree>
    <p:extLst>
      <p:ext uri="{BB962C8B-B14F-4D97-AF65-F5344CB8AC3E}">
        <p14:creationId xmlns:p14="http://schemas.microsoft.com/office/powerpoint/2010/main" val="162426698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153</a:t>
            </a:fld>
            <a:endParaRPr lang="es-PE" altLang="es-ES"/>
          </a:p>
        </p:txBody>
      </p:sp>
    </p:spTree>
    <p:extLst>
      <p:ext uri="{BB962C8B-B14F-4D97-AF65-F5344CB8AC3E}">
        <p14:creationId xmlns:p14="http://schemas.microsoft.com/office/powerpoint/2010/main" val="316748051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154</a:t>
            </a:fld>
            <a:endParaRPr lang="es-PE" altLang="es-ES"/>
          </a:p>
        </p:txBody>
      </p:sp>
    </p:spTree>
    <p:extLst>
      <p:ext uri="{BB962C8B-B14F-4D97-AF65-F5344CB8AC3E}">
        <p14:creationId xmlns:p14="http://schemas.microsoft.com/office/powerpoint/2010/main" val="112335472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155</a:t>
            </a:fld>
            <a:endParaRPr lang="es-PE" altLang="es-ES"/>
          </a:p>
        </p:txBody>
      </p:sp>
    </p:spTree>
    <p:extLst>
      <p:ext uri="{BB962C8B-B14F-4D97-AF65-F5344CB8AC3E}">
        <p14:creationId xmlns:p14="http://schemas.microsoft.com/office/powerpoint/2010/main" val="177188182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156</a:t>
            </a:fld>
            <a:endParaRPr lang="es-PE" altLang="es-ES"/>
          </a:p>
        </p:txBody>
      </p:sp>
    </p:spTree>
    <p:extLst>
      <p:ext uri="{BB962C8B-B14F-4D97-AF65-F5344CB8AC3E}">
        <p14:creationId xmlns:p14="http://schemas.microsoft.com/office/powerpoint/2010/main" val="103305417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157</a:t>
            </a:fld>
            <a:endParaRPr lang="es-PE" altLang="es-ES"/>
          </a:p>
        </p:txBody>
      </p:sp>
    </p:spTree>
    <p:extLst>
      <p:ext uri="{BB962C8B-B14F-4D97-AF65-F5344CB8AC3E}">
        <p14:creationId xmlns:p14="http://schemas.microsoft.com/office/powerpoint/2010/main" val="188905042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161</a:t>
            </a:fld>
            <a:endParaRPr lang="es-PE" altLang="es-ES"/>
          </a:p>
        </p:txBody>
      </p:sp>
    </p:spTree>
    <p:extLst>
      <p:ext uri="{BB962C8B-B14F-4D97-AF65-F5344CB8AC3E}">
        <p14:creationId xmlns:p14="http://schemas.microsoft.com/office/powerpoint/2010/main" val="291380963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162</a:t>
            </a:fld>
            <a:endParaRPr lang="es-PE" altLang="es-ES"/>
          </a:p>
        </p:txBody>
      </p:sp>
    </p:spTree>
    <p:extLst>
      <p:ext uri="{BB962C8B-B14F-4D97-AF65-F5344CB8AC3E}">
        <p14:creationId xmlns:p14="http://schemas.microsoft.com/office/powerpoint/2010/main" val="3153382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14</a:t>
            </a:fld>
            <a:endParaRPr lang="es-PE" altLang="es-ES"/>
          </a:p>
        </p:txBody>
      </p:sp>
    </p:spTree>
    <p:extLst>
      <p:ext uri="{BB962C8B-B14F-4D97-AF65-F5344CB8AC3E}">
        <p14:creationId xmlns:p14="http://schemas.microsoft.com/office/powerpoint/2010/main" val="149884081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171</a:t>
            </a:fld>
            <a:endParaRPr lang="es-PE" altLang="es-ES"/>
          </a:p>
        </p:txBody>
      </p:sp>
    </p:spTree>
    <p:extLst>
      <p:ext uri="{BB962C8B-B14F-4D97-AF65-F5344CB8AC3E}">
        <p14:creationId xmlns:p14="http://schemas.microsoft.com/office/powerpoint/2010/main" val="383649470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172</a:t>
            </a:fld>
            <a:endParaRPr lang="es-PE" altLang="es-ES"/>
          </a:p>
        </p:txBody>
      </p:sp>
    </p:spTree>
    <p:extLst>
      <p:ext uri="{BB962C8B-B14F-4D97-AF65-F5344CB8AC3E}">
        <p14:creationId xmlns:p14="http://schemas.microsoft.com/office/powerpoint/2010/main" val="338148553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183</a:t>
            </a:fld>
            <a:endParaRPr lang="es-PE" altLang="es-ES"/>
          </a:p>
        </p:txBody>
      </p:sp>
    </p:spTree>
    <p:extLst>
      <p:ext uri="{BB962C8B-B14F-4D97-AF65-F5344CB8AC3E}">
        <p14:creationId xmlns:p14="http://schemas.microsoft.com/office/powerpoint/2010/main" val="333923304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8A2B17-2B1B-4FA1-94FB-38A35E292654}" type="slidenum">
              <a:rPr lang="es-PE" altLang="es-ES"/>
              <a:pPr/>
              <a:t>184</a:t>
            </a:fld>
            <a:endParaRPr lang="es-PE" altLang="es-ES"/>
          </a:p>
        </p:txBody>
      </p:sp>
    </p:spTree>
    <p:extLst>
      <p:ext uri="{BB962C8B-B14F-4D97-AF65-F5344CB8AC3E}">
        <p14:creationId xmlns:p14="http://schemas.microsoft.com/office/powerpoint/2010/main" val="3712990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a:defRPr/>
            </a:pPr>
            <a:endParaRPr lang="en-US" altLang="es-ES"/>
          </a:p>
        </p:txBody>
      </p:sp>
      <p:sp>
        <p:nvSpPr>
          <p:cNvPr id="5" name="Footer Placeholder 4"/>
          <p:cNvSpPr>
            <a:spLocks noGrp="1"/>
          </p:cNvSpPr>
          <p:nvPr>
            <p:ph type="ftr" sz="quarter" idx="11"/>
          </p:nvPr>
        </p:nvSpPr>
        <p:spPr/>
        <p:txBody>
          <a:bodyPr/>
          <a:lstStyle/>
          <a:p>
            <a:pPr>
              <a:defRPr/>
            </a:pPr>
            <a:endParaRPr lang="en-US" altLang="es-ES"/>
          </a:p>
        </p:txBody>
      </p:sp>
      <p:sp>
        <p:nvSpPr>
          <p:cNvPr id="6" name="Slide Number Placeholder 5"/>
          <p:cNvSpPr>
            <a:spLocks noGrp="1"/>
          </p:cNvSpPr>
          <p:nvPr>
            <p:ph type="sldNum" sz="quarter" idx="12"/>
          </p:nvPr>
        </p:nvSpPr>
        <p:spPr/>
        <p:txBody>
          <a:bodyPr/>
          <a:lstStyle/>
          <a:p>
            <a:fld id="{85975F30-CE54-40E0-A409-B7499D288A79}" type="slidenum">
              <a:rPr lang="en-US" altLang="es-ES" smtClean="0"/>
              <a:pPr/>
              <a:t>‹Nº›</a:t>
            </a:fld>
            <a:endParaRPr lang="en-US" altLang="es-E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8540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n-US" altLang="es-ES"/>
          </a:p>
        </p:txBody>
      </p:sp>
      <p:sp>
        <p:nvSpPr>
          <p:cNvPr id="5" name="Footer Placeholder 4"/>
          <p:cNvSpPr>
            <a:spLocks noGrp="1"/>
          </p:cNvSpPr>
          <p:nvPr>
            <p:ph type="ftr" sz="quarter" idx="11"/>
          </p:nvPr>
        </p:nvSpPr>
        <p:spPr/>
        <p:txBody>
          <a:bodyPr/>
          <a:lstStyle/>
          <a:p>
            <a:pPr>
              <a:defRPr/>
            </a:pPr>
            <a:endParaRPr lang="en-US" altLang="es-ES"/>
          </a:p>
        </p:txBody>
      </p:sp>
      <p:sp>
        <p:nvSpPr>
          <p:cNvPr id="6" name="Slide Number Placeholder 5"/>
          <p:cNvSpPr>
            <a:spLocks noGrp="1"/>
          </p:cNvSpPr>
          <p:nvPr>
            <p:ph type="sldNum" sz="quarter" idx="12"/>
          </p:nvPr>
        </p:nvSpPr>
        <p:spPr/>
        <p:txBody>
          <a:bodyPr/>
          <a:lstStyle/>
          <a:p>
            <a:fld id="{ECE5C43A-0110-48C6-A28B-BFEB61EB73B0}" type="slidenum">
              <a:rPr lang="en-US" altLang="es-ES" smtClean="0"/>
              <a:pPr/>
              <a:t>‹Nº›</a:t>
            </a:fld>
            <a:endParaRPr lang="en-US" altLang="es-ES"/>
          </a:p>
        </p:txBody>
      </p:sp>
    </p:spTree>
    <p:extLst>
      <p:ext uri="{BB962C8B-B14F-4D97-AF65-F5344CB8AC3E}">
        <p14:creationId xmlns:p14="http://schemas.microsoft.com/office/powerpoint/2010/main" val="3696724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n-US" altLang="es-ES"/>
          </a:p>
        </p:txBody>
      </p:sp>
      <p:sp>
        <p:nvSpPr>
          <p:cNvPr id="5" name="Footer Placeholder 4"/>
          <p:cNvSpPr>
            <a:spLocks noGrp="1"/>
          </p:cNvSpPr>
          <p:nvPr>
            <p:ph type="ftr" sz="quarter" idx="11"/>
          </p:nvPr>
        </p:nvSpPr>
        <p:spPr/>
        <p:txBody>
          <a:bodyPr/>
          <a:lstStyle/>
          <a:p>
            <a:pPr>
              <a:defRPr/>
            </a:pPr>
            <a:endParaRPr lang="en-US" altLang="es-ES"/>
          </a:p>
        </p:txBody>
      </p:sp>
      <p:sp>
        <p:nvSpPr>
          <p:cNvPr id="6" name="Slide Number Placeholder 5"/>
          <p:cNvSpPr>
            <a:spLocks noGrp="1"/>
          </p:cNvSpPr>
          <p:nvPr>
            <p:ph type="sldNum" sz="quarter" idx="12"/>
          </p:nvPr>
        </p:nvSpPr>
        <p:spPr/>
        <p:txBody>
          <a:bodyPr/>
          <a:lstStyle/>
          <a:p>
            <a:fld id="{FF8521E1-8939-43FD-B67B-DE8B3CA1F4D1}" type="slidenum">
              <a:rPr lang="en-US" altLang="es-ES" smtClean="0"/>
              <a:pPr/>
              <a:t>‹Nº›</a:t>
            </a:fld>
            <a:endParaRPr lang="en-US" altLang="es-ES"/>
          </a:p>
        </p:txBody>
      </p:sp>
    </p:spTree>
    <p:extLst>
      <p:ext uri="{BB962C8B-B14F-4D97-AF65-F5344CB8AC3E}">
        <p14:creationId xmlns:p14="http://schemas.microsoft.com/office/powerpoint/2010/main" val="3326863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n-US" altLang="es-ES"/>
          </a:p>
        </p:txBody>
      </p:sp>
      <p:sp>
        <p:nvSpPr>
          <p:cNvPr id="5" name="Footer Placeholder 4"/>
          <p:cNvSpPr>
            <a:spLocks noGrp="1"/>
          </p:cNvSpPr>
          <p:nvPr>
            <p:ph type="ftr" sz="quarter" idx="11"/>
          </p:nvPr>
        </p:nvSpPr>
        <p:spPr/>
        <p:txBody>
          <a:bodyPr/>
          <a:lstStyle/>
          <a:p>
            <a:pPr>
              <a:defRPr/>
            </a:pPr>
            <a:endParaRPr lang="en-US" altLang="es-ES"/>
          </a:p>
        </p:txBody>
      </p:sp>
      <p:sp>
        <p:nvSpPr>
          <p:cNvPr id="6" name="Slide Number Placeholder 5"/>
          <p:cNvSpPr>
            <a:spLocks noGrp="1"/>
          </p:cNvSpPr>
          <p:nvPr>
            <p:ph type="sldNum" sz="quarter" idx="12"/>
          </p:nvPr>
        </p:nvSpPr>
        <p:spPr/>
        <p:txBody>
          <a:bodyPr/>
          <a:lstStyle/>
          <a:p>
            <a:fld id="{0AAEAD0D-CE97-4210-81B4-5F77E549C784}" type="slidenum">
              <a:rPr lang="en-US" altLang="es-ES" smtClean="0"/>
              <a:pPr/>
              <a:t>‹Nº›</a:t>
            </a:fld>
            <a:endParaRPr lang="en-US" altLang="es-ES"/>
          </a:p>
        </p:txBody>
      </p:sp>
    </p:spTree>
    <p:extLst>
      <p:ext uri="{BB962C8B-B14F-4D97-AF65-F5344CB8AC3E}">
        <p14:creationId xmlns:p14="http://schemas.microsoft.com/office/powerpoint/2010/main" val="1255893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a:defRPr/>
            </a:pPr>
            <a:endParaRPr lang="en-US" altLang="es-ES"/>
          </a:p>
        </p:txBody>
      </p:sp>
      <p:sp>
        <p:nvSpPr>
          <p:cNvPr id="5" name="Footer Placeholder 4"/>
          <p:cNvSpPr>
            <a:spLocks noGrp="1"/>
          </p:cNvSpPr>
          <p:nvPr>
            <p:ph type="ftr" sz="quarter" idx="11"/>
          </p:nvPr>
        </p:nvSpPr>
        <p:spPr/>
        <p:txBody>
          <a:bodyPr/>
          <a:lstStyle/>
          <a:p>
            <a:pPr>
              <a:defRPr/>
            </a:pPr>
            <a:endParaRPr lang="en-US" altLang="es-ES"/>
          </a:p>
        </p:txBody>
      </p:sp>
      <p:sp>
        <p:nvSpPr>
          <p:cNvPr id="6" name="Slide Number Placeholder 5"/>
          <p:cNvSpPr>
            <a:spLocks noGrp="1"/>
          </p:cNvSpPr>
          <p:nvPr>
            <p:ph type="sldNum" sz="quarter" idx="12"/>
          </p:nvPr>
        </p:nvSpPr>
        <p:spPr/>
        <p:txBody>
          <a:bodyPr/>
          <a:lstStyle/>
          <a:p>
            <a:fld id="{6B925B1B-F485-4CA4-9E51-21DBFE76F878}" type="slidenum">
              <a:rPr lang="en-US" altLang="es-ES" smtClean="0"/>
              <a:pPr/>
              <a:t>‹Nº›</a:t>
            </a:fld>
            <a:endParaRPr lang="en-US" altLang="es-E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1465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a:defRPr/>
            </a:pPr>
            <a:endParaRPr lang="en-US" altLang="es-ES"/>
          </a:p>
        </p:txBody>
      </p:sp>
      <p:sp>
        <p:nvSpPr>
          <p:cNvPr id="6" name="Footer Placeholder 5"/>
          <p:cNvSpPr>
            <a:spLocks noGrp="1"/>
          </p:cNvSpPr>
          <p:nvPr>
            <p:ph type="ftr" sz="quarter" idx="11"/>
          </p:nvPr>
        </p:nvSpPr>
        <p:spPr/>
        <p:txBody>
          <a:bodyPr/>
          <a:lstStyle/>
          <a:p>
            <a:pPr>
              <a:defRPr/>
            </a:pPr>
            <a:endParaRPr lang="en-US" altLang="es-ES"/>
          </a:p>
        </p:txBody>
      </p:sp>
      <p:sp>
        <p:nvSpPr>
          <p:cNvPr id="7" name="Slide Number Placeholder 6"/>
          <p:cNvSpPr>
            <a:spLocks noGrp="1"/>
          </p:cNvSpPr>
          <p:nvPr>
            <p:ph type="sldNum" sz="quarter" idx="12"/>
          </p:nvPr>
        </p:nvSpPr>
        <p:spPr/>
        <p:txBody>
          <a:bodyPr/>
          <a:lstStyle/>
          <a:p>
            <a:fld id="{5481000A-1CFD-406E-BB5D-722D46E136DE}" type="slidenum">
              <a:rPr lang="en-US" altLang="es-ES" smtClean="0"/>
              <a:pPr/>
              <a:t>‹Nº›</a:t>
            </a:fld>
            <a:endParaRPr lang="en-US" altLang="es-ES"/>
          </a:p>
        </p:txBody>
      </p:sp>
    </p:spTree>
    <p:extLst>
      <p:ext uri="{BB962C8B-B14F-4D97-AF65-F5344CB8AC3E}">
        <p14:creationId xmlns:p14="http://schemas.microsoft.com/office/powerpoint/2010/main" val="407434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a:defRPr/>
            </a:pPr>
            <a:endParaRPr lang="en-US" altLang="es-ES"/>
          </a:p>
        </p:txBody>
      </p:sp>
      <p:sp>
        <p:nvSpPr>
          <p:cNvPr id="8" name="Footer Placeholder 7"/>
          <p:cNvSpPr>
            <a:spLocks noGrp="1"/>
          </p:cNvSpPr>
          <p:nvPr>
            <p:ph type="ftr" sz="quarter" idx="11"/>
          </p:nvPr>
        </p:nvSpPr>
        <p:spPr/>
        <p:txBody>
          <a:bodyPr/>
          <a:lstStyle/>
          <a:p>
            <a:pPr>
              <a:defRPr/>
            </a:pPr>
            <a:endParaRPr lang="en-US" altLang="es-ES"/>
          </a:p>
        </p:txBody>
      </p:sp>
      <p:sp>
        <p:nvSpPr>
          <p:cNvPr id="9" name="Slide Number Placeholder 8"/>
          <p:cNvSpPr>
            <a:spLocks noGrp="1"/>
          </p:cNvSpPr>
          <p:nvPr>
            <p:ph type="sldNum" sz="quarter" idx="12"/>
          </p:nvPr>
        </p:nvSpPr>
        <p:spPr/>
        <p:txBody>
          <a:bodyPr/>
          <a:lstStyle/>
          <a:p>
            <a:fld id="{B7ADB5CA-CD79-4C7F-9F29-531A23EBDB76}" type="slidenum">
              <a:rPr lang="en-US" altLang="es-ES" smtClean="0"/>
              <a:pPr/>
              <a:t>‹Nº›</a:t>
            </a:fld>
            <a:endParaRPr lang="en-US" altLang="es-ES"/>
          </a:p>
        </p:txBody>
      </p:sp>
    </p:spTree>
    <p:extLst>
      <p:ext uri="{BB962C8B-B14F-4D97-AF65-F5344CB8AC3E}">
        <p14:creationId xmlns:p14="http://schemas.microsoft.com/office/powerpoint/2010/main" val="2910961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a:defRPr/>
            </a:pPr>
            <a:endParaRPr lang="en-US" altLang="es-ES"/>
          </a:p>
        </p:txBody>
      </p:sp>
      <p:sp>
        <p:nvSpPr>
          <p:cNvPr id="4" name="Footer Placeholder 3"/>
          <p:cNvSpPr>
            <a:spLocks noGrp="1"/>
          </p:cNvSpPr>
          <p:nvPr>
            <p:ph type="ftr" sz="quarter" idx="11"/>
          </p:nvPr>
        </p:nvSpPr>
        <p:spPr/>
        <p:txBody>
          <a:bodyPr/>
          <a:lstStyle/>
          <a:p>
            <a:pPr>
              <a:defRPr/>
            </a:pPr>
            <a:endParaRPr lang="en-US" altLang="es-ES"/>
          </a:p>
        </p:txBody>
      </p:sp>
      <p:sp>
        <p:nvSpPr>
          <p:cNvPr id="5" name="Slide Number Placeholder 4"/>
          <p:cNvSpPr>
            <a:spLocks noGrp="1"/>
          </p:cNvSpPr>
          <p:nvPr>
            <p:ph type="sldNum" sz="quarter" idx="12"/>
          </p:nvPr>
        </p:nvSpPr>
        <p:spPr/>
        <p:txBody>
          <a:bodyPr/>
          <a:lstStyle/>
          <a:p>
            <a:fld id="{D5DA7A8B-7049-43AE-9C12-416D6F13869C}" type="slidenum">
              <a:rPr lang="en-US" altLang="es-ES" smtClean="0"/>
              <a:pPr/>
              <a:t>‹Nº›</a:t>
            </a:fld>
            <a:endParaRPr lang="en-US" altLang="es-ES"/>
          </a:p>
        </p:txBody>
      </p:sp>
    </p:spTree>
    <p:extLst>
      <p:ext uri="{BB962C8B-B14F-4D97-AF65-F5344CB8AC3E}">
        <p14:creationId xmlns:p14="http://schemas.microsoft.com/office/powerpoint/2010/main" val="4166618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ltLang="es-E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ltLang="es-ES"/>
          </a:p>
        </p:txBody>
      </p:sp>
      <p:sp>
        <p:nvSpPr>
          <p:cNvPr id="9" name="Slide Number Placeholder 8"/>
          <p:cNvSpPr>
            <a:spLocks noGrp="1"/>
          </p:cNvSpPr>
          <p:nvPr>
            <p:ph type="sldNum" sz="quarter" idx="12"/>
          </p:nvPr>
        </p:nvSpPr>
        <p:spPr/>
        <p:txBody>
          <a:bodyPr/>
          <a:lstStyle/>
          <a:p>
            <a:fld id="{5181699D-C856-4AFC-A786-8A16FE458247}" type="slidenum">
              <a:rPr lang="en-US" altLang="es-ES" smtClean="0"/>
              <a:pPr/>
              <a:t>‹Nº›</a:t>
            </a:fld>
            <a:endParaRPr lang="en-US" altLang="es-ES"/>
          </a:p>
        </p:txBody>
      </p:sp>
    </p:spTree>
    <p:extLst>
      <p:ext uri="{BB962C8B-B14F-4D97-AF65-F5344CB8AC3E}">
        <p14:creationId xmlns:p14="http://schemas.microsoft.com/office/powerpoint/2010/main" val="2855243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a:defRPr/>
            </a:pPr>
            <a:endParaRPr lang="en-US" altLang="es-E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a:defRPr/>
            </a:pPr>
            <a:endParaRPr lang="en-US" altLang="es-E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C2F3B65-8222-4061-8A6B-E92CE88C7579}" type="slidenum">
              <a:rPr lang="en-US" altLang="es-ES" smtClean="0"/>
              <a:pPr/>
              <a:t>‹Nº›</a:t>
            </a:fld>
            <a:endParaRPr lang="en-US" altLang="es-ES"/>
          </a:p>
        </p:txBody>
      </p:sp>
    </p:spTree>
    <p:extLst>
      <p:ext uri="{BB962C8B-B14F-4D97-AF65-F5344CB8AC3E}">
        <p14:creationId xmlns:p14="http://schemas.microsoft.com/office/powerpoint/2010/main" val="2698669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a:defRPr/>
            </a:pPr>
            <a:endParaRPr lang="en-US" altLang="es-ES"/>
          </a:p>
        </p:txBody>
      </p:sp>
      <p:sp>
        <p:nvSpPr>
          <p:cNvPr id="6" name="Footer Placeholder 5"/>
          <p:cNvSpPr>
            <a:spLocks noGrp="1"/>
          </p:cNvSpPr>
          <p:nvPr>
            <p:ph type="ftr" sz="quarter" idx="11"/>
          </p:nvPr>
        </p:nvSpPr>
        <p:spPr/>
        <p:txBody>
          <a:bodyPr/>
          <a:lstStyle/>
          <a:p>
            <a:pPr>
              <a:defRPr/>
            </a:pPr>
            <a:endParaRPr lang="en-US" altLang="es-ES"/>
          </a:p>
        </p:txBody>
      </p:sp>
      <p:sp>
        <p:nvSpPr>
          <p:cNvPr id="7" name="Slide Number Placeholder 6"/>
          <p:cNvSpPr>
            <a:spLocks noGrp="1"/>
          </p:cNvSpPr>
          <p:nvPr>
            <p:ph type="sldNum" sz="quarter" idx="12"/>
          </p:nvPr>
        </p:nvSpPr>
        <p:spPr/>
        <p:txBody>
          <a:bodyPr/>
          <a:lstStyle/>
          <a:p>
            <a:fld id="{96299506-A727-40EB-AB4E-1FFC8C285F38}" type="slidenum">
              <a:rPr lang="en-US" altLang="es-ES" smtClean="0"/>
              <a:pPr/>
              <a:t>‹Nº›</a:t>
            </a:fld>
            <a:endParaRPr lang="en-US" altLang="es-ES"/>
          </a:p>
        </p:txBody>
      </p:sp>
    </p:spTree>
    <p:extLst>
      <p:ext uri="{BB962C8B-B14F-4D97-AF65-F5344CB8AC3E}">
        <p14:creationId xmlns:p14="http://schemas.microsoft.com/office/powerpoint/2010/main" val="1204572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en-US" altLang="es-E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ltLang="es-E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6299506-A727-40EB-AB4E-1FFC8C285F38}" type="slidenum">
              <a:rPr lang="en-US" altLang="es-ES" smtClean="0"/>
              <a:pPr/>
              <a:t>‹Nº›</a:t>
            </a:fld>
            <a:endParaRPr lang="en-US" altLang="es-E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548273"/>
      </p:ext>
    </p:extLst>
  </p:cSld>
  <p:clrMap bg1="lt1" tx1="dk1" bg2="lt2" tx2="dk2" accent1="accent1" accent2="accent2" accent3="accent3" accent4="accent4" accent5="accent5" accent6="accent6" hlink="hlink" folHlink="folHlink"/>
  <p:sldLayoutIdLst>
    <p:sldLayoutId id="2147484219" r:id="rId1"/>
    <p:sldLayoutId id="2147484220" r:id="rId2"/>
    <p:sldLayoutId id="2147484221" r:id="rId3"/>
    <p:sldLayoutId id="2147484222" r:id="rId4"/>
    <p:sldLayoutId id="2147484223" r:id="rId5"/>
    <p:sldLayoutId id="2147484224" r:id="rId6"/>
    <p:sldLayoutId id="2147484225" r:id="rId7"/>
    <p:sldLayoutId id="2147484226" r:id="rId8"/>
    <p:sldLayoutId id="2147484227" r:id="rId9"/>
    <p:sldLayoutId id="2147484228" r:id="rId10"/>
    <p:sldLayoutId id="214748422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hyperlink" Target="Materiales/Convenio%20inexistente%20250-2013%20Primera%20Sala.PDF" TargetMode="External"/><Relationship Id="rId2" Type="http://schemas.openxmlformats.org/officeDocument/2006/relationships/hyperlink" Target="Materiales/Incorrecto%20emplazamiento%20Laudo%20nulo_12.pdf" TargetMode="External"/><Relationship Id="rId1" Type="http://schemas.openxmlformats.org/officeDocument/2006/relationships/slideLayout" Target="../slideLayouts/slideLayout2.xml"/><Relationship Id="rId4" Type="http://schemas.openxmlformats.org/officeDocument/2006/relationships/hyperlink" Target="Materiales/Laudo%20Consorcio%20Manuel%20Bonilla.pdf" TargetMode="Externa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hyperlink" Target="Materiales/Laudo%20nulo%20convenio%20nulo.pdf" TargetMode="Externa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hyperlink" Target="Materiales/CASO%20MINSA%20ANULACI&#211;N%20DE%20LAUDOS%20ARBITRALES.pdf" TargetMode="Externa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jurisprudencia.pj.gob.pe/jurisprudenciaweb/faces/page/resolucion-busqueda-general-superior.x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jurisprudencia.pj.gob.pe/jurisprudenciaweb/faces/page/resolucion-busqueda-especializada-superior.xhtml" TargetMode="Externa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3" Type="http://schemas.openxmlformats.org/officeDocument/2006/relationships/hyperlink" Target="Materiales/136-2011_Procurador.pdf"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hyperlink" Target="Materiales/03270-2012-AA%20Resolucion.pdf"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hyperlink" Target="Materiales/Publicidad_registral_Demanda.pdf"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hyperlink" Target="Materiales/Publicidad_registral_Demanda_contra.pdf" TargetMode="Externa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hyperlink" Target="Materiales/Resolucion%20000858-2012%20Motivacion%20Laudo%20es%20resolucion.pdf"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hyperlink" Target="Materiales/ResolucionSUPERIOR_Nulo%20actuaciones%20arbitrales%2014-2012.pdf"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hyperlink" Target="Materiales/Sentencia%20Deliberacion%20Laudo.pdf" TargetMode="External"/><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hyperlink" Target="Materiales/international_commercial_arbitration_2002%20(1).pdf" TargetMode="Externa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Materiales/0302-2013_reclamo%20laudo%20extemporaneo.pdf" TargetMode="External"/><Relationship Id="rId7" Type="http://schemas.openxmlformats.org/officeDocument/2006/relationships/diagramColors" Target="../diagrams/colors1.xml"/><Relationship Id="rId2" Type="http://schemas.openxmlformats.org/officeDocument/2006/relationships/notesSlide" Target="../notesSlides/notesSlide9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85.xml.rels><?xml version="1.0" encoding="UTF-8" standalone="yes"?>
<Relationships xmlns="http://schemas.openxmlformats.org/package/2006/relationships"><Relationship Id="rId2" Type="http://schemas.openxmlformats.org/officeDocument/2006/relationships/hyperlink" Target="Materiales/ResolucionSUPERIOR_decidida_expedido_notificado_113-2015.pdf" TargetMode="Externa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hyperlink" Target="Materiales/ResolucionSUPERIOR_expedir%20no%20es%20notificar%2000235-2014.pdf" TargetMode="Externa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microsoft.com/office/2017/06/relationships/model3d" Target="../media/model3d1.glb"/><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Materiales/ResolucionSUPERIOR_Caducidad%20se%20puede%20controlar.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Materiales/Casacion_sobre_cosa_juzgada.pdf" TargetMode="External"/><Relationship Id="rId2" Type="http://schemas.openxmlformats.org/officeDocument/2006/relationships/hyperlink" Target="Materiales/Cas%20Nulo%20laudo%20cosa%20jzugada.pdf"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ctrTitle"/>
          </p:nvPr>
        </p:nvSpPr>
        <p:spPr/>
        <p:txBody>
          <a:bodyPr/>
          <a:lstStyle/>
          <a:p>
            <a:pPr eaLnBrk="1" hangingPunct="1"/>
            <a:r>
              <a:rPr lang="es-PE" altLang="es-ES" sz="4400">
                <a:ln>
                  <a:noFill/>
                </a:ln>
              </a:rPr>
              <a:t>El recurso de nulidad de laudo</a:t>
            </a:r>
          </a:p>
        </p:txBody>
      </p:sp>
      <p:sp>
        <p:nvSpPr>
          <p:cNvPr id="15363" name="2 Subtítulo"/>
          <p:cNvSpPr>
            <a:spLocks noGrp="1"/>
          </p:cNvSpPr>
          <p:nvPr>
            <p:ph type="subTitle" idx="1"/>
          </p:nvPr>
        </p:nvSpPr>
        <p:spPr/>
        <p:txBody>
          <a:bodyPr/>
          <a:lstStyle/>
          <a:p>
            <a:pPr algn="r" eaLnBrk="1" hangingPunct="1"/>
            <a:r>
              <a:rPr lang="es-PE" altLang="es-PE"/>
              <a:t>Julio Martín Wong Abad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p>
            <a:pPr eaLnBrk="1" fontAlgn="auto" hangingPunct="1">
              <a:spcAft>
                <a:spcPts val="0"/>
              </a:spcAft>
              <a:defRPr/>
            </a:pPr>
            <a:r>
              <a:rPr lang="es-PE" altLang="es-ES" dirty="0">
                <a:solidFill>
                  <a:schemeClr val="tx1">
                    <a:lumMod val="75000"/>
                    <a:lumOff val="25000"/>
                  </a:schemeClr>
                </a:solidFill>
              </a:rPr>
              <a:t>Las causales de nulidad</a:t>
            </a:r>
            <a:endParaRPr lang="es-PE" dirty="0">
              <a:solidFill>
                <a:schemeClr val="tx1">
                  <a:lumMod val="75000"/>
                  <a:lumOff val="25000"/>
                </a:schemeClr>
              </a:solidFill>
            </a:endParaRPr>
          </a:p>
        </p:txBody>
      </p:sp>
      <p:sp>
        <p:nvSpPr>
          <p:cNvPr id="21507" name="Marcador de contenido 2"/>
          <p:cNvSpPr>
            <a:spLocks noGrp="1"/>
          </p:cNvSpPr>
          <p:nvPr>
            <p:ph idx="1"/>
          </p:nvPr>
        </p:nvSpPr>
        <p:spPr/>
        <p:txBody>
          <a:bodyPr/>
          <a:lstStyle/>
          <a:p>
            <a:pPr marL="200025" lvl="1" indent="0" algn="just" eaLnBrk="1" hangingPunct="1">
              <a:buFont typeface="Calibri" panose="020F0502020204030204" pitchFamily="34" charset="0"/>
              <a:buNone/>
            </a:pPr>
            <a:r>
              <a:rPr lang="es-ES" altLang="es-PE" dirty="0"/>
              <a:t>	4. Salvo pacto en contrario, el tribunal arbitral decidirá estas excepciones u objeciones con 	carácter previo 	o junto con las demás cuestiones sometidas a su decisión relativas al 	fondo de la controversia. </a:t>
            </a:r>
            <a:r>
              <a:rPr lang="es-ES" altLang="es-PE" b="1" dirty="0"/>
              <a:t>Si el tribunal arbitral desestima la excepción u objeción, sea 	como 	cuestión previa 	o sea en el laudo por el que se resuelve definitivamente la 	controversia, su decisión sólo podrá ser impugnada mediante recurso de anulación contra 	dicho laudo.</a:t>
            </a:r>
          </a:p>
          <a:p>
            <a:pPr marL="200025" lvl="1" indent="0" eaLnBrk="1" hangingPunct="1">
              <a:buFont typeface="Calibri" panose="020F0502020204030204" pitchFamily="34" charset="0"/>
              <a:buNone/>
            </a:pPr>
            <a:r>
              <a:rPr lang="es-ES" altLang="es-PE" dirty="0"/>
              <a:t>4. Incumplir con la obligación de solicitar interpretación prejudicial al Tribunal Andino</a:t>
            </a:r>
          </a:p>
          <a:p>
            <a:pPr marL="200025" lvl="1" indent="0" eaLnBrk="1" hangingPunct="1">
              <a:buFont typeface="Calibri" panose="020F0502020204030204" pitchFamily="34" charset="0"/>
              <a:buNone/>
            </a:pPr>
            <a:r>
              <a:rPr lang="es-ES" altLang="es-PE" dirty="0"/>
              <a:t>5. La falta de aplicación de la jerarquía de normas prevista en la Ley de Contrataciones.</a:t>
            </a:r>
          </a:p>
          <a:p>
            <a:pPr marL="200025" lvl="1" indent="0" eaLnBrk="1" hangingPunct="1">
              <a:buFont typeface="Calibri" panose="020F0502020204030204" pitchFamily="34" charset="0"/>
              <a:buNone/>
            </a:pPr>
            <a:r>
              <a:rPr lang="es-ES" altLang="es-PE" dirty="0"/>
              <a:t>6. Contravención del precedente constitucional.</a:t>
            </a:r>
            <a:endParaRPr lang="es-PE" altLang="es-PE"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66CC41F-572B-40EE-9975-2DD9EB60D015}"/>
              </a:ext>
            </a:extLst>
          </p:cNvPr>
          <p:cNvSpPr>
            <a:spLocks noGrp="1"/>
          </p:cNvSpPr>
          <p:nvPr>
            <p:ph type="title"/>
          </p:nvPr>
        </p:nvSpPr>
        <p:spPr/>
        <p:txBody>
          <a:bodyPr/>
          <a:lstStyle/>
          <a:p>
            <a:r>
              <a:rPr lang="es-PE" dirty="0"/>
              <a:t>Fundamento del recurso</a:t>
            </a:r>
          </a:p>
        </p:txBody>
      </p:sp>
      <p:sp>
        <p:nvSpPr>
          <p:cNvPr id="5" name="Marcador de contenido 4">
            <a:extLst>
              <a:ext uri="{FF2B5EF4-FFF2-40B4-BE49-F238E27FC236}">
                <a16:creationId xmlns:a16="http://schemas.microsoft.com/office/drawing/2014/main" id="{35D89616-DAE9-4AD2-8CDA-81E8E97911F6}"/>
              </a:ext>
            </a:extLst>
          </p:cNvPr>
          <p:cNvSpPr>
            <a:spLocks noGrp="1"/>
          </p:cNvSpPr>
          <p:nvPr>
            <p:ph idx="1"/>
          </p:nvPr>
        </p:nvSpPr>
        <p:spPr/>
        <p:txBody>
          <a:bodyPr>
            <a:normAutofit/>
          </a:bodyPr>
          <a:lstStyle/>
          <a:p>
            <a:pPr algn="just"/>
            <a:r>
              <a:rPr lang="es-PE" dirty="0"/>
              <a:t>Señala que no se debió aplicar el inciso 3 del artículo 52 del Decreto Legislativo número 1017, a razón que constituye un pronunciamiento de fondo disponer en la parte resolutiva de la sentencia que se remita el expediente arbitral al Tribunal Unipersonal, para la emisión de un nuevo pronunciamiento, es decir, se ordena al árbitro que expida nuevo laudo, pese a la prohibición prevista en el inciso 2 del artículo 62 del Decreto Legislativo número 1071.</a:t>
            </a:r>
          </a:p>
        </p:txBody>
      </p:sp>
    </p:spTree>
    <p:extLst>
      <p:ext uri="{BB962C8B-B14F-4D97-AF65-F5344CB8AC3E}">
        <p14:creationId xmlns:p14="http://schemas.microsoft.com/office/powerpoint/2010/main" val="397876809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7CCB90-CF97-4016-9888-BDBF70317138}"/>
              </a:ext>
            </a:extLst>
          </p:cNvPr>
          <p:cNvSpPr>
            <a:spLocks noGrp="1"/>
          </p:cNvSpPr>
          <p:nvPr>
            <p:ph type="title"/>
          </p:nvPr>
        </p:nvSpPr>
        <p:spPr/>
        <p:txBody>
          <a:bodyPr/>
          <a:lstStyle/>
          <a:p>
            <a:endParaRPr lang="es-PE"/>
          </a:p>
        </p:txBody>
      </p:sp>
      <p:sp>
        <p:nvSpPr>
          <p:cNvPr id="3" name="Marcador de contenido 2">
            <a:extLst>
              <a:ext uri="{FF2B5EF4-FFF2-40B4-BE49-F238E27FC236}">
                <a16:creationId xmlns:a16="http://schemas.microsoft.com/office/drawing/2014/main" id="{F92E7D1D-2C46-4072-8B63-3332CD930A16}"/>
              </a:ext>
            </a:extLst>
          </p:cNvPr>
          <p:cNvSpPr>
            <a:spLocks noGrp="1"/>
          </p:cNvSpPr>
          <p:nvPr>
            <p:ph idx="1"/>
          </p:nvPr>
        </p:nvSpPr>
        <p:spPr/>
        <p:txBody>
          <a:bodyPr>
            <a:normAutofit/>
          </a:bodyPr>
          <a:lstStyle/>
          <a:p>
            <a:pPr marL="0" indent="0" algn="just">
              <a:buNone/>
            </a:pPr>
            <a:r>
              <a:rPr lang="es-PE" b="1" dirty="0"/>
              <a:t>OCTAVO.- </a:t>
            </a:r>
            <a:r>
              <a:rPr lang="es-PE" dirty="0"/>
              <a:t>En cuanto a la alegada infracción del </a:t>
            </a:r>
            <a:r>
              <a:rPr lang="es-PE" b="1" i="1" dirty="0"/>
              <a:t>numeral 2 del artículo 62 del Decreto Legislativo número 1071 – Decreto Legislativo que norma el Arbitraje</a:t>
            </a:r>
            <a:r>
              <a:rPr lang="es-PE" dirty="0"/>
              <a:t>, este Supremo Tribunal considera que la misma no merece ser amparada, debido a que, como lo indica el mencionado dispositivo legal, </a:t>
            </a:r>
            <a:r>
              <a:rPr lang="es-PE" dirty="0">
                <a:highlight>
                  <a:srgbClr val="FFFF00"/>
                </a:highlight>
              </a:rPr>
              <a:t>el recurso de anulación se resuelve declarando la validez o la nulidad del laudo, con la prohibición de pronunciarse sobre el fondo de la controversia o sobre el contenido de la decisión o calificar los criterios, motivaciones o interpretaciones expuestas por el tribunal arbitral, tal como ha sucedido en este caso, en el que se ha declarado la invalidez del laudo arbitral al considerar básicamente que no se observó el orden de prelación normativa que exige el inciso 3 del artículo 52 del Decreto Legislativo número 1017</a:t>
            </a:r>
            <a:r>
              <a:rPr lang="es-PE" dirty="0"/>
              <a:t>.</a:t>
            </a:r>
          </a:p>
        </p:txBody>
      </p:sp>
      <p:sp>
        <p:nvSpPr>
          <p:cNvPr id="5" name="CuadroTexto 4">
            <a:extLst>
              <a:ext uri="{FF2B5EF4-FFF2-40B4-BE49-F238E27FC236}">
                <a16:creationId xmlns:a16="http://schemas.microsoft.com/office/drawing/2014/main" id="{CC81517C-FE83-4553-842F-55E575F3C7F5}"/>
              </a:ext>
            </a:extLst>
          </p:cNvPr>
          <p:cNvSpPr txBox="1"/>
          <p:nvPr/>
        </p:nvSpPr>
        <p:spPr>
          <a:xfrm>
            <a:off x="11542644" y="4121426"/>
            <a:ext cx="424069" cy="1107996"/>
          </a:xfrm>
          <a:prstGeom prst="rect">
            <a:avLst/>
          </a:prstGeom>
          <a:noFill/>
        </p:spPr>
        <p:txBody>
          <a:bodyPr wrap="square" rtlCol="0">
            <a:spAutoFit/>
          </a:bodyPr>
          <a:lstStyle/>
          <a:p>
            <a:r>
              <a:rPr lang="es-PE" sz="6600" dirty="0">
                <a:solidFill>
                  <a:schemeClr val="accent1"/>
                </a:solidFill>
              </a:rPr>
              <a:t>?</a:t>
            </a:r>
          </a:p>
        </p:txBody>
      </p:sp>
    </p:spTree>
    <p:extLst>
      <p:ext uri="{BB962C8B-B14F-4D97-AF65-F5344CB8AC3E}">
        <p14:creationId xmlns:p14="http://schemas.microsoft.com/office/powerpoint/2010/main" val="283109199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95AF70-81AF-604D-B875-653AAC58C8A1}"/>
              </a:ext>
            </a:extLst>
          </p:cNvPr>
          <p:cNvSpPr>
            <a:spLocks noGrp="1"/>
          </p:cNvSpPr>
          <p:nvPr>
            <p:ph type="title"/>
          </p:nvPr>
        </p:nvSpPr>
        <p:spPr/>
        <p:txBody>
          <a:bodyPr/>
          <a:lstStyle/>
          <a:p>
            <a:r>
              <a:rPr lang="es-US"/>
              <a:t>¿Aspecto procesal?</a:t>
            </a:r>
          </a:p>
        </p:txBody>
      </p:sp>
      <p:sp>
        <p:nvSpPr>
          <p:cNvPr id="3" name="Marcador de contenido 2">
            <a:extLst>
              <a:ext uri="{FF2B5EF4-FFF2-40B4-BE49-F238E27FC236}">
                <a16:creationId xmlns:a16="http://schemas.microsoft.com/office/drawing/2014/main" id="{8134D716-4926-D549-87B0-43E623D37EA9}"/>
              </a:ext>
            </a:extLst>
          </p:cNvPr>
          <p:cNvSpPr>
            <a:spLocks noGrp="1"/>
          </p:cNvSpPr>
          <p:nvPr>
            <p:ph idx="1"/>
          </p:nvPr>
        </p:nvSpPr>
        <p:spPr>
          <a:xfrm>
            <a:off x="937237" y="1770185"/>
            <a:ext cx="10515600" cy="4351337"/>
          </a:xfrm>
        </p:spPr>
        <p:txBody>
          <a:bodyPr/>
          <a:lstStyle/>
          <a:p>
            <a:pPr marL="0" indent="0" algn="just">
              <a:buNone/>
            </a:pPr>
            <a:r>
              <a:rPr lang="es-US"/>
              <a:t>“Respecto a la infracción del numeral 3 del artículo 52 del Decreto Legislativo número 1017…cabe señalar que, efectivamente dicha norma establece que al resolverse el recurso de anulación está prohibido pronunciarse sobre el fondo de la controversia o sobre el contenido de la decisión o calificar los criterios, motivaciones o interpretaciones expuestas por el Tribunal arbitral, </a:t>
            </a:r>
            <a:r>
              <a:rPr lang="es-US" b="1" u="sng"/>
              <a:t>lo que no ha sucedido en este caso, en el que la Sala  Superior se ha pronunciado sobre un aspecto procesal mas no de fondo, referido a la prelación normativa</a:t>
            </a:r>
            <a:r>
              <a:rPr lang="es-US"/>
              <a:t>…”. </a:t>
            </a:r>
          </a:p>
        </p:txBody>
      </p:sp>
    </p:spTree>
    <p:extLst>
      <p:ext uri="{BB962C8B-B14F-4D97-AF65-F5344CB8AC3E}">
        <p14:creationId xmlns:p14="http://schemas.microsoft.com/office/powerpoint/2010/main" val="46009608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5D4F67-8FA9-4C16-B217-3381E08597D7}"/>
              </a:ext>
            </a:extLst>
          </p:cNvPr>
          <p:cNvSpPr>
            <a:spLocks noGrp="1"/>
          </p:cNvSpPr>
          <p:nvPr>
            <p:ph type="title"/>
          </p:nvPr>
        </p:nvSpPr>
        <p:spPr/>
        <p:txBody>
          <a:bodyPr/>
          <a:lstStyle/>
          <a:p>
            <a:r>
              <a:rPr lang="es-PE" dirty="0"/>
              <a:t>¿Ya no está vigente?</a:t>
            </a:r>
          </a:p>
        </p:txBody>
      </p:sp>
      <p:sp>
        <p:nvSpPr>
          <p:cNvPr id="3" name="Marcador de contenido 2">
            <a:extLst>
              <a:ext uri="{FF2B5EF4-FFF2-40B4-BE49-F238E27FC236}">
                <a16:creationId xmlns:a16="http://schemas.microsoft.com/office/drawing/2014/main" id="{7B9FFFE8-32F0-40F0-AF0D-92F5BE029730}"/>
              </a:ext>
            </a:extLst>
          </p:cNvPr>
          <p:cNvSpPr>
            <a:spLocks noGrp="1"/>
          </p:cNvSpPr>
          <p:nvPr>
            <p:ph idx="1"/>
          </p:nvPr>
        </p:nvSpPr>
        <p:spPr/>
        <p:txBody>
          <a:bodyPr>
            <a:normAutofit/>
          </a:bodyPr>
          <a:lstStyle/>
          <a:p>
            <a:pPr marL="0" indent="0" algn="just">
              <a:buNone/>
            </a:pPr>
            <a:r>
              <a:rPr lang="es-PE" dirty="0"/>
              <a:t>“…si bien es cierto, este artículo establece las causales de Anulación de Laudo Arbitral, sin embargo -como se ha mencionado precedentemente- el </a:t>
            </a:r>
            <a:r>
              <a:rPr lang="es-PE" dirty="0">
                <a:highlight>
                  <a:srgbClr val="FFFF00"/>
                </a:highlight>
              </a:rPr>
              <a:t>numeral 3 del artículo 52 del Decreto Legislativo número 1017 establecía un supuesto de Anulación de Laudo Arbitral, supuesto </a:t>
            </a:r>
            <a:r>
              <a:rPr lang="es-PE" u="sng" dirty="0">
                <a:solidFill>
                  <a:srgbClr val="FF0000"/>
                </a:solidFill>
                <a:highlight>
                  <a:srgbClr val="FFFF00"/>
                </a:highlight>
              </a:rPr>
              <a:t>que se encontraba vigente al momento de celebrarse el Contrato</a:t>
            </a:r>
            <a:r>
              <a:rPr lang="es-PE" u="sng" dirty="0">
                <a:solidFill>
                  <a:srgbClr val="FF0000"/>
                </a:solidFill>
              </a:rPr>
              <a:t> </a:t>
            </a:r>
            <a:r>
              <a:rPr lang="es-PE" dirty="0"/>
              <a:t>de Prestación de Servicio número 096-2013/SUNAT de fecha dieciocho de febrero de dos mil trece y al momento de interponerse la presente demanda, teniendo en cuenta además que en la Audiencia de Instalación de fecha tres de marzo de dos mil catorce, se estableció que el procedimiento arbitral se regiría –entre otros- por la Ley de Contrataciones del Estado (aprobada por Decreto Legislativo número 1017) y su Reglamento (aprobado por el Decreto Supremo número 184-2008-EF), por lo que, la infracción alegada debe ser </a:t>
            </a:r>
            <a:r>
              <a:rPr lang="es-PE" b="1" dirty="0"/>
              <a:t>rechazada”</a:t>
            </a:r>
            <a:r>
              <a:rPr lang="es-PE" dirty="0"/>
              <a:t>.</a:t>
            </a:r>
          </a:p>
        </p:txBody>
      </p:sp>
    </p:spTree>
    <p:extLst>
      <p:ext uri="{BB962C8B-B14F-4D97-AF65-F5344CB8AC3E}">
        <p14:creationId xmlns:p14="http://schemas.microsoft.com/office/powerpoint/2010/main" val="282237591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BF3BF1-178F-4499-B204-0294DC3BB886}"/>
              </a:ext>
            </a:extLst>
          </p:cNvPr>
          <p:cNvSpPr>
            <a:spLocks noGrp="1"/>
          </p:cNvSpPr>
          <p:nvPr>
            <p:ph type="title"/>
          </p:nvPr>
        </p:nvSpPr>
        <p:spPr/>
        <p:txBody>
          <a:bodyPr/>
          <a:lstStyle/>
          <a:p>
            <a:r>
              <a:rPr lang="es-PE" dirty="0"/>
              <a:t>Algunas respuestas y algunas preguntas</a:t>
            </a:r>
          </a:p>
        </p:txBody>
      </p:sp>
      <p:sp>
        <p:nvSpPr>
          <p:cNvPr id="3" name="Marcador de contenido 2">
            <a:extLst>
              <a:ext uri="{FF2B5EF4-FFF2-40B4-BE49-F238E27FC236}">
                <a16:creationId xmlns:a16="http://schemas.microsoft.com/office/drawing/2014/main" id="{2C3B01BE-4640-4524-AAC8-C3FB9DEF38CA}"/>
              </a:ext>
            </a:extLst>
          </p:cNvPr>
          <p:cNvSpPr>
            <a:spLocks noGrp="1"/>
          </p:cNvSpPr>
          <p:nvPr>
            <p:ph idx="1"/>
          </p:nvPr>
        </p:nvSpPr>
        <p:spPr/>
        <p:txBody>
          <a:bodyPr/>
          <a:lstStyle/>
          <a:p>
            <a:pPr algn="just"/>
            <a:r>
              <a:rPr lang="es-PE" dirty="0"/>
              <a:t>La causal de prelación no es uno de los defectos de motivación controlables a través del recurso de nulidad de laudo.</a:t>
            </a:r>
          </a:p>
          <a:p>
            <a:pPr algn="just"/>
            <a:r>
              <a:rPr lang="es-PE" dirty="0"/>
              <a:t>La causal de prelación, amplia los poderes del juez de revisión del laudo, pero no permite nunca un pronunciamiento sobre el fondo de la controversia.</a:t>
            </a:r>
          </a:p>
          <a:p>
            <a:pPr algn="just"/>
            <a:r>
              <a:rPr lang="es-PE" dirty="0"/>
              <a:t>La causal de prelación ¿sigue vigente?</a:t>
            </a:r>
          </a:p>
          <a:p>
            <a:pPr algn="just"/>
            <a:r>
              <a:rPr lang="es-PE" dirty="0"/>
              <a:t>¿Cuál es el fundamento de la causal? ¿Tiene justificación constitucional?</a:t>
            </a:r>
          </a:p>
        </p:txBody>
      </p:sp>
    </p:spTree>
    <p:extLst>
      <p:ext uri="{BB962C8B-B14F-4D97-AF65-F5344CB8AC3E}">
        <p14:creationId xmlns:p14="http://schemas.microsoft.com/office/powerpoint/2010/main" val="104751640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ítulo 3"/>
          <p:cNvSpPr>
            <a:spLocks noGrp="1"/>
          </p:cNvSpPr>
          <p:nvPr>
            <p:ph type="title"/>
          </p:nvPr>
        </p:nvSpPr>
        <p:spPr/>
        <p:txBody>
          <a:bodyPr>
            <a:normAutofit/>
          </a:bodyPr>
          <a:lstStyle/>
          <a:p>
            <a:pPr eaLnBrk="1" hangingPunct="1"/>
            <a:r>
              <a:rPr lang="es-PE" altLang="es-PE" sz="6000" dirty="0">
                <a:ln>
                  <a:noFill/>
                </a:ln>
              </a:rPr>
              <a:t>La contravención al precedente</a:t>
            </a:r>
          </a:p>
        </p:txBody>
      </p:sp>
      <p:sp>
        <p:nvSpPr>
          <p:cNvPr id="91139" name="Marcador de texto 4"/>
          <p:cNvSpPr>
            <a:spLocks noGrp="1"/>
          </p:cNvSpPr>
          <p:nvPr>
            <p:ph type="body" idx="1"/>
          </p:nvPr>
        </p:nvSpPr>
        <p:spPr/>
        <p:txBody>
          <a:bodyPr/>
          <a:lstStyle/>
          <a:p>
            <a:pPr eaLnBrk="1" hangingPunct="1"/>
            <a:endParaRPr lang="es-PE" altLang="es-PE"/>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Título"/>
          <p:cNvSpPr>
            <a:spLocks noGrp="1"/>
          </p:cNvSpPr>
          <p:nvPr>
            <p:ph type="title"/>
          </p:nvPr>
        </p:nvSpPr>
        <p:spPr/>
        <p:txBody>
          <a:bodyPr rtlCol="0">
            <a:normAutofit/>
          </a:bodyPr>
          <a:lstStyle/>
          <a:p>
            <a:pPr eaLnBrk="1" fontAlgn="auto" hangingPunct="1">
              <a:spcAft>
                <a:spcPts val="0"/>
              </a:spcAft>
              <a:defRPr/>
            </a:pPr>
            <a:r>
              <a:rPr lang="es-PE" altLang="es-ES">
                <a:solidFill>
                  <a:schemeClr val="tx1">
                    <a:lumMod val="75000"/>
                    <a:lumOff val="25000"/>
                  </a:schemeClr>
                </a:solidFill>
              </a:rPr>
              <a:t>El precedente María Julia</a:t>
            </a:r>
          </a:p>
        </p:txBody>
      </p:sp>
      <p:sp>
        <p:nvSpPr>
          <p:cNvPr id="92163" name="2 Marcador de contenido"/>
          <p:cNvSpPr>
            <a:spLocks noGrp="1"/>
          </p:cNvSpPr>
          <p:nvPr>
            <p:ph idx="1"/>
          </p:nvPr>
        </p:nvSpPr>
        <p:spPr/>
        <p:txBody>
          <a:bodyPr/>
          <a:lstStyle/>
          <a:p>
            <a:pPr algn="just" eaLnBrk="1" hangingPunct="1">
              <a:buFontTx/>
              <a:buNone/>
            </a:pPr>
            <a:r>
              <a:rPr lang="es-PE" altLang="es-PE" dirty="0"/>
              <a:t>21.  No podrá declararse la improcedencia del amparo arbitral por aplicación del artículo 5º inciso 2) del Código Procesal Constitucional, en los siguientes supuestos:</a:t>
            </a:r>
          </a:p>
          <a:p>
            <a:pPr algn="just" eaLnBrk="1" hangingPunct="1">
              <a:buFontTx/>
              <a:buNone/>
            </a:pPr>
            <a:r>
              <a:rPr lang="es-PE" altLang="es-PE" dirty="0"/>
              <a:t> a)      Cuando se invoca la vulneración directa o frontal de los </a:t>
            </a:r>
            <a:r>
              <a:rPr lang="es-PE" altLang="es-PE" b="1" u="sng" dirty="0"/>
              <a:t>precedentes vinculantes establecidos por el Tribunal Constitucional</a:t>
            </a:r>
            <a:r>
              <a:rPr lang="es-PE" altLang="es-PE" dirty="0"/>
              <a:t>.</a:t>
            </a:r>
          </a:p>
          <a:p>
            <a:pPr algn="just" eaLnBrk="1" hangingPunct="1">
              <a:buFontTx/>
              <a:buNone/>
            </a:pPr>
            <a:r>
              <a:rPr lang="es-PE" altLang="es-PE" dirty="0"/>
              <a:t> </a:t>
            </a:r>
          </a:p>
          <a:p>
            <a:pPr algn="just" eaLnBrk="1" hangingPunct="1">
              <a:buFontTx/>
              <a:buNone/>
            </a:pPr>
            <a:r>
              <a:rPr lang="es-PE" altLang="es-PE" dirty="0"/>
              <a:t> </a:t>
            </a:r>
          </a:p>
          <a:p>
            <a:pPr eaLnBrk="1" hangingPunct="1"/>
            <a:endParaRPr lang="es-PE" altLang="es-PE"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Título"/>
          <p:cNvSpPr>
            <a:spLocks noGrp="1"/>
          </p:cNvSpPr>
          <p:nvPr>
            <p:ph type="title"/>
          </p:nvPr>
        </p:nvSpPr>
        <p:spPr>
          <a:xfrm>
            <a:off x="1127448" y="620688"/>
            <a:ext cx="9697144" cy="1044575"/>
          </a:xfrm>
        </p:spPr>
        <p:txBody>
          <a:bodyPr rtlCol="0">
            <a:normAutofit/>
          </a:bodyPr>
          <a:lstStyle/>
          <a:p>
            <a:pPr eaLnBrk="1" fontAlgn="auto" hangingPunct="1">
              <a:spcAft>
                <a:spcPts val="0"/>
              </a:spcAft>
              <a:defRPr/>
            </a:pPr>
            <a:r>
              <a:rPr lang="es-PE" altLang="es-ES" sz="3200" dirty="0">
                <a:solidFill>
                  <a:schemeClr val="tx1">
                    <a:lumMod val="75000"/>
                    <a:lumOff val="25000"/>
                  </a:schemeClr>
                </a:solidFill>
              </a:rPr>
              <a:t>El recurso de nulidad por contravención del precedente</a:t>
            </a:r>
            <a:endParaRPr lang="es-ES" altLang="es-ES" sz="3200" dirty="0">
              <a:solidFill>
                <a:schemeClr val="tx1">
                  <a:lumMod val="75000"/>
                  <a:lumOff val="25000"/>
                </a:schemeClr>
              </a:solidFill>
            </a:endParaRPr>
          </a:p>
        </p:txBody>
      </p:sp>
      <p:sp>
        <p:nvSpPr>
          <p:cNvPr id="93187" name="2 Marcador de contenido"/>
          <p:cNvSpPr>
            <a:spLocks noGrp="1"/>
          </p:cNvSpPr>
          <p:nvPr>
            <p:ph idx="1"/>
          </p:nvPr>
        </p:nvSpPr>
        <p:spPr/>
        <p:txBody>
          <a:bodyPr/>
          <a:lstStyle/>
          <a:p>
            <a:pPr algn="just" eaLnBrk="1" hangingPunct="1"/>
            <a:r>
              <a:rPr lang="es-PE" altLang="es-ES" dirty="0"/>
              <a:t>Expediente 126-2011 Primera Sala Comercial. </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3 Título"/>
          <p:cNvSpPr>
            <a:spLocks noGrp="1"/>
          </p:cNvSpPr>
          <p:nvPr>
            <p:ph type="title"/>
          </p:nvPr>
        </p:nvSpPr>
        <p:spPr/>
        <p:txBody>
          <a:bodyPr>
            <a:normAutofit/>
          </a:bodyPr>
          <a:lstStyle/>
          <a:p>
            <a:pPr eaLnBrk="1" hangingPunct="1"/>
            <a:r>
              <a:rPr lang="es-PE" altLang="es-ES" sz="6000" dirty="0">
                <a:ln>
                  <a:noFill/>
                </a:ln>
              </a:rPr>
              <a:t>Las causales de nulidad del 63</a:t>
            </a:r>
          </a:p>
        </p:txBody>
      </p:sp>
      <p:sp>
        <p:nvSpPr>
          <p:cNvPr id="2" name="Marcador de texto 1">
            <a:extLst>
              <a:ext uri="{FF2B5EF4-FFF2-40B4-BE49-F238E27FC236}">
                <a16:creationId xmlns:a16="http://schemas.microsoft.com/office/drawing/2014/main" id="{28D0A657-8EFF-4ABA-B6DF-0F9A1D771009}"/>
              </a:ext>
            </a:extLst>
          </p:cNvPr>
          <p:cNvSpPr>
            <a:spLocks noGrp="1"/>
          </p:cNvSpPr>
          <p:nvPr>
            <p:ph type="body" idx="1"/>
          </p:nvPr>
        </p:nvSpPr>
        <p:spPr/>
        <p:txBody>
          <a:bodyPr/>
          <a:lstStyle/>
          <a:p>
            <a:endParaRPr lang="es-PE"/>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dirty="0"/>
              <a:t>63.1.a</a:t>
            </a:r>
          </a:p>
        </p:txBody>
      </p:sp>
      <p:sp>
        <p:nvSpPr>
          <p:cNvPr id="3" name="Marcador de contenido 2"/>
          <p:cNvSpPr>
            <a:spLocks noGrp="1"/>
          </p:cNvSpPr>
          <p:nvPr>
            <p:ph idx="1"/>
          </p:nvPr>
        </p:nvSpPr>
        <p:spPr/>
        <p:txBody>
          <a:bodyPr/>
          <a:lstStyle/>
          <a:p>
            <a:r>
              <a:rPr lang="es-PE" dirty="0"/>
              <a:t>El laudo sólo podrá ser anulado cuando la parte que solicita la anulación alegue y pruebe:</a:t>
            </a:r>
          </a:p>
          <a:p>
            <a:r>
              <a:rPr lang="es-PE" dirty="0"/>
              <a:t>a. Que el convenio arbitral es inexistente, nulo anulable, inválido o ineficaz.</a:t>
            </a:r>
          </a:p>
        </p:txBody>
      </p:sp>
    </p:spTree>
    <p:extLst>
      <p:ext uri="{BB962C8B-B14F-4D97-AF65-F5344CB8AC3E}">
        <p14:creationId xmlns:p14="http://schemas.microsoft.com/office/powerpoint/2010/main" val="2957904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6A8E4-8B09-4FA6-8465-5981EFE42292}"/>
              </a:ext>
            </a:extLst>
          </p:cNvPr>
          <p:cNvSpPr>
            <a:spLocks noGrp="1"/>
          </p:cNvSpPr>
          <p:nvPr>
            <p:ph type="title"/>
          </p:nvPr>
        </p:nvSpPr>
        <p:spPr/>
        <p:txBody>
          <a:bodyPr>
            <a:normAutofit/>
          </a:bodyPr>
          <a:lstStyle/>
          <a:p>
            <a:r>
              <a:rPr lang="es-PE" sz="4000" dirty="0"/>
              <a:t>¿Más la nulidad de cosa juzgada fraudulenta?</a:t>
            </a:r>
          </a:p>
        </p:txBody>
      </p:sp>
      <p:pic>
        <p:nvPicPr>
          <p:cNvPr id="4" name="Marcador de contenido 3">
            <a:extLst>
              <a:ext uri="{FF2B5EF4-FFF2-40B4-BE49-F238E27FC236}">
                <a16:creationId xmlns:a16="http://schemas.microsoft.com/office/drawing/2014/main" id="{19F2C182-BBA9-402E-B8A7-75509BE26E8D}"/>
              </a:ext>
            </a:extLst>
          </p:cNvPr>
          <p:cNvPicPr>
            <a:picLocks noGrp="1" noChangeAspect="1"/>
          </p:cNvPicPr>
          <p:nvPr>
            <p:ph idx="1"/>
          </p:nvPr>
        </p:nvPicPr>
        <p:blipFill>
          <a:blip r:embed="rId2"/>
          <a:stretch>
            <a:fillRect/>
          </a:stretch>
        </p:blipFill>
        <p:spPr>
          <a:xfrm>
            <a:off x="2706688" y="2628900"/>
            <a:ext cx="6838950" cy="2457450"/>
          </a:xfrm>
          <a:prstGeom prst="rect">
            <a:avLst/>
          </a:prstGeom>
        </p:spPr>
      </p:pic>
    </p:spTree>
    <p:extLst>
      <p:ext uri="{BB962C8B-B14F-4D97-AF65-F5344CB8AC3E}">
        <p14:creationId xmlns:p14="http://schemas.microsoft.com/office/powerpoint/2010/main" val="258623942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a:bodyPr>
          <a:lstStyle/>
          <a:p>
            <a:pPr eaLnBrk="1" fontAlgn="auto" hangingPunct="1">
              <a:spcAft>
                <a:spcPts val="0"/>
              </a:spcAft>
              <a:defRPr/>
            </a:pPr>
            <a:r>
              <a:rPr lang="es-PE" sz="3200" dirty="0">
                <a:solidFill>
                  <a:schemeClr val="tx1">
                    <a:lumMod val="75000"/>
                    <a:lumOff val="25000"/>
                  </a:schemeClr>
                </a:solidFill>
              </a:rPr>
              <a:t>Inexistencia, nulidad, anulabilidad, invalidez e ineficacia</a:t>
            </a:r>
          </a:p>
        </p:txBody>
      </p:sp>
      <p:sp>
        <p:nvSpPr>
          <p:cNvPr id="62467" name="2 Marcador de contenido"/>
          <p:cNvSpPr>
            <a:spLocks noGrp="1"/>
          </p:cNvSpPr>
          <p:nvPr>
            <p:ph idx="1"/>
          </p:nvPr>
        </p:nvSpPr>
        <p:spPr/>
        <p:txBody>
          <a:bodyPr rtlCol="0">
            <a:normAutofit/>
          </a:bodyPr>
          <a:lstStyle/>
          <a:p>
            <a:pPr eaLnBrk="1" fontAlgn="auto" hangingPunct="1">
              <a:buFont typeface="Arial"/>
              <a:buChar char="•"/>
              <a:defRPr/>
            </a:pPr>
            <a:r>
              <a:rPr lang="es-PE" altLang="es-ES">
                <a:solidFill>
                  <a:schemeClr val="tx1">
                    <a:lumMod val="85000"/>
                    <a:lumOff val="15000"/>
                  </a:schemeClr>
                </a:solidFill>
              </a:rPr>
              <a:t>La ley quiere que se garantice la presencia de una voluntad válidamente emitida que garantice el libre sometimiento al arbitraje.</a:t>
            </a:r>
          </a:p>
          <a:p>
            <a:pPr eaLnBrk="1" fontAlgn="auto" hangingPunct="1">
              <a:buFont typeface="Arial"/>
              <a:buChar char="•"/>
              <a:defRPr/>
            </a:pPr>
            <a:r>
              <a:rPr lang="es-PE" altLang="es-ES">
                <a:solidFill>
                  <a:schemeClr val="tx1">
                    <a:lumMod val="85000"/>
                    <a:lumOff val="15000"/>
                  </a:schemeClr>
                </a:solidFill>
              </a:rPr>
              <a:t>Dos consecuencias:</a:t>
            </a:r>
          </a:p>
          <a:p>
            <a:pPr lvl="1" eaLnBrk="1" fontAlgn="auto" hangingPunct="1">
              <a:buFont typeface="Arial"/>
              <a:buChar char="•"/>
              <a:defRPr/>
            </a:pPr>
            <a:r>
              <a:rPr lang="es-PE" altLang="es-ES" sz="2400">
                <a:solidFill>
                  <a:schemeClr val="tx1">
                    <a:lumMod val="85000"/>
                    <a:lumOff val="15000"/>
                  </a:schemeClr>
                </a:solidFill>
              </a:rPr>
              <a:t>Si no hay Convenio no debe haber arbitraje.</a:t>
            </a:r>
          </a:p>
          <a:p>
            <a:pPr lvl="1" algn="just" eaLnBrk="1" fontAlgn="auto" hangingPunct="1">
              <a:buFont typeface="Arial"/>
              <a:buChar char="•"/>
              <a:defRPr/>
            </a:pPr>
            <a:r>
              <a:rPr lang="es-PE" altLang="es-ES" sz="2400">
                <a:solidFill>
                  <a:schemeClr val="tx1">
                    <a:lumMod val="85000"/>
                    <a:lumOff val="15000"/>
                  </a:schemeClr>
                </a:solidFill>
              </a:rPr>
              <a:t>Si la parte no inicia el R.N. oportunamente el laudo es válido.</a:t>
            </a:r>
          </a:p>
          <a:p>
            <a:pPr eaLnBrk="1" fontAlgn="auto" hangingPunct="1">
              <a:buFont typeface="Arial"/>
              <a:buChar char="•"/>
              <a:defRPr/>
            </a:pPr>
            <a:r>
              <a:rPr lang="es-PE" altLang="es-ES">
                <a:solidFill>
                  <a:schemeClr val="tx1">
                    <a:lumMod val="85000"/>
                    <a:lumOff val="15000"/>
                  </a:schemeClr>
                </a:solidFill>
              </a:rPr>
              <a:t>Caso Algamarca</a:t>
            </a:r>
          </a:p>
          <a:p>
            <a:pPr eaLnBrk="1" fontAlgn="auto" hangingPunct="1">
              <a:buFont typeface="Arial"/>
              <a:buChar char="•"/>
              <a:defRPr/>
            </a:pPr>
            <a:r>
              <a:rPr lang="es-PE" altLang="es-ES">
                <a:solidFill>
                  <a:schemeClr val="tx1">
                    <a:lumMod val="85000"/>
                    <a:lumOff val="15000"/>
                  </a:schemeClr>
                </a:solidFill>
              </a:rPr>
              <a:t>Determinación de parte no signataria</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dirty="0"/>
              <a:t>Algunos casos</a:t>
            </a:r>
          </a:p>
        </p:txBody>
      </p:sp>
      <p:sp>
        <p:nvSpPr>
          <p:cNvPr id="3" name="Marcador de contenido 2"/>
          <p:cNvSpPr>
            <a:spLocks noGrp="1"/>
          </p:cNvSpPr>
          <p:nvPr>
            <p:ph idx="1"/>
          </p:nvPr>
        </p:nvSpPr>
        <p:spPr/>
        <p:txBody>
          <a:bodyPr/>
          <a:lstStyle/>
          <a:p>
            <a:endParaRPr lang="es-PE" dirty="0"/>
          </a:p>
          <a:p>
            <a:r>
              <a:rPr lang="es-PE" dirty="0">
                <a:hlinkClick r:id="rId2" action="ppaction://hlinkfile"/>
              </a:rPr>
              <a:t>Falsificación de firmas</a:t>
            </a:r>
            <a:endParaRPr lang="es-PE" dirty="0">
              <a:hlinkClick r:id="rId3" action="ppaction://hlinkfile"/>
            </a:endParaRPr>
          </a:p>
          <a:p>
            <a:r>
              <a:rPr lang="es-PE" dirty="0">
                <a:hlinkClick r:id="rId3" action="ppaction://hlinkfile"/>
              </a:rPr>
              <a:t>¿Está o no sujeta a Ley de Contrataciones con el Estado?</a:t>
            </a:r>
            <a:endParaRPr lang="es-PE" dirty="0"/>
          </a:p>
          <a:p>
            <a:r>
              <a:rPr lang="es-PE" dirty="0">
                <a:hlinkClick r:id="rId4" action="ppaction://hlinkfile"/>
              </a:rPr>
              <a:t>¿Existe cláusula arbitral sino se firma el contrato administrativo?</a:t>
            </a:r>
            <a:endParaRPr lang="es-PE" dirty="0"/>
          </a:p>
        </p:txBody>
      </p:sp>
    </p:spTree>
    <p:extLst>
      <p:ext uri="{BB962C8B-B14F-4D97-AF65-F5344CB8AC3E}">
        <p14:creationId xmlns:p14="http://schemas.microsoft.com/office/powerpoint/2010/main" val="326892684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Título"/>
          <p:cNvSpPr>
            <a:spLocks noGrp="1"/>
          </p:cNvSpPr>
          <p:nvPr>
            <p:ph type="title"/>
          </p:nvPr>
        </p:nvSpPr>
        <p:spPr/>
        <p:txBody>
          <a:bodyPr rtlCol="0">
            <a:normAutofit/>
          </a:bodyPr>
          <a:lstStyle/>
          <a:p>
            <a:pPr eaLnBrk="1" fontAlgn="auto" hangingPunct="1">
              <a:spcAft>
                <a:spcPts val="0"/>
              </a:spcAft>
              <a:defRPr/>
            </a:pPr>
            <a:r>
              <a:rPr lang="es-PE" altLang="es-ES">
                <a:solidFill>
                  <a:schemeClr val="tx1">
                    <a:lumMod val="75000"/>
                    <a:lumOff val="25000"/>
                  </a:schemeClr>
                </a:solidFill>
              </a:rPr>
              <a:t>La nulidad y la anulabilidad</a:t>
            </a:r>
            <a:endParaRPr lang="es-ES" altLang="es-ES">
              <a:solidFill>
                <a:schemeClr val="tx1">
                  <a:lumMod val="75000"/>
                  <a:lumOff val="25000"/>
                </a:schemeClr>
              </a:solidFill>
            </a:endParaRPr>
          </a:p>
        </p:txBody>
      </p:sp>
      <p:sp>
        <p:nvSpPr>
          <p:cNvPr id="104451" name="2 Marcador de contenido"/>
          <p:cNvSpPr>
            <a:spLocks noGrp="1"/>
          </p:cNvSpPr>
          <p:nvPr>
            <p:ph idx="1"/>
          </p:nvPr>
        </p:nvSpPr>
        <p:spPr/>
        <p:txBody>
          <a:bodyPr/>
          <a:lstStyle/>
          <a:p>
            <a:pPr algn="just" eaLnBrk="1" hangingPunct="1"/>
            <a:r>
              <a:rPr lang="es-PE" altLang="es-ES" sz="2800" dirty="0"/>
              <a:t>El mayor problema que plantea esta causal de nulidad es el del procedimiento otorgado para su discusión.</a:t>
            </a:r>
          </a:p>
          <a:p>
            <a:pPr algn="just" eaLnBrk="1" hangingPunct="1"/>
            <a:r>
              <a:rPr lang="es-PE" altLang="es-ES" sz="2800" dirty="0"/>
              <a:t>Un proceso sumarísimo con limitación probatoria.</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dirty="0">
                <a:hlinkClick r:id="rId2" action="ppaction://hlinkfile"/>
              </a:rPr>
              <a:t>Convenio Nulo</a:t>
            </a:r>
            <a:endParaRPr lang="es-PE" dirty="0"/>
          </a:p>
        </p:txBody>
      </p:sp>
      <p:sp>
        <p:nvSpPr>
          <p:cNvPr id="3" name="Marcador de contenido 2"/>
          <p:cNvSpPr>
            <a:spLocks noGrp="1"/>
          </p:cNvSpPr>
          <p:nvPr>
            <p:ph idx="1"/>
          </p:nvPr>
        </p:nvSpPr>
        <p:spPr/>
        <p:txBody>
          <a:bodyPr/>
          <a:lstStyle/>
          <a:p>
            <a:endParaRPr lang="es-PE" dirty="0"/>
          </a:p>
          <a:p>
            <a:r>
              <a:rPr lang="es-PE" dirty="0"/>
              <a:t>Contratante de avanzada edad</a:t>
            </a:r>
          </a:p>
        </p:txBody>
      </p:sp>
    </p:spTree>
    <p:extLst>
      <p:ext uri="{BB962C8B-B14F-4D97-AF65-F5344CB8AC3E}">
        <p14:creationId xmlns:p14="http://schemas.microsoft.com/office/powerpoint/2010/main" val="29876500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sz="2800" dirty="0"/>
              <a:t>El poder de los procuradores para someter </a:t>
            </a:r>
            <a:br>
              <a:rPr lang="es-PE" sz="2800" dirty="0"/>
            </a:br>
            <a:r>
              <a:rPr lang="es-PE" sz="2800" dirty="0"/>
              <a:t>controversias a arbitraje </a:t>
            </a:r>
            <a:r>
              <a:rPr lang="es-PE" sz="2800" dirty="0" err="1">
                <a:hlinkClick r:id="rId2" action="ppaction://hlinkfile"/>
              </a:rPr>
              <a:t>Exp</a:t>
            </a:r>
            <a:r>
              <a:rPr lang="es-PE" sz="2800" dirty="0">
                <a:hlinkClick r:id="rId2" action="ppaction://hlinkfile"/>
              </a:rPr>
              <a:t>. </a:t>
            </a:r>
            <a:r>
              <a:rPr lang="es-PE" sz="3200" dirty="0">
                <a:hlinkClick r:id="rId2" action="ppaction://hlinkfile"/>
              </a:rPr>
              <a:t>00197-2015-0</a:t>
            </a:r>
            <a:endParaRPr lang="es-PE" sz="3200" dirty="0"/>
          </a:p>
        </p:txBody>
      </p:sp>
      <p:sp>
        <p:nvSpPr>
          <p:cNvPr id="3" name="Marcador de contenido 2"/>
          <p:cNvSpPr>
            <a:spLocks noGrp="1"/>
          </p:cNvSpPr>
          <p:nvPr>
            <p:ph idx="1"/>
          </p:nvPr>
        </p:nvSpPr>
        <p:spPr>
          <a:xfrm>
            <a:off x="911424" y="2492896"/>
            <a:ext cx="9985176" cy="3816424"/>
          </a:xfrm>
        </p:spPr>
        <p:txBody>
          <a:bodyPr/>
          <a:lstStyle/>
          <a:p>
            <a:pPr marL="0" indent="0" algn="just">
              <a:buNone/>
            </a:pPr>
            <a:r>
              <a:rPr lang="es-ES" dirty="0">
                <a:highlight>
                  <a:srgbClr val="FFFF00"/>
                </a:highlight>
              </a:rPr>
              <a:t>En ese sentido, es claro que consta por escrito que el Procurador designado en representación de la demandada manifestó expresa e indubitablemente su voluntad de someter la controversia a la jurisdicción arbitral, lo que configura un convenio arbitral no obstante no estar contenido en una cláusula contractual específica o estipulación </a:t>
            </a:r>
            <a:r>
              <a:rPr lang="es-ES" i="1" dirty="0">
                <a:highlight>
                  <a:srgbClr val="FFFF00"/>
                </a:highlight>
              </a:rPr>
              <a:t>ad hoc. </a:t>
            </a:r>
            <a:r>
              <a:rPr lang="es-ES" dirty="0"/>
              <a:t>Por tanto, debe descartarse la alegación de la </a:t>
            </a:r>
            <a:r>
              <a:rPr lang="es-ES" dirty="0" err="1"/>
              <a:t>nulidiscente</a:t>
            </a:r>
            <a:r>
              <a:rPr lang="es-ES" dirty="0"/>
              <a:t> en el sentido que el convenio arbitral debió haber sido con anterioridad y no durante el arbitraje, pues – como en el caso concreto- perfectamente puede acreditarse por actos en el momento de la instalación misma del arbitraje o incluso con posterioridad a ella, como por ejemplo en el supuesto previsto en el inciso 5) del artículo 13 de la Ley de Arbitraje.</a:t>
            </a:r>
            <a:endParaRPr lang="es-PE" dirty="0"/>
          </a:p>
        </p:txBody>
      </p:sp>
    </p:spTree>
    <p:extLst>
      <p:ext uri="{BB962C8B-B14F-4D97-AF65-F5344CB8AC3E}">
        <p14:creationId xmlns:p14="http://schemas.microsoft.com/office/powerpoint/2010/main" val="187273873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PE"/>
          </a:p>
        </p:txBody>
      </p:sp>
      <p:sp>
        <p:nvSpPr>
          <p:cNvPr id="3" name="Marcador de contenido 2"/>
          <p:cNvSpPr>
            <a:spLocks noGrp="1"/>
          </p:cNvSpPr>
          <p:nvPr>
            <p:ph idx="1"/>
          </p:nvPr>
        </p:nvSpPr>
        <p:spPr/>
        <p:txBody>
          <a:bodyPr>
            <a:normAutofit/>
          </a:bodyPr>
          <a:lstStyle/>
          <a:p>
            <a:pPr marL="0" indent="0" algn="just">
              <a:buNone/>
            </a:pPr>
            <a:r>
              <a:rPr lang="es-ES" b="1" dirty="0"/>
              <a:t>NOVENO: </a:t>
            </a:r>
            <a:r>
              <a:rPr lang="es-ES" dirty="0">
                <a:highlight>
                  <a:srgbClr val="FFFF00"/>
                </a:highlight>
              </a:rPr>
              <a:t>El demandante argumenta que no es válido que el acta de instalación suscrita por un abogado de la Procuraduría Pública del Ministerio de Salud en mérito a una delegación de facultades generales efectuada por la Procuradora Pública adjunta</a:t>
            </a:r>
            <a:r>
              <a:rPr lang="es-ES" dirty="0"/>
              <a:t>, signifique en su contenido un acto de sometimiento a la vía arbitral a mérito de vía arbitral, porque de acuerdo a lo establecido en el artículo 22 del Decreto Legislativo Nro. 1068 del Sistema y Defensa Jurídica del Estado, la función del Procurador Público se ciñe a la representación procesal de las entidades administrativas de la cual dependen, no teniendo ninguna atribución para someter a arbitraje las controversias respectivas. </a:t>
            </a:r>
            <a:endParaRPr lang="es-PE" dirty="0"/>
          </a:p>
        </p:txBody>
      </p:sp>
    </p:spTree>
    <p:extLst>
      <p:ext uri="{BB962C8B-B14F-4D97-AF65-F5344CB8AC3E}">
        <p14:creationId xmlns:p14="http://schemas.microsoft.com/office/powerpoint/2010/main" val="108295346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PE"/>
          </a:p>
        </p:txBody>
      </p:sp>
      <p:sp>
        <p:nvSpPr>
          <p:cNvPr id="3" name="Marcador de contenido 2"/>
          <p:cNvSpPr>
            <a:spLocks noGrp="1"/>
          </p:cNvSpPr>
          <p:nvPr>
            <p:ph idx="1"/>
          </p:nvPr>
        </p:nvSpPr>
        <p:spPr/>
        <p:txBody>
          <a:bodyPr/>
          <a:lstStyle/>
          <a:p>
            <a:pPr marL="0" indent="0" algn="just">
              <a:buNone/>
            </a:pPr>
            <a:r>
              <a:rPr lang="es-ES" dirty="0"/>
              <a:t>Asimismo, sostiene que la facultad del Procurador Público para delegar representación a sus abogados comprende únicamente las facultades generales de representación conforme a lo establecido en el artículo 74 del Código Procesal Civil, y no las facultades descritas en el artículo 75 del mismo ordenamiento legal, entre ellas, la de someter las pretensiones en controversia a la vía arbitral, ya que éstas </a:t>
            </a:r>
            <a:r>
              <a:rPr lang="es-PE" dirty="0"/>
              <a:t>únicamente pueden ser delegadas de manera expresa.</a:t>
            </a:r>
          </a:p>
        </p:txBody>
      </p:sp>
    </p:spTree>
    <p:extLst>
      <p:ext uri="{BB962C8B-B14F-4D97-AF65-F5344CB8AC3E}">
        <p14:creationId xmlns:p14="http://schemas.microsoft.com/office/powerpoint/2010/main" val="403081271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PE"/>
          </a:p>
        </p:txBody>
      </p:sp>
      <p:sp>
        <p:nvSpPr>
          <p:cNvPr id="3" name="Marcador de contenido 2"/>
          <p:cNvSpPr>
            <a:spLocks noGrp="1"/>
          </p:cNvSpPr>
          <p:nvPr>
            <p:ph idx="1"/>
          </p:nvPr>
        </p:nvSpPr>
        <p:spPr/>
        <p:txBody>
          <a:bodyPr/>
          <a:lstStyle/>
          <a:p>
            <a:pPr marL="0" indent="0" algn="just">
              <a:buNone/>
            </a:pPr>
            <a:r>
              <a:rPr lang="es-ES" dirty="0">
                <a:highlight>
                  <a:srgbClr val="FFFF00"/>
                </a:highlight>
              </a:rPr>
              <a:t>Como puede verse a la luz de dicha norma [Art. 10], la representación en un arbitraje –que conforme al principio de informalidad que rige en sede arbitral se otorga mediante simple escrito, como en el caso concreto- comprende la posibilidad de ejercer todos los derechos y facultades previstos en la ley arbitral, incluso para actos de disposición de los derechos sustantivos </a:t>
            </a:r>
            <a:r>
              <a:rPr lang="es-ES" i="1" dirty="0">
                <a:highlight>
                  <a:srgbClr val="FFFF00"/>
                </a:highlight>
              </a:rPr>
              <a:t>sub </a:t>
            </a:r>
            <a:r>
              <a:rPr lang="es-ES" i="1" dirty="0" err="1">
                <a:highlight>
                  <a:srgbClr val="FFFF00"/>
                </a:highlight>
              </a:rPr>
              <a:t>litis</a:t>
            </a:r>
            <a:r>
              <a:rPr lang="es-ES" dirty="0"/>
              <a:t>, por lo que es claro que la ley especial no distingue entre facultades generales o especiales de representación, como sí lo hace, por ejemplo, la normativa que se aplica en sede judicial, con base en los artículos 74 y </a:t>
            </a:r>
            <a:r>
              <a:rPr lang="es-PE" dirty="0"/>
              <a:t>75 del Código Procesal Civil.</a:t>
            </a:r>
          </a:p>
        </p:txBody>
      </p:sp>
    </p:spTree>
    <p:extLst>
      <p:ext uri="{BB962C8B-B14F-4D97-AF65-F5344CB8AC3E}">
        <p14:creationId xmlns:p14="http://schemas.microsoft.com/office/powerpoint/2010/main" val="276092466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ítulo 1"/>
          <p:cNvSpPr>
            <a:spLocks noGrp="1"/>
          </p:cNvSpPr>
          <p:nvPr>
            <p:ph type="title"/>
          </p:nvPr>
        </p:nvSpPr>
        <p:spPr/>
        <p:txBody>
          <a:bodyPr/>
          <a:lstStyle/>
          <a:p>
            <a:pPr eaLnBrk="1" hangingPunct="1"/>
            <a:r>
              <a:rPr lang="es-PE" altLang="es-PE">
                <a:ln>
                  <a:noFill/>
                </a:ln>
              </a:rPr>
              <a:t>Las cláusulas patológicas</a:t>
            </a:r>
          </a:p>
        </p:txBody>
      </p:sp>
      <p:sp>
        <p:nvSpPr>
          <p:cNvPr id="109571" name="Marcador de contenido 2"/>
          <p:cNvSpPr>
            <a:spLocks noGrp="1"/>
          </p:cNvSpPr>
          <p:nvPr>
            <p:ph idx="1"/>
          </p:nvPr>
        </p:nvSpPr>
        <p:spPr/>
        <p:txBody>
          <a:bodyPr/>
          <a:lstStyle/>
          <a:p>
            <a:pPr algn="just" eaLnBrk="1" hangingPunct="1"/>
            <a:r>
              <a:rPr lang="es-PE" altLang="es-PE" dirty="0"/>
              <a:t>Convenios arbitrales que se encuentran redactados de tal manera que no permiten concluir de manera definitiva que las partes han querido someterse a arbitraje, o que no permiten la realización del arbitraje en los términos pactados por las partes.</a:t>
            </a:r>
          </a:p>
          <a:p>
            <a:pPr algn="just" eaLnBrk="1" hangingPunct="1"/>
            <a:endParaRPr lang="es-PE" altLang="es-PE"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ítulo 1"/>
          <p:cNvSpPr>
            <a:spLocks noGrp="1"/>
          </p:cNvSpPr>
          <p:nvPr>
            <p:ph type="title"/>
          </p:nvPr>
        </p:nvSpPr>
        <p:spPr/>
        <p:txBody>
          <a:bodyPr/>
          <a:lstStyle/>
          <a:p>
            <a:pPr eaLnBrk="1" hangingPunct="1"/>
            <a:r>
              <a:rPr lang="es-PE" altLang="es-PE">
                <a:ln>
                  <a:noFill/>
                </a:ln>
              </a:rPr>
              <a:t>Ejemplos</a:t>
            </a:r>
          </a:p>
        </p:txBody>
      </p:sp>
      <p:sp>
        <p:nvSpPr>
          <p:cNvPr id="110595" name="Marcador de contenido 2"/>
          <p:cNvSpPr>
            <a:spLocks noGrp="1"/>
          </p:cNvSpPr>
          <p:nvPr>
            <p:ph idx="1"/>
          </p:nvPr>
        </p:nvSpPr>
        <p:spPr/>
        <p:txBody>
          <a:bodyPr/>
          <a:lstStyle/>
          <a:p>
            <a:pPr algn="just" eaLnBrk="1" hangingPunct="1"/>
            <a:r>
              <a:rPr lang="es-PE" altLang="es-PE" dirty="0"/>
              <a:t>Existe cláusula arbitral pero se incluye, además, una cláusula de estilo en la que las partes se someten para cualquier conflicto a los jueces del Distrito Judicial de Lima.  Cas 3100-2009-Piura</a:t>
            </a:r>
          </a:p>
          <a:p>
            <a:pPr eaLnBrk="1" hangingPunct="1"/>
            <a:endParaRPr lang="es-PE" altLang="es-PE" dirty="0"/>
          </a:p>
          <a:p>
            <a:pPr eaLnBrk="1" hangingPunct="1"/>
            <a:r>
              <a:rPr lang="es-PE" altLang="es-PE" dirty="0"/>
              <a:t>Las partes pactan el arbitraje y se someten a una Institución arbitral que no existe.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p>
            <a:pPr eaLnBrk="1" fontAlgn="auto" hangingPunct="1">
              <a:spcAft>
                <a:spcPts val="0"/>
              </a:spcAft>
              <a:defRPr/>
            </a:pPr>
            <a:r>
              <a:rPr lang="es-PE" dirty="0">
                <a:solidFill>
                  <a:schemeClr val="tx1">
                    <a:lumMod val="75000"/>
                    <a:lumOff val="25000"/>
                  </a:schemeClr>
                </a:solidFill>
              </a:rPr>
              <a:t>Sentencias sobre nulidad de laudos</a:t>
            </a:r>
          </a:p>
        </p:txBody>
      </p:sp>
      <p:sp>
        <p:nvSpPr>
          <p:cNvPr id="22531" name="Rectangle 1"/>
          <p:cNvSpPr>
            <a:spLocks noGrp="1" noChangeArrowheads="1"/>
          </p:cNvSpPr>
          <p:nvPr>
            <p:ph idx="1"/>
          </p:nvPr>
        </p:nvSpPr>
        <p:spPr>
          <a:xfrm>
            <a:off x="820738" y="2189163"/>
            <a:ext cx="10058400" cy="584200"/>
          </a:xfrm>
          <a:solidFill>
            <a:srgbClr val="FFFFFF"/>
          </a:solidFill>
        </p:spPr>
        <p:txBody>
          <a:bodyPr anchor="ctr">
            <a:spAutoFit/>
          </a:bodyPr>
          <a:lstStyle/>
          <a:p>
            <a:pPr marL="0" indent="0">
              <a:spcBef>
                <a:spcPct val="0"/>
              </a:spcBef>
              <a:spcAft>
                <a:spcPct val="0"/>
              </a:spcAft>
              <a:buClrTx/>
              <a:buSzTx/>
              <a:buFontTx/>
              <a:buNone/>
            </a:pPr>
            <a:r>
              <a:rPr lang="es-ES" altLang="es-PE" sz="1600">
                <a:solidFill>
                  <a:srgbClr val="1155CC"/>
                </a:solidFill>
                <a:latin typeface="Arial" panose="020B0604020202020204" pitchFamily="34" charset="0"/>
                <a:cs typeface="Arial" panose="020B0604020202020204" pitchFamily="34" charset="0"/>
                <a:hlinkClick r:id="rId3"/>
              </a:rPr>
              <a:t>http://jurisprudencia.pj.gob.pe/jurisprudenciaweb/faces/page/resolucion-busqueda-general-superior.xhtml</a:t>
            </a:r>
            <a:r>
              <a:rPr lang="es-ES" altLang="es-PE" sz="1600">
                <a:solidFill>
                  <a:schemeClr val="tx1"/>
                </a:solidFill>
                <a:latin typeface="Times New Roman" panose="02020603050405020304" pitchFamily="18" charset="0"/>
              </a:rPr>
              <a:t> </a:t>
            </a:r>
          </a:p>
          <a:p>
            <a:pPr marL="0" indent="0">
              <a:spcBef>
                <a:spcPct val="0"/>
              </a:spcBef>
              <a:spcAft>
                <a:spcPct val="0"/>
              </a:spcAft>
              <a:buClrTx/>
              <a:buSzTx/>
              <a:buFontTx/>
              <a:buNone/>
            </a:pPr>
            <a:endParaRPr lang="es-ES" altLang="es-PE" sz="1600">
              <a:solidFill>
                <a:schemeClr val="tx1"/>
              </a:solidFill>
              <a:latin typeface="Times New Roman" panose="02020603050405020304" pitchFamily="18" charset="0"/>
            </a:endParaRPr>
          </a:p>
        </p:txBody>
      </p:sp>
      <p:sp>
        <p:nvSpPr>
          <p:cNvPr id="22532" name="Rectangle 2"/>
          <p:cNvSpPr>
            <a:spLocks noChangeArrowheads="1"/>
          </p:cNvSpPr>
          <p:nvPr/>
        </p:nvSpPr>
        <p:spPr bwMode="auto">
          <a:xfrm>
            <a:off x="820738" y="3055938"/>
            <a:ext cx="10334625" cy="3381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 altLang="es-PE" sz="1600">
                <a:solidFill>
                  <a:srgbClr val="1155CC"/>
                </a:solidFill>
                <a:latin typeface="Arial" panose="020B0604020202020204" pitchFamily="34" charset="0"/>
                <a:cs typeface="Arial" panose="020B0604020202020204" pitchFamily="34" charset="0"/>
                <a:hlinkClick r:id="rId4"/>
              </a:rPr>
              <a:t>http://jurisprudencia.pj.gob.pe/jurisprudenciaweb/faces/page/resolucion-busqueda-especializada-superior.xhtml</a:t>
            </a:r>
            <a:r>
              <a:rPr lang="es-ES" altLang="es-PE" sz="1600"/>
              <a:t> </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dirty="0"/>
              <a:t>63.1.b</a:t>
            </a:r>
          </a:p>
        </p:txBody>
      </p:sp>
      <p:sp>
        <p:nvSpPr>
          <p:cNvPr id="3" name="Marcador de contenido 2"/>
          <p:cNvSpPr>
            <a:spLocks noGrp="1"/>
          </p:cNvSpPr>
          <p:nvPr>
            <p:ph idx="1"/>
          </p:nvPr>
        </p:nvSpPr>
        <p:spPr/>
        <p:txBody>
          <a:bodyPr/>
          <a:lstStyle/>
          <a:p>
            <a:r>
              <a:rPr lang="es-PE" dirty="0"/>
              <a:t>El laudo sólo podrá ser anulado cuando la parte que solicita la anulación alegue y pruebe:</a:t>
            </a:r>
          </a:p>
          <a:p>
            <a:pPr algn="just"/>
            <a:r>
              <a:rPr lang="es-PE" dirty="0"/>
              <a:t>b. Que una de las partes no ha sido debidamente notificada del nombramiento de un árbitro o de las actuaciones arbitrales, o no ha podido por cualquier otra razón, hacer valer sus derechos.</a:t>
            </a:r>
          </a:p>
        </p:txBody>
      </p:sp>
    </p:spTree>
    <p:extLst>
      <p:ext uri="{BB962C8B-B14F-4D97-AF65-F5344CB8AC3E}">
        <p14:creationId xmlns:p14="http://schemas.microsoft.com/office/powerpoint/2010/main" val="304742589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a:bodyPr>
          <a:lstStyle/>
          <a:p>
            <a:pPr eaLnBrk="1" fontAlgn="auto" hangingPunct="1">
              <a:spcAft>
                <a:spcPts val="0"/>
              </a:spcAft>
              <a:defRPr/>
            </a:pPr>
            <a:r>
              <a:rPr lang="es-PE" sz="3600" dirty="0">
                <a:solidFill>
                  <a:schemeClr val="tx1">
                    <a:lumMod val="75000"/>
                    <a:lumOff val="25000"/>
                  </a:schemeClr>
                </a:solidFill>
              </a:rPr>
              <a:t>El texto en la Ley General de Arbitraje</a:t>
            </a:r>
            <a:endParaRPr lang="es-ES" sz="3600" dirty="0">
              <a:solidFill>
                <a:schemeClr val="tx1">
                  <a:lumMod val="75000"/>
                  <a:lumOff val="25000"/>
                </a:schemeClr>
              </a:solidFill>
            </a:endParaRPr>
          </a:p>
        </p:txBody>
      </p:sp>
      <p:sp>
        <p:nvSpPr>
          <p:cNvPr id="73731" name="2 Marcador de contenido"/>
          <p:cNvSpPr>
            <a:spLocks noGrp="1"/>
          </p:cNvSpPr>
          <p:nvPr>
            <p:ph idx="1"/>
          </p:nvPr>
        </p:nvSpPr>
        <p:spPr/>
        <p:txBody>
          <a:bodyPr rtlCol="0">
            <a:normAutofit/>
          </a:bodyPr>
          <a:lstStyle/>
          <a:p>
            <a:pPr marL="0" indent="0" algn="just" eaLnBrk="1" fontAlgn="auto" hangingPunct="1">
              <a:buFont typeface="Calibri" panose="020F0502020204030204" pitchFamily="34" charset="0"/>
              <a:buNone/>
              <a:defRPr/>
            </a:pPr>
            <a:r>
              <a:rPr lang="es-PE" altLang="es-PE">
                <a:solidFill>
                  <a:schemeClr val="tx1">
                    <a:lumMod val="85000"/>
                    <a:lumOff val="15000"/>
                  </a:schemeClr>
                </a:solidFill>
              </a:rPr>
              <a:t>Artículo 73o.- Causales de anulación de los laudos arbitrales.- El laudo arbitral sólo podrá ser anulado por las causales siguientes, siempre y cuando la parte que alegue pruebe:</a:t>
            </a:r>
          </a:p>
          <a:p>
            <a:pPr marL="0" indent="0" eaLnBrk="1" fontAlgn="auto" hangingPunct="1">
              <a:buFont typeface="Calibri" panose="020F0502020204030204" pitchFamily="34" charset="0"/>
              <a:buNone/>
              <a:defRPr/>
            </a:pPr>
            <a:r>
              <a:rPr lang="es-PE" altLang="es-PE">
                <a:solidFill>
                  <a:schemeClr val="tx1">
                    <a:lumMod val="85000"/>
                    <a:lumOff val="15000"/>
                  </a:schemeClr>
                </a:solidFill>
              </a:rPr>
              <a:t>(…)</a:t>
            </a:r>
          </a:p>
          <a:p>
            <a:pPr marL="0" indent="0" algn="just" eaLnBrk="1" fontAlgn="auto" hangingPunct="1">
              <a:buFont typeface="Calibri" panose="020F0502020204030204" pitchFamily="34" charset="0"/>
              <a:buNone/>
              <a:defRPr/>
            </a:pPr>
            <a:r>
              <a:rPr lang="es-PE" altLang="es-PE">
                <a:solidFill>
                  <a:schemeClr val="tx1">
                    <a:lumMod val="85000"/>
                    <a:lumOff val="15000"/>
                  </a:schemeClr>
                </a:solidFill>
              </a:rPr>
              <a:t>2. Que no ha sido debidamente notificada de la designación de un árbitro o de las actuaciones arbitrales o no ha podido, </a:t>
            </a:r>
            <a:r>
              <a:rPr lang="es-PE" altLang="es-PE" u="sng">
                <a:solidFill>
                  <a:schemeClr val="tx1">
                    <a:lumMod val="85000"/>
                    <a:lumOff val="15000"/>
                  </a:schemeClr>
                </a:solidFill>
              </a:rPr>
              <a:t>por cualquier otra razón, hacer valer sus derechos, siempre y cuando se haya perjudicado de manera manifiesta el derecho de defensa</a:t>
            </a:r>
            <a:r>
              <a:rPr lang="es-PE" altLang="es-PE">
                <a:solidFill>
                  <a:schemeClr val="tx1">
                    <a:lumMod val="85000"/>
                    <a:lumOff val="15000"/>
                  </a:schemeClr>
                </a:solidFill>
              </a:rPr>
              <a:t>, habiendo sido el incumplimiento u omisión objeto de reclamo expreso en su momento por la parte que se considere afectada, sin ser subsanado oportunamente.</a:t>
            </a:r>
            <a:endParaRPr lang="es-ES" altLang="es-PE">
              <a:solidFill>
                <a:schemeClr val="tx1">
                  <a:lumMod val="85000"/>
                  <a:lumOff val="15000"/>
                </a:schemeClr>
              </a:solidFill>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Título"/>
          <p:cNvSpPr>
            <a:spLocks noGrp="1"/>
          </p:cNvSpPr>
          <p:nvPr>
            <p:ph type="title"/>
          </p:nvPr>
        </p:nvSpPr>
        <p:spPr/>
        <p:txBody>
          <a:bodyPr rtlCol="0">
            <a:normAutofit/>
          </a:bodyPr>
          <a:lstStyle/>
          <a:p>
            <a:pPr eaLnBrk="1" fontAlgn="auto" hangingPunct="1">
              <a:spcAft>
                <a:spcPts val="0"/>
              </a:spcAft>
              <a:defRPr/>
            </a:pPr>
            <a:r>
              <a:rPr lang="es-PE" altLang="es-PE">
                <a:solidFill>
                  <a:schemeClr val="tx1">
                    <a:lumMod val="75000"/>
                    <a:lumOff val="25000"/>
                  </a:schemeClr>
                </a:solidFill>
              </a:rPr>
              <a:t>Debido proceso arbitral</a:t>
            </a:r>
          </a:p>
        </p:txBody>
      </p:sp>
      <p:sp>
        <p:nvSpPr>
          <p:cNvPr id="111619" name="2 Marcador de contenido"/>
          <p:cNvSpPr>
            <a:spLocks noGrp="1"/>
          </p:cNvSpPr>
          <p:nvPr>
            <p:ph idx="1"/>
          </p:nvPr>
        </p:nvSpPr>
        <p:spPr/>
        <p:txBody>
          <a:bodyPr/>
          <a:lstStyle/>
          <a:p>
            <a:pPr algn="just" eaLnBrk="1" hangingPunct="1"/>
            <a:r>
              <a:rPr lang="es-PE" altLang="es-PE" dirty="0"/>
              <a:t>El conjunto de derechos procesales de las partes reconocidos por la ley y la Constitución que no pueden ser desconocidos por los árbitros.</a:t>
            </a:r>
          </a:p>
          <a:p>
            <a:pPr eaLnBrk="1" hangingPunct="1"/>
            <a:endParaRPr lang="es-PE" altLang="es-PE" dirty="0"/>
          </a:p>
          <a:p>
            <a:pPr eaLnBrk="1" hangingPunct="1"/>
            <a:endParaRPr lang="es-PE" altLang="es-PE"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Título"/>
          <p:cNvSpPr>
            <a:spLocks noGrp="1"/>
          </p:cNvSpPr>
          <p:nvPr>
            <p:ph type="title"/>
          </p:nvPr>
        </p:nvSpPr>
        <p:spPr/>
        <p:txBody>
          <a:bodyPr rtlCol="0">
            <a:normAutofit/>
          </a:bodyPr>
          <a:lstStyle/>
          <a:p>
            <a:pPr eaLnBrk="1" fontAlgn="auto" hangingPunct="1">
              <a:spcAft>
                <a:spcPts val="0"/>
              </a:spcAft>
              <a:defRPr/>
            </a:pPr>
            <a:r>
              <a:rPr lang="es-PE" altLang="es-PE">
                <a:solidFill>
                  <a:schemeClr val="tx1">
                    <a:lumMod val="75000"/>
                    <a:lumOff val="25000"/>
                  </a:schemeClr>
                </a:solidFill>
              </a:rPr>
              <a:t>El derecho de defensa</a:t>
            </a:r>
            <a:endParaRPr lang="es-ES" altLang="es-PE">
              <a:solidFill>
                <a:schemeClr val="tx1">
                  <a:lumMod val="75000"/>
                  <a:lumOff val="25000"/>
                </a:schemeClr>
              </a:solidFill>
            </a:endParaRPr>
          </a:p>
        </p:txBody>
      </p:sp>
      <p:sp>
        <p:nvSpPr>
          <p:cNvPr id="114691" name="2 Marcador de contenido"/>
          <p:cNvSpPr>
            <a:spLocks noGrp="1"/>
          </p:cNvSpPr>
          <p:nvPr>
            <p:ph idx="1"/>
          </p:nvPr>
        </p:nvSpPr>
        <p:spPr/>
        <p:txBody>
          <a:bodyPr/>
          <a:lstStyle/>
          <a:p>
            <a:pPr eaLnBrk="1" hangingPunct="1"/>
            <a:r>
              <a:rPr lang="es-PE" altLang="es-PE"/>
              <a:t>El contenido clásico: </a:t>
            </a:r>
          </a:p>
          <a:p>
            <a:pPr lvl="1" eaLnBrk="1" hangingPunct="1"/>
            <a:r>
              <a:rPr lang="es-PE" altLang="es-PE"/>
              <a:t>Igualdad</a:t>
            </a:r>
          </a:p>
          <a:p>
            <a:pPr lvl="1" eaLnBrk="1" hangingPunct="1"/>
            <a:r>
              <a:rPr lang="es-PE" altLang="es-PE"/>
              <a:t>Audiencia</a:t>
            </a:r>
          </a:p>
          <a:p>
            <a:pPr lvl="1" eaLnBrk="1" hangingPunct="1"/>
            <a:r>
              <a:rPr lang="es-PE" altLang="es-PE"/>
              <a:t>Contradicción</a:t>
            </a:r>
          </a:p>
          <a:p>
            <a:pPr eaLnBrk="1" hangingPunct="1"/>
            <a:r>
              <a:rPr lang="es-PE" altLang="es-PE"/>
              <a:t>Actualmente algunos autores agregan:</a:t>
            </a:r>
          </a:p>
          <a:p>
            <a:pPr lvl="1" eaLnBrk="1" hangingPunct="1"/>
            <a:r>
              <a:rPr lang="es-PE" altLang="es-PE"/>
              <a:t>Derecho a probar</a:t>
            </a:r>
          </a:p>
          <a:p>
            <a:pPr lvl="1" eaLnBrk="1" hangingPunct="1"/>
            <a:r>
              <a:rPr lang="es-PE" altLang="es-PE"/>
              <a:t>Derecho a una decisión motivada</a:t>
            </a:r>
            <a:endParaRPr lang="es-ES" altLang="es-PE"/>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a:bodyPr>
          <a:lstStyle/>
          <a:p>
            <a:pPr eaLnBrk="1" fontAlgn="auto" hangingPunct="1">
              <a:spcAft>
                <a:spcPts val="0"/>
              </a:spcAft>
              <a:defRPr/>
            </a:pPr>
            <a:r>
              <a:rPr lang="es-PE" dirty="0">
                <a:solidFill>
                  <a:schemeClr val="tx1">
                    <a:lumMod val="75000"/>
                    <a:lumOff val="25000"/>
                  </a:schemeClr>
                </a:solidFill>
              </a:rPr>
              <a:t>El contenido del debido proceso arbitral</a:t>
            </a:r>
            <a:endParaRPr lang="es-ES" dirty="0">
              <a:solidFill>
                <a:schemeClr val="tx1">
                  <a:lumMod val="75000"/>
                  <a:lumOff val="25000"/>
                </a:schemeClr>
              </a:solidFill>
            </a:endParaRPr>
          </a:p>
        </p:txBody>
      </p:sp>
      <p:sp>
        <p:nvSpPr>
          <p:cNvPr id="3" name="2 Marcador de contenido"/>
          <p:cNvSpPr>
            <a:spLocks noGrp="1"/>
          </p:cNvSpPr>
          <p:nvPr>
            <p:ph idx="1"/>
          </p:nvPr>
        </p:nvSpPr>
        <p:spPr/>
        <p:txBody>
          <a:bodyPr rtlCol="0">
            <a:normAutofit/>
          </a:bodyPr>
          <a:lstStyle/>
          <a:p>
            <a:pPr marL="91440" indent="-91440" eaLnBrk="1" fontAlgn="auto" hangingPunct="1">
              <a:buFont typeface="Arial"/>
              <a:buChar char="•"/>
              <a:defRPr/>
            </a:pPr>
            <a:r>
              <a:rPr lang="es-PE" dirty="0">
                <a:solidFill>
                  <a:schemeClr val="tx1">
                    <a:lumMod val="75000"/>
                    <a:lumOff val="25000"/>
                  </a:schemeClr>
                </a:solidFill>
              </a:rPr>
              <a:t>Derecho de acceso a la jurisdicción arbitral</a:t>
            </a:r>
          </a:p>
          <a:p>
            <a:pPr marL="91440" indent="-91440" eaLnBrk="1" fontAlgn="auto" hangingPunct="1">
              <a:buFont typeface="Arial"/>
              <a:buChar char="•"/>
              <a:defRPr/>
            </a:pPr>
            <a:r>
              <a:rPr lang="es-PE" dirty="0">
                <a:solidFill>
                  <a:schemeClr val="tx1">
                    <a:lumMod val="75000"/>
                    <a:lumOff val="25000"/>
                  </a:schemeClr>
                </a:solidFill>
              </a:rPr>
              <a:t>El derecho a que la controversia sea conocida por un tribunal arbitral imparcial</a:t>
            </a:r>
          </a:p>
          <a:p>
            <a:pPr marL="91440" indent="-91440" eaLnBrk="1" fontAlgn="auto" hangingPunct="1">
              <a:buFont typeface="Arial"/>
              <a:buChar char="•"/>
              <a:defRPr/>
            </a:pPr>
            <a:r>
              <a:rPr lang="es-PE" dirty="0">
                <a:solidFill>
                  <a:schemeClr val="tx1">
                    <a:lumMod val="75000"/>
                    <a:lumOff val="25000"/>
                  </a:schemeClr>
                </a:solidFill>
              </a:rPr>
              <a:t>El derecho a la igualdad sustancial en el proceso</a:t>
            </a:r>
          </a:p>
          <a:p>
            <a:pPr marL="91440" indent="-91440" eaLnBrk="1" fontAlgn="auto" hangingPunct="1">
              <a:buFont typeface="Arial"/>
              <a:buChar char="•"/>
              <a:defRPr/>
            </a:pPr>
            <a:r>
              <a:rPr lang="es-PE" dirty="0">
                <a:solidFill>
                  <a:schemeClr val="tx1">
                    <a:lumMod val="75000"/>
                    <a:lumOff val="25000"/>
                  </a:schemeClr>
                </a:solidFill>
              </a:rPr>
              <a:t>El derecho de defensa</a:t>
            </a:r>
          </a:p>
          <a:p>
            <a:pPr marL="91440" indent="-91440" eaLnBrk="1" fontAlgn="auto" hangingPunct="1">
              <a:buFont typeface="Arial"/>
              <a:buChar char="•"/>
              <a:defRPr/>
            </a:pPr>
            <a:r>
              <a:rPr lang="es-PE" dirty="0">
                <a:solidFill>
                  <a:schemeClr val="tx1">
                    <a:lumMod val="75000"/>
                    <a:lumOff val="25000"/>
                  </a:schemeClr>
                </a:solidFill>
              </a:rPr>
              <a:t>El derecho a probar</a:t>
            </a:r>
          </a:p>
          <a:p>
            <a:pPr marL="91440" indent="-91440" eaLnBrk="1" fontAlgn="auto" hangingPunct="1">
              <a:buFont typeface="Arial"/>
              <a:buChar char="•"/>
              <a:defRPr/>
            </a:pPr>
            <a:r>
              <a:rPr lang="es-PE" dirty="0">
                <a:solidFill>
                  <a:schemeClr val="tx1">
                    <a:lumMod val="75000"/>
                    <a:lumOff val="25000"/>
                  </a:schemeClr>
                </a:solidFill>
              </a:rPr>
              <a:t>El derecho a la adecuada motivación de las resoluciones arbitrales</a:t>
            </a:r>
          </a:p>
          <a:p>
            <a:pPr marL="91440" indent="-91440" eaLnBrk="1" fontAlgn="auto" hangingPunct="1">
              <a:buFont typeface="Arial"/>
              <a:buChar char="•"/>
              <a:defRPr/>
            </a:pPr>
            <a:r>
              <a:rPr lang="es-PE" dirty="0">
                <a:solidFill>
                  <a:schemeClr val="tx1">
                    <a:lumMod val="75000"/>
                    <a:lumOff val="25000"/>
                  </a:schemeClr>
                </a:solidFill>
              </a:rPr>
              <a:t>El derecho a la ejecución de los laudos arbitrales</a:t>
            </a:r>
          </a:p>
          <a:p>
            <a:pPr marL="0" indent="0" eaLnBrk="1" fontAlgn="auto" hangingPunct="1">
              <a:buFont typeface="Calibri" panose="020F0502020204030204" pitchFamily="34" charset="0"/>
              <a:buNone/>
              <a:defRPr/>
            </a:pPr>
            <a:r>
              <a:rPr lang="es-PE">
                <a:solidFill>
                  <a:schemeClr val="tx1">
                    <a:lumMod val="75000"/>
                    <a:lumOff val="25000"/>
                  </a:schemeClr>
                </a:solidFill>
              </a:rPr>
              <a:t>(LANDA ARROYO)</a:t>
            </a:r>
            <a:endParaRPr lang="es-ES" dirty="0">
              <a:solidFill>
                <a:schemeClr val="tx1">
                  <a:lumMod val="75000"/>
                  <a:lumOff val="25000"/>
                </a:schemeClr>
              </a:solidFill>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Título"/>
          <p:cNvSpPr>
            <a:spLocks noGrp="1"/>
          </p:cNvSpPr>
          <p:nvPr>
            <p:ph type="title"/>
          </p:nvPr>
        </p:nvSpPr>
        <p:spPr/>
        <p:txBody>
          <a:bodyPr rtlCol="0">
            <a:normAutofit/>
          </a:bodyPr>
          <a:lstStyle/>
          <a:p>
            <a:pPr eaLnBrk="1" fontAlgn="auto" hangingPunct="1">
              <a:spcAft>
                <a:spcPts val="0"/>
              </a:spcAft>
              <a:defRPr/>
            </a:pPr>
            <a:r>
              <a:rPr lang="es-PE" altLang="es-PE">
                <a:solidFill>
                  <a:schemeClr val="tx1">
                    <a:lumMod val="75000"/>
                    <a:lumOff val="25000"/>
                  </a:schemeClr>
                </a:solidFill>
              </a:rPr>
              <a:t>Condiciones de la afectación</a:t>
            </a:r>
            <a:endParaRPr lang="es-ES" altLang="es-PE">
              <a:solidFill>
                <a:schemeClr val="tx1">
                  <a:lumMod val="75000"/>
                  <a:lumOff val="25000"/>
                </a:schemeClr>
              </a:solidFill>
            </a:endParaRPr>
          </a:p>
        </p:txBody>
      </p:sp>
      <p:sp>
        <p:nvSpPr>
          <p:cNvPr id="116739" name="2 Marcador de contenido"/>
          <p:cNvSpPr>
            <a:spLocks noGrp="1"/>
          </p:cNvSpPr>
          <p:nvPr>
            <p:ph idx="1"/>
          </p:nvPr>
        </p:nvSpPr>
        <p:spPr/>
        <p:txBody>
          <a:bodyPr/>
          <a:lstStyle/>
          <a:p>
            <a:pPr eaLnBrk="1" hangingPunct="1"/>
            <a:r>
              <a:rPr lang="es-PE" altLang="es-PE" dirty="0"/>
              <a:t>Que no haya sido renunciada tácitamente</a:t>
            </a:r>
          </a:p>
          <a:p>
            <a:pPr eaLnBrk="1" hangingPunct="1"/>
            <a:r>
              <a:rPr lang="es-PE" altLang="es-PE" dirty="0"/>
              <a:t>Que pueda haber afectado la decisión arbitral</a:t>
            </a:r>
          </a:p>
          <a:p>
            <a:pPr lvl="1" algn="just" eaLnBrk="1" hangingPunct="1"/>
            <a:r>
              <a:rPr lang="es-PE" altLang="es-PE" dirty="0"/>
              <a:t>Este estándar es bajo, pero debe ser razonablemente exigido.</a:t>
            </a:r>
            <a:r>
              <a:rPr lang="es-ES" altLang="es-PE" dirty="0"/>
              <a:t> Principio de trascendencia de las nulidades.</a:t>
            </a:r>
            <a:endParaRPr lang="es-PE" altLang="es-PE"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Título"/>
          <p:cNvSpPr>
            <a:spLocks noGrp="1"/>
          </p:cNvSpPr>
          <p:nvPr>
            <p:ph type="title"/>
          </p:nvPr>
        </p:nvSpPr>
        <p:spPr/>
        <p:txBody>
          <a:bodyPr rtlCol="0">
            <a:normAutofit/>
          </a:bodyPr>
          <a:lstStyle/>
          <a:p>
            <a:pPr eaLnBrk="1" fontAlgn="auto" hangingPunct="1">
              <a:spcAft>
                <a:spcPts val="0"/>
              </a:spcAft>
              <a:defRPr/>
            </a:pPr>
            <a:r>
              <a:rPr lang="es-PE" altLang="es-PE" sz="3200">
                <a:solidFill>
                  <a:schemeClr val="tx1">
                    <a:lumMod val="75000"/>
                    <a:lumOff val="25000"/>
                  </a:schemeClr>
                </a:solidFill>
              </a:rPr>
              <a:t>La parte no ha sido debidamente notificada del nombramiento de un árbitro o de las actuaciones arbitrales</a:t>
            </a:r>
            <a:endParaRPr lang="es-ES" altLang="es-PE" sz="3200">
              <a:solidFill>
                <a:schemeClr val="tx1">
                  <a:lumMod val="75000"/>
                  <a:lumOff val="25000"/>
                </a:schemeClr>
              </a:solidFill>
            </a:endParaRPr>
          </a:p>
        </p:txBody>
      </p:sp>
      <p:sp>
        <p:nvSpPr>
          <p:cNvPr id="117763" name="2 Marcador de contenido"/>
          <p:cNvSpPr>
            <a:spLocks noGrp="1"/>
          </p:cNvSpPr>
          <p:nvPr>
            <p:ph idx="1"/>
          </p:nvPr>
        </p:nvSpPr>
        <p:spPr/>
        <p:txBody>
          <a:bodyPr/>
          <a:lstStyle/>
          <a:p>
            <a:pPr eaLnBrk="1" hangingPunct="1"/>
            <a:endParaRPr lang="es-ES" altLang="es-PE"/>
          </a:p>
        </p:txBody>
      </p:sp>
      <p:pic>
        <p:nvPicPr>
          <p:cNvPr id="1177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088" y="2298700"/>
            <a:ext cx="7272337"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Título"/>
          <p:cNvSpPr>
            <a:spLocks noGrp="1"/>
          </p:cNvSpPr>
          <p:nvPr>
            <p:ph type="title"/>
          </p:nvPr>
        </p:nvSpPr>
        <p:spPr/>
        <p:txBody>
          <a:bodyPr rtlCol="0">
            <a:normAutofit/>
          </a:bodyPr>
          <a:lstStyle/>
          <a:p>
            <a:pPr eaLnBrk="1" fontAlgn="auto" hangingPunct="1">
              <a:spcAft>
                <a:spcPts val="0"/>
              </a:spcAft>
              <a:defRPr/>
            </a:pPr>
            <a:r>
              <a:rPr lang="es-PE" altLang="es-PE" sz="3200">
                <a:solidFill>
                  <a:schemeClr val="tx1">
                    <a:lumMod val="75000"/>
                    <a:lumOff val="25000"/>
                  </a:schemeClr>
                </a:solidFill>
              </a:rPr>
              <a:t>La parte no ha sido debidamente notificada del nombramiento de un árbitro o de las actuaciones arbitrales</a:t>
            </a:r>
            <a:endParaRPr lang="es-ES" altLang="es-PE" sz="3200">
              <a:solidFill>
                <a:schemeClr val="tx1">
                  <a:lumMod val="75000"/>
                  <a:lumOff val="25000"/>
                </a:schemeClr>
              </a:solidFill>
            </a:endParaRPr>
          </a:p>
        </p:txBody>
      </p:sp>
      <p:sp>
        <p:nvSpPr>
          <p:cNvPr id="118787" name="2 Marcador de contenido"/>
          <p:cNvSpPr>
            <a:spLocks noGrp="1"/>
          </p:cNvSpPr>
          <p:nvPr>
            <p:ph idx="1"/>
          </p:nvPr>
        </p:nvSpPr>
        <p:spPr/>
        <p:txBody>
          <a:bodyPr/>
          <a:lstStyle/>
          <a:p>
            <a:pPr eaLnBrk="1" hangingPunct="1"/>
            <a:r>
              <a:rPr lang="es-PE" altLang="es-PE"/>
              <a:t>El caso de los Procuradores Públicos</a:t>
            </a:r>
          </a:p>
          <a:p>
            <a:pPr algn="just" eaLnBrk="1" hangingPunct="1"/>
            <a:r>
              <a:rPr lang="es-PE" altLang="es-PE"/>
              <a:t>“La defensa de los intereses del Estado está a cargo de los Procuradores Públicos conforme a ley. El Estado está exonerado del pago de gastos judiciales” (Art. 47 CPP).</a:t>
            </a:r>
            <a:endParaRPr lang="es-ES" altLang="es-PE"/>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Título"/>
          <p:cNvSpPr>
            <a:spLocks noGrp="1"/>
          </p:cNvSpPr>
          <p:nvPr>
            <p:ph type="title"/>
          </p:nvPr>
        </p:nvSpPr>
        <p:spPr/>
        <p:txBody>
          <a:bodyPr rtlCol="0">
            <a:normAutofit/>
          </a:bodyPr>
          <a:lstStyle/>
          <a:p>
            <a:pPr eaLnBrk="1" fontAlgn="auto" hangingPunct="1">
              <a:spcAft>
                <a:spcPts val="0"/>
              </a:spcAft>
              <a:defRPr/>
            </a:pPr>
            <a:r>
              <a:rPr lang="es-PE" altLang="es-PE" sz="3200">
                <a:solidFill>
                  <a:schemeClr val="tx1">
                    <a:lumMod val="75000"/>
                    <a:lumOff val="25000"/>
                  </a:schemeClr>
                </a:solidFill>
              </a:rPr>
              <a:t>La parte no ha sido debidamente notificada del nombramiento de un árbitro o de las actuaciones arbitrales</a:t>
            </a:r>
            <a:endParaRPr lang="es-ES" altLang="es-PE" sz="3200">
              <a:solidFill>
                <a:schemeClr val="tx1">
                  <a:lumMod val="75000"/>
                  <a:lumOff val="25000"/>
                </a:schemeClr>
              </a:solidFill>
            </a:endParaRPr>
          </a:p>
        </p:txBody>
      </p:sp>
      <p:sp>
        <p:nvSpPr>
          <p:cNvPr id="119811" name="2 Marcador de contenido"/>
          <p:cNvSpPr>
            <a:spLocks noGrp="1"/>
          </p:cNvSpPr>
          <p:nvPr>
            <p:ph idx="1"/>
          </p:nvPr>
        </p:nvSpPr>
        <p:spPr/>
        <p:txBody>
          <a:bodyPr/>
          <a:lstStyle/>
          <a:p>
            <a:pPr eaLnBrk="1" hangingPunct="1"/>
            <a:endParaRPr lang="es-PE" altLang="es-PE"/>
          </a:p>
        </p:txBody>
      </p:sp>
      <p:pic>
        <p:nvPicPr>
          <p:cNvPr id="1198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2613" y="2233613"/>
            <a:ext cx="7712075" cy="386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3" name="3 CuadroTexto"/>
          <p:cNvSpPr txBox="1">
            <a:spLocks noChangeArrowheads="1"/>
          </p:cNvSpPr>
          <p:nvPr/>
        </p:nvSpPr>
        <p:spPr bwMode="auto">
          <a:xfrm>
            <a:off x="3143250" y="6110288"/>
            <a:ext cx="64214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PE" altLang="es-PE"/>
              <a:t>Expediente N° 139-2010. Segunda Sala Comercial</a:t>
            </a:r>
            <a:endParaRPr lang="es-ES" altLang="es-PE"/>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Título"/>
          <p:cNvSpPr>
            <a:spLocks noGrp="1"/>
          </p:cNvSpPr>
          <p:nvPr>
            <p:ph type="title"/>
          </p:nvPr>
        </p:nvSpPr>
        <p:spPr/>
        <p:txBody>
          <a:bodyPr rtlCol="0">
            <a:normAutofit/>
          </a:bodyPr>
          <a:lstStyle/>
          <a:p>
            <a:pPr eaLnBrk="1" fontAlgn="auto" hangingPunct="1">
              <a:spcAft>
                <a:spcPts val="0"/>
              </a:spcAft>
              <a:defRPr/>
            </a:pPr>
            <a:r>
              <a:rPr lang="es-PE" altLang="es-PE" sz="3200" dirty="0">
                <a:solidFill>
                  <a:schemeClr val="tx1">
                    <a:lumMod val="75000"/>
                    <a:lumOff val="25000"/>
                  </a:schemeClr>
                </a:solidFill>
              </a:rPr>
              <a:t>Otra posición sobre el emplazamiento al Procurador</a:t>
            </a:r>
            <a:endParaRPr lang="es-ES" altLang="es-PE" sz="3200" dirty="0">
              <a:solidFill>
                <a:schemeClr val="tx1">
                  <a:lumMod val="75000"/>
                  <a:lumOff val="25000"/>
                </a:schemeClr>
              </a:solidFill>
            </a:endParaRPr>
          </a:p>
        </p:txBody>
      </p:sp>
      <p:sp>
        <p:nvSpPr>
          <p:cNvPr id="120835" name="2 Marcador de contenido"/>
          <p:cNvSpPr>
            <a:spLocks noGrp="1"/>
          </p:cNvSpPr>
          <p:nvPr>
            <p:ph idx="1"/>
          </p:nvPr>
        </p:nvSpPr>
        <p:spPr>
          <a:xfrm>
            <a:off x="1295400" y="1844675"/>
            <a:ext cx="9337675" cy="4760913"/>
          </a:xfrm>
        </p:spPr>
        <p:txBody>
          <a:bodyPr/>
          <a:lstStyle/>
          <a:p>
            <a:pPr algn="just" eaLnBrk="1" hangingPunct="1"/>
            <a:r>
              <a:rPr lang="es-PE" altLang="es-PE" sz="2000"/>
              <a:t>Establecidas las premisas anteriores debemos sostener que la pretensión de nulidad de laudo debe ser rechazada por cuanto la ahora demandante fue debidamente emplazada en el domicilio procesal señalado por ella misma en el contrato de Consultaría celebrado por las partes, motivo por el cual no se ha lesionado de manera alguna su derecho de defensa en sede arbitral.</a:t>
            </a:r>
            <a:endParaRPr lang="es-ES" altLang="es-PE" sz="2000"/>
          </a:p>
          <a:p>
            <a:pPr algn="just" eaLnBrk="1" hangingPunct="1"/>
            <a:r>
              <a:rPr lang="es-PE" altLang="es-PE" sz="2000"/>
              <a:t>En efecto, el debido emplazamiento en sede arbitral se cumple por la entrega de la comunicación respectiva en el domicilio de la Entidad demandada, pues así fue pactado en el respectivo contrato.</a:t>
            </a:r>
            <a:endParaRPr lang="es-ES" altLang="es-PE" sz="2000"/>
          </a:p>
          <a:p>
            <a:pPr algn="just" eaLnBrk="1" hangingPunct="1"/>
            <a:r>
              <a:rPr lang="es-PE" altLang="es-PE" sz="2000"/>
              <a:t>Realizada la comunicación arbitral constituye una obligación administrativa de la Entidad emplazada poner en conocimiento de la Procuradoría correspondiente, el inicio de las actuaciones arbitrales para que esta a su vez pueda ejercer la  defensa del Estado.</a:t>
            </a:r>
            <a:endParaRPr lang="es-ES" altLang="es-PE" sz="2000"/>
          </a:p>
          <a:p>
            <a:pPr eaLnBrk="1" hangingPunct="1"/>
            <a:endParaRPr lang="es-ES" altLang="es-PE"/>
          </a:p>
          <a:p>
            <a:pPr eaLnBrk="1" hangingPunct="1"/>
            <a:endParaRPr lang="es-ES" altLang="es-PE"/>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ítulo 3"/>
          <p:cNvSpPr>
            <a:spLocks noGrp="1"/>
          </p:cNvSpPr>
          <p:nvPr>
            <p:ph type="title"/>
          </p:nvPr>
        </p:nvSpPr>
        <p:spPr/>
        <p:txBody>
          <a:bodyPr/>
          <a:lstStyle/>
          <a:p>
            <a:pPr eaLnBrk="1" hangingPunct="1"/>
            <a:r>
              <a:rPr lang="es-PE" altLang="es-PE" sz="5400">
                <a:ln>
                  <a:noFill/>
                </a:ln>
              </a:rPr>
              <a:t>La recusación de los árbitros</a:t>
            </a:r>
          </a:p>
        </p:txBody>
      </p:sp>
      <p:sp>
        <p:nvSpPr>
          <p:cNvPr id="23555" name="Marcador de texto 4"/>
          <p:cNvSpPr>
            <a:spLocks noGrp="1"/>
          </p:cNvSpPr>
          <p:nvPr>
            <p:ph type="body" idx="1"/>
          </p:nvPr>
        </p:nvSpPr>
        <p:spPr/>
        <p:txBody>
          <a:bodyPr/>
          <a:lstStyle/>
          <a:p>
            <a:pPr eaLnBrk="1" hangingPunct="1"/>
            <a:endParaRPr lang="es-PE" altLang="es-PE"/>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Título"/>
          <p:cNvSpPr>
            <a:spLocks noGrp="1"/>
          </p:cNvSpPr>
          <p:nvPr>
            <p:ph type="title"/>
          </p:nvPr>
        </p:nvSpPr>
        <p:spPr/>
        <p:txBody>
          <a:bodyPr rtlCol="0">
            <a:normAutofit/>
          </a:bodyPr>
          <a:lstStyle/>
          <a:p>
            <a:pPr eaLnBrk="1" fontAlgn="auto" hangingPunct="1">
              <a:spcAft>
                <a:spcPts val="0"/>
              </a:spcAft>
              <a:defRPr/>
            </a:pPr>
            <a:r>
              <a:rPr lang="es-PE" altLang="es-PE" sz="3200">
                <a:solidFill>
                  <a:schemeClr val="tx1">
                    <a:lumMod val="75000"/>
                    <a:lumOff val="25000"/>
                  </a:schemeClr>
                </a:solidFill>
              </a:rPr>
              <a:t>La parte no ha sido debidamente notificada del nombramiento de un árbitro o de las actuaciones arbitrales</a:t>
            </a:r>
            <a:endParaRPr lang="es-ES" altLang="es-PE" sz="3200">
              <a:solidFill>
                <a:schemeClr val="tx1">
                  <a:lumMod val="75000"/>
                  <a:lumOff val="25000"/>
                </a:schemeClr>
              </a:solidFill>
            </a:endParaRPr>
          </a:p>
        </p:txBody>
      </p:sp>
      <p:sp>
        <p:nvSpPr>
          <p:cNvPr id="121859" name="2 Marcador de contenido"/>
          <p:cNvSpPr>
            <a:spLocks noGrp="1"/>
          </p:cNvSpPr>
          <p:nvPr>
            <p:ph idx="1"/>
          </p:nvPr>
        </p:nvSpPr>
        <p:spPr>
          <a:xfrm>
            <a:off x="1416050" y="2286000"/>
            <a:ext cx="9144000" cy="4114800"/>
          </a:xfrm>
        </p:spPr>
        <p:txBody>
          <a:bodyPr/>
          <a:lstStyle/>
          <a:p>
            <a:pPr algn="just" eaLnBrk="1" hangingPunct="1"/>
            <a:r>
              <a:rPr lang="es-PE" altLang="es-PE" dirty="0">
                <a:highlight>
                  <a:srgbClr val="FFFF00"/>
                </a:highlight>
              </a:rPr>
              <a:t>De este modo, este Colegiado Superior comprueba que no existe norma alguna, ni en la Constitución ni en el D. </a:t>
            </a:r>
            <a:r>
              <a:rPr lang="es-PE" altLang="es-PE" dirty="0" err="1">
                <a:highlight>
                  <a:srgbClr val="FFFF00"/>
                </a:highlight>
              </a:rPr>
              <a:t>Leg</a:t>
            </a:r>
            <a:r>
              <a:rPr lang="es-PE" altLang="es-PE" dirty="0">
                <a:highlight>
                  <a:srgbClr val="FFFF00"/>
                </a:highlight>
              </a:rPr>
              <a:t> </a:t>
            </a:r>
            <a:r>
              <a:rPr lang="es-PE" altLang="es-PE" dirty="0" err="1">
                <a:highlight>
                  <a:srgbClr val="FFFF00"/>
                </a:highlight>
              </a:rPr>
              <a:t>N°</a:t>
            </a:r>
            <a:r>
              <a:rPr lang="es-PE" altLang="es-PE" dirty="0">
                <a:highlight>
                  <a:srgbClr val="FFFF00"/>
                </a:highlight>
              </a:rPr>
              <a:t> 1068 (Decreto Legislativo del Sistema de Defensa Jurídica del Estado), que obligue a los árbitros y mucho menos a las contrapartes privadas a notificar o comunicar a las </a:t>
            </a:r>
            <a:r>
              <a:rPr lang="es-PE" altLang="es-PE" dirty="0" err="1">
                <a:highlight>
                  <a:srgbClr val="FFFF00"/>
                </a:highlight>
              </a:rPr>
              <a:t>Procuradorías</a:t>
            </a:r>
            <a:r>
              <a:rPr lang="es-PE" altLang="es-PE" dirty="0">
                <a:highlight>
                  <a:srgbClr val="FFFF00"/>
                </a:highlight>
              </a:rPr>
              <a:t> Públicas el inicio de los procesos arbitrales.</a:t>
            </a:r>
          </a:p>
          <a:p>
            <a:pPr eaLnBrk="1" hangingPunct="1"/>
            <a:r>
              <a:rPr lang="es-PE" altLang="es-PE" dirty="0">
                <a:hlinkClick r:id="rId3" action="ppaction://hlinkfile"/>
              </a:rPr>
              <a:t>Expediente </a:t>
            </a:r>
            <a:r>
              <a:rPr lang="es-PE" altLang="es-PE" dirty="0" err="1">
                <a:hlinkClick r:id="rId3" action="ppaction://hlinkfile"/>
              </a:rPr>
              <a:t>N°</a:t>
            </a:r>
            <a:r>
              <a:rPr lang="es-PE" altLang="es-PE" dirty="0">
                <a:hlinkClick r:id="rId3" action="ppaction://hlinkfile"/>
              </a:rPr>
              <a:t> 136-2011. Primera Sala Comercial</a:t>
            </a:r>
            <a:endParaRPr lang="es-ES" altLang="es-PE"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Título"/>
          <p:cNvSpPr>
            <a:spLocks noGrp="1"/>
          </p:cNvSpPr>
          <p:nvPr>
            <p:ph type="title"/>
          </p:nvPr>
        </p:nvSpPr>
        <p:spPr/>
        <p:txBody>
          <a:bodyPr rtlCol="0">
            <a:normAutofit/>
          </a:bodyPr>
          <a:lstStyle/>
          <a:p>
            <a:pPr eaLnBrk="1" fontAlgn="auto" hangingPunct="1">
              <a:spcAft>
                <a:spcPts val="0"/>
              </a:spcAft>
              <a:defRPr/>
            </a:pPr>
            <a:r>
              <a:rPr lang="es-PE" altLang="es-PE" sz="3200">
                <a:solidFill>
                  <a:schemeClr val="tx1">
                    <a:lumMod val="75000"/>
                    <a:lumOff val="25000"/>
                  </a:schemeClr>
                </a:solidFill>
              </a:rPr>
              <a:t>La Emplazamiento al Procurador</a:t>
            </a:r>
            <a:endParaRPr lang="es-ES" altLang="es-PE">
              <a:solidFill>
                <a:schemeClr val="tx1">
                  <a:lumMod val="75000"/>
                  <a:lumOff val="25000"/>
                </a:schemeClr>
              </a:solidFill>
            </a:endParaRPr>
          </a:p>
        </p:txBody>
      </p:sp>
      <p:sp>
        <p:nvSpPr>
          <p:cNvPr id="122883" name="2 Marcador de contenido"/>
          <p:cNvSpPr>
            <a:spLocks noGrp="1"/>
          </p:cNvSpPr>
          <p:nvPr>
            <p:ph idx="1"/>
          </p:nvPr>
        </p:nvSpPr>
        <p:spPr/>
        <p:txBody>
          <a:bodyPr/>
          <a:lstStyle/>
          <a:p>
            <a:pPr eaLnBrk="1" hangingPunct="1"/>
            <a:r>
              <a:rPr lang="es-PE" altLang="es-PE"/>
              <a:t>Resolución del TC</a:t>
            </a:r>
          </a:p>
          <a:p>
            <a:pPr eaLnBrk="1" hangingPunct="1"/>
            <a:r>
              <a:rPr lang="pt-BR" altLang="es-PE">
                <a:hlinkClick r:id="rId3" action="ppaction://hlinkfile"/>
              </a:rPr>
              <a:t>EXP N° 03270-2012-PA/TC</a:t>
            </a:r>
            <a:endParaRPr lang="es-ES" altLang="es-PE"/>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1 Título"/>
          <p:cNvSpPr>
            <a:spLocks noGrp="1"/>
          </p:cNvSpPr>
          <p:nvPr>
            <p:ph type="title"/>
          </p:nvPr>
        </p:nvSpPr>
        <p:spPr/>
        <p:txBody>
          <a:bodyPr/>
          <a:lstStyle/>
          <a:p>
            <a:r>
              <a:rPr lang="es-PE" altLang="en-US" sz="2800" dirty="0">
                <a:ln>
                  <a:noFill/>
                </a:ln>
              </a:rPr>
              <a:t>Principio de publicidad registral y demanda de nulidad</a:t>
            </a:r>
          </a:p>
        </p:txBody>
      </p:sp>
      <p:sp>
        <p:nvSpPr>
          <p:cNvPr id="123907" name="2 Marcador de contenido"/>
          <p:cNvSpPr>
            <a:spLocks noGrp="1"/>
          </p:cNvSpPr>
          <p:nvPr>
            <p:ph idx="1"/>
          </p:nvPr>
        </p:nvSpPr>
        <p:spPr/>
        <p:txBody>
          <a:bodyPr/>
          <a:lstStyle/>
          <a:p>
            <a:pPr algn="just"/>
            <a:r>
              <a:rPr lang="es-PE" altLang="en-US" b="1" dirty="0"/>
              <a:t>Artículo 2012.- </a:t>
            </a:r>
            <a:r>
              <a:rPr lang="es-PE" altLang="en-US" dirty="0"/>
              <a:t>Se presume, sin admitirse prueba en contrario, que toda persona tiene conocimiento del contenido de las inscripciones.</a:t>
            </a:r>
          </a:p>
          <a:p>
            <a:endParaRPr lang="es-PE" altLang="en-US" dirty="0"/>
          </a:p>
          <a:p>
            <a:r>
              <a:rPr lang="es-PE" altLang="en-US" dirty="0">
                <a:hlinkClick r:id="rId3" action="ppaction://hlinkfile"/>
              </a:rPr>
              <a:t>Casación N° 4671-2012 Lima</a:t>
            </a:r>
            <a:endParaRPr lang="es-PE" altLang="en-US" dirty="0"/>
          </a:p>
          <a:p>
            <a:r>
              <a:rPr lang="es-PE" altLang="en-US" dirty="0">
                <a:hlinkClick r:id="rId4" action="ppaction://hlinkfile"/>
              </a:rPr>
              <a:t>Casación N° 2911-2013 Lima</a:t>
            </a:r>
            <a:endParaRPr lang="es-PE" altLang="en-US" dirty="0"/>
          </a:p>
          <a:p>
            <a:endParaRPr lang="es-PE" altLang="en-US"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Título"/>
          <p:cNvSpPr>
            <a:spLocks noGrp="1"/>
          </p:cNvSpPr>
          <p:nvPr>
            <p:ph type="title"/>
          </p:nvPr>
        </p:nvSpPr>
        <p:spPr/>
        <p:txBody>
          <a:bodyPr rtlCol="0">
            <a:normAutofit/>
          </a:bodyPr>
          <a:lstStyle/>
          <a:p>
            <a:pPr eaLnBrk="1" fontAlgn="auto" hangingPunct="1">
              <a:spcAft>
                <a:spcPts val="0"/>
              </a:spcAft>
              <a:defRPr/>
            </a:pPr>
            <a:r>
              <a:rPr lang="es-PE" altLang="es-PE">
                <a:solidFill>
                  <a:schemeClr val="tx1">
                    <a:lumMod val="75000"/>
                    <a:lumOff val="25000"/>
                  </a:schemeClr>
                </a:solidFill>
              </a:rPr>
              <a:t>La motivación</a:t>
            </a:r>
            <a:endParaRPr lang="es-ES" altLang="es-PE">
              <a:solidFill>
                <a:schemeClr val="tx1">
                  <a:lumMod val="75000"/>
                  <a:lumOff val="25000"/>
                </a:schemeClr>
              </a:solidFill>
            </a:endParaRPr>
          </a:p>
        </p:txBody>
      </p:sp>
      <p:sp>
        <p:nvSpPr>
          <p:cNvPr id="124931" name="2 Marcador de contenido"/>
          <p:cNvSpPr>
            <a:spLocks noGrp="1"/>
          </p:cNvSpPr>
          <p:nvPr>
            <p:ph idx="1"/>
          </p:nvPr>
        </p:nvSpPr>
        <p:spPr>
          <a:xfrm>
            <a:off x="1055688" y="2286000"/>
            <a:ext cx="9648825" cy="4095750"/>
          </a:xfrm>
        </p:spPr>
        <p:txBody>
          <a:bodyPr/>
          <a:lstStyle/>
          <a:p>
            <a:pPr eaLnBrk="1" hangingPunct="1"/>
            <a:r>
              <a:rPr lang="es-PE" altLang="es-PE" sz="2800"/>
              <a:t>La motivación es un derecho de las partes:</a:t>
            </a:r>
          </a:p>
          <a:p>
            <a:pPr algn="just" eaLnBrk="1" hangingPunct="1"/>
            <a:r>
              <a:rPr lang="es-PE" altLang="es-PE" sz="2800"/>
              <a:t>56.1. Todo laudo deberá ser motivado, </a:t>
            </a:r>
            <a:r>
              <a:rPr lang="es-PE" altLang="es-PE" sz="2800" u="sng"/>
              <a:t>a menos que las partes hayan </a:t>
            </a:r>
            <a:r>
              <a:rPr lang="es-ES" altLang="es-PE" sz="2800" u="sng"/>
              <a:t>convenido algo distinto</a:t>
            </a:r>
          </a:p>
          <a:p>
            <a:pPr algn="just" eaLnBrk="1" hangingPunct="1"/>
            <a:r>
              <a:rPr lang="es-PE" altLang="es-PE"/>
              <a:t>“…entendemos que es un derecho de todo individuo el saber las razones por las cuales ganó o perdió un caso. Pero, recalcamos, es su derecho, por lo que no entendemos por qué este derecho deba considerarse como uno de orden público, que no permita a una persona decidir libremente si quiere o no que su fallo arbitral sea motivado” (Cantuarias, Revista Economía y Derecho, Invierno 2006).</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Título"/>
          <p:cNvSpPr>
            <a:spLocks noGrp="1"/>
          </p:cNvSpPr>
          <p:nvPr>
            <p:ph type="title"/>
          </p:nvPr>
        </p:nvSpPr>
        <p:spPr/>
        <p:txBody>
          <a:bodyPr rtlCol="0">
            <a:normAutofit/>
          </a:bodyPr>
          <a:lstStyle/>
          <a:p>
            <a:pPr eaLnBrk="1" fontAlgn="auto" hangingPunct="1">
              <a:spcAft>
                <a:spcPts val="0"/>
              </a:spcAft>
              <a:defRPr/>
            </a:pPr>
            <a:r>
              <a:rPr lang="es-PE" altLang="es-PE">
                <a:solidFill>
                  <a:schemeClr val="tx1">
                    <a:lumMod val="75000"/>
                    <a:lumOff val="25000"/>
                  </a:schemeClr>
                </a:solidFill>
              </a:rPr>
              <a:t>La Motivación</a:t>
            </a:r>
            <a:endParaRPr lang="es-ES" altLang="es-PE">
              <a:solidFill>
                <a:schemeClr val="tx1">
                  <a:lumMod val="75000"/>
                  <a:lumOff val="25000"/>
                </a:schemeClr>
              </a:solidFill>
            </a:endParaRPr>
          </a:p>
        </p:txBody>
      </p:sp>
      <p:sp>
        <p:nvSpPr>
          <p:cNvPr id="87043" name="2 Marcador de contenido"/>
          <p:cNvSpPr>
            <a:spLocks noGrp="1"/>
          </p:cNvSpPr>
          <p:nvPr>
            <p:ph idx="1"/>
          </p:nvPr>
        </p:nvSpPr>
        <p:spPr/>
        <p:txBody>
          <a:bodyPr rtlCol="0">
            <a:normAutofit/>
          </a:bodyPr>
          <a:lstStyle/>
          <a:p>
            <a:pPr algn="just" eaLnBrk="1" fontAlgn="auto" hangingPunct="1">
              <a:buFont typeface="Arial"/>
              <a:buChar char="•"/>
              <a:defRPr/>
            </a:pPr>
            <a:r>
              <a:rPr lang="es-PE" altLang="es-PE" dirty="0">
                <a:solidFill>
                  <a:schemeClr val="tx1">
                    <a:lumMod val="85000"/>
                    <a:lumOff val="15000"/>
                  </a:schemeClr>
                </a:solidFill>
              </a:rPr>
              <a:t>La Ley de Arbitraje se aplica al arbitraje privado, al administrativo, al de seguridad social, al de consumo, al territorial, etc.</a:t>
            </a:r>
          </a:p>
          <a:p>
            <a:pPr algn="just" eaLnBrk="1" fontAlgn="auto" hangingPunct="1">
              <a:buFont typeface="Arial"/>
              <a:buChar char="•"/>
              <a:defRPr/>
            </a:pPr>
            <a:r>
              <a:rPr lang="es-PE" altLang="es-PE" dirty="0">
                <a:solidFill>
                  <a:schemeClr val="tx1">
                    <a:lumMod val="85000"/>
                    <a:lumOff val="15000"/>
                  </a:schemeClr>
                </a:solidFill>
              </a:rPr>
              <a:t>En todos estos “arbitrajes” cuál es el estándar de motivación que podemos exigir a los árbitros.</a:t>
            </a:r>
          </a:p>
          <a:p>
            <a:pPr algn="just" eaLnBrk="1" fontAlgn="auto" hangingPunct="1">
              <a:buFont typeface="Arial"/>
              <a:buChar char="•"/>
              <a:defRPr/>
            </a:pPr>
            <a:r>
              <a:rPr lang="es-PE" altLang="es-PE" dirty="0">
                <a:solidFill>
                  <a:schemeClr val="tx1">
                    <a:lumMod val="85000"/>
                    <a:lumOff val="15000"/>
                  </a:schemeClr>
                </a:solidFill>
                <a:hlinkClick r:id="rId3" action="ppaction://hlinkfile"/>
              </a:rPr>
              <a:t>Casación 858-2012</a:t>
            </a:r>
            <a:endParaRPr lang="es-PE" altLang="es-PE" dirty="0">
              <a:solidFill>
                <a:schemeClr val="tx1">
                  <a:lumMod val="85000"/>
                  <a:lumOff val="15000"/>
                </a:schemeClr>
              </a:solidFill>
            </a:endParaRPr>
          </a:p>
          <a:p>
            <a:pPr algn="just" eaLnBrk="1" fontAlgn="auto" hangingPunct="1">
              <a:buFont typeface="Arial"/>
              <a:buChar char="•"/>
              <a:defRPr/>
            </a:pPr>
            <a:r>
              <a:rPr lang="es-PE" altLang="es-PE" dirty="0">
                <a:solidFill>
                  <a:schemeClr val="tx1">
                    <a:lumMod val="85000"/>
                    <a:lumOff val="15000"/>
                  </a:schemeClr>
                </a:solidFill>
              </a:rPr>
              <a:t>“La Sala Superior ha establecido que la resolución que resuelve el conflicto sometido a arbitraje, esto es, el laudo carece de un requisito de motivación exigido a las resoluciones por nuestra Constitución Política del Estado, exigencia constitucional que debe aplicarse al proceso arbitral, en tanto el laudo arbitral es una resolución”</a:t>
            </a:r>
            <a:endParaRPr lang="es-ES" altLang="es-PE" dirty="0">
              <a:solidFill>
                <a:schemeClr val="tx1">
                  <a:lumMod val="85000"/>
                  <a:lumOff val="15000"/>
                </a:schemeClr>
              </a:solidFill>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rtlCol="0">
            <a:normAutofit/>
          </a:bodyPr>
          <a:lstStyle/>
          <a:p>
            <a:pPr eaLnBrk="1" fontAlgn="auto" hangingPunct="1">
              <a:spcAft>
                <a:spcPts val="0"/>
              </a:spcAft>
              <a:defRPr/>
            </a:pPr>
            <a:r>
              <a:rPr lang="es-PE" altLang="es-ES" sz="4000" dirty="0">
                <a:solidFill>
                  <a:schemeClr val="tx1">
                    <a:lumMod val="75000"/>
                    <a:lumOff val="25000"/>
                  </a:schemeClr>
                </a:solidFill>
              </a:rPr>
              <a:t>Requisitos de la motivación</a:t>
            </a:r>
            <a:br>
              <a:rPr lang="es-PE" altLang="es-ES" sz="4000" dirty="0">
                <a:solidFill>
                  <a:schemeClr val="tx1">
                    <a:lumMod val="75000"/>
                    <a:lumOff val="25000"/>
                  </a:schemeClr>
                </a:solidFill>
              </a:rPr>
            </a:br>
            <a:endParaRPr lang="es-ES" altLang="es-ES" sz="3200" dirty="0">
              <a:solidFill>
                <a:schemeClr val="tx1">
                  <a:lumMod val="75000"/>
                  <a:lumOff val="25000"/>
                </a:schemeClr>
              </a:solidFill>
            </a:endParaRPr>
          </a:p>
        </p:txBody>
      </p:sp>
      <p:sp>
        <p:nvSpPr>
          <p:cNvPr id="126979" name="Rectangle 3"/>
          <p:cNvSpPr>
            <a:spLocks noGrp="1" noChangeArrowheads="1"/>
          </p:cNvSpPr>
          <p:nvPr>
            <p:ph idx="1"/>
          </p:nvPr>
        </p:nvSpPr>
        <p:spPr/>
        <p:txBody>
          <a:bodyPr/>
          <a:lstStyle/>
          <a:p>
            <a:r>
              <a:rPr lang="es-PE" altLang="es-ES" dirty="0"/>
              <a:t>STC </a:t>
            </a:r>
            <a:r>
              <a:rPr lang="es-PE" altLang="es-ES" dirty="0" err="1"/>
              <a:t>N°</a:t>
            </a:r>
            <a:r>
              <a:rPr lang="es-PE" altLang="es-ES" dirty="0"/>
              <a:t> 728-PHC/TC</a:t>
            </a:r>
            <a:endParaRPr lang="es-ES" altLang="es-ES"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Título"/>
          <p:cNvSpPr>
            <a:spLocks noGrp="1"/>
          </p:cNvSpPr>
          <p:nvPr>
            <p:ph type="title"/>
          </p:nvPr>
        </p:nvSpPr>
        <p:spPr/>
        <p:txBody>
          <a:bodyPr rtlCol="0">
            <a:normAutofit/>
          </a:bodyPr>
          <a:lstStyle/>
          <a:p>
            <a:pPr eaLnBrk="1" fontAlgn="auto" hangingPunct="1">
              <a:spcAft>
                <a:spcPts val="0"/>
              </a:spcAft>
              <a:defRPr/>
            </a:pPr>
            <a:r>
              <a:rPr lang="es-PE" altLang="es-PE">
                <a:solidFill>
                  <a:schemeClr val="tx1">
                    <a:lumMod val="75000"/>
                    <a:lumOff val="25000"/>
                  </a:schemeClr>
                </a:solidFill>
              </a:rPr>
              <a:t>La objeción del 62.2</a:t>
            </a:r>
            <a:endParaRPr lang="es-ES" altLang="es-PE">
              <a:solidFill>
                <a:schemeClr val="tx1">
                  <a:lumMod val="75000"/>
                  <a:lumOff val="25000"/>
                </a:schemeClr>
              </a:solidFill>
            </a:endParaRPr>
          </a:p>
        </p:txBody>
      </p:sp>
      <p:sp>
        <p:nvSpPr>
          <p:cNvPr id="133123" name="2 Marcador de contenido"/>
          <p:cNvSpPr>
            <a:spLocks noGrp="1"/>
          </p:cNvSpPr>
          <p:nvPr>
            <p:ph idx="1"/>
          </p:nvPr>
        </p:nvSpPr>
        <p:spPr/>
        <p:txBody>
          <a:bodyPr/>
          <a:lstStyle/>
          <a:p>
            <a:pPr algn="just" eaLnBrk="1" hangingPunct="1"/>
            <a:r>
              <a:rPr lang="es-PE" altLang="es-PE"/>
              <a:t>El recurso se resuelve declarando la validez o la nulidad del laudo. Está prohibido bajo responsabilidad, pronunciarse sobre el </a:t>
            </a:r>
            <a:r>
              <a:rPr lang="es-PE" altLang="es-PE" u="sng"/>
              <a:t>fondo de la controversia</a:t>
            </a:r>
            <a:r>
              <a:rPr lang="es-PE" altLang="es-PE"/>
              <a:t> o </a:t>
            </a:r>
            <a:r>
              <a:rPr lang="es-PE" altLang="es-PE" u="sng"/>
              <a:t>sobre el contenido de la decisión</a:t>
            </a:r>
            <a:r>
              <a:rPr lang="es-PE" altLang="es-PE"/>
              <a:t> o </a:t>
            </a:r>
            <a:r>
              <a:rPr lang="es-PE" altLang="es-PE" u="sng"/>
              <a:t>calificar</a:t>
            </a:r>
            <a:r>
              <a:rPr lang="es-PE" altLang="es-PE"/>
              <a:t> los </a:t>
            </a:r>
            <a:r>
              <a:rPr lang="es-PE" altLang="es-PE" u="sng"/>
              <a:t>criterios</a:t>
            </a:r>
            <a:r>
              <a:rPr lang="es-PE" altLang="es-PE"/>
              <a:t>, </a:t>
            </a:r>
            <a:r>
              <a:rPr lang="es-PE" altLang="es-PE" u="sng"/>
              <a:t>motivaciones</a:t>
            </a:r>
            <a:r>
              <a:rPr lang="es-PE" altLang="es-PE"/>
              <a:t> o </a:t>
            </a:r>
            <a:r>
              <a:rPr lang="es-PE" altLang="es-PE" u="sng"/>
              <a:t>interpretaciones</a:t>
            </a:r>
            <a:r>
              <a:rPr lang="es-PE" altLang="es-PE"/>
              <a:t> expuestas por el tribunal arbitral.</a:t>
            </a:r>
            <a:endParaRPr lang="es-ES" altLang="es-PE"/>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FFE04C0-EF22-4828-9D68-5DF8FE9D2B3D}"/>
              </a:ext>
            </a:extLst>
          </p:cNvPr>
          <p:cNvSpPr>
            <a:spLocks noGrp="1"/>
          </p:cNvSpPr>
          <p:nvPr>
            <p:ph type="title"/>
          </p:nvPr>
        </p:nvSpPr>
        <p:spPr/>
        <p:txBody>
          <a:bodyPr>
            <a:normAutofit/>
          </a:bodyPr>
          <a:lstStyle/>
          <a:p>
            <a:r>
              <a:rPr lang="es-PE" sz="5400" dirty="0"/>
              <a:t>El control de la motivación del laudo que resuelve el fondo de la controversia</a:t>
            </a:r>
          </a:p>
        </p:txBody>
      </p:sp>
      <p:sp>
        <p:nvSpPr>
          <p:cNvPr id="5" name="Marcador de texto 4">
            <a:extLst>
              <a:ext uri="{FF2B5EF4-FFF2-40B4-BE49-F238E27FC236}">
                <a16:creationId xmlns:a16="http://schemas.microsoft.com/office/drawing/2014/main" id="{68EB53DC-800F-486F-B1C9-67AD66B9F358}"/>
              </a:ext>
            </a:extLst>
          </p:cNvPr>
          <p:cNvSpPr>
            <a:spLocks noGrp="1"/>
          </p:cNvSpPr>
          <p:nvPr>
            <p:ph type="body" idx="1"/>
          </p:nvPr>
        </p:nvSpPr>
        <p:spPr/>
        <p:txBody>
          <a:bodyPr/>
          <a:lstStyle/>
          <a:p>
            <a:endParaRPr lang="es-PE"/>
          </a:p>
        </p:txBody>
      </p:sp>
    </p:spTree>
    <p:extLst>
      <p:ext uri="{BB962C8B-B14F-4D97-AF65-F5344CB8AC3E}">
        <p14:creationId xmlns:p14="http://schemas.microsoft.com/office/powerpoint/2010/main" val="50911828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924CA2-A3C3-48D7-A3E7-EE01158AD83A}"/>
              </a:ext>
            </a:extLst>
          </p:cNvPr>
          <p:cNvSpPr>
            <a:spLocks noGrp="1"/>
          </p:cNvSpPr>
          <p:nvPr>
            <p:ph type="title"/>
          </p:nvPr>
        </p:nvSpPr>
        <p:spPr>
          <a:xfrm>
            <a:off x="657224" y="499533"/>
            <a:ext cx="10772775" cy="722376"/>
          </a:xfrm>
        </p:spPr>
        <p:txBody>
          <a:bodyPr>
            <a:normAutofit/>
          </a:bodyPr>
          <a:lstStyle/>
          <a:p>
            <a:pPr algn="ctr"/>
            <a:r>
              <a:rPr lang="es-ES" sz="4400" dirty="0"/>
              <a:t>El ámbito del control</a:t>
            </a:r>
            <a:endParaRPr lang="es-PE" sz="4400" dirty="0"/>
          </a:p>
        </p:txBody>
      </p:sp>
      <p:sp>
        <p:nvSpPr>
          <p:cNvPr id="4" name="Marcador de texto 3">
            <a:extLst>
              <a:ext uri="{FF2B5EF4-FFF2-40B4-BE49-F238E27FC236}">
                <a16:creationId xmlns:a16="http://schemas.microsoft.com/office/drawing/2014/main" id="{A4638689-C965-460A-B2BB-A6A18142CC80}"/>
              </a:ext>
            </a:extLst>
          </p:cNvPr>
          <p:cNvSpPr>
            <a:spLocks noGrp="1"/>
          </p:cNvSpPr>
          <p:nvPr>
            <p:ph type="body" idx="1"/>
          </p:nvPr>
        </p:nvSpPr>
        <p:spPr>
          <a:xfrm>
            <a:off x="657224" y="1223941"/>
            <a:ext cx="4663440" cy="723400"/>
          </a:xfrm>
        </p:spPr>
        <p:txBody>
          <a:bodyPr/>
          <a:lstStyle/>
          <a:p>
            <a:pPr algn="ctr"/>
            <a:r>
              <a:rPr lang="es-PE" b="1" dirty="0"/>
              <a:t>Justificación Interna</a:t>
            </a:r>
          </a:p>
        </p:txBody>
      </p:sp>
      <p:sp>
        <p:nvSpPr>
          <p:cNvPr id="5" name="Marcador de contenido 4">
            <a:extLst>
              <a:ext uri="{FF2B5EF4-FFF2-40B4-BE49-F238E27FC236}">
                <a16:creationId xmlns:a16="http://schemas.microsoft.com/office/drawing/2014/main" id="{51A9B183-190B-4B6B-A759-7485F49D4BC9}"/>
              </a:ext>
            </a:extLst>
          </p:cNvPr>
          <p:cNvSpPr>
            <a:spLocks noGrp="1"/>
          </p:cNvSpPr>
          <p:nvPr>
            <p:ph sz="half" idx="2"/>
          </p:nvPr>
        </p:nvSpPr>
        <p:spPr>
          <a:xfrm>
            <a:off x="657224" y="1936557"/>
            <a:ext cx="4663440" cy="3647717"/>
          </a:xfrm>
          <a:ln w="38100">
            <a:solidFill>
              <a:schemeClr val="accent1"/>
            </a:solidFill>
          </a:ln>
        </p:spPr>
        <p:txBody>
          <a:bodyPr>
            <a:normAutofit/>
          </a:bodyPr>
          <a:lstStyle/>
          <a:p>
            <a:r>
              <a:rPr lang="es-PE" dirty="0"/>
              <a:t>- Existencia</a:t>
            </a:r>
          </a:p>
          <a:p>
            <a:pPr algn="just"/>
            <a:r>
              <a:rPr lang="es-PE" dirty="0"/>
              <a:t>- Que no incurra en una contradicción interna que impida conocer las razones de la decisión.</a:t>
            </a:r>
          </a:p>
          <a:p>
            <a:pPr algn="just"/>
            <a:r>
              <a:rPr lang="es-PE" dirty="0"/>
              <a:t>- Que no sea un “simulacro” de motivación. Tienen existir argumentos.</a:t>
            </a:r>
          </a:p>
          <a:p>
            <a:pPr algn="just"/>
            <a:r>
              <a:rPr lang="es-PE" b="1" dirty="0">
                <a:highlight>
                  <a:srgbClr val="FFFF00"/>
                </a:highlight>
              </a:rPr>
              <a:t>Fundamento: ¿El respeto a la voluntad de las partes 63.1.c?</a:t>
            </a:r>
          </a:p>
        </p:txBody>
      </p:sp>
      <p:sp>
        <p:nvSpPr>
          <p:cNvPr id="6" name="Marcador de texto 5">
            <a:extLst>
              <a:ext uri="{FF2B5EF4-FFF2-40B4-BE49-F238E27FC236}">
                <a16:creationId xmlns:a16="http://schemas.microsoft.com/office/drawing/2014/main" id="{67053620-BDD0-4CEE-AE24-E6857409BF0A}"/>
              </a:ext>
            </a:extLst>
          </p:cNvPr>
          <p:cNvSpPr>
            <a:spLocks noGrp="1"/>
          </p:cNvSpPr>
          <p:nvPr>
            <p:ph type="body" sz="quarter" idx="3"/>
          </p:nvPr>
        </p:nvSpPr>
        <p:spPr>
          <a:xfrm>
            <a:off x="5988176" y="1221909"/>
            <a:ext cx="4663440" cy="722376"/>
          </a:xfrm>
        </p:spPr>
        <p:txBody>
          <a:bodyPr/>
          <a:lstStyle/>
          <a:p>
            <a:pPr algn="ctr"/>
            <a:r>
              <a:rPr lang="es-PE" b="1" dirty="0"/>
              <a:t>Justificación externa</a:t>
            </a:r>
          </a:p>
        </p:txBody>
      </p:sp>
      <p:sp>
        <p:nvSpPr>
          <p:cNvPr id="7" name="Marcador de contenido 6">
            <a:extLst>
              <a:ext uri="{FF2B5EF4-FFF2-40B4-BE49-F238E27FC236}">
                <a16:creationId xmlns:a16="http://schemas.microsoft.com/office/drawing/2014/main" id="{9C25DB0D-99A9-48CF-BECF-A6CCEEF1C625}"/>
              </a:ext>
            </a:extLst>
          </p:cNvPr>
          <p:cNvSpPr>
            <a:spLocks noGrp="1"/>
          </p:cNvSpPr>
          <p:nvPr>
            <p:ph sz="quarter" idx="4"/>
          </p:nvPr>
        </p:nvSpPr>
        <p:spPr>
          <a:xfrm>
            <a:off x="5988176" y="1934464"/>
            <a:ext cx="4663440" cy="3649810"/>
          </a:xfrm>
          <a:ln w="38100">
            <a:solidFill>
              <a:schemeClr val="accent1"/>
            </a:solidFill>
          </a:ln>
        </p:spPr>
        <p:txBody>
          <a:bodyPr/>
          <a:lstStyle/>
          <a:p>
            <a:r>
              <a:rPr lang="es-PE" dirty="0"/>
              <a:t>- </a:t>
            </a:r>
            <a:r>
              <a:rPr lang="es-PE" i="1" dirty="0" err="1"/>
              <a:t>Iura</a:t>
            </a:r>
            <a:r>
              <a:rPr lang="es-PE" i="1" dirty="0"/>
              <a:t> </a:t>
            </a:r>
            <a:r>
              <a:rPr lang="es-PE" i="1" dirty="0" err="1"/>
              <a:t>novit</a:t>
            </a:r>
            <a:r>
              <a:rPr lang="es-PE" i="1" dirty="0"/>
              <a:t> </a:t>
            </a:r>
            <a:r>
              <a:rPr lang="es-PE" i="1" dirty="0" err="1"/>
              <a:t>arbiter</a:t>
            </a:r>
            <a:r>
              <a:rPr lang="es-PE" dirty="0"/>
              <a:t> mal utilizado</a:t>
            </a:r>
          </a:p>
          <a:p>
            <a:r>
              <a:rPr lang="es-PE" dirty="0"/>
              <a:t>- Argumento fundamental no examinado</a:t>
            </a:r>
          </a:p>
          <a:p>
            <a:r>
              <a:rPr lang="es-PE" dirty="0"/>
              <a:t>- Prueba no ingresada regularmente</a:t>
            </a:r>
          </a:p>
          <a:p>
            <a:r>
              <a:rPr lang="es-PE" dirty="0"/>
              <a:t>- Prueba fundamental no examinada</a:t>
            </a:r>
          </a:p>
          <a:p>
            <a:r>
              <a:rPr lang="es-PE" b="1" dirty="0">
                <a:highlight>
                  <a:srgbClr val="FFFF00"/>
                </a:highlight>
              </a:rPr>
              <a:t>Fundamento: El respeto al derecho de defensa 63.1.b</a:t>
            </a:r>
          </a:p>
        </p:txBody>
      </p:sp>
      <p:sp>
        <p:nvSpPr>
          <p:cNvPr id="3" name="CuadroTexto 2">
            <a:extLst>
              <a:ext uri="{FF2B5EF4-FFF2-40B4-BE49-F238E27FC236}">
                <a16:creationId xmlns:a16="http://schemas.microsoft.com/office/drawing/2014/main" id="{1C3DB87A-3036-405D-8830-278E6FE93D02}"/>
              </a:ext>
            </a:extLst>
          </p:cNvPr>
          <p:cNvSpPr txBox="1"/>
          <p:nvPr/>
        </p:nvSpPr>
        <p:spPr>
          <a:xfrm>
            <a:off x="578840" y="5773609"/>
            <a:ext cx="10142290" cy="523220"/>
          </a:xfrm>
          <a:prstGeom prst="rect">
            <a:avLst/>
          </a:prstGeom>
          <a:noFill/>
          <a:ln w="38100">
            <a:solidFill>
              <a:schemeClr val="accent1"/>
            </a:solidFill>
          </a:ln>
        </p:spPr>
        <p:txBody>
          <a:bodyPr wrap="square" rtlCol="0">
            <a:spAutoFit/>
          </a:bodyPr>
          <a:lstStyle/>
          <a:p>
            <a:r>
              <a:rPr lang="es-ES" sz="2700" dirty="0"/>
              <a:t>Intensidad del control: «violación manifiesta del derecho </a:t>
            </a:r>
            <a:r>
              <a:rPr lang="es-ES" sz="2700" dirty="0" err="1"/>
              <a:t>dedefensa</a:t>
            </a:r>
            <a:r>
              <a:rPr lang="es-ES" sz="2700" dirty="0"/>
              <a:t>»</a:t>
            </a:r>
            <a:endParaRPr lang="es-PE" sz="2700" dirty="0"/>
          </a:p>
        </p:txBody>
      </p:sp>
    </p:spTree>
    <p:extLst>
      <p:ext uri="{BB962C8B-B14F-4D97-AF65-F5344CB8AC3E}">
        <p14:creationId xmlns:p14="http://schemas.microsoft.com/office/powerpoint/2010/main" val="159310240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F9265BA-6E65-45A7-B76C-36C90760BC82}"/>
              </a:ext>
            </a:extLst>
          </p:cNvPr>
          <p:cNvSpPr>
            <a:spLocks noGrp="1"/>
          </p:cNvSpPr>
          <p:nvPr>
            <p:ph type="title"/>
          </p:nvPr>
        </p:nvSpPr>
        <p:spPr/>
        <p:txBody>
          <a:bodyPr/>
          <a:lstStyle/>
          <a:p>
            <a:endParaRPr lang="es-PE"/>
          </a:p>
        </p:txBody>
      </p:sp>
      <p:sp>
        <p:nvSpPr>
          <p:cNvPr id="8" name="Marcador de contenido 7">
            <a:extLst>
              <a:ext uri="{FF2B5EF4-FFF2-40B4-BE49-F238E27FC236}">
                <a16:creationId xmlns:a16="http://schemas.microsoft.com/office/drawing/2014/main" id="{E8766619-34AA-4420-BF80-0C0AE8D835AC}"/>
              </a:ext>
            </a:extLst>
          </p:cNvPr>
          <p:cNvSpPr>
            <a:spLocks noGrp="1"/>
          </p:cNvSpPr>
          <p:nvPr>
            <p:ph idx="1"/>
          </p:nvPr>
        </p:nvSpPr>
        <p:spPr>
          <a:xfrm>
            <a:off x="676656" y="2385391"/>
            <a:ext cx="10753725" cy="3392474"/>
          </a:xfrm>
        </p:spPr>
        <p:txBody>
          <a:bodyPr/>
          <a:lstStyle/>
          <a:p>
            <a:pPr algn="just"/>
            <a:r>
              <a:rPr lang="es-ES" dirty="0"/>
              <a:t>«En cualquier caso, la arbitrariedad en la motivación no puede poner en cuestión la libre  apreciación  de  la  prueba  por  parte  del  árbitro,  ni  tampoco  se  le  exige  señalar  por  qué  motivos  ha  dado  mayor  importancia  a  una  prueba que a otra. Tampoco pone en entredicho la motivación fáctica  el  hecho  de  que  el  árbitro  haya  desestimado  la  admisión  de  una  determinada  prueba.  </a:t>
            </a:r>
            <a:r>
              <a:rPr lang="es-ES" dirty="0">
                <a:solidFill>
                  <a:srgbClr val="FF0000"/>
                </a:solidFill>
              </a:rPr>
              <a:t>Pero  es  posible  concluir  la  arbitrariedad,  por  ejemplo,  si  el  laudo  omite  toda  referencia  o  valoración  de  pruebas  aportadas por una parte y que contradicen los hechos admitidos como probados».</a:t>
            </a:r>
            <a:endParaRPr lang="es-PE" dirty="0">
              <a:solidFill>
                <a:srgbClr val="FF0000"/>
              </a:solidFill>
            </a:endParaRPr>
          </a:p>
        </p:txBody>
      </p:sp>
    </p:spTree>
    <p:extLst>
      <p:ext uri="{BB962C8B-B14F-4D97-AF65-F5344CB8AC3E}">
        <p14:creationId xmlns:p14="http://schemas.microsoft.com/office/powerpoint/2010/main" val="2585433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Título"/>
          <p:cNvSpPr>
            <a:spLocks noGrp="1"/>
          </p:cNvSpPr>
          <p:nvPr>
            <p:ph type="title"/>
          </p:nvPr>
        </p:nvSpPr>
        <p:spPr/>
        <p:txBody>
          <a:bodyPr rtlCol="0">
            <a:normAutofit/>
          </a:bodyPr>
          <a:lstStyle/>
          <a:p>
            <a:pPr eaLnBrk="1" fontAlgn="auto" hangingPunct="1">
              <a:spcAft>
                <a:spcPts val="0"/>
              </a:spcAft>
              <a:defRPr/>
            </a:pPr>
            <a:r>
              <a:rPr lang="es-PE" altLang="es-ES" sz="4000" dirty="0">
                <a:solidFill>
                  <a:schemeClr val="tx1">
                    <a:lumMod val="75000"/>
                    <a:lumOff val="25000"/>
                  </a:schemeClr>
                </a:solidFill>
              </a:rPr>
              <a:t>Las decisiones que desestiman una recusación</a:t>
            </a:r>
            <a:endParaRPr lang="es-ES" altLang="es-ES" sz="4000" dirty="0">
              <a:solidFill>
                <a:schemeClr val="tx1">
                  <a:lumMod val="75000"/>
                  <a:lumOff val="25000"/>
                </a:schemeClr>
              </a:solidFill>
            </a:endParaRPr>
          </a:p>
        </p:txBody>
      </p:sp>
      <p:sp>
        <p:nvSpPr>
          <p:cNvPr id="24579" name="2 Marcador de contenido"/>
          <p:cNvSpPr>
            <a:spLocks noGrp="1"/>
          </p:cNvSpPr>
          <p:nvPr>
            <p:ph idx="1"/>
          </p:nvPr>
        </p:nvSpPr>
        <p:spPr/>
        <p:txBody>
          <a:bodyPr>
            <a:normAutofit/>
          </a:bodyPr>
          <a:lstStyle/>
          <a:p>
            <a:pPr algn="just" eaLnBrk="1" hangingPunct="1"/>
            <a:r>
              <a:rPr lang="es-PE" altLang="es-PE" dirty="0"/>
              <a:t>29.7 La decisión que resuelve la recusación es </a:t>
            </a:r>
            <a:r>
              <a:rPr lang="es-PE" altLang="es-PE" b="1" u="sng" dirty="0"/>
              <a:t>definitiva e inimpugnable</a:t>
            </a:r>
            <a:r>
              <a:rPr lang="es-PE" altLang="es-PE" dirty="0"/>
              <a:t>. Si no prosperase la recusación formulada con arreglo al procedimiento acordado por las partes, el reglamento arbitral aplicable o el establecido en este artículo, </a:t>
            </a:r>
            <a:r>
              <a:rPr lang="es-PE" altLang="es-PE" u="sng" dirty="0"/>
              <a:t>la parte recusante solo podrá, en su caso, cuestionar lo decidido mediante el recurso de anulación de laudo.</a:t>
            </a:r>
          </a:p>
          <a:p>
            <a:pPr algn="just" eaLnBrk="1" hangingPunct="1"/>
            <a:r>
              <a:rPr lang="es-PE" altLang="es-PE" dirty="0"/>
              <a:t>28.3 Un árbitro sólo podrá ser recusado si concurren en él circunstancias que den lugar a </a:t>
            </a:r>
            <a:r>
              <a:rPr lang="es-PE" altLang="es-PE" b="1" u="sng" dirty="0"/>
              <a:t>dudas justificadas sobre su imparcialidad o independencia</a:t>
            </a:r>
            <a:r>
              <a:rPr lang="es-PE" altLang="es-PE" dirty="0"/>
              <a:t>, o si no posee </a:t>
            </a:r>
            <a:r>
              <a:rPr lang="es-PE" altLang="es-PE" b="1" u="sng" dirty="0"/>
              <a:t>las calificaciones convenidas por las partes o exigidas por la ley</a:t>
            </a:r>
            <a:r>
              <a:rPr lang="es-PE" altLang="es-PE" dirty="0"/>
              <a:t>.</a:t>
            </a:r>
            <a:endParaRPr lang="es-ES" altLang="es-PE" dirty="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DDDDCA-7489-42CF-8C0F-23E5432DCA26}"/>
              </a:ext>
            </a:extLst>
          </p:cNvPr>
          <p:cNvSpPr>
            <a:spLocks noGrp="1"/>
          </p:cNvSpPr>
          <p:nvPr>
            <p:ph type="title"/>
          </p:nvPr>
        </p:nvSpPr>
        <p:spPr/>
        <p:txBody>
          <a:bodyPr/>
          <a:lstStyle/>
          <a:p>
            <a:endParaRPr lang="es-PE"/>
          </a:p>
        </p:txBody>
      </p:sp>
      <p:sp>
        <p:nvSpPr>
          <p:cNvPr id="3" name="Marcador de contenido 2">
            <a:extLst>
              <a:ext uri="{FF2B5EF4-FFF2-40B4-BE49-F238E27FC236}">
                <a16:creationId xmlns:a16="http://schemas.microsoft.com/office/drawing/2014/main" id="{B319CAE8-0B13-4E3D-8C54-094A7540676A}"/>
              </a:ext>
            </a:extLst>
          </p:cNvPr>
          <p:cNvSpPr>
            <a:spLocks noGrp="1"/>
          </p:cNvSpPr>
          <p:nvPr>
            <p:ph idx="1"/>
          </p:nvPr>
        </p:nvSpPr>
        <p:spPr>
          <a:xfrm>
            <a:off x="676656" y="2319130"/>
            <a:ext cx="10753725" cy="3458735"/>
          </a:xfrm>
        </p:spPr>
        <p:txBody>
          <a:bodyPr/>
          <a:lstStyle/>
          <a:p>
            <a:pPr algn="just"/>
            <a:r>
              <a:rPr lang="es-ES" b="0" i="0" dirty="0">
                <a:effectLst/>
              </a:rPr>
              <a:t>«Pero en la medida en que la motivación es disponible por las partes, su mera ausencia no contradice en la mayoría de los sistemas un principio de orden público procesal de alcance internacional o transnacional. </a:t>
            </a:r>
            <a:r>
              <a:rPr lang="es-ES" b="0" i="0" dirty="0">
                <a:solidFill>
                  <a:srgbClr val="FF0000"/>
                </a:solidFill>
                <a:effectLst/>
              </a:rPr>
              <a:t>Es necesario que la ausencia de motivación implique de alguna forma una indefensión de facto de una de las partes». </a:t>
            </a:r>
          </a:p>
          <a:p>
            <a:pPr algn="just"/>
            <a:r>
              <a:rPr lang="es-ES" sz="1600" dirty="0"/>
              <a:t>SÁNCHEZ LORENZO, Sixto A. </a:t>
            </a:r>
            <a:r>
              <a:rPr lang="es-ES" sz="1600" i="1" dirty="0"/>
              <a:t>Un análisis comparado de la motivación del laudo en el arbitraje comercial internacional en </a:t>
            </a:r>
            <a:r>
              <a:rPr lang="es-ES" sz="1600" dirty="0"/>
              <a:t>https://arbitrajeraci.files.wordpress.com/2018/12/11.3.01.pdf</a:t>
            </a:r>
          </a:p>
          <a:p>
            <a:endParaRPr lang="es-PE" dirty="0">
              <a:solidFill>
                <a:srgbClr val="FF0000"/>
              </a:solidFill>
            </a:endParaRPr>
          </a:p>
        </p:txBody>
      </p:sp>
    </p:spTree>
    <p:extLst>
      <p:ext uri="{BB962C8B-B14F-4D97-AF65-F5344CB8AC3E}">
        <p14:creationId xmlns:p14="http://schemas.microsoft.com/office/powerpoint/2010/main" val="224960331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6DC14C-4719-4193-99F3-10C4B85BD129}"/>
              </a:ext>
            </a:extLst>
          </p:cNvPr>
          <p:cNvSpPr>
            <a:spLocks noGrp="1"/>
          </p:cNvSpPr>
          <p:nvPr>
            <p:ph type="title"/>
          </p:nvPr>
        </p:nvSpPr>
        <p:spPr/>
        <p:txBody>
          <a:bodyPr/>
          <a:lstStyle/>
          <a:p>
            <a:endParaRPr lang="es-PE"/>
          </a:p>
        </p:txBody>
      </p:sp>
      <p:sp>
        <p:nvSpPr>
          <p:cNvPr id="3" name="Marcador de contenido 2">
            <a:extLst>
              <a:ext uri="{FF2B5EF4-FFF2-40B4-BE49-F238E27FC236}">
                <a16:creationId xmlns:a16="http://schemas.microsoft.com/office/drawing/2014/main" id="{C8D2D8B1-8084-4C22-AB57-8E2EB94310C0}"/>
              </a:ext>
            </a:extLst>
          </p:cNvPr>
          <p:cNvSpPr>
            <a:spLocks noGrp="1"/>
          </p:cNvSpPr>
          <p:nvPr>
            <p:ph idx="1"/>
          </p:nvPr>
        </p:nvSpPr>
        <p:spPr>
          <a:xfrm>
            <a:off x="676656" y="2305878"/>
            <a:ext cx="10753725" cy="3471987"/>
          </a:xfrm>
        </p:spPr>
        <p:txBody>
          <a:bodyPr>
            <a:normAutofit/>
          </a:bodyPr>
          <a:lstStyle/>
          <a:p>
            <a:pPr algn="just"/>
            <a:r>
              <a:rPr lang="es-ES" dirty="0"/>
              <a:t>«</a:t>
            </a:r>
            <a:r>
              <a:rPr lang="es-ES" dirty="0">
                <a:highlight>
                  <a:srgbClr val="FFFF00"/>
                </a:highlight>
              </a:rPr>
              <a:t>En Francia</a:t>
            </a:r>
            <a:r>
              <a:rPr lang="es-ES" dirty="0"/>
              <a:t>, fuera del arbitraje interno (en el cual la motivación es obligatoria y por lo tanto su ausencia es automáticamente causa de nulidad del laudo), se considera que la falta de motivación de un laudo dictado en materia internacional no constituye una violación del orden público internacional.</a:t>
            </a:r>
          </a:p>
          <a:p>
            <a:pPr algn="just"/>
            <a:r>
              <a:rPr lang="es-ES" dirty="0">
                <a:highlight>
                  <a:srgbClr val="FFFF00"/>
                </a:highlight>
              </a:rPr>
              <a:t>La jurisprudencia </a:t>
            </a:r>
            <a:r>
              <a:rPr lang="es-ES" dirty="0"/>
              <a:t>ha precisado que la falta de motivación sería sancionada únicamente si la ley aplicable o el convenio arbitral preveían una obligación de motivar, </a:t>
            </a:r>
            <a:r>
              <a:rPr lang="es-ES" dirty="0">
                <a:solidFill>
                  <a:srgbClr val="FF0000"/>
                </a:solidFill>
              </a:rPr>
              <a:t>o </a:t>
            </a:r>
            <a:r>
              <a:rPr lang="es-ES" dirty="0">
                <a:solidFill>
                  <a:srgbClr val="FF0000"/>
                </a:solidFill>
                <a:highlight>
                  <a:srgbClr val="FFFF00"/>
                </a:highlight>
              </a:rPr>
              <a:t>si la falta de motivación disimulara una vulneración del derecho del debido proceso</a:t>
            </a:r>
            <a:r>
              <a:rPr lang="es-ES" dirty="0"/>
              <a:t>». </a:t>
            </a:r>
            <a:r>
              <a:rPr lang="fr-FR" sz="1800" i="0" dirty="0" err="1">
                <a:solidFill>
                  <a:srgbClr val="000000"/>
                </a:solidFill>
                <a:effectLst/>
              </a:rPr>
              <a:t>Schlaepfer</a:t>
            </a:r>
            <a:r>
              <a:rPr lang="fr-FR" sz="1800" dirty="0">
                <a:solidFill>
                  <a:srgbClr val="000000"/>
                </a:solidFill>
              </a:rPr>
              <a:t>, </a:t>
            </a:r>
            <a:r>
              <a:rPr lang="fr-FR" sz="1800" i="0" dirty="0">
                <a:solidFill>
                  <a:srgbClr val="000000"/>
                </a:solidFill>
                <a:effectLst/>
              </a:rPr>
              <a:t>Anne Véronique, Anne-Carole </a:t>
            </a:r>
            <a:r>
              <a:rPr lang="fr-FR" sz="1800" dirty="0" err="1">
                <a:solidFill>
                  <a:srgbClr val="000000"/>
                </a:solidFill>
              </a:rPr>
              <a:t>C</a:t>
            </a:r>
            <a:r>
              <a:rPr lang="fr-FR" sz="1800" i="0" dirty="0" err="1">
                <a:solidFill>
                  <a:srgbClr val="000000"/>
                </a:solidFill>
                <a:effectLst/>
              </a:rPr>
              <a:t>remades</a:t>
            </a:r>
            <a:r>
              <a:rPr lang="fr-FR" sz="1800" i="0" dirty="0">
                <a:solidFill>
                  <a:srgbClr val="000000"/>
                </a:solidFill>
                <a:effectLst/>
              </a:rPr>
              <a:t> (2013) </a:t>
            </a:r>
            <a:r>
              <a:rPr lang="fr-FR" sz="1800" i="0" dirty="0" err="1">
                <a:solidFill>
                  <a:srgbClr val="000000"/>
                </a:solidFill>
                <a:effectLst/>
              </a:rPr>
              <a:t>citando</a:t>
            </a:r>
            <a:r>
              <a:rPr lang="fr-FR" sz="1800" i="0" dirty="0">
                <a:solidFill>
                  <a:srgbClr val="000000"/>
                </a:solidFill>
                <a:effectLst/>
              </a:rPr>
              <a:t> a la </a:t>
            </a:r>
            <a:r>
              <a:rPr lang="fr-FR" sz="1800" b="0" i="0" dirty="0">
                <a:solidFill>
                  <a:srgbClr val="000000"/>
                </a:solidFill>
                <a:effectLst/>
              </a:rPr>
              <a:t> </a:t>
            </a:r>
            <a:r>
              <a:rPr lang="es-ES" sz="1800" dirty="0"/>
              <a:t>Corte de Casación francesa, 7 de enero de 1999. En: </a:t>
            </a:r>
            <a:r>
              <a:rPr lang="es-ES" sz="1800" dirty="0" err="1"/>
              <a:t>Revue</a:t>
            </a:r>
            <a:r>
              <a:rPr lang="es-ES" sz="1800" dirty="0"/>
              <a:t> de </a:t>
            </a:r>
            <a:r>
              <a:rPr lang="es-ES" sz="1800" dirty="0" err="1"/>
              <a:t>l’Arbitrage</a:t>
            </a:r>
            <a:r>
              <a:rPr lang="es-ES" sz="1800" dirty="0"/>
              <a:t>. París, 1999, p. 272.</a:t>
            </a:r>
            <a:endParaRPr lang="es-PE" sz="1800" dirty="0"/>
          </a:p>
        </p:txBody>
      </p:sp>
    </p:spTree>
    <p:extLst>
      <p:ext uri="{BB962C8B-B14F-4D97-AF65-F5344CB8AC3E}">
        <p14:creationId xmlns:p14="http://schemas.microsoft.com/office/powerpoint/2010/main" val="10018061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E16EE05-5D4E-4938-9AE7-2461B0EFF71B}"/>
              </a:ext>
            </a:extLst>
          </p:cNvPr>
          <p:cNvSpPr>
            <a:spLocks noGrp="1"/>
          </p:cNvSpPr>
          <p:nvPr>
            <p:ph idx="1"/>
          </p:nvPr>
        </p:nvSpPr>
        <p:spPr>
          <a:xfrm>
            <a:off x="676656" y="1431235"/>
            <a:ext cx="10753725" cy="4346630"/>
          </a:xfrm>
        </p:spPr>
        <p:txBody>
          <a:bodyPr>
            <a:normAutofit/>
          </a:bodyPr>
          <a:lstStyle/>
          <a:p>
            <a:pPr algn="just"/>
            <a:r>
              <a:rPr lang="es-ES" dirty="0"/>
              <a:t>«La </a:t>
            </a:r>
            <a:r>
              <a:rPr lang="es-ES" dirty="0">
                <a:highlight>
                  <a:srgbClr val="FFFF00"/>
                </a:highlight>
              </a:rPr>
              <a:t>jurisprudencia suiza</a:t>
            </a:r>
            <a:r>
              <a:rPr lang="es-ES" dirty="0"/>
              <a:t> ha deducido del derecho a ser oído en forma contradictoria, garantizado por los artículos 182 (3) y 190 (2) (a) de la LDIP, el deber del tribunal arbitral de examinar y discutir en el laudo los puntos pertinentes. </a:t>
            </a:r>
            <a:r>
              <a:rPr lang="es-ES" dirty="0">
                <a:solidFill>
                  <a:schemeClr val="tx1"/>
                </a:solidFill>
                <a:highlight>
                  <a:srgbClr val="FFFF00"/>
                </a:highlight>
              </a:rPr>
              <a:t>Cuando por inadvertencia o equivocación, los árbitros no han tomado en consideración alegatos o pruebas de una parte que eran importantes para la resolución de la disputa, esta parte se encuentra de facto en la misma situación que si hubiera sido privada de su derecho de ser oída en forma contradictoria sobre este punto. Es el concepto de “denegación de justicia formal” (“</a:t>
            </a:r>
            <a:r>
              <a:rPr lang="es-ES" dirty="0" err="1">
                <a:solidFill>
                  <a:schemeClr val="tx1"/>
                </a:solidFill>
                <a:highlight>
                  <a:srgbClr val="FFFF00"/>
                </a:highlight>
              </a:rPr>
              <a:t>déni</a:t>
            </a:r>
            <a:r>
              <a:rPr lang="es-ES" dirty="0">
                <a:solidFill>
                  <a:schemeClr val="tx1"/>
                </a:solidFill>
                <a:highlight>
                  <a:srgbClr val="FFFF00"/>
                </a:highlight>
              </a:rPr>
              <a:t> de </a:t>
            </a:r>
            <a:r>
              <a:rPr lang="es-ES" dirty="0" err="1">
                <a:solidFill>
                  <a:schemeClr val="tx1"/>
                </a:solidFill>
                <a:highlight>
                  <a:srgbClr val="FFFF00"/>
                </a:highlight>
              </a:rPr>
              <a:t>justice</a:t>
            </a:r>
            <a:r>
              <a:rPr lang="es-ES" dirty="0">
                <a:solidFill>
                  <a:schemeClr val="tx1"/>
                </a:solidFill>
                <a:highlight>
                  <a:srgbClr val="FFFF00"/>
                </a:highlight>
              </a:rPr>
              <a:t> </a:t>
            </a:r>
            <a:r>
              <a:rPr lang="es-ES" dirty="0" err="1">
                <a:solidFill>
                  <a:schemeClr val="tx1"/>
                </a:solidFill>
                <a:highlight>
                  <a:srgbClr val="FFFF00"/>
                </a:highlight>
              </a:rPr>
              <a:t>formel</a:t>
            </a:r>
            <a:r>
              <a:rPr lang="es-ES" dirty="0">
                <a:solidFill>
                  <a:schemeClr val="tx1"/>
                </a:solidFill>
                <a:highlight>
                  <a:srgbClr val="FFFF00"/>
                </a:highlight>
              </a:rPr>
              <a:t>”), propio al derecho suizo</a:t>
            </a:r>
            <a:r>
              <a:rPr lang="es-ES" dirty="0">
                <a:solidFill>
                  <a:srgbClr val="FF0000"/>
                </a:solidFill>
              </a:rPr>
              <a:t>.</a:t>
            </a:r>
          </a:p>
          <a:p>
            <a:pPr algn="just"/>
            <a:r>
              <a:rPr lang="es-ES" dirty="0"/>
              <a:t>La parte que invoca una “denegación de justicia formal” deberá demostrar (i) que el tribunal arbitral no ha examinado algunos de sus alegatos o pruebas y (</a:t>
            </a:r>
            <a:r>
              <a:rPr lang="es-ES" dirty="0" err="1"/>
              <a:t>ii</a:t>
            </a:r>
            <a:r>
              <a:rPr lang="es-ES" dirty="0"/>
              <a:t>) que estos elementos eran susceptibles de influir sobre la solución de la controversia. Si el laudo arbitral es totalmente silencioso sobre estos elementos, los árbitros o la parte adversa deberán justificar esta omisión, demostrando que los elementos omitidos no eran pertinentes para la resolución del litigio o, si lo eran, que han sido rechazados implícitamente por el tribunal arbitral».</a:t>
            </a:r>
            <a:endParaRPr lang="es-PE" dirty="0"/>
          </a:p>
        </p:txBody>
      </p:sp>
    </p:spTree>
    <p:extLst>
      <p:ext uri="{BB962C8B-B14F-4D97-AF65-F5344CB8AC3E}">
        <p14:creationId xmlns:p14="http://schemas.microsoft.com/office/powerpoint/2010/main" val="282882377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Título"/>
          <p:cNvSpPr>
            <a:spLocks noGrp="1"/>
          </p:cNvSpPr>
          <p:nvPr>
            <p:ph type="title"/>
          </p:nvPr>
        </p:nvSpPr>
        <p:spPr/>
        <p:txBody>
          <a:bodyPr rtlCol="0">
            <a:normAutofit/>
          </a:bodyPr>
          <a:lstStyle/>
          <a:p>
            <a:pPr eaLnBrk="1" fontAlgn="auto" hangingPunct="1">
              <a:spcAft>
                <a:spcPts val="0"/>
              </a:spcAft>
              <a:defRPr/>
            </a:pPr>
            <a:r>
              <a:rPr lang="es-PE" altLang="es-PE">
                <a:solidFill>
                  <a:schemeClr val="tx1">
                    <a:lumMod val="75000"/>
                    <a:lumOff val="25000"/>
                  </a:schemeClr>
                </a:solidFill>
              </a:rPr>
              <a:t>La renuncia a la motivación</a:t>
            </a:r>
            <a:endParaRPr lang="es-ES" altLang="es-PE">
              <a:solidFill>
                <a:schemeClr val="tx1">
                  <a:lumMod val="75000"/>
                  <a:lumOff val="25000"/>
                </a:schemeClr>
              </a:solidFill>
            </a:endParaRPr>
          </a:p>
        </p:txBody>
      </p:sp>
      <p:sp>
        <p:nvSpPr>
          <p:cNvPr id="137219" name="2 Marcador de contenido"/>
          <p:cNvSpPr>
            <a:spLocks noGrp="1"/>
          </p:cNvSpPr>
          <p:nvPr>
            <p:ph idx="1"/>
          </p:nvPr>
        </p:nvSpPr>
        <p:spPr/>
        <p:txBody>
          <a:bodyPr/>
          <a:lstStyle/>
          <a:p>
            <a:pPr eaLnBrk="1" hangingPunct="1"/>
            <a:r>
              <a:rPr lang="es-PE" altLang="es-PE" dirty="0"/>
              <a:t>Límites de la renuncia a la motivación</a:t>
            </a:r>
          </a:p>
          <a:p>
            <a:pPr algn="just" eaLnBrk="1" hangingPunct="1"/>
            <a:r>
              <a:rPr lang="es-PE" altLang="es-PE" dirty="0"/>
              <a:t>La motivación de las cuestiones que no forman parte del fondo de la controversia y que, además, no resultan disponibles no puede ser renunciada.</a:t>
            </a:r>
            <a:endParaRPr lang="es-ES" altLang="es-PE" dirty="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Título"/>
          <p:cNvSpPr>
            <a:spLocks noGrp="1"/>
          </p:cNvSpPr>
          <p:nvPr>
            <p:ph type="title"/>
          </p:nvPr>
        </p:nvSpPr>
        <p:spPr/>
        <p:txBody>
          <a:bodyPr rtlCol="0">
            <a:normAutofit/>
          </a:bodyPr>
          <a:lstStyle/>
          <a:p>
            <a:pPr eaLnBrk="1" fontAlgn="auto" hangingPunct="1">
              <a:spcAft>
                <a:spcPts val="0"/>
              </a:spcAft>
              <a:defRPr/>
            </a:pPr>
            <a:r>
              <a:rPr lang="es-PE" altLang="es-PE">
                <a:solidFill>
                  <a:schemeClr val="tx1">
                    <a:lumMod val="75000"/>
                    <a:lumOff val="25000"/>
                  </a:schemeClr>
                </a:solidFill>
              </a:rPr>
              <a:t>Motivación y análisis del fondo</a:t>
            </a:r>
            <a:endParaRPr lang="es-ES" altLang="es-PE">
              <a:solidFill>
                <a:schemeClr val="tx1">
                  <a:lumMod val="75000"/>
                  <a:lumOff val="25000"/>
                </a:schemeClr>
              </a:solidFill>
            </a:endParaRPr>
          </a:p>
        </p:txBody>
      </p:sp>
      <p:sp>
        <p:nvSpPr>
          <p:cNvPr id="138243" name="2 Marcador de contenido"/>
          <p:cNvSpPr>
            <a:spLocks noGrp="1"/>
          </p:cNvSpPr>
          <p:nvPr>
            <p:ph idx="1"/>
          </p:nvPr>
        </p:nvSpPr>
        <p:spPr/>
        <p:txBody>
          <a:bodyPr/>
          <a:lstStyle/>
          <a:p>
            <a:pPr eaLnBrk="1" hangingPunct="1"/>
            <a:r>
              <a:rPr lang="es-PE" altLang="es-PE"/>
              <a:t>El Exp. 1153-2006</a:t>
            </a:r>
          </a:p>
          <a:p>
            <a:pPr eaLnBrk="1" hangingPunct="1"/>
            <a:r>
              <a:rPr lang="es-PE" altLang="es-PE"/>
              <a:t>La interpretación equivocada no es un defecto de la motivación controlable mediante el recurso de anulación de laudo.</a:t>
            </a:r>
            <a:endParaRPr lang="es-ES" altLang="es-PE"/>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1 Título"/>
          <p:cNvSpPr>
            <a:spLocks noGrp="1"/>
          </p:cNvSpPr>
          <p:nvPr>
            <p:ph type="title"/>
          </p:nvPr>
        </p:nvSpPr>
        <p:spPr/>
        <p:txBody>
          <a:bodyPr rtlCol="0">
            <a:normAutofit/>
          </a:bodyPr>
          <a:lstStyle/>
          <a:p>
            <a:pPr eaLnBrk="1" fontAlgn="auto" hangingPunct="1">
              <a:spcAft>
                <a:spcPts val="0"/>
              </a:spcAft>
              <a:defRPr/>
            </a:pPr>
            <a:r>
              <a:rPr lang="es-PE" altLang="es-PE">
                <a:solidFill>
                  <a:schemeClr val="tx1">
                    <a:lumMod val="75000"/>
                    <a:lumOff val="25000"/>
                  </a:schemeClr>
                </a:solidFill>
              </a:rPr>
              <a:t>El iura novit curia</a:t>
            </a:r>
            <a:endParaRPr lang="es-ES" altLang="es-PE">
              <a:solidFill>
                <a:schemeClr val="tx1">
                  <a:lumMod val="75000"/>
                  <a:lumOff val="25000"/>
                </a:schemeClr>
              </a:solidFill>
            </a:endParaRPr>
          </a:p>
        </p:txBody>
      </p:sp>
      <p:sp>
        <p:nvSpPr>
          <p:cNvPr id="156675" name="2 Marcador de contenido"/>
          <p:cNvSpPr>
            <a:spLocks noGrp="1"/>
          </p:cNvSpPr>
          <p:nvPr>
            <p:ph idx="1"/>
          </p:nvPr>
        </p:nvSpPr>
        <p:spPr/>
        <p:txBody>
          <a:bodyPr tIns="0" bIns="0"/>
          <a:lstStyle/>
          <a:p>
            <a:pPr eaLnBrk="1" hangingPunct="1">
              <a:lnSpc>
                <a:spcPct val="102000"/>
              </a:lnSpc>
              <a:spcBef>
                <a:spcPts val="2000"/>
              </a:spcBef>
              <a:buFont typeface="Calibri" panose="020F0502020204030204" pitchFamily="34" charset="0"/>
              <a:buNone/>
            </a:pPr>
            <a:r>
              <a:rPr lang="en-US" altLang="ko-KR">
                <a:solidFill>
                  <a:srgbClr val="000000"/>
                </a:solidFill>
                <a:ea typeface="굴림" panose="020B0600000101010101" pitchFamily="34" charset="-127"/>
              </a:rPr>
              <a:t>Los laudos "sorpresa".</a:t>
            </a:r>
            <a:endParaRPr lang="ko-KR" altLang="en-US">
              <a:ea typeface="굴림" panose="020B0600000101010101" pitchFamily="34" charset="-127"/>
            </a:endParaRPr>
          </a:p>
          <a:p>
            <a:pPr eaLnBrk="1" hangingPunct="1">
              <a:lnSpc>
                <a:spcPct val="102000"/>
              </a:lnSpc>
              <a:spcBef>
                <a:spcPts val="2000"/>
              </a:spcBef>
              <a:buFont typeface="Calibri" panose="020F0502020204030204" pitchFamily="34" charset="0"/>
              <a:buNone/>
            </a:pPr>
            <a:r>
              <a:rPr lang="en-US" altLang="ko-KR">
                <a:solidFill>
                  <a:srgbClr val="000000"/>
                </a:solidFill>
                <a:ea typeface="굴림" panose="020B0600000101010101" pitchFamily="34" charset="-127"/>
              </a:rPr>
              <a:t>Requisitos para el ejercicio del iura novit curia:</a:t>
            </a:r>
          </a:p>
          <a:p>
            <a:pPr eaLnBrk="1" hangingPunct="1">
              <a:lnSpc>
                <a:spcPct val="102000"/>
              </a:lnSpc>
              <a:spcBef>
                <a:spcPts val="2000"/>
              </a:spcBef>
              <a:buFont typeface="Calibri" panose="020F0502020204030204" pitchFamily="34" charset="0"/>
              <a:buNone/>
            </a:pPr>
            <a:r>
              <a:rPr lang="en-US" altLang="ko-KR">
                <a:solidFill>
                  <a:srgbClr val="000000"/>
                </a:solidFill>
                <a:ea typeface="굴림" panose="020B0600000101010101" pitchFamily="34" charset="-127"/>
              </a:rPr>
              <a:t>	- Respeto al derecho de defensa</a:t>
            </a:r>
          </a:p>
          <a:p>
            <a:pPr eaLnBrk="1" hangingPunct="1">
              <a:lnSpc>
                <a:spcPct val="102000"/>
              </a:lnSpc>
              <a:spcBef>
                <a:spcPts val="2000"/>
              </a:spcBef>
              <a:buFont typeface="Calibri" panose="020F0502020204030204" pitchFamily="34" charset="0"/>
              <a:buNone/>
            </a:pPr>
            <a:r>
              <a:rPr lang="en-US" altLang="ko-KR">
                <a:solidFill>
                  <a:srgbClr val="000000"/>
                </a:solidFill>
                <a:ea typeface="굴림" panose="020B0600000101010101" pitchFamily="34" charset="-127"/>
              </a:rPr>
              <a:t>	- No ir más allá del petitorio</a:t>
            </a:r>
            <a:endParaRPr lang="ko-KR" altLang="en-US">
              <a:ea typeface="굴림" panose="020B0600000101010101" pitchFamily="34" charset="-127"/>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dirty="0"/>
              <a:t>63.1.c</a:t>
            </a:r>
          </a:p>
        </p:txBody>
      </p:sp>
      <p:sp>
        <p:nvSpPr>
          <p:cNvPr id="3" name="Marcador de contenido 2"/>
          <p:cNvSpPr>
            <a:spLocks noGrp="1"/>
          </p:cNvSpPr>
          <p:nvPr>
            <p:ph idx="1"/>
          </p:nvPr>
        </p:nvSpPr>
        <p:spPr/>
        <p:txBody>
          <a:bodyPr/>
          <a:lstStyle/>
          <a:p>
            <a:pPr algn="just"/>
            <a:r>
              <a:rPr lang="es-ES" dirty="0"/>
              <a:t>El laudo sólo podrá ser anulado cuando la parte que solicita la anulación alegue y pruebe: </a:t>
            </a:r>
          </a:p>
          <a:p>
            <a:pPr algn="just"/>
            <a:r>
              <a:rPr lang="es-ES" dirty="0"/>
              <a:t>c. Que la composición del tribunal arbitral o las actuaciones arbitrales no se han ajustado al acuerdo entre las partes o al reglamento arbitral aplicable, salvo que dicho acuerdo o disposición estuvieran en conflicto con una disposición de este Decreto Legislativo de la que las partes no pudieran apartarse, o en defecto de dicho acuerdo o reglamento, que no se han ajustado a lo establecido en este Decreto Legislativo. </a:t>
            </a:r>
            <a:endParaRPr lang="es-PE" dirty="0"/>
          </a:p>
        </p:txBody>
      </p:sp>
    </p:spTree>
    <p:extLst>
      <p:ext uri="{BB962C8B-B14F-4D97-AF65-F5344CB8AC3E}">
        <p14:creationId xmlns:p14="http://schemas.microsoft.com/office/powerpoint/2010/main" val="84991927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a:bodyPr>
          <a:lstStyle/>
          <a:p>
            <a:pPr eaLnBrk="1" fontAlgn="auto" hangingPunct="1">
              <a:spcAft>
                <a:spcPts val="0"/>
              </a:spcAft>
              <a:defRPr/>
            </a:pPr>
            <a:r>
              <a:rPr lang="es-PE" sz="3200" dirty="0">
                <a:solidFill>
                  <a:schemeClr val="tx1">
                    <a:lumMod val="75000"/>
                    <a:lumOff val="25000"/>
                  </a:schemeClr>
                </a:solidFill>
              </a:rPr>
              <a:t>Composición del tribunal y actuaciones arbitrales</a:t>
            </a:r>
            <a:endParaRPr lang="es-ES" sz="3200" dirty="0">
              <a:solidFill>
                <a:schemeClr val="tx1">
                  <a:lumMod val="75000"/>
                  <a:lumOff val="25000"/>
                </a:schemeClr>
              </a:solidFill>
            </a:endParaRPr>
          </a:p>
        </p:txBody>
      </p:sp>
      <p:sp>
        <p:nvSpPr>
          <p:cNvPr id="158723" name="2 Marcador de contenido"/>
          <p:cNvSpPr>
            <a:spLocks noGrp="1"/>
          </p:cNvSpPr>
          <p:nvPr>
            <p:ph idx="1"/>
          </p:nvPr>
        </p:nvSpPr>
        <p:spPr/>
        <p:txBody>
          <a:bodyPr/>
          <a:lstStyle/>
          <a:p>
            <a:pPr algn="just" eaLnBrk="1" hangingPunct="1"/>
            <a:r>
              <a:rPr lang="es-PE" altLang="es-PE" dirty="0"/>
              <a:t>Nombramiento de personas que no pueden ser árbitros: arts. 20 y 21 de la Ley</a:t>
            </a:r>
          </a:p>
          <a:p>
            <a:pPr algn="just" eaLnBrk="1" hangingPunct="1"/>
            <a:r>
              <a:rPr lang="es-PE" altLang="es-PE" dirty="0"/>
              <a:t>Que se viole el principio de igualdad de armas otorgándose alguna ventaja procesal a alguna de las partes.</a:t>
            </a:r>
          </a:p>
          <a:p>
            <a:pPr eaLnBrk="1" hangingPunct="1"/>
            <a:r>
              <a:rPr lang="es-PE" altLang="es-PE" dirty="0"/>
              <a:t>¿Laudo de equidad o laudo de derecho?</a:t>
            </a:r>
          </a:p>
          <a:p>
            <a:pPr eaLnBrk="1" hangingPunct="1"/>
            <a:endParaRPr lang="es-PE" altLang="es-PE" dirty="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latin typeface="Garamond" charset="0"/>
                <a:hlinkClick r:id="rId3" action="ppaction://hlinkfile"/>
              </a:rPr>
              <a:t>Exp</a:t>
            </a:r>
            <a:r>
              <a:rPr lang="es-ES" dirty="0">
                <a:latin typeface="Garamond" charset="0"/>
                <a:hlinkClick r:id="rId3" action="ppaction://hlinkfile"/>
              </a:rPr>
              <a:t>. 14-2012, Segunda Sala Comercial</a:t>
            </a:r>
            <a:endParaRPr lang="es-ES" dirty="0">
              <a:latin typeface="Garamond" charset="0"/>
            </a:endParaRPr>
          </a:p>
        </p:txBody>
      </p:sp>
      <p:sp>
        <p:nvSpPr>
          <p:cNvPr id="3" name="Marcador de contenido 2"/>
          <p:cNvSpPr>
            <a:spLocks noGrp="1"/>
          </p:cNvSpPr>
          <p:nvPr>
            <p:ph idx="1"/>
          </p:nvPr>
        </p:nvSpPr>
        <p:spPr>
          <a:xfrm>
            <a:off x="1273340" y="2315522"/>
            <a:ext cx="9601200" cy="3317875"/>
          </a:xfrm>
        </p:spPr>
        <p:txBody>
          <a:bodyPr>
            <a:normAutofit/>
          </a:bodyPr>
          <a:lstStyle/>
          <a:p>
            <a:r>
              <a:rPr lang="es-ES" dirty="0"/>
              <a:t>Reglas sobre el pago de honorarios de la árbitro única:</a:t>
            </a:r>
          </a:p>
          <a:p>
            <a:pPr marL="0" indent="0" algn="just">
              <a:buNone/>
            </a:pPr>
            <a:r>
              <a:rPr lang="es-ES" dirty="0">
                <a:latin typeface="Garamond" charset="0"/>
              </a:rPr>
              <a:t>a) Una vez determinado el monto anticipado de los honorarios arbitrales las partes deberán abonarlo en proporciones iguales del cincuenta por ciento dentro del plazo de diez días hábiles y ante su renuencia se les requerirá por cinco días más, vencido este último plazo sin producirse pago alguno, la Árbitro Único a su discreción podrá suspender el proceso y transcurridos quince días de suspensión sin que se abonen los honorarios, podrá la Árbitro también a su discreción disponer el archivo definitivo del proceso arbitral. Esto último sin perjuicio que la Árbitro Único faculte a la parte contraria a que asuma el pago que corresponde a su contraparte; y,</a:t>
            </a:r>
          </a:p>
          <a:p>
            <a:endParaRPr lang="es-ES" dirty="0">
              <a:latin typeface="Garamond" charset="0"/>
            </a:endParaRPr>
          </a:p>
        </p:txBody>
      </p:sp>
    </p:spTree>
    <p:extLst>
      <p:ext uri="{BB962C8B-B14F-4D97-AF65-F5344CB8AC3E}">
        <p14:creationId xmlns:p14="http://schemas.microsoft.com/office/powerpoint/2010/main" val="416592043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Reglas para el pago de honorarios</a:t>
            </a:r>
          </a:p>
        </p:txBody>
      </p:sp>
      <p:sp>
        <p:nvSpPr>
          <p:cNvPr id="3" name="Marcador de contenido 2"/>
          <p:cNvSpPr>
            <a:spLocks noGrp="1"/>
          </p:cNvSpPr>
          <p:nvPr>
            <p:ph idx="1"/>
          </p:nvPr>
        </p:nvSpPr>
        <p:spPr/>
        <p:txBody>
          <a:bodyPr/>
          <a:lstStyle/>
          <a:p>
            <a:pPr marL="0" indent="0" algn="just">
              <a:buNone/>
            </a:pPr>
            <a:r>
              <a:rPr lang="es-ES" dirty="0">
                <a:latin typeface="Garamond" charset="0"/>
              </a:rPr>
              <a:t>b) Si se determinan nuevos anticipos de honorarios arbitrales, se ordenará su pago dentro del lapso de diez días y requerirá por cinco días más, y de continuar la renuencia al pago de los honorarios arbitrales entonces se seguirá el mismo trámite señalado en el anterior párrafo (numeral 32 del Acta de Instalación), </a:t>
            </a:r>
            <a:r>
              <a:rPr lang="es-ES" b="1" dirty="0">
                <a:highlight>
                  <a:srgbClr val="FFFF00"/>
                </a:highlight>
                <a:latin typeface="Garamond" charset="0"/>
              </a:rPr>
              <a:t>SALVO que se trate de liquidaciones separadas</a:t>
            </a:r>
            <a:r>
              <a:rPr lang="es-ES" dirty="0">
                <a:highlight>
                  <a:srgbClr val="FFFF00"/>
                </a:highlight>
                <a:latin typeface="Garamond" charset="0"/>
              </a:rPr>
              <a:t>, en cuyo caso el proceso continuará respecto de las pretensiones que hayan sido cubiertas con los anticipos correspondientes.</a:t>
            </a:r>
          </a:p>
          <a:p>
            <a:endParaRPr lang="es-ES" dirty="0"/>
          </a:p>
        </p:txBody>
      </p:sp>
    </p:spTree>
    <p:extLst>
      <p:ext uri="{BB962C8B-B14F-4D97-AF65-F5344CB8AC3E}">
        <p14:creationId xmlns:p14="http://schemas.microsoft.com/office/powerpoint/2010/main" val="2536031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title"/>
          </p:nvPr>
        </p:nvSpPr>
        <p:spPr/>
        <p:txBody>
          <a:bodyPr rtlCol="0">
            <a:normAutofit/>
          </a:bodyPr>
          <a:lstStyle/>
          <a:p>
            <a:pPr eaLnBrk="1" fontAlgn="auto" hangingPunct="1">
              <a:spcAft>
                <a:spcPts val="0"/>
              </a:spcAft>
              <a:defRPr/>
            </a:pPr>
            <a:r>
              <a:rPr lang="es-PE" altLang="es-ES" sz="3200" dirty="0">
                <a:solidFill>
                  <a:schemeClr val="tx1">
                    <a:lumMod val="75000"/>
                    <a:lumOff val="25000"/>
                  </a:schemeClr>
                </a:solidFill>
              </a:rPr>
              <a:t>El estándar de revisión de la imparcialidad </a:t>
            </a:r>
            <a:br>
              <a:rPr lang="es-PE" altLang="es-ES" sz="3200" dirty="0">
                <a:solidFill>
                  <a:schemeClr val="tx1">
                    <a:lumMod val="75000"/>
                    <a:lumOff val="25000"/>
                  </a:schemeClr>
                </a:solidFill>
              </a:rPr>
            </a:br>
            <a:r>
              <a:rPr lang="es-PE" altLang="es-ES" sz="3200" dirty="0">
                <a:solidFill>
                  <a:schemeClr val="tx1">
                    <a:lumMod val="75000"/>
                    <a:lumOff val="25000"/>
                  </a:schemeClr>
                </a:solidFill>
              </a:rPr>
              <a:t>e independencia de los árbitros</a:t>
            </a:r>
            <a:endParaRPr lang="es-ES" altLang="es-ES" sz="3200" dirty="0">
              <a:solidFill>
                <a:schemeClr val="tx1">
                  <a:lumMod val="75000"/>
                  <a:lumOff val="25000"/>
                </a:schemeClr>
              </a:solidFill>
            </a:endParaRPr>
          </a:p>
        </p:txBody>
      </p:sp>
      <p:sp>
        <p:nvSpPr>
          <p:cNvPr id="17411" name="2 Marcador de contenido"/>
          <p:cNvSpPr>
            <a:spLocks noGrp="1"/>
          </p:cNvSpPr>
          <p:nvPr>
            <p:ph idx="1"/>
          </p:nvPr>
        </p:nvSpPr>
        <p:spPr/>
        <p:txBody>
          <a:bodyPr rtlCol="0">
            <a:normAutofit/>
          </a:bodyPr>
          <a:lstStyle/>
          <a:p>
            <a:pPr eaLnBrk="1" fontAlgn="auto" hangingPunct="1">
              <a:buFont typeface="Arial"/>
              <a:buChar char="•"/>
              <a:defRPr/>
            </a:pPr>
            <a:r>
              <a:rPr lang="es-PE" altLang="es-PE" dirty="0">
                <a:solidFill>
                  <a:schemeClr val="tx1">
                    <a:lumMod val="85000"/>
                    <a:lumOff val="15000"/>
                  </a:schemeClr>
                </a:solidFill>
              </a:rPr>
              <a:t>“Dudas justificadas” vs “Evidente parcialidad” (FAA)</a:t>
            </a:r>
          </a:p>
          <a:p>
            <a:pPr algn="just" eaLnBrk="1" fontAlgn="auto" hangingPunct="1">
              <a:buFont typeface="Arial"/>
              <a:buChar char="•"/>
              <a:defRPr/>
            </a:pPr>
            <a:r>
              <a:rPr lang="es-PE" altLang="es-PE" dirty="0">
                <a:solidFill>
                  <a:schemeClr val="tx1">
                    <a:lumMod val="85000"/>
                    <a:lumOff val="15000"/>
                  </a:schemeClr>
                </a:solidFill>
              </a:rPr>
              <a:t>“Una corte alemana ha sostenido que un arbitro puede ser recusado cuando las circunstancias invocadas dan surgimiento a razonable sustento para una objetiva sospecha sobre su imparcialidad, y que la prueba de la falta de imparcialidad del árbitro no es requerida”.</a:t>
            </a:r>
          </a:p>
          <a:p>
            <a:pPr algn="just" eaLnBrk="1" fontAlgn="auto" hangingPunct="1">
              <a:buFont typeface="Arial"/>
              <a:buChar char="•"/>
              <a:defRPr/>
            </a:pPr>
            <a:r>
              <a:rPr lang="es-PE" altLang="es-PE" dirty="0">
                <a:solidFill>
                  <a:schemeClr val="tx1">
                    <a:lumMod val="85000"/>
                    <a:lumOff val="15000"/>
                  </a:schemeClr>
                </a:solidFill>
              </a:rPr>
              <a:t>“Otra corte alemana ha sostenido también que las ‘dudas justificables’ sobre su imparcialidad o independencia…generalmente corresponde al test de descalificación de jueces sobre el derecho local”</a:t>
            </a:r>
          </a:p>
          <a:p>
            <a:pPr algn="just" eaLnBrk="1" fontAlgn="auto" hangingPunct="1">
              <a:buFont typeface="Arial"/>
              <a:buChar char="•"/>
              <a:defRPr/>
            </a:pPr>
            <a:r>
              <a:rPr lang="es-PE" altLang="es-PE" dirty="0" err="1">
                <a:solidFill>
                  <a:schemeClr val="tx1">
                    <a:lumMod val="85000"/>
                    <a:lumOff val="15000"/>
                  </a:schemeClr>
                </a:solidFill>
              </a:rPr>
              <a:t>Uncitral</a:t>
            </a:r>
            <a:r>
              <a:rPr lang="es-PE" altLang="es-PE" dirty="0">
                <a:solidFill>
                  <a:schemeClr val="tx1">
                    <a:lumMod val="85000"/>
                    <a:lumOff val="15000"/>
                  </a:schemeClr>
                </a:solidFill>
              </a:rPr>
              <a:t> 2012 </a:t>
            </a:r>
            <a:r>
              <a:rPr lang="es-PE" altLang="es-PE" dirty="0" err="1">
                <a:solidFill>
                  <a:schemeClr val="tx1">
                    <a:lumMod val="85000"/>
                    <a:lumOff val="15000"/>
                  </a:schemeClr>
                </a:solidFill>
              </a:rPr>
              <a:t>Digest</a:t>
            </a:r>
            <a:r>
              <a:rPr lang="es-PE" altLang="es-PE" dirty="0">
                <a:solidFill>
                  <a:schemeClr val="tx1">
                    <a:lumMod val="85000"/>
                    <a:lumOff val="15000"/>
                  </a:schemeClr>
                </a:solidFill>
              </a:rPr>
              <a:t> of Case </a:t>
            </a:r>
            <a:r>
              <a:rPr lang="es-PE" altLang="es-PE" dirty="0" err="1">
                <a:solidFill>
                  <a:schemeClr val="tx1">
                    <a:lumMod val="85000"/>
                    <a:lumOff val="15000"/>
                  </a:schemeClr>
                </a:solidFill>
              </a:rPr>
              <a:t>Law</a:t>
            </a:r>
            <a:r>
              <a:rPr lang="es-PE" altLang="es-PE" dirty="0">
                <a:solidFill>
                  <a:schemeClr val="tx1">
                    <a:lumMod val="85000"/>
                    <a:lumOff val="15000"/>
                  </a:schemeClr>
                </a:solidFill>
              </a:rPr>
              <a:t> </a:t>
            </a:r>
            <a:r>
              <a:rPr lang="es-PE" altLang="es-PE" dirty="0" err="1">
                <a:solidFill>
                  <a:schemeClr val="tx1">
                    <a:lumMod val="85000"/>
                    <a:lumOff val="15000"/>
                  </a:schemeClr>
                </a:solidFill>
              </a:rPr>
              <a:t>on</a:t>
            </a:r>
            <a:r>
              <a:rPr lang="es-PE" altLang="es-PE" dirty="0">
                <a:solidFill>
                  <a:schemeClr val="tx1">
                    <a:lumMod val="85000"/>
                    <a:lumOff val="15000"/>
                  </a:schemeClr>
                </a:solidFill>
              </a:rPr>
              <a:t> </a:t>
            </a:r>
            <a:r>
              <a:rPr lang="es-PE" altLang="es-PE" dirty="0" err="1">
                <a:solidFill>
                  <a:schemeClr val="tx1">
                    <a:lumMod val="85000"/>
                    <a:lumOff val="15000"/>
                  </a:schemeClr>
                </a:solidFill>
              </a:rPr>
              <a:t>the</a:t>
            </a:r>
            <a:r>
              <a:rPr lang="es-PE" altLang="es-PE" dirty="0">
                <a:solidFill>
                  <a:schemeClr val="tx1">
                    <a:lumMod val="85000"/>
                    <a:lumOff val="15000"/>
                  </a:schemeClr>
                </a:solidFill>
              </a:rPr>
              <a:t> </a:t>
            </a:r>
            <a:r>
              <a:rPr lang="es-PE" altLang="es-PE" dirty="0" err="1">
                <a:solidFill>
                  <a:schemeClr val="tx1">
                    <a:lumMod val="85000"/>
                    <a:lumOff val="15000"/>
                  </a:schemeClr>
                </a:solidFill>
              </a:rPr>
              <a:t>Model</a:t>
            </a:r>
            <a:r>
              <a:rPr lang="es-PE" altLang="es-PE" dirty="0">
                <a:solidFill>
                  <a:schemeClr val="tx1">
                    <a:lumMod val="85000"/>
                    <a:lumOff val="15000"/>
                  </a:schemeClr>
                </a:solidFill>
              </a:rPr>
              <a:t> </a:t>
            </a:r>
            <a:r>
              <a:rPr lang="es-PE" altLang="es-PE" dirty="0" err="1">
                <a:solidFill>
                  <a:schemeClr val="tx1">
                    <a:lumMod val="85000"/>
                    <a:lumOff val="15000"/>
                  </a:schemeClr>
                </a:solidFill>
              </a:rPr>
              <a:t>Law</a:t>
            </a:r>
            <a:r>
              <a:rPr lang="es-PE" altLang="es-PE" dirty="0">
                <a:solidFill>
                  <a:schemeClr val="tx1">
                    <a:lumMod val="85000"/>
                    <a:lumOff val="15000"/>
                  </a:schemeClr>
                </a:solidFill>
              </a:rPr>
              <a:t> </a:t>
            </a:r>
            <a:r>
              <a:rPr lang="es-PE" altLang="es-PE" dirty="0" err="1">
                <a:solidFill>
                  <a:schemeClr val="tx1">
                    <a:lumMod val="85000"/>
                    <a:lumOff val="15000"/>
                  </a:schemeClr>
                </a:solidFill>
              </a:rPr>
              <a:t>on</a:t>
            </a:r>
            <a:r>
              <a:rPr lang="es-PE" altLang="es-PE" dirty="0">
                <a:solidFill>
                  <a:schemeClr val="tx1">
                    <a:lumMod val="85000"/>
                    <a:lumOff val="15000"/>
                  </a:schemeClr>
                </a:solidFill>
              </a:rPr>
              <a:t> International </a:t>
            </a:r>
            <a:r>
              <a:rPr lang="es-PE" altLang="es-PE" dirty="0" err="1">
                <a:solidFill>
                  <a:schemeClr val="tx1">
                    <a:lumMod val="85000"/>
                    <a:lumOff val="15000"/>
                  </a:schemeClr>
                </a:solidFill>
              </a:rPr>
              <a:t>Commercial</a:t>
            </a:r>
            <a:r>
              <a:rPr lang="es-PE" altLang="es-PE" dirty="0">
                <a:solidFill>
                  <a:schemeClr val="tx1">
                    <a:lumMod val="85000"/>
                    <a:lumOff val="15000"/>
                  </a:schemeClr>
                </a:solidFill>
              </a:rPr>
              <a:t> </a:t>
            </a:r>
            <a:r>
              <a:rPr lang="es-PE" altLang="es-PE" dirty="0" err="1">
                <a:solidFill>
                  <a:schemeClr val="tx1">
                    <a:lumMod val="85000"/>
                    <a:lumOff val="15000"/>
                  </a:schemeClr>
                </a:solidFill>
              </a:rPr>
              <a:t>Arbitration</a:t>
            </a:r>
            <a:r>
              <a:rPr lang="es-PE" altLang="es-PE" dirty="0">
                <a:solidFill>
                  <a:schemeClr val="tx1">
                    <a:lumMod val="85000"/>
                    <a:lumOff val="15000"/>
                  </a:schemeClr>
                </a:solidFill>
              </a:rPr>
              <a:t>, p. 65</a:t>
            </a:r>
          </a:p>
          <a:p>
            <a:pPr eaLnBrk="1" fontAlgn="auto" hangingPunct="1">
              <a:buFont typeface="Arial"/>
              <a:buChar char="•"/>
              <a:defRPr/>
            </a:pPr>
            <a:endParaRPr lang="es-ES" altLang="es-PE" dirty="0">
              <a:solidFill>
                <a:schemeClr val="tx1">
                  <a:lumMod val="85000"/>
                  <a:lumOff val="15000"/>
                </a:schemeClr>
              </a:solidFill>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La árbitra</a:t>
            </a:r>
          </a:p>
        </p:txBody>
      </p:sp>
      <p:sp>
        <p:nvSpPr>
          <p:cNvPr id="3" name="Marcador de contenido 2"/>
          <p:cNvSpPr>
            <a:spLocks noGrp="1"/>
          </p:cNvSpPr>
          <p:nvPr>
            <p:ph idx="1"/>
          </p:nvPr>
        </p:nvSpPr>
        <p:spPr/>
        <p:txBody>
          <a:bodyPr>
            <a:normAutofit/>
          </a:bodyPr>
          <a:lstStyle/>
          <a:p>
            <a:pPr marL="0" indent="0" algn="just">
              <a:buNone/>
            </a:pPr>
            <a:r>
              <a:rPr lang="es-ES" dirty="0">
                <a:latin typeface="Garamond" charset="0"/>
              </a:rPr>
              <a:t>CUARTO: al respecto, reiteramos lo señalado mediante Resolución N° 19 de fecha 18 de febrero de 2011 respecto que en el numeral 33 del acta de instalación del Árbitro Único, </a:t>
            </a:r>
            <a:r>
              <a:rPr lang="es-ES" dirty="0">
                <a:highlight>
                  <a:srgbClr val="FFFF00"/>
                </a:highlight>
                <a:latin typeface="Garamond" charset="0"/>
              </a:rPr>
              <a:t>se puede apreciar que no es una obligación del árbitro único disponer una liquidación separada </a:t>
            </a:r>
            <a:r>
              <a:rPr lang="es-ES" dirty="0">
                <a:latin typeface="Garamond" charset="0"/>
              </a:rPr>
              <a:t>en atención al monto de las pretensiones de las partes, siendo más bien ello una facultad discrecional del Árbitro Único, </a:t>
            </a:r>
            <a:r>
              <a:rPr lang="es-ES" dirty="0">
                <a:highlight>
                  <a:srgbClr val="FFFF00"/>
                </a:highlight>
                <a:latin typeface="Garamond" charset="0"/>
              </a:rPr>
              <a:t>sin embargo, atendiendo al plazo transcurrido </a:t>
            </a:r>
            <a:r>
              <a:rPr lang="es-ES" b="1" dirty="0">
                <a:highlight>
                  <a:srgbClr val="FFFF00"/>
                </a:highlight>
                <a:latin typeface="Garamond" charset="0"/>
              </a:rPr>
              <a:t>considera atendible requerir a las partes cumplan con pagar los gastos arbitrales a su cargo y faculta a la demandada cumpla con el pago de los gastos arbitrales a cargo del demandante, </a:t>
            </a:r>
            <a:r>
              <a:rPr lang="es-ES" b="1" u="sng" dirty="0">
                <a:highlight>
                  <a:srgbClr val="FFFF00"/>
                </a:highlight>
                <a:latin typeface="Garamond" charset="0"/>
              </a:rPr>
              <a:t>bajo apercibimiento de no tener por presentada la reconvención</a:t>
            </a:r>
            <a:r>
              <a:rPr lang="es-ES" dirty="0">
                <a:highlight>
                  <a:srgbClr val="FFFF00"/>
                </a:highlight>
                <a:latin typeface="Garamond" charset="0"/>
              </a:rPr>
              <a:t> </a:t>
            </a:r>
            <a:r>
              <a:rPr lang="es-ES" dirty="0">
                <a:latin typeface="Garamond" charset="0"/>
              </a:rPr>
              <a:t>(…)”;</a:t>
            </a:r>
          </a:p>
          <a:p>
            <a:endParaRPr lang="es-ES" dirty="0"/>
          </a:p>
        </p:txBody>
      </p:sp>
    </p:spTree>
    <p:extLst>
      <p:ext uri="{BB962C8B-B14F-4D97-AF65-F5344CB8AC3E}">
        <p14:creationId xmlns:p14="http://schemas.microsoft.com/office/powerpoint/2010/main" val="388484747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Reclamo</a:t>
            </a:r>
          </a:p>
        </p:txBody>
      </p:sp>
      <p:sp>
        <p:nvSpPr>
          <p:cNvPr id="3" name="Marcador de contenido 2"/>
          <p:cNvSpPr>
            <a:spLocks noGrp="1"/>
          </p:cNvSpPr>
          <p:nvPr>
            <p:ph idx="1"/>
          </p:nvPr>
        </p:nvSpPr>
        <p:spPr/>
        <p:txBody>
          <a:bodyPr>
            <a:normAutofit/>
          </a:bodyPr>
          <a:lstStyle/>
          <a:p>
            <a:pPr marL="0" indent="0" algn="just">
              <a:buNone/>
            </a:pPr>
            <a:r>
              <a:rPr lang="es-ES" dirty="0">
                <a:latin typeface="Garamond" charset="0"/>
              </a:rPr>
              <a:t> El FONDEPES mediante escritos del cuatro29 y seis30 de julio de dos mil once, articuló la nulidad del tercer y cuarto extremo de la parte resolutiva de la resolución número veintinueve. </a:t>
            </a:r>
            <a:r>
              <a:rPr lang="es-ES" b="1" dirty="0">
                <a:highlight>
                  <a:srgbClr val="FFFF00"/>
                </a:highlight>
                <a:latin typeface="Garamond" charset="0"/>
              </a:rPr>
              <a:t>En el primer caso sostuvo que si bien se requiere a ambas partes el pago de los honorarios arbitrales, sin embargo, el apercibimiento decretado solo le afecta a ella</a:t>
            </a:r>
            <a:r>
              <a:rPr lang="es-ES" dirty="0">
                <a:latin typeface="Garamond" charset="0"/>
              </a:rPr>
              <a:t>, lo que significa restringir su derecho de defensa materializado en la reconvención planteada y desconocer las reglas pactadas por las partes, en cuanto establecen que en el supuesto de falta de pago de los honorarios arbitrales la medida inmediata es la suspensión del proceso, sin perjuicio de facultar a una de las partes a asumir en subrogación el pago que corresponde a la otra y en caso ninguna de ellas cubra</a:t>
            </a:r>
          </a:p>
          <a:p>
            <a:endParaRPr lang="es-ES" dirty="0"/>
          </a:p>
        </p:txBody>
      </p:sp>
    </p:spTree>
    <p:extLst>
      <p:ext uri="{BB962C8B-B14F-4D97-AF65-F5344CB8AC3E}">
        <p14:creationId xmlns:p14="http://schemas.microsoft.com/office/powerpoint/2010/main" val="22321605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 3"/>
          <p:cNvSpPr>
            <a:spLocks noGrp="1" noChangeArrowheads="1"/>
          </p:cNvSpPr>
          <p:nvPr>
            <p:ph type="title"/>
          </p:nvPr>
        </p:nvSpPr>
        <p:spPr/>
        <p:txBody>
          <a:bodyPr rtlCol="0">
            <a:normAutofit/>
          </a:bodyPr>
          <a:lstStyle/>
          <a:p>
            <a:pPr defTabSz="508000" eaLnBrk="1" fontAlgn="auto" hangingPunct="1">
              <a:lnSpc>
                <a:spcPct val="104000"/>
              </a:lnSpc>
              <a:spcAft>
                <a:spcPts val="0"/>
              </a:spcAft>
              <a:defRPr/>
            </a:pPr>
            <a:r>
              <a:rPr lang="en-US" altLang="ko-KR" sz="4300">
                <a:solidFill>
                  <a:srgbClr val="000000"/>
                </a:solidFill>
                <a:ea typeface="굴림" panose="020B0600000101010101" pitchFamily="34" charset="-127"/>
              </a:rPr>
              <a:t>Actuaciones arbitrales</a:t>
            </a:r>
            <a:endParaRPr lang="ko-KR" altLang="en-US" sz="4300">
              <a:solidFill>
                <a:schemeClr val="tx1">
                  <a:lumMod val="75000"/>
                  <a:lumOff val="25000"/>
                </a:schemeClr>
              </a:solidFill>
              <a:ea typeface="굴림" panose="020B0600000101010101" pitchFamily="34" charset="-127"/>
            </a:endParaRPr>
          </a:p>
        </p:txBody>
      </p:sp>
      <p:sp>
        <p:nvSpPr>
          <p:cNvPr id="2" name="Rect 3"/>
          <p:cNvSpPr>
            <a:spLocks noGrp="1" noChangeArrowheads="1"/>
          </p:cNvSpPr>
          <p:nvPr>
            <p:ph idx="1"/>
          </p:nvPr>
        </p:nvSpPr>
        <p:spPr>
          <a:ln w="0" cap="flat"/>
        </p:spPr>
        <p:txBody>
          <a:bodyPr rtlCol="0">
            <a:normAutofit/>
          </a:bodyPr>
          <a:lstStyle/>
          <a:p>
            <a:pPr marL="0" indent="0" defTabSz="508000" eaLnBrk="1" fontAlgn="auto" hangingPunct="1">
              <a:lnSpc>
                <a:spcPct val="104000"/>
              </a:lnSpc>
              <a:spcBef>
                <a:spcPts val="0"/>
              </a:spcBef>
              <a:spcAft>
                <a:spcPts val="0"/>
              </a:spcAft>
              <a:buNone/>
              <a:defRPr/>
            </a:pPr>
            <a:r>
              <a:rPr lang="en-US" altLang="ko-KR" sz="3100" dirty="0" err="1">
                <a:solidFill>
                  <a:srgbClr val="000000"/>
                </a:solidFill>
              </a:rPr>
              <a:t>Laudo</a:t>
            </a:r>
            <a:r>
              <a:rPr lang="en-US" altLang="ko-KR" sz="3100" dirty="0">
                <a:solidFill>
                  <a:srgbClr val="000000"/>
                </a:solidFill>
              </a:rPr>
              <a:t> de derecho por laudo de equidad o viceversa.</a:t>
            </a:r>
            <a:endParaRPr lang="ko-KR" altLang="en-US" sz="3100" dirty="0">
              <a:solidFill>
                <a:schemeClr val="tx1">
                  <a:lumMod val="75000"/>
                  <a:lumOff val="25000"/>
                </a:schemeClr>
              </a:solidFill>
            </a:endParaRPr>
          </a:p>
          <a:p>
            <a:pPr marL="0" indent="0" defTabSz="508000" eaLnBrk="1" fontAlgn="auto" hangingPunct="1">
              <a:lnSpc>
                <a:spcPct val="104000"/>
              </a:lnSpc>
              <a:spcBef>
                <a:spcPts val="0"/>
              </a:spcBef>
              <a:spcAft>
                <a:spcPts val="0"/>
              </a:spcAft>
              <a:buNone/>
              <a:defRPr/>
            </a:pPr>
            <a:r>
              <a:rPr lang="en-US" altLang="ko-KR" sz="3100" dirty="0">
                <a:solidFill>
                  <a:srgbClr val="000000"/>
                </a:solidFill>
              </a:rPr>
              <a:t>¿Como plantear el incumplimiento de </a:t>
            </a:r>
            <a:r>
              <a:rPr lang="en-US" altLang="ko-KR" sz="3100" dirty="0" err="1">
                <a:solidFill>
                  <a:srgbClr val="000000"/>
                </a:solidFill>
              </a:rPr>
              <a:t>esta</a:t>
            </a:r>
            <a:r>
              <a:rPr lang="en-US" altLang="ko-KR" sz="3100" dirty="0">
                <a:solidFill>
                  <a:srgbClr val="000000"/>
                </a:solidFill>
              </a:rPr>
              <a:t> </a:t>
            </a:r>
            <a:r>
              <a:rPr lang="en-US" altLang="ko-KR" sz="3100" dirty="0" err="1">
                <a:solidFill>
                  <a:srgbClr val="000000"/>
                </a:solidFill>
              </a:rPr>
              <a:t>obligación</a:t>
            </a:r>
            <a:r>
              <a:rPr lang="en-US" altLang="ko-KR" sz="3100" dirty="0">
                <a:solidFill>
                  <a:srgbClr val="000000"/>
                </a:solidFill>
              </a:rPr>
              <a:t> del </a:t>
            </a:r>
            <a:r>
              <a:rPr lang="en-US" altLang="ko-KR" sz="3100" dirty="0" err="1">
                <a:solidFill>
                  <a:srgbClr val="000000"/>
                </a:solidFill>
              </a:rPr>
              <a:t>arbitro</a:t>
            </a:r>
            <a:r>
              <a:rPr lang="en-US" altLang="ko-KR" sz="3100" dirty="0">
                <a:solidFill>
                  <a:srgbClr val="000000"/>
                </a:solidFill>
              </a:rPr>
              <a:t>?</a:t>
            </a:r>
          </a:p>
          <a:p>
            <a:pPr marL="457200" indent="-457200" defTabSz="508000" eaLnBrk="1" fontAlgn="auto" hangingPunct="1">
              <a:lnSpc>
                <a:spcPct val="104000"/>
              </a:lnSpc>
              <a:spcBef>
                <a:spcPts val="0"/>
              </a:spcBef>
              <a:spcAft>
                <a:spcPts val="0"/>
              </a:spcAft>
              <a:defRPr/>
            </a:pPr>
            <a:endParaRPr lang="en-US" altLang="ko-KR" sz="3100" dirty="0">
              <a:solidFill>
                <a:srgbClr val="000000"/>
              </a:solidFill>
            </a:endParaRPr>
          </a:p>
          <a:p>
            <a:pPr marL="0" indent="0" defTabSz="508000" eaLnBrk="1" fontAlgn="auto" hangingPunct="1">
              <a:lnSpc>
                <a:spcPct val="104000"/>
              </a:lnSpc>
              <a:spcBef>
                <a:spcPts val="0"/>
              </a:spcBef>
              <a:spcAft>
                <a:spcPts val="0"/>
              </a:spcAft>
              <a:buNone/>
              <a:defRPr/>
            </a:pPr>
            <a:r>
              <a:rPr lang="en-US" altLang="ko-KR" sz="3100" dirty="0">
                <a:solidFill>
                  <a:srgbClr val="000000"/>
                </a:solidFill>
              </a:rPr>
              <a:t>Corte de </a:t>
            </a:r>
            <a:r>
              <a:rPr lang="en-US" altLang="ko-KR" sz="3100" dirty="0" err="1">
                <a:solidFill>
                  <a:srgbClr val="000000"/>
                </a:solidFill>
              </a:rPr>
              <a:t>Apelaciones</a:t>
            </a:r>
            <a:r>
              <a:rPr lang="en-US" altLang="ko-KR" sz="3100" dirty="0">
                <a:solidFill>
                  <a:srgbClr val="000000"/>
                </a:solidFill>
              </a:rPr>
              <a:t> de </a:t>
            </a:r>
            <a:r>
              <a:rPr lang="en-US" altLang="ko-KR" sz="3100" dirty="0" err="1">
                <a:solidFill>
                  <a:srgbClr val="000000"/>
                </a:solidFill>
              </a:rPr>
              <a:t>París</a:t>
            </a:r>
            <a:r>
              <a:rPr lang="en-US" altLang="ko-KR" sz="3100" dirty="0">
                <a:solidFill>
                  <a:srgbClr val="000000"/>
                </a:solidFill>
              </a:rPr>
              <a:t>, </a:t>
            </a:r>
            <a:r>
              <a:rPr lang="en-US" altLang="ko-KR" sz="3100" dirty="0" err="1">
                <a:solidFill>
                  <a:srgbClr val="000000"/>
                </a:solidFill>
              </a:rPr>
              <a:t>sentencia</a:t>
            </a:r>
            <a:r>
              <a:rPr lang="en-US" altLang="ko-KR" sz="3100" dirty="0">
                <a:solidFill>
                  <a:srgbClr val="000000"/>
                </a:solidFill>
              </a:rPr>
              <a:t> del 15 de </a:t>
            </a:r>
            <a:r>
              <a:rPr lang="en-US" altLang="ko-KR" sz="3100" dirty="0" err="1">
                <a:solidFill>
                  <a:srgbClr val="000000"/>
                </a:solidFill>
              </a:rPr>
              <a:t>junio</a:t>
            </a:r>
            <a:r>
              <a:rPr lang="en-US" altLang="ko-KR" sz="3100" dirty="0">
                <a:solidFill>
                  <a:srgbClr val="000000"/>
                </a:solidFill>
              </a:rPr>
              <a:t> de 2004. </a:t>
            </a:r>
            <a:r>
              <a:rPr lang="en-US" altLang="ko-KR" sz="3100" dirty="0" err="1">
                <a:solidFill>
                  <a:srgbClr val="000000"/>
                </a:solidFill>
              </a:rPr>
              <a:t>Societé</a:t>
            </a:r>
            <a:r>
              <a:rPr lang="en-US" altLang="ko-KR" sz="3100" dirty="0">
                <a:solidFill>
                  <a:srgbClr val="000000"/>
                </a:solidFill>
              </a:rPr>
              <a:t> Centrale </a:t>
            </a:r>
            <a:r>
              <a:rPr lang="en-US" altLang="ko-KR" sz="3100" dirty="0" err="1">
                <a:solidFill>
                  <a:srgbClr val="000000"/>
                </a:solidFill>
              </a:rPr>
              <a:t>Fotovista</a:t>
            </a:r>
            <a:r>
              <a:rPr lang="en-US" altLang="ko-KR" sz="3100" dirty="0">
                <a:solidFill>
                  <a:srgbClr val="000000"/>
                </a:solidFill>
              </a:rPr>
              <a:t> c. </a:t>
            </a:r>
            <a:r>
              <a:rPr lang="en-US" altLang="ko-KR" sz="3100" dirty="0" err="1">
                <a:solidFill>
                  <a:srgbClr val="000000"/>
                </a:solidFill>
              </a:rPr>
              <a:t>Vanoverbeke</a:t>
            </a:r>
            <a:r>
              <a:rPr lang="en-US" altLang="ko-KR" sz="3100" dirty="0">
                <a:solidFill>
                  <a:srgbClr val="000000"/>
                </a:solidFill>
              </a:rPr>
              <a:t> et </a:t>
            </a:r>
            <a:r>
              <a:rPr lang="en-US" altLang="ko-KR" sz="3100" dirty="0" err="1">
                <a:solidFill>
                  <a:srgbClr val="000000"/>
                </a:solidFill>
              </a:rPr>
              <a:t>autres</a:t>
            </a:r>
            <a:r>
              <a:rPr lang="en-US" altLang="ko-KR" sz="3100" dirty="0">
                <a:solidFill>
                  <a:srgbClr val="000000"/>
                </a:solidFill>
              </a:rPr>
              <a:t>.  </a:t>
            </a:r>
            <a:r>
              <a:rPr lang="en-US" altLang="ko-KR" sz="3100" dirty="0" err="1">
                <a:solidFill>
                  <a:srgbClr val="000000"/>
                </a:solidFill>
              </a:rPr>
              <a:t>Rivista</a:t>
            </a:r>
            <a:r>
              <a:rPr lang="en-US" altLang="ko-KR" sz="3100" dirty="0">
                <a:solidFill>
                  <a:srgbClr val="000000"/>
                </a:solidFill>
              </a:rPr>
              <a:t> </a:t>
            </a:r>
            <a:r>
              <a:rPr lang="en-US" altLang="ko-KR" sz="3100" dirty="0" err="1">
                <a:solidFill>
                  <a:srgbClr val="000000"/>
                </a:solidFill>
              </a:rPr>
              <a:t>dell’Arbitrato</a:t>
            </a:r>
            <a:r>
              <a:rPr lang="en-US" altLang="ko-KR" sz="3100" dirty="0">
                <a:solidFill>
                  <a:srgbClr val="000000"/>
                </a:solidFill>
              </a:rPr>
              <a:t> N° 2, </a:t>
            </a:r>
            <a:r>
              <a:rPr lang="en-US" altLang="ko-KR" sz="3100" dirty="0" err="1">
                <a:solidFill>
                  <a:srgbClr val="000000"/>
                </a:solidFill>
              </a:rPr>
              <a:t>Año</a:t>
            </a:r>
            <a:r>
              <a:rPr lang="en-US" altLang="ko-KR" sz="3100" dirty="0">
                <a:solidFill>
                  <a:srgbClr val="000000"/>
                </a:solidFill>
              </a:rPr>
              <a:t> 2005, 329-353.</a:t>
            </a:r>
          </a:p>
          <a:p>
            <a:pPr marL="457200" indent="-457200" defTabSz="508000" eaLnBrk="1" fontAlgn="auto" hangingPunct="1">
              <a:lnSpc>
                <a:spcPct val="104000"/>
              </a:lnSpc>
              <a:spcBef>
                <a:spcPts val="0"/>
              </a:spcBef>
              <a:spcAft>
                <a:spcPts val="0"/>
              </a:spcAft>
              <a:defRPr/>
            </a:pPr>
            <a:endParaRPr lang="ko-KR" altLang="en-US" sz="3100" dirty="0">
              <a:solidFill>
                <a:schemeClr val="tx1">
                  <a:lumMod val="75000"/>
                  <a:lumOff val="25000"/>
                </a:schemeClr>
              </a:solidFill>
            </a:endParaRPr>
          </a:p>
          <a:p>
            <a:pPr marL="91440" indent="-91440" defTabSz="508000" eaLnBrk="1" fontAlgn="auto" hangingPunct="1">
              <a:lnSpc>
                <a:spcPct val="104000"/>
              </a:lnSpc>
              <a:spcBef>
                <a:spcPts val="0"/>
              </a:spcBef>
              <a:spcAft>
                <a:spcPts val="0"/>
              </a:spcAft>
              <a:buFont typeface="Arial"/>
              <a:buChar char="•"/>
              <a:defRPr/>
            </a:pPr>
            <a:endParaRPr lang="ko-KR" altLang="en-US" sz="3100" dirty="0">
              <a:solidFill>
                <a:schemeClr val="tx1">
                  <a:lumMod val="75000"/>
                  <a:lumOff val="25000"/>
                </a:schemeClr>
              </a:solidFill>
            </a:endParaRPr>
          </a:p>
          <a:p>
            <a:pPr marL="91440" indent="-91440" defTabSz="508000" eaLnBrk="1" fontAlgn="auto" hangingPunct="1">
              <a:lnSpc>
                <a:spcPct val="104000"/>
              </a:lnSpc>
              <a:spcBef>
                <a:spcPts val="0"/>
              </a:spcBef>
              <a:spcAft>
                <a:spcPts val="0"/>
              </a:spcAft>
              <a:buFont typeface="Arial"/>
              <a:buChar char="•"/>
              <a:defRPr/>
            </a:pPr>
            <a:endParaRPr lang="ko-KR" altLang="en-US" sz="3100" dirty="0">
              <a:solidFill>
                <a:schemeClr val="tx1">
                  <a:lumMod val="75000"/>
                  <a:lumOff val="25000"/>
                </a:schemeClr>
              </a:solidFill>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La falta de deliberación</a:t>
            </a:r>
          </a:p>
        </p:txBody>
      </p:sp>
      <p:sp>
        <p:nvSpPr>
          <p:cNvPr id="3" name="Marcador de contenido 2"/>
          <p:cNvSpPr>
            <a:spLocks noGrp="1"/>
          </p:cNvSpPr>
          <p:nvPr>
            <p:ph idx="1"/>
          </p:nvPr>
        </p:nvSpPr>
        <p:spPr/>
        <p:txBody>
          <a:bodyPr/>
          <a:lstStyle/>
          <a:p>
            <a:r>
              <a:rPr lang="es-ES" dirty="0">
                <a:latin typeface="Garamond" charset="0"/>
              </a:rPr>
              <a:t>El caso PURE BIOFUELS DEL PERÚ S.A.C. CONTRA BLUE OIL TRADING LIMITED</a:t>
            </a:r>
          </a:p>
          <a:p>
            <a:r>
              <a:rPr lang="es-ES" dirty="0" err="1">
                <a:hlinkClick r:id="rId3" action="ppaction://hlinkfile"/>
              </a:rPr>
              <a:t>Exp</a:t>
            </a:r>
            <a:r>
              <a:rPr lang="es-ES" dirty="0">
                <a:hlinkClick r:id="rId3" action="ppaction://hlinkfile"/>
              </a:rPr>
              <a:t>. N° 244-2014 Segunda Sala Comercial</a:t>
            </a:r>
            <a:endParaRPr lang="es-ES" dirty="0"/>
          </a:p>
        </p:txBody>
      </p:sp>
    </p:spTree>
    <p:extLst>
      <p:ext uri="{BB962C8B-B14F-4D97-AF65-F5344CB8AC3E}">
        <p14:creationId xmlns:p14="http://schemas.microsoft.com/office/powerpoint/2010/main" val="49743892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63.1.d</a:t>
            </a:r>
          </a:p>
        </p:txBody>
      </p:sp>
      <p:sp>
        <p:nvSpPr>
          <p:cNvPr id="3" name="Marcador de contenido 2"/>
          <p:cNvSpPr>
            <a:spLocks noGrp="1"/>
          </p:cNvSpPr>
          <p:nvPr>
            <p:ph idx="1"/>
          </p:nvPr>
        </p:nvSpPr>
        <p:spPr/>
        <p:txBody>
          <a:bodyPr/>
          <a:lstStyle/>
          <a:p>
            <a:r>
              <a:rPr lang="es-ES" dirty="0"/>
              <a:t>El laudo solo podrá ser anulado cuando la parte que solicita la anulación alegue y pruebe:</a:t>
            </a:r>
          </a:p>
          <a:p>
            <a:r>
              <a:rPr lang="es-ES" dirty="0"/>
              <a:t>(…)</a:t>
            </a:r>
          </a:p>
          <a:p>
            <a:pPr marL="0" indent="0" algn="just">
              <a:buNone/>
            </a:pPr>
            <a:r>
              <a:rPr lang="es-ES" dirty="0"/>
              <a:t>d. Que el tribunal arbitral ha resuelto sobre materias no sometidas a su decisión. </a:t>
            </a:r>
          </a:p>
        </p:txBody>
      </p:sp>
    </p:spTree>
    <p:extLst>
      <p:ext uri="{BB962C8B-B14F-4D97-AF65-F5344CB8AC3E}">
        <p14:creationId xmlns:p14="http://schemas.microsoft.com/office/powerpoint/2010/main" val="401938404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1 Título"/>
          <p:cNvSpPr>
            <a:spLocks noGrp="1"/>
          </p:cNvSpPr>
          <p:nvPr>
            <p:ph type="title"/>
          </p:nvPr>
        </p:nvSpPr>
        <p:spPr/>
        <p:txBody>
          <a:bodyPr rtlCol="0">
            <a:normAutofit/>
          </a:bodyPr>
          <a:lstStyle/>
          <a:p>
            <a:pPr eaLnBrk="1" fontAlgn="auto" hangingPunct="1">
              <a:spcAft>
                <a:spcPts val="0"/>
              </a:spcAft>
              <a:defRPr/>
            </a:pPr>
            <a:r>
              <a:rPr lang="es-PE" altLang="es-PE">
                <a:solidFill>
                  <a:schemeClr val="tx1">
                    <a:lumMod val="75000"/>
                    <a:lumOff val="25000"/>
                  </a:schemeClr>
                </a:solidFill>
              </a:rPr>
              <a:t>Materia no sometida a decisión</a:t>
            </a:r>
          </a:p>
        </p:txBody>
      </p:sp>
      <p:sp>
        <p:nvSpPr>
          <p:cNvPr id="161795" name="2 Marcador de contenido"/>
          <p:cNvSpPr>
            <a:spLocks noGrp="1"/>
          </p:cNvSpPr>
          <p:nvPr>
            <p:ph idx="1"/>
          </p:nvPr>
        </p:nvSpPr>
        <p:spPr/>
        <p:txBody>
          <a:bodyPr/>
          <a:lstStyle/>
          <a:p>
            <a:pPr eaLnBrk="1" hangingPunct="1"/>
            <a:r>
              <a:rPr lang="es-PE" altLang="es-PE"/>
              <a:t>Materias disponibles sometidas al TA.</a:t>
            </a:r>
          </a:p>
          <a:p>
            <a:pPr eaLnBrk="1" hangingPunct="1"/>
            <a:r>
              <a:rPr lang="es-PE" altLang="es-PE"/>
              <a:t>Las llamadas pretensiones implícitas.</a:t>
            </a:r>
          </a:p>
          <a:p>
            <a:pPr eaLnBrk="1" hangingPunct="1"/>
            <a:r>
              <a:rPr lang="es-PE" altLang="es-PE"/>
              <a:t>Pretensiones deducidas desordenamente pero que fueron contestadas, discutidas y finalmente resueltas en el laudo.</a:t>
            </a:r>
          </a:p>
          <a:p>
            <a:pPr eaLnBrk="1" hangingPunct="1"/>
            <a:r>
              <a:rPr lang="es-PE" altLang="es-PE"/>
              <a:t>Un caso real: La simple declaración</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 3"/>
          <p:cNvSpPr>
            <a:spLocks noGrp="1" noChangeArrowheads="1"/>
          </p:cNvSpPr>
          <p:nvPr>
            <p:ph type="title"/>
          </p:nvPr>
        </p:nvSpPr>
        <p:spPr/>
        <p:txBody>
          <a:bodyPr rtlCol="0">
            <a:normAutofit/>
          </a:bodyPr>
          <a:lstStyle/>
          <a:p>
            <a:pPr defTabSz="508000" eaLnBrk="1" fontAlgn="auto" hangingPunct="1">
              <a:lnSpc>
                <a:spcPct val="104000"/>
              </a:lnSpc>
              <a:spcAft>
                <a:spcPts val="0"/>
              </a:spcAft>
              <a:defRPr/>
            </a:pPr>
            <a:r>
              <a:rPr lang="en-US" altLang="ko-KR" sz="4300" dirty="0" err="1">
                <a:solidFill>
                  <a:srgbClr val="000000"/>
                </a:solidFill>
                <a:ea typeface="굴림" panose="020B0600000101010101" pitchFamily="34" charset="-127"/>
              </a:rPr>
              <a:t>Formas</a:t>
            </a:r>
            <a:r>
              <a:rPr lang="en-US" altLang="ko-KR" sz="4300" dirty="0">
                <a:solidFill>
                  <a:srgbClr val="000000"/>
                </a:solidFill>
                <a:ea typeface="굴림" panose="020B0600000101010101" pitchFamily="34" charset="-127"/>
              </a:rPr>
              <a:t> de </a:t>
            </a:r>
            <a:r>
              <a:rPr lang="en-US" altLang="ko-KR" sz="4300" dirty="0" err="1">
                <a:solidFill>
                  <a:srgbClr val="000000"/>
                </a:solidFill>
                <a:ea typeface="굴림" panose="020B0600000101010101" pitchFamily="34" charset="-127"/>
              </a:rPr>
              <a:t>ingreso</a:t>
            </a:r>
            <a:r>
              <a:rPr lang="en-US" altLang="ko-KR" sz="4300" dirty="0">
                <a:solidFill>
                  <a:srgbClr val="000000"/>
                </a:solidFill>
                <a:ea typeface="굴림" panose="020B0600000101010101" pitchFamily="34" charset="-127"/>
              </a:rPr>
              <a:t> de </a:t>
            </a:r>
            <a:r>
              <a:rPr lang="en-US" altLang="ko-KR" sz="4300" dirty="0" err="1">
                <a:solidFill>
                  <a:srgbClr val="000000"/>
                </a:solidFill>
                <a:ea typeface="굴림" panose="020B0600000101010101" pitchFamily="34" charset="-127"/>
              </a:rPr>
              <a:t>las</a:t>
            </a:r>
            <a:r>
              <a:rPr lang="en-US" altLang="ko-KR" sz="4300" dirty="0">
                <a:solidFill>
                  <a:srgbClr val="000000"/>
                </a:solidFill>
                <a:ea typeface="굴림" panose="020B0600000101010101" pitchFamily="34" charset="-127"/>
              </a:rPr>
              <a:t> </a:t>
            </a:r>
            <a:r>
              <a:rPr lang="en-US" altLang="ko-KR" sz="4300" dirty="0" err="1">
                <a:solidFill>
                  <a:srgbClr val="000000"/>
                </a:solidFill>
                <a:ea typeface="굴림" panose="020B0600000101010101" pitchFamily="34" charset="-127"/>
              </a:rPr>
              <a:t>pretensiones</a:t>
            </a:r>
            <a:endParaRPr lang="ko-KR" altLang="en-US" sz="4300" dirty="0">
              <a:solidFill>
                <a:schemeClr val="tx1">
                  <a:lumMod val="75000"/>
                  <a:lumOff val="25000"/>
                </a:schemeClr>
              </a:solidFill>
              <a:ea typeface="굴림" panose="020B0600000101010101" pitchFamily="34" charset="-127"/>
            </a:endParaRPr>
          </a:p>
        </p:txBody>
      </p:sp>
      <p:sp>
        <p:nvSpPr>
          <p:cNvPr id="2" name="Rect 3"/>
          <p:cNvSpPr>
            <a:spLocks noGrp="1" noChangeArrowheads="1"/>
          </p:cNvSpPr>
          <p:nvPr>
            <p:ph idx="1"/>
          </p:nvPr>
        </p:nvSpPr>
        <p:spPr>
          <a:ln w="0" cap="flat"/>
        </p:spPr>
        <p:txBody>
          <a:bodyPr rtlCol="0">
            <a:normAutofit/>
          </a:bodyPr>
          <a:lstStyle/>
          <a:p>
            <a:pPr marL="457200" indent="-457200" defTabSz="508000" eaLnBrk="1" fontAlgn="auto" hangingPunct="1">
              <a:lnSpc>
                <a:spcPct val="104000"/>
              </a:lnSpc>
              <a:spcBef>
                <a:spcPts val="0"/>
              </a:spcBef>
              <a:spcAft>
                <a:spcPts val="0"/>
              </a:spcAft>
              <a:defRPr/>
            </a:pPr>
            <a:r>
              <a:rPr lang="en-US" altLang="ko-KR" dirty="0">
                <a:solidFill>
                  <a:srgbClr val="000000"/>
                </a:solidFill>
              </a:rPr>
              <a:t>Es un tema de las actuaciones arbitrales pero...</a:t>
            </a:r>
            <a:endParaRPr lang="ko-KR" altLang="en-US" dirty="0">
              <a:solidFill>
                <a:schemeClr val="tx1">
                  <a:lumMod val="75000"/>
                  <a:lumOff val="25000"/>
                </a:schemeClr>
              </a:solidFill>
            </a:endParaRPr>
          </a:p>
          <a:p>
            <a:pPr marL="91440" indent="-91440" algn="just" eaLnBrk="1" fontAlgn="auto" hangingPunct="1">
              <a:buFont typeface="Arial"/>
              <a:buChar char="•"/>
              <a:defRPr/>
            </a:pPr>
            <a:r>
              <a:rPr lang="es-PE" dirty="0">
                <a:solidFill>
                  <a:schemeClr val="tx1">
                    <a:lumMod val="75000"/>
                    <a:lumOff val="25000"/>
                  </a:schemeClr>
                </a:solidFill>
              </a:rPr>
              <a:t>41.3. Las excepciones u objeciones deberán oponerse a más tardar en el momento de presentar la contestación, sin que el hecho de haber nombrado o participado en el nombramiento de los árbitros impida oponerlas. </a:t>
            </a:r>
            <a:r>
              <a:rPr lang="es-PE" b="1" u="sng" dirty="0">
                <a:solidFill>
                  <a:schemeClr val="tx1">
                    <a:lumMod val="75000"/>
                    <a:lumOff val="25000"/>
                  </a:schemeClr>
                </a:solidFill>
              </a:rPr>
              <a:t>La excepción u objeción basada en que el tribunal arbitral ha excedido el ámbito de su competencia deberá oponerse tan pronto como sea planteada durante las actuaciones arbitrales, la materia que supuestamente exceda su competencia.</a:t>
            </a:r>
            <a:r>
              <a:rPr lang="es-PE" dirty="0">
                <a:solidFill>
                  <a:schemeClr val="tx1">
                    <a:lumMod val="75000"/>
                    <a:lumOff val="25000"/>
                  </a:schemeClr>
                </a:solidFill>
              </a:rPr>
              <a:t> El tribunal arbitral sólo podrá admitir excepciones u objeciones planteadas con posterioridad si la demora resulta justificada. </a:t>
            </a:r>
            <a:r>
              <a:rPr lang="es-PE" dirty="0">
                <a:solidFill>
                  <a:schemeClr val="tx1">
                    <a:lumMod val="75000"/>
                    <a:lumOff val="25000"/>
                  </a:schemeClr>
                </a:solidFill>
                <a:highlight>
                  <a:srgbClr val="FFFF00"/>
                </a:highlight>
              </a:rPr>
              <a:t>El tribunal arbitral podrá considerar, sin embargo, estos temas por iniciativa propia, en cualquier momento</a:t>
            </a:r>
            <a:r>
              <a:rPr lang="es-PE" dirty="0">
                <a:solidFill>
                  <a:schemeClr val="tx1">
                    <a:lumMod val="75000"/>
                    <a:lumOff val="25000"/>
                  </a:schemeClr>
                </a:solidFill>
              </a:rPr>
              <a:t>.</a:t>
            </a:r>
            <a:endParaRPr lang="ko-KR" altLang="en-US" dirty="0">
              <a:solidFill>
                <a:schemeClr val="tx1">
                  <a:lumMod val="75000"/>
                  <a:lumOff val="25000"/>
                </a:schemeClr>
              </a:solidFill>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 3"/>
          <p:cNvSpPr>
            <a:spLocks noGrp="1" noChangeArrowheads="1"/>
          </p:cNvSpPr>
          <p:nvPr>
            <p:ph type="title"/>
          </p:nvPr>
        </p:nvSpPr>
        <p:spPr/>
        <p:txBody>
          <a:bodyPr rtlCol="0">
            <a:normAutofit/>
          </a:bodyPr>
          <a:lstStyle/>
          <a:p>
            <a:pPr defTabSz="508000" eaLnBrk="1" fontAlgn="auto" hangingPunct="1">
              <a:lnSpc>
                <a:spcPct val="104000"/>
              </a:lnSpc>
              <a:spcAft>
                <a:spcPts val="0"/>
              </a:spcAft>
              <a:defRPr/>
            </a:pPr>
            <a:r>
              <a:rPr lang="en-US" altLang="ko-KR" sz="4300" dirty="0">
                <a:solidFill>
                  <a:srgbClr val="000000"/>
                </a:solidFill>
                <a:ea typeface="굴림" panose="020B0600000101010101" pitchFamily="34" charset="-127"/>
              </a:rPr>
              <a:t>La </a:t>
            </a:r>
            <a:r>
              <a:rPr lang="en-US" altLang="ko-KR" sz="4300" dirty="0" err="1">
                <a:solidFill>
                  <a:srgbClr val="000000"/>
                </a:solidFill>
                <a:ea typeface="굴림" panose="020B0600000101010101" pitchFamily="34" charset="-127"/>
              </a:rPr>
              <a:t>posición</a:t>
            </a:r>
            <a:r>
              <a:rPr lang="en-US" altLang="ko-KR" sz="4300" dirty="0">
                <a:solidFill>
                  <a:srgbClr val="000000"/>
                </a:solidFill>
                <a:ea typeface="굴림" panose="020B0600000101010101" pitchFamily="34" charset="-127"/>
              </a:rPr>
              <a:t> de </a:t>
            </a:r>
            <a:r>
              <a:rPr lang="en-US" altLang="ko-KR" sz="4300" dirty="0" err="1">
                <a:solidFill>
                  <a:srgbClr val="000000"/>
                </a:solidFill>
                <a:ea typeface="굴림" panose="020B0600000101010101" pitchFamily="34" charset="-127"/>
              </a:rPr>
              <a:t>las</a:t>
            </a:r>
            <a:r>
              <a:rPr lang="en-US" altLang="ko-KR" sz="4300" dirty="0">
                <a:solidFill>
                  <a:srgbClr val="000000"/>
                </a:solidFill>
                <a:ea typeface="굴림" panose="020B0600000101010101" pitchFamily="34" charset="-127"/>
              </a:rPr>
              <a:t> Salas </a:t>
            </a:r>
            <a:r>
              <a:rPr lang="en-US" altLang="ko-KR" sz="4300" dirty="0" err="1">
                <a:solidFill>
                  <a:srgbClr val="000000"/>
                </a:solidFill>
                <a:ea typeface="굴림" panose="020B0600000101010101" pitchFamily="34" charset="-127"/>
              </a:rPr>
              <a:t>Comerciales</a:t>
            </a:r>
            <a:endParaRPr lang="ko-KR" altLang="en-US" sz="4300" dirty="0">
              <a:solidFill>
                <a:schemeClr val="tx1">
                  <a:lumMod val="75000"/>
                  <a:lumOff val="25000"/>
                </a:schemeClr>
              </a:solidFill>
              <a:ea typeface="굴림" panose="020B0600000101010101" pitchFamily="34" charset="-127"/>
            </a:endParaRPr>
          </a:p>
        </p:txBody>
      </p:sp>
      <p:sp>
        <p:nvSpPr>
          <p:cNvPr id="163843" name="Rect 3"/>
          <p:cNvSpPr>
            <a:spLocks noGrp="1" noChangeArrowheads="1"/>
          </p:cNvSpPr>
          <p:nvPr>
            <p:ph idx="1"/>
          </p:nvPr>
        </p:nvSpPr>
        <p:spPr/>
        <p:txBody>
          <a:bodyPr/>
          <a:lstStyle/>
          <a:p>
            <a:pPr algn="just" defTabSz="508000" eaLnBrk="1" hangingPunct="1">
              <a:lnSpc>
                <a:spcPct val="104000"/>
              </a:lnSpc>
              <a:spcBef>
                <a:spcPct val="0"/>
              </a:spcBef>
              <a:spcAft>
                <a:spcPct val="0"/>
              </a:spcAft>
            </a:pPr>
            <a:r>
              <a:rPr lang="es-PE" altLang="ko-KR" sz="3100">
                <a:ea typeface="굴림" panose="020B0600000101010101" pitchFamily="34" charset="-127"/>
              </a:rPr>
              <a:t>Si las pretensiones fueron incorporadas y contestadas,  y posteriormente resueltas no existe pronunciamiento en exceso.</a:t>
            </a:r>
            <a:endParaRPr lang="ko-KR" altLang="en-US" sz="3100">
              <a:ea typeface="굴림" panose="020B0600000101010101" pitchFamily="34" charset="-127"/>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sz="3400" dirty="0"/>
              <a:t>¿Y si el árbitro no resuelve alguna de las pretensiones?</a:t>
            </a:r>
          </a:p>
        </p:txBody>
      </p:sp>
      <p:sp>
        <p:nvSpPr>
          <p:cNvPr id="3" name="Marcador de contenido 2"/>
          <p:cNvSpPr>
            <a:spLocks noGrp="1"/>
          </p:cNvSpPr>
          <p:nvPr>
            <p:ph idx="1"/>
          </p:nvPr>
        </p:nvSpPr>
        <p:spPr/>
        <p:txBody>
          <a:bodyPr/>
          <a:lstStyle/>
          <a:p>
            <a:pPr algn="just"/>
            <a:r>
              <a:rPr lang="es-PE" dirty="0"/>
              <a:t>“…la incongruencia omisiva, que se produce cuando los árbitros dejan sin resolver puntos que le han sido sometidos, no constituye causa de anulación…” (CADARSO PALAU, Juan en GONZÁLEZ SORIA, Julio (Coord.). Comentarios a la Nueva Ley de Arbitraje 60/2003, de 23 de diciembre, Thomson Aranzadi, Madrid, 2004; p. 426).</a:t>
            </a:r>
          </a:p>
          <a:p>
            <a:endParaRPr lang="es-PE" dirty="0"/>
          </a:p>
          <a:p>
            <a:endParaRPr lang="es-PE" dirty="0"/>
          </a:p>
          <a:p>
            <a:endParaRPr lang="es-PE" dirty="0"/>
          </a:p>
        </p:txBody>
      </p:sp>
    </p:spTree>
    <p:extLst>
      <p:ext uri="{BB962C8B-B14F-4D97-AF65-F5344CB8AC3E}">
        <p14:creationId xmlns:p14="http://schemas.microsoft.com/office/powerpoint/2010/main" val="83873536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sz="3600" dirty="0"/>
              <a:t>Casación N° 4591-2012 (30/10/2014, p. 57443)</a:t>
            </a:r>
            <a:endParaRPr lang="es-PE" dirty="0"/>
          </a:p>
        </p:txBody>
      </p:sp>
      <p:sp>
        <p:nvSpPr>
          <p:cNvPr id="3" name="Marcador de contenido 2"/>
          <p:cNvSpPr>
            <a:spLocks noGrp="1"/>
          </p:cNvSpPr>
          <p:nvPr>
            <p:ph idx="1"/>
          </p:nvPr>
        </p:nvSpPr>
        <p:spPr>
          <a:xfrm>
            <a:off x="1127448" y="2492896"/>
            <a:ext cx="9769152" cy="3454450"/>
          </a:xfrm>
        </p:spPr>
        <p:txBody>
          <a:bodyPr/>
          <a:lstStyle/>
          <a:p>
            <a:pPr marL="0" indent="0" algn="just">
              <a:buNone/>
            </a:pPr>
            <a:r>
              <a:rPr lang="es-PE" dirty="0"/>
              <a:t>Que, al resolver la denuncia precedente se controla que la Sala Superior verificó que </a:t>
            </a:r>
            <a:r>
              <a:rPr lang="es-ES" dirty="0"/>
              <a:t>si bien el demandante ha subsumido los hechos que fundamentan su pretensión en el inciso e) del articulo 63 de la Ley de Arbitraje, resulta claro que la causal alegada es la contenida en el inciso b) del mismo articulo pues, según afirma, se habrían desconocido sus derechos en el proceso arbitral. </a:t>
            </a:r>
            <a:r>
              <a:rPr lang="es-ES" b="1" u="sng" dirty="0"/>
              <a:t>Es así que la supuesta afectación se ha producido con la decisión del árbitro único de excluir uno de los extremos materia de su decisión inicial, no es exigible el cumplimiento del requisito de reclamo previo en la vía arbitral</a:t>
            </a:r>
            <a:r>
              <a:rPr lang="es-ES" dirty="0"/>
              <a:t>. En efecto, debido a que la propia ley prevé, en el inciso 2 del articulo 58, </a:t>
            </a:r>
            <a:endParaRPr lang="es-PE" dirty="0"/>
          </a:p>
        </p:txBody>
      </p:sp>
    </p:spTree>
    <p:extLst>
      <p:ext uri="{BB962C8B-B14F-4D97-AF65-F5344CB8AC3E}">
        <p14:creationId xmlns:p14="http://schemas.microsoft.com/office/powerpoint/2010/main" val="572758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ítulo 1"/>
          <p:cNvSpPr>
            <a:spLocks noGrp="1"/>
          </p:cNvSpPr>
          <p:nvPr>
            <p:ph type="title"/>
          </p:nvPr>
        </p:nvSpPr>
        <p:spPr/>
        <p:txBody>
          <a:bodyPr/>
          <a:lstStyle/>
          <a:p>
            <a:r>
              <a:rPr lang="es-PE" altLang="es-PE">
                <a:ln>
                  <a:noFill/>
                </a:ln>
              </a:rPr>
              <a:t>Arbitrio de tercero</a:t>
            </a:r>
          </a:p>
        </p:txBody>
      </p:sp>
      <p:sp>
        <p:nvSpPr>
          <p:cNvPr id="3" name="Marcador de contenido 2"/>
          <p:cNvSpPr>
            <a:spLocks noGrp="1"/>
          </p:cNvSpPr>
          <p:nvPr>
            <p:ph idx="1"/>
          </p:nvPr>
        </p:nvSpPr>
        <p:spPr/>
        <p:txBody>
          <a:bodyPr/>
          <a:lstStyle/>
          <a:p>
            <a:pPr marL="0" indent="0">
              <a:buFont typeface="Arial" panose="020B0604020202020204" pitchFamily="34" charset="0"/>
              <a:buNone/>
              <a:defRPr/>
            </a:pPr>
            <a:r>
              <a:rPr lang="es-ES" sz="1800" b="1" dirty="0"/>
              <a:t>Determinación del objeto por arbitrio</a:t>
            </a:r>
            <a:endParaRPr lang="es-ES" sz="1800" dirty="0"/>
          </a:p>
          <a:p>
            <a:pPr marL="0" indent="0" algn="just">
              <a:buFont typeface="Arial" panose="020B0604020202020204" pitchFamily="34" charset="0"/>
              <a:buNone/>
              <a:defRPr/>
            </a:pPr>
            <a:r>
              <a:rPr lang="es-ES" sz="1800" b="1" dirty="0"/>
              <a:t>Artículo 1407.- </a:t>
            </a:r>
            <a:r>
              <a:rPr lang="es-ES" sz="1800" dirty="0"/>
              <a:t>Si la determinación de la obligación que es objeto del contrato es deferida a un tercero y no resulta que las partes quisieron remitirse a su mero arbitrio, el tercero debe proceder haciendo una apreciación de carácter equitativo.</a:t>
            </a:r>
          </a:p>
          <a:p>
            <a:pPr marL="0" indent="0">
              <a:buFont typeface="Arial" panose="020B0604020202020204" pitchFamily="34" charset="0"/>
              <a:buNone/>
              <a:defRPr/>
            </a:pPr>
            <a:r>
              <a:rPr lang="es-ES" sz="1800" b="1" dirty="0"/>
              <a:t>Determinación de tercero</a:t>
            </a:r>
            <a:endParaRPr lang="es-ES" sz="1800" dirty="0"/>
          </a:p>
          <a:p>
            <a:pPr marL="0" indent="0" algn="just">
              <a:buFont typeface="Arial" panose="020B0604020202020204" pitchFamily="34" charset="0"/>
              <a:buNone/>
              <a:defRPr/>
            </a:pPr>
            <a:r>
              <a:rPr lang="es-ES" sz="1800" b="1" dirty="0"/>
              <a:t>Artículo 1408.- </a:t>
            </a:r>
            <a:r>
              <a:rPr lang="es-ES" sz="1800" dirty="0"/>
              <a:t>La determinación librada al mero arbitrio de un tercero no puede impugnarse si no se prueba su mala fe.</a:t>
            </a:r>
          </a:p>
          <a:p>
            <a:pPr marL="0" indent="0" algn="just">
              <a:buFont typeface="Arial" panose="020B0604020202020204" pitchFamily="34" charset="0"/>
              <a:buNone/>
              <a:defRPr/>
            </a:pPr>
            <a:r>
              <a:rPr lang="es-ES" sz="1800" dirty="0"/>
              <a:t>Si falta la determinación y las partes no se ponen de acuerdo para sustituir al tercero, el contrato es nulo.</a:t>
            </a:r>
          </a:p>
          <a:p>
            <a:pPr>
              <a:buFont typeface="Arial" panose="020B0604020202020204" pitchFamily="34" charset="0"/>
              <a:buChar char="•"/>
              <a:defRPr/>
            </a:pPr>
            <a:endParaRPr lang="es-PE" dirty="0"/>
          </a:p>
        </p:txBody>
      </p:sp>
    </p:spTree>
    <p:extLst>
      <p:ext uri="{BB962C8B-B14F-4D97-AF65-F5344CB8AC3E}">
        <p14:creationId xmlns:p14="http://schemas.microsoft.com/office/powerpoint/2010/main" val="13344851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PE" dirty="0"/>
          </a:p>
        </p:txBody>
      </p:sp>
      <p:sp>
        <p:nvSpPr>
          <p:cNvPr id="3" name="Marcador de contenido 2"/>
          <p:cNvSpPr>
            <a:spLocks noGrp="1"/>
          </p:cNvSpPr>
          <p:nvPr>
            <p:ph idx="1"/>
          </p:nvPr>
        </p:nvSpPr>
        <p:spPr>
          <a:xfrm>
            <a:off x="947428" y="2420888"/>
            <a:ext cx="10297144" cy="3589338"/>
          </a:xfrm>
        </p:spPr>
        <p:txBody>
          <a:bodyPr>
            <a:normAutofit/>
          </a:bodyPr>
          <a:lstStyle/>
          <a:p>
            <a:pPr marL="0" indent="0" algn="just">
              <a:buNone/>
            </a:pPr>
            <a:r>
              <a:rPr lang="es-ES" dirty="0"/>
              <a:t>que contra la indicada decisión no procede el recurso de reconsideración, no es posible exigir el cumplimiento del requisito </a:t>
            </a:r>
            <a:r>
              <a:rPr lang="es-PE" dirty="0"/>
              <a:t>de </a:t>
            </a:r>
            <a:r>
              <a:rPr lang="es-PE" dirty="0" err="1"/>
              <a:t>procedibilidad</a:t>
            </a:r>
            <a:r>
              <a:rPr lang="es-PE" dirty="0"/>
              <a:t> mencionado; por lo que corresponde determinar </a:t>
            </a:r>
            <a:r>
              <a:rPr lang="es-ES" dirty="0"/>
              <a:t>si la pretensión que finalmente fue excluida del pronunciamiento fue propuesta oportunamente dentro del proceso arbitral. Noveno. Que, en el laudo se debe resolver la controversia existente entre las partes, según lo prevé el articulo 54 de la ley, pero </a:t>
            </a:r>
            <a:r>
              <a:rPr lang="es-ES" b="1" u="sng" dirty="0">
                <a:highlight>
                  <a:srgbClr val="FFFF00"/>
                </a:highlight>
              </a:rPr>
              <a:t>la falta de pronunciamiento sobre un extremo de la demanda vicia esta resolución arbitral, según lo establece el articulo 63.1.b del mismo cuerpo legal</a:t>
            </a:r>
            <a:r>
              <a:rPr lang="es-ES" dirty="0">
                <a:highlight>
                  <a:srgbClr val="FFFF00"/>
                </a:highlight>
              </a:rPr>
              <a:t>; en consecuencia al verificarse que al laudo arbitral le falta el pronunciamiento o resolución sobre el tema de que si la resolución del contrato por parte de la demandada INPE es válido o no, incurrió en vicio</a:t>
            </a:r>
            <a:r>
              <a:rPr lang="es-ES" dirty="0"/>
              <a:t>. </a:t>
            </a:r>
            <a:endParaRPr lang="es-PE" dirty="0"/>
          </a:p>
        </p:txBody>
      </p:sp>
    </p:spTree>
    <p:extLst>
      <p:ext uri="{BB962C8B-B14F-4D97-AF65-F5344CB8AC3E}">
        <p14:creationId xmlns:p14="http://schemas.microsoft.com/office/powerpoint/2010/main" val="231400716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63.1.e</a:t>
            </a:r>
          </a:p>
        </p:txBody>
      </p:sp>
      <p:sp>
        <p:nvSpPr>
          <p:cNvPr id="3" name="Marcador de contenido 2"/>
          <p:cNvSpPr>
            <a:spLocks noGrp="1"/>
          </p:cNvSpPr>
          <p:nvPr>
            <p:ph idx="1"/>
          </p:nvPr>
        </p:nvSpPr>
        <p:spPr/>
        <p:txBody>
          <a:bodyPr/>
          <a:lstStyle/>
          <a:p>
            <a:pPr marL="0" indent="0">
              <a:buNone/>
            </a:pPr>
            <a:r>
              <a:rPr lang="es-ES" dirty="0">
                <a:latin typeface="Garamond" charset="0"/>
              </a:rPr>
              <a:t>El laudo solo podrá ser anulado cuando la parte que solicita la anulación alegue y pruebe: </a:t>
            </a:r>
          </a:p>
          <a:p>
            <a:pPr marL="0" indent="0">
              <a:buNone/>
            </a:pPr>
            <a:r>
              <a:rPr lang="es-ES" dirty="0">
                <a:latin typeface="Garamond" charset="0"/>
              </a:rPr>
              <a:t>(…) </a:t>
            </a:r>
          </a:p>
          <a:p>
            <a:pPr marL="0" indent="0" algn="just">
              <a:buNone/>
            </a:pPr>
            <a:r>
              <a:rPr lang="es-ES" dirty="0"/>
              <a:t>e. Que el tribunal arbitral ha resuelto sobre materias que de acuerdo a ley, son manifiestamente no susceptibles de arbitraje, tratándose de un arbitraje nacional.</a:t>
            </a:r>
          </a:p>
        </p:txBody>
      </p:sp>
    </p:spTree>
    <p:extLst>
      <p:ext uri="{BB962C8B-B14F-4D97-AF65-F5344CB8AC3E}">
        <p14:creationId xmlns:p14="http://schemas.microsoft.com/office/powerpoint/2010/main" val="139739271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1 Título"/>
          <p:cNvSpPr>
            <a:spLocks noGrp="1"/>
          </p:cNvSpPr>
          <p:nvPr>
            <p:ph type="title"/>
          </p:nvPr>
        </p:nvSpPr>
        <p:spPr/>
        <p:txBody>
          <a:bodyPr rtlCol="0">
            <a:normAutofit/>
          </a:bodyPr>
          <a:lstStyle/>
          <a:p>
            <a:pPr eaLnBrk="1" fontAlgn="auto" hangingPunct="1">
              <a:spcAft>
                <a:spcPts val="0"/>
              </a:spcAft>
              <a:defRPr/>
            </a:pPr>
            <a:r>
              <a:rPr lang="es-PE" altLang="es-PE">
                <a:solidFill>
                  <a:schemeClr val="tx1">
                    <a:lumMod val="75000"/>
                    <a:lumOff val="25000"/>
                  </a:schemeClr>
                </a:solidFill>
              </a:rPr>
              <a:t>Materia no susceptible de arbitraje</a:t>
            </a:r>
          </a:p>
        </p:txBody>
      </p:sp>
      <p:sp>
        <p:nvSpPr>
          <p:cNvPr id="124931" name="2 Marcador de contenido"/>
          <p:cNvSpPr>
            <a:spLocks noGrp="1"/>
          </p:cNvSpPr>
          <p:nvPr>
            <p:ph idx="1"/>
          </p:nvPr>
        </p:nvSpPr>
        <p:spPr/>
        <p:txBody>
          <a:bodyPr rtlCol="0">
            <a:normAutofit/>
          </a:bodyPr>
          <a:lstStyle/>
          <a:p>
            <a:pPr algn="just" eaLnBrk="1" fontAlgn="auto" hangingPunct="1">
              <a:buFont typeface="Arial"/>
              <a:buChar char="•"/>
              <a:defRPr/>
            </a:pPr>
            <a:r>
              <a:rPr lang="es-PE" altLang="es-PE" sz="2800" dirty="0">
                <a:solidFill>
                  <a:schemeClr val="tx1">
                    <a:lumMod val="85000"/>
                    <a:lumOff val="15000"/>
                  </a:schemeClr>
                </a:solidFill>
              </a:rPr>
              <a:t>Materia o controversia que no resulta disponible.</a:t>
            </a:r>
          </a:p>
          <a:p>
            <a:pPr algn="just" eaLnBrk="1" fontAlgn="auto" hangingPunct="1">
              <a:buFont typeface="Arial"/>
              <a:buChar char="•"/>
              <a:defRPr/>
            </a:pPr>
            <a:r>
              <a:rPr lang="es-PE" altLang="es-PE" sz="2800" dirty="0">
                <a:solidFill>
                  <a:schemeClr val="tx1">
                    <a:lumMod val="85000"/>
                    <a:lumOff val="15000"/>
                  </a:schemeClr>
                </a:solidFill>
              </a:rPr>
              <a:t>Lo que pido, mi pretensión, no puede ser materia de arbitraje.</a:t>
            </a:r>
          </a:p>
          <a:p>
            <a:pPr algn="just" eaLnBrk="1" fontAlgn="auto" hangingPunct="1">
              <a:buFont typeface="Arial"/>
              <a:buChar char="•"/>
              <a:defRPr/>
            </a:pPr>
            <a:r>
              <a:rPr lang="es-PE" altLang="es-PE" sz="2800" dirty="0">
                <a:solidFill>
                  <a:srgbClr val="FF0000"/>
                </a:solidFill>
              </a:rPr>
              <a:t>El laudo, en principio, solo puede dar lo que las partes pudieron acordar por sí mismas.</a:t>
            </a:r>
          </a:p>
          <a:p>
            <a:pPr algn="just" eaLnBrk="1" fontAlgn="auto" hangingPunct="1">
              <a:buFont typeface="Arial"/>
              <a:buChar char="•"/>
              <a:defRPr/>
            </a:pPr>
            <a:r>
              <a:rPr lang="es-PE" altLang="es-PE" sz="2800" dirty="0">
                <a:solidFill>
                  <a:schemeClr val="tx1">
                    <a:lumMod val="85000"/>
                    <a:lumOff val="15000"/>
                  </a:schemeClr>
                </a:solidFill>
              </a:rPr>
              <a:t>Esta causal en el arbitraje nacional incluye:</a:t>
            </a:r>
          </a:p>
          <a:p>
            <a:pPr lvl="1" algn="just" eaLnBrk="1" fontAlgn="auto" hangingPunct="1">
              <a:buFont typeface="Arial"/>
              <a:buChar char="•"/>
              <a:defRPr/>
            </a:pPr>
            <a:r>
              <a:rPr lang="es-PE" altLang="es-PE" dirty="0">
                <a:solidFill>
                  <a:schemeClr val="tx1">
                    <a:lumMod val="85000"/>
                    <a:lumOff val="15000"/>
                  </a:schemeClr>
                </a:solidFill>
              </a:rPr>
              <a:t>¿Orden público?</a:t>
            </a:r>
          </a:p>
          <a:p>
            <a:pPr lvl="1" algn="just" eaLnBrk="1" fontAlgn="auto" hangingPunct="1">
              <a:buFont typeface="Arial"/>
              <a:buChar char="•"/>
              <a:defRPr/>
            </a:pPr>
            <a:r>
              <a:rPr lang="es-PE" altLang="es-PE" dirty="0">
                <a:solidFill>
                  <a:schemeClr val="tx1">
                    <a:lumMod val="85000"/>
                    <a:lumOff val="15000"/>
                  </a:schemeClr>
                </a:solidFill>
              </a:rPr>
              <a:t>¿Norma imperativa?</a:t>
            </a:r>
          </a:p>
          <a:p>
            <a:pPr algn="just" eaLnBrk="1" fontAlgn="auto" hangingPunct="1">
              <a:buFont typeface="Arial"/>
              <a:buChar char="•"/>
              <a:defRPr/>
            </a:pPr>
            <a:r>
              <a:rPr lang="es-PE" altLang="es-PE" sz="2800" dirty="0">
                <a:solidFill>
                  <a:schemeClr val="tx1">
                    <a:lumMod val="85000"/>
                    <a:lumOff val="15000"/>
                  </a:schemeClr>
                </a:solidFill>
              </a:rPr>
              <a:t>Apreciable de oficio</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7A7AC448-0DB4-46CB-ACB8-7821DF034A26}"/>
              </a:ext>
            </a:extLst>
          </p:cNvPr>
          <p:cNvSpPr>
            <a:spLocks noGrp="1"/>
          </p:cNvSpPr>
          <p:nvPr>
            <p:ph type="title"/>
          </p:nvPr>
        </p:nvSpPr>
        <p:spPr/>
        <p:txBody>
          <a:bodyPr>
            <a:normAutofit/>
          </a:bodyPr>
          <a:lstStyle/>
          <a:p>
            <a:pPr algn="just"/>
            <a:r>
              <a:rPr lang="es-ES" sz="4400" dirty="0"/>
              <a:t>¿Es la contravención al orden público una causal de nulidad en el arbitraje doméstico?</a:t>
            </a:r>
            <a:endParaRPr lang="es-PE" sz="4400" dirty="0"/>
          </a:p>
        </p:txBody>
      </p:sp>
      <p:sp>
        <p:nvSpPr>
          <p:cNvPr id="5" name="Marcador de texto 4">
            <a:extLst>
              <a:ext uri="{FF2B5EF4-FFF2-40B4-BE49-F238E27FC236}">
                <a16:creationId xmlns:a16="http://schemas.microsoft.com/office/drawing/2014/main" id="{F44DA75A-544C-417C-A0A4-A81F24D2E3BB}"/>
              </a:ext>
            </a:extLst>
          </p:cNvPr>
          <p:cNvSpPr>
            <a:spLocks noGrp="1"/>
          </p:cNvSpPr>
          <p:nvPr>
            <p:ph type="body" idx="1"/>
          </p:nvPr>
        </p:nvSpPr>
        <p:spPr/>
        <p:txBody>
          <a:bodyPr/>
          <a:lstStyle/>
          <a:p>
            <a:endParaRPr lang="es-PE" dirty="0"/>
          </a:p>
        </p:txBody>
      </p:sp>
    </p:spTree>
    <p:extLst>
      <p:ext uri="{BB962C8B-B14F-4D97-AF65-F5344CB8AC3E}">
        <p14:creationId xmlns:p14="http://schemas.microsoft.com/office/powerpoint/2010/main" val="320195317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z="2800" dirty="0"/>
              <a:t>United States Supreme Court</a:t>
            </a:r>
            <a:br>
              <a:rPr lang="en-US" sz="2800" dirty="0"/>
            </a:br>
            <a:r>
              <a:rPr lang="en-US" sz="2800" dirty="0"/>
              <a:t>PAPERWORKERS v. MISCO, INC., (1987)</a:t>
            </a:r>
            <a:endParaRPr lang="es-PE" dirty="0"/>
          </a:p>
        </p:txBody>
      </p:sp>
      <p:sp>
        <p:nvSpPr>
          <p:cNvPr id="3" name="Marcador de contenido 2"/>
          <p:cNvSpPr>
            <a:spLocks noGrp="1"/>
          </p:cNvSpPr>
          <p:nvPr>
            <p:ph idx="1"/>
          </p:nvPr>
        </p:nvSpPr>
        <p:spPr>
          <a:xfrm>
            <a:off x="1097280" y="2276872"/>
            <a:ext cx="10058400" cy="3592222"/>
          </a:xfrm>
        </p:spPr>
        <p:txBody>
          <a:bodyPr/>
          <a:lstStyle/>
          <a:p>
            <a:pPr algn="just"/>
            <a:r>
              <a:rPr lang="es-ES" dirty="0"/>
              <a:t>“La negativa de una corte para hacer cumplir un laudo arbitral dictado en virtud de un acuerdo de negociación colectiva, por que es contrario al orden público es una específica aplicación de la doctrina más general, enraizada en el </a:t>
            </a:r>
            <a:r>
              <a:rPr lang="es-ES" dirty="0" err="1"/>
              <a:t>Common</a:t>
            </a:r>
            <a:r>
              <a:rPr lang="es-ES" dirty="0"/>
              <a:t> </a:t>
            </a:r>
            <a:r>
              <a:rPr lang="es-ES" dirty="0" err="1"/>
              <a:t>Law</a:t>
            </a:r>
            <a:r>
              <a:rPr lang="es-ES" dirty="0"/>
              <a:t>, que un tribunal puede rehusarse a ejecutar los contratos que violan la ley o el orden público”.</a:t>
            </a:r>
          </a:p>
        </p:txBody>
      </p:sp>
    </p:spTree>
    <p:extLst>
      <p:ext uri="{BB962C8B-B14F-4D97-AF65-F5344CB8AC3E}">
        <p14:creationId xmlns:p14="http://schemas.microsoft.com/office/powerpoint/2010/main" val="116126078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z="3600" dirty="0"/>
              <a:t>United States Supreme Court</a:t>
            </a:r>
            <a:br>
              <a:rPr lang="en-US" sz="3600" dirty="0"/>
            </a:br>
            <a:r>
              <a:rPr lang="en-US" sz="3600" dirty="0"/>
              <a:t>PAPERWORKERS v. MISCO, INC., (1987)</a:t>
            </a:r>
            <a:endParaRPr lang="es-PE" sz="3600" dirty="0"/>
          </a:p>
        </p:txBody>
      </p:sp>
      <p:sp>
        <p:nvSpPr>
          <p:cNvPr id="3" name="Marcador de contenido 2"/>
          <p:cNvSpPr>
            <a:spLocks noGrp="1"/>
          </p:cNvSpPr>
          <p:nvPr>
            <p:ph idx="1"/>
          </p:nvPr>
        </p:nvSpPr>
        <p:spPr/>
        <p:txBody>
          <a:bodyPr/>
          <a:lstStyle/>
          <a:p>
            <a:pPr algn="just"/>
            <a:r>
              <a:rPr lang="es-ES" dirty="0"/>
              <a:t>“Esa doctrina se deriva de la noción básica de que ningún tribunal prestará su ayuda a quien funda su pretensión en un acto inmoral o ilegal, y esta aún más justificada si observamos que </a:t>
            </a:r>
            <a:r>
              <a:rPr lang="es-ES" dirty="0">
                <a:highlight>
                  <a:srgbClr val="FFFF00"/>
                </a:highlight>
              </a:rPr>
              <a:t>los intereses públicos que limitan el alcance de los acuerdos privados quedarían sin protección a menos que el poder judicial los tome en en cuenta cuando  considera la posibilidad de hacer cumplir esos acuerdos”.</a:t>
            </a:r>
            <a:endParaRPr lang="es-PE" dirty="0">
              <a:highlight>
                <a:srgbClr val="FFFF00"/>
              </a:highlight>
            </a:endParaRPr>
          </a:p>
          <a:p>
            <a:endParaRPr lang="es-PE" dirty="0"/>
          </a:p>
        </p:txBody>
      </p:sp>
    </p:spTree>
    <p:extLst>
      <p:ext uri="{BB962C8B-B14F-4D97-AF65-F5344CB8AC3E}">
        <p14:creationId xmlns:p14="http://schemas.microsoft.com/office/powerpoint/2010/main" val="150156636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ítulo 1"/>
          <p:cNvSpPr>
            <a:spLocks noGrp="1"/>
          </p:cNvSpPr>
          <p:nvPr>
            <p:ph type="title"/>
          </p:nvPr>
        </p:nvSpPr>
        <p:spPr/>
        <p:txBody>
          <a:bodyPr/>
          <a:lstStyle/>
          <a:p>
            <a:r>
              <a:rPr lang="es-PE" altLang="es-PE" sz="3600">
                <a:ln>
                  <a:noFill/>
                </a:ln>
              </a:rPr>
              <a:t>Diferencia entre orden público y norma imperativa</a:t>
            </a:r>
          </a:p>
        </p:txBody>
      </p:sp>
      <p:sp>
        <p:nvSpPr>
          <p:cNvPr id="173059" name="Marcador de contenido 2"/>
          <p:cNvSpPr>
            <a:spLocks noGrp="1"/>
          </p:cNvSpPr>
          <p:nvPr>
            <p:ph idx="1"/>
          </p:nvPr>
        </p:nvSpPr>
        <p:spPr/>
        <p:txBody>
          <a:bodyPr>
            <a:normAutofit/>
          </a:bodyPr>
          <a:lstStyle/>
          <a:p>
            <a:pPr marL="0" indent="0" algn="just">
              <a:buFont typeface="Arial" charset="0"/>
              <a:buNone/>
            </a:pPr>
            <a:r>
              <a:rPr lang="es-PE" altLang="es-PE" dirty="0"/>
              <a:t>“Ha sido común asimilar el concepto de </a:t>
            </a:r>
            <a:r>
              <a:rPr lang="es-PE" altLang="es-PE" dirty="0" err="1"/>
              <a:t>imperatividad</a:t>
            </a:r>
            <a:r>
              <a:rPr lang="es-PE" altLang="es-PE" dirty="0"/>
              <a:t> al de orden público. Por eso no se duda en expresar que el orden público es un ‘conjunto de disposiciones imperativas’. Sin embargo, se ha observado que ‘una disposición no es de orden público, porque aparezca como imperativa o prohibitiva, sino lo contrario’. Así, ‘el orden público funciona antes que la norma imperativa; es lo genérico, es la concordancia con un sistema que no solamente es informativo sino también ideológico. Este se manifiesta a través de normas imperativas’” (ESPINOZA </a:t>
            </a:r>
            <a:r>
              <a:rPr lang="es-PE" altLang="es-PE" dirty="0" err="1"/>
              <a:t>ESPINOZA</a:t>
            </a:r>
            <a:r>
              <a:rPr lang="es-PE" altLang="es-PE" dirty="0"/>
              <a:t>, Juan. </a:t>
            </a:r>
            <a:r>
              <a:rPr lang="es-PE" altLang="es-PE" i="1" dirty="0"/>
              <a:t>Los principios contenidos en el Título Preliminar del Código Civil Peruano de 1984</a:t>
            </a:r>
            <a:r>
              <a:rPr lang="es-PE" altLang="es-PE" dirty="0"/>
              <a:t>, Fondo Editorial PUCP, Lima, 2003; p. 250-251)</a:t>
            </a:r>
          </a:p>
          <a:p>
            <a:pPr marL="0" indent="0">
              <a:buFont typeface="Arial" charset="0"/>
              <a:buNone/>
            </a:pPr>
            <a:endParaRPr lang="es-PE" altLang="es-PE" i="1" dirty="0"/>
          </a:p>
        </p:txBody>
      </p:sp>
    </p:spTree>
    <p:extLst>
      <p:ext uri="{BB962C8B-B14F-4D97-AF65-F5344CB8AC3E}">
        <p14:creationId xmlns:p14="http://schemas.microsoft.com/office/powerpoint/2010/main" val="111661100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ítulo 1"/>
          <p:cNvSpPr>
            <a:spLocks noGrp="1"/>
          </p:cNvSpPr>
          <p:nvPr>
            <p:ph type="title"/>
          </p:nvPr>
        </p:nvSpPr>
        <p:spPr/>
        <p:txBody>
          <a:bodyPr/>
          <a:lstStyle/>
          <a:p>
            <a:r>
              <a:rPr lang="es-PE" altLang="es-PE" dirty="0">
                <a:ln>
                  <a:noFill/>
                </a:ln>
              </a:rPr>
              <a:t>Formas de contravención</a:t>
            </a:r>
          </a:p>
        </p:txBody>
      </p:sp>
      <p:sp>
        <p:nvSpPr>
          <p:cNvPr id="3" name="Marcador de contenido 2"/>
          <p:cNvSpPr>
            <a:spLocks noGrp="1"/>
          </p:cNvSpPr>
          <p:nvPr>
            <p:ph idx="1"/>
          </p:nvPr>
        </p:nvSpPr>
        <p:spPr/>
        <p:txBody>
          <a:bodyPr/>
          <a:lstStyle/>
          <a:p>
            <a:pPr marL="0" indent="0">
              <a:buFont typeface="Arial" panose="020B0604020202020204" pitchFamily="34" charset="0"/>
              <a:buNone/>
              <a:defRPr/>
            </a:pPr>
            <a:endParaRPr lang="es-PE" dirty="0"/>
          </a:p>
          <a:p>
            <a:pPr>
              <a:buFont typeface="Arial" panose="020B0604020202020204" pitchFamily="34" charset="0"/>
              <a:buChar char="•"/>
              <a:defRPr/>
            </a:pPr>
            <a:r>
              <a:rPr lang="es-PE" dirty="0"/>
              <a:t>La decisión contraria al orden público (porque decide sobre una pretensión que no podía ser arbitrable)</a:t>
            </a:r>
          </a:p>
          <a:p>
            <a:pPr>
              <a:buFont typeface="Arial" panose="020B0604020202020204" pitchFamily="34" charset="0"/>
              <a:buChar char="•"/>
              <a:defRPr/>
            </a:pPr>
            <a:r>
              <a:rPr lang="es-PE" dirty="0"/>
              <a:t>Las razones contrarias al orden público, aunque la decisión misma no sea contraria a ese límite.</a:t>
            </a:r>
          </a:p>
          <a:p>
            <a:pPr>
              <a:buFont typeface="Arial" panose="020B0604020202020204" pitchFamily="34" charset="0"/>
              <a:buChar char="•"/>
              <a:defRPr/>
            </a:pPr>
            <a:r>
              <a:rPr lang="es-PE" dirty="0"/>
              <a:t>“…[E]se límite opera tanto respecto de la controversia como tal, cuanto respecto del modo en que esta se decide” (PORTOCARRERO LANATTA)</a:t>
            </a:r>
          </a:p>
        </p:txBody>
      </p:sp>
    </p:spTree>
    <p:extLst>
      <p:ext uri="{BB962C8B-B14F-4D97-AF65-F5344CB8AC3E}">
        <p14:creationId xmlns:p14="http://schemas.microsoft.com/office/powerpoint/2010/main" val="73802813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ítulo 1"/>
          <p:cNvSpPr>
            <a:spLocks noGrp="1"/>
          </p:cNvSpPr>
          <p:nvPr>
            <p:ph type="title"/>
          </p:nvPr>
        </p:nvSpPr>
        <p:spPr/>
        <p:txBody>
          <a:bodyPr/>
          <a:lstStyle/>
          <a:p>
            <a:r>
              <a:rPr lang="es-PE" altLang="es-PE" sz="3600" dirty="0">
                <a:ln>
                  <a:noFill/>
                </a:ln>
              </a:rPr>
              <a:t>¿Ejecución de laudo contrario al orden público?</a:t>
            </a:r>
          </a:p>
        </p:txBody>
      </p:sp>
      <p:sp>
        <p:nvSpPr>
          <p:cNvPr id="175107" name="Marcador de contenido 2"/>
          <p:cNvSpPr>
            <a:spLocks noGrp="1"/>
          </p:cNvSpPr>
          <p:nvPr>
            <p:ph idx="1"/>
          </p:nvPr>
        </p:nvSpPr>
        <p:spPr/>
        <p:txBody>
          <a:bodyPr/>
          <a:lstStyle/>
          <a:p>
            <a:r>
              <a:rPr lang="es-PE" altLang="es-PE" dirty="0"/>
              <a:t>“En nuestro concepto es jurídicamente imposible ejecutar un laudo que contravenga el orden público” (PORTOCARRERO LANATTA).</a:t>
            </a:r>
          </a:p>
          <a:p>
            <a:endParaRPr lang="es-PE" altLang="es-PE" dirty="0"/>
          </a:p>
          <a:p>
            <a:r>
              <a:rPr lang="es-PE" altLang="es-PE" dirty="0"/>
              <a:t>¿Y si las partes no cuestionaron el laudo? ¿El juez de la ejecución puede negarse a ejecutar el laudo?</a:t>
            </a:r>
          </a:p>
        </p:txBody>
      </p:sp>
    </p:spTree>
    <p:extLst>
      <p:ext uri="{BB962C8B-B14F-4D97-AF65-F5344CB8AC3E}">
        <p14:creationId xmlns:p14="http://schemas.microsoft.com/office/powerpoint/2010/main" val="106419304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4FAE16-80EB-42C9-BA03-C834A3A0A142}"/>
              </a:ext>
            </a:extLst>
          </p:cNvPr>
          <p:cNvSpPr>
            <a:spLocks noGrp="1"/>
          </p:cNvSpPr>
          <p:nvPr>
            <p:ph type="title"/>
          </p:nvPr>
        </p:nvSpPr>
        <p:spPr/>
        <p:txBody>
          <a:bodyPr>
            <a:normAutofit/>
          </a:bodyPr>
          <a:lstStyle/>
          <a:p>
            <a:r>
              <a:rPr lang="es-ES" sz="4000" dirty="0"/>
              <a:t>¿Cuál es fundamento normativo de esta causal?</a:t>
            </a:r>
            <a:endParaRPr lang="es-PE" sz="4000" dirty="0"/>
          </a:p>
        </p:txBody>
      </p:sp>
      <p:sp>
        <p:nvSpPr>
          <p:cNvPr id="3" name="Marcador de contenido 2">
            <a:extLst>
              <a:ext uri="{FF2B5EF4-FFF2-40B4-BE49-F238E27FC236}">
                <a16:creationId xmlns:a16="http://schemas.microsoft.com/office/drawing/2014/main" id="{73177445-B119-40A0-8574-E377C12E1399}"/>
              </a:ext>
            </a:extLst>
          </p:cNvPr>
          <p:cNvSpPr>
            <a:spLocks noGrp="1"/>
          </p:cNvSpPr>
          <p:nvPr>
            <p:ph idx="1"/>
          </p:nvPr>
        </p:nvSpPr>
        <p:spPr/>
        <p:txBody>
          <a:bodyPr>
            <a:normAutofit/>
          </a:bodyPr>
          <a:lstStyle/>
          <a:p>
            <a:pPr algn="just"/>
            <a:r>
              <a:rPr lang="es-ES" sz="2800" b="0" i="0" dirty="0">
                <a:effectLst/>
                <a:latin typeface="Times New Roman" panose="02020603050405020304" pitchFamily="18" charset="0"/>
              </a:rPr>
              <a:t>DUODÉCIMA. Acciones de garantía. </a:t>
            </a:r>
          </a:p>
          <a:p>
            <a:pPr algn="just"/>
            <a:r>
              <a:rPr lang="es-ES" sz="2800" b="0" i="0" dirty="0">
                <a:effectLst/>
                <a:latin typeface="Times New Roman" panose="02020603050405020304" pitchFamily="18" charset="0"/>
              </a:rPr>
              <a:t>Para efectos de lo dispuesto en el inciso 2 del artículo 5 del Código Procesal Constitucional, se entiende que el recurso de anulación del laudo es una vía específica e idónea para proteger cualquier derecho constitucional amenazado o vulnerado en el curso del arbitraje o en el laudo.</a:t>
            </a:r>
            <a:endParaRPr lang="es-PE" sz="2800" dirty="0"/>
          </a:p>
        </p:txBody>
      </p:sp>
    </p:spTree>
    <p:extLst>
      <p:ext uri="{BB962C8B-B14F-4D97-AF65-F5344CB8AC3E}">
        <p14:creationId xmlns:p14="http://schemas.microsoft.com/office/powerpoint/2010/main" val="2708710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Las reglas IBA sobre conflictos de interés</a:t>
            </a:r>
          </a:p>
        </p:txBody>
      </p:sp>
      <p:sp>
        <p:nvSpPr>
          <p:cNvPr id="3" name="Marcador de contenido 2"/>
          <p:cNvSpPr>
            <a:spLocks noGrp="1"/>
          </p:cNvSpPr>
          <p:nvPr>
            <p:ph idx="1"/>
          </p:nvPr>
        </p:nvSpPr>
        <p:spPr/>
        <p:txBody>
          <a:bodyPr/>
          <a:lstStyle/>
          <a:p>
            <a:pPr algn="just"/>
            <a:endParaRPr lang="es-ES" dirty="0"/>
          </a:p>
          <a:p>
            <a:pPr algn="just"/>
            <a:endParaRPr lang="es-ES" dirty="0"/>
          </a:p>
          <a:p>
            <a:pPr algn="just"/>
            <a:r>
              <a:rPr lang="es-ES" dirty="0"/>
              <a:t>“Son consideradas justificadas aquellas dudas por las que una </a:t>
            </a:r>
            <a:r>
              <a:rPr lang="es-ES" b="1" dirty="0"/>
              <a:t>tercera persona con buen juicio y con conocimiento de los hechos y circunstancias relevantes del asunto </a:t>
            </a:r>
            <a:r>
              <a:rPr lang="es-ES" dirty="0"/>
              <a:t>llegaría a la conclusión de que, probablemente, la decisión del árbitro podría verse influida por factores distintos a los méritos del caso presentados por las partes” (Principio General 2.b)</a:t>
            </a:r>
          </a:p>
        </p:txBody>
      </p:sp>
    </p:spTree>
    <p:extLst>
      <p:ext uri="{BB962C8B-B14F-4D97-AF65-F5344CB8AC3E}">
        <p14:creationId xmlns:p14="http://schemas.microsoft.com/office/powerpoint/2010/main" val="2213264141"/>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C7E59D12-3140-4475-965F-F8039AA9B9FE}"/>
              </a:ext>
            </a:extLst>
          </p:cNvPr>
          <p:cNvSpPr>
            <a:spLocks noGrp="1"/>
          </p:cNvSpPr>
          <p:nvPr>
            <p:ph type="title"/>
          </p:nvPr>
        </p:nvSpPr>
        <p:spPr/>
        <p:txBody>
          <a:bodyPr>
            <a:normAutofit/>
          </a:bodyPr>
          <a:lstStyle/>
          <a:p>
            <a:r>
              <a:rPr lang="es-ES" sz="6000" dirty="0"/>
              <a:t>Algunos casos</a:t>
            </a:r>
            <a:endParaRPr lang="es-PE" sz="6000" dirty="0"/>
          </a:p>
        </p:txBody>
      </p:sp>
      <p:sp>
        <p:nvSpPr>
          <p:cNvPr id="5" name="Marcador de texto 4">
            <a:extLst>
              <a:ext uri="{FF2B5EF4-FFF2-40B4-BE49-F238E27FC236}">
                <a16:creationId xmlns:a16="http://schemas.microsoft.com/office/drawing/2014/main" id="{39F071AB-0A10-4793-B7CD-1FB51287735B}"/>
              </a:ext>
            </a:extLst>
          </p:cNvPr>
          <p:cNvSpPr>
            <a:spLocks noGrp="1"/>
          </p:cNvSpPr>
          <p:nvPr>
            <p:ph type="body" idx="1"/>
          </p:nvPr>
        </p:nvSpPr>
        <p:spPr/>
        <p:txBody>
          <a:bodyPr/>
          <a:lstStyle/>
          <a:p>
            <a:endParaRPr lang="es-PE"/>
          </a:p>
        </p:txBody>
      </p:sp>
    </p:spTree>
    <p:extLst>
      <p:ext uri="{BB962C8B-B14F-4D97-AF65-F5344CB8AC3E}">
        <p14:creationId xmlns:p14="http://schemas.microsoft.com/office/powerpoint/2010/main" val="154917950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 3"/>
          <p:cNvSpPr>
            <a:spLocks noGrp="1" noChangeArrowheads="1"/>
          </p:cNvSpPr>
          <p:nvPr>
            <p:ph type="title"/>
          </p:nvPr>
        </p:nvSpPr>
        <p:spPr/>
        <p:txBody>
          <a:bodyPr rtlCol="0">
            <a:normAutofit/>
          </a:bodyPr>
          <a:lstStyle/>
          <a:p>
            <a:pPr defTabSz="508000" eaLnBrk="1" fontAlgn="auto" hangingPunct="1">
              <a:lnSpc>
                <a:spcPct val="104000"/>
              </a:lnSpc>
              <a:spcAft>
                <a:spcPts val="0"/>
              </a:spcAft>
              <a:defRPr/>
            </a:pPr>
            <a:r>
              <a:rPr lang="en-US" altLang="ko-KR" sz="4300" dirty="0" err="1">
                <a:solidFill>
                  <a:srgbClr val="000000"/>
                </a:solidFill>
                <a:ea typeface="굴림" panose="020B0600000101010101" pitchFamily="34" charset="-127"/>
              </a:rPr>
              <a:t>Presupuestos</a:t>
            </a:r>
            <a:r>
              <a:rPr lang="en-US" altLang="ko-KR" sz="4300" dirty="0">
                <a:solidFill>
                  <a:srgbClr val="000000"/>
                </a:solidFill>
                <a:ea typeface="굴림" panose="020B0600000101010101" pitchFamily="34" charset="-127"/>
              </a:rPr>
              <a:t> </a:t>
            </a:r>
            <a:r>
              <a:rPr lang="en-US" altLang="ko-KR" sz="4300" dirty="0" err="1">
                <a:solidFill>
                  <a:srgbClr val="000000"/>
                </a:solidFill>
                <a:ea typeface="굴림" panose="020B0600000101010101" pitchFamily="34" charset="-127"/>
              </a:rPr>
              <a:t>adicionales</a:t>
            </a:r>
            <a:endParaRPr lang="ko-KR" altLang="en-US" sz="4300" dirty="0">
              <a:solidFill>
                <a:schemeClr val="tx1">
                  <a:lumMod val="75000"/>
                  <a:lumOff val="25000"/>
                </a:schemeClr>
              </a:solidFill>
              <a:ea typeface="굴림" panose="020B0600000101010101" pitchFamily="34" charset="-127"/>
            </a:endParaRPr>
          </a:p>
        </p:txBody>
      </p:sp>
      <p:sp>
        <p:nvSpPr>
          <p:cNvPr id="165891" name="Rect 3"/>
          <p:cNvSpPr>
            <a:spLocks noGrp="1" noChangeArrowheads="1"/>
          </p:cNvSpPr>
          <p:nvPr>
            <p:ph idx="1"/>
          </p:nvPr>
        </p:nvSpPr>
        <p:spPr/>
        <p:txBody>
          <a:bodyPr>
            <a:normAutofit/>
          </a:bodyPr>
          <a:lstStyle/>
          <a:p>
            <a:pPr defTabSz="508000" eaLnBrk="1" hangingPunct="1">
              <a:lnSpc>
                <a:spcPct val="104000"/>
              </a:lnSpc>
              <a:spcBef>
                <a:spcPct val="0"/>
              </a:spcBef>
              <a:spcAft>
                <a:spcPct val="0"/>
              </a:spcAft>
            </a:pPr>
            <a:r>
              <a:rPr lang="en-US" altLang="ko-KR" sz="3100" dirty="0" err="1">
                <a:solidFill>
                  <a:srgbClr val="000000"/>
                </a:solidFill>
                <a:ea typeface="굴림" panose="020B0600000101010101" pitchFamily="34" charset="-127"/>
              </a:rPr>
              <a:t>Enriquecimiento</a:t>
            </a:r>
            <a:r>
              <a:rPr lang="en-US" altLang="ko-KR" sz="3100" dirty="0">
                <a:solidFill>
                  <a:srgbClr val="000000"/>
                </a:solidFill>
                <a:ea typeface="굴림" panose="020B0600000101010101" pitchFamily="34" charset="-127"/>
              </a:rPr>
              <a:t> sin causa y el </a:t>
            </a:r>
            <a:r>
              <a:rPr lang="en-US" altLang="ko-KR" sz="3100" dirty="0" err="1">
                <a:solidFill>
                  <a:srgbClr val="000000"/>
                </a:solidFill>
                <a:ea typeface="굴림" panose="020B0600000101010101" pitchFamily="34" charset="-127"/>
              </a:rPr>
              <a:t>fraude</a:t>
            </a:r>
            <a:r>
              <a:rPr lang="en-US" altLang="ko-KR" sz="3100" dirty="0">
                <a:solidFill>
                  <a:srgbClr val="000000"/>
                </a:solidFill>
                <a:ea typeface="굴림" panose="020B0600000101010101" pitchFamily="34" charset="-127"/>
              </a:rPr>
              <a:t> a la ley</a:t>
            </a:r>
          </a:p>
          <a:p>
            <a:pPr algn="just" defTabSz="508000" eaLnBrk="1" hangingPunct="1">
              <a:lnSpc>
                <a:spcPct val="104000"/>
              </a:lnSpc>
              <a:spcBef>
                <a:spcPct val="0"/>
              </a:spcBef>
              <a:spcAft>
                <a:spcPct val="0"/>
              </a:spcAft>
            </a:pPr>
            <a:r>
              <a:rPr lang="es-PE" altLang="en-US" sz="3200" dirty="0"/>
              <a:t>Para los fines del control gubernamental, se considera prestación adicional de obra a la ejecución de </a:t>
            </a:r>
            <a:r>
              <a:rPr lang="es-PE" altLang="en-US" sz="3200" b="1" u="sng" dirty="0"/>
              <a:t>trabajos complementarios y/o mayores </a:t>
            </a:r>
            <a:r>
              <a:rPr lang="es-PE" altLang="en-US" sz="3200" b="1" u="sng" dirty="0" err="1"/>
              <a:t>metrados</a:t>
            </a:r>
            <a:r>
              <a:rPr lang="es-PE" altLang="en-US" sz="3200" b="1" u="sng" dirty="0"/>
              <a:t> no considerados en las bases de la licitación o en el contrato respectivo</a:t>
            </a:r>
            <a:r>
              <a:rPr lang="es-PE" altLang="en-US" sz="3200" dirty="0"/>
              <a:t>, y que resultan indispensables para alcanzar la finalidad del contrato original.</a:t>
            </a:r>
            <a:endParaRPr lang="ko-KR" altLang="en-US" sz="3100" dirty="0">
              <a:ea typeface="굴림" panose="020B0600000101010101" pitchFamily="34" charset="-127"/>
            </a:endParaRP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1 Título"/>
          <p:cNvSpPr>
            <a:spLocks noGrp="1"/>
          </p:cNvSpPr>
          <p:nvPr>
            <p:ph type="title"/>
          </p:nvPr>
        </p:nvSpPr>
        <p:spPr/>
        <p:txBody>
          <a:bodyPr rtlCol="0">
            <a:normAutofit/>
          </a:bodyPr>
          <a:lstStyle/>
          <a:p>
            <a:pPr eaLnBrk="1" fontAlgn="auto" hangingPunct="1">
              <a:spcAft>
                <a:spcPts val="0"/>
              </a:spcAft>
              <a:defRPr/>
            </a:pPr>
            <a:r>
              <a:rPr lang="es-PE" altLang="es-PE" sz="3200" dirty="0">
                <a:solidFill>
                  <a:schemeClr val="tx1">
                    <a:lumMod val="75000"/>
                    <a:lumOff val="25000"/>
                  </a:schemeClr>
                </a:solidFill>
              </a:rPr>
              <a:t>63.1.f</a:t>
            </a:r>
          </a:p>
        </p:txBody>
      </p:sp>
      <p:sp>
        <p:nvSpPr>
          <p:cNvPr id="169987" name="2 Marcador de contenido"/>
          <p:cNvSpPr>
            <a:spLocks noGrp="1"/>
          </p:cNvSpPr>
          <p:nvPr>
            <p:ph idx="1"/>
          </p:nvPr>
        </p:nvSpPr>
        <p:spPr/>
        <p:txBody>
          <a:bodyPr/>
          <a:lstStyle/>
          <a:p>
            <a:pPr algn="just" eaLnBrk="1" hangingPunct="1"/>
            <a:r>
              <a:rPr lang="es-ES" dirty="0"/>
              <a:t>El laudo sólo podrá ser anulado cuando la parte que solicita la anulación alegue y pruebe: </a:t>
            </a:r>
          </a:p>
          <a:p>
            <a:pPr algn="just" eaLnBrk="1" hangingPunct="1"/>
            <a:endParaRPr lang="es-ES" dirty="0"/>
          </a:p>
          <a:p>
            <a:pPr algn="just" eaLnBrk="1" hangingPunct="1"/>
            <a:r>
              <a:rPr lang="es-ES" dirty="0"/>
              <a:t>f. Que según las leyes de la República, el objeto de la controversia no es susceptible de arbitraje o el laudo es contrario al orden público internacional, tratándose de un arbitraje internacional. </a:t>
            </a:r>
            <a:endParaRPr lang="es-PE" altLang="es-PE" dirty="0"/>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ítulo 1"/>
          <p:cNvSpPr>
            <a:spLocks noGrp="1"/>
          </p:cNvSpPr>
          <p:nvPr>
            <p:ph type="title"/>
          </p:nvPr>
        </p:nvSpPr>
        <p:spPr/>
        <p:txBody>
          <a:bodyPr/>
          <a:lstStyle/>
          <a:p>
            <a:endParaRPr lang="es-PE" altLang="es-PE">
              <a:ln>
                <a:noFill/>
              </a:ln>
            </a:endParaRPr>
          </a:p>
        </p:txBody>
      </p:sp>
      <p:sp>
        <p:nvSpPr>
          <p:cNvPr id="3" name="Marcador de contenido 2"/>
          <p:cNvSpPr>
            <a:spLocks noGrp="1"/>
          </p:cNvSpPr>
          <p:nvPr>
            <p:ph idx="1"/>
          </p:nvPr>
        </p:nvSpPr>
        <p:spPr/>
        <p:txBody>
          <a:bodyPr/>
          <a:lstStyle/>
          <a:p>
            <a:pPr marL="0" indent="0" algn="just">
              <a:buFont typeface="Arial" panose="020B0604020202020204" pitchFamily="34" charset="0"/>
              <a:buNone/>
              <a:defRPr/>
            </a:pPr>
            <a:r>
              <a:rPr lang="es-PE" b="1" dirty="0"/>
              <a:t>INTERNATIONAL LAW ASSOCIATION, COMMITTEE ON INTERNATIONAL COMMERCIAL ARBITRATION</a:t>
            </a:r>
          </a:p>
          <a:p>
            <a:pPr algn="just">
              <a:buFont typeface="Arial" panose="020B0604020202020204" pitchFamily="34" charset="0"/>
              <a:buChar char="•"/>
              <a:defRPr/>
            </a:pPr>
            <a:r>
              <a:rPr lang="en-US" b="1" dirty="0">
                <a:hlinkClick r:id="rId2" action="ppaction://hlinkfile"/>
              </a:rPr>
              <a:t>FINAL REPORT ON PUBLIC POLICY AS A BAR TO ENFORCEMENT OF INTERNATIONAL ARBITRAL AWARDS</a:t>
            </a:r>
            <a:endParaRPr lang="es-PE" altLang="es-PE" dirty="0"/>
          </a:p>
          <a:p>
            <a:pPr marL="0" indent="0">
              <a:buFont typeface="Arial" panose="020B0604020202020204" pitchFamily="34" charset="0"/>
              <a:buNone/>
              <a:defRPr/>
            </a:pPr>
            <a:endParaRPr lang="es-PE" dirty="0"/>
          </a:p>
        </p:txBody>
      </p:sp>
    </p:spTree>
    <p:extLst>
      <p:ext uri="{BB962C8B-B14F-4D97-AF65-F5344CB8AC3E}">
        <p14:creationId xmlns:p14="http://schemas.microsoft.com/office/powerpoint/2010/main" val="215958153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ítulo 1"/>
          <p:cNvSpPr>
            <a:spLocks noGrp="1"/>
          </p:cNvSpPr>
          <p:nvPr>
            <p:ph type="title"/>
          </p:nvPr>
        </p:nvSpPr>
        <p:spPr/>
        <p:txBody>
          <a:bodyPr/>
          <a:lstStyle/>
          <a:p>
            <a:r>
              <a:rPr lang="es-PE" altLang="es-PE">
                <a:ln>
                  <a:noFill/>
                </a:ln>
              </a:rPr>
              <a:t>Recomendaciones</a:t>
            </a:r>
          </a:p>
        </p:txBody>
      </p:sp>
      <p:sp>
        <p:nvSpPr>
          <p:cNvPr id="182275" name="Marcador de contenido 2"/>
          <p:cNvSpPr>
            <a:spLocks noGrp="1"/>
          </p:cNvSpPr>
          <p:nvPr>
            <p:ph idx="1"/>
          </p:nvPr>
        </p:nvSpPr>
        <p:spPr/>
        <p:txBody>
          <a:bodyPr/>
          <a:lstStyle/>
          <a:p>
            <a:pPr algn="just"/>
            <a:r>
              <a:rPr lang="es-ES" altLang="es-PE" dirty="0"/>
              <a:t>Recomendación 1(a). – La finalidad de un laudo dictado en un arbitraje comercial internacional debe ser respetada, salvo en el caso de que concurran circunstancias </a:t>
            </a:r>
            <a:r>
              <a:rPr lang="es-PE" altLang="es-PE" dirty="0"/>
              <a:t>excepcionales que lo impidan.</a:t>
            </a:r>
          </a:p>
          <a:p>
            <a:pPr algn="just"/>
            <a:r>
              <a:rPr lang="es-ES" altLang="es-PE" dirty="0"/>
              <a:t>Recomendación 1(b). – Las anteriores circunstancias excepcionales pueden concurrir en especial </a:t>
            </a:r>
            <a:r>
              <a:rPr lang="es-ES" altLang="es-PE" dirty="0">
                <a:highlight>
                  <a:srgbClr val="FFFF00"/>
                </a:highlight>
              </a:rPr>
              <a:t>cuando el reconocimiento del laudo extranjero resulte contrario al </a:t>
            </a:r>
            <a:r>
              <a:rPr lang="es-ES" altLang="es-PE" b="1" dirty="0">
                <a:highlight>
                  <a:srgbClr val="FFFF00"/>
                </a:highlight>
              </a:rPr>
              <a:t>orden público internacional del Estado de que se trate</a:t>
            </a:r>
            <a:r>
              <a:rPr lang="es-ES" altLang="es-PE" dirty="0"/>
              <a:t>.</a:t>
            </a:r>
            <a:endParaRPr lang="es-PE" altLang="es-PE" dirty="0"/>
          </a:p>
        </p:txBody>
      </p:sp>
    </p:spTree>
    <p:extLst>
      <p:ext uri="{BB962C8B-B14F-4D97-AF65-F5344CB8AC3E}">
        <p14:creationId xmlns:p14="http://schemas.microsoft.com/office/powerpoint/2010/main" val="394747177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ítulo 1"/>
          <p:cNvSpPr>
            <a:spLocks noGrp="1"/>
          </p:cNvSpPr>
          <p:nvPr>
            <p:ph type="title"/>
          </p:nvPr>
        </p:nvSpPr>
        <p:spPr/>
        <p:txBody>
          <a:bodyPr/>
          <a:lstStyle/>
          <a:p>
            <a:endParaRPr lang="es-PE" altLang="es-PE">
              <a:ln>
                <a:noFill/>
              </a:ln>
            </a:endParaRPr>
          </a:p>
        </p:txBody>
      </p:sp>
      <p:sp>
        <p:nvSpPr>
          <p:cNvPr id="183299" name="Marcador de contenido 2"/>
          <p:cNvSpPr>
            <a:spLocks noGrp="1"/>
          </p:cNvSpPr>
          <p:nvPr>
            <p:ph idx="1"/>
          </p:nvPr>
        </p:nvSpPr>
        <p:spPr/>
        <p:txBody>
          <a:bodyPr>
            <a:normAutofit/>
          </a:bodyPr>
          <a:lstStyle/>
          <a:p>
            <a:pPr algn="just"/>
            <a:r>
              <a:rPr lang="es-ES" altLang="es-PE" dirty="0"/>
              <a:t>Recomendación 1(c). – La expresión orden público internacional se utiliza en estas Recomendaciones para designar el conjunto de principios y reglas reconocidos por un Estado que, por su particular naturaleza, pueden impedir el reconocimiento o ejecución de un laudo arbitral dictado en un arbitraje comercial internacional, cuando ese reconocimiento o ejecución puede implicar la violación de esos principios o reglas, bien como consecuencia del </a:t>
            </a:r>
            <a:r>
              <a:rPr lang="es-ES" altLang="es-PE" b="1" dirty="0"/>
              <a:t>procedimiento seguido en el arbitraje en el cual se ha dictado el laudo (orden público internacional procesal, bien como consecuencia del contenido del propio laudo </a:t>
            </a:r>
            <a:r>
              <a:rPr lang="es-PE" altLang="es-PE" b="1" dirty="0"/>
              <a:t>(orden público internacional sustantivo).</a:t>
            </a:r>
          </a:p>
        </p:txBody>
      </p:sp>
    </p:spTree>
    <p:extLst>
      <p:ext uri="{BB962C8B-B14F-4D97-AF65-F5344CB8AC3E}">
        <p14:creationId xmlns:p14="http://schemas.microsoft.com/office/powerpoint/2010/main" val="23885454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ítulo 1"/>
          <p:cNvSpPr>
            <a:spLocks noGrp="1"/>
          </p:cNvSpPr>
          <p:nvPr>
            <p:ph type="title"/>
          </p:nvPr>
        </p:nvSpPr>
        <p:spPr/>
        <p:txBody>
          <a:bodyPr/>
          <a:lstStyle/>
          <a:p>
            <a:endParaRPr lang="es-PE" altLang="es-PE">
              <a:ln>
                <a:noFill/>
              </a:ln>
            </a:endParaRPr>
          </a:p>
        </p:txBody>
      </p:sp>
      <p:sp>
        <p:nvSpPr>
          <p:cNvPr id="3" name="Marcador de contenido 2"/>
          <p:cNvSpPr>
            <a:spLocks noGrp="1"/>
          </p:cNvSpPr>
          <p:nvPr>
            <p:ph idx="1"/>
          </p:nvPr>
        </p:nvSpPr>
        <p:spPr/>
        <p:txBody>
          <a:bodyPr/>
          <a:lstStyle/>
          <a:p>
            <a:pPr>
              <a:buFont typeface="Arial" panose="020B0604020202020204" pitchFamily="34" charset="0"/>
              <a:buChar char="•"/>
              <a:defRPr/>
            </a:pPr>
            <a:r>
              <a:rPr lang="es-ES" sz="2200" dirty="0"/>
              <a:t>Recomendación 1(d). – el orden público internacional de cualquier Estado incluye: </a:t>
            </a:r>
          </a:p>
          <a:p>
            <a:pPr marL="0" indent="0" algn="just">
              <a:buFont typeface="Arial" panose="020B0604020202020204" pitchFamily="34" charset="0"/>
              <a:buNone/>
              <a:defRPr/>
            </a:pPr>
            <a:r>
              <a:rPr lang="es-ES" sz="2200" dirty="0"/>
              <a:t>(i) </a:t>
            </a:r>
            <a:r>
              <a:rPr lang="es-ES" sz="2200" b="1" dirty="0"/>
              <a:t>los principios fundamentales de justicia o moralidad que un Estado desea proteger; </a:t>
            </a:r>
          </a:p>
          <a:p>
            <a:pPr marL="0" indent="0" algn="just">
              <a:buFont typeface="Arial" panose="020B0604020202020204" pitchFamily="34" charset="0"/>
              <a:buNone/>
              <a:defRPr/>
            </a:pPr>
            <a:r>
              <a:rPr lang="es-ES" sz="2200" dirty="0"/>
              <a:t>(ii) </a:t>
            </a:r>
            <a:r>
              <a:rPr lang="es-ES" sz="2200" b="1" dirty="0"/>
              <a:t>las reglas diseñadas para servir a los intereses </a:t>
            </a:r>
            <a:r>
              <a:rPr lang="es-PE" sz="2200" b="1" dirty="0"/>
              <a:t>esenciales de naturaleza política, social o económica </a:t>
            </a:r>
            <a:r>
              <a:rPr lang="es-ES" sz="2200" b="1" dirty="0"/>
              <a:t>de ese Estado, que se conocen como reglas de orden público; y </a:t>
            </a:r>
          </a:p>
          <a:p>
            <a:pPr marL="0" indent="0" algn="just">
              <a:buFont typeface="Arial" panose="020B0604020202020204" pitchFamily="34" charset="0"/>
              <a:buNone/>
              <a:defRPr/>
            </a:pPr>
            <a:r>
              <a:rPr lang="es-ES" sz="2200" dirty="0"/>
              <a:t>(iii) </a:t>
            </a:r>
            <a:r>
              <a:rPr lang="es-ES" sz="2200" b="1" dirty="0"/>
              <a:t>el deber de un Estado de respetar sus obligaciones para con otros Estados u organizaciones internacionales.</a:t>
            </a:r>
            <a:endParaRPr lang="es-PE" sz="2200" b="1" dirty="0"/>
          </a:p>
        </p:txBody>
      </p:sp>
    </p:spTree>
    <p:extLst>
      <p:ext uri="{BB962C8B-B14F-4D97-AF65-F5344CB8AC3E}">
        <p14:creationId xmlns:p14="http://schemas.microsoft.com/office/powerpoint/2010/main" val="2045297453"/>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58B74F-EBB3-487D-A6D6-DAD56732F1D7}"/>
              </a:ext>
            </a:extLst>
          </p:cNvPr>
          <p:cNvSpPr>
            <a:spLocks noGrp="1"/>
          </p:cNvSpPr>
          <p:nvPr>
            <p:ph type="title"/>
          </p:nvPr>
        </p:nvSpPr>
        <p:spPr/>
        <p:txBody>
          <a:bodyPr/>
          <a:lstStyle/>
          <a:p>
            <a:endParaRPr lang="es-PE"/>
          </a:p>
        </p:txBody>
      </p:sp>
      <p:sp>
        <p:nvSpPr>
          <p:cNvPr id="185347" name="Marcador de contenido 2"/>
          <p:cNvSpPr>
            <a:spLocks noGrp="1"/>
          </p:cNvSpPr>
          <p:nvPr>
            <p:ph idx="1"/>
          </p:nvPr>
        </p:nvSpPr>
        <p:spPr/>
        <p:txBody>
          <a:bodyPr>
            <a:normAutofit/>
          </a:bodyPr>
          <a:lstStyle/>
          <a:p>
            <a:pPr marL="0" indent="0" algn="just">
              <a:buNone/>
            </a:pPr>
            <a:r>
              <a:rPr lang="es-ES" altLang="es-PE" sz="2200" dirty="0">
                <a:highlight>
                  <a:srgbClr val="FFFF00"/>
                </a:highlight>
              </a:rPr>
              <a:t>Recomendación 1(e). – </a:t>
            </a:r>
            <a:r>
              <a:rPr lang="es-ES" altLang="es-PE" sz="2200" b="1" dirty="0">
                <a:highlight>
                  <a:srgbClr val="FFFF00"/>
                </a:highlight>
              </a:rPr>
              <a:t>ejemplo de principio fundamental de carácter sustantivo: la interdicción del abuso de derecho. </a:t>
            </a:r>
            <a:r>
              <a:rPr lang="es-PE" altLang="es-PE" sz="2200" b="1" dirty="0">
                <a:highlight>
                  <a:srgbClr val="FFFF00"/>
                </a:highlight>
              </a:rPr>
              <a:t>Ejemplo de principio fundamental de carácter procesal: </a:t>
            </a:r>
            <a:r>
              <a:rPr lang="es-ES" altLang="es-PE" sz="2200" b="1" dirty="0">
                <a:highlight>
                  <a:srgbClr val="FFFF00"/>
                </a:highlight>
              </a:rPr>
              <a:t>el requisito de imparcialidad del tribunal arbitral. Ejemplo de regla de orden público: la legislación antitrust. Ejemplo de obligación internacional del Estado: una resolución sancionadora de la Organización de Naciones Unidas. Algunas reglas, tales como las que prohíben la corrupción, caen dentro de varias de las anteriores </a:t>
            </a:r>
            <a:r>
              <a:rPr lang="es-PE" altLang="es-PE" sz="2200" b="1" dirty="0">
                <a:highlight>
                  <a:srgbClr val="FFFF00"/>
                </a:highlight>
              </a:rPr>
              <a:t>categorías.</a:t>
            </a:r>
          </a:p>
          <a:p>
            <a:pPr marL="0" indent="0" algn="just">
              <a:buNone/>
            </a:pPr>
            <a:r>
              <a:rPr lang="es-ES" altLang="es-PE" sz="2200" dirty="0"/>
              <a:t>Recomendación 1(f). – el hecho de que la sede del arbitraje se halle ubicada en el territorio del foro o en el extranjero no debe tenerse en consideración a la hora de determinar si el laudo respeta el orden público internacional.</a:t>
            </a:r>
            <a:endParaRPr lang="es-PE" altLang="es-PE" sz="2200" dirty="0"/>
          </a:p>
        </p:txBody>
      </p:sp>
    </p:spTree>
    <p:extLst>
      <p:ext uri="{BB962C8B-B14F-4D97-AF65-F5344CB8AC3E}">
        <p14:creationId xmlns:p14="http://schemas.microsoft.com/office/powerpoint/2010/main" val="280197201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ítulo 1"/>
          <p:cNvSpPr>
            <a:spLocks noGrp="1"/>
          </p:cNvSpPr>
          <p:nvPr>
            <p:ph type="title"/>
          </p:nvPr>
        </p:nvSpPr>
        <p:spPr/>
        <p:txBody>
          <a:bodyPr/>
          <a:lstStyle/>
          <a:p>
            <a:endParaRPr lang="es-PE" altLang="es-PE">
              <a:ln>
                <a:noFill/>
              </a:ln>
            </a:endParaRPr>
          </a:p>
        </p:txBody>
      </p:sp>
      <p:sp>
        <p:nvSpPr>
          <p:cNvPr id="186371" name="Marcador de contenido 2"/>
          <p:cNvSpPr>
            <a:spLocks noGrp="1"/>
          </p:cNvSpPr>
          <p:nvPr>
            <p:ph idx="1"/>
          </p:nvPr>
        </p:nvSpPr>
        <p:spPr/>
        <p:txBody>
          <a:bodyPr/>
          <a:lstStyle/>
          <a:p>
            <a:pPr marL="0" indent="0" algn="just">
              <a:buNone/>
            </a:pPr>
            <a:r>
              <a:rPr lang="es-ES" altLang="es-PE" dirty="0"/>
              <a:t>Recomendación 1(g). – si un tribunal rechaza el reconocimiento de un laudo extranjero </a:t>
            </a:r>
            <a:r>
              <a:rPr lang="es-ES" altLang="es-PE" b="1" dirty="0"/>
              <a:t>no puede limitarse a invocar genéricamente el artículo V.2 </a:t>
            </a:r>
            <a:r>
              <a:rPr lang="es-ES" altLang="es-PE" dirty="0"/>
              <a:t>del Convenio de Nueva York o la norma interna reguladora del orden público, sino que </a:t>
            </a:r>
            <a:r>
              <a:rPr lang="es-ES" altLang="es-PE" b="1" dirty="0"/>
              <a:t>debe detallar el razonamiento que ha seguido para rechazar el reconocimiento</a:t>
            </a:r>
            <a:r>
              <a:rPr lang="es-ES" altLang="es-PE" dirty="0"/>
              <a:t>.</a:t>
            </a:r>
          </a:p>
          <a:p>
            <a:pPr marL="0" indent="0" algn="just">
              <a:buNone/>
            </a:pPr>
            <a:r>
              <a:rPr lang="es-ES" altLang="es-PE" dirty="0"/>
              <a:t>Recomendación 1(h). – se recomienda otorgar el reconocimiento parcial cuando sólo una parte del laudo es contraria al orden público internacional.</a:t>
            </a:r>
            <a:endParaRPr lang="es-PE" altLang="es-PE" dirty="0"/>
          </a:p>
        </p:txBody>
      </p:sp>
    </p:spTree>
    <p:extLst>
      <p:ext uri="{BB962C8B-B14F-4D97-AF65-F5344CB8AC3E}">
        <p14:creationId xmlns:p14="http://schemas.microsoft.com/office/powerpoint/2010/main" val="4072461670"/>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ítulo 1"/>
          <p:cNvSpPr>
            <a:spLocks noGrp="1"/>
          </p:cNvSpPr>
          <p:nvPr>
            <p:ph type="title"/>
          </p:nvPr>
        </p:nvSpPr>
        <p:spPr/>
        <p:txBody>
          <a:bodyPr/>
          <a:lstStyle/>
          <a:p>
            <a:endParaRPr lang="es-PE" altLang="es-PE">
              <a:ln>
                <a:noFill/>
              </a:ln>
            </a:endParaRPr>
          </a:p>
        </p:txBody>
      </p:sp>
      <p:sp>
        <p:nvSpPr>
          <p:cNvPr id="187395" name="Marcador de contenido 2"/>
          <p:cNvSpPr>
            <a:spLocks noGrp="1"/>
          </p:cNvSpPr>
          <p:nvPr>
            <p:ph idx="1"/>
          </p:nvPr>
        </p:nvSpPr>
        <p:spPr/>
        <p:txBody>
          <a:bodyPr>
            <a:normAutofit/>
          </a:bodyPr>
          <a:lstStyle/>
          <a:p>
            <a:pPr marL="0" indent="0" algn="just">
              <a:buNone/>
            </a:pPr>
            <a:r>
              <a:rPr lang="es-ES" altLang="es-PE" sz="2200" dirty="0"/>
              <a:t>Recomendación 2(a). – para conceder o denegar el reconocimiento de un laudo extranjero, debe tenerse en consideración el concepto de orden público vigente en el ordenamiento jurídico del país del exequátur, y no el del ordenamiento jurídico aplicable al contrato, el vigente en la ley del lugar de cumplimiento del contrato o el del </a:t>
            </a:r>
            <a:r>
              <a:rPr lang="es-PE" altLang="es-PE" sz="2200" dirty="0"/>
              <a:t>lugar del arbitraje.</a:t>
            </a:r>
          </a:p>
          <a:p>
            <a:pPr marL="0" indent="0" algn="just">
              <a:buNone/>
            </a:pPr>
            <a:r>
              <a:rPr lang="es-ES" altLang="es-PE" sz="2200" dirty="0"/>
              <a:t>Recomendación 2(b). – A la hora de analizar si un principio general tiene la suficiente importancia como para justificar la denegación del reconocimiento y ejecución de un laudo, el tribunal deberá tener en cuenta el carácter internacional del caso, su conexión con el sistema jurídico del foro y la existencia o inexistencia de consenso internacional sobre el principio cuya aplicación se pretende.</a:t>
            </a:r>
            <a:endParaRPr lang="es-PE" altLang="es-PE" sz="2200" dirty="0"/>
          </a:p>
        </p:txBody>
      </p:sp>
    </p:spTree>
    <p:extLst>
      <p:ext uri="{BB962C8B-B14F-4D97-AF65-F5344CB8AC3E}">
        <p14:creationId xmlns:p14="http://schemas.microsoft.com/office/powerpoint/2010/main" val="2836716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p>
            <a:pPr eaLnBrk="1" fontAlgn="auto" hangingPunct="1">
              <a:spcAft>
                <a:spcPts val="0"/>
              </a:spcAft>
              <a:defRPr/>
            </a:pPr>
            <a:r>
              <a:rPr lang="es-PE" sz="3600" dirty="0">
                <a:solidFill>
                  <a:schemeClr val="tx1">
                    <a:lumMod val="75000"/>
                    <a:lumOff val="25000"/>
                  </a:schemeClr>
                </a:solidFill>
              </a:rPr>
              <a:t>Nuevas reglas IBA sobre conflictos de interés</a:t>
            </a:r>
          </a:p>
        </p:txBody>
      </p:sp>
      <p:sp>
        <p:nvSpPr>
          <p:cNvPr id="20483" name="Marcador de contenido 2"/>
          <p:cNvSpPr>
            <a:spLocks noGrp="1"/>
          </p:cNvSpPr>
          <p:nvPr>
            <p:ph idx="1"/>
          </p:nvPr>
        </p:nvSpPr>
        <p:spPr/>
        <p:txBody>
          <a:bodyPr rtlCol="0">
            <a:normAutofit/>
          </a:bodyPr>
          <a:lstStyle/>
          <a:p>
            <a:pPr marL="0" indent="0" algn="just" eaLnBrk="1" fontAlgn="auto" hangingPunct="1">
              <a:buFont typeface="Calibri" panose="020F0502020204030204" pitchFamily="34" charset="0"/>
              <a:buNone/>
              <a:defRPr/>
            </a:pPr>
            <a:r>
              <a:rPr lang="en-US" altLang="es-PE">
                <a:solidFill>
                  <a:schemeClr val="tx1">
                    <a:lumMod val="85000"/>
                    <a:lumOff val="15000"/>
                  </a:schemeClr>
                </a:solidFill>
              </a:rPr>
              <a:t>1. La Third Party Funder debe reveler su identidad y “compartir” la de la parte que está financiando.</a:t>
            </a:r>
          </a:p>
          <a:p>
            <a:pPr marL="0" indent="0" algn="just" eaLnBrk="1" fontAlgn="auto" hangingPunct="1">
              <a:buFont typeface="Calibri" panose="020F0502020204030204" pitchFamily="34" charset="0"/>
              <a:buNone/>
              <a:defRPr/>
            </a:pPr>
            <a:r>
              <a:rPr lang="en-US" altLang="es-PE">
                <a:solidFill>
                  <a:schemeClr val="tx1">
                    <a:lumMod val="85000"/>
                    <a:lumOff val="15000"/>
                  </a:schemeClr>
                </a:solidFill>
              </a:rPr>
              <a:t>2. </a:t>
            </a:r>
            <a:r>
              <a:rPr lang="es-ES" altLang="es-PE">
                <a:solidFill>
                  <a:schemeClr val="tx1">
                    <a:lumMod val="85000"/>
                    <a:lumOff val="15000"/>
                  </a:schemeClr>
                </a:solidFill>
              </a:rPr>
              <a:t>Los árbitros que son miembros de bufetes de abogados, también deben "asumir la identidad" de su bufete de abogados - esto no se extiende a los abogados y sus colegios profesionales</a:t>
            </a:r>
            <a:r>
              <a:rPr lang="en-US" altLang="es-PE">
                <a:solidFill>
                  <a:schemeClr val="tx1">
                    <a:lumMod val="85000"/>
                    <a:lumOff val="15000"/>
                  </a:schemeClr>
                </a:solidFill>
              </a:rPr>
              <a:t>.</a:t>
            </a:r>
          </a:p>
          <a:p>
            <a:pPr marL="0" indent="0" algn="just" eaLnBrk="1" fontAlgn="auto" hangingPunct="1">
              <a:buFont typeface="Calibri" panose="020F0502020204030204" pitchFamily="34" charset="0"/>
              <a:buNone/>
              <a:defRPr/>
            </a:pPr>
            <a:r>
              <a:rPr lang="en-US" altLang="es-PE">
                <a:solidFill>
                  <a:schemeClr val="tx1">
                    <a:lumMod val="85000"/>
                    <a:lumOff val="15000"/>
                  </a:schemeClr>
                </a:solidFill>
              </a:rPr>
              <a:t>3. Renuncias anticipadas de las partes para que los árbitros no puedan ser recusados por no haber revelado algún conflicto  de interés</a:t>
            </a:r>
          </a:p>
          <a:p>
            <a:pPr marL="0" indent="0" algn="just" eaLnBrk="1" fontAlgn="auto" hangingPunct="1">
              <a:buFont typeface="Calibri" panose="020F0502020204030204" pitchFamily="34" charset="0"/>
              <a:buNone/>
              <a:defRPr/>
            </a:pPr>
            <a:r>
              <a:rPr lang="en-US" altLang="es-PE">
                <a:solidFill>
                  <a:schemeClr val="tx1">
                    <a:lumMod val="85000"/>
                    <a:lumOff val="15000"/>
                  </a:schemeClr>
                </a:solidFill>
              </a:rPr>
              <a:t>4. Las reglas 2014 se aplican también a los no abogados que fungen como árbitros</a:t>
            </a:r>
            <a:endParaRPr lang="es-PE" altLang="es-PE">
              <a:solidFill>
                <a:schemeClr val="tx1">
                  <a:lumMod val="85000"/>
                  <a:lumOff val="15000"/>
                </a:schemeClr>
              </a:solidFill>
            </a:endParaRPr>
          </a:p>
          <a:p>
            <a:pPr marL="0" indent="0" algn="just" eaLnBrk="1" fontAlgn="auto" hangingPunct="1">
              <a:buFont typeface="Calibri" panose="020F0502020204030204" pitchFamily="34" charset="0"/>
              <a:buNone/>
              <a:defRPr/>
            </a:pPr>
            <a:r>
              <a:rPr lang="en-US" altLang="es-PE">
                <a:solidFill>
                  <a:schemeClr val="tx1">
                    <a:lumMod val="85000"/>
                    <a:lumOff val="15000"/>
                  </a:schemeClr>
                </a:solidFill>
              </a:rPr>
              <a:t>5. Deber de revelar la identidad de los consejeros legales de las partes incluyendo si el abogado es miembro del mismo colegio que el árbitro.</a:t>
            </a:r>
            <a:endParaRPr lang="es-PE" altLang="es-PE">
              <a:solidFill>
                <a:schemeClr val="tx1">
                  <a:lumMod val="85000"/>
                  <a:lumOff val="15000"/>
                </a:schemeClr>
              </a:solidFill>
            </a:endParaRP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ítulo 1"/>
          <p:cNvSpPr>
            <a:spLocks noGrp="1"/>
          </p:cNvSpPr>
          <p:nvPr>
            <p:ph type="title"/>
          </p:nvPr>
        </p:nvSpPr>
        <p:spPr/>
        <p:txBody>
          <a:bodyPr/>
          <a:lstStyle/>
          <a:p>
            <a:endParaRPr lang="es-PE" altLang="es-PE">
              <a:ln>
                <a:noFill/>
              </a:ln>
            </a:endParaRPr>
          </a:p>
        </p:txBody>
      </p:sp>
      <p:sp>
        <p:nvSpPr>
          <p:cNvPr id="188419" name="Marcador de contenido 2"/>
          <p:cNvSpPr>
            <a:spLocks noGrp="1"/>
          </p:cNvSpPr>
          <p:nvPr>
            <p:ph idx="1"/>
          </p:nvPr>
        </p:nvSpPr>
        <p:spPr/>
        <p:txBody>
          <a:bodyPr>
            <a:normAutofit/>
          </a:bodyPr>
          <a:lstStyle/>
          <a:p>
            <a:pPr marL="0" indent="0">
              <a:buNone/>
            </a:pPr>
            <a:r>
              <a:rPr lang="es-ES" altLang="es-PE" sz="2200" dirty="0"/>
              <a:t>Recomendación 2(c): la parte que se opone al exequátur tiene que haber alegado ya ante el tribunal arbitral la causa de oposición al reconocimiento.</a:t>
            </a:r>
          </a:p>
          <a:p>
            <a:pPr marL="0" indent="0" algn="just">
              <a:buNone/>
            </a:pPr>
            <a:r>
              <a:rPr lang="es-ES" altLang="es-PE" sz="2200" dirty="0"/>
              <a:t>Recomendación 3(a). – La infracción de una regla imperativa (esto es, de una regla no dispositiva, que no se puede excluir por acuerdo de las partes) no lleva aparejada necesariamente la infracción del orden público.</a:t>
            </a:r>
          </a:p>
          <a:p>
            <a:pPr marL="0" indent="0" algn="just">
              <a:buNone/>
            </a:pPr>
            <a:r>
              <a:rPr lang="es-ES" altLang="es-PE" sz="2200" dirty="0"/>
              <a:t>Recomendación 3(b). – </a:t>
            </a:r>
            <a:r>
              <a:rPr lang="es-ES" altLang="es-PE" sz="2200" dirty="0">
                <a:highlight>
                  <a:srgbClr val="FFFF00"/>
                </a:highlight>
              </a:rPr>
              <a:t>Un Tribunal sólo puede rechazar el reconocimiento de un laudo en virtud de una norma de orden público cuando: (i) esa norma tenga precisamente como finalidad aplicarse a la situación en litigio, y (ii) el reconocimiento del laudo desbarataría los intereses económicos, sociales y políticos protegidos por la norma.</a:t>
            </a:r>
            <a:endParaRPr lang="es-PE" altLang="es-PE" sz="2200" dirty="0">
              <a:highlight>
                <a:srgbClr val="FFFF00"/>
              </a:highlight>
            </a:endParaRPr>
          </a:p>
        </p:txBody>
      </p:sp>
    </p:spTree>
    <p:extLst>
      <p:ext uri="{BB962C8B-B14F-4D97-AF65-F5344CB8AC3E}">
        <p14:creationId xmlns:p14="http://schemas.microsoft.com/office/powerpoint/2010/main" val="59299541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17745B-029E-417B-9FAB-783092517E05}"/>
              </a:ext>
            </a:extLst>
          </p:cNvPr>
          <p:cNvSpPr>
            <a:spLocks noGrp="1"/>
          </p:cNvSpPr>
          <p:nvPr>
            <p:ph type="title"/>
          </p:nvPr>
        </p:nvSpPr>
        <p:spPr/>
        <p:txBody>
          <a:bodyPr/>
          <a:lstStyle/>
          <a:p>
            <a:endParaRPr lang="es-PE"/>
          </a:p>
        </p:txBody>
      </p:sp>
      <p:sp>
        <p:nvSpPr>
          <p:cNvPr id="189443" name="Marcador de contenido 2"/>
          <p:cNvSpPr>
            <a:spLocks noGrp="1"/>
          </p:cNvSpPr>
          <p:nvPr>
            <p:ph idx="1"/>
          </p:nvPr>
        </p:nvSpPr>
        <p:spPr/>
        <p:txBody>
          <a:bodyPr>
            <a:normAutofit/>
          </a:bodyPr>
          <a:lstStyle/>
          <a:p>
            <a:pPr marL="0" indent="0" algn="just">
              <a:buNone/>
            </a:pPr>
            <a:r>
              <a:rPr lang="es-ES" altLang="es-PE" sz="2200" dirty="0"/>
              <a:t>Recomendación 3(c). – Cuando la supuesta infracción de una norma de orden público no resulte evidente de la mera lectura del fallo del laudo, el Tribunal del exequátur podrá entrar a examinar los hechos fundamentales fácticos y jurídicos del asunto.</a:t>
            </a:r>
          </a:p>
          <a:p>
            <a:pPr marL="0" indent="0">
              <a:buNone/>
            </a:pPr>
            <a:r>
              <a:rPr lang="es-ES" altLang="es-PE" sz="2200" dirty="0"/>
              <a:t>Recomendación 3(d). – Si la fecha de entrada en vigor de la norma considerada de orden público es posterior a la fecha de emisión del laudo, sólo deberá denegarse el exequátur si es claro que la aplicación de esa norma tiene </a:t>
            </a:r>
            <a:r>
              <a:rPr lang="es-PE" altLang="es-PE" sz="2200" dirty="0"/>
              <a:t>carácter retroactivo.</a:t>
            </a:r>
          </a:p>
          <a:p>
            <a:pPr marL="0" indent="0" algn="just">
              <a:buNone/>
            </a:pPr>
            <a:r>
              <a:rPr lang="es-ES" altLang="es-PE" sz="2200" dirty="0"/>
              <a:t>Recomendación 4: el tribunal del foro puede denegar el reconocimiento del laudo si ese reconocimiento supondría que el Estado infringiera manifiestamente sus obligaciones para con otros Estados </a:t>
            </a:r>
            <a:r>
              <a:rPr lang="es-PE" altLang="es-PE" sz="2200" dirty="0"/>
              <a:t>u organizaciones internacionales. </a:t>
            </a:r>
          </a:p>
          <a:p>
            <a:pPr marL="0" indent="0" algn="just">
              <a:buNone/>
            </a:pPr>
            <a:r>
              <a:rPr lang="es-PE" altLang="es-PE" sz="2200" dirty="0"/>
              <a:t>ÁLVARO LÓPEZ DE ARGUMEDO PIÑEIRO Y MARCOS </a:t>
            </a:r>
            <a:r>
              <a:rPr lang="es-PE" altLang="es-PE" sz="2200"/>
              <a:t>DEBENITO LLOPIS-LLOMBART</a:t>
            </a:r>
            <a:endParaRPr lang="es-PE" altLang="es-PE" sz="2200" dirty="0"/>
          </a:p>
        </p:txBody>
      </p:sp>
    </p:spTree>
    <p:extLst>
      <p:ext uri="{BB962C8B-B14F-4D97-AF65-F5344CB8AC3E}">
        <p14:creationId xmlns:p14="http://schemas.microsoft.com/office/powerpoint/2010/main" val="292105523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dirty="0"/>
              <a:t>63.1.g</a:t>
            </a:r>
          </a:p>
        </p:txBody>
      </p:sp>
      <p:sp>
        <p:nvSpPr>
          <p:cNvPr id="3" name="Marcador de contenido 2"/>
          <p:cNvSpPr>
            <a:spLocks noGrp="1"/>
          </p:cNvSpPr>
          <p:nvPr>
            <p:ph idx="1"/>
          </p:nvPr>
        </p:nvSpPr>
        <p:spPr/>
        <p:txBody>
          <a:bodyPr/>
          <a:lstStyle/>
          <a:p>
            <a:pPr marL="0" indent="0" algn="just">
              <a:buNone/>
            </a:pPr>
            <a:r>
              <a:rPr lang="es-ES" dirty="0"/>
              <a:t>El laudo sólo podrá ser anulado cuando la parte que solicita la anulación alegue y pruebe: </a:t>
            </a:r>
          </a:p>
          <a:p>
            <a:endParaRPr lang="es-ES" dirty="0"/>
          </a:p>
          <a:p>
            <a:pPr marL="0" indent="0" algn="just">
              <a:buNone/>
            </a:pPr>
            <a:r>
              <a:rPr lang="es-ES" dirty="0"/>
              <a:t>g. Que la controversia ha sido </a:t>
            </a:r>
            <a:r>
              <a:rPr lang="es-ES" b="1" dirty="0"/>
              <a:t>decidida</a:t>
            </a:r>
            <a:r>
              <a:rPr lang="es-ES" dirty="0"/>
              <a:t> fuera del plazo pactado por las partes, previsto en el reglamento arbitral aplicable o establecido por el tribunal arbitral. </a:t>
            </a:r>
            <a:endParaRPr lang="es-PE" dirty="0"/>
          </a:p>
        </p:txBody>
      </p:sp>
    </p:spTree>
    <p:extLst>
      <p:ext uri="{BB962C8B-B14F-4D97-AF65-F5344CB8AC3E}">
        <p14:creationId xmlns:p14="http://schemas.microsoft.com/office/powerpoint/2010/main" val="2252878294"/>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1 Título"/>
          <p:cNvSpPr>
            <a:spLocks noGrp="1"/>
          </p:cNvSpPr>
          <p:nvPr>
            <p:ph type="title"/>
          </p:nvPr>
        </p:nvSpPr>
        <p:spPr/>
        <p:txBody>
          <a:bodyPr rtlCol="0">
            <a:normAutofit/>
          </a:bodyPr>
          <a:lstStyle/>
          <a:p>
            <a:pPr eaLnBrk="1" fontAlgn="auto" hangingPunct="1">
              <a:spcAft>
                <a:spcPts val="0"/>
              </a:spcAft>
              <a:defRPr/>
            </a:pPr>
            <a:r>
              <a:rPr lang="es-PE" altLang="es-PE">
                <a:solidFill>
                  <a:schemeClr val="tx1">
                    <a:lumMod val="75000"/>
                    <a:lumOff val="25000"/>
                  </a:schemeClr>
                </a:solidFill>
              </a:rPr>
              <a:t>Laudo fuera del plazo</a:t>
            </a:r>
          </a:p>
        </p:txBody>
      </p:sp>
      <p:sp>
        <p:nvSpPr>
          <p:cNvPr id="171011" name="2 Marcador de contenido"/>
          <p:cNvSpPr>
            <a:spLocks noGrp="1"/>
          </p:cNvSpPr>
          <p:nvPr>
            <p:ph idx="1"/>
          </p:nvPr>
        </p:nvSpPr>
        <p:spPr/>
        <p:txBody>
          <a:bodyPr/>
          <a:lstStyle/>
          <a:p>
            <a:pPr algn="just" eaLnBrk="1" hangingPunct="1"/>
            <a:r>
              <a:rPr lang="es-PE" altLang="es-PE" dirty="0"/>
              <a:t>La causal prevista en el inciso g. del numeral 1 de este artículo sólo será procedente si la parte afectada lo hubiera manifestado por escrito de manera inequívoca al tribunal arbitral y su comportamiento en las actuaciones arbitrales posteriores no sea incompatible con este reclamo.</a:t>
            </a:r>
          </a:p>
          <a:p>
            <a:pPr algn="just" eaLnBrk="1" hangingPunct="1"/>
            <a:endParaRPr lang="es-PE" altLang="es-PE" dirty="0"/>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sz="3600" dirty="0">
                <a:hlinkClick r:id="rId3" action="ppaction://hlinkfile"/>
              </a:rPr>
              <a:t>Expediente N° N°302-2013 Primera Comercial</a:t>
            </a:r>
            <a:endParaRPr lang="es-PE" sz="36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164927525"/>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9403569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ítulo 1"/>
          <p:cNvSpPr>
            <a:spLocks noGrp="1"/>
          </p:cNvSpPr>
          <p:nvPr>
            <p:ph type="title"/>
          </p:nvPr>
        </p:nvSpPr>
        <p:spPr/>
        <p:txBody>
          <a:bodyPr/>
          <a:lstStyle/>
          <a:p>
            <a:r>
              <a:rPr lang="es-PE" altLang="es-PE">
                <a:ln>
                  <a:noFill/>
                </a:ln>
              </a:rPr>
              <a:t>Decidirse y notificarse</a:t>
            </a:r>
          </a:p>
        </p:txBody>
      </p:sp>
      <p:sp>
        <p:nvSpPr>
          <p:cNvPr id="3" name="Marcador de contenido 2"/>
          <p:cNvSpPr>
            <a:spLocks noGrp="1"/>
          </p:cNvSpPr>
          <p:nvPr>
            <p:ph idx="1"/>
          </p:nvPr>
        </p:nvSpPr>
        <p:spPr/>
        <p:txBody>
          <a:bodyPr/>
          <a:lstStyle/>
          <a:p>
            <a:pPr>
              <a:buFont typeface="Arial" panose="020B0604020202020204" pitchFamily="34" charset="0"/>
              <a:buChar char="•"/>
              <a:defRPr/>
            </a:pPr>
            <a:r>
              <a:rPr lang="es-PE" dirty="0"/>
              <a:t>Artículo 53.- Plazo</a:t>
            </a:r>
          </a:p>
          <a:p>
            <a:pPr marL="0" indent="0" algn="just">
              <a:buFont typeface="Arial" panose="020B0604020202020204" pitchFamily="34" charset="0"/>
              <a:buNone/>
              <a:defRPr/>
            </a:pPr>
            <a:r>
              <a:rPr lang="es-PE" dirty="0"/>
              <a:t>La controversia debe </a:t>
            </a:r>
            <a:r>
              <a:rPr lang="es-PE" b="1" dirty="0"/>
              <a:t>decidirse</a:t>
            </a:r>
            <a:r>
              <a:rPr lang="es-PE" dirty="0"/>
              <a:t> y </a:t>
            </a:r>
            <a:r>
              <a:rPr lang="es-PE" b="1" dirty="0"/>
              <a:t>notificarse</a:t>
            </a:r>
            <a:r>
              <a:rPr lang="es-PE" dirty="0"/>
              <a:t> dentro del plazo establecido por las partes, por el reglamento arbitral aplicable o, en su defecto, por el tribunal arbitral.</a:t>
            </a:r>
          </a:p>
          <a:p>
            <a:pPr marL="0" indent="0" algn="just">
              <a:buFont typeface="Arial" panose="020B0604020202020204" pitchFamily="34" charset="0"/>
              <a:buNone/>
              <a:defRPr/>
            </a:pPr>
            <a:endParaRPr lang="es-PE" dirty="0"/>
          </a:p>
          <a:p>
            <a:pPr marL="0" indent="0" algn="just">
              <a:buFont typeface="Arial" panose="020B0604020202020204" pitchFamily="34" charset="0"/>
              <a:buNone/>
              <a:defRPr/>
            </a:pPr>
            <a:r>
              <a:rPr lang="es-PE" dirty="0" err="1">
                <a:hlinkClick r:id="rId2" action="ppaction://hlinkfile"/>
              </a:rPr>
              <a:t>Exp</a:t>
            </a:r>
            <a:r>
              <a:rPr lang="es-PE" dirty="0">
                <a:hlinkClick r:id="rId2" action="ppaction://hlinkfile"/>
              </a:rPr>
              <a:t>. 113-2015 Segunda Sala</a:t>
            </a:r>
            <a:endParaRPr lang="es-PE" dirty="0"/>
          </a:p>
        </p:txBody>
      </p:sp>
    </p:spTree>
    <p:extLst>
      <p:ext uri="{BB962C8B-B14F-4D97-AF65-F5344CB8AC3E}">
        <p14:creationId xmlns:p14="http://schemas.microsoft.com/office/powerpoint/2010/main" val="1230911718"/>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dirty="0" err="1">
                <a:hlinkClick r:id="rId2" action="ppaction://hlinkfile"/>
              </a:rPr>
              <a:t>Exp</a:t>
            </a:r>
            <a:r>
              <a:rPr lang="es-PE" dirty="0">
                <a:hlinkClick r:id="rId2" action="ppaction://hlinkfile"/>
              </a:rPr>
              <a:t>. 00235-2014 Segunda Comercial</a:t>
            </a:r>
            <a:endParaRPr lang="es-PE"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347418656"/>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lecha izquierda y arriba 2"/>
          <p:cNvSpPr/>
          <p:nvPr/>
        </p:nvSpPr>
        <p:spPr>
          <a:xfrm>
            <a:off x="8040216" y="4581128"/>
            <a:ext cx="1296144" cy="864096"/>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CuadroTexto 4"/>
          <p:cNvSpPr txBox="1"/>
          <p:nvPr/>
        </p:nvSpPr>
        <p:spPr>
          <a:xfrm>
            <a:off x="8328248" y="5429449"/>
            <a:ext cx="2985113" cy="461665"/>
          </a:xfrm>
          <a:prstGeom prst="rect">
            <a:avLst/>
          </a:prstGeom>
          <a:noFill/>
        </p:spPr>
        <p:txBody>
          <a:bodyPr wrap="none" rtlCol="0">
            <a:spAutoFit/>
          </a:bodyPr>
          <a:lstStyle/>
          <a:p>
            <a:r>
              <a:rPr lang="es-PE" dirty="0"/>
              <a:t>¿Qué ocurrió primero?</a:t>
            </a:r>
          </a:p>
        </p:txBody>
      </p:sp>
    </p:spTree>
    <p:extLst>
      <p:ext uri="{BB962C8B-B14F-4D97-AF65-F5344CB8AC3E}">
        <p14:creationId xmlns:p14="http://schemas.microsoft.com/office/powerpoint/2010/main" val="292202773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dirty="0" err="1"/>
              <a:t>Exp</a:t>
            </a:r>
            <a:r>
              <a:rPr lang="es-PE" dirty="0"/>
              <a:t>. 00235-2014 Segunda Comercial</a:t>
            </a:r>
          </a:p>
        </p:txBody>
      </p:sp>
      <p:sp>
        <p:nvSpPr>
          <p:cNvPr id="3" name="Marcador de contenido 2"/>
          <p:cNvSpPr>
            <a:spLocks noGrp="1"/>
          </p:cNvSpPr>
          <p:nvPr>
            <p:ph idx="1"/>
          </p:nvPr>
        </p:nvSpPr>
        <p:spPr/>
        <p:txBody>
          <a:bodyPr/>
          <a:lstStyle/>
          <a:p>
            <a:pPr marL="0" indent="0" algn="just">
              <a:buNone/>
            </a:pPr>
            <a:r>
              <a:rPr lang="es-PE" dirty="0"/>
              <a:t>El laudo estaba fechado el día 23/07/2014</a:t>
            </a:r>
          </a:p>
          <a:p>
            <a:pPr marL="0" indent="0" algn="just">
              <a:buNone/>
            </a:pPr>
            <a:r>
              <a:rPr lang="es-PE" dirty="0"/>
              <a:t>“Ello permite colegir de modo objetivo que </a:t>
            </a:r>
            <a:r>
              <a:rPr lang="es-ES" dirty="0"/>
              <a:t>el Tribunal Arbitral </a:t>
            </a:r>
            <a:r>
              <a:rPr lang="es-ES" b="1" dirty="0"/>
              <a:t>expidió </a:t>
            </a:r>
            <a:r>
              <a:rPr lang="es-ES" dirty="0"/>
              <a:t>el Laudo Arbitral contenido en la resolución número treinta y uno, dentro de los treinta días hábiles adicionales que tenía para laudar, conforme así se acordó en la precitada regla inserta en el punto 32, en la que no se menciona la obligación de notificar el Laudo dentro de ese plazo, sino específicamente de </a:t>
            </a:r>
            <a:r>
              <a:rPr lang="es-ES" b="1" dirty="0"/>
              <a:t>expedirlo</a:t>
            </a:r>
            <a:r>
              <a:rPr lang="es-ES" dirty="0"/>
              <a:t>, lo que sí ocurrió”.</a:t>
            </a:r>
            <a:endParaRPr lang="es-PE" dirty="0"/>
          </a:p>
        </p:txBody>
      </p:sp>
    </p:spTree>
    <p:extLst>
      <p:ext uri="{BB962C8B-B14F-4D97-AF65-F5344CB8AC3E}">
        <p14:creationId xmlns:p14="http://schemas.microsoft.com/office/powerpoint/2010/main" val="308797475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1 Título"/>
          <p:cNvSpPr>
            <a:spLocks noGrp="1"/>
          </p:cNvSpPr>
          <p:nvPr>
            <p:ph type="title"/>
          </p:nvPr>
        </p:nvSpPr>
        <p:spPr/>
        <p:txBody>
          <a:bodyPr rtlCol="0">
            <a:normAutofit/>
          </a:bodyPr>
          <a:lstStyle/>
          <a:p>
            <a:pPr eaLnBrk="1" fontAlgn="auto" hangingPunct="1">
              <a:spcAft>
                <a:spcPts val="0"/>
              </a:spcAft>
              <a:defRPr/>
            </a:pPr>
            <a:r>
              <a:rPr lang="es-PE" altLang="es-PE">
                <a:solidFill>
                  <a:schemeClr val="tx1">
                    <a:lumMod val="75000"/>
                    <a:lumOff val="25000"/>
                  </a:schemeClr>
                </a:solidFill>
              </a:rPr>
              <a:t>Reclamo expreso</a:t>
            </a:r>
          </a:p>
        </p:txBody>
      </p:sp>
      <p:sp>
        <p:nvSpPr>
          <p:cNvPr id="129027" name="2 Marcador de contenido"/>
          <p:cNvSpPr>
            <a:spLocks noGrp="1"/>
          </p:cNvSpPr>
          <p:nvPr>
            <p:ph idx="1"/>
          </p:nvPr>
        </p:nvSpPr>
        <p:spPr/>
        <p:txBody>
          <a:bodyPr rtlCol="0">
            <a:normAutofit/>
          </a:bodyPr>
          <a:lstStyle/>
          <a:p>
            <a:pPr algn="just" eaLnBrk="1" fontAlgn="auto" hangingPunct="1">
              <a:buFontTx/>
              <a:buNone/>
              <a:defRPr/>
            </a:pPr>
            <a:r>
              <a:rPr lang="es-PE" altLang="es-PE">
                <a:solidFill>
                  <a:schemeClr val="tx1">
                    <a:lumMod val="85000"/>
                    <a:lumOff val="15000"/>
                  </a:schemeClr>
                </a:solidFill>
              </a:rPr>
              <a:t>2. Las causales previstas en los incisos a, b, c y d del numeral 1 de este artículo sólo serán procedentes si fueron objeto de reclamo expreso en su momento ante el tribunal arbitral por la parte afectada y fueron desestimadas.</a:t>
            </a:r>
          </a:p>
          <a:p>
            <a:pPr algn="just" eaLnBrk="1" fontAlgn="auto" hangingPunct="1">
              <a:buFontTx/>
              <a:buNone/>
              <a:defRPr/>
            </a:pPr>
            <a:r>
              <a:rPr lang="es-PE" altLang="es-PE">
                <a:solidFill>
                  <a:schemeClr val="tx1">
                    <a:lumMod val="85000"/>
                    <a:lumOff val="15000"/>
                  </a:schemeClr>
                </a:solidFill>
              </a:rPr>
              <a:t>3. Tratándose de las causales previstas en los incisos d. y e. del numeral 1 de este artículo, la anulación afectará solamente a las materias no sometidas a arbitraje o no susceptibles de arbitraje, siempre que puedan separarse de las demás; en caso contrario, la anulación será total. Asimismo, la causal  prevista en el inciso e podrá ser apreciada de oficio por la Corte Superior que conoce del recurso de anulación.</a:t>
            </a:r>
          </a:p>
          <a:p>
            <a:pPr algn="just" eaLnBrk="1" fontAlgn="auto" hangingPunct="1">
              <a:buFontTx/>
              <a:buNone/>
              <a:defRPr/>
            </a:pPr>
            <a:endParaRPr lang="es-PE" altLang="es-PE">
              <a:solidFill>
                <a:schemeClr val="tx1">
                  <a:lumMod val="85000"/>
                  <a:lumOff val="15000"/>
                </a:schemeClr>
              </a:solidFill>
            </a:endParaRP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1 Título"/>
          <p:cNvSpPr>
            <a:spLocks noGrp="1"/>
          </p:cNvSpPr>
          <p:nvPr>
            <p:ph type="title"/>
          </p:nvPr>
        </p:nvSpPr>
        <p:spPr/>
        <p:txBody>
          <a:bodyPr rtlCol="0">
            <a:normAutofit/>
          </a:bodyPr>
          <a:lstStyle/>
          <a:p>
            <a:pPr eaLnBrk="1" fontAlgn="auto" hangingPunct="1">
              <a:spcAft>
                <a:spcPts val="0"/>
              </a:spcAft>
              <a:defRPr/>
            </a:pPr>
            <a:r>
              <a:rPr lang="es-PE" altLang="es-PE">
                <a:solidFill>
                  <a:schemeClr val="tx1">
                    <a:lumMod val="75000"/>
                    <a:lumOff val="25000"/>
                  </a:schemeClr>
                </a:solidFill>
              </a:rPr>
              <a:t>Convalidación</a:t>
            </a:r>
            <a:endParaRPr lang="es-ES" altLang="es-PE">
              <a:solidFill>
                <a:schemeClr val="tx1">
                  <a:lumMod val="75000"/>
                  <a:lumOff val="25000"/>
                </a:schemeClr>
              </a:solidFill>
            </a:endParaRPr>
          </a:p>
        </p:txBody>
      </p:sp>
      <p:sp>
        <p:nvSpPr>
          <p:cNvPr id="173059" name="2 Marcador de contenido"/>
          <p:cNvSpPr>
            <a:spLocks noGrp="1"/>
          </p:cNvSpPr>
          <p:nvPr>
            <p:ph idx="1"/>
          </p:nvPr>
        </p:nvSpPr>
        <p:spPr/>
        <p:txBody>
          <a:bodyPr/>
          <a:lstStyle/>
          <a:p>
            <a:pPr marL="0" indent="0" eaLnBrk="1" hangingPunct="1">
              <a:buFont typeface="Calibri" panose="020F0502020204030204" pitchFamily="34" charset="0"/>
              <a:buNone/>
            </a:pPr>
            <a:r>
              <a:rPr lang="es-PE" altLang="es-PE"/>
              <a:t>Artículo 11º.- Renuncia a objetar</a:t>
            </a:r>
          </a:p>
          <a:p>
            <a:pPr marL="0" indent="0" algn="just" eaLnBrk="1" hangingPunct="1">
              <a:buFont typeface="Calibri" panose="020F0502020204030204" pitchFamily="34" charset="0"/>
              <a:buNone/>
            </a:pPr>
            <a:r>
              <a:rPr lang="es-PE" altLang="es-PE"/>
              <a:t>Si una parte que conociendo, o debiendo conocer, que no se ha observado o se ha infringido una norma de este Decreto Legislativo de la que las partes pueden apartarse, o un acuerdo de las partes, o una disposición del reglamento arbitral aplicable, prosigue con el arbitraje y no objeta su incumplimiento tan pronto como le sea posible, se considerará que renuncia a objetar el laudo por dichas circunstancias.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p>
            <a:pPr eaLnBrk="1" fontAlgn="auto" hangingPunct="1">
              <a:spcAft>
                <a:spcPts val="0"/>
              </a:spcAft>
              <a:defRPr/>
            </a:pPr>
            <a:endParaRPr lang="es-PE">
              <a:solidFill>
                <a:schemeClr val="tx1">
                  <a:lumMod val="75000"/>
                  <a:lumOff val="25000"/>
                </a:schemeClr>
              </a:solidFill>
            </a:endParaRPr>
          </a:p>
        </p:txBody>
      </p:sp>
      <p:sp>
        <p:nvSpPr>
          <p:cNvPr id="29699" name="Marcador de contenido 2"/>
          <p:cNvSpPr>
            <a:spLocks noGrp="1"/>
          </p:cNvSpPr>
          <p:nvPr>
            <p:ph idx="1"/>
          </p:nvPr>
        </p:nvSpPr>
        <p:spPr/>
        <p:txBody>
          <a:bodyPr/>
          <a:lstStyle/>
          <a:p>
            <a:pPr marL="0" indent="0" algn="just" eaLnBrk="1" hangingPunct="1">
              <a:buFont typeface="Calibri" panose="020F0502020204030204" pitchFamily="34" charset="0"/>
              <a:buNone/>
            </a:pPr>
            <a:r>
              <a:rPr lang="en-US" altLang="es-PE"/>
              <a:t>6. El deber de imparcialidad e independencia se extiende a los secretarios del Tribunal Arbitral.</a:t>
            </a:r>
          </a:p>
          <a:p>
            <a:pPr marL="0" indent="0" algn="just" eaLnBrk="1" hangingPunct="1">
              <a:buFont typeface="Calibri" panose="020F0502020204030204" pitchFamily="34" charset="0"/>
              <a:buNone/>
            </a:pPr>
            <a:r>
              <a:rPr lang="en-US" altLang="es-PE"/>
              <a:t>7. </a:t>
            </a:r>
            <a:r>
              <a:rPr lang="es-PE" altLang="es-PE"/>
              <a:t>El árbitro debe considerar la necesidad de revelar una situación, caso por caso, aún cuando esta se encuentre fuera de los límites de tiempo que la hacen aconsejable de acuerdo a la lista naranja.</a:t>
            </a:r>
          </a:p>
          <a:p>
            <a:pPr marL="0" indent="0" algn="just" eaLnBrk="1" hangingPunct="1">
              <a:buFont typeface="Calibri" panose="020F0502020204030204" pitchFamily="34" charset="0"/>
              <a:buNone/>
            </a:pPr>
            <a:r>
              <a:rPr lang="en-US" altLang="es-PE"/>
              <a:t>8. Árbitros y abogados de las partes y árbitros que están o han actuando juntos como consejeros dentro de los últimos 3 años.</a:t>
            </a:r>
            <a:endParaRPr lang="es-PE" altLang="es-PE"/>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1 Título"/>
          <p:cNvSpPr>
            <a:spLocks noGrp="1"/>
          </p:cNvSpPr>
          <p:nvPr>
            <p:ph type="title"/>
          </p:nvPr>
        </p:nvSpPr>
        <p:spPr/>
        <p:txBody>
          <a:bodyPr rtlCol="0">
            <a:normAutofit/>
          </a:bodyPr>
          <a:lstStyle/>
          <a:p>
            <a:pPr eaLnBrk="1" fontAlgn="auto" hangingPunct="1">
              <a:spcAft>
                <a:spcPts val="0"/>
              </a:spcAft>
              <a:defRPr/>
            </a:pPr>
            <a:endParaRPr lang="es-PE" altLang="es-PE">
              <a:solidFill>
                <a:schemeClr val="tx1">
                  <a:lumMod val="75000"/>
                  <a:lumOff val="25000"/>
                </a:schemeClr>
              </a:solidFill>
            </a:endParaRPr>
          </a:p>
        </p:txBody>
      </p:sp>
      <p:sp>
        <p:nvSpPr>
          <p:cNvPr id="131075" name="2 Marcador de contenido"/>
          <p:cNvSpPr>
            <a:spLocks noGrp="1"/>
          </p:cNvSpPr>
          <p:nvPr>
            <p:ph idx="1"/>
          </p:nvPr>
        </p:nvSpPr>
        <p:spPr/>
        <p:txBody>
          <a:bodyPr rtlCol="0">
            <a:normAutofit/>
          </a:bodyPr>
          <a:lstStyle/>
          <a:p>
            <a:pPr algn="just" eaLnBrk="1" fontAlgn="auto" hangingPunct="1">
              <a:buFont typeface="Arial"/>
              <a:buChar char="•"/>
              <a:defRPr/>
            </a:pPr>
            <a:r>
              <a:rPr lang="es-PE" altLang="es-PE" dirty="0">
                <a:solidFill>
                  <a:schemeClr val="tx1">
                    <a:lumMod val="85000"/>
                    <a:lumOff val="15000"/>
                  </a:schemeClr>
                </a:solidFill>
              </a:rPr>
              <a:t>40.3. </a:t>
            </a:r>
            <a:r>
              <a:rPr lang="es-PE" altLang="es-PE" b="1" dirty="0">
                <a:solidFill>
                  <a:schemeClr val="tx1">
                    <a:lumMod val="85000"/>
                    <a:lumOff val="15000"/>
                  </a:schemeClr>
                </a:solidFill>
              </a:rPr>
              <a:t>Las excepciones u objeciones deberán oponerse a más tardar en el momento de presentar la contestación, sin que el hecho de haber nombrado o participado en el nombramiento de los árbitros impida oponerlas</a:t>
            </a:r>
            <a:r>
              <a:rPr lang="es-PE" altLang="es-PE" dirty="0">
                <a:solidFill>
                  <a:schemeClr val="tx1">
                    <a:lumMod val="85000"/>
                    <a:lumOff val="15000"/>
                  </a:schemeClr>
                </a:solidFill>
              </a:rPr>
              <a:t>. </a:t>
            </a:r>
            <a:r>
              <a:rPr lang="es-PE" altLang="es-PE" b="1" dirty="0">
                <a:solidFill>
                  <a:srgbClr val="FF0000"/>
                </a:solidFill>
              </a:rPr>
              <a:t>La excepción u objeción basada en que el tribunal arbitral ha excedido el ámbito de su competencia deberá oponerse tan pronto como sea planteada durante las actuaciones arbitrales, la materia que supuestamente exceda su competencia</a:t>
            </a:r>
            <a:r>
              <a:rPr lang="es-PE" altLang="es-PE" dirty="0">
                <a:solidFill>
                  <a:schemeClr val="tx1">
                    <a:lumMod val="85000"/>
                    <a:lumOff val="15000"/>
                  </a:schemeClr>
                </a:solidFill>
              </a:rPr>
              <a:t>. El tribunal arbitral sólo podrá admitir excepciones u objeciones planteadas con posterioridad </a:t>
            </a:r>
            <a:r>
              <a:rPr lang="es-PE" altLang="es-PE" b="1" dirty="0">
                <a:solidFill>
                  <a:srgbClr val="00B050"/>
                </a:solidFill>
              </a:rPr>
              <a:t>si la demora resulta justificada</a:t>
            </a:r>
            <a:r>
              <a:rPr lang="es-PE" altLang="es-PE" dirty="0">
                <a:solidFill>
                  <a:schemeClr val="tx1">
                    <a:lumMod val="85000"/>
                    <a:lumOff val="15000"/>
                  </a:schemeClr>
                </a:solidFill>
              </a:rPr>
              <a:t>. El tribunal arbitral podrá considerar, sin embargo, estos temas por iniciativa propia, en cualquier momento.</a:t>
            </a:r>
            <a:endParaRPr lang="es-ES" altLang="es-PE" dirty="0">
              <a:solidFill>
                <a:schemeClr val="tx1">
                  <a:lumMod val="85000"/>
                  <a:lumOff val="15000"/>
                </a:schemeClr>
              </a:solidFill>
            </a:endParaRPr>
          </a:p>
          <a:p>
            <a:pPr eaLnBrk="1" fontAlgn="auto" hangingPunct="1">
              <a:buFont typeface="Arial"/>
              <a:buChar char="•"/>
              <a:defRPr/>
            </a:pPr>
            <a:endParaRPr lang="es-ES" altLang="es-PE" dirty="0">
              <a:solidFill>
                <a:schemeClr val="tx1">
                  <a:lumMod val="85000"/>
                  <a:lumOff val="15000"/>
                </a:schemeClr>
              </a:solidFill>
            </a:endParaRP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1 Título"/>
          <p:cNvSpPr>
            <a:spLocks noGrp="1"/>
          </p:cNvSpPr>
          <p:nvPr>
            <p:ph type="title"/>
          </p:nvPr>
        </p:nvSpPr>
        <p:spPr/>
        <p:txBody>
          <a:bodyPr rtlCol="0">
            <a:normAutofit/>
          </a:bodyPr>
          <a:lstStyle/>
          <a:p>
            <a:pPr eaLnBrk="1" fontAlgn="auto" hangingPunct="1">
              <a:spcAft>
                <a:spcPts val="0"/>
              </a:spcAft>
              <a:defRPr/>
            </a:pPr>
            <a:r>
              <a:rPr lang="es-PE" altLang="es-PE">
                <a:solidFill>
                  <a:schemeClr val="tx1">
                    <a:lumMod val="75000"/>
                    <a:lumOff val="25000"/>
                  </a:schemeClr>
                </a:solidFill>
              </a:rPr>
              <a:t>Consecuencias de la anulación</a:t>
            </a:r>
            <a:endParaRPr lang="es-ES" altLang="es-PE">
              <a:solidFill>
                <a:schemeClr val="tx1">
                  <a:lumMod val="75000"/>
                  <a:lumOff val="25000"/>
                </a:schemeClr>
              </a:solidFill>
            </a:endParaRPr>
          </a:p>
        </p:txBody>
      </p:sp>
      <p:sp>
        <p:nvSpPr>
          <p:cNvPr id="133123" name="2 Marcador de contenido"/>
          <p:cNvSpPr>
            <a:spLocks noGrp="1"/>
          </p:cNvSpPr>
          <p:nvPr>
            <p:ph idx="1"/>
          </p:nvPr>
        </p:nvSpPr>
        <p:spPr/>
        <p:txBody>
          <a:bodyPr rtlCol="0">
            <a:normAutofit/>
          </a:bodyPr>
          <a:lstStyle/>
          <a:p>
            <a:pPr marL="0" indent="0" algn="just" eaLnBrk="1" fontAlgn="auto" hangingPunct="1">
              <a:buFont typeface="Calibri" panose="020F0502020204030204" pitchFamily="34" charset="0"/>
              <a:buNone/>
              <a:defRPr/>
            </a:pPr>
            <a:r>
              <a:rPr lang="es-PE" altLang="es-PE" dirty="0">
                <a:solidFill>
                  <a:schemeClr val="tx1">
                    <a:lumMod val="85000"/>
                    <a:lumOff val="15000"/>
                  </a:schemeClr>
                </a:solidFill>
              </a:rPr>
              <a:t>Artículo 65º.- Consecuencias de la anulación </a:t>
            </a:r>
          </a:p>
          <a:p>
            <a:pPr marL="0" indent="0" algn="just" eaLnBrk="1" fontAlgn="auto" hangingPunct="1">
              <a:buFont typeface="Calibri" panose="020F0502020204030204" pitchFamily="34" charset="0"/>
              <a:buNone/>
              <a:defRPr/>
            </a:pPr>
            <a:r>
              <a:rPr lang="es-PE" altLang="es-PE" dirty="0">
                <a:solidFill>
                  <a:schemeClr val="tx1">
                    <a:lumMod val="85000"/>
                    <a:lumOff val="15000"/>
                  </a:schemeClr>
                </a:solidFill>
              </a:rPr>
              <a:t>1. Anulado el laudo, se procederá de la siguiente manera:</a:t>
            </a:r>
          </a:p>
          <a:p>
            <a:pPr marL="0" indent="0" algn="just" eaLnBrk="1" fontAlgn="auto" hangingPunct="1">
              <a:buFont typeface="Calibri" panose="020F0502020204030204" pitchFamily="34" charset="0"/>
              <a:buNone/>
              <a:defRPr/>
            </a:pPr>
            <a:r>
              <a:rPr lang="es-PE" altLang="es-PE" dirty="0">
                <a:solidFill>
                  <a:schemeClr val="tx1">
                    <a:lumMod val="85000"/>
                    <a:lumOff val="15000"/>
                  </a:schemeClr>
                </a:solidFill>
              </a:rPr>
              <a:t>a. Si el laudo se anula por la causal prevista en el inciso a. del apartado 1 del artículo 63º, la materia que fue objeto de arbitraje </a:t>
            </a:r>
            <a:r>
              <a:rPr lang="es-ES" altLang="es-PE" dirty="0">
                <a:solidFill>
                  <a:schemeClr val="tx1">
                    <a:lumMod val="85000"/>
                    <a:lumOff val="15000"/>
                  </a:schemeClr>
                </a:solidFill>
              </a:rPr>
              <a:t>podrá ser demandada judicialmente, salvo acuerdo distinto de las partes.</a:t>
            </a:r>
          </a:p>
          <a:p>
            <a:pPr marL="0" indent="0" algn="just" eaLnBrk="1" fontAlgn="auto" hangingPunct="1">
              <a:buFont typeface="Calibri" panose="020F0502020204030204" pitchFamily="34" charset="0"/>
              <a:buNone/>
              <a:defRPr/>
            </a:pPr>
            <a:r>
              <a:rPr lang="es-PE" altLang="es-PE" dirty="0">
                <a:solidFill>
                  <a:schemeClr val="tx1">
                    <a:lumMod val="85000"/>
                    <a:lumOff val="15000"/>
                  </a:schemeClr>
                </a:solidFill>
              </a:rPr>
              <a:t>b. Si el laudo se anula por la causal prevista en el inciso b. del apartado 1 del artículo 63º, el tribunal arbitral debe reiniciar el arbitraje desde el momento en que se cometió la violación manifiesta del derecho de defensa.</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1 Título"/>
          <p:cNvSpPr>
            <a:spLocks noGrp="1"/>
          </p:cNvSpPr>
          <p:nvPr>
            <p:ph type="title"/>
          </p:nvPr>
        </p:nvSpPr>
        <p:spPr/>
        <p:txBody>
          <a:bodyPr rtlCol="0">
            <a:normAutofit/>
          </a:bodyPr>
          <a:lstStyle/>
          <a:p>
            <a:pPr eaLnBrk="1" fontAlgn="auto" hangingPunct="1">
              <a:spcAft>
                <a:spcPts val="0"/>
              </a:spcAft>
              <a:defRPr/>
            </a:pPr>
            <a:endParaRPr lang="es-PE" altLang="es-PE">
              <a:solidFill>
                <a:schemeClr val="tx1">
                  <a:lumMod val="75000"/>
                  <a:lumOff val="25000"/>
                </a:schemeClr>
              </a:solidFill>
            </a:endParaRPr>
          </a:p>
        </p:txBody>
      </p:sp>
      <p:sp>
        <p:nvSpPr>
          <p:cNvPr id="134147" name="2 Marcador de contenido"/>
          <p:cNvSpPr>
            <a:spLocks noGrp="1"/>
          </p:cNvSpPr>
          <p:nvPr>
            <p:ph idx="1"/>
          </p:nvPr>
        </p:nvSpPr>
        <p:spPr/>
        <p:txBody>
          <a:bodyPr rtlCol="0">
            <a:normAutofit/>
          </a:bodyPr>
          <a:lstStyle/>
          <a:p>
            <a:pPr marL="0" indent="0" algn="just" eaLnBrk="1" fontAlgn="auto" hangingPunct="1">
              <a:buFont typeface="Calibri" panose="020F0502020204030204" pitchFamily="34" charset="0"/>
              <a:buNone/>
              <a:defRPr/>
            </a:pPr>
            <a:r>
              <a:rPr lang="es-PE" altLang="es-PE" dirty="0">
                <a:solidFill>
                  <a:schemeClr val="tx1">
                    <a:lumMod val="85000"/>
                    <a:lumOff val="15000"/>
                  </a:schemeClr>
                </a:solidFill>
              </a:rPr>
              <a:t>c. Si el laudo se anula por la causal prevista en el inciso c. del apartado 1 del artículo 63º, las partes deberán proceder a un nuevo nombramiento de árbitros o, en su caso, el tribunal arbitral debe reiniciar el arbitraje en el estado en el que no se observó el acuerdo de las partes, el reglamento o </a:t>
            </a:r>
            <a:r>
              <a:rPr lang="es-ES" altLang="es-PE" dirty="0">
                <a:solidFill>
                  <a:schemeClr val="tx1">
                    <a:lumMod val="85000"/>
                    <a:lumOff val="15000"/>
                  </a:schemeClr>
                </a:solidFill>
              </a:rPr>
              <a:t>la norma aplicable.</a:t>
            </a:r>
          </a:p>
          <a:p>
            <a:pPr marL="0" indent="0" eaLnBrk="1" fontAlgn="auto" hangingPunct="1">
              <a:buFont typeface="Calibri" panose="020F0502020204030204" pitchFamily="34" charset="0"/>
              <a:buNone/>
              <a:defRPr/>
            </a:pPr>
            <a:r>
              <a:rPr lang="es-PE" altLang="es-PE" dirty="0">
                <a:solidFill>
                  <a:schemeClr val="tx1">
                    <a:lumMod val="85000"/>
                    <a:lumOff val="15000"/>
                  </a:schemeClr>
                </a:solidFill>
              </a:rPr>
              <a:t>d. Si el laudo, o parte de él, se anula por la causal prevista en el inciso d. del apartado 1 del artículo 63º, la materia no sometida a arbitraje podrá ser objeto de un nuevo arbitraje, si estuviera contemplada en el convenio arbitral. En caso </a:t>
            </a:r>
            <a:r>
              <a:rPr lang="es-ES" altLang="es-PE" dirty="0">
                <a:solidFill>
                  <a:schemeClr val="tx1">
                    <a:lumMod val="85000"/>
                    <a:lumOff val="15000"/>
                  </a:schemeClr>
                </a:solidFill>
              </a:rPr>
              <a:t>contrario, la materia podrá ser demandada judicialmente, </a:t>
            </a:r>
            <a:r>
              <a:rPr lang="es-PE" altLang="es-PE" dirty="0">
                <a:solidFill>
                  <a:schemeClr val="tx1">
                    <a:lumMod val="85000"/>
                    <a:lumOff val="15000"/>
                  </a:schemeClr>
                </a:solidFill>
              </a:rPr>
              <a:t>salvo acuerdo distinto de las partes.</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1 Título"/>
          <p:cNvSpPr>
            <a:spLocks noGrp="1"/>
          </p:cNvSpPr>
          <p:nvPr>
            <p:ph type="title"/>
          </p:nvPr>
        </p:nvSpPr>
        <p:spPr/>
        <p:txBody>
          <a:bodyPr rtlCol="0">
            <a:normAutofit/>
          </a:bodyPr>
          <a:lstStyle/>
          <a:p>
            <a:pPr eaLnBrk="1" fontAlgn="auto" hangingPunct="1">
              <a:spcAft>
                <a:spcPts val="0"/>
              </a:spcAft>
              <a:defRPr/>
            </a:pPr>
            <a:endParaRPr lang="es-PE" altLang="es-PE">
              <a:solidFill>
                <a:schemeClr val="tx1">
                  <a:lumMod val="75000"/>
                  <a:lumOff val="25000"/>
                </a:schemeClr>
              </a:solidFill>
            </a:endParaRPr>
          </a:p>
        </p:txBody>
      </p:sp>
      <p:sp>
        <p:nvSpPr>
          <p:cNvPr id="135171" name="2 Marcador de contenido"/>
          <p:cNvSpPr>
            <a:spLocks noGrp="1"/>
          </p:cNvSpPr>
          <p:nvPr>
            <p:ph idx="1"/>
          </p:nvPr>
        </p:nvSpPr>
        <p:spPr/>
        <p:txBody>
          <a:bodyPr rtlCol="0">
            <a:normAutofit/>
          </a:bodyPr>
          <a:lstStyle/>
          <a:p>
            <a:pPr marL="0" indent="0" algn="just" eaLnBrk="1" fontAlgn="auto" hangingPunct="1">
              <a:buFont typeface="Calibri" panose="020F0502020204030204" pitchFamily="34" charset="0"/>
              <a:buNone/>
              <a:defRPr/>
            </a:pPr>
            <a:r>
              <a:rPr lang="es-PE" altLang="es-PE" dirty="0">
                <a:solidFill>
                  <a:schemeClr val="tx1">
                    <a:lumMod val="85000"/>
                    <a:lumOff val="15000"/>
                  </a:schemeClr>
                </a:solidFill>
              </a:rPr>
              <a:t>e. Si el laudo, o parte de él, se anula por la causal prevista en el inciso e. del apartado 1 del artículo 63º, la materia no susceptible </a:t>
            </a:r>
            <a:r>
              <a:rPr lang="es-ES" altLang="es-PE" dirty="0">
                <a:solidFill>
                  <a:schemeClr val="tx1">
                    <a:lumMod val="85000"/>
                    <a:lumOff val="15000"/>
                  </a:schemeClr>
                </a:solidFill>
              </a:rPr>
              <a:t>de arbitraje podrá ser demandada judicialmente.</a:t>
            </a:r>
          </a:p>
          <a:p>
            <a:pPr marL="0" indent="0" algn="just" eaLnBrk="1" fontAlgn="auto" hangingPunct="1">
              <a:buFont typeface="Calibri" panose="020F0502020204030204" pitchFamily="34" charset="0"/>
              <a:buNone/>
              <a:defRPr/>
            </a:pPr>
            <a:r>
              <a:rPr lang="es-PE" altLang="es-PE" dirty="0">
                <a:solidFill>
                  <a:schemeClr val="tx1">
                    <a:lumMod val="85000"/>
                    <a:lumOff val="15000"/>
                  </a:schemeClr>
                </a:solidFill>
              </a:rPr>
              <a:t>f. Si el laudo se anula por la causal prevista en el inciso g. del apartado 1 del artículo 63º, puede iniciarse un nuevo arbitraje, salvo que las partes acuerden componer un nuevo tribunal arbitral para que sobre la base de las actuaciones resuelva la controversia o, tratándose de arbitraje nacional, dentro de los quince (15) días siguientes de notificada la resolución que anula el laudo, decidan por acuerdo, que la Corte Superior que conoció del recurso de anulación resuelva en única instancia sobre el fondo de la controversia.</a:t>
            </a:r>
          </a:p>
          <a:p>
            <a:pPr marL="0" indent="0" eaLnBrk="1" fontAlgn="auto" hangingPunct="1">
              <a:buFont typeface="Calibri" panose="020F0502020204030204" pitchFamily="34" charset="0"/>
              <a:buNone/>
              <a:defRPr/>
            </a:pPr>
            <a:endParaRPr lang="es-ES" altLang="es-PE" dirty="0">
              <a:solidFill>
                <a:schemeClr val="tx1">
                  <a:lumMod val="85000"/>
                  <a:lumOff val="15000"/>
                </a:schemeClr>
              </a:solidFill>
            </a:endParaRP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1 Título"/>
          <p:cNvSpPr>
            <a:spLocks noGrp="1"/>
          </p:cNvSpPr>
          <p:nvPr>
            <p:ph type="title"/>
          </p:nvPr>
        </p:nvSpPr>
        <p:spPr/>
        <p:txBody>
          <a:bodyPr rtlCol="0">
            <a:normAutofit/>
          </a:bodyPr>
          <a:lstStyle/>
          <a:p>
            <a:pPr eaLnBrk="1" fontAlgn="auto" hangingPunct="1">
              <a:spcAft>
                <a:spcPts val="0"/>
              </a:spcAft>
              <a:defRPr/>
            </a:pPr>
            <a:endParaRPr lang="es-PE" altLang="es-PE">
              <a:solidFill>
                <a:schemeClr val="tx1">
                  <a:lumMod val="75000"/>
                  <a:lumOff val="25000"/>
                </a:schemeClr>
              </a:solidFill>
            </a:endParaRPr>
          </a:p>
        </p:txBody>
      </p:sp>
      <p:sp>
        <p:nvSpPr>
          <p:cNvPr id="3" name="2 Marcador de contenido"/>
          <p:cNvSpPr>
            <a:spLocks noGrp="1"/>
          </p:cNvSpPr>
          <p:nvPr>
            <p:ph idx="1"/>
          </p:nvPr>
        </p:nvSpPr>
        <p:spPr/>
        <p:txBody>
          <a:bodyPr rtlCol="0">
            <a:normAutofit/>
          </a:bodyPr>
          <a:lstStyle/>
          <a:p>
            <a:pPr marL="0" indent="0" algn="just" eaLnBrk="1" fontAlgn="auto" hangingPunct="1">
              <a:buFont typeface="Calibri" panose="020F0502020204030204" pitchFamily="34" charset="0"/>
              <a:buNone/>
              <a:defRPr/>
            </a:pPr>
            <a:r>
              <a:rPr lang="es-PE" sz="2800" dirty="0">
                <a:solidFill>
                  <a:schemeClr val="tx1">
                    <a:lumMod val="75000"/>
                    <a:lumOff val="25000"/>
                  </a:schemeClr>
                </a:solidFill>
              </a:rPr>
              <a:t>2. La anulación del laudo no perjudica las pruebas actuadas en el curso de las actuaciones arbitrales, las que podrán ser apreciadas a discreción por el tribunal arbitral o, en su caso, por la autoridad judicial.</a:t>
            </a:r>
            <a:endParaRPr lang="es-ES" sz="2800" dirty="0">
              <a:solidFill>
                <a:schemeClr val="tx1">
                  <a:lumMod val="75000"/>
                  <a:lumOff val="25000"/>
                </a:schemeClr>
              </a:solidFill>
            </a:endParaRPr>
          </a:p>
          <a:p>
            <a:pPr marL="91440" indent="-91440" eaLnBrk="1" fontAlgn="auto" hangingPunct="1">
              <a:buFont typeface="Arial"/>
              <a:buChar char="•"/>
              <a:defRPr/>
            </a:pPr>
            <a:endParaRPr lang="es-ES" dirty="0">
              <a:solidFill>
                <a:schemeClr val="tx1">
                  <a:lumMod val="75000"/>
                  <a:lumOff val="25000"/>
                </a:schemeClr>
              </a:solidFill>
            </a:endParaRP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1 Título"/>
          <p:cNvSpPr>
            <a:spLocks noGrp="1"/>
          </p:cNvSpPr>
          <p:nvPr>
            <p:ph type="title"/>
          </p:nvPr>
        </p:nvSpPr>
        <p:spPr/>
        <p:txBody>
          <a:bodyPr rtlCol="0">
            <a:normAutofit/>
          </a:bodyPr>
          <a:lstStyle/>
          <a:p>
            <a:pPr eaLnBrk="1" fontAlgn="auto" hangingPunct="1">
              <a:spcAft>
                <a:spcPts val="0"/>
              </a:spcAft>
              <a:defRPr/>
            </a:pPr>
            <a:r>
              <a:rPr lang="es-PE" altLang="es-PE" sz="4000" dirty="0">
                <a:solidFill>
                  <a:schemeClr val="tx1">
                    <a:lumMod val="75000"/>
                    <a:lumOff val="25000"/>
                  </a:schemeClr>
                </a:solidFill>
              </a:rPr>
              <a:t>La renuncia al recurso de nulidad de laudo</a:t>
            </a:r>
            <a:endParaRPr lang="es-ES" altLang="es-PE" sz="4000" dirty="0">
              <a:solidFill>
                <a:schemeClr val="tx1">
                  <a:lumMod val="75000"/>
                  <a:lumOff val="25000"/>
                </a:schemeClr>
              </a:solidFill>
            </a:endParaRPr>
          </a:p>
        </p:txBody>
      </p:sp>
      <p:sp>
        <p:nvSpPr>
          <p:cNvPr id="180227" name="2 Marcador de contenido"/>
          <p:cNvSpPr>
            <a:spLocks noGrp="1"/>
          </p:cNvSpPr>
          <p:nvPr>
            <p:ph idx="1"/>
          </p:nvPr>
        </p:nvSpPr>
        <p:spPr/>
        <p:txBody>
          <a:bodyPr/>
          <a:lstStyle/>
          <a:p>
            <a:pPr algn="just" eaLnBrk="1" hangingPunct="1"/>
            <a:r>
              <a:rPr lang="es-PE" altLang="es-PE" dirty="0"/>
              <a:t>63.8 </a:t>
            </a:r>
            <a:r>
              <a:rPr lang="es-PE" altLang="es-PE" b="1" dirty="0"/>
              <a:t>Cuando ninguna de las partes en el arbitraje sea de nacionalidad peruana o tenga su domicilio, residencia habitual o lugar de actividades principales en territorio peruano</a:t>
            </a:r>
            <a:r>
              <a:rPr lang="es-PE" altLang="es-PE" dirty="0"/>
              <a:t>, se podrá acordar expresamente la renuncia al recurso de anulación o la limitación de dicho recurso a una o más causales establecidas en este artículo. Si las partes han hecho renuncia al recurso de anulación y el laudo se pretende ejecutar en territorio peruano, será de aplicación lo previsto en el título VIII [Reconocimiento y ejecución de laudos extranjeros]”</a:t>
            </a:r>
            <a:endParaRPr lang="es-ES" altLang="es-PE" dirty="0"/>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3 Título"/>
          <p:cNvSpPr>
            <a:spLocks noGrp="1"/>
          </p:cNvSpPr>
          <p:nvPr>
            <p:ph type="ctrTitle"/>
          </p:nvPr>
        </p:nvSpPr>
        <p:spPr>
          <a:xfrm>
            <a:off x="2346325" y="758825"/>
            <a:ext cx="7543800" cy="3565525"/>
          </a:xfrm>
        </p:spPr>
        <p:txBody>
          <a:bodyPr/>
          <a:lstStyle/>
          <a:p>
            <a:pPr eaLnBrk="1" hangingPunct="1"/>
            <a:r>
              <a:rPr lang="es-PE" altLang="es-PE">
                <a:ln>
                  <a:noFill/>
                </a:ln>
              </a:rPr>
              <a:t>Muchas gracias</a:t>
            </a:r>
          </a:p>
        </p:txBody>
      </p:sp>
      <p:sp>
        <p:nvSpPr>
          <p:cNvPr id="220163" name="4 Subtítulo"/>
          <p:cNvSpPr>
            <a:spLocks noGrp="1"/>
          </p:cNvSpPr>
          <p:nvPr>
            <p:ph type="subTitle" idx="1"/>
          </p:nvPr>
        </p:nvSpPr>
        <p:spPr>
          <a:xfrm>
            <a:off x="2917825" y="4324350"/>
            <a:ext cx="6400800" cy="1214438"/>
          </a:xfrm>
        </p:spPr>
        <p:txBody>
          <a:bodyPr/>
          <a:lstStyle/>
          <a:p>
            <a:pPr algn="r" eaLnBrk="1" hangingPunct="1"/>
            <a:r>
              <a:rPr lang="es-PE" altLang="es-PE" dirty="0"/>
              <a:t>jmwongabad.pe</a:t>
            </a:r>
          </a:p>
          <a:p>
            <a:pPr algn="r" eaLnBrk="1" hangingPunct="1"/>
            <a:r>
              <a:rPr lang="es-PE" altLang="es-PE" dirty="0"/>
              <a:t>jm_wong_abad@yahoo.es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ítulo 3"/>
          <p:cNvSpPr>
            <a:spLocks noGrp="1"/>
          </p:cNvSpPr>
          <p:nvPr>
            <p:ph type="title"/>
          </p:nvPr>
        </p:nvSpPr>
        <p:spPr/>
        <p:txBody>
          <a:bodyPr>
            <a:normAutofit/>
          </a:bodyPr>
          <a:lstStyle/>
          <a:p>
            <a:pPr algn="ctr" eaLnBrk="1" hangingPunct="1"/>
            <a:r>
              <a:rPr lang="es-PE" altLang="es-PE" sz="6000" dirty="0">
                <a:ln>
                  <a:noFill/>
                </a:ln>
              </a:rPr>
              <a:t>Aspectos generales</a:t>
            </a:r>
          </a:p>
        </p:txBody>
      </p:sp>
      <p:sp>
        <p:nvSpPr>
          <p:cNvPr id="16387" name="Marcador de texto 4"/>
          <p:cNvSpPr>
            <a:spLocks noGrp="1"/>
          </p:cNvSpPr>
          <p:nvPr>
            <p:ph type="body" idx="1"/>
          </p:nvPr>
        </p:nvSpPr>
        <p:spPr/>
        <p:txBody>
          <a:bodyPr/>
          <a:lstStyle/>
          <a:p>
            <a:pPr eaLnBrk="1" hangingPunct="1"/>
            <a:endParaRPr lang="es-PE" altLang="es-PE"/>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p>
            <a:pPr eaLnBrk="1" fontAlgn="auto" hangingPunct="1">
              <a:spcAft>
                <a:spcPts val="0"/>
              </a:spcAft>
              <a:defRPr/>
            </a:pPr>
            <a:r>
              <a:rPr lang="es-PE" dirty="0">
                <a:solidFill>
                  <a:schemeClr val="tx1">
                    <a:lumMod val="75000"/>
                    <a:lumOff val="25000"/>
                  </a:schemeClr>
                </a:solidFill>
              </a:rPr>
              <a:t>Los árbitros cuñados</a:t>
            </a:r>
          </a:p>
        </p:txBody>
      </p:sp>
      <p:sp>
        <p:nvSpPr>
          <p:cNvPr id="30723" name="Marcador de contenido 2"/>
          <p:cNvSpPr>
            <a:spLocks noGrp="1"/>
          </p:cNvSpPr>
          <p:nvPr>
            <p:ph idx="1"/>
          </p:nvPr>
        </p:nvSpPr>
        <p:spPr/>
        <p:txBody>
          <a:bodyPr/>
          <a:lstStyle/>
          <a:p>
            <a:pPr eaLnBrk="1" hangingPunct="1"/>
            <a:endParaRPr lang="es-PE" altLang="es-PE" dirty="0"/>
          </a:p>
          <a:p>
            <a:pPr eaLnBrk="1" hangingPunct="1"/>
            <a:endParaRPr lang="es-PE" altLang="es-PE" dirty="0"/>
          </a:p>
          <a:p>
            <a:pPr algn="just" eaLnBrk="1" hangingPunct="1"/>
            <a:r>
              <a:rPr lang="es-PE" altLang="es-PE" dirty="0"/>
              <a:t>Uno de los árbitros propuso como presidente del tribunal a su cuñado, sin poner en conocimiento de su </a:t>
            </a:r>
            <a:r>
              <a:rPr lang="es-PE" altLang="es-PE" dirty="0" err="1"/>
              <a:t>coárbitro</a:t>
            </a:r>
            <a:r>
              <a:rPr lang="es-PE" altLang="es-PE" dirty="0"/>
              <a:t> o de las partes sobre la existencia de esa relación.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p>
            <a:pPr eaLnBrk="1" fontAlgn="auto" hangingPunct="1">
              <a:spcAft>
                <a:spcPts val="0"/>
              </a:spcAft>
              <a:defRPr/>
            </a:pPr>
            <a:r>
              <a:rPr lang="es-PE" dirty="0">
                <a:solidFill>
                  <a:schemeClr val="tx1">
                    <a:lumMod val="75000"/>
                    <a:lumOff val="25000"/>
                  </a:schemeClr>
                </a:solidFill>
              </a:rPr>
              <a:t>Las conclusiones </a:t>
            </a:r>
          </a:p>
        </p:txBody>
      </p:sp>
      <p:pic>
        <p:nvPicPr>
          <p:cNvPr id="31747" name="Marcador de contenido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096963" y="1989138"/>
            <a:ext cx="8340725" cy="1073150"/>
          </a:xfrm>
        </p:spPr>
      </p:pic>
      <p:pic>
        <p:nvPicPr>
          <p:cNvPr id="31748" name="Imagen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1563" y="3213100"/>
            <a:ext cx="7977187" cy="310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CuadroTexto 5"/>
          <p:cNvSpPr txBox="1">
            <a:spLocks noChangeArrowheads="1"/>
          </p:cNvSpPr>
          <p:nvPr/>
        </p:nvSpPr>
        <p:spPr bwMode="auto">
          <a:xfrm>
            <a:off x="712788" y="22733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PE" altLang="es-PE"/>
              <a:t>1</a:t>
            </a:r>
          </a:p>
        </p:txBody>
      </p:sp>
      <p:sp>
        <p:nvSpPr>
          <p:cNvPr id="31750" name="CuadroTexto 6"/>
          <p:cNvSpPr txBox="1">
            <a:spLocks noChangeArrowheads="1"/>
          </p:cNvSpPr>
          <p:nvPr/>
        </p:nvSpPr>
        <p:spPr bwMode="auto">
          <a:xfrm>
            <a:off x="736600" y="3500438"/>
            <a:ext cx="3603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PE" altLang="es-PE"/>
              <a:t>2</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dirty="0"/>
              <a:t>Relaciones entre árbitros y abogados</a:t>
            </a:r>
          </a:p>
        </p:txBody>
      </p:sp>
      <p:sp>
        <p:nvSpPr>
          <p:cNvPr id="3" name="Marcador de contenido 2"/>
          <p:cNvSpPr>
            <a:spLocks noGrp="1"/>
          </p:cNvSpPr>
          <p:nvPr>
            <p:ph idx="1"/>
          </p:nvPr>
        </p:nvSpPr>
        <p:spPr>
          <a:xfrm>
            <a:off x="1097280" y="2492896"/>
            <a:ext cx="10058400" cy="3376198"/>
          </a:xfrm>
        </p:spPr>
        <p:txBody>
          <a:bodyPr/>
          <a:lstStyle/>
          <a:p>
            <a:r>
              <a:rPr lang="es-PE" dirty="0"/>
              <a:t>La presidenta de un tribunal no informa que  patrocina un caso arbitral conjuntamente con los abogados de una de las partes.</a:t>
            </a:r>
          </a:p>
          <a:p>
            <a:pPr algn="just"/>
            <a:r>
              <a:rPr lang="es-PE" dirty="0"/>
              <a:t>En ese otro caso arbitral la parte que copatrocina ha nombrado a la misma árbitra que  ha participado en su elección como presidenta del tribunal.</a:t>
            </a:r>
          </a:p>
        </p:txBody>
      </p:sp>
    </p:spTree>
    <p:extLst>
      <p:ext uri="{BB962C8B-B14F-4D97-AF65-F5344CB8AC3E}">
        <p14:creationId xmlns:p14="http://schemas.microsoft.com/office/powerpoint/2010/main" val="3151126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m3d="http://schemas.microsoft.com/office/drawing/2017/model3d" Requires="am3d">
          <p:graphicFrame>
            <p:nvGraphicFramePr>
              <p:cNvPr id="7" name="Modelo 3D 6" descr="Icono femenino">
                <a:extLst>
                  <a:ext uri="{FF2B5EF4-FFF2-40B4-BE49-F238E27FC236}">
                    <a16:creationId xmlns:a16="http://schemas.microsoft.com/office/drawing/2014/main" id="{E869A496-3953-4CB2-AB24-27538BF1779D}"/>
                  </a:ext>
                </a:extLst>
              </p:cNvPr>
              <p:cNvGraphicFramePr>
                <a:graphicFrameLocks noChangeAspect="1"/>
              </p:cNvGraphicFramePr>
              <p:nvPr>
                <p:extLst>
                  <p:ext uri="{D42A27DB-BD31-4B8C-83A1-F6EECF244321}">
                    <p14:modId xmlns:p14="http://schemas.microsoft.com/office/powerpoint/2010/main" val="990373909"/>
                  </p:ext>
                </p:extLst>
              </p:nvPr>
            </p:nvGraphicFramePr>
            <p:xfrm>
              <a:off x="3721128" y="1377720"/>
              <a:ext cx="617989" cy="1315177"/>
            </p:xfrm>
            <a:graphic>
              <a:graphicData uri="http://schemas.microsoft.com/office/drawing/2017/model3d">
                <am3d:model3d r:embed="rId2">
                  <am3d:spPr>
                    <a:xfrm>
                      <a:off x="0" y="0"/>
                      <a:ext cx="617989" cy="1315177"/>
                    </a:xfrm>
                    <a:prstGeom prst="rect">
                      <a:avLst/>
                    </a:prstGeom>
                  </am3d:spPr>
                  <am3d:camera>
                    <am3d:pos x="0" y="0" z="51935141"/>
                    <am3d:up dx="0" dy="36000000" dz="0"/>
                    <am3d:lookAt x="0" y="0" z="0"/>
                    <am3d:perspective fov="2700000"/>
                  </am3d:camera>
                  <am3d:trans>
                    <am3d:meterPerModelUnit n="3032664" d="1000000"/>
                    <am3d:preTrans dx="1" dy="-18000000" dz="4030"/>
                    <am3d:scale>
                      <am3d:sx n="1000000" d="1000000"/>
                      <am3d:sy n="1000000" d="1000000"/>
                      <am3d:sz n="1000000" d="1000000"/>
                    </am3d:scale>
                    <am3d:rot ax="541951" ay="-275296" az="-43726"/>
                    <am3d:postTrans dx="0" dy="0" dz="0"/>
                  </am3d:trans>
                  <am3d:raster rName="Office3DRenderer" rVer="16.0.8326">
                    <am3d:blip r:embed="rId3"/>
                  </am3d:raster>
                  <am3d:objViewport viewportSz="1472736"/>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7" name="Modelo 3D 6" descr="Icono femenino">
                <a:extLst>
                  <a:ext uri="{FF2B5EF4-FFF2-40B4-BE49-F238E27FC236}">
                    <a16:creationId xmlns:a16="http://schemas.microsoft.com/office/drawing/2014/main" id="{E869A496-3953-4CB2-AB24-27538BF1779D}"/>
                  </a:ext>
                </a:extLst>
              </p:cNvPr>
              <p:cNvPicPr>
                <a:picLocks noGrp="1" noRot="1" noChangeAspect="1" noMove="1" noResize="1" noEditPoints="1" noAdjustHandles="1" noChangeArrowheads="1" noChangeShapeType="1" noCrop="1"/>
              </p:cNvPicPr>
              <p:nvPr/>
            </p:nvPicPr>
            <p:blipFill>
              <a:blip r:embed="rId3"/>
              <a:stretch>
                <a:fillRect/>
              </a:stretch>
            </p:blipFill>
            <p:spPr>
              <a:xfrm>
                <a:off x="3721128" y="1377720"/>
                <a:ext cx="617989" cy="1315177"/>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8" name="Modelo 3D 7" descr="Icono femenino">
                <a:extLst>
                  <a:ext uri="{FF2B5EF4-FFF2-40B4-BE49-F238E27FC236}">
                    <a16:creationId xmlns:a16="http://schemas.microsoft.com/office/drawing/2014/main" id="{BAB85BB8-EC4C-45EB-BD59-6F81CD08B55D}"/>
                  </a:ext>
                </a:extLst>
              </p:cNvPr>
              <p:cNvGraphicFramePr>
                <a:graphicFrameLocks noChangeAspect="1"/>
              </p:cNvGraphicFramePr>
              <p:nvPr>
                <p:extLst>
                  <p:ext uri="{D42A27DB-BD31-4B8C-83A1-F6EECF244321}">
                    <p14:modId xmlns:p14="http://schemas.microsoft.com/office/powerpoint/2010/main" val="1572202416"/>
                  </p:ext>
                </p:extLst>
              </p:nvPr>
            </p:nvGraphicFramePr>
            <p:xfrm>
              <a:off x="8881250" y="1338669"/>
              <a:ext cx="603799" cy="1298133"/>
            </p:xfrm>
            <a:graphic>
              <a:graphicData uri="http://schemas.microsoft.com/office/drawing/2017/model3d">
                <am3d:model3d r:embed="rId2">
                  <am3d:spPr>
                    <a:xfrm>
                      <a:off x="0" y="0"/>
                      <a:ext cx="603799" cy="1298133"/>
                    </a:xfrm>
                    <a:prstGeom prst="rect">
                      <a:avLst/>
                    </a:prstGeom>
                  </am3d:spPr>
                  <am3d:camera>
                    <am3d:pos x="0" y="0" z="51935141"/>
                    <am3d:up dx="0" dy="36000000" dz="0"/>
                    <am3d:lookAt x="0" y="0" z="0"/>
                    <am3d:perspective fov="2700000"/>
                  </am3d:camera>
                  <am3d:trans>
                    <am3d:meterPerModelUnit n="3032664" d="1000000"/>
                    <am3d:preTrans dx="1" dy="-18000000" dz="4030"/>
                    <am3d:scale>
                      <am3d:sx n="1000000" d="1000000"/>
                      <am3d:sy n="1000000" d="1000000"/>
                      <am3d:sz n="1000000" d="1000000"/>
                    </am3d:scale>
                    <am3d:rot ax="-311695" ay="-171610" az="15584"/>
                    <am3d:postTrans dx="0" dy="0" dz="0"/>
                  </am3d:trans>
                  <am3d:raster rName="Office3DRenderer" rVer="16.0.8326">
                    <am3d:blip r:embed="rId4"/>
                  </am3d:raster>
                  <am3d:objViewport viewportSz="147273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8" name="Modelo 3D 7" descr="Icono femenino">
                <a:extLst>
                  <a:ext uri="{FF2B5EF4-FFF2-40B4-BE49-F238E27FC236}">
                    <a16:creationId xmlns:a16="http://schemas.microsoft.com/office/drawing/2014/main" id="{BAB85BB8-EC4C-45EB-BD59-6F81CD08B55D}"/>
                  </a:ext>
                </a:extLst>
              </p:cNvPr>
              <p:cNvPicPr>
                <a:picLocks noGrp="1" noRot="1" noChangeAspect="1" noMove="1" noResize="1" noEditPoints="1" noAdjustHandles="1" noChangeArrowheads="1" noChangeShapeType="1" noCrop="1"/>
              </p:cNvPicPr>
              <p:nvPr/>
            </p:nvPicPr>
            <p:blipFill>
              <a:blip r:embed="rId4"/>
              <a:stretch>
                <a:fillRect/>
              </a:stretch>
            </p:blipFill>
            <p:spPr>
              <a:xfrm>
                <a:off x="8881250" y="1338669"/>
                <a:ext cx="603799" cy="1298133"/>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9" name="Modelo 3D 8" descr="Icono femenino">
                <a:extLst>
                  <a:ext uri="{FF2B5EF4-FFF2-40B4-BE49-F238E27FC236}">
                    <a16:creationId xmlns:a16="http://schemas.microsoft.com/office/drawing/2014/main" id="{AD50BBB3-BC11-4198-93D0-247A53D44E89}"/>
                  </a:ext>
                </a:extLst>
              </p:cNvPr>
              <p:cNvGraphicFramePr>
                <a:graphicFrameLocks noChangeAspect="1"/>
              </p:cNvGraphicFramePr>
              <p:nvPr>
                <p:extLst>
                  <p:ext uri="{D42A27DB-BD31-4B8C-83A1-F6EECF244321}">
                    <p14:modId xmlns:p14="http://schemas.microsoft.com/office/powerpoint/2010/main" val="1621608269"/>
                  </p:ext>
                </p:extLst>
              </p:nvPr>
            </p:nvGraphicFramePr>
            <p:xfrm>
              <a:off x="2021454" y="1377720"/>
              <a:ext cx="604542" cy="1301580"/>
            </p:xfrm>
            <a:graphic>
              <a:graphicData uri="http://schemas.microsoft.com/office/drawing/2017/model3d">
                <am3d:model3d r:embed="rId2">
                  <am3d:spPr>
                    <a:xfrm>
                      <a:off x="0" y="0"/>
                      <a:ext cx="604542" cy="1301580"/>
                    </a:xfrm>
                    <a:prstGeom prst="rect">
                      <a:avLst/>
                    </a:prstGeom>
                  </am3d:spPr>
                  <am3d:camera>
                    <am3d:pos x="0" y="0" z="51935141"/>
                    <am3d:up dx="0" dy="36000000" dz="0"/>
                    <am3d:lookAt x="0" y="0" z="0"/>
                    <am3d:perspective fov="2700000"/>
                  </am3d:camera>
                  <am3d:trans>
                    <am3d:meterPerModelUnit n="3032664" d="1000000"/>
                    <am3d:preTrans dx="1" dy="-18000000" dz="4030"/>
                    <am3d:scale>
                      <am3d:sx n="1000000" d="1000000"/>
                      <am3d:sy n="1000000" d="1000000"/>
                      <am3d:sz n="1000000" d="1000000"/>
                    </am3d:scale>
                    <am3d:rot ax="10472014" ay="221126" az="10778843"/>
                    <am3d:postTrans dx="0" dy="0" dz="0"/>
                  </am3d:trans>
                  <am3d:raster rName="Office3DRenderer" rVer="16.0.8326">
                    <am3d:blip r:embed="rId5"/>
                  </am3d:raster>
                  <am3d:objViewport viewportSz="1472736"/>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9" name="Modelo 3D 8" descr="Icono femenino">
                <a:extLst>
                  <a:ext uri="{FF2B5EF4-FFF2-40B4-BE49-F238E27FC236}">
                    <a16:creationId xmlns:a16="http://schemas.microsoft.com/office/drawing/2014/main" id="{AD50BBB3-BC11-4198-93D0-247A53D44E89}"/>
                  </a:ext>
                </a:extLst>
              </p:cNvPr>
              <p:cNvPicPr>
                <a:picLocks noGrp="1" noRot="1" noChangeAspect="1" noMove="1" noResize="1" noEditPoints="1" noAdjustHandles="1" noChangeArrowheads="1" noChangeShapeType="1" noCrop="1"/>
              </p:cNvPicPr>
              <p:nvPr/>
            </p:nvPicPr>
            <p:blipFill>
              <a:blip r:embed="rId5"/>
              <a:stretch>
                <a:fillRect/>
              </a:stretch>
            </p:blipFill>
            <p:spPr>
              <a:xfrm>
                <a:off x="2021454" y="1377720"/>
                <a:ext cx="604542" cy="1301580"/>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10" name="Modelo 3D 9" descr="Icono femenino">
                <a:extLst>
                  <a:ext uri="{FF2B5EF4-FFF2-40B4-BE49-F238E27FC236}">
                    <a16:creationId xmlns:a16="http://schemas.microsoft.com/office/drawing/2014/main" id="{8482919A-048E-4D9E-A290-26DA088A2CE6}"/>
                  </a:ext>
                </a:extLst>
              </p:cNvPr>
              <p:cNvGraphicFramePr>
                <a:graphicFrameLocks noChangeAspect="1"/>
              </p:cNvGraphicFramePr>
              <p:nvPr>
                <p:extLst>
                  <p:ext uri="{D42A27DB-BD31-4B8C-83A1-F6EECF244321}">
                    <p14:modId xmlns:p14="http://schemas.microsoft.com/office/powerpoint/2010/main" val="1792410392"/>
                  </p:ext>
                </p:extLst>
              </p:nvPr>
            </p:nvGraphicFramePr>
            <p:xfrm>
              <a:off x="7894597" y="1124744"/>
              <a:ext cx="601898" cy="1307490"/>
            </p:xfrm>
            <a:graphic>
              <a:graphicData uri="http://schemas.microsoft.com/office/drawing/2017/model3d">
                <am3d:model3d r:embed="rId2">
                  <am3d:spPr>
                    <a:xfrm>
                      <a:off x="0" y="0"/>
                      <a:ext cx="601898" cy="1307490"/>
                    </a:xfrm>
                    <a:prstGeom prst="rect">
                      <a:avLst/>
                    </a:prstGeom>
                  </am3d:spPr>
                  <am3d:camera>
                    <am3d:pos x="0" y="0" z="51935141"/>
                    <am3d:up dx="0" dy="36000000" dz="0"/>
                    <am3d:lookAt x="0" y="0" z="0"/>
                    <am3d:perspective fov="2700000"/>
                  </am3d:camera>
                  <am3d:trans>
                    <am3d:meterPerModelUnit n="3032664" d="1000000"/>
                    <am3d:preTrans dx="1" dy="-18000000" dz="4030"/>
                    <am3d:scale>
                      <am3d:sx n="1000000" d="1000000"/>
                      <am3d:sy n="1000000" d="1000000"/>
                      <am3d:sz n="1000000" d="1000000"/>
                    </am3d:scale>
                    <am3d:rot ax="-313099" ay="365139" az="-33284"/>
                    <am3d:postTrans dx="0" dy="0" dz="0"/>
                  </am3d:trans>
                  <am3d:raster rName="Office3DRenderer" rVer="16.0.8326">
                    <am3d:blip r:embed="rId6"/>
                  </am3d:raster>
                  <am3d:objViewport viewportSz="147273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0" name="Modelo 3D 9" descr="Icono femenino">
                <a:extLst>
                  <a:ext uri="{FF2B5EF4-FFF2-40B4-BE49-F238E27FC236}">
                    <a16:creationId xmlns:a16="http://schemas.microsoft.com/office/drawing/2014/main" id="{8482919A-048E-4D9E-A290-26DA088A2CE6}"/>
                  </a:ext>
                </a:extLst>
              </p:cNvPr>
              <p:cNvPicPr>
                <a:picLocks noGrp="1" noRot="1" noChangeAspect="1" noMove="1" noResize="1" noEditPoints="1" noAdjustHandles="1" noChangeArrowheads="1" noChangeShapeType="1" noCrop="1"/>
              </p:cNvPicPr>
              <p:nvPr/>
            </p:nvPicPr>
            <p:blipFill>
              <a:blip r:embed="rId6"/>
              <a:stretch>
                <a:fillRect/>
              </a:stretch>
            </p:blipFill>
            <p:spPr>
              <a:xfrm>
                <a:off x="7894597" y="1124744"/>
                <a:ext cx="601898" cy="1307490"/>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11" name="Modelo 3D 10" descr="Icono femenino">
                <a:extLst>
                  <a:ext uri="{FF2B5EF4-FFF2-40B4-BE49-F238E27FC236}">
                    <a16:creationId xmlns:a16="http://schemas.microsoft.com/office/drawing/2014/main" id="{492EFB5B-7F8E-466A-B46A-E51F7C90201C}"/>
                  </a:ext>
                </a:extLst>
              </p:cNvPr>
              <p:cNvGraphicFramePr>
                <a:graphicFrameLocks noChangeAspect="1"/>
              </p:cNvGraphicFramePr>
              <p:nvPr>
                <p:extLst>
                  <p:ext uri="{D42A27DB-BD31-4B8C-83A1-F6EECF244321}">
                    <p14:modId xmlns:p14="http://schemas.microsoft.com/office/powerpoint/2010/main" val="2393955857"/>
                  </p:ext>
                </p:extLst>
              </p:nvPr>
            </p:nvGraphicFramePr>
            <p:xfrm>
              <a:off x="2920272" y="1124744"/>
              <a:ext cx="617778" cy="1309494"/>
            </p:xfrm>
            <a:graphic>
              <a:graphicData uri="http://schemas.microsoft.com/office/drawing/2017/model3d">
                <am3d:model3d r:embed="rId2">
                  <am3d:spPr>
                    <a:xfrm>
                      <a:off x="0" y="0"/>
                      <a:ext cx="617778" cy="1309494"/>
                    </a:xfrm>
                    <a:prstGeom prst="rect">
                      <a:avLst/>
                    </a:prstGeom>
                  </am3d:spPr>
                  <am3d:camera>
                    <am3d:pos x="0" y="0" z="51935141"/>
                    <am3d:up dx="0" dy="36000000" dz="0"/>
                    <am3d:lookAt x="0" y="0" z="0"/>
                    <am3d:perspective fov="2700000"/>
                  </am3d:camera>
                  <am3d:trans>
                    <am3d:meterPerModelUnit n="3032664" d="1000000"/>
                    <am3d:preTrans dx="1" dy="-18000000" dz="4030"/>
                    <am3d:scale>
                      <am3d:sx n="1000000" d="1000000"/>
                      <am3d:sy n="1000000" d="1000000"/>
                      <am3d:sz n="1000000" d="1000000"/>
                    </am3d:scale>
                    <am3d:rot ax="-524669" ay="145286" az="-22356"/>
                    <am3d:postTrans dx="0" dy="0" dz="0"/>
                  </am3d:trans>
                  <am3d:raster rName="Office3DRenderer" rVer="16.0.8326">
                    <am3d:blip r:embed="rId7"/>
                  </am3d:raster>
                  <am3d:objViewport viewportSz="147273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1" name="Modelo 3D 10" descr="Icono femenino">
                <a:extLst>
                  <a:ext uri="{FF2B5EF4-FFF2-40B4-BE49-F238E27FC236}">
                    <a16:creationId xmlns:a16="http://schemas.microsoft.com/office/drawing/2014/main" id="{492EFB5B-7F8E-466A-B46A-E51F7C90201C}"/>
                  </a:ext>
                </a:extLst>
              </p:cNvPr>
              <p:cNvPicPr>
                <a:picLocks noGrp="1" noRot="1" noChangeAspect="1" noMove="1" noResize="1" noEditPoints="1" noAdjustHandles="1" noChangeArrowheads="1" noChangeShapeType="1" noCrop="1"/>
              </p:cNvPicPr>
              <p:nvPr/>
            </p:nvPicPr>
            <p:blipFill>
              <a:blip r:embed="rId7"/>
              <a:stretch>
                <a:fillRect/>
              </a:stretch>
            </p:blipFill>
            <p:spPr>
              <a:xfrm>
                <a:off x="2920272" y="1124744"/>
                <a:ext cx="617778" cy="1309494"/>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12" name="Modelo 3D 11" descr="Icono femenino">
                <a:extLst>
                  <a:ext uri="{FF2B5EF4-FFF2-40B4-BE49-F238E27FC236}">
                    <a16:creationId xmlns:a16="http://schemas.microsoft.com/office/drawing/2014/main" id="{BF15948E-469B-4E41-A867-1C65012A5A3F}"/>
                  </a:ext>
                </a:extLst>
              </p:cNvPr>
              <p:cNvGraphicFramePr>
                <a:graphicFrameLocks noChangeAspect="1"/>
              </p:cNvGraphicFramePr>
              <p:nvPr>
                <p:extLst>
                  <p:ext uri="{D42A27DB-BD31-4B8C-83A1-F6EECF244321}">
                    <p14:modId xmlns:p14="http://schemas.microsoft.com/office/powerpoint/2010/main" val="1632130879"/>
                  </p:ext>
                </p:extLst>
              </p:nvPr>
            </p:nvGraphicFramePr>
            <p:xfrm>
              <a:off x="6923898" y="1377720"/>
              <a:ext cx="604542" cy="1301580"/>
            </p:xfrm>
            <a:graphic>
              <a:graphicData uri="http://schemas.microsoft.com/office/drawing/2017/model3d">
                <am3d:model3d r:embed="rId2">
                  <am3d:spPr>
                    <a:xfrm>
                      <a:off x="0" y="0"/>
                      <a:ext cx="604542" cy="1301580"/>
                    </a:xfrm>
                    <a:prstGeom prst="rect">
                      <a:avLst/>
                    </a:prstGeom>
                  </am3d:spPr>
                  <am3d:camera>
                    <am3d:pos x="0" y="0" z="51935141"/>
                    <am3d:up dx="0" dy="36000000" dz="0"/>
                    <am3d:lookAt x="0" y="0" z="0"/>
                    <am3d:perspective fov="2700000"/>
                  </am3d:camera>
                  <am3d:trans>
                    <am3d:meterPerModelUnit n="3032664" d="1000000"/>
                    <am3d:preTrans dx="1" dy="-18000000" dz="4030"/>
                    <am3d:scale>
                      <am3d:sx n="1000000" d="1000000"/>
                      <am3d:sy n="1000000" d="1000000"/>
                      <am3d:sz n="1000000" d="1000000"/>
                    </am3d:scale>
                    <am3d:rot ax="10472014" ay="221126" az="10778843"/>
                    <am3d:postTrans dx="0" dy="0" dz="0"/>
                  </am3d:trans>
                  <am3d:raster rName="Office3DRenderer" rVer="16.0.8326">
                    <am3d:blip r:embed="rId5"/>
                  </am3d:raster>
                  <am3d:objViewport viewportSz="1472736"/>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2" name="Modelo 3D 11" descr="Icono femenino">
                <a:extLst>
                  <a:ext uri="{FF2B5EF4-FFF2-40B4-BE49-F238E27FC236}">
                    <a16:creationId xmlns:a16="http://schemas.microsoft.com/office/drawing/2014/main" id="{BF15948E-469B-4E41-A867-1C65012A5A3F}"/>
                  </a:ext>
                </a:extLst>
              </p:cNvPr>
              <p:cNvPicPr>
                <a:picLocks noGrp="1" noRot="1" noChangeAspect="1" noMove="1" noResize="1" noEditPoints="1" noAdjustHandles="1" noChangeArrowheads="1" noChangeShapeType="1" noCrop="1"/>
              </p:cNvPicPr>
              <p:nvPr/>
            </p:nvPicPr>
            <p:blipFill>
              <a:blip r:embed="rId5"/>
              <a:stretch>
                <a:fillRect/>
              </a:stretch>
            </p:blipFill>
            <p:spPr>
              <a:xfrm>
                <a:off x="6923898" y="1377720"/>
                <a:ext cx="604542" cy="1301580"/>
              </a:xfrm>
              <a:prstGeom prst="rect">
                <a:avLst/>
              </a:prstGeom>
            </p:spPr>
          </p:pic>
        </mc:Fallback>
      </mc:AlternateContent>
      <p:sp>
        <p:nvSpPr>
          <p:cNvPr id="14" name="CuadroTexto 13">
            <a:extLst>
              <a:ext uri="{FF2B5EF4-FFF2-40B4-BE49-F238E27FC236}">
                <a16:creationId xmlns:a16="http://schemas.microsoft.com/office/drawing/2014/main" id="{5BF6EE4F-79B1-4C6B-A250-6DCF2F5B9F33}"/>
              </a:ext>
            </a:extLst>
          </p:cNvPr>
          <p:cNvSpPr txBox="1"/>
          <p:nvPr/>
        </p:nvSpPr>
        <p:spPr>
          <a:xfrm>
            <a:off x="2135560" y="2996952"/>
            <a:ext cx="360040" cy="369332"/>
          </a:xfrm>
          <a:prstGeom prst="rect">
            <a:avLst/>
          </a:prstGeom>
          <a:noFill/>
          <a:ln w="38100">
            <a:solidFill>
              <a:srgbClr val="00B0F0"/>
            </a:solidFill>
          </a:ln>
        </p:spPr>
        <p:txBody>
          <a:bodyPr wrap="square" rtlCol="0">
            <a:spAutoFit/>
          </a:bodyPr>
          <a:lstStyle/>
          <a:p>
            <a:r>
              <a:rPr lang="es-PE" dirty="0"/>
              <a:t>Z</a:t>
            </a:r>
          </a:p>
        </p:txBody>
      </p:sp>
      <p:sp>
        <p:nvSpPr>
          <p:cNvPr id="15" name="CuadroTexto 14">
            <a:extLst>
              <a:ext uri="{FF2B5EF4-FFF2-40B4-BE49-F238E27FC236}">
                <a16:creationId xmlns:a16="http://schemas.microsoft.com/office/drawing/2014/main" id="{C1E5B3B5-D42C-4770-A37A-7876F7078D0C}"/>
              </a:ext>
            </a:extLst>
          </p:cNvPr>
          <p:cNvSpPr txBox="1"/>
          <p:nvPr/>
        </p:nvSpPr>
        <p:spPr>
          <a:xfrm>
            <a:off x="3850102" y="2996952"/>
            <a:ext cx="360040" cy="369332"/>
          </a:xfrm>
          <a:prstGeom prst="rect">
            <a:avLst/>
          </a:prstGeom>
          <a:noFill/>
          <a:ln w="38100">
            <a:solidFill>
              <a:srgbClr val="00B0F0"/>
            </a:solidFill>
          </a:ln>
        </p:spPr>
        <p:txBody>
          <a:bodyPr wrap="square" rtlCol="0">
            <a:spAutoFit/>
          </a:bodyPr>
          <a:lstStyle/>
          <a:p>
            <a:r>
              <a:rPr lang="es-PE" dirty="0"/>
              <a:t>B</a:t>
            </a:r>
          </a:p>
        </p:txBody>
      </p:sp>
      <p:sp>
        <p:nvSpPr>
          <p:cNvPr id="16" name="CuadroTexto 15">
            <a:extLst>
              <a:ext uri="{FF2B5EF4-FFF2-40B4-BE49-F238E27FC236}">
                <a16:creationId xmlns:a16="http://schemas.microsoft.com/office/drawing/2014/main" id="{8B527062-4481-49D0-A25D-38FDE6504591}"/>
              </a:ext>
            </a:extLst>
          </p:cNvPr>
          <p:cNvSpPr txBox="1"/>
          <p:nvPr/>
        </p:nvSpPr>
        <p:spPr>
          <a:xfrm>
            <a:off x="3039842" y="2812286"/>
            <a:ext cx="360040" cy="369332"/>
          </a:xfrm>
          <a:prstGeom prst="rect">
            <a:avLst/>
          </a:prstGeom>
          <a:noFill/>
          <a:ln w="38100">
            <a:solidFill>
              <a:srgbClr val="00B0F0"/>
            </a:solidFill>
          </a:ln>
        </p:spPr>
        <p:txBody>
          <a:bodyPr wrap="square" rtlCol="0">
            <a:spAutoFit/>
          </a:bodyPr>
          <a:lstStyle/>
          <a:p>
            <a:r>
              <a:rPr lang="es-PE" dirty="0"/>
              <a:t>A</a:t>
            </a:r>
          </a:p>
        </p:txBody>
      </p:sp>
      <p:sp>
        <p:nvSpPr>
          <p:cNvPr id="17" name="CuadroTexto 16">
            <a:extLst>
              <a:ext uri="{FF2B5EF4-FFF2-40B4-BE49-F238E27FC236}">
                <a16:creationId xmlns:a16="http://schemas.microsoft.com/office/drawing/2014/main" id="{74943FA5-DBCE-4278-8E49-C76F3EC637B9}"/>
              </a:ext>
            </a:extLst>
          </p:cNvPr>
          <p:cNvSpPr txBox="1"/>
          <p:nvPr/>
        </p:nvSpPr>
        <p:spPr>
          <a:xfrm>
            <a:off x="7046149" y="2996952"/>
            <a:ext cx="360040" cy="369332"/>
          </a:xfrm>
          <a:prstGeom prst="rect">
            <a:avLst/>
          </a:prstGeom>
          <a:noFill/>
          <a:ln w="38100">
            <a:solidFill>
              <a:srgbClr val="00B0F0"/>
            </a:solidFill>
          </a:ln>
        </p:spPr>
        <p:txBody>
          <a:bodyPr wrap="square" rtlCol="0">
            <a:spAutoFit/>
          </a:bodyPr>
          <a:lstStyle/>
          <a:p>
            <a:r>
              <a:rPr lang="es-PE" dirty="0"/>
              <a:t>Z</a:t>
            </a:r>
          </a:p>
        </p:txBody>
      </p:sp>
      <p:sp>
        <p:nvSpPr>
          <p:cNvPr id="18" name="CuadroTexto 17">
            <a:extLst>
              <a:ext uri="{FF2B5EF4-FFF2-40B4-BE49-F238E27FC236}">
                <a16:creationId xmlns:a16="http://schemas.microsoft.com/office/drawing/2014/main" id="{23028CF2-CAD2-4B2F-B4DC-D041E9861232}"/>
              </a:ext>
            </a:extLst>
          </p:cNvPr>
          <p:cNvSpPr txBox="1"/>
          <p:nvPr/>
        </p:nvSpPr>
        <p:spPr>
          <a:xfrm>
            <a:off x="8090286" y="2812286"/>
            <a:ext cx="360040" cy="369332"/>
          </a:xfrm>
          <a:prstGeom prst="rect">
            <a:avLst/>
          </a:prstGeom>
          <a:noFill/>
          <a:ln w="38100">
            <a:solidFill>
              <a:srgbClr val="00B0F0"/>
            </a:solidFill>
          </a:ln>
        </p:spPr>
        <p:txBody>
          <a:bodyPr wrap="square" rtlCol="0">
            <a:spAutoFit/>
          </a:bodyPr>
          <a:lstStyle/>
          <a:p>
            <a:r>
              <a:rPr lang="es-PE" dirty="0"/>
              <a:t>F</a:t>
            </a:r>
          </a:p>
        </p:txBody>
      </p:sp>
      <p:sp>
        <p:nvSpPr>
          <p:cNvPr id="19" name="CuadroTexto 18">
            <a:extLst>
              <a:ext uri="{FF2B5EF4-FFF2-40B4-BE49-F238E27FC236}">
                <a16:creationId xmlns:a16="http://schemas.microsoft.com/office/drawing/2014/main" id="{1F211228-5C26-482A-936B-786ACA25B410}"/>
              </a:ext>
            </a:extLst>
          </p:cNvPr>
          <p:cNvSpPr txBox="1"/>
          <p:nvPr/>
        </p:nvSpPr>
        <p:spPr>
          <a:xfrm>
            <a:off x="9003129" y="2996952"/>
            <a:ext cx="360040" cy="369332"/>
          </a:xfrm>
          <a:prstGeom prst="rect">
            <a:avLst/>
          </a:prstGeom>
          <a:noFill/>
          <a:ln w="38100">
            <a:solidFill>
              <a:srgbClr val="00B0F0"/>
            </a:solidFill>
          </a:ln>
        </p:spPr>
        <p:txBody>
          <a:bodyPr wrap="square" rtlCol="0">
            <a:spAutoFit/>
          </a:bodyPr>
          <a:lstStyle/>
          <a:p>
            <a:r>
              <a:rPr lang="es-PE" dirty="0"/>
              <a:t>Y</a:t>
            </a:r>
          </a:p>
        </p:txBody>
      </p:sp>
      <p:sp>
        <p:nvSpPr>
          <p:cNvPr id="20" name="CuadroTexto 19">
            <a:extLst>
              <a:ext uri="{FF2B5EF4-FFF2-40B4-BE49-F238E27FC236}">
                <a16:creationId xmlns:a16="http://schemas.microsoft.com/office/drawing/2014/main" id="{AB23D05D-BA0B-4DD8-8204-234DF0434F6F}"/>
              </a:ext>
            </a:extLst>
          </p:cNvPr>
          <p:cNvSpPr txBox="1"/>
          <p:nvPr/>
        </p:nvSpPr>
        <p:spPr>
          <a:xfrm>
            <a:off x="1499928" y="5026868"/>
            <a:ext cx="360040" cy="369332"/>
          </a:xfrm>
          <a:prstGeom prst="rect">
            <a:avLst/>
          </a:prstGeom>
          <a:noFill/>
          <a:ln w="38100">
            <a:solidFill>
              <a:srgbClr val="00B0F0"/>
            </a:solidFill>
          </a:ln>
        </p:spPr>
        <p:txBody>
          <a:bodyPr wrap="square" rtlCol="0">
            <a:spAutoFit/>
          </a:bodyPr>
          <a:lstStyle/>
          <a:p>
            <a:r>
              <a:rPr lang="es-PE" dirty="0"/>
              <a:t>F</a:t>
            </a:r>
          </a:p>
        </p:txBody>
      </p:sp>
      <p:sp>
        <p:nvSpPr>
          <p:cNvPr id="21" name="CuadroTexto 20">
            <a:extLst>
              <a:ext uri="{FF2B5EF4-FFF2-40B4-BE49-F238E27FC236}">
                <a16:creationId xmlns:a16="http://schemas.microsoft.com/office/drawing/2014/main" id="{570613FD-7966-4948-A767-E4BFFB6EBD31}"/>
              </a:ext>
            </a:extLst>
          </p:cNvPr>
          <p:cNvSpPr txBox="1"/>
          <p:nvPr/>
        </p:nvSpPr>
        <p:spPr>
          <a:xfrm>
            <a:off x="2143705" y="5026868"/>
            <a:ext cx="360040" cy="369332"/>
          </a:xfrm>
          <a:prstGeom prst="rect">
            <a:avLst/>
          </a:prstGeom>
          <a:noFill/>
          <a:ln w="38100">
            <a:solidFill>
              <a:srgbClr val="00B0F0"/>
            </a:solidFill>
          </a:ln>
        </p:spPr>
        <p:txBody>
          <a:bodyPr wrap="square" rtlCol="0">
            <a:spAutoFit/>
          </a:bodyPr>
          <a:lstStyle/>
          <a:p>
            <a:r>
              <a:rPr lang="es-PE" dirty="0"/>
              <a:t>P</a:t>
            </a:r>
          </a:p>
        </p:txBody>
      </p:sp>
      <p:cxnSp>
        <p:nvCxnSpPr>
          <p:cNvPr id="23" name="Conector recto de flecha 22">
            <a:extLst>
              <a:ext uri="{FF2B5EF4-FFF2-40B4-BE49-F238E27FC236}">
                <a16:creationId xmlns:a16="http://schemas.microsoft.com/office/drawing/2014/main" id="{D5868481-CE49-4EDC-AF4B-B26366790136}"/>
              </a:ext>
            </a:extLst>
          </p:cNvPr>
          <p:cNvCxnSpPr>
            <a:cxnSpLocks/>
            <a:stCxn id="21" idx="0"/>
            <a:endCxn id="14" idx="2"/>
          </p:cNvCxnSpPr>
          <p:nvPr/>
        </p:nvCxnSpPr>
        <p:spPr>
          <a:xfrm flipH="1" flipV="1">
            <a:off x="2315580" y="3366284"/>
            <a:ext cx="8145" cy="1660584"/>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A548BA86-5652-48A8-97BD-372C4DC4508D}"/>
              </a:ext>
            </a:extLst>
          </p:cNvPr>
          <p:cNvCxnSpPr>
            <a:cxnSpLocks/>
          </p:cNvCxnSpPr>
          <p:nvPr/>
        </p:nvCxnSpPr>
        <p:spPr>
          <a:xfrm>
            <a:off x="1883085" y="5193228"/>
            <a:ext cx="252475"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CuadroTexto 25">
            <a:extLst>
              <a:ext uri="{FF2B5EF4-FFF2-40B4-BE49-F238E27FC236}">
                <a16:creationId xmlns:a16="http://schemas.microsoft.com/office/drawing/2014/main" id="{501C073F-B475-43EF-8198-F2AAD0040CF9}"/>
              </a:ext>
            </a:extLst>
          </p:cNvPr>
          <p:cNvSpPr txBox="1"/>
          <p:nvPr/>
        </p:nvSpPr>
        <p:spPr>
          <a:xfrm>
            <a:off x="7046149" y="5110948"/>
            <a:ext cx="360040" cy="369332"/>
          </a:xfrm>
          <a:prstGeom prst="rect">
            <a:avLst/>
          </a:prstGeom>
          <a:noFill/>
          <a:ln w="38100">
            <a:solidFill>
              <a:srgbClr val="00B0F0"/>
            </a:solidFill>
          </a:ln>
        </p:spPr>
        <p:txBody>
          <a:bodyPr wrap="square" rtlCol="0">
            <a:spAutoFit/>
          </a:bodyPr>
          <a:lstStyle/>
          <a:p>
            <a:r>
              <a:rPr lang="es-PE" dirty="0"/>
              <a:t>P</a:t>
            </a:r>
          </a:p>
        </p:txBody>
      </p:sp>
      <p:cxnSp>
        <p:nvCxnSpPr>
          <p:cNvPr id="28" name="Conector recto de flecha 27">
            <a:extLst>
              <a:ext uri="{FF2B5EF4-FFF2-40B4-BE49-F238E27FC236}">
                <a16:creationId xmlns:a16="http://schemas.microsoft.com/office/drawing/2014/main" id="{503B6E5E-FA83-4F95-A297-B642FA39C6FB}"/>
              </a:ext>
            </a:extLst>
          </p:cNvPr>
          <p:cNvCxnSpPr>
            <a:cxnSpLocks/>
            <a:stCxn id="26" idx="0"/>
            <a:endCxn id="17" idx="2"/>
          </p:cNvCxnSpPr>
          <p:nvPr/>
        </p:nvCxnSpPr>
        <p:spPr>
          <a:xfrm flipV="1">
            <a:off x="7226169" y="3366284"/>
            <a:ext cx="0" cy="1744664"/>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9569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dirty="0" err="1"/>
              <a:t>Exp</a:t>
            </a:r>
            <a:r>
              <a:rPr lang="es-PE" dirty="0"/>
              <a:t>. Nº : 00111-2015-0</a:t>
            </a:r>
          </a:p>
        </p:txBody>
      </p:sp>
      <p:sp>
        <p:nvSpPr>
          <p:cNvPr id="3" name="Marcador de contenido 2"/>
          <p:cNvSpPr>
            <a:spLocks noGrp="1"/>
          </p:cNvSpPr>
          <p:nvPr>
            <p:ph idx="1"/>
          </p:nvPr>
        </p:nvSpPr>
        <p:spPr>
          <a:xfrm>
            <a:off x="1097280" y="2204864"/>
            <a:ext cx="10058400" cy="3664230"/>
          </a:xfrm>
        </p:spPr>
        <p:txBody>
          <a:bodyPr/>
          <a:lstStyle/>
          <a:p>
            <a:pPr algn="just"/>
            <a:endParaRPr lang="es-ES" dirty="0"/>
          </a:p>
          <a:p>
            <a:pPr algn="just"/>
            <a:endParaRPr lang="es-ES" dirty="0"/>
          </a:p>
          <a:p>
            <a:pPr algn="just"/>
            <a:r>
              <a:rPr lang="es-ES" dirty="0"/>
              <a:t>No puede afirmarse con carácter general y necesario que el solo </a:t>
            </a:r>
            <a:r>
              <a:rPr lang="es-PE" dirty="0"/>
              <a:t>incumplimiento del deber de revelación configura afectación del </a:t>
            </a:r>
            <a:r>
              <a:rPr lang="es-ES" dirty="0"/>
              <a:t>debido proceso que vicie de nulidad el </a:t>
            </a:r>
            <a:r>
              <a:rPr lang="es-PE" dirty="0"/>
              <a:t>laudo.</a:t>
            </a:r>
          </a:p>
        </p:txBody>
      </p:sp>
    </p:spTree>
    <p:extLst>
      <p:ext uri="{BB962C8B-B14F-4D97-AF65-F5344CB8AC3E}">
        <p14:creationId xmlns:p14="http://schemas.microsoft.com/office/powerpoint/2010/main" val="792944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PE" dirty="0"/>
          </a:p>
        </p:txBody>
      </p:sp>
      <p:sp>
        <p:nvSpPr>
          <p:cNvPr id="3" name="Marcador de contenido 2"/>
          <p:cNvSpPr>
            <a:spLocks noGrp="1"/>
          </p:cNvSpPr>
          <p:nvPr>
            <p:ph idx="1"/>
          </p:nvPr>
        </p:nvSpPr>
        <p:spPr/>
        <p:txBody>
          <a:bodyPr/>
          <a:lstStyle/>
          <a:p>
            <a:pPr marL="0" indent="0" algn="just">
              <a:buNone/>
            </a:pPr>
            <a:r>
              <a:rPr lang="es-ES" sz="1800" dirty="0"/>
              <a:t>1. Se ha vulnerado el principio de imparcialidad, el mismo que se encuentra regulado en el artículo 224 del Decreto Supremo 184-2008-EF, principio que se vio afectado por la infracción del deber de revelación en que incurrió el Presidente del tribunal arbitral… al omitir </a:t>
            </a:r>
            <a:r>
              <a:rPr lang="es-PE" sz="1800" dirty="0"/>
              <a:t>informar dentro del proceso, dos aspecto relevantes:</a:t>
            </a:r>
          </a:p>
          <a:p>
            <a:pPr marL="0" indent="0" algn="just">
              <a:buNone/>
            </a:pPr>
            <a:r>
              <a:rPr lang="es-ES" sz="1800" dirty="0"/>
              <a:t>- que fue designado como árbitro de parte por PROVIAS NACIONAL el 29 de setiembre de 2014, esto es, con posterioridad a la fecha en que asumió el encargo de tercer arbitro y presidente del tribunal arbitral en el arbitraje con el recurrente, y antes que se cierre la etapa probatoria del mismo.</a:t>
            </a:r>
          </a:p>
          <a:p>
            <a:pPr marL="0" indent="0" algn="just">
              <a:buNone/>
            </a:pPr>
            <a:r>
              <a:rPr lang="es-ES" sz="1800" dirty="0"/>
              <a:t>- que aceptó dicha designación efectuada por PROVIAS NACIONAL, el 13 de octubre de 2014 según carta enviada al Centro de Análisis y Resolución de Conflictos de la PUCP, lo que nunca fue informado a la recurrente dentro del </a:t>
            </a:r>
            <a:r>
              <a:rPr lang="es-PE" sz="1800" dirty="0"/>
              <a:t>proceso arbitral que nos ocupa.</a:t>
            </a:r>
          </a:p>
          <a:p>
            <a:endParaRPr lang="es-PE" dirty="0"/>
          </a:p>
        </p:txBody>
      </p:sp>
    </p:spTree>
    <p:extLst>
      <p:ext uri="{BB962C8B-B14F-4D97-AF65-F5344CB8AC3E}">
        <p14:creationId xmlns:p14="http://schemas.microsoft.com/office/powerpoint/2010/main" val="4228337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34993A-9C9C-4AFE-AC02-D0B10E6DDCF3}"/>
              </a:ext>
            </a:extLst>
          </p:cNvPr>
          <p:cNvSpPr>
            <a:spLocks noGrp="1"/>
          </p:cNvSpPr>
          <p:nvPr>
            <p:ph type="title"/>
          </p:nvPr>
        </p:nvSpPr>
        <p:spPr/>
        <p:txBody>
          <a:bodyPr/>
          <a:lstStyle/>
          <a:p>
            <a:r>
              <a:rPr lang="es-PE" dirty="0"/>
              <a:t>Recusación e investigaciones penales</a:t>
            </a:r>
          </a:p>
        </p:txBody>
      </p:sp>
      <p:sp>
        <p:nvSpPr>
          <p:cNvPr id="3" name="Marcador de contenido 2">
            <a:extLst>
              <a:ext uri="{FF2B5EF4-FFF2-40B4-BE49-F238E27FC236}">
                <a16:creationId xmlns:a16="http://schemas.microsoft.com/office/drawing/2014/main" id="{9D1E0CC0-7FCA-4584-86CA-6230A43BF995}"/>
              </a:ext>
            </a:extLst>
          </p:cNvPr>
          <p:cNvSpPr>
            <a:spLocks noGrp="1"/>
          </p:cNvSpPr>
          <p:nvPr>
            <p:ph idx="1"/>
          </p:nvPr>
        </p:nvSpPr>
        <p:spPr/>
        <p:txBody>
          <a:bodyPr>
            <a:normAutofit/>
          </a:bodyPr>
          <a:lstStyle/>
          <a:p>
            <a:r>
              <a:rPr lang="es-PE" sz="2800" dirty="0"/>
              <a:t>El caso Lava Árbitro</a:t>
            </a:r>
          </a:p>
          <a:p>
            <a:endParaRPr lang="es-PE" sz="2800" dirty="0"/>
          </a:p>
          <a:p>
            <a:pPr marL="457200" indent="-457200">
              <a:buFont typeface="+mj-lt"/>
              <a:buAutoNum type="arabicPeriod"/>
            </a:pPr>
            <a:r>
              <a:rPr lang="es-PE" sz="2800" dirty="0"/>
              <a:t>Centro de Resolución de Conflictos PUCP</a:t>
            </a:r>
          </a:p>
          <a:p>
            <a:pPr marL="457200" indent="-457200">
              <a:buFont typeface="+mj-lt"/>
              <a:buAutoNum type="arabicPeriod"/>
            </a:pPr>
            <a:r>
              <a:rPr lang="es-PE" sz="2800" dirty="0"/>
              <a:t>OSCE</a:t>
            </a:r>
          </a:p>
        </p:txBody>
      </p:sp>
    </p:spTree>
    <p:extLst>
      <p:ext uri="{BB962C8B-B14F-4D97-AF65-F5344CB8AC3E}">
        <p14:creationId xmlns:p14="http://schemas.microsoft.com/office/powerpoint/2010/main" val="1699388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dirty="0"/>
              <a:t>La opinión de un árbitro internacional</a:t>
            </a:r>
          </a:p>
        </p:txBody>
      </p:sp>
      <p:sp>
        <p:nvSpPr>
          <p:cNvPr id="3" name="Marcador de contenido 2"/>
          <p:cNvSpPr>
            <a:spLocks noGrp="1"/>
          </p:cNvSpPr>
          <p:nvPr>
            <p:ph idx="1"/>
          </p:nvPr>
        </p:nvSpPr>
        <p:spPr>
          <a:xfrm>
            <a:off x="1295400" y="1988840"/>
            <a:ext cx="9601200" cy="4039889"/>
          </a:xfrm>
        </p:spPr>
        <p:txBody>
          <a:bodyPr>
            <a:normAutofit/>
          </a:bodyPr>
          <a:lstStyle/>
          <a:p>
            <a:pPr marL="0" indent="0" algn="just">
              <a:buNone/>
            </a:pPr>
            <a:r>
              <a:rPr lang="es-PE" sz="2200" dirty="0"/>
              <a:t>“Una declaración de independencia completa, clara y precisa, es la mejor protección contra estos riesgos. Si todos los hechos susceptibles de poner en duda la independencia del árbitro se han revelado y aceptado antes de la constitución del tribunal arbitral, éstos no podrán ser utilizados, ni durante el curso del procedimiento arbitral, ni contra el laudo.</a:t>
            </a:r>
          </a:p>
          <a:p>
            <a:pPr marL="0" indent="0" algn="just">
              <a:buNone/>
            </a:pPr>
            <a:r>
              <a:rPr lang="es-PE" sz="2200" dirty="0"/>
              <a:t>Lo cierto es que el árbitro que desea inmunizar el procedimiento arbitral contra su eventual cuestionamiento, tiene la obligación, no sólo de revelarlo todo, sino de ir  más lejos y de convertirse en el investigador de su propia independencia”</a:t>
            </a:r>
          </a:p>
          <a:p>
            <a:pPr marL="0" indent="0" algn="just">
              <a:buNone/>
            </a:pPr>
            <a:r>
              <a:rPr lang="es-PE" sz="2200" dirty="0"/>
              <a:t>(CLAY, Thomas. </a:t>
            </a:r>
            <a:r>
              <a:rPr lang="es-PE" sz="2200" i="1" dirty="0"/>
              <a:t>El Árbitro</a:t>
            </a:r>
            <a:r>
              <a:rPr lang="es-PE" sz="2200" dirty="0"/>
              <a:t>, Pontificia Universidad Javeriana y otras, Bogotá, 2012; p. 80)</a:t>
            </a:r>
          </a:p>
        </p:txBody>
      </p:sp>
    </p:spTree>
    <p:extLst>
      <p:ext uri="{BB962C8B-B14F-4D97-AF65-F5344CB8AC3E}">
        <p14:creationId xmlns:p14="http://schemas.microsoft.com/office/powerpoint/2010/main" val="789864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ítulo 3"/>
          <p:cNvSpPr>
            <a:spLocks noGrp="1"/>
          </p:cNvSpPr>
          <p:nvPr>
            <p:ph type="title"/>
          </p:nvPr>
        </p:nvSpPr>
        <p:spPr>
          <a:xfrm>
            <a:off x="1991544" y="2636912"/>
            <a:ext cx="8159750" cy="1822450"/>
          </a:xfrm>
        </p:spPr>
        <p:txBody>
          <a:bodyPr/>
          <a:lstStyle/>
          <a:p>
            <a:pPr eaLnBrk="1" hangingPunct="1"/>
            <a:r>
              <a:rPr lang="es-PE" altLang="es-PE" sz="5400" dirty="0">
                <a:ln>
                  <a:noFill/>
                </a:ln>
              </a:rPr>
              <a:t>El control judicial del </a:t>
            </a:r>
            <a:r>
              <a:rPr lang="es-PE" altLang="es-PE" sz="5400" dirty="0" err="1">
                <a:ln>
                  <a:noFill/>
                </a:ln>
              </a:rPr>
              <a:t>Competence</a:t>
            </a:r>
            <a:r>
              <a:rPr lang="es-PE" altLang="es-PE" sz="5400" dirty="0">
                <a:ln>
                  <a:noFill/>
                </a:ln>
              </a:rPr>
              <a:t> </a:t>
            </a:r>
            <a:r>
              <a:rPr lang="es-PE" altLang="es-PE" sz="5400" dirty="0" err="1">
                <a:ln>
                  <a:noFill/>
                </a:ln>
              </a:rPr>
              <a:t>Competence</a:t>
            </a:r>
            <a:endParaRPr lang="es-PE" altLang="es-PE" sz="5400" dirty="0">
              <a:ln>
                <a:noFill/>
              </a:l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Título"/>
          <p:cNvSpPr>
            <a:spLocks noGrp="1"/>
          </p:cNvSpPr>
          <p:nvPr>
            <p:ph type="title"/>
          </p:nvPr>
        </p:nvSpPr>
        <p:spPr/>
        <p:txBody>
          <a:bodyPr rtlCol="0">
            <a:normAutofit/>
          </a:bodyPr>
          <a:lstStyle/>
          <a:p>
            <a:pPr eaLnBrk="1" fontAlgn="auto" hangingPunct="1">
              <a:spcAft>
                <a:spcPts val="0"/>
              </a:spcAft>
              <a:defRPr/>
            </a:pPr>
            <a:r>
              <a:rPr lang="es-PE" altLang="es-ES" sz="4000" dirty="0">
                <a:solidFill>
                  <a:schemeClr val="tx1">
                    <a:lumMod val="75000"/>
                    <a:lumOff val="25000"/>
                  </a:schemeClr>
                </a:solidFill>
              </a:rPr>
              <a:t>Las decisiones sobre la propia competencia</a:t>
            </a:r>
            <a:endParaRPr lang="es-ES" altLang="es-ES" sz="4000" dirty="0">
              <a:solidFill>
                <a:schemeClr val="tx1">
                  <a:lumMod val="75000"/>
                  <a:lumOff val="25000"/>
                </a:schemeClr>
              </a:solidFill>
            </a:endParaRPr>
          </a:p>
        </p:txBody>
      </p:sp>
      <p:sp>
        <p:nvSpPr>
          <p:cNvPr id="25603" name="2 Marcador de contenido"/>
          <p:cNvSpPr>
            <a:spLocks noGrp="1"/>
          </p:cNvSpPr>
          <p:nvPr>
            <p:ph idx="1"/>
          </p:nvPr>
        </p:nvSpPr>
        <p:spPr/>
        <p:txBody>
          <a:bodyPr rtlCol="0">
            <a:normAutofit/>
          </a:bodyPr>
          <a:lstStyle/>
          <a:p>
            <a:pPr marL="0" indent="0" algn="just" eaLnBrk="1" fontAlgn="auto" hangingPunct="1">
              <a:buFont typeface="Calibri" panose="020F0502020204030204" pitchFamily="34" charset="0"/>
              <a:buNone/>
              <a:defRPr/>
            </a:pPr>
            <a:r>
              <a:rPr lang="es-PE" altLang="es-PE">
                <a:solidFill>
                  <a:schemeClr val="tx1">
                    <a:lumMod val="85000"/>
                    <a:lumOff val="15000"/>
                  </a:schemeClr>
                </a:solidFill>
              </a:rPr>
              <a:t>41.4. Salvo pacto en contrario, el tribunal arbitral decidirá estas excepciones u objeciones con carácter previo o junto con las demás cuestiones sometidas a su decisión relativas al fondo de la controversia.</a:t>
            </a:r>
          </a:p>
          <a:p>
            <a:pPr marL="0" indent="0" algn="just" eaLnBrk="1" fontAlgn="auto" hangingPunct="1">
              <a:buFont typeface="Calibri" panose="020F0502020204030204" pitchFamily="34" charset="0"/>
              <a:buNone/>
              <a:defRPr/>
            </a:pPr>
            <a:r>
              <a:rPr lang="es-PE" altLang="es-PE">
                <a:solidFill>
                  <a:schemeClr val="tx1">
                    <a:lumMod val="85000"/>
                    <a:lumOff val="15000"/>
                  </a:schemeClr>
                </a:solidFill>
              </a:rPr>
              <a:t>Si el tribunal arbitral desestima la excepción u objeción, sea como cuestión previa o sea en el laudo por el que se resuelve definitivamente la controversia, </a:t>
            </a:r>
            <a:r>
              <a:rPr lang="es-PE" altLang="es-PE" u="sng">
                <a:solidFill>
                  <a:schemeClr val="tx1">
                    <a:lumMod val="85000"/>
                    <a:lumOff val="15000"/>
                  </a:schemeClr>
                </a:solidFill>
              </a:rPr>
              <a:t>su decisión sólo podrá ser impugnada mediante recurso de anulación contra dicho laudo.</a:t>
            </a:r>
          </a:p>
          <a:p>
            <a:pPr marL="0" indent="0" algn="just" eaLnBrk="1" fontAlgn="auto" hangingPunct="1">
              <a:buFont typeface="Calibri" panose="020F0502020204030204" pitchFamily="34" charset="0"/>
              <a:buNone/>
              <a:defRPr/>
            </a:pPr>
            <a:r>
              <a:rPr lang="es-PE" altLang="es-PE">
                <a:solidFill>
                  <a:schemeClr val="tx1">
                    <a:lumMod val="85000"/>
                    <a:lumOff val="15000"/>
                  </a:schemeClr>
                </a:solidFill>
              </a:rPr>
              <a:t>5. Si el tribunal arbitral ampara la excepción como cuestión previa, se declarará incompetente y ordenará la terminación de las actuaciones arbitrales. </a:t>
            </a:r>
            <a:r>
              <a:rPr lang="es-PE" altLang="es-PE" u="sng">
                <a:solidFill>
                  <a:schemeClr val="tx1">
                    <a:lumMod val="85000"/>
                    <a:lumOff val="15000"/>
                  </a:schemeClr>
                </a:solidFill>
              </a:rPr>
              <a:t>Esta decisión podrá ser impugnada mediante recurso de anulación</a:t>
            </a:r>
            <a:r>
              <a:rPr lang="es-PE" altLang="es-PE">
                <a:solidFill>
                  <a:schemeClr val="tx1">
                    <a:lumMod val="85000"/>
                    <a:lumOff val="15000"/>
                  </a:schemeClr>
                </a:solidFill>
              </a:rPr>
              <a:t>. Si el tribunal arbitral ampara la excepción como cuestión previa respecto de determinadas materias, las actuaciones arbitrales continuarán respecto de las demás materias y </a:t>
            </a:r>
            <a:r>
              <a:rPr lang="es-PE" altLang="es-PE" u="sng">
                <a:solidFill>
                  <a:schemeClr val="tx1">
                    <a:lumMod val="85000"/>
                    <a:lumOff val="15000"/>
                  </a:schemeClr>
                </a:solidFill>
              </a:rPr>
              <a:t>la decisión sólo podrá ser impugnada mediante recurso de anulación luego de emitirse el laudo por el que se resuelve definitivamente la controversia</a:t>
            </a:r>
            <a:r>
              <a:rPr lang="es-PE" altLang="es-PE">
                <a:solidFill>
                  <a:schemeClr val="tx1">
                    <a:lumMod val="85000"/>
                    <a:lumOff val="15000"/>
                  </a:schemeClr>
                </a:solidFill>
              </a:rPr>
              <a:t>.</a:t>
            </a:r>
            <a:endParaRPr lang="es-ES" altLang="es-PE">
              <a:solidFill>
                <a:schemeClr val="tx1">
                  <a:lumMod val="85000"/>
                  <a:lumOff val="1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ítulo 3"/>
          <p:cNvSpPr>
            <a:spLocks noGrp="1"/>
          </p:cNvSpPr>
          <p:nvPr>
            <p:ph type="title"/>
          </p:nvPr>
        </p:nvSpPr>
        <p:spPr/>
        <p:txBody>
          <a:bodyPr/>
          <a:lstStyle/>
          <a:p>
            <a:r>
              <a:rPr lang="es-PE" altLang="es-PE">
                <a:ln>
                  <a:noFill/>
                </a:ln>
              </a:rPr>
              <a:t>Finalidades del control</a:t>
            </a:r>
          </a:p>
        </p:txBody>
      </p:sp>
      <p:sp>
        <p:nvSpPr>
          <p:cNvPr id="17411" name="Marcador de contenido 4"/>
          <p:cNvSpPr>
            <a:spLocks noGrp="1"/>
          </p:cNvSpPr>
          <p:nvPr>
            <p:ph idx="1"/>
          </p:nvPr>
        </p:nvSpPr>
        <p:spPr/>
        <p:txBody>
          <a:bodyPr/>
          <a:lstStyle/>
          <a:p>
            <a:pPr>
              <a:buFont typeface="Wingdings" panose="05000000000000000000" pitchFamily="2" charset="2"/>
              <a:buChar char="§"/>
            </a:pPr>
            <a:r>
              <a:rPr lang="es-PE" altLang="es-PE" dirty="0"/>
              <a:t>Garantizar la voluntad de las partes</a:t>
            </a:r>
          </a:p>
          <a:p>
            <a:pPr lvl="1">
              <a:buFont typeface="Wingdings" panose="05000000000000000000" pitchFamily="2" charset="2"/>
              <a:buChar char="§"/>
            </a:pPr>
            <a:r>
              <a:rPr lang="es-PE" altLang="es-PE" dirty="0"/>
              <a:t>Respecto al convenio</a:t>
            </a:r>
          </a:p>
          <a:p>
            <a:pPr lvl="1">
              <a:buFont typeface="Wingdings" panose="05000000000000000000" pitchFamily="2" charset="2"/>
              <a:buChar char="§"/>
            </a:pPr>
            <a:r>
              <a:rPr lang="es-PE" altLang="es-PE" dirty="0"/>
              <a:t>Respecto al proceso</a:t>
            </a:r>
          </a:p>
          <a:p>
            <a:pPr>
              <a:buFont typeface="Wingdings" panose="05000000000000000000" pitchFamily="2" charset="2"/>
              <a:buChar char="§"/>
            </a:pPr>
            <a:r>
              <a:rPr lang="es-PE" altLang="es-PE" dirty="0"/>
              <a:t>Garantizar el respeto al interés general</a:t>
            </a:r>
          </a:p>
          <a:p>
            <a:endParaRPr lang="es-PE" altLang="es-PE" dirty="0"/>
          </a:p>
          <a:p>
            <a:endParaRPr lang="es-PE" altLang="es-PE" dirty="0"/>
          </a:p>
          <a:p>
            <a:r>
              <a:rPr lang="es-PE" altLang="es-PE" dirty="0"/>
              <a:t>Las </a:t>
            </a:r>
            <a:r>
              <a:rPr lang="es-PE" altLang="es-PE" b="1" dirty="0"/>
              <a:t>distintas intensidades del control </a:t>
            </a:r>
            <a:r>
              <a:rPr lang="es-PE" altLang="es-PE" dirty="0"/>
              <a:t>dependerán de los intereses específicos a lo cuales se ha permitido transitar por el arbitraje. </a:t>
            </a:r>
          </a:p>
        </p:txBody>
      </p:sp>
    </p:spTree>
    <p:extLst>
      <p:ext uri="{BB962C8B-B14F-4D97-AF65-F5344CB8AC3E}">
        <p14:creationId xmlns:p14="http://schemas.microsoft.com/office/powerpoint/2010/main" val="4686231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dirty="0"/>
              <a:t>Jurisdicción y Admisibilidad</a:t>
            </a:r>
          </a:p>
        </p:txBody>
      </p:sp>
      <p:sp>
        <p:nvSpPr>
          <p:cNvPr id="3" name="Marcador de contenido 2"/>
          <p:cNvSpPr>
            <a:spLocks noGrp="1"/>
          </p:cNvSpPr>
          <p:nvPr>
            <p:ph idx="1"/>
          </p:nvPr>
        </p:nvSpPr>
        <p:spPr>
          <a:xfrm>
            <a:off x="1325880" y="1988840"/>
            <a:ext cx="9601200" cy="3679849"/>
          </a:xfrm>
        </p:spPr>
        <p:txBody>
          <a:bodyPr>
            <a:normAutofit lnSpcReduction="10000"/>
          </a:bodyPr>
          <a:lstStyle/>
          <a:p>
            <a:pPr algn="just"/>
            <a:r>
              <a:rPr lang="es-PE" dirty="0"/>
              <a:t>Las excepciones u objeciones al arbitraje pueden cuestionar:</a:t>
            </a:r>
          </a:p>
          <a:p>
            <a:pPr lvl="1" algn="just"/>
            <a:endParaRPr lang="es-PE" dirty="0"/>
          </a:p>
          <a:p>
            <a:pPr lvl="1" algn="just"/>
            <a:r>
              <a:rPr lang="es-PE" dirty="0"/>
              <a:t>La existencia del convenio arbitral o los alcances subjetivos u objetivos del mismo. (Cuestiones sobre jurisdicción)</a:t>
            </a:r>
          </a:p>
          <a:p>
            <a:pPr lvl="1"/>
            <a:r>
              <a:rPr lang="es-PE" dirty="0"/>
              <a:t>La oportunidad del proceso arbitral por prematuro o por tardío. (Cuestiones de admisibilidad)</a:t>
            </a:r>
          </a:p>
          <a:p>
            <a:pPr algn="just"/>
            <a:endParaRPr lang="es-PE" dirty="0"/>
          </a:p>
          <a:p>
            <a:pPr algn="just"/>
            <a:r>
              <a:rPr lang="es-PE" dirty="0"/>
              <a:t>El error en las decisiones sobre jurisdicción son [generalmente] causales de nulidad y, por consiguiente, pueden ser revisadas por los jueces.</a:t>
            </a:r>
          </a:p>
          <a:p>
            <a:endParaRPr lang="es-PE" dirty="0"/>
          </a:p>
          <a:p>
            <a:r>
              <a:rPr lang="es-PE" dirty="0"/>
              <a:t>Las decisiones sobre cuestiones de admisibilidad son finales.</a:t>
            </a:r>
          </a:p>
          <a:p>
            <a:pPr lvl="1"/>
            <a:endParaRPr lang="es-PE" dirty="0"/>
          </a:p>
        </p:txBody>
      </p:sp>
    </p:spTree>
    <p:extLst>
      <p:ext uri="{BB962C8B-B14F-4D97-AF65-F5344CB8AC3E}">
        <p14:creationId xmlns:p14="http://schemas.microsoft.com/office/powerpoint/2010/main" val="761497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ítulo 4"/>
          <p:cNvSpPr>
            <a:spLocks noGrp="1"/>
          </p:cNvSpPr>
          <p:nvPr>
            <p:ph type="title"/>
          </p:nvPr>
        </p:nvSpPr>
        <p:spPr/>
        <p:txBody>
          <a:bodyPr/>
          <a:lstStyle/>
          <a:p>
            <a:r>
              <a:rPr lang="es-PE" sz="2600" dirty="0"/>
              <a:t>La revisión judicial del </a:t>
            </a:r>
            <a:r>
              <a:rPr lang="es-PE" sz="2600" dirty="0" err="1"/>
              <a:t>competence</a:t>
            </a:r>
            <a:r>
              <a:rPr lang="es-PE" sz="2600" dirty="0"/>
              <a:t> </a:t>
            </a:r>
            <a:r>
              <a:rPr lang="es-PE" sz="2600" dirty="0" err="1"/>
              <a:t>competence</a:t>
            </a:r>
            <a:r>
              <a:rPr lang="es-PE" sz="2600" dirty="0"/>
              <a:t>: la visión doctrinaria</a:t>
            </a:r>
            <a:endParaRPr lang="es-PE" altLang="es-PE" sz="2600" dirty="0">
              <a:ln>
                <a:noFill/>
              </a:ln>
            </a:endParaRPr>
          </a:p>
        </p:txBody>
      </p:sp>
      <p:sp>
        <p:nvSpPr>
          <p:cNvPr id="46083" name="Marcador de contenido 5"/>
          <p:cNvSpPr>
            <a:spLocks noGrp="1"/>
          </p:cNvSpPr>
          <p:nvPr>
            <p:ph idx="1"/>
          </p:nvPr>
        </p:nvSpPr>
        <p:spPr>
          <a:xfrm>
            <a:off x="1127125" y="2492896"/>
            <a:ext cx="9601200" cy="2627746"/>
          </a:xfrm>
        </p:spPr>
        <p:txBody>
          <a:bodyPr/>
          <a:lstStyle/>
          <a:p>
            <a:pPr marL="0" indent="0" algn="just">
              <a:buFont typeface="Arial" panose="020B0604020202020204" pitchFamily="34" charset="0"/>
              <a:buNone/>
            </a:pPr>
            <a:r>
              <a:rPr lang="es-PE" altLang="es-PE" dirty="0"/>
              <a:t>Objeciones de inadmisibilidad rutinariamente surgen en circunstancias donde un válido acuerdo de arbitraje liga a las partes y cubre las pretensiones deducidas, y aún así el demandado insiste en que hay un impedimento a llevar la pretensión porque ha sido alegada prematuramente o (en el otro extremo) tardíamente. Es imperativo comprender la naturaleza de la alegada barrera, la cual puede muy bien ser tergiversado por el demandado por ignorancia o astucia. </a:t>
            </a:r>
            <a:r>
              <a:rPr lang="es-PE" altLang="es-PE" dirty="0">
                <a:highlight>
                  <a:srgbClr val="FFFF00"/>
                </a:highlight>
              </a:rPr>
              <a:t>Las decisiones de los árbitros que no respeten sus límites jurisdiccionales pueden ser invalidadas por los jueces. Pero si las partes han </a:t>
            </a:r>
          </a:p>
        </p:txBody>
      </p:sp>
    </p:spTree>
    <p:extLst>
      <p:ext uri="{BB962C8B-B14F-4D97-AF65-F5344CB8AC3E}">
        <p14:creationId xmlns:p14="http://schemas.microsoft.com/office/powerpoint/2010/main" val="24346161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ítulo 1"/>
          <p:cNvSpPr>
            <a:spLocks noGrp="1"/>
          </p:cNvSpPr>
          <p:nvPr>
            <p:ph type="title"/>
          </p:nvPr>
        </p:nvSpPr>
        <p:spPr/>
        <p:txBody>
          <a:bodyPr/>
          <a:lstStyle/>
          <a:p>
            <a:endParaRPr lang="es-PE" altLang="es-PE">
              <a:ln>
                <a:noFill/>
              </a:ln>
            </a:endParaRPr>
          </a:p>
        </p:txBody>
      </p:sp>
      <p:sp>
        <p:nvSpPr>
          <p:cNvPr id="48131" name="Marcador de contenido 2"/>
          <p:cNvSpPr>
            <a:spLocks noGrp="1"/>
          </p:cNvSpPr>
          <p:nvPr>
            <p:ph idx="1"/>
          </p:nvPr>
        </p:nvSpPr>
        <p:spPr>
          <a:xfrm>
            <a:off x="1295400" y="2420938"/>
            <a:ext cx="9601200" cy="3454400"/>
          </a:xfrm>
        </p:spPr>
        <p:txBody>
          <a:bodyPr/>
          <a:lstStyle/>
          <a:p>
            <a:pPr marL="0" indent="0" algn="just">
              <a:buFont typeface="Arial" panose="020B0604020202020204" pitchFamily="34" charset="0"/>
              <a:buNone/>
              <a:defRPr/>
            </a:pPr>
            <a:r>
              <a:rPr lang="es-PE" altLang="es-PE" dirty="0"/>
              <a:t>consentido la jurisdicción de los árbitros la decisión de estos sobre la admisibilidad de las pretensiones debería ser final. </a:t>
            </a:r>
            <a:r>
              <a:rPr lang="es-PE" altLang="es-PE" dirty="0">
                <a:highlight>
                  <a:srgbClr val="FFFF00"/>
                </a:highlight>
              </a:rPr>
              <a:t>Fallar al reconocer un asunto de admisibilidad por lo que es puede por tanto resultar en una indebida extensión del ámbito de la impugnación de los laudos y frustrar las expectativas de las partes para que su controversia sea en la mayor medida posible resuelta por los árbitros</a:t>
            </a:r>
            <a:r>
              <a:rPr lang="es-PE" altLang="es-PE" dirty="0"/>
              <a:t>” </a:t>
            </a:r>
            <a:r>
              <a:rPr lang="en-US" altLang="es-PE" dirty="0"/>
              <a:t>(PAULSSON, Idea of Arbitration, p. 82)</a:t>
            </a:r>
          </a:p>
          <a:p>
            <a:pPr marL="0" indent="0" algn="just">
              <a:buFont typeface="Arial" panose="020B0604020202020204" pitchFamily="34" charset="0"/>
              <a:buNone/>
              <a:defRPr/>
            </a:pPr>
            <a:endParaRPr lang="es-PE" altLang="es-PE" dirty="0"/>
          </a:p>
          <a:p>
            <a:pPr>
              <a:defRPr/>
            </a:pPr>
            <a:endParaRPr lang="es-PE" altLang="es-PE" dirty="0"/>
          </a:p>
        </p:txBody>
      </p:sp>
    </p:spTree>
    <p:extLst>
      <p:ext uri="{BB962C8B-B14F-4D97-AF65-F5344CB8AC3E}">
        <p14:creationId xmlns:p14="http://schemas.microsoft.com/office/powerpoint/2010/main" val="4881310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ítulo 1"/>
          <p:cNvSpPr>
            <a:spLocks noGrp="1"/>
          </p:cNvSpPr>
          <p:nvPr>
            <p:ph type="title"/>
          </p:nvPr>
        </p:nvSpPr>
        <p:spPr/>
        <p:txBody>
          <a:bodyPr/>
          <a:lstStyle/>
          <a:p>
            <a:pPr eaLnBrk="1" hangingPunct="1"/>
            <a:r>
              <a:rPr lang="es-PE" altLang="es-PE">
                <a:ln>
                  <a:noFill/>
                </a:ln>
              </a:rPr>
              <a:t>Regla de prioridad cronológica</a:t>
            </a:r>
          </a:p>
        </p:txBody>
      </p:sp>
      <p:sp>
        <p:nvSpPr>
          <p:cNvPr id="3" name="Marcador de contenido 2"/>
          <p:cNvSpPr>
            <a:spLocks noGrp="1"/>
          </p:cNvSpPr>
          <p:nvPr>
            <p:ph idx="1"/>
          </p:nvPr>
        </p:nvSpPr>
        <p:spPr>
          <a:xfrm>
            <a:off x="1097280" y="1988840"/>
            <a:ext cx="10058400" cy="3384376"/>
          </a:xfrm>
        </p:spPr>
        <p:txBody>
          <a:bodyPr rtlCol="0">
            <a:normAutofit lnSpcReduction="10000"/>
          </a:bodyPr>
          <a:lstStyle/>
          <a:p>
            <a:pPr marL="0" indent="0" algn="just" eaLnBrk="1" fontAlgn="auto" hangingPunct="1">
              <a:buNone/>
              <a:defRPr/>
            </a:pPr>
            <a:endParaRPr lang="es-PE" dirty="0">
              <a:solidFill>
                <a:schemeClr val="tx1">
                  <a:lumMod val="85000"/>
                  <a:lumOff val="15000"/>
                </a:schemeClr>
              </a:solidFill>
            </a:endParaRPr>
          </a:p>
          <a:p>
            <a:pPr marL="0" indent="0" algn="just" eaLnBrk="1" fontAlgn="auto" hangingPunct="1">
              <a:buNone/>
              <a:defRPr/>
            </a:pPr>
            <a:r>
              <a:rPr lang="es-PE" dirty="0">
                <a:solidFill>
                  <a:schemeClr val="tx1">
                    <a:lumMod val="85000"/>
                    <a:lumOff val="15000"/>
                  </a:schemeClr>
                </a:solidFill>
              </a:rPr>
              <a:t>“El efecto negativo es igualmente importante. Dicho principio permite que los árbitros sean </a:t>
            </a:r>
            <a:r>
              <a:rPr lang="es-PE" b="1" u="sng" dirty="0">
                <a:solidFill>
                  <a:schemeClr val="tx1">
                    <a:lumMod val="85000"/>
                    <a:lumOff val="15000"/>
                  </a:schemeClr>
                </a:solidFill>
              </a:rPr>
              <a:t>no los únicos jueces, sino los primeros jueces de su competencia</a:t>
            </a:r>
            <a:r>
              <a:rPr lang="es-PE" dirty="0">
                <a:solidFill>
                  <a:schemeClr val="tx1">
                    <a:lumMod val="85000"/>
                    <a:lumOff val="15000"/>
                  </a:schemeClr>
                </a:solidFill>
              </a:rPr>
              <a:t>. En otras palabras, dicho principio permite que los árbitros lleguen a una decisión en cuanto a su propia competencia antes que cualquier corte o autoridad judicial y, por esa vía, limita el papel de las cortes estatales a la revisión del laudo arbitral. El principio </a:t>
            </a:r>
            <a:r>
              <a:rPr lang="es-PE" dirty="0" err="1">
                <a:solidFill>
                  <a:schemeClr val="tx1">
                    <a:lumMod val="85000"/>
                    <a:lumOff val="15000"/>
                  </a:schemeClr>
                </a:solidFill>
              </a:rPr>
              <a:t>competence-competence</a:t>
            </a:r>
            <a:r>
              <a:rPr lang="es-PE" dirty="0">
                <a:solidFill>
                  <a:schemeClr val="tx1">
                    <a:lumMod val="85000"/>
                    <a:lumOff val="15000"/>
                  </a:schemeClr>
                </a:solidFill>
              </a:rPr>
              <a:t> obliga así a cualquier corte que esté conociendo de una pretensión relativa a la competencia de un tribunal arbitral- respecto, por ejemplo, de la constitución del tribunal arbitral o a la validez del pacto arbitral- a abstenerse de estudiar los argumentos sustanciales relativos a la competencia de los árbitros hasta que estos últimos hayan tenido la oportunidad de hacerlo primero. En este sentido, </a:t>
            </a:r>
            <a:r>
              <a:rPr lang="es-PE" b="1" u="sng" dirty="0">
                <a:solidFill>
                  <a:schemeClr val="tx1">
                    <a:lumMod val="85000"/>
                    <a:lumOff val="15000"/>
                  </a:schemeClr>
                </a:solidFill>
              </a:rPr>
              <a:t>el principio “</a:t>
            </a:r>
            <a:r>
              <a:rPr lang="es-PE" b="1" u="sng" dirty="0" err="1">
                <a:solidFill>
                  <a:schemeClr val="tx1">
                    <a:lumMod val="85000"/>
                    <a:lumOff val="15000"/>
                  </a:schemeClr>
                </a:solidFill>
              </a:rPr>
              <a:t>Competence-Competence</a:t>
            </a:r>
            <a:r>
              <a:rPr lang="es-PE" b="1" u="sng" dirty="0">
                <a:solidFill>
                  <a:schemeClr val="tx1">
                    <a:lumMod val="85000"/>
                    <a:lumOff val="15000"/>
                  </a:schemeClr>
                </a:solidFill>
              </a:rPr>
              <a:t>” es una regla de prioridad cronológica</a:t>
            </a:r>
            <a:r>
              <a:rPr lang="es-PE" dirty="0">
                <a:solidFill>
                  <a:schemeClr val="tx1">
                    <a:lumMod val="85000"/>
                    <a:lumOff val="15000"/>
                  </a:schemeClr>
                </a:solidFill>
              </a:rPr>
              <a:t>…” (FOURCHARD, GAILLARD y GOLDMAN)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a:bodyPr>
          <a:lstStyle/>
          <a:p>
            <a:pPr eaLnBrk="1" fontAlgn="auto" hangingPunct="1">
              <a:spcAft>
                <a:spcPts val="0"/>
              </a:spcAft>
              <a:defRPr/>
            </a:pPr>
            <a:r>
              <a:rPr lang="es-PE" sz="3600" dirty="0"/>
              <a:t>¿Recoge nuestra ley esta doctrina?</a:t>
            </a:r>
            <a:endParaRPr lang="es-PE" sz="3600" dirty="0">
              <a:solidFill>
                <a:schemeClr val="tx1">
                  <a:lumMod val="75000"/>
                  <a:lumOff val="25000"/>
                </a:schemeClr>
              </a:solidFill>
            </a:endParaRPr>
          </a:p>
        </p:txBody>
      </p:sp>
      <p:sp>
        <p:nvSpPr>
          <p:cNvPr id="37891" name="2 Marcador de contenido"/>
          <p:cNvSpPr>
            <a:spLocks noGrp="1"/>
          </p:cNvSpPr>
          <p:nvPr>
            <p:ph idx="1"/>
          </p:nvPr>
        </p:nvSpPr>
        <p:spPr/>
        <p:txBody>
          <a:bodyPr/>
          <a:lstStyle/>
          <a:p>
            <a:pPr eaLnBrk="1" hangingPunct="1">
              <a:buFontTx/>
              <a:buNone/>
            </a:pPr>
            <a:r>
              <a:rPr lang="es-PE" altLang="es-ES" dirty="0"/>
              <a:t>No, nuestra ley diferencia entre:</a:t>
            </a:r>
          </a:p>
          <a:p>
            <a:pPr eaLnBrk="1" hangingPunct="1">
              <a:buFontTx/>
              <a:buNone/>
            </a:pPr>
            <a:r>
              <a:rPr lang="es-PE" altLang="es-ES" dirty="0"/>
              <a:t>Art. 62.2:</a:t>
            </a:r>
          </a:p>
          <a:p>
            <a:pPr algn="just" eaLnBrk="1" hangingPunct="1">
              <a:buFontTx/>
              <a:buNone/>
            </a:pPr>
            <a:r>
              <a:rPr lang="es-PE" altLang="es-ES" dirty="0"/>
              <a:t>			“(…). Está prohibido bajo responsabilidad, pronunciarse sobre el </a:t>
            </a:r>
            <a:r>
              <a:rPr lang="es-PE" altLang="es-ES" b="1" dirty="0"/>
              <a:t>fondo de la controversia</a:t>
            </a:r>
            <a:r>
              <a:rPr lang="es-PE" altLang="es-ES" dirty="0"/>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a:bodyPr>
          <a:lstStyle/>
          <a:p>
            <a:pPr eaLnBrk="1" fontAlgn="auto" hangingPunct="1">
              <a:spcAft>
                <a:spcPts val="0"/>
              </a:spcAft>
              <a:defRPr/>
            </a:pPr>
            <a:r>
              <a:rPr lang="es-PE" sz="3600" dirty="0">
                <a:solidFill>
                  <a:schemeClr val="tx1">
                    <a:lumMod val="75000"/>
                    <a:lumOff val="25000"/>
                  </a:schemeClr>
                </a:solidFill>
              </a:rPr>
              <a:t>Y cuestiones que no son fondo de la controversia</a:t>
            </a:r>
          </a:p>
        </p:txBody>
      </p:sp>
      <p:sp>
        <p:nvSpPr>
          <p:cNvPr id="28675" name="2 Marcador de contenido"/>
          <p:cNvSpPr>
            <a:spLocks noGrp="1"/>
          </p:cNvSpPr>
          <p:nvPr>
            <p:ph idx="1"/>
          </p:nvPr>
        </p:nvSpPr>
        <p:spPr/>
        <p:txBody>
          <a:bodyPr rtlCol="0">
            <a:normAutofit/>
          </a:bodyPr>
          <a:lstStyle/>
          <a:p>
            <a:pPr algn="just" eaLnBrk="1" fontAlgn="auto" hangingPunct="1">
              <a:buFontTx/>
              <a:buNone/>
              <a:defRPr/>
            </a:pPr>
            <a:r>
              <a:rPr lang="es-PE" altLang="es-PE" dirty="0">
                <a:solidFill>
                  <a:schemeClr val="tx1">
                    <a:lumMod val="85000"/>
                    <a:lumOff val="15000"/>
                  </a:schemeClr>
                </a:solidFill>
              </a:rPr>
              <a:t>Artículo 41.- Competencia para decidir la competencia del tribunal arbitral. </a:t>
            </a:r>
          </a:p>
          <a:p>
            <a:pPr algn="just" eaLnBrk="1" fontAlgn="auto" hangingPunct="1">
              <a:buFontTx/>
              <a:buNone/>
              <a:defRPr/>
            </a:pPr>
            <a:r>
              <a:rPr lang="es-PE" altLang="es-PE" dirty="0">
                <a:solidFill>
                  <a:schemeClr val="tx1">
                    <a:lumMod val="85000"/>
                    <a:lumOff val="15000"/>
                  </a:schemeClr>
                </a:solidFill>
              </a:rPr>
              <a:t> 1. El tribunal arbitral es el único competente para decidir sobre su propia competencia, incluso sobre las </a:t>
            </a:r>
            <a:r>
              <a:rPr lang="es-PE" altLang="es-PE" u="sng" dirty="0">
                <a:solidFill>
                  <a:schemeClr val="tx1">
                    <a:lumMod val="85000"/>
                    <a:lumOff val="15000"/>
                  </a:schemeClr>
                </a:solidFill>
              </a:rPr>
              <a:t>excepciones u objeciones al arbitraje</a:t>
            </a:r>
            <a:r>
              <a:rPr lang="es-PE" altLang="es-PE" dirty="0">
                <a:solidFill>
                  <a:schemeClr val="tx1">
                    <a:lumMod val="85000"/>
                    <a:lumOff val="15000"/>
                  </a:schemeClr>
                </a:solidFill>
              </a:rPr>
              <a:t> relativas a la inexistencia, nulidad, anulabilidad, invalidez o ineficacia del convenio arbitral o por no estar pactado el arbitraje para resolver la materia controvertida o </a:t>
            </a:r>
            <a:r>
              <a:rPr lang="es-PE" altLang="es-PE" b="1" u="sng" dirty="0">
                <a:solidFill>
                  <a:schemeClr val="tx1">
                    <a:lumMod val="85000"/>
                    <a:lumOff val="15000"/>
                  </a:schemeClr>
                </a:solidFill>
              </a:rPr>
              <a:t>cualesquiera otras cuya estimación impida entrar en el fondo de la controversia</a:t>
            </a:r>
            <a:r>
              <a:rPr lang="es-PE" altLang="es-PE" dirty="0">
                <a:solidFill>
                  <a:schemeClr val="tx1">
                    <a:lumMod val="85000"/>
                    <a:lumOff val="15000"/>
                  </a:schemeClr>
                </a:solidFill>
              </a:rPr>
              <a:t>. Se encuentran comprendidas en este ámbito </a:t>
            </a:r>
            <a:r>
              <a:rPr lang="es-PE" altLang="es-PE" u="sng" dirty="0">
                <a:solidFill>
                  <a:schemeClr val="tx1">
                    <a:lumMod val="85000"/>
                    <a:lumOff val="15000"/>
                  </a:schemeClr>
                </a:solidFill>
              </a:rPr>
              <a:t>las excepciones por prescripción, caducidad, cosa juzgada y cualquier otra que tenga por objeto impedir la continuación de las actuaciones arbitrales.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a:bodyPr>
          <a:lstStyle/>
          <a:p>
            <a:pPr eaLnBrk="1" fontAlgn="auto" hangingPunct="1">
              <a:spcAft>
                <a:spcPts val="0"/>
              </a:spcAft>
              <a:defRPr/>
            </a:pPr>
            <a:r>
              <a:rPr lang="es-PE" sz="3600" dirty="0">
                <a:solidFill>
                  <a:schemeClr val="tx1">
                    <a:lumMod val="75000"/>
                    <a:lumOff val="25000"/>
                  </a:schemeClr>
                </a:solidFill>
              </a:rPr>
              <a:t>¿Qué es el fondo de la controversia?</a:t>
            </a:r>
          </a:p>
        </p:txBody>
      </p:sp>
      <p:sp>
        <p:nvSpPr>
          <p:cNvPr id="38915" name="2 Marcador de contenido"/>
          <p:cNvSpPr>
            <a:spLocks noGrp="1"/>
          </p:cNvSpPr>
          <p:nvPr>
            <p:ph idx="1"/>
          </p:nvPr>
        </p:nvSpPr>
        <p:spPr/>
        <p:txBody>
          <a:bodyPr/>
          <a:lstStyle/>
          <a:p>
            <a:pPr eaLnBrk="1" hangingPunct="1"/>
            <a:endParaRPr lang="es-PE" altLang="es-ES" dirty="0"/>
          </a:p>
          <a:p>
            <a:pPr algn="just" eaLnBrk="1" hangingPunct="1"/>
            <a:r>
              <a:rPr lang="es-PE" altLang="es-ES" dirty="0"/>
              <a:t>Es el objeto del proceso; el conjunto de pretensiones que deberán declararse fundadas o infundadas, determinándose de ese modo la existencia o no del derecho discutido.</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Título"/>
          <p:cNvSpPr>
            <a:spLocks noGrp="1"/>
          </p:cNvSpPr>
          <p:nvPr>
            <p:ph type="title"/>
          </p:nvPr>
        </p:nvSpPr>
        <p:spPr/>
        <p:txBody>
          <a:bodyPr rtlCol="0">
            <a:normAutofit/>
          </a:bodyPr>
          <a:lstStyle/>
          <a:p>
            <a:pPr eaLnBrk="1" fontAlgn="auto" hangingPunct="1">
              <a:spcAft>
                <a:spcPts val="0"/>
              </a:spcAft>
              <a:defRPr/>
            </a:pPr>
            <a:r>
              <a:rPr lang="es-PE" altLang="es-ES" sz="3600" dirty="0">
                <a:solidFill>
                  <a:schemeClr val="tx1">
                    <a:lumMod val="75000"/>
                    <a:lumOff val="25000"/>
                  </a:schemeClr>
                </a:solidFill>
              </a:rPr>
              <a:t>¿Qué significa análisis de fondo?</a:t>
            </a:r>
          </a:p>
        </p:txBody>
      </p:sp>
      <p:sp>
        <p:nvSpPr>
          <p:cNvPr id="40963" name="2 Marcador de contenido"/>
          <p:cNvSpPr>
            <a:spLocks noGrp="1"/>
          </p:cNvSpPr>
          <p:nvPr>
            <p:ph idx="1"/>
          </p:nvPr>
        </p:nvSpPr>
        <p:spPr/>
        <p:txBody>
          <a:bodyPr/>
          <a:lstStyle/>
          <a:p>
            <a:pPr algn="just" eaLnBrk="1" hangingPunct="1"/>
            <a:r>
              <a:rPr lang="es-PE" altLang="es-ES" dirty="0"/>
              <a:t>Significa revisión total de la decisión impugnada tanto respecto a los hechos como en cuanto al derecho.</a:t>
            </a:r>
          </a:p>
          <a:p>
            <a:pPr algn="just" eaLnBrk="1" hangingPunct="1"/>
            <a:endParaRPr lang="es-PE" altLang="es-ES" dirty="0"/>
          </a:p>
          <a:p>
            <a:pPr algn="just" eaLnBrk="1" hangingPunct="1"/>
            <a:r>
              <a:rPr lang="es-PE" altLang="es-ES" dirty="0"/>
              <a:t>Decisión sobre el fondo de una petición (existencia del convenio, por ejemplo) no se refiere siempre a una decisión sobre fondo de la controversia.</a:t>
            </a:r>
          </a:p>
          <a:p>
            <a:pPr algn="just" eaLnBrk="1" hangingPunct="1"/>
            <a:r>
              <a:rPr lang="es-PE" altLang="es-ES" dirty="0"/>
              <a:t>Existe análisis de fondo tanto de peticiones procesales como de peticiones sustantivas.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Título"/>
          <p:cNvSpPr>
            <a:spLocks noGrp="1"/>
          </p:cNvSpPr>
          <p:nvPr>
            <p:ph type="title"/>
          </p:nvPr>
        </p:nvSpPr>
        <p:spPr/>
        <p:txBody>
          <a:bodyPr rtlCol="0">
            <a:normAutofit/>
          </a:bodyPr>
          <a:lstStyle/>
          <a:p>
            <a:pPr eaLnBrk="1" fontAlgn="auto" hangingPunct="1">
              <a:spcAft>
                <a:spcPts val="0"/>
              </a:spcAft>
              <a:defRPr/>
            </a:pPr>
            <a:r>
              <a:rPr lang="es-PE" altLang="es-ES" sz="2400" dirty="0">
                <a:solidFill>
                  <a:schemeClr val="tx1">
                    <a:lumMod val="75000"/>
                    <a:lumOff val="25000"/>
                  </a:schemeClr>
                </a:solidFill>
              </a:rPr>
              <a:t>Qué cuestiones no son fondo de la controversia de acuerdo al artículo 41</a:t>
            </a:r>
            <a:endParaRPr lang="es-ES" altLang="es-ES" sz="2400" dirty="0">
              <a:solidFill>
                <a:schemeClr val="tx1">
                  <a:lumMod val="75000"/>
                  <a:lumOff val="25000"/>
                </a:schemeClr>
              </a:solidFill>
            </a:endParaRPr>
          </a:p>
        </p:txBody>
      </p:sp>
      <p:sp>
        <p:nvSpPr>
          <p:cNvPr id="30723" name="2 Marcador de contenido"/>
          <p:cNvSpPr>
            <a:spLocks noGrp="1"/>
          </p:cNvSpPr>
          <p:nvPr>
            <p:ph idx="1"/>
          </p:nvPr>
        </p:nvSpPr>
        <p:spPr>
          <a:xfrm>
            <a:off x="1097280" y="2348880"/>
            <a:ext cx="10058400" cy="3520214"/>
          </a:xfrm>
        </p:spPr>
        <p:txBody>
          <a:bodyPr rtlCol="0">
            <a:normAutofit/>
          </a:bodyPr>
          <a:lstStyle/>
          <a:p>
            <a:pPr eaLnBrk="1" fontAlgn="auto" hangingPunct="1">
              <a:buFont typeface="Arial"/>
              <a:buChar char="•"/>
              <a:defRPr/>
            </a:pPr>
            <a:r>
              <a:rPr lang="es-PE" altLang="es-ES" dirty="0">
                <a:solidFill>
                  <a:schemeClr val="tx1">
                    <a:lumMod val="85000"/>
                    <a:lumOff val="15000"/>
                  </a:schemeClr>
                </a:solidFill>
              </a:rPr>
              <a:t>Inexistencia, nulidad, anulabilidad, invalidez o ineficacia.</a:t>
            </a:r>
          </a:p>
          <a:p>
            <a:pPr eaLnBrk="1" fontAlgn="auto" hangingPunct="1">
              <a:buFont typeface="Arial"/>
              <a:buChar char="•"/>
              <a:defRPr/>
            </a:pPr>
            <a:r>
              <a:rPr lang="es-PE" altLang="es-ES" dirty="0">
                <a:solidFill>
                  <a:schemeClr val="tx1">
                    <a:lumMod val="85000"/>
                    <a:lumOff val="15000"/>
                  </a:schemeClr>
                </a:solidFill>
              </a:rPr>
              <a:t>No estar pactado el arbitraje para resolver la materia controvertida</a:t>
            </a:r>
          </a:p>
          <a:p>
            <a:pPr eaLnBrk="1" fontAlgn="auto" hangingPunct="1">
              <a:buFont typeface="Arial"/>
              <a:buChar char="•"/>
              <a:defRPr/>
            </a:pPr>
            <a:r>
              <a:rPr lang="es-PE" altLang="es-ES" dirty="0">
                <a:solidFill>
                  <a:schemeClr val="tx1">
                    <a:lumMod val="85000"/>
                    <a:lumOff val="15000"/>
                  </a:schemeClr>
                </a:solidFill>
              </a:rPr>
              <a:t>Cualesquiera otras cuya estimación impida entrar en el fondo de la controversia: legitimación </a:t>
            </a:r>
          </a:p>
          <a:p>
            <a:pPr eaLnBrk="1" fontAlgn="auto" hangingPunct="1">
              <a:buFont typeface="Arial"/>
              <a:buChar char="•"/>
              <a:defRPr/>
            </a:pPr>
            <a:r>
              <a:rPr lang="es-PE" altLang="es-ES" b="1" dirty="0">
                <a:solidFill>
                  <a:schemeClr val="tx1">
                    <a:lumMod val="85000"/>
                    <a:lumOff val="15000"/>
                  </a:schemeClr>
                </a:solidFill>
              </a:rPr>
              <a:t>Prescripción, caducidad, cosa juzgada.</a:t>
            </a:r>
          </a:p>
          <a:p>
            <a:pPr eaLnBrk="1" fontAlgn="auto" hangingPunct="1">
              <a:buFont typeface="Arial"/>
              <a:buChar char="•"/>
              <a:defRPr/>
            </a:pPr>
            <a:r>
              <a:rPr lang="es-PE" altLang="es-ES" dirty="0">
                <a:solidFill>
                  <a:schemeClr val="tx1">
                    <a:lumMod val="85000"/>
                    <a:lumOff val="15000"/>
                  </a:schemeClr>
                </a:solidFill>
              </a:rPr>
              <a:t>Cualquier otra que tenga por objeto impedir la continuación de las actuaciones arbitrales. </a:t>
            </a:r>
          </a:p>
          <a:p>
            <a:pPr eaLnBrk="1" fontAlgn="auto" hangingPunct="1">
              <a:buFont typeface="Arial"/>
              <a:buChar char="•"/>
              <a:defRPr/>
            </a:pPr>
            <a:endParaRPr lang="es-ES" altLang="es-ES" dirty="0">
              <a:solidFill>
                <a:schemeClr val="tx1">
                  <a:lumMod val="85000"/>
                  <a:lumOff val="15000"/>
                </a:schemeClr>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fontScale="90000"/>
          </a:bodyPr>
          <a:lstStyle/>
          <a:p>
            <a:pPr eaLnBrk="1" fontAlgn="auto" hangingPunct="1">
              <a:spcAft>
                <a:spcPts val="0"/>
              </a:spcAft>
              <a:defRPr/>
            </a:pPr>
            <a:br>
              <a:rPr lang="es-PE" altLang="es-ES" sz="3600" dirty="0">
                <a:solidFill>
                  <a:schemeClr val="tx1">
                    <a:lumMod val="85000"/>
                    <a:lumOff val="15000"/>
                  </a:schemeClr>
                </a:solidFill>
              </a:rPr>
            </a:br>
            <a:r>
              <a:rPr lang="es-PE" altLang="es-ES" sz="3600" dirty="0">
                <a:solidFill>
                  <a:schemeClr val="tx1">
                    <a:lumMod val="85000"/>
                    <a:lumOff val="15000"/>
                  </a:schemeClr>
                </a:solidFill>
              </a:rPr>
              <a:t>Cualquier otra que tenga por objeto impedir la continuación de las actuaciones arbitrales. </a:t>
            </a:r>
            <a:endParaRPr lang="es-PE" dirty="0">
              <a:solidFill>
                <a:schemeClr val="tx1">
                  <a:lumMod val="85000"/>
                  <a:lumOff val="15000"/>
                </a:schemeClr>
              </a:solidFill>
            </a:endParaRPr>
          </a:p>
        </p:txBody>
      </p:sp>
      <p:sp>
        <p:nvSpPr>
          <p:cNvPr id="43011" name="Marcador de contenido 2"/>
          <p:cNvSpPr>
            <a:spLocks noGrp="1"/>
          </p:cNvSpPr>
          <p:nvPr>
            <p:ph idx="1"/>
          </p:nvPr>
        </p:nvSpPr>
        <p:spPr/>
        <p:txBody>
          <a:bodyPr/>
          <a:lstStyle/>
          <a:p>
            <a:pPr eaLnBrk="1" hangingPunct="1"/>
            <a:r>
              <a:rPr lang="es-PE" altLang="es-PE" dirty="0"/>
              <a:t>Excepción de legitimidad</a:t>
            </a:r>
          </a:p>
          <a:p>
            <a:pPr eaLnBrk="1" hangingPunct="1"/>
            <a:r>
              <a:rPr lang="es-PE" altLang="es-PE" dirty="0"/>
              <a:t>Excepción de transacción</a:t>
            </a:r>
          </a:p>
          <a:p>
            <a:pPr eaLnBrk="1" hangingPunct="1"/>
            <a:r>
              <a:rPr lang="es-PE" altLang="es-PE" dirty="0"/>
              <a:t>Finalización de las actuaciones arbitrales por falta de pago de los honorarios arbitrales.</a:t>
            </a:r>
          </a:p>
          <a:p>
            <a:pPr eaLnBrk="1" hangingPunct="1"/>
            <a:endParaRPr lang="es-PE" altLang="es-P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ítulo 1"/>
          <p:cNvSpPr>
            <a:spLocks noGrp="1"/>
          </p:cNvSpPr>
          <p:nvPr>
            <p:ph type="title"/>
          </p:nvPr>
        </p:nvSpPr>
        <p:spPr/>
        <p:txBody>
          <a:bodyPr/>
          <a:lstStyle/>
          <a:p>
            <a:r>
              <a:rPr lang="es-PE" altLang="es-PE" sz="3200">
                <a:ln>
                  <a:noFill/>
                </a:ln>
              </a:rPr>
              <a:t>Rechazo del principio de interpretación </a:t>
            </a:r>
            <a:r>
              <a:rPr lang="es-PE" altLang="es-PE" sz="3200" i="1">
                <a:ln>
                  <a:noFill/>
                </a:ln>
              </a:rPr>
              <a:t>In Favorem Valididatis</a:t>
            </a:r>
          </a:p>
        </p:txBody>
      </p:sp>
      <p:sp>
        <p:nvSpPr>
          <p:cNvPr id="3" name="Marcador de contenido 2"/>
          <p:cNvSpPr>
            <a:spLocks noGrp="1"/>
          </p:cNvSpPr>
          <p:nvPr>
            <p:ph idx="1"/>
          </p:nvPr>
        </p:nvSpPr>
        <p:spPr/>
        <p:txBody>
          <a:bodyPr>
            <a:normAutofit/>
          </a:bodyPr>
          <a:lstStyle/>
          <a:p>
            <a:pPr marL="0" indent="0" algn="just">
              <a:buFont typeface="Arial" panose="020B0604020202020204" pitchFamily="34" charset="0"/>
              <a:buNone/>
              <a:defRPr/>
            </a:pPr>
            <a:r>
              <a:rPr lang="es-PE" dirty="0"/>
              <a:t>“</a:t>
            </a:r>
            <a:r>
              <a:rPr lang="es-PE" b="1" dirty="0"/>
              <a:t>Es igualmente inapropiado recurrir a un principio general de interpretación </a:t>
            </a:r>
            <a:r>
              <a:rPr lang="es-PE" b="1" i="1" dirty="0"/>
              <a:t>in </a:t>
            </a:r>
            <a:r>
              <a:rPr lang="es-PE" b="1" i="1" dirty="0" err="1"/>
              <a:t>favorem</a:t>
            </a:r>
            <a:r>
              <a:rPr lang="es-PE" b="1" i="1" dirty="0"/>
              <a:t> </a:t>
            </a:r>
            <a:r>
              <a:rPr lang="es-PE" b="1" i="1" dirty="0" err="1"/>
              <a:t>validitatis</a:t>
            </a:r>
            <a:r>
              <a:rPr lang="es-PE" b="1" dirty="0"/>
              <a:t> </a:t>
            </a:r>
            <a:r>
              <a:rPr lang="es-PE" dirty="0"/>
              <a:t>o </a:t>
            </a:r>
            <a:r>
              <a:rPr lang="es-PE" i="1" dirty="0"/>
              <a:t>in </a:t>
            </a:r>
            <a:r>
              <a:rPr lang="es-PE" i="1" dirty="0" err="1"/>
              <a:t>favorem</a:t>
            </a:r>
            <a:r>
              <a:rPr lang="es-PE" i="1" dirty="0"/>
              <a:t> </a:t>
            </a:r>
            <a:r>
              <a:rPr lang="es-PE" i="1" dirty="0" err="1"/>
              <a:t>jurisdictionis</a:t>
            </a:r>
            <a:r>
              <a:rPr lang="es-PE" dirty="0"/>
              <a:t>, </a:t>
            </a:r>
            <a:r>
              <a:rPr lang="es-PE" b="1" dirty="0"/>
              <a:t>por el cual los convenios arbitrales han de ser interpretados extensivamente</a:t>
            </a:r>
            <a:r>
              <a:rPr lang="es-PE" dirty="0"/>
              <a:t>. Aunque es verdad que el arbitraje es ahora un medio normal de resolver disputas in comercio internacional, y que los convenios arbitrales deberían por tanto no ser interpretados restrictivamente o estrictamente, sigue siendo perfectamente legítimo elegir que una disputa internacional sea resuelta por las cortes. Consecuentemente, y en contraste a la interpretación legal, no hay lugar aquí para la lógica de principio y excepción. </a:t>
            </a:r>
            <a:r>
              <a:rPr lang="es-PE" b="1" u="sng" dirty="0"/>
              <a:t>Todo lo que importa es la común intención de las partes</a:t>
            </a:r>
            <a:r>
              <a:rPr lang="es-PE" dirty="0"/>
              <a:t>, establecida sobre la base de los principios de interpretación descritos antes [buena fe, efectiva interpretación, interpretación </a:t>
            </a:r>
            <a:r>
              <a:rPr lang="es-PE" i="1" dirty="0"/>
              <a:t>contra </a:t>
            </a:r>
            <a:r>
              <a:rPr lang="es-PE" i="1" dirty="0" err="1"/>
              <a:t>proferentem</a:t>
            </a:r>
            <a:r>
              <a:rPr lang="es-PE" dirty="0"/>
              <a:t>]. </a:t>
            </a:r>
            <a:r>
              <a:rPr lang="es-PE" b="1" dirty="0"/>
              <a:t>La mera alegación que existe un convenio arbitral no hace surgir la presunción que dicha alegación está bien fundada en virtud de un supuesto principio de </a:t>
            </a:r>
            <a:r>
              <a:rPr lang="es-PE" b="1" i="1" dirty="0" err="1"/>
              <a:t>favorem</a:t>
            </a:r>
            <a:r>
              <a:rPr lang="es-PE" b="1" i="1" dirty="0"/>
              <a:t> </a:t>
            </a:r>
            <a:r>
              <a:rPr lang="es-PE" b="1" i="1" dirty="0" err="1"/>
              <a:t>validitatis</a:t>
            </a:r>
            <a:r>
              <a:rPr lang="es-PE" b="1" i="1" dirty="0"/>
              <a:t>”. </a:t>
            </a:r>
            <a:r>
              <a:rPr lang="es-PE" i="1" dirty="0"/>
              <a:t>(FOUCHARD GAILLARD GOLDMAN ON INTERNATIONAL COMMERCIAL ARBITRATION</a:t>
            </a:r>
            <a:r>
              <a:rPr lang="es-PE" dirty="0"/>
              <a:t>, p. 262-263. Subrayado y resaltado nuestro) .</a:t>
            </a:r>
            <a:endParaRPr lang="es-PE" i="1" dirty="0"/>
          </a:p>
        </p:txBody>
      </p:sp>
    </p:spTree>
    <p:extLst>
      <p:ext uri="{BB962C8B-B14F-4D97-AF65-F5344CB8AC3E}">
        <p14:creationId xmlns:p14="http://schemas.microsoft.com/office/powerpoint/2010/main" val="10531270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7FB6BF-905D-4AFF-8BD1-C6F7BCD4BC5C}"/>
              </a:ext>
            </a:extLst>
          </p:cNvPr>
          <p:cNvSpPr>
            <a:spLocks noGrp="1"/>
          </p:cNvSpPr>
          <p:nvPr>
            <p:ph type="title"/>
          </p:nvPr>
        </p:nvSpPr>
        <p:spPr/>
        <p:txBody>
          <a:bodyPr>
            <a:normAutofit/>
          </a:bodyPr>
          <a:lstStyle/>
          <a:p>
            <a:r>
              <a:rPr lang="es-PE" sz="3600" dirty="0"/>
              <a:t>¿Cómo se controla el laudo sobre la propia jurisdicción? </a:t>
            </a:r>
          </a:p>
        </p:txBody>
      </p:sp>
      <p:sp>
        <p:nvSpPr>
          <p:cNvPr id="3" name="Marcador de contenido 2">
            <a:extLst>
              <a:ext uri="{FF2B5EF4-FFF2-40B4-BE49-F238E27FC236}">
                <a16:creationId xmlns:a16="http://schemas.microsoft.com/office/drawing/2014/main" id="{16EECF98-7412-4926-AF60-2BC20C7CE98E}"/>
              </a:ext>
            </a:extLst>
          </p:cNvPr>
          <p:cNvSpPr>
            <a:spLocks noGrp="1"/>
          </p:cNvSpPr>
          <p:nvPr>
            <p:ph idx="1"/>
          </p:nvPr>
        </p:nvSpPr>
        <p:spPr>
          <a:xfrm>
            <a:off x="676656" y="2564903"/>
            <a:ext cx="10753725" cy="2376265"/>
          </a:xfrm>
        </p:spPr>
        <p:txBody>
          <a:bodyPr>
            <a:normAutofit/>
          </a:bodyPr>
          <a:lstStyle/>
          <a:p>
            <a:pPr algn="just"/>
            <a:r>
              <a:rPr lang="es-PE" sz="2800" dirty="0"/>
              <a:t>Todo lo que nos dice la doctrina tradicional sobre la prohibición que tienen los jueces para pronunciarse sobre el fondo de la controversia ¿es útil en este caso?</a:t>
            </a:r>
          </a:p>
        </p:txBody>
      </p:sp>
    </p:spTree>
    <p:extLst>
      <p:ext uri="{BB962C8B-B14F-4D97-AF65-F5344CB8AC3E}">
        <p14:creationId xmlns:p14="http://schemas.microsoft.com/office/powerpoint/2010/main" val="36983303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0348A2-2636-42D3-8DE9-C136066F3584}"/>
              </a:ext>
            </a:extLst>
          </p:cNvPr>
          <p:cNvSpPr>
            <a:spLocks noGrp="1"/>
          </p:cNvSpPr>
          <p:nvPr>
            <p:ph type="title"/>
          </p:nvPr>
        </p:nvSpPr>
        <p:spPr/>
        <p:txBody>
          <a:bodyPr/>
          <a:lstStyle/>
          <a:p>
            <a:r>
              <a:rPr lang="es-PE" dirty="0"/>
              <a:t>El caso TSG. </a:t>
            </a:r>
            <a:r>
              <a:rPr lang="es-PE" dirty="0" err="1"/>
              <a:t>Exp</a:t>
            </a:r>
            <a:r>
              <a:rPr lang="es-PE" dirty="0"/>
              <a:t>. 451-2009 </a:t>
            </a:r>
            <a:r>
              <a:rPr lang="es-PE" sz="2400" dirty="0"/>
              <a:t>(1ª Sala Comercial)</a:t>
            </a:r>
          </a:p>
        </p:txBody>
      </p:sp>
      <p:sp>
        <p:nvSpPr>
          <p:cNvPr id="3" name="Marcador de contenido 2">
            <a:extLst>
              <a:ext uri="{FF2B5EF4-FFF2-40B4-BE49-F238E27FC236}">
                <a16:creationId xmlns:a16="http://schemas.microsoft.com/office/drawing/2014/main" id="{F6BAB767-39B2-4F33-B412-DADDA43BC089}"/>
              </a:ext>
            </a:extLst>
          </p:cNvPr>
          <p:cNvSpPr>
            <a:spLocks noGrp="1"/>
          </p:cNvSpPr>
          <p:nvPr>
            <p:ph idx="1"/>
          </p:nvPr>
        </p:nvSpPr>
        <p:spPr>
          <a:xfrm>
            <a:off x="676656" y="2252869"/>
            <a:ext cx="10753725" cy="3524995"/>
          </a:xfrm>
        </p:spPr>
        <p:txBody>
          <a:bodyPr/>
          <a:lstStyle/>
          <a:p>
            <a:pPr algn="just"/>
            <a:r>
              <a:rPr lang="es-PE" dirty="0"/>
              <a:t>Si el Tribunal Arbitral considera que unas empresas deben ser incorporadas al proceso arbitral como partes no signatarias del convenio porque han incurrido en fraude contra la demandante.</a:t>
            </a:r>
          </a:p>
          <a:p>
            <a:endParaRPr lang="es-PE" dirty="0"/>
          </a:p>
          <a:p>
            <a:r>
              <a:rPr lang="es-PE" dirty="0"/>
              <a:t>En el proceso de nulidad de laudo ¿cómo se examina esa decisión?</a:t>
            </a:r>
          </a:p>
          <a:p>
            <a:r>
              <a:rPr lang="es-PE" dirty="0"/>
              <a:t>O los casos Orellana ¿cómo se controlan? ¿Basta el “examen externo”, “formal”?</a:t>
            </a:r>
          </a:p>
          <a:p>
            <a:endParaRPr lang="es-PE" dirty="0"/>
          </a:p>
          <a:p>
            <a:endParaRPr lang="es-PE" dirty="0"/>
          </a:p>
        </p:txBody>
      </p:sp>
    </p:spTree>
    <p:extLst>
      <p:ext uri="{BB962C8B-B14F-4D97-AF65-F5344CB8AC3E}">
        <p14:creationId xmlns:p14="http://schemas.microsoft.com/office/powerpoint/2010/main" val="2236334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ED6CF8-80DD-4B6D-B402-047B90E67458}"/>
              </a:ext>
            </a:extLst>
          </p:cNvPr>
          <p:cNvSpPr>
            <a:spLocks noGrp="1"/>
          </p:cNvSpPr>
          <p:nvPr>
            <p:ph type="title"/>
          </p:nvPr>
        </p:nvSpPr>
        <p:spPr>
          <a:xfrm>
            <a:off x="1271464" y="622935"/>
            <a:ext cx="9289774" cy="914400"/>
          </a:xfrm>
        </p:spPr>
        <p:txBody>
          <a:bodyPr>
            <a:normAutofit/>
          </a:bodyPr>
          <a:lstStyle/>
          <a:p>
            <a:pPr algn="ctr"/>
            <a:r>
              <a:rPr lang="es-PE" sz="4000" dirty="0"/>
              <a:t>¿Qué dice la doctrina y la jurisprudencia?</a:t>
            </a:r>
          </a:p>
        </p:txBody>
      </p:sp>
      <p:sp>
        <p:nvSpPr>
          <p:cNvPr id="3" name="Marcador de contenido 2">
            <a:extLst>
              <a:ext uri="{FF2B5EF4-FFF2-40B4-BE49-F238E27FC236}">
                <a16:creationId xmlns:a16="http://schemas.microsoft.com/office/drawing/2014/main" id="{4B4A7B49-18F3-4A0E-8B9C-1D6E3E0CDF8F}"/>
              </a:ext>
            </a:extLst>
          </p:cNvPr>
          <p:cNvSpPr>
            <a:spLocks noGrp="1"/>
          </p:cNvSpPr>
          <p:nvPr>
            <p:ph idx="1"/>
          </p:nvPr>
        </p:nvSpPr>
        <p:spPr>
          <a:xfrm>
            <a:off x="676656" y="2464904"/>
            <a:ext cx="10753725" cy="3312961"/>
          </a:xfrm>
        </p:spPr>
        <p:txBody>
          <a:bodyPr>
            <a:normAutofit/>
          </a:bodyPr>
          <a:lstStyle/>
          <a:p>
            <a:pPr algn="just"/>
            <a:r>
              <a:rPr lang="es-PE" dirty="0">
                <a:effectLst/>
                <a:ea typeface="Calibri" panose="020F0502020204030204" pitchFamily="34" charset="0"/>
              </a:rPr>
              <a:t>«</a:t>
            </a:r>
            <a:r>
              <a:rPr lang="es-PE" dirty="0">
                <a:solidFill>
                  <a:srgbClr val="FF0000"/>
                </a:solidFill>
                <a:effectLst/>
                <a:ea typeface="Calibri" panose="020F0502020204030204" pitchFamily="34" charset="0"/>
              </a:rPr>
              <a:t>La naturaleza de la revisión realizada por las cortes implica que ellas deberían ser enteramente libres de examinar las circunstancias del caso, sean jurídicas o factuales. </a:t>
            </a:r>
            <a:r>
              <a:rPr lang="es-PE" dirty="0">
                <a:effectLst/>
                <a:ea typeface="Calibri" panose="020F0502020204030204" pitchFamily="34" charset="0"/>
              </a:rPr>
              <a:t>Este es el necesario corolario de la liberalidad con la que las cortes consideran la </a:t>
            </a:r>
            <a:r>
              <a:rPr lang="es-PE" dirty="0" err="1">
                <a:effectLst/>
                <a:ea typeface="Calibri" panose="020F0502020204030204" pitchFamily="34" charset="0"/>
              </a:rPr>
              <a:t>arbitrabilidad</a:t>
            </a:r>
            <a:r>
              <a:rPr lang="es-PE" dirty="0">
                <a:effectLst/>
                <a:ea typeface="Calibri" panose="020F0502020204030204" pitchFamily="34" charset="0"/>
              </a:rPr>
              <a:t> de una disputa en particular. Parece apropiado que la confianza depositada por las cortes en los árbitros como un asunto de principio, sea acompañada de una subsecuente revisión del laudo, lo cual previene a los árbitros de evitar la censura de las cortes realizando un cuidadoso razonamiento sustentado únicamente en los hechos» (</a:t>
            </a:r>
            <a:r>
              <a:rPr lang="es-PE" dirty="0" err="1">
                <a:effectLst/>
                <a:ea typeface="Calibri" panose="020F0502020204030204" pitchFamily="34" charset="0"/>
              </a:rPr>
              <a:t>Fouchard</a:t>
            </a:r>
            <a:r>
              <a:rPr lang="es-PE" dirty="0">
                <a:effectLst/>
                <a:ea typeface="Calibri" panose="020F0502020204030204" pitchFamily="34" charset="0"/>
              </a:rPr>
              <a:t>, Gaillard, &amp; Goldman, 1999, pág. 925).</a:t>
            </a:r>
            <a:endParaRPr lang="es-PE" dirty="0"/>
          </a:p>
        </p:txBody>
      </p:sp>
    </p:spTree>
    <p:extLst>
      <p:ext uri="{BB962C8B-B14F-4D97-AF65-F5344CB8AC3E}">
        <p14:creationId xmlns:p14="http://schemas.microsoft.com/office/powerpoint/2010/main" val="30971763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A40990-4BAB-4615-A873-B358DA2AFAB2}"/>
              </a:ext>
            </a:extLst>
          </p:cNvPr>
          <p:cNvSpPr>
            <a:spLocks noGrp="1"/>
          </p:cNvSpPr>
          <p:nvPr>
            <p:ph type="title"/>
          </p:nvPr>
        </p:nvSpPr>
        <p:spPr/>
        <p:txBody>
          <a:bodyPr/>
          <a:lstStyle/>
          <a:p>
            <a:endParaRPr lang="es-PE"/>
          </a:p>
        </p:txBody>
      </p:sp>
      <p:sp>
        <p:nvSpPr>
          <p:cNvPr id="3" name="Marcador de contenido 2">
            <a:extLst>
              <a:ext uri="{FF2B5EF4-FFF2-40B4-BE49-F238E27FC236}">
                <a16:creationId xmlns:a16="http://schemas.microsoft.com/office/drawing/2014/main" id="{1F8E0964-0834-4AAB-BFD3-D73A065F1D34}"/>
              </a:ext>
            </a:extLst>
          </p:cNvPr>
          <p:cNvSpPr>
            <a:spLocks noGrp="1"/>
          </p:cNvSpPr>
          <p:nvPr>
            <p:ph idx="1"/>
          </p:nvPr>
        </p:nvSpPr>
        <p:spPr>
          <a:xfrm>
            <a:off x="676656" y="2478157"/>
            <a:ext cx="10753725" cy="3299708"/>
          </a:xfrm>
        </p:spPr>
        <p:txBody>
          <a:bodyPr/>
          <a:lstStyle/>
          <a:p>
            <a:pPr algn="just"/>
            <a:r>
              <a:rPr lang="es-PE" sz="3200" dirty="0">
                <a:ea typeface="Calibri" panose="020F0502020204030204" pitchFamily="34" charset="0"/>
              </a:rPr>
              <a:t>U</a:t>
            </a:r>
            <a:r>
              <a:rPr lang="es-PE" sz="3200" dirty="0">
                <a:effectLst/>
                <a:ea typeface="Calibri" panose="020F0502020204030204" pitchFamily="34" charset="0"/>
              </a:rPr>
              <a:t>na decisión de los árbitros bajo el principio del </a:t>
            </a:r>
            <a:r>
              <a:rPr lang="es-PE" sz="3200" dirty="0" err="1">
                <a:effectLst/>
                <a:ea typeface="Calibri" panose="020F0502020204030204" pitchFamily="34" charset="0"/>
              </a:rPr>
              <a:t>competence-competence</a:t>
            </a:r>
            <a:r>
              <a:rPr lang="es-PE" sz="3200" dirty="0">
                <a:effectLst/>
                <a:ea typeface="Calibri" panose="020F0502020204030204" pitchFamily="34" charset="0"/>
              </a:rPr>
              <a:t>: </a:t>
            </a:r>
            <a:r>
              <a:rPr lang="es-PE" sz="3200" dirty="0">
                <a:solidFill>
                  <a:srgbClr val="FF0000"/>
                </a:solidFill>
                <a:effectLst/>
                <a:ea typeface="Calibri" panose="020F0502020204030204" pitchFamily="34" charset="0"/>
              </a:rPr>
              <a:t>«es provisional en el sentido de que cualquiera de las partes tiene el derecho de solicitar a la Corte reabrir el asunto y reconsiderarlo en su totalidad» </a:t>
            </a:r>
            <a:r>
              <a:rPr lang="es-PE" sz="3200" dirty="0">
                <a:effectLst/>
                <a:ea typeface="Calibri" panose="020F0502020204030204" pitchFamily="34" charset="0"/>
              </a:rPr>
              <a:t>(</a:t>
            </a:r>
            <a:r>
              <a:rPr lang="es-PE" sz="3200" dirty="0" err="1">
                <a:effectLst/>
                <a:ea typeface="Calibri" panose="020F0502020204030204" pitchFamily="34" charset="0"/>
              </a:rPr>
              <a:t>Merkin</a:t>
            </a:r>
            <a:r>
              <a:rPr lang="es-PE" sz="3200" dirty="0">
                <a:effectLst/>
                <a:ea typeface="Calibri" panose="020F0502020204030204" pitchFamily="34" charset="0"/>
              </a:rPr>
              <a:t> citado por </a:t>
            </a:r>
            <a:r>
              <a:rPr lang="es-PE" sz="3200" dirty="0" err="1">
                <a:effectLst/>
                <a:ea typeface="Calibri" panose="020F0502020204030204" pitchFamily="34" charset="0"/>
              </a:rPr>
              <a:t>Gusy</a:t>
            </a:r>
            <a:r>
              <a:rPr lang="es-PE" sz="3200" dirty="0">
                <a:effectLst/>
                <a:ea typeface="Calibri" panose="020F0502020204030204" pitchFamily="34" charset="0"/>
              </a:rPr>
              <a:t>, </a:t>
            </a:r>
            <a:r>
              <a:rPr lang="es-PE" sz="3200" dirty="0" err="1">
                <a:effectLst/>
                <a:ea typeface="Calibri" panose="020F0502020204030204" pitchFamily="34" charset="0"/>
              </a:rPr>
              <a:t>Hosking</a:t>
            </a:r>
            <a:r>
              <a:rPr lang="es-PE" sz="3200" dirty="0">
                <a:effectLst/>
                <a:ea typeface="Calibri" panose="020F0502020204030204" pitchFamily="34" charset="0"/>
              </a:rPr>
              <a:t>, &amp; Schwarz, 2011, pág. 156).</a:t>
            </a:r>
          </a:p>
          <a:p>
            <a:endParaRPr lang="es-PE" dirty="0"/>
          </a:p>
        </p:txBody>
      </p:sp>
    </p:spTree>
    <p:extLst>
      <p:ext uri="{BB962C8B-B14F-4D97-AF65-F5344CB8AC3E}">
        <p14:creationId xmlns:p14="http://schemas.microsoft.com/office/powerpoint/2010/main" val="31985294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2C5AD7-9AB2-4E14-9166-DD60CE1692BB}"/>
              </a:ext>
            </a:extLst>
          </p:cNvPr>
          <p:cNvSpPr>
            <a:spLocks noGrp="1"/>
          </p:cNvSpPr>
          <p:nvPr>
            <p:ph type="title"/>
          </p:nvPr>
        </p:nvSpPr>
        <p:spPr/>
        <p:txBody>
          <a:bodyPr/>
          <a:lstStyle/>
          <a:p>
            <a:endParaRPr lang="es-PE"/>
          </a:p>
        </p:txBody>
      </p:sp>
      <p:sp>
        <p:nvSpPr>
          <p:cNvPr id="3" name="Marcador de contenido 2">
            <a:extLst>
              <a:ext uri="{FF2B5EF4-FFF2-40B4-BE49-F238E27FC236}">
                <a16:creationId xmlns:a16="http://schemas.microsoft.com/office/drawing/2014/main" id="{0F44D210-3C43-4C82-857C-92864EA23727}"/>
              </a:ext>
            </a:extLst>
          </p:cNvPr>
          <p:cNvSpPr>
            <a:spLocks noGrp="1"/>
          </p:cNvSpPr>
          <p:nvPr>
            <p:ph idx="1"/>
          </p:nvPr>
        </p:nvSpPr>
        <p:spPr>
          <a:xfrm>
            <a:off x="676656" y="2358887"/>
            <a:ext cx="10753725" cy="3418978"/>
          </a:xfrm>
        </p:spPr>
        <p:txBody>
          <a:bodyPr/>
          <a:lstStyle/>
          <a:p>
            <a:pPr algn="just"/>
            <a:r>
              <a:rPr lang="es-PE" sz="2800" dirty="0">
                <a:effectLst/>
                <a:ea typeface="Calibri" panose="020F0502020204030204" pitchFamily="34" charset="0"/>
              </a:rPr>
              <a:t>«…</a:t>
            </a:r>
            <a:r>
              <a:rPr lang="es-PE" sz="2800" dirty="0">
                <a:solidFill>
                  <a:schemeClr val="tx1"/>
                </a:solidFill>
                <a:effectLst/>
                <a:ea typeface="Calibri" panose="020F0502020204030204" pitchFamily="34" charset="0"/>
              </a:rPr>
              <a:t>donde un demandante invoca la falta de jurisdicción del tribunal arbitral en el procedimiento de nulidad de laudo, la corte puede revisar la existencia del convenio arbitral. Cortes en Alemania han sostenido que ellas no se encuentran limitadas por las conclusiones de hecho o de derecho del tribunal arbitral</a:t>
            </a:r>
            <a:r>
              <a:rPr lang="es-PE" sz="2800" dirty="0">
                <a:effectLst/>
                <a:ea typeface="Calibri" panose="020F0502020204030204" pitchFamily="34" charset="0"/>
              </a:rPr>
              <a:t>» (</a:t>
            </a:r>
            <a:r>
              <a:rPr lang="es-PE" sz="2800" dirty="0" err="1">
                <a:effectLst/>
                <a:ea typeface="Calibri" panose="020F0502020204030204" pitchFamily="34" charset="0"/>
              </a:rPr>
              <a:t>Uncitral</a:t>
            </a:r>
            <a:r>
              <a:rPr lang="es-PE" sz="2800" dirty="0">
                <a:effectLst/>
                <a:ea typeface="Calibri" panose="020F0502020204030204" pitchFamily="34" charset="0"/>
              </a:rPr>
              <a:t>, 2012, pág. 142).</a:t>
            </a:r>
          </a:p>
          <a:p>
            <a:endParaRPr lang="es-PE" dirty="0"/>
          </a:p>
        </p:txBody>
      </p:sp>
    </p:spTree>
    <p:extLst>
      <p:ext uri="{BB962C8B-B14F-4D97-AF65-F5344CB8AC3E}">
        <p14:creationId xmlns:p14="http://schemas.microsoft.com/office/powerpoint/2010/main" val="31237408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F1A4C5-339A-4C70-A7AB-2A6DBDA46B70}"/>
              </a:ext>
            </a:extLst>
          </p:cNvPr>
          <p:cNvSpPr>
            <a:spLocks noGrp="1"/>
          </p:cNvSpPr>
          <p:nvPr>
            <p:ph type="title"/>
          </p:nvPr>
        </p:nvSpPr>
        <p:spPr>
          <a:xfrm>
            <a:off x="709612" y="451843"/>
            <a:ext cx="10772775" cy="1256583"/>
          </a:xfrm>
        </p:spPr>
        <p:txBody>
          <a:bodyPr/>
          <a:lstStyle/>
          <a:p>
            <a:pPr algn="ctr"/>
            <a:r>
              <a:rPr lang="es-PE" dirty="0"/>
              <a:t>¿Y las otras decisiones?</a:t>
            </a:r>
          </a:p>
        </p:txBody>
      </p:sp>
      <p:sp>
        <p:nvSpPr>
          <p:cNvPr id="3" name="Marcador de contenido 2">
            <a:extLst>
              <a:ext uri="{FF2B5EF4-FFF2-40B4-BE49-F238E27FC236}">
                <a16:creationId xmlns:a16="http://schemas.microsoft.com/office/drawing/2014/main" id="{BFE86B22-19BB-427E-9CA1-2752C68E6082}"/>
              </a:ext>
            </a:extLst>
          </p:cNvPr>
          <p:cNvSpPr>
            <a:spLocks noGrp="1"/>
          </p:cNvSpPr>
          <p:nvPr>
            <p:ph idx="1"/>
          </p:nvPr>
        </p:nvSpPr>
        <p:spPr>
          <a:xfrm>
            <a:off x="676656" y="2332383"/>
            <a:ext cx="10753725" cy="3445482"/>
          </a:xfrm>
        </p:spPr>
        <p:txBody>
          <a:bodyPr>
            <a:normAutofit/>
          </a:bodyPr>
          <a:lstStyle/>
          <a:p>
            <a:pPr algn="just"/>
            <a:r>
              <a:rPr lang="es-PE" sz="3200" dirty="0">
                <a:effectLst/>
                <a:ea typeface="Calibri" panose="020F0502020204030204" pitchFamily="34" charset="0"/>
              </a:rPr>
              <a:t>Por tal razón, en el derecho francés se permite a las cortes la revisión del laudo tanto respecto de los hechos como del derecho para los efectos de determinar la existencia de una causal de nulidad (</a:t>
            </a:r>
            <a:r>
              <a:rPr lang="es-PE" sz="3200" dirty="0" err="1">
                <a:effectLst/>
                <a:ea typeface="Calibri" panose="020F0502020204030204" pitchFamily="34" charset="0"/>
              </a:rPr>
              <a:t>Fouchard</a:t>
            </a:r>
            <a:r>
              <a:rPr lang="es-PE" sz="3200" dirty="0">
                <a:effectLst/>
                <a:ea typeface="Calibri" panose="020F0502020204030204" pitchFamily="34" charset="0"/>
              </a:rPr>
              <a:t>, Gaillard, &amp; Goldman, 1999, pág. 925).</a:t>
            </a:r>
            <a:endParaRPr lang="es-PE" sz="3200" dirty="0"/>
          </a:p>
        </p:txBody>
      </p:sp>
    </p:spTree>
    <p:extLst>
      <p:ext uri="{BB962C8B-B14F-4D97-AF65-F5344CB8AC3E}">
        <p14:creationId xmlns:p14="http://schemas.microsoft.com/office/powerpoint/2010/main" val="11801163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77685" y="692697"/>
            <a:ext cx="9601200" cy="1080120"/>
          </a:xfrm>
        </p:spPr>
        <p:txBody>
          <a:bodyPr/>
          <a:lstStyle/>
          <a:p>
            <a:r>
              <a:rPr lang="es-PE" dirty="0"/>
              <a:t>La posición de las Salas Comerciales</a:t>
            </a:r>
          </a:p>
        </p:txBody>
      </p:sp>
      <p:sp>
        <p:nvSpPr>
          <p:cNvPr id="3" name="Marcador de contenido 2"/>
          <p:cNvSpPr>
            <a:spLocks noGrp="1"/>
          </p:cNvSpPr>
          <p:nvPr>
            <p:ph idx="1"/>
          </p:nvPr>
        </p:nvSpPr>
        <p:spPr>
          <a:xfrm>
            <a:off x="1289517" y="1996033"/>
            <a:ext cx="9601200" cy="3879303"/>
          </a:xfrm>
        </p:spPr>
        <p:txBody>
          <a:bodyPr/>
          <a:lstStyle/>
          <a:p>
            <a:endParaRPr lang="es-ES" dirty="0"/>
          </a:p>
          <a:p>
            <a:pPr marL="0" indent="0" algn="just">
              <a:buNone/>
            </a:pPr>
            <a:r>
              <a:rPr lang="es-ES" dirty="0"/>
              <a:t>Como puede advertirse, la Ley de Arbitraje establece que el tribunal arbitral es competente para conocer cualquier circunstancia que le impida ingresar a resolver el fondo de la controversia, </a:t>
            </a:r>
            <a:r>
              <a:rPr lang="es-ES" dirty="0">
                <a:highlight>
                  <a:srgbClr val="FFFF00"/>
                </a:highlight>
              </a:rPr>
              <a:t>siendo relevante en este punto de análisis, la diferencia que hace la norma en comento, entre el fondo de la controversia y los cuestionamientos a la competencia del tribunal arbitral que impidan su conocimiento, resultando claro, que al hacer referencia al fondo de la controversia, se refiere a las pretensiones postuladas en el proceso</a:t>
            </a:r>
            <a:endParaRPr lang="es-PE" dirty="0">
              <a:highlight>
                <a:srgbClr val="FFFF00"/>
              </a:highlight>
            </a:endParaRPr>
          </a:p>
        </p:txBody>
      </p:sp>
    </p:spTree>
    <p:extLst>
      <p:ext uri="{BB962C8B-B14F-4D97-AF65-F5344CB8AC3E}">
        <p14:creationId xmlns:p14="http://schemas.microsoft.com/office/powerpoint/2010/main" val="40511988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b="1" dirty="0"/>
              <a:t>Expediente </a:t>
            </a:r>
            <a:r>
              <a:rPr lang="es-PE" b="1" dirty="0" err="1"/>
              <a:t>N°</a:t>
            </a:r>
            <a:r>
              <a:rPr lang="es-PE" b="1" dirty="0"/>
              <a:t> 00223-2016</a:t>
            </a:r>
            <a:endParaRPr lang="es-PE" dirty="0"/>
          </a:p>
        </p:txBody>
      </p:sp>
      <p:sp>
        <p:nvSpPr>
          <p:cNvPr id="3" name="Marcador de contenido 2"/>
          <p:cNvSpPr>
            <a:spLocks noGrp="1"/>
          </p:cNvSpPr>
          <p:nvPr>
            <p:ph idx="1"/>
          </p:nvPr>
        </p:nvSpPr>
        <p:spPr>
          <a:xfrm>
            <a:off x="1295400" y="2557463"/>
            <a:ext cx="9601200" cy="3751857"/>
          </a:xfrm>
        </p:spPr>
        <p:txBody>
          <a:bodyPr/>
          <a:lstStyle/>
          <a:p>
            <a:pPr marL="0" indent="0" algn="just">
              <a:buNone/>
            </a:pPr>
            <a:r>
              <a:rPr lang="es-ES" dirty="0"/>
              <a:t>arbitral y no a las excepciones u objeciones al arbitraje, que si bien estos planteamientos formales también tienen un fondo controvertido [por ejemplo en una excepción de caducidad, establecer si la pretensión demandada se ha extinguido por el transcurso del tiempo]; sin embargo, </a:t>
            </a:r>
            <a:r>
              <a:rPr lang="es-ES" dirty="0">
                <a:highlight>
                  <a:srgbClr val="FFFF00"/>
                </a:highlight>
              </a:rPr>
              <a:t>según la diferenciación que hace nuestra Ley arbitral, son ajenas al fondo de la controversia, que tiene que ver con las pretensiones planteadas por las partes; por lo que, a la labor de revisión que realiza el órgano jurisdiccional respecto de lo decidido por los árbitros sobre su competencia, no le alcanza la prohibición establecida en el numeral 2 del artículo 62 de la Ley de Arbitraje.</a:t>
            </a:r>
            <a:endParaRPr lang="es-PE" dirty="0">
              <a:highlight>
                <a:srgbClr val="FFFF00"/>
              </a:highlight>
            </a:endParaRPr>
          </a:p>
          <a:p>
            <a:pPr marL="0" indent="0">
              <a:buNone/>
            </a:pPr>
            <a:endParaRPr lang="es-PE" dirty="0"/>
          </a:p>
        </p:txBody>
      </p:sp>
    </p:spTree>
    <p:extLst>
      <p:ext uri="{BB962C8B-B14F-4D97-AF65-F5344CB8AC3E}">
        <p14:creationId xmlns:p14="http://schemas.microsoft.com/office/powerpoint/2010/main" val="23531256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044DD41-D908-489F-8123-BE2189743538}"/>
              </a:ext>
            </a:extLst>
          </p:cNvPr>
          <p:cNvSpPr>
            <a:spLocks noGrp="1"/>
          </p:cNvSpPr>
          <p:nvPr>
            <p:ph type="title"/>
          </p:nvPr>
        </p:nvSpPr>
        <p:spPr/>
        <p:txBody>
          <a:bodyPr>
            <a:normAutofit/>
          </a:bodyPr>
          <a:lstStyle/>
          <a:p>
            <a:r>
              <a:rPr lang="es-PE" sz="6000" dirty="0"/>
              <a:t>Algunas cuestiones específicas</a:t>
            </a:r>
          </a:p>
        </p:txBody>
      </p:sp>
      <p:sp>
        <p:nvSpPr>
          <p:cNvPr id="5" name="Marcador de texto 4">
            <a:extLst>
              <a:ext uri="{FF2B5EF4-FFF2-40B4-BE49-F238E27FC236}">
                <a16:creationId xmlns:a16="http://schemas.microsoft.com/office/drawing/2014/main" id="{E9674228-BC99-4289-9CB8-7F2952E84C4D}"/>
              </a:ext>
            </a:extLst>
          </p:cNvPr>
          <p:cNvSpPr>
            <a:spLocks noGrp="1"/>
          </p:cNvSpPr>
          <p:nvPr>
            <p:ph type="body" idx="1"/>
          </p:nvPr>
        </p:nvSpPr>
        <p:spPr/>
        <p:txBody>
          <a:bodyPr/>
          <a:lstStyle/>
          <a:p>
            <a:endParaRPr lang="es-PE"/>
          </a:p>
        </p:txBody>
      </p:sp>
    </p:spTree>
    <p:extLst>
      <p:ext uri="{BB962C8B-B14F-4D97-AF65-F5344CB8AC3E}">
        <p14:creationId xmlns:p14="http://schemas.microsoft.com/office/powerpoint/2010/main" val="38302722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a:bodyPr>
          <a:lstStyle/>
          <a:p>
            <a:pPr eaLnBrk="1" fontAlgn="auto" hangingPunct="1">
              <a:spcAft>
                <a:spcPts val="0"/>
              </a:spcAft>
              <a:defRPr/>
            </a:pPr>
            <a:r>
              <a:rPr lang="es-PE" dirty="0">
                <a:solidFill>
                  <a:schemeClr val="tx1">
                    <a:lumMod val="75000"/>
                    <a:lumOff val="25000"/>
                  </a:schemeClr>
                </a:solidFill>
              </a:rPr>
              <a:t>El examen de la caducidad</a:t>
            </a:r>
          </a:p>
        </p:txBody>
      </p:sp>
      <p:sp>
        <p:nvSpPr>
          <p:cNvPr id="57347" name="2 Marcador de contenido"/>
          <p:cNvSpPr>
            <a:spLocks noGrp="1"/>
          </p:cNvSpPr>
          <p:nvPr>
            <p:ph idx="1"/>
          </p:nvPr>
        </p:nvSpPr>
        <p:spPr>
          <a:xfrm>
            <a:off x="1097280" y="2564904"/>
            <a:ext cx="10058400" cy="3304190"/>
          </a:xfrm>
        </p:spPr>
        <p:txBody>
          <a:bodyPr/>
          <a:lstStyle/>
          <a:p>
            <a:pPr algn="just" eaLnBrk="1" hangingPunct="1"/>
            <a:r>
              <a:rPr lang="es-PE" altLang="es-PE" dirty="0"/>
              <a:t>Las Salas Comerciales tenían posiciones distintas aunque la mayoría de las veces consideraban que es un tema que corresponde al fondo del asunto y, por consiguiente, irrevisable. </a:t>
            </a:r>
          </a:p>
          <a:p>
            <a:pPr algn="just" eaLnBrk="1" hangingPunct="1"/>
            <a:r>
              <a:rPr lang="es-PE" altLang="es-PE" dirty="0"/>
              <a:t>Sin embargo, Segunda Sala Civil de la Corte de Piura sí revisó el juicio de los árbitros sobre la caducidad y ha declarado la nulidad del laudo por considerar que la pretensión deducida en el proceso arbitral no podía ser válidamente propuesta.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ítulo 1"/>
          <p:cNvSpPr>
            <a:spLocks noGrp="1"/>
          </p:cNvSpPr>
          <p:nvPr>
            <p:ph type="title"/>
          </p:nvPr>
        </p:nvSpPr>
        <p:spPr/>
        <p:txBody>
          <a:bodyPr/>
          <a:lstStyle/>
          <a:p>
            <a:r>
              <a:rPr lang="es-PE" altLang="es-PE" sz="2800" dirty="0">
                <a:ln>
                  <a:noFill/>
                </a:ln>
              </a:rPr>
              <a:t>Prohibición de pronunciamiento </a:t>
            </a:r>
            <a:r>
              <a:rPr lang="es-PE" altLang="es-PE" sz="2800" b="1" u="sng" dirty="0">
                <a:ln>
                  <a:noFill/>
                </a:ln>
              </a:rPr>
              <a:t>sobre el fondo de la controversia</a:t>
            </a:r>
          </a:p>
        </p:txBody>
      </p:sp>
      <p:sp>
        <p:nvSpPr>
          <p:cNvPr id="19459" name="Marcador de contenido 2"/>
          <p:cNvSpPr>
            <a:spLocks noGrp="1"/>
          </p:cNvSpPr>
          <p:nvPr>
            <p:ph idx="1"/>
          </p:nvPr>
        </p:nvSpPr>
        <p:spPr/>
        <p:txBody>
          <a:bodyPr/>
          <a:lstStyle/>
          <a:p>
            <a:pPr algn="just"/>
            <a:endParaRPr lang="es-PE" altLang="es-PE" dirty="0"/>
          </a:p>
          <a:p>
            <a:pPr algn="just"/>
            <a:r>
              <a:rPr lang="es-PE" altLang="es-PE" dirty="0"/>
              <a:t>“Una revisión judicial amplia frustra el propósito fundamental del arbitraje, resolver  las disputas rápidamente, evitando los gastos y demoras de los largos procesos judiciales” (una corte americana citada por </a:t>
            </a:r>
            <a:r>
              <a:rPr lang="es-PE" altLang="es-PE" dirty="0" err="1"/>
              <a:t>Rubino-Sammartano</a:t>
            </a:r>
            <a:r>
              <a:rPr lang="es-PE" altLang="es-PE" dirty="0"/>
              <a:t>, Mauro. International </a:t>
            </a:r>
            <a:r>
              <a:rPr lang="es-PE" altLang="es-PE" dirty="0" err="1"/>
              <a:t>Arbitration</a:t>
            </a:r>
            <a:r>
              <a:rPr lang="es-PE" altLang="es-PE" dirty="0"/>
              <a:t> </a:t>
            </a:r>
            <a:r>
              <a:rPr lang="es-PE" altLang="es-PE" dirty="0" err="1"/>
              <a:t>Law</a:t>
            </a:r>
            <a:r>
              <a:rPr lang="es-PE" altLang="es-PE" dirty="0"/>
              <a:t> and </a:t>
            </a:r>
            <a:r>
              <a:rPr lang="es-PE" altLang="es-PE" dirty="0" err="1"/>
              <a:t>Practice</a:t>
            </a:r>
            <a:r>
              <a:rPr lang="es-PE" altLang="es-PE" dirty="0"/>
              <a:t>, Segunda edición, </a:t>
            </a:r>
            <a:r>
              <a:rPr lang="es-PE" altLang="es-PE" dirty="0" err="1"/>
              <a:t>Kluwer</a:t>
            </a:r>
            <a:r>
              <a:rPr lang="es-PE" altLang="es-PE" dirty="0"/>
              <a:t> </a:t>
            </a:r>
            <a:r>
              <a:rPr lang="es-PE" altLang="es-PE" dirty="0" err="1"/>
              <a:t>Law</a:t>
            </a:r>
            <a:r>
              <a:rPr lang="es-PE" altLang="es-PE" dirty="0"/>
              <a:t> International, Holanda, 2001; p. 869).</a:t>
            </a:r>
          </a:p>
        </p:txBody>
      </p:sp>
    </p:spTree>
    <p:extLst>
      <p:ext uri="{BB962C8B-B14F-4D97-AF65-F5344CB8AC3E}">
        <p14:creationId xmlns:p14="http://schemas.microsoft.com/office/powerpoint/2010/main" val="39930534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a:bodyPr>
          <a:lstStyle/>
          <a:p>
            <a:pPr eaLnBrk="1" fontAlgn="auto" hangingPunct="1">
              <a:spcAft>
                <a:spcPts val="0"/>
              </a:spcAft>
              <a:defRPr/>
            </a:pPr>
            <a:r>
              <a:rPr lang="es-PE" dirty="0">
                <a:solidFill>
                  <a:schemeClr val="tx1">
                    <a:lumMod val="75000"/>
                    <a:lumOff val="25000"/>
                  </a:schemeClr>
                </a:solidFill>
              </a:rPr>
              <a:t>Sentencias</a:t>
            </a:r>
          </a:p>
        </p:txBody>
      </p:sp>
      <p:sp>
        <p:nvSpPr>
          <p:cNvPr id="39939" name="2 Marcador de contenido"/>
          <p:cNvSpPr>
            <a:spLocks noGrp="1"/>
          </p:cNvSpPr>
          <p:nvPr>
            <p:ph idx="1"/>
          </p:nvPr>
        </p:nvSpPr>
        <p:spPr/>
        <p:txBody>
          <a:bodyPr rtlCol="0">
            <a:normAutofit/>
          </a:bodyPr>
          <a:lstStyle/>
          <a:p>
            <a:pPr eaLnBrk="1" fontAlgn="auto" hangingPunct="1">
              <a:buFont typeface="Arial"/>
              <a:buChar char="•"/>
              <a:defRPr/>
            </a:pPr>
            <a:r>
              <a:rPr lang="es-PE" altLang="es-PE" dirty="0">
                <a:solidFill>
                  <a:schemeClr val="tx1">
                    <a:lumMod val="85000"/>
                    <a:lumOff val="15000"/>
                  </a:schemeClr>
                </a:solidFill>
              </a:rPr>
              <a:t>CAS. N°3079-2011 PIURA (Publicado 01-07-2013 Página 41124).</a:t>
            </a:r>
          </a:p>
          <a:p>
            <a:pPr eaLnBrk="1" fontAlgn="auto" hangingPunct="1">
              <a:buFont typeface="Arial"/>
              <a:buChar char="•"/>
              <a:defRPr/>
            </a:pPr>
            <a:r>
              <a:rPr lang="es-PE" altLang="es-PE" dirty="0" err="1">
                <a:solidFill>
                  <a:schemeClr val="tx1">
                    <a:lumMod val="85000"/>
                    <a:lumOff val="15000"/>
                  </a:schemeClr>
                </a:solidFill>
              </a:rPr>
              <a:t>Exp</a:t>
            </a:r>
            <a:r>
              <a:rPr lang="es-PE" altLang="es-PE" dirty="0">
                <a:solidFill>
                  <a:schemeClr val="tx1">
                    <a:lumMod val="85000"/>
                    <a:lumOff val="15000"/>
                  </a:schemeClr>
                </a:solidFill>
              </a:rPr>
              <a:t>. 00074-2011 Segunda Sala Civil de la Corte Superior de Piura.</a:t>
            </a:r>
          </a:p>
          <a:p>
            <a:pPr algn="just" eaLnBrk="1" fontAlgn="auto" hangingPunct="1">
              <a:buFont typeface="Arial"/>
              <a:buChar char="•"/>
              <a:defRPr/>
            </a:pPr>
            <a:r>
              <a:rPr lang="es-PE" altLang="es-PE" dirty="0">
                <a:solidFill>
                  <a:schemeClr val="tx1">
                    <a:lumMod val="85000"/>
                    <a:lumOff val="15000"/>
                  </a:schemeClr>
                </a:solidFill>
              </a:rPr>
              <a:t>La nulidad se pretende, respecto a la caducidad, sustentada en inciso 4 del artículo 41 del D. </a:t>
            </a:r>
            <a:r>
              <a:rPr lang="es-PE" altLang="es-PE" dirty="0" err="1">
                <a:solidFill>
                  <a:schemeClr val="tx1">
                    <a:lumMod val="85000"/>
                    <a:lumOff val="15000"/>
                  </a:schemeClr>
                </a:solidFill>
              </a:rPr>
              <a:t>Leg</a:t>
            </a:r>
            <a:r>
              <a:rPr lang="es-PE" altLang="es-PE" dirty="0">
                <a:solidFill>
                  <a:schemeClr val="tx1">
                    <a:lumMod val="85000"/>
                    <a:lumOff val="15000"/>
                  </a:schemeClr>
                </a:solidFill>
              </a:rPr>
              <a:t>. 1071.</a:t>
            </a:r>
          </a:p>
          <a:p>
            <a:pPr algn="just" eaLnBrk="1" fontAlgn="auto" hangingPunct="1">
              <a:buFont typeface="Arial"/>
              <a:buChar char="•"/>
              <a:defRPr/>
            </a:pPr>
            <a:r>
              <a:rPr lang="es-PE" altLang="es-PE" dirty="0">
                <a:solidFill>
                  <a:schemeClr val="tx1">
                    <a:lumMod val="85000"/>
                    <a:lumOff val="15000"/>
                  </a:schemeClr>
                </a:solidFill>
              </a:rPr>
              <a:t>La Sala Superior considera que los árbitros han errado al considerar que no se ha producido la caducidad y, por consiguiente, realiza un análisis de fondo respecto a este extremo.</a:t>
            </a:r>
          </a:p>
          <a:p>
            <a:pPr algn="just" eaLnBrk="1" fontAlgn="auto" hangingPunct="1">
              <a:buFont typeface="Arial"/>
              <a:buChar char="•"/>
              <a:defRPr/>
            </a:pPr>
            <a:r>
              <a:rPr lang="es-PE" altLang="es-PE" dirty="0">
                <a:solidFill>
                  <a:schemeClr val="tx1">
                    <a:lumMod val="85000"/>
                    <a:lumOff val="15000"/>
                  </a:schemeClr>
                </a:solidFill>
              </a:rPr>
              <a:t>La Sala Suprema declara Infundado el recurso de casación.</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a:bodyPr>
          <a:lstStyle/>
          <a:p>
            <a:pPr eaLnBrk="1" fontAlgn="auto" hangingPunct="1">
              <a:spcAft>
                <a:spcPts val="0"/>
              </a:spcAft>
              <a:defRPr/>
            </a:pPr>
            <a:r>
              <a:rPr lang="es-PE" altLang="es-PE" dirty="0">
                <a:solidFill>
                  <a:schemeClr val="tx1">
                    <a:lumMod val="85000"/>
                    <a:lumOff val="15000"/>
                  </a:schemeClr>
                </a:solidFill>
              </a:rPr>
              <a:t>La Sala Suprema sostiene que: </a:t>
            </a:r>
            <a:endParaRPr lang="es-PE" dirty="0">
              <a:solidFill>
                <a:schemeClr val="tx1">
                  <a:lumMod val="75000"/>
                  <a:lumOff val="25000"/>
                </a:schemeClr>
              </a:solidFill>
            </a:endParaRPr>
          </a:p>
        </p:txBody>
      </p:sp>
      <p:sp>
        <p:nvSpPr>
          <p:cNvPr id="40963" name="2 Marcador de contenido"/>
          <p:cNvSpPr>
            <a:spLocks noGrp="1"/>
          </p:cNvSpPr>
          <p:nvPr>
            <p:ph idx="1"/>
          </p:nvPr>
        </p:nvSpPr>
        <p:spPr/>
        <p:txBody>
          <a:bodyPr rtlCol="0">
            <a:normAutofit/>
          </a:bodyPr>
          <a:lstStyle/>
          <a:p>
            <a:pPr algn="just" eaLnBrk="1" fontAlgn="auto" hangingPunct="1">
              <a:buFont typeface="Calibri" panose="020F0502020204030204" pitchFamily="34" charset="0"/>
              <a:buNone/>
              <a:defRPr/>
            </a:pPr>
            <a:r>
              <a:rPr lang="es-PE" altLang="es-PE" dirty="0">
                <a:solidFill>
                  <a:schemeClr val="tx1">
                    <a:lumMod val="85000"/>
                    <a:lumOff val="15000"/>
                  </a:schemeClr>
                </a:solidFill>
              </a:rPr>
              <a:t>	“…</a:t>
            </a:r>
            <a:r>
              <a:rPr lang="es-PE" altLang="es-PE" dirty="0">
                <a:solidFill>
                  <a:schemeClr val="tx1">
                    <a:lumMod val="85000"/>
                    <a:lumOff val="15000"/>
                  </a:schemeClr>
                </a:solidFill>
                <a:highlight>
                  <a:srgbClr val="FFFF00"/>
                </a:highlight>
              </a:rPr>
              <a:t>la empresa recurrente cuestiona </a:t>
            </a:r>
            <a:r>
              <a:rPr lang="es-PE" altLang="es-PE" dirty="0">
                <a:solidFill>
                  <a:schemeClr val="tx1">
                    <a:lumMod val="85000"/>
                    <a:lumOff val="15000"/>
                  </a:schemeClr>
                </a:solidFill>
              </a:rPr>
              <a:t>que se ha infraccionado los artículos 62 y 63 del Decreto Legislativo N° 1071, Decreto Legislativo que norma el Arbitraje, </a:t>
            </a:r>
            <a:r>
              <a:rPr lang="es-PE" altLang="es-PE" dirty="0">
                <a:solidFill>
                  <a:schemeClr val="tx1">
                    <a:lumMod val="85000"/>
                    <a:lumOff val="15000"/>
                  </a:schemeClr>
                </a:solidFill>
                <a:highlight>
                  <a:srgbClr val="FFFF00"/>
                </a:highlight>
              </a:rPr>
              <a:t>alegando que </a:t>
            </a:r>
            <a:r>
              <a:rPr lang="es-PE" altLang="es-PE" b="1" u="sng" dirty="0">
                <a:solidFill>
                  <a:schemeClr val="tx1">
                    <a:lumMod val="85000"/>
                    <a:lumOff val="15000"/>
                  </a:schemeClr>
                </a:solidFill>
                <a:highlight>
                  <a:srgbClr val="FFFF00"/>
                </a:highlight>
              </a:rPr>
              <a:t>lo solicitado por la demandante en el presente proceso  no encaja en ninguna de las causales que se señala [en] el mencionado artículo 62</a:t>
            </a:r>
            <a:r>
              <a:rPr lang="es-PE" altLang="es-PE" dirty="0">
                <a:solidFill>
                  <a:schemeClr val="tx1">
                    <a:lumMod val="85000"/>
                    <a:lumOff val="15000"/>
                  </a:schemeClr>
                </a:solidFill>
                <a:highlight>
                  <a:srgbClr val="FFFF00"/>
                </a:highlight>
              </a:rPr>
              <a:t>, </a:t>
            </a:r>
            <a:r>
              <a:rPr lang="es-PE" altLang="es-PE" dirty="0">
                <a:solidFill>
                  <a:schemeClr val="tx1">
                    <a:lumMod val="85000"/>
                    <a:lumOff val="15000"/>
                  </a:schemeClr>
                </a:solidFill>
              </a:rPr>
              <a:t>y además porque según el artículo 63 del mismo cuerpo legal, </a:t>
            </a:r>
            <a:r>
              <a:rPr lang="es-PE" altLang="es-PE" b="1" u="sng" dirty="0">
                <a:solidFill>
                  <a:schemeClr val="tx1">
                    <a:lumMod val="85000"/>
                    <a:lumOff val="15000"/>
                  </a:schemeClr>
                </a:solidFill>
              </a:rPr>
              <a:t>el laudo arbitral es cosa juzgada</a:t>
            </a:r>
            <a:r>
              <a:rPr lang="es-PE" altLang="es-PE" dirty="0">
                <a:solidFill>
                  <a:schemeClr val="tx1">
                    <a:lumMod val="85000"/>
                    <a:lumOff val="15000"/>
                  </a:schemeClr>
                </a:solidFill>
              </a:rPr>
              <a:t>; sin embargo, conforme se ha señalado en el tercer considerando de la presente resolución, la entidad demandante cumple con sustentar su demanda de anulación de laudo arbitral de derecho, bajo las dos causales expresamente establecidas en la Ley de Arbitraje, nos referidos a: i) El artículo 63 inciso 1°, literal e) del Decreto Legislativo N° 1071, que señala como causal de anulación de laudo arbitral que el Tribunal Arbitral haya resuelto sobre materias que, de acuerdo a ley, no son susceptibles </a:t>
            </a:r>
            <a:r>
              <a:rPr lang="es-PE" altLang="es-PE" dirty="0" err="1">
                <a:solidFill>
                  <a:schemeClr val="tx1">
                    <a:lumMod val="85000"/>
                    <a:lumOff val="15000"/>
                  </a:schemeClr>
                </a:solidFill>
              </a:rPr>
              <a:t>dearbitraje</a:t>
            </a:r>
            <a:r>
              <a:rPr lang="es-PE" altLang="es-PE" dirty="0">
                <a:solidFill>
                  <a:schemeClr val="tx1">
                    <a:lumMod val="85000"/>
                    <a:lumOff val="15000"/>
                  </a:schemeClr>
                </a:solidFill>
              </a:rPr>
              <a:t>; y, ii) </a:t>
            </a:r>
            <a:r>
              <a:rPr lang="es-PE" altLang="es-PE" b="1" u="sng" dirty="0">
                <a:solidFill>
                  <a:schemeClr val="tx1">
                    <a:lumMod val="85000"/>
                    <a:lumOff val="15000"/>
                  </a:schemeClr>
                </a:solidFill>
                <a:highlight>
                  <a:srgbClr val="FFFF00"/>
                </a:highlight>
              </a:rPr>
              <a:t>El artículo 41 inciso 4° del Decreto Legislativo N° 1071, que señala que es susceptible de recurso de anulación la decisión del tribunal arbitral que desestima una excepción resuelta en el laudo</a:t>
            </a:r>
            <a:r>
              <a:rPr lang="es-PE" altLang="es-PE" b="1" u="sng" dirty="0">
                <a:solidFill>
                  <a:schemeClr val="tx1">
                    <a:lumMod val="85000"/>
                    <a:lumOff val="15000"/>
                  </a:schemeClr>
                </a:solidFill>
              </a:rPr>
              <a:t>”</a:t>
            </a:r>
            <a:r>
              <a:rPr lang="es-PE" altLang="es-PE" dirty="0">
                <a:solidFill>
                  <a:schemeClr val="tx1">
                    <a:lumMod val="85000"/>
                    <a:lumOff val="15000"/>
                  </a:schemeClr>
                </a:solidFill>
              </a:rPr>
              <a: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dirty="0"/>
              <a:t>Casación 1907-2013 Junín</a:t>
            </a:r>
          </a:p>
        </p:txBody>
      </p:sp>
      <p:sp>
        <p:nvSpPr>
          <p:cNvPr id="3" name="Marcador de contenido 2"/>
          <p:cNvSpPr>
            <a:spLocks noGrp="1"/>
          </p:cNvSpPr>
          <p:nvPr>
            <p:ph idx="1"/>
          </p:nvPr>
        </p:nvSpPr>
        <p:spPr/>
        <p:txBody>
          <a:bodyPr/>
          <a:lstStyle/>
          <a:p>
            <a:pPr marL="0" indent="0" algn="just">
              <a:buNone/>
            </a:pPr>
            <a:r>
              <a:rPr lang="es-PE" dirty="0"/>
              <a:t>“…</a:t>
            </a:r>
            <a:r>
              <a:rPr lang="es-PE" dirty="0">
                <a:highlight>
                  <a:srgbClr val="FFFF00"/>
                </a:highlight>
              </a:rPr>
              <a:t>al tratarse la caducidad de una institución de orden público</a:t>
            </a:r>
            <a:r>
              <a:rPr lang="es-PE" dirty="0"/>
              <a:t>, cualquier órgano de administración de justicia (como el árbitro) está en el deber de declarar de oficio la caducidad, de conformidad con lo dispuesto por el artículo 2006 del Código Civil (aplicable supletoriamente a los autos); </a:t>
            </a:r>
            <a:r>
              <a:rPr lang="es-PE" b="1" dirty="0">
                <a:highlight>
                  <a:srgbClr val="FFFF00"/>
                </a:highlight>
              </a:rPr>
              <a:t>ello independientemente que sea invocado o no por las partes…”.</a:t>
            </a:r>
          </a:p>
        </p:txBody>
      </p:sp>
    </p:spTree>
    <p:extLst>
      <p:ext uri="{BB962C8B-B14F-4D97-AF65-F5344CB8AC3E}">
        <p14:creationId xmlns:p14="http://schemas.microsoft.com/office/powerpoint/2010/main" val="39254359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sz="4000" dirty="0"/>
              <a:t>Posición de la Segunda Sala Comercial</a:t>
            </a:r>
          </a:p>
        </p:txBody>
      </p:sp>
      <p:sp>
        <p:nvSpPr>
          <p:cNvPr id="3" name="Marcador de contenido 2"/>
          <p:cNvSpPr>
            <a:spLocks noGrp="1"/>
          </p:cNvSpPr>
          <p:nvPr>
            <p:ph idx="1"/>
          </p:nvPr>
        </p:nvSpPr>
        <p:spPr/>
        <p:txBody>
          <a:bodyPr/>
          <a:lstStyle/>
          <a:p>
            <a:r>
              <a:rPr lang="es-PE" dirty="0" err="1">
                <a:hlinkClick r:id="rId3" action="ppaction://hlinkfile"/>
              </a:rPr>
              <a:t>Exp</a:t>
            </a:r>
            <a:r>
              <a:rPr lang="es-PE" dirty="0">
                <a:hlinkClick r:id="rId3" action="ppaction://hlinkfile"/>
              </a:rPr>
              <a:t>. 225-2013</a:t>
            </a:r>
            <a:endParaRPr lang="es-PE" dirty="0"/>
          </a:p>
          <a:p>
            <a:pPr marL="0" indent="0">
              <a:buNone/>
            </a:pPr>
            <a:r>
              <a:rPr lang="es-PE" dirty="0"/>
              <a:t>El árbitro declaró infundada la excepción de caducidad deducida por la entidad (Plazo de la ley vs plazo del reglamento)</a:t>
            </a:r>
          </a:p>
          <a:p>
            <a:pPr marL="0" indent="0" algn="just">
              <a:buNone/>
            </a:pPr>
            <a:r>
              <a:rPr lang="es-PE" dirty="0"/>
              <a:t>"...en consecuencia al no haberse aplicado las normas que corresponden a los plazos de caducidad en el proceso arbitral, se ha ocasionado un atentado al principio del debido proceso, debiendo ampararse la demanda de anulación de laudo por la causal argumentada por el demandante"</a:t>
            </a:r>
          </a:p>
        </p:txBody>
      </p:sp>
    </p:spTree>
    <p:extLst>
      <p:ext uri="{BB962C8B-B14F-4D97-AF65-F5344CB8AC3E}">
        <p14:creationId xmlns:p14="http://schemas.microsoft.com/office/powerpoint/2010/main" val="7022476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dirty="0"/>
              <a:t>Posición actual</a:t>
            </a:r>
          </a:p>
        </p:txBody>
      </p:sp>
      <p:sp>
        <p:nvSpPr>
          <p:cNvPr id="3" name="Marcador de contenido 2"/>
          <p:cNvSpPr>
            <a:spLocks noGrp="1"/>
          </p:cNvSpPr>
          <p:nvPr>
            <p:ph idx="1"/>
          </p:nvPr>
        </p:nvSpPr>
        <p:spPr/>
        <p:txBody>
          <a:bodyPr/>
          <a:lstStyle/>
          <a:p>
            <a:pPr marL="0" indent="0">
              <a:buNone/>
            </a:pPr>
            <a:r>
              <a:rPr lang="es-PE" dirty="0"/>
              <a:t>La caducidad es controlable totalmente.</a:t>
            </a:r>
          </a:p>
          <a:p>
            <a:pPr marL="0" indent="0">
              <a:buNone/>
            </a:pPr>
            <a:r>
              <a:rPr lang="es-PE" b="1" dirty="0"/>
              <a:t>Expediente </a:t>
            </a:r>
            <a:r>
              <a:rPr lang="es-PE" b="1" dirty="0" err="1"/>
              <a:t>N°</a:t>
            </a:r>
            <a:r>
              <a:rPr lang="es-PE" b="1" dirty="0"/>
              <a:t> 00223-2016</a:t>
            </a:r>
          </a:p>
          <a:p>
            <a:pPr marL="0" indent="0">
              <a:buNone/>
            </a:pPr>
            <a:endParaRPr lang="es-PE" dirty="0"/>
          </a:p>
        </p:txBody>
      </p:sp>
    </p:spTree>
    <p:extLst>
      <p:ext uri="{BB962C8B-B14F-4D97-AF65-F5344CB8AC3E}">
        <p14:creationId xmlns:p14="http://schemas.microsoft.com/office/powerpoint/2010/main" val="29075358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dirty="0"/>
              <a:t>El control de la cosa juzgada</a:t>
            </a:r>
          </a:p>
        </p:txBody>
      </p:sp>
      <p:sp>
        <p:nvSpPr>
          <p:cNvPr id="3" name="Marcador de contenido 2"/>
          <p:cNvSpPr>
            <a:spLocks noGrp="1"/>
          </p:cNvSpPr>
          <p:nvPr>
            <p:ph idx="1"/>
          </p:nvPr>
        </p:nvSpPr>
        <p:spPr/>
        <p:txBody>
          <a:bodyPr/>
          <a:lstStyle/>
          <a:p>
            <a:r>
              <a:rPr lang="es-PE" dirty="0">
                <a:hlinkClick r:id="rId2" action="ppaction://hlinkfile"/>
              </a:rPr>
              <a:t>Casación N° 461-2010 (Publicado 1/07/2011, p. 30505)</a:t>
            </a:r>
            <a:endParaRPr lang="es-PE" dirty="0"/>
          </a:p>
          <a:p>
            <a:r>
              <a:rPr lang="es-PE" dirty="0"/>
              <a:t>Casación N° 330-2012 (Publicado 1/10/2012, p. 37749)</a:t>
            </a:r>
          </a:p>
          <a:p>
            <a:r>
              <a:rPr lang="es-PE" dirty="0">
                <a:hlinkClick r:id="rId3" action="ppaction://hlinkfile"/>
              </a:rPr>
              <a:t>Casación 5086-2011 (Publicado 1/07/2013, p. 41754)</a:t>
            </a:r>
            <a:endParaRPr lang="es-PE" dirty="0"/>
          </a:p>
        </p:txBody>
      </p:sp>
    </p:spTree>
    <p:extLst>
      <p:ext uri="{BB962C8B-B14F-4D97-AF65-F5344CB8AC3E}">
        <p14:creationId xmlns:p14="http://schemas.microsoft.com/office/powerpoint/2010/main" val="13224988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ítulo 1"/>
          <p:cNvSpPr>
            <a:spLocks noGrp="1"/>
          </p:cNvSpPr>
          <p:nvPr>
            <p:ph type="ctrTitle"/>
          </p:nvPr>
        </p:nvSpPr>
        <p:spPr/>
        <p:txBody>
          <a:bodyPr/>
          <a:lstStyle/>
          <a:p>
            <a:pPr eaLnBrk="1" hangingPunct="1"/>
            <a:r>
              <a:rPr lang="es-PE" altLang="es-PE" sz="4000">
                <a:ln>
                  <a:noFill/>
                </a:ln>
              </a:rPr>
              <a:t>Una “nueva” causal de </a:t>
            </a:r>
            <a:br>
              <a:rPr lang="es-PE" altLang="es-PE" sz="4000">
                <a:ln>
                  <a:noFill/>
                </a:ln>
              </a:rPr>
            </a:br>
            <a:r>
              <a:rPr lang="es-PE" altLang="es-PE" sz="4000">
                <a:ln>
                  <a:noFill/>
                </a:ln>
              </a:rPr>
              <a:t>nulidad de los laudos</a:t>
            </a:r>
          </a:p>
        </p:txBody>
      </p:sp>
      <p:sp>
        <p:nvSpPr>
          <p:cNvPr id="60419" name="Subtítulo 2"/>
          <p:cNvSpPr>
            <a:spLocks noGrp="1"/>
          </p:cNvSpPr>
          <p:nvPr>
            <p:ph type="subTitle" idx="1"/>
          </p:nvPr>
        </p:nvSpPr>
        <p:spPr/>
        <p:txBody>
          <a:bodyPr>
            <a:normAutofit/>
          </a:bodyPr>
          <a:lstStyle/>
          <a:p>
            <a:pPr eaLnBrk="1" hangingPunct="1"/>
            <a:r>
              <a:rPr lang="es-PE" altLang="es-PE" b="1"/>
              <a:t>El incumplimiento por parte de los árbitros de la obligación de realizar interpretaciones prejudiciales al Tribunal Andino de Justicia</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p>
            <a:pPr eaLnBrk="1" fontAlgn="auto" hangingPunct="1">
              <a:spcAft>
                <a:spcPts val="0"/>
              </a:spcAft>
              <a:defRPr/>
            </a:pPr>
            <a:br>
              <a:rPr lang="es-PE" dirty="0">
                <a:solidFill>
                  <a:schemeClr val="tx1">
                    <a:lumMod val="75000"/>
                    <a:lumOff val="25000"/>
                  </a:schemeClr>
                </a:solidFill>
              </a:rPr>
            </a:br>
            <a:r>
              <a:rPr lang="es-PE" dirty="0">
                <a:solidFill>
                  <a:schemeClr val="tx1">
                    <a:lumMod val="75000"/>
                    <a:lumOff val="25000"/>
                  </a:schemeClr>
                </a:solidFill>
              </a:rPr>
              <a:t>El Derecho Comunitario:  Naturaleza</a:t>
            </a:r>
          </a:p>
        </p:txBody>
      </p:sp>
      <p:sp>
        <p:nvSpPr>
          <p:cNvPr id="61443" name="Marcador de contenido 2"/>
          <p:cNvSpPr>
            <a:spLocks noGrp="1"/>
          </p:cNvSpPr>
          <p:nvPr>
            <p:ph idx="1"/>
          </p:nvPr>
        </p:nvSpPr>
        <p:spPr/>
        <p:txBody>
          <a:bodyPr/>
          <a:lstStyle/>
          <a:p>
            <a:pPr marL="0" indent="0" algn="just" eaLnBrk="1" hangingPunct="1">
              <a:buFont typeface="Calibri" panose="020F0502020204030204" pitchFamily="34" charset="0"/>
              <a:buNone/>
            </a:pPr>
            <a:r>
              <a:rPr lang="es-ES" altLang="es-PE"/>
              <a:t>El Derecho comunitario se origina y nutre del Derecho internacional común, pero, en virtud de su </a:t>
            </a:r>
            <a:r>
              <a:rPr lang="es-ES" altLang="es-PE" b="1" i="1"/>
              <a:t>supranacionalidad, </a:t>
            </a:r>
            <a:r>
              <a:rPr lang="es-ES" altLang="es-PE"/>
              <a:t>se constituye en un </a:t>
            </a:r>
            <a:r>
              <a:rPr lang="es-ES" altLang="es-PE" b="1"/>
              <a:t>ordenamiento jurídico propio y especializado </a:t>
            </a:r>
            <a:r>
              <a:rPr lang="es-ES" altLang="es-PE"/>
              <a:t>distinto del Derecho interno y del Derecho internacional común que se inserta en los ordenamientos jurídicos nacionales </a:t>
            </a:r>
            <a:r>
              <a:rPr lang="es-ES" altLang="es-PE" b="1" u="sng"/>
              <a:t>con valor superior a la ley nacional, a la cual desplaza o sustituye en forma directa y automática (principios de </a:t>
            </a:r>
            <a:r>
              <a:rPr lang="es-ES" altLang="es-PE" b="1" i="1" u="sng"/>
              <a:t>primacía y preeminencia</a:t>
            </a:r>
            <a:r>
              <a:rPr lang="es-ES" altLang="es-PE" b="1" u="sng"/>
              <a:t>), y sin necesidad de complemento normativo </a:t>
            </a:r>
            <a:r>
              <a:rPr lang="es-PE" altLang="es-PE" b="1" u="sng"/>
              <a:t>de Derecho interno</a:t>
            </a:r>
            <a:r>
              <a:rPr lang="es-PE" altLang="es-PE"/>
              <a:t>. (PLATA LÓPEZ y YEPES CEBALLOS)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p>
            <a:pPr eaLnBrk="1" fontAlgn="auto" hangingPunct="1">
              <a:spcAft>
                <a:spcPts val="0"/>
              </a:spcAft>
              <a:defRPr/>
            </a:pPr>
            <a:br>
              <a:rPr lang="es-PE" dirty="0">
                <a:solidFill>
                  <a:schemeClr val="tx1">
                    <a:lumMod val="75000"/>
                    <a:lumOff val="25000"/>
                  </a:schemeClr>
                </a:solidFill>
              </a:rPr>
            </a:br>
            <a:r>
              <a:rPr lang="es-PE" dirty="0">
                <a:solidFill>
                  <a:schemeClr val="tx1">
                    <a:lumMod val="75000"/>
                    <a:lumOff val="25000"/>
                  </a:schemeClr>
                </a:solidFill>
              </a:rPr>
              <a:t>Normas primarias y secundarias</a:t>
            </a:r>
          </a:p>
        </p:txBody>
      </p:sp>
      <p:sp>
        <p:nvSpPr>
          <p:cNvPr id="62467" name="Marcador de contenido 2"/>
          <p:cNvSpPr>
            <a:spLocks noGrp="1"/>
          </p:cNvSpPr>
          <p:nvPr>
            <p:ph idx="1"/>
          </p:nvPr>
        </p:nvSpPr>
        <p:spPr/>
        <p:txBody>
          <a:bodyPr/>
          <a:lstStyle/>
          <a:p>
            <a:pPr marL="0" indent="0" algn="just" eaLnBrk="1" hangingPunct="1">
              <a:buFont typeface="Calibri" panose="020F0502020204030204" pitchFamily="34" charset="0"/>
              <a:buNone/>
            </a:pPr>
            <a:r>
              <a:rPr lang="es-ES" altLang="es-PE"/>
              <a:t>El ordenamiento jurídico del Acuerdo de Cartagena constituye una </a:t>
            </a:r>
            <a:r>
              <a:rPr lang="es-ES" altLang="es-PE" b="1" i="1"/>
              <a:t>ordenación jerarquizada de normas </a:t>
            </a:r>
            <a:r>
              <a:rPr lang="es-ES" altLang="es-PE"/>
              <a:t>en la que existen normas </a:t>
            </a:r>
            <a:r>
              <a:rPr lang="es-ES" altLang="es-PE" i="1"/>
              <a:t>superiores e inferiores. </a:t>
            </a:r>
            <a:r>
              <a:rPr lang="es-ES" altLang="es-PE"/>
              <a:t>Las primeras son la </a:t>
            </a:r>
            <a:r>
              <a:rPr lang="es-ES" altLang="es-PE" b="1" i="1"/>
              <a:t>Constitución comunitaria</a:t>
            </a:r>
            <a:r>
              <a:rPr lang="es-ES" altLang="es-PE"/>
              <a:t>, que se ubican en la base de la estructura jerárquica del ordenamiento jurídico comunitario y, por ende, son el fundamento de todo el proceso. Las normas que ocupan un rango inferior son las </a:t>
            </a:r>
            <a:r>
              <a:rPr lang="es-ES" altLang="es-PE" i="1"/>
              <a:t>derivadas o secundarias</a:t>
            </a:r>
            <a:r>
              <a:rPr lang="es-ES" altLang="es-PE"/>
              <a:t>, que emanan de los órganos comunitarios. </a:t>
            </a:r>
            <a:r>
              <a:rPr lang="es-PE" altLang="es-PE"/>
              <a:t>(PLATA LÓPEZ y YEPES CEBALLOS)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p>
            <a:pPr eaLnBrk="1" fontAlgn="auto" hangingPunct="1">
              <a:spcAft>
                <a:spcPts val="0"/>
              </a:spcAft>
              <a:defRPr/>
            </a:pPr>
            <a:r>
              <a:rPr lang="es-PE" dirty="0">
                <a:solidFill>
                  <a:schemeClr val="tx1">
                    <a:lumMod val="75000"/>
                    <a:lumOff val="25000"/>
                  </a:schemeClr>
                </a:solidFill>
              </a:rPr>
              <a:t>El Tribunal Andino de Justicia</a:t>
            </a:r>
          </a:p>
        </p:txBody>
      </p:sp>
      <p:sp>
        <p:nvSpPr>
          <p:cNvPr id="63491" name="Marcador de contenido 2"/>
          <p:cNvSpPr>
            <a:spLocks noGrp="1"/>
          </p:cNvSpPr>
          <p:nvPr>
            <p:ph idx="1"/>
          </p:nvPr>
        </p:nvSpPr>
        <p:spPr/>
        <p:txBody>
          <a:bodyPr/>
          <a:lstStyle/>
          <a:p>
            <a:pPr marL="0" indent="0" algn="just" eaLnBrk="1" hangingPunct="1">
              <a:buFont typeface="Calibri" panose="020F0502020204030204" pitchFamily="34" charset="0"/>
              <a:buNone/>
            </a:pPr>
            <a:r>
              <a:rPr lang="es-ES" altLang="es-PE" sz="2800"/>
              <a:t>En atención a que el Derecho comunitario andino debe ser aplicado </a:t>
            </a:r>
            <a:r>
              <a:rPr lang="es-ES" altLang="es-PE" sz="2800" b="1"/>
              <a:t>uniformemente</a:t>
            </a:r>
            <a:r>
              <a:rPr lang="es-ES" altLang="es-PE" sz="2800"/>
              <a:t>, y en respuesta a razones de especialización, la doctrina en general concuerda en que, de conformidad con los artículos 32 y 33 del Tratado de Creación del Tribunal Andino de Justicia, este órgano se constituye en </a:t>
            </a:r>
            <a:r>
              <a:rPr lang="es-ES" altLang="es-PE" sz="2800" b="1"/>
              <a:t>la instancia judicial especializada </a:t>
            </a:r>
            <a:r>
              <a:rPr lang="es-ES" altLang="es-PE" sz="2800"/>
              <a:t>en la hermenéutica </a:t>
            </a:r>
            <a:r>
              <a:rPr lang="es-PE" altLang="es-PE" sz="2800"/>
              <a:t>del Derecho comunitario andino. (PLATA LÓPEZ y YEPES CEBALLOS)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ítulo 3"/>
          <p:cNvSpPr>
            <a:spLocks noGrp="1"/>
          </p:cNvSpPr>
          <p:nvPr>
            <p:ph type="title"/>
          </p:nvPr>
        </p:nvSpPr>
        <p:spPr/>
        <p:txBody>
          <a:bodyPr/>
          <a:lstStyle/>
          <a:p>
            <a:r>
              <a:rPr lang="es-PE" altLang="es-PE">
                <a:ln>
                  <a:noFill/>
                </a:ln>
              </a:rPr>
              <a:t>¿Causales taxativas?</a:t>
            </a:r>
          </a:p>
        </p:txBody>
      </p:sp>
      <p:sp>
        <p:nvSpPr>
          <p:cNvPr id="5" name="Marcador de contenido 4"/>
          <p:cNvSpPr>
            <a:spLocks noGrp="1"/>
          </p:cNvSpPr>
          <p:nvPr>
            <p:ph idx="1"/>
          </p:nvPr>
        </p:nvSpPr>
        <p:spPr/>
        <p:txBody>
          <a:bodyPr/>
          <a:lstStyle/>
          <a:p>
            <a:pPr algn="just">
              <a:defRPr/>
            </a:pPr>
            <a:r>
              <a:rPr lang="es-ES" dirty="0"/>
              <a:t>62.1. Contra el laudo sólo podrá interponerse recurso de anulación. Este recurso constituye la única vía de impugnación del laudo y tiene por objeto la revisión de su validez por las </a:t>
            </a:r>
            <a:r>
              <a:rPr lang="es-ES" b="1" u="sng" dirty="0"/>
              <a:t>causales taxativamente establecidas </a:t>
            </a:r>
            <a:r>
              <a:rPr lang="es-ES" dirty="0"/>
              <a:t>en el artículo 63.</a:t>
            </a:r>
          </a:p>
          <a:p>
            <a:pPr>
              <a:defRPr/>
            </a:pPr>
            <a:r>
              <a:rPr lang="es-ES" b="1" dirty="0"/>
              <a:t>Artículo 63.- Causales de anulación.</a:t>
            </a:r>
          </a:p>
          <a:p>
            <a:pPr marL="0" indent="0">
              <a:buFont typeface="Arial" panose="020B0604020202020204" pitchFamily="34" charset="0"/>
              <a:buNone/>
              <a:defRPr/>
            </a:pPr>
            <a:r>
              <a:rPr lang="es-ES" dirty="0"/>
              <a:t>1. El laudo </a:t>
            </a:r>
            <a:r>
              <a:rPr lang="es-ES" b="1" u="sng" dirty="0"/>
              <a:t>sólo podrá ser anulado</a:t>
            </a:r>
            <a:r>
              <a:rPr lang="es-ES" dirty="0"/>
              <a:t> cuando la parte que solicita la anulación alegue y pruebe:</a:t>
            </a:r>
            <a:endParaRPr lang="es-PE"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71464" y="548680"/>
            <a:ext cx="10058400" cy="1116672"/>
          </a:xfrm>
        </p:spPr>
        <p:txBody>
          <a:bodyPr rtlCol="0">
            <a:normAutofit fontScale="90000"/>
          </a:bodyPr>
          <a:lstStyle/>
          <a:p>
            <a:pPr algn="just" eaLnBrk="1" fontAlgn="auto" hangingPunct="1">
              <a:spcAft>
                <a:spcPts val="0"/>
              </a:spcAft>
              <a:defRPr/>
            </a:pPr>
            <a:r>
              <a:rPr lang="es-PE" sz="4000" dirty="0">
                <a:solidFill>
                  <a:schemeClr val="tx1">
                    <a:lumMod val="75000"/>
                    <a:lumOff val="25000"/>
                  </a:schemeClr>
                </a:solidFill>
              </a:rPr>
              <a:t>Relaciones entre la el Tribunal Andino y los jueces nacionales</a:t>
            </a:r>
          </a:p>
        </p:txBody>
      </p:sp>
      <p:sp>
        <p:nvSpPr>
          <p:cNvPr id="64515" name="Marcador de contenido 2"/>
          <p:cNvSpPr>
            <a:spLocks noGrp="1"/>
          </p:cNvSpPr>
          <p:nvPr>
            <p:ph idx="1"/>
          </p:nvPr>
        </p:nvSpPr>
        <p:spPr>
          <a:xfrm>
            <a:off x="1097280" y="2420888"/>
            <a:ext cx="10058400" cy="3448206"/>
          </a:xfrm>
        </p:spPr>
        <p:txBody>
          <a:bodyPr/>
          <a:lstStyle/>
          <a:p>
            <a:pPr marL="0" indent="0" algn="just" eaLnBrk="1" hangingPunct="1">
              <a:buFont typeface="Calibri" panose="020F0502020204030204" pitchFamily="34" charset="0"/>
              <a:buNone/>
            </a:pPr>
            <a:r>
              <a:rPr lang="es-ES" altLang="es-PE" sz="2800" dirty="0"/>
              <a:t>El Tribunal Andino de Justicia y el juez nacional constituyen una </a:t>
            </a:r>
            <a:r>
              <a:rPr lang="es-ES" altLang="es-PE" sz="2800" b="1" i="1" dirty="0"/>
              <a:t>jurisdicción conjunta e integrada </a:t>
            </a:r>
            <a:r>
              <a:rPr lang="es-ES" altLang="es-PE" sz="2800" dirty="0"/>
              <a:t>y no existe </a:t>
            </a:r>
            <a:r>
              <a:rPr lang="es-ES" altLang="es-PE" sz="2800" i="1" dirty="0"/>
              <a:t>subordinación o supraordenación </a:t>
            </a:r>
            <a:r>
              <a:rPr lang="es-ES" altLang="es-PE" sz="2800" dirty="0"/>
              <a:t>de una esfera judicial respecto de la otra, sino una </a:t>
            </a:r>
            <a:r>
              <a:rPr lang="es-ES" altLang="es-PE" sz="2800" i="1" dirty="0"/>
              <a:t>comunicación colaborativa </a:t>
            </a:r>
            <a:r>
              <a:rPr lang="es-ES" altLang="es-PE" sz="2800" dirty="0"/>
              <a:t>para la interpretación y aplicación del Derecho comunitario andino. </a:t>
            </a:r>
            <a:r>
              <a:rPr lang="es-PE" altLang="es-PE" sz="2800" dirty="0"/>
              <a:t>(PLATA LÓPEZ y YEPES CEBALLOS)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p>
            <a:pPr eaLnBrk="1" fontAlgn="auto" hangingPunct="1">
              <a:spcAft>
                <a:spcPts val="0"/>
              </a:spcAft>
              <a:defRPr/>
            </a:pPr>
            <a:br>
              <a:rPr lang="es-PE" dirty="0">
                <a:solidFill>
                  <a:schemeClr val="tx1">
                    <a:lumMod val="75000"/>
                    <a:lumOff val="25000"/>
                  </a:schemeClr>
                </a:solidFill>
              </a:rPr>
            </a:br>
            <a:r>
              <a:rPr lang="es-PE" dirty="0">
                <a:solidFill>
                  <a:schemeClr val="tx1">
                    <a:lumMod val="75000"/>
                    <a:lumOff val="25000"/>
                  </a:schemeClr>
                </a:solidFill>
              </a:rPr>
              <a:t>La interpretación prejudicial</a:t>
            </a:r>
          </a:p>
        </p:txBody>
      </p:sp>
      <p:sp>
        <p:nvSpPr>
          <p:cNvPr id="47107" name="Marcador de contenido 2"/>
          <p:cNvSpPr>
            <a:spLocks noGrp="1"/>
          </p:cNvSpPr>
          <p:nvPr>
            <p:ph idx="1"/>
          </p:nvPr>
        </p:nvSpPr>
        <p:spPr/>
        <p:txBody>
          <a:bodyPr rtlCol="0">
            <a:normAutofit/>
          </a:bodyPr>
          <a:lstStyle/>
          <a:p>
            <a:pPr marL="0" indent="0" algn="just" eaLnBrk="1" fontAlgn="auto" hangingPunct="1">
              <a:buFont typeface="Calibri" panose="020F0502020204030204" pitchFamily="34" charset="0"/>
              <a:buNone/>
              <a:defRPr/>
            </a:pPr>
            <a:r>
              <a:rPr lang="es-PE" altLang="es-PE" dirty="0">
                <a:solidFill>
                  <a:schemeClr val="tx1">
                    <a:lumMod val="85000"/>
                    <a:lumOff val="15000"/>
                  </a:schemeClr>
                </a:solidFill>
              </a:rPr>
              <a:t>En este sentido, la interpretación prejudicial es una competencia que se ha constituido en la principal herramienta de colaboración entre el juez nacional y el juez comunitario, con el objetivo último de construir un derecho comunitario uniforme. En otras palabras, se podría argumentar que, desde el punto de vista de los esfuerzos de integración que emprenden los estados, la interpretación prejudicial es la expresión de la coordinación y cooperación entre las jurisdicciones comunitaria y nacional en la aplicación del derecho comunitario, en cuya virtud los tribunales de cada uno de los estados miembros actúan como jueces comunitarios, al aplicar el derecho comunitario con base en la interpretación que derive del Tribunal de Justicia comunitario. (DUEÑAS MUÑOZ).</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p>
            <a:pPr eaLnBrk="1" fontAlgn="auto" hangingPunct="1">
              <a:spcAft>
                <a:spcPts val="0"/>
              </a:spcAft>
              <a:defRPr/>
            </a:pPr>
            <a:r>
              <a:rPr lang="es-PE" dirty="0">
                <a:solidFill>
                  <a:schemeClr val="tx1">
                    <a:lumMod val="75000"/>
                    <a:lumOff val="25000"/>
                  </a:schemeClr>
                </a:solidFill>
              </a:rPr>
              <a:t>Regulación</a:t>
            </a:r>
          </a:p>
        </p:txBody>
      </p:sp>
      <p:sp>
        <p:nvSpPr>
          <p:cNvPr id="66563" name="Marcador de contenido 2"/>
          <p:cNvSpPr>
            <a:spLocks noGrp="1"/>
          </p:cNvSpPr>
          <p:nvPr>
            <p:ph idx="1"/>
          </p:nvPr>
        </p:nvSpPr>
        <p:spPr/>
        <p:txBody>
          <a:bodyPr/>
          <a:lstStyle/>
          <a:p>
            <a:pPr marL="0" indent="0" eaLnBrk="1" hangingPunct="1">
              <a:buFont typeface="Calibri" panose="020F0502020204030204" pitchFamily="34" charset="0"/>
              <a:buNone/>
            </a:pPr>
            <a:r>
              <a:rPr lang="es-PE" altLang="es-PE"/>
              <a:t>De la interpretación prejudicial</a:t>
            </a:r>
          </a:p>
          <a:p>
            <a:pPr marL="0" indent="0" algn="just" eaLnBrk="1" hangingPunct="1">
              <a:buFont typeface="Calibri" panose="020F0502020204030204" pitchFamily="34" charset="0"/>
              <a:buNone/>
            </a:pPr>
            <a:r>
              <a:rPr lang="es-PE" altLang="es-PE"/>
              <a:t>Art. 32. Corresponderá al tribunal interpretar por vía prejudicial las normas que conforman </a:t>
            </a:r>
            <a:r>
              <a:rPr lang="es-ES" altLang="es-PE"/>
              <a:t>el ordenamiento jurídico de la Comunidad Andina, con el fin de asegurar su aplicación uniforme en el territorio de los países miembros.</a:t>
            </a:r>
          </a:p>
          <a:p>
            <a:pPr marL="0" indent="0" algn="just" eaLnBrk="1" hangingPunct="1">
              <a:buFont typeface="Calibri" panose="020F0502020204030204" pitchFamily="34" charset="0"/>
              <a:buNone/>
            </a:pPr>
            <a:endParaRPr lang="es-PE" altLang="es-PE"/>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p>
            <a:pPr eaLnBrk="1" fontAlgn="auto" hangingPunct="1">
              <a:spcAft>
                <a:spcPts val="0"/>
              </a:spcAft>
              <a:defRPr/>
            </a:pPr>
            <a:r>
              <a:rPr lang="es-PE" dirty="0">
                <a:solidFill>
                  <a:schemeClr val="tx1">
                    <a:lumMod val="75000"/>
                    <a:lumOff val="25000"/>
                  </a:schemeClr>
                </a:solidFill>
              </a:rPr>
              <a:t>La forma</a:t>
            </a:r>
          </a:p>
        </p:txBody>
      </p:sp>
      <p:sp>
        <p:nvSpPr>
          <p:cNvPr id="67587" name="Marcador de contenido 2"/>
          <p:cNvSpPr>
            <a:spLocks noGrp="1"/>
          </p:cNvSpPr>
          <p:nvPr>
            <p:ph idx="1"/>
          </p:nvPr>
        </p:nvSpPr>
        <p:spPr/>
        <p:txBody>
          <a:bodyPr/>
          <a:lstStyle/>
          <a:p>
            <a:pPr marL="0" indent="0" algn="just" eaLnBrk="1" hangingPunct="1">
              <a:buFont typeface="Calibri" panose="020F0502020204030204" pitchFamily="34" charset="0"/>
              <a:buNone/>
            </a:pPr>
            <a:r>
              <a:rPr lang="es-ES" altLang="es-PE"/>
              <a:t>Art. 34. En su interpretación, el Tribunal deberá limitarse a </a:t>
            </a:r>
            <a:r>
              <a:rPr lang="es-ES" altLang="es-PE" b="1"/>
              <a:t>precisar el contenido y alcance de las normas</a:t>
            </a:r>
            <a:r>
              <a:rPr lang="es-ES" altLang="es-PE"/>
              <a:t> que conforman el ordenamiento jurídico de la Comunidad Andina, </a:t>
            </a:r>
            <a:r>
              <a:rPr lang="es-ES" altLang="es-PE" b="1"/>
              <a:t>referida al caso concreto</a:t>
            </a:r>
            <a:r>
              <a:rPr lang="es-ES" altLang="es-PE"/>
              <a:t>. </a:t>
            </a:r>
            <a:r>
              <a:rPr lang="es-ES" altLang="es-PE" b="1" u="sng"/>
              <a:t>El Tribunal no podrá interpretar el contenido y alcance del derecho nacional </a:t>
            </a:r>
            <a:r>
              <a:rPr lang="es-ES" altLang="es-PE"/>
              <a:t>ni calificar los hechos materia del proceso, no obstante lo cual podrá referirse a éstos cuando ello sea indispensable a los efectos de la interpretación solicitada.</a:t>
            </a:r>
            <a:endParaRPr lang="es-PE" altLang="es-PE"/>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p>
            <a:pPr eaLnBrk="1" fontAlgn="auto" hangingPunct="1">
              <a:spcAft>
                <a:spcPts val="0"/>
              </a:spcAft>
              <a:defRPr/>
            </a:pPr>
            <a:r>
              <a:rPr lang="es-PE" dirty="0">
                <a:solidFill>
                  <a:schemeClr val="tx1">
                    <a:lumMod val="75000"/>
                    <a:lumOff val="25000"/>
                  </a:schemeClr>
                </a:solidFill>
              </a:rPr>
              <a:t>Los jueces nacionales</a:t>
            </a:r>
          </a:p>
        </p:txBody>
      </p:sp>
      <p:sp>
        <p:nvSpPr>
          <p:cNvPr id="50179" name="Marcador de contenido 2"/>
          <p:cNvSpPr>
            <a:spLocks noGrp="1"/>
          </p:cNvSpPr>
          <p:nvPr>
            <p:ph idx="1"/>
          </p:nvPr>
        </p:nvSpPr>
        <p:spPr/>
        <p:txBody>
          <a:bodyPr rtlCol="0">
            <a:normAutofit/>
          </a:bodyPr>
          <a:lstStyle/>
          <a:p>
            <a:pPr marL="0" indent="0" algn="just" eaLnBrk="1" fontAlgn="auto" hangingPunct="1">
              <a:buFont typeface="Calibri" panose="020F0502020204030204" pitchFamily="34" charset="0"/>
              <a:buNone/>
              <a:defRPr/>
            </a:pPr>
            <a:r>
              <a:rPr lang="es-ES" altLang="es-PE">
                <a:solidFill>
                  <a:schemeClr val="tx1">
                    <a:lumMod val="85000"/>
                    <a:lumOff val="15000"/>
                  </a:schemeClr>
                </a:solidFill>
              </a:rPr>
              <a:t>Art. 33. Los </a:t>
            </a:r>
            <a:r>
              <a:rPr lang="es-ES" altLang="es-PE" b="1" u="sng">
                <a:solidFill>
                  <a:schemeClr val="tx1">
                    <a:lumMod val="85000"/>
                    <a:lumOff val="15000"/>
                  </a:schemeClr>
                </a:solidFill>
              </a:rPr>
              <a:t>jueces nacionales </a:t>
            </a:r>
            <a:r>
              <a:rPr lang="es-ES" altLang="es-PE">
                <a:solidFill>
                  <a:schemeClr val="tx1">
                    <a:lumMod val="85000"/>
                    <a:lumOff val="15000"/>
                  </a:schemeClr>
                </a:solidFill>
              </a:rPr>
              <a:t>que conozcan de un proceso en el que deba aplicarse o se controvierta alguna de las normas que conforman el ordenamiento jurídico de la Comunidad Andina, podrán solicitar, directamente, la interpretación del Tribunal acerca de dichas normas, siempre que la sentencia sea susceptible de recursos en derecho interno. Si llegare la oportunidad de dictar sentencia sin que hubiere recibido la interpretación del Tribunal, el juez deberá decidir el proceso.</a:t>
            </a:r>
          </a:p>
          <a:p>
            <a:pPr marL="0" indent="0" algn="just" eaLnBrk="1" fontAlgn="auto" hangingPunct="1">
              <a:buFont typeface="Calibri" panose="020F0502020204030204" pitchFamily="34" charset="0"/>
              <a:buNone/>
              <a:defRPr/>
            </a:pPr>
            <a:r>
              <a:rPr lang="es-ES" altLang="es-PE">
                <a:solidFill>
                  <a:schemeClr val="tx1">
                    <a:lumMod val="85000"/>
                    <a:lumOff val="15000"/>
                  </a:schemeClr>
                </a:solidFill>
              </a:rPr>
              <a:t>En todos los procesos en los que </a:t>
            </a:r>
            <a:r>
              <a:rPr lang="es-ES" altLang="es-PE" b="1" u="sng">
                <a:solidFill>
                  <a:schemeClr val="tx1">
                    <a:lumMod val="85000"/>
                    <a:lumOff val="15000"/>
                  </a:schemeClr>
                </a:solidFill>
              </a:rPr>
              <a:t>la sentencia no fuere susceptible de recursos </a:t>
            </a:r>
            <a:r>
              <a:rPr lang="es-ES" altLang="es-PE">
                <a:solidFill>
                  <a:schemeClr val="tx1">
                    <a:lumMod val="85000"/>
                    <a:lumOff val="15000"/>
                  </a:schemeClr>
                </a:solidFill>
              </a:rPr>
              <a:t>en derecho interno, el juez suspenderá el procedimiento y solicitará directamente de oficio o a petición de parte la interpretación del Tribunal.</a:t>
            </a:r>
            <a:endParaRPr lang="es-PE" altLang="es-PE">
              <a:solidFill>
                <a:schemeClr val="tx1">
                  <a:lumMod val="85000"/>
                  <a:lumOff val="15000"/>
                </a:schemeClr>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p>
            <a:pPr eaLnBrk="1" fontAlgn="auto" hangingPunct="1">
              <a:spcAft>
                <a:spcPts val="0"/>
              </a:spcAft>
              <a:defRPr/>
            </a:pPr>
            <a:r>
              <a:rPr lang="es-PE" dirty="0">
                <a:solidFill>
                  <a:schemeClr val="tx1">
                    <a:lumMod val="75000"/>
                    <a:lumOff val="25000"/>
                  </a:schemeClr>
                </a:solidFill>
              </a:rPr>
              <a:t>Las consecuencias</a:t>
            </a:r>
          </a:p>
        </p:txBody>
      </p:sp>
      <p:sp>
        <p:nvSpPr>
          <p:cNvPr id="69635" name="Marcador de contenido 2"/>
          <p:cNvSpPr>
            <a:spLocks noGrp="1"/>
          </p:cNvSpPr>
          <p:nvPr>
            <p:ph idx="1"/>
          </p:nvPr>
        </p:nvSpPr>
        <p:spPr/>
        <p:txBody>
          <a:bodyPr/>
          <a:lstStyle/>
          <a:p>
            <a:pPr marL="0" indent="0" algn="just" eaLnBrk="1" hangingPunct="1">
              <a:buFont typeface="Calibri" panose="020F0502020204030204" pitchFamily="34" charset="0"/>
              <a:buNone/>
            </a:pPr>
            <a:r>
              <a:rPr lang="es-ES" altLang="es-PE"/>
              <a:t> Art.35. El juez que conozca el proceso deberá adoptar en su sentencia la interpretación del </a:t>
            </a:r>
            <a:r>
              <a:rPr lang="es-PE" altLang="es-PE"/>
              <a:t>Tribunal.</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p>
            <a:pPr eaLnBrk="1" fontAlgn="auto" hangingPunct="1">
              <a:spcAft>
                <a:spcPts val="0"/>
              </a:spcAft>
              <a:defRPr/>
            </a:pPr>
            <a:r>
              <a:rPr lang="es-PE" dirty="0">
                <a:solidFill>
                  <a:schemeClr val="tx1">
                    <a:lumMod val="75000"/>
                    <a:lumOff val="25000"/>
                  </a:schemeClr>
                </a:solidFill>
              </a:rPr>
              <a:t>Encargo a los países</a:t>
            </a:r>
          </a:p>
        </p:txBody>
      </p:sp>
      <p:sp>
        <p:nvSpPr>
          <p:cNvPr id="70659" name="Marcador de contenido 2"/>
          <p:cNvSpPr>
            <a:spLocks noGrp="1"/>
          </p:cNvSpPr>
          <p:nvPr>
            <p:ph idx="1"/>
          </p:nvPr>
        </p:nvSpPr>
        <p:spPr/>
        <p:txBody>
          <a:bodyPr/>
          <a:lstStyle/>
          <a:p>
            <a:pPr marL="0" indent="0" algn="just" eaLnBrk="1" hangingPunct="1">
              <a:buFont typeface="Calibri" panose="020F0502020204030204" pitchFamily="34" charset="0"/>
              <a:buNone/>
            </a:pPr>
            <a:r>
              <a:rPr lang="es-ES" altLang="es-PE"/>
              <a:t>Art. 36. Los países miembros de la Comunidad Andina velarán por el cumplimiento de las disposiciones del presente tratado y en particular de la observancia por parte de los jueces nacionales a lo establecido en la presente Sección.</a:t>
            </a:r>
            <a:endParaRPr lang="es-PE" altLang="es-PE"/>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rtlCol="0">
            <a:normAutofit/>
          </a:bodyPr>
          <a:lstStyle/>
          <a:p>
            <a:pPr eaLnBrk="1" fontAlgn="auto" hangingPunct="1">
              <a:spcAft>
                <a:spcPts val="0"/>
              </a:spcAft>
              <a:defRPr/>
            </a:pPr>
            <a:r>
              <a:rPr lang="es-PE" dirty="0">
                <a:solidFill>
                  <a:schemeClr val="tx1">
                    <a:lumMod val="75000"/>
                    <a:lumOff val="25000"/>
                  </a:schemeClr>
                </a:solidFill>
              </a:rPr>
              <a:t>El caso</a:t>
            </a:r>
          </a:p>
        </p:txBody>
      </p:sp>
      <p:sp>
        <p:nvSpPr>
          <p:cNvPr id="7" name="Marcador de contenido 6"/>
          <p:cNvSpPr>
            <a:spLocks noGrp="1"/>
          </p:cNvSpPr>
          <p:nvPr>
            <p:ph idx="1"/>
          </p:nvPr>
        </p:nvSpPr>
        <p:spPr>
          <a:xfrm>
            <a:off x="794544" y="2192338"/>
            <a:ext cx="10602912" cy="4665662"/>
          </a:xfrm>
        </p:spPr>
        <p:txBody>
          <a:bodyPr rtlCol="0">
            <a:normAutofit/>
          </a:bodyPr>
          <a:lstStyle/>
          <a:p>
            <a:pPr marL="0" indent="0" algn="just" eaLnBrk="1" fontAlgn="auto" hangingPunct="1">
              <a:buFont typeface="Calibri" panose="020F0502020204030204" pitchFamily="34" charset="0"/>
              <a:buNone/>
              <a:defRPr/>
            </a:pPr>
            <a:r>
              <a:rPr lang="es-ES" sz="2200" dirty="0">
                <a:solidFill>
                  <a:schemeClr val="tx1">
                    <a:lumMod val="75000"/>
                    <a:lumOff val="25000"/>
                  </a:schemeClr>
                </a:solidFill>
              </a:rPr>
              <a:t>“En el caso materia de análisis, observamos que este se origina a raíz de los contratos de acceso, uso e interconexión entre la red de telefonía pública básica conmutada de larga distancia y la red de telefonía móvil celular, celebrados entre las empresas COMCEL, OCCEL y CELCARIBE, por un lado, y la Empresa de Telecomunicaciones de Bogotá S.A. E.S.P. (en adelante, ETB), los cuales aparentemente no habrían sido cumplidos por la República de Colombia. En todos los casos se había pactado que la solución de controversias se haría ante un Tribunal Arbitral” (ZÚÑIGA SCHRODER).</a:t>
            </a:r>
          </a:p>
          <a:p>
            <a:pPr marL="91440" indent="-91440" eaLnBrk="1" fontAlgn="auto" hangingPunct="1">
              <a:buFont typeface="Arial"/>
              <a:buChar char="•"/>
              <a:defRPr/>
            </a:pPr>
            <a:r>
              <a:rPr lang="es-ES" sz="2200" dirty="0">
                <a:solidFill>
                  <a:schemeClr val="tx1">
                    <a:lumMod val="75000"/>
                    <a:lumOff val="25000"/>
                  </a:schemeClr>
                </a:solidFill>
              </a:rPr>
              <a:t>DECISION 462: Normas que Regulan el Proceso de Integración y Liberalización del Comercio de Servicios de Telecomunicaciones en la Comunidad Andina</a:t>
            </a:r>
          </a:p>
          <a:p>
            <a:pPr marL="91440" indent="-91440" eaLnBrk="1" fontAlgn="auto" hangingPunct="1">
              <a:buFont typeface="Arial"/>
              <a:buChar char="•"/>
              <a:defRPr/>
            </a:pPr>
            <a:r>
              <a:rPr lang="es-ES" sz="2200" dirty="0">
                <a:solidFill>
                  <a:schemeClr val="tx1">
                    <a:lumMod val="75000"/>
                    <a:lumOff val="25000"/>
                  </a:schemeClr>
                </a:solidFill>
              </a:rPr>
              <a:t>Resolución de la Secretaría Andina 432 </a:t>
            </a:r>
            <a:r>
              <a:rPr lang="es-PE" sz="2200" dirty="0">
                <a:solidFill>
                  <a:schemeClr val="tx1">
                    <a:lumMod val="75000"/>
                    <a:lumOff val="25000"/>
                  </a:schemeClr>
                </a:solidFill>
              </a:rPr>
              <a:t>Registro Oficial 266 de 14-feb-2001 NORMAS COMUNES SOBRE INTERCONEXION</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p>
            <a:pPr eaLnBrk="1" fontAlgn="auto" hangingPunct="1">
              <a:spcAft>
                <a:spcPts val="0"/>
              </a:spcAft>
              <a:defRPr/>
            </a:pPr>
            <a:r>
              <a:rPr lang="es-ES" dirty="0">
                <a:solidFill>
                  <a:schemeClr val="tx1">
                    <a:lumMod val="75000"/>
                    <a:lumOff val="25000"/>
                  </a:schemeClr>
                </a:solidFill>
              </a:rPr>
              <a:t>Alcance del término juez nacional</a:t>
            </a:r>
            <a:endParaRPr lang="es-PE" dirty="0">
              <a:solidFill>
                <a:schemeClr val="tx1">
                  <a:lumMod val="75000"/>
                  <a:lumOff val="25000"/>
                </a:schemeClr>
              </a:solidFill>
            </a:endParaRPr>
          </a:p>
        </p:txBody>
      </p:sp>
      <p:sp>
        <p:nvSpPr>
          <p:cNvPr id="54275" name="Marcador de contenido 2"/>
          <p:cNvSpPr>
            <a:spLocks noGrp="1"/>
          </p:cNvSpPr>
          <p:nvPr>
            <p:ph idx="1"/>
          </p:nvPr>
        </p:nvSpPr>
        <p:spPr/>
        <p:txBody>
          <a:bodyPr rtlCol="0">
            <a:normAutofit/>
          </a:bodyPr>
          <a:lstStyle/>
          <a:p>
            <a:pPr marL="0" indent="0" algn="just" eaLnBrk="1" fontAlgn="auto" hangingPunct="1">
              <a:buFont typeface="Calibri" panose="020F0502020204030204" pitchFamily="34" charset="0"/>
              <a:buNone/>
              <a:defRPr/>
            </a:pPr>
            <a:r>
              <a:rPr lang="es-ES" altLang="es-PE" dirty="0">
                <a:solidFill>
                  <a:schemeClr val="tx1">
                    <a:lumMod val="85000"/>
                    <a:lumOff val="15000"/>
                  </a:schemeClr>
                </a:solidFill>
              </a:rPr>
              <a:t>“Por lo tanto, </a:t>
            </a:r>
            <a:r>
              <a:rPr lang="es-ES" altLang="es-PE" b="1" dirty="0">
                <a:solidFill>
                  <a:schemeClr val="tx1">
                    <a:lumMod val="85000"/>
                    <a:lumOff val="15000"/>
                  </a:schemeClr>
                </a:solidFill>
              </a:rPr>
              <a:t>si los árbitros tienen funciones jurisdiccionales </a:t>
            </a:r>
            <a:r>
              <a:rPr lang="es-ES" altLang="es-PE" dirty="0">
                <a:solidFill>
                  <a:schemeClr val="tx1">
                    <a:lumMod val="85000"/>
                    <a:lumOff val="15000"/>
                  </a:schemeClr>
                </a:solidFill>
              </a:rPr>
              <a:t>y actúan en última instancia y no dependen de los jueces nacionales; para los efectos de la norma comunitaria actúan como jueces nacionales, es decir, </a:t>
            </a:r>
            <a:r>
              <a:rPr lang="es-ES" altLang="es-PE" b="1" dirty="0">
                <a:solidFill>
                  <a:schemeClr val="tx1">
                    <a:lumMod val="85000"/>
                    <a:lumOff val="15000"/>
                  </a:schemeClr>
                </a:solidFill>
              </a:rPr>
              <a:t>de acuerdo con la interpretación extensiva están incluidos dentro del concepto de juez nacional los árbitros</a:t>
            </a:r>
            <a:r>
              <a:rPr lang="es-ES" altLang="es-PE" dirty="0">
                <a:solidFill>
                  <a:schemeClr val="tx1">
                    <a:lumMod val="85000"/>
                    <a:lumOff val="15000"/>
                  </a:schemeClr>
                </a:solidFill>
              </a:rPr>
              <a:t> que deciden en derecho, luego, deben solicitar la interpretación prejudicial al Tribunal de Justicia de la Comunidad Andina de manera directa, sin que sea necesaria la participación o mediación </a:t>
            </a:r>
            <a:r>
              <a:rPr lang="es-PE" altLang="es-PE" dirty="0">
                <a:solidFill>
                  <a:schemeClr val="tx1">
                    <a:lumMod val="85000"/>
                    <a:lumOff val="15000"/>
                  </a:schemeClr>
                </a:solidFill>
              </a:rPr>
              <a:t>de organismos judiciales. </a:t>
            </a:r>
            <a:r>
              <a:rPr lang="es-ES" altLang="es-PE" dirty="0">
                <a:solidFill>
                  <a:schemeClr val="tx1">
                    <a:lumMod val="85000"/>
                    <a:lumOff val="15000"/>
                  </a:schemeClr>
                </a:solidFill>
              </a:rPr>
              <a:t>Por lo señalado anteriormente, el concepto de juez nacional, de acuerdo a las normas comunitarias, alcanza a los árbitros en derecho, que decidirán el proceso, ateniéndose a la Ley, a los principios universales del derecho, a la jurisprudencia </a:t>
            </a:r>
            <a:r>
              <a:rPr lang="es-PE" altLang="es-PE" dirty="0">
                <a:solidFill>
                  <a:schemeClr val="tx1">
                    <a:lumMod val="85000"/>
                    <a:lumOff val="15000"/>
                  </a:schemeClr>
                </a:solidFill>
              </a:rPr>
              <a:t>y a la doctrina.</a:t>
            </a:r>
          </a:p>
          <a:p>
            <a:pPr marL="0" indent="0" algn="just" eaLnBrk="1" fontAlgn="auto" hangingPunct="1">
              <a:buFont typeface="Calibri" panose="020F0502020204030204" pitchFamily="34" charset="0"/>
              <a:buNone/>
              <a:defRPr/>
            </a:pPr>
            <a:r>
              <a:rPr lang="es-ES" altLang="es-PE" dirty="0">
                <a:solidFill>
                  <a:schemeClr val="tx1">
                    <a:lumMod val="85000"/>
                    <a:lumOff val="15000"/>
                  </a:schemeClr>
                </a:solidFill>
                <a:highlight>
                  <a:srgbClr val="FFFF00"/>
                </a:highlight>
              </a:rPr>
              <a:t>Por ello, teniendo el árbitro las mismas facultades que el Juez, otorgadas al primero por las partes en el libre ejercicio de la autonomía de la voluntad y al segundo por el Estado, se puede concluir que los árbitros en derecho también </a:t>
            </a:r>
            <a:r>
              <a:rPr lang="es-PE" altLang="es-PE" dirty="0">
                <a:solidFill>
                  <a:schemeClr val="tx1">
                    <a:lumMod val="85000"/>
                    <a:lumOff val="15000"/>
                  </a:schemeClr>
                </a:solidFill>
                <a:highlight>
                  <a:srgbClr val="FFFF00"/>
                </a:highlight>
              </a:rPr>
              <a:t>están facultados para formular solicitudes de interpretación prejudicial de manera directa, como ya se expuso</a:t>
            </a:r>
            <a:r>
              <a:rPr lang="es-PE" altLang="es-PE" dirty="0">
                <a:solidFill>
                  <a:schemeClr val="tx1">
                    <a:lumMod val="85000"/>
                    <a:lumOff val="15000"/>
                  </a:schemeClr>
                </a:solidFill>
              </a:rPr>
              <a:t>”.</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p>
            <a:pPr eaLnBrk="1" fontAlgn="auto" hangingPunct="1">
              <a:spcAft>
                <a:spcPts val="0"/>
              </a:spcAft>
              <a:defRPr/>
            </a:pPr>
            <a:endParaRPr lang="es-PE">
              <a:solidFill>
                <a:schemeClr val="tx1">
                  <a:lumMod val="75000"/>
                  <a:lumOff val="25000"/>
                </a:schemeClr>
              </a:solidFill>
            </a:endParaRPr>
          </a:p>
        </p:txBody>
      </p:sp>
      <p:sp>
        <p:nvSpPr>
          <p:cNvPr id="73731" name="Marcador de contenido 2"/>
          <p:cNvSpPr>
            <a:spLocks noGrp="1"/>
          </p:cNvSpPr>
          <p:nvPr>
            <p:ph idx="1"/>
          </p:nvPr>
        </p:nvSpPr>
        <p:spPr/>
        <p:txBody>
          <a:bodyPr/>
          <a:lstStyle/>
          <a:p>
            <a:pPr algn="just" eaLnBrk="1" hangingPunct="1"/>
            <a:r>
              <a:rPr lang="es-ES" altLang="es-PE" dirty="0"/>
              <a:t>“</a:t>
            </a:r>
            <a:r>
              <a:rPr lang="es-ES" altLang="es-PE" dirty="0">
                <a:highlight>
                  <a:srgbClr val="FFFF00"/>
                </a:highlight>
              </a:rPr>
              <a:t>En este orden de ideas, </a:t>
            </a:r>
            <a:r>
              <a:rPr lang="es-ES" altLang="es-PE" b="1" dirty="0">
                <a:highlight>
                  <a:srgbClr val="FFFF00"/>
                </a:highlight>
              </a:rPr>
              <a:t>se determina la obligatoriedad de solicitar la interpretación prejudicial de manera directa al Tribunal de Justicia de la Comunidad Andina</a:t>
            </a:r>
            <a:r>
              <a:rPr lang="es-ES" altLang="es-PE" dirty="0">
                <a:highlight>
                  <a:srgbClr val="FFFF00"/>
                </a:highlight>
              </a:rPr>
              <a:t>, por parte de los árbitros, cuando el arbitraje sea en derecho y verse sobre asuntos regulados por el Ordenamiento Jurídico </a:t>
            </a:r>
            <a:r>
              <a:rPr lang="es-PE" altLang="es-PE" dirty="0">
                <a:highlight>
                  <a:srgbClr val="FFFF00"/>
                </a:highlight>
              </a:rPr>
              <a:t>Comunitario y funja como única o última instancia ordinaria</a:t>
            </a:r>
            <a:r>
              <a:rPr lang="es-PE" altLang="es-PE" dirty="0"/>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ítulo 1"/>
          <p:cNvSpPr>
            <a:spLocks noGrp="1"/>
          </p:cNvSpPr>
          <p:nvPr>
            <p:ph type="title"/>
          </p:nvPr>
        </p:nvSpPr>
        <p:spPr/>
        <p:txBody>
          <a:bodyPr/>
          <a:lstStyle/>
          <a:p>
            <a:r>
              <a:rPr lang="es-PE" altLang="es-PE">
                <a:ln>
                  <a:noFill/>
                </a:ln>
              </a:rPr>
              <a:t>Sin embargo,</a:t>
            </a:r>
          </a:p>
        </p:txBody>
      </p:sp>
      <p:sp>
        <p:nvSpPr>
          <p:cNvPr id="18435" name="Marcador de contenido 2"/>
          <p:cNvSpPr>
            <a:spLocks noGrp="1"/>
          </p:cNvSpPr>
          <p:nvPr>
            <p:ph idx="1"/>
          </p:nvPr>
        </p:nvSpPr>
        <p:spPr/>
        <p:txBody>
          <a:bodyPr/>
          <a:lstStyle/>
          <a:p>
            <a:pPr algn="just"/>
            <a:r>
              <a:rPr lang="es-PE" altLang="es-PE"/>
              <a:t>“…el recurso de anulación no sólo procede por las causales establecidas en el artículo 63°, como dice erróneamente el artículo 62, sino también por las causales previstas en los artículos 29.7, 41.4 y 41.5” (AVENDAÑO VALDEZ, Juan </a:t>
            </a:r>
            <a:r>
              <a:rPr lang="es-PE" altLang="es-PE" b="1"/>
              <a:t>en</a:t>
            </a:r>
            <a:r>
              <a:rPr lang="es-PE" altLang="es-PE"/>
              <a:t> </a:t>
            </a:r>
            <a:r>
              <a:rPr lang="es-PE" altLang="es-PE" i="1"/>
              <a:t>Comentarios a la Ley Peruana de Arbitraje</a:t>
            </a:r>
            <a:r>
              <a:rPr lang="es-PE" altLang="es-PE"/>
              <a:t>, p. 686).</a:t>
            </a:r>
            <a:endParaRPr lang="es-PE" altLang="es-PE" b="1" i="1"/>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p>
            <a:pPr eaLnBrk="1" fontAlgn="auto" hangingPunct="1">
              <a:spcAft>
                <a:spcPts val="0"/>
              </a:spcAft>
              <a:defRPr/>
            </a:pPr>
            <a:r>
              <a:rPr lang="es-PE" sz="4000" dirty="0">
                <a:solidFill>
                  <a:schemeClr val="tx1">
                    <a:lumMod val="75000"/>
                    <a:lumOff val="25000"/>
                  </a:schemeClr>
                </a:solidFill>
              </a:rPr>
              <a:t>Consecuencias: </a:t>
            </a:r>
            <a:br>
              <a:rPr lang="es-PE" sz="4000" dirty="0">
                <a:solidFill>
                  <a:schemeClr val="tx1">
                    <a:lumMod val="75000"/>
                    <a:lumOff val="25000"/>
                  </a:schemeClr>
                </a:solidFill>
              </a:rPr>
            </a:br>
            <a:r>
              <a:rPr lang="es-PE" sz="4000" dirty="0">
                <a:solidFill>
                  <a:schemeClr val="tx1">
                    <a:lumMod val="75000"/>
                    <a:lumOff val="25000"/>
                  </a:schemeClr>
                </a:solidFill>
              </a:rPr>
              <a:t>El Consejo de Estado de Colombia</a:t>
            </a:r>
          </a:p>
        </p:txBody>
      </p:sp>
      <p:sp>
        <p:nvSpPr>
          <p:cNvPr id="56323" name="Marcador de contenido 2"/>
          <p:cNvSpPr>
            <a:spLocks noGrp="1"/>
          </p:cNvSpPr>
          <p:nvPr>
            <p:ph idx="1"/>
          </p:nvPr>
        </p:nvSpPr>
        <p:spPr/>
        <p:txBody>
          <a:bodyPr rtlCol="0">
            <a:normAutofit/>
          </a:bodyPr>
          <a:lstStyle/>
          <a:p>
            <a:pPr algn="just" eaLnBrk="1" fontAlgn="auto" hangingPunct="1">
              <a:buFont typeface="Arial"/>
              <a:buChar char="•"/>
              <a:defRPr/>
            </a:pPr>
            <a:r>
              <a:rPr lang="es-ES" altLang="es-PE" i="1" dirty="0">
                <a:solidFill>
                  <a:schemeClr val="tx1">
                    <a:lumMod val="85000"/>
                    <a:lumOff val="15000"/>
                  </a:schemeClr>
                </a:solidFill>
              </a:rPr>
              <a:t>CUARTO: DEJAR SIN EFECTOS la sentencia proferida por la Sección Tercera del Consejo de Estado el día 27 de marzo de 2008, dentro del proceso con Radicación: 11001-03-26-000-2007-0000800; Expediente: 33.643, mediante el cual se declaró infundado el recurso de anulación impetrado contra el laudo arbitral del 15 de diciembre de 2006, y su aclaratorio de 15 de enero de 2007, proferido por el Tribunal de Arbitramento constituido con el fin de dirimir las controversias surgidas entre la EMPRESA DE TELECOMUNICACIONES DE BOGOTÁ S.A. E.S.P. Y COMUNICACIÓN CELULAR COMCEL S.A. con ocasión del contrato de acceso, uso e interconexión suscrito entre las mencionadas personas jurídicas el 13 de octubre de 1998. </a:t>
            </a:r>
            <a:endParaRPr lang="es-ES" altLang="es-PE" dirty="0">
              <a:solidFill>
                <a:schemeClr val="tx1">
                  <a:lumMod val="85000"/>
                  <a:lumOff val="15000"/>
                </a:schemeClr>
              </a:solidFill>
            </a:endParaRPr>
          </a:p>
          <a:p>
            <a:pPr algn="just" eaLnBrk="1" fontAlgn="auto" hangingPunct="1">
              <a:buFont typeface="Arial"/>
              <a:buChar char="•"/>
              <a:defRPr/>
            </a:pPr>
            <a:r>
              <a:rPr lang="es-ES" altLang="es-PE" i="1" dirty="0">
                <a:solidFill>
                  <a:schemeClr val="tx1">
                    <a:lumMod val="85000"/>
                    <a:lumOff val="15000"/>
                  </a:schemeClr>
                </a:solidFill>
              </a:rPr>
              <a:t>QUINTO: DECLARAR LA NULIDAD DEL LAUDO ARBITRAL fechado en diciembre 15 de 2006 y su auto aclaratorio del 15 de enero de 2007, proferido por el Tribunal de Arbitramento constituido con el fin de dirimir las controversias surgidas entre la EMPRESA DE TELECOMUNICACIONES DE BOGOTÁ S.A. E.S.P. Y COMUNICACIÓN CELULAR COMCEL S.A. con ocasión del contrato de acceso, uso e interconexión suscrito entre las mencionadas personas jurídicas el 13 de octubre de 1998”.</a:t>
            </a:r>
            <a:endParaRPr lang="es-PE" altLang="es-PE" dirty="0">
              <a:solidFill>
                <a:schemeClr val="tx1">
                  <a:lumMod val="85000"/>
                  <a:lumOff val="15000"/>
                </a:schemeClr>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B279EC-F38E-4C5C-BB2D-CEA778BCA635}"/>
              </a:ext>
            </a:extLst>
          </p:cNvPr>
          <p:cNvSpPr>
            <a:spLocks noGrp="1"/>
          </p:cNvSpPr>
          <p:nvPr>
            <p:ph type="title"/>
          </p:nvPr>
        </p:nvSpPr>
        <p:spPr/>
        <p:txBody>
          <a:bodyPr/>
          <a:lstStyle/>
          <a:p>
            <a:r>
              <a:rPr lang="es-PE" dirty="0"/>
              <a:t>Las nuevas reglas del </a:t>
            </a:r>
            <a:r>
              <a:rPr lang="es-PE"/>
              <a:t>Tribunal Andino</a:t>
            </a:r>
          </a:p>
        </p:txBody>
      </p:sp>
      <p:sp>
        <p:nvSpPr>
          <p:cNvPr id="3" name="Marcador de contenido 2">
            <a:extLst>
              <a:ext uri="{FF2B5EF4-FFF2-40B4-BE49-F238E27FC236}">
                <a16:creationId xmlns:a16="http://schemas.microsoft.com/office/drawing/2014/main" id="{A1B37618-6FC8-424D-9BB9-9E16C560D939}"/>
              </a:ext>
            </a:extLst>
          </p:cNvPr>
          <p:cNvSpPr>
            <a:spLocks noGrp="1"/>
          </p:cNvSpPr>
          <p:nvPr>
            <p:ph idx="1"/>
          </p:nvPr>
        </p:nvSpPr>
        <p:spPr/>
        <p:txBody>
          <a:bodyPr/>
          <a:lstStyle/>
          <a:p>
            <a:endParaRPr lang="es-PE"/>
          </a:p>
        </p:txBody>
      </p:sp>
    </p:spTree>
    <p:extLst>
      <p:ext uri="{BB962C8B-B14F-4D97-AF65-F5344CB8AC3E}">
        <p14:creationId xmlns:p14="http://schemas.microsoft.com/office/powerpoint/2010/main" val="2962653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CD68AE-FC9F-44F5-8BE2-90E30DB338C3}"/>
              </a:ext>
            </a:extLst>
          </p:cNvPr>
          <p:cNvSpPr>
            <a:spLocks noGrp="1"/>
          </p:cNvSpPr>
          <p:nvPr>
            <p:ph type="title"/>
          </p:nvPr>
        </p:nvSpPr>
        <p:spPr/>
        <p:txBody>
          <a:bodyPr/>
          <a:lstStyle/>
          <a:p>
            <a:endParaRPr lang="es-PE"/>
          </a:p>
        </p:txBody>
      </p:sp>
      <p:pic>
        <p:nvPicPr>
          <p:cNvPr id="5" name="Marcador de contenido 4">
            <a:extLst>
              <a:ext uri="{FF2B5EF4-FFF2-40B4-BE49-F238E27FC236}">
                <a16:creationId xmlns:a16="http://schemas.microsoft.com/office/drawing/2014/main" id="{542DB67F-2937-4141-8539-4C55DA60C52A}"/>
              </a:ext>
            </a:extLst>
          </p:cNvPr>
          <p:cNvPicPr>
            <a:picLocks noGrp="1" noChangeAspect="1"/>
          </p:cNvPicPr>
          <p:nvPr>
            <p:ph idx="1"/>
          </p:nvPr>
        </p:nvPicPr>
        <p:blipFill>
          <a:blip r:embed="rId2"/>
          <a:stretch>
            <a:fillRect/>
          </a:stretch>
        </p:blipFill>
        <p:spPr>
          <a:xfrm>
            <a:off x="1763104" y="2371518"/>
            <a:ext cx="8726118" cy="2972215"/>
          </a:xfrm>
        </p:spPr>
      </p:pic>
    </p:spTree>
    <p:extLst>
      <p:ext uri="{BB962C8B-B14F-4D97-AF65-F5344CB8AC3E}">
        <p14:creationId xmlns:p14="http://schemas.microsoft.com/office/powerpoint/2010/main" val="13845281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B52F0C-A3A0-4E09-9EC9-C23BA0A278BD}"/>
              </a:ext>
            </a:extLst>
          </p:cNvPr>
          <p:cNvSpPr>
            <a:spLocks noGrp="1"/>
          </p:cNvSpPr>
          <p:nvPr>
            <p:ph type="title"/>
          </p:nvPr>
        </p:nvSpPr>
        <p:spPr/>
        <p:txBody>
          <a:bodyPr/>
          <a:lstStyle/>
          <a:p>
            <a:endParaRPr lang="es-PE"/>
          </a:p>
        </p:txBody>
      </p:sp>
      <p:pic>
        <p:nvPicPr>
          <p:cNvPr id="5" name="Marcador de contenido 4">
            <a:extLst>
              <a:ext uri="{FF2B5EF4-FFF2-40B4-BE49-F238E27FC236}">
                <a16:creationId xmlns:a16="http://schemas.microsoft.com/office/drawing/2014/main" id="{F532352E-4BDC-438C-9DE5-8E88592B4FA5}"/>
              </a:ext>
            </a:extLst>
          </p:cNvPr>
          <p:cNvPicPr>
            <a:picLocks noGrp="1" noChangeAspect="1"/>
          </p:cNvPicPr>
          <p:nvPr>
            <p:ph idx="1"/>
          </p:nvPr>
        </p:nvPicPr>
        <p:blipFill>
          <a:blip r:embed="rId2"/>
          <a:stretch>
            <a:fillRect/>
          </a:stretch>
        </p:blipFill>
        <p:spPr>
          <a:xfrm>
            <a:off x="1753578" y="2252439"/>
            <a:ext cx="8745170" cy="3210373"/>
          </a:xfrm>
        </p:spPr>
      </p:pic>
    </p:spTree>
    <p:extLst>
      <p:ext uri="{BB962C8B-B14F-4D97-AF65-F5344CB8AC3E}">
        <p14:creationId xmlns:p14="http://schemas.microsoft.com/office/powerpoint/2010/main" val="23713319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AF930A-E8DB-45A7-B615-73D951C8EFB9}"/>
              </a:ext>
            </a:extLst>
          </p:cNvPr>
          <p:cNvSpPr>
            <a:spLocks noGrp="1"/>
          </p:cNvSpPr>
          <p:nvPr>
            <p:ph type="title"/>
          </p:nvPr>
        </p:nvSpPr>
        <p:spPr/>
        <p:txBody>
          <a:bodyPr/>
          <a:lstStyle/>
          <a:p>
            <a:endParaRPr lang="es-PE"/>
          </a:p>
        </p:txBody>
      </p:sp>
      <p:pic>
        <p:nvPicPr>
          <p:cNvPr id="5" name="Marcador de contenido 4">
            <a:extLst>
              <a:ext uri="{FF2B5EF4-FFF2-40B4-BE49-F238E27FC236}">
                <a16:creationId xmlns:a16="http://schemas.microsoft.com/office/drawing/2014/main" id="{602D9099-40CA-4056-8617-DEEB458317AD}"/>
              </a:ext>
            </a:extLst>
          </p:cNvPr>
          <p:cNvPicPr>
            <a:picLocks noGrp="1" noChangeAspect="1"/>
          </p:cNvPicPr>
          <p:nvPr>
            <p:ph idx="1"/>
          </p:nvPr>
        </p:nvPicPr>
        <p:blipFill>
          <a:blip r:embed="rId2"/>
          <a:stretch>
            <a:fillRect/>
          </a:stretch>
        </p:blipFill>
        <p:spPr>
          <a:xfrm>
            <a:off x="2797568" y="1846263"/>
            <a:ext cx="6657190" cy="4022725"/>
          </a:xfrm>
        </p:spPr>
      </p:pic>
    </p:spTree>
    <p:extLst>
      <p:ext uri="{BB962C8B-B14F-4D97-AF65-F5344CB8AC3E}">
        <p14:creationId xmlns:p14="http://schemas.microsoft.com/office/powerpoint/2010/main" val="33491137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rtlCol="0">
            <a:normAutofit/>
          </a:bodyPr>
          <a:lstStyle/>
          <a:p>
            <a:pPr eaLnBrk="1" fontAlgn="auto" hangingPunct="1">
              <a:spcAft>
                <a:spcPts val="0"/>
              </a:spcAft>
              <a:defRPr/>
            </a:pPr>
            <a:r>
              <a:rPr lang="es-PE" dirty="0">
                <a:solidFill>
                  <a:schemeClr val="tx1">
                    <a:lumMod val="75000"/>
                    <a:lumOff val="25000"/>
                  </a:schemeClr>
                </a:solidFill>
              </a:rPr>
              <a:t>Bibliografía</a:t>
            </a:r>
          </a:p>
        </p:txBody>
      </p:sp>
      <p:sp>
        <p:nvSpPr>
          <p:cNvPr id="5" name="Marcador de contenido 4"/>
          <p:cNvSpPr>
            <a:spLocks noGrp="1"/>
          </p:cNvSpPr>
          <p:nvPr>
            <p:ph idx="1"/>
          </p:nvPr>
        </p:nvSpPr>
        <p:spPr/>
        <p:txBody>
          <a:bodyPr rtlCol="0">
            <a:normAutofit lnSpcReduction="10000"/>
          </a:bodyPr>
          <a:lstStyle/>
          <a:p>
            <a:pPr marL="91440" indent="-91440" eaLnBrk="1" fontAlgn="auto" hangingPunct="1">
              <a:buFont typeface="Arial"/>
              <a:buChar char="•"/>
              <a:defRPr/>
            </a:pPr>
            <a:r>
              <a:rPr lang="es-PE" dirty="0">
                <a:solidFill>
                  <a:schemeClr val="tx1">
                    <a:lumMod val="75000"/>
                    <a:lumOff val="25000"/>
                  </a:schemeClr>
                </a:solidFill>
              </a:rPr>
              <a:t>BERNAL FANDIÑO, Mariana y </a:t>
            </a:r>
            <a:r>
              <a:rPr lang="it-IT" dirty="0">
                <a:solidFill>
                  <a:schemeClr val="tx1">
                    <a:lumMod val="75000"/>
                    <a:lumOff val="25000"/>
                  </a:schemeClr>
                </a:solidFill>
              </a:rPr>
              <a:t>GARNICA DE LA ESPRIELLA,</a:t>
            </a:r>
            <a:r>
              <a:rPr lang="es-PE" dirty="0">
                <a:solidFill>
                  <a:schemeClr val="tx1">
                    <a:lumMod val="75000"/>
                    <a:lumOff val="25000"/>
                  </a:schemeClr>
                </a:solidFill>
              </a:rPr>
              <a:t> </a:t>
            </a:r>
            <a:r>
              <a:rPr lang="it-IT" dirty="0">
                <a:solidFill>
                  <a:schemeClr val="tx1">
                    <a:lumMod val="75000"/>
                    <a:lumOff val="25000"/>
                  </a:schemeClr>
                </a:solidFill>
              </a:rPr>
              <a:t>Lorena. </a:t>
            </a:r>
            <a:r>
              <a:rPr lang="it-IT" i="1" dirty="0">
                <a:solidFill>
                  <a:schemeClr val="tx1">
                    <a:lumMod val="75000"/>
                    <a:lumOff val="25000"/>
                  </a:schemeClr>
                </a:solidFill>
              </a:rPr>
              <a:t>El Tribunal Andino de Justicia</a:t>
            </a:r>
            <a:r>
              <a:rPr lang="it-IT" dirty="0">
                <a:solidFill>
                  <a:schemeClr val="tx1">
                    <a:lumMod val="75000"/>
                    <a:lumOff val="25000"/>
                  </a:schemeClr>
                </a:solidFill>
              </a:rPr>
              <a:t>, Tesis de grado para optar el título de Abogado, P</a:t>
            </a:r>
            <a:r>
              <a:rPr lang="es-PE" dirty="0">
                <a:solidFill>
                  <a:schemeClr val="tx1">
                    <a:lumMod val="75000"/>
                    <a:lumOff val="25000"/>
                  </a:schemeClr>
                </a:solidFill>
              </a:rPr>
              <a:t>ONTIFICIA UNIVERSIDAD JAVERIANA FACULTAD DE CIENCIAS JURÍDICAS</a:t>
            </a:r>
          </a:p>
          <a:p>
            <a:pPr marL="91440" indent="-91440" eaLnBrk="1" fontAlgn="auto" hangingPunct="1">
              <a:buFont typeface="Arial"/>
              <a:buChar char="•"/>
              <a:defRPr/>
            </a:pPr>
            <a:r>
              <a:rPr lang="es-PE" dirty="0">
                <a:solidFill>
                  <a:schemeClr val="tx1">
                    <a:lumMod val="75000"/>
                    <a:lumOff val="25000"/>
                  </a:schemeClr>
                </a:solidFill>
              </a:rPr>
              <a:t>DUEÑAS MUÑOZ, Juan Carlos. </a:t>
            </a:r>
            <a:r>
              <a:rPr lang="es-ES" i="1" dirty="0">
                <a:solidFill>
                  <a:schemeClr val="tx1">
                    <a:lumMod val="75000"/>
                    <a:lumOff val="25000"/>
                  </a:schemeClr>
                </a:solidFill>
              </a:rPr>
              <a:t>La interpretación prejudicial, ¿piedra angular de la integración andina? </a:t>
            </a:r>
            <a:r>
              <a:rPr lang="es-ES" b="1" u="sng" dirty="0">
                <a:solidFill>
                  <a:schemeClr val="tx1">
                    <a:lumMod val="75000"/>
                    <a:lumOff val="25000"/>
                  </a:schemeClr>
                </a:solidFill>
              </a:rPr>
              <a:t>en</a:t>
            </a:r>
            <a:r>
              <a:rPr lang="es-ES" dirty="0">
                <a:solidFill>
                  <a:schemeClr val="tx1">
                    <a:lumMod val="75000"/>
                    <a:lumOff val="25000"/>
                  </a:schemeClr>
                </a:solidFill>
              </a:rPr>
              <a:t> ANUARIO DE DERECHO CONSTITUCIONAL LATINOAMERICANO AÑO XVII, MONTEVIDEO, 2011, PP. 29-58.</a:t>
            </a:r>
            <a:endParaRPr lang="es-PE" u="sng" dirty="0">
              <a:solidFill>
                <a:schemeClr val="tx1">
                  <a:lumMod val="75000"/>
                  <a:lumOff val="25000"/>
                </a:schemeClr>
              </a:solidFill>
            </a:endParaRPr>
          </a:p>
          <a:p>
            <a:pPr marL="91440" indent="-91440" eaLnBrk="1" fontAlgn="auto" hangingPunct="1">
              <a:buFont typeface="Arial"/>
              <a:buChar char="•"/>
              <a:defRPr/>
            </a:pPr>
            <a:r>
              <a:rPr lang="es-PE" dirty="0">
                <a:solidFill>
                  <a:schemeClr val="tx1">
                    <a:lumMod val="75000"/>
                    <a:lumOff val="25000"/>
                  </a:schemeClr>
                </a:solidFill>
              </a:rPr>
              <a:t>PLATA LÓPEZ, Luis Carlos y YEPES CEBALLOS, </a:t>
            </a:r>
            <a:r>
              <a:rPr lang="es-PE" dirty="0" err="1">
                <a:solidFill>
                  <a:schemeClr val="tx1">
                    <a:lumMod val="75000"/>
                    <a:lumOff val="25000"/>
                  </a:schemeClr>
                </a:solidFill>
              </a:rPr>
              <a:t>Donna</a:t>
            </a:r>
            <a:r>
              <a:rPr lang="es-PE" dirty="0">
                <a:solidFill>
                  <a:schemeClr val="tx1">
                    <a:lumMod val="75000"/>
                    <a:lumOff val="25000"/>
                  </a:schemeClr>
                </a:solidFill>
              </a:rPr>
              <a:t>. </a:t>
            </a:r>
            <a:r>
              <a:rPr lang="es-PE" i="1" dirty="0">
                <a:solidFill>
                  <a:schemeClr val="tx1">
                    <a:lumMod val="75000"/>
                    <a:lumOff val="25000"/>
                  </a:schemeClr>
                </a:solidFill>
              </a:rPr>
              <a:t>Naturaleza jurídica de las normas comunitarias andinas</a:t>
            </a:r>
            <a:r>
              <a:rPr lang="es-PE" b="1" i="1" dirty="0">
                <a:solidFill>
                  <a:schemeClr val="tx1">
                    <a:lumMod val="75000"/>
                    <a:lumOff val="25000"/>
                  </a:schemeClr>
                </a:solidFill>
              </a:rPr>
              <a:t> </a:t>
            </a:r>
            <a:r>
              <a:rPr lang="es-PE" b="1" u="sng" dirty="0">
                <a:solidFill>
                  <a:schemeClr val="tx1">
                    <a:lumMod val="75000"/>
                    <a:lumOff val="25000"/>
                  </a:schemeClr>
                </a:solidFill>
              </a:rPr>
              <a:t>en</a:t>
            </a:r>
            <a:r>
              <a:rPr lang="es-PE" b="1" dirty="0">
                <a:solidFill>
                  <a:schemeClr val="tx1">
                    <a:lumMod val="75000"/>
                    <a:lumOff val="25000"/>
                  </a:schemeClr>
                </a:solidFill>
              </a:rPr>
              <a:t> </a:t>
            </a:r>
            <a:r>
              <a:rPr lang="es-PE" dirty="0">
                <a:solidFill>
                  <a:schemeClr val="tx1">
                    <a:lumMod val="75000"/>
                    <a:lumOff val="25000"/>
                  </a:schemeClr>
                </a:solidFill>
              </a:rPr>
              <a:t>Revista de Derecho</a:t>
            </a:r>
            <a:r>
              <a:rPr lang="es-PE" b="1" dirty="0">
                <a:solidFill>
                  <a:schemeClr val="tx1">
                    <a:lumMod val="75000"/>
                    <a:lumOff val="25000"/>
                  </a:schemeClr>
                </a:solidFill>
              </a:rPr>
              <a:t> </a:t>
            </a:r>
            <a:r>
              <a:rPr lang="es-PE" dirty="0">
                <a:solidFill>
                  <a:schemeClr val="tx1">
                    <a:lumMod val="75000"/>
                    <a:lumOff val="25000"/>
                  </a:schemeClr>
                </a:solidFill>
              </a:rPr>
              <a:t>N.º 31, Barranquilla, 2009.</a:t>
            </a:r>
          </a:p>
          <a:p>
            <a:pPr marL="91440" indent="-91440" eaLnBrk="1" fontAlgn="auto" hangingPunct="1">
              <a:buFont typeface="Arial"/>
              <a:buChar char="•"/>
              <a:defRPr/>
            </a:pPr>
            <a:r>
              <a:rPr lang="es-PE" dirty="0">
                <a:solidFill>
                  <a:schemeClr val="tx1">
                    <a:lumMod val="75000"/>
                    <a:lumOff val="25000"/>
                  </a:schemeClr>
                </a:solidFill>
              </a:rPr>
              <a:t> ZÚÑIGA SCHRODER , Humberto. </a:t>
            </a:r>
            <a:r>
              <a:rPr lang="es-ES" dirty="0">
                <a:solidFill>
                  <a:schemeClr val="tx1">
                    <a:lumMod val="75000"/>
                    <a:lumOff val="25000"/>
                  </a:schemeClr>
                </a:solidFill>
              </a:rPr>
              <a:t>Interpretación prejudicial en procedimientos de arbitraje en los regímenes andino y europeo </a:t>
            </a:r>
            <a:r>
              <a:rPr lang="es-ES" b="1" u="sng" dirty="0">
                <a:solidFill>
                  <a:schemeClr val="tx1">
                    <a:lumMod val="75000"/>
                    <a:lumOff val="25000"/>
                  </a:schemeClr>
                </a:solidFill>
              </a:rPr>
              <a:t>en</a:t>
            </a:r>
            <a:r>
              <a:rPr lang="es-ES" dirty="0">
                <a:solidFill>
                  <a:schemeClr val="tx1">
                    <a:lumMod val="75000"/>
                    <a:lumOff val="25000"/>
                  </a:schemeClr>
                </a:solidFill>
              </a:rPr>
              <a:t>  </a:t>
            </a:r>
            <a:r>
              <a:rPr lang="es-ES" i="1" dirty="0">
                <a:solidFill>
                  <a:schemeClr val="tx1">
                    <a:lumMod val="75000"/>
                    <a:lumOff val="25000"/>
                  </a:schemeClr>
                </a:solidFill>
              </a:rPr>
              <a:t>Revista de Economía y Derecho, </a:t>
            </a:r>
            <a:r>
              <a:rPr lang="es-ES" dirty="0">
                <a:solidFill>
                  <a:schemeClr val="tx1">
                    <a:lumMod val="75000"/>
                    <a:lumOff val="25000"/>
                  </a:schemeClr>
                </a:solidFill>
              </a:rPr>
              <a:t>vol. 9, nro. 35 (invierno de 2012 Sociedad de Economía y Derecho UPC.</a:t>
            </a:r>
            <a:endParaRPr lang="es-PE" u="sng" dirty="0">
              <a:solidFill>
                <a:schemeClr val="tx1">
                  <a:lumMod val="75000"/>
                  <a:lumOff val="25000"/>
                </a:schemeClr>
              </a:solidFill>
            </a:endParaRPr>
          </a:p>
          <a:p>
            <a:pPr marL="91440" indent="-91440" eaLnBrk="1" fontAlgn="auto" hangingPunct="1">
              <a:buFont typeface="Arial"/>
              <a:buChar char="•"/>
              <a:defRPr/>
            </a:pPr>
            <a:r>
              <a:rPr lang="es-PE" dirty="0">
                <a:solidFill>
                  <a:schemeClr val="tx1">
                    <a:lumMod val="75000"/>
                    <a:lumOff val="25000"/>
                  </a:schemeClr>
                </a:solidFill>
              </a:rPr>
              <a:t>Todos disponibles en la web.</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ítulo 3"/>
          <p:cNvSpPr>
            <a:spLocks noGrp="1"/>
          </p:cNvSpPr>
          <p:nvPr>
            <p:ph type="title"/>
          </p:nvPr>
        </p:nvSpPr>
        <p:spPr/>
        <p:txBody>
          <a:bodyPr>
            <a:normAutofit/>
          </a:bodyPr>
          <a:lstStyle/>
          <a:p>
            <a:pPr eaLnBrk="1" hangingPunct="1"/>
            <a:r>
              <a:rPr lang="es-PE" altLang="es-PE" sz="4400" dirty="0">
                <a:ln>
                  <a:noFill/>
                </a:ln>
              </a:rPr>
              <a:t>Incumplimiento de la jerarquía </a:t>
            </a:r>
            <a:br>
              <a:rPr lang="es-PE" altLang="es-PE" sz="4400" dirty="0">
                <a:ln>
                  <a:noFill/>
                </a:ln>
              </a:rPr>
            </a:br>
            <a:r>
              <a:rPr lang="es-PE" altLang="es-PE" sz="4400" dirty="0">
                <a:ln>
                  <a:noFill/>
                </a:ln>
              </a:rPr>
              <a:t>de normas administrativas</a:t>
            </a:r>
          </a:p>
        </p:txBody>
      </p:sp>
      <p:sp>
        <p:nvSpPr>
          <p:cNvPr id="76803" name="Marcador de texto 4"/>
          <p:cNvSpPr>
            <a:spLocks noGrp="1"/>
          </p:cNvSpPr>
          <p:nvPr>
            <p:ph type="body" idx="1"/>
          </p:nvPr>
        </p:nvSpPr>
        <p:spPr/>
        <p:txBody>
          <a:bodyPr/>
          <a:lstStyle/>
          <a:p>
            <a:pPr eaLnBrk="1" hangingPunct="1"/>
            <a:endParaRPr lang="es-PE" altLang="es-PE"/>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1 Título"/>
          <p:cNvSpPr>
            <a:spLocks noGrp="1"/>
          </p:cNvSpPr>
          <p:nvPr>
            <p:ph type="title"/>
          </p:nvPr>
        </p:nvSpPr>
        <p:spPr/>
        <p:txBody>
          <a:bodyPr rtlCol="0">
            <a:normAutofit/>
          </a:bodyPr>
          <a:lstStyle/>
          <a:p>
            <a:pPr eaLnBrk="1" fontAlgn="auto" hangingPunct="1">
              <a:spcAft>
                <a:spcPts val="0"/>
              </a:spcAft>
              <a:defRPr/>
            </a:pPr>
            <a:r>
              <a:rPr lang="es-PE" altLang="es-PE">
                <a:solidFill>
                  <a:schemeClr val="tx1">
                    <a:lumMod val="75000"/>
                    <a:lumOff val="25000"/>
                  </a:schemeClr>
                </a:solidFill>
              </a:rPr>
              <a:t>La nueva causal</a:t>
            </a:r>
            <a:endParaRPr lang="es-ES" altLang="es-PE">
              <a:solidFill>
                <a:schemeClr val="tx1">
                  <a:lumMod val="75000"/>
                  <a:lumOff val="25000"/>
                </a:schemeClr>
              </a:solidFill>
            </a:endParaRPr>
          </a:p>
        </p:txBody>
      </p:sp>
      <p:sp>
        <p:nvSpPr>
          <p:cNvPr id="77827" name="2 Marcador de contenido"/>
          <p:cNvSpPr>
            <a:spLocks noGrp="1"/>
          </p:cNvSpPr>
          <p:nvPr>
            <p:ph idx="1"/>
          </p:nvPr>
        </p:nvSpPr>
        <p:spPr/>
        <p:txBody>
          <a:bodyPr>
            <a:normAutofit/>
          </a:bodyPr>
          <a:lstStyle/>
          <a:p>
            <a:r>
              <a:rPr lang="es-PE" altLang="es-PE" dirty="0"/>
              <a:t>Artículo 45.- Solución de controversias</a:t>
            </a:r>
            <a:br>
              <a:rPr lang="es-PE" altLang="es-PE" dirty="0"/>
            </a:br>
            <a:r>
              <a:rPr lang="es-PE" altLang="es-PE" dirty="0"/>
              <a:t>45.3 </a:t>
            </a:r>
            <a:r>
              <a:rPr lang="es-ES" dirty="0"/>
              <a:t>Las controversias se resuelven mediante la aplicación de la Constitución Política del Perú, de la presente Ley y su reglamento, así como de las normas de derecho público y las de </a:t>
            </a:r>
            <a:r>
              <a:rPr lang="es-PE" dirty="0"/>
              <a:t>derecho privado; manteniendo obligatoriamente </a:t>
            </a:r>
            <a:r>
              <a:rPr lang="es-ES" dirty="0"/>
              <a:t>este orden de preferencia en la aplicación del derecho. Esta disposición es de orden público. </a:t>
            </a:r>
            <a:r>
              <a:rPr lang="es-ES" dirty="0">
                <a:solidFill>
                  <a:srgbClr val="FF0000"/>
                </a:solidFill>
              </a:rPr>
              <a:t>(</a:t>
            </a:r>
            <a:r>
              <a:rPr lang="es-PE" altLang="es-PE" dirty="0">
                <a:solidFill>
                  <a:srgbClr val="FF0000"/>
                </a:solidFill>
              </a:rPr>
              <a:t>El incumplimiento de lo dispuesto en este numeral es causal de anulación del laudo).</a:t>
            </a:r>
            <a:br>
              <a:rPr lang="es-PE" altLang="es-PE" dirty="0"/>
            </a:br>
            <a:endParaRPr lang="es-ES" altLang="es-PE" dirty="0"/>
          </a:p>
        </p:txBody>
      </p:sp>
    </p:spTree>
    <p:extLst>
      <p:ext uri="{BB962C8B-B14F-4D97-AF65-F5344CB8AC3E}">
        <p14:creationId xmlns:p14="http://schemas.microsoft.com/office/powerpoint/2010/main" val="30886020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PE" dirty="0"/>
              <a:t>Control judicial del laudo administrativo</a:t>
            </a:r>
          </a:p>
        </p:txBody>
      </p:sp>
      <p:sp>
        <p:nvSpPr>
          <p:cNvPr id="3" name="Marcador de contenido 2"/>
          <p:cNvSpPr>
            <a:spLocks noGrp="1"/>
          </p:cNvSpPr>
          <p:nvPr>
            <p:ph idx="1"/>
          </p:nvPr>
        </p:nvSpPr>
        <p:spPr/>
        <p:txBody>
          <a:bodyPr>
            <a:normAutofit/>
          </a:bodyPr>
          <a:lstStyle/>
          <a:p>
            <a:pPr marL="0" indent="0" algn="just">
              <a:buNone/>
            </a:pPr>
            <a:r>
              <a:rPr lang="es-ES" dirty="0"/>
              <a:t>“</a:t>
            </a:r>
            <a:r>
              <a:rPr lang="es-ES" dirty="0">
                <a:highlight>
                  <a:srgbClr val="FFFF00"/>
                </a:highlight>
              </a:rPr>
              <a:t>De ello puede concluirse que parece conveniente organizar un recurso de anulación tasado del laudo, a través de un proceso judicial </a:t>
            </a:r>
            <a:r>
              <a:rPr lang="es-ES" i="1" dirty="0">
                <a:highlight>
                  <a:srgbClr val="FFFF00"/>
                </a:highlight>
              </a:rPr>
              <a:t>ad hoc </a:t>
            </a:r>
            <a:r>
              <a:rPr lang="es-ES" dirty="0">
                <a:highlight>
                  <a:srgbClr val="FFFF00"/>
                </a:highlight>
              </a:rPr>
              <a:t>y rápido, </a:t>
            </a:r>
            <a:r>
              <a:rPr lang="es-ES" b="1" dirty="0">
                <a:highlight>
                  <a:srgbClr val="FFFF00"/>
                </a:highlight>
              </a:rPr>
              <a:t>pero a la vez resulta inevitable la posibilidad de que el juez pueda, al juzgar su acomodo al ordenamiento, entrar en el examen del contenido del laudo; el arbitraje administrativo es, ante todo, no hay que olvidarlo, un arbitraje en Derecho</a:t>
            </a:r>
            <a:r>
              <a:rPr lang="es-ES" b="1" dirty="0"/>
              <a:t>. </a:t>
            </a:r>
            <a:r>
              <a:rPr lang="es-ES" dirty="0"/>
              <a:t>Sería, pues, posible articular un recurso contencioso al estilo del recurso por exceso de poder del sistema francés, cercenando las posibilidades del juez en orden a sustituir la voluntad de los </a:t>
            </a:r>
            <a:r>
              <a:rPr lang="es-PE" dirty="0"/>
              <a:t>árbitros” (ROSA MORENO, Juan. </a:t>
            </a:r>
            <a:r>
              <a:rPr lang="es-PE" i="1" dirty="0"/>
              <a:t>El Arbitraje Administrativo</a:t>
            </a:r>
            <a:r>
              <a:rPr lang="es-PE" dirty="0"/>
              <a:t>, McGraw Hill, Madrid, 1998, p. 127).</a:t>
            </a:r>
          </a:p>
        </p:txBody>
      </p:sp>
    </p:spTree>
    <p:extLst>
      <p:ext uri="{BB962C8B-B14F-4D97-AF65-F5344CB8AC3E}">
        <p14:creationId xmlns:p14="http://schemas.microsoft.com/office/powerpoint/2010/main" val="21831174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PE" sz="4400" dirty="0"/>
              <a:t>Sustento constitucional</a:t>
            </a:r>
          </a:p>
        </p:txBody>
      </p:sp>
      <p:sp>
        <p:nvSpPr>
          <p:cNvPr id="3" name="Marcador de contenido 2"/>
          <p:cNvSpPr>
            <a:spLocks noGrp="1"/>
          </p:cNvSpPr>
          <p:nvPr>
            <p:ph idx="1"/>
          </p:nvPr>
        </p:nvSpPr>
        <p:spPr/>
        <p:txBody>
          <a:bodyPr/>
          <a:lstStyle/>
          <a:p>
            <a:endParaRPr lang="es-PE" dirty="0"/>
          </a:p>
          <a:p>
            <a:r>
              <a:rPr lang="es-PE" dirty="0"/>
              <a:t>El Principio de Legalidad: </a:t>
            </a:r>
          </a:p>
          <a:p>
            <a:r>
              <a:rPr lang="es-PE" dirty="0"/>
              <a:t>La actuación del Estado está sujeta a la ley. </a:t>
            </a:r>
          </a:p>
          <a:p>
            <a:r>
              <a:rPr lang="es-PE" dirty="0"/>
              <a:t>La sujeción al arbitraje no puede significar una vía del escape al principio de legalidad.</a:t>
            </a:r>
          </a:p>
        </p:txBody>
      </p:sp>
    </p:spTree>
    <p:extLst>
      <p:ext uri="{BB962C8B-B14F-4D97-AF65-F5344CB8AC3E}">
        <p14:creationId xmlns:p14="http://schemas.microsoft.com/office/powerpoint/2010/main" val="1118252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Título"/>
          <p:cNvSpPr>
            <a:spLocks noGrp="1"/>
          </p:cNvSpPr>
          <p:nvPr>
            <p:ph type="title"/>
          </p:nvPr>
        </p:nvSpPr>
        <p:spPr/>
        <p:txBody>
          <a:bodyPr/>
          <a:lstStyle/>
          <a:p>
            <a:r>
              <a:rPr lang="es-PE" altLang="en-US" sz="3200">
                <a:ln>
                  <a:noFill/>
                </a:ln>
              </a:rPr>
              <a:t>CAS. N° 3079-2011 PIURA  (Estrella de Belén)</a:t>
            </a:r>
          </a:p>
        </p:txBody>
      </p:sp>
      <p:sp>
        <p:nvSpPr>
          <p:cNvPr id="19459" name="2 Marcador de contenido"/>
          <p:cNvSpPr>
            <a:spLocks noGrp="1"/>
          </p:cNvSpPr>
          <p:nvPr>
            <p:ph idx="1"/>
          </p:nvPr>
        </p:nvSpPr>
        <p:spPr>
          <a:xfrm>
            <a:off x="1295400" y="2557463"/>
            <a:ext cx="9601200" cy="3657600"/>
          </a:xfrm>
        </p:spPr>
        <p:txBody>
          <a:bodyPr/>
          <a:lstStyle/>
          <a:p>
            <a:pPr algn="just">
              <a:buFont typeface="Arial" panose="020B0604020202020204" pitchFamily="34" charset="0"/>
              <a:buNone/>
            </a:pPr>
            <a:r>
              <a:rPr lang="es-PE" altLang="en-US" dirty="0"/>
              <a:t>Ante el cuestionamiento referido a que la excepción de caducidad no es causal de nulidad del laudo:</a:t>
            </a:r>
          </a:p>
          <a:p>
            <a:pPr algn="just">
              <a:buFont typeface="Arial" panose="020B0604020202020204" pitchFamily="34" charset="0"/>
              <a:buNone/>
            </a:pPr>
            <a:r>
              <a:rPr lang="es-PE" altLang="en-US" dirty="0"/>
              <a:t>“ii) </a:t>
            </a:r>
            <a:r>
              <a:rPr lang="es-PE" altLang="en-US" dirty="0">
                <a:solidFill>
                  <a:srgbClr val="FF0000"/>
                </a:solidFill>
              </a:rPr>
              <a:t>El articulo 41 inciso 4° del Decreto Legislativo N° 1071, que señala que es susceptible de recurso de anulación la decisión del tribunal arbitral que desestima una excepción resuelta en el laudo</a:t>
            </a:r>
            <a:r>
              <a:rPr lang="es-PE" altLang="en-US" dirty="0"/>
              <a:t>. </a:t>
            </a:r>
            <a:r>
              <a:rPr lang="es-PE" altLang="en-US" b="1" dirty="0"/>
              <a:t>Por lo tanto, la demanda de anulación de laudo arbitral si se encuentra debidamente sustentada en una causal de anulación taxativamente señalada en la ley de la materia</a:t>
            </a:r>
            <a:r>
              <a:rPr lang="es-PE" altLang="en-US" dirty="0"/>
              <a:t>, por lo que la causal de infracción normativa material denunciada por la empresa recurrente debe ser desestimada”.</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1 Título"/>
          <p:cNvSpPr>
            <a:spLocks noGrp="1"/>
          </p:cNvSpPr>
          <p:nvPr>
            <p:ph type="title"/>
          </p:nvPr>
        </p:nvSpPr>
        <p:spPr>
          <a:xfrm>
            <a:off x="1295400" y="836713"/>
            <a:ext cx="9601200" cy="936104"/>
          </a:xfrm>
        </p:spPr>
        <p:txBody>
          <a:bodyPr rtlCol="0">
            <a:normAutofit fontScale="90000"/>
          </a:bodyPr>
          <a:lstStyle/>
          <a:p>
            <a:pPr eaLnBrk="1" fontAlgn="auto" hangingPunct="1">
              <a:spcAft>
                <a:spcPts val="0"/>
              </a:spcAft>
              <a:defRPr/>
            </a:pPr>
            <a:br>
              <a:rPr lang="es-PE" altLang="es-PE" sz="2800" dirty="0">
                <a:solidFill>
                  <a:schemeClr val="tx1">
                    <a:lumMod val="75000"/>
                    <a:lumOff val="25000"/>
                  </a:schemeClr>
                </a:solidFill>
              </a:rPr>
            </a:br>
            <a:r>
              <a:rPr lang="es-PE" altLang="es-PE" sz="4000" dirty="0">
                <a:solidFill>
                  <a:schemeClr val="tx1">
                    <a:lumMod val="75000"/>
                    <a:lumOff val="25000"/>
                  </a:schemeClr>
                </a:solidFill>
              </a:rPr>
              <a:t>Algunos antecedentes</a:t>
            </a:r>
            <a:endParaRPr lang="es-ES" altLang="es-PE" sz="4000" dirty="0">
              <a:solidFill>
                <a:schemeClr val="tx1">
                  <a:lumMod val="75000"/>
                  <a:lumOff val="25000"/>
                </a:schemeClr>
              </a:solidFill>
            </a:endParaRPr>
          </a:p>
        </p:txBody>
      </p:sp>
      <p:sp>
        <p:nvSpPr>
          <p:cNvPr id="81923" name="2 Marcador de contenido"/>
          <p:cNvSpPr>
            <a:spLocks noGrp="1"/>
          </p:cNvSpPr>
          <p:nvPr>
            <p:ph idx="1"/>
          </p:nvPr>
        </p:nvSpPr>
        <p:spPr/>
        <p:txBody>
          <a:bodyPr/>
          <a:lstStyle/>
          <a:p>
            <a:pPr eaLnBrk="1" hangingPunct="1"/>
            <a:r>
              <a:rPr lang="es-PE" altLang="es-PE" sz="2800" dirty="0"/>
              <a:t>En el Perú:</a:t>
            </a:r>
          </a:p>
          <a:p>
            <a:pPr eaLnBrk="1" hangingPunct="1"/>
            <a:r>
              <a:rPr lang="es-PE" altLang="es-PE" sz="2800" dirty="0"/>
              <a:t>La nulidad del Laudo Laboral Económico puede declararse: (Art. 66 de la LRCT)</a:t>
            </a:r>
          </a:p>
          <a:p>
            <a:pPr eaLnBrk="1" hangingPunct="1"/>
            <a:r>
              <a:rPr lang="es-ES" altLang="es-ES" sz="2800" dirty="0"/>
              <a:t>“b) Por establecer menores derechos a los contemplados por la Ley a favor de los trabajadores”.</a:t>
            </a:r>
          </a:p>
          <a:p>
            <a:pPr eaLnBrk="1" hangingPunct="1"/>
            <a:endParaRPr lang="es-ES" altLang="es-PE" dirty="0"/>
          </a:p>
        </p:txBody>
      </p:sp>
    </p:spTree>
    <p:extLst>
      <p:ext uri="{BB962C8B-B14F-4D97-AF65-F5344CB8AC3E}">
        <p14:creationId xmlns:p14="http://schemas.microsoft.com/office/powerpoint/2010/main" val="399114762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1 Título"/>
          <p:cNvSpPr>
            <a:spLocks noGrp="1"/>
          </p:cNvSpPr>
          <p:nvPr>
            <p:ph type="title"/>
          </p:nvPr>
        </p:nvSpPr>
        <p:spPr/>
        <p:txBody>
          <a:bodyPr rtlCol="0">
            <a:normAutofit/>
          </a:bodyPr>
          <a:lstStyle/>
          <a:p>
            <a:pPr eaLnBrk="1" fontAlgn="auto" hangingPunct="1">
              <a:spcAft>
                <a:spcPts val="0"/>
              </a:spcAft>
              <a:defRPr/>
            </a:pPr>
            <a:r>
              <a:rPr lang="es-PE" altLang="es-PE">
                <a:solidFill>
                  <a:schemeClr val="tx1">
                    <a:lumMod val="75000"/>
                    <a:lumOff val="25000"/>
                  </a:schemeClr>
                </a:solidFill>
              </a:rPr>
              <a:t>Antecedentes internacionales</a:t>
            </a:r>
            <a:endParaRPr lang="es-ES" altLang="es-PE">
              <a:solidFill>
                <a:schemeClr val="tx1">
                  <a:lumMod val="75000"/>
                  <a:lumOff val="25000"/>
                </a:schemeClr>
              </a:solidFill>
            </a:endParaRPr>
          </a:p>
        </p:txBody>
      </p:sp>
      <p:sp>
        <p:nvSpPr>
          <p:cNvPr id="82947" name="2 Marcador de contenido"/>
          <p:cNvSpPr>
            <a:spLocks noGrp="1"/>
          </p:cNvSpPr>
          <p:nvPr>
            <p:ph idx="1"/>
          </p:nvPr>
        </p:nvSpPr>
        <p:spPr/>
        <p:txBody>
          <a:bodyPr/>
          <a:lstStyle/>
          <a:p>
            <a:pPr eaLnBrk="1" hangingPunct="1"/>
            <a:r>
              <a:rPr lang="es-PE" altLang="es-PE"/>
              <a:t>El “manifest disregard of law” ( a partir de ahora la manifiesta inaplicación del derecho)</a:t>
            </a:r>
          </a:p>
          <a:p>
            <a:pPr marL="457200" lvl="1" indent="0" algn="just" eaLnBrk="1" hangingPunct="1">
              <a:buFont typeface="Calibri" panose="020F0502020204030204" pitchFamily="34" charset="0"/>
              <a:buNone/>
            </a:pPr>
            <a:r>
              <a:rPr lang="es-PE" altLang="es-PE"/>
              <a:t>“La manifiesta inaplicación del derecho constituye algo más que un error en la interpretación de la ley, este defecto incluye el caso en el cual el árbitro conociendo una bien definida previsión legal deliberadamente no la aplica”.	Wilco vs. Swan (1953) Corte Suprema USA</a:t>
            </a:r>
            <a:endParaRPr lang="es-ES" altLang="es-PE"/>
          </a:p>
        </p:txBody>
      </p:sp>
    </p:spTree>
    <p:extLst>
      <p:ext uri="{BB962C8B-B14F-4D97-AF65-F5344CB8AC3E}">
        <p14:creationId xmlns:p14="http://schemas.microsoft.com/office/powerpoint/2010/main" val="8995147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7408" y="549276"/>
            <a:ext cx="10585450" cy="1223962"/>
          </a:xfrm>
        </p:spPr>
        <p:txBody>
          <a:bodyPr rtlCol="0">
            <a:normAutofit/>
          </a:bodyPr>
          <a:lstStyle/>
          <a:p>
            <a:pPr eaLnBrk="1" fontAlgn="auto" hangingPunct="1">
              <a:spcAft>
                <a:spcPts val="0"/>
              </a:spcAft>
              <a:defRPr/>
            </a:pPr>
            <a:r>
              <a:rPr lang="es-PE" sz="3200" dirty="0">
                <a:solidFill>
                  <a:schemeClr val="tx1">
                    <a:lumMod val="75000"/>
                    <a:lumOff val="25000"/>
                  </a:schemeClr>
                </a:solidFill>
              </a:rPr>
              <a:t>Una sentencia de la Corte de Apelaciones del Segundo Distrito</a:t>
            </a:r>
            <a:endParaRPr lang="es-ES" sz="3200" dirty="0">
              <a:solidFill>
                <a:schemeClr val="tx1">
                  <a:lumMod val="75000"/>
                  <a:lumOff val="25000"/>
                </a:schemeClr>
              </a:solidFill>
            </a:endParaRPr>
          </a:p>
        </p:txBody>
      </p:sp>
      <p:sp>
        <p:nvSpPr>
          <p:cNvPr id="3" name="2 Marcador de contenido"/>
          <p:cNvSpPr>
            <a:spLocks noGrp="1"/>
          </p:cNvSpPr>
          <p:nvPr>
            <p:ph idx="1"/>
          </p:nvPr>
        </p:nvSpPr>
        <p:spPr>
          <a:xfrm>
            <a:off x="1055687" y="1773238"/>
            <a:ext cx="10168903" cy="4854575"/>
          </a:xfrm>
        </p:spPr>
        <p:txBody>
          <a:bodyPr rtlCol="0">
            <a:normAutofit/>
          </a:bodyPr>
          <a:lstStyle/>
          <a:p>
            <a:pPr marL="91440" indent="-91440" algn="just" eaLnBrk="1" fontAlgn="auto" hangingPunct="1">
              <a:buFont typeface="Arial"/>
              <a:buChar char="•"/>
              <a:defRPr/>
            </a:pPr>
            <a:r>
              <a:rPr lang="es-PE" dirty="0">
                <a:solidFill>
                  <a:schemeClr val="tx1">
                    <a:lumMod val="75000"/>
                    <a:lumOff val="25000"/>
                  </a:schemeClr>
                </a:solidFill>
              </a:rPr>
              <a:t>Una parte buscando anular un laudo sobre la base de la manifiesta inaplicación del derecho debe satisfacer dos difíciles requisitos pues debe acreditar que:</a:t>
            </a:r>
            <a:endParaRPr lang="es-ES" dirty="0">
              <a:solidFill>
                <a:schemeClr val="tx1">
                  <a:lumMod val="75000"/>
                  <a:lumOff val="25000"/>
                </a:schemeClr>
              </a:solidFill>
            </a:endParaRPr>
          </a:p>
          <a:p>
            <a:pPr marL="514350" indent="-514350" algn="just" eaLnBrk="1" fontAlgn="auto" hangingPunct="1">
              <a:buFont typeface="+mj-lt"/>
              <a:buAutoNum type="arabicPeriod"/>
              <a:defRPr/>
            </a:pPr>
            <a:r>
              <a:rPr lang="es-PE" dirty="0">
                <a:solidFill>
                  <a:schemeClr val="tx1">
                    <a:lumMod val="75000"/>
                    <a:lumOff val="25000"/>
                  </a:schemeClr>
                </a:solidFill>
              </a:rPr>
              <a:t>El árbitro conociendo de un principio legal gobernando el caso rehusó aplicarlo o lo ignoro completamente y,</a:t>
            </a:r>
            <a:endParaRPr lang="es-ES" dirty="0">
              <a:solidFill>
                <a:schemeClr val="tx1">
                  <a:lumMod val="75000"/>
                  <a:lumOff val="25000"/>
                </a:schemeClr>
              </a:solidFill>
            </a:endParaRPr>
          </a:p>
          <a:p>
            <a:pPr marL="514350" indent="-514350" algn="just" eaLnBrk="1" fontAlgn="auto" hangingPunct="1">
              <a:buFont typeface="+mj-lt"/>
              <a:buAutoNum type="arabicPeriod"/>
              <a:defRPr/>
            </a:pPr>
            <a:r>
              <a:rPr lang="es-PE" dirty="0">
                <a:solidFill>
                  <a:schemeClr val="tx1">
                    <a:lumMod val="75000"/>
                    <a:lumOff val="25000"/>
                  </a:schemeClr>
                </a:solidFill>
              </a:rPr>
              <a:t>La norma ignorada por el árbitro estaba bien definida, era explícita y claramente aplicable al caso.</a:t>
            </a:r>
            <a:endParaRPr lang="es-ES" dirty="0">
              <a:solidFill>
                <a:schemeClr val="tx1">
                  <a:lumMod val="75000"/>
                  <a:lumOff val="25000"/>
                </a:schemeClr>
              </a:solidFill>
            </a:endParaRPr>
          </a:p>
          <a:p>
            <a:pPr marL="91440" indent="-91440" algn="just" eaLnBrk="1" fontAlgn="auto" hangingPunct="1">
              <a:buFont typeface="Arial"/>
              <a:buChar char="•"/>
              <a:defRPr/>
            </a:pPr>
            <a:r>
              <a:rPr lang="es-PE" dirty="0">
                <a:solidFill>
                  <a:schemeClr val="tx1">
                    <a:lumMod val="75000"/>
                    <a:lumOff val="25000"/>
                  </a:schemeClr>
                </a:solidFill>
              </a:rPr>
              <a:t>La manifiesta inaplicación del derecho claramente significa más que un error o una mala interpretación del derecho. La parte que busca la nulidad del laudo por la manifiesta inaplicación del derecho debe demostrar que el árbitro realmente conocía la regla relevante de derecho. Mostrar que la persona promedio calificada para ser un árbitro debía conocer la regla involucrada es insuficiente para tal fin. </a:t>
            </a:r>
          </a:p>
          <a:p>
            <a:pPr marL="91440" indent="-91440" eaLnBrk="1" fontAlgn="auto" hangingPunct="1">
              <a:buFont typeface="Arial"/>
              <a:buChar char="•"/>
              <a:defRPr/>
            </a:pPr>
            <a:r>
              <a:rPr lang="es-PE" dirty="0">
                <a:solidFill>
                  <a:schemeClr val="tx1">
                    <a:lumMod val="75000"/>
                    <a:lumOff val="25000"/>
                  </a:schemeClr>
                </a:solidFill>
              </a:rPr>
              <a:t>(D.H. Blair &amp; Co., </a:t>
            </a:r>
            <a:r>
              <a:rPr lang="es-PE" dirty="0" err="1">
                <a:solidFill>
                  <a:schemeClr val="tx1">
                    <a:lumMod val="75000"/>
                    <a:lumOff val="25000"/>
                  </a:schemeClr>
                </a:solidFill>
              </a:rPr>
              <a:t>Inc</a:t>
            </a:r>
            <a:r>
              <a:rPr lang="es-PE" dirty="0">
                <a:solidFill>
                  <a:schemeClr val="tx1">
                    <a:lumMod val="75000"/>
                    <a:lumOff val="25000"/>
                  </a:schemeClr>
                </a:solidFill>
              </a:rPr>
              <a:t> vs. Judit </a:t>
            </a:r>
            <a:r>
              <a:rPr lang="es-PE" dirty="0" err="1">
                <a:solidFill>
                  <a:schemeClr val="tx1">
                    <a:lumMod val="75000"/>
                    <a:lumOff val="25000"/>
                  </a:schemeClr>
                </a:solidFill>
              </a:rPr>
              <a:t>Gottdiener</a:t>
            </a:r>
            <a:r>
              <a:rPr lang="es-PE" dirty="0">
                <a:solidFill>
                  <a:schemeClr val="tx1">
                    <a:lumMod val="75000"/>
                    <a:lumOff val="25000"/>
                  </a:schemeClr>
                </a:solidFill>
              </a:rPr>
              <a:t>; Corte de Apelaciones del Segundo Distrito) (2006) (Federal </a:t>
            </a:r>
            <a:r>
              <a:rPr lang="es-PE" dirty="0" err="1">
                <a:solidFill>
                  <a:schemeClr val="tx1">
                    <a:lumMod val="75000"/>
                    <a:lumOff val="25000"/>
                  </a:schemeClr>
                </a:solidFill>
              </a:rPr>
              <a:t>Arbitration</a:t>
            </a:r>
            <a:r>
              <a:rPr lang="es-PE" dirty="0">
                <a:solidFill>
                  <a:schemeClr val="tx1">
                    <a:lumMod val="75000"/>
                    <a:lumOff val="25000"/>
                  </a:schemeClr>
                </a:solidFill>
              </a:rPr>
              <a:t> </a:t>
            </a:r>
            <a:r>
              <a:rPr lang="es-PE" dirty="0" err="1">
                <a:solidFill>
                  <a:schemeClr val="tx1">
                    <a:lumMod val="75000"/>
                    <a:lumOff val="25000"/>
                  </a:schemeClr>
                </a:solidFill>
              </a:rPr>
              <a:t>Act</a:t>
            </a:r>
            <a:r>
              <a:rPr lang="es-PE" dirty="0">
                <a:solidFill>
                  <a:schemeClr val="tx1">
                    <a:lumMod val="75000"/>
                    <a:lumOff val="25000"/>
                  </a:schemeClr>
                </a:solidFill>
              </a:rPr>
              <a:t>, </a:t>
            </a:r>
            <a:r>
              <a:rPr lang="es-PE" dirty="0" err="1">
                <a:solidFill>
                  <a:schemeClr val="tx1">
                    <a:lumMod val="75000"/>
                    <a:lumOff val="25000"/>
                  </a:schemeClr>
                </a:solidFill>
              </a:rPr>
              <a:t>Litigator</a:t>
            </a:r>
            <a:r>
              <a:rPr lang="es-PE" dirty="0">
                <a:solidFill>
                  <a:schemeClr val="tx1">
                    <a:lumMod val="75000"/>
                    <a:lumOff val="25000"/>
                  </a:schemeClr>
                </a:solidFill>
              </a:rPr>
              <a:t> Series, Kindle </a:t>
            </a:r>
            <a:r>
              <a:rPr lang="es-PE" dirty="0" err="1">
                <a:solidFill>
                  <a:schemeClr val="tx1">
                    <a:lumMod val="75000"/>
                    <a:lumOff val="25000"/>
                  </a:schemeClr>
                </a:solidFill>
              </a:rPr>
              <a:t>Edition</a:t>
            </a:r>
            <a:r>
              <a:rPr lang="es-PE" dirty="0">
                <a:solidFill>
                  <a:schemeClr val="tx1">
                    <a:lumMod val="75000"/>
                    <a:lumOff val="25000"/>
                  </a:schemeClr>
                </a:solidFill>
              </a:rPr>
              <a:t>, posición 7481)</a:t>
            </a:r>
            <a:endParaRPr lang="es-ES" dirty="0">
              <a:solidFill>
                <a:schemeClr val="tx1">
                  <a:lumMod val="75000"/>
                  <a:lumOff val="25000"/>
                </a:schemeClr>
              </a:solidFill>
            </a:endParaRPr>
          </a:p>
          <a:p>
            <a:pPr marL="91440" indent="-91440" eaLnBrk="1" fontAlgn="auto" hangingPunct="1">
              <a:buFont typeface="Arial"/>
              <a:buChar char="•"/>
              <a:defRPr/>
            </a:pPr>
            <a:endParaRPr lang="es-ES" dirty="0">
              <a:solidFill>
                <a:schemeClr val="tx1">
                  <a:lumMod val="75000"/>
                  <a:lumOff val="25000"/>
                </a:schemeClr>
              </a:solidFill>
            </a:endParaRPr>
          </a:p>
        </p:txBody>
      </p:sp>
    </p:spTree>
    <p:extLst>
      <p:ext uri="{BB962C8B-B14F-4D97-AF65-F5344CB8AC3E}">
        <p14:creationId xmlns:p14="http://schemas.microsoft.com/office/powerpoint/2010/main" val="26391481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a:bodyPr>
          <a:lstStyle/>
          <a:p>
            <a:pPr eaLnBrk="1" fontAlgn="auto" hangingPunct="1">
              <a:spcAft>
                <a:spcPts val="0"/>
              </a:spcAft>
              <a:defRPr/>
            </a:pPr>
            <a:r>
              <a:rPr lang="es-PE" sz="4000" dirty="0">
                <a:solidFill>
                  <a:schemeClr val="tx1">
                    <a:lumMod val="75000"/>
                    <a:lumOff val="25000"/>
                  </a:schemeClr>
                </a:solidFill>
              </a:rPr>
              <a:t>Otros criterios desde el Arbitraje de Inversiones</a:t>
            </a:r>
            <a:endParaRPr lang="es-ES" sz="4000" dirty="0">
              <a:solidFill>
                <a:schemeClr val="tx1">
                  <a:lumMod val="75000"/>
                  <a:lumOff val="25000"/>
                </a:schemeClr>
              </a:solidFill>
            </a:endParaRPr>
          </a:p>
        </p:txBody>
      </p:sp>
      <p:sp>
        <p:nvSpPr>
          <p:cNvPr id="176131" name="2 Marcador de contenido"/>
          <p:cNvSpPr>
            <a:spLocks noGrp="1"/>
          </p:cNvSpPr>
          <p:nvPr>
            <p:ph idx="1"/>
          </p:nvPr>
        </p:nvSpPr>
        <p:spPr/>
        <p:txBody>
          <a:bodyPr rtlCol="0">
            <a:normAutofit/>
          </a:bodyPr>
          <a:lstStyle/>
          <a:p>
            <a:pPr algn="just" eaLnBrk="1" fontAlgn="auto" hangingPunct="1">
              <a:buFont typeface="Arial"/>
              <a:buChar char="•"/>
              <a:defRPr/>
            </a:pPr>
            <a:r>
              <a:rPr lang="es-PE" altLang="es-PE" sz="2800" dirty="0">
                <a:solidFill>
                  <a:schemeClr val="tx1">
                    <a:lumMod val="85000"/>
                    <a:lumOff val="15000"/>
                  </a:schemeClr>
                </a:solidFill>
              </a:rPr>
              <a:t>El Comité es de la opinión que la provisión [que permite la elección del Derecho aplicable al caso] es importante de dos maneras. Ella garantiza a las partes involucradas en la disputa ilimitada libertad para acordar las reglas de derecho aplicables a la parte sustancial de su disputa y requiere al tribunal respetar la autonomía de las partes y aplicar esas reglas. </a:t>
            </a:r>
            <a:r>
              <a:rPr lang="es-PE" altLang="es-PE" sz="2800" dirty="0">
                <a:solidFill>
                  <a:schemeClr val="tx1">
                    <a:lumMod val="85000"/>
                    <a:lumOff val="15000"/>
                  </a:schemeClr>
                </a:solidFill>
                <a:highlight>
                  <a:srgbClr val="FFFF00"/>
                </a:highlight>
              </a:rPr>
              <a:t>Desde una segunda perspectiva, </a:t>
            </a:r>
            <a:r>
              <a:rPr lang="es-PE" altLang="es-PE" sz="2800" u="sng" dirty="0">
                <a:solidFill>
                  <a:schemeClr val="tx1">
                    <a:lumMod val="85000"/>
                    <a:lumOff val="15000"/>
                  </a:schemeClr>
                </a:solidFill>
                <a:highlight>
                  <a:srgbClr val="FFFF00"/>
                </a:highlight>
              </a:rPr>
              <a:t>el acuerdo sobre el Derecho aplicable forma parte del convenio arbitral. Así, una inaplicación de las reglas de derecho acordadas constituiría una derogación de los términos de referencia dentro de los cuales el tribunal fue autorizado a actuar</a:t>
            </a:r>
            <a:r>
              <a:rPr lang="es-PE" altLang="es-PE" sz="2800" dirty="0">
                <a:solidFill>
                  <a:schemeClr val="tx1">
                    <a:lumMod val="85000"/>
                    <a:lumOff val="15000"/>
                  </a:schemeClr>
                </a:solidFill>
                <a:highlight>
                  <a:srgbClr val="FFFF00"/>
                </a:highlight>
              </a:rPr>
              <a:t>. </a:t>
            </a:r>
            <a:endParaRPr lang="es-ES" altLang="es-PE" sz="2800" dirty="0">
              <a:solidFill>
                <a:schemeClr val="tx1">
                  <a:lumMod val="85000"/>
                  <a:lumOff val="15000"/>
                </a:schemeClr>
              </a:solidFill>
              <a:highlight>
                <a:srgbClr val="FFFF00"/>
              </a:highlight>
            </a:endParaRPr>
          </a:p>
          <a:p>
            <a:pPr eaLnBrk="1" fontAlgn="auto" hangingPunct="1">
              <a:buFont typeface="Arial"/>
              <a:buChar char="•"/>
              <a:defRPr/>
            </a:pPr>
            <a:endParaRPr lang="es-ES" altLang="es-PE" dirty="0">
              <a:solidFill>
                <a:schemeClr val="tx1">
                  <a:lumMod val="85000"/>
                  <a:lumOff val="15000"/>
                </a:schemeClr>
              </a:solidFill>
            </a:endParaRPr>
          </a:p>
        </p:txBody>
      </p:sp>
    </p:spTree>
    <p:extLst>
      <p:ext uri="{BB962C8B-B14F-4D97-AF65-F5344CB8AC3E}">
        <p14:creationId xmlns:p14="http://schemas.microsoft.com/office/powerpoint/2010/main" val="186270145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1 Título"/>
          <p:cNvSpPr>
            <a:spLocks noGrp="1"/>
          </p:cNvSpPr>
          <p:nvPr>
            <p:ph type="title"/>
          </p:nvPr>
        </p:nvSpPr>
        <p:spPr/>
        <p:txBody>
          <a:bodyPr rtlCol="0">
            <a:normAutofit/>
          </a:bodyPr>
          <a:lstStyle/>
          <a:p>
            <a:pPr eaLnBrk="1" fontAlgn="auto" hangingPunct="1">
              <a:spcAft>
                <a:spcPts val="0"/>
              </a:spcAft>
              <a:defRPr/>
            </a:pPr>
            <a:r>
              <a:rPr lang="es-PE" altLang="es-PE">
                <a:solidFill>
                  <a:schemeClr val="tx1">
                    <a:lumMod val="75000"/>
                    <a:lumOff val="25000"/>
                  </a:schemeClr>
                </a:solidFill>
              </a:rPr>
              <a:t>El exceso de poder</a:t>
            </a:r>
            <a:endParaRPr lang="es-ES" altLang="es-PE">
              <a:solidFill>
                <a:schemeClr val="tx1">
                  <a:lumMod val="75000"/>
                  <a:lumOff val="25000"/>
                </a:schemeClr>
              </a:solidFill>
            </a:endParaRPr>
          </a:p>
        </p:txBody>
      </p:sp>
      <p:sp>
        <p:nvSpPr>
          <p:cNvPr id="87043" name="2 Marcador de contenido"/>
          <p:cNvSpPr>
            <a:spLocks noGrp="1"/>
          </p:cNvSpPr>
          <p:nvPr>
            <p:ph idx="1"/>
          </p:nvPr>
        </p:nvSpPr>
        <p:spPr/>
        <p:txBody>
          <a:bodyPr/>
          <a:lstStyle/>
          <a:p>
            <a:pPr algn="just" eaLnBrk="1" hangingPunct="1"/>
            <a:r>
              <a:rPr lang="es-PE" altLang="es-PE" sz="2800" dirty="0"/>
              <a:t>Ejemplos de esa derogación incluye la aplicación  de reglas de derecho distintas a las pactadas por las partes, o una decisión no basada sobre ninguna regla de derecho, a menos que las partes hubieran acordado una decisión ex aequo et bono. </a:t>
            </a:r>
            <a:r>
              <a:rPr lang="es-PE" altLang="es-PE" sz="2800" dirty="0">
                <a:highlight>
                  <a:srgbClr val="FFFF00"/>
                </a:highlight>
              </a:rPr>
              <a:t>Si la derogación es manifiesta, ella involucra un exceso de poder. </a:t>
            </a:r>
            <a:r>
              <a:rPr lang="es-PE" altLang="es-PE" sz="2800" dirty="0"/>
              <a:t>(</a:t>
            </a:r>
            <a:r>
              <a:rPr lang="en-US" altLang="es-PE" sz="2800" dirty="0"/>
              <a:t>Decision on Annulment, 22 December 1989, 5 ICSID Review – FILJ 95 (1990)</a:t>
            </a:r>
            <a:endParaRPr lang="es-ES" altLang="es-PE" sz="2800" dirty="0"/>
          </a:p>
          <a:p>
            <a:pPr eaLnBrk="1" hangingPunct="1"/>
            <a:endParaRPr lang="es-ES" altLang="es-PE" dirty="0"/>
          </a:p>
        </p:txBody>
      </p:sp>
    </p:spTree>
    <p:extLst>
      <p:ext uri="{BB962C8B-B14F-4D97-AF65-F5344CB8AC3E}">
        <p14:creationId xmlns:p14="http://schemas.microsoft.com/office/powerpoint/2010/main" val="106681264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Acta Inglesa de Arbitraje</a:t>
            </a:r>
          </a:p>
        </p:txBody>
      </p:sp>
      <p:sp>
        <p:nvSpPr>
          <p:cNvPr id="3" name="Marcador de contenido 2"/>
          <p:cNvSpPr>
            <a:spLocks noGrp="1"/>
          </p:cNvSpPr>
          <p:nvPr>
            <p:ph idx="1"/>
          </p:nvPr>
        </p:nvSpPr>
        <p:spPr/>
        <p:txBody>
          <a:bodyPr/>
          <a:lstStyle/>
          <a:p>
            <a:r>
              <a:rPr lang="es-ES" dirty="0"/>
              <a:t>69.- Salvo acuerdo en contrario, las partes del procedimiento arbitral podrán (previa notificación a las otras partes y al tribunal) apelar ante la corte sobre una cuestión de derecho que surja de un laudo dictado en el procedimiento.</a:t>
            </a:r>
          </a:p>
          <a:p>
            <a:r>
              <a:rPr lang="es-ES" dirty="0"/>
              <a:t>Un acuerdo para dispensar al tribunal de expresar   las razones del laudo será considerada como un acuerdo para excluir la jurisdicción de la corte bajo esta sección.</a:t>
            </a:r>
          </a:p>
        </p:txBody>
      </p:sp>
    </p:spTree>
    <p:extLst>
      <p:ext uri="{BB962C8B-B14F-4D97-AF65-F5344CB8AC3E}">
        <p14:creationId xmlns:p14="http://schemas.microsoft.com/office/powerpoint/2010/main" val="299769626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Acta Inglesa de Arbitraje</a:t>
            </a:r>
            <a:endParaRPr lang="es-PE" dirty="0"/>
          </a:p>
        </p:txBody>
      </p:sp>
      <p:sp>
        <p:nvSpPr>
          <p:cNvPr id="3" name="Marcador de contenido 2"/>
          <p:cNvSpPr>
            <a:spLocks noGrp="1"/>
          </p:cNvSpPr>
          <p:nvPr>
            <p:ph idx="1"/>
          </p:nvPr>
        </p:nvSpPr>
        <p:spPr>
          <a:xfrm>
            <a:off x="983432" y="2420888"/>
            <a:ext cx="9913168" cy="3816424"/>
          </a:xfrm>
        </p:spPr>
        <p:txBody>
          <a:bodyPr/>
          <a:lstStyle/>
          <a:p>
            <a:pPr marL="0" indent="0">
              <a:buNone/>
            </a:pPr>
            <a:r>
              <a:rPr lang="es-ES" dirty="0"/>
              <a:t>69 (3</a:t>
            </a:r>
            <a:r>
              <a:rPr lang="es-ES" dirty="0">
                <a:highlight>
                  <a:srgbClr val="FFFF00"/>
                </a:highlight>
              </a:rPr>
              <a:t>) </a:t>
            </a:r>
            <a:r>
              <a:rPr lang="es-PE" dirty="0">
                <a:highlight>
                  <a:srgbClr val="FFFF00"/>
                </a:highlight>
              </a:rPr>
              <a:t>La Corte solo autorizará la apelación si se acredita</a:t>
            </a:r>
            <a:r>
              <a:rPr lang="es-PE" dirty="0"/>
              <a:t>:</a:t>
            </a:r>
          </a:p>
          <a:p>
            <a:pPr marL="0" indent="0">
              <a:buNone/>
            </a:pPr>
            <a:r>
              <a:rPr lang="es-ES" dirty="0"/>
              <a:t>(a) que la determinación de la cuestión afectará sustancialmente los derechos de una o más de las partes,</a:t>
            </a:r>
          </a:p>
          <a:p>
            <a:pPr marL="0" indent="0">
              <a:buNone/>
            </a:pPr>
            <a:r>
              <a:rPr lang="es-ES" dirty="0"/>
              <a:t>(b) que la cuestión es una que se pidió al tribunal que determinará,</a:t>
            </a:r>
          </a:p>
          <a:p>
            <a:pPr marL="0" indent="0">
              <a:buNone/>
            </a:pPr>
            <a:r>
              <a:rPr lang="es-ES" dirty="0"/>
              <a:t>(c) que, sobre la base de las conclusiones de hecho del laudo:</a:t>
            </a:r>
          </a:p>
          <a:p>
            <a:pPr marL="0" indent="0" algn="just">
              <a:buNone/>
            </a:pPr>
            <a:r>
              <a:rPr lang="es-ES" dirty="0"/>
              <a:t>	</a:t>
            </a:r>
            <a:r>
              <a:rPr lang="es-ES" dirty="0">
                <a:highlight>
                  <a:srgbClr val="FFFF00"/>
                </a:highlight>
              </a:rPr>
              <a:t>(i) la decisión del tribunal sobre la cuestión es, </a:t>
            </a:r>
            <a:r>
              <a:rPr lang="es-ES" b="1" dirty="0">
                <a:highlight>
                  <a:srgbClr val="FFFF00"/>
                </a:highlight>
              </a:rPr>
              <a:t>obviamente, equivocada</a:t>
            </a:r>
            <a:r>
              <a:rPr lang="es-ES" dirty="0">
                <a:highlight>
                  <a:srgbClr val="FFFF00"/>
                </a:highlight>
              </a:rPr>
              <a:t>, o</a:t>
            </a:r>
          </a:p>
          <a:p>
            <a:pPr marL="0" indent="0" algn="just">
              <a:buNone/>
            </a:pPr>
            <a:r>
              <a:rPr lang="es-ES" dirty="0">
                <a:highlight>
                  <a:srgbClr val="FFFF00"/>
                </a:highlight>
              </a:rPr>
              <a:t>	(ii) </a:t>
            </a:r>
            <a:r>
              <a:rPr lang="es-ES" b="1" dirty="0">
                <a:highlight>
                  <a:srgbClr val="FFFF00"/>
                </a:highlight>
              </a:rPr>
              <a:t>la cuestión es una de importancia pública general y la decisión del 	tribunal es por lo menos abiertamente dudosa</a:t>
            </a:r>
            <a:r>
              <a:rPr lang="es-ES" dirty="0">
                <a:highlight>
                  <a:srgbClr val="FFFF00"/>
                </a:highlight>
              </a:rPr>
              <a:t>, y</a:t>
            </a:r>
          </a:p>
        </p:txBody>
      </p:sp>
    </p:spTree>
    <p:extLst>
      <p:ext uri="{BB962C8B-B14F-4D97-AF65-F5344CB8AC3E}">
        <p14:creationId xmlns:p14="http://schemas.microsoft.com/office/powerpoint/2010/main" val="60671333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Acta Inglesa de Arbitraje</a:t>
            </a:r>
            <a:endParaRPr lang="es-PE" dirty="0"/>
          </a:p>
        </p:txBody>
      </p:sp>
      <p:sp>
        <p:nvSpPr>
          <p:cNvPr id="3" name="Marcador de contenido 2"/>
          <p:cNvSpPr>
            <a:spLocks noGrp="1"/>
          </p:cNvSpPr>
          <p:nvPr>
            <p:ph idx="1"/>
          </p:nvPr>
        </p:nvSpPr>
        <p:spPr/>
        <p:txBody>
          <a:bodyPr/>
          <a:lstStyle/>
          <a:p>
            <a:pPr marL="0" indent="0" algn="just">
              <a:buNone/>
            </a:pPr>
            <a:r>
              <a:rPr lang="es-ES" dirty="0"/>
              <a:t>(d) que, a pesar del acuerdo de las partes para resolver el asunto mediante arbitraje,  es justo y correcto para la corte examinadas todas las circunstancias determinar la cuestión.</a:t>
            </a:r>
            <a:endParaRPr lang="es-PE" dirty="0"/>
          </a:p>
          <a:p>
            <a:endParaRPr lang="es-PE" dirty="0"/>
          </a:p>
        </p:txBody>
      </p:sp>
    </p:spTree>
    <p:extLst>
      <p:ext uri="{BB962C8B-B14F-4D97-AF65-F5344CB8AC3E}">
        <p14:creationId xmlns:p14="http://schemas.microsoft.com/office/powerpoint/2010/main" val="221143591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Arbitraje doméstico Suiza</a:t>
            </a:r>
          </a:p>
        </p:txBody>
      </p:sp>
      <p:sp>
        <p:nvSpPr>
          <p:cNvPr id="3" name="Marcador de contenido 2"/>
          <p:cNvSpPr>
            <a:spLocks noGrp="1"/>
          </p:cNvSpPr>
          <p:nvPr>
            <p:ph idx="1"/>
          </p:nvPr>
        </p:nvSpPr>
        <p:spPr/>
        <p:txBody>
          <a:bodyPr>
            <a:normAutofit/>
          </a:bodyPr>
          <a:lstStyle/>
          <a:p>
            <a:pPr algn="just"/>
            <a:r>
              <a:rPr lang="en-US" dirty="0"/>
              <a:t>Art. 393 Grounds for objection An arbitral award may be contested on the following grounds:</a:t>
            </a:r>
          </a:p>
          <a:p>
            <a:pPr algn="just"/>
            <a:r>
              <a:rPr lang="en-US" dirty="0"/>
              <a:t> e. the award is arbitrary in its result because it is based on findings that are obviously contrary to the facts as stated in the case files or because it constitutes an obvious violation of law or equity; </a:t>
            </a:r>
          </a:p>
          <a:p>
            <a:pPr algn="just"/>
            <a:r>
              <a:rPr lang="en-US" dirty="0">
                <a:highlight>
                  <a:srgbClr val="FFFF00"/>
                </a:highlight>
              </a:rPr>
              <a:t>El </a:t>
            </a:r>
            <a:r>
              <a:rPr lang="en-US" dirty="0" err="1">
                <a:highlight>
                  <a:srgbClr val="FFFF00"/>
                </a:highlight>
              </a:rPr>
              <a:t>laudo</a:t>
            </a:r>
            <a:r>
              <a:rPr lang="en-US" dirty="0">
                <a:highlight>
                  <a:srgbClr val="FFFF00"/>
                </a:highlight>
              </a:rPr>
              <a:t> </a:t>
            </a:r>
            <a:r>
              <a:rPr lang="en-US" dirty="0" err="1">
                <a:highlight>
                  <a:srgbClr val="FFFF00"/>
                </a:highlight>
              </a:rPr>
              <a:t>es</a:t>
            </a:r>
            <a:r>
              <a:rPr lang="en-US" dirty="0">
                <a:highlight>
                  <a:srgbClr val="FFFF00"/>
                </a:highlight>
              </a:rPr>
              <a:t> </a:t>
            </a:r>
            <a:r>
              <a:rPr lang="en-US" dirty="0" err="1">
                <a:highlight>
                  <a:srgbClr val="FFFF00"/>
                </a:highlight>
              </a:rPr>
              <a:t>arbitrario</a:t>
            </a:r>
            <a:r>
              <a:rPr lang="en-US" dirty="0">
                <a:highlight>
                  <a:srgbClr val="FFFF00"/>
                </a:highlight>
              </a:rPr>
              <a:t> </a:t>
            </a:r>
            <a:r>
              <a:rPr lang="en-US" dirty="0" err="1">
                <a:highlight>
                  <a:srgbClr val="FFFF00"/>
                </a:highlight>
              </a:rPr>
              <a:t>en</a:t>
            </a:r>
            <a:r>
              <a:rPr lang="en-US" dirty="0">
                <a:highlight>
                  <a:srgbClr val="FFFF00"/>
                </a:highlight>
              </a:rPr>
              <a:t> </a:t>
            </a:r>
            <a:r>
              <a:rPr lang="en-US" dirty="0" err="1">
                <a:highlight>
                  <a:srgbClr val="FFFF00"/>
                </a:highlight>
              </a:rPr>
              <a:t>sus</a:t>
            </a:r>
            <a:r>
              <a:rPr lang="en-US" dirty="0">
                <a:highlight>
                  <a:srgbClr val="FFFF00"/>
                </a:highlight>
              </a:rPr>
              <a:t> </a:t>
            </a:r>
            <a:r>
              <a:rPr lang="en-US" dirty="0" err="1">
                <a:highlight>
                  <a:srgbClr val="FFFF00"/>
                </a:highlight>
              </a:rPr>
              <a:t>resultados</a:t>
            </a:r>
            <a:r>
              <a:rPr lang="en-US" dirty="0">
                <a:highlight>
                  <a:srgbClr val="FFFF00"/>
                </a:highlight>
              </a:rPr>
              <a:t> </a:t>
            </a:r>
            <a:r>
              <a:rPr lang="en-US" dirty="0" err="1">
                <a:highlight>
                  <a:srgbClr val="FFFF00"/>
                </a:highlight>
              </a:rPr>
              <a:t>porque</a:t>
            </a:r>
            <a:r>
              <a:rPr lang="en-US" dirty="0">
                <a:highlight>
                  <a:srgbClr val="FFFF00"/>
                </a:highlight>
              </a:rPr>
              <a:t> </a:t>
            </a:r>
            <a:r>
              <a:rPr lang="en-US" dirty="0" err="1">
                <a:highlight>
                  <a:srgbClr val="FFFF00"/>
                </a:highlight>
              </a:rPr>
              <a:t>está</a:t>
            </a:r>
            <a:r>
              <a:rPr lang="en-US" dirty="0">
                <a:highlight>
                  <a:srgbClr val="FFFF00"/>
                </a:highlight>
              </a:rPr>
              <a:t> </a:t>
            </a:r>
            <a:r>
              <a:rPr lang="en-US" dirty="0" err="1">
                <a:highlight>
                  <a:srgbClr val="FFFF00"/>
                </a:highlight>
              </a:rPr>
              <a:t>fundamentado</a:t>
            </a:r>
            <a:r>
              <a:rPr lang="en-US" dirty="0">
                <a:highlight>
                  <a:srgbClr val="FFFF00"/>
                </a:highlight>
              </a:rPr>
              <a:t> </a:t>
            </a:r>
            <a:r>
              <a:rPr lang="en-US" dirty="0" err="1">
                <a:highlight>
                  <a:srgbClr val="FFFF00"/>
                </a:highlight>
              </a:rPr>
              <a:t>en</a:t>
            </a:r>
            <a:r>
              <a:rPr lang="en-US" dirty="0">
                <a:highlight>
                  <a:srgbClr val="FFFF00"/>
                </a:highlight>
              </a:rPr>
              <a:t> </a:t>
            </a:r>
            <a:r>
              <a:rPr lang="en-US" dirty="0" err="1">
                <a:highlight>
                  <a:srgbClr val="FFFF00"/>
                </a:highlight>
              </a:rPr>
              <a:t>hallazgos</a:t>
            </a:r>
            <a:r>
              <a:rPr lang="en-US" dirty="0">
                <a:highlight>
                  <a:srgbClr val="FFFF00"/>
                </a:highlight>
              </a:rPr>
              <a:t> que son </a:t>
            </a:r>
            <a:r>
              <a:rPr lang="en-US" dirty="0" err="1">
                <a:highlight>
                  <a:srgbClr val="FFFF00"/>
                </a:highlight>
              </a:rPr>
              <a:t>obviamente</a:t>
            </a:r>
            <a:r>
              <a:rPr lang="en-US" dirty="0">
                <a:highlight>
                  <a:srgbClr val="FFFF00"/>
                </a:highlight>
              </a:rPr>
              <a:t> </a:t>
            </a:r>
            <a:r>
              <a:rPr lang="en-US" dirty="0" err="1">
                <a:highlight>
                  <a:srgbClr val="FFFF00"/>
                </a:highlight>
              </a:rPr>
              <a:t>contrarios</a:t>
            </a:r>
            <a:r>
              <a:rPr lang="en-US" dirty="0">
                <a:highlight>
                  <a:srgbClr val="FFFF00"/>
                </a:highlight>
              </a:rPr>
              <a:t> a </a:t>
            </a:r>
            <a:r>
              <a:rPr lang="en-US" dirty="0" err="1">
                <a:highlight>
                  <a:srgbClr val="FFFF00"/>
                </a:highlight>
              </a:rPr>
              <a:t>los</a:t>
            </a:r>
            <a:r>
              <a:rPr lang="en-US" dirty="0">
                <a:highlight>
                  <a:srgbClr val="FFFF00"/>
                </a:highlight>
              </a:rPr>
              <a:t> </a:t>
            </a:r>
            <a:r>
              <a:rPr lang="en-US" dirty="0" err="1">
                <a:highlight>
                  <a:srgbClr val="FFFF00"/>
                </a:highlight>
              </a:rPr>
              <a:t>hechos</a:t>
            </a:r>
            <a:r>
              <a:rPr lang="en-US" dirty="0">
                <a:highlight>
                  <a:srgbClr val="FFFF00"/>
                </a:highlight>
              </a:rPr>
              <a:t> </a:t>
            </a:r>
            <a:r>
              <a:rPr lang="en-US" dirty="0" err="1">
                <a:highlight>
                  <a:srgbClr val="FFFF00"/>
                </a:highlight>
              </a:rPr>
              <a:t>tal</a:t>
            </a:r>
            <a:r>
              <a:rPr lang="en-US" dirty="0">
                <a:highlight>
                  <a:srgbClr val="FFFF00"/>
                </a:highlight>
              </a:rPr>
              <a:t> </a:t>
            </a:r>
            <a:r>
              <a:rPr lang="en-US" dirty="0" err="1">
                <a:highlight>
                  <a:srgbClr val="FFFF00"/>
                </a:highlight>
              </a:rPr>
              <a:t>como</a:t>
            </a:r>
            <a:r>
              <a:rPr lang="en-US" dirty="0">
                <a:highlight>
                  <a:srgbClr val="FFFF00"/>
                </a:highlight>
              </a:rPr>
              <a:t> </a:t>
            </a:r>
            <a:r>
              <a:rPr lang="en-US" dirty="0" err="1">
                <a:highlight>
                  <a:srgbClr val="FFFF00"/>
                </a:highlight>
              </a:rPr>
              <a:t>aparecen</a:t>
            </a:r>
            <a:r>
              <a:rPr lang="en-US" dirty="0">
                <a:highlight>
                  <a:srgbClr val="FFFF00"/>
                </a:highlight>
              </a:rPr>
              <a:t> </a:t>
            </a:r>
            <a:r>
              <a:rPr lang="en-US" dirty="0" err="1">
                <a:highlight>
                  <a:srgbClr val="FFFF00"/>
                </a:highlight>
              </a:rPr>
              <a:t>en</a:t>
            </a:r>
            <a:r>
              <a:rPr lang="en-US" dirty="0">
                <a:highlight>
                  <a:srgbClr val="FFFF00"/>
                </a:highlight>
              </a:rPr>
              <a:t> el </a:t>
            </a:r>
            <a:r>
              <a:rPr lang="en-US" dirty="0" err="1">
                <a:highlight>
                  <a:srgbClr val="FFFF00"/>
                </a:highlight>
              </a:rPr>
              <a:t>expediente</a:t>
            </a:r>
            <a:r>
              <a:rPr lang="en-US" dirty="0">
                <a:highlight>
                  <a:srgbClr val="FFFF00"/>
                </a:highlight>
              </a:rPr>
              <a:t> o </a:t>
            </a:r>
            <a:r>
              <a:rPr lang="en-US" dirty="0" err="1">
                <a:highlight>
                  <a:srgbClr val="FFFF00"/>
                </a:highlight>
              </a:rPr>
              <a:t>por</a:t>
            </a:r>
            <a:r>
              <a:rPr lang="en-US" dirty="0">
                <a:highlight>
                  <a:srgbClr val="FFFF00"/>
                </a:highlight>
              </a:rPr>
              <a:t> que </a:t>
            </a:r>
            <a:r>
              <a:rPr lang="en-US" dirty="0" err="1">
                <a:highlight>
                  <a:srgbClr val="FFFF00"/>
                </a:highlight>
              </a:rPr>
              <a:t>constituye</a:t>
            </a:r>
            <a:r>
              <a:rPr lang="en-US" dirty="0">
                <a:highlight>
                  <a:srgbClr val="FFFF00"/>
                </a:highlight>
              </a:rPr>
              <a:t> </a:t>
            </a:r>
            <a:r>
              <a:rPr lang="en-US" dirty="0" err="1">
                <a:highlight>
                  <a:srgbClr val="FFFF00"/>
                </a:highlight>
              </a:rPr>
              <a:t>una</a:t>
            </a:r>
            <a:r>
              <a:rPr lang="en-US" dirty="0">
                <a:highlight>
                  <a:srgbClr val="FFFF00"/>
                </a:highlight>
              </a:rPr>
              <a:t> </a:t>
            </a:r>
            <a:r>
              <a:rPr lang="en-US" dirty="0" err="1">
                <a:highlight>
                  <a:srgbClr val="FFFF00"/>
                </a:highlight>
              </a:rPr>
              <a:t>obvia</a:t>
            </a:r>
            <a:r>
              <a:rPr lang="en-US" dirty="0">
                <a:highlight>
                  <a:srgbClr val="FFFF00"/>
                </a:highlight>
              </a:rPr>
              <a:t> </a:t>
            </a:r>
            <a:r>
              <a:rPr lang="en-US" dirty="0" err="1">
                <a:highlight>
                  <a:srgbClr val="FFFF00"/>
                </a:highlight>
              </a:rPr>
              <a:t>violación</a:t>
            </a:r>
            <a:r>
              <a:rPr lang="en-US" dirty="0">
                <a:highlight>
                  <a:srgbClr val="FFFF00"/>
                </a:highlight>
              </a:rPr>
              <a:t> del derecho o la </a:t>
            </a:r>
            <a:r>
              <a:rPr lang="en-US" dirty="0" err="1">
                <a:highlight>
                  <a:srgbClr val="FFFF00"/>
                </a:highlight>
              </a:rPr>
              <a:t>equidad</a:t>
            </a:r>
            <a:r>
              <a:rPr lang="en-US" dirty="0">
                <a:highlight>
                  <a:srgbClr val="FFFF00"/>
                </a:highlight>
              </a:rPr>
              <a:t>.</a:t>
            </a:r>
            <a:endParaRPr lang="es-ES" dirty="0">
              <a:highlight>
                <a:srgbClr val="FFFF00"/>
              </a:highlight>
            </a:endParaRPr>
          </a:p>
        </p:txBody>
      </p:sp>
    </p:spTree>
    <p:extLst>
      <p:ext uri="{BB962C8B-B14F-4D97-AF65-F5344CB8AC3E}">
        <p14:creationId xmlns:p14="http://schemas.microsoft.com/office/powerpoint/2010/main" val="9726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1 Título"/>
          <p:cNvSpPr>
            <a:spLocks noGrp="1"/>
          </p:cNvSpPr>
          <p:nvPr>
            <p:ph type="title"/>
          </p:nvPr>
        </p:nvSpPr>
        <p:spPr/>
        <p:txBody>
          <a:bodyPr rtlCol="0">
            <a:normAutofit/>
          </a:bodyPr>
          <a:lstStyle/>
          <a:p>
            <a:pPr eaLnBrk="1" fontAlgn="auto" hangingPunct="1">
              <a:spcAft>
                <a:spcPts val="0"/>
              </a:spcAft>
              <a:defRPr/>
            </a:pPr>
            <a:r>
              <a:rPr lang="es-PE" altLang="es-PE">
                <a:solidFill>
                  <a:schemeClr val="tx1">
                    <a:lumMod val="75000"/>
                    <a:lumOff val="25000"/>
                  </a:schemeClr>
                </a:solidFill>
              </a:rPr>
              <a:t>Lo que puede servir para orientarnos</a:t>
            </a:r>
            <a:endParaRPr lang="es-ES" altLang="es-PE">
              <a:solidFill>
                <a:schemeClr val="tx1">
                  <a:lumMod val="75000"/>
                  <a:lumOff val="25000"/>
                </a:schemeClr>
              </a:solidFill>
            </a:endParaRPr>
          </a:p>
        </p:txBody>
      </p:sp>
      <p:sp>
        <p:nvSpPr>
          <p:cNvPr id="178179" name="2 Marcador de contenido"/>
          <p:cNvSpPr>
            <a:spLocks noGrp="1"/>
          </p:cNvSpPr>
          <p:nvPr>
            <p:ph idx="1"/>
          </p:nvPr>
        </p:nvSpPr>
        <p:spPr/>
        <p:txBody>
          <a:bodyPr rtlCol="0">
            <a:normAutofit/>
          </a:bodyPr>
          <a:lstStyle/>
          <a:p>
            <a:pPr algn="just" eaLnBrk="1" fontAlgn="auto" hangingPunct="1">
              <a:buFont typeface="Arial"/>
              <a:buChar char="•"/>
              <a:defRPr/>
            </a:pPr>
            <a:r>
              <a:rPr lang="es-PE" altLang="es-PE" dirty="0">
                <a:solidFill>
                  <a:schemeClr val="tx1">
                    <a:lumMod val="85000"/>
                    <a:lumOff val="15000"/>
                  </a:schemeClr>
                </a:solidFill>
              </a:rPr>
              <a:t>Inaplicación Manifiesta, clara, evidente. No debe ser una discutible cuestión de interpretación</a:t>
            </a:r>
          </a:p>
          <a:p>
            <a:pPr algn="just" eaLnBrk="1" fontAlgn="auto" hangingPunct="1">
              <a:buFont typeface="Arial"/>
              <a:buChar char="•"/>
              <a:defRPr/>
            </a:pPr>
            <a:r>
              <a:rPr lang="es-PE" altLang="es-PE" dirty="0">
                <a:solidFill>
                  <a:schemeClr val="tx1">
                    <a:lumMod val="85000"/>
                    <a:lumOff val="15000"/>
                  </a:schemeClr>
                </a:solidFill>
              </a:rPr>
              <a:t>La inaplicación tiene que realizarse sobre una norma que se encuentra en un escalón distinto de la pirámide. Si la norma manifiestamente inaplicada está en el mismo nivel el laudo no podrá ser anulado.</a:t>
            </a:r>
          </a:p>
          <a:p>
            <a:pPr algn="just" eaLnBrk="1" fontAlgn="auto" hangingPunct="1">
              <a:buFont typeface="Arial"/>
              <a:buChar char="•"/>
              <a:defRPr/>
            </a:pPr>
            <a:r>
              <a:rPr lang="es-PE" altLang="es-PE" dirty="0">
                <a:solidFill>
                  <a:schemeClr val="tx1">
                    <a:lumMod val="85000"/>
                    <a:lumOff val="15000"/>
                  </a:schemeClr>
                </a:solidFill>
              </a:rPr>
              <a:t>En mi opinión el conocimiento de la regla no debe ser juzgado en forma subjetiva sino que, como hace la LCE, se debe presumir el conocimiento del Derecho por los árbitros.</a:t>
            </a:r>
          </a:p>
          <a:p>
            <a:pPr algn="just" eaLnBrk="1" fontAlgn="auto" hangingPunct="1">
              <a:buFont typeface="Arial"/>
              <a:buChar char="•"/>
              <a:defRPr/>
            </a:pPr>
            <a:r>
              <a:rPr lang="es-PE" altLang="es-PE" dirty="0">
                <a:solidFill>
                  <a:schemeClr val="tx1">
                    <a:lumMod val="85000"/>
                    <a:lumOff val="15000"/>
                  </a:schemeClr>
                </a:solidFill>
              </a:rPr>
              <a:t>La causal se autodenomina de “orden público” por tanto puede ser aplicada de oficio por los jueces.</a:t>
            </a:r>
            <a:endParaRPr lang="es-ES" altLang="es-PE" dirty="0">
              <a:solidFill>
                <a:schemeClr val="tx1">
                  <a:lumMod val="85000"/>
                  <a:lumOff val="15000"/>
                </a:schemeClr>
              </a:solidFill>
            </a:endParaRPr>
          </a:p>
        </p:txBody>
      </p:sp>
    </p:spTree>
    <p:extLst>
      <p:ext uri="{BB962C8B-B14F-4D97-AF65-F5344CB8AC3E}">
        <p14:creationId xmlns:p14="http://schemas.microsoft.com/office/powerpoint/2010/main" val="4071576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rtlCol="0">
            <a:normAutofit/>
          </a:bodyPr>
          <a:lstStyle/>
          <a:p>
            <a:pPr eaLnBrk="1" fontAlgn="auto" hangingPunct="1">
              <a:spcAft>
                <a:spcPts val="0"/>
              </a:spcAft>
              <a:defRPr/>
            </a:pPr>
            <a:r>
              <a:rPr lang="es-PE" altLang="es-ES" dirty="0">
                <a:solidFill>
                  <a:schemeClr val="tx1">
                    <a:lumMod val="75000"/>
                    <a:lumOff val="25000"/>
                  </a:schemeClr>
                </a:solidFill>
              </a:rPr>
              <a:t>Las causales de nulidad</a:t>
            </a:r>
            <a:endParaRPr lang="es-ES" altLang="es-ES" dirty="0">
              <a:solidFill>
                <a:schemeClr val="tx1">
                  <a:lumMod val="75000"/>
                  <a:lumOff val="25000"/>
                </a:schemeClr>
              </a:solidFill>
            </a:endParaRPr>
          </a:p>
        </p:txBody>
      </p:sp>
      <p:sp>
        <p:nvSpPr>
          <p:cNvPr id="11267" name="2 Marcador de contenido"/>
          <p:cNvSpPr>
            <a:spLocks noGrp="1"/>
          </p:cNvSpPr>
          <p:nvPr>
            <p:ph idx="1"/>
          </p:nvPr>
        </p:nvSpPr>
        <p:spPr/>
        <p:txBody>
          <a:bodyPr rtlCol="0">
            <a:normAutofit fontScale="92500" lnSpcReduction="10000"/>
          </a:bodyPr>
          <a:lstStyle/>
          <a:p>
            <a:pPr marL="91440" indent="-91440" eaLnBrk="1" fontAlgn="auto" hangingPunct="1">
              <a:buFont typeface="Arial"/>
              <a:buChar char="•"/>
              <a:defRPr/>
            </a:pPr>
            <a:endParaRPr lang="es-PE" altLang="es-ES" dirty="0">
              <a:solidFill>
                <a:schemeClr val="tx1">
                  <a:lumMod val="75000"/>
                  <a:lumOff val="25000"/>
                </a:schemeClr>
              </a:solidFill>
            </a:endParaRPr>
          </a:p>
          <a:p>
            <a:pPr marL="457200" indent="-457200" eaLnBrk="1" fontAlgn="auto" hangingPunct="1">
              <a:buFont typeface="+mj-lt"/>
              <a:buAutoNum type="arabicPeriod"/>
              <a:defRPr/>
            </a:pPr>
            <a:r>
              <a:rPr lang="es-PE" altLang="es-ES" dirty="0">
                <a:solidFill>
                  <a:schemeClr val="tx1">
                    <a:lumMod val="75000"/>
                    <a:lumOff val="25000"/>
                  </a:schemeClr>
                </a:solidFill>
              </a:rPr>
              <a:t>Las causales del art. 63</a:t>
            </a:r>
          </a:p>
          <a:p>
            <a:pPr marL="457200" indent="-457200" algn="just" eaLnBrk="1" fontAlgn="auto" hangingPunct="1">
              <a:buFont typeface="+mj-lt"/>
              <a:buAutoNum type="arabicPeriod"/>
              <a:defRPr/>
            </a:pPr>
            <a:r>
              <a:rPr lang="es-PE" altLang="es-ES" dirty="0">
                <a:solidFill>
                  <a:schemeClr val="tx1">
                    <a:lumMod val="75000"/>
                    <a:lumOff val="25000"/>
                  </a:schemeClr>
                </a:solidFill>
              </a:rPr>
              <a:t>Art. 29.</a:t>
            </a:r>
            <a:r>
              <a:rPr lang="es-ES" dirty="0">
                <a:solidFill>
                  <a:schemeClr val="tx1">
                    <a:lumMod val="75000"/>
                    <a:lumOff val="25000"/>
                  </a:schemeClr>
                </a:solidFill>
              </a:rPr>
              <a:t>7. La decisión que resuelve la recusación es definitiva e inimpugnable. Si no prosperase la recusación formulada con arreglo al procedimiento acordado por las partes, el reglamento arbitral aplicable o el establecido en este artículo</a:t>
            </a:r>
            <a:r>
              <a:rPr lang="es-ES" b="1" u="sng" dirty="0">
                <a:solidFill>
                  <a:schemeClr val="tx1">
                    <a:lumMod val="75000"/>
                    <a:lumOff val="25000"/>
                  </a:schemeClr>
                </a:solidFill>
              </a:rPr>
              <a:t>, la parte recusante sólo podrá, en su caso, cuestionar lo decidido mediante el recurso de anulación contra el laudo.</a:t>
            </a:r>
          </a:p>
          <a:p>
            <a:pPr marL="457200" indent="-457200" eaLnBrk="1" fontAlgn="auto" hangingPunct="1">
              <a:buFont typeface="+mj-lt"/>
              <a:buAutoNum type="arabicPeriod"/>
              <a:defRPr/>
            </a:pPr>
            <a:r>
              <a:rPr lang="es-ES" b="1" dirty="0">
                <a:solidFill>
                  <a:schemeClr val="tx1">
                    <a:lumMod val="75000"/>
                    <a:lumOff val="25000"/>
                  </a:schemeClr>
                </a:solidFill>
              </a:rPr>
              <a:t>Artículo 41º.- Competencia para decidir la competencia del tribunal </a:t>
            </a:r>
            <a:r>
              <a:rPr lang="es-PE" b="1" dirty="0">
                <a:solidFill>
                  <a:schemeClr val="tx1">
                    <a:lumMod val="75000"/>
                    <a:lumOff val="25000"/>
                  </a:schemeClr>
                </a:solidFill>
              </a:rPr>
              <a:t>arbitral</a:t>
            </a:r>
          </a:p>
          <a:p>
            <a:pPr marL="201168" lvl="1" indent="0" algn="just" eaLnBrk="1" fontAlgn="auto" hangingPunct="1">
              <a:buFont typeface="Calibri" panose="020F0502020204030204" pitchFamily="34" charset="0"/>
              <a:buNone/>
              <a:defRPr/>
            </a:pPr>
            <a:r>
              <a:rPr lang="es-ES" dirty="0">
                <a:solidFill>
                  <a:schemeClr val="tx1">
                    <a:lumMod val="75000"/>
                    <a:lumOff val="25000"/>
                  </a:schemeClr>
                </a:solidFill>
              </a:rPr>
              <a:t>	1. El tribunal arbitral es el único competente para decidir sobre su propia competencia, incluso 	sobre las excepciones u 	objeciones al arbitraje relativas a la inexistencia, nulidad, anulabilidad, 	invalidez o ineficacia del convenio arbitral o por no estar 	pactado el arbitraje para resolver la 	materia controvertida o cualesquiera otras cuya estimación impida entrar en el fondo de la 	controversia. Se encuentran comprendidas en este ámbito las excepciones por prescripción, 	caducidad, cosa juzgada y cualquier 	otra que tenga por objeto impedir la continuación de las 	actuaciones arbitrales.</a:t>
            </a:r>
            <a:endParaRPr lang="es-PE" altLang="es-ES" dirty="0">
              <a:solidFill>
                <a:schemeClr val="tx1">
                  <a:lumMod val="75000"/>
                  <a:lumOff val="25000"/>
                </a:schemeClr>
              </a:solidFill>
            </a:endParaRPr>
          </a:p>
          <a:p>
            <a:pPr marL="91440" indent="-91440" eaLnBrk="1" fontAlgn="auto" hangingPunct="1">
              <a:buFont typeface="Arial"/>
              <a:buChar char="•"/>
              <a:defRPr/>
            </a:pPr>
            <a:endParaRPr lang="es-ES" altLang="es-ES" dirty="0">
              <a:solidFill>
                <a:schemeClr val="tx1">
                  <a:lumMod val="75000"/>
                  <a:lumOff val="25000"/>
                </a:schemeClr>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1 Título"/>
          <p:cNvSpPr>
            <a:spLocks noGrp="1"/>
          </p:cNvSpPr>
          <p:nvPr>
            <p:ph type="title"/>
          </p:nvPr>
        </p:nvSpPr>
        <p:spPr/>
        <p:txBody>
          <a:bodyPr rtlCol="0">
            <a:normAutofit/>
          </a:bodyPr>
          <a:lstStyle/>
          <a:p>
            <a:pPr eaLnBrk="1" fontAlgn="auto" hangingPunct="1">
              <a:spcAft>
                <a:spcPts val="0"/>
              </a:spcAft>
              <a:defRPr/>
            </a:pPr>
            <a:endParaRPr lang="es-PE" altLang="es-PE">
              <a:solidFill>
                <a:schemeClr val="tx1">
                  <a:lumMod val="75000"/>
                  <a:lumOff val="25000"/>
                </a:schemeClr>
              </a:solidFill>
            </a:endParaRPr>
          </a:p>
        </p:txBody>
      </p:sp>
      <p:sp>
        <p:nvSpPr>
          <p:cNvPr id="89091" name="2 Marcador de contenido"/>
          <p:cNvSpPr>
            <a:spLocks noGrp="1"/>
          </p:cNvSpPr>
          <p:nvPr>
            <p:ph idx="1"/>
          </p:nvPr>
        </p:nvSpPr>
        <p:spPr/>
        <p:txBody>
          <a:bodyPr/>
          <a:lstStyle/>
          <a:p>
            <a:pPr algn="just" eaLnBrk="1" hangingPunct="1"/>
            <a:r>
              <a:rPr lang="es-PE" altLang="es-PE"/>
              <a:t>Para juzgar la causal los jueces deberán resolver el caso pues, si no fuera así, ¿cómo sabrían que se inaplicó la norma que lo resolvía “correctamente”?</a:t>
            </a:r>
          </a:p>
          <a:p>
            <a:pPr algn="just" eaLnBrk="1" hangingPunct="1"/>
            <a:r>
              <a:rPr lang="es-PE" altLang="es-PE"/>
              <a:t>Por tanto, si bien los jueces no se pronunciarán sobre el fondo de la controversia sí deberán examinarlo en su integridad.</a:t>
            </a:r>
            <a:endParaRPr lang="es-ES" altLang="es-PE"/>
          </a:p>
        </p:txBody>
      </p:sp>
    </p:spTree>
    <p:extLst>
      <p:ext uri="{BB962C8B-B14F-4D97-AF65-F5344CB8AC3E}">
        <p14:creationId xmlns:p14="http://schemas.microsoft.com/office/powerpoint/2010/main" val="374172232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CA49F35E-C8B2-4A0E-BB8B-6C39E96F218A}"/>
              </a:ext>
            </a:extLst>
          </p:cNvPr>
          <p:cNvSpPr>
            <a:spLocks noGrp="1"/>
          </p:cNvSpPr>
          <p:nvPr>
            <p:ph type="title"/>
          </p:nvPr>
        </p:nvSpPr>
        <p:spPr/>
        <p:txBody>
          <a:bodyPr>
            <a:normAutofit/>
          </a:bodyPr>
          <a:lstStyle/>
          <a:p>
            <a:r>
              <a:rPr lang="es-PE" sz="6000" dirty="0"/>
              <a:t>La causal se aplica</a:t>
            </a:r>
          </a:p>
        </p:txBody>
      </p:sp>
      <p:sp>
        <p:nvSpPr>
          <p:cNvPr id="5" name="Marcador de texto 4">
            <a:extLst>
              <a:ext uri="{FF2B5EF4-FFF2-40B4-BE49-F238E27FC236}">
                <a16:creationId xmlns:a16="http://schemas.microsoft.com/office/drawing/2014/main" id="{063E56DD-A191-4A96-83FD-951735DF37E7}"/>
              </a:ext>
            </a:extLst>
          </p:cNvPr>
          <p:cNvSpPr>
            <a:spLocks noGrp="1"/>
          </p:cNvSpPr>
          <p:nvPr>
            <p:ph type="body" idx="1"/>
          </p:nvPr>
        </p:nvSpPr>
        <p:spPr/>
        <p:txBody>
          <a:bodyPr>
            <a:normAutofit/>
          </a:bodyPr>
          <a:lstStyle/>
          <a:p>
            <a:pPr algn="r"/>
            <a:r>
              <a:rPr lang="es-PE" dirty="0"/>
              <a:t>Expediente 0008-2015, Segunda Sala Comercial</a:t>
            </a:r>
          </a:p>
        </p:txBody>
      </p:sp>
    </p:spTree>
    <p:extLst>
      <p:ext uri="{BB962C8B-B14F-4D97-AF65-F5344CB8AC3E}">
        <p14:creationId xmlns:p14="http://schemas.microsoft.com/office/powerpoint/2010/main" val="109734188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6979E77-99B5-4DE4-9E88-160766BFC364}"/>
              </a:ext>
            </a:extLst>
          </p:cNvPr>
          <p:cNvSpPr>
            <a:spLocks noGrp="1"/>
          </p:cNvSpPr>
          <p:nvPr>
            <p:ph type="title"/>
          </p:nvPr>
        </p:nvSpPr>
        <p:spPr/>
        <p:txBody>
          <a:bodyPr/>
          <a:lstStyle/>
          <a:p>
            <a:r>
              <a:rPr lang="es-PE" dirty="0"/>
              <a:t>El caso</a:t>
            </a:r>
          </a:p>
        </p:txBody>
      </p:sp>
      <p:sp>
        <p:nvSpPr>
          <p:cNvPr id="5" name="Marcador de contenido 4">
            <a:extLst>
              <a:ext uri="{FF2B5EF4-FFF2-40B4-BE49-F238E27FC236}">
                <a16:creationId xmlns:a16="http://schemas.microsoft.com/office/drawing/2014/main" id="{9B675584-325D-4336-B98C-125CA250BC70}"/>
              </a:ext>
            </a:extLst>
          </p:cNvPr>
          <p:cNvSpPr>
            <a:spLocks noGrp="1"/>
          </p:cNvSpPr>
          <p:nvPr>
            <p:ph idx="1"/>
          </p:nvPr>
        </p:nvSpPr>
        <p:spPr/>
        <p:txBody>
          <a:bodyPr/>
          <a:lstStyle/>
          <a:p>
            <a:pPr algn="just"/>
            <a:r>
              <a:rPr lang="es-PE" dirty="0"/>
              <a:t>Servicio de consultoría "la prestación del servicio de consultoría en control interno para la aplicación de la metodología de análisis de riesgos y evaluación de controles en proceso institucional de la SUNAT”.</a:t>
            </a:r>
          </a:p>
        </p:txBody>
      </p:sp>
    </p:spTree>
    <p:extLst>
      <p:ext uri="{BB962C8B-B14F-4D97-AF65-F5344CB8AC3E}">
        <p14:creationId xmlns:p14="http://schemas.microsoft.com/office/powerpoint/2010/main" val="337407485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636CC4-5458-4C3D-8601-296624DED32A}"/>
              </a:ext>
            </a:extLst>
          </p:cNvPr>
          <p:cNvSpPr>
            <a:spLocks noGrp="1"/>
          </p:cNvSpPr>
          <p:nvPr>
            <p:ph type="title"/>
          </p:nvPr>
        </p:nvSpPr>
        <p:spPr/>
        <p:txBody>
          <a:bodyPr/>
          <a:lstStyle/>
          <a:p>
            <a:endParaRPr lang="es-PE"/>
          </a:p>
        </p:txBody>
      </p:sp>
      <p:sp>
        <p:nvSpPr>
          <p:cNvPr id="3" name="Marcador de contenido 2">
            <a:extLst>
              <a:ext uri="{FF2B5EF4-FFF2-40B4-BE49-F238E27FC236}">
                <a16:creationId xmlns:a16="http://schemas.microsoft.com/office/drawing/2014/main" id="{17CEDF87-1F7D-4DE2-84C3-5534BEB397D4}"/>
              </a:ext>
            </a:extLst>
          </p:cNvPr>
          <p:cNvSpPr>
            <a:spLocks noGrp="1"/>
          </p:cNvSpPr>
          <p:nvPr>
            <p:ph idx="1"/>
          </p:nvPr>
        </p:nvSpPr>
        <p:spPr/>
        <p:txBody>
          <a:bodyPr>
            <a:normAutofit/>
          </a:bodyPr>
          <a:lstStyle/>
          <a:p>
            <a:pPr algn="just"/>
            <a:r>
              <a:rPr lang="es-PE" dirty="0"/>
              <a:t>Con Carta Notarial N 067-20l3-SUNAT/4G3000 del 18 de Julio de 2013 el Gerente Administrativo </a:t>
            </a:r>
            <a:r>
              <a:rPr lang="es-PE" dirty="0">
                <a:highlight>
                  <a:srgbClr val="FFFF00"/>
                </a:highlight>
              </a:rPr>
              <a:t>inicia el procedimiento de Resolución de Contrato por el incumplimiento de la presentación del Informe de Avance y el Levantamiento de observaciones, otorgando el plazo de un (01) día calendario bajo apercibimiento de resolver el contrato </a:t>
            </a:r>
            <a:r>
              <a:rPr lang="es-PE" dirty="0"/>
              <a:t>para presentar lo requerido .</a:t>
            </a:r>
          </a:p>
          <a:p>
            <a:pPr algn="just"/>
            <a:r>
              <a:rPr lang="es-PE" dirty="0"/>
              <a:t>Pese a las limitaciones de información atribuibles a la Entidad demandada, con Oficio W 23l-2013/T&amp;A del 19 de Julio de 2013 y con Oficio W250-20J3/T&amp;A del 26 de Julio de 2013, </a:t>
            </a:r>
            <a:r>
              <a:rPr lang="es-PE" dirty="0">
                <a:highlight>
                  <a:srgbClr val="FFFF00"/>
                </a:highlight>
              </a:rPr>
              <a:t>nuestra representada CUMPLE con enviar el Informe de Avance y Informe Final respectivamente. Mediante los cuales se levanta las observaciones realizadas con Carta </a:t>
            </a:r>
            <a:r>
              <a:rPr lang="es-PE" dirty="0" err="1">
                <a:highlight>
                  <a:srgbClr val="FFFF00"/>
                </a:highlight>
              </a:rPr>
              <a:t>N°</a:t>
            </a:r>
            <a:r>
              <a:rPr lang="es-PE" dirty="0">
                <a:highlight>
                  <a:srgbClr val="FFFF00"/>
                </a:highlight>
              </a:rPr>
              <a:t> 1189-2013-SUNAT-4G3600 del 18 de Junio de 2013 </a:t>
            </a:r>
            <a:r>
              <a:rPr lang="es-PE" dirty="0"/>
              <a:t>y Carta WI200-2013-SUNAT-4G3600 del 19 de Junio de 2013, tal y como se detalla;</a:t>
            </a:r>
          </a:p>
          <a:p>
            <a:endParaRPr lang="es-PE" dirty="0"/>
          </a:p>
        </p:txBody>
      </p:sp>
    </p:spTree>
    <p:extLst>
      <p:ext uri="{BB962C8B-B14F-4D97-AF65-F5344CB8AC3E}">
        <p14:creationId xmlns:p14="http://schemas.microsoft.com/office/powerpoint/2010/main" val="359836150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D2417D-D660-4D8B-BFCA-C72B36F296A4}"/>
              </a:ext>
            </a:extLst>
          </p:cNvPr>
          <p:cNvSpPr>
            <a:spLocks noGrp="1"/>
          </p:cNvSpPr>
          <p:nvPr>
            <p:ph type="title"/>
          </p:nvPr>
        </p:nvSpPr>
        <p:spPr/>
        <p:txBody>
          <a:bodyPr/>
          <a:lstStyle/>
          <a:p>
            <a:endParaRPr lang="es-PE"/>
          </a:p>
        </p:txBody>
      </p:sp>
      <p:sp>
        <p:nvSpPr>
          <p:cNvPr id="3" name="Marcador de contenido 2">
            <a:extLst>
              <a:ext uri="{FF2B5EF4-FFF2-40B4-BE49-F238E27FC236}">
                <a16:creationId xmlns:a16="http://schemas.microsoft.com/office/drawing/2014/main" id="{DB845589-645C-4708-8233-71A48686040F}"/>
              </a:ext>
            </a:extLst>
          </p:cNvPr>
          <p:cNvSpPr>
            <a:spLocks noGrp="1"/>
          </p:cNvSpPr>
          <p:nvPr>
            <p:ph idx="1"/>
          </p:nvPr>
        </p:nvSpPr>
        <p:spPr/>
        <p:txBody>
          <a:bodyPr/>
          <a:lstStyle/>
          <a:p>
            <a:pPr algn="just"/>
            <a:r>
              <a:rPr lang="es-PE" dirty="0"/>
              <a:t>¿Qué efectos produce la falta de pronunciamiento sobre la conformidad del servicio prestado?</a:t>
            </a:r>
          </a:p>
          <a:p>
            <a:pPr algn="just"/>
            <a:endParaRPr lang="es-PE" dirty="0"/>
          </a:p>
          <a:p>
            <a:pPr algn="just"/>
            <a:r>
              <a:rPr lang="es-PE" dirty="0"/>
              <a:t>La árbitra consideró que existió aceptación tácita porque la Entidad  no respondió ni observó el documento entregado como resultado de la consultoría, en el plazo de 10 días fijado en el contrato.</a:t>
            </a:r>
          </a:p>
          <a:p>
            <a:pPr algn="just"/>
            <a:r>
              <a:rPr lang="es-PE" dirty="0"/>
              <a:t>Consideró que debía aplicarse el artículo 142 del CC.</a:t>
            </a:r>
          </a:p>
        </p:txBody>
      </p:sp>
    </p:spTree>
    <p:extLst>
      <p:ext uri="{BB962C8B-B14F-4D97-AF65-F5344CB8AC3E}">
        <p14:creationId xmlns:p14="http://schemas.microsoft.com/office/powerpoint/2010/main" val="362300655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F520D3-51BC-4B85-B7B6-203E53356D30}"/>
              </a:ext>
            </a:extLst>
          </p:cNvPr>
          <p:cNvSpPr>
            <a:spLocks noGrp="1"/>
          </p:cNvSpPr>
          <p:nvPr>
            <p:ph type="title"/>
          </p:nvPr>
        </p:nvSpPr>
        <p:spPr/>
        <p:txBody>
          <a:bodyPr>
            <a:normAutofit/>
          </a:bodyPr>
          <a:lstStyle/>
          <a:p>
            <a:r>
              <a:rPr lang="es-PE" sz="3600" dirty="0"/>
              <a:t>Artículo 176.- Recepción y conformidad </a:t>
            </a:r>
            <a:br>
              <a:rPr lang="es-PE" sz="3600" dirty="0"/>
            </a:br>
            <a:r>
              <a:rPr lang="es-PE" sz="3600" dirty="0"/>
              <a:t>(Reglamento</a:t>
            </a:r>
            <a:r>
              <a:rPr lang="es-US" sz="3600" dirty="0"/>
              <a:t> del D. </a:t>
            </a:r>
            <a:r>
              <a:rPr lang="es-US" sz="3600" dirty="0" err="1"/>
              <a:t>Leg</a:t>
            </a:r>
            <a:r>
              <a:rPr lang="es-US" sz="3600" dirty="0"/>
              <a:t>. 1017</a:t>
            </a:r>
            <a:r>
              <a:rPr lang="es-PE" sz="3600" dirty="0"/>
              <a:t>)</a:t>
            </a:r>
          </a:p>
        </p:txBody>
      </p:sp>
      <p:sp>
        <p:nvSpPr>
          <p:cNvPr id="3" name="Marcador de contenido 2">
            <a:extLst>
              <a:ext uri="{FF2B5EF4-FFF2-40B4-BE49-F238E27FC236}">
                <a16:creationId xmlns:a16="http://schemas.microsoft.com/office/drawing/2014/main" id="{39ACFED9-672A-42A9-8314-4906C03F2157}"/>
              </a:ext>
            </a:extLst>
          </p:cNvPr>
          <p:cNvSpPr>
            <a:spLocks noGrp="1"/>
          </p:cNvSpPr>
          <p:nvPr>
            <p:ph idx="1"/>
          </p:nvPr>
        </p:nvSpPr>
        <p:spPr/>
        <p:txBody>
          <a:bodyPr>
            <a:normAutofit fontScale="85000" lnSpcReduction="10000"/>
          </a:bodyPr>
          <a:lstStyle/>
          <a:p>
            <a:pPr marL="0" indent="0" algn="just">
              <a:buNone/>
            </a:pPr>
            <a:r>
              <a:rPr lang="es-PE" dirty="0"/>
              <a:t>La recepción y conformidad es responsabilidad del órgano de administración o, en su caso, del órgano establecido en las Bases, sin perjuicio de lo que se disponga en las normas de organización interna de la Entidad. </a:t>
            </a:r>
          </a:p>
          <a:p>
            <a:pPr marL="0" indent="0" algn="just">
              <a:buNone/>
            </a:pPr>
            <a:r>
              <a:rPr lang="es-PE" dirty="0"/>
              <a:t>La conformidad requiere del informe del funcionario responsable del área usuaria, quien deberá verificar, dependiendo de la naturaleza de la prestación, la calidad, cantidad y cumplimiento de las condiciones contractuales, debiendo realizar las pruebas que fueran necesarias. </a:t>
            </a:r>
          </a:p>
          <a:p>
            <a:pPr marL="0" indent="0" algn="just">
              <a:buNone/>
            </a:pPr>
            <a:r>
              <a:rPr lang="es-PE" dirty="0"/>
              <a:t>Tratándose de órdenes de compra o de servicio, derivadas de Adjudicaciones de Menor Cuantía distintas a las de consultoría y ejecución de obras, la conformidad puede consignarse en dicho documento. </a:t>
            </a:r>
          </a:p>
          <a:p>
            <a:pPr marL="0" indent="0" algn="just">
              <a:buNone/>
            </a:pPr>
            <a:r>
              <a:rPr lang="es-PE" dirty="0"/>
              <a:t>De existir observaciones se consignaran en el acta respectiva, indicándose claramente el sentido de estas, dándose al contratista un plazo prudencial para su subsanación, en función a la complejidad del bien o servicio. Dicho plazo no podrá ser menor de dos (2) ni mayor de diez (10) días calendario. Si pese al plazo otorgado, el contratista no cumpliese a cabalidad con la subsanación, la Entidad podrá resolver el contrato, sin perjuicio de aplicar las penalidades que correspondan. </a:t>
            </a:r>
          </a:p>
          <a:p>
            <a:pPr marL="0" indent="0" algn="just">
              <a:buNone/>
            </a:pPr>
            <a:r>
              <a:rPr lang="es-PE" dirty="0"/>
              <a:t>Este procedimiento no será aplicable cuando los bienes y/o servicios manifiestamente no cumplan con las características y condiciones ofrecidas, en cuyo caso la Entidad no efectuará la recepción, debiendo considerarse como no ejecutada la prestación, aplicándose las penalidades que correspondan.</a:t>
            </a:r>
          </a:p>
        </p:txBody>
      </p:sp>
    </p:spTree>
    <p:extLst>
      <p:ext uri="{BB962C8B-B14F-4D97-AF65-F5344CB8AC3E}">
        <p14:creationId xmlns:p14="http://schemas.microsoft.com/office/powerpoint/2010/main" val="94311688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877CE1-5F92-4DD6-8D09-3AA035E5C660}"/>
              </a:ext>
            </a:extLst>
          </p:cNvPr>
          <p:cNvSpPr>
            <a:spLocks noGrp="1"/>
          </p:cNvSpPr>
          <p:nvPr>
            <p:ph type="title"/>
          </p:nvPr>
        </p:nvSpPr>
        <p:spPr/>
        <p:txBody>
          <a:bodyPr/>
          <a:lstStyle/>
          <a:p>
            <a:r>
              <a:rPr lang="es-PE" dirty="0"/>
              <a:t>Último párrafo</a:t>
            </a:r>
          </a:p>
        </p:txBody>
      </p:sp>
      <p:sp>
        <p:nvSpPr>
          <p:cNvPr id="3" name="Marcador de contenido 2">
            <a:extLst>
              <a:ext uri="{FF2B5EF4-FFF2-40B4-BE49-F238E27FC236}">
                <a16:creationId xmlns:a16="http://schemas.microsoft.com/office/drawing/2014/main" id="{73B554CF-1306-414F-9844-AFE2DA5549F4}"/>
              </a:ext>
            </a:extLst>
          </p:cNvPr>
          <p:cNvSpPr>
            <a:spLocks noGrp="1"/>
          </p:cNvSpPr>
          <p:nvPr>
            <p:ph idx="1"/>
          </p:nvPr>
        </p:nvSpPr>
        <p:spPr/>
        <p:txBody>
          <a:bodyPr/>
          <a:lstStyle/>
          <a:p>
            <a:pPr marL="0" indent="0" algn="just">
              <a:buNone/>
            </a:pPr>
            <a:r>
              <a:rPr lang="es-PE" dirty="0">
                <a:highlight>
                  <a:srgbClr val="FFFF00"/>
                </a:highlight>
              </a:rPr>
              <a:t>Las discrepancias en relación a la recepción y/o conformidad, así como la negativa de la Entidad de efectuarlas </a:t>
            </a:r>
            <a:r>
              <a:rPr lang="es-PE" u="sng" dirty="0">
                <a:highlight>
                  <a:srgbClr val="FFFF00"/>
                </a:highlight>
              </a:rPr>
              <a:t>podrán ser sometidas a conciliación y/o arbitraje</a:t>
            </a:r>
            <a:r>
              <a:rPr lang="es-PE" dirty="0">
                <a:highlight>
                  <a:srgbClr val="FFFF00"/>
                </a:highlight>
              </a:rPr>
              <a:t> dentro del plazo de quince (15) días hábiles de ocurrida la recepción, la negativa </a:t>
            </a:r>
            <a:r>
              <a:rPr lang="es-PE" u="sng" dirty="0">
                <a:solidFill>
                  <a:srgbClr val="FF0000"/>
                </a:solidFill>
                <a:highlight>
                  <a:srgbClr val="FFFF00"/>
                </a:highlight>
              </a:rPr>
              <a:t>o de vencido el plazo para otorgar la conformidad, según corresponda</a:t>
            </a:r>
            <a:r>
              <a:rPr lang="es-PE" dirty="0">
                <a:highlight>
                  <a:srgbClr val="FFFF00"/>
                </a:highlight>
              </a:rPr>
              <a:t>.</a:t>
            </a:r>
          </a:p>
        </p:txBody>
      </p:sp>
    </p:spTree>
    <p:extLst>
      <p:ext uri="{BB962C8B-B14F-4D97-AF65-F5344CB8AC3E}">
        <p14:creationId xmlns:p14="http://schemas.microsoft.com/office/powerpoint/2010/main" val="413508087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F7698798-DCF3-44FC-9502-CA4329DD9C91}"/>
              </a:ext>
            </a:extLst>
          </p:cNvPr>
          <p:cNvSpPr>
            <a:spLocks noGrp="1"/>
          </p:cNvSpPr>
          <p:nvPr>
            <p:ph type="title"/>
          </p:nvPr>
        </p:nvSpPr>
        <p:spPr/>
        <p:txBody>
          <a:bodyPr/>
          <a:lstStyle/>
          <a:p>
            <a:r>
              <a:rPr lang="es-PE" dirty="0"/>
              <a:t>Las razones de la Sala</a:t>
            </a:r>
          </a:p>
        </p:txBody>
      </p:sp>
      <p:sp>
        <p:nvSpPr>
          <p:cNvPr id="5" name="Marcador de contenido 4">
            <a:extLst>
              <a:ext uri="{FF2B5EF4-FFF2-40B4-BE49-F238E27FC236}">
                <a16:creationId xmlns:a16="http://schemas.microsoft.com/office/drawing/2014/main" id="{37958EE1-BF1D-4BFE-87BB-A82FA25B05AA}"/>
              </a:ext>
            </a:extLst>
          </p:cNvPr>
          <p:cNvSpPr>
            <a:spLocks noGrp="1"/>
          </p:cNvSpPr>
          <p:nvPr>
            <p:ph idx="1"/>
          </p:nvPr>
        </p:nvSpPr>
        <p:spPr/>
        <p:txBody>
          <a:bodyPr>
            <a:normAutofit lnSpcReduction="10000"/>
          </a:bodyPr>
          <a:lstStyle/>
          <a:p>
            <a:pPr algn="just"/>
            <a:r>
              <a:rPr lang="es-PE" b="1" dirty="0"/>
              <a:t>Décimo Séptimo.- </a:t>
            </a:r>
            <a:r>
              <a:rPr lang="es-PE" dirty="0"/>
              <a:t>La evaluación de tal fundamentación permite a este Colegiado advertir que si bien la Árbitro Único expresó el sustento que respaldó su decisión de emplear las figuras jurídicas recogidas en el ordenamiento civil sustantivo, como la </a:t>
            </a:r>
            <a:r>
              <a:rPr lang="es-PE" i="1" dirty="0"/>
              <a:t>“aceptación tácita”</a:t>
            </a:r>
            <a:r>
              <a:rPr lang="es-PE" dirty="0"/>
              <a:t>, </a:t>
            </a:r>
            <a:r>
              <a:rPr lang="es-PE" dirty="0">
                <a:highlight>
                  <a:srgbClr val="FFFF00"/>
                </a:highlight>
              </a:rPr>
              <a:t>expresando particularmente en el punto 11 de dicho pronunciamiento que no encontrándose regulada la figura de la aprobación tácita en relación a la conformidad de la prestación en la Ley de Contrataciones del Estado, es que consideró aplicable a la controversia el Código Civil, por ser ésta la norma que regula lo referente al acto jurídico y al cumplimiento de las obligaciones contractuales</a:t>
            </a:r>
            <a:r>
              <a:rPr lang="es-PE" dirty="0"/>
              <a:t>, evocando para ello lo preceptuado por el Artículo 141° del Código Civil, que establece las formas como puede ser expresada la voluntad, a saber: expresa y tácita, </a:t>
            </a:r>
            <a:r>
              <a:rPr lang="es-PE" dirty="0">
                <a:highlight>
                  <a:srgbClr val="FFFF00"/>
                </a:highlight>
              </a:rPr>
              <a:t>no se puede dejar de observar que tal proceder no guardó el orden de prelación previsto por el Artículo 52°.3 de la Ley de Contrataciones del Estado, desde que de acuerdo a éste, antes de la aplicación de normas de derecho privado, se debió recurrir a las normas de derecho público que fueran pertinentes (</a:t>
            </a:r>
            <a:r>
              <a:rPr lang="es-PE" i="1" dirty="0">
                <a:highlight>
                  <a:srgbClr val="FFFF00"/>
                </a:highlight>
              </a:rPr>
              <a:t>como -sólo a manera de ejemplo- la Ley del Procedimiento Administrativo General o la Ley </a:t>
            </a:r>
            <a:r>
              <a:rPr lang="es-PE" i="1" dirty="0" err="1">
                <a:highlight>
                  <a:srgbClr val="FFFF00"/>
                </a:highlight>
              </a:rPr>
              <a:t>N°</a:t>
            </a:r>
            <a:r>
              <a:rPr lang="es-PE" i="1" dirty="0">
                <a:highlight>
                  <a:srgbClr val="FFFF00"/>
                </a:highlight>
              </a:rPr>
              <a:t> 29060</a:t>
            </a:r>
            <a:r>
              <a:rPr lang="es-PE" dirty="0">
                <a:highlight>
                  <a:srgbClr val="FFFF00"/>
                </a:highlight>
              </a:rPr>
              <a:t>), </a:t>
            </a:r>
            <a:r>
              <a:rPr lang="es-PE" u="sng" dirty="0">
                <a:solidFill>
                  <a:srgbClr val="FF0000"/>
                </a:solidFill>
                <a:highlight>
                  <a:srgbClr val="FFFF00"/>
                </a:highlight>
              </a:rPr>
              <a:t>cuyo objetivo descarte en su examen valorativo y jurídico no mereció explicación alguna, incidiéndose de modo adicional en una vulneración al debido proceso.</a:t>
            </a:r>
          </a:p>
        </p:txBody>
      </p:sp>
      <p:sp>
        <p:nvSpPr>
          <p:cNvPr id="6" name="Flecha: a la derecha 5">
            <a:extLst>
              <a:ext uri="{FF2B5EF4-FFF2-40B4-BE49-F238E27FC236}">
                <a16:creationId xmlns:a16="http://schemas.microsoft.com/office/drawing/2014/main" id="{E51793A1-7260-467C-8CAF-AF98E068FAD1}"/>
              </a:ext>
            </a:extLst>
          </p:cNvPr>
          <p:cNvSpPr/>
          <p:nvPr/>
        </p:nvSpPr>
        <p:spPr>
          <a:xfrm>
            <a:off x="0" y="5380383"/>
            <a:ext cx="838200" cy="4240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95588865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6E3355-A03A-495C-A4A0-F9878F373BC1}"/>
              </a:ext>
            </a:extLst>
          </p:cNvPr>
          <p:cNvSpPr>
            <a:spLocks noGrp="1"/>
          </p:cNvSpPr>
          <p:nvPr>
            <p:ph type="title"/>
          </p:nvPr>
        </p:nvSpPr>
        <p:spPr/>
        <p:txBody>
          <a:bodyPr/>
          <a:lstStyle/>
          <a:p>
            <a:endParaRPr lang="es-PE"/>
          </a:p>
        </p:txBody>
      </p:sp>
      <p:sp>
        <p:nvSpPr>
          <p:cNvPr id="3" name="Marcador de contenido 2">
            <a:extLst>
              <a:ext uri="{FF2B5EF4-FFF2-40B4-BE49-F238E27FC236}">
                <a16:creationId xmlns:a16="http://schemas.microsoft.com/office/drawing/2014/main" id="{71A692B1-1024-4243-AEB2-9E8C398BF09B}"/>
              </a:ext>
            </a:extLst>
          </p:cNvPr>
          <p:cNvSpPr>
            <a:spLocks noGrp="1"/>
          </p:cNvSpPr>
          <p:nvPr>
            <p:ph idx="1"/>
          </p:nvPr>
        </p:nvSpPr>
        <p:spPr/>
        <p:txBody>
          <a:bodyPr>
            <a:normAutofit/>
          </a:bodyPr>
          <a:lstStyle/>
          <a:p>
            <a:pPr algn="just"/>
            <a:r>
              <a:rPr lang="es-PE" b="1" dirty="0"/>
              <a:t>Décimo Noveno.- </a:t>
            </a:r>
            <a:r>
              <a:rPr lang="es-PE" dirty="0"/>
              <a:t>En ese contexto, la actuación de la Árbitro Único, en relación a la aplicación supletoria del Código Civil, </a:t>
            </a:r>
            <a:r>
              <a:rPr lang="es-PE" dirty="0">
                <a:highlight>
                  <a:srgbClr val="FFFF00"/>
                </a:highlight>
              </a:rPr>
              <a:t>desconoció objetivamente el orden de prelación o jerarquía normativa recogido por el Artículo 52°.3 </a:t>
            </a:r>
            <a:r>
              <a:rPr lang="es-PE" dirty="0"/>
              <a:t>de la Ley de Contrataciones del Estado, por lo que este Colegiado concluye que el Laudo materia de la presente revisión de validez debe ser anulado y la Árbitro Único emitir nuevo pronunciamiento en el que se respete la prelación normativa en materia de contratación con el Estado.</a:t>
            </a:r>
          </a:p>
          <a:p>
            <a:pPr algn="just"/>
            <a:r>
              <a:rPr lang="es-PE" b="1" dirty="0"/>
              <a:t>Vigésimo.- </a:t>
            </a:r>
            <a:r>
              <a:rPr lang="es-PE" dirty="0"/>
              <a:t>En ese mismo sentido, </a:t>
            </a:r>
            <a:r>
              <a:rPr lang="es-PE" dirty="0">
                <a:highlight>
                  <a:srgbClr val="FFFF00"/>
                </a:highlight>
              </a:rPr>
              <a:t>el Laudo Arbitral cuya anulación se pretende no fue emitido válidamente por transgredir el Principio de Legalidad,</a:t>
            </a:r>
            <a:r>
              <a:rPr lang="es-PE" dirty="0"/>
              <a:t> por lo que el Recurso, que persigue extenderse a la decisión que resolvió el pedido de Interpretación del Laudo Arbitral –</a:t>
            </a:r>
            <a:r>
              <a:rPr lang="es-PE" i="1" dirty="0"/>
              <a:t>resolución número quince</a:t>
            </a:r>
            <a:r>
              <a:rPr lang="es-PE" dirty="0"/>
              <a:t>- de fecha doce de diciembre de dos mil catorce, debe ser declarado fundado.</a:t>
            </a:r>
          </a:p>
        </p:txBody>
      </p:sp>
      <p:sp>
        <p:nvSpPr>
          <p:cNvPr id="4" name="Flecha: a la derecha 3">
            <a:extLst>
              <a:ext uri="{FF2B5EF4-FFF2-40B4-BE49-F238E27FC236}">
                <a16:creationId xmlns:a16="http://schemas.microsoft.com/office/drawing/2014/main" id="{B8B883A7-C542-48EF-B162-3FF62C43A4EA}"/>
              </a:ext>
            </a:extLst>
          </p:cNvPr>
          <p:cNvSpPr/>
          <p:nvPr/>
        </p:nvSpPr>
        <p:spPr>
          <a:xfrm>
            <a:off x="0" y="4598504"/>
            <a:ext cx="838200" cy="4770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413797751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21136E3-4304-4259-838F-D962A857F287}"/>
              </a:ext>
            </a:extLst>
          </p:cNvPr>
          <p:cNvSpPr>
            <a:spLocks noGrp="1"/>
          </p:cNvSpPr>
          <p:nvPr>
            <p:ph type="title"/>
          </p:nvPr>
        </p:nvSpPr>
        <p:spPr/>
        <p:txBody>
          <a:bodyPr/>
          <a:lstStyle/>
          <a:p>
            <a:r>
              <a:rPr lang="es-PE" dirty="0"/>
              <a:t>La casación</a:t>
            </a:r>
          </a:p>
        </p:txBody>
      </p:sp>
      <p:sp>
        <p:nvSpPr>
          <p:cNvPr id="5" name="Marcador de texto 4">
            <a:extLst>
              <a:ext uri="{FF2B5EF4-FFF2-40B4-BE49-F238E27FC236}">
                <a16:creationId xmlns:a16="http://schemas.microsoft.com/office/drawing/2014/main" id="{6852F060-DCAF-47AA-AA0A-4000AE183605}"/>
              </a:ext>
            </a:extLst>
          </p:cNvPr>
          <p:cNvSpPr>
            <a:spLocks noGrp="1"/>
          </p:cNvSpPr>
          <p:nvPr>
            <p:ph type="body" idx="1"/>
          </p:nvPr>
        </p:nvSpPr>
        <p:spPr/>
        <p:txBody>
          <a:bodyPr/>
          <a:lstStyle/>
          <a:p>
            <a:pPr algn="r"/>
            <a:r>
              <a:rPr lang="es-PE" dirty="0"/>
              <a:t>CAS. 4593-2015, Lima (19 de junio de 2017)</a:t>
            </a:r>
          </a:p>
        </p:txBody>
      </p:sp>
    </p:spTree>
    <p:extLst>
      <p:ext uri="{BB962C8B-B14F-4D97-AF65-F5344CB8AC3E}">
        <p14:creationId xmlns:p14="http://schemas.microsoft.com/office/powerpoint/2010/main" val="1587006477"/>
      </p:ext>
    </p:extLst>
  </p:cSld>
  <p:clrMapOvr>
    <a:masterClrMapping/>
  </p:clrMapOvr>
</p:sld>
</file>

<file path=ppt/theme/theme1.xml><?xml version="1.0" encoding="utf-8"?>
<a:theme xmlns:a="http://schemas.openxmlformats.org/drawingml/2006/main" name="Retrospección">
  <a:themeElements>
    <a:clrScheme name="Verde azulado">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7969</TotalTime>
  <Words>15337</Words>
  <Application>Microsoft Office PowerPoint</Application>
  <PresentationFormat>Panorámica</PresentationFormat>
  <Paragraphs>716</Paragraphs>
  <Slides>196</Slides>
  <Notes>93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196</vt:i4>
      </vt:variant>
    </vt:vector>
  </HeadingPairs>
  <TitlesOfParts>
    <vt:vector size="203" baseType="lpstr">
      <vt:lpstr>Arial</vt:lpstr>
      <vt:lpstr>Calibri</vt:lpstr>
      <vt:lpstr>Calibri Light</vt:lpstr>
      <vt:lpstr>Garamond</vt:lpstr>
      <vt:lpstr>Times New Roman</vt:lpstr>
      <vt:lpstr>Wingdings</vt:lpstr>
      <vt:lpstr>Retrospección</vt:lpstr>
      <vt:lpstr>El recurso de nulidad de laudo</vt:lpstr>
      <vt:lpstr>Aspectos generales</vt:lpstr>
      <vt:lpstr>Finalidades del control</vt:lpstr>
      <vt:lpstr>Rechazo del principio de interpretación In Favorem Valididatis</vt:lpstr>
      <vt:lpstr>Prohibición de pronunciamiento sobre el fondo de la controversia</vt:lpstr>
      <vt:lpstr>¿Causales taxativas?</vt:lpstr>
      <vt:lpstr>Sin embargo,</vt:lpstr>
      <vt:lpstr>CAS. N° 3079-2011 PIURA  (Estrella de Belén)</vt:lpstr>
      <vt:lpstr>Las causales de nulidad</vt:lpstr>
      <vt:lpstr>Las causales de nulidad</vt:lpstr>
      <vt:lpstr>¿Más la nulidad de cosa juzgada fraudulenta?</vt:lpstr>
      <vt:lpstr>Sentencias sobre nulidad de laudos</vt:lpstr>
      <vt:lpstr>La recusación de los árbitros</vt:lpstr>
      <vt:lpstr>Las decisiones que desestiman una recusación</vt:lpstr>
      <vt:lpstr>El estándar de revisión de la imparcialidad  e independencia de los árbitros</vt:lpstr>
      <vt:lpstr>Arbitrio de tercero</vt:lpstr>
      <vt:lpstr>Las reglas IBA sobre conflictos de interés</vt:lpstr>
      <vt:lpstr>Nuevas reglas IBA sobre conflictos de interés</vt:lpstr>
      <vt:lpstr>Presentación de PowerPoint</vt:lpstr>
      <vt:lpstr>Los árbitros cuñados</vt:lpstr>
      <vt:lpstr>Las conclusiones </vt:lpstr>
      <vt:lpstr>Relaciones entre árbitros y abogados</vt:lpstr>
      <vt:lpstr>Presentación de PowerPoint</vt:lpstr>
      <vt:lpstr>Exp. Nº : 00111-2015-0</vt:lpstr>
      <vt:lpstr>Presentación de PowerPoint</vt:lpstr>
      <vt:lpstr>Recusación e investigaciones penales</vt:lpstr>
      <vt:lpstr>La opinión de un árbitro internacional</vt:lpstr>
      <vt:lpstr>El control judicial del Competence Competence</vt:lpstr>
      <vt:lpstr>Las decisiones sobre la propia competencia</vt:lpstr>
      <vt:lpstr>Jurisdicción y Admisibilidad</vt:lpstr>
      <vt:lpstr>La revisión judicial del competence competence: la visión doctrinaria</vt:lpstr>
      <vt:lpstr>Presentación de PowerPoint</vt:lpstr>
      <vt:lpstr>Regla de prioridad cronológica</vt:lpstr>
      <vt:lpstr>¿Recoge nuestra ley esta doctrina?</vt:lpstr>
      <vt:lpstr>Y cuestiones que no son fondo de la controversia</vt:lpstr>
      <vt:lpstr>¿Qué es el fondo de la controversia?</vt:lpstr>
      <vt:lpstr>¿Qué significa análisis de fondo?</vt:lpstr>
      <vt:lpstr>Qué cuestiones no son fondo de la controversia de acuerdo al artículo 41</vt:lpstr>
      <vt:lpstr> Cualquier otra que tenga por objeto impedir la continuación de las actuaciones arbitrales. </vt:lpstr>
      <vt:lpstr>¿Cómo se controla el laudo sobre la propia jurisdicción? </vt:lpstr>
      <vt:lpstr>El caso TSG. Exp. 451-2009 (1ª Sala Comercial)</vt:lpstr>
      <vt:lpstr>¿Qué dice la doctrina y la jurisprudencia?</vt:lpstr>
      <vt:lpstr>Presentación de PowerPoint</vt:lpstr>
      <vt:lpstr>Presentación de PowerPoint</vt:lpstr>
      <vt:lpstr>¿Y las otras decisiones?</vt:lpstr>
      <vt:lpstr>La posición de las Salas Comerciales</vt:lpstr>
      <vt:lpstr>Expediente N° 00223-2016</vt:lpstr>
      <vt:lpstr>Algunas cuestiones específicas</vt:lpstr>
      <vt:lpstr>El examen de la caducidad</vt:lpstr>
      <vt:lpstr>Sentencias</vt:lpstr>
      <vt:lpstr>La Sala Suprema sostiene que: </vt:lpstr>
      <vt:lpstr>Casación 1907-2013 Junín</vt:lpstr>
      <vt:lpstr>Posición de la Segunda Sala Comercial</vt:lpstr>
      <vt:lpstr>Posición actual</vt:lpstr>
      <vt:lpstr>El control de la cosa juzgada</vt:lpstr>
      <vt:lpstr>Una “nueva” causal de  nulidad de los laudos</vt:lpstr>
      <vt:lpstr> El Derecho Comunitario:  Naturaleza</vt:lpstr>
      <vt:lpstr> Normas primarias y secundarias</vt:lpstr>
      <vt:lpstr>El Tribunal Andino de Justicia</vt:lpstr>
      <vt:lpstr>Relaciones entre la el Tribunal Andino y los jueces nacionales</vt:lpstr>
      <vt:lpstr> La interpretación prejudicial</vt:lpstr>
      <vt:lpstr>Regulación</vt:lpstr>
      <vt:lpstr>La forma</vt:lpstr>
      <vt:lpstr>Los jueces nacionales</vt:lpstr>
      <vt:lpstr>Las consecuencias</vt:lpstr>
      <vt:lpstr>Encargo a los países</vt:lpstr>
      <vt:lpstr>El caso</vt:lpstr>
      <vt:lpstr>Alcance del término juez nacional</vt:lpstr>
      <vt:lpstr>Presentación de PowerPoint</vt:lpstr>
      <vt:lpstr>Consecuencias:  El Consejo de Estado de Colombia</vt:lpstr>
      <vt:lpstr>Las nuevas reglas del Tribunal Andino</vt:lpstr>
      <vt:lpstr>Presentación de PowerPoint</vt:lpstr>
      <vt:lpstr>Presentación de PowerPoint</vt:lpstr>
      <vt:lpstr>Presentación de PowerPoint</vt:lpstr>
      <vt:lpstr>Bibliografía</vt:lpstr>
      <vt:lpstr>Incumplimiento de la jerarquía  de normas administrativas</vt:lpstr>
      <vt:lpstr>La nueva causal</vt:lpstr>
      <vt:lpstr>Control judicial del laudo administrativo</vt:lpstr>
      <vt:lpstr>Sustento constitucional</vt:lpstr>
      <vt:lpstr> Algunos antecedentes</vt:lpstr>
      <vt:lpstr>Antecedentes internacionales</vt:lpstr>
      <vt:lpstr>Una sentencia de la Corte de Apelaciones del Segundo Distrito</vt:lpstr>
      <vt:lpstr>Otros criterios desde el Arbitraje de Inversiones</vt:lpstr>
      <vt:lpstr>El exceso de poder</vt:lpstr>
      <vt:lpstr>Acta Inglesa de Arbitraje</vt:lpstr>
      <vt:lpstr>Acta Inglesa de Arbitraje</vt:lpstr>
      <vt:lpstr>Acta Inglesa de Arbitraje</vt:lpstr>
      <vt:lpstr>Arbitraje doméstico Suiza</vt:lpstr>
      <vt:lpstr>Lo que puede servir para orientarnos</vt:lpstr>
      <vt:lpstr>Presentación de PowerPoint</vt:lpstr>
      <vt:lpstr>La causal se aplica</vt:lpstr>
      <vt:lpstr>El caso</vt:lpstr>
      <vt:lpstr>Presentación de PowerPoint</vt:lpstr>
      <vt:lpstr>Presentación de PowerPoint</vt:lpstr>
      <vt:lpstr>Artículo 176.- Recepción y conformidad  (Reglamento del D. Leg. 1017)</vt:lpstr>
      <vt:lpstr>Último párrafo</vt:lpstr>
      <vt:lpstr>Las razones de la Sala</vt:lpstr>
      <vt:lpstr>Presentación de PowerPoint</vt:lpstr>
      <vt:lpstr>La casación</vt:lpstr>
      <vt:lpstr>Fundamento del recurso</vt:lpstr>
      <vt:lpstr>Presentación de PowerPoint</vt:lpstr>
      <vt:lpstr>¿Aspecto procesal?</vt:lpstr>
      <vt:lpstr>¿Ya no está vigente?</vt:lpstr>
      <vt:lpstr>Algunas respuestas y algunas preguntas</vt:lpstr>
      <vt:lpstr>La contravención al precedente</vt:lpstr>
      <vt:lpstr>El precedente María Julia</vt:lpstr>
      <vt:lpstr>El recurso de nulidad por contravención del precedente</vt:lpstr>
      <vt:lpstr>Las causales de nulidad del 63</vt:lpstr>
      <vt:lpstr>63.1.a</vt:lpstr>
      <vt:lpstr>Inexistencia, nulidad, anulabilidad, invalidez e ineficacia</vt:lpstr>
      <vt:lpstr>Algunos casos</vt:lpstr>
      <vt:lpstr>La nulidad y la anulabilidad</vt:lpstr>
      <vt:lpstr>Convenio Nulo</vt:lpstr>
      <vt:lpstr>El poder de los procuradores para someter  controversias a arbitraje Exp. 00197-2015-0</vt:lpstr>
      <vt:lpstr>Presentación de PowerPoint</vt:lpstr>
      <vt:lpstr>Presentación de PowerPoint</vt:lpstr>
      <vt:lpstr>Presentación de PowerPoint</vt:lpstr>
      <vt:lpstr>Las cláusulas patológicas</vt:lpstr>
      <vt:lpstr>Ejemplos</vt:lpstr>
      <vt:lpstr>63.1.b</vt:lpstr>
      <vt:lpstr>El texto en la Ley General de Arbitraje</vt:lpstr>
      <vt:lpstr>Debido proceso arbitral</vt:lpstr>
      <vt:lpstr>El derecho de defensa</vt:lpstr>
      <vt:lpstr>El contenido del debido proceso arbitral</vt:lpstr>
      <vt:lpstr>Condiciones de la afectación</vt:lpstr>
      <vt:lpstr>La parte no ha sido debidamente notificada del nombramiento de un árbitro o de las actuaciones arbitrales</vt:lpstr>
      <vt:lpstr>La parte no ha sido debidamente notificada del nombramiento de un árbitro o de las actuaciones arbitrales</vt:lpstr>
      <vt:lpstr>La parte no ha sido debidamente notificada del nombramiento de un árbitro o de las actuaciones arbitrales</vt:lpstr>
      <vt:lpstr>Otra posición sobre el emplazamiento al Procurador</vt:lpstr>
      <vt:lpstr>La parte no ha sido debidamente notificada del nombramiento de un árbitro o de las actuaciones arbitrales</vt:lpstr>
      <vt:lpstr>La Emplazamiento al Procurador</vt:lpstr>
      <vt:lpstr>Principio de publicidad registral y demanda de nulidad</vt:lpstr>
      <vt:lpstr>La motivación</vt:lpstr>
      <vt:lpstr>La Motivación</vt:lpstr>
      <vt:lpstr>Requisitos de la motivación </vt:lpstr>
      <vt:lpstr>La objeción del 62.2</vt:lpstr>
      <vt:lpstr>El control de la motivación del laudo que resuelve el fondo de la controversia</vt:lpstr>
      <vt:lpstr>El ámbito del control</vt:lpstr>
      <vt:lpstr>Presentación de PowerPoint</vt:lpstr>
      <vt:lpstr>Presentación de PowerPoint</vt:lpstr>
      <vt:lpstr>Presentación de PowerPoint</vt:lpstr>
      <vt:lpstr>Presentación de PowerPoint</vt:lpstr>
      <vt:lpstr>La renuncia a la motivación</vt:lpstr>
      <vt:lpstr>Motivación y análisis del fondo</vt:lpstr>
      <vt:lpstr>El iura novit curia</vt:lpstr>
      <vt:lpstr>63.1.c</vt:lpstr>
      <vt:lpstr>Composición del tribunal y actuaciones arbitrales</vt:lpstr>
      <vt:lpstr>Exp. 14-2012, Segunda Sala Comercial</vt:lpstr>
      <vt:lpstr>Reglas para el pago de honorarios</vt:lpstr>
      <vt:lpstr>La árbitra</vt:lpstr>
      <vt:lpstr>Reclamo</vt:lpstr>
      <vt:lpstr>Actuaciones arbitrales</vt:lpstr>
      <vt:lpstr>La falta de deliberación</vt:lpstr>
      <vt:lpstr>63.1.d</vt:lpstr>
      <vt:lpstr>Materia no sometida a decisión</vt:lpstr>
      <vt:lpstr>Formas de ingreso de las pretensiones</vt:lpstr>
      <vt:lpstr>La posición de las Salas Comerciales</vt:lpstr>
      <vt:lpstr>¿Y si el árbitro no resuelve alguna de las pretensiones?</vt:lpstr>
      <vt:lpstr>Casación N° 4591-2012 (30/10/2014, p. 57443)</vt:lpstr>
      <vt:lpstr>Presentación de PowerPoint</vt:lpstr>
      <vt:lpstr>63.1.e</vt:lpstr>
      <vt:lpstr>Materia no susceptible de arbitraje</vt:lpstr>
      <vt:lpstr>¿Es la contravención al orden público una causal de nulidad en el arbitraje doméstico?</vt:lpstr>
      <vt:lpstr>United States Supreme Court PAPERWORKERS v. MISCO, INC., (1987)</vt:lpstr>
      <vt:lpstr>United States Supreme Court PAPERWORKERS v. MISCO, INC., (1987)</vt:lpstr>
      <vt:lpstr>Diferencia entre orden público y norma imperativa</vt:lpstr>
      <vt:lpstr>Formas de contravención</vt:lpstr>
      <vt:lpstr>¿Ejecución de laudo contrario al orden público?</vt:lpstr>
      <vt:lpstr>¿Cuál es fundamento normativo de esta causal?</vt:lpstr>
      <vt:lpstr>Algunos casos</vt:lpstr>
      <vt:lpstr>Presupuestos adicionales</vt:lpstr>
      <vt:lpstr>63.1.f</vt:lpstr>
      <vt:lpstr>Presentación de PowerPoint</vt:lpstr>
      <vt:lpstr>Recomendaciones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63.1.g</vt:lpstr>
      <vt:lpstr>Laudo fuera del plazo</vt:lpstr>
      <vt:lpstr>Expediente N° N°302-2013 Primera Comercial</vt:lpstr>
      <vt:lpstr>Decidirse y notificarse</vt:lpstr>
      <vt:lpstr>Exp. 00235-2014 Segunda Comercial</vt:lpstr>
      <vt:lpstr>Exp. 00235-2014 Segunda Comercial</vt:lpstr>
      <vt:lpstr>Reclamo expreso</vt:lpstr>
      <vt:lpstr>Convalidación</vt:lpstr>
      <vt:lpstr>Presentación de PowerPoint</vt:lpstr>
      <vt:lpstr>Consecuencias de la anulación</vt:lpstr>
      <vt:lpstr>Presentación de PowerPoint</vt:lpstr>
      <vt:lpstr>Presentación de PowerPoint</vt:lpstr>
      <vt:lpstr>Presentación de PowerPoint</vt:lpstr>
      <vt:lpstr>La renuncia al recurso de nulidad de laudo</vt:lpstr>
      <vt:lpstr>Muchas gracias</vt:lpstr>
    </vt:vector>
  </TitlesOfParts>
  <Company>IFB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Comisiones Internas</dc:title>
  <dc:creator>fmatute</dc:creator>
  <cp:lastModifiedBy>Ramon Herrera Salazar</cp:lastModifiedBy>
  <cp:revision>268</cp:revision>
  <cp:lastPrinted>2014-02-02T01:28:56Z</cp:lastPrinted>
  <dcterms:created xsi:type="dcterms:W3CDTF">2006-04-07T19:58:41Z</dcterms:created>
  <dcterms:modified xsi:type="dcterms:W3CDTF">2022-12-12T22:25:42Z</dcterms:modified>
</cp:coreProperties>
</file>