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0.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62" r:id="rId2"/>
    <p:sldId id="259" r:id="rId3"/>
    <p:sldId id="536" r:id="rId4"/>
    <p:sldId id="559" r:id="rId5"/>
    <p:sldId id="465" r:id="rId6"/>
    <p:sldId id="539" r:id="rId7"/>
    <p:sldId id="540" r:id="rId8"/>
    <p:sldId id="538" r:id="rId9"/>
    <p:sldId id="537" r:id="rId10"/>
    <p:sldId id="541" r:id="rId11"/>
    <p:sldId id="543" r:id="rId12"/>
    <p:sldId id="547" r:id="rId13"/>
    <p:sldId id="544" r:id="rId14"/>
    <p:sldId id="545" r:id="rId15"/>
    <p:sldId id="542" r:id="rId16"/>
    <p:sldId id="548" r:id="rId17"/>
    <p:sldId id="549" r:id="rId18"/>
    <p:sldId id="565" r:id="rId19"/>
    <p:sldId id="560" r:id="rId20"/>
    <p:sldId id="550" r:id="rId21"/>
    <p:sldId id="551" r:id="rId22"/>
    <p:sldId id="554" r:id="rId23"/>
    <p:sldId id="553" r:id="rId24"/>
    <p:sldId id="561" r:id="rId25"/>
    <p:sldId id="552" r:id="rId26"/>
    <p:sldId id="555" r:id="rId27"/>
    <p:sldId id="556" r:id="rId28"/>
    <p:sldId id="557" r:id="rId29"/>
    <p:sldId id="558" r:id="rId30"/>
    <p:sldId id="563" r:id="rId31"/>
    <p:sldId id="466" r:id="rId32"/>
    <p:sldId id="562" r:id="rId33"/>
    <p:sldId id="564" r:id="rId34"/>
    <p:sldId id="281" r:id="rId35"/>
  </p:sldIdLst>
  <p:sldSz cx="12192000" cy="6858000"/>
  <p:notesSz cx="7099300" cy="93853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57" autoAdjust="0"/>
    <p:restoredTop sz="72913" autoAdjust="0"/>
  </p:normalViewPr>
  <p:slideViewPr>
    <p:cSldViewPr snapToGrid="0">
      <p:cViewPr varScale="1">
        <p:scale>
          <a:sx n="51" d="100"/>
          <a:sy n="51" d="100"/>
        </p:scale>
        <p:origin x="1086" y="66"/>
      </p:cViewPr>
      <p:guideLst/>
    </p:cSldViewPr>
  </p:slideViewPr>
  <p:notesTextViewPr>
    <p:cViewPr>
      <p:scale>
        <a:sx n="3" d="2"/>
        <a:sy n="3" d="2"/>
      </p:scale>
      <p:origin x="0" y="0"/>
    </p:cViewPr>
  </p:notesTextViewPr>
  <p:sorterViewPr>
    <p:cViewPr>
      <p:scale>
        <a:sx n="100" d="100"/>
        <a:sy n="100" d="100"/>
      </p:scale>
      <p:origin x="0" y="-6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8A315-FA5E-4053-8CFF-2DEC3E9BF6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E22F2A3-74B8-45E9-BCD2-5FEEDC19062C}">
      <dgm:prSet/>
      <dgm:spPr/>
      <dgm:t>
        <a:bodyPr/>
        <a:lstStyle/>
        <a:p>
          <a:r>
            <a:rPr lang="es-MX" b="1" dirty="0"/>
            <a:t>Pago de prestaciones sin vinculo contractual &lt; a 8 UIT</a:t>
          </a:r>
          <a:endParaRPr lang="en-US" dirty="0"/>
        </a:p>
      </dgm:t>
    </dgm:pt>
    <dgm:pt modelId="{1BDE247C-B126-46B3-944B-53B8533E916F}" type="parTrans" cxnId="{C2353DAA-655F-49A5-938B-62DBD80DC51E}">
      <dgm:prSet/>
      <dgm:spPr/>
      <dgm:t>
        <a:bodyPr/>
        <a:lstStyle/>
        <a:p>
          <a:endParaRPr lang="en-US"/>
        </a:p>
      </dgm:t>
    </dgm:pt>
    <dgm:pt modelId="{B9ECF0B6-CDB7-4988-B7A5-A775E6FFFE19}" type="sibTrans" cxnId="{C2353DAA-655F-49A5-938B-62DBD80DC51E}">
      <dgm:prSet/>
      <dgm:spPr/>
      <dgm:t>
        <a:bodyPr/>
        <a:lstStyle/>
        <a:p>
          <a:endParaRPr lang="en-US"/>
        </a:p>
      </dgm:t>
    </dgm:pt>
    <dgm:pt modelId="{365DEB78-00C3-4CF3-9EF6-71902A9D0198}">
      <dgm:prSet/>
      <dgm:spPr/>
      <dgm:t>
        <a:bodyPr/>
        <a:lstStyle/>
        <a:p>
          <a:r>
            <a:rPr lang="es-MX" dirty="0"/>
            <a:t>Entidad reconoce en forma directa</a:t>
          </a:r>
          <a:endParaRPr lang="en-US" dirty="0"/>
        </a:p>
      </dgm:t>
    </dgm:pt>
    <dgm:pt modelId="{3933FEB8-EF26-46F9-9920-9A032C78B039}" type="parTrans" cxnId="{C4E7C3DE-0CCD-41E3-B8AC-399C2E7FDE18}">
      <dgm:prSet/>
      <dgm:spPr/>
      <dgm:t>
        <a:bodyPr/>
        <a:lstStyle/>
        <a:p>
          <a:endParaRPr lang="en-US"/>
        </a:p>
      </dgm:t>
    </dgm:pt>
    <dgm:pt modelId="{9DF7FBB5-289E-44B2-B14F-4D99E22A4ADC}" type="sibTrans" cxnId="{C4E7C3DE-0CCD-41E3-B8AC-399C2E7FDE18}">
      <dgm:prSet/>
      <dgm:spPr/>
      <dgm:t>
        <a:bodyPr/>
        <a:lstStyle/>
        <a:p>
          <a:endParaRPr lang="en-US"/>
        </a:p>
      </dgm:t>
    </dgm:pt>
    <dgm:pt modelId="{C6DD3B86-7374-4418-A565-A57C5A367B90}">
      <dgm:prSet/>
      <dgm:spPr/>
      <dgm:t>
        <a:bodyPr/>
        <a:lstStyle/>
        <a:p>
          <a:r>
            <a:rPr lang="es-MX" dirty="0"/>
            <a:t>Contratista reclama el enriquecimiento sin causa ante el Poder Judicial</a:t>
          </a:r>
          <a:endParaRPr lang="en-US" dirty="0"/>
        </a:p>
      </dgm:t>
    </dgm:pt>
    <dgm:pt modelId="{4FA7CE5F-B2D2-49ED-BD65-7178AF9FF6E7}" type="parTrans" cxnId="{D80FA40A-12F2-4163-8E54-7F2C8F0722F3}">
      <dgm:prSet/>
      <dgm:spPr/>
      <dgm:t>
        <a:bodyPr/>
        <a:lstStyle/>
        <a:p>
          <a:endParaRPr lang="en-US"/>
        </a:p>
      </dgm:t>
    </dgm:pt>
    <dgm:pt modelId="{30427231-D82D-4EEB-9654-296DFCE88D0E}" type="sibTrans" cxnId="{D80FA40A-12F2-4163-8E54-7F2C8F0722F3}">
      <dgm:prSet/>
      <dgm:spPr/>
      <dgm:t>
        <a:bodyPr/>
        <a:lstStyle/>
        <a:p>
          <a:endParaRPr lang="en-US"/>
        </a:p>
      </dgm:t>
    </dgm:pt>
    <dgm:pt modelId="{36292759-F2A2-4D64-AC37-B3231ABADCC4}" type="pres">
      <dgm:prSet presAssocID="{3B18A315-FA5E-4053-8CFF-2DEC3E9BF665}" presName="hierChild1" presStyleCnt="0">
        <dgm:presLayoutVars>
          <dgm:chPref val="1"/>
          <dgm:dir/>
          <dgm:animOne val="branch"/>
          <dgm:animLvl val="lvl"/>
          <dgm:resizeHandles/>
        </dgm:presLayoutVars>
      </dgm:prSet>
      <dgm:spPr/>
    </dgm:pt>
    <dgm:pt modelId="{CF1C1786-B8A6-4452-956A-28E9231CCDAA}" type="pres">
      <dgm:prSet presAssocID="{7E22F2A3-74B8-45E9-BCD2-5FEEDC19062C}" presName="hierRoot1" presStyleCnt="0"/>
      <dgm:spPr/>
    </dgm:pt>
    <dgm:pt modelId="{FD04226E-3117-466D-8912-ECB3DF370A2B}" type="pres">
      <dgm:prSet presAssocID="{7E22F2A3-74B8-45E9-BCD2-5FEEDC19062C}" presName="composite" presStyleCnt="0"/>
      <dgm:spPr/>
    </dgm:pt>
    <dgm:pt modelId="{7084DBE9-0353-4E7E-B91C-2E529EF84673}" type="pres">
      <dgm:prSet presAssocID="{7E22F2A3-74B8-45E9-BCD2-5FEEDC19062C}" presName="background" presStyleLbl="node0" presStyleIdx="0" presStyleCnt="1"/>
      <dgm:spPr>
        <a:solidFill>
          <a:srgbClr val="002060"/>
        </a:solidFill>
      </dgm:spPr>
    </dgm:pt>
    <dgm:pt modelId="{37298469-AA6A-4DBB-B274-BE5791F3F899}" type="pres">
      <dgm:prSet presAssocID="{7E22F2A3-74B8-45E9-BCD2-5FEEDC19062C}" presName="text" presStyleLbl="fgAcc0" presStyleIdx="0" presStyleCnt="1">
        <dgm:presLayoutVars>
          <dgm:chPref val="3"/>
        </dgm:presLayoutVars>
      </dgm:prSet>
      <dgm:spPr/>
    </dgm:pt>
    <dgm:pt modelId="{179399FE-E9A5-4785-AE97-AE10A347647F}" type="pres">
      <dgm:prSet presAssocID="{7E22F2A3-74B8-45E9-BCD2-5FEEDC19062C}" presName="hierChild2" presStyleCnt="0"/>
      <dgm:spPr/>
    </dgm:pt>
    <dgm:pt modelId="{BF38F731-3ED2-4BE3-80B1-3C91A3D551D5}" type="pres">
      <dgm:prSet presAssocID="{3933FEB8-EF26-46F9-9920-9A032C78B039}" presName="Name10" presStyleLbl="parChTrans1D2" presStyleIdx="0" presStyleCnt="2"/>
      <dgm:spPr/>
    </dgm:pt>
    <dgm:pt modelId="{803F8B29-69E2-472B-8591-1DDDDCF0CB06}" type="pres">
      <dgm:prSet presAssocID="{365DEB78-00C3-4CF3-9EF6-71902A9D0198}" presName="hierRoot2" presStyleCnt="0"/>
      <dgm:spPr/>
    </dgm:pt>
    <dgm:pt modelId="{BD45DE6C-4043-4CAD-921C-3FF46ED21B4D}" type="pres">
      <dgm:prSet presAssocID="{365DEB78-00C3-4CF3-9EF6-71902A9D0198}" presName="composite2" presStyleCnt="0"/>
      <dgm:spPr/>
    </dgm:pt>
    <dgm:pt modelId="{15C20DE1-8CDE-4387-B2AD-5E3FCBAB63F4}" type="pres">
      <dgm:prSet presAssocID="{365DEB78-00C3-4CF3-9EF6-71902A9D0198}" presName="background2" presStyleLbl="node2" presStyleIdx="0" presStyleCnt="2"/>
      <dgm:spPr>
        <a:solidFill>
          <a:srgbClr val="002060"/>
        </a:solidFill>
      </dgm:spPr>
    </dgm:pt>
    <dgm:pt modelId="{22AD35C0-CA39-4220-9BBB-C8C06A196C92}" type="pres">
      <dgm:prSet presAssocID="{365DEB78-00C3-4CF3-9EF6-71902A9D0198}" presName="text2" presStyleLbl="fgAcc2" presStyleIdx="0" presStyleCnt="2">
        <dgm:presLayoutVars>
          <dgm:chPref val="3"/>
        </dgm:presLayoutVars>
      </dgm:prSet>
      <dgm:spPr/>
    </dgm:pt>
    <dgm:pt modelId="{13890256-F062-457C-AA16-B7190F12737A}" type="pres">
      <dgm:prSet presAssocID="{365DEB78-00C3-4CF3-9EF6-71902A9D0198}" presName="hierChild3" presStyleCnt="0"/>
      <dgm:spPr/>
    </dgm:pt>
    <dgm:pt modelId="{13F610BB-D5DF-4DE9-9076-84DE4684E5C2}" type="pres">
      <dgm:prSet presAssocID="{4FA7CE5F-B2D2-49ED-BD65-7178AF9FF6E7}" presName="Name10" presStyleLbl="parChTrans1D2" presStyleIdx="1" presStyleCnt="2"/>
      <dgm:spPr/>
    </dgm:pt>
    <dgm:pt modelId="{A0F8C316-C037-4F3A-972B-8A86AB84F910}" type="pres">
      <dgm:prSet presAssocID="{C6DD3B86-7374-4418-A565-A57C5A367B90}" presName="hierRoot2" presStyleCnt="0"/>
      <dgm:spPr/>
    </dgm:pt>
    <dgm:pt modelId="{98DC43D6-B9FF-487C-826F-C859B6ED80FA}" type="pres">
      <dgm:prSet presAssocID="{C6DD3B86-7374-4418-A565-A57C5A367B90}" presName="composite2" presStyleCnt="0"/>
      <dgm:spPr/>
    </dgm:pt>
    <dgm:pt modelId="{9FCB831C-451A-4DF2-BE0A-7A8C53A2857E}" type="pres">
      <dgm:prSet presAssocID="{C6DD3B86-7374-4418-A565-A57C5A367B90}" presName="background2" presStyleLbl="node2" presStyleIdx="1" presStyleCnt="2"/>
      <dgm:spPr>
        <a:solidFill>
          <a:srgbClr val="002060"/>
        </a:solidFill>
      </dgm:spPr>
    </dgm:pt>
    <dgm:pt modelId="{272B5493-7D2A-4B8F-8D25-9424FE883587}" type="pres">
      <dgm:prSet presAssocID="{C6DD3B86-7374-4418-A565-A57C5A367B90}" presName="text2" presStyleLbl="fgAcc2" presStyleIdx="1" presStyleCnt="2">
        <dgm:presLayoutVars>
          <dgm:chPref val="3"/>
        </dgm:presLayoutVars>
      </dgm:prSet>
      <dgm:spPr/>
    </dgm:pt>
    <dgm:pt modelId="{29CEFBE8-11BE-444D-A51C-A71B4E4CB39D}" type="pres">
      <dgm:prSet presAssocID="{C6DD3B86-7374-4418-A565-A57C5A367B90}" presName="hierChild3" presStyleCnt="0"/>
      <dgm:spPr/>
    </dgm:pt>
  </dgm:ptLst>
  <dgm:cxnLst>
    <dgm:cxn modelId="{D80FA40A-12F2-4163-8E54-7F2C8F0722F3}" srcId="{7E22F2A3-74B8-45E9-BCD2-5FEEDC19062C}" destId="{C6DD3B86-7374-4418-A565-A57C5A367B90}" srcOrd="1" destOrd="0" parTransId="{4FA7CE5F-B2D2-49ED-BD65-7178AF9FF6E7}" sibTransId="{30427231-D82D-4EEB-9654-296DFCE88D0E}"/>
    <dgm:cxn modelId="{BD70B965-0F5E-4FDC-B6FB-2594ED716706}" type="presOf" srcId="{365DEB78-00C3-4CF3-9EF6-71902A9D0198}" destId="{22AD35C0-CA39-4220-9BBB-C8C06A196C92}" srcOrd="0" destOrd="0" presId="urn:microsoft.com/office/officeart/2005/8/layout/hierarchy1"/>
    <dgm:cxn modelId="{5594B892-26A7-47EB-AEFB-ED64006A9989}" type="presOf" srcId="{4FA7CE5F-B2D2-49ED-BD65-7178AF9FF6E7}" destId="{13F610BB-D5DF-4DE9-9076-84DE4684E5C2}" srcOrd="0" destOrd="0" presId="urn:microsoft.com/office/officeart/2005/8/layout/hierarchy1"/>
    <dgm:cxn modelId="{EA5B06A9-998B-482E-81A9-EBE8B1E1514C}" type="presOf" srcId="{3B18A315-FA5E-4053-8CFF-2DEC3E9BF665}" destId="{36292759-F2A2-4D64-AC37-B3231ABADCC4}" srcOrd="0" destOrd="0" presId="urn:microsoft.com/office/officeart/2005/8/layout/hierarchy1"/>
    <dgm:cxn modelId="{C2353DAA-655F-49A5-938B-62DBD80DC51E}" srcId="{3B18A315-FA5E-4053-8CFF-2DEC3E9BF665}" destId="{7E22F2A3-74B8-45E9-BCD2-5FEEDC19062C}" srcOrd="0" destOrd="0" parTransId="{1BDE247C-B126-46B3-944B-53B8533E916F}" sibTransId="{B9ECF0B6-CDB7-4988-B7A5-A775E6FFFE19}"/>
    <dgm:cxn modelId="{4ED701B4-F4F9-4A6F-8CB0-64D6C39F10BC}" type="presOf" srcId="{C6DD3B86-7374-4418-A565-A57C5A367B90}" destId="{272B5493-7D2A-4B8F-8D25-9424FE883587}" srcOrd="0" destOrd="0" presId="urn:microsoft.com/office/officeart/2005/8/layout/hierarchy1"/>
    <dgm:cxn modelId="{980625D5-825D-4AB3-B8A3-97EEFA489B81}" type="presOf" srcId="{7E22F2A3-74B8-45E9-BCD2-5FEEDC19062C}" destId="{37298469-AA6A-4DBB-B274-BE5791F3F899}" srcOrd="0" destOrd="0" presId="urn:microsoft.com/office/officeart/2005/8/layout/hierarchy1"/>
    <dgm:cxn modelId="{5D119CDD-58FC-4DC4-A0A1-E9D3ABFD1C6A}" type="presOf" srcId="{3933FEB8-EF26-46F9-9920-9A032C78B039}" destId="{BF38F731-3ED2-4BE3-80B1-3C91A3D551D5}" srcOrd="0" destOrd="0" presId="urn:microsoft.com/office/officeart/2005/8/layout/hierarchy1"/>
    <dgm:cxn modelId="{C4E7C3DE-0CCD-41E3-B8AC-399C2E7FDE18}" srcId="{7E22F2A3-74B8-45E9-BCD2-5FEEDC19062C}" destId="{365DEB78-00C3-4CF3-9EF6-71902A9D0198}" srcOrd="0" destOrd="0" parTransId="{3933FEB8-EF26-46F9-9920-9A032C78B039}" sibTransId="{9DF7FBB5-289E-44B2-B14F-4D99E22A4ADC}"/>
    <dgm:cxn modelId="{332E43E1-F113-41D1-A65C-75F690C652EB}" type="presParOf" srcId="{36292759-F2A2-4D64-AC37-B3231ABADCC4}" destId="{CF1C1786-B8A6-4452-956A-28E9231CCDAA}" srcOrd="0" destOrd="0" presId="urn:microsoft.com/office/officeart/2005/8/layout/hierarchy1"/>
    <dgm:cxn modelId="{C155BDF9-479F-4624-9A5D-3428056241FE}" type="presParOf" srcId="{CF1C1786-B8A6-4452-956A-28E9231CCDAA}" destId="{FD04226E-3117-466D-8912-ECB3DF370A2B}" srcOrd="0" destOrd="0" presId="urn:microsoft.com/office/officeart/2005/8/layout/hierarchy1"/>
    <dgm:cxn modelId="{5810A912-2F04-4942-9D50-287EAA39EB97}" type="presParOf" srcId="{FD04226E-3117-466D-8912-ECB3DF370A2B}" destId="{7084DBE9-0353-4E7E-B91C-2E529EF84673}" srcOrd="0" destOrd="0" presId="urn:microsoft.com/office/officeart/2005/8/layout/hierarchy1"/>
    <dgm:cxn modelId="{D3607A29-D899-47A4-BCC9-B3B28C7B3491}" type="presParOf" srcId="{FD04226E-3117-466D-8912-ECB3DF370A2B}" destId="{37298469-AA6A-4DBB-B274-BE5791F3F899}" srcOrd="1" destOrd="0" presId="urn:microsoft.com/office/officeart/2005/8/layout/hierarchy1"/>
    <dgm:cxn modelId="{4F174B1D-7C95-402F-863B-69AF9B3D6BBB}" type="presParOf" srcId="{CF1C1786-B8A6-4452-956A-28E9231CCDAA}" destId="{179399FE-E9A5-4785-AE97-AE10A347647F}" srcOrd="1" destOrd="0" presId="urn:microsoft.com/office/officeart/2005/8/layout/hierarchy1"/>
    <dgm:cxn modelId="{A480EAE4-557A-4047-B34D-23B217239DE1}" type="presParOf" srcId="{179399FE-E9A5-4785-AE97-AE10A347647F}" destId="{BF38F731-3ED2-4BE3-80B1-3C91A3D551D5}" srcOrd="0" destOrd="0" presId="urn:microsoft.com/office/officeart/2005/8/layout/hierarchy1"/>
    <dgm:cxn modelId="{FA006B4C-C3DA-4F44-8A1F-528F01180F8D}" type="presParOf" srcId="{179399FE-E9A5-4785-AE97-AE10A347647F}" destId="{803F8B29-69E2-472B-8591-1DDDDCF0CB06}" srcOrd="1" destOrd="0" presId="urn:microsoft.com/office/officeart/2005/8/layout/hierarchy1"/>
    <dgm:cxn modelId="{DFB6710A-520D-4F67-9372-0ABDA24E8B2E}" type="presParOf" srcId="{803F8B29-69E2-472B-8591-1DDDDCF0CB06}" destId="{BD45DE6C-4043-4CAD-921C-3FF46ED21B4D}" srcOrd="0" destOrd="0" presId="urn:microsoft.com/office/officeart/2005/8/layout/hierarchy1"/>
    <dgm:cxn modelId="{0AB1D5C5-3200-4D87-AF73-840D4F3DABE7}" type="presParOf" srcId="{BD45DE6C-4043-4CAD-921C-3FF46ED21B4D}" destId="{15C20DE1-8CDE-4387-B2AD-5E3FCBAB63F4}" srcOrd="0" destOrd="0" presId="urn:microsoft.com/office/officeart/2005/8/layout/hierarchy1"/>
    <dgm:cxn modelId="{A939BCDD-E631-402D-9904-431FF8DA4763}" type="presParOf" srcId="{BD45DE6C-4043-4CAD-921C-3FF46ED21B4D}" destId="{22AD35C0-CA39-4220-9BBB-C8C06A196C92}" srcOrd="1" destOrd="0" presId="urn:microsoft.com/office/officeart/2005/8/layout/hierarchy1"/>
    <dgm:cxn modelId="{23854EC8-F619-45D4-9E5F-3054C54B03DD}" type="presParOf" srcId="{803F8B29-69E2-472B-8591-1DDDDCF0CB06}" destId="{13890256-F062-457C-AA16-B7190F12737A}" srcOrd="1" destOrd="0" presId="urn:microsoft.com/office/officeart/2005/8/layout/hierarchy1"/>
    <dgm:cxn modelId="{287B25D4-42B0-448D-8817-A26BAF4221F6}" type="presParOf" srcId="{179399FE-E9A5-4785-AE97-AE10A347647F}" destId="{13F610BB-D5DF-4DE9-9076-84DE4684E5C2}" srcOrd="2" destOrd="0" presId="urn:microsoft.com/office/officeart/2005/8/layout/hierarchy1"/>
    <dgm:cxn modelId="{2BCF8323-1CE4-4C80-8FE1-EA8559604D7E}" type="presParOf" srcId="{179399FE-E9A5-4785-AE97-AE10A347647F}" destId="{A0F8C316-C037-4F3A-972B-8A86AB84F910}" srcOrd="3" destOrd="0" presId="urn:microsoft.com/office/officeart/2005/8/layout/hierarchy1"/>
    <dgm:cxn modelId="{1B505666-77FD-48FB-95B9-D3A2CF218696}" type="presParOf" srcId="{A0F8C316-C037-4F3A-972B-8A86AB84F910}" destId="{98DC43D6-B9FF-487C-826F-C859B6ED80FA}" srcOrd="0" destOrd="0" presId="urn:microsoft.com/office/officeart/2005/8/layout/hierarchy1"/>
    <dgm:cxn modelId="{3D14B5E3-F9D5-42CF-A1CA-182B0BD75582}" type="presParOf" srcId="{98DC43D6-B9FF-487C-826F-C859B6ED80FA}" destId="{9FCB831C-451A-4DF2-BE0A-7A8C53A2857E}" srcOrd="0" destOrd="0" presId="urn:microsoft.com/office/officeart/2005/8/layout/hierarchy1"/>
    <dgm:cxn modelId="{9A8BC605-F85E-48E1-B7C4-144D5EC7E697}" type="presParOf" srcId="{98DC43D6-B9FF-487C-826F-C859B6ED80FA}" destId="{272B5493-7D2A-4B8F-8D25-9424FE883587}" srcOrd="1" destOrd="0" presId="urn:microsoft.com/office/officeart/2005/8/layout/hierarchy1"/>
    <dgm:cxn modelId="{B5025650-9062-493B-8F0D-9FADEE69E504}" type="presParOf" srcId="{A0F8C316-C037-4F3A-972B-8A86AB84F910}" destId="{29CEFBE8-11BE-444D-A51C-A71B4E4CB39D}"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89E7C-CF0E-49FA-8622-83356BFCDFC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2073EFF-D034-468B-8369-6A96A3520874}">
      <dgm:prSet/>
      <dgm:spPr/>
      <dgm:t>
        <a:bodyPr/>
        <a:lstStyle/>
        <a:p>
          <a:r>
            <a:rPr lang="es-MX" b="1" dirty="0"/>
            <a:t>Pago de prestaciones sin vinculo contractual =&gt; a 8 UIT</a:t>
          </a:r>
          <a:endParaRPr lang="en-US" dirty="0"/>
        </a:p>
      </dgm:t>
    </dgm:pt>
    <dgm:pt modelId="{CD301B53-5A34-49F8-9D1F-8A9B36484705}" type="parTrans" cxnId="{48C409DC-02D3-457A-9017-D0BFB643F79A}">
      <dgm:prSet/>
      <dgm:spPr/>
      <dgm:t>
        <a:bodyPr/>
        <a:lstStyle/>
        <a:p>
          <a:endParaRPr lang="en-US"/>
        </a:p>
      </dgm:t>
    </dgm:pt>
    <dgm:pt modelId="{3C1CE261-A902-4235-9B60-F007EC692C63}" type="sibTrans" cxnId="{48C409DC-02D3-457A-9017-D0BFB643F79A}">
      <dgm:prSet/>
      <dgm:spPr/>
      <dgm:t>
        <a:bodyPr/>
        <a:lstStyle/>
        <a:p>
          <a:endParaRPr lang="en-US"/>
        </a:p>
      </dgm:t>
    </dgm:pt>
    <dgm:pt modelId="{79368ED7-F92C-4B40-BD44-EE1BB63F5A9B}">
      <dgm:prSet/>
      <dgm:spPr/>
      <dgm:t>
        <a:bodyPr/>
        <a:lstStyle/>
        <a:p>
          <a:r>
            <a:rPr lang="es-MX" dirty="0"/>
            <a:t>Entidad reconoce en forma directa</a:t>
          </a:r>
          <a:endParaRPr lang="en-US" dirty="0"/>
        </a:p>
      </dgm:t>
    </dgm:pt>
    <dgm:pt modelId="{4DDD80EB-611D-4636-A6C9-22636063267A}" type="parTrans" cxnId="{59FF5859-BC82-4187-9898-B433230CA721}">
      <dgm:prSet/>
      <dgm:spPr/>
      <dgm:t>
        <a:bodyPr/>
        <a:lstStyle/>
        <a:p>
          <a:endParaRPr lang="en-US"/>
        </a:p>
      </dgm:t>
    </dgm:pt>
    <dgm:pt modelId="{0CE043D0-38E6-4D87-8B81-67713A58EF77}" type="sibTrans" cxnId="{59FF5859-BC82-4187-9898-B433230CA721}">
      <dgm:prSet/>
      <dgm:spPr/>
      <dgm:t>
        <a:bodyPr/>
        <a:lstStyle/>
        <a:p>
          <a:endParaRPr lang="en-US"/>
        </a:p>
      </dgm:t>
    </dgm:pt>
    <dgm:pt modelId="{E4BC13CC-C629-45CA-9A6F-C9963437ED35}">
      <dgm:prSet/>
      <dgm:spPr/>
      <dgm:t>
        <a:bodyPr/>
        <a:lstStyle/>
        <a:p>
          <a:r>
            <a:rPr lang="es-MX" dirty="0"/>
            <a:t>Contratista reclama el enriquecimiento sin causa:</a:t>
          </a:r>
          <a:endParaRPr lang="en-US" dirty="0"/>
        </a:p>
      </dgm:t>
    </dgm:pt>
    <dgm:pt modelId="{5B3C6661-F154-4E09-A84F-98F19DDF9D1C}" type="parTrans" cxnId="{CDC80D28-700E-4A6A-A064-8AACAC0B0CBE}">
      <dgm:prSet/>
      <dgm:spPr/>
      <dgm:t>
        <a:bodyPr/>
        <a:lstStyle/>
        <a:p>
          <a:endParaRPr lang="en-US"/>
        </a:p>
      </dgm:t>
    </dgm:pt>
    <dgm:pt modelId="{220B13F1-82BF-4470-B83D-891F50DDC013}" type="sibTrans" cxnId="{CDC80D28-700E-4A6A-A064-8AACAC0B0CBE}">
      <dgm:prSet/>
      <dgm:spPr/>
      <dgm:t>
        <a:bodyPr/>
        <a:lstStyle/>
        <a:p>
          <a:endParaRPr lang="en-US"/>
        </a:p>
      </dgm:t>
    </dgm:pt>
    <dgm:pt modelId="{70F27940-87A2-4E2E-8DFB-742B9C5E1AC2}">
      <dgm:prSet/>
      <dgm:spPr/>
      <dgm:t>
        <a:bodyPr/>
        <a:lstStyle/>
        <a:p>
          <a:r>
            <a:rPr lang="es-MX" dirty="0"/>
            <a:t>Orden de Compra (Convenio arbitral incorporado de oficio (226 RLCE))</a:t>
          </a:r>
          <a:endParaRPr lang="en-US" dirty="0"/>
        </a:p>
      </dgm:t>
    </dgm:pt>
    <dgm:pt modelId="{F306C6C5-66A9-4317-AFA5-0F332AF3A80B}" type="parTrans" cxnId="{96196FF4-657E-4382-8D72-27706E154531}">
      <dgm:prSet/>
      <dgm:spPr/>
      <dgm:t>
        <a:bodyPr/>
        <a:lstStyle/>
        <a:p>
          <a:endParaRPr lang="en-US"/>
        </a:p>
      </dgm:t>
    </dgm:pt>
    <dgm:pt modelId="{C410F31F-B66A-4787-A215-74396E2387D7}" type="sibTrans" cxnId="{96196FF4-657E-4382-8D72-27706E154531}">
      <dgm:prSet/>
      <dgm:spPr/>
      <dgm:t>
        <a:bodyPr/>
        <a:lstStyle/>
        <a:p>
          <a:endParaRPr lang="en-US"/>
        </a:p>
      </dgm:t>
    </dgm:pt>
    <dgm:pt modelId="{BA588099-C885-41BD-BFE6-39CB60A446F4}">
      <dgm:prSet/>
      <dgm:spPr/>
      <dgm:t>
        <a:bodyPr/>
        <a:lstStyle/>
        <a:p>
          <a:r>
            <a:rPr lang="es-MX" dirty="0"/>
            <a:t>No existe autorización alguna, entonces Poder Judicial</a:t>
          </a:r>
          <a:endParaRPr lang="en-US" dirty="0"/>
        </a:p>
      </dgm:t>
    </dgm:pt>
    <dgm:pt modelId="{6D7C827B-4763-404E-8062-E7B268509CF4}" type="parTrans" cxnId="{6DF4257C-7191-4D63-9989-B1F49B22A619}">
      <dgm:prSet/>
      <dgm:spPr/>
      <dgm:t>
        <a:bodyPr/>
        <a:lstStyle/>
        <a:p>
          <a:endParaRPr lang="en-US"/>
        </a:p>
      </dgm:t>
    </dgm:pt>
    <dgm:pt modelId="{38DA1915-975A-442C-B702-A3FBA190BD67}" type="sibTrans" cxnId="{6DF4257C-7191-4D63-9989-B1F49B22A619}">
      <dgm:prSet/>
      <dgm:spPr/>
      <dgm:t>
        <a:bodyPr/>
        <a:lstStyle/>
        <a:p>
          <a:endParaRPr lang="en-US"/>
        </a:p>
      </dgm:t>
    </dgm:pt>
    <dgm:pt modelId="{4F9DCE6A-7E7F-41A1-B387-BB44394383DA}" type="pres">
      <dgm:prSet presAssocID="{86089E7C-CF0E-49FA-8622-83356BFCDFCE}" presName="hierChild1" presStyleCnt="0">
        <dgm:presLayoutVars>
          <dgm:chPref val="1"/>
          <dgm:dir/>
          <dgm:animOne val="branch"/>
          <dgm:animLvl val="lvl"/>
          <dgm:resizeHandles/>
        </dgm:presLayoutVars>
      </dgm:prSet>
      <dgm:spPr/>
    </dgm:pt>
    <dgm:pt modelId="{40AC4FFB-A4B3-4D94-BE8C-AF4B3973368D}" type="pres">
      <dgm:prSet presAssocID="{B2073EFF-D034-468B-8369-6A96A3520874}" presName="hierRoot1" presStyleCnt="0"/>
      <dgm:spPr/>
    </dgm:pt>
    <dgm:pt modelId="{B05F5689-7EBE-4673-8E14-DF78B5D97DA1}" type="pres">
      <dgm:prSet presAssocID="{B2073EFF-D034-468B-8369-6A96A3520874}" presName="composite" presStyleCnt="0"/>
      <dgm:spPr/>
    </dgm:pt>
    <dgm:pt modelId="{F6CC12B5-FCB0-479E-ADD9-BC983EA51BE1}" type="pres">
      <dgm:prSet presAssocID="{B2073EFF-D034-468B-8369-6A96A3520874}" presName="background" presStyleLbl="node0" presStyleIdx="0" presStyleCnt="1"/>
      <dgm:spPr>
        <a:solidFill>
          <a:srgbClr val="002060"/>
        </a:solidFill>
      </dgm:spPr>
    </dgm:pt>
    <dgm:pt modelId="{28392B2E-E0E2-4F71-ACCB-B47D3499B967}" type="pres">
      <dgm:prSet presAssocID="{B2073EFF-D034-468B-8369-6A96A3520874}" presName="text" presStyleLbl="fgAcc0" presStyleIdx="0" presStyleCnt="1">
        <dgm:presLayoutVars>
          <dgm:chPref val="3"/>
        </dgm:presLayoutVars>
      </dgm:prSet>
      <dgm:spPr/>
    </dgm:pt>
    <dgm:pt modelId="{6FD77365-0FE9-4908-B4BE-D697AEC3F444}" type="pres">
      <dgm:prSet presAssocID="{B2073EFF-D034-468B-8369-6A96A3520874}" presName="hierChild2" presStyleCnt="0"/>
      <dgm:spPr/>
    </dgm:pt>
    <dgm:pt modelId="{A61F3462-65A6-423B-876C-B95B3EA7FEBD}" type="pres">
      <dgm:prSet presAssocID="{4DDD80EB-611D-4636-A6C9-22636063267A}" presName="Name10" presStyleLbl="parChTrans1D2" presStyleIdx="0" presStyleCnt="2"/>
      <dgm:spPr/>
    </dgm:pt>
    <dgm:pt modelId="{6986EDBB-2584-4EBA-8536-8B3C06B740D1}" type="pres">
      <dgm:prSet presAssocID="{79368ED7-F92C-4B40-BD44-EE1BB63F5A9B}" presName="hierRoot2" presStyleCnt="0"/>
      <dgm:spPr/>
    </dgm:pt>
    <dgm:pt modelId="{44C68343-83E6-4433-AE8F-28DB9C271D15}" type="pres">
      <dgm:prSet presAssocID="{79368ED7-F92C-4B40-BD44-EE1BB63F5A9B}" presName="composite2" presStyleCnt="0"/>
      <dgm:spPr/>
    </dgm:pt>
    <dgm:pt modelId="{599E0879-0AA2-4BD4-9D57-C1778EAA92F7}" type="pres">
      <dgm:prSet presAssocID="{79368ED7-F92C-4B40-BD44-EE1BB63F5A9B}" presName="background2" presStyleLbl="node2" presStyleIdx="0" presStyleCnt="2"/>
      <dgm:spPr>
        <a:solidFill>
          <a:srgbClr val="002060"/>
        </a:solidFill>
      </dgm:spPr>
    </dgm:pt>
    <dgm:pt modelId="{9F45A21B-46C0-4347-97B3-FC1DCCE3078B}" type="pres">
      <dgm:prSet presAssocID="{79368ED7-F92C-4B40-BD44-EE1BB63F5A9B}" presName="text2" presStyleLbl="fgAcc2" presStyleIdx="0" presStyleCnt="2">
        <dgm:presLayoutVars>
          <dgm:chPref val="3"/>
        </dgm:presLayoutVars>
      </dgm:prSet>
      <dgm:spPr/>
    </dgm:pt>
    <dgm:pt modelId="{9CBD37AB-A60E-467B-947B-AB6C18325FE6}" type="pres">
      <dgm:prSet presAssocID="{79368ED7-F92C-4B40-BD44-EE1BB63F5A9B}" presName="hierChild3" presStyleCnt="0"/>
      <dgm:spPr/>
    </dgm:pt>
    <dgm:pt modelId="{1DDC5794-D04B-4BE7-A016-89C4803B929E}" type="pres">
      <dgm:prSet presAssocID="{5B3C6661-F154-4E09-A84F-98F19DDF9D1C}" presName="Name10" presStyleLbl="parChTrans1D2" presStyleIdx="1" presStyleCnt="2"/>
      <dgm:spPr/>
    </dgm:pt>
    <dgm:pt modelId="{C3BB3A98-6250-48E1-8190-F17B1805A51C}" type="pres">
      <dgm:prSet presAssocID="{E4BC13CC-C629-45CA-9A6F-C9963437ED35}" presName="hierRoot2" presStyleCnt="0"/>
      <dgm:spPr/>
    </dgm:pt>
    <dgm:pt modelId="{2B587F2E-14ED-4318-A180-EE334C262153}" type="pres">
      <dgm:prSet presAssocID="{E4BC13CC-C629-45CA-9A6F-C9963437ED35}" presName="composite2" presStyleCnt="0"/>
      <dgm:spPr/>
    </dgm:pt>
    <dgm:pt modelId="{531DEF62-7A55-45BC-B4FF-1C4D77428B4D}" type="pres">
      <dgm:prSet presAssocID="{E4BC13CC-C629-45CA-9A6F-C9963437ED35}" presName="background2" presStyleLbl="node2" presStyleIdx="1" presStyleCnt="2"/>
      <dgm:spPr>
        <a:solidFill>
          <a:srgbClr val="002060"/>
        </a:solidFill>
      </dgm:spPr>
    </dgm:pt>
    <dgm:pt modelId="{39DF44E2-3D4A-491C-92F7-C8C18B6AD66B}" type="pres">
      <dgm:prSet presAssocID="{E4BC13CC-C629-45CA-9A6F-C9963437ED35}" presName="text2" presStyleLbl="fgAcc2" presStyleIdx="1" presStyleCnt="2">
        <dgm:presLayoutVars>
          <dgm:chPref val="3"/>
        </dgm:presLayoutVars>
      </dgm:prSet>
      <dgm:spPr/>
    </dgm:pt>
    <dgm:pt modelId="{3F284A63-2AA7-4346-BA01-394B7A05754E}" type="pres">
      <dgm:prSet presAssocID="{E4BC13CC-C629-45CA-9A6F-C9963437ED35}" presName="hierChild3" presStyleCnt="0"/>
      <dgm:spPr/>
    </dgm:pt>
    <dgm:pt modelId="{6E5CD604-8D68-4D0B-9432-8BC94318EE1E}" type="pres">
      <dgm:prSet presAssocID="{F306C6C5-66A9-4317-AFA5-0F332AF3A80B}" presName="Name17" presStyleLbl="parChTrans1D3" presStyleIdx="0" presStyleCnt="2"/>
      <dgm:spPr/>
    </dgm:pt>
    <dgm:pt modelId="{A8712DC6-5D1D-46BD-BB0A-D517E44BCC30}" type="pres">
      <dgm:prSet presAssocID="{70F27940-87A2-4E2E-8DFB-742B9C5E1AC2}" presName="hierRoot3" presStyleCnt="0"/>
      <dgm:spPr/>
    </dgm:pt>
    <dgm:pt modelId="{E7CF605B-833B-4FA6-8057-8CF48CDE8C8B}" type="pres">
      <dgm:prSet presAssocID="{70F27940-87A2-4E2E-8DFB-742B9C5E1AC2}" presName="composite3" presStyleCnt="0"/>
      <dgm:spPr/>
    </dgm:pt>
    <dgm:pt modelId="{ECC8A6FC-B84E-4DBB-B778-A41717E1A03D}" type="pres">
      <dgm:prSet presAssocID="{70F27940-87A2-4E2E-8DFB-742B9C5E1AC2}" presName="background3" presStyleLbl="node3" presStyleIdx="0" presStyleCnt="2"/>
      <dgm:spPr>
        <a:solidFill>
          <a:srgbClr val="002060"/>
        </a:solidFill>
      </dgm:spPr>
    </dgm:pt>
    <dgm:pt modelId="{D3FECDB2-1175-42F4-B8E3-2C498D9A8A86}" type="pres">
      <dgm:prSet presAssocID="{70F27940-87A2-4E2E-8DFB-742B9C5E1AC2}" presName="text3" presStyleLbl="fgAcc3" presStyleIdx="0" presStyleCnt="2">
        <dgm:presLayoutVars>
          <dgm:chPref val="3"/>
        </dgm:presLayoutVars>
      </dgm:prSet>
      <dgm:spPr/>
    </dgm:pt>
    <dgm:pt modelId="{73965D9F-068A-4198-9B66-3F9E6B1263C8}" type="pres">
      <dgm:prSet presAssocID="{70F27940-87A2-4E2E-8DFB-742B9C5E1AC2}" presName="hierChild4" presStyleCnt="0"/>
      <dgm:spPr/>
    </dgm:pt>
    <dgm:pt modelId="{24E6F68C-A133-4444-9055-6B91FD3858F5}" type="pres">
      <dgm:prSet presAssocID="{6D7C827B-4763-404E-8062-E7B268509CF4}" presName="Name17" presStyleLbl="parChTrans1D3" presStyleIdx="1" presStyleCnt="2"/>
      <dgm:spPr/>
    </dgm:pt>
    <dgm:pt modelId="{3392CD1C-D322-4EAC-94A3-2EE57B412952}" type="pres">
      <dgm:prSet presAssocID="{BA588099-C885-41BD-BFE6-39CB60A446F4}" presName="hierRoot3" presStyleCnt="0"/>
      <dgm:spPr/>
    </dgm:pt>
    <dgm:pt modelId="{BEC92FDC-A2BC-4156-9616-A280AD01176D}" type="pres">
      <dgm:prSet presAssocID="{BA588099-C885-41BD-BFE6-39CB60A446F4}" presName="composite3" presStyleCnt="0"/>
      <dgm:spPr/>
    </dgm:pt>
    <dgm:pt modelId="{FDE82AED-FF0F-4354-8CB8-D8088B64BDBD}" type="pres">
      <dgm:prSet presAssocID="{BA588099-C885-41BD-BFE6-39CB60A446F4}" presName="background3" presStyleLbl="node3" presStyleIdx="1" presStyleCnt="2"/>
      <dgm:spPr>
        <a:solidFill>
          <a:srgbClr val="002060"/>
        </a:solidFill>
      </dgm:spPr>
    </dgm:pt>
    <dgm:pt modelId="{299A072E-B57C-45E7-9D20-C313CC022C4C}" type="pres">
      <dgm:prSet presAssocID="{BA588099-C885-41BD-BFE6-39CB60A446F4}" presName="text3" presStyleLbl="fgAcc3" presStyleIdx="1" presStyleCnt="2">
        <dgm:presLayoutVars>
          <dgm:chPref val="3"/>
        </dgm:presLayoutVars>
      </dgm:prSet>
      <dgm:spPr/>
    </dgm:pt>
    <dgm:pt modelId="{B9459A2C-7882-4D59-AB83-933331212ACD}" type="pres">
      <dgm:prSet presAssocID="{BA588099-C885-41BD-BFE6-39CB60A446F4}" presName="hierChild4" presStyleCnt="0"/>
      <dgm:spPr/>
    </dgm:pt>
  </dgm:ptLst>
  <dgm:cxnLst>
    <dgm:cxn modelId="{3D02F414-DA5F-4B3F-A9E3-64962DF37552}" type="presOf" srcId="{70F27940-87A2-4E2E-8DFB-742B9C5E1AC2}" destId="{D3FECDB2-1175-42F4-B8E3-2C498D9A8A86}" srcOrd="0" destOrd="0" presId="urn:microsoft.com/office/officeart/2005/8/layout/hierarchy1"/>
    <dgm:cxn modelId="{A650011B-9D10-4618-996C-21D48BCA2451}" type="presOf" srcId="{F306C6C5-66A9-4317-AFA5-0F332AF3A80B}" destId="{6E5CD604-8D68-4D0B-9432-8BC94318EE1E}" srcOrd="0" destOrd="0" presId="urn:microsoft.com/office/officeart/2005/8/layout/hierarchy1"/>
    <dgm:cxn modelId="{CDC80D28-700E-4A6A-A064-8AACAC0B0CBE}" srcId="{B2073EFF-D034-468B-8369-6A96A3520874}" destId="{E4BC13CC-C629-45CA-9A6F-C9963437ED35}" srcOrd="1" destOrd="0" parTransId="{5B3C6661-F154-4E09-A84F-98F19DDF9D1C}" sibTransId="{220B13F1-82BF-4470-B83D-891F50DDC013}"/>
    <dgm:cxn modelId="{5381E372-BB0D-452D-9F6B-2885999ACE16}" type="presOf" srcId="{5B3C6661-F154-4E09-A84F-98F19DDF9D1C}" destId="{1DDC5794-D04B-4BE7-A016-89C4803B929E}" srcOrd="0" destOrd="0" presId="urn:microsoft.com/office/officeart/2005/8/layout/hierarchy1"/>
    <dgm:cxn modelId="{7949DE58-D9BD-4476-8B35-7888E0052F76}" type="presOf" srcId="{79368ED7-F92C-4B40-BD44-EE1BB63F5A9B}" destId="{9F45A21B-46C0-4347-97B3-FC1DCCE3078B}" srcOrd="0" destOrd="0" presId="urn:microsoft.com/office/officeart/2005/8/layout/hierarchy1"/>
    <dgm:cxn modelId="{1B724059-47EB-4C5A-B927-7C4F33ADDDDF}" type="presOf" srcId="{86089E7C-CF0E-49FA-8622-83356BFCDFCE}" destId="{4F9DCE6A-7E7F-41A1-B387-BB44394383DA}" srcOrd="0" destOrd="0" presId="urn:microsoft.com/office/officeart/2005/8/layout/hierarchy1"/>
    <dgm:cxn modelId="{59FF5859-BC82-4187-9898-B433230CA721}" srcId="{B2073EFF-D034-468B-8369-6A96A3520874}" destId="{79368ED7-F92C-4B40-BD44-EE1BB63F5A9B}" srcOrd="0" destOrd="0" parTransId="{4DDD80EB-611D-4636-A6C9-22636063267A}" sibTransId="{0CE043D0-38E6-4D87-8B81-67713A58EF77}"/>
    <dgm:cxn modelId="{6DF4257C-7191-4D63-9989-B1F49B22A619}" srcId="{E4BC13CC-C629-45CA-9A6F-C9963437ED35}" destId="{BA588099-C885-41BD-BFE6-39CB60A446F4}" srcOrd="1" destOrd="0" parTransId="{6D7C827B-4763-404E-8062-E7B268509CF4}" sibTransId="{38DA1915-975A-442C-B702-A3FBA190BD67}"/>
    <dgm:cxn modelId="{A0CE9186-71DD-48EC-9B9C-C9BD03447400}" type="presOf" srcId="{BA588099-C885-41BD-BFE6-39CB60A446F4}" destId="{299A072E-B57C-45E7-9D20-C313CC022C4C}" srcOrd="0" destOrd="0" presId="urn:microsoft.com/office/officeart/2005/8/layout/hierarchy1"/>
    <dgm:cxn modelId="{2E75F18D-9EBE-4788-B157-8F03FCAC6924}" type="presOf" srcId="{E4BC13CC-C629-45CA-9A6F-C9963437ED35}" destId="{39DF44E2-3D4A-491C-92F7-C8C18B6AD66B}" srcOrd="0" destOrd="0" presId="urn:microsoft.com/office/officeart/2005/8/layout/hierarchy1"/>
    <dgm:cxn modelId="{632720B7-AB95-4D1D-815A-B0080C48A144}" type="presOf" srcId="{4DDD80EB-611D-4636-A6C9-22636063267A}" destId="{A61F3462-65A6-423B-876C-B95B3EA7FEBD}" srcOrd="0" destOrd="0" presId="urn:microsoft.com/office/officeart/2005/8/layout/hierarchy1"/>
    <dgm:cxn modelId="{D6479ED0-204F-4794-9C5D-D84F5355EFA2}" type="presOf" srcId="{B2073EFF-D034-468B-8369-6A96A3520874}" destId="{28392B2E-E0E2-4F71-ACCB-B47D3499B967}" srcOrd="0" destOrd="0" presId="urn:microsoft.com/office/officeart/2005/8/layout/hierarchy1"/>
    <dgm:cxn modelId="{48C409DC-02D3-457A-9017-D0BFB643F79A}" srcId="{86089E7C-CF0E-49FA-8622-83356BFCDFCE}" destId="{B2073EFF-D034-468B-8369-6A96A3520874}" srcOrd="0" destOrd="0" parTransId="{CD301B53-5A34-49F8-9D1F-8A9B36484705}" sibTransId="{3C1CE261-A902-4235-9B60-F007EC692C63}"/>
    <dgm:cxn modelId="{E24197EB-8153-43E4-B077-C9BE78A9A62B}" type="presOf" srcId="{6D7C827B-4763-404E-8062-E7B268509CF4}" destId="{24E6F68C-A133-4444-9055-6B91FD3858F5}" srcOrd="0" destOrd="0" presId="urn:microsoft.com/office/officeart/2005/8/layout/hierarchy1"/>
    <dgm:cxn modelId="{96196FF4-657E-4382-8D72-27706E154531}" srcId="{E4BC13CC-C629-45CA-9A6F-C9963437ED35}" destId="{70F27940-87A2-4E2E-8DFB-742B9C5E1AC2}" srcOrd="0" destOrd="0" parTransId="{F306C6C5-66A9-4317-AFA5-0F332AF3A80B}" sibTransId="{C410F31F-B66A-4787-A215-74396E2387D7}"/>
    <dgm:cxn modelId="{662B2E3A-66C7-4E3B-AE53-462FC96044D7}" type="presParOf" srcId="{4F9DCE6A-7E7F-41A1-B387-BB44394383DA}" destId="{40AC4FFB-A4B3-4D94-BE8C-AF4B3973368D}" srcOrd="0" destOrd="0" presId="urn:microsoft.com/office/officeart/2005/8/layout/hierarchy1"/>
    <dgm:cxn modelId="{4880DE80-A6A1-4B15-AABE-88B0A915B103}" type="presParOf" srcId="{40AC4FFB-A4B3-4D94-BE8C-AF4B3973368D}" destId="{B05F5689-7EBE-4673-8E14-DF78B5D97DA1}" srcOrd="0" destOrd="0" presId="urn:microsoft.com/office/officeart/2005/8/layout/hierarchy1"/>
    <dgm:cxn modelId="{09C355F7-2A81-4EC5-B773-EA6100F933B5}" type="presParOf" srcId="{B05F5689-7EBE-4673-8E14-DF78B5D97DA1}" destId="{F6CC12B5-FCB0-479E-ADD9-BC983EA51BE1}" srcOrd="0" destOrd="0" presId="urn:microsoft.com/office/officeart/2005/8/layout/hierarchy1"/>
    <dgm:cxn modelId="{D766CCBE-2400-4AF1-A118-1BDA599DBDC3}" type="presParOf" srcId="{B05F5689-7EBE-4673-8E14-DF78B5D97DA1}" destId="{28392B2E-E0E2-4F71-ACCB-B47D3499B967}" srcOrd="1" destOrd="0" presId="urn:microsoft.com/office/officeart/2005/8/layout/hierarchy1"/>
    <dgm:cxn modelId="{F5B02C2D-4BEA-4455-A886-2D17C0D16191}" type="presParOf" srcId="{40AC4FFB-A4B3-4D94-BE8C-AF4B3973368D}" destId="{6FD77365-0FE9-4908-B4BE-D697AEC3F444}" srcOrd="1" destOrd="0" presId="urn:microsoft.com/office/officeart/2005/8/layout/hierarchy1"/>
    <dgm:cxn modelId="{BE3B110A-2E54-4A31-BAFC-ABD550950146}" type="presParOf" srcId="{6FD77365-0FE9-4908-B4BE-D697AEC3F444}" destId="{A61F3462-65A6-423B-876C-B95B3EA7FEBD}" srcOrd="0" destOrd="0" presId="urn:microsoft.com/office/officeart/2005/8/layout/hierarchy1"/>
    <dgm:cxn modelId="{61571FA5-F394-416E-A40F-D3E8541444BF}" type="presParOf" srcId="{6FD77365-0FE9-4908-B4BE-D697AEC3F444}" destId="{6986EDBB-2584-4EBA-8536-8B3C06B740D1}" srcOrd="1" destOrd="0" presId="urn:microsoft.com/office/officeart/2005/8/layout/hierarchy1"/>
    <dgm:cxn modelId="{62269B3A-C556-4E0E-9045-CE71BFCDF0BB}" type="presParOf" srcId="{6986EDBB-2584-4EBA-8536-8B3C06B740D1}" destId="{44C68343-83E6-4433-AE8F-28DB9C271D15}" srcOrd="0" destOrd="0" presId="urn:microsoft.com/office/officeart/2005/8/layout/hierarchy1"/>
    <dgm:cxn modelId="{56E16851-FA1C-47CB-BE05-EA2A59DFFA98}" type="presParOf" srcId="{44C68343-83E6-4433-AE8F-28DB9C271D15}" destId="{599E0879-0AA2-4BD4-9D57-C1778EAA92F7}" srcOrd="0" destOrd="0" presId="urn:microsoft.com/office/officeart/2005/8/layout/hierarchy1"/>
    <dgm:cxn modelId="{7AF135AA-0E2D-4B57-A474-5DBA49426E43}" type="presParOf" srcId="{44C68343-83E6-4433-AE8F-28DB9C271D15}" destId="{9F45A21B-46C0-4347-97B3-FC1DCCE3078B}" srcOrd="1" destOrd="0" presId="urn:microsoft.com/office/officeart/2005/8/layout/hierarchy1"/>
    <dgm:cxn modelId="{8B66621D-915F-4E32-9946-653EAC51DC16}" type="presParOf" srcId="{6986EDBB-2584-4EBA-8536-8B3C06B740D1}" destId="{9CBD37AB-A60E-467B-947B-AB6C18325FE6}" srcOrd="1" destOrd="0" presId="urn:microsoft.com/office/officeart/2005/8/layout/hierarchy1"/>
    <dgm:cxn modelId="{CE94B83D-61FA-4855-886B-32E511170F00}" type="presParOf" srcId="{6FD77365-0FE9-4908-B4BE-D697AEC3F444}" destId="{1DDC5794-D04B-4BE7-A016-89C4803B929E}" srcOrd="2" destOrd="0" presId="urn:microsoft.com/office/officeart/2005/8/layout/hierarchy1"/>
    <dgm:cxn modelId="{1C6E7AD6-C2B8-464A-8301-3187943DE92C}" type="presParOf" srcId="{6FD77365-0FE9-4908-B4BE-D697AEC3F444}" destId="{C3BB3A98-6250-48E1-8190-F17B1805A51C}" srcOrd="3" destOrd="0" presId="urn:microsoft.com/office/officeart/2005/8/layout/hierarchy1"/>
    <dgm:cxn modelId="{5CAC80D3-0D10-48E5-B57B-08C0889F4DD8}" type="presParOf" srcId="{C3BB3A98-6250-48E1-8190-F17B1805A51C}" destId="{2B587F2E-14ED-4318-A180-EE334C262153}" srcOrd="0" destOrd="0" presId="urn:microsoft.com/office/officeart/2005/8/layout/hierarchy1"/>
    <dgm:cxn modelId="{45A838D5-78F0-4BC1-93E3-D3B8BC703B79}" type="presParOf" srcId="{2B587F2E-14ED-4318-A180-EE334C262153}" destId="{531DEF62-7A55-45BC-B4FF-1C4D77428B4D}" srcOrd="0" destOrd="0" presId="urn:microsoft.com/office/officeart/2005/8/layout/hierarchy1"/>
    <dgm:cxn modelId="{4BB1CDB4-7940-463C-B35E-ECCE8CC529AD}" type="presParOf" srcId="{2B587F2E-14ED-4318-A180-EE334C262153}" destId="{39DF44E2-3D4A-491C-92F7-C8C18B6AD66B}" srcOrd="1" destOrd="0" presId="urn:microsoft.com/office/officeart/2005/8/layout/hierarchy1"/>
    <dgm:cxn modelId="{0B78DB3E-E0A5-4718-A013-1A800A860076}" type="presParOf" srcId="{C3BB3A98-6250-48E1-8190-F17B1805A51C}" destId="{3F284A63-2AA7-4346-BA01-394B7A05754E}" srcOrd="1" destOrd="0" presId="urn:microsoft.com/office/officeart/2005/8/layout/hierarchy1"/>
    <dgm:cxn modelId="{7D2B5AE8-88E2-42D3-B34A-26983B810A7A}" type="presParOf" srcId="{3F284A63-2AA7-4346-BA01-394B7A05754E}" destId="{6E5CD604-8D68-4D0B-9432-8BC94318EE1E}" srcOrd="0" destOrd="0" presId="urn:microsoft.com/office/officeart/2005/8/layout/hierarchy1"/>
    <dgm:cxn modelId="{B027D432-C00D-4C9E-9916-8176A44804EB}" type="presParOf" srcId="{3F284A63-2AA7-4346-BA01-394B7A05754E}" destId="{A8712DC6-5D1D-46BD-BB0A-D517E44BCC30}" srcOrd="1" destOrd="0" presId="urn:microsoft.com/office/officeart/2005/8/layout/hierarchy1"/>
    <dgm:cxn modelId="{13865098-D6EA-4389-A7B8-8A9ACBE862F9}" type="presParOf" srcId="{A8712DC6-5D1D-46BD-BB0A-D517E44BCC30}" destId="{E7CF605B-833B-4FA6-8057-8CF48CDE8C8B}" srcOrd="0" destOrd="0" presId="urn:microsoft.com/office/officeart/2005/8/layout/hierarchy1"/>
    <dgm:cxn modelId="{DA9A26FC-6122-47A6-ABB4-E5D1FC20983A}" type="presParOf" srcId="{E7CF605B-833B-4FA6-8057-8CF48CDE8C8B}" destId="{ECC8A6FC-B84E-4DBB-B778-A41717E1A03D}" srcOrd="0" destOrd="0" presId="urn:microsoft.com/office/officeart/2005/8/layout/hierarchy1"/>
    <dgm:cxn modelId="{7C7C015A-DA35-4258-9A66-10F76F3A9FE3}" type="presParOf" srcId="{E7CF605B-833B-4FA6-8057-8CF48CDE8C8B}" destId="{D3FECDB2-1175-42F4-B8E3-2C498D9A8A86}" srcOrd="1" destOrd="0" presId="urn:microsoft.com/office/officeart/2005/8/layout/hierarchy1"/>
    <dgm:cxn modelId="{A41E4A2C-CA33-4216-B982-80AAB161D251}" type="presParOf" srcId="{A8712DC6-5D1D-46BD-BB0A-D517E44BCC30}" destId="{73965D9F-068A-4198-9B66-3F9E6B1263C8}" srcOrd="1" destOrd="0" presId="urn:microsoft.com/office/officeart/2005/8/layout/hierarchy1"/>
    <dgm:cxn modelId="{F822C95E-E87E-4FC4-8DE5-DDFF2EEBE92F}" type="presParOf" srcId="{3F284A63-2AA7-4346-BA01-394B7A05754E}" destId="{24E6F68C-A133-4444-9055-6B91FD3858F5}" srcOrd="2" destOrd="0" presId="urn:microsoft.com/office/officeart/2005/8/layout/hierarchy1"/>
    <dgm:cxn modelId="{D0E38EF6-733A-481C-8E87-E1A7AE767B2C}" type="presParOf" srcId="{3F284A63-2AA7-4346-BA01-394B7A05754E}" destId="{3392CD1C-D322-4EAC-94A3-2EE57B412952}" srcOrd="3" destOrd="0" presId="urn:microsoft.com/office/officeart/2005/8/layout/hierarchy1"/>
    <dgm:cxn modelId="{62EF6828-6717-415A-8838-A6CD47FE44C3}" type="presParOf" srcId="{3392CD1C-D322-4EAC-94A3-2EE57B412952}" destId="{BEC92FDC-A2BC-4156-9616-A280AD01176D}" srcOrd="0" destOrd="0" presId="urn:microsoft.com/office/officeart/2005/8/layout/hierarchy1"/>
    <dgm:cxn modelId="{90404517-ACDB-4874-80A9-CAD72BEA4590}" type="presParOf" srcId="{BEC92FDC-A2BC-4156-9616-A280AD01176D}" destId="{FDE82AED-FF0F-4354-8CB8-D8088B64BDBD}" srcOrd="0" destOrd="0" presId="urn:microsoft.com/office/officeart/2005/8/layout/hierarchy1"/>
    <dgm:cxn modelId="{0AB02D2D-55C0-4105-985C-A5E6E60CB558}" type="presParOf" srcId="{BEC92FDC-A2BC-4156-9616-A280AD01176D}" destId="{299A072E-B57C-45E7-9D20-C313CC022C4C}" srcOrd="1" destOrd="0" presId="urn:microsoft.com/office/officeart/2005/8/layout/hierarchy1"/>
    <dgm:cxn modelId="{8FD87E5B-D189-430E-8BB1-DC0E911CB52D}" type="presParOf" srcId="{3392CD1C-D322-4EAC-94A3-2EE57B412952}" destId="{B9459A2C-7882-4D59-AB83-933331212ACD}"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610BB-D5DF-4DE9-9076-84DE4684E5C2}">
      <dsp:nvSpPr>
        <dsp:cNvPr id="0" name=""/>
        <dsp:cNvSpPr/>
      </dsp:nvSpPr>
      <dsp:spPr>
        <a:xfrm>
          <a:off x="2865991" y="981117"/>
          <a:ext cx="943319" cy="448934"/>
        </a:xfrm>
        <a:custGeom>
          <a:avLst/>
          <a:gdLst/>
          <a:ahLst/>
          <a:cxnLst/>
          <a:rect l="0" t="0" r="0" b="0"/>
          <a:pathLst>
            <a:path>
              <a:moveTo>
                <a:pt x="0" y="0"/>
              </a:moveTo>
              <a:lnTo>
                <a:pt x="0" y="305935"/>
              </a:lnTo>
              <a:lnTo>
                <a:pt x="943319" y="305935"/>
              </a:lnTo>
              <a:lnTo>
                <a:pt x="943319" y="448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8F731-3ED2-4BE3-80B1-3C91A3D551D5}">
      <dsp:nvSpPr>
        <dsp:cNvPr id="0" name=""/>
        <dsp:cNvSpPr/>
      </dsp:nvSpPr>
      <dsp:spPr>
        <a:xfrm>
          <a:off x="1922671" y="981117"/>
          <a:ext cx="943319" cy="448934"/>
        </a:xfrm>
        <a:custGeom>
          <a:avLst/>
          <a:gdLst/>
          <a:ahLst/>
          <a:cxnLst/>
          <a:rect l="0" t="0" r="0" b="0"/>
          <a:pathLst>
            <a:path>
              <a:moveTo>
                <a:pt x="943319" y="0"/>
              </a:moveTo>
              <a:lnTo>
                <a:pt x="943319" y="305935"/>
              </a:lnTo>
              <a:lnTo>
                <a:pt x="0" y="305935"/>
              </a:lnTo>
              <a:lnTo>
                <a:pt x="0" y="448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4DBE9-0353-4E7E-B91C-2E529EF84673}">
      <dsp:nvSpPr>
        <dsp:cNvPr id="0" name=""/>
        <dsp:cNvSpPr/>
      </dsp:nvSpPr>
      <dsp:spPr>
        <a:xfrm>
          <a:off x="2094184" y="922"/>
          <a:ext cx="1543614" cy="98019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98469-AA6A-4DBB-B274-BE5791F3F899}">
      <dsp:nvSpPr>
        <dsp:cNvPr id="0" name=""/>
        <dsp:cNvSpPr/>
      </dsp:nvSpPr>
      <dsp:spPr>
        <a:xfrm>
          <a:off x="2265696" y="163859"/>
          <a:ext cx="1543614" cy="980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b="1" kern="1200" dirty="0"/>
            <a:t>Pago de prestaciones sin vinculo contractual &lt; a 8 UIT</a:t>
          </a:r>
          <a:endParaRPr lang="en-US" sz="1300" kern="1200" dirty="0"/>
        </a:p>
      </dsp:txBody>
      <dsp:txXfrm>
        <a:off x="2294405" y="192568"/>
        <a:ext cx="1486196" cy="922776"/>
      </dsp:txXfrm>
    </dsp:sp>
    <dsp:sp modelId="{15C20DE1-8CDE-4387-B2AD-5E3FCBAB63F4}">
      <dsp:nvSpPr>
        <dsp:cNvPr id="0" name=""/>
        <dsp:cNvSpPr/>
      </dsp:nvSpPr>
      <dsp:spPr>
        <a:xfrm>
          <a:off x="1150864" y="1430051"/>
          <a:ext cx="1543614" cy="98019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D35C0-CA39-4220-9BBB-C8C06A196C92}">
      <dsp:nvSpPr>
        <dsp:cNvPr id="0" name=""/>
        <dsp:cNvSpPr/>
      </dsp:nvSpPr>
      <dsp:spPr>
        <a:xfrm>
          <a:off x="1322377" y="1592988"/>
          <a:ext cx="1543614" cy="980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Entidad reconoce en forma directa</a:t>
          </a:r>
          <a:endParaRPr lang="en-US" sz="1300" kern="1200"/>
        </a:p>
      </dsp:txBody>
      <dsp:txXfrm>
        <a:off x="1351086" y="1621697"/>
        <a:ext cx="1486196" cy="922776"/>
      </dsp:txXfrm>
    </dsp:sp>
    <dsp:sp modelId="{9FCB831C-451A-4DF2-BE0A-7A8C53A2857E}">
      <dsp:nvSpPr>
        <dsp:cNvPr id="0" name=""/>
        <dsp:cNvSpPr/>
      </dsp:nvSpPr>
      <dsp:spPr>
        <a:xfrm>
          <a:off x="3037503" y="1430051"/>
          <a:ext cx="1543614" cy="98019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B5493-7D2A-4B8F-8D25-9424FE883587}">
      <dsp:nvSpPr>
        <dsp:cNvPr id="0" name=""/>
        <dsp:cNvSpPr/>
      </dsp:nvSpPr>
      <dsp:spPr>
        <a:xfrm>
          <a:off x="3209016" y="1592988"/>
          <a:ext cx="1543614" cy="980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Contratista reclama el enriquecimiento sin causa ante el Poder Judicial</a:t>
          </a:r>
          <a:endParaRPr lang="en-US" sz="1300" kern="1200" dirty="0"/>
        </a:p>
      </dsp:txBody>
      <dsp:txXfrm>
        <a:off x="3237725" y="1621697"/>
        <a:ext cx="1486196" cy="922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6F68C-A133-4444-9055-6B91FD3858F5}">
      <dsp:nvSpPr>
        <dsp:cNvPr id="0" name=""/>
        <dsp:cNvSpPr/>
      </dsp:nvSpPr>
      <dsp:spPr>
        <a:xfrm>
          <a:off x="5851773" y="3072313"/>
          <a:ext cx="1201957" cy="572022"/>
        </a:xfrm>
        <a:custGeom>
          <a:avLst/>
          <a:gdLst/>
          <a:ahLst/>
          <a:cxnLst/>
          <a:rect l="0" t="0" r="0" b="0"/>
          <a:pathLst>
            <a:path>
              <a:moveTo>
                <a:pt x="0" y="0"/>
              </a:moveTo>
              <a:lnTo>
                <a:pt x="0" y="389816"/>
              </a:lnTo>
              <a:lnTo>
                <a:pt x="1201957" y="389816"/>
              </a:lnTo>
              <a:lnTo>
                <a:pt x="1201957" y="5720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CD604-8D68-4D0B-9432-8BC94318EE1E}">
      <dsp:nvSpPr>
        <dsp:cNvPr id="0" name=""/>
        <dsp:cNvSpPr/>
      </dsp:nvSpPr>
      <dsp:spPr>
        <a:xfrm>
          <a:off x="4649816" y="3072313"/>
          <a:ext cx="1201957" cy="572022"/>
        </a:xfrm>
        <a:custGeom>
          <a:avLst/>
          <a:gdLst/>
          <a:ahLst/>
          <a:cxnLst/>
          <a:rect l="0" t="0" r="0" b="0"/>
          <a:pathLst>
            <a:path>
              <a:moveTo>
                <a:pt x="1201957" y="0"/>
              </a:moveTo>
              <a:lnTo>
                <a:pt x="1201957" y="389816"/>
              </a:lnTo>
              <a:lnTo>
                <a:pt x="0" y="389816"/>
              </a:lnTo>
              <a:lnTo>
                <a:pt x="0" y="5720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DC5794-D04B-4BE7-A016-89C4803B929E}">
      <dsp:nvSpPr>
        <dsp:cNvPr id="0" name=""/>
        <dsp:cNvSpPr/>
      </dsp:nvSpPr>
      <dsp:spPr>
        <a:xfrm>
          <a:off x="4649816" y="1251347"/>
          <a:ext cx="1201957" cy="572022"/>
        </a:xfrm>
        <a:custGeom>
          <a:avLst/>
          <a:gdLst/>
          <a:ahLst/>
          <a:cxnLst/>
          <a:rect l="0" t="0" r="0" b="0"/>
          <a:pathLst>
            <a:path>
              <a:moveTo>
                <a:pt x="0" y="0"/>
              </a:moveTo>
              <a:lnTo>
                <a:pt x="0" y="389816"/>
              </a:lnTo>
              <a:lnTo>
                <a:pt x="1201957" y="389816"/>
              </a:lnTo>
              <a:lnTo>
                <a:pt x="1201957" y="5720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F3462-65A6-423B-876C-B95B3EA7FEBD}">
      <dsp:nvSpPr>
        <dsp:cNvPr id="0" name=""/>
        <dsp:cNvSpPr/>
      </dsp:nvSpPr>
      <dsp:spPr>
        <a:xfrm>
          <a:off x="3447858" y="1251347"/>
          <a:ext cx="1201957" cy="572022"/>
        </a:xfrm>
        <a:custGeom>
          <a:avLst/>
          <a:gdLst/>
          <a:ahLst/>
          <a:cxnLst/>
          <a:rect l="0" t="0" r="0" b="0"/>
          <a:pathLst>
            <a:path>
              <a:moveTo>
                <a:pt x="1201957" y="0"/>
              </a:moveTo>
              <a:lnTo>
                <a:pt x="1201957" y="389816"/>
              </a:lnTo>
              <a:lnTo>
                <a:pt x="0" y="389816"/>
              </a:lnTo>
              <a:lnTo>
                <a:pt x="0" y="5720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C12B5-FCB0-479E-ADD9-BC983EA51BE1}">
      <dsp:nvSpPr>
        <dsp:cNvPr id="0" name=""/>
        <dsp:cNvSpPr/>
      </dsp:nvSpPr>
      <dsp:spPr>
        <a:xfrm>
          <a:off x="3666396" y="2404"/>
          <a:ext cx="1966839" cy="124894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92B2E-E0E2-4F71-ACCB-B47D3499B967}">
      <dsp:nvSpPr>
        <dsp:cNvPr id="0" name=""/>
        <dsp:cNvSpPr/>
      </dsp:nvSpPr>
      <dsp:spPr>
        <a:xfrm>
          <a:off x="3884934" y="210015"/>
          <a:ext cx="1966839" cy="1248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Pago de prestaciones sin vinculo contractual =&gt; a 8 UIT</a:t>
          </a:r>
          <a:endParaRPr lang="en-US" sz="1700" kern="1200" dirty="0"/>
        </a:p>
      </dsp:txBody>
      <dsp:txXfrm>
        <a:off x="3921514" y="246595"/>
        <a:ext cx="1893679" cy="1175783"/>
      </dsp:txXfrm>
    </dsp:sp>
    <dsp:sp modelId="{599E0879-0AA2-4BD4-9D57-C1778EAA92F7}">
      <dsp:nvSpPr>
        <dsp:cNvPr id="0" name=""/>
        <dsp:cNvSpPr/>
      </dsp:nvSpPr>
      <dsp:spPr>
        <a:xfrm>
          <a:off x="2464438" y="1823370"/>
          <a:ext cx="1966839" cy="124894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5A21B-46C0-4347-97B3-FC1DCCE3078B}">
      <dsp:nvSpPr>
        <dsp:cNvPr id="0" name=""/>
        <dsp:cNvSpPr/>
      </dsp:nvSpPr>
      <dsp:spPr>
        <a:xfrm>
          <a:off x="2682976" y="2030981"/>
          <a:ext cx="1966839" cy="1248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Entidad reconoce en forma directa</a:t>
          </a:r>
          <a:endParaRPr lang="en-US" sz="1700" kern="1200" dirty="0"/>
        </a:p>
      </dsp:txBody>
      <dsp:txXfrm>
        <a:off x="2719556" y="2067561"/>
        <a:ext cx="1893679" cy="1175783"/>
      </dsp:txXfrm>
    </dsp:sp>
    <dsp:sp modelId="{531DEF62-7A55-45BC-B4FF-1C4D77428B4D}">
      <dsp:nvSpPr>
        <dsp:cNvPr id="0" name=""/>
        <dsp:cNvSpPr/>
      </dsp:nvSpPr>
      <dsp:spPr>
        <a:xfrm>
          <a:off x="4868354" y="1823370"/>
          <a:ext cx="1966839" cy="124894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F44E2-3D4A-491C-92F7-C8C18B6AD66B}">
      <dsp:nvSpPr>
        <dsp:cNvPr id="0" name=""/>
        <dsp:cNvSpPr/>
      </dsp:nvSpPr>
      <dsp:spPr>
        <a:xfrm>
          <a:off x="5086891" y="2030981"/>
          <a:ext cx="1966839" cy="1248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Contratista reclama el enriquecimiento sin causa:</a:t>
          </a:r>
          <a:endParaRPr lang="en-US" sz="1700" kern="1200" dirty="0"/>
        </a:p>
      </dsp:txBody>
      <dsp:txXfrm>
        <a:off x="5123471" y="2067561"/>
        <a:ext cx="1893679" cy="1175783"/>
      </dsp:txXfrm>
    </dsp:sp>
    <dsp:sp modelId="{ECC8A6FC-B84E-4DBB-B778-A41717E1A03D}">
      <dsp:nvSpPr>
        <dsp:cNvPr id="0" name=""/>
        <dsp:cNvSpPr/>
      </dsp:nvSpPr>
      <dsp:spPr>
        <a:xfrm>
          <a:off x="3666396" y="3644336"/>
          <a:ext cx="1966839" cy="124894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ECDB2-1175-42F4-B8E3-2C498D9A8A86}">
      <dsp:nvSpPr>
        <dsp:cNvPr id="0" name=""/>
        <dsp:cNvSpPr/>
      </dsp:nvSpPr>
      <dsp:spPr>
        <a:xfrm>
          <a:off x="3884934" y="3851947"/>
          <a:ext cx="1966839" cy="1248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Orden de Compra (Convenio arbitral incorporado de oficio (226 RLCE))</a:t>
          </a:r>
          <a:endParaRPr lang="en-US" sz="1700" kern="1200" dirty="0"/>
        </a:p>
      </dsp:txBody>
      <dsp:txXfrm>
        <a:off x="3921514" y="3888527"/>
        <a:ext cx="1893679" cy="1175783"/>
      </dsp:txXfrm>
    </dsp:sp>
    <dsp:sp modelId="{FDE82AED-FF0F-4354-8CB8-D8088B64BDBD}">
      <dsp:nvSpPr>
        <dsp:cNvPr id="0" name=""/>
        <dsp:cNvSpPr/>
      </dsp:nvSpPr>
      <dsp:spPr>
        <a:xfrm>
          <a:off x="6070311" y="3644336"/>
          <a:ext cx="1966839" cy="124894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A072E-B57C-45E7-9D20-C313CC022C4C}">
      <dsp:nvSpPr>
        <dsp:cNvPr id="0" name=""/>
        <dsp:cNvSpPr/>
      </dsp:nvSpPr>
      <dsp:spPr>
        <a:xfrm>
          <a:off x="6288849" y="3851947"/>
          <a:ext cx="1966839" cy="1248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No existe autorización alguna, entonces Poder Judicial</a:t>
          </a:r>
          <a:endParaRPr lang="en-US" sz="1700" kern="1200" dirty="0"/>
        </a:p>
      </dsp:txBody>
      <dsp:txXfrm>
        <a:off x="6325429" y="3888527"/>
        <a:ext cx="1893679" cy="11757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s-PE" dirty="0"/>
          </a:p>
        </p:txBody>
      </p:sp>
      <p:sp>
        <p:nvSpPr>
          <p:cNvPr id="3" name="Marcador de fecha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151C6C6B-32F9-430D-997E-8422D205F11D}" type="datetimeFigureOut">
              <a:rPr lang="es-PE" smtClean="0"/>
              <a:t>16/11/2022</a:t>
            </a:fld>
            <a:endParaRPr lang="es-PE" dirty="0"/>
          </a:p>
        </p:txBody>
      </p:sp>
      <p:sp>
        <p:nvSpPr>
          <p:cNvPr id="4" name="Marcador de imagen de diapositiva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s-PE" dirty="0"/>
          </a:p>
        </p:txBody>
      </p:sp>
      <p:sp>
        <p:nvSpPr>
          <p:cNvPr id="5" name="Marcador de notas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BAD342B0-8B53-4C21-BC79-09AEFBD8638F}" type="slidenum">
              <a:rPr lang="es-PE" smtClean="0"/>
              <a:t>‹Nº›</a:t>
            </a:fld>
            <a:endParaRPr lang="es-PE" dirty="0"/>
          </a:p>
        </p:txBody>
      </p:sp>
    </p:spTree>
    <p:extLst>
      <p:ext uri="{BB962C8B-B14F-4D97-AF65-F5344CB8AC3E}">
        <p14:creationId xmlns:p14="http://schemas.microsoft.com/office/powerpoint/2010/main" val="31793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416988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68306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11</a:t>
            </a:fld>
            <a:endParaRPr lang="es-PE" dirty="0"/>
          </a:p>
        </p:txBody>
      </p:sp>
    </p:spTree>
    <p:extLst>
      <p:ext uri="{BB962C8B-B14F-4D97-AF65-F5344CB8AC3E}">
        <p14:creationId xmlns:p14="http://schemas.microsoft.com/office/powerpoint/2010/main" val="214304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418052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13</a:t>
            </a:fld>
            <a:endParaRPr lang="es-PE" dirty="0"/>
          </a:p>
        </p:txBody>
      </p:sp>
    </p:spTree>
    <p:extLst>
      <p:ext uri="{BB962C8B-B14F-4D97-AF65-F5344CB8AC3E}">
        <p14:creationId xmlns:p14="http://schemas.microsoft.com/office/powerpoint/2010/main" val="133628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14</a:t>
            </a:fld>
            <a:endParaRPr lang="es-PE" dirty="0"/>
          </a:p>
        </p:txBody>
      </p:sp>
    </p:spTree>
    <p:extLst>
      <p:ext uri="{BB962C8B-B14F-4D97-AF65-F5344CB8AC3E}">
        <p14:creationId xmlns:p14="http://schemas.microsoft.com/office/powerpoint/2010/main" val="113254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38262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16</a:t>
            </a:fld>
            <a:endParaRPr lang="es-PE" dirty="0"/>
          </a:p>
        </p:txBody>
      </p:sp>
    </p:spTree>
    <p:extLst>
      <p:ext uri="{BB962C8B-B14F-4D97-AF65-F5344CB8AC3E}">
        <p14:creationId xmlns:p14="http://schemas.microsoft.com/office/powerpoint/2010/main" val="317148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17</a:t>
            </a:fld>
            <a:endParaRPr lang="es-PE" dirty="0"/>
          </a:p>
        </p:txBody>
      </p:sp>
    </p:spTree>
    <p:extLst>
      <p:ext uri="{BB962C8B-B14F-4D97-AF65-F5344CB8AC3E}">
        <p14:creationId xmlns:p14="http://schemas.microsoft.com/office/powerpoint/2010/main" val="329993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18</a:t>
            </a:fld>
            <a:endParaRPr lang="es-PE" dirty="0"/>
          </a:p>
        </p:txBody>
      </p:sp>
    </p:spTree>
    <p:extLst>
      <p:ext uri="{BB962C8B-B14F-4D97-AF65-F5344CB8AC3E}">
        <p14:creationId xmlns:p14="http://schemas.microsoft.com/office/powerpoint/2010/main" val="369214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408273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a:t>
            </a:fld>
            <a:endParaRPr lang="es-PE" dirty="0"/>
          </a:p>
        </p:txBody>
      </p:sp>
    </p:spTree>
    <p:extLst>
      <p:ext uri="{BB962C8B-B14F-4D97-AF65-F5344CB8AC3E}">
        <p14:creationId xmlns:p14="http://schemas.microsoft.com/office/powerpoint/2010/main" val="2420455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20</a:t>
            </a:fld>
            <a:endParaRPr lang="es-PE" dirty="0"/>
          </a:p>
        </p:txBody>
      </p:sp>
    </p:spTree>
    <p:extLst>
      <p:ext uri="{BB962C8B-B14F-4D97-AF65-F5344CB8AC3E}">
        <p14:creationId xmlns:p14="http://schemas.microsoft.com/office/powerpoint/2010/main" val="1652144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2204561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22</a:t>
            </a:fld>
            <a:endParaRPr lang="es-PE" dirty="0"/>
          </a:p>
        </p:txBody>
      </p:sp>
    </p:spTree>
    <p:extLst>
      <p:ext uri="{BB962C8B-B14F-4D97-AF65-F5344CB8AC3E}">
        <p14:creationId xmlns:p14="http://schemas.microsoft.com/office/powerpoint/2010/main" val="14320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23</a:t>
            </a:fld>
            <a:endParaRPr lang="es-PE" dirty="0"/>
          </a:p>
        </p:txBody>
      </p:sp>
    </p:spTree>
    <p:extLst>
      <p:ext uri="{BB962C8B-B14F-4D97-AF65-F5344CB8AC3E}">
        <p14:creationId xmlns:p14="http://schemas.microsoft.com/office/powerpoint/2010/main" val="3458456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390346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25</a:t>
            </a:fld>
            <a:endParaRPr lang="es-PE" dirty="0"/>
          </a:p>
        </p:txBody>
      </p:sp>
    </p:spTree>
    <p:extLst>
      <p:ext uri="{BB962C8B-B14F-4D97-AF65-F5344CB8AC3E}">
        <p14:creationId xmlns:p14="http://schemas.microsoft.com/office/powerpoint/2010/main" val="239900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26</a:t>
            </a:fld>
            <a:endParaRPr lang="es-PE" dirty="0"/>
          </a:p>
        </p:txBody>
      </p:sp>
    </p:spTree>
    <p:extLst>
      <p:ext uri="{BB962C8B-B14F-4D97-AF65-F5344CB8AC3E}">
        <p14:creationId xmlns:p14="http://schemas.microsoft.com/office/powerpoint/2010/main" val="504072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27</a:t>
            </a:fld>
            <a:endParaRPr lang="es-PE" dirty="0"/>
          </a:p>
        </p:txBody>
      </p:sp>
    </p:spTree>
    <p:extLst>
      <p:ext uri="{BB962C8B-B14F-4D97-AF65-F5344CB8AC3E}">
        <p14:creationId xmlns:p14="http://schemas.microsoft.com/office/powerpoint/2010/main" val="166284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28</a:t>
            </a:fld>
            <a:endParaRPr lang="es-PE" dirty="0"/>
          </a:p>
        </p:txBody>
      </p:sp>
    </p:spTree>
    <p:extLst>
      <p:ext uri="{BB962C8B-B14F-4D97-AF65-F5344CB8AC3E}">
        <p14:creationId xmlns:p14="http://schemas.microsoft.com/office/powerpoint/2010/main" val="1592793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29</a:t>
            </a:fld>
            <a:endParaRPr lang="es-PE" dirty="0"/>
          </a:p>
        </p:txBody>
      </p:sp>
    </p:spTree>
    <p:extLst>
      <p:ext uri="{BB962C8B-B14F-4D97-AF65-F5344CB8AC3E}">
        <p14:creationId xmlns:p14="http://schemas.microsoft.com/office/powerpoint/2010/main" val="320990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1134349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1560915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31</a:t>
            </a:fld>
            <a:endParaRPr lang="es-PE" dirty="0"/>
          </a:p>
        </p:txBody>
      </p:sp>
    </p:spTree>
    <p:extLst>
      <p:ext uri="{BB962C8B-B14F-4D97-AF65-F5344CB8AC3E}">
        <p14:creationId xmlns:p14="http://schemas.microsoft.com/office/powerpoint/2010/main" val="3263309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32</a:t>
            </a:fld>
            <a:endParaRPr lang="es-PE" dirty="0"/>
          </a:p>
        </p:txBody>
      </p:sp>
    </p:spTree>
    <p:extLst>
      <p:ext uri="{BB962C8B-B14F-4D97-AF65-F5344CB8AC3E}">
        <p14:creationId xmlns:p14="http://schemas.microsoft.com/office/powerpoint/2010/main" val="3110820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33</a:t>
            </a:fld>
            <a:endParaRPr lang="es-PE" dirty="0"/>
          </a:p>
        </p:txBody>
      </p:sp>
    </p:spTree>
    <p:extLst>
      <p:ext uri="{BB962C8B-B14F-4D97-AF65-F5344CB8AC3E}">
        <p14:creationId xmlns:p14="http://schemas.microsoft.com/office/powerpoint/2010/main" val="1971023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34</a:t>
            </a:fld>
            <a:endParaRPr lang="es-PE" dirty="0"/>
          </a:p>
        </p:txBody>
      </p:sp>
    </p:spTree>
    <p:extLst>
      <p:ext uri="{BB962C8B-B14F-4D97-AF65-F5344CB8AC3E}">
        <p14:creationId xmlns:p14="http://schemas.microsoft.com/office/powerpoint/2010/main" val="376675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61493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Aft>
                <a:spcPts val="1030"/>
              </a:spcAft>
            </a:pPr>
            <a:r>
              <a:rPr lang="es-ES" sz="1000" dirty="0">
                <a:ea typeface="Times New Roman" panose="02020603050405020304" pitchFamily="18" charset="0"/>
              </a:rPr>
              <a:t>El artículo 76° de la Constitución Política del Perú dispone – como regla general - que la contratación de bienes, servicios y obras con </a:t>
            </a:r>
            <a:r>
              <a:rPr lang="es-ES" sz="1000" b="1" i="1" dirty="0">
                <a:ea typeface="Times New Roman" panose="02020603050405020304" pitchFamily="18" charset="0"/>
              </a:rPr>
              <a:t>fondos</a:t>
            </a:r>
            <a:r>
              <a:rPr lang="es-ES" sz="1000" dirty="0">
                <a:ea typeface="Times New Roman" panose="02020603050405020304" pitchFamily="18" charset="0"/>
              </a:rPr>
              <a:t> </a:t>
            </a:r>
            <a:r>
              <a:rPr lang="es-ES" sz="1000" b="1" i="1" dirty="0">
                <a:ea typeface="Times New Roman" panose="02020603050405020304" pitchFamily="18" charset="0"/>
              </a:rPr>
              <a:t>o recursos</a:t>
            </a:r>
            <a:r>
              <a:rPr lang="es-ES" sz="1000" dirty="0">
                <a:ea typeface="Times New Roman" panose="02020603050405020304" pitchFamily="18" charset="0"/>
              </a:rPr>
              <a:t> </a:t>
            </a:r>
            <a:r>
              <a:rPr lang="es-ES" sz="1000" b="1" i="1" dirty="0">
                <a:ea typeface="Times New Roman" panose="02020603050405020304" pitchFamily="18" charset="0"/>
              </a:rPr>
              <a:t>públicos</a:t>
            </a:r>
            <a:r>
              <a:rPr lang="es-ES" sz="1000" dirty="0">
                <a:ea typeface="Times New Roman" panose="02020603050405020304" pitchFamily="18" charset="0"/>
              </a:rPr>
              <a:t> debe ejecutarse mediante procesos de selección (licitación pública, concurso público y otros), </a:t>
            </a:r>
            <a:r>
              <a:rPr lang="es-ES" sz="1000" u="sng" dirty="0">
                <a:ea typeface="Times New Roman" panose="02020603050405020304" pitchFamily="18" charset="0"/>
              </a:rPr>
              <a:t>salvo las excepciones previstas por Ley</a:t>
            </a:r>
            <a:r>
              <a:rPr lang="es-ES" sz="1000" dirty="0">
                <a:ea typeface="Times New Roman" panose="02020603050405020304" pitchFamily="18" charset="0"/>
              </a:rPr>
              <a:t> (regímenes especiales de contratación).</a:t>
            </a:r>
            <a:endParaRPr lang="es-PE" sz="1000" dirty="0">
              <a:ea typeface="Times New Roman" panose="02020603050405020304" pitchFamily="18" charset="0"/>
            </a:endParaRPr>
          </a:p>
          <a:p>
            <a:pPr marL="185114" indent="-185114"/>
            <a:r>
              <a:rPr lang="es-PE" sz="1000" dirty="0">
                <a:ea typeface="Times New Roman" panose="02020603050405020304" pitchFamily="18" charset="0"/>
              </a:rPr>
              <a:t>Ley  de Contrataciones del Estado</a:t>
            </a:r>
          </a:p>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5</a:t>
            </a:fld>
            <a:endParaRPr lang="es-PE" dirty="0"/>
          </a:p>
        </p:txBody>
      </p:sp>
    </p:spTree>
    <p:extLst>
      <p:ext uri="{BB962C8B-B14F-4D97-AF65-F5344CB8AC3E}">
        <p14:creationId xmlns:p14="http://schemas.microsoft.com/office/powerpoint/2010/main" val="376821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S" sz="1000" dirty="0">
                <a:solidFill>
                  <a:srgbClr val="000000"/>
                </a:solidFill>
                <a:ea typeface="Times New Roman" panose="02020603050405020304" pitchFamily="18" charset="0"/>
              </a:rPr>
              <a:t>De esta manera, </a:t>
            </a:r>
            <a:r>
              <a:rPr lang="es-ES_tradnl" sz="1000" u="sng" dirty="0">
                <a:ea typeface="Times New Roman" panose="02020603050405020304" pitchFamily="18" charset="0"/>
              </a:rPr>
              <a:t>las contrataciones que se encuentran bajo el ámbito de aplicación de la normativa de contrataciones del Estado son aquellas que realizan las Entidades</a:t>
            </a:r>
            <a:r>
              <a:rPr lang="es-ES_tradnl" sz="1000" dirty="0">
                <a:ea typeface="Times New Roman" panose="02020603050405020304" pitchFamily="18" charset="0"/>
              </a:rPr>
              <a:t> señaladas en el numeral 3.1 del artículo 3 de la Ley, </a:t>
            </a:r>
            <a:r>
              <a:rPr lang="es-ES_tradnl" sz="1000" u="sng" dirty="0">
                <a:ea typeface="Times New Roman" panose="02020603050405020304" pitchFamily="18" charset="0"/>
              </a:rPr>
              <a:t>para proveerse de los bienes, servicios y obras </a:t>
            </a:r>
            <a:r>
              <a:rPr lang="es-ES_tradnl" sz="1000" dirty="0">
                <a:ea typeface="Times New Roman" panose="02020603050405020304" pitchFamily="18" charset="0"/>
              </a:rPr>
              <a:t>necesarios para el cumplimiento de sus funciones,</a:t>
            </a:r>
            <a:r>
              <a:rPr lang="es-ES_tradnl" sz="1000" u="sng" dirty="0">
                <a:ea typeface="Times New Roman" panose="02020603050405020304" pitchFamily="18" charset="0"/>
              </a:rPr>
              <a:t> asumiendo la obligación de pagar al proveedor</a:t>
            </a:r>
            <a:r>
              <a:rPr lang="es-ES_tradnl" sz="1000" dirty="0">
                <a:ea typeface="Times New Roman" panose="02020603050405020304" pitchFamily="18" charset="0"/>
              </a:rPr>
              <a:t> la respectiva retribución o contraprestación, </a:t>
            </a:r>
            <a:r>
              <a:rPr lang="es-ES_tradnl" sz="1000" u="sng" dirty="0">
                <a:ea typeface="Times New Roman" panose="02020603050405020304" pitchFamily="18" charset="0"/>
              </a:rPr>
              <a:t>con cargo a fondos públicos</a:t>
            </a:r>
            <a:r>
              <a:rPr lang="es-ES_tradnl" sz="1000" dirty="0">
                <a:ea typeface="Times New Roman" panose="02020603050405020304" pitchFamily="18" charset="0"/>
              </a:rPr>
              <a:t>.</a:t>
            </a:r>
            <a:endParaRPr lang="es-PE" sz="1000" dirty="0">
              <a:ea typeface="Times New Roman" panose="02020603050405020304" pitchFamily="18" charset="0"/>
            </a:endParaRPr>
          </a:p>
          <a:p>
            <a:endParaRPr lang="es-PE" dirty="0"/>
          </a:p>
          <a:p>
            <a:r>
              <a:rPr lang="es-ES_tradnl" sz="1900" dirty="0">
                <a:latin typeface="Times New Roman" panose="02020603050405020304" pitchFamily="18" charset="0"/>
                <a:ea typeface="Times New Roman" panose="02020603050405020304" pitchFamily="18" charset="0"/>
              </a:rPr>
              <a:t>Como se aprecia, la principal característica que diferencia a los contratos celebrados bajo el ámbito de la normativa de contrataciones del Estado de los convenios es </a:t>
            </a:r>
            <a:r>
              <a:rPr lang="es-ES_tradnl" sz="1900" u="sng" dirty="0">
                <a:latin typeface="Times New Roman" panose="02020603050405020304" pitchFamily="18" charset="0"/>
                <a:ea typeface="Times New Roman" panose="02020603050405020304" pitchFamily="18" charset="0"/>
              </a:rPr>
              <a:t>la onerosidad</a:t>
            </a:r>
            <a:r>
              <a:rPr lang="es-ES_tradnl" sz="1900" dirty="0">
                <a:latin typeface="Times New Roman" panose="02020603050405020304" pitchFamily="18" charset="0"/>
                <a:ea typeface="Times New Roman" panose="02020603050405020304" pitchFamily="18" charset="0"/>
              </a:rPr>
              <a:t>, la cual significa que </a:t>
            </a:r>
            <a:r>
              <a:rPr lang="es-ES_tradnl" sz="1900" u="sng" dirty="0">
                <a:latin typeface="Times New Roman" panose="02020603050405020304" pitchFamily="18" charset="0"/>
                <a:ea typeface="Times New Roman" panose="02020603050405020304" pitchFamily="18" charset="0"/>
              </a:rPr>
              <a:t>el contratista presta los bienes, servicios u obras a la Entidad con la finalidad de obtener una retribución pecuniaria a cambio</a:t>
            </a:r>
            <a:endParaRPr lang="es-PE" sz="1900" u="sng" dirty="0">
              <a:latin typeface="Times New Roman" panose="02020603050405020304" pitchFamily="18" charset="0"/>
              <a:ea typeface="Times New Roman" panose="02020603050405020304" pitchFamily="18" charset="0"/>
            </a:endParaRPr>
          </a:p>
          <a:p>
            <a:pPr defTabSz="941923">
              <a:defRPr/>
            </a:pPr>
            <a:endParaRPr lang="es-ES_tradnl" sz="1900" dirty="0">
              <a:latin typeface="Times New Roman" panose="02020603050405020304" pitchFamily="18" charset="0"/>
              <a:ea typeface="Times New Roman" panose="02020603050405020304" pitchFamily="18" charset="0"/>
            </a:endParaRPr>
          </a:p>
          <a:p>
            <a:pPr defTabSz="941923">
              <a:defRPr/>
            </a:pPr>
            <a:r>
              <a:rPr lang="es-ES_tradnl" sz="1900" dirty="0">
                <a:latin typeface="Times New Roman" panose="02020603050405020304" pitchFamily="18" charset="0"/>
                <a:ea typeface="Times New Roman" panose="02020603050405020304" pitchFamily="18" charset="0"/>
              </a:rPr>
              <a:t>En ese orden de ideas, los convenios, que carecen de onerosidad en los términos expuestos anteriormente, se encuentran fuera del ámbito de aplicación de la normativa de contrataciones del Estado, independientemente de la naturaleza pública o privada de la contraparte de la Entidad.</a:t>
            </a:r>
          </a:p>
          <a:p>
            <a:pPr defTabSz="941923">
              <a:defRPr/>
            </a:pPr>
            <a:endParaRPr lang="es-ES_tradnl" sz="1900" dirty="0">
              <a:latin typeface="Times New Roman" panose="02020603050405020304" pitchFamily="18" charset="0"/>
              <a:ea typeface="Times New Roman" panose="02020603050405020304" pitchFamily="18" charset="0"/>
            </a:endParaRPr>
          </a:p>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6</a:t>
            </a:fld>
            <a:endParaRPr lang="es-PE" dirty="0"/>
          </a:p>
        </p:txBody>
      </p:sp>
    </p:spTree>
    <p:extLst>
      <p:ext uri="{BB962C8B-B14F-4D97-AF65-F5344CB8AC3E}">
        <p14:creationId xmlns:p14="http://schemas.microsoft.com/office/powerpoint/2010/main" val="50943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S_tradnl" dirty="0">
                <a:latin typeface="Times New Roman" panose="02020603050405020304" pitchFamily="18" charset="0"/>
                <a:ea typeface="Times New Roman" panose="02020603050405020304" pitchFamily="18" charset="0"/>
              </a:rPr>
              <a:t>Sin perjuicio de lo expuesto,  debe indicarse que, a partir de la celebración de un convenio, puede existir el compromiso de alguna de las partes de cubrir determinados costos y/o gastos administrativos, así como realizar las contrataciones necesarias para alcanzar la finalidad del convenio, en cuya virtud deban erogarse recursos del Estado. No obstante, ello no afecta la naturaleza no onerosa del convenio, siempre que se trate de erogaciones que no constituyan utilidad a favor de la contraparte de la Entidad; es decir, siempre que la Entidad no realice un pago a su favor con cargo a fondos públicos</a:t>
            </a:r>
          </a:p>
          <a:p>
            <a:pPr defTabSz="941923">
              <a:defRPr/>
            </a:pPr>
            <a:endParaRPr lang="es-ES_tradnl" dirty="0">
              <a:latin typeface="Times New Roman" panose="02020603050405020304" pitchFamily="18" charset="0"/>
              <a:ea typeface="Times New Roman" panose="02020603050405020304" pitchFamily="18" charset="0"/>
            </a:endParaRPr>
          </a:p>
          <a:p>
            <a:pPr defTabSz="941923">
              <a:defRPr/>
            </a:pPr>
            <a:r>
              <a:rPr lang="es-ES_tradnl" sz="1900" dirty="0">
                <a:latin typeface="Times New Roman" panose="02020603050405020304" pitchFamily="18" charset="0"/>
                <a:ea typeface="Times New Roman" panose="02020603050405020304" pitchFamily="18" charset="0"/>
              </a:rPr>
              <a:t>Por tanto, los convenios celebrados entre una Entidad y un persona jurídica privada, en tanto se encuentran exentos de la finalidad lucrativa de esta última, se encuentran fuera del ámbito de aplicación de la normativa de contrataciones del Estado</a:t>
            </a:r>
            <a:endParaRPr lang="es-PE" dirty="0">
              <a:latin typeface="Times New Roman" panose="02020603050405020304" pitchFamily="18" charset="0"/>
              <a:ea typeface="Times New Roman" panose="02020603050405020304" pitchFamily="18" charset="0"/>
            </a:endParaRPr>
          </a:p>
          <a:p>
            <a:endParaRPr lang="es-PE" dirty="0"/>
          </a:p>
        </p:txBody>
      </p:sp>
      <p:sp>
        <p:nvSpPr>
          <p:cNvPr id="4" name="Marcador de número de diapositiva 3"/>
          <p:cNvSpPr>
            <a:spLocks noGrp="1"/>
          </p:cNvSpPr>
          <p:nvPr>
            <p:ph type="sldNum" sz="quarter" idx="5"/>
          </p:nvPr>
        </p:nvSpPr>
        <p:spPr/>
        <p:txBody>
          <a:bodyPr/>
          <a:lstStyle/>
          <a:p>
            <a:fld id="{BAD342B0-8B53-4C21-BC79-09AEFBD8638F}" type="slidenum">
              <a:rPr lang="es-PE" smtClean="0"/>
              <a:t>7</a:t>
            </a:fld>
            <a:endParaRPr lang="es-PE" dirty="0"/>
          </a:p>
        </p:txBody>
      </p:sp>
    </p:spTree>
    <p:extLst>
      <p:ext uri="{BB962C8B-B14F-4D97-AF65-F5344CB8AC3E}">
        <p14:creationId xmlns:p14="http://schemas.microsoft.com/office/powerpoint/2010/main" val="193053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Fame:</a:t>
            </a:r>
          </a:p>
        </p:txBody>
      </p:sp>
      <p:sp>
        <p:nvSpPr>
          <p:cNvPr id="4" name="Marcador de número de diapositiva 3"/>
          <p:cNvSpPr>
            <a:spLocks noGrp="1"/>
          </p:cNvSpPr>
          <p:nvPr>
            <p:ph type="sldNum" sz="quarter" idx="5"/>
          </p:nvPr>
        </p:nvSpPr>
        <p:spPr/>
        <p:txBody>
          <a:bodyPr/>
          <a:lstStyle/>
          <a:p>
            <a:fld id="{BAD342B0-8B53-4C21-BC79-09AEFBD8638F}" type="slidenum">
              <a:rPr lang="es-PE" smtClean="0"/>
              <a:t>8</a:t>
            </a:fld>
            <a:endParaRPr lang="es-PE" dirty="0"/>
          </a:p>
        </p:txBody>
      </p:sp>
    </p:spTree>
    <p:extLst>
      <p:ext uri="{BB962C8B-B14F-4D97-AF65-F5344CB8AC3E}">
        <p14:creationId xmlns:p14="http://schemas.microsoft.com/office/powerpoint/2010/main" val="51791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endParaRPr dirty="0"/>
          </a:p>
        </p:txBody>
      </p:sp>
    </p:spTree>
    <p:extLst>
      <p:ext uri="{BB962C8B-B14F-4D97-AF65-F5344CB8AC3E}">
        <p14:creationId xmlns:p14="http://schemas.microsoft.com/office/powerpoint/2010/main" val="96651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1FB22-17A2-417B-A412-2D1C835320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B03832C-A2FC-4CC2-B446-B4C413CFE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2E1E71E-081C-4D2B-955E-577A2DA81799}"/>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5" name="Marcador de pie de página 4">
            <a:extLst>
              <a:ext uri="{FF2B5EF4-FFF2-40B4-BE49-F238E27FC236}">
                <a16:creationId xmlns:a16="http://schemas.microsoft.com/office/drawing/2014/main" id="{AD1548FA-86EA-4004-B822-ADDED9E5A63E}"/>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DED3E067-7011-46D4-8D5B-D6140BB1D57A}"/>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22891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00A6B-B415-43FF-A810-17486994AAE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45D0496-9842-431D-A69B-489454577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935911D-3984-4D63-BE06-FB554F3661B6}"/>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5" name="Marcador de pie de página 4">
            <a:extLst>
              <a:ext uri="{FF2B5EF4-FFF2-40B4-BE49-F238E27FC236}">
                <a16:creationId xmlns:a16="http://schemas.microsoft.com/office/drawing/2014/main" id="{B5D1A9D9-FC54-4E62-93B2-6A5814FA767A}"/>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F5C6CF23-480A-4403-8932-B796234AA22D}"/>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35406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DF30B9-4030-4589-9077-68767279F0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8BC74A-7DBE-40F6-B917-1897EBD6B9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EB5021-45A8-49E0-A6CE-54677FE8D8D0}"/>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5" name="Marcador de pie de página 4">
            <a:extLst>
              <a:ext uri="{FF2B5EF4-FFF2-40B4-BE49-F238E27FC236}">
                <a16:creationId xmlns:a16="http://schemas.microsoft.com/office/drawing/2014/main" id="{A0364F85-9444-4688-B021-CC795BCE7217}"/>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AF62268E-F23E-4943-A0CE-7D5749AD7A0D}"/>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41055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2123200" y="-543800"/>
            <a:ext cx="7945600" cy="7945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3" name="Google Shape;23;p3"/>
          <p:cNvGrpSpPr/>
          <p:nvPr/>
        </p:nvGrpSpPr>
        <p:grpSpPr>
          <a:xfrm>
            <a:off x="8570225" y="3336844"/>
            <a:ext cx="3099600" cy="30996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8" name="Google Shape;28;p3"/>
          <p:cNvSpPr txBox="1">
            <a:spLocks noGrp="1"/>
          </p:cNvSpPr>
          <p:nvPr>
            <p:ph type="ctrTitle"/>
          </p:nvPr>
        </p:nvSpPr>
        <p:spPr>
          <a:xfrm>
            <a:off x="3426400" y="2982400"/>
            <a:ext cx="5339200" cy="12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6933">
                <a:solidFill>
                  <a:srgbClr val="000000"/>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endParaRPr/>
          </a:p>
        </p:txBody>
      </p:sp>
      <p:sp>
        <p:nvSpPr>
          <p:cNvPr id="29" name="Google Shape;29;p3"/>
          <p:cNvSpPr txBox="1">
            <a:spLocks noGrp="1"/>
          </p:cNvSpPr>
          <p:nvPr>
            <p:ph type="subTitle" idx="1"/>
          </p:nvPr>
        </p:nvSpPr>
        <p:spPr>
          <a:xfrm>
            <a:off x="3426400" y="4251601"/>
            <a:ext cx="5339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867">
                <a:solidFill>
                  <a:srgbClr val="000000"/>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endParaRPr/>
          </a:p>
        </p:txBody>
      </p:sp>
      <p:grpSp>
        <p:nvGrpSpPr>
          <p:cNvPr id="30" name="Google Shape;30;p3"/>
          <p:cNvGrpSpPr/>
          <p:nvPr/>
        </p:nvGrpSpPr>
        <p:grpSpPr>
          <a:xfrm>
            <a:off x="1019767" y="585833"/>
            <a:ext cx="2566000" cy="25660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23837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22896"/>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AFA5-299E-4F5C-BC68-5C431D2DA37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A252AB-9168-4F9D-92F0-435A712A7D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596C0E1-1025-4EC2-9D5D-9948C00DC9D5}"/>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5" name="Marcador de pie de página 4">
            <a:extLst>
              <a:ext uri="{FF2B5EF4-FFF2-40B4-BE49-F238E27FC236}">
                <a16:creationId xmlns:a16="http://schemas.microsoft.com/office/drawing/2014/main" id="{B23A8551-537F-4C25-BFCC-6BDD8BE43206}"/>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6B6F8936-5803-475F-868B-A3A09CAD5A2B}"/>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49840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F6201-7E72-4806-93DE-4AC1C01162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7B2DDD-F038-491C-B9B2-16AAD4DDE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BEE54E-ECAE-47A6-8C2F-073D706BB217}"/>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5" name="Marcador de pie de página 4">
            <a:extLst>
              <a:ext uri="{FF2B5EF4-FFF2-40B4-BE49-F238E27FC236}">
                <a16:creationId xmlns:a16="http://schemas.microsoft.com/office/drawing/2014/main" id="{4B2A505A-E2F6-49FE-99A2-C98CBCD19E85}"/>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3A4529AF-0C06-4D73-938F-22FA7413E5F4}"/>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39442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E960-3DB1-44DF-9C7D-BC6CB3C402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A415607-ED3C-424A-96F0-3A1B4F41F2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2E1962F-0348-4A71-8B80-D9F05D4B0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5D113A1-A78C-4782-B301-9B4EA05718BD}"/>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6" name="Marcador de pie de página 5">
            <a:extLst>
              <a:ext uri="{FF2B5EF4-FFF2-40B4-BE49-F238E27FC236}">
                <a16:creationId xmlns:a16="http://schemas.microsoft.com/office/drawing/2014/main" id="{B9A9EB53-EC86-4F34-8B2C-595B130FB3DF}"/>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A22EC725-04C8-4361-90C3-797B7D992271}"/>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415732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8F61-11E2-42F7-8EC3-2D80BA68C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F0A6A0-1E4D-4A68-ACB4-26DC18224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496FF4-5658-47D9-B580-78E1DC6FFE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D361DCF-8DA4-4012-99D2-CD2C75308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D25D0-80A8-468A-BA74-4FC0C98050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400D2B4-45C0-4551-B9D8-FB486A2D8B79}"/>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8" name="Marcador de pie de página 7">
            <a:extLst>
              <a:ext uri="{FF2B5EF4-FFF2-40B4-BE49-F238E27FC236}">
                <a16:creationId xmlns:a16="http://schemas.microsoft.com/office/drawing/2014/main" id="{9D5110FD-4386-4595-9C41-E8D02CB287BA}"/>
              </a:ext>
            </a:extLst>
          </p:cNvPr>
          <p:cNvSpPr>
            <a:spLocks noGrp="1"/>
          </p:cNvSpPr>
          <p:nvPr>
            <p:ph type="ftr" sz="quarter" idx="11"/>
          </p:nvPr>
        </p:nvSpPr>
        <p:spPr/>
        <p:txBody>
          <a:bodyPr/>
          <a:lstStyle/>
          <a:p>
            <a:endParaRPr lang="es-PE" dirty="0"/>
          </a:p>
        </p:txBody>
      </p:sp>
      <p:sp>
        <p:nvSpPr>
          <p:cNvPr id="9" name="Marcador de número de diapositiva 8">
            <a:extLst>
              <a:ext uri="{FF2B5EF4-FFF2-40B4-BE49-F238E27FC236}">
                <a16:creationId xmlns:a16="http://schemas.microsoft.com/office/drawing/2014/main" id="{150ED738-80D4-4DD1-B2E2-DE3D07EA3E3E}"/>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280923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09474-4B41-44D8-9568-00AD0AE4F70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40A3EBE-55EA-4732-B49A-8229D3F5AA28}"/>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4" name="Marcador de pie de página 3">
            <a:extLst>
              <a:ext uri="{FF2B5EF4-FFF2-40B4-BE49-F238E27FC236}">
                <a16:creationId xmlns:a16="http://schemas.microsoft.com/office/drawing/2014/main" id="{D15F032F-37BC-476A-A883-24AD63F00913}"/>
              </a:ext>
            </a:extLst>
          </p:cNvPr>
          <p:cNvSpPr>
            <a:spLocks noGrp="1"/>
          </p:cNvSpPr>
          <p:nvPr>
            <p:ph type="ftr" sz="quarter" idx="11"/>
          </p:nvPr>
        </p:nvSpPr>
        <p:spPr/>
        <p:txBody>
          <a:bodyPr/>
          <a:lstStyle/>
          <a:p>
            <a:endParaRPr lang="es-PE" dirty="0"/>
          </a:p>
        </p:txBody>
      </p:sp>
      <p:sp>
        <p:nvSpPr>
          <p:cNvPr id="5" name="Marcador de número de diapositiva 4">
            <a:extLst>
              <a:ext uri="{FF2B5EF4-FFF2-40B4-BE49-F238E27FC236}">
                <a16:creationId xmlns:a16="http://schemas.microsoft.com/office/drawing/2014/main" id="{C2CC4180-A51F-4E52-A3D5-B964F090D80D}"/>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348430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342F7C-9D0C-4D05-8792-ABB13CAE94F8}"/>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3" name="Marcador de pie de página 2">
            <a:extLst>
              <a:ext uri="{FF2B5EF4-FFF2-40B4-BE49-F238E27FC236}">
                <a16:creationId xmlns:a16="http://schemas.microsoft.com/office/drawing/2014/main" id="{E9FE8C1C-C363-46B2-865D-A21F7E45283A}"/>
              </a:ext>
            </a:extLst>
          </p:cNvPr>
          <p:cNvSpPr>
            <a:spLocks noGrp="1"/>
          </p:cNvSpPr>
          <p:nvPr>
            <p:ph type="ftr" sz="quarter" idx="11"/>
          </p:nvPr>
        </p:nvSpPr>
        <p:spPr/>
        <p:txBody>
          <a:bodyPr/>
          <a:lstStyle/>
          <a:p>
            <a:endParaRPr lang="es-PE" dirty="0"/>
          </a:p>
        </p:txBody>
      </p:sp>
      <p:sp>
        <p:nvSpPr>
          <p:cNvPr id="4" name="Marcador de número de diapositiva 3">
            <a:extLst>
              <a:ext uri="{FF2B5EF4-FFF2-40B4-BE49-F238E27FC236}">
                <a16:creationId xmlns:a16="http://schemas.microsoft.com/office/drawing/2014/main" id="{3CB6D0E6-F8E4-405F-8AB2-8E1EC089E08C}"/>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192007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17267-0CEE-44B0-9061-74C0DCEB78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0016858-9675-4015-A7F5-8733395B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B1B20B9-A1EA-49E4-8ECD-C9EC07B35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315F5E-481B-4729-A1F7-97AA06D17ED7}"/>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6" name="Marcador de pie de página 5">
            <a:extLst>
              <a:ext uri="{FF2B5EF4-FFF2-40B4-BE49-F238E27FC236}">
                <a16:creationId xmlns:a16="http://schemas.microsoft.com/office/drawing/2014/main" id="{2C00D4A7-2816-464B-B1DD-8A33CE7743BB}"/>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2BF4F90D-89EE-43D6-84EA-04A88AB37F04}"/>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207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8C7A-9550-4CAD-BF17-96D5903373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2AC09FA-AFEC-4B20-BB4C-2D2AEA388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a:extLst>
              <a:ext uri="{FF2B5EF4-FFF2-40B4-BE49-F238E27FC236}">
                <a16:creationId xmlns:a16="http://schemas.microsoft.com/office/drawing/2014/main" id="{7BBD9F9D-F248-4CD9-AE28-1735BA27B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936B4F-BF74-40EA-B854-69C6B6C0C959}"/>
              </a:ext>
            </a:extLst>
          </p:cNvPr>
          <p:cNvSpPr>
            <a:spLocks noGrp="1"/>
          </p:cNvSpPr>
          <p:nvPr>
            <p:ph type="dt" sz="half" idx="10"/>
          </p:nvPr>
        </p:nvSpPr>
        <p:spPr/>
        <p:txBody>
          <a:bodyPr/>
          <a:lstStyle/>
          <a:p>
            <a:fld id="{9C70D11C-841E-48A2-800C-E45519E378FC}" type="datetimeFigureOut">
              <a:rPr lang="es-PE" smtClean="0"/>
              <a:t>16/11/2022</a:t>
            </a:fld>
            <a:endParaRPr lang="es-PE" dirty="0"/>
          </a:p>
        </p:txBody>
      </p:sp>
      <p:sp>
        <p:nvSpPr>
          <p:cNvPr id="6" name="Marcador de pie de página 5">
            <a:extLst>
              <a:ext uri="{FF2B5EF4-FFF2-40B4-BE49-F238E27FC236}">
                <a16:creationId xmlns:a16="http://schemas.microsoft.com/office/drawing/2014/main" id="{8A8281C0-15F3-4DE1-B056-3078E740D8C1}"/>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1BAE2889-E49E-4B17-A329-EF504B0D547D}"/>
              </a:ext>
            </a:extLst>
          </p:cNvPr>
          <p:cNvSpPr>
            <a:spLocks noGrp="1"/>
          </p:cNvSpPr>
          <p:nvPr>
            <p:ph type="sldNum" sz="quarter" idx="12"/>
          </p:nvPr>
        </p:nvSpPr>
        <p:spPr/>
        <p:txBody>
          <a:bodyPr/>
          <a:lstStyle/>
          <a:p>
            <a:fld id="{B169A7FA-BE49-418A-A7BF-0DDF5972E955}" type="slidenum">
              <a:rPr lang="es-PE" smtClean="0"/>
              <a:t>‹Nº›</a:t>
            </a:fld>
            <a:endParaRPr lang="es-PE" dirty="0"/>
          </a:p>
        </p:txBody>
      </p:sp>
    </p:spTree>
    <p:extLst>
      <p:ext uri="{BB962C8B-B14F-4D97-AF65-F5344CB8AC3E}">
        <p14:creationId xmlns:p14="http://schemas.microsoft.com/office/powerpoint/2010/main" val="264707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89C99F-0337-4D77-9B36-C5172D718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E17655B-BFF7-4B2F-8493-C62A0D9E7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855066-2F0B-4A70-B76A-B702A93A0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D11C-841E-48A2-800C-E45519E378FC}" type="datetimeFigureOut">
              <a:rPr lang="es-PE" smtClean="0"/>
              <a:t>16/11/2022</a:t>
            </a:fld>
            <a:endParaRPr lang="es-PE" dirty="0"/>
          </a:p>
        </p:txBody>
      </p:sp>
      <p:sp>
        <p:nvSpPr>
          <p:cNvPr id="5" name="Marcador de pie de página 4">
            <a:extLst>
              <a:ext uri="{FF2B5EF4-FFF2-40B4-BE49-F238E27FC236}">
                <a16:creationId xmlns:a16="http://schemas.microsoft.com/office/drawing/2014/main" id="{68599CB8-7E3D-4529-9D4F-4A8C00176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a:extLst>
              <a:ext uri="{FF2B5EF4-FFF2-40B4-BE49-F238E27FC236}">
                <a16:creationId xmlns:a16="http://schemas.microsoft.com/office/drawing/2014/main" id="{D428AF8B-08AF-443F-A23F-0CD015101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A7FA-BE49-418A-A7BF-0DDF5972E955}" type="slidenum">
              <a:rPr lang="es-PE" smtClean="0"/>
              <a:t>‹Nº›</a:t>
            </a:fld>
            <a:endParaRPr lang="es-PE" dirty="0"/>
          </a:p>
        </p:txBody>
      </p:sp>
    </p:spTree>
    <p:extLst>
      <p:ext uri="{BB962C8B-B14F-4D97-AF65-F5344CB8AC3E}">
        <p14:creationId xmlns:p14="http://schemas.microsoft.com/office/powerpoint/2010/main" val="9626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22.xml"/><Relationship Id="rId7" Type="http://schemas.openxmlformats.org/officeDocument/2006/relationships/diagramLayout" Target="../diagrams/layout1.xml"/><Relationship Id="rId2" Type="http://schemas.openxmlformats.org/officeDocument/2006/relationships/slideLayout" Target="../slideLayouts/slideLayout13.xml"/><Relationship Id="rId1" Type="http://schemas.openxmlformats.org/officeDocument/2006/relationships/themeOverride" Target="../theme/themeOverride3.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2.emf"/><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23.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4.xml"/><Relationship Id="rId6" Type="http://schemas.openxmlformats.org/officeDocument/2006/relationships/image" Target="../media/image10.jpeg"/><Relationship Id="rId11" Type="http://schemas.microsoft.com/office/2007/relationships/diagramDrawing" Target="../diagrams/drawing2.xml"/><Relationship Id="rId5" Type="http://schemas.openxmlformats.org/officeDocument/2006/relationships/image" Target="../media/image4.jpeg"/><Relationship Id="rId10" Type="http://schemas.openxmlformats.org/officeDocument/2006/relationships/diagramColors" Target="../diagrams/colors2.xml"/><Relationship Id="rId4" Type="http://schemas.openxmlformats.org/officeDocument/2006/relationships/image" Target="../media/image2.emf"/><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5.xml"/><Relationship Id="rId5" Type="http://schemas.openxmlformats.org/officeDocument/2006/relationships/image" Target="../media/image4.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11.emf"/><Relationship Id="rId5" Type="http://schemas.openxmlformats.org/officeDocument/2006/relationships/image" Target="../media/image4.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8.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9.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hemeOverride" Target="../theme/themeOverride10.xml"/><Relationship Id="rId6" Type="http://schemas.openxmlformats.org/officeDocument/2006/relationships/image" Target="../media/image14.emf"/><Relationship Id="rId5" Type="http://schemas.openxmlformats.org/officeDocument/2006/relationships/image" Target="../media/image4.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5687BAE0-8664-81CD-93A8-82879168C466}"/>
              </a:ext>
            </a:extLst>
          </p:cNvPr>
          <p:cNvPicPr>
            <a:picLocks noChangeAspect="1"/>
          </p:cNvPicPr>
          <p:nvPr/>
        </p:nvPicPr>
        <p:blipFill rotWithShape="1">
          <a:blip r:embed="rId3"/>
          <a:srcRect l="17418" t="11817" r="13989" b="13345"/>
          <a:stretch/>
        </p:blipFill>
        <p:spPr>
          <a:xfrm>
            <a:off x="304799" y="272092"/>
            <a:ext cx="3323066" cy="3156907"/>
          </a:xfrm>
          <a:prstGeom prst="rect">
            <a:avLst/>
          </a:prstGeom>
        </p:spPr>
      </p:pic>
      <p:sp>
        <p:nvSpPr>
          <p:cNvPr id="7" name="Rectángulo 6">
            <a:extLst>
              <a:ext uri="{FF2B5EF4-FFF2-40B4-BE49-F238E27FC236}">
                <a16:creationId xmlns:a16="http://schemas.microsoft.com/office/drawing/2014/main" id="{1DC0FBD5-9F25-3F2C-C556-DF94BF3A2CFC}"/>
              </a:ext>
            </a:extLst>
          </p:cNvPr>
          <p:cNvSpPr/>
          <p:nvPr/>
        </p:nvSpPr>
        <p:spPr>
          <a:xfrm>
            <a:off x="7719391" y="0"/>
            <a:ext cx="4472609"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Subtitle 2">
            <a:extLst>
              <a:ext uri="{FF2B5EF4-FFF2-40B4-BE49-F238E27FC236}">
                <a16:creationId xmlns:a16="http://schemas.microsoft.com/office/drawing/2014/main" id="{EE693A78-2E57-C166-98C8-F5A40106DE43}"/>
              </a:ext>
            </a:extLst>
          </p:cNvPr>
          <p:cNvSpPr txBox="1">
            <a:spLocks/>
          </p:cNvSpPr>
          <p:nvPr/>
        </p:nvSpPr>
        <p:spPr>
          <a:xfrm>
            <a:off x="3710338" y="272091"/>
            <a:ext cx="8176863" cy="6499769"/>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_tradnl" sz="2800" b="1" dirty="0"/>
              <a:t>Fabiola Paulet</a:t>
            </a:r>
          </a:p>
          <a:p>
            <a:pPr marL="0" indent="0" algn="just">
              <a:lnSpc>
                <a:spcPct val="100000"/>
              </a:lnSpc>
              <a:buNone/>
            </a:pPr>
            <a:r>
              <a:rPr lang="es-ES_tradnl" sz="2000" dirty="0"/>
              <a:t>Árbitro, Adjudicador, Abogado y, MBA (ESAN) y Vice Presidenta del Comité Internacional de Arbitraje de la Federación Internacional de Abogados (FIA)</a:t>
            </a:r>
          </a:p>
          <a:p>
            <a:pPr marL="0" indent="0" algn="just">
              <a:lnSpc>
                <a:spcPct val="100000"/>
              </a:lnSpc>
              <a:buNone/>
            </a:pPr>
            <a:r>
              <a:rPr lang="es-ES_tradnl" sz="2000" dirty="0"/>
              <a:t>Especialista en Derecho de la Construcción; Arbitraje de Inversiones; Arbitraje, Contratación Pública, Derecho Administrativo y Junta de Resolución de Disputas (JRD) por la Universidad ESAN; Certificada en Legaltech por la Universidad ESADE. </a:t>
            </a:r>
          </a:p>
          <a:p>
            <a:pPr marL="0" indent="0" algn="just">
              <a:lnSpc>
                <a:spcPct val="100000"/>
              </a:lnSpc>
              <a:buNone/>
            </a:pPr>
            <a:r>
              <a:rPr lang="es-ES_tradnl" sz="2000" dirty="0"/>
              <a:t>Con experiencia de más de 20 años en contratos con el Estado, administradora legal de Contratos de Obra estandarizados, tales como NEC 3 Opción F, NEC 3 Opción A y FIDIC; y diseño de estrategias legales en DABs de Contratos NEC 3.</a:t>
            </a:r>
          </a:p>
          <a:p>
            <a:pPr marL="457200" lvl="1" indent="0" algn="just">
              <a:lnSpc>
                <a:spcPct val="100000"/>
              </a:lnSpc>
              <a:buNone/>
            </a:pPr>
            <a:endParaRPr lang="es-ES_tradnl" sz="2000" dirty="0"/>
          </a:p>
          <a:p>
            <a:pPr marL="0" indent="0" algn="just">
              <a:lnSpc>
                <a:spcPct val="100000"/>
              </a:lnSpc>
              <a:buNone/>
            </a:pPr>
            <a:r>
              <a:rPr lang="es-ES_tradnl" sz="2000" dirty="0"/>
              <a:t>Mención de:</a:t>
            </a:r>
          </a:p>
          <a:p>
            <a:pPr lvl="1" algn="just">
              <a:lnSpc>
                <a:spcPct val="100000"/>
              </a:lnSpc>
            </a:pPr>
            <a:r>
              <a:rPr lang="es-ES_tradnl" sz="2000" dirty="0"/>
              <a:t>Medalla de “Arbitro de Derecho” por el Colegio de Abogados de Lima (CAL)</a:t>
            </a:r>
          </a:p>
          <a:p>
            <a:pPr lvl="1" algn="just">
              <a:lnSpc>
                <a:spcPct val="100000"/>
              </a:lnSpc>
            </a:pPr>
            <a:r>
              <a:rPr lang="es-ES_tradnl" sz="2000" dirty="0"/>
              <a:t>Creadora del “Récord Arbitral” (OSCE) con premios a la innovación por el CAD, OEA y</a:t>
            </a:r>
          </a:p>
          <a:p>
            <a:pPr lvl="1" algn="just">
              <a:lnSpc>
                <a:spcPct val="100000"/>
              </a:lnSpc>
            </a:pPr>
            <a:r>
              <a:rPr lang="es-ES_tradnl" sz="2000" dirty="0"/>
              <a:t>Otros. </a:t>
            </a:r>
          </a:p>
          <a:p>
            <a:pPr marL="0" indent="0" algn="just">
              <a:lnSpc>
                <a:spcPct val="100000"/>
              </a:lnSpc>
              <a:buNone/>
            </a:pPr>
            <a:endParaRPr lang="es-ES_tradnl" sz="1800" b="1" dirty="0"/>
          </a:p>
          <a:p>
            <a:pPr marL="0" indent="0" algn="just">
              <a:lnSpc>
                <a:spcPct val="100000"/>
              </a:lnSpc>
              <a:buNone/>
            </a:pPr>
            <a:endParaRPr lang="es-PE" sz="2000" b="1" dirty="0"/>
          </a:p>
        </p:txBody>
      </p:sp>
    </p:spTree>
    <p:extLst>
      <p:ext uri="{BB962C8B-B14F-4D97-AF65-F5344CB8AC3E}">
        <p14:creationId xmlns:p14="http://schemas.microsoft.com/office/powerpoint/2010/main" val="68351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2803854" y="3099751"/>
            <a:ext cx="6584292"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Opiniones OSCE</a:t>
            </a:r>
            <a:br>
              <a:rPr lang="en" sz="4400" b="1" dirty="0">
                <a:latin typeface="Poppins" panose="020B0604020202020204" charset="0"/>
                <a:cs typeface="Poppins" panose="020B0604020202020204" charset="0"/>
              </a:rPr>
            </a:br>
            <a:br>
              <a:rPr lang="en" sz="4400" b="1" dirty="0">
                <a:latin typeface="Poppins" panose="020B0604020202020204" charset="0"/>
                <a:cs typeface="Poppins" panose="020B0604020202020204" charset="0"/>
              </a:rPr>
            </a:br>
            <a:r>
              <a:rPr lang="en" sz="4400" b="1" dirty="0">
                <a:latin typeface="Poppins" panose="020B0604020202020204" charset="0"/>
                <a:cs typeface="Poppins" panose="020B0604020202020204" charset="0"/>
              </a:rPr>
              <a:t>Criterios para actuar discrecionalmente: funcionario público</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3074" name="Picture 2" descr="Organismo Supervisor de las Contrataciones del Estado - OSCE - Gobierno del  Perú">
            <a:extLst>
              <a:ext uri="{FF2B5EF4-FFF2-40B4-BE49-F238E27FC236}">
                <a16:creationId xmlns:a16="http://schemas.microsoft.com/office/drawing/2014/main" id="{585CE78D-CD43-6F03-84E8-56195210F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98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11</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uadroTexto 14">
            <a:extLst>
              <a:ext uri="{FF2B5EF4-FFF2-40B4-BE49-F238E27FC236}">
                <a16:creationId xmlns:a16="http://schemas.microsoft.com/office/drawing/2014/main" id="{821E17F7-3F5D-77B5-D6C4-B33773914ADC}"/>
              </a:ext>
            </a:extLst>
          </p:cNvPr>
          <p:cNvSpPr txBox="1"/>
          <p:nvPr/>
        </p:nvSpPr>
        <p:spPr>
          <a:xfrm>
            <a:off x="268224" y="957791"/>
            <a:ext cx="6094674" cy="584775"/>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de Contrataciones con el Estado</a:t>
            </a:r>
          </a:p>
          <a:p>
            <a:pPr algn="just"/>
            <a:r>
              <a:rPr lang="es-ES_tradnl" sz="1400" dirty="0">
                <a:latin typeface="Biome Light" panose="020B0502040204020203" pitchFamily="34" charset="0"/>
                <a:ea typeface="Times New Roman" panose="02020603050405020304" pitchFamily="18" charset="0"/>
                <a:cs typeface="Biome Light" panose="020B0502040204020203" pitchFamily="34" charset="0"/>
              </a:rPr>
              <a:t>(Disposición complementaria )</a:t>
            </a:r>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5" name="CuadroTexto 4">
            <a:extLst>
              <a:ext uri="{FF2B5EF4-FFF2-40B4-BE49-F238E27FC236}">
                <a16:creationId xmlns:a16="http://schemas.microsoft.com/office/drawing/2014/main" id="{ED5ED081-2116-9729-5DC3-0976B2ABC62B}"/>
              </a:ext>
            </a:extLst>
          </p:cNvPr>
          <p:cNvSpPr txBox="1"/>
          <p:nvPr/>
        </p:nvSpPr>
        <p:spPr>
          <a:xfrm>
            <a:off x="637330" y="3278619"/>
            <a:ext cx="2007281" cy="1446550"/>
          </a:xfrm>
          <a:prstGeom prst="rect">
            <a:avLst/>
          </a:prstGeom>
          <a:noFill/>
        </p:spPr>
        <p:txBody>
          <a:bodyPr wrap="none" rtlCol="0">
            <a:spAutoFit/>
          </a:bodyPr>
          <a:lstStyle/>
          <a:p>
            <a:r>
              <a:rPr lang="es-PE" sz="8800" dirty="0">
                <a:solidFill>
                  <a:srgbClr val="002060"/>
                </a:solidFill>
                <a:latin typeface="Amasis MT Pro Black" panose="02040A04050005020304" pitchFamily="18" charset="0"/>
              </a:rPr>
              <a:t>5ta</a:t>
            </a:r>
            <a:endParaRPr lang="es-PE" sz="2400" dirty="0">
              <a:solidFill>
                <a:srgbClr val="002060"/>
              </a:solidFill>
              <a:latin typeface="Amasis MT Pro Black" panose="02040A04050005020304" pitchFamily="18" charset="0"/>
            </a:endParaRPr>
          </a:p>
        </p:txBody>
      </p:sp>
      <p:sp>
        <p:nvSpPr>
          <p:cNvPr id="7" name="CuadroTexto 6">
            <a:extLst>
              <a:ext uri="{FF2B5EF4-FFF2-40B4-BE49-F238E27FC236}">
                <a16:creationId xmlns:a16="http://schemas.microsoft.com/office/drawing/2014/main" id="{02232A67-2D3E-819F-D33B-48DD04228828}"/>
              </a:ext>
            </a:extLst>
          </p:cNvPr>
          <p:cNvSpPr txBox="1"/>
          <p:nvPr/>
        </p:nvSpPr>
        <p:spPr>
          <a:xfrm>
            <a:off x="3036597" y="2384708"/>
            <a:ext cx="8637343" cy="3387073"/>
          </a:xfrm>
          <a:prstGeom prst="rect">
            <a:avLst/>
          </a:prstGeom>
          <a:noFill/>
        </p:spPr>
        <p:txBody>
          <a:bodyPr wrap="square">
            <a:spAutoFit/>
          </a:bodyPr>
          <a:lstStyle/>
          <a:p>
            <a:pPr algn="just"/>
            <a:r>
              <a:rPr lang="es-PE" sz="2400" dirty="0">
                <a:latin typeface="Calibri" panose="020F0502020204030204" pitchFamily="34" charset="0"/>
              </a:rPr>
              <a:t>La facultad establecida para </a:t>
            </a:r>
            <a:r>
              <a:rPr lang="es-PE" sz="2400" b="1" dirty="0">
                <a:solidFill>
                  <a:srgbClr val="002060"/>
                </a:solidFill>
                <a:effectLst>
                  <a:outerShdw blurRad="38100" dist="38100" dir="2700000" algn="tl">
                    <a:srgbClr val="000000">
                      <a:alpha val="43137"/>
                    </a:srgbClr>
                  </a:outerShdw>
                </a:effectLst>
                <a:latin typeface="Calibri" panose="020F0502020204030204" pitchFamily="34" charset="0"/>
              </a:rPr>
              <a:t>actuar</a:t>
            </a:r>
            <a:r>
              <a:rPr lang="es-419" sz="2400" b="1" dirty="0">
                <a:solidFill>
                  <a:srgbClr val="002060"/>
                </a:solidFill>
                <a:effectLst>
                  <a:outerShdw blurRad="38100" dist="38100" dir="2700000" algn="tl">
                    <a:srgbClr val="000000">
                      <a:alpha val="43137"/>
                    </a:srgbClr>
                  </a:outerShdw>
                </a:effectLst>
                <a:latin typeface="Calibri" panose="020F0502020204030204" pitchFamily="34" charset="0"/>
              </a:rPr>
              <a:t> </a:t>
            </a:r>
            <a:r>
              <a:rPr lang="es-PE" sz="2400" b="1" dirty="0">
                <a:solidFill>
                  <a:srgbClr val="002060"/>
                </a:solidFill>
                <a:effectLst>
                  <a:outerShdw blurRad="38100" dist="38100" dir="2700000" algn="tl">
                    <a:srgbClr val="000000">
                      <a:alpha val="43137"/>
                    </a:srgbClr>
                  </a:outerShdw>
                </a:effectLst>
                <a:latin typeface="Calibri" panose="020F0502020204030204" pitchFamily="34" charset="0"/>
              </a:rPr>
              <a:t>discrecionalmente </a:t>
            </a:r>
            <a:r>
              <a:rPr lang="es-PE" sz="2400" dirty="0">
                <a:latin typeface="Calibri" panose="020F0502020204030204" pitchFamily="34" charset="0"/>
              </a:rPr>
              <a:t>se ejerce para optar por la decisión</a:t>
            </a:r>
            <a:r>
              <a:rPr lang="es-419" sz="2400" dirty="0">
                <a:latin typeface="Calibri" panose="020F0502020204030204" pitchFamily="34" charset="0"/>
              </a:rPr>
              <a:t> </a:t>
            </a:r>
            <a:r>
              <a:rPr lang="es-PE" sz="2400" dirty="0">
                <a:latin typeface="Calibri" panose="020F0502020204030204" pitchFamily="34" charset="0"/>
              </a:rPr>
              <a:t>administrativa </a:t>
            </a:r>
            <a:r>
              <a:rPr lang="es-PE" sz="2400" b="1" dirty="0">
                <a:solidFill>
                  <a:srgbClr val="FF0000"/>
                </a:solidFill>
                <a:latin typeface="Calibri" panose="020F0502020204030204" pitchFamily="34" charset="0"/>
              </a:rPr>
              <a:t>debidamente</a:t>
            </a:r>
            <a:r>
              <a:rPr lang="es-PE" sz="2400" dirty="0">
                <a:latin typeface="Calibri" panose="020F0502020204030204" pitchFamily="34" charset="0"/>
              </a:rPr>
              <a:t> sustentada que se considere</a:t>
            </a:r>
            <a:r>
              <a:rPr lang="es-419" sz="2400" dirty="0">
                <a:latin typeface="Calibri" panose="020F0502020204030204" pitchFamily="34" charset="0"/>
              </a:rPr>
              <a:t> </a:t>
            </a:r>
            <a:r>
              <a:rPr lang="es-PE" sz="2400" dirty="0">
                <a:latin typeface="Calibri" panose="020F0502020204030204" pitchFamily="34" charset="0"/>
              </a:rPr>
              <a:t>más conveniente, dentro del marco que establece la</a:t>
            </a:r>
            <a:r>
              <a:rPr lang="es-419" sz="2400" dirty="0">
                <a:latin typeface="Calibri" panose="020F0502020204030204" pitchFamily="34" charset="0"/>
              </a:rPr>
              <a:t> </a:t>
            </a:r>
            <a:r>
              <a:rPr lang="es-PE" sz="2400" dirty="0">
                <a:latin typeface="Calibri" panose="020F0502020204030204" pitchFamily="34" charset="0"/>
              </a:rPr>
              <a:t>Ley, </a:t>
            </a:r>
            <a:r>
              <a:rPr lang="es-PE" sz="2400" u="sng" dirty="0">
                <a:latin typeface="Calibri" panose="020F0502020204030204" pitchFamily="34" charset="0"/>
              </a:rPr>
              <a:t>teniendo en consideración los criterios establecidos</a:t>
            </a:r>
            <a:r>
              <a:rPr lang="es-419" sz="2400" u="sng" dirty="0">
                <a:latin typeface="Calibri" panose="020F0502020204030204" pitchFamily="34" charset="0"/>
              </a:rPr>
              <a:t> </a:t>
            </a:r>
            <a:r>
              <a:rPr lang="es-PE" sz="2400" u="sng" dirty="0">
                <a:latin typeface="Calibri" panose="020F0502020204030204" pitchFamily="34" charset="0"/>
              </a:rPr>
              <a:t>por la cuarta disposición final complementaria de la Ley</a:t>
            </a:r>
            <a:r>
              <a:rPr lang="es-419" sz="2400" u="sng" dirty="0">
                <a:latin typeface="Calibri" panose="020F0502020204030204" pitchFamily="34" charset="0"/>
              </a:rPr>
              <a:t>  </a:t>
            </a:r>
            <a:r>
              <a:rPr lang="es-PE" sz="2400" u="sng" dirty="0">
                <a:latin typeface="Calibri" panose="020F0502020204030204" pitchFamily="34" charset="0"/>
              </a:rPr>
              <a:t>29622</a:t>
            </a:r>
            <a:r>
              <a:rPr lang="es-PE" sz="2400" dirty="0">
                <a:latin typeface="Calibri" panose="020F0502020204030204" pitchFamily="34" charset="0"/>
              </a:rPr>
              <a:t>, Ley que modifica la Ley 27785, Ley Orgánica del</a:t>
            </a:r>
            <a:r>
              <a:rPr lang="es-419" sz="2400" dirty="0">
                <a:latin typeface="Calibri" panose="020F0502020204030204" pitchFamily="34" charset="0"/>
              </a:rPr>
              <a:t> </a:t>
            </a:r>
            <a:r>
              <a:rPr lang="es-PE" sz="2400" dirty="0">
                <a:latin typeface="Calibri" panose="020F0502020204030204" pitchFamily="34" charset="0"/>
              </a:rPr>
              <a:t>Sistema Nacional de Control y de la Contraloría General</a:t>
            </a:r>
            <a:r>
              <a:rPr lang="es-419" sz="2400" dirty="0">
                <a:latin typeface="Calibri" panose="020F0502020204030204" pitchFamily="34" charset="0"/>
              </a:rPr>
              <a:t> </a:t>
            </a:r>
            <a:r>
              <a:rPr lang="es-PE" sz="2400" dirty="0">
                <a:latin typeface="Calibri" panose="020F0502020204030204" pitchFamily="34" charset="0"/>
              </a:rPr>
              <a:t>de la República </a:t>
            </a:r>
            <a:r>
              <a:rPr lang="es-PE" sz="2400" i="1" dirty="0">
                <a:latin typeface="Calibri" panose="020F0502020204030204" pitchFamily="34" charset="0"/>
              </a:rPr>
              <a:t>y amplía las facultades en el proceso para</a:t>
            </a:r>
            <a:r>
              <a:rPr lang="es-419" sz="2400" i="1" dirty="0">
                <a:latin typeface="Calibri" panose="020F0502020204030204" pitchFamily="34" charset="0"/>
              </a:rPr>
              <a:t> </a:t>
            </a:r>
            <a:r>
              <a:rPr lang="es-PE" sz="2400" b="1" i="1" dirty="0">
                <a:solidFill>
                  <a:srgbClr val="FF0000"/>
                </a:solidFill>
                <a:latin typeface="Calibri" panose="020F0502020204030204" pitchFamily="34" charset="0"/>
              </a:rPr>
              <a:t>sancionar</a:t>
            </a:r>
            <a:r>
              <a:rPr lang="es-PE" sz="2400" i="1" dirty="0">
                <a:latin typeface="Calibri" panose="020F0502020204030204" pitchFamily="34" charset="0"/>
              </a:rPr>
              <a:t> en materia de responsabilidad administrativa</a:t>
            </a:r>
            <a:r>
              <a:rPr lang="es-419" sz="2400" i="1" dirty="0">
                <a:latin typeface="Calibri" panose="020F0502020204030204" pitchFamily="34" charset="0"/>
              </a:rPr>
              <a:t> </a:t>
            </a:r>
            <a:r>
              <a:rPr lang="es-PE" sz="2400" i="1" dirty="0">
                <a:latin typeface="Calibri" panose="020F0502020204030204" pitchFamily="34" charset="0"/>
              </a:rPr>
              <a:t>funcional.</a:t>
            </a:r>
            <a:endParaRPr lang="es-419" sz="2400" i="1" dirty="0">
              <a:latin typeface="Calibri" panose="020F0502020204030204" pitchFamily="34" charset="0"/>
            </a:endParaRPr>
          </a:p>
        </p:txBody>
      </p:sp>
    </p:spTree>
    <p:extLst>
      <p:ext uri="{BB962C8B-B14F-4D97-AF65-F5344CB8AC3E}">
        <p14:creationId xmlns:p14="http://schemas.microsoft.com/office/powerpoint/2010/main" val="119125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2803854" y="3099751"/>
            <a:ext cx="6584292"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Según, CGR: </a:t>
            </a:r>
            <a:br>
              <a:rPr lang="en" sz="4400" b="1" dirty="0">
                <a:latin typeface="Poppins" panose="020B0604020202020204" charset="0"/>
                <a:cs typeface="Poppins" panose="020B0604020202020204" charset="0"/>
              </a:rPr>
            </a:br>
            <a:br>
              <a:rPr lang="en" sz="4400" b="1" dirty="0">
                <a:latin typeface="Poppins" panose="020B0604020202020204" charset="0"/>
                <a:cs typeface="Poppins" panose="020B0604020202020204" charset="0"/>
              </a:rPr>
            </a:br>
            <a:r>
              <a:rPr lang="en" sz="4400" b="1" dirty="0">
                <a:latin typeface="Poppins" panose="020B0604020202020204" charset="0"/>
                <a:cs typeface="Poppins" panose="020B0604020202020204" charset="0"/>
              </a:rPr>
              <a:t>Criterios para actuar discrecionalmente: funcionario público</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2050" name="Picture 2" descr="Contraloría Perú | Lima">
            <a:extLst>
              <a:ext uri="{FF2B5EF4-FFF2-40B4-BE49-F238E27FC236}">
                <a16:creationId xmlns:a16="http://schemas.microsoft.com/office/drawing/2014/main" id="{142F2F00-14FD-AF7D-6177-3227AFD66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888" y="889445"/>
            <a:ext cx="1718268" cy="171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7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13</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uadroTexto 14">
            <a:extLst>
              <a:ext uri="{FF2B5EF4-FFF2-40B4-BE49-F238E27FC236}">
                <a16:creationId xmlns:a16="http://schemas.microsoft.com/office/drawing/2014/main" id="{821E17F7-3F5D-77B5-D6C4-B33773914ADC}"/>
              </a:ext>
            </a:extLst>
          </p:cNvPr>
          <p:cNvSpPr txBox="1"/>
          <p:nvPr/>
        </p:nvSpPr>
        <p:spPr>
          <a:xfrm>
            <a:off x="268224" y="957791"/>
            <a:ext cx="6094674" cy="861774"/>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a:t>
            </a:r>
            <a:r>
              <a:rPr lang="es-ES_tradnl" b="1" dirty="0">
                <a:solidFill>
                  <a:srgbClr val="002060"/>
                </a:solidFill>
                <a:latin typeface="Calibri" panose="020F0502020204030204" pitchFamily="34" charset="0"/>
                <a:ea typeface="Times New Roman" panose="02020603050405020304" pitchFamily="18" charset="0"/>
              </a:rPr>
              <a:t>Orgánica del Sistema Nacional de Control y de la CGR</a:t>
            </a:r>
            <a:endParaRPr lang="es-ES_tradnl" sz="1800" b="1" dirty="0">
              <a:solidFill>
                <a:srgbClr val="002060"/>
              </a:solidFill>
              <a:effectLst/>
              <a:latin typeface="Calibri" panose="020F0502020204030204" pitchFamily="34" charset="0"/>
              <a:ea typeface="Times New Roman" panose="02020603050405020304" pitchFamily="18" charset="0"/>
            </a:endParaRPr>
          </a:p>
          <a:p>
            <a:pPr algn="just"/>
            <a:r>
              <a:rPr lang="es-ES_tradnl" sz="1400" dirty="0">
                <a:latin typeface="Biome Light" panose="020B0502040204020203" pitchFamily="34" charset="0"/>
                <a:ea typeface="Times New Roman" panose="02020603050405020304" pitchFamily="18" charset="0"/>
                <a:cs typeface="Biome Light" panose="020B0502040204020203" pitchFamily="34" charset="0"/>
              </a:rPr>
              <a:t>(Disposición complementaria Final )</a:t>
            </a:r>
          </a:p>
          <a:p>
            <a:pPr algn="just"/>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5" name="CuadroTexto 4">
            <a:extLst>
              <a:ext uri="{FF2B5EF4-FFF2-40B4-BE49-F238E27FC236}">
                <a16:creationId xmlns:a16="http://schemas.microsoft.com/office/drawing/2014/main" id="{ED5ED081-2116-9729-5DC3-0976B2ABC62B}"/>
              </a:ext>
            </a:extLst>
          </p:cNvPr>
          <p:cNvSpPr txBox="1"/>
          <p:nvPr/>
        </p:nvSpPr>
        <p:spPr>
          <a:xfrm>
            <a:off x="637330" y="3151399"/>
            <a:ext cx="2007281" cy="1446550"/>
          </a:xfrm>
          <a:prstGeom prst="rect">
            <a:avLst/>
          </a:prstGeom>
          <a:noFill/>
        </p:spPr>
        <p:txBody>
          <a:bodyPr wrap="none" rtlCol="0">
            <a:spAutoFit/>
          </a:bodyPr>
          <a:lstStyle/>
          <a:p>
            <a:r>
              <a:rPr lang="es-PE" sz="8800" dirty="0">
                <a:solidFill>
                  <a:srgbClr val="002060"/>
                </a:solidFill>
                <a:latin typeface="Amasis MT Pro Black" panose="02040A04050005020304" pitchFamily="18" charset="0"/>
              </a:rPr>
              <a:t>4ta</a:t>
            </a:r>
            <a:endParaRPr lang="es-PE" sz="2400" dirty="0">
              <a:solidFill>
                <a:srgbClr val="002060"/>
              </a:solidFill>
              <a:latin typeface="Amasis MT Pro Black" panose="02040A04050005020304" pitchFamily="18" charset="0"/>
            </a:endParaRPr>
          </a:p>
        </p:txBody>
      </p:sp>
      <p:pic>
        <p:nvPicPr>
          <p:cNvPr id="4" name="Imagen 3">
            <a:extLst>
              <a:ext uri="{FF2B5EF4-FFF2-40B4-BE49-F238E27FC236}">
                <a16:creationId xmlns:a16="http://schemas.microsoft.com/office/drawing/2014/main" id="{E2725983-CBE5-988A-1356-5C821C5B15E3}"/>
              </a:ext>
            </a:extLst>
          </p:cNvPr>
          <p:cNvPicPr>
            <a:picLocks noChangeAspect="1"/>
          </p:cNvPicPr>
          <p:nvPr/>
        </p:nvPicPr>
        <p:blipFill>
          <a:blip r:embed="rId5"/>
          <a:stretch>
            <a:fillRect/>
          </a:stretch>
        </p:blipFill>
        <p:spPr>
          <a:xfrm>
            <a:off x="2776548" y="1948819"/>
            <a:ext cx="8953960" cy="42737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5399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14</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uadroTexto 14">
            <a:extLst>
              <a:ext uri="{FF2B5EF4-FFF2-40B4-BE49-F238E27FC236}">
                <a16:creationId xmlns:a16="http://schemas.microsoft.com/office/drawing/2014/main" id="{821E17F7-3F5D-77B5-D6C4-B33773914ADC}"/>
              </a:ext>
            </a:extLst>
          </p:cNvPr>
          <p:cNvSpPr txBox="1"/>
          <p:nvPr/>
        </p:nvSpPr>
        <p:spPr>
          <a:xfrm>
            <a:off x="268224" y="957791"/>
            <a:ext cx="6094674" cy="861774"/>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a:t>
            </a:r>
            <a:r>
              <a:rPr lang="es-ES_tradnl" b="1" dirty="0">
                <a:solidFill>
                  <a:srgbClr val="002060"/>
                </a:solidFill>
                <a:latin typeface="Calibri" panose="020F0502020204030204" pitchFamily="34" charset="0"/>
                <a:ea typeface="Times New Roman" panose="02020603050405020304" pitchFamily="18" charset="0"/>
              </a:rPr>
              <a:t>Orgánica del Sistema Nacional de Control y de la CGR</a:t>
            </a:r>
            <a:endParaRPr lang="es-ES_tradnl" sz="1800" b="1" dirty="0">
              <a:solidFill>
                <a:srgbClr val="002060"/>
              </a:solidFill>
              <a:effectLst/>
              <a:latin typeface="Calibri" panose="020F0502020204030204" pitchFamily="34" charset="0"/>
              <a:ea typeface="Times New Roman" panose="02020603050405020304" pitchFamily="18" charset="0"/>
            </a:endParaRPr>
          </a:p>
          <a:p>
            <a:pPr algn="just"/>
            <a:r>
              <a:rPr lang="es-ES_tradnl" sz="1400" dirty="0">
                <a:latin typeface="Biome Light" panose="020B0502040204020203" pitchFamily="34" charset="0"/>
                <a:ea typeface="Times New Roman" panose="02020603050405020304" pitchFamily="18" charset="0"/>
                <a:cs typeface="Biome Light" panose="020B0502040204020203" pitchFamily="34" charset="0"/>
              </a:rPr>
              <a:t>(Disposición complementaria Final )</a:t>
            </a:r>
          </a:p>
          <a:p>
            <a:pPr algn="just"/>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5" name="CuadroTexto 4">
            <a:extLst>
              <a:ext uri="{FF2B5EF4-FFF2-40B4-BE49-F238E27FC236}">
                <a16:creationId xmlns:a16="http://schemas.microsoft.com/office/drawing/2014/main" id="{ED5ED081-2116-9729-5DC3-0976B2ABC62B}"/>
              </a:ext>
            </a:extLst>
          </p:cNvPr>
          <p:cNvSpPr txBox="1"/>
          <p:nvPr/>
        </p:nvSpPr>
        <p:spPr>
          <a:xfrm>
            <a:off x="9497550" y="948676"/>
            <a:ext cx="2007281" cy="1446550"/>
          </a:xfrm>
          <a:prstGeom prst="rect">
            <a:avLst/>
          </a:prstGeom>
          <a:noFill/>
        </p:spPr>
        <p:txBody>
          <a:bodyPr wrap="none" rtlCol="0">
            <a:spAutoFit/>
          </a:bodyPr>
          <a:lstStyle/>
          <a:p>
            <a:r>
              <a:rPr lang="es-PE" sz="8800" dirty="0">
                <a:solidFill>
                  <a:srgbClr val="002060"/>
                </a:solidFill>
                <a:latin typeface="Amasis MT Pro Black" panose="02040A04050005020304" pitchFamily="18" charset="0"/>
              </a:rPr>
              <a:t>4ta</a:t>
            </a:r>
            <a:endParaRPr lang="es-PE" sz="2400" dirty="0">
              <a:solidFill>
                <a:srgbClr val="002060"/>
              </a:solidFill>
              <a:latin typeface="Amasis MT Pro Black" panose="02040A04050005020304" pitchFamily="18" charset="0"/>
            </a:endParaRPr>
          </a:p>
        </p:txBody>
      </p:sp>
      <p:sp>
        <p:nvSpPr>
          <p:cNvPr id="3" name="CuadroTexto 2">
            <a:extLst>
              <a:ext uri="{FF2B5EF4-FFF2-40B4-BE49-F238E27FC236}">
                <a16:creationId xmlns:a16="http://schemas.microsoft.com/office/drawing/2014/main" id="{2C6E8D88-1EA7-2F42-3040-14D0DAE93381}"/>
              </a:ext>
            </a:extLst>
          </p:cNvPr>
          <p:cNvSpPr txBox="1"/>
          <p:nvPr/>
        </p:nvSpPr>
        <p:spPr>
          <a:xfrm>
            <a:off x="436179" y="2463011"/>
            <a:ext cx="11204531" cy="4216539"/>
          </a:xfrm>
          <a:prstGeom prst="rect">
            <a:avLst/>
          </a:prstGeom>
          <a:noFill/>
          <a:ln>
            <a:solidFill>
              <a:srgbClr val="002060"/>
            </a:solidFill>
          </a:ln>
        </p:spPr>
        <p:txBody>
          <a:bodyPr wrap="square">
            <a:spAutoFit/>
          </a:bodyPr>
          <a:lstStyle/>
          <a:p>
            <a:pPr marL="0" indent="0" algn="just">
              <a:buNone/>
              <a:defRPr/>
            </a:pPr>
            <a:r>
              <a:rPr lang="es-PE" sz="2400" dirty="0"/>
              <a:t>En los casos en que la legislación vigente autorice a los funcionarios expresamente algún </a:t>
            </a:r>
            <a:r>
              <a:rPr lang="es-PE" sz="2400" b="1" dirty="0">
                <a:solidFill>
                  <a:srgbClr val="002060"/>
                </a:solidFill>
              </a:rPr>
              <a:t>grado de discrecionalidad </a:t>
            </a:r>
            <a:r>
              <a:rPr lang="es-PE" sz="2400" dirty="0"/>
              <a:t>para determinada toma de decisión, los órganos del Sistema Nacional de Control </a:t>
            </a:r>
            <a:r>
              <a:rPr lang="es-PE" sz="2400" b="1" dirty="0">
                <a:solidFill>
                  <a:srgbClr val="002060"/>
                </a:solidFill>
              </a:rPr>
              <a:t>no pueden cuestionar su ejercicio por el solo hecho de tener una opinión </a:t>
            </a:r>
            <a:r>
              <a:rPr lang="es-PE" sz="2400" b="1" u="sng" dirty="0">
                <a:solidFill>
                  <a:srgbClr val="FF0000"/>
                </a:solidFill>
              </a:rPr>
              <a:t>distinta</a:t>
            </a:r>
            <a:r>
              <a:rPr lang="es-PE" sz="2400" dirty="0"/>
              <a:t>. </a:t>
            </a:r>
            <a:r>
              <a:rPr lang="es-PE" sz="2400" dirty="0">
                <a:solidFill>
                  <a:srgbClr val="FF0000"/>
                </a:solidFill>
              </a:rPr>
              <a:t>Tales decisiones sólo pueden </a:t>
            </a:r>
            <a:r>
              <a:rPr lang="es-PE" sz="2800" b="1" dirty="0">
                <a:solidFill>
                  <a:srgbClr val="FF0000"/>
                </a:solidFill>
                <a:effectLst>
                  <a:outerShdw blurRad="38100" dist="38100" dir="2700000" algn="tl">
                    <a:srgbClr val="000000">
                      <a:alpha val="43137"/>
                    </a:srgbClr>
                  </a:outerShdw>
                </a:effectLst>
              </a:rPr>
              <a:t>observarse</a:t>
            </a:r>
            <a:r>
              <a:rPr lang="es-419" sz="2400" dirty="0"/>
              <a:t>:</a:t>
            </a:r>
          </a:p>
          <a:p>
            <a:pPr marL="0" indent="0" algn="just">
              <a:buNone/>
              <a:defRPr/>
            </a:pPr>
            <a:endParaRPr lang="es-419" sz="2400" dirty="0"/>
          </a:p>
          <a:p>
            <a:pPr marL="342900" indent="-342900" algn="just">
              <a:buFont typeface="Wingdings" panose="05000000000000000000" pitchFamily="2" charset="2"/>
              <a:buChar char="§"/>
              <a:defRPr/>
            </a:pPr>
            <a:r>
              <a:rPr lang="es-419" sz="2400" dirty="0"/>
              <a:t>Decisión tomada (</a:t>
            </a:r>
            <a:r>
              <a:rPr lang="es-PE" sz="2400" i="1" dirty="0">
                <a:solidFill>
                  <a:srgbClr val="FF0000"/>
                </a:solidFill>
              </a:rPr>
              <a:t>en los casos que la normativa permita varias interpretaciones</a:t>
            </a:r>
            <a:r>
              <a:rPr lang="es-PE" sz="2400" i="1" dirty="0">
                <a:solidFill>
                  <a:srgbClr val="002060"/>
                </a:solidFill>
              </a:rPr>
              <a:t>)</a:t>
            </a:r>
            <a:r>
              <a:rPr lang="es-PE" sz="2400" dirty="0"/>
              <a:t>, por una interpretación </a:t>
            </a:r>
            <a:r>
              <a:rPr lang="es-PE" sz="2400" b="1" dirty="0">
                <a:solidFill>
                  <a:srgbClr val="FF0000"/>
                </a:solidFill>
              </a:rPr>
              <a:t>distinta</a:t>
            </a:r>
            <a:r>
              <a:rPr lang="es-PE" sz="2400" dirty="0"/>
              <a:t> a la adoptada por OSCE (órgano rector competente)</a:t>
            </a:r>
          </a:p>
          <a:p>
            <a:pPr marL="342900" indent="-342900" algn="just">
              <a:buFont typeface="Wingdings" panose="05000000000000000000" pitchFamily="2" charset="2"/>
              <a:buChar char="§"/>
              <a:defRPr/>
            </a:pPr>
            <a:endParaRPr lang="es-PE" sz="2400" dirty="0"/>
          </a:p>
          <a:p>
            <a:pPr marL="342900" indent="-342900" algn="just">
              <a:buFont typeface="Wingdings" panose="05000000000000000000" pitchFamily="2" charset="2"/>
              <a:buChar char="§"/>
              <a:defRPr/>
            </a:pPr>
            <a:r>
              <a:rPr lang="es-419" sz="2400" dirty="0"/>
              <a:t>Decisión tomada </a:t>
            </a:r>
            <a:r>
              <a:rPr lang="es-PE" sz="2400" dirty="0"/>
              <a:t>sin una consideración </a:t>
            </a:r>
            <a:r>
              <a:rPr lang="es-PE" sz="2400" b="1" u="sng" dirty="0">
                <a:solidFill>
                  <a:srgbClr val="FF0000"/>
                </a:solidFill>
              </a:rPr>
              <a:t>adecuada </a:t>
            </a:r>
            <a:r>
              <a:rPr lang="es-PE" sz="2400" dirty="0"/>
              <a:t>de los </a:t>
            </a:r>
            <a:r>
              <a:rPr lang="es-PE" sz="2400" b="1" dirty="0">
                <a:solidFill>
                  <a:srgbClr val="002060"/>
                </a:solidFill>
              </a:rPr>
              <a:t>hechos o riesgos </a:t>
            </a:r>
            <a:r>
              <a:rPr lang="es-PE" sz="2400" dirty="0"/>
              <a:t>en el momento </a:t>
            </a:r>
            <a:r>
              <a:rPr lang="es-PE" sz="2400" i="1" dirty="0"/>
              <a:t>oportuno</a:t>
            </a:r>
            <a:r>
              <a:rPr lang="es-PE" sz="2400" dirty="0"/>
              <a:t>, o por los </a:t>
            </a:r>
            <a:r>
              <a:rPr lang="es-PE" sz="2400" i="1" dirty="0">
                <a:solidFill>
                  <a:srgbClr val="002060"/>
                </a:solidFill>
              </a:rPr>
              <a:t>resultados logrados </a:t>
            </a:r>
            <a:r>
              <a:rPr lang="es-PE" sz="2400" dirty="0"/>
              <a:t>según los objetivos y metas planteados.</a:t>
            </a:r>
            <a:endParaRPr lang="es-419" sz="2400" dirty="0"/>
          </a:p>
        </p:txBody>
      </p:sp>
    </p:spTree>
    <p:extLst>
      <p:ext uri="{BB962C8B-B14F-4D97-AF65-F5344CB8AC3E}">
        <p14:creationId xmlns:p14="http://schemas.microsoft.com/office/powerpoint/2010/main" val="227312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399" y="2409245"/>
            <a:ext cx="5431353" cy="2069473"/>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Atribuciones de OSCE para emitir opiniones</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4" name="Picture 2" descr="Organismo Supervisor de las Contrataciones del Estado - OSCE - Gobierno del  Perú">
            <a:extLst>
              <a:ext uri="{FF2B5EF4-FFF2-40B4-BE49-F238E27FC236}">
                <a16:creationId xmlns:a16="http://schemas.microsoft.com/office/drawing/2014/main" id="{D1F90DAA-C507-9C62-E2A1-E5BC2FBED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8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16</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099B2A6C-9D77-95CB-56B9-9F1A4140D760}"/>
              </a:ext>
            </a:extLst>
          </p:cNvPr>
          <p:cNvSpPr txBox="1"/>
          <p:nvPr/>
        </p:nvSpPr>
        <p:spPr>
          <a:xfrm>
            <a:off x="268224" y="957791"/>
            <a:ext cx="6094674" cy="646331"/>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de Contrataciones con el Estado</a:t>
            </a:r>
          </a:p>
          <a:p>
            <a:pPr algn="just"/>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7" name="CuadroTexto 6">
            <a:extLst>
              <a:ext uri="{FF2B5EF4-FFF2-40B4-BE49-F238E27FC236}">
                <a16:creationId xmlns:a16="http://schemas.microsoft.com/office/drawing/2014/main" id="{468D7939-F745-46F3-27CD-C86F3BBC29B5}"/>
              </a:ext>
            </a:extLst>
          </p:cNvPr>
          <p:cNvSpPr txBox="1"/>
          <p:nvPr/>
        </p:nvSpPr>
        <p:spPr>
          <a:xfrm>
            <a:off x="4303370" y="2341258"/>
            <a:ext cx="6892067" cy="2677656"/>
          </a:xfrm>
          <a:prstGeom prst="rect">
            <a:avLst/>
          </a:prstGeom>
          <a:noFill/>
        </p:spPr>
        <p:txBody>
          <a:bodyPr wrap="square">
            <a:spAutoFit/>
          </a:bodyPr>
          <a:lstStyle/>
          <a:p>
            <a:pPr algn="just"/>
            <a:r>
              <a:rPr lang="es-ES_tradnl" sz="2400" b="1" dirty="0">
                <a:solidFill>
                  <a:srgbClr val="002060"/>
                </a:solidFill>
                <a:effectLst/>
                <a:latin typeface="Calibri" panose="020F0502020204030204" pitchFamily="34" charset="0"/>
                <a:ea typeface="Times New Roman" panose="02020603050405020304" pitchFamily="18" charset="0"/>
              </a:rPr>
              <a:t>Funciones de OSCE</a:t>
            </a:r>
          </a:p>
          <a:p>
            <a:pPr algn="just"/>
            <a:endParaRPr lang="es-PE" sz="2400" dirty="0">
              <a:solidFill>
                <a:srgbClr val="002060"/>
              </a:solidFill>
              <a:effectLst/>
              <a:latin typeface="Times New Roman" panose="02020603050405020304" pitchFamily="18" charset="0"/>
              <a:ea typeface="Times New Roman" panose="02020603050405020304" pitchFamily="18" charset="0"/>
            </a:endParaRPr>
          </a:p>
          <a:p>
            <a:pPr algn="just"/>
            <a:r>
              <a:rPr lang="es-ES_tradnl" sz="2400" b="1" dirty="0">
                <a:effectLst/>
                <a:latin typeface="Calibri" panose="020F0502020204030204" pitchFamily="34" charset="0"/>
                <a:ea typeface="Times New Roman" panose="02020603050405020304" pitchFamily="18" charset="0"/>
              </a:rPr>
              <a:t>n) </a:t>
            </a:r>
            <a:r>
              <a:rPr lang="es-ES_tradnl" sz="2400" dirty="0">
                <a:effectLst/>
                <a:latin typeface="Calibri" panose="020F0502020204030204" pitchFamily="34" charset="0"/>
                <a:ea typeface="Times New Roman" panose="02020603050405020304" pitchFamily="18" charset="0"/>
              </a:rPr>
              <a:t>Absolver consultas sobre el sentido y alcance de la normativa de contrataciones del Estado, formuladas por las Entidades, así como por el sector privado y la sociedad civil. Las consultas que le efectúen las Entidades son gratuitas.</a:t>
            </a:r>
            <a:endParaRPr lang="es-PE" sz="24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9B8BD419-A1C1-FC50-F1EF-C4EDED2480B7}"/>
              </a:ext>
            </a:extLst>
          </p:cNvPr>
          <p:cNvSpPr txBox="1"/>
          <p:nvPr/>
        </p:nvSpPr>
        <p:spPr>
          <a:xfrm>
            <a:off x="715617" y="2884282"/>
            <a:ext cx="2799613"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52</a:t>
            </a:r>
            <a:r>
              <a:rPr lang="es-PE" sz="2400" dirty="0">
                <a:solidFill>
                  <a:srgbClr val="002060"/>
                </a:solidFill>
                <a:latin typeface="Amasis MT Pro Black" panose="02040A04050005020304" pitchFamily="18" charset="0"/>
              </a:rPr>
              <a:t> </a:t>
            </a:r>
          </a:p>
        </p:txBody>
      </p:sp>
    </p:spTree>
    <p:extLst>
      <p:ext uri="{BB962C8B-B14F-4D97-AF65-F5344CB8AC3E}">
        <p14:creationId xmlns:p14="http://schemas.microsoft.com/office/powerpoint/2010/main" val="284849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17</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099B2A6C-9D77-95CB-56B9-9F1A4140D760}"/>
              </a:ext>
            </a:extLst>
          </p:cNvPr>
          <p:cNvSpPr txBox="1"/>
          <p:nvPr/>
        </p:nvSpPr>
        <p:spPr>
          <a:xfrm>
            <a:off x="268224" y="957791"/>
            <a:ext cx="6094674" cy="646331"/>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Reglamento de la Ley de Contrataciones con el Estado</a:t>
            </a:r>
          </a:p>
          <a:p>
            <a:pPr algn="just"/>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7" name="CuadroTexto 6">
            <a:extLst>
              <a:ext uri="{FF2B5EF4-FFF2-40B4-BE49-F238E27FC236}">
                <a16:creationId xmlns:a16="http://schemas.microsoft.com/office/drawing/2014/main" id="{468D7939-F745-46F3-27CD-C86F3BBC29B5}"/>
              </a:ext>
            </a:extLst>
          </p:cNvPr>
          <p:cNvSpPr txBox="1"/>
          <p:nvPr/>
        </p:nvSpPr>
        <p:spPr>
          <a:xfrm>
            <a:off x="4311321" y="2638061"/>
            <a:ext cx="6892067" cy="1938992"/>
          </a:xfrm>
          <a:prstGeom prst="rect">
            <a:avLst/>
          </a:prstGeom>
          <a:noFill/>
        </p:spPr>
        <p:txBody>
          <a:bodyPr wrap="square">
            <a:spAutoFit/>
          </a:bodyPr>
          <a:lstStyle/>
          <a:p>
            <a:pPr algn="just"/>
            <a:r>
              <a:rPr lang="es-ES_tradnl" sz="2400" b="1" dirty="0">
                <a:solidFill>
                  <a:srgbClr val="002060"/>
                </a:solidFill>
                <a:effectLst/>
                <a:latin typeface="Calibri" panose="020F0502020204030204" pitchFamily="34" charset="0"/>
                <a:ea typeface="Times New Roman" panose="02020603050405020304" pitchFamily="18" charset="0"/>
              </a:rPr>
              <a:t>¿Opiniones de OSCE Vinculantes?</a:t>
            </a:r>
          </a:p>
          <a:p>
            <a:pPr algn="just"/>
            <a:endParaRPr lang="es-PE" sz="2400" dirty="0">
              <a:solidFill>
                <a:srgbClr val="002060"/>
              </a:solidFill>
              <a:effectLst/>
              <a:latin typeface="Times New Roman" panose="02020603050405020304" pitchFamily="18" charset="0"/>
              <a:ea typeface="Times New Roman" panose="02020603050405020304" pitchFamily="18" charset="0"/>
            </a:endParaRPr>
          </a:p>
          <a:p>
            <a:pPr algn="just"/>
            <a:r>
              <a:rPr lang="es-ES_tradnl" sz="2400" dirty="0">
                <a:effectLst/>
                <a:latin typeface="Calibri" panose="020F0502020204030204" pitchFamily="34" charset="0"/>
                <a:ea typeface="Times New Roman" panose="02020603050405020304" pitchFamily="18" charset="0"/>
              </a:rPr>
              <a:t>Las opiniones de OSCE son vinculantes, siempre que DTN proponga un precedente vinculante administrativo</a:t>
            </a:r>
            <a:endParaRPr lang="es-PE" sz="24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9B8BD419-A1C1-FC50-F1EF-C4EDED2480B7}"/>
              </a:ext>
            </a:extLst>
          </p:cNvPr>
          <p:cNvSpPr txBox="1"/>
          <p:nvPr/>
        </p:nvSpPr>
        <p:spPr>
          <a:xfrm>
            <a:off x="715617" y="2884282"/>
            <a:ext cx="2143536" cy="1446550"/>
          </a:xfrm>
          <a:prstGeom prst="rect">
            <a:avLst/>
          </a:prstGeom>
          <a:noFill/>
        </p:spPr>
        <p:txBody>
          <a:bodyPr wrap="none" rtlCol="0">
            <a:spAutoFit/>
          </a:bodyPr>
          <a:lstStyle/>
          <a:p>
            <a:r>
              <a:rPr lang="es-PE" sz="8800" dirty="0">
                <a:solidFill>
                  <a:srgbClr val="002060"/>
                </a:solidFill>
                <a:latin typeface="Amasis MT Pro Black" panose="02040A04050005020304" pitchFamily="18" charset="0"/>
              </a:rPr>
              <a:t>3ra</a:t>
            </a:r>
            <a:r>
              <a:rPr lang="es-PE" sz="2400" dirty="0">
                <a:solidFill>
                  <a:srgbClr val="002060"/>
                </a:solidFill>
                <a:latin typeface="Amasis MT Pro Black" panose="02040A04050005020304" pitchFamily="18" charset="0"/>
              </a:rPr>
              <a:t> </a:t>
            </a:r>
          </a:p>
        </p:txBody>
      </p:sp>
      <p:sp>
        <p:nvSpPr>
          <p:cNvPr id="3" name="CuadroTexto 2">
            <a:extLst>
              <a:ext uri="{FF2B5EF4-FFF2-40B4-BE49-F238E27FC236}">
                <a16:creationId xmlns:a16="http://schemas.microsoft.com/office/drawing/2014/main" id="{6AC77168-4AC8-8DA1-5A7A-58F839CA1291}"/>
              </a:ext>
            </a:extLst>
          </p:cNvPr>
          <p:cNvSpPr txBox="1"/>
          <p:nvPr/>
        </p:nvSpPr>
        <p:spPr>
          <a:xfrm>
            <a:off x="268224" y="1240013"/>
            <a:ext cx="6094674" cy="369332"/>
          </a:xfrm>
          <a:prstGeom prst="rect">
            <a:avLst/>
          </a:prstGeom>
          <a:noFill/>
        </p:spPr>
        <p:txBody>
          <a:bodyPr wrap="square">
            <a:spAutoFit/>
          </a:bodyPr>
          <a:lstStyle/>
          <a:p>
            <a:pPr algn="just"/>
            <a:r>
              <a:rPr lang="es-ES_tradnl" sz="1800" dirty="0">
                <a:latin typeface="Biome Light" panose="020B0502040204020203" pitchFamily="34" charset="0"/>
                <a:ea typeface="Times New Roman" panose="02020603050405020304" pitchFamily="18" charset="0"/>
                <a:cs typeface="Biome Light" panose="020B0502040204020203" pitchFamily="34" charset="0"/>
              </a:rPr>
              <a:t>(Disposición complementaria Final )</a:t>
            </a:r>
          </a:p>
        </p:txBody>
      </p:sp>
    </p:spTree>
    <p:extLst>
      <p:ext uri="{BB962C8B-B14F-4D97-AF65-F5344CB8AC3E}">
        <p14:creationId xmlns:p14="http://schemas.microsoft.com/office/powerpoint/2010/main" val="343429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6E394C-8CC3-CD19-0B56-1A23BF1B931C}"/>
              </a:ext>
            </a:extLst>
          </p:cNvPr>
          <p:cNvPicPr>
            <a:picLocks noChangeAspect="1"/>
          </p:cNvPicPr>
          <p:nvPr/>
        </p:nvPicPr>
        <p:blipFill>
          <a:blip r:embed="rId3"/>
          <a:stretch>
            <a:fillRect/>
          </a:stretch>
        </p:blipFill>
        <p:spPr>
          <a:xfrm>
            <a:off x="1875130" y="636104"/>
            <a:ext cx="8015146" cy="5303520"/>
          </a:xfrm>
          <a:prstGeom prst="rect">
            <a:avLst/>
          </a:prstGeom>
        </p:spPr>
      </p:pic>
    </p:spTree>
    <p:extLst>
      <p:ext uri="{BB962C8B-B14F-4D97-AF65-F5344CB8AC3E}">
        <p14:creationId xmlns:p14="http://schemas.microsoft.com/office/powerpoint/2010/main" val="273022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6" name="Elipse 5">
            <a:extLst>
              <a:ext uri="{FF2B5EF4-FFF2-40B4-BE49-F238E27FC236}">
                <a16:creationId xmlns:a16="http://schemas.microsoft.com/office/drawing/2014/main" id="{E9DDA4E8-DDF8-D83C-A6FE-37F1F09B1881}"/>
              </a:ext>
            </a:extLst>
          </p:cNvPr>
          <p:cNvSpPr/>
          <p:nvPr/>
        </p:nvSpPr>
        <p:spPr>
          <a:xfrm>
            <a:off x="2011681" y="-647700"/>
            <a:ext cx="8078524" cy="80391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Opiniones OSCE</a:t>
            </a:r>
            <a:br>
              <a:rPr lang="en" sz="4400" b="1" dirty="0">
                <a:latin typeface="Poppins" panose="020B0604020202020204" charset="0"/>
                <a:cs typeface="Poppins" panose="020B0604020202020204" charset="0"/>
              </a:rPr>
            </a:br>
            <a:br>
              <a:rPr lang="en" sz="4400" b="1" dirty="0">
                <a:latin typeface="Poppins" panose="020B0604020202020204" charset="0"/>
                <a:cs typeface="Poppins" panose="020B0604020202020204" charset="0"/>
              </a:rPr>
            </a:br>
            <a:r>
              <a:rPr lang="en" sz="4400" b="1" dirty="0">
                <a:latin typeface="Poppins" panose="020B0604020202020204" charset="0"/>
                <a:cs typeface="Poppins" panose="020B0604020202020204" charset="0"/>
              </a:rPr>
              <a:t>Casos</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4" name="Picture 2" descr="Organismo Supervisor de las Contrataciones del Estado - OSCE - Gobierno del  Perú">
            <a:extLst>
              <a:ext uri="{FF2B5EF4-FFF2-40B4-BE49-F238E27FC236}">
                <a16:creationId xmlns:a16="http://schemas.microsoft.com/office/drawing/2014/main" id="{7FBEF010-DCE6-686A-5E28-8CC02EDFB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3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82514" y="2898172"/>
            <a:ext cx="3114173" cy="581493"/>
          </a:xfrm>
        </p:spPr>
        <p:txBody>
          <a:bodyPr>
            <a:noAutofit/>
          </a:bodyPr>
          <a:lstStyle/>
          <a:p>
            <a:pPr algn="l"/>
            <a:r>
              <a:rPr lang="es-ES" sz="3600" dirty="0">
                <a:solidFill>
                  <a:schemeClr val="bg1"/>
                </a:solidFill>
                <a:latin typeface="Roboto Bk" pitchFamily="2" charset="0"/>
                <a:ea typeface="Roboto Bk" pitchFamily="2" charset="0"/>
              </a:rPr>
              <a:t>CONTENIDO</a:t>
            </a:r>
            <a:endParaRPr lang="en-US" sz="2400" dirty="0">
              <a:solidFill>
                <a:schemeClr val="bg1"/>
              </a:solidFill>
              <a:latin typeface="Roboto Bk" pitchFamily="2" charset="0"/>
              <a:ea typeface="Roboto Bk" pitchFamily="2" charset="0"/>
            </a:endParaRPr>
          </a:p>
        </p:txBody>
      </p:sp>
      <p:sp>
        <p:nvSpPr>
          <p:cNvPr id="3" name="Subtítulo 2"/>
          <p:cNvSpPr>
            <a:spLocks noGrp="1"/>
          </p:cNvSpPr>
          <p:nvPr>
            <p:ph type="subTitle" idx="1"/>
          </p:nvPr>
        </p:nvSpPr>
        <p:spPr>
          <a:xfrm>
            <a:off x="4404343" y="1565526"/>
            <a:ext cx="549967" cy="542580"/>
          </a:xfrm>
        </p:spPr>
        <p:txBody>
          <a:bodyPr>
            <a:normAutofit/>
          </a:bodyPr>
          <a:lstStyle/>
          <a:p>
            <a:pPr algn="l"/>
            <a:r>
              <a:rPr lang="es-ES" sz="2800" dirty="0">
                <a:solidFill>
                  <a:schemeClr val="bg1"/>
                </a:solidFill>
              </a:rPr>
              <a:t>01</a:t>
            </a:r>
            <a:endParaRPr lang="en-US" dirty="0">
              <a:solidFill>
                <a:schemeClr val="bg1"/>
              </a:solidFill>
            </a:endParaRPr>
          </a:p>
        </p:txBody>
      </p:sp>
      <p:sp>
        <p:nvSpPr>
          <p:cNvPr id="8" name="Elipse 7"/>
          <p:cNvSpPr/>
          <p:nvPr/>
        </p:nvSpPr>
        <p:spPr>
          <a:xfrm>
            <a:off x="4319860" y="1438869"/>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ítulo 2"/>
          <p:cNvSpPr txBox="1">
            <a:spLocks/>
          </p:cNvSpPr>
          <p:nvPr/>
        </p:nvSpPr>
        <p:spPr>
          <a:xfrm>
            <a:off x="4404343" y="2646339"/>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02</a:t>
            </a:r>
            <a:endParaRPr lang="en-US" dirty="0">
              <a:solidFill>
                <a:schemeClr val="bg1"/>
              </a:solidFill>
            </a:endParaRPr>
          </a:p>
        </p:txBody>
      </p:sp>
      <p:sp>
        <p:nvSpPr>
          <p:cNvPr id="10" name="Elipse 9"/>
          <p:cNvSpPr/>
          <p:nvPr/>
        </p:nvSpPr>
        <p:spPr>
          <a:xfrm>
            <a:off x="4319860" y="2519682"/>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ector recto 12"/>
          <p:cNvCxnSpPr>
            <a:cxnSpLocks/>
          </p:cNvCxnSpPr>
          <p:nvPr/>
        </p:nvCxnSpPr>
        <p:spPr>
          <a:xfrm>
            <a:off x="5469642" y="1054558"/>
            <a:ext cx="0" cy="47425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ítulo 2"/>
          <p:cNvSpPr txBox="1">
            <a:spLocks/>
          </p:cNvSpPr>
          <p:nvPr/>
        </p:nvSpPr>
        <p:spPr>
          <a:xfrm>
            <a:off x="5772630" y="1595343"/>
            <a:ext cx="4494776" cy="375563"/>
          </a:xfrm>
          <a:prstGeom prst="rect">
            <a:avLst/>
          </a:prstGeom>
        </p:spPr>
        <p:txBody>
          <a:bodyPr vert="horz" lIns="91440" tIns="45720" rIns="91440" bIns="45720" rtlCol="0">
            <a:noAutofit/>
          </a:bodyPr>
          <a:lstStyle>
            <a:defPPr>
              <a:defRPr lang="es-PE"/>
            </a:defPPr>
            <a:lvl1pPr indent="0">
              <a:lnSpc>
                <a:spcPct val="90000"/>
              </a:lnSpc>
              <a:spcBef>
                <a:spcPts val="1000"/>
              </a:spcBef>
              <a:buFont typeface="Arial" panose="020B0604020202020204" pitchFamily="34" charset="0"/>
              <a:buNone/>
              <a:defRPr sz="2500">
                <a:solidFill>
                  <a:schemeClr val="bg1"/>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sz="2000" dirty="0"/>
              <a:t>Marco Constitucional de las Compras Públicas </a:t>
            </a:r>
          </a:p>
        </p:txBody>
      </p:sp>
      <p:sp>
        <p:nvSpPr>
          <p:cNvPr id="15" name="Subtítulo 2"/>
          <p:cNvSpPr txBox="1">
            <a:spLocks/>
          </p:cNvSpPr>
          <p:nvPr/>
        </p:nvSpPr>
        <p:spPr>
          <a:xfrm>
            <a:off x="4404343" y="3727152"/>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03</a:t>
            </a:r>
            <a:endParaRPr lang="en-US" dirty="0">
              <a:solidFill>
                <a:schemeClr val="bg1"/>
              </a:solidFill>
            </a:endParaRPr>
          </a:p>
        </p:txBody>
      </p:sp>
      <p:sp>
        <p:nvSpPr>
          <p:cNvPr id="16" name="Elipse 15"/>
          <p:cNvSpPr/>
          <p:nvPr/>
        </p:nvSpPr>
        <p:spPr>
          <a:xfrm>
            <a:off x="4319860" y="3600495"/>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ítulo 2"/>
          <p:cNvSpPr txBox="1">
            <a:spLocks/>
          </p:cNvSpPr>
          <p:nvPr/>
        </p:nvSpPr>
        <p:spPr>
          <a:xfrm>
            <a:off x="5772629" y="2640143"/>
            <a:ext cx="5486914" cy="417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a:solidFill>
                  <a:schemeClr val="bg1"/>
                </a:solidFill>
              </a:rPr>
              <a:t>Principios de la LCE y Opiniones OSCE</a:t>
            </a:r>
          </a:p>
        </p:txBody>
      </p:sp>
      <p:sp>
        <p:nvSpPr>
          <p:cNvPr id="18" name="Subtítulo 2"/>
          <p:cNvSpPr txBox="1">
            <a:spLocks/>
          </p:cNvSpPr>
          <p:nvPr/>
        </p:nvSpPr>
        <p:spPr>
          <a:xfrm>
            <a:off x="4434160" y="4807965"/>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04</a:t>
            </a:r>
            <a:endParaRPr lang="en-US" dirty="0">
              <a:solidFill>
                <a:schemeClr val="bg1"/>
              </a:solidFill>
            </a:endParaRPr>
          </a:p>
        </p:txBody>
      </p:sp>
      <p:sp>
        <p:nvSpPr>
          <p:cNvPr id="19" name="Elipse 18"/>
          <p:cNvSpPr/>
          <p:nvPr/>
        </p:nvSpPr>
        <p:spPr>
          <a:xfrm>
            <a:off x="4349677" y="4681308"/>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ítulo 2"/>
          <p:cNvSpPr txBox="1">
            <a:spLocks/>
          </p:cNvSpPr>
          <p:nvPr/>
        </p:nvSpPr>
        <p:spPr>
          <a:xfrm>
            <a:off x="5772629" y="3726659"/>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a:solidFill>
                  <a:schemeClr val="bg1"/>
                </a:solidFill>
              </a:rPr>
              <a:t>Aplicación del criterio subjetivo de los funcionarios públicos, según CGR</a:t>
            </a:r>
          </a:p>
        </p:txBody>
      </p:sp>
      <p:sp>
        <p:nvSpPr>
          <p:cNvPr id="4" name="Rectángulo 3"/>
          <p:cNvSpPr/>
          <p:nvPr/>
        </p:nvSpPr>
        <p:spPr>
          <a:xfrm>
            <a:off x="5772629" y="4792308"/>
            <a:ext cx="3761336" cy="400110"/>
          </a:xfrm>
          <a:prstGeom prst="rect">
            <a:avLst/>
          </a:prstGeom>
        </p:spPr>
        <p:txBody>
          <a:bodyPr wrap="square">
            <a:spAutoFit/>
          </a:bodyPr>
          <a:lstStyle/>
          <a:p>
            <a:r>
              <a:rPr lang="es-ES" sz="2000" dirty="0">
                <a:solidFill>
                  <a:schemeClr val="bg1"/>
                </a:solidFill>
              </a:rPr>
              <a:t>Casos</a:t>
            </a:r>
          </a:p>
        </p:txBody>
      </p:sp>
      <p:sp>
        <p:nvSpPr>
          <p:cNvPr id="31" name="Triángulo isósceles 30"/>
          <p:cNvSpPr/>
          <p:nvPr/>
        </p:nvSpPr>
        <p:spPr>
          <a:xfrm>
            <a:off x="7250589" y="3218735"/>
            <a:ext cx="10427807" cy="3635411"/>
          </a:xfrm>
          <a:prstGeom prst="triangle">
            <a:avLst>
              <a:gd name="adj" fmla="val 472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n 20">
            <a:extLst>
              <a:ext uri="{FF2B5EF4-FFF2-40B4-BE49-F238E27FC236}">
                <a16:creationId xmlns:a16="http://schemas.microsoft.com/office/drawing/2014/main" id="{84AB06CC-DB21-4A34-8B7D-6BFF43F274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44163" y="5529848"/>
            <a:ext cx="3113971" cy="1229791"/>
          </a:xfrm>
          <a:prstGeom prst="rect">
            <a:avLst/>
          </a:prstGeom>
          <a:noFill/>
          <a:ln>
            <a:noFill/>
          </a:ln>
        </p:spPr>
      </p:pic>
    </p:spTree>
    <p:extLst>
      <p:ext uri="{BB962C8B-B14F-4D97-AF65-F5344CB8AC3E}">
        <p14:creationId xmlns:p14="http://schemas.microsoft.com/office/powerpoint/2010/main" val="336446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20</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099B2A6C-9D77-95CB-56B9-9F1A4140D760}"/>
              </a:ext>
            </a:extLst>
          </p:cNvPr>
          <p:cNvSpPr txBox="1"/>
          <p:nvPr/>
        </p:nvSpPr>
        <p:spPr>
          <a:xfrm>
            <a:off x="268224" y="957791"/>
            <a:ext cx="6094674" cy="646331"/>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de Contrataciones con el Estado</a:t>
            </a:r>
          </a:p>
          <a:p>
            <a:pPr algn="just"/>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7" name="CuadroTexto 6">
            <a:extLst>
              <a:ext uri="{FF2B5EF4-FFF2-40B4-BE49-F238E27FC236}">
                <a16:creationId xmlns:a16="http://schemas.microsoft.com/office/drawing/2014/main" id="{468D7939-F745-46F3-27CD-C86F3BBC29B5}"/>
              </a:ext>
            </a:extLst>
          </p:cNvPr>
          <p:cNvSpPr txBox="1"/>
          <p:nvPr/>
        </p:nvSpPr>
        <p:spPr>
          <a:xfrm>
            <a:off x="5017273" y="2341258"/>
            <a:ext cx="6178164" cy="2677656"/>
          </a:xfrm>
          <a:prstGeom prst="rect">
            <a:avLst/>
          </a:prstGeom>
          <a:noFill/>
        </p:spPr>
        <p:txBody>
          <a:bodyPr wrap="square">
            <a:spAutoFit/>
          </a:bodyPr>
          <a:lstStyle/>
          <a:p>
            <a:pPr algn="just"/>
            <a:r>
              <a:rPr lang="es-ES_tradnl" sz="2400" dirty="0">
                <a:effectLst/>
                <a:latin typeface="Calibri" panose="020F0502020204030204" pitchFamily="34" charset="0"/>
                <a:ea typeface="Times New Roman" panose="02020603050405020304" pitchFamily="18" charset="0"/>
              </a:rPr>
              <a:t>El contrato puede ser modificado en los siguientes supuestos:</a:t>
            </a:r>
          </a:p>
          <a:p>
            <a:pPr algn="just"/>
            <a:endParaRPr lang="es-ES_tradnl" sz="2400" dirty="0">
              <a:latin typeface="Calibri" panose="020F0502020204030204" pitchFamily="34" charset="0"/>
              <a:ea typeface="Times New Roman" panose="02020603050405020304" pitchFamily="18" charset="0"/>
            </a:endParaRPr>
          </a:p>
          <a:p>
            <a:pPr marL="514350" indent="-514350" algn="just">
              <a:buAutoNum type="romanLcParenBoth"/>
            </a:pPr>
            <a:r>
              <a:rPr lang="es-ES_tradnl" sz="2400" dirty="0">
                <a:effectLst/>
                <a:latin typeface="Calibri" panose="020F0502020204030204" pitchFamily="34" charset="0"/>
                <a:ea typeface="Times New Roman" panose="02020603050405020304" pitchFamily="18" charset="0"/>
              </a:rPr>
              <a:t>Prestaciones adicionales autorizadas</a:t>
            </a:r>
          </a:p>
          <a:p>
            <a:pPr marL="514350" indent="-514350" algn="just">
              <a:buAutoNum type="romanLcParenBoth"/>
            </a:pPr>
            <a:r>
              <a:rPr lang="es-ES_tradnl" sz="2400" dirty="0">
                <a:latin typeface="Calibri" panose="020F0502020204030204" pitchFamily="34" charset="0"/>
                <a:ea typeface="Times New Roman" panose="02020603050405020304" pitchFamily="18" charset="0"/>
              </a:rPr>
              <a:t>Reducción de prestaciones autorizadas</a:t>
            </a:r>
          </a:p>
          <a:p>
            <a:pPr marL="514350" indent="-514350" algn="just">
              <a:buAutoNum type="romanLcParenBoth"/>
            </a:pPr>
            <a:r>
              <a:rPr lang="es-ES_tradnl" sz="2400" dirty="0">
                <a:latin typeface="Calibri" panose="020F0502020204030204" pitchFamily="34" charset="0"/>
                <a:ea typeface="Times New Roman" panose="02020603050405020304" pitchFamily="18" charset="0"/>
              </a:rPr>
              <a:t>Ampliaciones de plazo autorizadas</a:t>
            </a:r>
          </a:p>
          <a:p>
            <a:pPr marL="514350" indent="-514350" algn="just">
              <a:buAutoNum type="romanLcParenBoth"/>
            </a:pPr>
            <a:r>
              <a:rPr lang="es-ES_tradnl" sz="2400" dirty="0">
                <a:latin typeface="Calibri" panose="020F0502020204030204" pitchFamily="34" charset="0"/>
                <a:ea typeface="Times New Roman" panose="02020603050405020304" pitchFamily="18" charset="0"/>
              </a:rPr>
              <a:t>Otros contemplados en la LCE y el RLCE</a:t>
            </a:r>
          </a:p>
        </p:txBody>
      </p:sp>
      <p:sp>
        <p:nvSpPr>
          <p:cNvPr id="8" name="CuadroTexto 7">
            <a:extLst>
              <a:ext uri="{FF2B5EF4-FFF2-40B4-BE49-F238E27FC236}">
                <a16:creationId xmlns:a16="http://schemas.microsoft.com/office/drawing/2014/main" id="{9B8BD419-A1C1-FC50-F1EF-C4EDED2480B7}"/>
              </a:ext>
            </a:extLst>
          </p:cNvPr>
          <p:cNvSpPr txBox="1"/>
          <p:nvPr/>
        </p:nvSpPr>
        <p:spPr>
          <a:xfrm>
            <a:off x="715617" y="2884282"/>
            <a:ext cx="3868816"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34.2</a:t>
            </a:r>
            <a:r>
              <a:rPr lang="es-PE" sz="2400" dirty="0">
                <a:solidFill>
                  <a:srgbClr val="002060"/>
                </a:solidFill>
                <a:latin typeface="Amasis MT Pro Black" panose="02040A04050005020304" pitchFamily="18" charset="0"/>
              </a:rPr>
              <a:t> </a:t>
            </a:r>
          </a:p>
        </p:txBody>
      </p:sp>
      <p:sp>
        <p:nvSpPr>
          <p:cNvPr id="3" name="CuadroTexto 2">
            <a:extLst>
              <a:ext uri="{FF2B5EF4-FFF2-40B4-BE49-F238E27FC236}">
                <a16:creationId xmlns:a16="http://schemas.microsoft.com/office/drawing/2014/main" id="{7261264F-3F6F-6B71-983D-D2AAEE7E9720}"/>
              </a:ext>
            </a:extLst>
          </p:cNvPr>
          <p:cNvSpPr txBox="1"/>
          <p:nvPr/>
        </p:nvSpPr>
        <p:spPr>
          <a:xfrm>
            <a:off x="3336310" y="295793"/>
            <a:ext cx="5304956" cy="461665"/>
          </a:xfrm>
          <a:prstGeom prst="rect">
            <a:avLst/>
          </a:prstGeom>
          <a:noFill/>
        </p:spPr>
        <p:txBody>
          <a:bodyPr wrap="square">
            <a:spAutoFit/>
          </a:bodyPr>
          <a:lstStyle/>
          <a:p>
            <a:pPr algn="ctr"/>
            <a:r>
              <a:rPr lang="es-MX" sz="2400" b="1" dirty="0">
                <a:solidFill>
                  <a:srgbClr val="002060"/>
                </a:solidFill>
                <a:effectLst>
                  <a:outerShdw blurRad="38100" dist="38100" dir="2700000" algn="tl">
                    <a:srgbClr val="000000">
                      <a:alpha val="43137"/>
                    </a:srgbClr>
                  </a:outerShdw>
                </a:effectLst>
                <a:latin typeface="+mj-lt"/>
              </a:rPr>
              <a:t>No está previsto: Incremento de la RMV</a:t>
            </a:r>
            <a:endParaRPr lang="es-MX" sz="2400" b="1" i="0" dirty="0">
              <a:solidFill>
                <a:srgbClr val="002060"/>
              </a:solidFill>
              <a:effectLst>
                <a:outerShdw blurRad="38100" dist="38100" dir="2700000" algn="tl">
                  <a:srgbClr val="000000">
                    <a:alpha val="43137"/>
                  </a:srgbClr>
                </a:outerShdw>
              </a:effectLst>
              <a:latin typeface="+mj-lt"/>
            </a:endParaRPr>
          </a:p>
        </p:txBody>
      </p:sp>
      <p:sp>
        <p:nvSpPr>
          <p:cNvPr id="5" name="CuadroTexto 4">
            <a:extLst>
              <a:ext uri="{FF2B5EF4-FFF2-40B4-BE49-F238E27FC236}">
                <a16:creationId xmlns:a16="http://schemas.microsoft.com/office/drawing/2014/main" id="{03E0DBEA-0864-75B6-868E-2EC3101908F2}"/>
              </a:ext>
            </a:extLst>
          </p:cNvPr>
          <p:cNvSpPr txBox="1"/>
          <p:nvPr/>
        </p:nvSpPr>
        <p:spPr>
          <a:xfrm>
            <a:off x="9003307" y="1006975"/>
            <a:ext cx="3188693" cy="369332"/>
          </a:xfrm>
          <a:prstGeom prst="rect">
            <a:avLst/>
          </a:prstGeom>
          <a:solidFill>
            <a:schemeClr val="accent6">
              <a:lumMod val="20000"/>
              <a:lumOff val="80000"/>
            </a:schemeClr>
          </a:solidFill>
        </p:spPr>
        <p:txBody>
          <a:bodyPr wrap="none" rtlCol="0">
            <a:spAutoFit/>
          </a:bodyPr>
          <a:lstStyle/>
          <a:p>
            <a:r>
              <a:rPr lang="es-PE" dirty="0">
                <a:solidFill>
                  <a:srgbClr val="002060"/>
                </a:solidFill>
                <a:latin typeface="Amasis MT Pro Black" panose="02040A04050005020304" pitchFamily="18" charset="0"/>
              </a:rPr>
              <a:t>Opinión N° 203-2018-DTN</a:t>
            </a:r>
          </a:p>
        </p:txBody>
      </p:sp>
      <p:sp>
        <p:nvSpPr>
          <p:cNvPr id="9" name="CuadroTexto 8">
            <a:extLst>
              <a:ext uri="{FF2B5EF4-FFF2-40B4-BE49-F238E27FC236}">
                <a16:creationId xmlns:a16="http://schemas.microsoft.com/office/drawing/2014/main" id="{EBD9E74F-40D0-88E2-F2AA-A95396BB5230}"/>
              </a:ext>
            </a:extLst>
          </p:cNvPr>
          <p:cNvSpPr txBox="1"/>
          <p:nvPr/>
        </p:nvSpPr>
        <p:spPr>
          <a:xfrm>
            <a:off x="217157" y="1668286"/>
            <a:ext cx="3398944" cy="369332"/>
          </a:xfrm>
          <a:prstGeom prst="rect">
            <a:avLst/>
          </a:prstGeom>
          <a:noFill/>
        </p:spPr>
        <p:txBody>
          <a:bodyPr wrap="none" rtlCol="0">
            <a:spAutoFit/>
          </a:bodyPr>
          <a:lstStyle/>
          <a:p>
            <a:r>
              <a:rPr lang="es-PE" dirty="0">
                <a:solidFill>
                  <a:srgbClr val="002060"/>
                </a:solidFill>
              </a:rPr>
              <a:t>- Equilibrio económico financiero -</a:t>
            </a:r>
          </a:p>
        </p:txBody>
      </p:sp>
    </p:spTree>
    <p:extLst>
      <p:ext uri="{BB962C8B-B14F-4D97-AF65-F5344CB8AC3E}">
        <p14:creationId xmlns:p14="http://schemas.microsoft.com/office/powerpoint/2010/main" val="185783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2899269" y="3468299"/>
            <a:ext cx="6393461" cy="1957279"/>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Opiniones OSCE</a:t>
            </a:r>
            <a:br>
              <a:rPr lang="en" sz="4400" b="1" dirty="0">
                <a:latin typeface="Poppins" panose="020B0604020202020204" charset="0"/>
                <a:cs typeface="Poppins" panose="020B0604020202020204" charset="0"/>
              </a:rPr>
            </a:br>
            <a:br>
              <a:rPr lang="en" sz="4400" b="1" dirty="0">
                <a:latin typeface="Poppins" panose="020B0604020202020204" charset="0"/>
                <a:cs typeface="Poppins" panose="020B0604020202020204" charset="0"/>
              </a:rPr>
            </a:br>
            <a:r>
              <a:rPr lang="en" sz="4400" b="1" dirty="0">
                <a:latin typeface="Poppins" panose="020B0604020202020204" charset="0"/>
                <a:cs typeface="Poppins" panose="020B0604020202020204" charset="0"/>
              </a:rPr>
              <a:t>Pago de prestaciones sin vínculo contactual</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4" name="Picture 2" descr="Organismo Supervisor de las Contrataciones del Estado - OSCE - Gobierno del  Perú">
            <a:extLst>
              <a:ext uri="{FF2B5EF4-FFF2-40B4-BE49-F238E27FC236}">
                <a16:creationId xmlns:a16="http://schemas.microsoft.com/office/drawing/2014/main" id="{7FBEF010-DCE6-686A-5E28-8CC02EDFB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3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uadroTexto 11">
            <a:extLst>
              <a:ext uri="{FF2B5EF4-FFF2-40B4-BE49-F238E27FC236}">
                <a16:creationId xmlns:a16="http://schemas.microsoft.com/office/drawing/2014/main" id="{9CF26694-4F47-0F5F-EB8A-B0FDE3F7343A}"/>
              </a:ext>
            </a:extLst>
          </p:cNvPr>
          <p:cNvSpPr txBox="1"/>
          <p:nvPr/>
        </p:nvSpPr>
        <p:spPr>
          <a:xfrm>
            <a:off x="5572671" y="1787772"/>
            <a:ext cx="6274772" cy="1200329"/>
          </a:xfrm>
          <a:prstGeom prst="rect">
            <a:avLst/>
          </a:prstGeom>
          <a:noFill/>
        </p:spPr>
        <p:txBody>
          <a:bodyPr wrap="square">
            <a:spAutoFit/>
          </a:bodyPr>
          <a:lstStyle/>
          <a:p>
            <a:pPr algn="l"/>
            <a:r>
              <a:rPr lang="es-MX" sz="2400" b="1" i="0" dirty="0">
                <a:solidFill>
                  <a:srgbClr val="FF0000"/>
                </a:solidFill>
                <a:effectLst/>
                <a:latin typeface="+mj-lt"/>
              </a:rPr>
              <a:t>Acción por enriquecimiento sin causa</a:t>
            </a:r>
            <a:endParaRPr lang="es-MX" sz="2400" b="0" i="0" dirty="0">
              <a:solidFill>
                <a:srgbClr val="000000"/>
              </a:solidFill>
              <a:effectLst/>
              <a:latin typeface="+mj-lt"/>
            </a:endParaRPr>
          </a:p>
          <a:p>
            <a:pPr algn="just"/>
            <a:r>
              <a:rPr lang="es-MX" sz="2400" b="0" i="0" dirty="0">
                <a:solidFill>
                  <a:srgbClr val="000000"/>
                </a:solidFill>
                <a:effectLst/>
                <a:latin typeface="+mj-lt"/>
              </a:rPr>
              <a:t>Aquel que se enriquece indebidamente a expensas de otro está obligado a indemnizarlo.</a:t>
            </a:r>
          </a:p>
        </p:txBody>
      </p:sp>
      <p:sp>
        <p:nvSpPr>
          <p:cNvPr id="13" name="CuadroTexto 12">
            <a:extLst>
              <a:ext uri="{FF2B5EF4-FFF2-40B4-BE49-F238E27FC236}">
                <a16:creationId xmlns:a16="http://schemas.microsoft.com/office/drawing/2014/main" id="{3A208C0D-93CE-9FC2-2533-AF99E9F3B743}"/>
              </a:ext>
            </a:extLst>
          </p:cNvPr>
          <p:cNvSpPr txBox="1"/>
          <p:nvPr/>
        </p:nvSpPr>
        <p:spPr>
          <a:xfrm>
            <a:off x="667910" y="1682325"/>
            <a:ext cx="4139723"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1954</a:t>
            </a:r>
            <a:r>
              <a:rPr lang="es-PE" sz="2400" dirty="0">
                <a:solidFill>
                  <a:srgbClr val="002060"/>
                </a:solidFill>
                <a:latin typeface="Amasis MT Pro Black" panose="02040A04050005020304" pitchFamily="18" charset="0"/>
              </a:rPr>
              <a:t> </a:t>
            </a:r>
          </a:p>
        </p:txBody>
      </p:sp>
      <p:sp>
        <p:nvSpPr>
          <p:cNvPr id="14" name="CuadroTexto 13">
            <a:extLst>
              <a:ext uri="{FF2B5EF4-FFF2-40B4-BE49-F238E27FC236}">
                <a16:creationId xmlns:a16="http://schemas.microsoft.com/office/drawing/2014/main" id="{B8A27AAC-5E39-591B-F983-10031DEA43BD}"/>
              </a:ext>
            </a:extLst>
          </p:cNvPr>
          <p:cNvSpPr txBox="1"/>
          <p:nvPr/>
        </p:nvSpPr>
        <p:spPr>
          <a:xfrm>
            <a:off x="415327" y="1030651"/>
            <a:ext cx="6094674" cy="369332"/>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Código Civil</a:t>
            </a:r>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17" name="CuadroTexto 16">
            <a:extLst>
              <a:ext uri="{FF2B5EF4-FFF2-40B4-BE49-F238E27FC236}">
                <a16:creationId xmlns:a16="http://schemas.microsoft.com/office/drawing/2014/main" id="{A87517D7-EAA7-DEE3-1166-08DA1F661E8C}"/>
              </a:ext>
            </a:extLst>
          </p:cNvPr>
          <p:cNvSpPr txBox="1"/>
          <p:nvPr/>
        </p:nvSpPr>
        <p:spPr>
          <a:xfrm>
            <a:off x="9003307" y="1006975"/>
            <a:ext cx="3188693" cy="369332"/>
          </a:xfrm>
          <a:prstGeom prst="rect">
            <a:avLst/>
          </a:prstGeom>
          <a:solidFill>
            <a:schemeClr val="accent6">
              <a:lumMod val="20000"/>
              <a:lumOff val="80000"/>
            </a:schemeClr>
          </a:solidFill>
        </p:spPr>
        <p:txBody>
          <a:bodyPr wrap="none" rtlCol="0">
            <a:spAutoFit/>
          </a:bodyPr>
          <a:lstStyle/>
          <a:p>
            <a:r>
              <a:rPr lang="es-PE" dirty="0">
                <a:solidFill>
                  <a:srgbClr val="002060"/>
                </a:solidFill>
                <a:latin typeface="Amasis MT Pro Black" panose="02040A04050005020304" pitchFamily="18" charset="0"/>
              </a:rPr>
              <a:t>Opinión N° 083-2012-DTN</a:t>
            </a:r>
          </a:p>
        </p:txBody>
      </p:sp>
      <p:graphicFrame>
        <p:nvGraphicFramePr>
          <p:cNvPr id="2" name="CuadroTexto 11">
            <a:extLst>
              <a:ext uri="{FF2B5EF4-FFF2-40B4-BE49-F238E27FC236}">
                <a16:creationId xmlns:a16="http://schemas.microsoft.com/office/drawing/2014/main" id="{97BC8AA2-C75D-2AFB-37ED-F3B1718E8D80}"/>
              </a:ext>
            </a:extLst>
          </p:cNvPr>
          <p:cNvGraphicFramePr/>
          <p:nvPr>
            <p:extLst>
              <p:ext uri="{D42A27DB-BD31-4B8C-83A1-F6EECF244321}">
                <p14:modId xmlns:p14="http://schemas.microsoft.com/office/powerpoint/2010/main" val="3519722373"/>
              </p:ext>
            </p:extLst>
          </p:nvPr>
        </p:nvGraphicFramePr>
        <p:xfrm>
          <a:off x="2737771" y="3971200"/>
          <a:ext cx="5903495" cy="25741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86AC259C-025A-8550-AC52-823FB2206C61}"/>
              </a:ext>
            </a:extLst>
          </p:cNvPr>
          <p:cNvSpPr txBox="1"/>
          <p:nvPr/>
        </p:nvSpPr>
        <p:spPr>
          <a:xfrm>
            <a:off x="2845764" y="233959"/>
            <a:ext cx="7339636" cy="830997"/>
          </a:xfrm>
          <a:prstGeom prst="rect">
            <a:avLst/>
          </a:prstGeom>
          <a:noFill/>
        </p:spPr>
        <p:txBody>
          <a:bodyPr wrap="square">
            <a:spAutoFit/>
          </a:bodyPr>
          <a:lstStyle/>
          <a:p>
            <a:pPr algn="l"/>
            <a:r>
              <a:rPr lang="es-MX" sz="2400" b="1" dirty="0">
                <a:solidFill>
                  <a:srgbClr val="002060"/>
                </a:solidFill>
                <a:effectLst>
                  <a:outerShdw blurRad="38100" dist="38100" dir="2700000" algn="tl">
                    <a:srgbClr val="000000">
                      <a:alpha val="43137"/>
                    </a:srgbClr>
                  </a:outerShdw>
                </a:effectLst>
                <a:latin typeface="+mj-lt"/>
              </a:rPr>
              <a:t>No esta previsto: Pagar Prestaciones Sin Vínculo Contractual</a:t>
            </a:r>
            <a:endParaRPr lang="es-MX" sz="2400" b="1" i="0"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06600531"/>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Resultado de imagen para controversia">
            <a:extLst>
              <a:ext uri="{FF2B5EF4-FFF2-40B4-BE49-F238E27FC236}">
                <a16:creationId xmlns:a16="http://schemas.microsoft.com/office/drawing/2014/main" id="{68661EE4-60C7-9AC8-B827-88227D7311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1862" y="1198585"/>
            <a:ext cx="1885950" cy="1733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2" name="CuadroTexto 1">
            <a:extLst>
              <a:ext uri="{FF2B5EF4-FFF2-40B4-BE49-F238E27FC236}">
                <a16:creationId xmlns:a16="http://schemas.microsoft.com/office/drawing/2014/main" id="{393CDBD3-C64D-38C3-C987-7030F9A868B7}"/>
              </a:ext>
            </a:extLst>
          </p:cNvPr>
          <p:cNvGraphicFramePr/>
          <p:nvPr>
            <p:extLst>
              <p:ext uri="{D42A27DB-BD31-4B8C-83A1-F6EECF244321}">
                <p14:modId xmlns:p14="http://schemas.microsoft.com/office/powerpoint/2010/main" val="2092855630"/>
              </p:ext>
            </p:extLst>
          </p:nvPr>
        </p:nvGraphicFramePr>
        <p:xfrm>
          <a:off x="735936" y="1321360"/>
          <a:ext cx="10720128" cy="5103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9" descr="Resultado de imagen para persona interrogacion">
            <a:extLst>
              <a:ext uri="{FF2B5EF4-FFF2-40B4-BE49-F238E27FC236}">
                <a16:creationId xmlns:a16="http://schemas.microsoft.com/office/drawing/2014/main" id="{7C15264E-C67E-C602-E84E-235CE7E78A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179" y="1321360"/>
            <a:ext cx="2211676" cy="26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81798"/>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2899269" y="3468299"/>
            <a:ext cx="6393461" cy="1957279"/>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Opiniones OSCE</a:t>
            </a:r>
            <a:br>
              <a:rPr lang="en" sz="4400" b="1" dirty="0">
                <a:latin typeface="Poppins" panose="020B0604020202020204" charset="0"/>
                <a:cs typeface="Poppins" panose="020B0604020202020204" charset="0"/>
              </a:rPr>
            </a:br>
            <a:br>
              <a:rPr lang="en" sz="4400" b="1" dirty="0">
                <a:latin typeface="Poppins" panose="020B0604020202020204" charset="0"/>
                <a:cs typeface="Poppins" panose="020B0604020202020204" charset="0"/>
              </a:rPr>
            </a:br>
            <a:r>
              <a:rPr lang="en" sz="4400" b="1" dirty="0">
                <a:latin typeface="Poppins" panose="020B0604020202020204" charset="0"/>
                <a:cs typeface="Poppins" panose="020B0604020202020204" charset="0"/>
              </a:rPr>
              <a:t>P</a:t>
            </a:r>
            <a:r>
              <a:rPr lang="es-PE" sz="4400" b="1" dirty="0">
                <a:latin typeface="Poppins" panose="020B0604020202020204" charset="0"/>
                <a:cs typeface="Poppins" panose="020B0604020202020204" charset="0"/>
              </a:rPr>
              <a:t>e</a:t>
            </a:r>
            <a:r>
              <a:rPr lang="en" sz="4400" b="1" dirty="0">
                <a:latin typeface="Poppins" panose="020B0604020202020204" charset="0"/>
                <a:cs typeface="Poppins" panose="020B0604020202020204" charset="0"/>
              </a:rPr>
              <a:t>nalidades </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4" name="Picture 2" descr="Organismo Supervisor de las Contrataciones del Estado - OSCE - Gobierno del  Perú">
            <a:extLst>
              <a:ext uri="{FF2B5EF4-FFF2-40B4-BE49-F238E27FC236}">
                <a16:creationId xmlns:a16="http://schemas.microsoft.com/office/drawing/2014/main" id="{7FBEF010-DCE6-686A-5E28-8CC02EDFB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537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43B91196-AB35-FEE7-075B-412AD91D0021}"/>
              </a:ext>
            </a:extLst>
          </p:cNvPr>
          <p:cNvSpPr txBox="1"/>
          <p:nvPr/>
        </p:nvSpPr>
        <p:spPr>
          <a:xfrm>
            <a:off x="9003307" y="1006975"/>
            <a:ext cx="3188693" cy="369332"/>
          </a:xfrm>
          <a:prstGeom prst="rect">
            <a:avLst/>
          </a:prstGeom>
          <a:solidFill>
            <a:schemeClr val="accent6">
              <a:lumMod val="20000"/>
              <a:lumOff val="80000"/>
            </a:schemeClr>
          </a:solidFill>
        </p:spPr>
        <p:txBody>
          <a:bodyPr wrap="none" rtlCol="0">
            <a:spAutoFit/>
          </a:bodyPr>
          <a:lstStyle/>
          <a:p>
            <a:r>
              <a:rPr lang="es-PE" dirty="0">
                <a:solidFill>
                  <a:srgbClr val="002060"/>
                </a:solidFill>
                <a:latin typeface="Amasis MT Pro Black" panose="02040A04050005020304" pitchFamily="18" charset="0"/>
              </a:rPr>
              <a:t>Opinión N° 047-2020-DTN</a:t>
            </a:r>
          </a:p>
        </p:txBody>
      </p:sp>
      <p:sp>
        <p:nvSpPr>
          <p:cNvPr id="5" name="Pentagon 48">
            <a:extLst>
              <a:ext uri="{FF2B5EF4-FFF2-40B4-BE49-F238E27FC236}">
                <a16:creationId xmlns:a16="http://schemas.microsoft.com/office/drawing/2014/main" id="{D5A09A9A-FFD3-3733-EDCC-62AB96B95FC6}"/>
              </a:ext>
            </a:extLst>
          </p:cNvPr>
          <p:cNvSpPr/>
          <p:nvPr/>
        </p:nvSpPr>
        <p:spPr>
          <a:xfrm>
            <a:off x="2874847" y="3854140"/>
            <a:ext cx="1078932" cy="576000"/>
          </a:xfrm>
          <a:prstGeom prst="homePlate">
            <a:avLst>
              <a:gd name="adj" fmla="val 5491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6" name="Rectangle 2">
            <a:extLst>
              <a:ext uri="{FF2B5EF4-FFF2-40B4-BE49-F238E27FC236}">
                <a16:creationId xmlns:a16="http://schemas.microsoft.com/office/drawing/2014/main" id="{ECC8F01E-C789-C7A2-4611-5BA387F27E90}"/>
              </a:ext>
            </a:extLst>
          </p:cNvPr>
          <p:cNvSpPr/>
          <p:nvPr/>
        </p:nvSpPr>
        <p:spPr>
          <a:xfrm>
            <a:off x="3770261" y="3845905"/>
            <a:ext cx="5441290"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11" name="TextBox 53">
            <a:extLst>
              <a:ext uri="{FF2B5EF4-FFF2-40B4-BE49-F238E27FC236}">
                <a16:creationId xmlns:a16="http://schemas.microsoft.com/office/drawing/2014/main" id="{828AC4D1-7FFC-72E2-E7EB-A9D26A01C218}"/>
              </a:ext>
            </a:extLst>
          </p:cNvPr>
          <p:cNvSpPr txBox="1"/>
          <p:nvPr/>
        </p:nvSpPr>
        <p:spPr>
          <a:xfrm>
            <a:off x="2956521" y="4010081"/>
            <a:ext cx="584460" cy="276999"/>
          </a:xfrm>
          <a:prstGeom prst="rect">
            <a:avLst/>
          </a:prstGeom>
          <a:noFill/>
        </p:spPr>
        <p:txBody>
          <a:bodyPr wrap="square" tIns="0" bIns="0" rtlCol="0" anchor="ctr">
            <a:spAutoFit/>
          </a:bodyPr>
          <a:lstStyle/>
          <a:p>
            <a:r>
              <a:rPr lang="en-US" altLang="ko-KR" b="1" dirty="0">
                <a:solidFill>
                  <a:schemeClr val="bg1"/>
                </a:solidFill>
                <a:cs typeface="Arial" pitchFamily="34" charset="0"/>
              </a:rPr>
              <a:t>03</a:t>
            </a:r>
          </a:p>
        </p:txBody>
      </p:sp>
      <p:grpSp>
        <p:nvGrpSpPr>
          <p:cNvPr id="15" name="Group 58">
            <a:extLst>
              <a:ext uri="{FF2B5EF4-FFF2-40B4-BE49-F238E27FC236}">
                <a16:creationId xmlns:a16="http://schemas.microsoft.com/office/drawing/2014/main" id="{70BE1465-045E-7D2D-C900-DD43306C2CB8}"/>
              </a:ext>
            </a:extLst>
          </p:cNvPr>
          <p:cNvGrpSpPr/>
          <p:nvPr/>
        </p:nvGrpSpPr>
        <p:grpSpPr>
          <a:xfrm>
            <a:off x="4266517" y="3942105"/>
            <a:ext cx="4862904" cy="553998"/>
            <a:chOff x="2299400" y="1781114"/>
            <a:chExt cx="4752063" cy="553998"/>
          </a:xfrm>
        </p:grpSpPr>
        <p:sp>
          <p:nvSpPr>
            <p:cNvPr id="16" name="TextBox 10">
              <a:extLst>
                <a:ext uri="{FF2B5EF4-FFF2-40B4-BE49-F238E27FC236}">
                  <a16:creationId xmlns:a16="http://schemas.microsoft.com/office/drawing/2014/main" id="{76840422-1E6C-581F-A8C3-F998BBDD0BCB}"/>
                </a:ext>
              </a:extLst>
            </p:cNvPr>
            <p:cNvSpPr txBox="1"/>
            <p:nvPr/>
          </p:nvSpPr>
          <p:spPr bwMode="auto">
            <a:xfrm>
              <a:off x="2299400" y="1781114"/>
              <a:ext cx="4576856"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PE" altLang="ko-KR" b="1" dirty="0">
                  <a:cs typeface="Arial" pitchFamily="34" charset="0"/>
                </a:rPr>
                <a:t>Aplicación de Penalidad por mora  </a:t>
              </a:r>
            </a:p>
          </p:txBody>
        </p:sp>
        <p:sp>
          <p:nvSpPr>
            <p:cNvPr id="17" name="TextBox 12">
              <a:extLst>
                <a:ext uri="{FF2B5EF4-FFF2-40B4-BE49-F238E27FC236}">
                  <a16:creationId xmlns:a16="http://schemas.microsoft.com/office/drawing/2014/main" id="{DF279D0D-BBB1-EFC0-A277-0BAC9C4F3841}"/>
                </a:ext>
              </a:extLst>
            </p:cNvPr>
            <p:cNvSpPr txBox="1"/>
            <p:nvPr/>
          </p:nvSpPr>
          <p:spPr bwMode="auto">
            <a:xfrm>
              <a:off x="2474607" y="1965780"/>
              <a:ext cx="4576856"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s-PE" altLang="ko-KR" b="1" dirty="0">
                <a:solidFill>
                  <a:schemeClr val="tx1">
                    <a:lumMod val="75000"/>
                    <a:lumOff val="25000"/>
                  </a:schemeClr>
                </a:solidFill>
                <a:cs typeface="Arial" pitchFamily="34" charset="0"/>
              </a:endParaRPr>
            </a:p>
          </p:txBody>
        </p:sp>
      </p:grpSp>
      <p:sp>
        <p:nvSpPr>
          <p:cNvPr id="18" name="Pentagon 107">
            <a:extLst>
              <a:ext uri="{FF2B5EF4-FFF2-40B4-BE49-F238E27FC236}">
                <a16:creationId xmlns:a16="http://schemas.microsoft.com/office/drawing/2014/main" id="{CFE8857A-5DCF-6320-D8F6-050141DD9AEE}"/>
              </a:ext>
            </a:extLst>
          </p:cNvPr>
          <p:cNvSpPr/>
          <p:nvPr/>
        </p:nvSpPr>
        <p:spPr>
          <a:xfrm>
            <a:off x="2892777" y="5301485"/>
            <a:ext cx="1078932" cy="576000"/>
          </a:xfrm>
          <a:prstGeom prst="homePlate">
            <a:avLst>
              <a:gd name="adj" fmla="val 54918"/>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19" name="Rectangle 2">
            <a:extLst>
              <a:ext uri="{FF2B5EF4-FFF2-40B4-BE49-F238E27FC236}">
                <a16:creationId xmlns:a16="http://schemas.microsoft.com/office/drawing/2014/main" id="{41DEF244-19AF-93D4-F159-7EEDCF6BC385}"/>
              </a:ext>
            </a:extLst>
          </p:cNvPr>
          <p:cNvSpPr/>
          <p:nvPr/>
        </p:nvSpPr>
        <p:spPr>
          <a:xfrm>
            <a:off x="3788191" y="5301485"/>
            <a:ext cx="5441290"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20" name="TextBox 109">
            <a:extLst>
              <a:ext uri="{FF2B5EF4-FFF2-40B4-BE49-F238E27FC236}">
                <a16:creationId xmlns:a16="http://schemas.microsoft.com/office/drawing/2014/main" id="{E000EAAC-2206-12BF-2D29-225D997F90C1}"/>
              </a:ext>
            </a:extLst>
          </p:cNvPr>
          <p:cNvSpPr txBox="1"/>
          <p:nvPr/>
        </p:nvSpPr>
        <p:spPr>
          <a:xfrm>
            <a:off x="2974451" y="5457426"/>
            <a:ext cx="584460" cy="276999"/>
          </a:xfrm>
          <a:prstGeom prst="rect">
            <a:avLst/>
          </a:prstGeom>
          <a:noFill/>
        </p:spPr>
        <p:txBody>
          <a:bodyPr wrap="square" tIns="0" bIns="0" rtlCol="0" anchor="ctr">
            <a:spAutoFit/>
          </a:bodyPr>
          <a:lstStyle/>
          <a:p>
            <a:r>
              <a:rPr lang="en-US" altLang="ko-KR" b="1" dirty="0">
                <a:solidFill>
                  <a:schemeClr val="bg1"/>
                </a:solidFill>
                <a:cs typeface="Arial" pitchFamily="34" charset="0"/>
              </a:rPr>
              <a:t>04</a:t>
            </a:r>
          </a:p>
        </p:txBody>
      </p:sp>
      <p:grpSp>
        <p:nvGrpSpPr>
          <p:cNvPr id="21" name="Group 110">
            <a:extLst>
              <a:ext uri="{FF2B5EF4-FFF2-40B4-BE49-F238E27FC236}">
                <a16:creationId xmlns:a16="http://schemas.microsoft.com/office/drawing/2014/main" id="{761C93FD-A1CA-62FC-BED3-0059D31601D3}"/>
              </a:ext>
            </a:extLst>
          </p:cNvPr>
          <p:cNvGrpSpPr/>
          <p:nvPr/>
        </p:nvGrpSpPr>
        <p:grpSpPr>
          <a:xfrm>
            <a:off x="4284447" y="5353960"/>
            <a:ext cx="4683610" cy="576264"/>
            <a:chOff x="2299400" y="1781114"/>
            <a:chExt cx="4576856" cy="576264"/>
          </a:xfrm>
        </p:grpSpPr>
        <p:sp>
          <p:nvSpPr>
            <p:cNvPr id="22" name="TextBox 10">
              <a:extLst>
                <a:ext uri="{FF2B5EF4-FFF2-40B4-BE49-F238E27FC236}">
                  <a16:creationId xmlns:a16="http://schemas.microsoft.com/office/drawing/2014/main" id="{059FA21A-6AD6-9921-C4DE-E90A5D88D494}"/>
                </a:ext>
              </a:extLst>
            </p:cNvPr>
            <p:cNvSpPr txBox="1"/>
            <p:nvPr/>
          </p:nvSpPr>
          <p:spPr bwMode="auto">
            <a:xfrm>
              <a:off x="2299400" y="1781114"/>
              <a:ext cx="4576856"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PE" altLang="ko-KR" b="1" dirty="0">
                  <a:cs typeface="Arial" pitchFamily="34" charset="0"/>
                </a:rPr>
                <a:t>Ejemplos</a:t>
              </a:r>
            </a:p>
          </p:txBody>
        </p:sp>
        <p:sp>
          <p:nvSpPr>
            <p:cNvPr id="23" name="TextBox 12">
              <a:extLst>
                <a:ext uri="{FF2B5EF4-FFF2-40B4-BE49-F238E27FC236}">
                  <a16:creationId xmlns:a16="http://schemas.microsoft.com/office/drawing/2014/main" id="{FDF39F53-017B-C6F6-AD62-F96D2C029132}"/>
                </a:ext>
              </a:extLst>
            </p:cNvPr>
            <p:cNvSpPr txBox="1"/>
            <p:nvPr/>
          </p:nvSpPr>
          <p:spPr bwMode="auto">
            <a:xfrm>
              <a:off x="2299400" y="1988046"/>
              <a:ext cx="4576856"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s-PE" altLang="ko-KR" b="1" dirty="0">
                <a:solidFill>
                  <a:schemeClr val="tx1">
                    <a:lumMod val="75000"/>
                    <a:lumOff val="25000"/>
                  </a:schemeClr>
                </a:solidFill>
                <a:cs typeface="Arial" pitchFamily="34" charset="0"/>
              </a:endParaRPr>
            </a:p>
          </p:txBody>
        </p:sp>
      </p:grpSp>
      <p:sp>
        <p:nvSpPr>
          <p:cNvPr id="24" name="Pentagon 114">
            <a:extLst>
              <a:ext uri="{FF2B5EF4-FFF2-40B4-BE49-F238E27FC236}">
                <a16:creationId xmlns:a16="http://schemas.microsoft.com/office/drawing/2014/main" id="{6AC9052F-CA87-46EA-F5DE-3F323465DCE8}"/>
              </a:ext>
            </a:extLst>
          </p:cNvPr>
          <p:cNvSpPr/>
          <p:nvPr/>
        </p:nvSpPr>
        <p:spPr>
          <a:xfrm>
            <a:off x="2892777" y="2258391"/>
            <a:ext cx="1078932" cy="576000"/>
          </a:xfrm>
          <a:prstGeom prst="homePlate">
            <a:avLst>
              <a:gd name="adj" fmla="val 54918"/>
            </a:avLst>
          </a:prstGeom>
          <a:solidFill>
            <a:srgbClr val="C758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25" name="Rectangle 2">
            <a:extLst>
              <a:ext uri="{FF2B5EF4-FFF2-40B4-BE49-F238E27FC236}">
                <a16:creationId xmlns:a16="http://schemas.microsoft.com/office/drawing/2014/main" id="{C1748051-277B-B411-AF67-76386B535DB9}"/>
              </a:ext>
            </a:extLst>
          </p:cNvPr>
          <p:cNvSpPr/>
          <p:nvPr/>
        </p:nvSpPr>
        <p:spPr>
          <a:xfrm>
            <a:off x="3788191" y="2258391"/>
            <a:ext cx="5435946"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C7580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26" name="TextBox 116">
            <a:extLst>
              <a:ext uri="{FF2B5EF4-FFF2-40B4-BE49-F238E27FC236}">
                <a16:creationId xmlns:a16="http://schemas.microsoft.com/office/drawing/2014/main" id="{C2E5F0D6-8D49-1E8B-8535-314B2959046A}"/>
              </a:ext>
            </a:extLst>
          </p:cNvPr>
          <p:cNvSpPr txBox="1"/>
          <p:nvPr/>
        </p:nvSpPr>
        <p:spPr>
          <a:xfrm>
            <a:off x="2974451" y="2414332"/>
            <a:ext cx="584460" cy="276999"/>
          </a:xfrm>
          <a:prstGeom prst="rect">
            <a:avLst/>
          </a:prstGeom>
          <a:solidFill>
            <a:srgbClr val="C75806"/>
          </a:solidFill>
        </p:spPr>
        <p:txBody>
          <a:bodyPr wrap="square" tIns="0" bIns="0" rtlCol="0" anchor="ctr">
            <a:spAutoFit/>
          </a:bodyPr>
          <a:lstStyle/>
          <a:p>
            <a:r>
              <a:rPr lang="en-US" altLang="ko-KR" b="1" dirty="0">
                <a:solidFill>
                  <a:schemeClr val="bg1"/>
                </a:solidFill>
                <a:cs typeface="Arial" pitchFamily="34" charset="0"/>
              </a:rPr>
              <a:t>01</a:t>
            </a:r>
          </a:p>
        </p:txBody>
      </p:sp>
      <p:sp>
        <p:nvSpPr>
          <p:cNvPr id="27" name="TextBox 10">
            <a:extLst>
              <a:ext uri="{FF2B5EF4-FFF2-40B4-BE49-F238E27FC236}">
                <a16:creationId xmlns:a16="http://schemas.microsoft.com/office/drawing/2014/main" id="{F3911BFB-7DBD-C679-B8A1-49B1AF7A077D}"/>
              </a:ext>
            </a:extLst>
          </p:cNvPr>
          <p:cNvSpPr txBox="1"/>
          <p:nvPr/>
        </p:nvSpPr>
        <p:spPr bwMode="auto">
          <a:xfrm>
            <a:off x="4284447" y="2310866"/>
            <a:ext cx="4683610"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PE" altLang="ko-KR" b="1" dirty="0">
                <a:cs typeface="Arial" pitchFamily="34" charset="0"/>
              </a:rPr>
              <a:t>¿Es fácil aplicar la formula?</a:t>
            </a:r>
          </a:p>
        </p:txBody>
      </p:sp>
      <p:sp>
        <p:nvSpPr>
          <p:cNvPr id="28" name="Pentagon 121">
            <a:extLst>
              <a:ext uri="{FF2B5EF4-FFF2-40B4-BE49-F238E27FC236}">
                <a16:creationId xmlns:a16="http://schemas.microsoft.com/office/drawing/2014/main" id="{69A6FD76-BFDF-90F7-9C43-64A1DB0C940B}"/>
              </a:ext>
            </a:extLst>
          </p:cNvPr>
          <p:cNvSpPr/>
          <p:nvPr/>
        </p:nvSpPr>
        <p:spPr>
          <a:xfrm>
            <a:off x="2892777" y="3072807"/>
            <a:ext cx="1078932" cy="576000"/>
          </a:xfrm>
          <a:prstGeom prst="homePlate">
            <a:avLst>
              <a:gd name="adj" fmla="val 54918"/>
            </a:avLst>
          </a:prstGeom>
          <a:solidFill>
            <a:srgbClr val="FFB2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29" name="Rectangle 2">
            <a:extLst>
              <a:ext uri="{FF2B5EF4-FFF2-40B4-BE49-F238E27FC236}">
                <a16:creationId xmlns:a16="http://schemas.microsoft.com/office/drawing/2014/main" id="{EA6BE155-F665-E703-9937-0F32EDAC2AEE}"/>
              </a:ext>
            </a:extLst>
          </p:cNvPr>
          <p:cNvSpPr/>
          <p:nvPr/>
        </p:nvSpPr>
        <p:spPr>
          <a:xfrm>
            <a:off x="3788190" y="3072807"/>
            <a:ext cx="5444911"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rgbClr val="FFB2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p>
        </p:txBody>
      </p:sp>
      <p:sp>
        <p:nvSpPr>
          <p:cNvPr id="30" name="TextBox 123">
            <a:extLst>
              <a:ext uri="{FF2B5EF4-FFF2-40B4-BE49-F238E27FC236}">
                <a16:creationId xmlns:a16="http://schemas.microsoft.com/office/drawing/2014/main" id="{D4F481EB-5E7E-97EC-D4EF-646D1A36979C}"/>
              </a:ext>
            </a:extLst>
          </p:cNvPr>
          <p:cNvSpPr txBox="1"/>
          <p:nvPr/>
        </p:nvSpPr>
        <p:spPr>
          <a:xfrm>
            <a:off x="2974451" y="3228748"/>
            <a:ext cx="584460" cy="276999"/>
          </a:xfrm>
          <a:prstGeom prst="rect">
            <a:avLst/>
          </a:prstGeom>
          <a:noFill/>
        </p:spPr>
        <p:txBody>
          <a:bodyPr wrap="square" tIns="0" bIns="0" rtlCol="0" anchor="ctr">
            <a:spAutoFit/>
          </a:bodyPr>
          <a:lstStyle/>
          <a:p>
            <a:r>
              <a:rPr lang="en-US" altLang="ko-KR" b="1" dirty="0">
                <a:solidFill>
                  <a:schemeClr val="bg1"/>
                </a:solidFill>
                <a:cs typeface="Arial" pitchFamily="34" charset="0"/>
              </a:rPr>
              <a:t>02</a:t>
            </a:r>
          </a:p>
        </p:txBody>
      </p:sp>
      <p:grpSp>
        <p:nvGrpSpPr>
          <p:cNvPr id="31" name="Group 124">
            <a:extLst>
              <a:ext uri="{FF2B5EF4-FFF2-40B4-BE49-F238E27FC236}">
                <a16:creationId xmlns:a16="http://schemas.microsoft.com/office/drawing/2014/main" id="{B06E7694-0235-FD51-BD56-90D80A4BD94D}"/>
              </a:ext>
            </a:extLst>
          </p:cNvPr>
          <p:cNvGrpSpPr/>
          <p:nvPr/>
        </p:nvGrpSpPr>
        <p:grpSpPr>
          <a:xfrm>
            <a:off x="4284447" y="3125282"/>
            <a:ext cx="4683610" cy="576264"/>
            <a:chOff x="2299400" y="1781114"/>
            <a:chExt cx="4576856" cy="576264"/>
          </a:xfrm>
        </p:grpSpPr>
        <p:sp>
          <p:nvSpPr>
            <p:cNvPr id="32" name="TextBox 10">
              <a:extLst>
                <a:ext uri="{FF2B5EF4-FFF2-40B4-BE49-F238E27FC236}">
                  <a16:creationId xmlns:a16="http://schemas.microsoft.com/office/drawing/2014/main" id="{55018772-46E7-0FF2-0E42-E1A12317D80E}"/>
                </a:ext>
              </a:extLst>
            </p:cNvPr>
            <p:cNvSpPr txBox="1"/>
            <p:nvPr/>
          </p:nvSpPr>
          <p:spPr bwMode="auto">
            <a:xfrm>
              <a:off x="2299400" y="1781114"/>
              <a:ext cx="4576856"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PE" altLang="ko-KR" b="1" dirty="0">
                  <a:cs typeface="Arial" pitchFamily="34" charset="0"/>
                </a:rPr>
                <a:t>Clasificación de Contratos, según su ejecución</a:t>
              </a:r>
            </a:p>
          </p:txBody>
        </p:sp>
        <p:sp>
          <p:nvSpPr>
            <p:cNvPr id="33" name="TextBox 12">
              <a:extLst>
                <a:ext uri="{FF2B5EF4-FFF2-40B4-BE49-F238E27FC236}">
                  <a16:creationId xmlns:a16="http://schemas.microsoft.com/office/drawing/2014/main" id="{4D513322-EEBE-074C-7D51-175B9F323644}"/>
                </a:ext>
              </a:extLst>
            </p:cNvPr>
            <p:cNvSpPr txBox="1"/>
            <p:nvPr/>
          </p:nvSpPr>
          <p:spPr bwMode="auto">
            <a:xfrm>
              <a:off x="2299400" y="1988046"/>
              <a:ext cx="4576856" cy="36933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s-PE" altLang="ko-KR" b="1" dirty="0">
                <a:solidFill>
                  <a:schemeClr val="tx1">
                    <a:lumMod val="75000"/>
                    <a:lumOff val="25000"/>
                  </a:schemeClr>
                </a:solidFill>
                <a:cs typeface="Arial" pitchFamily="34" charset="0"/>
              </a:endParaRPr>
            </a:p>
          </p:txBody>
        </p:sp>
      </p:grpSp>
      <p:sp>
        <p:nvSpPr>
          <p:cNvPr id="34" name="CuadroTexto 33">
            <a:extLst>
              <a:ext uri="{FF2B5EF4-FFF2-40B4-BE49-F238E27FC236}">
                <a16:creationId xmlns:a16="http://schemas.microsoft.com/office/drawing/2014/main" id="{529E8186-4D88-CF52-6627-2931D95BB9AC}"/>
              </a:ext>
            </a:extLst>
          </p:cNvPr>
          <p:cNvSpPr txBox="1"/>
          <p:nvPr/>
        </p:nvSpPr>
        <p:spPr>
          <a:xfrm>
            <a:off x="4266517" y="4431033"/>
            <a:ext cx="1278299" cy="923330"/>
          </a:xfrm>
          <a:prstGeom prst="rect">
            <a:avLst/>
          </a:prstGeom>
          <a:noFill/>
        </p:spPr>
        <p:txBody>
          <a:bodyPr wrap="none" rtlCol="0">
            <a:spAutoFit/>
          </a:bodyPr>
          <a:lstStyle/>
          <a:p>
            <a:pPr marL="285750" indent="-285750">
              <a:buFont typeface="Wingdings" panose="05000000000000000000" pitchFamily="2" charset="2"/>
              <a:buChar char="§"/>
            </a:pPr>
            <a:r>
              <a:rPr lang="es-PE" b="1" dirty="0">
                <a:cs typeface="Arial" pitchFamily="34" charset="0"/>
              </a:rPr>
              <a:t>Calculo</a:t>
            </a:r>
          </a:p>
          <a:p>
            <a:pPr marL="285750" indent="-285750">
              <a:buFont typeface="Wingdings" panose="05000000000000000000" pitchFamily="2" charset="2"/>
              <a:buChar char="§"/>
            </a:pPr>
            <a:r>
              <a:rPr lang="es-PE" b="1" dirty="0">
                <a:cs typeface="Arial" pitchFamily="34" charset="0"/>
              </a:rPr>
              <a:t>Criterios</a:t>
            </a:r>
          </a:p>
          <a:p>
            <a:endParaRPr lang="es-PE" b="1" dirty="0">
              <a:cs typeface="Arial" pitchFamily="34" charset="0"/>
            </a:endParaRPr>
          </a:p>
        </p:txBody>
      </p:sp>
      <p:sp>
        <p:nvSpPr>
          <p:cNvPr id="35" name="CuadroTexto 34">
            <a:extLst>
              <a:ext uri="{FF2B5EF4-FFF2-40B4-BE49-F238E27FC236}">
                <a16:creationId xmlns:a16="http://schemas.microsoft.com/office/drawing/2014/main" id="{ECC9CD20-1F32-F97E-343C-42572F6BB65E}"/>
              </a:ext>
            </a:extLst>
          </p:cNvPr>
          <p:cNvSpPr txBox="1"/>
          <p:nvPr/>
        </p:nvSpPr>
        <p:spPr>
          <a:xfrm>
            <a:off x="2948446" y="1254076"/>
            <a:ext cx="5697478" cy="646331"/>
          </a:xfrm>
          <a:prstGeom prst="rect">
            <a:avLst/>
          </a:prstGeom>
          <a:noFill/>
        </p:spPr>
        <p:txBody>
          <a:bodyPr wrap="square" rtlCol="0">
            <a:spAutoFit/>
          </a:bodyPr>
          <a:lstStyle/>
          <a:p>
            <a:pPr algn="ctr"/>
            <a:r>
              <a:rPr lang="es-PE" b="1" dirty="0">
                <a:latin typeface="Aharoni" panose="02010803020104030203" pitchFamily="2" charset="-79"/>
                <a:cs typeface="Aharoni" panose="02010803020104030203" pitchFamily="2" charset="-79"/>
              </a:rPr>
              <a:t>TIPS para aplicar una penalidad por mora, por causa </a:t>
            </a:r>
            <a:r>
              <a:rPr lang="es-PE" b="1" dirty="0">
                <a:solidFill>
                  <a:srgbClr val="FF0000"/>
                </a:solidFill>
                <a:latin typeface="Aharoni" panose="02010803020104030203" pitchFamily="2" charset="-79"/>
                <a:cs typeface="Aharoni" panose="02010803020104030203" pitchFamily="2" charset="-79"/>
              </a:rPr>
              <a:t>imputable</a:t>
            </a:r>
            <a:r>
              <a:rPr lang="es-PE" b="1" dirty="0">
                <a:latin typeface="Aharoni" panose="02010803020104030203" pitchFamily="2" charset="-79"/>
                <a:cs typeface="Aharoni" panose="02010803020104030203" pitchFamily="2" charset="-79"/>
              </a:rPr>
              <a:t> al contratista</a:t>
            </a:r>
          </a:p>
        </p:txBody>
      </p:sp>
      <p:sp>
        <p:nvSpPr>
          <p:cNvPr id="36" name="CuadroTexto 35">
            <a:extLst>
              <a:ext uri="{FF2B5EF4-FFF2-40B4-BE49-F238E27FC236}">
                <a16:creationId xmlns:a16="http://schemas.microsoft.com/office/drawing/2014/main" id="{32616202-0D1A-52FE-BEA1-A6A5C37429E4}"/>
              </a:ext>
            </a:extLst>
          </p:cNvPr>
          <p:cNvSpPr txBox="1"/>
          <p:nvPr/>
        </p:nvSpPr>
        <p:spPr>
          <a:xfrm>
            <a:off x="3336310" y="295793"/>
            <a:ext cx="5304956" cy="461665"/>
          </a:xfrm>
          <a:prstGeom prst="rect">
            <a:avLst/>
          </a:prstGeom>
          <a:noFill/>
        </p:spPr>
        <p:txBody>
          <a:bodyPr wrap="square">
            <a:spAutoFit/>
          </a:bodyPr>
          <a:lstStyle/>
          <a:p>
            <a:pPr algn="ctr"/>
            <a:r>
              <a:rPr lang="es-MX" sz="2400" b="1" dirty="0">
                <a:solidFill>
                  <a:srgbClr val="002060"/>
                </a:solidFill>
                <a:effectLst>
                  <a:outerShdw blurRad="38100" dist="38100" dir="2700000" algn="tl">
                    <a:srgbClr val="000000">
                      <a:alpha val="43137"/>
                    </a:srgbClr>
                  </a:outerShdw>
                </a:effectLst>
                <a:latin typeface="+mj-lt"/>
              </a:rPr>
              <a:t>Interpretación: Penalidades</a:t>
            </a:r>
            <a:endParaRPr lang="es-MX" sz="2400" b="1" i="0"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69554372"/>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D9EC181D-4D86-DD43-8425-A6E1EEF191DA}"/>
              </a:ext>
            </a:extLst>
          </p:cNvPr>
          <p:cNvPicPr>
            <a:picLocks noChangeAspect="1"/>
          </p:cNvPicPr>
          <p:nvPr/>
        </p:nvPicPr>
        <p:blipFill rotWithShape="1">
          <a:blip r:embed="rId6"/>
          <a:srcRect t="17588" r="86"/>
          <a:stretch/>
        </p:blipFill>
        <p:spPr>
          <a:xfrm>
            <a:off x="2029739" y="1688622"/>
            <a:ext cx="6966916" cy="3750251"/>
          </a:xfrm>
          <a:prstGeom prst="rect">
            <a:avLst/>
          </a:prstGeom>
          <a:solidFill>
            <a:schemeClr val="accent4">
              <a:lumMod val="20000"/>
              <a:lumOff val="80000"/>
            </a:schemeClr>
          </a:solidFill>
        </p:spPr>
      </p:pic>
      <p:sp>
        <p:nvSpPr>
          <p:cNvPr id="12" name="Flecha: a la derecha 11">
            <a:extLst>
              <a:ext uri="{FF2B5EF4-FFF2-40B4-BE49-F238E27FC236}">
                <a16:creationId xmlns:a16="http://schemas.microsoft.com/office/drawing/2014/main" id="{D4D77297-8A03-BEBC-979B-BB83723E11EC}"/>
              </a:ext>
            </a:extLst>
          </p:cNvPr>
          <p:cNvSpPr/>
          <p:nvPr/>
        </p:nvSpPr>
        <p:spPr>
          <a:xfrm rot="10800000">
            <a:off x="9213617" y="4625139"/>
            <a:ext cx="2032649" cy="9343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CuadroTexto 13">
            <a:extLst>
              <a:ext uri="{FF2B5EF4-FFF2-40B4-BE49-F238E27FC236}">
                <a16:creationId xmlns:a16="http://schemas.microsoft.com/office/drawing/2014/main" id="{827DA832-74EB-E4AC-E0B5-208E54234A4B}"/>
              </a:ext>
            </a:extLst>
          </p:cNvPr>
          <p:cNvSpPr txBox="1"/>
          <p:nvPr/>
        </p:nvSpPr>
        <p:spPr>
          <a:xfrm>
            <a:off x="3130870" y="178450"/>
            <a:ext cx="5066925" cy="584775"/>
          </a:xfrm>
          <a:prstGeom prst="rect">
            <a:avLst/>
          </a:prstGeom>
          <a:noFill/>
        </p:spPr>
        <p:txBody>
          <a:bodyPr wrap="square" rtlCol="0">
            <a:spAutoFit/>
          </a:bodyPr>
          <a:lstStyle/>
          <a:p>
            <a:pPr algn="ctr"/>
            <a:r>
              <a:rPr lang="es-PE" sz="1600" b="1" dirty="0">
                <a:solidFill>
                  <a:srgbClr val="002060"/>
                </a:solidFill>
                <a:effectLst>
                  <a:outerShdw blurRad="38100" dist="38100" dir="2700000" algn="tl">
                    <a:srgbClr val="000000">
                      <a:alpha val="43137"/>
                    </a:srgbClr>
                  </a:outerShdw>
                </a:effectLst>
                <a:cs typeface="Aharoni" panose="02010803020104030203" pitchFamily="2" charset="-79"/>
              </a:rPr>
              <a:t>¿Qué pasa si se aplica una penalidad por mora por un monto contractual “no” vigente o por un plazo errado?</a:t>
            </a:r>
            <a:endParaRPr lang="es-PE"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388013"/>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0714CE82-5CFF-3881-47FD-6F12D0365AE4}"/>
              </a:ext>
            </a:extLst>
          </p:cNvPr>
          <p:cNvPicPr>
            <a:picLocks noChangeAspect="1"/>
          </p:cNvPicPr>
          <p:nvPr/>
        </p:nvPicPr>
        <p:blipFill rotWithShape="1">
          <a:blip r:embed="rId6"/>
          <a:srcRect l="21838" t="17385" r="22353" b="4967"/>
          <a:stretch/>
        </p:blipFill>
        <p:spPr>
          <a:xfrm>
            <a:off x="2346000" y="1030651"/>
            <a:ext cx="7065311" cy="5529374"/>
          </a:xfrm>
          <a:prstGeom prst="rect">
            <a:avLst/>
          </a:prstGeom>
        </p:spPr>
      </p:pic>
      <p:sp>
        <p:nvSpPr>
          <p:cNvPr id="3" name="CuadroTexto 2">
            <a:extLst>
              <a:ext uri="{FF2B5EF4-FFF2-40B4-BE49-F238E27FC236}">
                <a16:creationId xmlns:a16="http://schemas.microsoft.com/office/drawing/2014/main" id="{3B678B22-B1CF-4962-265F-1BB36B4EE8DB}"/>
              </a:ext>
            </a:extLst>
          </p:cNvPr>
          <p:cNvSpPr txBox="1"/>
          <p:nvPr/>
        </p:nvSpPr>
        <p:spPr>
          <a:xfrm>
            <a:off x="3090051" y="155142"/>
            <a:ext cx="6082002" cy="646331"/>
          </a:xfrm>
          <a:prstGeom prst="rect">
            <a:avLst/>
          </a:prstGeom>
          <a:noFill/>
        </p:spPr>
        <p:txBody>
          <a:bodyPr wrap="square" rtlCol="0">
            <a:spAutoFit/>
          </a:bodyPr>
          <a:lstStyle/>
          <a:p>
            <a:pPr algn="ctr"/>
            <a:r>
              <a:rPr lang="es-PE" b="1" dirty="0">
                <a:solidFill>
                  <a:srgbClr val="002060"/>
                </a:solidFill>
              </a:rPr>
              <a:t>¿Hay alguna excepción a los contratos de ejecución única (cabe las entregas parciales)?</a:t>
            </a:r>
          </a:p>
        </p:txBody>
      </p:sp>
    </p:spTree>
    <p:extLst>
      <p:ext uri="{BB962C8B-B14F-4D97-AF65-F5344CB8AC3E}">
        <p14:creationId xmlns:p14="http://schemas.microsoft.com/office/powerpoint/2010/main" val="2230493412"/>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A51F4D06-2598-8331-1748-5E5A7357F3C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4980" y="981453"/>
            <a:ext cx="6413504" cy="4115332"/>
          </a:xfrm>
          <a:prstGeom prst="rect">
            <a:avLst/>
          </a:prstGeom>
          <a:noFill/>
        </p:spPr>
      </p:pic>
      <p:sp>
        <p:nvSpPr>
          <p:cNvPr id="3" name="Flecha: a la derecha 2">
            <a:extLst>
              <a:ext uri="{FF2B5EF4-FFF2-40B4-BE49-F238E27FC236}">
                <a16:creationId xmlns:a16="http://schemas.microsoft.com/office/drawing/2014/main" id="{4D73523C-F982-A4E4-01B4-03931445A2CD}"/>
              </a:ext>
            </a:extLst>
          </p:cNvPr>
          <p:cNvSpPr/>
          <p:nvPr/>
        </p:nvSpPr>
        <p:spPr>
          <a:xfrm rot="10800000">
            <a:off x="9047726" y="3890838"/>
            <a:ext cx="1389040" cy="7606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CuadroTexto 3">
            <a:extLst>
              <a:ext uri="{FF2B5EF4-FFF2-40B4-BE49-F238E27FC236}">
                <a16:creationId xmlns:a16="http://schemas.microsoft.com/office/drawing/2014/main" id="{DE14F2B2-E693-F5CE-9ADE-60AD8B08F0FA}"/>
              </a:ext>
            </a:extLst>
          </p:cNvPr>
          <p:cNvSpPr txBox="1"/>
          <p:nvPr/>
        </p:nvSpPr>
        <p:spPr>
          <a:xfrm>
            <a:off x="166977" y="5949846"/>
            <a:ext cx="11839493" cy="830997"/>
          </a:xfrm>
          <a:prstGeom prst="rect">
            <a:avLst/>
          </a:prstGeom>
          <a:solidFill>
            <a:schemeClr val="accent6">
              <a:lumMod val="20000"/>
              <a:lumOff val="80000"/>
            </a:schemeClr>
          </a:solidFill>
        </p:spPr>
        <p:txBody>
          <a:bodyPr wrap="square">
            <a:spAutoFit/>
          </a:bodyPr>
          <a:lstStyle/>
          <a:p>
            <a:pPr algn="just"/>
            <a:r>
              <a:rPr lang="es-PE" sz="1600" dirty="0">
                <a:solidFill>
                  <a:srgbClr val="222222"/>
                </a:solidFill>
                <a:latin typeface="arial" panose="020B0604020202020204" pitchFamily="34" charset="0"/>
              </a:rPr>
              <a:t>3. Reducir la penalidad: E</a:t>
            </a:r>
            <a:r>
              <a:rPr lang="es-PE" sz="1600" b="0" i="0" dirty="0">
                <a:solidFill>
                  <a:srgbClr val="222222"/>
                </a:solidFill>
                <a:effectLst/>
                <a:latin typeface="arial" panose="020B0604020202020204" pitchFamily="34" charset="0"/>
              </a:rPr>
              <a:t>l artículo 1346 del </a:t>
            </a:r>
            <a:r>
              <a:rPr lang="es-PE" sz="1600" b="1" i="0" dirty="0">
                <a:solidFill>
                  <a:srgbClr val="222222"/>
                </a:solidFill>
                <a:effectLst/>
                <a:latin typeface="arial" panose="020B0604020202020204" pitchFamily="34" charset="0"/>
              </a:rPr>
              <a:t>Código Civil</a:t>
            </a:r>
            <a:r>
              <a:rPr lang="es-PE" sz="1600" b="0" i="0" dirty="0">
                <a:solidFill>
                  <a:srgbClr val="222222"/>
                </a:solidFill>
                <a:effectLst/>
                <a:latin typeface="arial" panose="020B0604020202020204" pitchFamily="34" charset="0"/>
              </a:rPr>
              <a:t> establece: Artículo 1346. - «El juez, a solicitud del deudor, puede </a:t>
            </a:r>
            <a:r>
              <a:rPr lang="es-PE" sz="1600" b="1" i="0" dirty="0">
                <a:solidFill>
                  <a:srgbClr val="222222"/>
                </a:solidFill>
                <a:effectLst/>
                <a:latin typeface="arial" panose="020B0604020202020204" pitchFamily="34" charset="0"/>
              </a:rPr>
              <a:t>reducir</a:t>
            </a:r>
            <a:r>
              <a:rPr lang="es-PE" sz="1600" b="0" i="0" dirty="0">
                <a:solidFill>
                  <a:srgbClr val="222222"/>
                </a:solidFill>
                <a:effectLst/>
                <a:latin typeface="arial" panose="020B0604020202020204" pitchFamily="34" charset="0"/>
              </a:rPr>
              <a:t> equitativamente la pena cuando sea </a:t>
            </a:r>
            <a:r>
              <a:rPr lang="es-PE" sz="1600" b="1" i="1" dirty="0">
                <a:solidFill>
                  <a:srgbClr val="222222"/>
                </a:solidFill>
                <a:effectLst/>
                <a:latin typeface="arial" panose="020B0604020202020204" pitchFamily="34" charset="0"/>
              </a:rPr>
              <a:t>manifiestamente excesiva </a:t>
            </a:r>
            <a:r>
              <a:rPr lang="es-PE" sz="1600" b="0" i="0" dirty="0">
                <a:solidFill>
                  <a:srgbClr val="222222"/>
                </a:solidFill>
                <a:effectLst/>
                <a:latin typeface="arial" panose="020B0604020202020204" pitchFamily="34" charset="0"/>
              </a:rPr>
              <a:t>o cuando la obligación principal hubiese sido </a:t>
            </a:r>
            <a:r>
              <a:rPr lang="es-PE" sz="1600" b="1" i="1" dirty="0">
                <a:solidFill>
                  <a:srgbClr val="222222"/>
                </a:solidFill>
                <a:effectLst/>
                <a:latin typeface="arial" panose="020B0604020202020204" pitchFamily="34" charset="0"/>
              </a:rPr>
              <a:t>en parte o irregularmente cumplida</a:t>
            </a:r>
            <a:r>
              <a:rPr lang="es-PE" sz="1600" b="0" i="0" dirty="0">
                <a:solidFill>
                  <a:srgbClr val="222222"/>
                </a:solidFill>
                <a:effectLst/>
                <a:latin typeface="arial" panose="020B0604020202020204" pitchFamily="34" charset="0"/>
              </a:rPr>
              <a:t>».</a:t>
            </a:r>
            <a:endParaRPr lang="es-PE" sz="1600" dirty="0"/>
          </a:p>
        </p:txBody>
      </p:sp>
      <p:sp>
        <p:nvSpPr>
          <p:cNvPr id="5" name="CuadroTexto 4">
            <a:extLst>
              <a:ext uri="{FF2B5EF4-FFF2-40B4-BE49-F238E27FC236}">
                <a16:creationId xmlns:a16="http://schemas.microsoft.com/office/drawing/2014/main" id="{458150A0-99AE-160D-9DF2-44A6050F1351}"/>
              </a:ext>
            </a:extLst>
          </p:cNvPr>
          <p:cNvSpPr txBox="1"/>
          <p:nvPr/>
        </p:nvSpPr>
        <p:spPr>
          <a:xfrm>
            <a:off x="166977" y="5169415"/>
            <a:ext cx="11839493" cy="338554"/>
          </a:xfrm>
          <a:prstGeom prst="rect">
            <a:avLst/>
          </a:prstGeom>
          <a:solidFill>
            <a:schemeClr val="accent6">
              <a:lumMod val="20000"/>
              <a:lumOff val="80000"/>
            </a:schemeClr>
          </a:solidFill>
        </p:spPr>
        <p:txBody>
          <a:bodyPr wrap="square">
            <a:spAutoFit/>
          </a:bodyPr>
          <a:lstStyle/>
          <a:p>
            <a:r>
              <a:rPr lang="es-PE" sz="1600" dirty="0">
                <a:solidFill>
                  <a:srgbClr val="222222"/>
                </a:solidFill>
                <a:latin typeface="arial" panose="020B0604020202020204" pitchFamily="34" charset="0"/>
              </a:rPr>
              <a:t>1. Cero Penalidad</a:t>
            </a:r>
            <a:endParaRPr lang="es-PE" sz="1600" dirty="0"/>
          </a:p>
        </p:txBody>
      </p:sp>
      <p:sp>
        <p:nvSpPr>
          <p:cNvPr id="6" name="CuadroTexto 5">
            <a:extLst>
              <a:ext uri="{FF2B5EF4-FFF2-40B4-BE49-F238E27FC236}">
                <a16:creationId xmlns:a16="http://schemas.microsoft.com/office/drawing/2014/main" id="{74EDB7D4-E1A6-44E5-EBE9-684470240FFC}"/>
              </a:ext>
            </a:extLst>
          </p:cNvPr>
          <p:cNvSpPr txBox="1"/>
          <p:nvPr/>
        </p:nvSpPr>
        <p:spPr>
          <a:xfrm>
            <a:off x="166977" y="5563254"/>
            <a:ext cx="11839493" cy="338554"/>
          </a:xfrm>
          <a:prstGeom prst="rect">
            <a:avLst/>
          </a:prstGeom>
          <a:solidFill>
            <a:schemeClr val="accent6">
              <a:lumMod val="20000"/>
              <a:lumOff val="80000"/>
            </a:schemeClr>
          </a:solidFill>
        </p:spPr>
        <p:txBody>
          <a:bodyPr wrap="square">
            <a:spAutoFit/>
          </a:bodyPr>
          <a:lstStyle/>
          <a:p>
            <a:r>
              <a:rPr lang="es-PE" sz="1600" dirty="0">
                <a:solidFill>
                  <a:srgbClr val="222222"/>
                </a:solidFill>
                <a:latin typeface="arial" panose="020B0604020202020204" pitchFamily="34" charset="0"/>
              </a:rPr>
              <a:t>2. Revisar el cálculo de la penalidad</a:t>
            </a:r>
            <a:endParaRPr lang="es-PE" sz="1600" dirty="0"/>
          </a:p>
        </p:txBody>
      </p:sp>
    </p:spTree>
    <p:extLst>
      <p:ext uri="{BB962C8B-B14F-4D97-AF65-F5344CB8AC3E}">
        <p14:creationId xmlns:p14="http://schemas.microsoft.com/office/powerpoint/2010/main" val="1765348753"/>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D693A29E-F5FE-CAB7-9B84-D31E22E4F6D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397" y="575247"/>
            <a:ext cx="7326217" cy="3877937"/>
          </a:xfrm>
          <a:prstGeom prst="rect">
            <a:avLst/>
          </a:prstGeom>
          <a:noFill/>
        </p:spPr>
      </p:pic>
      <p:sp>
        <p:nvSpPr>
          <p:cNvPr id="3" name="CuadroTexto 2">
            <a:extLst>
              <a:ext uri="{FF2B5EF4-FFF2-40B4-BE49-F238E27FC236}">
                <a16:creationId xmlns:a16="http://schemas.microsoft.com/office/drawing/2014/main" id="{B9AD0062-FC31-A0B3-2865-00F9B17FFBC3}"/>
              </a:ext>
            </a:extLst>
          </p:cNvPr>
          <p:cNvSpPr txBox="1"/>
          <p:nvPr/>
        </p:nvSpPr>
        <p:spPr>
          <a:xfrm>
            <a:off x="3283076" y="205915"/>
            <a:ext cx="6097836" cy="369332"/>
          </a:xfrm>
          <a:prstGeom prst="rect">
            <a:avLst/>
          </a:prstGeom>
          <a:noFill/>
        </p:spPr>
        <p:txBody>
          <a:bodyPr wrap="square">
            <a:spAutoFit/>
          </a:bodyPr>
          <a:lstStyle/>
          <a:p>
            <a:pPr algn="ctr"/>
            <a:r>
              <a:rPr lang="es-ES" sz="1800" b="1" u="sng" dirty="0">
                <a:solidFill>
                  <a:srgbClr val="000000"/>
                </a:solidFill>
                <a:effectLst/>
                <a:latin typeface="Times New Roman" panose="02020603050405020304" pitchFamily="18" charset="0"/>
                <a:ea typeface="Times New Roman" panose="02020603050405020304" pitchFamily="18" charset="0"/>
              </a:rPr>
              <a:t>OPINIÓN Nº 047-2020/DTN</a:t>
            </a:r>
            <a:endParaRPr lang="es-PE"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CuadroTexto 3">
            <a:extLst>
              <a:ext uri="{FF2B5EF4-FFF2-40B4-BE49-F238E27FC236}">
                <a16:creationId xmlns:a16="http://schemas.microsoft.com/office/drawing/2014/main" id="{F9C5B986-1FA2-B937-AB06-DB8E271D29C3}"/>
              </a:ext>
            </a:extLst>
          </p:cNvPr>
          <p:cNvSpPr txBox="1"/>
          <p:nvPr/>
        </p:nvSpPr>
        <p:spPr>
          <a:xfrm>
            <a:off x="510448" y="5433020"/>
            <a:ext cx="10843352" cy="923330"/>
          </a:xfrm>
          <a:prstGeom prst="rect">
            <a:avLst/>
          </a:prstGeom>
          <a:solidFill>
            <a:srgbClr val="FFC000"/>
          </a:solidFill>
        </p:spPr>
        <p:txBody>
          <a:bodyPr wrap="square">
            <a:spAutoFit/>
          </a:bodyPr>
          <a:lstStyle/>
          <a:p>
            <a:r>
              <a:rPr lang="es-PE" dirty="0">
                <a:solidFill>
                  <a:srgbClr val="222222"/>
                </a:solidFill>
                <a:latin typeface="arial" panose="020B0604020202020204" pitchFamily="34" charset="0"/>
              </a:rPr>
              <a:t>3. Reducir la penalidad: E</a:t>
            </a:r>
            <a:r>
              <a:rPr lang="es-PE" b="0" i="0" dirty="0">
                <a:solidFill>
                  <a:srgbClr val="222222"/>
                </a:solidFill>
                <a:effectLst/>
                <a:latin typeface="arial" panose="020B0604020202020204" pitchFamily="34" charset="0"/>
              </a:rPr>
              <a:t>l artículo 1346 del </a:t>
            </a:r>
            <a:r>
              <a:rPr lang="es-PE" b="1" i="0" dirty="0">
                <a:solidFill>
                  <a:srgbClr val="222222"/>
                </a:solidFill>
                <a:effectLst/>
                <a:latin typeface="arial" panose="020B0604020202020204" pitchFamily="34" charset="0"/>
              </a:rPr>
              <a:t>Código Civil</a:t>
            </a:r>
            <a:r>
              <a:rPr lang="es-PE" b="0" i="0" dirty="0">
                <a:solidFill>
                  <a:srgbClr val="222222"/>
                </a:solidFill>
                <a:effectLst/>
                <a:latin typeface="arial" panose="020B0604020202020204" pitchFamily="34" charset="0"/>
              </a:rPr>
              <a:t> establece: Artículo 1346. - «El juez, a solicitud del deudor, puede </a:t>
            </a:r>
            <a:r>
              <a:rPr lang="es-PE" b="1" i="0" dirty="0">
                <a:solidFill>
                  <a:srgbClr val="222222"/>
                </a:solidFill>
                <a:effectLst/>
                <a:latin typeface="arial" panose="020B0604020202020204" pitchFamily="34" charset="0"/>
              </a:rPr>
              <a:t>reducir</a:t>
            </a:r>
            <a:r>
              <a:rPr lang="es-PE" b="0" i="0" dirty="0">
                <a:solidFill>
                  <a:srgbClr val="222222"/>
                </a:solidFill>
                <a:effectLst/>
                <a:latin typeface="arial" panose="020B0604020202020204" pitchFamily="34" charset="0"/>
              </a:rPr>
              <a:t> equitativamente la pena cuando sea </a:t>
            </a:r>
            <a:r>
              <a:rPr lang="es-PE" b="1" i="1" dirty="0">
                <a:solidFill>
                  <a:srgbClr val="222222"/>
                </a:solidFill>
                <a:effectLst/>
                <a:latin typeface="arial" panose="020B0604020202020204" pitchFamily="34" charset="0"/>
              </a:rPr>
              <a:t>manifiestamente excesiva </a:t>
            </a:r>
            <a:r>
              <a:rPr lang="es-PE" b="0" i="0" dirty="0">
                <a:solidFill>
                  <a:srgbClr val="222222"/>
                </a:solidFill>
                <a:effectLst/>
                <a:latin typeface="arial" panose="020B0604020202020204" pitchFamily="34" charset="0"/>
              </a:rPr>
              <a:t>o cuando la obligación principal hubiese sido </a:t>
            </a:r>
            <a:r>
              <a:rPr lang="es-PE" b="1" i="1" dirty="0">
                <a:solidFill>
                  <a:srgbClr val="222222"/>
                </a:solidFill>
                <a:effectLst/>
                <a:latin typeface="arial" panose="020B0604020202020204" pitchFamily="34" charset="0"/>
              </a:rPr>
              <a:t>en parte o irregularmente cumplida</a:t>
            </a:r>
            <a:r>
              <a:rPr lang="es-PE" b="0" i="0" dirty="0">
                <a:solidFill>
                  <a:srgbClr val="222222"/>
                </a:solidFill>
                <a:effectLst/>
                <a:latin typeface="arial" panose="020B0604020202020204" pitchFamily="34" charset="0"/>
              </a:rPr>
              <a:t>».</a:t>
            </a:r>
            <a:endParaRPr lang="es-PE" dirty="0"/>
          </a:p>
        </p:txBody>
      </p:sp>
      <p:sp>
        <p:nvSpPr>
          <p:cNvPr id="5" name="CuadroTexto 4">
            <a:extLst>
              <a:ext uri="{FF2B5EF4-FFF2-40B4-BE49-F238E27FC236}">
                <a16:creationId xmlns:a16="http://schemas.microsoft.com/office/drawing/2014/main" id="{3D118533-0530-9520-B183-50F8D71A5931}"/>
              </a:ext>
            </a:extLst>
          </p:cNvPr>
          <p:cNvSpPr txBox="1"/>
          <p:nvPr/>
        </p:nvSpPr>
        <p:spPr>
          <a:xfrm>
            <a:off x="510448" y="410739"/>
            <a:ext cx="1915524" cy="523220"/>
          </a:xfrm>
          <a:prstGeom prst="rect">
            <a:avLst/>
          </a:prstGeom>
          <a:noFill/>
        </p:spPr>
        <p:txBody>
          <a:bodyPr wrap="none" rtlCol="0">
            <a:spAutoFit/>
          </a:bodyPr>
          <a:lstStyle/>
          <a:p>
            <a:r>
              <a:rPr lang="es-PE" sz="2800" b="1" dirty="0"/>
              <a:t>PENALIDAD</a:t>
            </a:r>
          </a:p>
        </p:txBody>
      </p:sp>
      <p:sp>
        <p:nvSpPr>
          <p:cNvPr id="6" name="CuadroTexto 5">
            <a:extLst>
              <a:ext uri="{FF2B5EF4-FFF2-40B4-BE49-F238E27FC236}">
                <a16:creationId xmlns:a16="http://schemas.microsoft.com/office/drawing/2014/main" id="{C51B2C1D-3862-3848-717F-55B6703FFCC4}"/>
              </a:ext>
            </a:extLst>
          </p:cNvPr>
          <p:cNvSpPr txBox="1"/>
          <p:nvPr/>
        </p:nvSpPr>
        <p:spPr>
          <a:xfrm>
            <a:off x="510448" y="4469705"/>
            <a:ext cx="10843352" cy="369332"/>
          </a:xfrm>
          <a:prstGeom prst="rect">
            <a:avLst/>
          </a:prstGeom>
          <a:solidFill>
            <a:srgbClr val="FFC000"/>
          </a:solidFill>
        </p:spPr>
        <p:txBody>
          <a:bodyPr wrap="square">
            <a:spAutoFit/>
          </a:bodyPr>
          <a:lstStyle/>
          <a:p>
            <a:r>
              <a:rPr lang="es-PE" dirty="0">
                <a:solidFill>
                  <a:srgbClr val="222222"/>
                </a:solidFill>
                <a:latin typeface="arial" panose="020B0604020202020204" pitchFamily="34" charset="0"/>
              </a:rPr>
              <a:t>1. Cero Penalidad</a:t>
            </a:r>
            <a:endParaRPr lang="es-PE" dirty="0"/>
          </a:p>
        </p:txBody>
      </p:sp>
      <p:sp>
        <p:nvSpPr>
          <p:cNvPr id="11" name="CuadroTexto 10">
            <a:extLst>
              <a:ext uri="{FF2B5EF4-FFF2-40B4-BE49-F238E27FC236}">
                <a16:creationId xmlns:a16="http://schemas.microsoft.com/office/drawing/2014/main" id="{244D05EB-7E9A-07E6-8E21-9B06B5251953}"/>
              </a:ext>
            </a:extLst>
          </p:cNvPr>
          <p:cNvSpPr txBox="1"/>
          <p:nvPr/>
        </p:nvSpPr>
        <p:spPr>
          <a:xfrm>
            <a:off x="510448" y="4927163"/>
            <a:ext cx="10843352" cy="369332"/>
          </a:xfrm>
          <a:prstGeom prst="rect">
            <a:avLst/>
          </a:prstGeom>
          <a:solidFill>
            <a:srgbClr val="FFC000"/>
          </a:solidFill>
        </p:spPr>
        <p:txBody>
          <a:bodyPr wrap="square">
            <a:spAutoFit/>
          </a:bodyPr>
          <a:lstStyle/>
          <a:p>
            <a:r>
              <a:rPr lang="es-PE" dirty="0">
                <a:solidFill>
                  <a:srgbClr val="222222"/>
                </a:solidFill>
                <a:latin typeface="arial" panose="020B0604020202020204" pitchFamily="34" charset="0"/>
              </a:rPr>
              <a:t>2. Atacar el calculo de la penalidad</a:t>
            </a:r>
            <a:endParaRPr lang="es-PE" dirty="0"/>
          </a:p>
        </p:txBody>
      </p:sp>
    </p:spTree>
    <p:extLst>
      <p:ext uri="{BB962C8B-B14F-4D97-AF65-F5344CB8AC3E}">
        <p14:creationId xmlns:p14="http://schemas.microsoft.com/office/powerpoint/2010/main" val="2029098081"/>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Opiniones OSCE</a:t>
            </a:r>
            <a:endParaRPr sz="44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8000" b="1" dirty="0">
                <a:solidFill>
                  <a:srgbClr val="FFFFFF"/>
                </a:solidFill>
                <a:latin typeface="Poppins"/>
                <a:sym typeface="Poppins"/>
              </a:rPr>
              <a:t>2</a:t>
            </a:r>
            <a:endParaRPr sz="8000" dirty="0">
              <a:solidFill>
                <a:srgbClr val="FFFFFF"/>
              </a:solidFill>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27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2899269" y="3468299"/>
            <a:ext cx="6393461" cy="1957279"/>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Opiniones OSCE</a:t>
            </a:r>
            <a:br>
              <a:rPr lang="en" sz="4400" b="1" dirty="0">
                <a:latin typeface="Poppins" panose="020B0604020202020204" charset="0"/>
                <a:cs typeface="Poppins" panose="020B0604020202020204" charset="0"/>
              </a:rPr>
            </a:br>
            <a:r>
              <a:rPr lang="es-PE" sz="4400" b="1" dirty="0">
                <a:latin typeface="Poppins" panose="020B0604020202020204" charset="0"/>
                <a:cs typeface="Poppins" panose="020B0604020202020204" charset="0"/>
              </a:rPr>
              <a:t>Mayores Metrados</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4" name="Picture 2" descr="Organismo Supervisor de las Contrataciones del Estado - OSCE - Gobierno del  Perú">
            <a:extLst>
              <a:ext uri="{FF2B5EF4-FFF2-40B4-BE49-F238E27FC236}">
                <a16:creationId xmlns:a16="http://schemas.microsoft.com/office/drawing/2014/main" id="{7FBEF010-DCE6-686A-5E28-8CC02EDFB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70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uadroTexto 4">
            <a:extLst>
              <a:ext uri="{FF2B5EF4-FFF2-40B4-BE49-F238E27FC236}">
                <a16:creationId xmlns:a16="http://schemas.microsoft.com/office/drawing/2014/main" id="{55FCF8A1-D586-AFAA-1B6A-327D97F3F1AE}"/>
              </a:ext>
            </a:extLst>
          </p:cNvPr>
          <p:cNvSpPr txBox="1"/>
          <p:nvPr/>
        </p:nvSpPr>
        <p:spPr>
          <a:xfrm>
            <a:off x="3336310" y="295793"/>
            <a:ext cx="5304956" cy="461665"/>
          </a:xfrm>
          <a:prstGeom prst="rect">
            <a:avLst/>
          </a:prstGeom>
          <a:noFill/>
        </p:spPr>
        <p:txBody>
          <a:bodyPr wrap="square">
            <a:spAutoFit/>
          </a:bodyPr>
          <a:lstStyle/>
          <a:p>
            <a:pPr algn="ctr"/>
            <a:r>
              <a:rPr lang="es-MX" sz="2400" b="1" dirty="0">
                <a:solidFill>
                  <a:srgbClr val="002060"/>
                </a:solidFill>
                <a:effectLst>
                  <a:outerShdw blurRad="38100" dist="38100" dir="2700000" algn="tl">
                    <a:srgbClr val="000000">
                      <a:alpha val="43137"/>
                    </a:srgbClr>
                  </a:outerShdw>
                </a:effectLst>
                <a:latin typeface="+mj-lt"/>
              </a:rPr>
              <a:t>Interpretación: Mayores Metrados</a:t>
            </a:r>
            <a:endParaRPr lang="es-MX" sz="2400" b="1" i="0" dirty="0">
              <a:solidFill>
                <a:srgbClr val="002060"/>
              </a:solidFill>
              <a:effectLst>
                <a:outerShdw blurRad="38100" dist="38100" dir="2700000" algn="tl">
                  <a:srgbClr val="000000">
                    <a:alpha val="43137"/>
                  </a:srgbClr>
                </a:outerShdw>
              </a:effectLst>
              <a:latin typeface="+mj-lt"/>
            </a:endParaRPr>
          </a:p>
        </p:txBody>
      </p:sp>
      <p:pic>
        <p:nvPicPr>
          <p:cNvPr id="6" name="Imagen 5">
            <a:extLst>
              <a:ext uri="{FF2B5EF4-FFF2-40B4-BE49-F238E27FC236}">
                <a16:creationId xmlns:a16="http://schemas.microsoft.com/office/drawing/2014/main" id="{DA85B211-894B-1148-B2B6-6C43881BF551}"/>
              </a:ext>
            </a:extLst>
          </p:cNvPr>
          <p:cNvPicPr>
            <a:picLocks noChangeAspect="1"/>
          </p:cNvPicPr>
          <p:nvPr/>
        </p:nvPicPr>
        <p:blipFill>
          <a:blip r:embed="rId6"/>
          <a:stretch>
            <a:fillRect/>
          </a:stretch>
        </p:blipFill>
        <p:spPr>
          <a:xfrm>
            <a:off x="691762" y="1953699"/>
            <a:ext cx="10933045" cy="2645921"/>
          </a:xfrm>
          <a:prstGeom prst="rect">
            <a:avLst/>
          </a:prstGeom>
        </p:spPr>
      </p:pic>
      <p:sp>
        <p:nvSpPr>
          <p:cNvPr id="11" name="Elipse 10">
            <a:extLst>
              <a:ext uri="{FF2B5EF4-FFF2-40B4-BE49-F238E27FC236}">
                <a16:creationId xmlns:a16="http://schemas.microsoft.com/office/drawing/2014/main" id="{682A4370-4C27-9258-3637-D1437440D98A}"/>
              </a:ext>
            </a:extLst>
          </p:cNvPr>
          <p:cNvSpPr/>
          <p:nvPr/>
        </p:nvSpPr>
        <p:spPr>
          <a:xfrm>
            <a:off x="9858375" y="1030651"/>
            <a:ext cx="1971675" cy="4827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551820898"/>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43B91196-AB35-FEE7-075B-412AD91D0021}"/>
              </a:ext>
            </a:extLst>
          </p:cNvPr>
          <p:cNvSpPr txBox="1"/>
          <p:nvPr/>
        </p:nvSpPr>
        <p:spPr>
          <a:xfrm>
            <a:off x="9003307" y="1006975"/>
            <a:ext cx="3188693" cy="369332"/>
          </a:xfrm>
          <a:prstGeom prst="rect">
            <a:avLst/>
          </a:prstGeom>
          <a:solidFill>
            <a:schemeClr val="accent6">
              <a:lumMod val="20000"/>
              <a:lumOff val="80000"/>
            </a:schemeClr>
          </a:solidFill>
        </p:spPr>
        <p:txBody>
          <a:bodyPr wrap="none" rtlCol="0">
            <a:spAutoFit/>
          </a:bodyPr>
          <a:lstStyle/>
          <a:p>
            <a:r>
              <a:rPr lang="es-PE" dirty="0">
                <a:solidFill>
                  <a:srgbClr val="002060"/>
                </a:solidFill>
                <a:latin typeface="Amasis MT Pro Black" panose="02040A04050005020304" pitchFamily="18" charset="0"/>
              </a:rPr>
              <a:t>Opinión N° 004-2019-DTN</a:t>
            </a:r>
          </a:p>
        </p:txBody>
      </p:sp>
      <p:sp>
        <p:nvSpPr>
          <p:cNvPr id="36" name="CuadroTexto 35">
            <a:extLst>
              <a:ext uri="{FF2B5EF4-FFF2-40B4-BE49-F238E27FC236}">
                <a16:creationId xmlns:a16="http://schemas.microsoft.com/office/drawing/2014/main" id="{32616202-0D1A-52FE-BEA1-A6A5C37429E4}"/>
              </a:ext>
            </a:extLst>
          </p:cNvPr>
          <p:cNvSpPr txBox="1"/>
          <p:nvPr/>
        </p:nvSpPr>
        <p:spPr>
          <a:xfrm>
            <a:off x="3336310" y="295793"/>
            <a:ext cx="5304956" cy="461665"/>
          </a:xfrm>
          <a:prstGeom prst="rect">
            <a:avLst/>
          </a:prstGeom>
          <a:noFill/>
        </p:spPr>
        <p:txBody>
          <a:bodyPr wrap="square">
            <a:spAutoFit/>
          </a:bodyPr>
          <a:lstStyle/>
          <a:p>
            <a:pPr algn="ctr"/>
            <a:r>
              <a:rPr lang="es-MX" sz="2400" b="1" dirty="0">
                <a:solidFill>
                  <a:srgbClr val="002060"/>
                </a:solidFill>
                <a:effectLst>
                  <a:outerShdw blurRad="38100" dist="38100" dir="2700000" algn="tl">
                    <a:srgbClr val="000000">
                      <a:alpha val="43137"/>
                    </a:srgbClr>
                  </a:outerShdw>
                </a:effectLst>
                <a:latin typeface="+mj-lt"/>
              </a:rPr>
              <a:t>Interpretación: Mayores Metrados</a:t>
            </a:r>
            <a:endParaRPr lang="es-MX" sz="2400" b="1" i="0" dirty="0">
              <a:solidFill>
                <a:srgbClr val="002060"/>
              </a:solidFill>
              <a:effectLst>
                <a:outerShdw blurRad="38100" dist="38100" dir="2700000" algn="tl">
                  <a:srgbClr val="000000">
                    <a:alpha val="43137"/>
                  </a:srgbClr>
                </a:outerShdw>
              </a:effectLst>
              <a:latin typeface="+mj-lt"/>
            </a:endParaRPr>
          </a:p>
        </p:txBody>
      </p:sp>
      <p:sp>
        <p:nvSpPr>
          <p:cNvPr id="3" name="CuadroTexto 2">
            <a:extLst>
              <a:ext uri="{FF2B5EF4-FFF2-40B4-BE49-F238E27FC236}">
                <a16:creationId xmlns:a16="http://schemas.microsoft.com/office/drawing/2014/main" id="{A75B15EE-87C9-2FA2-3A2C-D14B8567DAB7}"/>
              </a:ext>
            </a:extLst>
          </p:cNvPr>
          <p:cNvSpPr txBox="1"/>
          <p:nvPr/>
        </p:nvSpPr>
        <p:spPr>
          <a:xfrm>
            <a:off x="1901688" y="2106041"/>
            <a:ext cx="8388624" cy="3139321"/>
          </a:xfrm>
          <a:prstGeom prst="rect">
            <a:avLst/>
          </a:prstGeom>
          <a:noFill/>
        </p:spPr>
        <p:txBody>
          <a:bodyPr wrap="square">
            <a:spAutoFit/>
          </a:bodyPr>
          <a:lstStyle/>
          <a:p>
            <a:pPr marL="457200" algn="just"/>
            <a:r>
              <a:rPr lang="es-ES" b="1" dirty="0">
                <a:solidFill>
                  <a:srgbClr val="000000"/>
                </a:solidFill>
                <a:effectLst/>
                <a:latin typeface="+mj-lt"/>
                <a:ea typeface="Times New Roman" panose="02020603050405020304" pitchFamily="18" charset="0"/>
              </a:rPr>
              <a:t>RLCE 175.10 </a:t>
            </a:r>
          </a:p>
          <a:p>
            <a:pPr marL="457200" algn="just"/>
            <a:r>
              <a:rPr lang="es-ES" dirty="0">
                <a:solidFill>
                  <a:srgbClr val="000000"/>
                </a:solidFill>
                <a:effectLst/>
                <a:latin typeface="+mj-lt"/>
                <a:ea typeface="Times New Roman" panose="02020603050405020304" pitchFamily="18" charset="0"/>
              </a:rPr>
              <a:t>“(…) </a:t>
            </a:r>
            <a:r>
              <a:rPr lang="es-ES" i="1" dirty="0">
                <a:solidFill>
                  <a:srgbClr val="000000"/>
                </a:solidFill>
                <a:effectLst/>
                <a:latin typeface="+mj-lt"/>
                <a:ea typeface="Times New Roman" panose="02020603050405020304" pitchFamily="18" charset="0"/>
              </a:rPr>
              <a:t>se requiera ejecutar mayores metrados </a:t>
            </a:r>
            <a:r>
              <a:rPr lang="es-ES" i="1" u="sng" dirty="0">
                <a:solidFill>
                  <a:srgbClr val="000000"/>
                </a:solidFill>
                <a:effectLst/>
                <a:latin typeface="+mj-lt"/>
                <a:ea typeface="Times New Roman" panose="02020603050405020304" pitchFamily="18" charset="0"/>
              </a:rPr>
              <a:t>no se requiere autorización previa para su ejecución, pero sí para su pago</a:t>
            </a:r>
            <a:r>
              <a:rPr lang="es-ES" i="1" dirty="0">
                <a:solidFill>
                  <a:srgbClr val="000000"/>
                </a:solidFill>
                <a:effectLst/>
                <a:latin typeface="+mj-lt"/>
                <a:ea typeface="Times New Roman" panose="02020603050405020304" pitchFamily="18" charset="0"/>
              </a:rPr>
              <a:t>; el encargado de autorizar el pago es el Titular de la Entidad o a quien se le delegue dicha función. </a:t>
            </a:r>
            <a:r>
              <a:rPr lang="es-ES" i="1" dirty="0">
                <a:solidFill>
                  <a:srgbClr val="000000"/>
                </a:solidFill>
                <a:effectLst/>
                <a:highlight>
                  <a:srgbClr val="FFFF00"/>
                </a:highlight>
                <a:latin typeface="+mj-lt"/>
                <a:ea typeface="Times New Roman" panose="02020603050405020304" pitchFamily="18" charset="0"/>
              </a:rPr>
              <a:t>Para la aplicación de lo establecido en el presente párrafo el monto acumulado de </a:t>
            </a:r>
            <a:r>
              <a:rPr lang="es-ES" i="1" u="sng" dirty="0">
                <a:solidFill>
                  <a:srgbClr val="000000"/>
                </a:solidFill>
                <a:effectLst/>
                <a:highlight>
                  <a:srgbClr val="FFFF00"/>
                </a:highlight>
                <a:latin typeface="+mj-lt"/>
                <a:ea typeface="Times New Roman" panose="02020603050405020304" pitchFamily="18" charset="0"/>
              </a:rPr>
              <a:t>los mayores metrados y las prestaciones adicionales de obras</a:t>
            </a:r>
            <a:r>
              <a:rPr lang="es-ES" i="1" dirty="0">
                <a:solidFill>
                  <a:srgbClr val="000000"/>
                </a:solidFill>
                <a:effectLst/>
                <a:highlight>
                  <a:srgbClr val="FFFF00"/>
                </a:highlight>
                <a:latin typeface="+mj-lt"/>
                <a:ea typeface="Times New Roman" panose="02020603050405020304" pitchFamily="18" charset="0"/>
              </a:rPr>
              <a:t> cuyos montos, restándole los presupuestos deductivos vinculados, no pueden superar el quince por ciento (15%) del monto del contrato original</a:t>
            </a:r>
            <a:r>
              <a:rPr lang="es-ES" i="1" dirty="0">
                <a:solidFill>
                  <a:srgbClr val="000000"/>
                </a:solidFill>
                <a:effectLst/>
                <a:latin typeface="+mj-lt"/>
                <a:ea typeface="Times New Roman" panose="02020603050405020304" pitchFamily="18" charset="0"/>
              </a:rPr>
              <a:t>. </a:t>
            </a:r>
            <a:r>
              <a:rPr lang="es-ES" b="1" u="sng" dirty="0">
                <a:solidFill>
                  <a:srgbClr val="000000"/>
                </a:solidFill>
                <a:effectLst/>
                <a:latin typeface="+mj-lt"/>
                <a:ea typeface="Times New Roman" panose="02020603050405020304" pitchFamily="18" charset="0"/>
              </a:rPr>
              <a:t>El monto a pagarse por la ejecución de estos mayores metrados se computa para el cálculo del límite para la aprobación de adicionales</a:t>
            </a:r>
            <a:r>
              <a:rPr lang="es-ES" i="1" dirty="0">
                <a:solidFill>
                  <a:srgbClr val="000000"/>
                </a:solidFill>
                <a:effectLst/>
                <a:latin typeface="+mj-lt"/>
                <a:ea typeface="Times New Roman" panose="02020603050405020304" pitchFamily="18" charset="0"/>
              </a:rPr>
              <a:t>, </a:t>
            </a:r>
            <a:r>
              <a:rPr lang="es-ES" b="1" i="1" u="sng" dirty="0">
                <a:solidFill>
                  <a:srgbClr val="000000"/>
                </a:solidFill>
                <a:effectLst/>
                <a:latin typeface="+mj-lt"/>
                <a:ea typeface="Times New Roman" panose="02020603050405020304" pitchFamily="18" charset="0"/>
              </a:rPr>
              <a:t>previsto en el segundo párrafo del numeral 34.3 del artículo 34 de la Ley</a:t>
            </a:r>
            <a:r>
              <a:rPr lang="es-ES" i="1" dirty="0">
                <a:solidFill>
                  <a:srgbClr val="000000"/>
                </a:solidFill>
                <a:effectLst/>
                <a:latin typeface="+mj-lt"/>
                <a:ea typeface="Times New Roman" panose="02020603050405020304" pitchFamily="18" charset="0"/>
              </a:rPr>
              <a:t>.</a:t>
            </a:r>
            <a:r>
              <a:rPr lang="es-ES" dirty="0">
                <a:solidFill>
                  <a:srgbClr val="000000"/>
                </a:solidFill>
                <a:effectLst/>
                <a:latin typeface="+mj-lt"/>
                <a:ea typeface="Times New Roman" panose="02020603050405020304" pitchFamily="18" charset="0"/>
              </a:rPr>
              <a:t>”</a:t>
            </a:r>
            <a:endParaRPr lang="es-PE" dirty="0">
              <a:effectLst/>
              <a:latin typeface="+mj-lt"/>
              <a:ea typeface="Times New Roman" panose="02020603050405020304" pitchFamily="18" charset="0"/>
            </a:endParaRPr>
          </a:p>
          <a:p>
            <a:pPr marL="457200" algn="just"/>
            <a:r>
              <a:rPr lang="es-ES" sz="1800" dirty="0">
                <a:solidFill>
                  <a:srgbClr val="000000"/>
                </a:solidFill>
                <a:effectLst/>
                <a:latin typeface="Times New Roman" panose="02020603050405020304" pitchFamily="18"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32061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43B91196-AB35-FEE7-075B-412AD91D0021}"/>
              </a:ext>
            </a:extLst>
          </p:cNvPr>
          <p:cNvSpPr txBox="1"/>
          <p:nvPr/>
        </p:nvSpPr>
        <p:spPr>
          <a:xfrm>
            <a:off x="9003307" y="1006975"/>
            <a:ext cx="3188693" cy="369332"/>
          </a:xfrm>
          <a:prstGeom prst="rect">
            <a:avLst/>
          </a:prstGeom>
          <a:solidFill>
            <a:schemeClr val="accent6">
              <a:lumMod val="20000"/>
              <a:lumOff val="80000"/>
            </a:schemeClr>
          </a:solidFill>
        </p:spPr>
        <p:txBody>
          <a:bodyPr wrap="none" rtlCol="0">
            <a:spAutoFit/>
          </a:bodyPr>
          <a:lstStyle/>
          <a:p>
            <a:r>
              <a:rPr lang="es-PE" dirty="0">
                <a:solidFill>
                  <a:srgbClr val="002060"/>
                </a:solidFill>
                <a:latin typeface="Amasis MT Pro Black" panose="02040A04050005020304" pitchFamily="18" charset="0"/>
              </a:rPr>
              <a:t>Opinión N° 004-2019-DTN</a:t>
            </a:r>
          </a:p>
        </p:txBody>
      </p:sp>
      <p:sp>
        <p:nvSpPr>
          <p:cNvPr id="36" name="CuadroTexto 35">
            <a:extLst>
              <a:ext uri="{FF2B5EF4-FFF2-40B4-BE49-F238E27FC236}">
                <a16:creationId xmlns:a16="http://schemas.microsoft.com/office/drawing/2014/main" id="{32616202-0D1A-52FE-BEA1-A6A5C37429E4}"/>
              </a:ext>
            </a:extLst>
          </p:cNvPr>
          <p:cNvSpPr txBox="1"/>
          <p:nvPr/>
        </p:nvSpPr>
        <p:spPr>
          <a:xfrm>
            <a:off x="3336310" y="295793"/>
            <a:ext cx="5304956" cy="461665"/>
          </a:xfrm>
          <a:prstGeom prst="rect">
            <a:avLst/>
          </a:prstGeom>
          <a:noFill/>
        </p:spPr>
        <p:txBody>
          <a:bodyPr wrap="square">
            <a:spAutoFit/>
          </a:bodyPr>
          <a:lstStyle/>
          <a:p>
            <a:pPr algn="ctr"/>
            <a:r>
              <a:rPr lang="es-MX" sz="2400" b="1" dirty="0">
                <a:solidFill>
                  <a:srgbClr val="002060"/>
                </a:solidFill>
                <a:effectLst>
                  <a:outerShdw blurRad="38100" dist="38100" dir="2700000" algn="tl">
                    <a:srgbClr val="000000">
                      <a:alpha val="43137"/>
                    </a:srgbClr>
                  </a:outerShdw>
                </a:effectLst>
                <a:latin typeface="+mj-lt"/>
              </a:rPr>
              <a:t>Interpretación: Mayores Metrados</a:t>
            </a:r>
            <a:endParaRPr lang="es-MX" sz="2400" b="1" i="0" dirty="0">
              <a:solidFill>
                <a:srgbClr val="002060"/>
              </a:solidFill>
              <a:effectLst>
                <a:outerShdw blurRad="38100" dist="38100" dir="2700000" algn="tl">
                  <a:srgbClr val="000000">
                    <a:alpha val="43137"/>
                  </a:srgbClr>
                </a:outerShdw>
              </a:effectLst>
              <a:latin typeface="+mj-lt"/>
            </a:endParaRPr>
          </a:p>
        </p:txBody>
      </p:sp>
      <p:sp>
        <p:nvSpPr>
          <p:cNvPr id="5" name="CuadroTexto 4">
            <a:extLst>
              <a:ext uri="{FF2B5EF4-FFF2-40B4-BE49-F238E27FC236}">
                <a16:creationId xmlns:a16="http://schemas.microsoft.com/office/drawing/2014/main" id="{523DD924-96C3-0BD8-B327-486C44FEEA05}"/>
              </a:ext>
            </a:extLst>
          </p:cNvPr>
          <p:cNvSpPr txBox="1"/>
          <p:nvPr/>
        </p:nvSpPr>
        <p:spPr>
          <a:xfrm>
            <a:off x="1102070" y="1774084"/>
            <a:ext cx="9987859" cy="4462760"/>
          </a:xfrm>
          <a:prstGeom prst="rect">
            <a:avLst/>
          </a:prstGeom>
          <a:noFill/>
        </p:spPr>
        <p:txBody>
          <a:bodyPr wrap="square">
            <a:spAutoFit/>
          </a:bodyPr>
          <a:lstStyle/>
          <a:p>
            <a:pPr marL="457200" algn="just"/>
            <a:r>
              <a:rPr lang="es-ES" b="1" dirty="0">
                <a:solidFill>
                  <a:srgbClr val="000000"/>
                </a:solidFill>
                <a:effectLst/>
                <a:latin typeface="+mj-lt"/>
                <a:ea typeface="Times New Roman" panose="02020603050405020304" pitchFamily="18" charset="0"/>
              </a:rPr>
              <a:t>LCE 34.3 </a:t>
            </a:r>
          </a:p>
          <a:p>
            <a:pPr marL="457200" algn="just"/>
            <a:r>
              <a:rPr lang="es-ES" b="1" dirty="0">
                <a:solidFill>
                  <a:srgbClr val="FF0000"/>
                </a:solidFill>
                <a:effectLst/>
                <a:latin typeface="+mj-lt"/>
                <a:ea typeface="Times New Roman" panose="02020603050405020304" pitchFamily="18" charset="0"/>
              </a:rPr>
              <a:t>En el segundo párrafo no regula nada referido a mayores metrados, cuyas partidas sí están previstas en el expediente técnico</a:t>
            </a:r>
          </a:p>
          <a:p>
            <a:pPr marL="457200" algn="just"/>
            <a:endParaRPr lang="es-ES" dirty="0">
              <a:solidFill>
                <a:srgbClr val="000000"/>
              </a:solidFill>
              <a:latin typeface="+mj-lt"/>
              <a:ea typeface="Times New Roman" panose="02020603050405020304" pitchFamily="18" charset="0"/>
            </a:endParaRPr>
          </a:p>
          <a:p>
            <a:pPr marL="457200" algn="just"/>
            <a:r>
              <a:rPr lang="es-ES" dirty="0">
                <a:solidFill>
                  <a:srgbClr val="000000"/>
                </a:solidFill>
                <a:latin typeface="+mj-lt"/>
                <a:ea typeface="Times New Roman" panose="02020603050405020304" pitchFamily="18" charset="0"/>
              </a:rPr>
              <a:t>(…)</a:t>
            </a:r>
          </a:p>
          <a:p>
            <a:pPr marL="457200" algn="just"/>
            <a:endParaRPr lang="es-ES" dirty="0">
              <a:solidFill>
                <a:srgbClr val="000000"/>
              </a:solidFill>
              <a:effectLst/>
              <a:latin typeface="+mj-lt"/>
              <a:ea typeface="Times New Roman" panose="02020603050405020304" pitchFamily="18" charset="0"/>
            </a:endParaRPr>
          </a:p>
          <a:p>
            <a:pPr marL="457200" algn="just"/>
            <a:r>
              <a:rPr lang="es-ES" sz="2000" dirty="0">
                <a:solidFill>
                  <a:srgbClr val="000000"/>
                </a:solidFill>
                <a:effectLst/>
                <a:latin typeface="+mj-lt"/>
                <a:ea typeface="MS Mincho" panose="02020609040205080304" pitchFamily="49" charset="-128"/>
              </a:rPr>
              <a:t>Opinión</a:t>
            </a:r>
          </a:p>
          <a:p>
            <a:pPr marL="457200" algn="just"/>
            <a:r>
              <a:rPr lang="es-ES" sz="2000" dirty="0">
                <a:solidFill>
                  <a:srgbClr val="000000"/>
                </a:solidFill>
                <a:effectLst/>
                <a:latin typeface="+mj-lt"/>
                <a:ea typeface="MS Mincho" panose="02020609040205080304" pitchFamily="49" charset="-128"/>
              </a:rPr>
              <a:t>Como se aprecia, la anterior normativa de contrataciones del Estado –aplicable en el desarrollo de la presente opinión- contemplaba la exigencia de tramitar la autorización previa (a la ejecución y pago), por parte de la Contraloría General de la República, </a:t>
            </a:r>
            <a:r>
              <a:rPr lang="es-ES" sz="2000" b="1" u="sng" dirty="0">
                <a:solidFill>
                  <a:srgbClr val="000000"/>
                </a:solidFill>
                <a:effectLst/>
                <a:latin typeface="+mj-lt"/>
                <a:ea typeface="MS Mincho" panose="02020609040205080304" pitchFamily="49" charset="-128"/>
              </a:rPr>
              <a:t>cuando se trataba de prestaciones adicionales de obra</a:t>
            </a:r>
            <a:r>
              <a:rPr lang="es-ES" sz="2000" dirty="0">
                <a:solidFill>
                  <a:srgbClr val="000000"/>
                </a:solidFill>
                <a:effectLst/>
                <a:latin typeface="+mj-lt"/>
                <a:ea typeface="MS Mincho" panose="02020609040205080304" pitchFamily="49" charset="-128"/>
              </a:rPr>
              <a:t> que superaban </a:t>
            </a:r>
            <a:r>
              <a:rPr lang="es-PE" sz="2000" dirty="0">
                <a:solidFill>
                  <a:srgbClr val="000000"/>
                </a:solidFill>
                <a:effectLst/>
                <a:latin typeface="+mj-lt"/>
                <a:ea typeface="Times New Roman" panose="02020603050405020304" pitchFamily="18" charset="0"/>
              </a:rPr>
              <a:t>el quince por ciento (15%) del monto total del contrato original; </a:t>
            </a:r>
            <a:r>
              <a:rPr lang="es-PE" sz="2000" b="1" u="sng" dirty="0">
                <a:solidFill>
                  <a:srgbClr val="000000"/>
                </a:solidFill>
                <a:effectLst/>
                <a:highlight>
                  <a:srgbClr val="FFFF00"/>
                </a:highlight>
                <a:latin typeface="+mj-lt"/>
                <a:ea typeface="Times New Roman" panose="02020603050405020304" pitchFamily="18" charset="0"/>
              </a:rPr>
              <a:t>mas no en el caso de los mayores metrados ejecutados en un contrato de obra suscrito bajo el sistema a precios unitarios</a:t>
            </a:r>
            <a:r>
              <a:rPr lang="es-PE" sz="2000" dirty="0">
                <a:solidFill>
                  <a:srgbClr val="000000"/>
                </a:solidFill>
                <a:effectLst/>
                <a:latin typeface="+mj-lt"/>
                <a:ea typeface="Times New Roman" panose="02020603050405020304" pitchFamily="18" charset="0"/>
              </a:rPr>
              <a:t>.</a:t>
            </a:r>
          </a:p>
          <a:p>
            <a:pPr marL="457200" algn="just"/>
            <a:endParaRPr lang="es-PE" dirty="0">
              <a:effectLst/>
              <a:latin typeface="+mj-lt"/>
              <a:ea typeface="Times New Roman" panose="02020603050405020304" pitchFamily="18" charset="0"/>
            </a:endParaRPr>
          </a:p>
          <a:p>
            <a:pPr marL="457200" algn="just"/>
            <a:r>
              <a:rPr lang="es-ES" sz="1800" dirty="0">
                <a:solidFill>
                  <a:srgbClr val="000000"/>
                </a:solidFill>
                <a:effectLst/>
                <a:latin typeface="Times New Roman" panose="02020603050405020304" pitchFamily="18"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6586423"/>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4046693" y="3549053"/>
            <a:ext cx="37444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s-PE" altLang="es-PE" b="1" dirty="0">
                <a:solidFill>
                  <a:schemeClr val="bg2">
                    <a:lumMod val="25000"/>
                  </a:schemeClr>
                </a:solidFill>
                <a:latin typeface="Arial" panose="020B0604020202020204" pitchFamily="34" charset="0"/>
              </a:rPr>
              <a:t>MUCHAS GRACIAS </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589" y="2350265"/>
            <a:ext cx="1866624" cy="1089262"/>
          </a:xfrm>
          <a:prstGeom prst="rect">
            <a:avLst/>
          </a:prstGeom>
        </p:spPr>
      </p:pic>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Marco Constitucional de Compras Públicas</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1026" name="Picture 2" descr="Debe cambiarse la Constitución fujimorista de 1993 Columna -">
            <a:extLst>
              <a:ext uri="{FF2B5EF4-FFF2-40B4-BE49-F238E27FC236}">
                <a16:creationId xmlns:a16="http://schemas.microsoft.com/office/drawing/2014/main" id="{F57E0F34-4F1E-E54C-517B-B996FFDF7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984" y="1158033"/>
            <a:ext cx="2071416" cy="137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5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8940377" y="6346789"/>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5</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uadroTexto 8">
            <a:extLst>
              <a:ext uri="{FF2B5EF4-FFF2-40B4-BE49-F238E27FC236}">
                <a16:creationId xmlns:a16="http://schemas.microsoft.com/office/drawing/2014/main" id="{74271A22-1EB8-90E9-A8C6-1BF87FE66A90}"/>
              </a:ext>
            </a:extLst>
          </p:cNvPr>
          <p:cNvSpPr txBox="1"/>
          <p:nvPr/>
        </p:nvSpPr>
        <p:spPr>
          <a:xfrm>
            <a:off x="3881950" y="1733752"/>
            <a:ext cx="7903597" cy="4154984"/>
          </a:xfrm>
          <a:prstGeom prst="rect">
            <a:avLst/>
          </a:prstGeom>
          <a:noFill/>
        </p:spPr>
        <p:txBody>
          <a:bodyPr wrap="square">
            <a:spAutoFit/>
          </a:bodyPr>
          <a:lstStyle/>
          <a:p>
            <a:pPr algn="just"/>
            <a:r>
              <a:rPr lang="es-ES_tradnl" sz="2400" b="1" dirty="0">
                <a:solidFill>
                  <a:srgbClr val="002060"/>
                </a:solidFill>
                <a:effectLst/>
                <a:latin typeface="Calibri" panose="020F0502020204030204" pitchFamily="34" charset="0"/>
                <a:ea typeface="Times New Roman" panose="02020603050405020304" pitchFamily="18" charset="0"/>
              </a:rPr>
              <a:t>Obligatoriedad de la Contrata y Licitación Pública</a:t>
            </a:r>
          </a:p>
          <a:p>
            <a:pPr algn="just"/>
            <a:endParaRPr lang="es-PE" sz="2400" b="1" dirty="0">
              <a:solidFill>
                <a:srgbClr val="002060"/>
              </a:solidFill>
              <a:effectLst/>
              <a:latin typeface="Times New Roman" panose="02020603050405020304" pitchFamily="18" charset="0"/>
              <a:ea typeface="Times New Roman" panose="02020603050405020304" pitchFamily="18" charset="0"/>
            </a:endParaRPr>
          </a:p>
          <a:p>
            <a:pPr algn="just"/>
            <a:r>
              <a:rPr lang="es-ES_tradnl" sz="2400" dirty="0">
                <a:effectLst/>
                <a:latin typeface="Calibri" panose="020F0502020204030204" pitchFamily="34" charset="0"/>
                <a:ea typeface="Times New Roman" panose="02020603050405020304" pitchFamily="18" charset="0"/>
              </a:rPr>
              <a:t>Las obras y la adquisición de suministros </a:t>
            </a:r>
            <a:r>
              <a:rPr lang="es-ES_tradnl" sz="2400" b="1" dirty="0">
                <a:solidFill>
                  <a:srgbClr val="002060"/>
                </a:solidFill>
                <a:effectLst/>
                <a:latin typeface="Calibri" panose="020F0502020204030204" pitchFamily="34" charset="0"/>
                <a:ea typeface="Times New Roman" panose="02020603050405020304" pitchFamily="18" charset="0"/>
              </a:rPr>
              <a:t>con utilización de fondos</a:t>
            </a:r>
            <a:r>
              <a:rPr lang="es-ES_tradnl" sz="2400" dirty="0">
                <a:effectLst/>
                <a:latin typeface="Calibri" panose="020F0502020204030204" pitchFamily="34" charset="0"/>
                <a:ea typeface="Times New Roman" panose="02020603050405020304" pitchFamily="18" charset="0"/>
              </a:rPr>
              <a:t> o recursos </a:t>
            </a:r>
            <a:r>
              <a:rPr lang="es-ES_tradnl" sz="2400" b="1" dirty="0">
                <a:effectLst/>
                <a:latin typeface="Calibri" panose="020F0502020204030204" pitchFamily="34" charset="0"/>
                <a:ea typeface="Times New Roman" panose="02020603050405020304" pitchFamily="18" charset="0"/>
              </a:rPr>
              <a:t>públicos</a:t>
            </a:r>
            <a:r>
              <a:rPr lang="es-ES_tradnl" sz="2400" dirty="0">
                <a:effectLst/>
                <a:latin typeface="Calibri" panose="020F0502020204030204" pitchFamily="34" charset="0"/>
                <a:ea typeface="Times New Roman" panose="02020603050405020304" pitchFamily="18" charset="0"/>
              </a:rPr>
              <a:t> se ejecutan </a:t>
            </a:r>
            <a:r>
              <a:rPr lang="es-ES_tradnl" sz="2400" dirty="0">
                <a:solidFill>
                  <a:srgbClr val="FF0000"/>
                </a:solidFill>
                <a:effectLst/>
                <a:latin typeface="Calibri" panose="020F0502020204030204" pitchFamily="34" charset="0"/>
                <a:ea typeface="Times New Roman" panose="02020603050405020304" pitchFamily="18" charset="0"/>
              </a:rPr>
              <a:t>obligatoriamente</a:t>
            </a:r>
            <a:r>
              <a:rPr lang="es-ES_tradnl" sz="2400" dirty="0">
                <a:effectLst/>
                <a:latin typeface="Calibri" panose="020F0502020204030204" pitchFamily="34" charset="0"/>
                <a:ea typeface="Times New Roman" panose="02020603050405020304" pitchFamily="18" charset="0"/>
              </a:rPr>
              <a:t> por contrata y licitación pública, así como también la adquisición o la enajenación de bienes. </a:t>
            </a:r>
          </a:p>
          <a:p>
            <a:pPr algn="just"/>
            <a:endParaRPr lang="es-ES_tradnl" sz="2400" dirty="0">
              <a:latin typeface="Calibri" panose="020F0502020204030204" pitchFamily="34" charset="0"/>
              <a:ea typeface="Times New Roman" panose="02020603050405020304" pitchFamily="18" charset="0"/>
            </a:endParaRPr>
          </a:p>
          <a:p>
            <a:pPr algn="just"/>
            <a:r>
              <a:rPr lang="es-ES_tradnl" sz="2400" dirty="0">
                <a:effectLst/>
                <a:latin typeface="Calibri" panose="020F0502020204030204" pitchFamily="34" charset="0"/>
                <a:ea typeface="Times New Roman" panose="02020603050405020304" pitchFamily="18" charset="0"/>
              </a:rPr>
              <a:t>La contratación de servicios y proyectos cuya importancia y cuyo monto señala la Ley de Presupuesto se hace por concurso público. </a:t>
            </a:r>
            <a:r>
              <a:rPr lang="es-ES_tradnl" sz="2400" b="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La ley establece el procedimiento, las excepciones y las respectivas responsabilidades</a:t>
            </a:r>
            <a:r>
              <a:rPr lang="es-ES_tradnl" sz="2400" dirty="0">
                <a:effectLst/>
                <a:latin typeface="Calibri" panose="020F0502020204030204" pitchFamily="34" charset="0"/>
                <a:ea typeface="Times New Roman" panose="02020603050405020304" pitchFamily="18" charset="0"/>
              </a:rPr>
              <a:t>.</a:t>
            </a:r>
            <a:endParaRPr lang="es-PE" sz="24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59B99231-518D-21BA-B0DA-A17138FA7375}"/>
              </a:ext>
            </a:extLst>
          </p:cNvPr>
          <p:cNvSpPr txBox="1"/>
          <p:nvPr/>
        </p:nvSpPr>
        <p:spPr>
          <a:xfrm>
            <a:off x="763325" y="2441050"/>
            <a:ext cx="2799613"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76</a:t>
            </a:r>
            <a:r>
              <a:rPr lang="es-PE" sz="2400" dirty="0">
                <a:solidFill>
                  <a:srgbClr val="002060"/>
                </a:solidFill>
                <a:latin typeface="Amasis MT Pro Black" panose="02040A04050005020304" pitchFamily="18" charset="0"/>
              </a:rPr>
              <a:t> </a:t>
            </a:r>
          </a:p>
        </p:txBody>
      </p:sp>
      <p:sp>
        <p:nvSpPr>
          <p:cNvPr id="15" name="CuadroTexto 14">
            <a:extLst>
              <a:ext uri="{FF2B5EF4-FFF2-40B4-BE49-F238E27FC236}">
                <a16:creationId xmlns:a16="http://schemas.microsoft.com/office/drawing/2014/main" id="{821E17F7-3F5D-77B5-D6C4-B33773914ADC}"/>
              </a:ext>
            </a:extLst>
          </p:cNvPr>
          <p:cNvSpPr txBox="1"/>
          <p:nvPr/>
        </p:nvSpPr>
        <p:spPr>
          <a:xfrm>
            <a:off x="338328" y="1158208"/>
            <a:ext cx="6094674" cy="369332"/>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Constitución Política del Perú</a:t>
            </a:r>
          </a:p>
        </p:txBody>
      </p:sp>
    </p:spTree>
    <p:extLst>
      <p:ext uri="{BB962C8B-B14F-4D97-AF65-F5344CB8AC3E}">
        <p14:creationId xmlns:p14="http://schemas.microsoft.com/office/powerpoint/2010/main" val="376283901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uadroTexto 8">
            <a:extLst>
              <a:ext uri="{FF2B5EF4-FFF2-40B4-BE49-F238E27FC236}">
                <a16:creationId xmlns:a16="http://schemas.microsoft.com/office/drawing/2014/main" id="{74271A22-1EB8-90E9-A8C6-1BF87FE66A90}"/>
              </a:ext>
            </a:extLst>
          </p:cNvPr>
          <p:cNvSpPr txBox="1"/>
          <p:nvPr/>
        </p:nvSpPr>
        <p:spPr>
          <a:xfrm>
            <a:off x="3913756" y="3164325"/>
            <a:ext cx="7903597" cy="2308324"/>
          </a:xfrm>
          <a:prstGeom prst="rect">
            <a:avLst/>
          </a:prstGeom>
          <a:noFill/>
        </p:spPr>
        <p:txBody>
          <a:bodyPr wrap="square">
            <a:spAutoFit/>
          </a:bodyPr>
          <a:lstStyle/>
          <a:p>
            <a:pPr algn="just"/>
            <a:r>
              <a:rPr lang="es-ES_tradnl" sz="2400" b="1" dirty="0">
                <a:solidFill>
                  <a:srgbClr val="002060"/>
                </a:solidFill>
                <a:effectLst/>
                <a:latin typeface="Calibri" panose="020F0502020204030204" pitchFamily="34" charset="0"/>
                <a:ea typeface="Times New Roman" panose="02020603050405020304" pitchFamily="18" charset="0"/>
              </a:rPr>
              <a:t>Ámbito de aplicación de la LCE</a:t>
            </a:r>
          </a:p>
          <a:p>
            <a:pPr algn="just"/>
            <a:endParaRPr lang="es-PE" sz="2400" b="1" dirty="0">
              <a:solidFill>
                <a:srgbClr val="002060"/>
              </a:solidFill>
              <a:effectLst/>
              <a:latin typeface="Times New Roman" panose="02020603050405020304" pitchFamily="18" charset="0"/>
              <a:ea typeface="Times New Roman" panose="02020603050405020304" pitchFamily="18" charset="0"/>
            </a:endParaRPr>
          </a:p>
          <a:p>
            <a:pPr algn="just"/>
            <a:r>
              <a:rPr lang="es-ES_tradnl" sz="2400" b="1" dirty="0">
                <a:effectLst/>
                <a:latin typeface="Calibri" panose="020F0502020204030204" pitchFamily="34" charset="0"/>
                <a:ea typeface="Times New Roman" panose="02020603050405020304" pitchFamily="18" charset="0"/>
              </a:rPr>
              <a:t>Criterio subjetivo</a:t>
            </a:r>
            <a:r>
              <a:rPr lang="es-ES_tradnl" sz="2400" dirty="0">
                <a:effectLst/>
                <a:latin typeface="Calibri" panose="020F0502020204030204" pitchFamily="34" charset="0"/>
                <a:ea typeface="Times New Roman" panose="02020603050405020304" pitchFamily="18" charset="0"/>
              </a:rPr>
              <a:t>.- Comprende a los sujetos obligados a cumplir la Ley (LCE 3.1). </a:t>
            </a:r>
          </a:p>
          <a:p>
            <a:pPr algn="just"/>
            <a:r>
              <a:rPr lang="es-ES_tradnl" sz="2400" b="1" dirty="0">
                <a:effectLst/>
                <a:latin typeface="Calibri" panose="020F0502020204030204" pitchFamily="34" charset="0"/>
                <a:ea typeface="Times New Roman" panose="02020603050405020304" pitchFamily="18" charset="0"/>
              </a:rPr>
              <a:t>Criterio objetivo</a:t>
            </a:r>
            <a:r>
              <a:rPr lang="es-ES_tradnl" sz="2400" dirty="0">
                <a:effectLst/>
                <a:latin typeface="Calibri" panose="020F0502020204030204" pitchFamily="34" charset="0"/>
                <a:ea typeface="Times New Roman" panose="02020603050405020304" pitchFamily="18" charset="0"/>
              </a:rPr>
              <a:t>.- Comprende a las contrataciones con fondos públicos (LCE 3.3). </a:t>
            </a:r>
            <a:endParaRPr lang="es-PE" sz="24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59B99231-518D-21BA-B0DA-A17138FA7375}"/>
              </a:ext>
            </a:extLst>
          </p:cNvPr>
          <p:cNvSpPr txBox="1"/>
          <p:nvPr/>
        </p:nvSpPr>
        <p:spPr>
          <a:xfrm>
            <a:off x="993912" y="3339547"/>
            <a:ext cx="2129557"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3</a:t>
            </a:r>
            <a:r>
              <a:rPr lang="es-PE" sz="2400" dirty="0">
                <a:solidFill>
                  <a:srgbClr val="002060"/>
                </a:solidFill>
                <a:latin typeface="Amasis MT Pro Black" panose="02040A04050005020304" pitchFamily="18" charset="0"/>
              </a:rPr>
              <a:t> </a:t>
            </a:r>
          </a:p>
        </p:txBody>
      </p:sp>
      <p:sp>
        <p:nvSpPr>
          <p:cNvPr id="15" name="CuadroTexto 14">
            <a:extLst>
              <a:ext uri="{FF2B5EF4-FFF2-40B4-BE49-F238E27FC236}">
                <a16:creationId xmlns:a16="http://schemas.microsoft.com/office/drawing/2014/main" id="{821E17F7-3F5D-77B5-D6C4-B33773914ADC}"/>
              </a:ext>
            </a:extLst>
          </p:cNvPr>
          <p:cNvSpPr txBox="1"/>
          <p:nvPr/>
        </p:nvSpPr>
        <p:spPr>
          <a:xfrm>
            <a:off x="338328" y="1158208"/>
            <a:ext cx="6094674" cy="584775"/>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de Contrataciones con el Estado</a:t>
            </a:r>
          </a:p>
          <a:p>
            <a:pPr algn="just"/>
            <a:r>
              <a:rPr lang="es-ES_tradnl" sz="1400" dirty="0">
                <a:latin typeface="Biome Light" panose="020B0502040204020203" pitchFamily="34" charset="0"/>
                <a:ea typeface="Times New Roman" panose="02020603050405020304" pitchFamily="18" charset="0"/>
                <a:cs typeface="Biome Light" panose="020B0502040204020203" pitchFamily="34" charset="0"/>
              </a:rPr>
              <a:t>(Ley N° 30225, modificado por el D.L. N° 1444)</a:t>
            </a:r>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Tree>
    <p:extLst>
      <p:ext uri="{BB962C8B-B14F-4D97-AF65-F5344CB8AC3E}">
        <p14:creationId xmlns:p14="http://schemas.microsoft.com/office/powerpoint/2010/main" val="335677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9078606" y="6040623"/>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7</a:t>
            </a:fld>
            <a:endParaRPr lang="es-PE" altLang="es-PE" sz="1231" b="1" dirty="0">
              <a:solidFill>
                <a:srgbClr val="FFFFFF"/>
              </a:solidFill>
              <a:latin typeface="+mn-lt"/>
              <a:cs typeface="Optima" pitchFamily="18"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uadroTexto 14">
            <a:extLst>
              <a:ext uri="{FF2B5EF4-FFF2-40B4-BE49-F238E27FC236}">
                <a16:creationId xmlns:a16="http://schemas.microsoft.com/office/drawing/2014/main" id="{821E17F7-3F5D-77B5-D6C4-B33773914ADC}"/>
              </a:ext>
            </a:extLst>
          </p:cNvPr>
          <p:cNvSpPr txBox="1"/>
          <p:nvPr/>
        </p:nvSpPr>
        <p:spPr>
          <a:xfrm>
            <a:off x="268224" y="957791"/>
            <a:ext cx="6094674" cy="584775"/>
          </a:xfrm>
          <a:prstGeom prst="rect">
            <a:avLst/>
          </a:prstGeom>
          <a:noFill/>
        </p:spPr>
        <p:txBody>
          <a:bodyPr wrap="square">
            <a:spAutoFit/>
          </a:bodyPr>
          <a:lstStyle/>
          <a:p>
            <a:pPr algn="just"/>
            <a:r>
              <a:rPr lang="es-ES_tradnl" sz="1800" b="1" dirty="0">
                <a:solidFill>
                  <a:srgbClr val="002060"/>
                </a:solidFill>
                <a:effectLst/>
                <a:latin typeface="Calibri" panose="020F0502020204030204" pitchFamily="34" charset="0"/>
                <a:ea typeface="Times New Roman" panose="02020603050405020304" pitchFamily="18" charset="0"/>
              </a:rPr>
              <a:t>Ley de Contrataciones con el Estado</a:t>
            </a:r>
          </a:p>
          <a:p>
            <a:pPr algn="just"/>
            <a:r>
              <a:rPr lang="es-ES_tradnl" sz="1400" dirty="0">
                <a:latin typeface="Biome Light" panose="020B0502040204020203" pitchFamily="34" charset="0"/>
                <a:ea typeface="Times New Roman" panose="02020603050405020304" pitchFamily="18" charset="0"/>
                <a:cs typeface="Biome Light" panose="020B0502040204020203" pitchFamily="34" charset="0"/>
              </a:rPr>
              <a:t>(Ley N° 30225, modificado por el D.L. N° 1444)</a:t>
            </a:r>
            <a:endParaRPr lang="es-ES_tradnl" sz="1800" dirty="0">
              <a:effectLst/>
              <a:latin typeface="Biome Light" panose="020B0502040204020203" pitchFamily="34" charset="0"/>
              <a:ea typeface="Times New Roman" panose="02020603050405020304" pitchFamily="18" charset="0"/>
              <a:cs typeface="Biome Light" panose="020B0502040204020203" pitchFamily="34" charset="0"/>
            </a:endParaRPr>
          </a:p>
        </p:txBody>
      </p:sp>
      <p:sp>
        <p:nvSpPr>
          <p:cNvPr id="3" name="CuadroTexto 2">
            <a:extLst>
              <a:ext uri="{FF2B5EF4-FFF2-40B4-BE49-F238E27FC236}">
                <a16:creationId xmlns:a16="http://schemas.microsoft.com/office/drawing/2014/main" id="{F08C86BE-3DF0-2D5E-B81C-C3D3778FE9D0}"/>
              </a:ext>
            </a:extLst>
          </p:cNvPr>
          <p:cNvSpPr txBox="1"/>
          <p:nvPr/>
        </p:nvSpPr>
        <p:spPr>
          <a:xfrm>
            <a:off x="763325" y="4064443"/>
            <a:ext cx="2129557"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5</a:t>
            </a:r>
            <a:r>
              <a:rPr lang="es-PE" sz="2400" dirty="0">
                <a:solidFill>
                  <a:srgbClr val="002060"/>
                </a:solidFill>
                <a:latin typeface="Amasis MT Pro Black" panose="02040A04050005020304" pitchFamily="18" charset="0"/>
              </a:rPr>
              <a:t> </a:t>
            </a:r>
          </a:p>
        </p:txBody>
      </p:sp>
      <p:sp>
        <p:nvSpPr>
          <p:cNvPr id="4" name="CuadroTexto 3">
            <a:extLst>
              <a:ext uri="{FF2B5EF4-FFF2-40B4-BE49-F238E27FC236}">
                <a16:creationId xmlns:a16="http://schemas.microsoft.com/office/drawing/2014/main" id="{C63BFB40-2817-9F9C-E3CA-D0AD922E1FE5}"/>
              </a:ext>
            </a:extLst>
          </p:cNvPr>
          <p:cNvSpPr txBox="1"/>
          <p:nvPr/>
        </p:nvSpPr>
        <p:spPr>
          <a:xfrm>
            <a:off x="3740152" y="4001894"/>
            <a:ext cx="7903597" cy="2677656"/>
          </a:xfrm>
          <a:prstGeom prst="rect">
            <a:avLst/>
          </a:prstGeom>
          <a:noFill/>
        </p:spPr>
        <p:txBody>
          <a:bodyPr wrap="square">
            <a:spAutoFit/>
          </a:bodyPr>
          <a:lstStyle/>
          <a:p>
            <a:pPr algn="just"/>
            <a:r>
              <a:rPr lang="es-ES_tradnl" sz="2400" b="1" dirty="0">
                <a:solidFill>
                  <a:srgbClr val="002060"/>
                </a:solidFill>
                <a:effectLst/>
                <a:latin typeface="Calibri" panose="020F0502020204030204" pitchFamily="34" charset="0"/>
                <a:ea typeface="Times New Roman" panose="02020603050405020304" pitchFamily="18" charset="0"/>
              </a:rPr>
              <a:t>Supuestos excluidos del ámbito de aplicación de la LE, sujetos a supervisión</a:t>
            </a:r>
          </a:p>
          <a:p>
            <a:pPr algn="just"/>
            <a:endParaRPr lang="es-PE" sz="2400" b="1" dirty="0">
              <a:solidFill>
                <a:srgbClr val="002060"/>
              </a:solidFill>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s-ES_tradnl" sz="2400" dirty="0">
                <a:effectLst/>
                <a:latin typeface="Calibri" panose="020F0502020204030204" pitchFamily="34" charset="0"/>
                <a:ea typeface="Times New Roman" panose="02020603050405020304" pitchFamily="18" charset="0"/>
              </a:rPr>
              <a:t>=&gt; 8UIT				* </a:t>
            </a:r>
            <a:r>
              <a:rPr lang="es-ES_tradnl" sz="2400" dirty="0">
                <a:latin typeface="Calibri" panose="020F0502020204030204" pitchFamily="34" charset="0"/>
                <a:ea typeface="Times New Roman" panose="02020603050405020304" pitchFamily="18" charset="0"/>
              </a:rPr>
              <a:t>Servicios públicos</a:t>
            </a:r>
          </a:p>
          <a:p>
            <a:pPr marL="342900" indent="-342900" algn="just">
              <a:buFont typeface="Arial" panose="020B0604020202020204" pitchFamily="34" charset="0"/>
              <a:buChar char="•"/>
            </a:pPr>
            <a:r>
              <a:rPr lang="es-ES_tradnl" sz="2400" dirty="0">
                <a:effectLst/>
                <a:latin typeface="Calibri" panose="020F0502020204030204" pitchFamily="34" charset="0"/>
                <a:ea typeface="Times New Roman" panose="02020603050405020304" pitchFamily="18" charset="0"/>
              </a:rPr>
              <a:t>Convenios de Colaboración	* </a:t>
            </a:r>
            <a:r>
              <a:rPr lang="es-ES_tradnl" sz="2400" dirty="0">
                <a:latin typeface="Calibri" panose="020F0502020204030204" pitchFamily="34" charset="0"/>
                <a:ea typeface="Times New Roman" panose="02020603050405020304" pitchFamily="18" charset="0"/>
              </a:rPr>
              <a:t>Donaciones (=&gt;25%)</a:t>
            </a:r>
          </a:p>
          <a:p>
            <a:pPr marL="342900" indent="-342900" algn="just">
              <a:buFont typeface="Arial" panose="020B0604020202020204" pitchFamily="34" charset="0"/>
              <a:buChar char="•"/>
            </a:pPr>
            <a:r>
              <a:rPr lang="es-ES_tradnl" sz="2400" dirty="0">
                <a:effectLst/>
                <a:latin typeface="Calibri" panose="020F0502020204030204" pitchFamily="34" charset="0"/>
                <a:ea typeface="Times New Roman" panose="02020603050405020304" pitchFamily="18" charset="0"/>
              </a:rPr>
              <a:t>G2G					* </a:t>
            </a:r>
            <a:r>
              <a:rPr lang="es-ES_tradnl" sz="2400" dirty="0">
                <a:latin typeface="Calibri" panose="020F0502020204030204" pitchFamily="34" charset="0"/>
                <a:ea typeface="Times New Roman" panose="02020603050405020304" pitchFamily="18" charset="0"/>
              </a:rPr>
              <a:t>Proveedores no</a:t>
            </a:r>
          </a:p>
          <a:p>
            <a:pPr algn="just"/>
            <a:r>
              <a:rPr lang="es-ES_tradnl" sz="2400" dirty="0">
                <a:latin typeface="Calibri" panose="020F0502020204030204" pitchFamily="34" charset="0"/>
                <a:ea typeface="Times New Roman" panose="02020603050405020304" pitchFamily="18" charset="0"/>
              </a:rPr>
              <a:t>					    domiciliados</a:t>
            </a:r>
            <a:endParaRPr lang="es-PE" sz="2400"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ED5ED081-2116-9729-5DC3-0976B2ABC62B}"/>
              </a:ext>
            </a:extLst>
          </p:cNvPr>
          <p:cNvSpPr txBox="1"/>
          <p:nvPr/>
        </p:nvSpPr>
        <p:spPr>
          <a:xfrm>
            <a:off x="946205" y="1665339"/>
            <a:ext cx="2129557" cy="1446550"/>
          </a:xfrm>
          <a:prstGeom prst="rect">
            <a:avLst/>
          </a:prstGeom>
          <a:noFill/>
        </p:spPr>
        <p:txBody>
          <a:bodyPr wrap="none" rtlCol="0">
            <a:spAutoFit/>
          </a:bodyPr>
          <a:lstStyle/>
          <a:p>
            <a:r>
              <a:rPr lang="es-PE" sz="4000" dirty="0">
                <a:solidFill>
                  <a:srgbClr val="002060"/>
                </a:solidFill>
                <a:latin typeface="Amasis MT Pro Black" panose="02040A04050005020304" pitchFamily="18" charset="0"/>
              </a:rPr>
              <a:t>Art. </a:t>
            </a:r>
            <a:r>
              <a:rPr lang="es-PE" sz="8800" dirty="0">
                <a:solidFill>
                  <a:srgbClr val="002060"/>
                </a:solidFill>
                <a:latin typeface="Amasis MT Pro Black" panose="02040A04050005020304" pitchFamily="18" charset="0"/>
              </a:rPr>
              <a:t>4</a:t>
            </a:r>
            <a:r>
              <a:rPr lang="es-PE" sz="2400" dirty="0">
                <a:solidFill>
                  <a:srgbClr val="002060"/>
                </a:solidFill>
                <a:latin typeface="Amasis MT Pro Black" panose="02040A04050005020304" pitchFamily="18" charset="0"/>
              </a:rPr>
              <a:t> </a:t>
            </a:r>
          </a:p>
        </p:txBody>
      </p:sp>
      <p:sp>
        <p:nvSpPr>
          <p:cNvPr id="7" name="CuadroTexto 6">
            <a:extLst>
              <a:ext uri="{FF2B5EF4-FFF2-40B4-BE49-F238E27FC236}">
                <a16:creationId xmlns:a16="http://schemas.microsoft.com/office/drawing/2014/main" id="{02232A67-2D3E-819F-D33B-48DD04228828}"/>
              </a:ext>
            </a:extLst>
          </p:cNvPr>
          <p:cNvSpPr txBox="1"/>
          <p:nvPr/>
        </p:nvSpPr>
        <p:spPr>
          <a:xfrm>
            <a:off x="3826911" y="2030142"/>
            <a:ext cx="7903597" cy="1569660"/>
          </a:xfrm>
          <a:prstGeom prst="rect">
            <a:avLst/>
          </a:prstGeom>
          <a:noFill/>
        </p:spPr>
        <p:txBody>
          <a:bodyPr wrap="square">
            <a:spAutoFit/>
          </a:bodyPr>
          <a:lstStyle/>
          <a:p>
            <a:pPr algn="just"/>
            <a:r>
              <a:rPr lang="es-ES_tradnl" sz="2400" b="1" dirty="0">
                <a:solidFill>
                  <a:srgbClr val="002060"/>
                </a:solidFill>
                <a:effectLst/>
                <a:latin typeface="Calibri" panose="020F0502020204030204" pitchFamily="34" charset="0"/>
                <a:ea typeface="Times New Roman" panose="02020603050405020304" pitchFamily="18" charset="0"/>
              </a:rPr>
              <a:t>Supuestos excluidos del ámbito de aplicación de la LCE</a:t>
            </a:r>
          </a:p>
          <a:p>
            <a:pPr algn="just"/>
            <a:endParaRPr lang="es-PE" sz="2400" b="1" dirty="0">
              <a:solidFill>
                <a:srgbClr val="002060"/>
              </a:solidFill>
              <a:effectLst/>
              <a:latin typeface="Times New Roman" panose="02020603050405020304" pitchFamily="18" charset="0"/>
              <a:ea typeface="Times New Roman" panose="02020603050405020304" pitchFamily="18" charset="0"/>
            </a:endParaRPr>
          </a:p>
          <a:p>
            <a:pPr algn="just"/>
            <a:r>
              <a:rPr lang="es-ES_tradnl" sz="2400" dirty="0">
                <a:effectLst/>
                <a:latin typeface="Calibri" panose="020F0502020204030204" pitchFamily="34" charset="0"/>
                <a:ea typeface="Times New Roman" panose="02020603050405020304" pitchFamily="18" charset="0"/>
              </a:rPr>
              <a:t>Supuestos excluidos, sin perjuicio de la normativa especial que exceptúa a algunas Entidades</a:t>
            </a:r>
            <a:endParaRPr lang="es-P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282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8940377" y="6346789"/>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8</a:t>
            </a:fld>
            <a:endParaRPr lang="es-PE" altLang="es-PE" sz="1231" b="1" dirty="0">
              <a:solidFill>
                <a:srgbClr val="FFFFFF"/>
              </a:solidFill>
              <a:latin typeface="+mn-lt"/>
              <a:cs typeface="Optima" pitchFamily="18" charset="0"/>
            </a:endParaRPr>
          </a:p>
        </p:txBody>
      </p:sp>
      <p:pic>
        <p:nvPicPr>
          <p:cNvPr id="67588" name="Picture 9" descr="Resultado de imagen para persona interrog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541" y="2229886"/>
            <a:ext cx="2211676" cy="26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a:extLst>
              <a:ext uri="{FF2B5EF4-FFF2-40B4-BE49-F238E27FC236}">
                <a16:creationId xmlns:a16="http://schemas.microsoft.com/office/drawing/2014/main" id="{13CA0B9D-B8D1-F056-B196-B6D6A24B62A6}"/>
              </a:ext>
            </a:extLst>
          </p:cNvPr>
          <p:cNvSpPr txBox="1"/>
          <p:nvPr/>
        </p:nvSpPr>
        <p:spPr>
          <a:xfrm>
            <a:off x="1371610" y="2229886"/>
            <a:ext cx="4326184" cy="830997"/>
          </a:xfrm>
          <a:prstGeom prst="rect">
            <a:avLst/>
          </a:prstGeom>
          <a:noFill/>
        </p:spPr>
        <p:txBody>
          <a:bodyPr wrap="none" rtlCol="0">
            <a:spAutoFit/>
          </a:bodyPr>
          <a:lstStyle/>
          <a:p>
            <a:r>
              <a:rPr lang="es-PE" sz="4800" dirty="0">
                <a:solidFill>
                  <a:srgbClr val="92D050"/>
                </a:solidFill>
                <a:latin typeface="Amasis MT Pro Black" panose="02040A04050005020304" pitchFamily="18" charset="0"/>
              </a:rPr>
              <a:t>Fondoempleo</a:t>
            </a:r>
          </a:p>
        </p:txBody>
      </p:sp>
      <p:sp>
        <p:nvSpPr>
          <p:cNvPr id="4" name="CuadroTexto 3">
            <a:extLst>
              <a:ext uri="{FF2B5EF4-FFF2-40B4-BE49-F238E27FC236}">
                <a16:creationId xmlns:a16="http://schemas.microsoft.com/office/drawing/2014/main" id="{D3A27598-EC44-A945-1799-010C84EC9603}"/>
              </a:ext>
            </a:extLst>
          </p:cNvPr>
          <p:cNvSpPr txBox="1"/>
          <p:nvPr/>
        </p:nvSpPr>
        <p:spPr>
          <a:xfrm>
            <a:off x="7062299" y="5344697"/>
            <a:ext cx="3756156" cy="830997"/>
          </a:xfrm>
          <a:prstGeom prst="rect">
            <a:avLst/>
          </a:prstGeom>
          <a:noFill/>
        </p:spPr>
        <p:txBody>
          <a:bodyPr wrap="none" rtlCol="0">
            <a:spAutoFit/>
          </a:bodyPr>
          <a:lstStyle/>
          <a:p>
            <a:r>
              <a:rPr lang="es-PE" sz="4800" dirty="0">
                <a:solidFill>
                  <a:schemeClr val="accent6">
                    <a:lumMod val="75000"/>
                  </a:schemeClr>
                </a:solidFill>
                <a:latin typeface="Amasis MT Pro Black" panose="02040A04050005020304" pitchFamily="18" charset="0"/>
              </a:rPr>
              <a:t>Profonanpe</a:t>
            </a:r>
          </a:p>
        </p:txBody>
      </p:sp>
      <p:sp>
        <p:nvSpPr>
          <p:cNvPr id="5" name="CuadroTexto 4">
            <a:extLst>
              <a:ext uri="{FF2B5EF4-FFF2-40B4-BE49-F238E27FC236}">
                <a16:creationId xmlns:a16="http://schemas.microsoft.com/office/drawing/2014/main" id="{EE1427A2-C24D-9BEA-62CD-AD026BB06BEF}"/>
              </a:ext>
            </a:extLst>
          </p:cNvPr>
          <p:cNvSpPr txBox="1"/>
          <p:nvPr/>
        </p:nvSpPr>
        <p:spPr>
          <a:xfrm>
            <a:off x="5329210" y="3156981"/>
            <a:ext cx="4083169" cy="830997"/>
          </a:xfrm>
          <a:prstGeom prst="rect">
            <a:avLst/>
          </a:prstGeom>
          <a:noFill/>
        </p:spPr>
        <p:txBody>
          <a:bodyPr wrap="none" rtlCol="0">
            <a:spAutoFit/>
          </a:bodyPr>
          <a:lstStyle/>
          <a:p>
            <a:r>
              <a:rPr lang="es-PE" sz="4800" dirty="0">
                <a:solidFill>
                  <a:srgbClr val="00B0F0"/>
                </a:solidFill>
                <a:latin typeface="Amasis MT Pro Black" panose="02040A04050005020304" pitchFamily="18" charset="0"/>
              </a:rPr>
              <a:t>Hidroandina</a:t>
            </a:r>
          </a:p>
        </p:txBody>
      </p:sp>
      <p:sp>
        <p:nvSpPr>
          <p:cNvPr id="9" name="CuadroTexto 8">
            <a:extLst>
              <a:ext uri="{FF2B5EF4-FFF2-40B4-BE49-F238E27FC236}">
                <a16:creationId xmlns:a16="http://schemas.microsoft.com/office/drawing/2014/main" id="{D6E7F58A-3244-C182-D2F8-1A6067E5F792}"/>
              </a:ext>
            </a:extLst>
          </p:cNvPr>
          <p:cNvSpPr txBox="1"/>
          <p:nvPr/>
        </p:nvSpPr>
        <p:spPr>
          <a:xfrm>
            <a:off x="1493604" y="5158560"/>
            <a:ext cx="3076483" cy="830997"/>
          </a:xfrm>
          <a:prstGeom prst="rect">
            <a:avLst/>
          </a:prstGeom>
          <a:noFill/>
        </p:spPr>
        <p:txBody>
          <a:bodyPr wrap="none" rtlCol="0">
            <a:spAutoFit/>
          </a:bodyPr>
          <a:lstStyle/>
          <a:p>
            <a:r>
              <a:rPr lang="es-PE" sz="4800" dirty="0">
                <a:solidFill>
                  <a:schemeClr val="accent6">
                    <a:lumMod val="40000"/>
                    <a:lumOff val="60000"/>
                  </a:schemeClr>
                </a:solidFill>
                <a:latin typeface="Amasis MT Pro Black" panose="02040A04050005020304" pitchFamily="18" charset="0"/>
              </a:rPr>
              <a:t>Pronabec</a:t>
            </a:r>
          </a:p>
        </p:txBody>
      </p:sp>
      <p:sp>
        <p:nvSpPr>
          <p:cNvPr id="13" name="CuadroTexto 12">
            <a:extLst>
              <a:ext uri="{FF2B5EF4-FFF2-40B4-BE49-F238E27FC236}">
                <a16:creationId xmlns:a16="http://schemas.microsoft.com/office/drawing/2014/main" id="{FFF4EB85-FE36-09DD-E268-1093518D2017}"/>
              </a:ext>
            </a:extLst>
          </p:cNvPr>
          <p:cNvSpPr txBox="1"/>
          <p:nvPr/>
        </p:nvSpPr>
        <p:spPr>
          <a:xfrm>
            <a:off x="5751954" y="1277122"/>
            <a:ext cx="1849352" cy="830997"/>
          </a:xfrm>
          <a:prstGeom prst="rect">
            <a:avLst/>
          </a:prstGeom>
          <a:noFill/>
        </p:spPr>
        <p:txBody>
          <a:bodyPr wrap="none" rtlCol="0">
            <a:spAutoFit/>
          </a:bodyPr>
          <a:lstStyle/>
          <a:p>
            <a:r>
              <a:rPr lang="es-PE" sz="4800" dirty="0">
                <a:solidFill>
                  <a:schemeClr val="accent4">
                    <a:lumMod val="75000"/>
                  </a:schemeClr>
                </a:solidFill>
                <a:latin typeface="Amasis MT Pro Black" panose="02040A04050005020304" pitchFamily="18" charset="0"/>
              </a:rPr>
              <a:t>Fame</a:t>
            </a:r>
          </a:p>
        </p:txBody>
      </p:sp>
    </p:spTree>
    <p:extLst>
      <p:ext uri="{BB962C8B-B14F-4D97-AF65-F5344CB8AC3E}">
        <p14:creationId xmlns:p14="http://schemas.microsoft.com/office/powerpoint/2010/main" val="110536978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Principios de la LCE</a:t>
            </a:r>
            <a:endParaRPr sz="4400" b="1" dirty="0">
              <a:latin typeface="Poppins" panose="020B0604020202020204" charset="0"/>
              <a:cs typeface="Poppins" panose="020B0604020202020204" charset="0"/>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Google Shape;460;p39">
            <a:extLst>
              <a:ext uri="{FF2B5EF4-FFF2-40B4-BE49-F238E27FC236}">
                <a16:creationId xmlns:a16="http://schemas.microsoft.com/office/drawing/2014/main" id="{77F9CB68-CD58-9746-1FA7-7F5E9516F5A9}"/>
              </a:ext>
            </a:extLst>
          </p:cNvPr>
          <p:cNvSpPr txBox="1"/>
          <p:nvPr/>
        </p:nvSpPr>
        <p:spPr>
          <a:xfrm>
            <a:off x="-2056763" y="-452097"/>
            <a:ext cx="1183919" cy="1466469"/>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endParaRPr sz="4400" dirty="0">
              <a:solidFill>
                <a:srgbClr val="FFFFFF"/>
              </a:solidFill>
            </a:endParaRPr>
          </a:p>
        </p:txBody>
      </p:sp>
      <p:pic>
        <p:nvPicPr>
          <p:cNvPr id="4" name="Picture 2" descr="Organismo Supervisor de las Contrataciones del Estado - OSCE - Gobierno del  Perú">
            <a:extLst>
              <a:ext uri="{FF2B5EF4-FFF2-40B4-BE49-F238E27FC236}">
                <a16:creationId xmlns:a16="http://schemas.microsoft.com/office/drawing/2014/main" id="{5ECB644B-2634-2ABB-7610-324C1BD84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12" y="1272451"/>
            <a:ext cx="2690553" cy="113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824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2343</TotalTime>
  <Words>1908</Words>
  <Application>Microsoft Office PowerPoint</Application>
  <PresentationFormat>Panorámica</PresentationFormat>
  <Paragraphs>196</Paragraphs>
  <Slides>34</Slides>
  <Notes>34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Aharoni</vt:lpstr>
      <vt:lpstr>Amasis MT Pro Black</vt:lpstr>
      <vt:lpstr>Arial</vt:lpstr>
      <vt:lpstr>Arial</vt:lpstr>
      <vt:lpstr>Biome Light</vt:lpstr>
      <vt:lpstr>Calibri</vt:lpstr>
      <vt:lpstr>Calibri Light</vt:lpstr>
      <vt:lpstr>Poppins</vt:lpstr>
      <vt:lpstr>Roboto Bk</vt:lpstr>
      <vt:lpstr>Times New Roman</vt:lpstr>
      <vt:lpstr>Wingdings</vt:lpstr>
      <vt:lpstr>Tema de Office</vt:lpstr>
      <vt:lpstr>Presentación de PowerPoint</vt:lpstr>
      <vt:lpstr>CONTENIDO</vt:lpstr>
      <vt:lpstr>Opiniones OSCE</vt:lpstr>
      <vt:lpstr>Marco Constitucional de Compras Públicas</vt:lpstr>
      <vt:lpstr>Presentación de PowerPoint</vt:lpstr>
      <vt:lpstr>Presentación de PowerPoint</vt:lpstr>
      <vt:lpstr>Presentación de PowerPoint</vt:lpstr>
      <vt:lpstr>Presentación de PowerPoint</vt:lpstr>
      <vt:lpstr>Principios de la LCE</vt:lpstr>
      <vt:lpstr>Opiniones OSCE  Criterios para actuar discrecionalmente: funcionario público</vt:lpstr>
      <vt:lpstr>Presentación de PowerPoint</vt:lpstr>
      <vt:lpstr>Según, CGR:   Criterios para actuar discrecionalmente: funcionario público</vt:lpstr>
      <vt:lpstr>Presentación de PowerPoint</vt:lpstr>
      <vt:lpstr>Presentación de PowerPoint</vt:lpstr>
      <vt:lpstr>Atribuciones de OSCE para emitir opiniones</vt:lpstr>
      <vt:lpstr>Presentación de PowerPoint</vt:lpstr>
      <vt:lpstr>Presentación de PowerPoint</vt:lpstr>
      <vt:lpstr>Presentación de PowerPoint</vt:lpstr>
      <vt:lpstr>Opiniones OSCE  Casos</vt:lpstr>
      <vt:lpstr>Presentación de PowerPoint</vt:lpstr>
      <vt:lpstr>Opiniones OSCE  Pago de prestaciones sin vínculo contactual</vt:lpstr>
      <vt:lpstr>Presentación de PowerPoint</vt:lpstr>
      <vt:lpstr>Presentación de PowerPoint</vt:lpstr>
      <vt:lpstr>Opiniones OSCE  Penalidades </vt:lpstr>
      <vt:lpstr>Presentación de PowerPoint</vt:lpstr>
      <vt:lpstr>Presentación de PowerPoint</vt:lpstr>
      <vt:lpstr>Presentación de PowerPoint</vt:lpstr>
      <vt:lpstr>Presentación de PowerPoint</vt:lpstr>
      <vt:lpstr>Presentación de PowerPoint</vt:lpstr>
      <vt:lpstr>Opiniones OSCE Mayores Metrados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Planeamiento Institucional</dc:title>
  <dc:creator>gg</dc:creator>
  <cp:lastModifiedBy>Ramon Herrera Salazar</cp:lastModifiedBy>
  <cp:revision>116</cp:revision>
  <cp:lastPrinted>2022-11-15T23:05:10Z</cp:lastPrinted>
  <dcterms:created xsi:type="dcterms:W3CDTF">2021-09-24T16:56:48Z</dcterms:created>
  <dcterms:modified xsi:type="dcterms:W3CDTF">2022-11-16T07:01:22Z</dcterms:modified>
</cp:coreProperties>
</file>