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62" r:id="rId2"/>
    <p:sldId id="259" r:id="rId3"/>
    <p:sldId id="464" r:id="rId4"/>
    <p:sldId id="470" r:id="rId5"/>
    <p:sldId id="475" r:id="rId6"/>
    <p:sldId id="476" r:id="rId7"/>
    <p:sldId id="477" r:id="rId8"/>
    <p:sldId id="479" r:id="rId9"/>
    <p:sldId id="478" r:id="rId10"/>
    <p:sldId id="281" r:id="rId11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57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4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C6C6B-32F9-430D-997E-8422D205F11D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342B0-8B53-4C21-BC79-09AEFBD8638F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17932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c234826ef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c234826ef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6988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91FB22-17A2-417B-A412-2D1C83532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03832C-A2FC-4CC2-B446-B4C413CFEC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1E71E-081C-4D2B-955E-577A2DA81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1548FA-86EA-4004-B822-ADDED9E5A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D3E067-7011-46D4-8D5B-D6140BB1D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891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200A6B-B415-43FF-A810-17486994A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5D0496-9842-431D-A69B-489454577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35911D-3984-4D63-BE06-FB554F366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D1A9D9-FC54-4E62-93B2-6A5814FA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C6CF23-480A-4403-8932-B796234A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540660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FDF30B9-4030-4589-9077-68767279F0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F8BC74A-7DBE-40F6-B917-1897EBD6B9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EB5021-45A8-49E0-A6CE-54677FE8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364F85-9444-4688-B021-CC795BCE7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62268E-F23E-4943-A0CE-7D5749AD7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105589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rgbClr val="000000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/>
          <p:nvPr/>
        </p:nvSpPr>
        <p:spPr>
          <a:xfrm>
            <a:off x="2123200" y="-543800"/>
            <a:ext cx="7945600" cy="7945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grpSp>
        <p:nvGrpSpPr>
          <p:cNvPr id="23" name="Google Shape;23;p3"/>
          <p:cNvGrpSpPr/>
          <p:nvPr/>
        </p:nvGrpSpPr>
        <p:grpSpPr>
          <a:xfrm>
            <a:off x="8570225" y="3336844"/>
            <a:ext cx="3099600" cy="3099600"/>
            <a:chOff x="-474900" y="321200"/>
            <a:chExt cx="2324700" cy="2324700"/>
          </a:xfrm>
        </p:grpSpPr>
        <p:sp>
          <p:nvSpPr>
            <p:cNvPr id="24" name="Google Shape;24;p3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5" name="Google Shape;25;p3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CCCCC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  <p:sp>
        <p:nvSpPr>
          <p:cNvPr id="28" name="Google Shape;28;p3"/>
          <p:cNvSpPr txBox="1">
            <a:spLocks noGrp="1"/>
          </p:cNvSpPr>
          <p:nvPr>
            <p:ph type="ctrTitle"/>
          </p:nvPr>
        </p:nvSpPr>
        <p:spPr>
          <a:xfrm>
            <a:off x="3426400" y="2982400"/>
            <a:ext cx="5339200" cy="127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200"/>
              <a:buNone/>
              <a:defRPr sz="6933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3426400" y="4251601"/>
            <a:ext cx="5339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867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grpSp>
        <p:nvGrpSpPr>
          <p:cNvPr id="30" name="Google Shape;30;p3"/>
          <p:cNvGrpSpPr/>
          <p:nvPr/>
        </p:nvGrpSpPr>
        <p:grpSpPr>
          <a:xfrm>
            <a:off x="1019767" y="585833"/>
            <a:ext cx="2566000" cy="2566000"/>
            <a:chOff x="6680825" y="2549350"/>
            <a:chExt cx="1539600" cy="1539600"/>
          </a:xfrm>
        </p:grpSpPr>
        <p:sp>
          <p:nvSpPr>
            <p:cNvPr id="31" name="Google Shape;31;p3"/>
            <p:cNvSpPr/>
            <p:nvPr/>
          </p:nvSpPr>
          <p:spPr>
            <a:xfrm>
              <a:off x="6825669" y="2694194"/>
              <a:ext cx="1249800" cy="1249800"/>
            </a:xfrm>
            <a:prstGeom prst="ellipse">
              <a:avLst/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2" name="Google Shape;32;p3"/>
            <p:cNvSpPr/>
            <p:nvPr/>
          </p:nvSpPr>
          <p:spPr>
            <a:xfrm>
              <a:off x="6894850" y="2763375"/>
              <a:ext cx="1111200" cy="1111200"/>
            </a:xfrm>
            <a:prstGeom prst="ellipse">
              <a:avLst/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6680825" y="2549350"/>
              <a:ext cx="1539600" cy="1539600"/>
            </a:xfrm>
            <a:prstGeom prst="donut">
              <a:avLst>
                <a:gd name="adj" fmla="val 495"/>
              </a:avLst>
            </a:prstGeom>
            <a:solidFill>
              <a:srgbClr val="666666">
                <a:alpha val="5269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3837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49AFA5-299E-4F5C-BC68-5C431D2DA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A252AB-9168-4F9D-92F0-435A712A7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96C0E1-1025-4EC2-9D5D-9948C00DC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3A8551-537F-4C25-BFCC-6BDD8BE4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6F8936-5803-475F-868B-A3A09CAD5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98406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CF6201-7E72-4806-93DE-4AC1C0116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17B2DDD-F038-491C-B9B2-16AAD4DDE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BEE54E-ECAE-47A6-8C2F-073D706BB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2A505A-E2F6-49FE-99A2-C98CBCD1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4529AF-0C06-4D73-938F-22FA7413E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4426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23E960-3DB1-44DF-9C7D-BC6CB3C40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415607-ED3C-424A-96F0-3A1B4F41F2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E1962F-0348-4A71-8B80-D9F05D4B0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5D113A1-A78C-4782-B301-9B4EA0571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9A9EB53-EC86-4F34-8B2C-595B130FB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2EC725-04C8-4361-90C3-797B7D992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15732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6F8F61-11E2-42F7-8EC3-2D80BA68C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F0A6A0-1E4D-4A68-ACB4-26DC18224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496FF4-5658-47D9-B580-78E1DC6FF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D361DCF-8DA4-4012-99D2-CD2C75308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9AD25D0-80A8-468A-BA74-4FC0C98050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400D2B4-45C0-4551-B9D8-FB486A2D8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D5110FD-4386-4595-9C41-E8D02CB28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50ED738-80D4-4DD1-B2E2-DE3D07EA3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80923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009474-4B41-44D8-9568-00AD0AE4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0A3EBE-55EA-4732-B49A-8229D3F5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15F032F-37BC-476A-A883-24AD63F00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2CC4180-A51F-4E52-A3D5-B964F090D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48430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4342F7C-9D0C-4D05-8792-ABB13CAE9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9FE8C1C-C363-46B2-865D-A21F7E452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CB6D0E6-F8E4-405F-8AB2-8E1EC089E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2007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117267-0CEE-44B0-9061-74C0DCEB7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016858-9675-4015-A7F5-8733395B9F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1B20B9-A1EA-49E4-8ECD-C9EC07B35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D315F5E-481B-4729-A1F7-97AA06D1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00D4A7-2816-464B-B1DD-8A33CE774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F4F90D-89EE-43D6-84EA-04A88AB37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073285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4E8C7A-9550-4CAD-BF17-96D590337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2AC09FA-AFEC-4B20-BB4C-2D2AEA3884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BBD9F9D-F248-4CD9-AE28-1735BA27B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936B4F-BF74-40EA-B854-69C6B6C0C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A8281C0-15F3-4DE1-B056-3078E740D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AE2889-E49E-4B17-A329-EF504B0D5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4707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989C99F-0337-4D77-9B36-C5172D718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17655B-BFF7-4B2F-8493-C62A0D9E76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855066-2F0B-4A70-B76A-B702A93A0D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0D11C-841E-48A2-800C-E45519E378FC}" type="datetimeFigureOut">
              <a:rPr lang="es-PE" smtClean="0"/>
              <a:t>14/12/2022</a:t>
            </a:fld>
            <a:endParaRPr lang="es-PE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599CB8-7E3D-4529-9D4F-4A8C00176F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28AF8B-08AF-443F-A23F-0CD015101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9A7FA-BE49-418A-A7BF-0DDF5972E955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96263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centroarbitrajeconciliacion.com/Noticias/2019/Agosto-2019/Estadisticas-ARBITRIO-sobre-laudos-arbitrales-CAC-y-recursos-de-anulacion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39"/>
          <p:cNvSpPr txBox="1">
            <a:spLocks noGrp="1"/>
          </p:cNvSpPr>
          <p:nvPr>
            <p:ph type="ctrTitle"/>
          </p:nvPr>
        </p:nvSpPr>
        <p:spPr>
          <a:xfrm>
            <a:off x="3426400" y="1393793"/>
            <a:ext cx="5339200" cy="35658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r>
              <a:rPr lang="en" sz="3200" b="1" dirty="0">
                <a:latin typeface="Poppins" panose="020B0604020202020204" charset="0"/>
                <a:cs typeface="Poppins" panose="020B0604020202020204" charset="0"/>
              </a:rPr>
              <a:t>Análisis Costo-beneficio de interponer Demanda de Anulación de Laudo arbitral</a:t>
            </a:r>
            <a:br>
              <a:rPr lang="en" sz="3200" b="1" dirty="0">
                <a:latin typeface="Poppins" panose="020B0604020202020204" charset="0"/>
                <a:cs typeface="Poppins" panose="020B0604020202020204" charset="0"/>
              </a:rPr>
            </a:br>
            <a:br>
              <a:rPr lang="en" sz="3200" b="1" dirty="0">
                <a:latin typeface="Poppins" panose="020B0604020202020204" charset="0"/>
                <a:cs typeface="Poppins" panose="020B0604020202020204" charset="0"/>
              </a:rPr>
            </a:br>
            <a:endParaRPr sz="3200" b="1" dirty="0"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460" name="Google Shape;460;p39"/>
          <p:cNvSpPr txBox="1"/>
          <p:nvPr/>
        </p:nvSpPr>
        <p:spPr>
          <a:xfrm>
            <a:off x="1374567" y="947333"/>
            <a:ext cx="1856800" cy="1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" sz="8000" b="1" dirty="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1</a:t>
            </a:r>
            <a:endParaRPr sz="8000" dirty="0">
              <a:solidFill>
                <a:srgbClr val="FFFFFF"/>
              </a:solidFill>
            </a:endParaRPr>
          </a:p>
        </p:txBody>
      </p:sp>
      <p:cxnSp>
        <p:nvCxnSpPr>
          <p:cNvPr id="3" name="Conector recto 2"/>
          <p:cNvCxnSpPr/>
          <p:nvPr/>
        </p:nvCxnSpPr>
        <p:spPr>
          <a:xfrm>
            <a:off x="4193628" y="4667904"/>
            <a:ext cx="3720662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517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>
            <a:spLocks noChangeArrowheads="1"/>
          </p:cNvSpPr>
          <p:nvPr/>
        </p:nvSpPr>
        <p:spPr bwMode="auto">
          <a:xfrm>
            <a:off x="4046693" y="3549053"/>
            <a:ext cx="3744416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PE" altLang="es-PE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</a:rPr>
              <a:t>MUCHAS GRACIAS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589" y="2350265"/>
            <a:ext cx="1866624" cy="1089262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338328" y="6161255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084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82514" y="2898172"/>
            <a:ext cx="3114173" cy="581493"/>
          </a:xfrm>
        </p:spPr>
        <p:txBody>
          <a:bodyPr>
            <a:noAutofit/>
          </a:bodyPr>
          <a:lstStyle/>
          <a:p>
            <a:pPr algn="l"/>
            <a:r>
              <a:rPr lang="es-ES" sz="3600" dirty="0">
                <a:solidFill>
                  <a:schemeClr val="bg1"/>
                </a:solidFill>
                <a:latin typeface="Roboto Bk" pitchFamily="2" charset="0"/>
                <a:ea typeface="Roboto Bk" pitchFamily="2" charset="0"/>
              </a:rPr>
              <a:t>CONTENIDO</a:t>
            </a:r>
            <a:endParaRPr lang="en-US" sz="2400" dirty="0">
              <a:solidFill>
                <a:schemeClr val="bg1"/>
              </a:solidFill>
              <a:latin typeface="Roboto Bk" pitchFamily="2" charset="0"/>
              <a:ea typeface="Roboto Bk" pitchFamily="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404343" y="1565526"/>
            <a:ext cx="549967" cy="542580"/>
          </a:xfrm>
        </p:spPr>
        <p:txBody>
          <a:bodyPr>
            <a:normAutofit/>
          </a:bodyPr>
          <a:lstStyle/>
          <a:p>
            <a:pPr algn="l"/>
            <a:r>
              <a:rPr lang="es-ES" sz="2800" dirty="0">
                <a:solidFill>
                  <a:schemeClr val="bg1"/>
                </a:solidFill>
              </a:rPr>
              <a:t>01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Elipse 7"/>
          <p:cNvSpPr/>
          <p:nvPr/>
        </p:nvSpPr>
        <p:spPr>
          <a:xfrm>
            <a:off x="4319860" y="1438869"/>
            <a:ext cx="699054" cy="69905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4404343" y="2646339"/>
            <a:ext cx="549967" cy="542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00" dirty="0">
                <a:solidFill>
                  <a:schemeClr val="bg1"/>
                </a:solidFill>
              </a:rPr>
              <a:t>02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Elipse 9"/>
          <p:cNvSpPr/>
          <p:nvPr/>
        </p:nvSpPr>
        <p:spPr>
          <a:xfrm>
            <a:off x="4319860" y="2519682"/>
            <a:ext cx="699054" cy="69905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Conector recto 12"/>
          <p:cNvCxnSpPr>
            <a:cxnSpLocks/>
          </p:cNvCxnSpPr>
          <p:nvPr/>
        </p:nvCxnSpPr>
        <p:spPr>
          <a:xfrm>
            <a:off x="5469642" y="1054558"/>
            <a:ext cx="0" cy="47425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ítulo 2"/>
          <p:cNvSpPr txBox="1">
            <a:spLocks/>
          </p:cNvSpPr>
          <p:nvPr/>
        </p:nvSpPr>
        <p:spPr>
          <a:xfrm>
            <a:off x="5772629" y="1595343"/>
            <a:ext cx="3761336" cy="5425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dirty="0">
                <a:solidFill>
                  <a:schemeClr val="bg1"/>
                </a:solidFill>
              </a:rPr>
              <a:t>Marco Legal</a:t>
            </a:r>
          </a:p>
        </p:txBody>
      </p:sp>
      <p:sp>
        <p:nvSpPr>
          <p:cNvPr id="15" name="Subtítulo 2"/>
          <p:cNvSpPr txBox="1">
            <a:spLocks/>
          </p:cNvSpPr>
          <p:nvPr/>
        </p:nvSpPr>
        <p:spPr>
          <a:xfrm>
            <a:off x="4404343" y="3918649"/>
            <a:ext cx="549967" cy="542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00" dirty="0">
                <a:solidFill>
                  <a:schemeClr val="bg1"/>
                </a:solidFill>
              </a:rPr>
              <a:t>03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4319860" y="3792739"/>
            <a:ext cx="699054" cy="69905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Subtítulo 2"/>
          <p:cNvSpPr txBox="1">
            <a:spLocks/>
          </p:cNvSpPr>
          <p:nvPr/>
        </p:nvSpPr>
        <p:spPr>
          <a:xfrm>
            <a:off x="5772629" y="2417996"/>
            <a:ext cx="6160754" cy="7709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s-ES" sz="2500" dirty="0">
                <a:solidFill>
                  <a:schemeClr val="bg1"/>
                </a:solidFill>
              </a:rPr>
              <a:t>Ruta administrativa de la Resolución autoritativa</a:t>
            </a:r>
          </a:p>
        </p:txBody>
      </p:sp>
      <p:sp>
        <p:nvSpPr>
          <p:cNvPr id="18" name="Subtítulo 2"/>
          <p:cNvSpPr txBox="1">
            <a:spLocks/>
          </p:cNvSpPr>
          <p:nvPr/>
        </p:nvSpPr>
        <p:spPr>
          <a:xfrm>
            <a:off x="4404343" y="5114677"/>
            <a:ext cx="549967" cy="542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800" dirty="0">
                <a:solidFill>
                  <a:schemeClr val="bg1"/>
                </a:solidFill>
              </a:rPr>
              <a:t>04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Elipse 18"/>
          <p:cNvSpPr/>
          <p:nvPr/>
        </p:nvSpPr>
        <p:spPr>
          <a:xfrm>
            <a:off x="4359616" y="5036440"/>
            <a:ext cx="699054" cy="699054"/>
          </a:xfrm>
          <a:prstGeom prst="ellipse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Subtítulo 2"/>
          <p:cNvSpPr txBox="1">
            <a:spLocks/>
          </p:cNvSpPr>
          <p:nvPr/>
        </p:nvSpPr>
        <p:spPr>
          <a:xfrm>
            <a:off x="5772629" y="3658421"/>
            <a:ext cx="4696460" cy="7223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500" dirty="0">
                <a:solidFill>
                  <a:schemeClr val="bg1"/>
                </a:solidFill>
              </a:rPr>
              <a:t>Aspectos y criterios a ser considerados en el análisis costo-beneficio</a:t>
            </a:r>
          </a:p>
        </p:txBody>
      </p:sp>
      <p:sp>
        <p:nvSpPr>
          <p:cNvPr id="4" name="Rectángulo 3"/>
          <p:cNvSpPr/>
          <p:nvPr/>
        </p:nvSpPr>
        <p:spPr>
          <a:xfrm>
            <a:off x="5698738" y="5114677"/>
            <a:ext cx="3761336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500" dirty="0">
                <a:solidFill>
                  <a:schemeClr val="bg1"/>
                </a:solidFill>
              </a:rPr>
              <a:t>Responsabilidades</a:t>
            </a:r>
          </a:p>
        </p:txBody>
      </p:sp>
      <p:sp>
        <p:nvSpPr>
          <p:cNvPr id="31" name="Triángulo isósceles 30"/>
          <p:cNvSpPr/>
          <p:nvPr/>
        </p:nvSpPr>
        <p:spPr>
          <a:xfrm>
            <a:off x="7250589" y="3218735"/>
            <a:ext cx="10427807" cy="3635411"/>
          </a:xfrm>
          <a:prstGeom prst="triangle">
            <a:avLst>
              <a:gd name="adj" fmla="val 4725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4AB06CC-DB21-4A34-8B7D-6BFF43F274C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4163" y="5529848"/>
            <a:ext cx="3113971" cy="12297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4466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C016DE72-28F6-40FF-B7AD-089E697FE47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52078" y="2441575"/>
            <a:ext cx="6764784" cy="3419475"/>
          </a:xfrm>
          <a:noFill/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93C373A7-0DCA-416A-AA86-B8B58D874654}"/>
              </a:ext>
            </a:extLst>
          </p:cNvPr>
          <p:cNvSpPr txBox="1">
            <a:spLocks/>
          </p:cNvSpPr>
          <p:nvPr/>
        </p:nvSpPr>
        <p:spPr>
          <a:xfrm>
            <a:off x="642891" y="1469294"/>
            <a:ext cx="10515600" cy="75451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>
                <a:solidFill>
                  <a:srgbClr val="C00000"/>
                </a:solidFill>
              </a:rPr>
              <a:t>Ley de Contrataciones del Estado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225D000-B0D4-4C0E-86C9-DF50893174A3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092E8433-5393-47D3-8B1E-6CC2EE8AFC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4950C11-FF0E-4C58-8306-6E34B81D0E0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375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AB2F07-7128-4150-B45F-C03BD9109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6645" y="2041866"/>
            <a:ext cx="10255493" cy="4376688"/>
          </a:xfrm>
          <a:noFill/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u="sng" dirty="0">
                <a:solidFill>
                  <a:srgbClr val="002060"/>
                </a:solidFill>
              </a:rPr>
              <a:t>Dependerá de los Instrumentos de Organización y Gestión</a:t>
            </a:r>
            <a:r>
              <a:rPr lang="es-MX" dirty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ROF (Reglamento de Organización y Funciones)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MOF (Manual de Organización y Funciones)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MOP (Manual de Operaciones)</a:t>
            </a:r>
          </a:p>
          <a:p>
            <a:pPr marL="0" indent="0">
              <a:buNone/>
            </a:pPr>
            <a:r>
              <a:rPr lang="es-MX" u="sng" dirty="0">
                <a:solidFill>
                  <a:srgbClr val="002060"/>
                </a:solidFill>
              </a:rPr>
              <a:t>Rutas posibles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Informe Procuraduría Pública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Informe Oficina de Asesoría Jurídica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Informe/visto de Secretaría General / Gerencia General 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Emisión de Resolución autoritativa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3C373A7-0DCA-416A-AA86-B8B58D874654}"/>
              </a:ext>
            </a:extLst>
          </p:cNvPr>
          <p:cNvSpPr txBox="1">
            <a:spLocks/>
          </p:cNvSpPr>
          <p:nvPr/>
        </p:nvSpPr>
        <p:spPr>
          <a:xfrm>
            <a:off x="536359" y="1116881"/>
            <a:ext cx="10515600" cy="7803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>
                <a:solidFill>
                  <a:srgbClr val="C00000"/>
                </a:solidFill>
              </a:rPr>
              <a:t> Unidades orgánicas intervinientes en el </a:t>
            </a:r>
          </a:p>
          <a:p>
            <a:pPr algn="ctr"/>
            <a:r>
              <a:rPr lang="es-MX" sz="3200" b="1" dirty="0">
                <a:solidFill>
                  <a:srgbClr val="C00000"/>
                </a:solidFill>
              </a:rPr>
              <a:t>procedimiento de emisión de resolución autoritativa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225D000-B0D4-4C0E-86C9-DF50893174A3}"/>
              </a:ext>
            </a:extLst>
          </p:cNvPr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092E8433-5393-47D3-8B1E-6CC2EE8AFC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4950C11-FF0E-4C58-8306-6E34B81D0E0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2739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AB2F07-7128-4150-B45F-C03BD9109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6645" y="1811044"/>
            <a:ext cx="10255493" cy="4447714"/>
          </a:xfrm>
          <a:noFill/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MX" dirty="0">
                <a:solidFill>
                  <a:srgbClr val="002060"/>
                </a:solidFill>
              </a:rPr>
              <a:t>Costo en tiempo: ¿Un año aproximadamente?</a:t>
            </a:r>
          </a:p>
          <a:p>
            <a:pPr marL="0" indent="0">
              <a:buNone/>
            </a:pPr>
            <a:endParaRPr lang="es-MX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MX" u="sng" dirty="0">
                <a:solidFill>
                  <a:srgbClr val="002060"/>
                </a:solidFill>
              </a:rPr>
              <a:t>Costo en recursos</a:t>
            </a:r>
            <a:r>
              <a:rPr lang="es-MX" dirty="0">
                <a:solidFill>
                  <a:srgbClr val="002060"/>
                </a:solidFill>
              </a:rPr>
              <a:t>: humanos, presupuestales, ¿alguno otro?...</a:t>
            </a:r>
          </a:p>
          <a:p>
            <a:pPr marL="0" indent="0">
              <a:buNone/>
            </a:pPr>
            <a:endParaRPr lang="es-MX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MX" u="sng" dirty="0">
                <a:solidFill>
                  <a:srgbClr val="002060"/>
                </a:solidFill>
              </a:rPr>
              <a:t>Expectativa de éxito</a:t>
            </a:r>
            <a:r>
              <a:rPr lang="es-MX" dirty="0">
                <a:solidFill>
                  <a:srgbClr val="002060"/>
                </a:solidFill>
              </a:rPr>
              <a:t>: ¿cuál es el criterio?: qué se declare fundada la demanda de anulación de laudo?, ¿qué se retarde el pago al contratista?</a:t>
            </a: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		Este tercer aspecto está directamente vinculado a la 			causal de anulación que se invoque …  </a:t>
            </a: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3C373A7-0DCA-416A-AA86-B8B58D874654}"/>
              </a:ext>
            </a:extLst>
          </p:cNvPr>
          <p:cNvSpPr txBox="1">
            <a:spLocks/>
          </p:cNvSpPr>
          <p:nvPr/>
        </p:nvSpPr>
        <p:spPr>
          <a:xfrm>
            <a:off x="536359" y="1068431"/>
            <a:ext cx="10515600" cy="7256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>
                <a:solidFill>
                  <a:srgbClr val="C00000"/>
                </a:solidFill>
              </a:rPr>
              <a:t>Aspectos a ser analizados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225D000-B0D4-4C0E-86C9-DF50893174A3}"/>
              </a:ext>
            </a:extLst>
          </p:cNvPr>
          <p:cNvCxnSpPr/>
          <p:nvPr/>
        </p:nvCxnSpPr>
        <p:spPr>
          <a:xfrm>
            <a:off x="303276" y="907878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092E8433-5393-47D3-8B1E-6CC2EE8AFC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4950C11-FF0E-4C58-8306-6E34B81D0E0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DADADA04-AEE6-463A-B915-7AC3F0369120}"/>
              </a:ext>
            </a:extLst>
          </p:cNvPr>
          <p:cNvSpPr/>
          <p:nvPr/>
        </p:nvSpPr>
        <p:spPr>
          <a:xfrm>
            <a:off x="1577895" y="540410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45735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AB2F07-7128-4150-B45F-C03BD9109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6645" y="1811043"/>
            <a:ext cx="10255493" cy="4607511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endParaRPr lang="es-MX" b="0" i="0" dirty="0">
              <a:solidFill>
                <a:srgbClr val="333333"/>
              </a:solidFill>
              <a:effectLst/>
              <a:latin typeface="Roboto Condensed" panose="02000000000000000000" pitchFamily="2" charset="0"/>
            </a:endParaRPr>
          </a:p>
          <a:p>
            <a:pPr marL="0" indent="0">
              <a:buNone/>
            </a:pP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3C373A7-0DCA-416A-AA86-B8B58D874654}"/>
              </a:ext>
            </a:extLst>
          </p:cNvPr>
          <p:cNvSpPr txBox="1">
            <a:spLocks/>
          </p:cNvSpPr>
          <p:nvPr/>
        </p:nvSpPr>
        <p:spPr>
          <a:xfrm>
            <a:off x="3954262" y="1091469"/>
            <a:ext cx="3920232" cy="5221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700" b="1" dirty="0">
                <a:solidFill>
                  <a:srgbClr val="C00000"/>
                </a:solidFill>
              </a:rPr>
              <a:t>De la Anulación del Laudo 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225D000-B0D4-4C0E-86C9-DF50893174A3}"/>
              </a:ext>
            </a:extLst>
          </p:cNvPr>
          <p:cNvCxnSpPr/>
          <p:nvPr/>
        </p:nvCxnSpPr>
        <p:spPr>
          <a:xfrm>
            <a:off x="436179" y="907878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092E8433-5393-47D3-8B1E-6CC2EE8AFC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4950C11-FF0E-4C58-8306-6E34B81D0E0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B6FF236E-CDE7-48AC-9BFF-751CA1EB60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179" y="1677880"/>
            <a:ext cx="11294329" cy="4861032"/>
          </a:xfrm>
          <a:prstGeom prst="rect">
            <a:avLst/>
          </a:prstGeom>
        </p:spPr>
      </p:pic>
      <p:sp>
        <p:nvSpPr>
          <p:cNvPr id="2" name="Elipse 1">
            <a:extLst>
              <a:ext uri="{FF2B5EF4-FFF2-40B4-BE49-F238E27FC236}">
                <a16:creationId xmlns:a16="http://schemas.microsoft.com/office/drawing/2014/main" id="{764EAD63-A427-4376-BDCB-832E031421FC}"/>
              </a:ext>
            </a:extLst>
          </p:cNvPr>
          <p:cNvSpPr/>
          <p:nvPr/>
        </p:nvSpPr>
        <p:spPr>
          <a:xfrm>
            <a:off x="4900474" y="3036163"/>
            <a:ext cx="6251664" cy="392837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55188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AB2F07-7128-4150-B45F-C03BD9109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3277" y="1480156"/>
            <a:ext cx="10848862" cy="5080442"/>
          </a:xfrm>
          <a:noFill/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MX" dirty="0">
                <a:solidFill>
                  <a:srgbClr val="002060"/>
                </a:solidFill>
              </a:rPr>
              <a:t>Vinculación de la causal con la vulneración al derecho constitucional del “</a:t>
            </a:r>
            <a:r>
              <a:rPr lang="es-MX" i="1" dirty="0">
                <a:solidFill>
                  <a:srgbClr val="002060"/>
                </a:solidFill>
              </a:rPr>
              <a:t>Debido proceso</a:t>
            </a:r>
            <a:r>
              <a:rPr lang="es-MX" dirty="0">
                <a:solidFill>
                  <a:srgbClr val="002060"/>
                </a:solidFill>
              </a:rPr>
              <a:t>” (en sede arbitral): </a:t>
            </a:r>
          </a:p>
          <a:p>
            <a:pPr>
              <a:buFontTx/>
              <a:buChar char="-"/>
            </a:pPr>
            <a:r>
              <a:rPr lang="es-MX" b="1" u="sng" dirty="0">
                <a:solidFill>
                  <a:srgbClr val="002060"/>
                </a:solidFill>
              </a:rPr>
              <a:t>Dimensión procesal, formal o adjetiva</a:t>
            </a:r>
            <a:r>
              <a:rPr lang="es-MX" dirty="0">
                <a:solidFill>
                  <a:srgbClr val="002060"/>
                </a:solidFill>
              </a:rPr>
              <a:t>: derecho de defensa, derecho a la prueba, derecho a la impugnación de resoluciones, derecho a una debida motivación, y demás derechos previsto por Ley (Reglamento arbitral).</a:t>
            </a:r>
          </a:p>
          <a:p>
            <a:pPr algn="just">
              <a:buFontTx/>
              <a:buChar char="-"/>
            </a:pPr>
            <a:r>
              <a:rPr lang="es-MX" u="sng" dirty="0">
                <a:solidFill>
                  <a:srgbClr val="002060"/>
                </a:solidFill>
              </a:rPr>
              <a:t>Dimensión material o sustantiva</a:t>
            </a:r>
            <a:r>
              <a:rPr lang="es-MX" dirty="0">
                <a:solidFill>
                  <a:srgbClr val="002060"/>
                </a:solidFill>
              </a:rPr>
              <a:t>: derecho a que la resolución emitida se sustente en </a:t>
            </a:r>
            <a:r>
              <a:rPr lang="es-MX" b="1" dirty="0">
                <a:solidFill>
                  <a:srgbClr val="002060"/>
                </a:solidFill>
              </a:rPr>
              <a:t>la interpretación y la aplicación adecuada de las disposiciones vigentes</a:t>
            </a:r>
            <a:r>
              <a:rPr lang="es-MX" dirty="0">
                <a:solidFill>
                  <a:srgbClr val="002060"/>
                </a:solidFill>
              </a:rPr>
              <a:t>, válidas y pertinentes del orden jurídico para la </a:t>
            </a:r>
            <a:r>
              <a:rPr lang="es-MX" b="1" dirty="0">
                <a:solidFill>
                  <a:srgbClr val="002060"/>
                </a:solidFill>
              </a:rPr>
              <a:t>solución razonable </a:t>
            </a:r>
            <a:r>
              <a:rPr lang="es-MX" dirty="0">
                <a:solidFill>
                  <a:srgbClr val="002060"/>
                </a:solidFill>
              </a:rPr>
              <a:t>del caso, de tal modo que la decisión ofrezca una solución coherente y razonable al asunto litigioso (Corte Suprema en Sentencia </a:t>
            </a:r>
            <a:r>
              <a:rPr lang="es-MX" dirty="0" err="1">
                <a:solidFill>
                  <a:srgbClr val="002060"/>
                </a:solidFill>
              </a:rPr>
              <a:t>N°</a:t>
            </a:r>
            <a:r>
              <a:rPr lang="es-MX" dirty="0">
                <a:solidFill>
                  <a:srgbClr val="002060"/>
                </a:solidFill>
              </a:rPr>
              <a:t> 4016-2017-Callao)              ¿</a:t>
            </a:r>
            <a:r>
              <a:rPr lang="es-MX" b="1" i="1" dirty="0">
                <a:solidFill>
                  <a:srgbClr val="002060"/>
                </a:solidFill>
              </a:rPr>
              <a:t>Error in </a:t>
            </a:r>
            <a:r>
              <a:rPr lang="es-MX" b="1" i="1" dirty="0" err="1">
                <a:solidFill>
                  <a:srgbClr val="002060"/>
                </a:solidFill>
              </a:rPr>
              <a:t>Iudicando</a:t>
            </a:r>
            <a:r>
              <a:rPr lang="es-MX" dirty="0">
                <a:solidFill>
                  <a:srgbClr val="002060"/>
                </a:solidFill>
              </a:rPr>
              <a:t>?</a:t>
            </a:r>
          </a:p>
          <a:p>
            <a:pPr algn="just">
              <a:buFontTx/>
              <a:buChar char="-"/>
            </a:pPr>
            <a:endParaRPr lang="es-MX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s-MX" sz="3200" dirty="0">
                <a:solidFill>
                  <a:srgbClr val="002060"/>
                </a:solidFill>
              </a:rPr>
              <a:t>No vulneración </a:t>
            </a:r>
            <a:r>
              <a:rPr lang="es-MX" dirty="0">
                <a:solidFill>
                  <a:srgbClr val="002060"/>
                </a:solidFill>
              </a:rPr>
              <a:t>del </a:t>
            </a:r>
            <a:r>
              <a:rPr lang="es-MX" sz="3600" b="1" dirty="0">
                <a:solidFill>
                  <a:srgbClr val="002060"/>
                </a:solidFill>
              </a:rPr>
              <a:t>Principio de </a:t>
            </a:r>
            <a:r>
              <a:rPr lang="es-MX" sz="3600" b="1" dirty="0" err="1">
                <a:solidFill>
                  <a:srgbClr val="002060"/>
                </a:solidFill>
              </a:rPr>
              <a:t>Irrevisibilidad</a:t>
            </a:r>
            <a:r>
              <a:rPr lang="es-MX" dirty="0">
                <a:solidFill>
                  <a:srgbClr val="002060"/>
                </a:solidFill>
              </a:rPr>
              <a:t> del Laudo.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                    Aun cuando el error sea “</a:t>
            </a:r>
            <a:r>
              <a:rPr lang="es-MX" dirty="0" err="1">
                <a:solidFill>
                  <a:srgbClr val="002060"/>
                </a:solidFill>
              </a:rPr>
              <a:t>Evidente”o</a:t>
            </a:r>
            <a:r>
              <a:rPr lang="es-MX" dirty="0">
                <a:solidFill>
                  <a:srgbClr val="002060"/>
                </a:solidFill>
              </a:rPr>
              <a:t> la decisión no sea “</a:t>
            </a:r>
            <a:r>
              <a:rPr lang="es-MX" b="1" dirty="0">
                <a:solidFill>
                  <a:srgbClr val="002060"/>
                </a:solidFill>
              </a:rPr>
              <a:t>Justa</a:t>
            </a:r>
            <a:r>
              <a:rPr lang="es-MX" dirty="0">
                <a:solidFill>
                  <a:srgbClr val="002060"/>
                </a:solidFill>
              </a:rPr>
              <a:t>”</a:t>
            </a:r>
          </a:p>
          <a:p>
            <a:pPr marL="0" indent="0">
              <a:buNone/>
            </a:pPr>
            <a:endParaRPr lang="es-MX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           </a:t>
            </a:r>
            <a:r>
              <a:rPr lang="es-MX" b="1" dirty="0">
                <a:solidFill>
                  <a:schemeClr val="accent1">
                    <a:lumMod val="75000"/>
                  </a:schemeClr>
                </a:solidFill>
              </a:rPr>
              <a:t>TEST de ACEPTABILIDAD </a:t>
            </a:r>
            <a:r>
              <a:rPr lang="es-MX" dirty="0">
                <a:solidFill>
                  <a:srgbClr val="002060"/>
                </a:solidFill>
              </a:rPr>
              <a:t>de la justificación de la decisión adoptada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		</a:t>
            </a:r>
            <a:r>
              <a:rPr lang="es-MX" u="sng" dirty="0">
                <a:solidFill>
                  <a:srgbClr val="002060"/>
                </a:solidFill>
              </a:rPr>
              <a:t>Aceptación bajo condiciones de racionalidad</a:t>
            </a:r>
            <a:r>
              <a:rPr lang="es-MX" dirty="0">
                <a:solidFill>
                  <a:srgbClr val="002060"/>
                </a:solidFill>
              </a:rPr>
              <a:t>: 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		Razones expuestas, adecuada interpretación de normas y apropiada valoración de las pruebas.</a:t>
            </a: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			</a:t>
            </a:r>
            <a:r>
              <a:rPr lang="es-MX" sz="3800" dirty="0">
                <a:solidFill>
                  <a:srgbClr val="002060"/>
                </a:solidFill>
              </a:rPr>
              <a:t>Silogismo correcto (Las Premisas llevan a la conclusión)</a:t>
            </a: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  </a:t>
            </a: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3C373A7-0DCA-416A-AA86-B8B58D874654}"/>
              </a:ext>
            </a:extLst>
          </p:cNvPr>
          <p:cNvSpPr txBox="1">
            <a:spLocks/>
          </p:cNvSpPr>
          <p:nvPr/>
        </p:nvSpPr>
        <p:spPr>
          <a:xfrm>
            <a:off x="1640971" y="1003417"/>
            <a:ext cx="8326515" cy="3812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900" b="1" dirty="0">
                <a:solidFill>
                  <a:srgbClr val="C00000"/>
                </a:solidFill>
              </a:rPr>
              <a:t>Criterios a ser tomados en cuenta para el análisis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225D000-B0D4-4C0E-86C9-DF50893174A3}"/>
              </a:ext>
            </a:extLst>
          </p:cNvPr>
          <p:cNvCxnSpPr/>
          <p:nvPr/>
        </p:nvCxnSpPr>
        <p:spPr>
          <a:xfrm>
            <a:off x="303276" y="907878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092E8433-5393-47D3-8B1E-6CC2EE8AFC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4950C11-FF0E-4C58-8306-6E34B81D0E0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Elipse 3">
            <a:extLst>
              <a:ext uri="{FF2B5EF4-FFF2-40B4-BE49-F238E27FC236}">
                <a16:creationId xmlns:a16="http://schemas.microsoft.com/office/drawing/2014/main" id="{FEB803AD-D901-429D-82C5-D58B491C7D1C}"/>
              </a:ext>
            </a:extLst>
          </p:cNvPr>
          <p:cNvSpPr/>
          <p:nvPr/>
        </p:nvSpPr>
        <p:spPr>
          <a:xfrm>
            <a:off x="1127464" y="2361460"/>
            <a:ext cx="4758431" cy="505271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C919A20-1FDE-4344-8074-9F030742C5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855" y="3922527"/>
            <a:ext cx="731520" cy="255983"/>
          </a:xfrm>
          <a:prstGeom prst="rect">
            <a:avLst/>
          </a:prstGeom>
        </p:spPr>
      </p:pic>
      <p:sp>
        <p:nvSpPr>
          <p:cNvPr id="11" name="Flecha: curvada hacia la derecha 10">
            <a:extLst>
              <a:ext uri="{FF2B5EF4-FFF2-40B4-BE49-F238E27FC236}">
                <a16:creationId xmlns:a16="http://schemas.microsoft.com/office/drawing/2014/main" id="{6009A176-8CF1-4967-BCDB-3B72F744826C}"/>
              </a:ext>
            </a:extLst>
          </p:cNvPr>
          <p:cNvSpPr/>
          <p:nvPr/>
        </p:nvSpPr>
        <p:spPr>
          <a:xfrm rot="21220603">
            <a:off x="92781" y="1931050"/>
            <a:ext cx="661208" cy="2949433"/>
          </a:xfrm>
          <a:prstGeom prst="curved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>
              <a:solidFill>
                <a:schemeClr val="tx1"/>
              </a:solidFill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CA9E29A4-265B-4CBB-9FEB-5B348DD223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1419375" y="4857523"/>
            <a:ext cx="731583" cy="218480"/>
          </a:xfrm>
          <a:prstGeom prst="rect">
            <a:avLst/>
          </a:prstGeom>
        </p:spPr>
      </p:pic>
      <p:cxnSp>
        <p:nvCxnSpPr>
          <p:cNvPr id="14" name="Conector: angular 13">
            <a:extLst>
              <a:ext uri="{FF2B5EF4-FFF2-40B4-BE49-F238E27FC236}">
                <a16:creationId xmlns:a16="http://schemas.microsoft.com/office/drawing/2014/main" id="{7833E826-8905-4B39-B460-E7FD87C5D8A7}"/>
              </a:ext>
            </a:extLst>
          </p:cNvPr>
          <p:cNvCxnSpPr>
            <a:cxnSpLocks/>
          </p:cNvCxnSpPr>
          <p:nvPr/>
        </p:nvCxnSpPr>
        <p:spPr>
          <a:xfrm>
            <a:off x="2263806" y="5399026"/>
            <a:ext cx="790113" cy="579073"/>
          </a:xfrm>
          <a:prstGeom prst="bentConnector3">
            <a:avLst/>
          </a:prstGeom>
          <a:ln w="28575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12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AA5654-A329-4A66-A649-E7D467E76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4745" y="253014"/>
            <a:ext cx="8341310" cy="1149658"/>
          </a:xfrm>
        </p:spPr>
        <p:txBody>
          <a:bodyPr>
            <a:normAutofit fontScale="90000"/>
          </a:bodyPr>
          <a:lstStyle/>
          <a:p>
            <a:r>
              <a:rPr lang="es-MX" sz="3000" b="1" dirty="0"/>
              <a:t>Estadística Cámara de Comercio de Bogotá-Colombia</a:t>
            </a:r>
            <a:br>
              <a:rPr lang="es-MX" sz="3000" b="1" dirty="0"/>
            </a:br>
            <a:r>
              <a:rPr lang="es-MX" sz="1900" b="1" dirty="0">
                <a:hlinkClick r:id="rId2"/>
              </a:rPr>
              <a:t>https://www.centroarbitrajeconciliacion.com/Noticias/2019/Agosto-2019/Estadisticas-ARBITRIO-sobre-laudos-arbitrales-CAC-y-recursos-de-anulacion</a:t>
            </a:r>
            <a:br>
              <a:rPr lang="es-MX" sz="1900" b="1" dirty="0"/>
            </a:br>
            <a:endParaRPr lang="es-PE" sz="1900" b="1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7C17ACB7-F4E0-4F89-BFCD-12064EC5F68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1083076"/>
            <a:ext cx="12055876" cy="5450889"/>
          </a:xfrm>
        </p:spPr>
      </p:pic>
    </p:spTree>
    <p:extLst>
      <p:ext uri="{BB962C8B-B14F-4D97-AF65-F5344CB8AC3E}">
        <p14:creationId xmlns:p14="http://schemas.microsoft.com/office/powerpoint/2010/main" val="3902589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AB2F07-7128-4150-B45F-C03BD9109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6645" y="1811044"/>
            <a:ext cx="10255493" cy="4447714"/>
          </a:xfrm>
          <a:noFill/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MX" u="sng" dirty="0">
                <a:solidFill>
                  <a:srgbClr val="002060"/>
                </a:solidFill>
              </a:rPr>
              <a:t>Responsabilidad Funcional</a:t>
            </a:r>
            <a:r>
              <a:rPr lang="es-MX" dirty="0">
                <a:solidFill>
                  <a:srgbClr val="002060"/>
                </a:solidFill>
              </a:rPr>
              <a:t> : impulsar la interposición de una demanda de anulación de laudo sin prognosis razonable de éxito (art. 45.23 de la LCE).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MX" u="sng" dirty="0">
                <a:solidFill>
                  <a:srgbClr val="002060"/>
                </a:solidFill>
              </a:rPr>
              <a:t>No hay responsabilidad funcional</a:t>
            </a:r>
            <a:r>
              <a:rPr lang="es-MX" dirty="0">
                <a:solidFill>
                  <a:srgbClr val="002060"/>
                </a:solidFill>
              </a:rPr>
              <a:t>: cuando no se interponga ninguna acción…¿aun cuando haya prognosis de éxito? (art. 45.24 de la LCE).</a:t>
            </a:r>
          </a:p>
          <a:p>
            <a:pPr marL="0" indent="0">
              <a:buNone/>
            </a:pPr>
            <a:endParaRPr lang="es-MX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MX" dirty="0">
                <a:solidFill>
                  <a:srgbClr val="00206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s-MX" dirty="0">
              <a:solidFill>
                <a:srgbClr val="002060"/>
              </a:solidFill>
            </a:endParaRP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93C373A7-0DCA-416A-AA86-B8B58D874654}"/>
              </a:ext>
            </a:extLst>
          </p:cNvPr>
          <p:cNvSpPr txBox="1">
            <a:spLocks/>
          </p:cNvSpPr>
          <p:nvPr/>
        </p:nvSpPr>
        <p:spPr>
          <a:xfrm>
            <a:off x="536359" y="1068431"/>
            <a:ext cx="10515600" cy="7256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3200" b="1" dirty="0">
                <a:solidFill>
                  <a:srgbClr val="C00000"/>
                </a:solidFill>
              </a:rPr>
              <a:t>Responsabilidades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5225D000-B0D4-4C0E-86C9-DF50893174A3}"/>
              </a:ext>
            </a:extLst>
          </p:cNvPr>
          <p:cNvCxnSpPr/>
          <p:nvPr/>
        </p:nvCxnSpPr>
        <p:spPr>
          <a:xfrm>
            <a:off x="303276" y="907878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Identidad visual &amp;quot;Siempre con el pueblo&amp;quot; | INSTITUTO NACIONAL DE SALUD">
            <a:extLst>
              <a:ext uri="{FF2B5EF4-FFF2-40B4-BE49-F238E27FC236}">
                <a16:creationId xmlns:a16="http://schemas.microsoft.com/office/drawing/2014/main" id="{092E8433-5393-47D3-8B1E-6CC2EE8AFC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42" b="21351"/>
          <a:stretch/>
        </p:blipFill>
        <p:spPr bwMode="auto">
          <a:xfrm>
            <a:off x="10065328" y="178450"/>
            <a:ext cx="1665180" cy="66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34950C11-FF0E-4C58-8306-6E34B81D0E0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79" y="48738"/>
            <a:ext cx="2409585" cy="8591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050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2716</TotalTime>
  <Words>478</Words>
  <Application>Microsoft Office PowerPoint</Application>
  <PresentationFormat>Panorámica</PresentationFormat>
  <Paragraphs>56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Poppins</vt:lpstr>
      <vt:lpstr>Roboto Bk</vt:lpstr>
      <vt:lpstr>Roboto Condensed</vt:lpstr>
      <vt:lpstr>Wingdings</vt:lpstr>
      <vt:lpstr>Tema de Office</vt:lpstr>
      <vt:lpstr>Análisis Costo-beneficio de interponer Demanda de Anulación de Laudo arbitral  </vt:lpstr>
      <vt:lpstr>CONTENIDO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Estadística Cámara de Comercio de Bogotá-Colombia https://www.centroarbitrajeconciliacion.com/Noticias/2019/Agosto-2019/Estadisticas-ARBITRIO-sobre-laudos-arbitrales-CAC-y-recursos-de-anulacion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Planeamiento Institucional</dc:title>
  <dc:creator>gg</dc:creator>
  <cp:lastModifiedBy>Ramon Herrera Salazar</cp:lastModifiedBy>
  <cp:revision>160</cp:revision>
  <dcterms:created xsi:type="dcterms:W3CDTF">2021-09-24T16:56:48Z</dcterms:created>
  <dcterms:modified xsi:type="dcterms:W3CDTF">2022-12-14T22:34:55Z</dcterms:modified>
</cp:coreProperties>
</file>